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embeddedFontLst>
    <p:embeddedFont>
      <p:font typeface="Calibri" pitchFamily="34" charset="0"/>
      <p:regular r:id="rId19"/>
      <p:bold r:id="rId20"/>
      <p:italic r:id="rId21"/>
      <p:boldItalic r:id="rId22"/>
    </p:embeddedFont>
    <p:embeddedFont>
      <p:font typeface="Roboto"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7" roundtripDataSignature="AMtx7mgUE5O0bXWmzHBHSvlzwgQOLKjLD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7687F631-600D-439B-9090-50A6979D0D21}">
  <a:tblStyle styleId="{7687F631-600D-439B-9090-50A6979D0D2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ed1871cf2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6" name="Google Shape;226;ged1871cf2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ed1871cf2d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ged1871cf2d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ed1871cf2d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4" name="Google Shape;244;ged1871cf2d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ed1871cf2d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3" name="Google Shape;253;ged1871cf2d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ed1871cf2d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2" name="Google Shape;262;ged1871cf2d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ed1871cf2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1" name="Google Shape;271;ged1871cf2d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ed1871cf2d_2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0" name="Google Shape;280;ged1871cf2d_2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ed1871d152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ged1871d152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ed1871d152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ged1871d152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ed1871d15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ged1871d15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ed1871cf2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ed1871cf2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2"/>
        <p:cNvGrpSpPr/>
        <p:nvPr/>
      </p:nvGrpSpPr>
      <p:grpSpPr>
        <a:xfrm>
          <a:off x="0" y="0"/>
          <a:ext cx="0" cy="0"/>
          <a:chOff x="0" y="0"/>
          <a:chExt cx="0" cy="0"/>
        </a:xfrm>
      </p:grpSpPr>
      <p:sp>
        <p:nvSpPr>
          <p:cNvPr id="13" name="Google Shape;13;p10"/>
          <p:cNvSpPr txBox="1">
            <a:spLocks noGrp="1"/>
          </p:cNvSpPr>
          <p:nvPr>
            <p:ph type="ctrTitle"/>
          </p:nvPr>
        </p:nvSpPr>
        <p:spPr>
          <a:xfrm>
            <a:off x="457200" y="4960137"/>
            <a:ext cx="77724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Clr>
                <a:srgbClr val="FEFEFE"/>
              </a:buClr>
              <a:buSzPts val="5000"/>
              <a:buFont typeface="Twentieth Century"/>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10"/>
          <p:cNvSpPr txBox="1">
            <a:spLocks noGrp="1"/>
          </p:cNvSpPr>
          <p:nvPr>
            <p:ph type="subTitle" idx="1"/>
          </p:nvPr>
        </p:nvSpPr>
        <p:spPr>
          <a:xfrm>
            <a:off x="8610600" y="4960137"/>
            <a:ext cx="3200400" cy="146304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800"/>
              <a:buNone/>
              <a:defRPr sz="1800">
                <a:solidFill>
                  <a:srgbClr val="FEFEFE"/>
                </a:solidFill>
              </a:defRPr>
            </a:lvl1pPr>
            <a:lvl2pPr lvl="1" algn="ctr">
              <a:lnSpc>
                <a:spcPct val="90000"/>
              </a:lnSpc>
              <a:spcBef>
                <a:spcPts val="200"/>
              </a:spcBef>
              <a:spcAft>
                <a:spcPts val="0"/>
              </a:spcAft>
              <a:buSzPts val="1800"/>
              <a:buNone/>
              <a:defRPr sz="18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800"/>
              <a:buNone/>
              <a:defRPr sz="1800"/>
            </a:lvl4pPr>
            <a:lvl5pPr lvl="4" algn="ctr">
              <a:lnSpc>
                <a:spcPct val="90000"/>
              </a:lnSpc>
              <a:spcBef>
                <a:spcPts val="400"/>
              </a:spcBef>
              <a:spcAft>
                <a:spcPts val="0"/>
              </a:spcAft>
              <a:buSzPts val="1800"/>
              <a:buNone/>
              <a:defRPr sz="1800"/>
            </a:lvl5pPr>
            <a:lvl6pPr lvl="5" algn="ctr">
              <a:lnSpc>
                <a:spcPct val="90000"/>
              </a:lnSpc>
              <a:spcBef>
                <a:spcPts val="400"/>
              </a:spcBef>
              <a:spcAft>
                <a:spcPts val="0"/>
              </a:spcAft>
              <a:buSzPts val="1800"/>
              <a:buNone/>
              <a:defRPr sz="1800"/>
            </a:lvl6pPr>
            <a:lvl7pPr lvl="6" algn="ctr">
              <a:lnSpc>
                <a:spcPct val="90000"/>
              </a:lnSpc>
              <a:spcBef>
                <a:spcPts val="400"/>
              </a:spcBef>
              <a:spcAft>
                <a:spcPts val="0"/>
              </a:spcAft>
              <a:buSzPts val="1800"/>
              <a:buNone/>
              <a:defRPr sz="1800"/>
            </a:lvl7pPr>
            <a:lvl8pPr lvl="7" algn="ctr">
              <a:lnSpc>
                <a:spcPct val="90000"/>
              </a:lnSpc>
              <a:spcBef>
                <a:spcPts val="400"/>
              </a:spcBef>
              <a:spcAft>
                <a:spcPts val="0"/>
              </a:spcAft>
              <a:buSzPts val="1800"/>
              <a:buNone/>
              <a:defRPr sz="1800"/>
            </a:lvl8pPr>
            <a:lvl9pPr lvl="8" algn="ctr">
              <a:lnSpc>
                <a:spcPct val="90000"/>
              </a:lnSpc>
              <a:spcBef>
                <a:spcPts val="400"/>
              </a:spcBef>
              <a:spcAft>
                <a:spcPts val="400"/>
              </a:spcAft>
              <a:buSzPts val="1800"/>
              <a:buNone/>
              <a:defRPr sz="1800"/>
            </a:lvl9pPr>
          </a:lstStyle>
          <a:p>
            <a:endParaRPr/>
          </a:p>
        </p:txBody>
      </p:sp>
      <p:sp>
        <p:nvSpPr>
          <p:cNvPr id="15" name="Google Shape;15;p10"/>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0"/>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18" name="Google Shape;18;p10"/>
          <p:cNvCxnSpPr/>
          <p:nvPr/>
        </p:nvCxnSpPr>
        <p:spPr>
          <a:xfrm rot="10800000">
            <a:off x="8386842" y="5264106"/>
            <a:ext cx="0" cy="914400"/>
          </a:xfrm>
          <a:prstGeom prst="straightConnector1">
            <a:avLst/>
          </a:prstGeom>
          <a:noFill/>
          <a:ln w="19050" cap="flat" cmpd="sng">
            <a:solidFill>
              <a:schemeClr val="accent2"/>
            </a:solidFill>
            <a:prstDash val="solid"/>
            <a:round/>
            <a:headEnd type="none" w="sm" len="sm"/>
            <a:tailEnd type="none" w="sm" len="sm"/>
          </a:ln>
        </p:spPr>
      </p:cxnSp>
      <p:sp>
        <p:nvSpPr>
          <p:cNvPr id="19" name="Google Shape;19;p10"/>
          <p:cNvSpPr/>
          <p:nvPr/>
        </p:nvSpPr>
        <p:spPr>
          <a:xfrm>
            <a:off x="0" y="-1"/>
            <a:ext cx="12192000" cy="4572001"/>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FEFEF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19"/>
          <p:cNvSpPr txBox="1">
            <a:spLocks noGrp="1"/>
          </p:cNvSpPr>
          <p:nvPr>
            <p:ph type="body" idx="1"/>
          </p:nvPr>
        </p:nvSpPr>
        <p:spPr>
          <a:xfrm rot="5400000">
            <a:off x="3872484" y="-562356"/>
            <a:ext cx="4023360" cy="9720073"/>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8" name="Google Shape;78;p19"/>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9"/>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9"/>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81"/>
        <p:cNvGrpSpPr/>
        <p:nvPr/>
      </p:nvGrpSpPr>
      <p:grpSpPr>
        <a:xfrm>
          <a:off x="0" y="0"/>
          <a:ext cx="0" cy="0"/>
          <a:chOff x="0" y="0"/>
          <a:chExt cx="0" cy="0"/>
        </a:xfrm>
      </p:grpSpPr>
      <p:sp>
        <p:nvSpPr>
          <p:cNvPr id="82" name="Google Shape;82;p20"/>
          <p:cNvSpPr txBox="1">
            <a:spLocks noGrp="1"/>
          </p:cNvSpPr>
          <p:nvPr>
            <p:ph type="title"/>
          </p:nvPr>
        </p:nvSpPr>
        <p:spPr>
          <a:xfrm rot="5400000">
            <a:off x="7334251" y="2152650"/>
            <a:ext cx="5410200" cy="2628900"/>
          </a:xfrm>
          <a:prstGeom prst="rect">
            <a:avLst/>
          </a:prstGeom>
          <a:noFill/>
          <a:ln>
            <a:noFill/>
          </a:ln>
        </p:spPr>
        <p:txBody>
          <a:bodyPr spcFirstLastPara="1" wrap="square" lIns="45700" tIns="91425" rIns="45700" bIns="91425" anchor="ctr" anchorCtr="0">
            <a:normAutofit/>
          </a:bodyPr>
          <a:lstStyle>
            <a:lvl1pPr lvl="0" algn="l">
              <a:lnSpc>
                <a:spcPct val="80000"/>
              </a:lnSpc>
              <a:spcBef>
                <a:spcPts val="0"/>
              </a:spcBef>
              <a:spcAft>
                <a:spcPts val="0"/>
              </a:spcAft>
              <a:buClr>
                <a:srgbClr val="FEFEF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20"/>
          <p:cNvSpPr txBox="1">
            <a:spLocks noGrp="1"/>
          </p:cNvSpPr>
          <p:nvPr>
            <p:ph type="body" idx="1"/>
          </p:nvPr>
        </p:nvSpPr>
        <p:spPr>
          <a:xfrm rot="5400000">
            <a:off x="2076451" y="-323850"/>
            <a:ext cx="5410200" cy="75819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4" name="Google Shape;84;p20"/>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0"/>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0"/>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87" name="Google Shape;87;p20"/>
          <p:cNvCxnSpPr/>
          <p:nvPr/>
        </p:nvCxnSpPr>
        <p:spPr>
          <a:xfrm rot="10800000">
            <a:off x="10058400" y="59263"/>
            <a:ext cx="0" cy="914400"/>
          </a:xfrm>
          <a:prstGeom prst="straightConnector1">
            <a:avLst/>
          </a:prstGeom>
          <a:noFill/>
          <a:ln w="19050" cap="flat" cmpd="sng">
            <a:solidFill>
              <a:schemeClr val="accent2"/>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11"/>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FEFEF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11"/>
          <p:cNvSpPr txBox="1">
            <a:spLocks noGrp="1"/>
          </p:cNvSpPr>
          <p:nvPr>
            <p:ph type="body" idx="1"/>
          </p:nvPr>
        </p:nvSpPr>
        <p:spPr>
          <a:xfrm>
            <a:off x="1024128" y="2286000"/>
            <a:ext cx="9720073" cy="402336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3" name="Google Shape;23;p11"/>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1"/>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26"/>
        <p:cNvGrpSpPr/>
        <p:nvPr/>
      </p:nvGrpSpPr>
      <p:grpSpPr>
        <a:xfrm>
          <a:off x="0" y="0"/>
          <a:ext cx="0" cy="0"/>
          <a:chOff x="0" y="0"/>
          <a:chExt cx="0" cy="0"/>
        </a:xfrm>
      </p:grpSpPr>
      <p:sp>
        <p:nvSpPr>
          <p:cNvPr id="27" name="Google Shape;27;p12"/>
          <p:cNvSpPr txBox="1">
            <a:spLocks noGrp="1"/>
          </p:cNvSpPr>
          <p:nvPr>
            <p:ph type="title"/>
          </p:nvPr>
        </p:nvSpPr>
        <p:spPr>
          <a:xfrm>
            <a:off x="457200" y="4960137"/>
            <a:ext cx="77724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Clr>
                <a:srgbClr val="FEFEFE"/>
              </a:buClr>
              <a:buSzPts val="5000"/>
              <a:buFont typeface="Twentieth Century"/>
              <a:buNone/>
              <a:defRPr sz="50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12"/>
          <p:cNvSpPr txBox="1">
            <a:spLocks noGrp="1"/>
          </p:cNvSpPr>
          <p:nvPr>
            <p:ph type="body" idx="1"/>
          </p:nvPr>
        </p:nvSpPr>
        <p:spPr>
          <a:xfrm>
            <a:off x="8610600" y="4960137"/>
            <a:ext cx="3200400" cy="1463040"/>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0"/>
              </a:spcBef>
              <a:spcAft>
                <a:spcPts val="0"/>
              </a:spcAft>
              <a:buSzPts val="1800"/>
              <a:buNone/>
              <a:defRPr sz="1800">
                <a:solidFill>
                  <a:srgbClr val="FEFEFE"/>
                </a:solidFill>
              </a:defRPr>
            </a:lvl1pPr>
            <a:lvl2pPr marL="914400" lvl="1" indent="-228600" algn="l">
              <a:lnSpc>
                <a:spcPct val="90000"/>
              </a:lnSpc>
              <a:spcBef>
                <a:spcPts val="200"/>
              </a:spcBef>
              <a:spcAft>
                <a:spcPts val="0"/>
              </a:spcAft>
              <a:buSzPts val="1800"/>
              <a:buNone/>
              <a:defRPr sz="1800">
                <a:solidFill>
                  <a:schemeClr val="lt1"/>
                </a:solidFill>
              </a:defRPr>
            </a:lvl2pPr>
            <a:lvl3pPr marL="1371600" lvl="2" indent="-228600" algn="l">
              <a:lnSpc>
                <a:spcPct val="90000"/>
              </a:lnSpc>
              <a:spcBef>
                <a:spcPts val="400"/>
              </a:spcBef>
              <a:spcAft>
                <a:spcPts val="0"/>
              </a:spcAft>
              <a:buSzPts val="1600"/>
              <a:buNone/>
              <a:defRPr sz="1600">
                <a:solidFill>
                  <a:schemeClr val="lt1"/>
                </a:solidFill>
              </a:defRPr>
            </a:lvl3pPr>
            <a:lvl4pPr marL="1828800" lvl="3" indent="-228600" algn="l">
              <a:lnSpc>
                <a:spcPct val="90000"/>
              </a:lnSpc>
              <a:spcBef>
                <a:spcPts val="400"/>
              </a:spcBef>
              <a:spcAft>
                <a:spcPts val="0"/>
              </a:spcAft>
              <a:buSzPts val="1400"/>
              <a:buNone/>
              <a:defRPr sz="1400">
                <a:solidFill>
                  <a:schemeClr val="lt1"/>
                </a:solidFill>
              </a:defRPr>
            </a:lvl4pPr>
            <a:lvl5pPr marL="2286000" lvl="4" indent="-228600" algn="l">
              <a:lnSpc>
                <a:spcPct val="90000"/>
              </a:lnSpc>
              <a:spcBef>
                <a:spcPts val="400"/>
              </a:spcBef>
              <a:spcAft>
                <a:spcPts val="0"/>
              </a:spcAft>
              <a:buSzPts val="1400"/>
              <a:buNone/>
              <a:defRPr sz="1400">
                <a:solidFill>
                  <a:schemeClr val="lt1"/>
                </a:solidFill>
              </a:defRPr>
            </a:lvl5pPr>
            <a:lvl6pPr marL="2743200" lvl="5" indent="-228600" algn="l">
              <a:lnSpc>
                <a:spcPct val="90000"/>
              </a:lnSpc>
              <a:spcBef>
                <a:spcPts val="400"/>
              </a:spcBef>
              <a:spcAft>
                <a:spcPts val="0"/>
              </a:spcAft>
              <a:buSzPts val="1400"/>
              <a:buNone/>
              <a:defRPr sz="1400">
                <a:solidFill>
                  <a:schemeClr val="lt1"/>
                </a:solidFill>
              </a:defRPr>
            </a:lvl6pPr>
            <a:lvl7pPr marL="3200400" lvl="6" indent="-228600" algn="l">
              <a:lnSpc>
                <a:spcPct val="90000"/>
              </a:lnSpc>
              <a:spcBef>
                <a:spcPts val="400"/>
              </a:spcBef>
              <a:spcAft>
                <a:spcPts val="0"/>
              </a:spcAft>
              <a:buSzPts val="1400"/>
              <a:buNone/>
              <a:defRPr sz="1400">
                <a:solidFill>
                  <a:schemeClr val="lt1"/>
                </a:solidFill>
              </a:defRPr>
            </a:lvl7pPr>
            <a:lvl8pPr marL="3657600" lvl="7" indent="-228600" algn="l">
              <a:lnSpc>
                <a:spcPct val="90000"/>
              </a:lnSpc>
              <a:spcBef>
                <a:spcPts val="400"/>
              </a:spcBef>
              <a:spcAft>
                <a:spcPts val="0"/>
              </a:spcAft>
              <a:buSzPts val="1400"/>
              <a:buNone/>
              <a:defRPr sz="1400">
                <a:solidFill>
                  <a:schemeClr val="lt1"/>
                </a:solidFill>
              </a:defRPr>
            </a:lvl8pPr>
            <a:lvl9pPr marL="4114800" lvl="8" indent="-228600" algn="l">
              <a:lnSpc>
                <a:spcPct val="90000"/>
              </a:lnSpc>
              <a:spcBef>
                <a:spcPts val="400"/>
              </a:spcBef>
              <a:spcAft>
                <a:spcPts val="400"/>
              </a:spcAft>
              <a:buSzPts val="1400"/>
              <a:buNone/>
              <a:defRPr sz="1400">
                <a:solidFill>
                  <a:schemeClr val="lt1"/>
                </a:solidFill>
              </a:defRPr>
            </a:lvl9pPr>
          </a:lstStyle>
          <a:p>
            <a:endParaRPr/>
          </a:p>
        </p:txBody>
      </p:sp>
      <p:sp>
        <p:nvSpPr>
          <p:cNvPr id="29" name="Google Shape;29;p12"/>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2"/>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32" name="Google Shape;32;p12"/>
          <p:cNvCxnSpPr/>
          <p:nvPr/>
        </p:nvCxnSpPr>
        <p:spPr>
          <a:xfrm rot="10800000">
            <a:off x="8386843" y="5264106"/>
            <a:ext cx="0" cy="914400"/>
          </a:xfrm>
          <a:prstGeom prst="straightConnector1">
            <a:avLst/>
          </a:prstGeom>
          <a:noFill/>
          <a:ln w="19050" cap="flat" cmpd="sng">
            <a:solidFill>
              <a:srgbClr val="B17F02"/>
            </a:solidFill>
            <a:prstDash val="solid"/>
            <a:round/>
            <a:headEnd type="none" w="sm" len="sm"/>
            <a:tailEnd type="none" w="sm" len="sm"/>
          </a:ln>
        </p:spPr>
      </p:cxnSp>
      <p:cxnSp>
        <p:nvCxnSpPr>
          <p:cNvPr id="33" name="Google Shape;33;p12"/>
          <p:cNvCxnSpPr/>
          <p:nvPr/>
        </p:nvCxnSpPr>
        <p:spPr>
          <a:xfrm rot="10800000">
            <a:off x="8386842" y="5264106"/>
            <a:ext cx="0" cy="914400"/>
          </a:xfrm>
          <a:prstGeom prst="straightConnector1">
            <a:avLst/>
          </a:prstGeom>
          <a:noFill/>
          <a:ln w="19050" cap="flat" cmpd="sng">
            <a:solidFill>
              <a:schemeClr val="accent3"/>
            </a:solidFill>
            <a:prstDash val="solid"/>
            <a:round/>
            <a:headEnd type="none" w="sm" len="sm"/>
            <a:tailEnd type="none" w="sm" len="sm"/>
          </a:ln>
        </p:spPr>
      </p:cxnSp>
      <p:sp>
        <p:nvSpPr>
          <p:cNvPr id="34" name="Google Shape;34;p12"/>
          <p:cNvSpPr/>
          <p:nvPr/>
        </p:nvSpPr>
        <p:spPr>
          <a:xfrm>
            <a:off x="0" y="-1"/>
            <a:ext cx="12192000" cy="4572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13"/>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FEFEF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3"/>
          <p:cNvSpPr txBox="1">
            <a:spLocks noGrp="1"/>
          </p:cNvSpPr>
          <p:nvPr>
            <p:ph type="body" idx="1"/>
          </p:nvPr>
        </p:nvSpPr>
        <p:spPr>
          <a:xfrm>
            <a:off x="1024127" y="2286000"/>
            <a:ext cx="4754880" cy="402336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8" name="Google Shape;38;p13"/>
          <p:cNvSpPr txBox="1">
            <a:spLocks noGrp="1"/>
          </p:cNvSpPr>
          <p:nvPr>
            <p:ph type="body" idx="2"/>
          </p:nvPr>
        </p:nvSpPr>
        <p:spPr>
          <a:xfrm>
            <a:off x="5989320" y="2286000"/>
            <a:ext cx="4754880" cy="402336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9" name="Google Shape;39;p13"/>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3"/>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3"/>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14"/>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FEFEF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4"/>
          <p:cNvSpPr txBox="1">
            <a:spLocks noGrp="1"/>
          </p:cNvSpPr>
          <p:nvPr>
            <p:ph type="body" idx="1"/>
          </p:nvPr>
        </p:nvSpPr>
        <p:spPr>
          <a:xfrm>
            <a:off x="1024128" y="2179636"/>
            <a:ext cx="4754880" cy="822960"/>
          </a:xfrm>
          <a:prstGeom prst="rect">
            <a:avLst/>
          </a:prstGeom>
          <a:noFill/>
          <a:ln>
            <a:noFill/>
          </a:ln>
        </p:spPr>
        <p:txBody>
          <a:bodyPr spcFirstLastPara="1" wrap="square" lIns="137150" tIns="45700" rIns="137150" bIns="45700" anchor="ctr" anchorCtr="0">
            <a:normAutofit/>
          </a:bodyPr>
          <a:lstStyle>
            <a:lvl1pPr marL="457200" lvl="0" indent="-228600" algn="l">
              <a:lnSpc>
                <a:spcPct val="90000"/>
              </a:lnSpc>
              <a:spcBef>
                <a:spcPts val="0"/>
              </a:spcBef>
              <a:spcAft>
                <a:spcPts val="0"/>
              </a:spcAft>
              <a:buSzPts val="2300"/>
              <a:buNone/>
              <a:defRPr sz="2300" b="0" cap="none">
                <a:solidFill>
                  <a:srgbClr val="4B646A"/>
                </a:solidFill>
                <a:latin typeface="Twentieth Century"/>
                <a:ea typeface="Twentieth Century"/>
                <a:cs typeface="Twentieth Century"/>
                <a:sym typeface="Twentieth Century"/>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5" name="Google Shape;45;p14"/>
          <p:cNvSpPr txBox="1">
            <a:spLocks noGrp="1"/>
          </p:cNvSpPr>
          <p:nvPr>
            <p:ph type="body" idx="2"/>
          </p:nvPr>
        </p:nvSpPr>
        <p:spPr>
          <a:xfrm>
            <a:off x="1024128" y="2967788"/>
            <a:ext cx="4754880" cy="3341572"/>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6" name="Google Shape;46;p14"/>
          <p:cNvSpPr txBox="1">
            <a:spLocks noGrp="1"/>
          </p:cNvSpPr>
          <p:nvPr>
            <p:ph type="body" idx="3"/>
          </p:nvPr>
        </p:nvSpPr>
        <p:spPr>
          <a:xfrm>
            <a:off x="5990888" y="2179636"/>
            <a:ext cx="4754880" cy="822960"/>
          </a:xfrm>
          <a:prstGeom prst="rect">
            <a:avLst/>
          </a:prstGeom>
          <a:noFill/>
          <a:ln>
            <a:noFill/>
          </a:ln>
        </p:spPr>
        <p:txBody>
          <a:bodyPr spcFirstLastPara="1" wrap="square" lIns="137150" tIns="45700" rIns="137150" bIns="45700" anchor="ctr" anchorCtr="0">
            <a:normAutofit/>
          </a:bodyPr>
          <a:lstStyle>
            <a:lvl1pPr marL="457200" lvl="0" indent="-228600" algn="l">
              <a:lnSpc>
                <a:spcPct val="90000"/>
              </a:lnSpc>
              <a:spcBef>
                <a:spcPts val="0"/>
              </a:spcBef>
              <a:spcAft>
                <a:spcPts val="0"/>
              </a:spcAft>
              <a:buSzPts val="2300"/>
              <a:buNone/>
              <a:defRPr sz="2300" b="0" cap="none">
                <a:solidFill>
                  <a:srgbClr val="4B646A"/>
                </a:solidFill>
                <a:latin typeface="Twentieth Century"/>
                <a:ea typeface="Twentieth Century"/>
                <a:cs typeface="Twentieth Century"/>
                <a:sym typeface="Twentieth Century"/>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7" name="Google Shape;47;p14"/>
          <p:cNvSpPr txBox="1">
            <a:spLocks noGrp="1"/>
          </p:cNvSpPr>
          <p:nvPr>
            <p:ph type="body" idx="4"/>
          </p:nvPr>
        </p:nvSpPr>
        <p:spPr>
          <a:xfrm>
            <a:off x="5990888" y="2967788"/>
            <a:ext cx="4754880" cy="3341572"/>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8" name="Google Shape;48;p14"/>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4"/>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4"/>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15"/>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FEFEF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5"/>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5"/>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5"/>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56"/>
        <p:cNvGrpSpPr/>
        <p:nvPr/>
      </p:nvGrpSpPr>
      <p:grpSpPr>
        <a:xfrm>
          <a:off x="0" y="0"/>
          <a:ext cx="0" cy="0"/>
          <a:chOff x="0" y="0"/>
          <a:chExt cx="0" cy="0"/>
        </a:xfrm>
      </p:grpSpPr>
      <p:sp>
        <p:nvSpPr>
          <p:cNvPr id="57" name="Google Shape;57;p16"/>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6"/>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6"/>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7"/>
          <p:cNvSpPr txBox="1">
            <a:spLocks noGrp="1"/>
          </p:cNvSpPr>
          <p:nvPr>
            <p:ph type="title"/>
          </p:nvPr>
        </p:nvSpPr>
        <p:spPr>
          <a:xfrm>
            <a:off x="1024128" y="471509"/>
            <a:ext cx="4389120" cy="1737360"/>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FEFEFE"/>
              </a:buClr>
              <a:buSzPts val="4000"/>
              <a:buFont typeface="Twentieth Century"/>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7"/>
          <p:cNvSpPr txBox="1">
            <a:spLocks noGrp="1"/>
          </p:cNvSpPr>
          <p:nvPr>
            <p:ph type="body" idx="1"/>
          </p:nvPr>
        </p:nvSpPr>
        <p:spPr>
          <a:xfrm>
            <a:off x="5715000" y="822960"/>
            <a:ext cx="5678424" cy="5184648"/>
          </a:xfrm>
          <a:prstGeom prst="rect">
            <a:avLst/>
          </a:prstGeom>
          <a:noFill/>
          <a:ln>
            <a:noFill/>
          </a:ln>
        </p:spPr>
        <p:txBody>
          <a:bodyPr spcFirstLastPara="1" wrap="square" lIns="45700" tIns="45700" rIns="45700" bIns="45700" anchor="t" anchorCtr="0">
            <a:normAutofit/>
          </a:bodyPr>
          <a:lstStyle>
            <a:lvl1pPr marL="457200" lvl="0" indent="-381000" algn="l">
              <a:lnSpc>
                <a:spcPct val="90000"/>
              </a:lnSpc>
              <a:spcBef>
                <a:spcPts val="1200"/>
              </a:spcBef>
              <a:spcAft>
                <a:spcPts val="0"/>
              </a:spcAft>
              <a:buSzPts val="2400"/>
              <a:buChar char=" "/>
              <a:defRPr sz="2400"/>
            </a:lvl1pPr>
            <a:lvl2pPr marL="914400" lvl="1" indent="-355600" algn="l">
              <a:lnSpc>
                <a:spcPct val="90000"/>
              </a:lnSpc>
              <a:spcBef>
                <a:spcPts val="200"/>
              </a:spcBef>
              <a:spcAft>
                <a:spcPts val="0"/>
              </a:spcAft>
              <a:buSzPts val="2000"/>
              <a:buChar char="🢝"/>
              <a:defRPr sz="2000"/>
            </a:lvl2pPr>
            <a:lvl3pPr marL="1371600" lvl="2" indent="-330200" algn="l">
              <a:lnSpc>
                <a:spcPct val="90000"/>
              </a:lnSpc>
              <a:spcBef>
                <a:spcPts val="400"/>
              </a:spcBef>
              <a:spcAft>
                <a:spcPts val="0"/>
              </a:spcAft>
              <a:buSzPts val="1600"/>
              <a:buChar char="🢝"/>
              <a:defRPr sz="1600"/>
            </a:lvl3pPr>
            <a:lvl4pPr marL="1828800" lvl="3" indent="-330200" algn="l">
              <a:lnSpc>
                <a:spcPct val="90000"/>
              </a:lnSpc>
              <a:spcBef>
                <a:spcPts val="400"/>
              </a:spcBef>
              <a:spcAft>
                <a:spcPts val="0"/>
              </a:spcAft>
              <a:buSzPts val="1600"/>
              <a:buChar char="🢝"/>
              <a:defRPr sz="1600"/>
            </a:lvl4pPr>
            <a:lvl5pPr marL="2286000" lvl="4" indent="-330200" algn="l">
              <a:lnSpc>
                <a:spcPct val="90000"/>
              </a:lnSpc>
              <a:spcBef>
                <a:spcPts val="400"/>
              </a:spcBef>
              <a:spcAft>
                <a:spcPts val="0"/>
              </a:spcAft>
              <a:buSzPts val="1600"/>
              <a:buChar char="🢝"/>
              <a:defRPr sz="1600"/>
            </a:lvl5pPr>
            <a:lvl6pPr marL="2743200" lvl="5" indent="-330200" algn="l">
              <a:lnSpc>
                <a:spcPct val="90000"/>
              </a:lnSpc>
              <a:spcBef>
                <a:spcPts val="400"/>
              </a:spcBef>
              <a:spcAft>
                <a:spcPts val="0"/>
              </a:spcAft>
              <a:buSzPts val="1600"/>
              <a:buChar char="🢝"/>
              <a:defRPr sz="1600"/>
            </a:lvl6pPr>
            <a:lvl7pPr marL="3200400" lvl="6" indent="-330200" algn="l">
              <a:lnSpc>
                <a:spcPct val="90000"/>
              </a:lnSpc>
              <a:spcBef>
                <a:spcPts val="400"/>
              </a:spcBef>
              <a:spcAft>
                <a:spcPts val="0"/>
              </a:spcAft>
              <a:buSzPts val="1600"/>
              <a:buChar char="🢝"/>
              <a:defRPr sz="1600"/>
            </a:lvl7pPr>
            <a:lvl8pPr marL="3657600" lvl="7" indent="-330200" algn="l">
              <a:lnSpc>
                <a:spcPct val="90000"/>
              </a:lnSpc>
              <a:spcBef>
                <a:spcPts val="400"/>
              </a:spcBef>
              <a:spcAft>
                <a:spcPts val="0"/>
              </a:spcAft>
              <a:buSzPts val="1600"/>
              <a:buChar char="🢝"/>
              <a:defRPr sz="1600"/>
            </a:lvl8pPr>
            <a:lvl9pPr marL="4114800" lvl="8" indent="-330200" algn="l">
              <a:lnSpc>
                <a:spcPct val="90000"/>
              </a:lnSpc>
              <a:spcBef>
                <a:spcPts val="400"/>
              </a:spcBef>
              <a:spcAft>
                <a:spcPts val="400"/>
              </a:spcAft>
              <a:buSzPts val="1600"/>
              <a:buChar char="🢝"/>
              <a:defRPr sz="1600"/>
            </a:lvl9pPr>
          </a:lstStyle>
          <a:p>
            <a:endParaRPr/>
          </a:p>
        </p:txBody>
      </p:sp>
      <p:sp>
        <p:nvSpPr>
          <p:cNvPr id="63" name="Google Shape;63;p17"/>
          <p:cNvSpPr txBox="1">
            <a:spLocks noGrp="1"/>
          </p:cNvSpPr>
          <p:nvPr>
            <p:ph type="body" idx="2"/>
          </p:nvPr>
        </p:nvSpPr>
        <p:spPr>
          <a:xfrm>
            <a:off x="1024128" y="2257506"/>
            <a:ext cx="4389120" cy="3762294"/>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600"/>
              </a:spcBef>
              <a:spcAft>
                <a:spcPts val="0"/>
              </a:spcAft>
              <a:buSzPts val="1600"/>
              <a:buNone/>
              <a:defRPr sz="1600"/>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64" name="Google Shape;64;p17"/>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7"/>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7"/>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67"/>
        <p:cNvGrpSpPr/>
        <p:nvPr/>
      </p:nvGrpSpPr>
      <p:grpSpPr>
        <a:xfrm>
          <a:off x="0" y="0"/>
          <a:ext cx="0" cy="0"/>
          <a:chOff x="0" y="0"/>
          <a:chExt cx="0" cy="0"/>
        </a:xfrm>
      </p:grpSpPr>
      <p:sp>
        <p:nvSpPr>
          <p:cNvPr id="68" name="Google Shape;68;p18"/>
          <p:cNvSpPr txBox="1">
            <a:spLocks noGrp="1"/>
          </p:cNvSpPr>
          <p:nvPr>
            <p:ph type="title"/>
          </p:nvPr>
        </p:nvSpPr>
        <p:spPr>
          <a:xfrm>
            <a:off x="457200" y="4960138"/>
            <a:ext cx="77724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Clr>
                <a:srgbClr val="FEFEFE"/>
              </a:buClr>
              <a:buSzPts val="5000"/>
              <a:buFont typeface="Twentieth Century"/>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8"/>
          <p:cNvSpPr>
            <a:spLocks noGrp="1"/>
          </p:cNvSpPr>
          <p:nvPr>
            <p:ph type="pic" idx="2"/>
          </p:nvPr>
        </p:nvSpPr>
        <p:spPr>
          <a:xfrm>
            <a:off x="0" y="-1"/>
            <a:ext cx="12188952" cy="4572000"/>
          </a:xfrm>
          <a:prstGeom prst="rect">
            <a:avLst/>
          </a:prstGeom>
          <a:solidFill>
            <a:srgbClr val="A0B6BC"/>
          </a:solidFill>
          <a:ln>
            <a:noFill/>
          </a:ln>
        </p:spPr>
      </p:sp>
      <p:sp>
        <p:nvSpPr>
          <p:cNvPr id="70" name="Google Shape;70;p18"/>
          <p:cNvSpPr txBox="1">
            <a:spLocks noGrp="1"/>
          </p:cNvSpPr>
          <p:nvPr>
            <p:ph type="body" idx="1"/>
          </p:nvPr>
        </p:nvSpPr>
        <p:spPr>
          <a:xfrm>
            <a:off x="8610600" y="4960138"/>
            <a:ext cx="3200400" cy="1463040"/>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0"/>
              </a:spcBef>
              <a:spcAft>
                <a:spcPts val="0"/>
              </a:spcAft>
              <a:buSzPts val="1800"/>
              <a:buNone/>
              <a:defRPr sz="1800">
                <a:solidFill>
                  <a:srgbClr val="FEFEFE"/>
                </a:solidFill>
              </a:defRPr>
            </a:lvl1pPr>
            <a:lvl2pPr marL="914400" lvl="1" indent="-228600" algn="l">
              <a:lnSpc>
                <a:spcPct val="90000"/>
              </a:lnSpc>
              <a:spcBef>
                <a:spcPts val="200"/>
              </a:spcBef>
              <a:spcAft>
                <a:spcPts val="0"/>
              </a:spcAft>
              <a:buSzPts val="1400"/>
              <a:buNone/>
              <a:defRPr sz="1400"/>
            </a:lvl2pPr>
            <a:lvl3pPr marL="1371600" lvl="2" indent="-228600" algn="l">
              <a:lnSpc>
                <a:spcPct val="90000"/>
              </a:lnSpc>
              <a:spcBef>
                <a:spcPts val="400"/>
              </a:spcBef>
              <a:spcAft>
                <a:spcPts val="0"/>
              </a:spcAft>
              <a:buSzPts val="1200"/>
              <a:buNone/>
              <a:defRPr sz="1200"/>
            </a:lvl3pPr>
            <a:lvl4pPr marL="1828800" lvl="3" indent="-228600" algn="l">
              <a:lnSpc>
                <a:spcPct val="90000"/>
              </a:lnSpc>
              <a:spcBef>
                <a:spcPts val="400"/>
              </a:spcBef>
              <a:spcAft>
                <a:spcPts val="0"/>
              </a:spcAft>
              <a:buSzPts val="1000"/>
              <a:buNone/>
              <a:defRPr sz="1000"/>
            </a:lvl4pPr>
            <a:lvl5pPr marL="2286000" lvl="4" indent="-228600" algn="l">
              <a:lnSpc>
                <a:spcPct val="90000"/>
              </a:lnSpc>
              <a:spcBef>
                <a:spcPts val="400"/>
              </a:spcBef>
              <a:spcAft>
                <a:spcPts val="0"/>
              </a:spcAft>
              <a:buSzPts val="1000"/>
              <a:buNone/>
              <a:defRPr sz="1000"/>
            </a:lvl5pPr>
            <a:lvl6pPr marL="2743200" lvl="5" indent="-228600" algn="l">
              <a:lnSpc>
                <a:spcPct val="90000"/>
              </a:lnSpc>
              <a:spcBef>
                <a:spcPts val="400"/>
              </a:spcBef>
              <a:spcAft>
                <a:spcPts val="0"/>
              </a:spcAft>
              <a:buSzPts val="1000"/>
              <a:buNone/>
              <a:defRPr sz="1000"/>
            </a:lvl6pPr>
            <a:lvl7pPr marL="3200400" lvl="6" indent="-228600" algn="l">
              <a:lnSpc>
                <a:spcPct val="90000"/>
              </a:lnSpc>
              <a:spcBef>
                <a:spcPts val="400"/>
              </a:spcBef>
              <a:spcAft>
                <a:spcPts val="0"/>
              </a:spcAft>
              <a:buSzPts val="1000"/>
              <a:buNone/>
              <a:defRPr sz="1000"/>
            </a:lvl7pPr>
            <a:lvl8pPr marL="3657600" lvl="7" indent="-228600" algn="l">
              <a:lnSpc>
                <a:spcPct val="90000"/>
              </a:lnSpc>
              <a:spcBef>
                <a:spcPts val="400"/>
              </a:spcBef>
              <a:spcAft>
                <a:spcPts val="0"/>
              </a:spcAft>
              <a:buSzPts val="1000"/>
              <a:buNone/>
              <a:defRPr sz="1000"/>
            </a:lvl8pPr>
            <a:lvl9pPr marL="4114800" lvl="8" indent="-228600" algn="l">
              <a:lnSpc>
                <a:spcPct val="90000"/>
              </a:lnSpc>
              <a:spcBef>
                <a:spcPts val="400"/>
              </a:spcBef>
              <a:spcAft>
                <a:spcPts val="400"/>
              </a:spcAft>
              <a:buSzPts val="1000"/>
              <a:buNone/>
              <a:defRPr sz="1000"/>
            </a:lvl9pPr>
          </a:lstStyle>
          <a:p>
            <a:endParaRPr/>
          </a:p>
        </p:txBody>
      </p:sp>
      <p:sp>
        <p:nvSpPr>
          <p:cNvPr id="71" name="Google Shape;71;p18"/>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8"/>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8"/>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74" name="Google Shape;74;p18"/>
          <p:cNvCxnSpPr/>
          <p:nvPr/>
        </p:nvCxnSpPr>
        <p:spPr>
          <a:xfrm rot="10800000">
            <a:off x="8386843" y="5264106"/>
            <a:ext cx="0" cy="91440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marR="0" lvl="0" algn="l" rtl="0">
              <a:lnSpc>
                <a:spcPct val="80000"/>
              </a:lnSpc>
              <a:spcBef>
                <a:spcPts val="0"/>
              </a:spcBef>
              <a:spcAft>
                <a:spcPts val="0"/>
              </a:spcAft>
              <a:buClr>
                <a:srgbClr val="FEFEFE"/>
              </a:buClr>
              <a:buSzPts val="5000"/>
              <a:buFont typeface="Twentieth Century"/>
              <a:buNone/>
              <a:defRPr sz="5000" b="0" i="0" u="none" strike="noStrike" cap="none">
                <a:solidFill>
                  <a:srgbClr val="FEFEFE"/>
                </a:solidFill>
                <a:latin typeface="Twentieth Century"/>
                <a:ea typeface="Twentieth Century"/>
                <a:cs typeface="Twentieth Century"/>
                <a:sym typeface="Twentieth Centur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1024128" y="2286000"/>
            <a:ext cx="9720073" cy="4023360"/>
          </a:xfrm>
          <a:prstGeom prst="rect">
            <a:avLst/>
          </a:prstGeom>
          <a:noFill/>
          <a:ln>
            <a:noFill/>
          </a:ln>
        </p:spPr>
        <p:txBody>
          <a:bodyPr spcFirstLastPara="1" wrap="square" lIns="45700" tIns="45700" rIns="45700" bIns="45700" anchor="t" anchorCtr="0">
            <a:normAutofit/>
          </a:bodyPr>
          <a:lstStyle>
            <a:lvl1pPr marL="457200" marR="0" lvl="0" indent="-368300" algn="l" rtl="0">
              <a:lnSpc>
                <a:spcPct val="90000"/>
              </a:lnSpc>
              <a:spcBef>
                <a:spcPts val="1200"/>
              </a:spcBef>
              <a:spcAft>
                <a:spcPts val="0"/>
              </a:spcAft>
              <a:buClr>
                <a:schemeClr val="accent2"/>
              </a:buClr>
              <a:buSzPts val="2200"/>
              <a:buFont typeface="Twentieth Century"/>
              <a:buChar char=" "/>
              <a:defRPr sz="2200" b="0" i="0" u="none" strike="noStrike" cap="none">
                <a:solidFill>
                  <a:schemeClr val="lt1"/>
                </a:solidFill>
                <a:latin typeface="Twentieth Century"/>
                <a:ea typeface="Twentieth Century"/>
                <a:cs typeface="Twentieth Century"/>
                <a:sym typeface="Twentieth Century"/>
              </a:defRPr>
            </a:lvl1pPr>
            <a:lvl2pPr marL="914400" marR="0" lvl="1" indent="-342900" algn="l" rtl="0">
              <a:lnSpc>
                <a:spcPct val="90000"/>
              </a:lnSpc>
              <a:spcBef>
                <a:spcPts val="200"/>
              </a:spcBef>
              <a:spcAft>
                <a:spcPts val="0"/>
              </a:spcAft>
              <a:buClr>
                <a:schemeClr val="accent2"/>
              </a:buClr>
              <a:buSzPts val="1800"/>
              <a:buFont typeface="Noto Sans Symbols"/>
              <a:buChar char="🢝"/>
              <a:defRPr sz="1800" b="0" i="0" u="none" strike="noStrike" cap="none">
                <a:solidFill>
                  <a:schemeClr val="lt1"/>
                </a:solidFill>
                <a:latin typeface="Twentieth Century"/>
                <a:ea typeface="Twentieth Century"/>
                <a:cs typeface="Twentieth Century"/>
                <a:sym typeface="Twentieth Century"/>
              </a:defRPr>
            </a:lvl2pPr>
            <a:lvl3pPr marL="1371600" marR="0" lvl="2" indent="-317500" algn="l" rtl="0">
              <a:lnSpc>
                <a:spcPct val="90000"/>
              </a:lnSpc>
              <a:spcBef>
                <a:spcPts val="400"/>
              </a:spcBef>
              <a:spcAft>
                <a:spcPts val="0"/>
              </a:spcAft>
              <a:buClr>
                <a:schemeClr val="accent2"/>
              </a:buClr>
              <a:buSzPts val="1400"/>
              <a:buFont typeface="Noto Sans Symbols"/>
              <a:buChar char="🢝"/>
              <a:defRPr sz="1400" b="0" i="0" u="none" strike="noStrike" cap="none">
                <a:solidFill>
                  <a:schemeClr val="lt1"/>
                </a:solidFill>
                <a:latin typeface="Twentieth Century"/>
                <a:ea typeface="Twentieth Century"/>
                <a:cs typeface="Twentieth Century"/>
                <a:sym typeface="Twentieth Century"/>
              </a:defRPr>
            </a:lvl3pPr>
            <a:lvl4pPr marL="1828800" marR="0" lvl="3" indent="-317500" algn="l" rtl="0">
              <a:lnSpc>
                <a:spcPct val="90000"/>
              </a:lnSpc>
              <a:spcBef>
                <a:spcPts val="400"/>
              </a:spcBef>
              <a:spcAft>
                <a:spcPts val="0"/>
              </a:spcAft>
              <a:buClr>
                <a:schemeClr val="accent2"/>
              </a:buClr>
              <a:buSzPts val="1400"/>
              <a:buFont typeface="Noto Sans Symbols"/>
              <a:buChar char="🢝"/>
              <a:defRPr sz="1400" b="0" i="0" u="none" strike="noStrike" cap="none">
                <a:solidFill>
                  <a:schemeClr val="lt1"/>
                </a:solidFill>
                <a:latin typeface="Twentieth Century"/>
                <a:ea typeface="Twentieth Century"/>
                <a:cs typeface="Twentieth Century"/>
                <a:sym typeface="Twentieth Century"/>
              </a:defRPr>
            </a:lvl4pPr>
            <a:lvl5pPr marL="2286000" marR="0" lvl="4" indent="-317500" algn="l" rtl="0">
              <a:lnSpc>
                <a:spcPct val="90000"/>
              </a:lnSpc>
              <a:spcBef>
                <a:spcPts val="400"/>
              </a:spcBef>
              <a:spcAft>
                <a:spcPts val="0"/>
              </a:spcAft>
              <a:buClr>
                <a:schemeClr val="accent2"/>
              </a:buClr>
              <a:buSzPts val="1400"/>
              <a:buFont typeface="Noto Sans Symbols"/>
              <a:buChar char="🢝"/>
              <a:defRPr sz="1400" b="0" i="0" u="none" strike="noStrike" cap="none">
                <a:solidFill>
                  <a:schemeClr val="lt1"/>
                </a:solidFill>
                <a:latin typeface="Twentieth Century"/>
                <a:ea typeface="Twentieth Century"/>
                <a:cs typeface="Twentieth Century"/>
                <a:sym typeface="Twentieth Century"/>
              </a:defRPr>
            </a:lvl5pPr>
            <a:lvl6pPr marL="2743200" marR="0" lvl="5" indent="-317500" algn="l" rtl="0">
              <a:lnSpc>
                <a:spcPct val="90000"/>
              </a:lnSpc>
              <a:spcBef>
                <a:spcPts val="400"/>
              </a:spcBef>
              <a:spcAft>
                <a:spcPts val="0"/>
              </a:spcAft>
              <a:buClr>
                <a:schemeClr val="accent2"/>
              </a:buClr>
              <a:buSzPts val="1400"/>
              <a:buFont typeface="Noto Sans Symbols"/>
              <a:buChar char="🢝"/>
              <a:defRPr sz="1400" b="0" i="0" u="none" strike="noStrike" cap="none">
                <a:solidFill>
                  <a:schemeClr val="lt1"/>
                </a:solidFill>
                <a:latin typeface="Twentieth Century"/>
                <a:ea typeface="Twentieth Century"/>
                <a:cs typeface="Twentieth Century"/>
                <a:sym typeface="Twentieth Century"/>
              </a:defRPr>
            </a:lvl6pPr>
            <a:lvl7pPr marL="3200400" marR="0" lvl="6" indent="-317500" algn="l" rtl="0">
              <a:lnSpc>
                <a:spcPct val="90000"/>
              </a:lnSpc>
              <a:spcBef>
                <a:spcPts val="400"/>
              </a:spcBef>
              <a:spcAft>
                <a:spcPts val="0"/>
              </a:spcAft>
              <a:buClr>
                <a:schemeClr val="accent2"/>
              </a:buClr>
              <a:buSzPts val="1400"/>
              <a:buFont typeface="Noto Sans Symbols"/>
              <a:buChar char="🢝"/>
              <a:defRPr sz="1400" b="0" i="0" u="none" strike="noStrike" cap="none">
                <a:solidFill>
                  <a:schemeClr val="lt1"/>
                </a:solidFill>
                <a:latin typeface="Twentieth Century"/>
                <a:ea typeface="Twentieth Century"/>
                <a:cs typeface="Twentieth Century"/>
                <a:sym typeface="Twentieth Century"/>
              </a:defRPr>
            </a:lvl7pPr>
            <a:lvl8pPr marL="3657600" marR="0" lvl="7" indent="-317500" algn="l" rtl="0">
              <a:lnSpc>
                <a:spcPct val="90000"/>
              </a:lnSpc>
              <a:spcBef>
                <a:spcPts val="400"/>
              </a:spcBef>
              <a:spcAft>
                <a:spcPts val="0"/>
              </a:spcAft>
              <a:buClr>
                <a:schemeClr val="accent2"/>
              </a:buClr>
              <a:buSzPts val="1400"/>
              <a:buFont typeface="Noto Sans Symbols"/>
              <a:buChar char="🢝"/>
              <a:defRPr sz="1400" b="0" i="0" u="none" strike="noStrike" cap="none">
                <a:solidFill>
                  <a:schemeClr val="lt1"/>
                </a:solidFill>
                <a:latin typeface="Twentieth Century"/>
                <a:ea typeface="Twentieth Century"/>
                <a:cs typeface="Twentieth Century"/>
                <a:sym typeface="Twentieth Century"/>
              </a:defRPr>
            </a:lvl8pPr>
            <a:lvl9pPr marL="4114800" marR="0" lvl="8" indent="-317500" algn="l" rtl="0">
              <a:lnSpc>
                <a:spcPct val="90000"/>
              </a:lnSpc>
              <a:spcBef>
                <a:spcPts val="400"/>
              </a:spcBef>
              <a:spcAft>
                <a:spcPts val="400"/>
              </a:spcAft>
              <a:buClr>
                <a:schemeClr val="accent2"/>
              </a:buClr>
              <a:buSzPts val="1400"/>
              <a:buFont typeface="Noto Sans Symbols"/>
              <a:buChar char="🢝"/>
              <a:defRPr sz="1400" b="0" i="0" u="none" strike="noStrike" cap="none">
                <a:solidFill>
                  <a:schemeClr val="lt1"/>
                </a:solidFill>
                <a:latin typeface="Twentieth Century"/>
                <a:ea typeface="Twentieth Century"/>
                <a:cs typeface="Twentieth Century"/>
                <a:sym typeface="Twentieth Century"/>
              </a:defRPr>
            </a:lvl9pPr>
          </a:lstStyle>
          <a:p>
            <a:endParaRPr/>
          </a:p>
        </p:txBody>
      </p:sp>
      <p:sp>
        <p:nvSpPr>
          <p:cNvPr id="8" name="Google Shape;8;p9"/>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rgbClr val="FEFEFE"/>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9pPr>
          </a:lstStyle>
          <a:p>
            <a:endParaRPr/>
          </a:p>
        </p:txBody>
      </p:sp>
      <p:sp>
        <p:nvSpPr>
          <p:cNvPr id="9" name="Google Shape;9;p9"/>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rgbClr val="FEFEFE"/>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9pPr>
          </a:lstStyle>
          <a:p>
            <a:endParaRPr/>
          </a:p>
        </p:txBody>
      </p:sp>
      <p:sp>
        <p:nvSpPr>
          <p:cNvPr id="10" name="Google Shape;10;p9"/>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FEFEFE"/>
                </a:solidFill>
                <a:latin typeface="Twentieth Century"/>
                <a:ea typeface="Twentieth Century"/>
                <a:cs typeface="Twentieth Century"/>
                <a:sym typeface="Twentieth Century"/>
              </a:defRPr>
            </a:lvl1pPr>
            <a:lvl2pPr marL="0" marR="0" lvl="1" indent="0" algn="l" rtl="0">
              <a:spcBef>
                <a:spcPts val="0"/>
              </a:spcBef>
              <a:buNone/>
              <a:defRPr sz="1000" b="0" i="0" u="none" strike="noStrike" cap="none">
                <a:solidFill>
                  <a:srgbClr val="FEFEFE"/>
                </a:solidFill>
                <a:latin typeface="Twentieth Century"/>
                <a:ea typeface="Twentieth Century"/>
                <a:cs typeface="Twentieth Century"/>
                <a:sym typeface="Twentieth Century"/>
              </a:defRPr>
            </a:lvl2pPr>
            <a:lvl3pPr marL="0" marR="0" lvl="2" indent="0" algn="l" rtl="0">
              <a:spcBef>
                <a:spcPts val="0"/>
              </a:spcBef>
              <a:buNone/>
              <a:defRPr sz="1000" b="0" i="0" u="none" strike="noStrike" cap="none">
                <a:solidFill>
                  <a:srgbClr val="FEFEFE"/>
                </a:solidFill>
                <a:latin typeface="Twentieth Century"/>
                <a:ea typeface="Twentieth Century"/>
                <a:cs typeface="Twentieth Century"/>
                <a:sym typeface="Twentieth Century"/>
              </a:defRPr>
            </a:lvl3pPr>
            <a:lvl4pPr marL="0" marR="0" lvl="3" indent="0" algn="l" rtl="0">
              <a:spcBef>
                <a:spcPts val="0"/>
              </a:spcBef>
              <a:buNone/>
              <a:defRPr sz="1000" b="0" i="0" u="none" strike="noStrike" cap="none">
                <a:solidFill>
                  <a:srgbClr val="FEFEFE"/>
                </a:solidFill>
                <a:latin typeface="Twentieth Century"/>
                <a:ea typeface="Twentieth Century"/>
                <a:cs typeface="Twentieth Century"/>
                <a:sym typeface="Twentieth Century"/>
              </a:defRPr>
            </a:lvl4pPr>
            <a:lvl5pPr marL="0" marR="0" lvl="4" indent="0" algn="l" rtl="0">
              <a:spcBef>
                <a:spcPts val="0"/>
              </a:spcBef>
              <a:buNone/>
              <a:defRPr sz="1000" b="0" i="0" u="none" strike="noStrike" cap="none">
                <a:solidFill>
                  <a:srgbClr val="FEFEFE"/>
                </a:solidFill>
                <a:latin typeface="Twentieth Century"/>
                <a:ea typeface="Twentieth Century"/>
                <a:cs typeface="Twentieth Century"/>
                <a:sym typeface="Twentieth Century"/>
              </a:defRPr>
            </a:lvl5pPr>
            <a:lvl6pPr marL="0" marR="0" lvl="5" indent="0" algn="l" rtl="0">
              <a:spcBef>
                <a:spcPts val="0"/>
              </a:spcBef>
              <a:buNone/>
              <a:defRPr sz="1000" b="0" i="0" u="none" strike="noStrike" cap="none">
                <a:solidFill>
                  <a:srgbClr val="FEFEFE"/>
                </a:solidFill>
                <a:latin typeface="Twentieth Century"/>
                <a:ea typeface="Twentieth Century"/>
                <a:cs typeface="Twentieth Century"/>
                <a:sym typeface="Twentieth Century"/>
              </a:defRPr>
            </a:lvl6pPr>
            <a:lvl7pPr marL="0" marR="0" lvl="6" indent="0" algn="l" rtl="0">
              <a:spcBef>
                <a:spcPts val="0"/>
              </a:spcBef>
              <a:buNone/>
              <a:defRPr sz="1000" b="0" i="0" u="none" strike="noStrike" cap="none">
                <a:solidFill>
                  <a:srgbClr val="FEFEFE"/>
                </a:solidFill>
                <a:latin typeface="Twentieth Century"/>
                <a:ea typeface="Twentieth Century"/>
                <a:cs typeface="Twentieth Century"/>
                <a:sym typeface="Twentieth Century"/>
              </a:defRPr>
            </a:lvl7pPr>
            <a:lvl8pPr marL="0" marR="0" lvl="7" indent="0" algn="l" rtl="0">
              <a:spcBef>
                <a:spcPts val="0"/>
              </a:spcBef>
              <a:buNone/>
              <a:defRPr sz="1000" b="0" i="0" u="none" strike="noStrike" cap="none">
                <a:solidFill>
                  <a:srgbClr val="FEFEFE"/>
                </a:solidFill>
                <a:latin typeface="Twentieth Century"/>
                <a:ea typeface="Twentieth Century"/>
                <a:cs typeface="Twentieth Century"/>
                <a:sym typeface="Twentieth Century"/>
              </a:defRPr>
            </a:lvl8pPr>
            <a:lvl9pPr marL="0" marR="0" lvl="8" indent="0" algn="l" rtl="0">
              <a:spcBef>
                <a:spcPts val="0"/>
              </a:spcBef>
              <a:buNone/>
              <a:defRPr sz="1000" b="0" i="0" u="none" strike="noStrike" cap="none">
                <a:solidFill>
                  <a:srgbClr val="FEFEFE"/>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cxnSp>
        <p:nvCxnSpPr>
          <p:cNvPr id="11" name="Google Shape;11;p9"/>
          <p:cNvCxnSpPr/>
          <p:nvPr/>
        </p:nvCxnSpPr>
        <p:spPr>
          <a:xfrm rot="10800000">
            <a:off x="762000" y="826324"/>
            <a:ext cx="0" cy="914400"/>
          </a:xfrm>
          <a:prstGeom prst="straightConnector1">
            <a:avLst/>
          </a:prstGeom>
          <a:noFill/>
          <a:ln w="19050" cap="flat" cmpd="sng">
            <a:solidFill>
              <a:schemeClr val="accent2"/>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1"/>
        <p:cNvGrpSpPr/>
        <p:nvPr/>
      </p:nvGrpSpPr>
      <p:grpSpPr>
        <a:xfrm>
          <a:off x="0" y="0"/>
          <a:ext cx="0" cy="0"/>
          <a:chOff x="0" y="0"/>
          <a:chExt cx="0" cy="0"/>
        </a:xfrm>
      </p:grpSpPr>
      <p:sp>
        <p:nvSpPr>
          <p:cNvPr id="92" name="Google Shape;92;p1"/>
          <p:cNvSpPr/>
          <p:nvPr/>
        </p:nvSpPr>
        <p:spPr>
          <a:xfrm>
            <a:off x="0" y="0"/>
            <a:ext cx="12192000"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93" name="Google Shape;93;p1"/>
          <p:cNvSpPr txBox="1">
            <a:spLocks noGrp="1"/>
          </p:cNvSpPr>
          <p:nvPr>
            <p:ph type="ctrTitle"/>
          </p:nvPr>
        </p:nvSpPr>
        <p:spPr>
          <a:xfrm>
            <a:off x="643474" y="643475"/>
            <a:ext cx="3464400" cy="5571000"/>
          </a:xfrm>
          <a:prstGeom prst="rect">
            <a:avLst/>
          </a:prstGeom>
          <a:noFill/>
          <a:ln>
            <a:noFill/>
          </a:ln>
        </p:spPr>
        <p:txBody>
          <a:bodyPr spcFirstLastPara="1" wrap="square" lIns="91425" tIns="45700" rIns="91425" bIns="45700" anchor="ctr" anchorCtr="0">
            <a:normAutofit/>
          </a:bodyPr>
          <a:lstStyle/>
          <a:p>
            <a:pPr marL="0" lvl="0" indent="0" algn="r" rtl="0">
              <a:lnSpc>
                <a:spcPct val="80000"/>
              </a:lnSpc>
              <a:spcBef>
                <a:spcPts val="0"/>
              </a:spcBef>
              <a:spcAft>
                <a:spcPts val="0"/>
              </a:spcAft>
              <a:buClr>
                <a:schemeClr val="lt1"/>
              </a:buClr>
              <a:buSzPts val="6600"/>
              <a:buFont typeface="Twentieth Century"/>
              <a:buNone/>
            </a:pPr>
            <a:r>
              <a:rPr lang="en-US" sz="6600">
                <a:solidFill>
                  <a:schemeClr val="lt1"/>
                </a:solidFill>
              </a:rPr>
              <a:t>Speakers</a:t>
            </a:r>
            <a:endParaRPr sz="6600">
              <a:solidFill>
                <a:schemeClr val="lt1"/>
              </a:solidFill>
            </a:endParaRPr>
          </a:p>
        </p:txBody>
      </p:sp>
      <p:cxnSp>
        <p:nvCxnSpPr>
          <p:cNvPr id="94" name="Google Shape;94;p1"/>
          <p:cNvCxnSpPr/>
          <p:nvPr/>
        </p:nvCxnSpPr>
        <p:spPr>
          <a:xfrm>
            <a:off x="4484330" y="1600175"/>
            <a:ext cx="0" cy="3657600"/>
          </a:xfrm>
          <a:prstGeom prst="straightConnector1">
            <a:avLst/>
          </a:prstGeom>
          <a:noFill/>
          <a:ln w="19050" cap="flat" cmpd="sng">
            <a:solidFill>
              <a:srgbClr val="B17F02"/>
            </a:solidFill>
            <a:prstDash val="solid"/>
            <a:round/>
            <a:headEnd type="none" w="sm" len="sm"/>
            <a:tailEnd type="none" w="sm" len="sm"/>
          </a:ln>
        </p:spPr>
      </p:cxnSp>
      <p:sp>
        <p:nvSpPr>
          <p:cNvPr id="95" name="Google Shape;95;p1"/>
          <p:cNvSpPr txBox="1"/>
          <p:nvPr/>
        </p:nvSpPr>
        <p:spPr>
          <a:xfrm>
            <a:off x="4719725" y="2450525"/>
            <a:ext cx="7039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b="1">
                <a:solidFill>
                  <a:schemeClr val="lt1"/>
                </a:solidFill>
                <a:latin typeface="Twentieth Century"/>
                <a:ea typeface="Twentieth Century"/>
                <a:cs typeface="Twentieth Century"/>
                <a:sym typeface="Twentieth Century"/>
              </a:rPr>
              <a:t>Mike Manser  - Founding member of the The Growers Club  </a:t>
            </a:r>
            <a:endParaRPr sz="1800" b="1">
              <a:solidFill>
                <a:schemeClr val="lt1"/>
              </a:solidFill>
              <a:latin typeface="Twentieth Century"/>
              <a:ea typeface="Twentieth Century"/>
              <a:cs typeface="Twentieth Century"/>
              <a:sym typeface="Twentieth Century"/>
            </a:endParaRPr>
          </a:p>
        </p:txBody>
      </p:sp>
      <p:sp>
        <p:nvSpPr>
          <p:cNvPr id="96" name="Google Shape;96;p1"/>
          <p:cNvSpPr txBox="1"/>
          <p:nvPr/>
        </p:nvSpPr>
        <p:spPr>
          <a:xfrm>
            <a:off x="4613950" y="3378650"/>
            <a:ext cx="7039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b="1">
                <a:solidFill>
                  <a:schemeClr val="lt1"/>
                </a:solidFill>
                <a:latin typeface="Twentieth Century"/>
                <a:ea typeface="Twentieth Century"/>
                <a:cs typeface="Twentieth Century"/>
                <a:sym typeface="Twentieth Century"/>
              </a:rPr>
              <a:t>Adv Sarel Bekker SC  -  Johannesburg Bar</a:t>
            </a:r>
            <a:endParaRPr sz="1800" b="1">
              <a:solidFill>
                <a:schemeClr val="lt1"/>
              </a:solidFill>
              <a:latin typeface="Twentieth Century"/>
              <a:ea typeface="Twentieth Century"/>
              <a:cs typeface="Twentieth Century"/>
              <a:sym typeface="Twentieth Century"/>
            </a:endParaRPr>
          </a:p>
        </p:txBody>
      </p:sp>
      <p:sp>
        <p:nvSpPr>
          <p:cNvPr id="97" name="Google Shape;97;p1"/>
          <p:cNvSpPr txBox="1"/>
          <p:nvPr/>
        </p:nvSpPr>
        <p:spPr>
          <a:xfrm>
            <a:off x="4613950" y="4306775"/>
            <a:ext cx="70395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b="1">
                <a:solidFill>
                  <a:schemeClr val="lt1"/>
                </a:solidFill>
                <a:latin typeface="Twentieth Century"/>
                <a:ea typeface="Twentieth Century"/>
                <a:cs typeface="Twentieth Century"/>
                <a:sym typeface="Twentieth Century"/>
              </a:rPr>
              <a:t>Mauritz Grobler  -  Founding member of the The Growers Club , </a:t>
            </a:r>
            <a:endParaRPr sz="1800" b="1">
              <a:solidFill>
                <a:schemeClr val="lt1"/>
              </a:solidFill>
              <a:latin typeface="Twentieth Century"/>
              <a:ea typeface="Twentieth Century"/>
              <a:cs typeface="Twentieth Century"/>
              <a:sym typeface="Twentieth Century"/>
            </a:endParaRPr>
          </a:p>
          <a:p>
            <a:pPr marL="1371600" lvl="0" indent="457200" algn="l" rtl="0">
              <a:spcBef>
                <a:spcPts val="0"/>
              </a:spcBef>
              <a:spcAft>
                <a:spcPts val="0"/>
              </a:spcAft>
              <a:buNone/>
            </a:pPr>
            <a:r>
              <a:rPr lang="en-US" sz="1800" b="1">
                <a:solidFill>
                  <a:schemeClr val="lt1"/>
                </a:solidFill>
                <a:latin typeface="Twentieth Century"/>
                <a:ea typeface="Twentieth Century"/>
                <a:cs typeface="Twentieth Century"/>
                <a:sym typeface="Twentieth Century"/>
              </a:rPr>
              <a:t>current Chairperson </a:t>
            </a:r>
            <a:endParaRPr sz="1800" b="1">
              <a:solidFill>
                <a:schemeClr val="lt1"/>
              </a:solidFill>
              <a:latin typeface="Twentieth Century"/>
              <a:ea typeface="Twentieth Century"/>
              <a:cs typeface="Twentieth Century"/>
              <a:sym typeface="Twentieth Century"/>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27"/>
        <p:cNvGrpSpPr/>
        <p:nvPr/>
      </p:nvGrpSpPr>
      <p:grpSpPr>
        <a:xfrm>
          <a:off x="0" y="0"/>
          <a:ext cx="0" cy="0"/>
          <a:chOff x="0" y="0"/>
          <a:chExt cx="0" cy="0"/>
        </a:xfrm>
      </p:grpSpPr>
      <p:sp>
        <p:nvSpPr>
          <p:cNvPr id="228" name="Google Shape;228;ged1871cf2d_0_0"/>
          <p:cNvSpPr/>
          <p:nvPr/>
        </p:nvSpPr>
        <p:spPr>
          <a:xfrm>
            <a:off x="0" y="-17675"/>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229" name="Google Shape;229;ged1871cf2d_0_0"/>
          <p:cNvSpPr txBox="1">
            <a:spLocks noGrp="1"/>
          </p:cNvSpPr>
          <p:nvPr>
            <p:ph type="title"/>
          </p:nvPr>
        </p:nvSpPr>
        <p:spPr>
          <a:xfrm>
            <a:off x="481752" y="804325"/>
            <a:ext cx="3874800" cy="5249400"/>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rgbClr val="FEFEFE"/>
              </a:buClr>
              <a:buSzPts val="5000"/>
              <a:buFont typeface="Twentieth Century"/>
              <a:buNone/>
            </a:pPr>
            <a:r>
              <a:rPr lang="en-US"/>
              <a:t>The objectives of the Cannabis Master Plan </a:t>
            </a:r>
            <a:endParaRPr/>
          </a:p>
        </p:txBody>
      </p:sp>
      <p:cxnSp>
        <p:nvCxnSpPr>
          <p:cNvPr id="230" name="Google Shape;230;ged1871cf2d_0_0"/>
          <p:cNvCxnSpPr/>
          <p:nvPr/>
        </p:nvCxnSpPr>
        <p:spPr>
          <a:xfrm>
            <a:off x="4507547" y="1515175"/>
            <a:ext cx="0" cy="3657600"/>
          </a:xfrm>
          <a:prstGeom prst="straightConnector1">
            <a:avLst/>
          </a:prstGeom>
          <a:noFill/>
          <a:ln w="19050" cap="flat" cmpd="sng">
            <a:solidFill>
              <a:schemeClr val="accent1"/>
            </a:solidFill>
            <a:prstDash val="solid"/>
            <a:round/>
            <a:headEnd type="none" w="sm" len="sm"/>
            <a:tailEnd type="none" w="sm" len="sm"/>
          </a:ln>
        </p:spPr>
      </p:cxnSp>
      <p:graphicFrame>
        <p:nvGraphicFramePr>
          <p:cNvPr id="231" name="Google Shape;231;ged1871cf2d_0_0"/>
          <p:cNvGraphicFramePr/>
          <p:nvPr/>
        </p:nvGraphicFramePr>
        <p:xfrm>
          <a:off x="4769500" y="1339450"/>
          <a:ext cx="7106075" cy="2633625"/>
        </p:xfrm>
        <a:graphic>
          <a:graphicData uri="http://schemas.openxmlformats.org/drawingml/2006/table">
            <a:tbl>
              <a:tblPr>
                <a:noFill/>
                <a:tableStyleId>{7687F631-600D-439B-9090-50A6979D0D21}</a:tableStyleId>
              </a:tblPr>
              <a:tblGrid>
                <a:gridCol w="7106075">
                  <a:extLst>
                    <a:ext uri="{9D8B030D-6E8A-4147-A177-3AD203B41FA5}">
                      <a16:colId xmlns:a16="http://schemas.microsoft.com/office/drawing/2014/main" xmlns="" val="20000"/>
                    </a:ext>
                  </a:extLst>
                </a:gridCol>
              </a:tblGrid>
              <a:tr h="644925">
                <a:tc>
                  <a:txBody>
                    <a:bodyPr/>
                    <a:lstStyle/>
                    <a:p>
                      <a:pPr marL="0" lvl="0" indent="0" algn="l" rtl="0">
                        <a:lnSpc>
                          <a:spcPct val="90000"/>
                        </a:lnSpc>
                        <a:spcBef>
                          <a:spcPts val="0"/>
                        </a:spcBef>
                        <a:spcAft>
                          <a:spcPts val="0"/>
                        </a:spcAft>
                        <a:buNone/>
                      </a:pPr>
                      <a:r>
                        <a:rPr lang="en-US" sz="1500">
                          <a:solidFill>
                            <a:srgbClr val="FFFFFF"/>
                          </a:solidFill>
                          <a:latin typeface="Calibri"/>
                          <a:ea typeface="Calibri"/>
                          <a:cs typeface="Calibri"/>
                          <a:sym typeface="Calibri"/>
                        </a:rPr>
                        <a:t>Increase the volumes and variety of cannabis products destined for both local and export markets.</a:t>
                      </a:r>
                      <a:endParaRPr sz="1500"/>
                    </a:p>
                  </a:txBody>
                  <a:tcPr marL="91425" marR="91425" marT="91425" marB="91425"/>
                </a:tc>
                <a:extLst>
                  <a:ext uri="{0D108BD9-81ED-4DB2-BD59-A6C34878D82A}">
                    <a16:rowId xmlns:a16="http://schemas.microsoft.com/office/drawing/2014/main" xmlns="" val="10000"/>
                  </a:ext>
                </a:extLst>
              </a:tr>
              <a:tr h="381000">
                <a:tc>
                  <a:txBody>
                    <a:bodyPr/>
                    <a:lstStyle/>
                    <a:p>
                      <a:pPr marL="0" lvl="0" indent="0" algn="l" rtl="0">
                        <a:spcBef>
                          <a:spcPts val="0"/>
                        </a:spcBef>
                        <a:spcAft>
                          <a:spcPts val="0"/>
                        </a:spcAft>
                        <a:buNone/>
                      </a:pPr>
                      <a:r>
                        <a:rPr lang="en-US" sz="1500">
                          <a:solidFill>
                            <a:srgbClr val="FFFFFF"/>
                          </a:solidFill>
                          <a:latin typeface="Calibri"/>
                          <a:ea typeface="Calibri"/>
                          <a:cs typeface="Calibri"/>
                          <a:sym typeface="Calibri"/>
                        </a:rPr>
                        <a:t>Establish and increase the capacity of South African farmers to produce cannabis.</a:t>
                      </a:r>
                      <a:endParaRPr sz="1500"/>
                    </a:p>
                  </a:txBody>
                  <a:tcPr marL="91425" marR="91425" marT="91425" marB="91425"/>
                </a:tc>
                <a:extLst>
                  <a:ext uri="{0D108BD9-81ED-4DB2-BD59-A6C34878D82A}">
                    <a16:rowId xmlns:a16="http://schemas.microsoft.com/office/drawing/2014/main" xmlns="" val="10001"/>
                  </a:ext>
                </a:extLst>
              </a:tr>
              <a:tr h="381000">
                <a:tc>
                  <a:txBody>
                    <a:bodyPr/>
                    <a:lstStyle/>
                    <a:p>
                      <a:pPr marL="0" lvl="0" indent="0" algn="l" rtl="0">
                        <a:lnSpc>
                          <a:spcPct val="90000"/>
                        </a:lnSpc>
                        <a:spcBef>
                          <a:spcPts val="0"/>
                        </a:spcBef>
                        <a:spcAft>
                          <a:spcPts val="0"/>
                        </a:spcAft>
                        <a:buNone/>
                      </a:pPr>
                      <a:r>
                        <a:rPr lang="en-US" sz="1500">
                          <a:solidFill>
                            <a:srgbClr val="FFFFFF"/>
                          </a:solidFill>
                          <a:latin typeface="Calibri"/>
                          <a:ea typeface="Calibri"/>
                          <a:cs typeface="Calibri"/>
                          <a:sym typeface="Calibri"/>
                        </a:rPr>
                        <a:t>Create opportunities for creation of small and medium size enterprises across the cannabis value chain.</a:t>
                      </a:r>
                      <a:endParaRPr sz="1500"/>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xmlns="" val="10002"/>
                  </a:ext>
                </a:extLst>
              </a:tr>
              <a:tr h="381000">
                <a:tc>
                  <a:txBody>
                    <a:bodyPr/>
                    <a:lstStyle/>
                    <a:p>
                      <a:pPr marL="0" lvl="0" indent="0" algn="l" rtl="0">
                        <a:lnSpc>
                          <a:spcPct val="90000"/>
                        </a:lnSpc>
                        <a:spcBef>
                          <a:spcPts val="0"/>
                        </a:spcBef>
                        <a:spcAft>
                          <a:spcPts val="0"/>
                        </a:spcAft>
                        <a:buNone/>
                      </a:pPr>
                      <a:r>
                        <a:rPr lang="en-US" sz="1500">
                          <a:solidFill>
                            <a:srgbClr val="FFFFFF"/>
                          </a:solidFill>
                          <a:latin typeface="Calibri"/>
                          <a:ea typeface="Calibri"/>
                          <a:cs typeface="Calibri"/>
                          <a:sym typeface="Calibri"/>
                        </a:rPr>
                        <a:t>Replace imported cannabis products with locally produced products.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xmlns="" val="10003"/>
                  </a:ext>
                </a:extLst>
              </a:tr>
              <a:tr h="381000">
                <a:tc>
                  <a:txBody>
                    <a:bodyPr/>
                    <a:lstStyle/>
                    <a:p>
                      <a:pPr marL="0" lvl="0" indent="0" algn="l" rtl="0">
                        <a:lnSpc>
                          <a:spcPct val="90000"/>
                        </a:lnSpc>
                        <a:spcBef>
                          <a:spcPts val="0"/>
                        </a:spcBef>
                        <a:spcAft>
                          <a:spcPts val="0"/>
                        </a:spcAft>
                        <a:buNone/>
                      </a:pPr>
                      <a:r>
                        <a:rPr lang="en-US" sz="1500">
                          <a:solidFill>
                            <a:srgbClr val="FFFFFF"/>
                          </a:solidFill>
                          <a:latin typeface="Calibri"/>
                          <a:ea typeface="Calibri"/>
                          <a:cs typeface="Calibri"/>
                          <a:sym typeface="Calibri"/>
                        </a:rPr>
                        <a:t>Establish and increase in the manufacturing capacity of the South African Cannabis industry. </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xmlns="" val="10004"/>
                  </a:ext>
                </a:extLst>
              </a:tr>
            </a:tbl>
          </a:graphicData>
        </a:graphic>
      </p:graphicFrame>
      <p:graphicFrame>
        <p:nvGraphicFramePr>
          <p:cNvPr id="232" name="Google Shape;232;ged1871cf2d_0_0"/>
          <p:cNvGraphicFramePr/>
          <p:nvPr/>
        </p:nvGraphicFramePr>
        <p:xfrm>
          <a:off x="4769500" y="4087375"/>
          <a:ext cx="7106075" cy="1188660"/>
        </p:xfrm>
        <a:graphic>
          <a:graphicData uri="http://schemas.openxmlformats.org/drawingml/2006/table">
            <a:tbl>
              <a:tblPr>
                <a:noFill/>
                <a:tableStyleId>{7687F631-600D-439B-9090-50A6979D0D21}</a:tableStyleId>
              </a:tblPr>
              <a:tblGrid>
                <a:gridCol w="7106075">
                  <a:extLst>
                    <a:ext uri="{9D8B030D-6E8A-4147-A177-3AD203B41FA5}">
                      <a16:colId xmlns:a16="http://schemas.microsoft.com/office/drawing/2014/main" xmlns="" val="20000"/>
                    </a:ext>
                  </a:extLst>
                </a:gridCol>
              </a:tblGrid>
              <a:tr h="0">
                <a:tc>
                  <a:txBody>
                    <a:bodyPr/>
                    <a:lstStyle/>
                    <a:p>
                      <a:pPr marL="0" lvl="0" indent="0" algn="l" rtl="0">
                        <a:lnSpc>
                          <a:spcPct val="90000"/>
                        </a:lnSpc>
                        <a:spcBef>
                          <a:spcPts val="0"/>
                        </a:spcBef>
                        <a:spcAft>
                          <a:spcPts val="0"/>
                        </a:spcAft>
                        <a:buNone/>
                      </a:pPr>
                      <a:r>
                        <a:rPr lang="en-US" sz="1500">
                          <a:solidFill>
                            <a:srgbClr val="FFFFFF"/>
                          </a:solidFill>
                          <a:latin typeface="Calibri"/>
                          <a:ea typeface="Calibri"/>
                          <a:cs typeface="Calibri"/>
                          <a:sym typeface="Calibri"/>
                        </a:rPr>
                        <a:t>Increase investment in research and production to ensure the production, productivity </a:t>
                      </a:r>
                      <a:endParaRPr sz="1500">
                        <a:solidFill>
                          <a:srgbClr val="FFFFFF"/>
                        </a:solidFill>
                        <a:latin typeface="Calibri"/>
                        <a:ea typeface="Calibri"/>
                        <a:cs typeface="Calibri"/>
                        <a:sym typeface="Calibri"/>
                      </a:endParaRPr>
                    </a:p>
                    <a:p>
                      <a:pPr marL="0" lvl="0" indent="0" algn="l" rtl="0">
                        <a:lnSpc>
                          <a:spcPct val="90000"/>
                        </a:lnSpc>
                        <a:spcBef>
                          <a:spcPts val="0"/>
                        </a:spcBef>
                        <a:spcAft>
                          <a:spcPts val="0"/>
                        </a:spcAft>
                        <a:buNone/>
                      </a:pPr>
                      <a:r>
                        <a:rPr lang="en-US" sz="1500">
                          <a:solidFill>
                            <a:srgbClr val="FFFFFF"/>
                          </a:solidFill>
                          <a:latin typeface="Calibri"/>
                          <a:ea typeface="Calibri"/>
                          <a:cs typeface="Calibri"/>
                          <a:sym typeface="Calibri"/>
                        </a:rPr>
                        <a:t>and competitiveness of the cannabis industry. </a:t>
                      </a:r>
                      <a:endParaRPr sz="1500"/>
                    </a:p>
                  </a:txBody>
                  <a:tcPr marL="91425" marR="91425" marT="91425" marB="91425"/>
                </a:tc>
                <a:extLst>
                  <a:ext uri="{0D108BD9-81ED-4DB2-BD59-A6C34878D82A}">
                    <a16:rowId xmlns:a16="http://schemas.microsoft.com/office/drawing/2014/main" xmlns="" val="10000"/>
                  </a:ext>
                </a:extLst>
              </a:tr>
              <a:tr h="381000">
                <a:tc>
                  <a:txBody>
                    <a:bodyPr/>
                    <a:lstStyle/>
                    <a:p>
                      <a:pPr marL="0" lvl="0" indent="0" algn="l" rtl="0">
                        <a:lnSpc>
                          <a:spcPct val="90000"/>
                        </a:lnSpc>
                        <a:spcBef>
                          <a:spcPts val="0"/>
                        </a:spcBef>
                        <a:spcAft>
                          <a:spcPts val="0"/>
                        </a:spcAft>
                        <a:buNone/>
                      </a:pPr>
                      <a:r>
                        <a:rPr lang="en-US" sz="1500">
                          <a:solidFill>
                            <a:srgbClr val="FFFFFF"/>
                          </a:solidFill>
                          <a:latin typeface="Calibri"/>
                          <a:ea typeface="Calibri"/>
                          <a:cs typeface="Calibri"/>
                          <a:sym typeface="Calibri"/>
                        </a:rPr>
                        <a:t>Development and maintenance of an effective law by strengthening law enforcement to deter cannabis outside of the legal framework.   </a:t>
                      </a:r>
                      <a:endParaRPr sz="1500"/>
                    </a:p>
                  </a:txBody>
                  <a:tcPr marL="91425" marR="91425" marT="91425" marB="91425"/>
                </a:tc>
                <a:extLst>
                  <a:ext uri="{0D108BD9-81ED-4DB2-BD59-A6C34878D82A}">
                    <a16:rowId xmlns:a16="http://schemas.microsoft.com/office/drawing/2014/main" xmlns=""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36"/>
        <p:cNvGrpSpPr/>
        <p:nvPr/>
      </p:nvGrpSpPr>
      <p:grpSpPr>
        <a:xfrm>
          <a:off x="0" y="0"/>
          <a:ext cx="0" cy="0"/>
          <a:chOff x="0" y="0"/>
          <a:chExt cx="0" cy="0"/>
        </a:xfrm>
      </p:grpSpPr>
      <p:sp>
        <p:nvSpPr>
          <p:cNvPr id="237" name="Google Shape;237;ged1871cf2d_0_18"/>
          <p:cNvSpPr/>
          <p:nvPr/>
        </p:nvSpPr>
        <p:spPr>
          <a:xfrm>
            <a:off x="0" y="-17675"/>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238" name="Google Shape;238;ged1871cf2d_0_18"/>
          <p:cNvSpPr txBox="1">
            <a:spLocks noGrp="1"/>
          </p:cNvSpPr>
          <p:nvPr>
            <p:ph type="title"/>
          </p:nvPr>
        </p:nvSpPr>
        <p:spPr>
          <a:xfrm>
            <a:off x="915288" y="804308"/>
            <a:ext cx="3391800" cy="5249400"/>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rgbClr val="FEFEFE"/>
              </a:buClr>
              <a:buSzPts val="5000"/>
              <a:buFont typeface="Twentieth Century"/>
              <a:buNone/>
            </a:pPr>
            <a:r>
              <a:rPr lang="en-US"/>
              <a:t>Cannabis Variety </a:t>
            </a:r>
            <a:endParaRPr/>
          </a:p>
        </p:txBody>
      </p:sp>
      <p:cxnSp>
        <p:nvCxnSpPr>
          <p:cNvPr id="239" name="Google Shape;239;ged1871cf2d_0_18"/>
          <p:cNvCxnSpPr/>
          <p:nvPr/>
        </p:nvCxnSpPr>
        <p:spPr>
          <a:xfrm>
            <a:off x="4677597" y="1600200"/>
            <a:ext cx="0" cy="3657600"/>
          </a:xfrm>
          <a:prstGeom prst="straightConnector1">
            <a:avLst/>
          </a:prstGeom>
          <a:noFill/>
          <a:ln w="19050" cap="flat" cmpd="sng">
            <a:solidFill>
              <a:schemeClr val="accent1"/>
            </a:solidFill>
            <a:prstDash val="solid"/>
            <a:round/>
            <a:headEnd type="none" w="sm" len="sm"/>
            <a:tailEnd type="none" w="sm" len="sm"/>
          </a:ln>
        </p:spPr>
      </p:cxnSp>
      <p:graphicFrame>
        <p:nvGraphicFramePr>
          <p:cNvPr id="240" name="Google Shape;240;ged1871cf2d_0_18"/>
          <p:cNvGraphicFramePr/>
          <p:nvPr/>
        </p:nvGraphicFramePr>
        <p:xfrm>
          <a:off x="5421000" y="1162375"/>
          <a:ext cx="3000000" cy="3000000"/>
        </p:xfrm>
        <a:graphic>
          <a:graphicData uri="http://schemas.openxmlformats.org/drawingml/2006/table">
            <a:tbl>
              <a:tblPr>
                <a:noFill/>
                <a:tableStyleId>{7687F631-600D-439B-9090-50A6979D0D21}</a:tableStyleId>
              </a:tblPr>
              <a:tblGrid>
                <a:gridCol w="6581800">
                  <a:extLst>
                    <a:ext uri="{9D8B030D-6E8A-4147-A177-3AD203B41FA5}">
                      <a16:colId xmlns:a16="http://schemas.microsoft.com/office/drawing/2014/main" xmlns="" val="20000"/>
                    </a:ext>
                  </a:extLst>
                </a:gridCol>
              </a:tblGrid>
              <a:tr h="644925">
                <a:tc>
                  <a:txBody>
                    <a:bodyPr/>
                    <a:lstStyle/>
                    <a:p>
                      <a:pPr marL="0" lvl="0" indent="0" algn="l" rtl="0">
                        <a:lnSpc>
                          <a:spcPct val="90000"/>
                        </a:lnSpc>
                        <a:spcBef>
                          <a:spcPts val="0"/>
                        </a:spcBef>
                        <a:spcAft>
                          <a:spcPts val="0"/>
                        </a:spcAft>
                        <a:buNone/>
                      </a:pPr>
                      <a:r>
                        <a:rPr lang="en-US" sz="1800">
                          <a:solidFill>
                            <a:srgbClr val="FFFFFF"/>
                          </a:solidFill>
                          <a:latin typeface="Calibri"/>
                          <a:ea typeface="Calibri"/>
                          <a:cs typeface="Calibri"/>
                          <a:sym typeface="Calibri"/>
                        </a:rPr>
                        <a:t>Increase the volumes and variety of cannabis products destined for both local and export markets.</a:t>
                      </a:r>
                      <a:endParaRPr sz="1800"/>
                    </a:p>
                  </a:txBody>
                  <a:tcPr marL="91425" marR="91425" marT="91425" marB="91425">
                    <a:solidFill>
                      <a:schemeClr val="accent2"/>
                    </a:solidFill>
                  </a:tcPr>
                </a:tc>
                <a:extLst>
                  <a:ext uri="{0D108BD9-81ED-4DB2-BD59-A6C34878D82A}">
                    <a16:rowId xmlns:a16="http://schemas.microsoft.com/office/drawing/2014/main" xmlns="" val="10000"/>
                  </a:ext>
                </a:extLst>
              </a:tr>
            </a:tbl>
          </a:graphicData>
        </a:graphic>
      </p:graphicFrame>
      <p:sp>
        <p:nvSpPr>
          <p:cNvPr id="241" name="Google Shape;241;ged1871cf2d_0_18"/>
          <p:cNvSpPr txBox="1"/>
          <p:nvPr/>
        </p:nvSpPr>
        <p:spPr>
          <a:xfrm>
            <a:off x="4910900" y="2156875"/>
            <a:ext cx="6997200" cy="3801900"/>
          </a:xfrm>
          <a:prstGeom prst="rect">
            <a:avLst/>
          </a:prstGeom>
          <a:noFill/>
          <a:ln>
            <a:noFill/>
          </a:ln>
        </p:spPr>
        <p:txBody>
          <a:bodyPr spcFirstLastPara="1" wrap="square" lIns="91425" tIns="91425" rIns="91425" bIns="91425" anchor="t" anchorCtr="0">
            <a:spAutoFit/>
          </a:bodyPr>
          <a:lstStyle/>
          <a:p>
            <a:pPr marL="457200" lvl="0" indent="-336550" algn="just" rtl="0">
              <a:lnSpc>
                <a:spcPct val="90000"/>
              </a:lnSpc>
              <a:spcBef>
                <a:spcPts val="0"/>
              </a:spcBef>
              <a:spcAft>
                <a:spcPts val="0"/>
              </a:spcAft>
              <a:buClr>
                <a:schemeClr val="lt1"/>
              </a:buClr>
              <a:buSzPts val="1700"/>
              <a:buFont typeface="Calibri"/>
              <a:buChar char="●"/>
            </a:pPr>
            <a:r>
              <a:rPr lang="en-US" sz="1700">
                <a:solidFill>
                  <a:schemeClr val="lt1"/>
                </a:solidFill>
                <a:latin typeface="Calibri"/>
                <a:ea typeface="Calibri"/>
                <a:cs typeface="Calibri"/>
                <a:sym typeface="Calibri"/>
              </a:rPr>
              <a:t>The club links cannabis growers from all segments of our society to club members, who place a high premium on the quality, safety and ethical production of the organic cannabis that is being cultivated for them by the contracted growers.</a:t>
            </a:r>
            <a:endParaRPr sz="1700">
              <a:solidFill>
                <a:schemeClr val="lt1"/>
              </a:solidFill>
              <a:latin typeface="Calibri"/>
              <a:ea typeface="Calibri"/>
              <a:cs typeface="Calibri"/>
              <a:sym typeface="Calibri"/>
            </a:endParaRPr>
          </a:p>
          <a:p>
            <a:pPr marL="0" lvl="0" indent="0" algn="just" rtl="0">
              <a:lnSpc>
                <a:spcPct val="90000"/>
              </a:lnSpc>
              <a:spcBef>
                <a:spcPts val="0"/>
              </a:spcBef>
              <a:spcAft>
                <a:spcPts val="0"/>
              </a:spcAft>
              <a:buNone/>
            </a:pPr>
            <a:endParaRPr sz="1700">
              <a:solidFill>
                <a:schemeClr val="lt1"/>
              </a:solidFill>
              <a:latin typeface="Calibri"/>
              <a:ea typeface="Calibri"/>
              <a:cs typeface="Calibri"/>
              <a:sym typeface="Calibri"/>
            </a:endParaRPr>
          </a:p>
          <a:p>
            <a:pPr marL="457200" lvl="0" indent="-336550" algn="just" rtl="0">
              <a:lnSpc>
                <a:spcPct val="90000"/>
              </a:lnSpc>
              <a:spcBef>
                <a:spcPts val="0"/>
              </a:spcBef>
              <a:spcAft>
                <a:spcPts val="0"/>
              </a:spcAft>
              <a:buClr>
                <a:schemeClr val="lt1"/>
              </a:buClr>
              <a:buSzPts val="1700"/>
              <a:buFont typeface="Calibri"/>
              <a:buChar char="●"/>
            </a:pPr>
            <a:r>
              <a:rPr lang="en-US" sz="1700">
                <a:solidFill>
                  <a:schemeClr val="lt1"/>
                </a:solidFill>
                <a:latin typeface="Calibri"/>
                <a:ea typeface="Calibri"/>
                <a:cs typeface="Calibri"/>
                <a:sym typeface="Calibri"/>
              </a:rPr>
              <a:t>Club members may select their legally-cultivated cannabis from a variety of high-quality strains, flavours, experiences and therapeutic benefits that are produced by the growers that were contracted by the Club members.</a:t>
            </a:r>
            <a:endParaRPr sz="1700">
              <a:solidFill>
                <a:schemeClr val="lt1"/>
              </a:solidFill>
              <a:latin typeface="Calibri"/>
              <a:ea typeface="Calibri"/>
              <a:cs typeface="Calibri"/>
              <a:sym typeface="Calibri"/>
            </a:endParaRPr>
          </a:p>
          <a:p>
            <a:pPr marL="0" lvl="0" indent="0" algn="just" rtl="0">
              <a:lnSpc>
                <a:spcPct val="90000"/>
              </a:lnSpc>
              <a:spcBef>
                <a:spcPts val="0"/>
              </a:spcBef>
              <a:spcAft>
                <a:spcPts val="0"/>
              </a:spcAft>
              <a:buNone/>
            </a:pPr>
            <a:endParaRPr sz="1700">
              <a:solidFill>
                <a:schemeClr val="lt1"/>
              </a:solidFill>
              <a:latin typeface="Calibri"/>
              <a:ea typeface="Calibri"/>
              <a:cs typeface="Calibri"/>
              <a:sym typeface="Calibri"/>
            </a:endParaRPr>
          </a:p>
          <a:p>
            <a:pPr marL="457200" lvl="0" indent="-336550" algn="just" rtl="0">
              <a:lnSpc>
                <a:spcPct val="90000"/>
              </a:lnSpc>
              <a:spcBef>
                <a:spcPts val="0"/>
              </a:spcBef>
              <a:spcAft>
                <a:spcPts val="0"/>
              </a:spcAft>
              <a:buClr>
                <a:schemeClr val="lt1"/>
              </a:buClr>
              <a:buSzPts val="1700"/>
              <a:buFont typeface="Calibri"/>
              <a:buChar char="●"/>
            </a:pPr>
            <a:r>
              <a:rPr lang="en-US" sz="1700">
                <a:solidFill>
                  <a:schemeClr val="lt1"/>
                </a:solidFill>
                <a:latin typeface="Calibri"/>
                <a:ea typeface="Calibri"/>
                <a:cs typeface="Calibri"/>
                <a:sym typeface="Calibri"/>
              </a:rPr>
              <a:t>In order to satisfy this demand the framework enables the decentralised cultivation of private use cannabis and access for rural and small scale growers to a fair trade online domestic platform. </a:t>
            </a:r>
            <a:r>
              <a:rPr lang="en-US" sz="1700">
                <a:latin typeface="Calibri"/>
                <a:ea typeface="Calibri"/>
                <a:cs typeface="Calibri"/>
                <a:sym typeface="Calibri"/>
              </a:rPr>
              <a:t>  </a:t>
            </a:r>
            <a:endParaRPr sz="1700">
              <a:latin typeface="Calibri"/>
              <a:ea typeface="Calibri"/>
              <a:cs typeface="Calibri"/>
              <a:sym typeface="Calibri"/>
            </a:endParaRPr>
          </a:p>
          <a:p>
            <a:pPr marL="0" lvl="0" indent="0" algn="l" rtl="0">
              <a:spcBef>
                <a:spcPts val="0"/>
              </a:spcBef>
              <a:spcAft>
                <a:spcPts val="0"/>
              </a:spcAft>
              <a:buNone/>
            </a:pPr>
            <a:endParaRPr>
              <a:latin typeface="Twentieth Century"/>
              <a:ea typeface="Twentieth Century"/>
              <a:cs typeface="Twentieth Century"/>
              <a:sym typeface="Twentieth Century"/>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45"/>
        <p:cNvGrpSpPr/>
        <p:nvPr/>
      </p:nvGrpSpPr>
      <p:grpSpPr>
        <a:xfrm>
          <a:off x="0" y="0"/>
          <a:ext cx="0" cy="0"/>
          <a:chOff x="0" y="0"/>
          <a:chExt cx="0" cy="0"/>
        </a:xfrm>
      </p:grpSpPr>
      <p:sp>
        <p:nvSpPr>
          <p:cNvPr id="246" name="Google Shape;246;ged1871cf2d_0_53"/>
          <p:cNvSpPr/>
          <p:nvPr/>
        </p:nvSpPr>
        <p:spPr>
          <a:xfrm>
            <a:off x="0" y="-17675"/>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247" name="Google Shape;247;ged1871cf2d_0_53"/>
          <p:cNvSpPr txBox="1">
            <a:spLocks noGrp="1"/>
          </p:cNvSpPr>
          <p:nvPr>
            <p:ph type="title"/>
          </p:nvPr>
        </p:nvSpPr>
        <p:spPr>
          <a:xfrm>
            <a:off x="950663" y="786633"/>
            <a:ext cx="3391800" cy="5249400"/>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rgbClr val="FEFEFE"/>
              </a:buClr>
              <a:buSzPts val="5000"/>
              <a:buFont typeface="Twentieth Century"/>
              <a:buNone/>
            </a:pPr>
            <a:r>
              <a:rPr lang="en-US"/>
              <a:t>Increase production capacity </a:t>
            </a:r>
            <a:endParaRPr/>
          </a:p>
        </p:txBody>
      </p:sp>
      <p:cxnSp>
        <p:nvCxnSpPr>
          <p:cNvPr id="248" name="Google Shape;248;ged1871cf2d_0_53"/>
          <p:cNvCxnSpPr/>
          <p:nvPr/>
        </p:nvCxnSpPr>
        <p:spPr>
          <a:xfrm>
            <a:off x="4677597" y="1600200"/>
            <a:ext cx="0" cy="3657600"/>
          </a:xfrm>
          <a:prstGeom prst="straightConnector1">
            <a:avLst/>
          </a:prstGeom>
          <a:noFill/>
          <a:ln w="19050" cap="flat" cmpd="sng">
            <a:solidFill>
              <a:schemeClr val="accent1"/>
            </a:solidFill>
            <a:prstDash val="solid"/>
            <a:round/>
            <a:headEnd type="none" w="sm" len="sm"/>
            <a:tailEnd type="none" w="sm" len="sm"/>
          </a:ln>
        </p:spPr>
      </p:cxnSp>
      <p:graphicFrame>
        <p:nvGraphicFramePr>
          <p:cNvPr id="249" name="Google Shape;249;ged1871cf2d_0_53"/>
          <p:cNvGraphicFramePr/>
          <p:nvPr/>
        </p:nvGraphicFramePr>
        <p:xfrm>
          <a:off x="5399750" y="1318250"/>
          <a:ext cx="3000000" cy="3000000"/>
        </p:xfrm>
        <a:graphic>
          <a:graphicData uri="http://schemas.openxmlformats.org/drawingml/2006/table">
            <a:tbl>
              <a:tblPr>
                <a:noFill/>
                <a:tableStyleId>{7687F631-600D-439B-9090-50A6979D0D21}</a:tableStyleId>
              </a:tblPr>
              <a:tblGrid>
                <a:gridCol w="6345400">
                  <a:extLst>
                    <a:ext uri="{9D8B030D-6E8A-4147-A177-3AD203B41FA5}">
                      <a16:colId xmlns:a16="http://schemas.microsoft.com/office/drawing/2014/main" xmlns="" val="20000"/>
                    </a:ext>
                  </a:extLst>
                </a:gridCol>
              </a:tblGrid>
              <a:tr h="731500">
                <a:tc>
                  <a:txBody>
                    <a:bodyPr/>
                    <a:lstStyle/>
                    <a:p>
                      <a:pPr marL="0" lvl="0" indent="0" algn="l" rtl="0">
                        <a:spcBef>
                          <a:spcPts val="0"/>
                        </a:spcBef>
                        <a:spcAft>
                          <a:spcPts val="0"/>
                        </a:spcAft>
                        <a:buNone/>
                      </a:pPr>
                      <a:r>
                        <a:rPr lang="en-US" sz="1800">
                          <a:solidFill>
                            <a:schemeClr val="lt1"/>
                          </a:solidFill>
                          <a:latin typeface="Calibri"/>
                          <a:ea typeface="Calibri"/>
                          <a:cs typeface="Calibri"/>
                          <a:sym typeface="Calibri"/>
                        </a:rPr>
                        <a:t>Establish and increase the capacity of South African farmers to produce cannabis.</a:t>
                      </a:r>
                      <a:endParaRPr sz="1800">
                        <a:solidFill>
                          <a:srgbClr val="FFFFFF"/>
                        </a:solidFill>
                        <a:latin typeface="Calibri"/>
                        <a:ea typeface="Calibri"/>
                        <a:cs typeface="Calibri"/>
                        <a:sym typeface="Calibri"/>
                      </a:endParaRPr>
                    </a:p>
                  </a:txBody>
                  <a:tcPr marL="91425" marR="91425" marT="91425" marB="91425">
                    <a:solidFill>
                      <a:schemeClr val="accent4"/>
                    </a:solidFill>
                  </a:tcPr>
                </a:tc>
                <a:extLst>
                  <a:ext uri="{0D108BD9-81ED-4DB2-BD59-A6C34878D82A}">
                    <a16:rowId xmlns:a16="http://schemas.microsoft.com/office/drawing/2014/main" xmlns="" val="10000"/>
                  </a:ext>
                </a:extLst>
              </a:tr>
            </a:tbl>
          </a:graphicData>
        </a:graphic>
      </p:graphicFrame>
      <p:sp>
        <p:nvSpPr>
          <p:cNvPr id="250" name="Google Shape;250;ged1871cf2d_0_53"/>
          <p:cNvSpPr txBox="1"/>
          <p:nvPr/>
        </p:nvSpPr>
        <p:spPr>
          <a:xfrm>
            <a:off x="4910900" y="2156875"/>
            <a:ext cx="6997200" cy="4279200"/>
          </a:xfrm>
          <a:prstGeom prst="rect">
            <a:avLst/>
          </a:prstGeom>
          <a:noFill/>
          <a:ln>
            <a:noFill/>
          </a:ln>
        </p:spPr>
        <p:txBody>
          <a:bodyPr spcFirstLastPara="1" wrap="square" lIns="91425" tIns="91425" rIns="91425" bIns="91425" anchor="t" anchorCtr="0">
            <a:spAutoFit/>
          </a:bodyPr>
          <a:lstStyle/>
          <a:p>
            <a:pPr marL="457200" lvl="0" indent="-342900" algn="just" rtl="0">
              <a:lnSpc>
                <a:spcPct val="90000"/>
              </a:lnSpc>
              <a:spcBef>
                <a:spcPts val="0"/>
              </a:spcBef>
              <a:spcAft>
                <a:spcPts val="0"/>
              </a:spcAft>
              <a:buClr>
                <a:schemeClr val="lt1"/>
              </a:buClr>
              <a:buSzPts val="1800"/>
              <a:buFont typeface="Calibri"/>
              <a:buChar char="●"/>
            </a:pPr>
            <a:r>
              <a:rPr lang="en-US" sz="1800">
                <a:solidFill>
                  <a:schemeClr val="lt1"/>
                </a:solidFill>
                <a:latin typeface="Calibri"/>
                <a:ea typeface="Calibri"/>
                <a:cs typeface="Calibri"/>
                <a:sym typeface="Calibri"/>
              </a:rPr>
              <a:t>Enabling of rural and small scale farmers through an easy-to-use, online platform that facilitates compliance with organic cultivation standards and the practical implementation of quality assurance and product safety processes.</a:t>
            </a:r>
            <a:endParaRPr sz="1800">
              <a:solidFill>
                <a:schemeClr val="lt1"/>
              </a:solidFill>
              <a:latin typeface="Calibri"/>
              <a:ea typeface="Calibri"/>
              <a:cs typeface="Calibri"/>
              <a:sym typeface="Calibri"/>
            </a:endParaRPr>
          </a:p>
          <a:p>
            <a:pPr marL="457200" lvl="0" indent="-342900" algn="just" rtl="0">
              <a:lnSpc>
                <a:spcPct val="90000"/>
              </a:lnSpc>
              <a:spcBef>
                <a:spcPts val="0"/>
              </a:spcBef>
              <a:spcAft>
                <a:spcPts val="0"/>
              </a:spcAft>
              <a:buClr>
                <a:schemeClr val="lt1"/>
              </a:buClr>
              <a:buSzPts val="1800"/>
              <a:buFont typeface="Calibri"/>
              <a:buChar char="●"/>
            </a:pPr>
            <a:r>
              <a:rPr lang="en-US" sz="1800">
                <a:solidFill>
                  <a:schemeClr val="lt1"/>
                </a:solidFill>
                <a:latin typeface="Calibri"/>
                <a:ea typeface="Calibri"/>
                <a:cs typeface="Calibri"/>
                <a:sym typeface="Calibri"/>
              </a:rPr>
              <a:t>The cultivation practices of the framework provide a level of regulation to assure the quality and safety of private use cannabis, cultivated on behalf of our community members.</a:t>
            </a:r>
            <a:endParaRPr sz="1800">
              <a:solidFill>
                <a:schemeClr val="lt1"/>
              </a:solidFill>
              <a:latin typeface="Calibri"/>
              <a:ea typeface="Calibri"/>
              <a:cs typeface="Calibri"/>
              <a:sym typeface="Calibri"/>
            </a:endParaRPr>
          </a:p>
          <a:p>
            <a:pPr marL="457200" lvl="0" indent="-342900" algn="just" rtl="0">
              <a:lnSpc>
                <a:spcPct val="90000"/>
              </a:lnSpc>
              <a:spcBef>
                <a:spcPts val="0"/>
              </a:spcBef>
              <a:spcAft>
                <a:spcPts val="0"/>
              </a:spcAft>
              <a:buClr>
                <a:schemeClr val="lt1"/>
              </a:buClr>
              <a:buSzPts val="1800"/>
              <a:buFont typeface="Calibri"/>
              <a:buChar char="●"/>
            </a:pPr>
            <a:r>
              <a:rPr lang="en-US" sz="1800">
                <a:solidFill>
                  <a:schemeClr val="lt1"/>
                </a:solidFill>
                <a:latin typeface="Calibri"/>
                <a:ea typeface="Calibri"/>
                <a:cs typeface="Calibri"/>
                <a:sym typeface="Calibri"/>
              </a:rPr>
              <a:t>We provide guidance to growers to ensure the productivity of their operations.</a:t>
            </a:r>
            <a:endParaRPr sz="1800">
              <a:solidFill>
                <a:schemeClr val="lt1"/>
              </a:solidFill>
              <a:latin typeface="Calibri"/>
              <a:ea typeface="Calibri"/>
              <a:cs typeface="Calibri"/>
              <a:sym typeface="Calibri"/>
            </a:endParaRPr>
          </a:p>
          <a:p>
            <a:pPr marL="457200" lvl="0" indent="-342900" algn="just" rtl="0">
              <a:lnSpc>
                <a:spcPct val="90000"/>
              </a:lnSpc>
              <a:spcBef>
                <a:spcPts val="0"/>
              </a:spcBef>
              <a:spcAft>
                <a:spcPts val="0"/>
              </a:spcAft>
              <a:buClr>
                <a:schemeClr val="lt1"/>
              </a:buClr>
              <a:buSzPts val="1800"/>
              <a:buFont typeface="Calibri"/>
              <a:buChar char="●"/>
            </a:pPr>
            <a:r>
              <a:rPr lang="en-US" sz="1800">
                <a:solidFill>
                  <a:schemeClr val="lt1"/>
                </a:solidFill>
                <a:latin typeface="Calibri"/>
                <a:ea typeface="Calibri"/>
                <a:cs typeface="Calibri"/>
                <a:sym typeface="Calibri"/>
              </a:rPr>
              <a:t>We intend to increase capacity by providing trusted cultivation and related services to the cannabis community</a:t>
            </a:r>
            <a:endParaRPr sz="1800">
              <a:solidFill>
                <a:schemeClr val="lt1"/>
              </a:solidFill>
              <a:latin typeface="Calibri"/>
              <a:ea typeface="Calibri"/>
              <a:cs typeface="Calibri"/>
              <a:sym typeface="Calibri"/>
            </a:endParaRPr>
          </a:p>
          <a:p>
            <a:pPr marL="457200" lvl="0" indent="-342900" algn="just" rtl="0">
              <a:lnSpc>
                <a:spcPct val="90000"/>
              </a:lnSpc>
              <a:spcBef>
                <a:spcPts val="0"/>
              </a:spcBef>
              <a:spcAft>
                <a:spcPts val="0"/>
              </a:spcAft>
              <a:buClr>
                <a:schemeClr val="lt1"/>
              </a:buClr>
              <a:buSzPts val="1800"/>
              <a:buFont typeface="Calibri"/>
              <a:buChar char="●"/>
            </a:pPr>
            <a:r>
              <a:rPr lang="en-US" sz="1800">
                <a:solidFill>
                  <a:schemeClr val="lt1"/>
                </a:solidFill>
                <a:latin typeface="Calibri"/>
                <a:ea typeface="Calibri"/>
                <a:cs typeface="Calibri"/>
                <a:sym typeface="Calibri"/>
              </a:rPr>
              <a:t>Data collected from the platform will be used to create predictive models for cultivation yields.</a:t>
            </a:r>
            <a:endParaRPr sz="1800">
              <a:solidFill>
                <a:schemeClr val="lt1"/>
              </a:solidFill>
              <a:latin typeface="Calibri"/>
              <a:ea typeface="Calibri"/>
              <a:cs typeface="Calibri"/>
              <a:sym typeface="Calibri"/>
            </a:endParaRPr>
          </a:p>
          <a:p>
            <a:pPr marL="0" lvl="0" indent="0" algn="just" rtl="0">
              <a:lnSpc>
                <a:spcPct val="90000"/>
              </a:lnSpc>
              <a:spcBef>
                <a:spcPts val="0"/>
              </a:spcBef>
              <a:spcAft>
                <a:spcPts val="0"/>
              </a:spcAft>
              <a:buNone/>
            </a:pPr>
            <a:endParaRPr sz="1800">
              <a:solidFill>
                <a:schemeClr val="lt1"/>
              </a:solidFill>
              <a:latin typeface="Calibri"/>
              <a:ea typeface="Calibri"/>
              <a:cs typeface="Calibri"/>
              <a:sym typeface="Calibri"/>
            </a:endParaRPr>
          </a:p>
          <a:p>
            <a:pPr marL="0" lvl="0" indent="0" algn="l" rtl="0">
              <a:spcBef>
                <a:spcPts val="0"/>
              </a:spcBef>
              <a:spcAft>
                <a:spcPts val="0"/>
              </a:spcAft>
              <a:buNone/>
            </a:pPr>
            <a:endParaRPr>
              <a:latin typeface="Twentieth Century"/>
              <a:ea typeface="Twentieth Century"/>
              <a:cs typeface="Twentieth Century"/>
              <a:sym typeface="Twentieth Century"/>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54"/>
        <p:cNvGrpSpPr/>
        <p:nvPr/>
      </p:nvGrpSpPr>
      <p:grpSpPr>
        <a:xfrm>
          <a:off x="0" y="0"/>
          <a:ext cx="0" cy="0"/>
          <a:chOff x="0" y="0"/>
          <a:chExt cx="0" cy="0"/>
        </a:xfrm>
      </p:grpSpPr>
      <p:sp>
        <p:nvSpPr>
          <p:cNvPr id="255" name="Google Shape;255;ged1871cf2d_0_37"/>
          <p:cNvSpPr/>
          <p:nvPr/>
        </p:nvSpPr>
        <p:spPr>
          <a:xfrm>
            <a:off x="0" y="-17675"/>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256" name="Google Shape;256;ged1871cf2d_0_37"/>
          <p:cNvSpPr txBox="1">
            <a:spLocks noGrp="1"/>
          </p:cNvSpPr>
          <p:nvPr>
            <p:ph type="title"/>
          </p:nvPr>
        </p:nvSpPr>
        <p:spPr>
          <a:xfrm>
            <a:off x="964788" y="804333"/>
            <a:ext cx="3391800" cy="5249400"/>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rgbClr val="FEFEFE"/>
              </a:buClr>
              <a:buSzPts val="5000"/>
              <a:buFont typeface="Twentieth Century"/>
              <a:buNone/>
            </a:pPr>
            <a:r>
              <a:rPr lang="en-US"/>
              <a:t>Small to medium enterprises </a:t>
            </a:r>
            <a:endParaRPr/>
          </a:p>
        </p:txBody>
      </p:sp>
      <p:cxnSp>
        <p:nvCxnSpPr>
          <p:cNvPr id="257" name="Google Shape;257;ged1871cf2d_0_37"/>
          <p:cNvCxnSpPr/>
          <p:nvPr/>
        </p:nvCxnSpPr>
        <p:spPr>
          <a:xfrm>
            <a:off x="4677597" y="1600200"/>
            <a:ext cx="0" cy="3657600"/>
          </a:xfrm>
          <a:prstGeom prst="straightConnector1">
            <a:avLst/>
          </a:prstGeom>
          <a:noFill/>
          <a:ln w="19050" cap="flat" cmpd="sng">
            <a:solidFill>
              <a:schemeClr val="accent1"/>
            </a:solidFill>
            <a:prstDash val="solid"/>
            <a:round/>
            <a:headEnd type="none" w="sm" len="sm"/>
            <a:tailEnd type="none" w="sm" len="sm"/>
          </a:ln>
        </p:spPr>
      </p:cxnSp>
      <p:graphicFrame>
        <p:nvGraphicFramePr>
          <p:cNvPr id="258" name="Google Shape;258;ged1871cf2d_0_37"/>
          <p:cNvGraphicFramePr/>
          <p:nvPr/>
        </p:nvGraphicFramePr>
        <p:xfrm>
          <a:off x="5456425" y="1318250"/>
          <a:ext cx="3000000" cy="3000000"/>
        </p:xfrm>
        <a:graphic>
          <a:graphicData uri="http://schemas.openxmlformats.org/drawingml/2006/table">
            <a:tbl>
              <a:tblPr>
                <a:noFill/>
                <a:tableStyleId>{7687F631-600D-439B-9090-50A6979D0D21}</a:tableStyleId>
              </a:tblPr>
              <a:tblGrid>
                <a:gridCol w="6178000">
                  <a:extLst>
                    <a:ext uri="{9D8B030D-6E8A-4147-A177-3AD203B41FA5}">
                      <a16:colId xmlns:a16="http://schemas.microsoft.com/office/drawing/2014/main" xmlns="" val="20000"/>
                    </a:ext>
                  </a:extLst>
                </a:gridCol>
              </a:tblGrid>
              <a:tr h="731500">
                <a:tc>
                  <a:txBody>
                    <a:bodyPr/>
                    <a:lstStyle/>
                    <a:p>
                      <a:pPr marL="0" lvl="0" indent="0" algn="l" rtl="0">
                        <a:lnSpc>
                          <a:spcPct val="90000"/>
                        </a:lnSpc>
                        <a:spcBef>
                          <a:spcPts val="0"/>
                        </a:spcBef>
                        <a:spcAft>
                          <a:spcPts val="0"/>
                        </a:spcAft>
                        <a:buNone/>
                      </a:pPr>
                      <a:r>
                        <a:rPr lang="en-US" sz="1800">
                          <a:solidFill>
                            <a:srgbClr val="FFFFFF"/>
                          </a:solidFill>
                          <a:latin typeface="Calibri"/>
                          <a:ea typeface="Calibri"/>
                          <a:cs typeface="Calibri"/>
                          <a:sym typeface="Calibri"/>
                        </a:rPr>
                        <a:t>Create opportunities for creation of small and medium size enterprises across the cannabis value chain.</a:t>
                      </a:r>
                      <a:endParaRPr sz="1800">
                        <a:solidFill>
                          <a:srgbClr val="FFFFFF"/>
                        </a:solidFill>
                        <a:latin typeface="Calibri"/>
                        <a:ea typeface="Calibri"/>
                        <a:cs typeface="Calibri"/>
                        <a:sym typeface="Calibri"/>
                      </a:endParaRPr>
                    </a:p>
                  </a:txBody>
                  <a:tcPr marL="91425" marR="91425" marT="91425" marB="91425">
                    <a:solidFill>
                      <a:schemeClr val="accent4"/>
                    </a:solidFill>
                  </a:tcPr>
                </a:tc>
                <a:extLst>
                  <a:ext uri="{0D108BD9-81ED-4DB2-BD59-A6C34878D82A}">
                    <a16:rowId xmlns:a16="http://schemas.microsoft.com/office/drawing/2014/main" xmlns="" val="10000"/>
                  </a:ext>
                </a:extLst>
              </a:tr>
            </a:tbl>
          </a:graphicData>
        </a:graphic>
      </p:graphicFrame>
      <p:sp>
        <p:nvSpPr>
          <p:cNvPr id="259" name="Google Shape;259;ged1871cf2d_0_37"/>
          <p:cNvSpPr txBox="1"/>
          <p:nvPr/>
        </p:nvSpPr>
        <p:spPr>
          <a:xfrm>
            <a:off x="4910900" y="2156875"/>
            <a:ext cx="6997200" cy="1847100"/>
          </a:xfrm>
          <a:prstGeom prst="rect">
            <a:avLst/>
          </a:prstGeom>
          <a:noFill/>
          <a:ln>
            <a:noFill/>
          </a:ln>
        </p:spPr>
        <p:txBody>
          <a:bodyPr spcFirstLastPara="1" wrap="square" lIns="91425" tIns="91425" rIns="91425" bIns="91425" anchor="t" anchorCtr="0">
            <a:spAutoFit/>
          </a:bodyPr>
          <a:lstStyle/>
          <a:p>
            <a:pPr marL="457200" lvl="0" indent="-342900" algn="l" rtl="0">
              <a:spcBef>
                <a:spcPts val="0"/>
              </a:spcBef>
              <a:spcAft>
                <a:spcPts val="0"/>
              </a:spcAft>
              <a:buClr>
                <a:schemeClr val="lt1"/>
              </a:buClr>
              <a:buSzPts val="1800"/>
              <a:buFont typeface="Calibri"/>
              <a:buChar char="●"/>
            </a:pPr>
            <a:r>
              <a:rPr lang="en-US" sz="1800">
                <a:solidFill>
                  <a:schemeClr val="lt1"/>
                </a:solidFill>
                <a:latin typeface="Calibri"/>
                <a:ea typeface="Calibri"/>
                <a:cs typeface="Calibri"/>
                <a:sym typeface="Calibri"/>
              </a:rPr>
              <a:t>The club model importantly provides opportunities for private growers, processors, artisans, organic amendment producers, seed producers, logistics, product packaging, courier services, tourism, cannabis accessories, health and wellness practitioners and many more.</a:t>
            </a:r>
            <a:endParaRPr sz="1800">
              <a:solidFill>
                <a:schemeClr val="lt1"/>
              </a:solidFill>
              <a:latin typeface="Calibri"/>
              <a:ea typeface="Calibri"/>
              <a:cs typeface="Calibri"/>
              <a:sym typeface="Calibri"/>
            </a:endParaRPr>
          </a:p>
          <a:p>
            <a:pPr marL="0" lvl="0" indent="0" algn="l" rtl="0">
              <a:spcBef>
                <a:spcPts val="0"/>
              </a:spcBef>
              <a:spcAft>
                <a:spcPts val="0"/>
              </a:spcAft>
              <a:buNone/>
            </a:pPr>
            <a:endParaRPr sz="1800">
              <a:latin typeface="Twentieth Century"/>
              <a:ea typeface="Twentieth Century"/>
              <a:cs typeface="Twentieth Century"/>
              <a:sym typeface="Twentieth Century"/>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63"/>
        <p:cNvGrpSpPr/>
        <p:nvPr/>
      </p:nvGrpSpPr>
      <p:grpSpPr>
        <a:xfrm>
          <a:off x="0" y="0"/>
          <a:ext cx="0" cy="0"/>
          <a:chOff x="0" y="0"/>
          <a:chExt cx="0" cy="0"/>
        </a:xfrm>
      </p:grpSpPr>
      <p:sp>
        <p:nvSpPr>
          <p:cNvPr id="264" name="Google Shape;264;ged1871cf2d_0_29"/>
          <p:cNvSpPr/>
          <p:nvPr/>
        </p:nvSpPr>
        <p:spPr>
          <a:xfrm>
            <a:off x="0" y="-25505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265" name="Google Shape;265;ged1871cf2d_0_29"/>
          <p:cNvSpPr txBox="1">
            <a:spLocks noGrp="1"/>
          </p:cNvSpPr>
          <p:nvPr>
            <p:ph type="title"/>
          </p:nvPr>
        </p:nvSpPr>
        <p:spPr>
          <a:xfrm>
            <a:off x="1048525" y="1669500"/>
            <a:ext cx="3513900" cy="3588300"/>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rgbClr val="FEFEFE"/>
              </a:buClr>
              <a:buSzPts val="5000"/>
              <a:buFont typeface="Twentieth Century"/>
              <a:buNone/>
            </a:pPr>
            <a:r>
              <a:rPr lang="en-US"/>
              <a:t>Local is lekker</a:t>
            </a:r>
            <a:endParaRPr/>
          </a:p>
        </p:txBody>
      </p:sp>
      <p:cxnSp>
        <p:nvCxnSpPr>
          <p:cNvPr id="266" name="Google Shape;266;ged1871cf2d_0_29"/>
          <p:cNvCxnSpPr/>
          <p:nvPr/>
        </p:nvCxnSpPr>
        <p:spPr>
          <a:xfrm>
            <a:off x="4677597" y="1600200"/>
            <a:ext cx="0" cy="3657600"/>
          </a:xfrm>
          <a:prstGeom prst="straightConnector1">
            <a:avLst/>
          </a:prstGeom>
          <a:noFill/>
          <a:ln w="19050" cap="flat" cmpd="sng">
            <a:solidFill>
              <a:schemeClr val="accent1"/>
            </a:solidFill>
            <a:prstDash val="solid"/>
            <a:round/>
            <a:headEnd type="none" w="sm" len="sm"/>
            <a:tailEnd type="none" w="sm" len="sm"/>
          </a:ln>
        </p:spPr>
      </p:cxnSp>
      <p:graphicFrame>
        <p:nvGraphicFramePr>
          <p:cNvPr id="267" name="Google Shape;267;ged1871cf2d_0_29"/>
          <p:cNvGraphicFramePr/>
          <p:nvPr/>
        </p:nvGraphicFramePr>
        <p:xfrm>
          <a:off x="5443425" y="1176550"/>
          <a:ext cx="3000000" cy="3000000"/>
        </p:xfrm>
        <a:graphic>
          <a:graphicData uri="http://schemas.openxmlformats.org/drawingml/2006/table">
            <a:tbl>
              <a:tblPr>
                <a:noFill/>
                <a:tableStyleId>{7687F631-600D-439B-9090-50A6979D0D21}</a:tableStyleId>
              </a:tblPr>
              <a:tblGrid>
                <a:gridCol w="6019525">
                  <a:extLst>
                    <a:ext uri="{9D8B030D-6E8A-4147-A177-3AD203B41FA5}">
                      <a16:colId xmlns:a16="http://schemas.microsoft.com/office/drawing/2014/main" xmlns="" val="20000"/>
                    </a:ext>
                  </a:extLst>
                </a:gridCol>
              </a:tblGrid>
              <a:tr h="731500">
                <a:tc>
                  <a:txBody>
                    <a:bodyPr/>
                    <a:lstStyle/>
                    <a:p>
                      <a:pPr marL="0" lvl="0" indent="0" algn="l" rtl="0">
                        <a:lnSpc>
                          <a:spcPct val="90000"/>
                        </a:lnSpc>
                        <a:spcBef>
                          <a:spcPts val="0"/>
                        </a:spcBef>
                        <a:spcAft>
                          <a:spcPts val="0"/>
                        </a:spcAft>
                        <a:buNone/>
                      </a:pPr>
                      <a:r>
                        <a:rPr lang="en-US" sz="1800">
                          <a:solidFill>
                            <a:srgbClr val="FFFFFF"/>
                          </a:solidFill>
                          <a:latin typeface="Calibri"/>
                          <a:ea typeface="Calibri"/>
                          <a:cs typeface="Calibri"/>
                          <a:sym typeface="Calibri"/>
                        </a:rPr>
                        <a:t>Replace imported cannabis products with locally produced products.</a:t>
                      </a:r>
                      <a:endParaRPr sz="1800">
                        <a:solidFill>
                          <a:srgbClr val="FFFFFF"/>
                        </a:solidFill>
                        <a:latin typeface="Calibri"/>
                        <a:ea typeface="Calibri"/>
                        <a:cs typeface="Calibri"/>
                        <a:sym typeface="Calibri"/>
                      </a:endParaRPr>
                    </a:p>
                  </a:txBody>
                  <a:tcPr marL="91425" marR="91425" marT="91425" marB="91425">
                    <a:solidFill>
                      <a:schemeClr val="accent4"/>
                    </a:solidFill>
                  </a:tcPr>
                </a:tc>
                <a:extLst>
                  <a:ext uri="{0D108BD9-81ED-4DB2-BD59-A6C34878D82A}">
                    <a16:rowId xmlns:a16="http://schemas.microsoft.com/office/drawing/2014/main" xmlns="" val="10000"/>
                  </a:ext>
                </a:extLst>
              </a:tr>
            </a:tbl>
          </a:graphicData>
        </a:graphic>
      </p:graphicFrame>
      <p:sp>
        <p:nvSpPr>
          <p:cNvPr id="268" name="Google Shape;268;ged1871cf2d_0_29"/>
          <p:cNvSpPr txBox="1"/>
          <p:nvPr/>
        </p:nvSpPr>
        <p:spPr>
          <a:xfrm>
            <a:off x="4910900" y="2156875"/>
            <a:ext cx="6665400" cy="4556100"/>
          </a:xfrm>
          <a:prstGeom prst="rect">
            <a:avLst/>
          </a:prstGeom>
          <a:noFill/>
          <a:ln>
            <a:noFill/>
          </a:ln>
        </p:spPr>
        <p:txBody>
          <a:bodyPr spcFirstLastPara="1" wrap="square" lIns="91425" tIns="91425" rIns="91425" bIns="91425" anchor="t" anchorCtr="0">
            <a:spAutoFit/>
          </a:bodyPr>
          <a:lstStyle/>
          <a:p>
            <a:pPr marL="457200" lvl="0" indent="-342900" algn="just" rtl="0">
              <a:lnSpc>
                <a:spcPct val="90000"/>
              </a:lnSpc>
              <a:spcBef>
                <a:spcPts val="0"/>
              </a:spcBef>
              <a:spcAft>
                <a:spcPts val="0"/>
              </a:spcAft>
              <a:buClr>
                <a:schemeClr val="lt1"/>
              </a:buClr>
              <a:buSzPts val="1800"/>
              <a:buFont typeface="Calibri"/>
              <a:buChar char="●"/>
            </a:pPr>
            <a:r>
              <a:rPr lang="en-US" sz="1800">
                <a:solidFill>
                  <a:schemeClr val="lt1"/>
                </a:solidFill>
                <a:latin typeface="Calibri"/>
                <a:ea typeface="Calibri"/>
                <a:cs typeface="Calibri"/>
                <a:sym typeface="Calibri"/>
              </a:rPr>
              <a:t>Social club frameworks have since 2001 been the innovation grounds for the consumption and research into cannabis.</a:t>
            </a:r>
            <a:endParaRPr sz="1800">
              <a:solidFill>
                <a:schemeClr val="lt1"/>
              </a:solidFill>
              <a:latin typeface="Calibri"/>
              <a:ea typeface="Calibri"/>
              <a:cs typeface="Calibri"/>
              <a:sym typeface="Calibri"/>
            </a:endParaRPr>
          </a:p>
          <a:p>
            <a:pPr marL="457200" lvl="0" indent="-342900" algn="just" rtl="0">
              <a:lnSpc>
                <a:spcPct val="90000"/>
              </a:lnSpc>
              <a:spcBef>
                <a:spcPts val="0"/>
              </a:spcBef>
              <a:spcAft>
                <a:spcPts val="0"/>
              </a:spcAft>
              <a:buClr>
                <a:schemeClr val="lt1"/>
              </a:buClr>
              <a:buSzPts val="1800"/>
              <a:buFont typeface="Calibri"/>
              <a:buChar char="●"/>
            </a:pPr>
            <a:r>
              <a:rPr lang="en-US" sz="1800">
                <a:solidFill>
                  <a:schemeClr val="lt1"/>
                </a:solidFill>
                <a:latin typeface="Calibri"/>
                <a:ea typeface="Calibri"/>
                <a:cs typeface="Calibri"/>
                <a:sym typeface="Calibri"/>
              </a:rPr>
              <a:t>The model ensures that like-minded individuals are getting together as a community to envisage the new future of cannabis.</a:t>
            </a:r>
            <a:endParaRPr sz="1800">
              <a:solidFill>
                <a:schemeClr val="lt1"/>
              </a:solidFill>
              <a:latin typeface="Calibri"/>
              <a:ea typeface="Calibri"/>
              <a:cs typeface="Calibri"/>
              <a:sym typeface="Calibri"/>
            </a:endParaRPr>
          </a:p>
          <a:p>
            <a:pPr marL="0" lvl="0" indent="0" algn="just" rtl="0">
              <a:lnSpc>
                <a:spcPct val="90000"/>
              </a:lnSpc>
              <a:spcBef>
                <a:spcPts val="0"/>
              </a:spcBef>
              <a:spcAft>
                <a:spcPts val="0"/>
              </a:spcAft>
              <a:buNone/>
            </a:pPr>
            <a:endParaRPr sz="1800">
              <a:solidFill>
                <a:schemeClr val="lt1"/>
              </a:solidFill>
              <a:latin typeface="Calibri"/>
              <a:ea typeface="Calibri"/>
              <a:cs typeface="Calibri"/>
              <a:sym typeface="Calibri"/>
            </a:endParaRPr>
          </a:p>
          <a:p>
            <a:pPr marL="457200" lvl="0" indent="-342900" algn="just" rtl="0">
              <a:lnSpc>
                <a:spcPct val="90000"/>
              </a:lnSpc>
              <a:spcBef>
                <a:spcPts val="0"/>
              </a:spcBef>
              <a:spcAft>
                <a:spcPts val="0"/>
              </a:spcAft>
              <a:buClr>
                <a:schemeClr val="lt1"/>
              </a:buClr>
              <a:buSzPts val="1800"/>
              <a:buFont typeface="Calibri"/>
              <a:buChar char="●"/>
            </a:pPr>
            <a:r>
              <a:rPr lang="en-US" sz="1800">
                <a:solidFill>
                  <a:schemeClr val="lt1"/>
                </a:solidFill>
                <a:latin typeface="Calibri"/>
                <a:ea typeface="Calibri"/>
                <a:cs typeface="Calibri"/>
                <a:sym typeface="Calibri"/>
              </a:rPr>
              <a:t>The club enables this culture by providing collaboration platforms for growers and the community to interact and to share ideas, technology and skills – ultimately to the benefit of those involved in the cultivation of high-quality organic cannabis strains.</a:t>
            </a:r>
            <a:endParaRPr sz="1800">
              <a:solidFill>
                <a:schemeClr val="lt1"/>
              </a:solidFill>
              <a:latin typeface="Calibri"/>
              <a:ea typeface="Calibri"/>
              <a:cs typeface="Calibri"/>
              <a:sym typeface="Calibri"/>
            </a:endParaRPr>
          </a:p>
          <a:p>
            <a:pPr marL="457200" lvl="0" indent="0" algn="just" rtl="0">
              <a:lnSpc>
                <a:spcPct val="90000"/>
              </a:lnSpc>
              <a:spcBef>
                <a:spcPts val="0"/>
              </a:spcBef>
              <a:spcAft>
                <a:spcPts val="0"/>
              </a:spcAft>
              <a:buNone/>
            </a:pPr>
            <a:endParaRPr sz="1800">
              <a:solidFill>
                <a:schemeClr val="lt1"/>
              </a:solidFill>
              <a:latin typeface="Calibri"/>
              <a:ea typeface="Calibri"/>
              <a:cs typeface="Calibri"/>
              <a:sym typeface="Calibri"/>
            </a:endParaRPr>
          </a:p>
          <a:p>
            <a:pPr marL="457200" lvl="0" indent="-342900" algn="just" rtl="0">
              <a:lnSpc>
                <a:spcPct val="90000"/>
              </a:lnSpc>
              <a:spcBef>
                <a:spcPts val="0"/>
              </a:spcBef>
              <a:spcAft>
                <a:spcPts val="0"/>
              </a:spcAft>
              <a:buClr>
                <a:schemeClr val="lt1"/>
              </a:buClr>
              <a:buSzPts val="1800"/>
              <a:buFont typeface="Calibri"/>
              <a:buChar char="●"/>
            </a:pPr>
            <a:r>
              <a:rPr lang="en-US" sz="1800">
                <a:solidFill>
                  <a:schemeClr val="lt1"/>
                </a:solidFill>
                <a:latin typeface="Calibri"/>
                <a:ea typeface="Calibri"/>
                <a:cs typeface="Calibri"/>
                <a:sym typeface="Calibri"/>
              </a:rPr>
              <a:t>The club provides newsletters to its members detailing the latest developments, cultivars available and health and safety guidance. </a:t>
            </a:r>
            <a:endParaRPr sz="1800">
              <a:solidFill>
                <a:schemeClr val="lt1"/>
              </a:solidFill>
              <a:latin typeface="Calibri"/>
              <a:ea typeface="Calibri"/>
              <a:cs typeface="Calibri"/>
              <a:sym typeface="Calibri"/>
            </a:endParaRPr>
          </a:p>
          <a:p>
            <a:pPr marL="0" lvl="0" indent="0" algn="l" rtl="0">
              <a:spcBef>
                <a:spcPts val="0"/>
              </a:spcBef>
              <a:spcAft>
                <a:spcPts val="0"/>
              </a:spcAft>
              <a:buNone/>
            </a:pPr>
            <a:endParaRPr>
              <a:latin typeface="Twentieth Century"/>
              <a:ea typeface="Twentieth Century"/>
              <a:cs typeface="Twentieth Century"/>
              <a:sym typeface="Twentieth Century"/>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72"/>
        <p:cNvGrpSpPr/>
        <p:nvPr/>
      </p:nvGrpSpPr>
      <p:grpSpPr>
        <a:xfrm>
          <a:off x="0" y="0"/>
          <a:ext cx="0" cy="0"/>
          <a:chOff x="0" y="0"/>
          <a:chExt cx="0" cy="0"/>
        </a:xfrm>
      </p:grpSpPr>
      <p:sp>
        <p:nvSpPr>
          <p:cNvPr id="273" name="Google Shape;273;ged1871cf2d_0_45"/>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274" name="Google Shape;274;ged1871cf2d_0_45"/>
          <p:cNvSpPr txBox="1">
            <a:spLocks noGrp="1"/>
          </p:cNvSpPr>
          <p:nvPr>
            <p:ph type="title"/>
          </p:nvPr>
        </p:nvSpPr>
        <p:spPr>
          <a:xfrm>
            <a:off x="697425" y="804325"/>
            <a:ext cx="3659400" cy="5249400"/>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rgbClr val="FEFEFE"/>
              </a:buClr>
              <a:buSzPts val="5000"/>
              <a:buFont typeface="Twentieth Century"/>
              <a:buNone/>
            </a:pPr>
            <a:r>
              <a:rPr lang="en-US"/>
              <a:t>Research and development</a:t>
            </a:r>
            <a:endParaRPr/>
          </a:p>
        </p:txBody>
      </p:sp>
      <p:cxnSp>
        <p:nvCxnSpPr>
          <p:cNvPr id="275" name="Google Shape;275;ged1871cf2d_0_45"/>
          <p:cNvCxnSpPr/>
          <p:nvPr/>
        </p:nvCxnSpPr>
        <p:spPr>
          <a:xfrm>
            <a:off x="4677597" y="1600200"/>
            <a:ext cx="0" cy="3657600"/>
          </a:xfrm>
          <a:prstGeom prst="straightConnector1">
            <a:avLst/>
          </a:prstGeom>
          <a:noFill/>
          <a:ln w="19050" cap="flat" cmpd="sng">
            <a:solidFill>
              <a:schemeClr val="accent1"/>
            </a:solidFill>
            <a:prstDash val="solid"/>
            <a:round/>
            <a:headEnd type="none" w="sm" len="sm"/>
            <a:tailEnd type="none" w="sm" len="sm"/>
          </a:ln>
        </p:spPr>
      </p:cxnSp>
      <p:graphicFrame>
        <p:nvGraphicFramePr>
          <p:cNvPr id="276" name="Google Shape;276;ged1871cf2d_0_45"/>
          <p:cNvGraphicFramePr/>
          <p:nvPr/>
        </p:nvGraphicFramePr>
        <p:xfrm>
          <a:off x="5399750" y="868700"/>
          <a:ext cx="3000000" cy="3000000"/>
        </p:xfrm>
        <a:graphic>
          <a:graphicData uri="http://schemas.openxmlformats.org/drawingml/2006/table">
            <a:tbl>
              <a:tblPr>
                <a:noFill/>
                <a:tableStyleId>{7687F631-600D-439B-9090-50A6979D0D21}</a:tableStyleId>
              </a:tblPr>
              <a:tblGrid>
                <a:gridCol w="6345400">
                  <a:extLst>
                    <a:ext uri="{9D8B030D-6E8A-4147-A177-3AD203B41FA5}">
                      <a16:colId xmlns:a16="http://schemas.microsoft.com/office/drawing/2014/main" xmlns="" val="20000"/>
                    </a:ext>
                  </a:extLst>
                </a:gridCol>
              </a:tblGrid>
              <a:tr h="731500">
                <a:tc>
                  <a:txBody>
                    <a:bodyPr/>
                    <a:lstStyle/>
                    <a:p>
                      <a:pPr marL="0" lvl="0" indent="0" algn="l" rtl="0">
                        <a:lnSpc>
                          <a:spcPct val="90000"/>
                        </a:lnSpc>
                        <a:spcBef>
                          <a:spcPts val="0"/>
                        </a:spcBef>
                        <a:spcAft>
                          <a:spcPts val="0"/>
                        </a:spcAft>
                        <a:buNone/>
                      </a:pPr>
                      <a:r>
                        <a:rPr lang="en-US" sz="1800">
                          <a:solidFill>
                            <a:srgbClr val="FFFFFF"/>
                          </a:solidFill>
                          <a:latin typeface="Calibri"/>
                          <a:ea typeface="Calibri"/>
                          <a:cs typeface="Calibri"/>
                          <a:sym typeface="Calibri"/>
                        </a:rPr>
                        <a:t>Increase the volumes and variety of cannabis products destined for both local and export markets.</a:t>
                      </a:r>
                      <a:endParaRPr sz="1800"/>
                    </a:p>
                  </a:txBody>
                  <a:tcPr marL="91425" marR="91425" marT="91425" marB="91425">
                    <a:solidFill>
                      <a:schemeClr val="accent4"/>
                    </a:solidFill>
                  </a:tcPr>
                </a:tc>
                <a:extLst>
                  <a:ext uri="{0D108BD9-81ED-4DB2-BD59-A6C34878D82A}">
                    <a16:rowId xmlns:a16="http://schemas.microsoft.com/office/drawing/2014/main" xmlns="" val="10000"/>
                  </a:ext>
                </a:extLst>
              </a:tr>
            </a:tbl>
          </a:graphicData>
        </a:graphic>
      </p:graphicFrame>
      <p:sp>
        <p:nvSpPr>
          <p:cNvPr id="277" name="Google Shape;277;ged1871cf2d_0_45"/>
          <p:cNvSpPr txBox="1"/>
          <p:nvPr/>
        </p:nvSpPr>
        <p:spPr>
          <a:xfrm>
            <a:off x="4910900" y="1915975"/>
            <a:ext cx="6997200" cy="4833300"/>
          </a:xfrm>
          <a:prstGeom prst="rect">
            <a:avLst/>
          </a:prstGeom>
          <a:noFill/>
          <a:ln>
            <a:noFill/>
          </a:ln>
        </p:spPr>
        <p:txBody>
          <a:bodyPr spcFirstLastPara="1" wrap="square" lIns="91425" tIns="91425" rIns="91425" bIns="91425" anchor="t" anchorCtr="0">
            <a:spAutoFit/>
          </a:bodyPr>
          <a:lstStyle/>
          <a:p>
            <a:pPr marL="457200" lvl="0" indent="-342900" algn="just" rtl="0">
              <a:lnSpc>
                <a:spcPct val="90000"/>
              </a:lnSpc>
              <a:spcBef>
                <a:spcPts val="0"/>
              </a:spcBef>
              <a:spcAft>
                <a:spcPts val="0"/>
              </a:spcAft>
              <a:buClr>
                <a:schemeClr val="lt1"/>
              </a:buClr>
              <a:buSzPts val="1800"/>
              <a:buFont typeface="Calibri"/>
              <a:buChar char="●"/>
            </a:pPr>
            <a:r>
              <a:rPr lang="en-US" sz="1800">
                <a:solidFill>
                  <a:schemeClr val="lt1"/>
                </a:solidFill>
                <a:latin typeface="Calibri"/>
                <a:ea typeface="Calibri"/>
                <a:cs typeface="Calibri"/>
                <a:sym typeface="Calibri"/>
              </a:rPr>
              <a:t>As mentioned previously, the club provides a platform for innovation as passionate like minded people are able to share ideas.</a:t>
            </a:r>
            <a:endParaRPr sz="1800">
              <a:solidFill>
                <a:schemeClr val="lt1"/>
              </a:solidFill>
              <a:latin typeface="Calibri"/>
              <a:ea typeface="Calibri"/>
              <a:cs typeface="Calibri"/>
              <a:sym typeface="Calibri"/>
            </a:endParaRPr>
          </a:p>
          <a:p>
            <a:pPr marL="0" lvl="0" indent="0" algn="just" rtl="0">
              <a:lnSpc>
                <a:spcPct val="90000"/>
              </a:lnSpc>
              <a:spcBef>
                <a:spcPts val="0"/>
              </a:spcBef>
              <a:spcAft>
                <a:spcPts val="0"/>
              </a:spcAft>
              <a:buNone/>
            </a:pPr>
            <a:endParaRPr sz="1800">
              <a:solidFill>
                <a:schemeClr val="lt1"/>
              </a:solidFill>
              <a:latin typeface="Calibri"/>
              <a:ea typeface="Calibri"/>
              <a:cs typeface="Calibri"/>
              <a:sym typeface="Calibri"/>
            </a:endParaRPr>
          </a:p>
          <a:p>
            <a:pPr marL="457200" lvl="0" indent="-342900" algn="just" rtl="0">
              <a:lnSpc>
                <a:spcPct val="90000"/>
              </a:lnSpc>
              <a:spcBef>
                <a:spcPts val="0"/>
              </a:spcBef>
              <a:spcAft>
                <a:spcPts val="0"/>
              </a:spcAft>
              <a:buClr>
                <a:schemeClr val="lt1"/>
              </a:buClr>
              <a:buSzPts val="1800"/>
              <a:buFont typeface="Calibri"/>
              <a:buChar char="●"/>
            </a:pPr>
            <a:r>
              <a:rPr lang="en-US" sz="1800">
                <a:solidFill>
                  <a:schemeClr val="lt1"/>
                </a:solidFill>
                <a:latin typeface="Calibri"/>
                <a:ea typeface="Calibri"/>
                <a:cs typeface="Calibri"/>
                <a:sym typeface="Calibri"/>
              </a:rPr>
              <a:t>More formalised research is also possible within the club model. We have established a group of medical professionals who are engaged with the club and who are interested in conducting formalised research.</a:t>
            </a:r>
            <a:endParaRPr sz="1800">
              <a:solidFill>
                <a:schemeClr val="lt1"/>
              </a:solidFill>
              <a:latin typeface="Calibri"/>
              <a:ea typeface="Calibri"/>
              <a:cs typeface="Calibri"/>
              <a:sym typeface="Calibri"/>
            </a:endParaRPr>
          </a:p>
          <a:p>
            <a:pPr marL="0" lvl="0" indent="0" algn="just" rtl="0">
              <a:lnSpc>
                <a:spcPct val="90000"/>
              </a:lnSpc>
              <a:spcBef>
                <a:spcPts val="0"/>
              </a:spcBef>
              <a:spcAft>
                <a:spcPts val="0"/>
              </a:spcAft>
              <a:buNone/>
            </a:pPr>
            <a:endParaRPr sz="1800">
              <a:solidFill>
                <a:schemeClr val="lt1"/>
              </a:solidFill>
              <a:latin typeface="Calibri"/>
              <a:ea typeface="Calibri"/>
              <a:cs typeface="Calibri"/>
              <a:sym typeface="Calibri"/>
            </a:endParaRPr>
          </a:p>
          <a:p>
            <a:pPr marL="457200" lvl="0" indent="-342900" algn="just" rtl="0">
              <a:lnSpc>
                <a:spcPct val="90000"/>
              </a:lnSpc>
              <a:spcBef>
                <a:spcPts val="0"/>
              </a:spcBef>
              <a:spcAft>
                <a:spcPts val="0"/>
              </a:spcAft>
              <a:buClr>
                <a:schemeClr val="lt1"/>
              </a:buClr>
              <a:buSzPts val="1800"/>
              <a:buFont typeface="Calibri"/>
              <a:buChar char="●"/>
            </a:pPr>
            <a:r>
              <a:rPr lang="en-US" sz="1800">
                <a:solidFill>
                  <a:schemeClr val="lt1"/>
                </a:solidFill>
                <a:latin typeface="Calibri"/>
                <a:ea typeface="Calibri"/>
                <a:cs typeface="Calibri"/>
                <a:sym typeface="Calibri"/>
              </a:rPr>
              <a:t>These medical professionals recognise the many health benefits of cannabis and are eager to engage cannabis consumers in furthering our understanding of the therapeutic use of cannabis.</a:t>
            </a:r>
            <a:endParaRPr sz="1800">
              <a:solidFill>
                <a:schemeClr val="lt1"/>
              </a:solidFill>
              <a:latin typeface="Calibri"/>
              <a:ea typeface="Calibri"/>
              <a:cs typeface="Calibri"/>
              <a:sym typeface="Calibri"/>
            </a:endParaRPr>
          </a:p>
          <a:p>
            <a:pPr marL="0" lvl="0" indent="0" algn="just" rtl="0">
              <a:lnSpc>
                <a:spcPct val="90000"/>
              </a:lnSpc>
              <a:spcBef>
                <a:spcPts val="0"/>
              </a:spcBef>
              <a:spcAft>
                <a:spcPts val="0"/>
              </a:spcAft>
              <a:buNone/>
            </a:pPr>
            <a:endParaRPr sz="1800">
              <a:solidFill>
                <a:schemeClr val="lt1"/>
              </a:solidFill>
              <a:latin typeface="Calibri"/>
              <a:ea typeface="Calibri"/>
              <a:cs typeface="Calibri"/>
              <a:sym typeface="Calibri"/>
            </a:endParaRPr>
          </a:p>
          <a:p>
            <a:pPr marL="457200" lvl="0" indent="-342900" algn="just" rtl="0">
              <a:lnSpc>
                <a:spcPct val="90000"/>
              </a:lnSpc>
              <a:spcBef>
                <a:spcPts val="0"/>
              </a:spcBef>
              <a:spcAft>
                <a:spcPts val="0"/>
              </a:spcAft>
              <a:buClr>
                <a:schemeClr val="lt1"/>
              </a:buClr>
              <a:buSzPts val="1800"/>
              <a:buFont typeface="Calibri"/>
              <a:buChar char="●"/>
            </a:pPr>
            <a:r>
              <a:rPr lang="en-US" sz="1800">
                <a:solidFill>
                  <a:schemeClr val="lt1"/>
                </a:solidFill>
                <a:latin typeface="Calibri"/>
                <a:ea typeface="Calibri"/>
                <a:cs typeface="Calibri"/>
                <a:sym typeface="Calibri"/>
              </a:rPr>
              <a:t>The club cultivation technology platform allows for the collection of cultivation-specific data that assists in creating predictive models based on the South African climate. </a:t>
            </a:r>
            <a:endParaRPr sz="1800">
              <a:solidFill>
                <a:schemeClr val="lt1"/>
              </a:solidFill>
              <a:latin typeface="Calibri"/>
              <a:ea typeface="Calibri"/>
              <a:cs typeface="Calibri"/>
              <a:sym typeface="Calibri"/>
            </a:endParaRPr>
          </a:p>
          <a:p>
            <a:pPr marL="0" lvl="0" indent="0" algn="just" rtl="0">
              <a:lnSpc>
                <a:spcPct val="90000"/>
              </a:lnSpc>
              <a:spcBef>
                <a:spcPts val="0"/>
              </a:spcBef>
              <a:spcAft>
                <a:spcPts val="0"/>
              </a:spcAft>
              <a:buNone/>
            </a:pPr>
            <a:r>
              <a:rPr lang="en-US" sz="1800">
                <a:latin typeface="Calibri"/>
                <a:ea typeface="Calibri"/>
                <a:cs typeface="Calibri"/>
                <a:sym typeface="Calibri"/>
              </a:rPr>
              <a:t>  </a:t>
            </a:r>
            <a:endParaRPr sz="1800">
              <a:latin typeface="Calibri"/>
              <a:ea typeface="Calibri"/>
              <a:cs typeface="Calibri"/>
              <a:sym typeface="Calibri"/>
            </a:endParaRPr>
          </a:p>
          <a:p>
            <a:pPr marL="0" lvl="0" indent="0" algn="l" rtl="0">
              <a:spcBef>
                <a:spcPts val="0"/>
              </a:spcBef>
              <a:spcAft>
                <a:spcPts val="0"/>
              </a:spcAft>
              <a:buNone/>
            </a:pPr>
            <a:endParaRPr>
              <a:latin typeface="Twentieth Century"/>
              <a:ea typeface="Twentieth Century"/>
              <a:cs typeface="Twentieth Century"/>
              <a:sym typeface="Twentieth Century"/>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81"/>
        <p:cNvGrpSpPr/>
        <p:nvPr/>
      </p:nvGrpSpPr>
      <p:grpSpPr>
        <a:xfrm>
          <a:off x="0" y="0"/>
          <a:ext cx="0" cy="0"/>
          <a:chOff x="0" y="0"/>
          <a:chExt cx="0" cy="0"/>
        </a:xfrm>
      </p:grpSpPr>
      <p:sp>
        <p:nvSpPr>
          <p:cNvPr id="282" name="Google Shape;282;ged1871cf2d_2_1"/>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283" name="Google Shape;283;ged1871cf2d_2_1"/>
          <p:cNvSpPr txBox="1">
            <a:spLocks noGrp="1"/>
          </p:cNvSpPr>
          <p:nvPr>
            <p:ph type="title"/>
          </p:nvPr>
        </p:nvSpPr>
        <p:spPr>
          <a:xfrm>
            <a:off x="697425" y="804325"/>
            <a:ext cx="3659400" cy="5249400"/>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rgbClr val="FEFEFE"/>
              </a:buClr>
              <a:buSzPts val="5000"/>
              <a:buFont typeface="Twentieth Century"/>
              <a:buNone/>
            </a:pPr>
            <a:r>
              <a:rPr lang="en-US"/>
              <a:t>Regulation</a:t>
            </a:r>
            <a:endParaRPr/>
          </a:p>
        </p:txBody>
      </p:sp>
      <p:cxnSp>
        <p:nvCxnSpPr>
          <p:cNvPr id="284" name="Google Shape;284;ged1871cf2d_2_1"/>
          <p:cNvCxnSpPr/>
          <p:nvPr/>
        </p:nvCxnSpPr>
        <p:spPr>
          <a:xfrm>
            <a:off x="4677597" y="1600200"/>
            <a:ext cx="0" cy="3657600"/>
          </a:xfrm>
          <a:prstGeom prst="straightConnector1">
            <a:avLst/>
          </a:prstGeom>
          <a:noFill/>
          <a:ln w="19050" cap="flat" cmpd="sng">
            <a:solidFill>
              <a:schemeClr val="accent1"/>
            </a:solidFill>
            <a:prstDash val="solid"/>
            <a:round/>
            <a:headEnd type="none" w="sm" len="sm"/>
            <a:tailEnd type="none" w="sm" len="sm"/>
          </a:ln>
        </p:spPr>
      </p:cxnSp>
      <p:graphicFrame>
        <p:nvGraphicFramePr>
          <p:cNvPr id="285" name="Google Shape;285;ged1871cf2d_2_1"/>
          <p:cNvGraphicFramePr/>
          <p:nvPr/>
        </p:nvGraphicFramePr>
        <p:xfrm>
          <a:off x="5430313" y="1151075"/>
          <a:ext cx="3000000" cy="3000000"/>
        </p:xfrm>
        <a:graphic>
          <a:graphicData uri="http://schemas.openxmlformats.org/drawingml/2006/table">
            <a:tbl>
              <a:tblPr>
                <a:noFill/>
                <a:tableStyleId>{7687F631-600D-439B-9090-50A6979D0D21}</a:tableStyleId>
              </a:tblPr>
              <a:tblGrid>
                <a:gridCol w="6085875">
                  <a:extLst>
                    <a:ext uri="{9D8B030D-6E8A-4147-A177-3AD203B41FA5}">
                      <a16:colId xmlns:a16="http://schemas.microsoft.com/office/drawing/2014/main" xmlns="" val="20000"/>
                    </a:ext>
                  </a:extLst>
                </a:gridCol>
              </a:tblGrid>
              <a:tr h="731500">
                <a:tc>
                  <a:txBody>
                    <a:bodyPr/>
                    <a:lstStyle/>
                    <a:p>
                      <a:pPr marL="0" lvl="0" indent="0" algn="l" rtl="0">
                        <a:lnSpc>
                          <a:spcPct val="90000"/>
                        </a:lnSpc>
                        <a:spcBef>
                          <a:spcPts val="0"/>
                        </a:spcBef>
                        <a:spcAft>
                          <a:spcPts val="0"/>
                        </a:spcAft>
                        <a:buNone/>
                      </a:pPr>
                      <a:r>
                        <a:rPr lang="en-US" sz="1800">
                          <a:solidFill>
                            <a:schemeClr val="lt1"/>
                          </a:solidFill>
                          <a:latin typeface="Calibri"/>
                          <a:ea typeface="Calibri"/>
                          <a:cs typeface="Calibri"/>
                          <a:sym typeface="Calibri"/>
                        </a:rPr>
                        <a:t>Development and maintenance of laws to assist law enforcement to ensure compliance with the legal framework.   </a:t>
                      </a:r>
                      <a:endParaRPr sz="1800">
                        <a:latin typeface="Calibri"/>
                        <a:ea typeface="Calibri"/>
                        <a:cs typeface="Calibri"/>
                        <a:sym typeface="Calibri"/>
                      </a:endParaRPr>
                    </a:p>
                  </a:txBody>
                  <a:tcPr marL="91425" marR="91425" marT="91425" marB="91425">
                    <a:solidFill>
                      <a:schemeClr val="accent4"/>
                    </a:solidFill>
                  </a:tcPr>
                </a:tc>
                <a:extLst>
                  <a:ext uri="{0D108BD9-81ED-4DB2-BD59-A6C34878D82A}">
                    <a16:rowId xmlns:a16="http://schemas.microsoft.com/office/drawing/2014/main" xmlns="" val="10000"/>
                  </a:ext>
                </a:extLst>
              </a:tr>
            </a:tbl>
          </a:graphicData>
        </a:graphic>
      </p:graphicFrame>
      <p:sp>
        <p:nvSpPr>
          <p:cNvPr id="286" name="Google Shape;286;ged1871cf2d_2_1"/>
          <p:cNvSpPr txBox="1"/>
          <p:nvPr/>
        </p:nvSpPr>
        <p:spPr>
          <a:xfrm>
            <a:off x="4896800" y="2157500"/>
            <a:ext cx="6619500" cy="3848100"/>
          </a:xfrm>
          <a:prstGeom prst="rect">
            <a:avLst/>
          </a:prstGeom>
          <a:noFill/>
          <a:ln>
            <a:noFill/>
          </a:ln>
        </p:spPr>
        <p:txBody>
          <a:bodyPr spcFirstLastPara="1" wrap="square" lIns="91425" tIns="91425" rIns="91425" bIns="91425" anchor="t" anchorCtr="0">
            <a:spAutoFit/>
          </a:bodyPr>
          <a:lstStyle/>
          <a:p>
            <a:pPr marL="457200" lvl="0" indent="-336550" algn="just" rtl="0">
              <a:lnSpc>
                <a:spcPct val="90000"/>
              </a:lnSpc>
              <a:spcBef>
                <a:spcPts val="0"/>
              </a:spcBef>
              <a:spcAft>
                <a:spcPts val="0"/>
              </a:spcAft>
              <a:buClr>
                <a:schemeClr val="lt1"/>
              </a:buClr>
              <a:buSzPts val="1700"/>
              <a:buFont typeface="Calibri"/>
              <a:buChar char="●"/>
            </a:pPr>
            <a:r>
              <a:rPr lang="en-US" sz="1700">
                <a:solidFill>
                  <a:schemeClr val="lt1"/>
                </a:solidFill>
                <a:latin typeface="Calibri"/>
                <a:ea typeface="Calibri"/>
                <a:cs typeface="Calibri"/>
                <a:sym typeface="Calibri"/>
              </a:rPr>
              <a:t>We provide a system of self-regulation that is focused on the safety and quality of the products the club produces for legal use by their members in a private place. </a:t>
            </a:r>
            <a:endParaRPr sz="1700">
              <a:solidFill>
                <a:schemeClr val="lt1"/>
              </a:solidFill>
              <a:latin typeface="Calibri"/>
              <a:ea typeface="Calibri"/>
              <a:cs typeface="Calibri"/>
              <a:sym typeface="Calibri"/>
            </a:endParaRPr>
          </a:p>
          <a:p>
            <a:pPr marL="0" lvl="0" indent="0" algn="just" rtl="0">
              <a:lnSpc>
                <a:spcPct val="90000"/>
              </a:lnSpc>
              <a:spcBef>
                <a:spcPts val="0"/>
              </a:spcBef>
              <a:spcAft>
                <a:spcPts val="0"/>
              </a:spcAft>
              <a:buNone/>
            </a:pPr>
            <a:endParaRPr sz="1700">
              <a:solidFill>
                <a:schemeClr val="lt1"/>
              </a:solidFill>
              <a:latin typeface="Calibri"/>
              <a:ea typeface="Calibri"/>
              <a:cs typeface="Calibri"/>
              <a:sym typeface="Calibri"/>
            </a:endParaRPr>
          </a:p>
          <a:p>
            <a:pPr marL="457200" lvl="0" indent="-336550" algn="just" rtl="0">
              <a:lnSpc>
                <a:spcPct val="90000"/>
              </a:lnSpc>
              <a:spcBef>
                <a:spcPts val="0"/>
              </a:spcBef>
              <a:spcAft>
                <a:spcPts val="0"/>
              </a:spcAft>
              <a:buClr>
                <a:schemeClr val="lt1"/>
              </a:buClr>
              <a:buSzPts val="1700"/>
              <a:buFont typeface="Calibri"/>
              <a:buChar char="●"/>
            </a:pPr>
            <a:r>
              <a:rPr lang="en-US" sz="1700">
                <a:solidFill>
                  <a:schemeClr val="lt1"/>
                </a:solidFill>
                <a:latin typeface="Calibri"/>
                <a:ea typeface="Calibri"/>
                <a:cs typeface="Calibri"/>
                <a:sym typeface="Calibri"/>
              </a:rPr>
              <a:t>This enables the regulation and supervision of club activities as we produce auditable governance data to ensure that we remain within our legal quota of cannabis. This also allows for a rapid audit of a large number of small scale and rural growers and simplifies compliance for all parties involved.</a:t>
            </a:r>
            <a:endParaRPr sz="1700">
              <a:solidFill>
                <a:schemeClr val="lt1"/>
              </a:solidFill>
              <a:latin typeface="Calibri"/>
              <a:ea typeface="Calibri"/>
              <a:cs typeface="Calibri"/>
              <a:sym typeface="Calibri"/>
            </a:endParaRPr>
          </a:p>
          <a:p>
            <a:pPr marL="0" lvl="0" indent="0" algn="just" rtl="0">
              <a:lnSpc>
                <a:spcPct val="90000"/>
              </a:lnSpc>
              <a:spcBef>
                <a:spcPts val="0"/>
              </a:spcBef>
              <a:spcAft>
                <a:spcPts val="0"/>
              </a:spcAft>
              <a:buNone/>
            </a:pPr>
            <a:endParaRPr sz="1700">
              <a:solidFill>
                <a:schemeClr val="lt1"/>
              </a:solidFill>
              <a:latin typeface="Calibri"/>
              <a:ea typeface="Calibri"/>
              <a:cs typeface="Calibri"/>
              <a:sym typeface="Calibri"/>
            </a:endParaRPr>
          </a:p>
          <a:p>
            <a:pPr marL="457200" lvl="0" indent="-336550" algn="just" rtl="0">
              <a:lnSpc>
                <a:spcPct val="90000"/>
              </a:lnSpc>
              <a:spcBef>
                <a:spcPts val="0"/>
              </a:spcBef>
              <a:spcAft>
                <a:spcPts val="0"/>
              </a:spcAft>
              <a:buClr>
                <a:schemeClr val="lt1"/>
              </a:buClr>
              <a:buSzPts val="1700"/>
              <a:buFont typeface="Calibri"/>
              <a:buChar char="●"/>
            </a:pPr>
            <a:r>
              <a:rPr lang="en-US" sz="1700">
                <a:solidFill>
                  <a:schemeClr val="lt1"/>
                </a:solidFill>
                <a:latin typeface="Calibri"/>
                <a:ea typeface="Calibri"/>
                <a:cs typeface="Calibri"/>
                <a:sym typeface="Calibri"/>
              </a:rPr>
              <a:t>This system enables growers to cultivate organic cannabis legally within the Club framework, generating cooperative values within these communities, which is hoped will encourage broader compliance with the law.</a:t>
            </a:r>
            <a:endParaRPr sz="13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01"/>
        <p:cNvGrpSpPr/>
        <p:nvPr/>
      </p:nvGrpSpPr>
      <p:grpSpPr>
        <a:xfrm>
          <a:off x="0" y="0"/>
          <a:ext cx="0" cy="0"/>
          <a:chOff x="0" y="0"/>
          <a:chExt cx="0" cy="0"/>
        </a:xfrm>
      </p:grpSpPr>
      <p:sp>
        <p:nvSpPr>
          <p:cNvPr id="102" name="Google Shape;102;ged1871d152_0_24"/>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103" name="Google Shape;103;ged1871d152_0_24"/>
          <p:cNvSpPr txBox="1">
            <a:spLocks noGrp="1"/>
          </p:cNvSpPr>
          <p:nvPr>
            <p:ph type="title"/>
          </p:nvPr>
        </p:nvSpPr>
        <p:spPr>
          <a:xfrm>
            <a:off x="794787" y="804300"/>
            <a:ext cx="3271800" cy="5249400"/>
          </a:xfrm>
          <a:prstGeom prst="rect">
            <a:avLst/>
          </a:prstGeom>
          <a:noFill/>
          <a:ln>
            <a:noFill/>
          </a:ln>
        </p:spPr>
        <p:txBody>
          <a:bodyPr spcFirstLastPara="1" wrap="square" lIns="91425" tIns="45700" rIns="91425" bIns="45700" anchor="ctr" anchorCtr="0">
            <a:normAutofit/>
          </a:bodyPr>
          <a:lstStyle/>
          <a:p>
            <a:pPr marL="0" lvl="0" indent="0" algn="r" rtl="0">
              <a:lnSpc>
                <a:spcPct val="80000"/>
              </a:lnSpc>
              <a:spcBef>
                <a:spcPts val="0"/>
              </a:spcBef>
              <a:spcAft>
                <a:spcPts val="0"/>
              </a:spcAft>
              <a:buClr>
                <a:srgbClr val="FEFEFE"/>
              </a:buClr>
              <a:buSzPts val="5000"/>
              <a:buFont typeface="Twentieth Century"/>
              <a:buNone/>
            </a:pPr>
            <a:r>
              <a:rPr lang="en-US"/>
              <a:t>Proposed changes to the Bill</a:t>
            </a:r>
            <a:endParaRPr/>
          </a:p>
        </p:txBody>
      </p:sp>
      <p:cxnSp>
        <p:nvCxnSpPr>
          <p:cNvPr id="104" name="Google Shape;104;ged1871d152_0_24"/>
          <p:cNvCxnSpPr/>
          <p:nvPr/>
        </p:nvCxnSpPr>
        <p:spPr>
          <a:xfrm>
            <a:off x="4358697" y="1600200"/>
            <a:ext cx="0" cy="3657600"/>
          </a:xfrm>
          <a:prstGeom prst="straightConnector1">
            <a:avLst/>
          </a:prstGeom>
          <a:noFill/>
          <a:ln w="19050" cap="flat" cmpd="sng">
            <a:solidFill>
              <a:schemeClr val="accent1"/>
            </a:solidFill>
            <a:prstDash val="solid"/>
            <a:round/>
            <a:headEnd type="none" w="sm" len="sm"/>
            <a:tailEnd type="none" w="sm" len="sm"/>
          </a:ln>
        </p:spPr>
      </p:cxnSp>
      <p:sp>
        <p:nvSpPr>
          <p:cNvPr id="105" name="Google Shape;105;ged1871d152_0_24"/>
          <p:cNvSpPr txBox="1">
            <a:spLocks noGrp="1"/>
          </p:cNvSpPr>
          <p:nvPr>
            <p:ph type="body" idx="1"/>
          </p:nvPr>
        </p:nvSpPr>
        <p:spPr>
          <a:xfrm>
            <a:off x="4998505" y="1002708"/>
            <a:ext cx="6257700" cy="5249400"/>
          </a:xfrm>
          <a:prstGeom prst="rect">
            <a:avLst/>
          </a:prstGeom>
          <a:noFill/>
          <a:ln>
            <a:noFill/>
          </a:ln>
        </p:spPr>
        <p:txBody>
          <a:bodyPr spcFirstLastPara="1" wrap="square" lIns="45700" tIns="45700" rIns="45700" bIns="45700" anchor="ctr" anchorCtr="0">
            <a:normAutofit/>
          </a:bodyPr>
          <a:lstStyle/>
          <a:p>
            <a:pPr marL="0" lvl="0" indent="0" algn="l" rtl="0">
              <a:spcBef>
                <a:spcPts val="0"/>
              </a:spcBef>
              <a:spcAft>
                <a:spcPts val="0"/>
              </a:spcAft>
              <a:buNone/>
            </a:pPr>
            <a:r>
              <a:rPr lang="en-US" sz="1800">
                <a:latin typeface="Calibri"/>
                <a:ea typeface="Calibri"/>
                <a:cs typeface="Calibri"/>
                <a:sym typeface="Calibri"/>
              </a:rPr>
              <a:t>That the definition of “deal in”, in clause 1 of the Bill be amplified and clarified by the addition of the following proviso at the end thereof:</a:t>
            </a:r>
            <a:endParaRPr sz="1800">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a:p>
            <a:pPr marL="0" lvl="0" indent="0" algn="l" rtl="0">
              <a:spcBef>
                <a:spcPts val="0"/>
              </a:spcBef>
              <a:spcAft>
                <a:spcPts val="0"/>
              </a:spcAft>
              <a:buNone/>
            </a:pPr>
            <a:r>
              <a:rPr lang="en-US" sz="1800">
                <a:latin typeface="Calibri"/>
                <a:ea typeface="Calibri"/>
                <a:cs typeface="Calibri"/>
                <a:sym typeface="Calibri"/>
              </a:rPr>
              <a:t>“ .. provided that any consideration that may be given by a consenting adult person to another adult person or entity for the assistance that he or she receives from such other person or entity in cultivating the cannabis plants which he or she may lawfully possess for his or her personal use in a private place, and which cultivation is done in the presence and under the supervision of such consenting adult person or his or her representative, shall not constitute</a:t>
            </a:r>
            <a:endParaRPr sz="1800">
              <a:latin typeface="Calibri"/>
              <a:ea typeface="Calibri"/>
              <a:cs typeface="Calibri"/>
              <a:sym typeface="Calibri"/>
            </a:endParaRPr>
          </a:p>
          <a:p>
            <a:pPr marL="0" lvl="0" indent="0" algn="l" rtl="0">
              <a:spcBef>
                <a:spcPts val="0"/>
              </a:spcBef>
              <a:spcAft>
                <a:spcPts val="0"/>
              </a:spcAft>
              <a:buNone/>
            </a:pPr>
            <a:r>
              <a:rPr lang="en-US" sz="1800">
                <a:latin typeface="Calibri"/>
                <a:ea typeface="Calibri"/>
                <a:cs typeface="Calibri"/>
                <a:sym typeface="Calibri"/>
              </a:rPr>
              <a:t>dealing in cannabis.”</a:t>
            </a:r>
            <a:endParaRPr sz="1800">
              <a:latin typeface="Calibri"/>
              <a:ea typeface="Calibri"/>
              <a:cs typeface="Calibri"/>
              <a:sym typeface="Calibri"/>
            </a:endParaRPr>
          </a:p>
          <a:p>
            <a:pPr marL="0" lvl="0" indent="0" algn="l" rtl="0">
              <a:spcBef>
                <a:spcPts val="0"/>
              </a:spcBef>
              <a:spcAft>
                <a:spcPts val="0"/>
              </a:spcAft>
              <a:buClr>
                <a:srgbClr val="000000"/>
              </a:buClr>
              <a:buFont typeface="Arial"/>
              <a:buNone/>
            </a:pPr>
            <a:endParaRPr sz="1800">
              <a:latin typeface="Calibri"/>
              <a:ea typeface="Calibri"/>
              <a:cs typeface="Calibri"/>
              <a:sym typeface="Calibri"/>
            </a:endParaRPr>
          </a:p>
          <a:p>
            <a:pPr marL="0" lvl="0" indent="0" algn="l" rtl="0">
              <a:lnSpc>
                <a:spcPct val="90000"/>
              </a:lnSpc>
              <a:spcBef>
                <a:spcPts val="1400"/>
              </a:spcBef>
              <a:spcAft>
                <a:spcPts val="0"/>
              </a:spcAft>
              <a:buSzPts val="2000"/>
              <a:buNone/>
            </a:pPr>
            <a:endParaRPr sz="2000" b="1" i="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09"/>
        <p:cNvGrpSpPr/>
        <p:nvPr/>
      </p:nvGrpSpPr>
      <p:grpSpPr>
        <a:xfrm>
          <a:off x="0" y="0"/>
          <a:ext cx="0" cy="0"/>
          <a:chOff x="0" y="0"/>
          <a:chExt cx="0" cy="0"/>
        </a:xfrm>
      </p:grpSpPr>
      <p:sp>
        <p:nvSpPr>
          <p:cNvPr id="110" name="Google Shape;110;ged1871d152_0_32"/>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111" name="Google Shape;111;ged1871d152_0_32"/>
          <p:cNvSpPr txBox="1">
            <a:spLocks noGrp="1"/>
          </p:cNvSpPr>
          <p:nvPr>
            <p:ph type="title"/>
          </p:nvPr>
        </p:nvSpPr>
        <p:spPr>
          <a:xfrm>
            <a:off x="794787" y="804300"/>
            <a:ext cx="3271800" cy="5249400"/>
          </a:xfrm>
          <a:prstGeom prst="rect">
            <a:avLst/>
          </a:prstGeom>
          <a:noFill/>
          <a:ln>
            <a:noFill/>
          </a:ln>
        </p:spPr>
        <p:txBody>
          <a:bodyPr spcFirstLastPara="1" wrap="square" lIns="91425" tIns="45700" rIns="91425" bIns="45700" anchor="ctr" anchorCtr="0">
            <a:normAutofit/>
          </a:bodyPr>
          <a:lstStyle/>
          <a:p>
            <a:pPr marL="0" lvl="0" indent="0" algn="r" rtl="0">
              <a:lnSpc>
                <a:spcPct val="80000"/>
              </a:lnSpc>
              <a:spcBef>
                <a:spcPts val="0"/>
              </a:spcBef>
              <a:spcAft>
                <a:spcPts val="0"/>
              </a:spcAft>
              <a:buClr>
                <a:srgbClr val="FEFEFE"/>
              </a:buClr>
              <a:buSzPts val="5000"/>
              <a:buFont typeface="Twentieth Century"/>
              <a:buNone/>
            </a:pPr>
            <a:r>
              <a:rPr lang="en-US"/>
              <a:t>Proposal changes to the Bill Continued</a:t>
            </a:r>
            <a:endParaRPr/>
          </a:p>
        </p:txBody>
      </p:sp>
      <p:cxnSp>
        <p:nvCxnSpPr>
          <p:cNvPr id="112" name="Google Shape;112;ged1871d152_0_32"/>
          <p:cNvCxnSpPr/>
          <p:nvPr/>
        </p:nvCxnSpPr>
        <p:spPr>
          <a:xfrm>
            <a:off x="4358697" y="1600200"/>
            <a:ext cx="0" cy="3657600"/>
          </a:xfrm>
          <a:prstGeom prst="straightConnector1">
            <a:avLst/>
          </a:prstGeom>
          <a:noFill/>
          <a:ln w="19050" cap="flat" cmpd="sng">
            <a:solidFill>
              <a:schemeClr val="accent1"/>
            </a:solidFill>
            <a:prstDash val="solid"/>
            <a:round/>
            <a:headEnd type="none" w="sm" len="sm"/>
            <a:tailEnd type="none" w="sm" len="sm"/>
          </a:ln>
        </p:spPr>
      </p:cxnSp>
      <p:sp>
        <p:nvSpPr>
          <p:cNvPr id="113" name="Google Shape;113;ged1871d152_0_32"/>
          <p:cNvSpPr txBox="1">
            <a:spLocks noGrp="1"/>
          </p:cNvSpPr>
          <p:nvPr>
            <p:ph type="body" idx="1"/>
          </p:nvPr>
        </p:nvSpPr>
        <p:spPr>
          <a:xfrm>
            <a:off x="4937130" y="1140783"/>
            <a:ext cx="6257700" cy="5249400"/>
          </a:xfrm>
          <a:prstGeom prst="rect">
            <a:avLst/>
          </a:prstGeom>
          <a:noFill/>
          <a:ln>
            <a:noFill/>
          </a:ln>
        </p:spPr>
        <p:txBody>
          <a:bodyPr spcFirstLastPara="1" wrap="square" lIns="45700" tIns="45700" rIns="45700" bIns="45700" anchor="ctr" anchorCtr="0">
            <a:normAutofit/>
          </a:bodyPr>
          <a:lstStyle/>
          <a:p>
            <a:pPr marL="0" lvl="0" indent="0" algn="l" rtl="0">
              <a:spcBef>
                <a:spcPts val="0"/>
              </a:spcBef>
              <a:spcAft>
                <a:spcPts val="0"/>
              </a:spcAft>
              <a:buNone/>
            </a:pPr>
            <a:r>
              <a:rPr lang="en-US" sz="1800">
                <a:latin typeface="Calibri"/>
                <a:ea typeface="Calibri"/>
                <a:cs typeface="Calibri"/>
                <a:sym typeface="Calibri"/>
              </a:rPr>
              <a:t>“(4) Subject to this Act, section 2(3)(a) does not prohibit the exchange of consideration being provided by an adult person, who imports cannabis plant seeds into the Republic, which such adult person may lawfully possess as cannabis cultivation material, to an exporter from outside the borders of the Republic.”</a:t>
            </a:r>
            <a:endParaRPr sz="1800">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a:p>
            <a:pPr marL="0" lvl="0" indent="0" algn="l" rtl="0">
              <a:spcBef>
                <a:spcPts val="0"/>
              </a:spcBef>
              <a:spcAft>
                <a:spcPts val="0"/>
              </a:spcAft>
              <a:buClr>
                <a:srgbClr val="000000"/>
              </a:buClr>
              <a:buFont typeface="Arial"/>
              <a:buNone/>
            </a:pPr>
            <a:endParaRPr sz="1800">
              <a:latin typeface="Calibri"/>
              <a:ea typeface="Calibri"/>
              <a:cs typeface="Calibri"/>
              <a:sym typeface="Calibri"/>
            </a:endParaRPr>
          </a:p>
          <a:p>
            <a:pPr marL="0" lvl="0" indent="0" algn="l" rtl="0">
              <a:lnSpc>
                <a:spcPct val="90000"/>
              </a:lnSpc>
              <a:spcBef>
                <a:spcPts val="1400"/>
              </a:spcBef>
              <a:spcAft>
                <a:spcPts val="0"/>
              </a:spcAft>
              <a:buSzPts val="2000"/>
              <a:buNone/>
            </a:pPr>
            <a:endParaRPr sz="2000" b="1" i="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17"/>
        <p:cNvGrpSpPr/>
        <p:nvPr/>
      </p:nvGrpSpPr>
      <p:grpSpPr>
        <a:xfrm>
          <a:off x="0" y="0"/>
          <a:ext cx="0" cy="0"/>
          <a:chOff x="0" y="0"/>
          <a:chExt cx="0" cy="0"/>
        </a:xfrm>
      </p:grpSpPr>
      <p:sp>
        <p:nvSpPr>
          <p:cNvPr id="118" name="Google Shape;118;ged1871d152_0_0"/>
          <p:cNvSpPr/>
          <p:nvPr/>
        </p:nvSpPr>
        <p:spPr>
          <a:xfrm>
            <a:off x="0" y="0"/>
            <a:ext cx="12192000"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119" name="Google Shape;119;ged1871d152_0_0"/>
          <p:cNvSpPr txBox="1">
            <a:spLocks noGrp="1"/>
          </p:cNvSpPr>
          <p:nvPr>
            <p:ph type="ctrTitle"/>
          </p:nvPr>
        </p:nvSpPr>
        <p:spPr>
          <a:xfrm>
            <a:off x="643475" y="643475"/>
            <a:ext cx="5605200" cy="5571000"/>
          </a:xfrm>
          <a:prstGeom prst="rect">
            <a:avLst/>
          </a:prstGeom>
          <a:noFill/>
          <a:ln>
            <a:noFill/>
          </a:ln>
        </p:spPr>
        <p:txBody>
          <a:bodyPr spcFirstLastPara="1" wrap="square" lIns="91425" tIns="45700" rIns="91425" bIns="45700" anchor="ctr" anchorCtr="0">
            <a:normAutofit/>
          </a:bodyPr>
          <a:lstStyle/>
          <a:p>
            <a:pPr marL="0" lvl="0" indent="0" algn="r" rtl="0">
              <a:lnSpc>
                <a:spcPct val="80000"/>
              </a:lnSpc>
              <a:spcBef>
                <a:spcPts val="0"/>
              </a:spcBef>
              <a:spcAft>
                <a:spcPts val="0"/>
              </a:spcAft>
              <a:buClr>
                <a:schemeClr val="lt1"/>
              </a:buClr>
              <a:buSzPts val="6600"/>
              <a:buFont typeface="Twentieth Century"/>
              <a:buNone/>
            </a:pPr>
            <a:r>
              <a:rPr lang="en-US" sz="6600">
                <a:solidFill>
                  <a:schemeClr val="lt1"/>
                </a:solidFill>
              </a:rPr>
              <a:t>The </a:t>
            </a:r>
            <a:endParaRPr sz="6600">
              <a:solidFill>
                <a:schemeClr val="lt1"/>
              </a:solidFill>
            </a:endParaRPr>
          </a:p>
          <a:p>
            <a:pPr marL="0" lvl="0" indent="0" algn="r" rtl="0">
              <a:lnSpc>
                <a:spcPct val="80000"/>
              </a:lnSpc>
              <a:spcBef>
                <a:spcPts val="0"/>
              </a:spcBef>
              <a:spcAft>
                <a:spcPts val="0"/>
              </a:spcAft>
              <a:buClr>
                <a:schemeClr val="lt1"/>
              </a:buClr>
              <a:buSzPts val="6600"/>
              <a:buFont typeface="Twentieth Century"/>
              <a:buNone/>
            </a:pPr>
            <a:r>
              <a:rPr lang="en-US" sz="6600">
                <a:solidFill>
                  <a:schemeClr val="lt1"/>
                </a:solidFill>
              </a:rPr>
              <a:t>Club Model Overview </a:t>
            </a:r>
            <a:endParaRPr sz="6600">
              <a:solidFill>
                <a:schemeClr val="lt1"/>
              </a:solidFill>
            </a:endParaRPr>
          </a:p>
        </p:txBody>
      </p:sp>
      <p:cxnSp>
        <p:nvCxnSpPr>
          <p:cNvPr id="120" name="Google Shape;120;ged1871d152_0_0"/>
          <p:cNvCxnSpPr/>
          <p:nvPr/>
        </p:nvCxnSpPr>
        <p:spPr>
          <a:xfrm>
            <a:off x="6595130" y="1600200"/>
            <a:ext cx="0" cy="3657600"/>
          </a:xfrm>
          <a:prstGeom prst="straightConnector1">
            <a:avLst/>
          </a:prstGeom>
          <a:noFill/>
          <a:ln w="19050" cap="flat" cmpd="sng">
            <a:solidFill>
              <a:srgbClr val="B17F02"/>
            </a:solidFill>
            <a:prstDash val="solid"/>
            <a:round/>
            <a:headEnd type="none" w="sm" len="sm"/>
            <a:tailEnd type="none" w="sm" len="sm"/>
          </a:ln>
        </p:spPr>
      </p:cxnSp>
      <p:pic>
        <p:nvPicPr>
          <p:cNvPr id="121" name="Google Shape;121;ged1871d152_0_0"/>
          <p:cNvPicPr preferRelativeResize="0"/>
          <p:nvPr/>
        </p:nvPicPr>
        <p:blipFill>
          <a:blip r:embed="rId3">
            <a:alphaModFix/>
          </a:blip>
          <a:stretch>
            <a:fillRect/>
          </a:stretch>
        </p:blipFill>
        <p:spPr>
          <a:xfrm>
            <a:off x="6858000" y="1801800"/>
            <a:ext cx="3455999" cy="34559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25"/>
        <p:cNvGrpSpPr/>
        <p:nvPr/>
      </p:nvGrpSpPr>
      <p:grpSpPr>
        <a:xfrm>
          <a:off x="0" y="0"/>
          <a:ext cx="0" cy="0"/>
          <a:chOff x="0" y="0"/>
          <a:chExt cx="0" cy="0"/>
        </a:xfrm>
      </p:grpSpPr>
      <p:sp>
        <p:nvSpPr>
          <p:cNvPr id="126" name="Google Shape;126;p2"/>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127" name="Google Shape;127;p2"/>
          <p:cNvSpPr txBox="1">
            <a:spLocks noGrp="1"/>
          </p:cNvSpPr>
          <p:nvPr>
            <p:ph type="title"/>
          </p:nvPr>
        </p:nvSpPr>
        <p:spPr>
          <a:xfrm>
            <a:off x="964788" y="804333"/>
            <a:ext cx="3391900" cy="5249334"/>
          </a:xfrm>
          <a:prstGeom prst="rect">
            <a:avLst/>
          </a:prstGeom>
          <a:noFill/>
          <a:ln>
            <a:noFill/>
          </a:ln>
        </p:spPr>
        <p:txBody>
          <a:bodyPr spcFirstLastPara="1" wrap="square" lIns="91425" tIns="45700" rIns="91425" bIns="45700" anchor="ctr" anchorCtr="0">
            <a:normAutofit/>
          </a:bodyPr>
          <a:lstStyle/>
          <a:p>
            <a:pPr marL="0" lvl="0" indent="0" algn="r" rtl="0">
              <a:lnSpc>
                <a:spcPct val="80000"/>
              </a:lnSpc>
              <a:spcBef>
                <a:spcPts val="0"/>
              </a:spcBef>
              <a:spcAft>
                <a:spcPts val="0"/>
              </a:spcAft>
              <a:buClr>
                <a:srgbClr val="FEFEFE"/>
              </a:buClr>
              <a:buSzPts val="5000"/>
              <a:buFont typeface="Twentieth Century"/>
              <a:buNone/>
            </a:pPr>
            <a:r>
              <a:rPr lang="en-US"/>
              <a:t>THE GROWERS CLUB</a:t>
            </a:r>
            <a:endParaRPr/>
          </a:p>
        </p:txBody>
      </p:sp>
      <p:cxnSp>
        <p:nvCxnSpPr>
          <p:cNvPr id="128" name="Google Shape;128;p2"/>
          <p:cNvCxnSpPr/>
          <p:nvPr/>
        </p:nvCxnSpPr>
        <p:spPr>
          <a:xfrm>
            <a:off x="4677597" y="1600200"/>
            <a:ext cx="0" cy="3657600"/>
          </a:xfrm>
          <a:prstGeom prst="straightConnector1">
            <a:avLst/>
          </a:prstGeom>
          <a:noFill/>
          <a:ln w="19050" cap="flat" cmpd="sng">
            <a:solidFill>
              <a:schemeClr val="accent1"/>
            </a:solidFill>
            <a:prstDash val="solid"/>
            <a:round/>
            <a:headEnd type="none" w="sm" len="sm"/>
            <a:tailEnd type="none" w="sm" len="sm"/>
          </a:ln>
        </p:spPr>
      </p:cxnSp>
      <p:sp>
        <p:nvSpPr>
          <p:cNvPr id="129" name="Google Shape;129;p2"/>
          <p:cNvSpPr txBox="1">
            <a:spLocks noGrp="1"/>
          </p:cNvSpPr>
          <p:nvPr>
            <p:ph type="body" idx="1"/>
          </p:nvPr>
        </p:nvSpPr>
        <p:spPr>
          <a:xfrm>
            <a:off x="4998505" y="1002708"/>
            <a:ext cx="6257700" cy="5249400"/>
          </a:xfrm>
          <a:prstGeom prst="rect">
            <a:avLst/>
          </a:prstGeom>
          <a:noFill/>
          <a:ln>
            <a:noFill/>
          </a:ln>
        </p:spPr>
        <p:txBody>
          <a:bodyPr spcFirstLastPara="1" wrap="square" lIns="45700" tIns="45700" rIns="45700" bIns="45700" anchor="ctr" anchorCtr="0">
            <a:normAutofit/>
          </a:bodyPr>
          <a:lstStyle/>
          <a:p>
            <a:pPr marL="0" lvl="0" indent="0" algn="l" rtl="0">
              <a:lnSpc>
                <a:spcPct val="90000"/>
              </a:lnSpc>
              <a:spcBef>
                <a:spcPts val="0"/>
              </a:spcBef>
              <a:spcAft>
                <a:spcPts val="0"/>
              </a:spcAft>
              <a:buSzPts val="1800"/>
              <a:buNone/>
            </a:pPr>
            <a:r>
              <a:rPr lang="en-US" sz="1800" i="0">
                <a:latin typeface="Calibri"/>
                <a:ea typeface="Calibri"/>
                <a:cs typeface="Calibri"/>
                <a:sym typeface="Calibri"/>
              </a:rPr>
              <a:t>The Growers Club was formed on 21 June 2020 by our founding members as a voluntary association of persons wishing to cultivate their cannabis legally in a private place</a:t>
            </a:r>
            <a:endParaRPr sz="1800">
              <a:latin typeface="Calibri"/>
              <a:ea typeface="Calibri"/>
              <a:cs typeface="Calibri"/>
              <a:sym typeface="Calibri"/>
            </a:endParaRPr>
          </a:p>
          <a:p>
            <a:pPr marL="0" lvl="0" indent="0" algn="l" rtl="0">
              <a:lnSpc>
                <a:spcPct val="90000"/>
              </a:lnSpc>
              <a:spcBef>
                <a:spcPts val="1400"/>
              </a:spcBef>
              <a:spcAft>
                <a:spcPts val="0"/>
              </a:spcAft>
              <a:buSzPts val="1800"/>
              <a:buNone/>
            </a:pPr>
            <a:r>
              <a:rPr lang="en-US" sz="1800" i="0">
                <a:latin typeface="Calibri"/>
                <a:ea typeface="Calibri"/>
                <a:cs typeface="Calibri"/>
                <a:sym typeface="Calibri"/>
              </a:rPr>
              <a:t>On 6 August 2020, the draft “Cannabis for Private Purposes Bill” was published by government, which enabled our founding members to refine (and re-sign) our constitution, to make it fully compliant with the proposed legislation.</a:t>
            </a:r>
            <a:endParaRPr sz="1800">
              <a:latin typeface="Calibri"/>
              <a:ea typeface="Calibri"/>
              <a:cs typeface="Calibri"/>
              <a:sym typeface="Calibri"/>
            </a:endParaRPr>
          </a:p>
          <a:p>
            <a:pPr marL="0" lvl="0" indent="0" algn="l" rtl="0">
              <a:lnSpc>
                <a:spcPct val="90000"/>
              </a:lnSpc>
              <a:spcBef>
                <a:spcPts val="1400"/>
              </a:spcBef>
              <a:spcAft>
                <a:spcPts val="0"/>
              </a:spcAft>
              <a:buSzPts val="1800"/>
              <a:buNone/>
            </a:pPr>
            <a:r>
              <a:rPr lang="en-US" sz="1800">
                <a:latin typeface="Calibri"/>
                <a:ea typeface="Calibri"/>
                <a:cs typeface="Calibri"/>
                <a:sym typeface="Calibri"/>
              </a:rPr>
              <a:t>The club</a:t>
            </a:r>
            <a:r>
              <a:rPr lang="en-US" sz="1800" i="0">
                <a:latin typeface="Calibri"/>
                <a:ea typeface="Calibri"/>
                <a:cs typeface="Calibri"/>
                <a:sym typeface="Calibri"/>
              </a:rPr>
              <a:t> co-ordinates members’ efforts to collectively cultivate high-quality organic cannabis, and it provides a system of self-regulation.</a:t>
            </a:r>
            <a:endParaRPr sz="1800">
              <a:latin typeface="Calibri"/>
              <a:ea typeface="Calibri"/>
              <a:cs typeface="Calibri"/>
              <a:sym typeface="Calibri"/>
            </a:endParaRPr>
          </a:p>
          <a:p>
            <a:pPr marL="0" lvl="0" indent="0" algn="l" rtl="0">
              <a:lnSpc>
                <a:spcPct val="90000"/>
              </a:lnSpc>
              <a:spcBef>
                <a:spcPts val="1400"/>
              </a:spcBef>
              <a:spcAft>
                <a:spcPts val="0"/>
              </a:spcAft>
              <a:buSzPts val="1800"/>
              <a:buNone/>
            </a:pPr>
            <a:endParaRPr sz="800">
              <a:latin typeface="Calibri"/>
              <a:ea typeface="Calibri"/>
              <a:cs typeface="Calibri"/>
              <a:sym typeface="Calibri"/>
            </a:endParaRPr>
          </a:p>
          <a:p>
            <a:pPr marL="0" lvl="0" indent="0" algn="l" rtl="0">
              <a:spcBef>
                <a:spcPts val="0"/>
              </a:spcBef>
              <a:spcAft>
                <a:spcPts val="0"/>
              </a:spcAft>
              <a:buClr>
                <a:srgbClr val="000000"/>
              </a:buClr>
              <a:buFont typeface="Arial"/>
              <a:buNone/>
            </a:pPr>
            <a:r>
              <a:rPr lang="en-US" sz="1800">
                <a:latin typeface="Calibri"/>
                <a:ea typeface="Calibri"/>
                <a:cs typeface="Calibri"/>
                <a:sym typeface="Calibri"/>
              </a:rPr>
              <a:t>The constitution of the Growers Club allows members, to fully exercise and enjoy their constitutional right to cultivate the cannabis with the assistance of the club and through the medium and instrumentality of an implementing agent. </a:t>
            </a:r>
            <a:endParaRPr sz="1800">
              <a:latin typeface="Calibri"/>
              <a:ea typeface="Calibri"/>
              <a:cs typeface="Calibri"/>
              <a:sym typeface="Calibri"/>
            </a:endParaRPr>
          </a:p>
          <a:p>
            <a:pPr marL="0" lvl="0" indent="0" algn="l" rtl="0">
              <a:lnSpc>
                <a:spcPct val="90000"/>
              </a:lnSpc>
              <a:spcBef>
                <a:spcPts val="1400"/>
              </a:spcBef>
              <a:spcAft>
                <a:spcPts val="0"/>
              </a:spcAft>
              <a:buSzPts val="2000"/>
              <a:buNone/>
            </a:pPr>
            <a:endParaRPr sz="2000" b="1" i="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grpSp>
        <p:nvGrpSpPr>
          <p:cNvPr id="134" name="Google Shape;134;ged1871cf2d_1_0"/>
          <p:cNvGrpSpPr/>
          <p:nvPr/>
        </p:nvGrpSpPr>
        <p:grpSpPr>
          <a:xfrm>
            <a:off x="4020197" y="1896991"/>
            <a:ext cx="4113472" cy="3715302"/>
            <a:chOff x="2820225" y="891450"/>
            <a:chExt cx="3175200" cy="3175200"/>
          </a:xfrm>
        </p:grpSpPr>
        <p:sp>
          <p:nvSpPr>
            <p:cNvPr id="135" name="Google Shape;135;ged1871cf2d_1_0"/>
            <p:cNvSpPr/>
            <p:nvPr/>
          </p:nvSpPr>
          <p:spPr>
            <a:xfrm rot="10800000">
              <a:off x="2820225" y="891450"/>
              <a:ext cx="3175200" cy="3175200"/>
            </a:xfrm>
            <a:prstGeom prst="blockArc">
              <a:avLst>
                <a:gd name="adj1" fmla="val 5399801"/>
                <a:gd name="adj2" fmla="val 3012680"/>
                <a:gd name="adj3" fmla="val 6939"/>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36" name="Google Shape;136;ged1871cf2d_1_0"/>
            <p:cNvSpPr/>
            <p:nvPr/>
          </p:nvSpPr>
          <p:spPr>
            <a:xfrm rot="10800000">
              <a:off x="3175023" y="1179900"/>
              <a:ext cx="450600" cy="450600"/>
            </a:xfrm>
            <a:prstGeom prst="rtTriangle">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37" name="Google Shape;137;ged1871cf2d_1_0"/>
          <p:cNvGrpSpPr/>
          <p:nvPr/>
        </p:nvGrpSpPr>
        <p:grpSpPr>
          <a:xfrm>
            <a:off x="7010408" y="2901505"/>
            <a:ext cx="1470992" cy="1019708"/>
            <a:chOff x="5130375" y="2071477"/>
            <a:chExt cx="1332300" cy="914700"/>
          </a:xfrm>
        </p:grpSpPr>
        <p:sp>
          <p:nvSpPr>
            <p:cNvPr id="138" name="Google Shape;138;ged1871cf2d_1_0"/>
            <p:cNvSpPr/>
            <p:nvPr/>
          </p:nvSpPr>
          <p:spPr>
            <a:xfrm>
              <a:off x="5130375" y="2356477"/>
              <a:ext cx="1332300" cy="629700"/>
            </a:xfrm>
            <a:prstGeom prst="rect">
              <a:avLst/>
            </a:prstGeom>
            <a:solidFill>
              <a:schemeClr val="accent4"/>
            </a:solidFill>
            <a:ln>
              <a:noFill/>
            </a:ln>
          </p:spPr>
          <p:txBody>
            <a:bodyPr spcFirstLastPara="1" wrap="square" lIns="121900" tIns="121900" rIns="121900" bIns="121900" anchor="t" anchorCtr="0">
              <a:noAutofit/>
            </a:bodyPr>
            <a:lstStyle/>
            <a:p>
              <a:pPr marL="0" lvl="0" indent="0" algn="ctr" rtl="0">
                <a:lnSpc>
                  <a:spcPct val="100000"/>
                </a:lnSpc>
                <a:spcBef>
                  <a:spcPts val="0"/>
                </a:spcBef>
                <a:spcAft>
                  <a:spcPts val="0"/>
                </a:spcAft>
                <a:buClr>
                  <a:schemeClr val="lt1"/>
                </a:buClr>
                <a:buSzPts val="1900"/>
                <a:buFont typeface="Calibri"/>
                <a:buNone/>
              </a:pPr>
              <a:endParaRPr sz="1500">
                <a:solidFill>
                  <a:srgbClr val="FFFFFF"/>
                </a:solidFill>
              </a:endParaRPr>
            </a:p>
          </p:txBody>
        </p:sp>
        <p:sp>
          <p:nvSpPr>
            <p:cNvPr id="139" name="Google Shape;139;ged1871cf2d_1_0"/>
            <p:cNvSpPr/>
            <p:nvPr/>
          </p:nvSpPr>
          <p:spPr>
            <a:xfrm>
              <a:off x="5130375" y="2071477"/>
              <a:ext cx="1332300" cy="285000"/>
            </a:xfrm>
            <a:prstGeom prst="round1Rect">
              <a:avLst>
                <a:gd name="adj" fmla="val 50000"/>
              </a:avLst>
            </a:prstGeom>
            <a:solidFill>
              <a:srgbClr val="C79F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100">
                <a:solidFill>
                  <a:srgbClr val="FFFFFF"/>
                </a:solidFill>
              </a:endParaRPr>
            </a:p>
          </p:txBody>
        </p:sp>
      </p:grpSp>
      <p:grpSp>
        <p:nvGrpSpPr>
          <p:cNvPr id="140" name="Google Shape;140;ged1871cf2d_1_0"/>
          <p:cNvGrpSpPr/>
          <p:nvPr/>
        </p:nvGrpSpPr>
        <p:grpSpPr>
          <a:xfrm>
            <a:off x="5205253" y="1669223"/>
            <a:ext cx="1470992" cy="1019708"/>
            <a:chOff x="3798075" y="775532"/>
            <a:chExt cx="1332300" cy="914700"/>
          </a:xfrm>
        </p:grpSpPr>
        <p:sp>
          <p:nvSpPr>
            <p:cNvPr id="141" name="Google Shape;141;ged1871cf2d_1_0"/>
            <p:cNvSpPr/>
            <p:nvPr/>
          </p:nvSpPr>
          <p:spPr>
            <a:xfrm>
              <a:off x="3798075" y="1060532"/>
              <a:ext cx="1332300" cy="629700"/>
            </a:xfrm>
            <a:prstGeom prst="rect">
              <a:avLst/>
            </a:prstGeom>
            <a:solidFill>
              <a:schemeClr val="accent2"/>
            </a:solidFill>
            <a:ln>
              <a:noFill/>
            </a:ln>
          </p:spPr>
          <p:txBody>
            <a:bodyPr spcFirstLastPara="1" wrap="square" lIns="121900" tIns="121900" rIns="121900" bIns="121900" anchor="t" anchorCtr="0">
              <a:noAutofit/>
            </a:bodyPr>
            <a:lstStyle/>
            <a:p>
              <a:pPr marL="0" lvl="0" indent="0" algn="ctr" rtl="0">
                <a:lnSpc>
                  <a:spcPct val="90000"/>
                </a:lnSpc>
                <a:spcBef>
                  <a:spcPts val="0"/>
                </a:spcBef>
                <a:spcAft>
                  <a:spcPts val="0"/>
                </a:spcAft>
                <a:buClr>
                  <a:schemeClr val="lt1"/>
                </a:buClr>
                <a:buSzPts val="1900"/>
                <a:buFont typeface="Calibri"/>
                <a:buNone/>
              </a:pPr>
              <a:r>
                <a:rPr lang="en-US">
                  <a:solidFill>
                    <a:schemeClr val="lt1"/>
                  </a:solidFill>
                  <a:latin typeface="Calibri"/>
                  <a:ea typeface="Calibri"/>
                  <a:cs typeface="Calibri"/>
                  <a:sym typeface="Calibri"/>
                </a:rPr>
                <a:t>THE GROWERS CLUB</a:t>
              </a:r>
              <a:endParaRPr>
                <a:latin typeface="Calibri"/>
                <a:ea typeface="Calibri"/>
                <a:cs typeface="Calibri"/>
                <a:sym typeface="Calibri"/>
              </a:endParaRPr>
            </a:p>
            <a:p>
              <a:pPr marL="0" lvl="0" indent="0" algn="l" rtl="0">
                <a:spcBef>
                  <a:spcPts val="0"/>
                </a:spcBef>
                <a:spcAft>
                  <a:spcPts val="0"/>
                </a:spcAft>
                <a:buNone/>
              </a:pPr>
              <a:endParaRPr sz="1100">
                <a:solidFill>
                  <a:srgbClr val="FFFFFF"/>
                </a:solidFill>
                <a:latin typeface="Roboto"/>
                <a:ea typeface="Roboto"/>
                <a:cs typeface="Roboto"/>
                <a:sym typeface="Roboto"/>
              </a:endParaRPr>
            </a:p>
          </p:txBody>
        </p:sp>
        <p:sp>
          <p:nvSpPr>
            <p:cNvPr id="142" name="Google Shape;142;ged1871cf2d_1_0"/>
            <p:cNvSpPr/>
            <p:nvPr/>
          </p:nvSpPr>
          <p:spPr>
            <a:xfrm>
              <a:off x="3798075" y="775532"/>
              <a:ext cx="1332300" cy="285000"/>
            </a:xfrm>
            <a:prstGeom prst="round1Rect">
              <a:avLst>
                <a:gd name="adj" fmla="val 5000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100">
                <a:solidFill>
                  <a:srgbClr val="FFFFFF"/>
                </a:solidFill>
              </a:endParaRPr>
            </a:p>
          </p:txBody>
        </p:sp>
      </p:grpSp>
      <p:grpSp>
        <p:nvGrpSpPr>
          <p:cNvPr id="143" name="Google Shape;143;ged1871cf2d_1_0"/>
          <p:cNvGrpSpPr/>
          <p:nvPr/>
        </p:nvGrpSpPr>
        <p:grpSpPr>
          <a:xfrm>
            <a:off x="3806898" y="2901505"/>
            <a:ext cx="1470992" cy="1019708"/>
            <a:chOff x="2465775" y="2071477"/>
            <a:chExt cx="1332300" cy="914700"/>
          </a:xfrm>
        </p:grpSpPr>
        <p:sp>
          <p:nvSpPr>
            <p:cNvPr id="144" name="Google Shape;144;ged1871cf2d_1_0"/>
            <p:cNvSpPr/>
            <p:nvPr/>
          </p:nvSpPr>
          <p:spPr>
            <a:xfrm>
              <a:off x="2465775" y="2356477"/>
              <a:ext cx="1332300" cy="629700"/>
            </a:xfrm>
            <a:prstGeom prst="rect">
              <a:avLst/>
            </a:prstGeom>
            <a:solidFill>
              <a:schemeClr val="accent4"/>
            </a:solidFill>
            <a:ln>
              <a:noFill/>
            </a:ln>
          </p:spPr>
          <p:txBody>
            <a:bodyPr spcFirstLastPara="1" wrap="square" lIns="121900" tIns="121900" rIns="121900" bIns="121900" anchor="t" anchorCtr="0">
              <a:noAutofit/>
            </a:bodyPr>
            <a:lstStyle/>
            <a:p>
              <a:pPr marL="0" lvl="0" indent="0" algn="ctr" rtl="0">
                <a:spcBef>
                  <a:spcPts val="0"/>
                </a:spcBef>
                <a:spcAft>
                  <a:spcPts val="0"/>
                </a:spcAft>
                <a:buNone/>
              </a:pPr>
              <a:r>
                <a:rPr lang="en-US">
                  <a:solidFill>
                    <a:srgbClr val="FFFFFF"/>
                  </a:solidFill>
                  <a:latin typeface="Calibri"/>
                  <a:ea typeface="Calibri"/>
                  <a:cs typeface="Calibri"/>
                  <a:sym typeface="Calibri"/>
                </a:rPr>
                <a:t>THE CLUB MEMBERS</a:t>
              </a:r>
              <a:endParaRPr>
                <a:solidFill>
                  <a:srgbClr val="FFFFFF"/>
                </a:solidFill>
                <a:latin typeface="Calibri"/>
                <a:ea typeface="Calibri"/>
                <a:cs typeface="Calibri"/>
                <a:sym typeface="Calibri"/>
              </a:endParaRPr>
            </a:p>
          </p:txBody>
        </p:sp>
        <p:sp>
          <p:nvSpPr>
            <p:cNvPr id="145" name="Google Shape;145;ged1871cf2d_1_0"/>
            <p:cNvSpPr/>
            <p:nvPr/>
          </p:nvSpPr>
          <p:spPr>
            <a:xfrm>
              <a:off x="2465775" y="2071477"/>
              <a:ext cx="1332300" cy="285000"/>
            </a:xfrm>
            <a:prstGeom prst="round1Rect">
              <a:avLst>
                <a:gd name="adj" fmla="val 50000"/>
              </a:avLst>
            </a:prstGeom>
            <a:solidFill>
              <a:srgbClr val="C79F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100">
                <a:solidFill>
                  <a:srgbClr val="FFFFFF"/>
                </a:solidFill>
              </a:endParaRPr>
            </a:p>
          </p:txBody>
        </p:sp>
      </p:grpSp>
      <p:grpSp>
        <p:nvGrpSpPr>
          <p:cNvPr id="146" name="Google Shape;146;ged1871cf2d_1_0"/>
          <p:cNvGrpSpPr/>
          <p:nvPr/>
        </p:nvGrpSpPr>
        <p:grpSpPr>
          <a:xfrm>
            <a:off x="5341440" y="4635380"/>
            <a:ext cx="1470994" cy="1026953"/>
            <a:chOff x="3798075" y="3367427"/>
            <a:chExt cx="1332301" cy="921199"/>
          </a:xfrm>
        </p:grpSpPr>
        <p:sp>
          <p:nvSpPr>
            <p:cNvPr id="147" name="Google Shape;147;ged1871cf2d_1_0"/>
            <p:cNvSpPr/>
            <p:nvPr/>
          </p:nvSpPr>
          <p:spPr>
            <a:xfrm>
              <a:off x="3798076" y="3595927"/>
              <a:ext cx="1332300" cy="692700"/>
            </a:xfrm>
            <a:prstGeom prst="rect">
              <a:avLst/>
            </a:prstGeom>
            <a:solidFill>
              <a:schemeClr val="accent4"/>
            </a:solidFill>
            <a:ln>
              <a:noFill/>
            </a:ln>
          </p:spPr>
          <p:txBody>
            <a:bodyPr spcFirstLastPara="1" wrap="square" lIns="121900" tIns="121900" rIns="121900" bIns="121900" anchor="t" anchorCtr="0">
              <a:noAutofit/>
            </a:bodyPr>
            <a:lstStyle/>
            <a:p>
              <a:pPr marL="0" lvl="0" indent="0" algn="ctr" rtl="0">
                <a:lnSpc>
                  <a:spcPct val="90000"/>
                </a:lnSpc>
                <a:spcBef>
                  <a:spcPts val="0"/>
                </a:spcBef>
                <a:spcAft>
                  <a:spcPts val="0"/>
                </a:spcAft>
                <a:buNone/>
              </a:pPr>
              <a:endParaRPr sz="1600">
                <a:solidFill>
                  <a:schemeClr val="lt1"/>
                </a:solidFill>
                <a:latin typeface="Calibri"/>
                <a:ea typeface="Calibri"/>
                <a:cs typeface="Calibri"/>
                <a:sym typeface="Calibri"/>
              </a:endParaRPr>
            </a:p>
            <a:p>
              <a:pPr marL="0" lvl="0" indent="0" algn="ctr" rtl="0">
                <a:lnSpc>
                  <a:spcPct val="90000"/>
                </a:lnSpc>
                <a:spcBef>
                  <a:spcPts val="0"/>
                </a:spcBef>
                <a:spcAft>
                  <a:spcPts val="0"/>
                </a:spcAft>
                <a:buClr>
                  <a:schemeClr val="lt1"/>
                </a:buClr>
                <a:buSzPts val="1900"/>
                <a:buFont typeface="Calibri"/>
                <a:buNone/>
              </a:pPr>
              <a:r>
                <a:rPr lang="en-US">
                  <a:solidFill>
                    <a:schemeClr val="lt1"/>
                  </a:solidFill>
                  <a:latin typeface="Calibri"/>
                  <a:ea typeface="Calibri"/>
                  <a:cs typeface="Calibri"/>
                  <a:sym typeface="Calibri"/>
                </a:rPr>
                <a:t>THE GROWERS</a:t>
              </a:r>
              <a:endParaRPr>
                <a:solidFill>
                  <a:srgbClr val="FFFFFF"/>
                </a:solidFill>
                <a:latin typeface="Calibri"/>
                <a:ea typeface="Calibri"/>
                <a:cs typeface="Calibri"/>
                <a:sym typeface="Calibri"/>
              </a:endParaRPr>
            </a:p>
          </p:txBody>
        </p:sp>
        <p:sp>
          <p:nvSpPr>
            <p:cNvPr id="148" name="Google Shape;148;ged1871cf2d_1_0"/>
            <p:cNvSpPr/>
            <p:nvPr/>
          </p:nvSpPr>
          <p:spPr>
            <a:xfrm>
              <a:off x="3798075" y="3367427"/>
              <a:ext cx="1332300" cy="285000"/>
            </a:xfrm>
            <a:prstGeom prst="round1Rect">
              <a:avLst>
                <a:gd name="adj" fmla="val 50000"/>
              </a:avLst>
            </a:prstGeom>
            <a:solidFill>
              <a:srgbClr val="C79F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100">
                <a:solidFill>
                  <a:srgbClr val="FFFFFF"/>
                </a:solidFill>
              </a:endParaRPr>
            </a:p>
          </p:txBody>
        </p:sp>
      </p:grpSp>
      <p:sp>
        <p:nvSpPr>
          <p:cNvPr id="149" name="Google Shape;149;ged1871cf2d_1_0"/>
          <p:cNvSpPr txBox="1"/>
          <p:nvPr/>
        </p:nvSpPr>
        <p:spPr>
          <a:xfrm>
            <a:off x="7010450" y="3111813"/>
            <a:ext cx="1470900" cy="831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a:solidFill>
                  <a:schemeClr val="lt1"/>
                </a:solidFill>
                <a:latin typeface="Calibri"/>
                <a:ea typeface="Calibri"/>
                <a:cs typeface="Calibri"/>
                <a:sym typeface="Calibri"/>
              </a:rPr>
              <a:t>THE IMPLEMENTING AGENT</a:t>
            </a:r>
            <a:endParaRPr>
              <a:solidFill>
                <a:schemeClr val="lt1"/>
              </a:solidFill>
              <a:latin typeface="Calibri"/>
              <a:ea typeface="Calibri"/>
              <a:cs typeface="Calibri"/>
              <a:sym typeface="Calibri"/>
            </a:endParaRPr>
          </a:p>
        </p:txBody>
      </p:sp>
      <p:sp>
        <p:nvSpPr>
          <p:cNvPr id="150" name="Google Shape;150;ged1871cf2d_1_0"/>
          <p:cNvSpPr/>
          <p:nvPr/>
        </p:nvSpPr>
        <p:spPr>
          <a:xfrm>
            <a:off x="8775925" y="2411925"/>
            <a:ext cx="3211500" cy="2272200"/>
          </a:xfrm>
          <a:prstGeom prst="rect">
            <a:avLst/>
          </a:prstGeom>
          <a:solidFill>
            <a:schemeClr val="accen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ged1871cf2d_1_0"/>
          <p:cNvSpPr/>
          <p:nvPr/>
        </p:nvSpPr>
        <p:spPr>
          <a:xfrm>
            <a:off x="2607950" y="252450"/>
            <a:ext cx="6810900" cy="1316700"/>
          </a:xfrm>
          <a:prstGeom prst="rect">
            <a:avLst/>
          </a:prstGeom>
          <a:solidFill>
            <a:schemeClr val="accen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ged1871cf2d_1_0"/>
          <p:cNvSpPr txBox="1"/>
          <p:nvPr/>
        </p:nvSpPr>
        <p:spPr>
          <a:xfrm>
            <a:off x="2594425" y="252475"/>
            <a:ext cx="7047000" cy="1363800"/>
          </a:xfrm>
          <a:prstGeom prst="rect">
            <a:avLst/>
          </a:prstGeom>
          <a:noFill/>
          <a:ln>
            <a:noFill/>
          </a:ln>
        </p:spPr>
        <p:txBody>
          <a:bodyPr spcFirstLastPara="1" wrap="square" lIns="91425" tIns="91425" rIns="91425" bIns="91425" anchor="t" anchorCtr="0">
            <a:spAutoFit/>
          </a:bodyPr>
          <a:lstStyle/>
          <a:p>
            <a:pPr marL="57150" lvl="1" indent="-95250" algn="l" rtl="0">
              <a:lnSpc>
                <a:spcPct val="90000"/>
              </a:lnSpc>
              <a:spcBef>
                <a:spcPts val="0"/>
              </a:spcBef>
              <a:spcAft>
                <a:spcPts val="0"/>
              </a:spcAft>
              <a:buClr>
                <a:schemeClr val="lt1"/>
              </a:buClr>
              <a:buSzPts val="1400"/>
              <a:buFont typeface="Calibri"/>
              <a:buChar char="•"/>
            </a:pPr>
            <a:r>
              <a:rPr lang="en-US">
                <a:solidFill>
                  <a:schemeClr val="lt1"/>
                </a:solidFill>
                <a:latin typeface="Calibri"/>
                <a:ea typeface="Calibri"/>
                <a:cs typeface="Calibri"/>
                <a:sym typeface="Calibri"/>
              </a:rPr>
              <a:t> Administrates membership to the club and its bylaws</a:t>
            </a:r>
            <a:endParaRPr>
              <a:solidFill>
                <a:schemeClr val="lt1"/>
              </a:solidFill>
              <a:latin typeface="Calibri"/>
              <a:ea typeface="Calibri"/>
              <a:cs typeface="Calibri"/>
              <a:sym typeface="Calibri"/>
            </a:endParaRPr>
          </a:p>
          <a:p>
            <a:pPr marL="57150" lvl="1" indent="-95250" algn="l" rtl="0">
              <a:lnSpc>
                <a:spcPct val="90000"/>
              </a:lnSpc>
              <a:spcBef>
                <a:spcPts val="0"/>
              </a:spcBef>
              <a:spcAft>
                <a:spcPts val="0"/>
              </a:spcAft>
              <a:buClr>
                <a:schemeClr val="lt1"/>
              </a:buClr>
              <a:buSzPts val="1400"/>
              <a:buFont typeface="Calibri"/>
              <a:buChar char="•"/>
            </a:pPr>
            <a:r>
              <a:rPr lang="en-US">
                <a:solidFill>
                  <a:schemeClr val="lt1"/>
                </a:solidFill>
                <a:latin typeface="Calibri"/>
                <a:ea typeface="Calibri"/>
                <a:cs typeface="Calibri"/>
                <a:sym typeface="Calibri"/>
              </a:rPr>
              <a:t> Maintains media presence</a:t>
            </a:r>
            <a:endParaRPr>
              <a:solidFill>
                <a:schemeClr val="lt1"/>
              </a:solidFill>
              <a:latin typeface="Calibri"/>
              <a:ea typeface="Calibri"/>
              <a:cs typeface="Calibri"/>
              <a:sym typeface="Calibri"/>
            </a:endParaRPr>
          </a:p>
          <a:p>
            <a:pPr marL="57150" lvl="1" indent="-95250" algn="l" rtl="0">
              <a:lnSpc>
                <a:spcPct val="90000"/>
              </a:lnSpc>
              <a:spcBef>
                <a:spcPts val="0"/>
              </a:spcBef>
              <a:spcAft>
                <a:spcPts val="0"/>
              </a:spcAft>
              <a:buClr>
                <a:schemeClr val="lt1"/>
              </a:buClr>
              <a:buSzPts val="1400"/>
              <a:buFont typeface="Calibri"/>
              <a:buChar char="•"/>
            </a:pPr>
            <a:r>
              <a:rPr lang="en-US">
                <a:solidFill>
                  <a:schemeClr val="lt1"/>
                </a:solidFill>
                <a:latin typeface="Calibri"/>
                <a:ea typeface="Calibri"/>
                <a:cs typeface="Calibri"/>
                <a:sym typeface="Calibri"/>
              </a:rPr>
              <a:t> Maintains communication with members through newsletters and articles</a:t>
            </a:r>
            <a:endParaRPr>
              <a:solidFill>
                <a:schemeClr val="lt1"/>
              </a:solidFill>
              <a:latin typeface="Calibri"/>
              <a:ea typeface="Calibri"/>
              <a:cs typeface="Calibri"/>
              <a:sym typeface="Calibri"/>
            </a:endParaRPr>
          </a:p>
          <a:p>
            <a:pPr marL="57150" lvl="1" indent="-95250" algn="l" rtl="0">
              <a:lnSpc>
                <a:spcPct val="90000"/>
              </a:lnSpc>
              <a:spcBef>
                <a:spcPts val="0"/>
              </a:spcBef>
              <a:spcAft>
                <a:spcPts val="0"/>
              </a:spcAft>
              <a:buClr>
                <a:schemeClr val="lt1"/>
              </a:buClr>
              <a:buSzPts val="1400"/>
              <a:buFont typeface="Calibri"/>
              <a:buChar char="•"/>
            </a:pPr>
            <a:r>
              <a:rPr lang="en-US">
                <a:solidFill>
                  <a:schemeClr val="lt1"/>
                </a:solidFill>
                <a:latin typeface="Calibri"/>
                <a:ea typeface="Calibri"/>
                <a:cs typeface="Calibri"/>
                <a:sym typeface="Calibri"/>
              </a:rPr>
              <a:t> Sets standard of cultivation based on member participation on safety standards</a:t>
            </a:r>
            <a:endParaRPr>
              <a:solidFill>
                <a:schemeClr val="lt1"/>
              </a:solidFill>
              <a:latin typeface="Calibri"/>
              <a:ea typeface="Calibri"/>
              <a:cs typeface="Calibri"/>
              <a:sym typeface="Calibri"/>
            </a:endParaRPr>
          </a:p>
          <a:p>
            <a:pPr marL="57150" lvl="1" indent="-95250" algn="l" rtl="0">
              <a:lnSpc>
                <a:spcPct val="90000"/>
              </a:lnSpc>
              <a:spcBef>
                <a:spcPts val="120"/>
              </a:spcBef>
              <a:spcAft>
                <a:spcPts val="0"/>
              </a:spcAft>
              <a:buClr>
                <a:schemeClr val="lt1"/>
              </a:buClr>
              <a:buSzPts val="1400"/>
              <a:buFont typeface="Calibri"/>
              <a:buChar char="•"/>
            </a:pPr>
            <a:r>
              <a:rPr lang="en-US">
                <a:solidFill>
                  <a:schemeClr val="lt1"/>
                </a:solidFill>
                <a:latin typeface="Calibri"/>
                <a:ea typeface="Calibri"/>
                <a:cs typeface="Calibri"/>
                <a:sym typeface="Calibri"/>
              </a:rPr>
              <a:t> Maintains Mandate to Implementing agent to provide safe access to a wide variety of cannabis strains for club members personal medical consumption</a:t>
            </a:r>
            <a:endParaRPr>
              <a:latin typeface="Twentieth Century"/>
              <a:ea typeface="Twentieth Century"/>
              <a:cs typeface="Twentieth Century"/>
              <a:sym typeface="Twentieth Century"/>
            </a:endParaRPr>
          </a:p>
        </p:txBody>
      </p:sp>
      <p:sp>
        <p:nvSpPr>
          <p:cNvPr id="153" name="Google Shape;153;ged1871cf2d_1_0"/>
          <p:cNvSpPr/>
          <p:nvPr/>
        </p:nvSpPr>
        <p:spPr>
          <a:xfrm>
            <a:off x="3881425" y="5781275"/>
            <a:ext cx="4473000" cy="781800"/>
          </a:xfrm>
          <a:prstGeom prst="rect">
            <a:avLst/>
          </a:prstGeom>
          <a:solidFill>
            <a:schemeClr val="accen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ged1871cf2d_1_0"/>
          <p:cNvSpPr/>
          <p:nvPr/>
        </p:nvSpPr>
        <p:spPr>
          <a:xfrm>
            <a:off x="210550" y="2588025"/>
            <a:ext cx="3167400" cy="1878900"/>
          </a:xfrm>
          <a:prstGeom prst="rect">
            <a:avLst/>
          </a:prstGeom>
          <a:solidFill>
            <a:schemeClr val="accen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57150" lvl="1" indent="-95250" algn="l" rtl="0">
              <a:lnSpc>
                <a:spcPct val="90000"/>
              </a:lnSpc>
              <a:spcBef>
                <a:spcPts val="0"/>
              </a:spcBef>
              <a:spcAft>
                <a:spcPts val="0"/>
              </a:spcAft>
              <a:buClr>
                <a:schemeClr val="lt1"/>
              </a:buClr>
              <a:buSzPts val="1400"/>
              <a:buFont typeface="Calibri"/>
              <a:buChar char="•"/>
            </a:pPr>
            <a:r>
              <a:rPr lang="en-US">
                <a:solidFill>
                  <a:schemeClr val="lt1"/>
                </a:solidFill>
                <a:latin typeface="Calibri"/>
                <a:ea typeface="Calibri"/>
                <a:cs typeface="Calibri"/>
                <a:sym typeface="Calibri"/>
              </a:rPr>
              <a:t> Receive health and wellness newsletters </a:t>
            </a:r>
            <a:endParaRPr>
              <a:solidFill>
                <a:schemeClr val="lt1"/>
              </a:solidFill>
              <a:latin typeface="Calibri"/>
              <a:ea typeface="Calibri"/>
              <a:cs typeface="Calibri"/>
              <a:sym typeface="Calibri"/>
            </a:endParaRPr>
          </a:p>
          <a:p>
            <a:pPr marL="57150" lvl="1" indent="-95250" algn="l" rtl="0">
              <a:lnSpc>
                <a:spcPct val="90000"/>
              </a:lnSpc>
              <a:spcBef>
                <a:spcPts val="120"/>
              </a:spcBef>
              <a:spcAft>
                <a:spcPts val="0"/>
              </a:spcAft>
              <a:buClr>
                <a:schemeClr val="lt1"/>
              </a:buClr>
              <a:buSzPts val="1400"/>
              <a:buFont typeface="Calibri"/>
              <a:buChar char="•"/>
            </a:pPr>
            <a:r>
              <a:rPr lang="en-US">
                <a:solidFill>
                  <a:schemeClr val="lt1"/>
                </a:solidFill>
                <a:latin typeface="Calibri"/>
                <a:ea typeface="Calibri"/>
                <a:cs typeface="Calibri"/>
                <a:sym typeface="Calibri"/>
              </a:rPr>
              <a:t> Access to medical practitioners who offer professional guidance on consumption</a:t>
            </a:r>
            <a:endParaRPr>
              <a:solidFill>
                <a:schemeClr val="lt1"/>
              </a:solidFill>
              <a:latin typeface="Calibri"/>
              <a:ea typeface="Calibri"/>
              <a:cs typeface="Calibri"/>
              <a:sym typeface="Calibri"/>
            </a:endParaRPr>
          </a:p>
          <a:p>
            <a:pPr marL="57150" lvl="1" indent="-95250" algn="l" rtl="0">
              <a:lnSpc>
                <a:spcPct val="90000"/>
              </a:lnSpc>
              <a:spcBef>
                <a:spcPts val="120"/>
              </a:spcBef>
              <a:spcAft>
                <a:spcPts val="0"/>
              </a:spcAft>
              <a:buClr>
                <a:schemeClr val="lt1"/>
              </a:buClr>
              <a:buSzPts val="1400"/>
              <a:buFont typeface="Calibri"/>
              <a:buChar char="•"/>
            </a:pPr>
            <a:r>
              <a:rPr lang="en-US">
                <a:solidFill>
                  <a:schemeClr val="lt1"/>
                </a:solidFill>
                <a:latin typeface="Calibri"/>
                <a:ea typeface="Calibri"/>
                <a:cs typeface="Calibri"/>
                <a:sym typeface="Calibri"/>
              </a:rPr>
              <a:t> Access to club portal to get their share of the harvest in exchange for their contributions to the growers harvest</a:t>
            </a:r>
            <a:endParaRPr>
              <a:solidFill>
                <a:schemeClr val="lt1"/>
              </a:solidFill>
              <a:latin typeface="Calibri"/>
              <a:ea typeface="Calibri"/>
              <a:cs typeface="Calibri"/>
              <a:sym typeface="Calibri"/>
            </a:endParaRPr>
          </a:p>
          <a:p>
            <a:pPr marL="57150" lvl="1" indent="-95250" algn="l" rtl="0">
              <a:lnSpc>
                <a:spcPct val="90000"/>
              </a:lnSpc>
              <a:spcBef>
                <a:spcPts val="120"/>
              </a:spcBef>
              <a:spcAft>
                <a:spcPts val="0"/>
              </a:spcAft>
              <a:buClr>
                <a:schemeClr val="lt1"/>
              </a:buClr>
              <a:buSzPts val="1400"/>
              <a:buFont typeface="Calibri"/>
              <a:buChar char="•"/>
            </a:pPr>
            <a:r>
              <a:rPr lang="en-US">
                <a:solidFill>
                  <a:schemeClr val="lt1"/>
                </a:solidFill>
                <a:latin typeface="Calibri"/>
                <a:ea typeface="Calibri"/>
                <a:cs typeface="Calibri"/>
                <a:sym typeface="Calibri"/>
              </a:rPr>
              <a:t> Online member collaboration platform</a:t>
            </a:r>
            <a:endParaRPr/>
          </a:p>
        </p:txBody>
      </p:sp>
      <p:sp>
        <p:nvSpPr>
          <p:cNvPr id="155" name="Google Shape;155;ged1871cf2d_1_0"/>
          <p:cNvSpPr txBox="1"/>
          <p:nvPr/>
        </p:nvSpPr>
        <p:spPr>
          <a:xfrm>
            <a:off x="8881675" y="2484538"/>
            <a:ext cx="3000000" cy="2379600"/>
          </a:xfrm>
          <a:prstGeom prst="rect">
            <a:avLst/>
          </a:prstGeom>
          <a:noFill/>
          <a:ln>
            <a:noFill/>
          </a:ln>
        </p:spPr>
        <p:txBody>
          <a:bodyPr spcFirstLastPara="1" wrap="square" lIns="91425" tIns="91425" rIns="91425" bIns="91425" anchor="t" anchorCtr="0">
            <a:spAutoFit/>
          </a:bodyPr>
          <a:lstStyle/>
          <a:p>
            <a:pPr marL="57150" lvl="1" indent="-95250" algn="l" rtl="0">
              <a:lnSpc>
                <a:spcPct val="90000"/>
              </a:lnSpc>
              <a:spcBef>
                <a:spcPts val="0"/>
              </a:spcBef>
              <a:spcAft>
                <a:spcPts val="0"/>
              </a:spcAft>
              <a:buClr>
                <a:schemeClr val="lt1"/>
              </a:buClr>
              <a:buSzPts val="1400"/>
              <a:buFont typeface="Calibri"/>
              <a:buChar char="•"/>
            </a:pPr>
            <a:r>
              <a:rPr lang="en-US">
                <a:solidFill>
                  <a:schemeClr val="lt1"/>
                </a:solidFill>
                <a:latin typeface="Calibri"/>
                <a:ea typeface="Calibri"/>
                <a:cs typeface="Calibri"/>
                <a:sym typeface="Calibri"/>
              </a:rPr>
              <a:t> Maintains the Cultivation Manager Application  for quality control</a:t>
            </a:r>
            <a:endParaRPr>
              <a:solidFill>
                <a:schemeClr val="lt1"/>
              </a:solidFill>
              <a:latin typeface="Calibri"/>
              <a:ea typeface="Calibri"/>
              <a:cs typeface="Calibri"/>
              <a:sym typeface="Calibri"/>
            </a:endParaRPr>
          </a:p>
          <a:p>
            <a:pPr marL="57150" lvl="1" indent="-95250" algn="l" rtl="0">
              <a:lnSpc>
                <a:spcPct val="90000"/>
              </a:lnSpc>
              <a:spcBef>
                <a:spcPts val="120"/>
              </a:spcBef>
              <a:spcAft>
                <a:spcPts val="0"/>
              </a:spcAft>
              <a:buClr>
                <a:schemeClr val="lt1"/>
              </a:buClr>
              <a:buSzPts val="1400"/>
              <a:buFont typeface="Calibri"/>
              <a:buChar char="•"/>
            </a:pPr>
            <a:r>
              <a:rPr lang="en-US">
                <a:solidFill>
                  <a:schemeClr val="lt1"/>
                </a:solidFill>
                <a:latin typeface="Calibri"/>
                <a:ea typeface="Calibri"/>
                <a:cs typeface="Calibri"/>
                <a:sym typeface="Calibri"/>
              </a:rPr>
              <a:t> Maintains the Holy Basil Web Portal for member interface into the club </a:t>
            </a:r>
            <a:endParaRPr>
              <a:solidFill>
                <a:schemeClr val="lt1"/>
              </a:solidFill>
              <a:latin typeface="Calibri"/>
              <a:ea typeface="Calibri"/>
              <a:cs typeface="Calibri"/>
              <a:sym typeface="Calibri"/>
            </a:endParaRPr>
          </a:p>
          <a:p>
            <a:pPr marL="57150" lvl="1" indent="-95250" algn="l" rtl="0">
              <a:lnSpc>
                <a:spcPct val="90000"/>
              </a:lnSpc>
              <a:spcBef>
                <a:spcPts val="120"/>
              </a:spcBef>
              <a:spcAft>
                <a:spcPts val="0"/>
              </a:spcAft>
              <a:buClr>
                <a:schemeClr val="lt1"/>
              </a:buClr>
              <a:buSzPts val="1400"/>
              <a:buFont typeface="Calibri"/>
              <a:buChar char="•"/>
            </a:pPr>
            <a:r>
              <a:rPr lang="en-US">
                <a:solidFill>
                  <a:schemeClr val="lt1"/>
                </a:solidFill>
                <a:latin typeface="Calibri"/>
                <a:ea typeface="Calibri"/>
                <a:cs typeface="Calibri"/>
                <a:sym typeface="Calibri"/>
              </a:rPr>
              <a:t> Enables and coordinates cultivation activities of the growers</a:t>
            </a:r>
            <a:endParaRPr>
              <a:solidFill>
                <a:schemeClr val="lt1"/>
              </a:solidFill>
              <a:latin typeface="Calibri"/>
              <a:ea typeface="Calibri"/>
              <a:cs typeface="Calibri"/>
              <a:sym typeface="Calibri"/>
            </a:endParaRPr>
          </a:p>
          <a:p>
            <a:pPr marL="57150" lvl="1" indent="-95250" algn="l" rtl="0">
              <a:lnSpc>
                <a:spcPct val="90000"/>
              </a:lnSpc>
              <a:spcBef>
                <a:spcPts val="120"/>
              </a:spcBef>
              <a:spcAft>
                <a:spcPts val="0"/>
              </a:spcAft>
              <a:buClr>
                <a:schemeClr val="lt1"/>
              </a:buClr>
              <a:buSzPts val="1400"/>
              <a:buFont typeface="Calibri"/>
              <a:buChar char="•"/>
            </a:pPr>
            <a:r>
              <a:rPr lang="en-US">
                <a:solidFill>
                  <a:schemeClr val="lt1"/>
                </a:solidFill>
                <a:latin typeface="Calibri"/>
                <a:ea typeface="Calibri"/>
                <a:cs typeface="Calibri"/>
                <a:sym typeface="Calibri"/>
              </a:rPr>
              <a:t>Processes member orders and makes their share of the harvest available for collection by the member via their courier</a:t>
            </a:r>
            <a:endParaRPr>
              <a:solidFill>
                <a:schemeClr val="lt1"/>
              </a:solidFill>
              <a:latin typeface="Calibri"/>
              <a:ea typeface="Calibri"/>
              <a:cs typeface="Calibri"/>
              <a:sym typeface="Calibri"/>
            </a:endParaRPr>
          </a:p>
          <a:p>
            <a:pPr marL="914400" lvl="0" indent="0" algn="l" rtl="0">
              <a:lnSpc>
                <a:spcPct val="90000"/>
              </a:lnSpc>
              <a:spcBef>
                <a:spcPts val="120"/>
              </a:spcBef>
              <a:spcAft>
                <a:spcPts val="0"/>
              </a:spcAft>
              <a:buNone/>
            </a:pPr>
            <a:endParaRPr>
              <a:solidFill>
                <a:schemeClr val="lt1"/>
              </a:solidFill>
              <a:latin typeface="Calibri"/>
              <a:ea typeface="Calibri"/>
              <a:cs typeface="Calibri"/>
              <a:sym typeface="Calibri"/>
            </a:endParaRPr>
          </a:p>
        </p:txBody>
      </p:sp>
      <p:sp>
        <p:nvSpPr>
          <p:cNvPr id="156" name="Google Shape;156;ged1871cf2d_1_0"/>
          <p:cNvSpPr txBox="1"/>
          <p:nvPr/>
        </p:nvSpPr>
        <p:spPr>
          <a:xfrm>
            <a:off x="3806900" y="5662325"/>
            <a:ext cx="4759200" cy="7818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120"/>
              </a:spcBef>
              <a:spcAft>
                <a:spcPts val="0"/>
              </a:spcAft>
              <a:buNone/>
            </a:pPr>
            <a:endParaRPr>
              <a:solidFill>
                <a:schemeClr val="lt1"/>
              </a:solidFill>
            </a:endParaRPr>
          </a:p>
          <a:p>
            <a:pPr marL="457200" lvl="0" indent="-317500" algn="l" rtl="0">
              <a:lnSpc>
                <a:spcPct val="90000"/>
              </a:lnSpc>
              <a:spcBef>
                <a:spcPts val="120"/>
              </a:spcBef>
              <a:spcAft>
                <a:spcPts val="0"/>
              </a:spcAft>
              <a:buClr>
                <a:schemeClr val="lt1"/>
              </a:buClr>
              <a:buSzPts val="1400"/>
              <a:buFont typeface="Calibri"/>
              <a:buChar char="●"/>
            </a:pPr>
            <a:r>
              <a:rPr lang="en-US">
                <a:solidFill>
                  <a:schemeClr val="lt1"/>
                </a:solidFill>
                <a:latin typeface="Calibri"/>
                <a:ea typeface="Calibri"/>
                <a:cs typeface="Calibri"/>
                <a:sym typeface="Calibri"/>
              </a:rPr>
              <a:t>Provides Cultivation Services in exchange for 50% of member contribution to the harvest </a:t>
            </a:r>
            <a:endParaRPr>
              <a:solidFill>
                <a:schemeClr val="lt1"/>
              </a:solidFill>
              <a:latin typeface="Calibri"/>
              <a:ea typeface="Calibri"/>
              <a:cs typeface="Calibri"/>
              <a:sym typeface="Calibri"/>
            </a:endParaRPr>
          </a:p>
        </p:txBody>
      </p:sp>
      <p:sp>
        <p:nvSpPr>
          <p:cNvPr id="157" name="Google Shape;157;ged1871cf2d_1_0"/>
          <p:cNvSpPr/>
          <p:nvPr/>
        </p:nvSpPr>
        <p:spPr>
          <a:xfrm>
            <a:off x="406825" y="697425"/>
            <a:ext cx="1075200" cy="11997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61"/>
        <p:cNvGrpSpPr/>
        <p:nvPr/>
      </p:nvGrpSpPr>
      <p:grpSpPr>
        <a:xfrm>
          <a:off x="0" y="0"/>
          <a:ext cx="0" cy="0"/>
          <a:chOff x="0" y="0"/>
          <a:chExt cx="0" cy="0"/>
        </a:xfrm>
      </p:grpSpPr>
      <p:sp>
        <p:nvSpPr>
          <p:cNvPr id="162" name="Google Shape;162;p4"/>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163" name="Google Shape;163;p4"/>
          <p:cNvSpPr txBox="1">
            <a:spLocks noGrp="1"/>
          </p:cNvSpPr>
          <p:nvPr>
            <p:ph type="title"/>
          </p:nvPr>
        </p:nvSpPr>
        <p:spPr>
          <a:xfrm>
            <a:off x="820226" y="804325"/>
            <a:ext cx="3536400" cy="5249400"/>
          </a:xfrm>
          <a:prstGeom prst="rect">
            <a:avLst/>
          </a:prstGeom>
          <a:noFill/>
          <a:ln>
            <a:noFill/>
          </a:ln>
        </p:spPr>
        <p:txBody>
          <a:bodyPr spcFirstLastPara="1" wrap="square" lIns="91425" tIns="45700" rIns="91425" bIns="45700" anchor="ctr" anchorCtr="0">
            <a:normAutofit/>
          </a:bodyPr>
          <a:lstStyle/>
          <a:p>
            <a:pPr marL="0" lvl="0" indent="0" algn="r" rtl="0">
              <a:lnSpc>
                <a:spcPct val="80000"/>
              </a:lnSpc>
              <a:spcBef>
                <a:spcPts val="0"/>
              </a:spcBef>
              <a:spcAft>
                <a:spcPts val="0"/>
              </a:spcAft>
              <a:buClr>
                <a:srgbClr val="FEFEFE"/>
              </a:buClr>
              <a:buSzPts val="5000"/>
              <a:buFont typeface="Twentieth Century"/>
              <a:buNone/>
            </a:pPr>
            <a:r>
              <a:rPr lang="en-US"/>
              <a:t>The Implementing Agent </a:t>
            </a:r>
            <a:endParaRPr/>
          </a:p>
        </p:txBody>
      </p:sp>
      <p:cxnSp>
        <p:nvCxnSpPr>
          <p:cNvPr id="164" name="Google Shape;164;p4"/>
          <p:cNvCxnSpPr/>
          <p:nvPr/>
        </p:nvCxnSpPr>
        <p:spPr>
          <a:xfrm>
            <a:off x="4677597" y="1600200"/>
            <a:ext cx="0" cy="3657600"/>
          </a:xfrm>
          <a:prstGeom prst="straightConnector1">
            <a:avLst/>
          </a:prstGeom>
          <a:noFill/>
          <a:ln w="19050" cap="flat" cmpd="sng">
            <a:solidFill>
              <a:schemeClr val="accent1"/>
            </a:solidFill>
            <a:prstDash val="solid"/>
            <a:round/>
            <a:headEnd type="none" w="sm" len="sm"/>
            <a:tailEnd type="none" w="sm" len="sm"/>
          </a:ln>
        </p:spPr>
      </p:cxnSp>
      <p:sp>
        <p:nvSpPr>
          <p:cNvPr id="165" name="Google Shape;165;p4"/>
          <p:cNvSpPr txBox="1">
            <a:spLocks noGrp="1"/>
          </p:cNvSpPr>
          <p:nvPr>
            <p:ph type="body" idx="1"/>
          </p:nvPr>
        </p:nvSpPr>
        <p:spPr>
          <a:xfrm>
            <a:off x="5068856" y="1015262"/>
            <a:ext cx="6257700" cy="5249400"/>
          </a:xfrm>
          <a:prstGeom prst="rect">
            <a:avLst/>
          </a:prstGeom>
          <a:noFill/>
          <a:ln>
            <a:noFill/>
          </a:ln>
        </p:spPr>
        <p:txBody>
          <a:bodyPr spcFirstLastPara="1" wrap="square" lIns="45700" tIns="45700" rIns="45700" bIns="45700" anchor="ctr" anchorCtr="0">
            <a:normAutofit/>
          </a:bodyPr>
          <a:lstStyle/>
          <a:p>
            <a:pPr marL="91440" lvl="0" indent="-114300" algn="l" rtl="0">
              <a:lnSpc>
                <a:spcPct val="90000"/>
              </a:lnSpc>
              <a:spcBef>
                <a:spcPts val="0"/>
              </a:spcBef>
              <a:spcAft>
                <a:spcPts val="0"/>
              </a:spcAft>
              <a:buSzPts val="1800"/>
              <a:buFont typeface="Calibri"/>
              <a:buChar char=" "/>
            </a:pPr>
            <a:r>
              <a:rPr lang="en-US" sz="1800">
                <a:latin typeface="Calibri"/>
                <a:ea typeface="Calibri"/>
                <a:cs typeface="Calibri"/>
                <a:sym typeface="Calibri"/>
              </a:rPr>
              <a:t>The implementing agent is responsible for cultivation activities for and behalf of the members of the club. </a:t>
            </a:r>
            <a:endParaRPr>
              <a:latin typeface="Calibri"/>
              <a:ea typeface="Calibri"/>
              <a:cs typeface="Calibri"/>
              <a:sym typeface="Calibri"/>
            </a:endParaRPr>
          </a:p>
          <a:p>
            <a:pPr marL="91440" lvl="0" indent="-114300" algn="l" rtl="0">
              <a:lnSpc>
                <a:spcPct val="90000"/>
              </a:lnSpc>
              <a:spcBef>
                <a:spcPts val="1400"/>
              </a:spcBef>
              <a:spcAft>
                <a:spcPts val="0"/>
              </a:spcAft>
              <a:buSzPts val="1800"/>
              <a:buFont typeface="Calibri"/>
              <a:buChar char=" "/>
            </a:pPr>
            <a:r>
              <a:rPr lang="en-US" sz="1800">
                <a:latin typeface="Calibri"/>
                <a:ea typeface="Calibri"/>
                <a:cs typeface="Calibri"/>
                <a:sym typeface="Calibri"/>
              </a:rPr>
              <a:t>The club requires the agent to cultivate cannabis flower up to the maximum number of plants supported by the club’s current membership, henceforth referred to as the club quota. </a:t>
            </a:r>
            <a:endParaRPr>
              <a:latin typeface="Calibri"/>
              <a:ea typeface="Calibri"/>
              <a:cs typeface="Calibri"/>
              <a:sym typeface="Calibri"/>
            </a:endParaRPr>
          </a:p>
          <a:p>
            <a:pPr marL="91440" lvl="0" indent="-114300" algn="l" rtl="0">
              <a:lnSpc>
                <a:spcPct val="90000"/>
              </a:lnSpc>
              <a:spcBef>
                <a:spcPts val="1400"/>
              </a:spcBef>
              <a:spcAft>
                <a:spcPts val="0"/>
              </a:spcAft>
              <a:buSzPts val="1800"/>
              <a:buFont typeface="Calibri"/>
              <a:buChar char=" "/>
            </a:pPr>
            <a:r>
              <a:rPr lang="en-US" sz="1800">
                <a:latin typeface="Calibri"/>
                <a:ea typeface="Calibri"/>
                <a:cs typeface="Calibri"/>
                <a:sym typeface="Calibri"/>
              </a:rPr>
              <a:t>The implementing agent may request a third party to offer cultivation services as a sublicensee in fulfillment of its services to the club.</a:t>
            </a:r>
            <a:endParaRPr>
              <a:latin typeface="Calibri"/>
              <a:ea typeface="Calibri"/>
              <a:cs typeface="Calibri"/>
              <a:sym typeface="Calibri"/>
            </a:endParaRPr>
          </a:p>
          <a:p>
            <a:pPr marL="91440" lvl="0" indent="-114300" algn="l" rtl="0">
              <a:lnSpc>
                <a:spcPct val="90000"/>
              </a:lnSpc>
              <a:spcBef>
                <a:spcPts val="1400"/>
              </a:spcBef>
              <a:spcAft>
                <a:spcPts val="0"/>
              </a:spcAft>
              <a:buSzPts val="1800"/>
              <a:buFont typeface="Calibri"/>
              <a:buChar char=" "/>
            </a:pPr>
            <a:r>
              <a:rPr lang="en-US" sz="1800">
                <a:latin typeface="Calibri"/>
                <a:ea typeface="Calibri"/>
                <a:cs typeface="Calibri"/>
                <a:sym typeface="Calibri"/>
              </a:rPr>
              <a:t>This may be due to capacity or a variety or other factors that may influence the implementing agent’s ability to cultivate the required club quota.  </a:t>
            </a:r>
            <a:endParaRPr sz="1800">
              <a:latin typeface="Calibri"/>
              <a:ea typeface="Calibri"/>
              <a:cs typeface="Calibri"/>
              <a:sym typeface="Calibri"/>
            </a:endParaRPr>
          </a:p>
          <a:p>
            <a:pPr marL="91440" lvl="0" indent="0" algn="l" rtl="0">
              <a:lnSpc>
                <a:spcPct val="90000"/>
              </a:lnSpc>
              <a:spcBef>
                <a:spcPts val="1400"/>
              </a:spcBef>
              <a:spcAft>
                <a:spcPts val="0"/>
              </a:spcAft>
              <a:buSzPts val="220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69"/>
        <p:cNvGrpSpPr/>
        <p:nvPr/>
      </p:nvGrpSpPr>
      <p:grpSpPr>
        <a:xfrm>
          <a:off x="0" y="0"/>
          <a:ext cx="0" cy="0"/>
          <a:chOff x="0" y="0"/>
          <a:chExt cx="0" cy="0"/>
        </a:xfrm>
      </p:grpSpPr>
      <p:sp>
        <p:nvSpPr>
          <p:cNvPr id="170" name="Google Shape;170;p5"/>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FEFEFE"/>
              </a:buClr>
              <a:buSzPts val="5000"/>
              <a:buFont typeface="Twentieth Century"/>
              <a:buNone/>
            </a:pPr>
            <a:r>
              <a:rPr lang="en-US"/>
              <a:t>  The Implementing Agents ROLE</a:t>
            </a:r>
            <a:endParaRPr/>
          </a:p>
        </p:txBody>
      </p:sp>
      <p:grpSp>
        <p:nvGrpSpPr>
          <p:cNvPr id="171" name="Google Shape;171;p5"/>
          <p:cNvGrpSpPr/>
          <p:nvPr/>
        </p:nvGrpSpPr>
        <p:grpSpPr>
          <a:xfrm>
            <a:off x="1562602" y="2010862"/>
            <a:ext cx="8643106" cy="4020049"/>
            <a:chOff x="538577" y="1337"/>
            <a:chExt cx="8643106" cy="4020049"/>
          </a:xfrm>
        </p:grpSpPr>
        <p:sp>
          <p:nvSpPr>
            <p:cNvPr id="172" name="Google Shape;172;p5"/>
            <p:cNvSpPr/>
            <p:nvPr/>
          </p:nvSpPr>
          <p:spPr>
            <a:xfrm>
              <a:off x="538577" y="1337"/>
              <a:ext cx="2010024" cy="1206014"/>
            </a:xfrm>
            <a:prstGeom prst="rect">
              <a:avLst/>
            </a:prstGeom>
            <a:solidFill>
              <a:schemeClr val="accent2"/>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5"/>
            <p:cNvSpPr txBox="1"/>
            <p:nvPr/>
          </p:nvSpPr>
          <p:spPr>
            <a:xfrm>
              <a:off x="538577" y="1337"/>
              <a:ext cx="2010024" cy="120601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wentieth Century"/>
                <a:buNone/>
              </a:pPr>
              <a:r>
                <a:rPr lang="en-US" sz="1400" b="0" i="0" u="none" strike="noStrike" cap="none">
                  <a:solidFill>
                    <a:schemeClr val="lt1"/>
                  </a:solidFill>
                  <a:latin typeface="Twentieth Century"/>
                  <a:ea typeface="Twentieth Century"/>
                  <a:cs typeface="Twentieth Century"/>
                  <a:sym typeface="Twentieth Century"/>
                </a:rPr>
                <a:t>Manage the club quota </a:t>
              </a:r>
              <a:endParaRPr/>
            </a:p>
          </p:txBody>
        </p:sp>
        <p:sp>
          <p:nvSpPr>
            <p:cNvPr id="174" name="Google Shape;174;p5"/>
            <p:cNvSpPr/>
            <p:nvPr/>
          </p:nvSpPr>
          <p:spPr>
            <a:xfrm>
              <a:off x="2749604" y="1337"/>
              <a:ext cx="2010024" cy="1206014"/>
            </a:xfrm>
            <a:prstGeom prst="rect">
              <a:avLst/>
            </a:prstGeom>
            <a:solidFill>
              <a:srgbClr val="ECA900"/>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5"/>
            <p:cNvSpPr txBox="1"/>
            <p:nvPr/>
          </p:nvSpPr>
          <p:spPr>
            <a:xfrm>
              <a:off x="2749604" y="1337"/>
              <a:ext cx="2010024" cy="120601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wentieth Century"/>
                <a:buNone/>
              </a:pPr>
              <a:r>
                <a:rPr lang="en-US" sz="1400" b="0" i="0" u="none" strike="noStrike" cap="none">
                  <a:solidFill>
                    <a:schemeClr val="lt1"/>
                  </a:solidFill>
                  <a:latin typeface="Twentieth Century"/>
                  <a:ea typeface="Twentieth Century"/>
                  <a:cs typeface="Twentieth Century"/>
                  <a:sym typeface="Twentieth Century"/>
                </a:rPr>
                <a:t>Provide and administer the Cultivation Manager plant tracking application</a:t>
              </a:r>
              <a:endParaRPr/>
            </a:p>
          </p:txBody>
        </p:sp>
        <p:sp>
          <p:nvSpPr>
            <p:cNvPr id="176" name="Google Shape;176;p5"/>
            <p:cNvSpPr/>
            <p:nvPr/>
          </p:nvSpPr>
          <p:spPr>
            <a:xfrm>
              <a:off x="4960632" y="1337"/>
              <a:ext cx="2010024" cy="1206014"/>
            </a:xfrm>
            <a:prstGeom prst="rect">
              <a:avLst/>
            </a:prstGeom>
            <a:solidFill>
              <a:schemeClr val="accent4"/>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5"/>
            <p:cNvSpPr txBox="1"/>
            <p:nvPr/>
          </p:nvSpPr>
          <p:spPr>
            <a:xfrm>
              <a:off x="4960632" y="1337"/>
              <a:ext cx="2010024" cy="120601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wentieth Century"/>
                <a:buNone/>
              </a:pPr>
              <a:r>
                <a:rPr lang="en-US" sz="1400" b="0" i="0" u="none" strike="noStrike" cap="none">
                  <a:solidFill>
                    <a:schemeClr val="lt1"/>
                  </a:solidFill>
                  <a:latin typeface="Twentieth Century"/>
                  <a:ea typeface="Twentieth Century"/>
                  <a:cs typeface="Twentieth Century"/>
                  <a:sym typeface="Twentieth Century"/>
                </a:rPr>
                <a:t>Review and approve license applications based on current club quota</a:t>
              </a:r>
              <a:endParaRPr/>
            </a:p>
          </p:txBody>
        </p:sp>
        <p:sp>
          <p:nvSpPr>
            <p:cNvPr id="178" name="Google Shape;178;p5"/>
            <p:cNvSpPr/>
            <p:nvPr/>
          </p:nvSpPr>
          <p:spPr>
            <a:xfrm>
              <a:off x="7171659" y="1337"/>
              <a:ext cx="2010024" cy="1206014"/>
            </a:xfrm>
            <a:prstGeom prst="rect">
              <a:avLst/>
            </a:prstGeom>
            <a:solidFill>
              <a:srgbClr val="C79F5B"/>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5"/>
            <p:cNvSpPr txBox="1"/>
            <p:nvPr/>
          </p:nvSpPr>
          <p:spPr>
            <a:xfrm>
              <a:off x="7171659" y="1337"/>
              <a:ext cx="2010024" cy="120601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wentieth Century"/>
                <a:buNone/>
              </a:pPr>
              <a:r>
                <a:rPr lang="en-US" sz="1400" b="0" i="0" u="none" strike="noStrike" cap="none">
                  <a:solidFill>
                    <a:schemeClr val="lt1"/>
                  </a:solidFill>
                  <a:latin typeface="Twentieth Century"/>
                  <a:ea typeface="Twentieth Century"/>
                  <a:cs typeface="Twentieth Century"/>
                  <a:sym typeface="Twentieth Century"/>
                </a:rPr>
                <a:t>Maintain Organic Practice, Shipping and quality management policy</a:t>
              </a:r>
              <a:endParaRPr/>
            </a:p>
          </p:txBody>
        </p:sp>
        <p:sp>
          <p:nvSpPr>
            <p:cNvPr id="180" name="Google Shape;180;p5"/>
            <p:cNvSpPr/>
            <p:nvPr/>
          </p:nvSpPr>
          <p:spPr>
            <a:xfrm>
              <a:off x="538577" y="1408355"/>
              <a:ext cx="2010024" cy="1206014"/>
            </a:xfrm>
            <a:prstGeom prst="rect">
              <a:avLst/>
            </a:prstGeom>
            <a:solidFill>
              <a:schemeClr val="accent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5"/>
            <p:cNvSpPr txBox="1"/>
            <p:nvPr/>
          </p:nvSpPr>
          <p:spPr>
            <a:xfrm>
              <a:off x="538577" y="1408355"/>
              <a:ext cx="2010024" cy="120601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wentieth Century"/>
                <a:buNone/>
              </a:pPr>
              <a:r>
                <a:rPr lang="en-US" sz="1400" b="0" i="0" u="none" strike="noStrike" cap="none">
                  <a:solidFill>
                    <a:schemeClr val="lt1"/>
                  </a:solidFill>
                  <a:latin typeface="Twentieth Century"/>
                  <a:ea typeface="Twentieth Century"/>
                  <a:cs typeface="Twentieth Century"/>
                  <a:sym typeface="Twentieth Century"/>
                </a:rPr>
                <a:t>Annual audit of the grow facilities</a:t>
              </a:r>
              <a:endParaRPr/>
            </a:p>
          </p:txBody>
        </p:sp>
        <p:sp>
          <p:nvSpPr>
            <p:cNvPr id="182" name="Google Shape;182;p5"/>
            <p:cNvSpPr/>
            <p:nvPr/>
          </p:nvSpPr>
          <p:spPr>
            <a:xfrm>
              <a:off x="2749604" y="1408355"/>
              <a:ext cx="2010024" cy="1206014"/>
            </a:xfrm>
            <a:prstGeom prst="rect">
              <a:avLst/>
            </a:prstGeom>
            <a:solidFill>
              <a:schemeClr val="accent2"/>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5"/>
            <p:cNvSpPr txBox="1"/>
            <p:nvPr/>
          </p:nvSpPr>
          <p:spPr>
            <a:xfrm>
              <a:off x="2749604" y="1408355"/>
              <a:ext cx="2010024" cy="120601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wentieth Century"/>
                <a:buNone/>
              </a:pPr>
              <a:r>
                <a:rPr lang="en-US" sz="1400" b="0" i="0" u="none" strike="noStrike" cap="none">
                  <a:solidFill>
                    <a:schemeClr val="lt1"/>
                  </a:solidFill>
                  <a:latin typeface="Twentieth Century"/>
                  <a:ea typeface="Twentieth Century"/>
                  <a:cs typeface="Twentieth Century"/>
                  <a:sym typeface="Twentieth Century"/>
                </a:rPr>
                <a:t>Supply of packing materials</a:t>
              </a:r>
              <a:endParaRPr/>
            </a:p>
          </p:txBody>
        </p:sp>
        <p:sp>
          <p:nvSpPr>
            <p:cNvPr id="184" name="Google Shape;184;p5"/>
            <p:cNvSpPr/>
            <p:nvPr/>
          </p:nvSpPr>
          <p:spPr>
            <a:xfrm>
              <a:off x="4960632" y="1408355"/>
              <a:ext cx="2010024" cy="1206014"/>
            </a:xfrm>
            <a:prstGeom prst="rect">
              <a:avLst/>
            </a:prstGeom>
            <a:solidFill>
              <a:srgbClr val="ECA900"/>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5"/>
            <p:cNvSpPr txBox="1"/>
            <p:nvPr/>
          </p:nvSpPr>
          <p:spPr>
            <a:xfrm>
              <a:off x="4960632" y="1408355"/>
              <a:ext cx="2010024" cy="120601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wentieth Century"/>
                <a:buNone/>
              </a:pPr>
              <a:r>
                <a:rPr lang="en-US" sz="1400" b="0" i="0" u="none" strike="noStrike" cap="none">
                  <a:solidFill>
                    <a:schemeClr val="lt1"/>
                  </a:solidFill>
                  <a:latin typeface="Twentieth Century"/>
                  <a:ea typeface="Twentieth Century"/>
                  <a:cs typeface="Twentieth Century"/>
                  <a:sym typeface="Twentieth Century"/>
                </a:rPr>
                <a:t>Collection of material shipment from grower via courier</a:t>
              </a:r>
              <a:endParaRPr/>
            </a:p>
          </p:txBody>
        </p:sp>
        <p:sp>
          <p:nvSpPr>
            <p:cNvPr id="186" name="Google Shape;186;p5"/>
            <p:cNvSpPr/>
            <p:nvPr/>
          </p:nvSpPr>
          <p:spPr>
            <a:xfrm>
              <a:off x="7171659" y="1408355"/>
              <a:ext cx="2010024" cy="1206014"/>
            </a:xfrm>
            <a:prstGeom prst="rect">
              <a:avLst/>
            </a:prstGeom>
            <a:solidFill>
              <a:schemeClr val="accent4"/>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5"/>
            <p:cNvSpPr txBox="1"/>
            <p:nvPr/>
          </p:nvSpPr>
          <p:spPr>
            <a:xfrm>
              <a:off x="7171659" y="1408355"/>
              <a:ext cx="2010024" cy="120601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wentieth Century"/>
                <a:buNone/>
              </a:pPr>
              <a:r>
                <a:rPr lang="en-US" sz="1400" b="0" i="0" u="none" strike="noStrike" cap="none">
                  <a:solidFill>
                    <a:schemeClr val="lt1"/>
                  </a:solidFill>
                  <a:latin typeface="Twentieth Century"/>
                  <a:ea typeface="Twentieth Century"/>
                  <a:cs typeface="Twentieth Century"/>
                  <a:sym typeface="Twentieth Century"/>
                </a:rPr>
                <a:t>Packaging and distribution to club members</a:t>
              </a:r>
              <a:endParaRPr/>
            </a:p>
          </p:txBody>
        </p:sp>
        <p:sp>
          <p:nvSpPr>
            <p:cNvPr id="188" name="Google Shape;188;p5"/>
            <p:cNvSpPr/>
            <p:nvPr/>
          </p:nvSpPr>
          <p:spPr>
            <a:xfrm>
              <a:off x="2749604" y="2815372"/>
              <a:ext cx="2010024" cy="1206014"/>
            </a:xfrm>
            <a:prstGeom prst="rect">
              <a:avLst/>
            </a:prstGeom>
            <a:solidFill>
              <a:srgbClr val="C79F5B"/>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5"/>
            <p:cNvSpPr txBox="1"/>
            <p:nvPr/>
          </p:nvSpPr>
          <p:spPr>
            <a:xfrm>
              <a:off x="2749604" y="2815372"/>
              <a:ext cx="2010024" cy="120601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wentieth Century"/>
                <a:buNone/>
              </a:pPr>
              <a:r>
                <a:rPr lang="en-US" sz="1400" b="0" i="0" u="none" strike="noStrike" cap="none">
                  <a:solidFill>
                    <a:schemeClr val="lt1"/>
                  </a:solidFill>
                  <a:latin typeface="Twentieth Century"/>
                  <a:ea typeface="Twentieth Century"/>
                  <a:cs typeface="Twentieth Century"/>
                  <a:sym typeface="Twentieth Century"/>
                </a:rPr>
                <a:t>Develop through collaboration with growers, standard operating procedures that drive down cost and simplify quality assurance. </a:t>
              </a:r>
              <a:endParaRPr/>
            </a:p>
          </p:txBody>
        </p:sp>
        <p:sp>
          <p:nvSpPr>
            <p:cNvPr id="190" name="Google Shape;190;p5"/>
            <p:cNvSpPr/>
            <p:nvPr/>
          </p:nvSpPr>
          <p:spPr>
            <a:xfrm>
              <a:off x="4960632" y="2815372"/>
              <a:ext cx="2010024" cy="1206014"/>
            </a:xfrm>
            <a:prstGeom prst="rect">
              <a:avLst/>
            </a:prstGeom>
            <a:solidFill>
              <a:schemeClr val="accent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5"/>
            <p:cNvSpPr txBox="1"/>
            <p:nvPr/>
          </p:nvSpPr>
          <p:spPr>
            <a:xfrm>
              <a:off x="4960632" y="2815372"/>
              <a:ext cx="2010024" cy="120601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wentieth Century"/>
                <a:buNone/>
              </a:pPr>
              <a:r>
                <a:rPr lang="en-US" sz="1400" b="0" i="0" u="none" strike="noStrike" cap="none">
                  <a:solidFill>
                    <a:schemeClr val="lt1"/>
                  </a:solidFill>
                  <a:latin typeface="Twentieth Century"/>
                  <a:ea typeface="Twentieth Century"/>
                  <a:cs typeface="Twentieth Century"/>
                  <a:sym typeface="Twentieth Century"/>
                </a:rPr>
                <a:t>Maintain a remuneration schedule</a:t>
              </a:r>
              <a:endParaRPr/>
            </a:p>
          </p:txBody>
        </p:sp>
      </p:grpSp>
      <p:sp>
        <p:nvSpPr>
          <p:cNvPr id="192" name="Google Shape;192;p5"/>
          <p:cNvSpPr txBox="1"/>
          <p:nvPr/>
        </p:nvSpPr>
        <p:spPr>
          <a:xfrm>
            <a:off x="1562595" y="4824897"/>
            <a:ext cx="2010000" cy="1206000"/>
          </a:xfrm>
          <a:prstGeom prst="rect">
            <a:avLst/>
          </a:prstGeom>
          <a:solidFill>
            <a:schemeClr val="lt2"/>
          </a:solidFill>
          <a:ln w="19050" cap="flat" cmpd="sng">
            <a:solidFill>
              <a:schemeClr val="lt1"/>
            </a:solidFill>
            <a:prstDash val="solid"/>
            <a:round/>
            <a:headEnd type="none" w="sm" len="sm"/>
            <a:tailEnd type="none" w="sm" len="sm"/>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Twentieth Century"/>
              <a:buNone/>
            </a:pPr>
            <a:r>
              <a:rPr lang="en-US" b="0" i="0" u="none" strike="noStrike" cap="none">
                <a:solidFill>
                  <a:schemeClr val="lt1"/>
                </a:solidFill>
                <a:latin typeface="Twentieth Century"/>
                <a:ea typeface="Twentieth Century"/>
                <a:cs typeface="Twentieth Century"/>
                <a:sym typeface="Twentieth Century"/>
              </a:rPr>
              <a:t>Conduct laboratory tests, per batch, utili</a:t>
            </a:r>
            <a:r>
              <a:rPr lang="en-US">
                <a:solidFill>
                  <a:schemeClr val="lt1"/>
                </a:solidFill>
                <a:latin typeface="Twentieth Century"/>
                <a:ea typeface="Twentieth Century"/>
                <a:cs typeface="Twentieth Century"/>
                <a:sym typeface="Twentieth Century"/>
              </a:rPr>
              <a:t>s</a:t>
            </a:r>
            <a:r>
              <a:rPr lang="en-US" b="0" i="0" u="none" strike="noStrike" cap="none">
                <a:solidFill>
                  <a:schemeClr val="lt1"/>
                </a:solidFill>
                <a:latin typeface="Twentieth Century"/>
                <a:ea typeface="Twentieth Century"/>
                <a:cs typeface="Twentieth Century"/>
                <a:sym typeface="Twentieth Century"/>
              </a:rPr>
              <a:t>ing a club approved laboratory</a:t>
            </a:r>
            <a:r>
              <a:rPr lang="en-US" sz="1600" b="0" i="0" u="none" strike="noStrike" cap="none">
                <a:solidFill>
                  <a:schemeClr val="lt1"/>
                </a:solidFill>
                <a:latin typeface="Twentieth Century"/>
                <a:ea typeface="Twentieth Century"/>
                <a:cs typeface="Twentieth Century"/>
                <a:sym typeface="Twentieth Century"/>
              </a:rPr>
              <a:t> </a:t>
            </a:r>
            <a:endParaRPr/>
          </a:p>
        </p:txBody>
      </p:sp>
      <p:sp>
        <p:nvSpPr>
          <p:cNvPr id="193" name="Google Shape;193;p5"/>
          <p:cNvSpPr/>
          <p:nvPr/>
        </p:nvSpPr>
        <p:spPr>
          <a:xfrm>
            <a:off x="524275" y="665975"/>
            <a:ext cx="499800" cy="14997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97"/>
        <p:cNvGrpSpPr/>
        <p:nvPr/>
      </p:nvGrpSpPr>
      <p:grpSpPr>
        <a:xfrm>
          <a:off x="0" y="0"/>
          <a:ext cx="0" cy="0"/>
          <a:chOff x="0" y="0"/>
          <a:chExt cx="0" cy="0"/>
        </a:xfrm>
      </p:grpSpPr>
      <p:sp>
        <p:nvSpPr>
          <p:cNvPr id="198" name="Google Shape;198;p6"/>
          <p:cNvSpPr txBox="1">
            <a:spLocks noGrp="1"/>
          </p:cNvSpPr>
          <p:nvPr>
            <p:ph type="title"/>
          </p:nvPr>
        </p:nvSpPr>
        <p:spPr>
          <a:xfrm>
            <a:off x="921128" y="532516"/>
            <a:ext cx="9720000" cy="149970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FEFEFE"/>
              </a:buClr>
              <a:buSzPts val="5000"/>
              <a:buFont typeface="Twentieth Century"/>
              <a:buNone/>
            </a:pPr>
            <a:r>
              <a:rPr lang="en-US"/>
              <a:t>   Grower’s Role</a:t>
            </a:r>
            <a:endParaRPr/>
          </a:p>
        </p:txBody>
      </p:sp>
      <p:grpSp>
        <p:nvGrpSpPr>
          <p:cNvPr id="199" name="Google Shape;199;p6"/>
          <p:cNvGrpSpPr/>
          <p:nvPr/>
        </p:nvGrpSpPr>
        <p:grpSpPr>
          <a:xfrm>
            <a:off x="1562602" y="1785362"/>
            <a:ext cx="8643106" cy="4020049"/>
            <a:chOff x="538577" y="1337"/>
            <a:chExt cx="8643106" cy="4020049"/>
          </a:xfrm>
        </p:grpSpPr>
        <p:sp>
          <p:nvSpPr>
            <p:cNvPr id="200" name="Google Shape;200;p6"/>
            <p:cNvSpPr/>
            <p:nvPr/>
          </p:nvSpPr>
          <p:spPr>
            <a:xfrm>
              <a:off x="538577" y="1337"/>
              <a:ext cx="2010024" cy="1206014"/>
            </a:xfrm>
            <a:prstGeom prst="rect">
              <a:avLst/>
            </a:prstGeom>
            <a:solidFill>
              <a:schemeClr val="accent2"/>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6"/>
            <p:cNvSpPr txBox="1"/>
            <p:nvPr/>
          </p:nvSpPr>
          <p:spPr>
            <a:xfrm>
              <a:off x="538577" y="1337"/>
              <a:ext cx="2010024" cy="1206014"/>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Twentieth Century"/>
                <a:buNone/>
              </a:pPr>
              <a:r>
                <a:rPr lang="en-US" sz="1600" b="0" i="0" u="none" strike="noStrike" cap="none">
                  <a:solidFill>
                    <a:schemeClr val="lt1"/>
                  </a:solidFill>
                  <a:latin typeface="Twentieth Century"/>
                  <a:ea typeface="Twentieth Century"/>
                  <a:cs typeface="Twentieth Century"/>
                  <a:sym typeface="Twentieth Century"/>
                </a:rPr>
                <a:t>Designate a private cultivation space limited for club use</a:t>
              </a:r>
              <a:endParaRPr/>
            </a:p>
          </p:txBody>
        </p:sp>
        <p:sp>
          <p:nvSpPr>
            <p:cNvPr id="202" name="Google Shape;202;p6"/>
            <p:cNvSpPr/>
            <p:nvPr/>
          </p:nvSpPr>
          <p:spPr>
            <a:xfrm>
              <a:off x="2749604" y="1337"/>
              <a:ext cx="2010024" cy="1206014"/>
            </a:xfrm>
            <a:prstGeom prst="rect">
              <a:avLst/>
            </a:prstGeom>
            <a:solidFill>
              <a:srgbClr val="ECA900"/>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6"/>
            <p:cNvSpPr txBox="1"/>
            <p:nvPr/>
          </p:nvSpPr>
          <p:spPr>
            <a:xfrm>
              <a:off x="2749604" y="1337"/>
              <a:ext cx="2010024" cy="1206014"/>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Twentieth Century"/>
                <a:buNone/>
              </a:pPr>
              <a:r>
                <a:rPr lang="en-US" sz="1600" b="0" i="0" u="none" strike="noStrike" cap="none">
                  <a:solidFill>
                    <a:schemeClr val="lt1"/>
                  </a:solidFill>
                  <a:latin typeface="Twentieth Century"/>
                  <a:ea typeface="Twentieth Century"/>
                  <a:cs typeface="Twentieth Century"/>
                  <a:sym typeface="Twentieth Century"/>
                </a:rPr>
                <a:t>Complete license application per </a:t>
              </a:r>
              <a:r>
                <a:rPr lang="en-US" sz="1600">
                  <a:solidFill>
                    <a:schemeClr val="lt1"/>
                  </a:solidFill>
                  <a:latin typeface="Twentieth Century"/>
                  <a:ea typeface="Twentieth Century"/>
                  <a:cs typeface="Twentieth Century"/>
                  <a:sym typeface="Twentieth Century"/>
                </a:rPr>
                <a:t>batch of plants</a:t>
              </a:r>
              <a:endParaRPr/>
            </a:p>
          </p:txBody>
        </p:sp>
        <p:sp>
          <p:nvSpPr>
            <p:cNvPr id="204" name="Google Shape;204;p6"/>
            <p:cNvSpPr/>
            <p:nvPr/>
          </p:nvSpPr>
          <p:spPr>
            <a:xfrm>
              <a:off x="4960632" y="1337"/>
              <a:ext cx="2010024" cy="1206014"/>
            </a:xfrm>
            <a:prstGeom prst="rect">
              <a:avLst/>
            </a:prstGeom>
            <a:solidFill>
              <a:schemeClr val="accent4"/>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6"/>
            <p:cNvSpPr txBox="1"/>
            <p:nvPr/>
          </p:nvSpPr>
          <p:spPr>
            <a:xfrm>
              <a:off x="4960632" y="1337"/>
              <a:ext cx="2010024" cy="1206014"/>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Twentieth Century"/>
                <a:buNone/>
              </a:pPr>
              <a:r>
                <a:rPr lang="en-US" sz="1600" b="0" i="0" u="none" strike="noStrike" cap="none">
                  <a:solidFill>
                    <a:schemeClr val="lt1"/>
                  </a:solidFill>
                  <a:latin typeface="Twentieth Century"/>
                  <a:ea typeface="Twentieth Century"/>
                  <a:cs typeface="Twentieth Century"/>
                  <a:sym typeface="Twentieth Century"/>
                </a:rPr>
                <a:t>Daily, weekly, monthly data capturing on the Cultivation Manager application for compliance</a:t>
              </a:r>
              <a:endParaRPr/>
            </a:p>
          </p:txBody>
        </p:sp>
        <p:sp>
          <p:nvSpPr>
            <p:cNvPr id="206" name="Google Shape;206;p6"/>
            <p:cNvSpPr/>
            <p:nvPr/>
          </p:nvSpPr>
          <p:spPr>
            <a:xfrm>
              <a:off x="7171659" y="1337"/>
              <a:ext cx="2010024" cy="1206014"/>
            </a:xfrm>
            <a:prstGeom prst="rect">
              <a:avLst/>
            </a:prstGeom>
            <a:solidFill>
              <a:srgbClr val="C79F5B"/>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6"/>
            <p:cNvSpPr txBox="1"/>
            <p:nvPr/>
          </p:nvSpPr>
          <p:spPr>
            <a:xfrm>
              <a:off x="7171659" y="1337"/>
              <a:ext cx="2010024" cy="1206014"/>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Twentieth Century"/>
                <a:buNone/>
              </a:pPr>
              <a:r>
                <a:rPr lang="en-US" sz="1600" b="0" i="0" u="none" strike="noStrike" cap="none">
                  <a:solidFill>
                    <a:schemeClr val="lt1"/>
                  </a:solidFill>
                  <a:latin typeface="Twentieth Century"/>
                  <a:ea typeface="Twentieth Century"/>
                  <a:cs typeface="Twentieth Century"/>
                  <a:sym typeface="Twentieth Century"/>
                </a:rPr>
                <a:t>Always ensure accuracy of data</a:t>
              </a:r>
              <a:endParaRPr/>
            </a:p>
          </p:txBody>
        </p:sp>
        <p:sp>
          <p:nvSpPr>
            <p:cNvPr id="208" name="Google Shape;208;p6"/>
            <p:cNvSpPr/>
            <p:nvPr/>
          </p:nvSpPr>
          <p:spPr>
            <a:xfrm>
              <a:off x="538577" y="1408355"/>
              <a:ext cx="2010024" cy="1206014"/>
            </a:xfrm>
            <a:prstGeom prst="rect">
              <a:avLst/>
            </a:prstGeom>
            <a:solidFill>
              <a:schemeClr val="accent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6"/>
            <p:cNvSpPr txBox="1"/>
            <p:nvPr/>
          </p:nvSpPr>
          <p:spPr>
            <a:xfrm>
              <a:off x="538577" y="1408355"/>
              <a:ext cx="2010024" cy="1206014"/>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Twentieth Century"/>
                <a:buNone/>
              </a:pPr>
              <a:r>
                <a:rPr lang="en-US" sz="1600" b="0" i="0" u="none" strike="noStrike" cap="none">
                  <a:solidFill>
                    <a:schemeClr val="lt1"/>
                  </a:solidFill>
                  <a:latin typeface="Twentieth Century"/>
                  <a:ea typeface="Twentieth Century"/>
                  <a:cs typeface="Twentieth Century"/>
                  <a:sym typeface="Twentieth Century"/>
                </a:rPr>
                <a:t>Comply to organic practice policy </a:t>
              </a:r>
              <a:endParaRPr/>
            </a:p>
          </p:txBody>
        </p:sp>
        <p:sp>
          <p:nvSpPr>
            <p:cNvPr id="210" name="Google Shape;210;p6"/>
            <p:cNvSpPr/>
            <p:nvPr/>
          </p:nvSpPr>
          <p:spPr>
            <a:xfrm>
              <a:off x="2749604" y="1408355"/>
              <a:ext cx="2010024" cy="1206014"/>
            </a:xfrm>
            <a:prstGeom prst="rect">
              <a:avLst/>
            </a:prstGeom>
            <a:solidFill>
              <a:schemeClr val="accent2"/>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6"/>
            <p:cNvSpPr txBox="1"/>
            <p:nvPr/>
          </p:nvSpPr>
          <p:spPr>
            <a:xfrm>
              <a:off x="2749604" y="1408355"/>
              <a:ext cx="2010024" cy="1206014"/>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Twentieth Century"/>
                <a:buNone/>
              </a:pPr>
              <a:r>
                <a:rPr lang="en-US" sz="1600" b="0" i="0" u="none" strike="noStrike" cap="none">
                  <a:solidFill>
                    <a:schemeClr val="lt1"/>
                  </a:solidFill>
                  <a:latin typeface="Twentieth Century"/>
                  <a:ea typeface="Twentieth Century"/>
                  <a:cs typeface="Twentieth Century"/>
                  <a:sym typeface="Twentieth Century"/>
                </a:rPr>
                <a:t>Cultivate product that complies to the quality management policy</a:t>
              </a:r>
              <a:endParaRPr/>
            </a:p>
          </p:txBody>
        </p:sp>
        <p:sp>
          <p:nvSpPr>
            <p:cNvPr id="212" name="Google Shape;212;p6"/>
            <p:cNvSpPr/>
            <p:nvPr/>
          </p:nvSpPr>
          <p:spPr>
            <a:xfrm>
              <a:off x="4960632" y="1408355"/>
              <a:ext cx="2010024" cy="1206014"/>
            </a:xfrm>
            <a:prstGeom prst="rect">
              <a:avLst/>
            </a:prstGeom>
            <a:solidFill>
              <a:srgbClr val="ECA900"/>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6"/>
            <p:cNvSpPr txBox="1"/>
            <p:nvPr/>
          </p:nvSpPr>
          <p:spPr>
            <a:xfrm>
              <a:off x="4960632" y="1408355"/>
              <a:ext cx="2010024" cy="1206014"/>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Twentieth Century"/>
                <a:buNone/>
              </a:pPr>
              <a:r>
                <a:rPr lang="en-US" sz="1600" b="0" i="0" u="none" strike="noStrike" cap="none">
                  <a:solidFill>
                    <a:schemeClr val="lt1"/>
                  </a:solidFill>
                  <a:latin typeface="Twentieth Century"/>
                  <a:ea typeface="Twentieth Century"/>
                  <a:cs typeface="Twentieth Century"/>
                  <a:sym typeface="Twentieth Century"/>
                </a:rPr>
                <a:t>Operate under good agricultural practices (GAP) guidelines</a:t>
              </a:r>
              <a:endParaRPr/>
            </a:p>
          </p:txBody>
        </p:sp>
        <p:sp>
          <p:nvSpPr>
            <p:cNvPr id="214" name="Google Shape;214;p6"/>
            <p:cNvSpPr/>
            <p:nvPr/>
          </p:nvSpPr>
          <p:spPr>
            <a:xfrm>
              <a:off x="7171659" y="1408355"/>
              <a:ext cx="2010024" cy="1206014"/>
            </a:xfrm>
            <a:prstGeom prst="rect">
              <a:avLst/>
            </a:prstGeom>
            <a:solidFill>
              <a:schemeClr val="accent4"/>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6"/>
            <p:cNvSpPr txBox="1"/>
            <p:nvPr/>
          </p:nvSpPr>
          <p:spPr>
            <a:xfrm>
              <a:off x="7171659" y="1408355"/>
              <a:ext cx="2010024" cy="1206014"/>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Twentieth Century"/>
                <a:buNone/>
              </a:pPr>
              <a:r>
                <a:rPr lang="en-US" sz="1600" b="0" i="0" u="none" strike="noStrike" cap="none">
                  <a:solidFill>
                    <a:schemeClr val="lt1"/>
                  </a:solidFill>
                  <a:latin typeface="Twentieth Century"/>
                  <a:ea typeface="Twentieth Century"/>
                  <a:cs typeface="Twentieth Century"/>
                  <a:sym typeface="Twentieth Century"/>
                </a:rPr>
                <a:t>Conduct Drying and Curing </a:t>
              </a:r>
              <a:endParaRPr/>
            </a:p>
          </p:txBody>
        </p:sp>
        <p:sp>
          <p:nvSpPr>
            <p:cNvPr id="216" name="Google Shape;216;p6"/>
            <p:cNvSpPr/>
            <p:nvPr/>
          </p:nvSpPr>
          <p:spPr>
            <a:xfrm>
              <a:off x="538577" y="2815372"/>
              <a:ext cx="2010024" cy="1206014"/>
            </a:xfrm>
            <a:prstGeom prst="rect">
              <a:avLst/>
            </a:prstGeom>
            <a:solidFill>
              <a:srgbClr val="C79F5B"/>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6"/>
            <p:cNvSpPr txBox="1"/>
            <p:nvPr/>
          </p:nvSpPr>
          <p:spPr>
            <a:xfrm>
              <a:off x="538577" y="2815372"/>
              <a:ext cx="2010024" cy="1206014"/>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Twentieth Century"/>
                <a:buNone/>
              </a:pPr>
              <a:r>
                <a:rPr lang="en-US" sz="1600" b="0" i="0" u="none" strike="noStrike" cap="none">
                  <a:solidFill>
                    <a:schemeClr val="lt1"/>
                  </a:solidFill>
                  <a:latin typeface="Twentieth Century"/>
                  <a:ea typeface="Twentieth Century"/>
                  <a:cs typeface="Twentieth Century"/>
                  <a:sym typeface="Twentieth Century"/>
                </a:rPr>
                <a:t>Conduct Harvest</a:t>
              </a:r>
              <a:endParaRPr/>
            </a:p>
          </p:txBody>
        </p:sp>
        <p:sp>
          <p:nvSpPr>
            <p:cNvPr id="218" name="Google Shape;218;p6"/>
            <p:cNvSpPr/>
            <p:nvPr/>
          </p:nvSpPr>
          <p:spPr>
            <a:xfrm>
              <a:off x="2749604" y="2815372"/>
              <a:ext cx="2010024" cy="1206014"/>
            </a:xfrm>
            <a:prstGeom prst="rect">
              <a:avLst/>
            </a:prstGeom>
            <a:solidFill>
              <a:schemeClr val="accent6"/>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6"/>
            <p:cNvSpPr txBox="1"/>
            <p:nvPr/>
          </p:nvSpPr>
          <p:spPr>
            <a:xfrm>
              <a:off x="2749604" y="2815372"/>
              <a:ext cx="2010024" cy="1206014"/>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Twentieth Century"/>
                <a:buNone/>
              </a:pPr>
              <a:r>
                <a:rPr lang="en-US" sz="1600" b="0" i="0" u="none" strike="noStrike" cap="none">
                  <a:solidFill>
                    <a:schemeClr val="lt1"/>
                  </a:solidFill>
                  <a:latin typeface="Twentieth Century"/>
                  <a:ea typeface="Twentieth Century"/>
                  <a:cs typeface="Twentieth Century"/>
                  <a:sym typeface="Twentieth Century"/>
                </a:rPr>
                <a:t>Conduct Trimming</a:t>
              </a:r>
              <a:endParaRPr/>
            </a:p>
          </p:txBody>
        </p:sp>
        <p:sp>
          <p:nvSpPr>
            <p:cNvPr id="220" name="Google Shape;220;p6"/>
            <p:cNvSpPr/>
            <p:nvPr/>
          </p:nvSpPr>
          <p:spPr>
            <a:xfrm>
              <a:off x="4960632" y="2815372"/>
              <a:ext cx="2010024" cy="1206014"/>
            </a:xfrm>
            <a:prstGeom prst="rect">
              <a:avLst/>
            </a:prstGeom>
            <a:solidFill>
              <a:schemeClr val="accent2"/>
            </a:solidFill>
            <a:ln w="15875" cap="flat" cmpd="sng">
              <a:solidFill>
                <a:srgbClr val="FEFEFE"/>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600">
                  <a:solidFill>
                    <a:schemeClr val="lt1"/>
                  </a:solidFill>
                  <a:latin typeface="Twentieth Century"/>
                  <a:ea typeface="Twentieth Century"/>
                  <a:cs typeface="Twentieth Century"/>
                  <a:sym typeface="Twentieth Century"/>
                </a:rPr>
                <a:t>Adhere to improvement plan</a:t>
              </a:r>
              <a:endParaRPr/>
            </a:p>
          </p:txBody>
        </p:sp>
        <p:sp>
          <p:nvSpPr>
            <p:cNvPr id="221" name="Google Shape;221;p6"/>
            <p:cNvSpPr/>
            <p:nvPr/>
          </p:nvSpPr>
          <p:spPr>
            <a:xfrm>
              <a:off x="7171659" y="2815372"/>
              <a:ext cx="2010024" cy="1206014"/>
            </a:xfrm>
            <a:prstGeom prst="rect">
              <a:avLst/>
            </a:prstGeom>
            <a:solidFill>
              <a:srgbClr val="ECA900"/>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6"/>
            <p:cNvSpPr txBox="1"/>
            <p:nvPr/>
          </p:nvSpPr>
          <p:spPr>
            <a:xfrm>
              <a:off x="7171659" y="2815372"/>
              <a:ext cx="2010024" cy="1206014"/>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lt1"/>
                </a:buClr>
                <a:buSzPts val="1600"/>
                <a:buFont typeface="Twentieth Century"/>
                <a:buNone/>
              </a:pPr>
              <a:r>
                <a:rPr lang="en-US" sz="1600" b="0" i="0" u="none" strike="noStrike" cap="none">
                  <a:solidFill>
                    <a:schemeClr val="lt1"/>
                  </a:solidFill>
                  <a:latin typeface="Twentieth Century"/>
                  <a:ea typeface="Twentieth Century"/>
                  <a:cs typeface="Twentieth Century"/>
                  <a:sym typeface="Twentieth Century"/>
                </a:rPr>
                <a:t>Prepare materials for shipping</a:t>
              </a:r>
              <a:endParaRPr/>
            </a:p>
          </p:txBody>
        </p:sp>
      </p:grpSp>
      <p:sp>
        <p:nvSpPr>
          <p:cNvPr id="223" name="Google Shape;223;p6"/>
          <p:cNvSpPr/>
          <p:nvPr/>
        </p:nvSpPr>
        <p:spPr>
          <a:xfrm>
            <a:off x="637625" y="609275"/>
            <a:ext cx="283500" cy="13461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Integral">
  <a:themeElements>
    <a:clrScheme name="Custom 3">
      <a:dk1>
        <a:srgbClr val="104551"/>
      </a:dk1>
      <a:lt1>
        <a:srgbClr val="FFFFFF"/>
      </a:lt1>
      <a:dk2>
        <a:srgbClr val="104551"/>
      </a:dk2>
      <a:lt2>
        <a:srgbClr val="ECAA03"/>
      </a:lt2>
      <a:accent1>
        <a:srgbClr val="ECAA03"/>
      </a:accent1>
      <a:accent2>
        <a:srgbClr val="64868E"/>
      </a:accent2>
      <a:accent3>
        <a:srgbClr val="ECAA03"/>
      </a:accent3>
      <a:accent4>
        <a:srgbClr val="64868E"/>
      </a:accent4>
      <a:accent5>
        <a:srgbClr val="C89F5D"/>
      </a:accent5>
      <a:accent6>
        <a:srgbClr val="64868E"/>
      </a:accent6>
      <a:hlink>
        <a:srgbClr val="ECAA03"/>
      </a:hlink>
      <a:folHlink>
        <a:srgbClr val="6486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1605</Words>
  <Application>Microsoft Office PowerPoint</Application>
  <PresentationFormat>Custom</PresentationFormat>
  <Paragraphs>122</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Twentieth Century</vt:lpstr>
      <vt:lpstr>Calibri</vt:lpstr>
      <vt:lpstr>Roboto</vt:lpstr>
      <vt:lpstr>Noto Sans Symbols</vt:lpstr>
      <vt:lpstr>Integral</vt:lpstr>
      <vt:lpstr>Speakers</vt:lpstr>
      <vt:lpstr>Proposed changes to the Bill</vt:lpstr>
      <vt:lpstr>Proposal changes to the Bill Continued</vt:lpstr>
      <vt:lpstr>The  Club Model Overview </vt:lpstr>
      <vt:lpstr>THE GROWERS CLUB</vt:lpstr>
      <vt:lpstr>Slide 6</vt:lpstr>
      <vt:lpstr>The Implementing Agent </vt:lpstr>
      <vt:lpstr>  The Implementing Agents ROLE</vt:lpstr>
      <vt:lpstr>   Grower’s Role</vt:lpstr>
      <vt:lpstr>The objectives of the Cannabis Master Plan </vt:lpstr>
      <vt:lpstr>Cannabis Variety </vt:lpstr>
      <vt:lpstr>Increase production capacity </vt:lpstr>
      <vt:lpstr>Small to medium enterprises </vt:lpstr>
      <vt:lpstr>Local is lekker</vt:lpstr>
      <vt:lpstr>Research and development</vt:lpstr>
      <vt:lpstr>Regulation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Speakers</dc:title>
  <dc:creator>Mauritz Grobler</dc:creator>
  <cp:lastModifiedBy>USER</cp:lastModifiedBy>
  <cp:revision>1</cp:revision>
  <dcterms:created xsi:type="dcterms:W3CDTF">2020-10-23T07:54:26Z</dcterms:created>
  <dcterms:modified xsi:type="dcterms:W3CDTF">2021-09-06T08:02:54Z</dcterms:modified>
</cp:coreProperties>
</file>