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72" r:id="rId3"/>
    <p:sldId id="327" r:id="rId4"/>
    <p:sldId id="374" r:id="rId5"/>
    <p:sldId id="361" r:id="rId6"/>
    <p:sldId id="362" r:id="rId7"/>
    <p:sldId id="375" r:id="rId8"/>
    <p:sldId id="363" r:id="rId9"/>
    <p:sldId id="364" r:id="rId10"/>
    <p:sldId id="365" r:id="rId11"/>
    <p:sldId id="366" r:id="rId12"/>
    <p:sldId id="383" r:id="rId13"/>
    <p:sldId id="384" r:id="rId14"/>
    <p:sldId id="385" r:id="rId15"/>
    <p:sldId id="386" r:id="rId16"/>
    <p:sldId id="368" r:id="rId17"/>
    <p:sldId id="369" r:id="rId18"/>
    <p:sldId id="370" r:id="rId19"/>
    <p:sldId id="358" r:id="rId20"/>
    <p:sldId id="371"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F6F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1"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3" d="2"/>
        <a:sy n="3" d="2"/>
      </p:scale>
      <p:origin x="0" y="0"/>
    </p:cViewPr>
  </p:notesTextViewPr>
  <p:sorterViewPr>
    <p:cViewPr>
      <p:scale>
        <a:sx n="100" d="100"/>
        <a:sy n="100" d="100"/>
      </p:scale>
      <p:origin x="0" y="-23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Narrow" panose="020B0606020202030204" pitchFamily="34" charset="0"/>
                <a:ea typeface="+mn-ea"/>
                <a:cs typeface="+mn-cs"/>
              </a:defRPr>
            </a:pPr>
            <a:r>
              <a:rPr lang="en-US"/>
              <a:t>Education levels of Applicants</a:t>
            </a:r>
          </a:p>
        </c:rich>
      </c:tx>
      <c:spPr>
        <a:noFill/>
        <a:ln>
          <a:noFill/>
        </a:ln>
        <a:effectLst/>
      </c:spPr>
    </c:title>
    <c:plotArea>
      <c:layout/>
      <c:barChart>
        <c:barDir val="col"/>
        <c:grouping val="clustered"/>
        <c:ser>
          <c:idx val="0"/>
          <c:order val="0"/>
          <c:tx>
            <c:strRef>
              <c:f>'Education level'!$A$3</c:f>
              <c:strCache>
                <c:ptCount val="1"/>
                <c:pt idx="0">
                  <c:v>Eastern Cape</c:v>
                </c:pt>
              </c:strCache>
            </c:strRef>
          </c:tx>
          <c:spPr>
            <a:solidFill>
              <a:schemeClr val="accent1"/>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level'!$B$3:$G$3</c:f>
            </c:numRef>
          </c:val>
        </c:ser>
        <c:ser>
          <c:idx val="1"/>
          <c:order val="1"/>
          <c:tx>
            <c:strRef>
              <c:f>'Education level'!$A$4</c:f>
              <c:strCache>
                <c:ptCount val="1"/>
                <c:pt idx="0">
                  <c:v>Free State</c:v>
                </c:pt>
              </c:strCache>
            </c:strRef>
          </c:tx>
          <c:spPr>
            <a:solidFill>
              <a:schemeClr val="accent2"/>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level'!$B$4:$G$4</c:f>
            </c:numRef>
          </c:val>
        </c:ser>
        <c:ser>
          <c:idx val="2"/>
          <c:order val="2"/>
          <c:tx>
            <c:strRef>
              <c:f>'Education level'!$A$5</c:f>
              <c:strCache>
                <c:ptCount val="1"/>
                <c:pt idx="0">
                  <c:v>Gauteng</c:v>
                </c:pt>
              </c:strCache>
            </c:strRef>
          </c:tx>
          <c:spPr>
            <a:solidFill>
              <a:schemeClr val="accent3"/>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level'!$B$5:$G$5</c:f>
            </c:numRef>
          </c:val>
        </c:ser>
        <c:ser>
          <c:idx val="3"/>
          <c:order val="3"/>
          <c:tx>
            <c:strRef>
              <c:f>'Education level'!$A$6</c:f>
              <c:strCache>
                <c:ptCount val="1"/>
                <c:pt idx="0">
                  <c:v>KwaZulu Natal</c:v>
                </c:pt>
              </c:strCache>
            </c:strRef>
          </c:tx>
          <c:spPr>
            <a:solidFill>
              <a:schemeClr val="accent4"/>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level'!$B$6:$G$6</c:f>
            </c:numRef>
          </c:val>
        </c:ser>
        <c:ser>
          <c:idx val="4"/>
          <c:order val="4"/>
          <c:tx>
            <c:strRef>
              <c:f>'Education level'!$A$7</c:f>
              <c:strCache>
                <c:ptCount val="1"/>
                <c:pt idx="0">
                  <c:v>Limpopo</c:v>
                </c:pt>
              </c:strCache>
            </c:strRef>
          </c:tx>
          <c:spPr>
            <a:solidFill>
              <a:schemeClr val="accent5"/>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level'!$B$7:$G$7</c:f>
            </c:numRef>
          </c:val>
        </c:ser>
        <c:ser>
          <c:idx val="5"/>
          <c:order val="5"/>
          <c:tx>
            <c:strRef>
              <c:f>'Education level'!$A$8</c:f>
              <c:strCache>
                <c:ptCount val="1"/>
                <c:pt idx="0">
                  <c:v>Mpumalanga</c:v>
                </c:pt>
              </c:strCache>
            </c:strRef>
          </c:tx>
          <c:spPr>
            <a:solidFill>
              <a:schemeClr val="accent6"/>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level'!$B$8:$G$8</c:f>
            </c:numRef>
          </c:val>
        </c:ser>
        <c:ser>
          <c:idx val="6"/>
          <c:order val="6"/>
          <c:tx>
            <c:strRef>
              <c:f>'Education level'!$A$9</c:f>
              <c:strCache>
                <c:ptCount val="1"/>
                <c:pt idx="0">
                  <c:v>North West</c:v>
                </c:pt>
              </c:strCache>
            </c:strRef>
          </c:tx>
          <c:spPr>
            <a:solidFill>
              <a:schemeClr val="accent1">
                <a:lumMod val="60000"/>
              </a:schemeClr>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level'!$B$9:$G$9</c:f>
            </c:numRef>
          </c:val>
        </c:ser>
        <c:ser>
          <c:idx val="7"/>
          <c:order val="7"/>
          <c:tx>
            <c:strRef>
              <c:f>'Education level'!$A$10</c:f>
              <c:strCache>
                <c:ptCount val="1"/>
                <c:pt idx="0">
                  <c:v>Northern Cape</c:v>
                </c:pt>
              </c:strCache>
            </c:strRef>
          </c:tx>
          <c:spPr>
            <a:solidFill>
              <a:schemeClr val="accent2">
                <a:lumMod val="60000"/>
              </a:schemeClr>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level'!$B$10:$G$10</c:f>
            </c:numRef>
          </c:val>
        </c:ser>
        <c:ser>
          <c:idx val="8"/>
          <c:order val="8"/>
          <c:tx>
            <c:strRef>
              <c:f>'Education level'!$A$11</c:f>
              <c:strCache>
                <c:ptCount val="1"/>
                <c:pt idx="0">
                  <c:v>Western Cape</c:v>
                </c:pt>
              </c:strCache>
            </c:strRef>
          </c:tx>
          <c:spPr>
            <a:solidFill>
              <a:schemeClr val="accent3">
                <a:lumMod val="60000"/>
              </a:schemeClr>
            </a:solidFill>
            <a:ln>
              <a:noFill/>
            </a:ln>
            <a:effectLst/>
          </c:spPr>
          <c:cat>
            <c:strRef>
              <c:f>'Education level'!$B$2:$G$2</c:f>
              <c:strCache>
                <c:ptCount val="6"/>
                <c:pt idx="0">
                  <c:v>No schooling</c:v>
                </c:pt>
                <c:pt idx="1">
                  <c:v>Primary school</c:v>
                </c:pt>
                <c:pt idx="2">
                  <c:v>Grade 10</c:v>
                </c:pt>
                <c:pt idx="3">
                  <c:v>Grade 12</c:v>
                </c:pt>
                <c:pt idx="4">
                  <c:v>Tertiary</c:v>
                </c:pt>
                <c:pt idx="5">
                  <c:v>Total</c:v>
                </c:pt>
              </c:strCache>
            </c:strRef>
          </c:cat>
          <c:val>
            <c:numRef>
              <c:f>'Education level'!$B$11:$G$11</c:f>
            </c:numRef>
          </c:val>
        </c:ser>
        <c:ser>
          <c:idx val="9"/>
          <c:order val="9"/>
          <c:tx>
            <c:strRef>
              <c:f>'Education level'!$A$12</c:f>
              <c:strCache>
                <c:ptCount val="1"/>
                <c:pt idx="0">
                  <c:v>No of Applicants</c:v>
                </c:pt>
              </c:strCache>
            </c:strRef>
          </c:tx>
          <c:spPr>
            <a:solidFill>
              <a:srgbClr val="FFC000"/>
            </a:solidFill>
            <a:ln>
              <a:noFill/>
            </a:ln>
            <a:effectLst/>
          </c:spPr>
          <c:dPt>
            <c:idx val="1"/>
            <c:spPr>
              <a:solidFill>
                <a:schemeClr val="tx1"/>
              </a:solidFill>
              <a:ln>
                <a:noFill/>
              </a:ln>
              <a:effectLst/>
            </c:spPr>
          </c:dPt>
          <c:dPt>
            <c:idx val="3"/>
            <c:spPr>
              <a:solidFill>
                <a:schemeClr val="tx1"/>
              </a:solidFill>
              <a:ln>
                <a:noFill/>
              </a:ln>
              <a:effectLst/>
            </c:spPr>
          </c:dPt>
          <c:cat>
            <c:strRef>
              <c:f>'Education level'!$B$2:$G$2</c:f>
              <c:strCache>
                <c:ptCount val="6"/>
                <c:pt idx="0">
                  <c:v>No schooling</c:v>
                </c:pt>
                <c:pt idx="1">
                  <c:v>Primary school</c:v>
                </c:pt>
                <c:pt idx="2">
                  <c:v>Grade 10</c:v>
                </c:pt>
                <c:pt idx="3">
                  <c:v>Grade 12</c:v>
                </c:pt>
                <c:pt idx="4">
                  <c:v>Tertiary</c:v>
                </c:pt>
                <c:pt idx="5">
                  <c:v>Total</c:v>
                </c:pt>
              </c:strCache>
            </c:strRef>
          </c:cat>
          <c:val>
            <c:numRef>
              <c:f>'Education level'!$B$12:$G$12</c:f>
              <c:numCache>
                <c:formatCode>_(* #\ ##0_);_(* \(#\ ##0\);_(* "-"??_);_(@_)</c:formatCode>
                <c:ptCount val="6"/>
                <c:pt idx="0">
                  <c:v>195400</c:v>
                </c:pt>
                <c:pt idx="1">
                  <c:v>1090155</c:v>
                </c:pt>
                <c:pt idx="2">
                  <c:v>4337407</c:v>
                </c:pt>
                <c:pt idx="3">
                  <c:v>4766742</c:v>
                </c:pt>
                <c:pt idx="4">
                  <c:v>848020</c:v>
                </c:pt>
                <c:pt idx="5">
                  <c:v>11237724</c:v>
                </c:pt>
              </c:numCache>
            </c:numRef>
          </c:val>
        </c:ser>
        <c:dLbls/>
        <c:gapWidth val="219"/>
        <c:overlap val="-27"/>
        <c:axId val="107971712"/>
        <c:axId val="107973248"/>
      </c:barChart>
      <c:catAx>
        <c:axId val="1079717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07973248"/>
        <c:crosses val="autoZero"/>
        <c:auto val="1"/>
        <c:lblAlgn val="ctr"/>
        <c:lblOffset val="100"/>
      </c:catAx>
      <c:valAx>
        <c:axId val="107973248"/>
        <c:scaling>
          <c:orientation val="minMax"/>
        </c:scaling>
        <c:axPos val="l"/>
        <c:majorGridlines>
          <c:spPr>
            <a:ln w="9525" cap="flat" cmpd="sng" algn="ctr">
              <a:solidFill>
                <a:schemeClr val="tx1">
                  <a:lumMod val="15000"/>
                  <a:lumOff val="85000"/>
                </a:schemeClr>
              </a:solidFill>
              <a:round/>
            </a:ln>
            <a:effectLst/>
          </c:spPr>
        </c:majorGridlines>
        <c:numFmt formatCode="_(* #\ ##0_);_(* \(#\ ##0\);_(* &quot;-&quot;??_);_(@_)" sourceLinked="1"/>
        <c:maj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en-US"/>
          </a:p>
        </c:txPr>
        <c:crossAx val="107971712"/>
        <c:crosses val="autoZero"/>
        <c:crossBetween val="between"/>
      </c:valAx>
      <c:spPr>
        <a:noFill/>
        <a:ln w="25400">
          <a:noFill/>
        </a:ln>
        <a:effectLst/>
      </c:spPr>
    </c:plotArea>
    <c:plotVisOnly val="1"/>
    <c:dispBlanksAs val="gap"/>
  </c:chart>
  <c:spPr>
    <a:noFill/>
    <a:ln>
      <a:noFill/>
    </a:ln>
    <a:effectLst/>
  </c:spPr>
  <c:txPr>
    <a:bodyPr/>
    <a:lstStyle/>
    <a:p>
      <a:pPr>
        <a:defRPr sz="1400">
          <a:latin typeface="Arial Narrow" panose="020B0606020202030204" pitchFamily="34" charset="0"/>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0B85116-87BC-4A1E-829A-9532791E2F9B}" type="datetimeFigureOut">
              <a:rPr lang="en-GB" smtClean="0"/>
              <a:pPr/>
              <a:t>03/09/2021</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DBE9B6F-EC41-41C0-B3E1-F48925399419}" type="slidenum">
              <a:rPr lang="en-GB" smtClean="0"/>
              <a:pPr/>
              <a:t>‹#›</a:t>
            </a:fld>
            <a:endParaRPr lang="en-GB"/>
          </a:p>
        </p:txBody>
      </p:sp>
    </p:spTree>
    <p:extLst>
      <p:ext uri="{BB962C8B-B14F-4D97-AF65-F5344CB8AC3E}">
        <p14:creationId xmlns:p14="http://schemas.microsoft.com/office/powerpoint/2010/main" xmlns="" val="1927136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C7CFF0-47BA-4A97-9DA0-C0DC528D4C1F}" type="datetimeFigureOut">
              <a:rPr lang="en-ZA" smtClean="0"/>
              <a:pPr/>
              <a:t>2021/09/03</a:t>
            </a:fld>
            <a:endParaRPr lang="en-ZA"/>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43A271F-BE50-42FA-BFCE-DC57CEF497D6}" type="slidenum">
              <a:rPr lang="en-ZA" smtClean="0"/>
              <a:pPr/>
              <a:t>‹#›</a:t>
            </a:fld>
            <a:endParaRPr lang="en-ZA"/>
          </a:p>
        </p:txBody>
      </p:sp>
    </p:spTree>
    <p:extLst>
      <p:ext uri="{BB962C8B-B14F-4D97-AF65-F5344CB8AC3E}">
        <p14:creationId xmlns:p14="http://schemas.microsoft.com/office/powerpoint/2010/main" xmlns="" val="2806661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5ADBF1-FF72-4255-B545-390A6BB80209}" type="slidenum">
              <a:rPr lang="en-ZA" smtClean="0"/>
              <a:pPr/>
              <a:t>2</a:t>
            </a:fld>
            <a:endParaRPr lang="en-ZA"/>
          </a:p>
        </p:txBody>
      </p:sp>
    </p:spTree>
    <p:extLst>
      <p:ext uri="{BB962C8B-B14F-4D97-AF65-F5344CB8AC3E}">
        <p14:creationId xmlns:p14="http://schemas.microsoft.com/office/powerpoint/2010/main" xmlns="" val="12022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43A271F-BE50-42FA-BFCE-DC57CEF497D6}" type="slidenum">
              <a:rPr lang="en-ZA" smtClean="0"/>
              <a:pPr/>
              <a:t>11</a:t>
            </a:fld>
            <a:endParaRPr lang="en-ZA"/>
          </a:p>
        </p:txBody>
      </p:sp>
    </p:spTree>
    <p:extLst>
      <p:ext uri="{BB962C8B-B14F-4D97-AF65-F5344CB8AC3E}">
        <p14:creationId xmlns:p14="http://schemas.microsoft.com/office/powerpoint/2010/main" xmlns="" val="870008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ADBF1-FF72-4255-B545-390A6BB80209}" type="slidenum">
              <a:rPr lang="en-ZA" smtClean="0"/>
              <a:pPr/>
              <a:t>20</a:t>
            </a:fld>
            <a:endParaRPr lang="en-ZA"/>
          </a:p>
        </p:txBody>
      </p:sp>
    </p:spTree>
    <p:extLst>
      <p:ext uri="{BB962C8B-B14F-4D97-AF65-F5344CB8AC3E}">
        <p14:creationId xmlns:p14="http://schemas.microsoft.com/office/powerpoint/2010/main" xmlns="" val="1550796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A90B6F-F5FA-4211-8748-AF104D7569D7}"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62965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90B6F-F5FA-4211-8748-AF104D7569D7}"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232453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90B6F-F5FA-4211-8748-AF104D7569D7}"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350832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90B6F-F5FA-4211-8748-AF104D7569D7}"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389867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A90B6F-F5FA-4211-8748-AF104D7569D7}"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883470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A90B6F-F5FA-4211-8748-AF104D7569D7}" type="datetimeFigureOut">
              <a:rPr lang="en-US" smtClean="0"/>
              <a:pPr/>
              <a:t>9/3/2021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172293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5FA90B6F-F5FA-4211-8748-AF104D7569D7}" type="datetimeFigureOut">
              <a:rPr lang="en-US" smtClean="0"/>
              <a:pPr/>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342504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A90B6F-F5FA-4211-8748-AF104D7569D7}"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362186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A90B6F-F5FA-4211-8748-AF104D7569D7}" type="datetimeFigureOut">
              <a:rPr lang="en-US" smtClean="0"/>
              <a:pPr/>
              <a:t>9/3/2021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98105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A90B6F-F5FA-4211-8748-AF104D7569D7}" type="datetimeFigureOut">
              <a:rPr lang="en-US" smtClean="0"/>
              <a:pPr/>
              <a:t>9/3/2021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75614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90B6F-F5FA-4211-8748-AF104D7569D7}" type="datetimeFigureOut">
              <a:rPr lang="en-US" smtClean="0"/>
              <a:pPr/>
              <a:t>9/3/2021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184403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5FA90B6F-F5FA-4211-8748-AF104D7569D7}" type="datetimeFigureOut">
              <a:rPr lang="en-US" smtClean="0"/>
              <a:pPr/>
              <a:t>9/3/2021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3233722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90B6F-F5FA-4211-8748-AF104D7569D7}" type="datetimeFigureOut">
              <a:rPr lang="en-US" smtClean="0"/>
              <a:pPr/>
              <a:t>9/3/2021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D5B9B-BD38-45E9-8FFA-D5BF89BBF026}" type="slidenum">
              <a:rPr lang="en-US" smtClean="0"/>
              <a:pPr/>
              <a:t>‹#›</a:t>
            </a:fld>
            <a:endParaRPr lang="en-US"/>
          </a:p>
        </p:txBody>
      </p:sp>
    </p:spTree>
    <p:extLst>
      <p:ext uri="{BB962C8B-B14F-4D97-AF65-F5344CB8AC3E}">
        <p14:creationId xmlns:p14="http://schemas.microsoft.com/office/powerpoint/2010/main" xmlns="" val="2736587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ovchat.app/login" TargetMode="External"/><Relationship Id="rId2" Type="http://schemas.openxmlformats.org/officeDocument/2006/relationships/hyperlink" Target="https://srd.sassa.gov.za/" TargetMode="External"/><Relationship Id="rId1" Type="http://schemas.openxmlformats.org/officeDocument/2006/relationships/slideLayout" Target="../slideLayouts/slideLayout2.xml"/><Relationship Id="rId4" Type="http://schemas.openxmlformats.org/officeDocument/2006/relationships/hyperlink" Target="https://www.facebook.com/govchat.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4" name="Subtitle 4"/>
          <p:cNvSpPr>
            <a:spLocks noGrp="1"/>
          </p:cNvSpPr>
          <p:nvPr>
            <p:ph type="subTitle" idx="1"/>
          </p:nvPr>
        </p:nvSpPr>
        <p:spPr>
          <a:xfrm>
            <a:off x="-9331" y="2133600"/>
            <a:ext cx="9144000" cy="1143000"/>
          </a:xfrm>
        </p:spPr>
        <p:txBody>
          <a:bodyPr>
            <a:noAutofit/>
          </a:bodyPr>
          <a:lstStyle/>
          <a:p>
            <a:r>
              <a:rPr lang="en-US" sz="4000" b="1" dirty="0"/>
              <a:t>SOUTH AFRICAN SOCIAL SECURITY AGENCY (SASSA</a:t>
            </a:r>
            <a:r>
              <a:rPr lang="en-US" sz="4000" b="1" dirty="0" smtClean="0"/>
              <a:t>)</a:t>
            </a:r>
            <a:endParaRPr lang="en-US" altLang="en-US" sz="4000" b="1" dirty="0">
              <a:solidFill>
                <a:schemeClr val="tx1"/>
              </a:solidFill>
            </a:endParaRPr>
          </a:p>
        </p:txBody>
      </p:sp>
      <p:sp>
        <p:nvSpPr>
          <p:cNvPr id="5" name="Text Box 5"/>
          <p:cNvSpPr txBox="1">
            <a:spLocks noChangeArrowheads="1"/>
          </p:cNvSpPr>
          <p:nvPr/>
        </p:nvSpPr>
        <p:spPr bwMode="auto">
          <a:xfrm>
            <a:off x="295469" y="3733800"/>
            <a:ext cx="853440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3200" b="1" dirty="0" smtClean="0">
                <a:latin typeface="Arial" panose="020B0604020202020204" pitchFamily="34" charset="0"/>
                <a:cs typeface="Arial" panose="020B0604020202020204" pitchFamily="34" charset="0"/>
              </a:rPr>
              <a:t>Update on the Implementation of the Special Covid-19 SRD Grant</a:t>
            </a:r>
          </a:p>
        </p:txBody>
      </p:sp>
    </p:spTree>
    <p:extLst>
      <p:ext uri="{BB962C8B-B14F-4D97-AF65-F5344CB8AC3E}">
        <p14:creationId xmlns:p14="http://schemas.microsoft.com/office/powerpoint/2010/main" xmlns="" val="3237873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Progress to date</a:t>
            </a:r>
            <a:endParaRPr lang="en-GB" dirty="0"/>
          </a:p>
        </p:txBody>
      </p:sp>
      <p:sp>
        <p:nvSpPr>
          <p:cNvPr id="3" name="Content Placeholder 2"/>
          <p:cNvSpPr>
            <a:spLocks noGrp="1"/>
          </p:cNvSpPr>
          <p:nvPr>
            <p:ph idx="1"/>
          </p:nvPr>
        </p:nvSpPr>
        <p:spPr>
          <a:xfrm>
            <a:off x="457200" y="1417638"/>
            <a:ext cx="8229600" cy="4708525"/>
          </a:xfrm>
        </p:spPr>
        <p:txBody>
          <a:bodyPr/>
          <a:lstStyle/>
          <a:p>
            <a:r>
              <a:rPr lang="en-ZA" dirty="0" smtClean="0"/>
              <a:t>Application channels opened on 6 August 2021:</a:t>
            </a:r>
          </a:p>
          <a:p>
            <a:pPr lvl="1"/>
            <a:r>
              <a:rPr lang="en-ZA" dirty="0" err="1" smtClean="0"/>
              <a:t>Whatsapp</a:t>
            </a:r>
            <a:r>
              <a:rPr lang="en-ZA" dirty="0" smtClean="0"/>
              <a:t> on 082 046 8553</a:t>
            </a:r>
          </a:p>
          <a:p>
            <a:pPr lvl="1"/>
            <a:r>
              <a:rPr lang="en-ZA" dirty="0" smtClean="0"/>
              <a:t>Web at </a:t>
            </a:r>
            <a:r>
              <a:rPr lang="en-ZA" dirty="0" smtClean="0">
                <a:hlinkClick r:id="rId2"/>
              </a:rPr>
              <a:t>https://srd.sassa.gov.za</a:t>
            </a:r>
            <a:endParaRPr lang="en-ZA" dirty="0" smtClean="0"/>
          </a:p>
          <a:p>
            <a:pPr lvl="1"/>
            <a:r>
              <a:rPr lang="en-ZA" dirty="0" err="1" smtClean="0"/>
              <a:t>Govchat</a:t>
            </a:r>
            <a:r>
              <a:rPr lang="en-ZA" dirty="0" smtClean="0"/>
              <a:t> at </a:t>
            </a:r>
            <a:r>
              <a:rPr lang="en-ZA" dirty="0" smtClean="0">
                <a:hlinkClick r:id="rId3"/>
              </a:rPr>
              <a:t>https://govchat.app/login</a:t>
            </a:r>
            <a:endParaRPr lang="en-ZA" dirty="0" smtClean="0"/>
          </a:p>
          <a:p>
            <a:pPr lvl="1"/>
            <a:r>
              <a:rPr lang="en-ZA" dirty="0" smtClean="0">
                <a:hlinkClick r:id="rId4"/>
              </a:rPr>
              <a:t>https://www.facebook.com/govchat.org</a:t>
            </a:r>
            <a:endParaRPr lang="en-ZA" dirty="0" smtClean="0"/>
          </a:p>
          <a:p>
            <a:r>
              <a:rPr lang="en-ZA" dirty="0" smtClean="0"/>
              <a:t>Procurement still underway for introduction on USSD platform.  Once procurement process is completed, development to ensure alignment with the new changes is required.  Realistically this platform will only be operational early September</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10</a:t>
            </a:fld>
            <a:endParaRPr lang="en-US"/>
          </a:p>
        </p:txBody>
      </p:sp>
    </p:spTree>
    <p:extLst>
      <p:ext uri="{BB962C8B-B14F-4D97-AF65-F5344CB8AC3E}">
        <p14:creationId xmlns:p14="http://schemas.microsoft.com/office/powerpoint/2010/main" xmlns="" val="303696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ZA" dirty="0" smtClean="0"/>
              <a:t>Application Breakdown</a:t>
            </a:r>
            <a:endParaRPr lang="en-GB" dirty="0"/>
          </a:p>
        </p:txBody>
      </p:sp>
      <p:sp>
        <p:nvSpPr>
          <p:cNvPr id="3" name="Content Placeholder 2"/>
          <p:cNvSpPr>
            <a:spLocks noGrp="1"/>
          </p:cNvSpPr>
          <p:nvPr>
            <p:ph sz="half" idx="1"/>
          </p:nvPr>
        </p:nvSpPr>
        <p:spPr>
          <a:xfrm>
            <a:off x="76200" y="1219200"/>
            <a:ext cx="4953000" cy="4906963"/>
          </a:xfrm>
        </p:spPr>
        <p:txBody>
          <a:bodyPr>
            <a:noAutofit/>
          </a:bodyPr>
          <a:lstStyle/>
          <a:p>
            <a:pPr>
              <a:spcBef>
                <a:spcPts val="600"/>
              </a:spcBef>
            </a:pPr>
            <a:r>
              <a:rPr lang="en-ZA" sz="1400" dirty="0" smtClean="0"/>
              <a:t>By 25 August, the following numbers of applications have been received:</a:t>
            </a:r>
          </a:p>
          <a:p>
            <a:pPr lvl="1">
              <a:spcBef>
                <a:spcPts val="600"/>
              </a:spcBef>
            </a:pPr>
            <a:r>
              <a:rPr lang="en-ZA" sz="1400" dirty="0" smtClean="0"/>
              <a:t>11 237 724 complete applications received </a:t>
            </a:r>
          </a:p>
          <a:p>
            <a:pPr lvl="1">
              <a:spcBef>
                <a:spcPts val="600"/>
              </a:spcBef>
            </a:pPr>
            <a:r>
              <a:rPr lang="en-ZA" sz="1400" dirty="0" smtClean="0"/>
              <a:t>4 793 270 (43%) from males and 6 444 454 (57%) from females</a:t>
            </a:r>
          </a:p>
          <a:p>
            <a:pPr lvl="1">
              <a:spcBef>
                <a:spcPts val="600"/>
              </a:spcBef>
            </a:pPr>
            <a:r>
              <a:rPr lang="en-ZA" sz="1400" dirty="0" smtClean="0"/>
              <a:t>6 328 376 (56%) are from returning applicants while  4 909 348 (44%) are completely new applications</a:t>
            </a:r>
          </a:p>
          <a:p>
            <a:pPr lvl="1">
              <a:spcBef>
                <a:spcPts val="600"/>
              </a:spcBef>
            </a:pPr>
            <a:r>
              <a:rPr lang="en-ZA" sz="1400" dirty="0" smtClean="0"/>
              <a:t>62% of all applications are from applicants aged between 18 and 35 years of age</a:t>
            </a:r>
          </a:p>
          <a:p>
            <a:pPr lvl="1">
              <a:spcBef>
                <a:spcPts val="600"/>
              </a:spcBef>
            </a:pPr>
            <a:r>
              <a:rPr lang="en-ZA" sz="1400" dirty="0" smtClean="0"/>
              <a:t>8 481 281 (75%) have provided some bank details with the application.  These bank details still need to be verified through the National Treasury process</a:t>
            </a:r>
          </a:p>
          <a:p>
            <a:pPr marL="342900" lvl="1" indent="-342900">
              <a:spcBef>
                <a:spcPts val="600"/>
              </a:spcBef>
              <a:buFont typeface="Arial" panose="020B0604020202020204" pitchFamily="34" charset="0"/>
              <a:buChar char="•"/>
            </a:pPr>
            <a:r>
              <a:rPr lang="en-US" sz="1400" dirty="0"/>
              <a:t>As previously done, the applications shall be considered from the month of application and paid up to 31 March 2022 provided the qualifying criteria continue to be met.  This requirement will be confirmed through the monthly validations of every application.</a:t>
            </a:r>
            <a:endParaRPr lang="en-GB" sz="1400" dirty="0"/>
          </a:p>
          <a:p>
            <a:pPr>
              <a:spcBef>
                <a:spcPts val="600"/>
              </a:spcBef>
            </a:pPr>
            <a:endParaRPr lang="en-GB" sz="14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xmlns="" val="3146453298"/>
              </p:ext>
            </p:extLst>
          </p:nvPr>
        </p:nvGraphicFramePr>
        <p:xfrm>
          <a:off x="5257801" y="1600196"/>
          <a:ext cx="3886199" cy="3714934"/>
        </p:xfrm>
        <a:graphic>
          <a:graphicData uri="http://schemas.openxmlformats.org/drawingml/2006/table">
            <a:tbl>
              <a:tblPr>
                <a:tableStyleId>{5940675A-B579-460E-94D1-54222C63F5DA}</a:tableStyleId>
              </a:tblPr>
              <a:tblGrid>
                <a:gridCol w="990599"/>
                <a:gridCol w="838200"/>
                <a:gridCol w="805911"/>
                <a:gridCol w="946689"/>
                <a:gridCol w="304800"/>
              </a:tblGrid>
              <a:tr h="181323">
                <a:tc>
                  <a:txBody>
                    <a:bodyPr/>
                    <a:lstStyle/>
                    <a:p>
                      <a:pPr algn="l" fontAlgn="b"/>
                      <a:r>
                        <a:rPr lang="en-GB" sz="1400" b="1" u="none" strike="noStrike" dirty="0">
                          <a:effectLst/>
                          <a:latin typeface="Arial Narrow" panose="020B0606020202030204" pitchFamily="34" charset="0"/>
                          <a:cs typeface="Arial" panose="020B0604020202020204" pitchFamily="34" charset="0"/>
                        </a:rPr>
                        <a:t>Province</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l" fontAlgn="b"/>
                      <a:r>
                        <a:rPr lang="en-GB" sz="1400" b="1" u="none" strike="noStrike" dirty="0" smtClean="0">
                          <a:effectLst/>
                          <a:latin typeface="Arial Narrow" panose="020B0606020202030204" pitchFamily="34" charset="0"/>
                          <a:cs typeface="Arial" panose="020B0604020202020204" pitchFamily="34" charset="0"/>
                        </a:rPr>
                        <a:t>New Applicants</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r" fontAlgn="b"/>
                      <a:r>
                        <a:rPr lang="en-GB" sz="1400" b="1" u="none" strike="noStrike" dirty="0" smtClean="0">
                          <a:effectLst/>
                          <a:latin typeface="Arial Narrow" panose="020B0606020202030204" pitchFamily="34" charset="0"/>
                          <a:cs typeface="Arial" panose="020B0604020202020204" pitchFamily="34" charset="0"/>
                        </a:rPr>
                        <a:t>Return Applicants</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l" fontAlgn="b"/>
                      <a:r>
                        <a:rPr lang="en-GB" sz="1400" b="1" u="none" strike="noStrike" dirty="0" smtClean="0">
                          <a:effectLst/>
                          <a:latin typeface="Arial Narrow" panose="020B0606020202030204" pitchFamily="34" charset="0"/>
                          <a:cs typeface="Arial" panose="020B0604020202020204" pitchFamily="34" charset="0"/>
                        </a:rPr>
                        <a:t>Total Applications</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l" fontAlgn="b"/>
                      <a:r>
                        <a:rPr lang="en-GB" sz="1400" b="1" u="none" strike="noStrike" dirty="0" smtClean="0">
                          <a:effectLst/>
                          <a:latin typeface="Arial Narrow" panose="020B0606020202030204" pitchFamily="34" charset="0"/>
                          <a:cs typeface="Arial" panose="020B0604020202020204" pitchFamily="34" charset="0"/>
                        </a:rPr>
                        <a:t>%</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Eastern Cape</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617 281</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771 977</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1 389 798</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smtClean="0">
                          <a:solidFill>
                            <a:schemeClr val="bg1"/>
                          </a:solidFill>
                          <a:effectLst/>
                          <a:latin typeface="Arial Narrow" panose="020B0606020202030204" pitchFamily="34" charset="0"/>
                          <a:cs typeface="Arial" panose="020B0604020202020204" pitchFamily="34" charset="0"/>
                        </a:rPr>
                        <a:t>12%</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Free State</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236 798</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331 468</a:t>
                      </a:r>
                      <a:r>
                        <a:rPr lang="en-ZA" sz="1400" b="0" i="0" u="none" strike="noStrike" baseline="0" dirty="0" smtClean="0">
                          <a:solidFill>
                            <a:srgbClr val="000000"/>
                          </a:solidFill>
                          <a:effectLst/>
                          <a:latin typeface="Arial Narrow" panose="020B0606020202030204" pitchFamily="34" charset="0"/>
                          <a:cs typeface="Arial" panose="020B0604020202020204" pitchFamily="34" charset="0"/>
                        </a:rPr>
                        <a:t> </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568 266</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chemeClr val="bg1"/>
                          </a:solidFill>
                          <a:effectLst/>
                          <a:latin typeface="Arial Narrow" panose="020B0606020202030204" pitchFamily="34" charset="0"/>
                          <a:cs typeface="Arial" panose="020B0604020202020204" pitchFamily="34" charset="0"/>
                        </a:rPr>
                        <a:t>5%</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Gauteng</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936 263</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1 373 599</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2 309 862</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a:solidFill>
                            <a:schemeClr val="bg1"/>
                          </a:solidFill>
                          <a:effectLst/>
                          <a:latin typeface="Arial Narrow" panose="020B0606020202030204" pitchFamily="34" charset="0"/>
                          <a:cs typeface="Arial" panose="020B0604020202020204" pitchFamily="34" charset="0"/>
                        </a:rPr>
                        <a:t>21%</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KwaZulu Natal</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1 169 484</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1 316 588</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2 486 072</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a:solidFill>
                            <a:schemeClr val="bg1"/>
                          </a:solidFill>
                          <a:effectLst/>
                          <a:latin typeface="Arial Narrow" panose="020B0606020202030204" pitchFamily="34" charset="0"/>
                          <a:cs typeface="Arial" panose="020B0604020202020204" pitchFamily="34" charset="0"/>
                        </a:rPr>
                        <a:t>22%</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Limpopo</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722 478</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937 546</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1 660 024</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smtClean="0">
                          <a:solidFill>
                            <a:schemeClr val="bg1"/>
                          </a:solidFill>
                          <a:effectLst/>
                          <a:latin typeface="Arial Narrow" panose="020B0606020202030204" pitchFamily="34" charset="0"/>
                          <a:cs typeface="Arial" panose="020B0604020202020204" pitchFamily="34" charset="0"/>
                        </a:rPr>
                        <a:t>15%</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Mpumalanga</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467 810</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575 947</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1 043 757</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smtClean="0">
                          <a:solidFill>
                            <a:schemeClr val="bg1"/>
                          </a:solidFill>
                          <a:effectLst/>
                          <a:latin typeface="Arial Narrow" panose="020B0606020202030204" pitchFamily="34" charset="0"/>
                          <a:cs typeface="Arial" panose="020B0604020202020204" pitchFamily="34" charset="0"/>
                        </a:rPr>
                        <a:t>9%</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North West</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314 350</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43 7445</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751 795</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smtClean="0">
                          <a:solidFill>
                            <a:schemeClr val="bg1"/>
                          </a:solidFill>
                          <a:effectLst/>
                          <a:latin typeface="Arial Narrow" panose="020B0606020202030204" pitchFamily="34" charset="0"/>
                          <a:cs typeface="Arial" panose="020B0604020202020204" pitchFamily="34" charset="0"/>
                        </a:rPr>
                        <a:t>7%</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dirty="0">
                          <a:effectLst/>
                          <a:latin typeface="Arial Narrow" panose="020B0606020202030204" pitchFamily="34" charset="0"/>
                          <a:cs typeface="Arial" panose="020B0604020202020204" pitchFamily="34" charset="0"/>
                        </a:rPr>
                        <a:t>Northern Cape</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85 131</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118 486</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203 617</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a:solidFill>
                            <a:schemeClr val="bg1"/>
                          </a:solidFill>
                          <a:effectLst/>
                          <a:latin typeface="Arial Narrow" panose="020B0606020202030204" pitchFamily="34" charset="0"/>
                          <a:cs typeface="Arial" panose="020B0604020202020204" pitchFamily="34" charset="0"/>
                        </a:rPr>
                        <a:t>2%</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u="none" strike="noStrike">
                          <a:effectLst/>
                          <a:latin typeface="Arial Narrow" panose="020B0606020202030204" pitchFamily="34" charset="0"/>
                          <a:cs typeface="Arial" panose="020B0604020202020204" pitchFamily="34" charset="0"/>
                        </a:rPr>
                        <a:t>Western Cape</a:t>
                      </a:r>
                      <a:endParaRPr lang="en-GB" sz="1400" b="0" i="0" u="none" strike="noStrike">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359 213</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0" i="0" u="none" strike="noStrike" dirty="0" smtClean="0">
                          <a:solidFill>
                            <a:srgbClr val="000000"/>
                          </a:solidFill>
                          <a:effectLst/>
                          <a:latin typeface="Arial Narrow" panose="020B0606020202030204" pitchFamily="34" charset="0"/>
                          <a:cs typeface="Arial" panose="020B0604020202020204" pitchFamily="34" charset="0"/>
                        </a:rPr>
                        <a:t>465 320</a:t>
                      </a:r>
                      <a:endParaRPr lang="en-GB" sz="1400" b="0"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824 533</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tc>
                <a:tc>
                  <a:txBody>
                    <a:bodyPr/>
                    <a:lstStyle/>
                    <a:p>
                      <a:pPr algn="r" fontAlgn="b"/>
                      <a:r>
                        <a:rPr lang="en-GB" sz="1400" b="1" u="none" strike="noStrike" dirty="0">
                          <a:solidFill>
                            <a:schemeClr val="bg1"/>
                          </a:solidFill>
                          <a:effectLst/>
                          <a:latin typeface="Arial Narrow" panose="020B0606020202030204" pitchFamily="34" charset="0"/>
                          <a:cs typeface="Arial" panose="020B0604020202020204" pitchFamily="34" charset="0"/>
                        </a:rPr>
                        <a:t>7%</a:t>
                      </a:r>
                      <a:endParaRPr lang="en-GB" sz="1400" b="1" i="0" u="none" strike="noStrike" dirty="0">
                        <a:solidFill>
                          <a:schemeClr val="bg1"/>
                        </a:solidFill>
                        <a:effectLst/>
                        <a:latin typeface="Arial Narrow" panose="020B0606020202030204" pitchFamily="34" charset="0"/>
                        <a:cs typeface="Arial" panose="020B0604020202020204" pitchFamily="34" charset="0"/>
                      </a:endParaRPr>
                    </a:p>
                  </a:txBody>
                  <a:tcPr marL="6284" marR="6284" marT="6284" marB="0">
                    <a:solidFill>
                      <a:schemeClr val="tx1"/>
                    </a:solidFill>
                  </a:tcPr>
                </a:tc>
              </a:tr>
              <a:tr h="328193">
                <a:tc>
                  <a:txBody>
                    <a:bodyPr/>
                    <a:lstStyle/>
                    <a:p>
                      <a:pPr algn="l" fontAlgn="b"/>
                      <a:r>
                        <a:rPr lang="en-GB" sz="1400" b="1" u="none" strike="noStrike" dirty="0">
                          <a:effectLst/>
                          <a:latin typeface="Arial Narrow" panose="020B0606020202030204" pitchFamily="34" charset="0"/>
                          <a:cs typeface="Arial" panose="020B0604020202020204" pitchFamily="34" charset="0"/>
                        </a:rPr>
                        <a:t>Total</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l"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4909348</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ctr"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6828376</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l" fontAlgn="b"/>
                      <a:r>
                        <a:rPr lang="en-ZA" sz="1400" b="1" i="0" u="none" strike="noStrike" dirty="0" smtClean="0">
                          <a:solidFill>
                            <a:srgbClr val="000000"/>
                          </a:solidFill>
                          <a:effectLst/>
                          <a:latin typeface="Arial Narrow" panose="020B0606020202030204" pitchFamily="34" charset="0"/>
                          <a:cs typeface="Arial" panose="020B0604020202020204" pitchFamily="34" charset="0"/>
                        </a:rPr>
                        <a:t>11237724</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c>
                  <a:txBody>
                    <a:bodyPr/>
                    <a:lstStyle/>
                    <a:p>
                      <a:pPr algn="r" fontAlgn="b"/>
                      <a:r>
                        <a:rPr lang="en-GB" sz="1400" b="1" u="none" strike="noStrike" dirty="0" smtClean="0">
                          <a:effectLst/>
                          <a:latin typeface="Arial Narrow" panose="020B0606020202030204" pitchFamily="34" charset="0"/>
                          <a:cs typeface="Arial" panose="020B0604020202020204" pitchFamily="34" charset="0"/>
                        </a:rPr>
                        <a:t>100</a:t>
                      </a:r>
                      <a:endParaRPr lang="en-GB" sz="1400" b="1" i="0" u="none" strike="noStrike" dirty="0">
                        <a:solidFill>
                          <a:srgbClr val="000000"/>
                        </a:solidFill>
                        <a:effectLst/>
                        <a:latin typeface="Arial Narrow" panose="020B0606020202030204" pitchFamily="34" charset="0"/>
                        <a:cs typeface="Arial" panose="020B0604020202020204" pitchFamily="34" charset="0"/>
                      </a:endParaRPr>
                    </a:p>
                  </a:txBody>
                  <a:tcPr marL="6284" marR="6284" marT="6284" marB="0">
                    <a:solidFill>
                      <a:srgbClr val="FFC000"/>
                    </a:solidFill>
                  </a:tcPr>
                </a:tc>
              </a:tr>
            </a:tbl>
          </a:graphicData>
        </a:graphic>
      </p:graphicFrame>
      <p:sp>
        <p:nvSpPr>
          <p:cNvPr id="4" name="Slide Number Placeholder 3"/>
          <p:cNvSpPr>
            <a:spLocks noGrp="1"/>
          </p:cNvSpPr>
          <p:nvPr>
            <p:ph type="sldNum" sz="quarter" idx="12"/>
          </p:nvPr>
        </p:nvSpPr>
        <p:spPr/>
        <p:txBody>
          <a:bodyPr/>
          <a:lstStyle/>
          <a:p>
            <a:fld id="{9D56938B-8917-4869-91D0-F9F507C443EE}" type="slidenum">
              <a:rPr lang="en-US" smtClean="0"/>
              <a:pPr/>
              <a:t>11</a:t>
            </a:fld>
            <a:endParaRPr lang="en-US"/>
          </a:p>
        </p:txBody>
      </p:sp>
    </p:spTree>
    <p:extLst>
      <p:ext uri="{BB962C8B-B14F-4D97-AF65-F5344CB8AC3E}">
        <p14:creationId xmlns:p14="http://schemas.microsoft.com/office/powerpoint/2010/main" xmlns="" val="1395035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0814" y="228600"/>
            <a:ext cx="6629400" cy="565150"/>
          </a:xfrm>
        </p:spPr>
        <p:txBody>
          <a:bodyPr>
            <a:noAutofit/>
          </a:bodyPr>
          <a:lstStyle/>
          <a:p>
            <a:r>
              <a:rPr lang="en-ZA" sz="3200" dirty="0" smtClean="0"/>
              <a:t>Education Level Of Applicants</a:t>
            </a:r>
            <a:endParaRPr lang="en-GB" sz="3200" dirty="0"/>
          </a:p>
        </p:txBody>
      </p:sp>
      <p:sp>
        <p:nvSpPr>
          <p:cNvPr id="6" name="Text Placeholder 5"/>
          <p:cNvSpPr>
            <a:spLocks noGrp="1"/>
          </p:cNvSpPr>
          <p:nvPr>
            <p:ph type="body" sz="half" idx="2"/>
          </p:nvPr>
        </p:nvSpPr>
        <p:spPr>
          <a:xfrm>
            <a:off x="150814" y="1143000"/>
            <a:ext cx="4344986" cy="4983163"/>
          </a:xfrm>
        </p:spPr>
        <p:txBody>
          <a:bodyPr>
            <a:normAutofit/>
          </a:bodyPr>
          <a:lstStyle/>
          <a:p>
            <a:pPr marL="285750" indent="-285750">
              <a:spcBef>
                <a:spcPts val="600"/>
              </a:spcBef>
              <a:spcAft>
                <a:spcPts val="600"/>
              </a:spcAft>
              <a:buFont typeface="Arial" panose="020B0604020202020204" pitchFamily="34" charset="0"/>
              <a:buChar char="•"/>
            </a:pPr>
            <a:r>
              <a:rPr lang="en-ZA" sz="2000" dirty="0" smtClean="0"/>
              <a:t>195 400 </a:t>
            </a:r>
            <a:r>
              <a:rPr lang="en-ZA" sz="2000" b="1" dirty="0" smtClean="0"/>
              <a:t>(1,7%) </a:t>
            </a:r>
            <a:r>
              <a:rPr lang="en-ZA" sz="2000" dirty="0"/>
              <a:t>have no schooling</a:t>
            </a:r>
          </a:p>
          <a:p>
            <a:pPr marL="285750" indent="-285750">
              <a:spcBef>
                <a:spcPts val="600"/>
              </a:spcBef>
              <a:spcAft>
                <a:spcPts val="600"/>
              </a:spcAft>
              <a:buFont typeface="Arial" panose="020B0604020202020204" pitchFamily="34" charset="0"/>
              <a:buChar char="•"/>
            </a:pPr>
            <a:r>
              <a:rPr lang="en-ZA" sz="2000" dirty="0" smtClean="0"/>
              <a:t>1 090 155 </a:t>
            </a:r>
            <a:r>
              <a:rPr lang="en-ZA" sz="2000" b="1" dirty="0"/>
              <a:t>(</a:t>
            </a:r>
            <a:r>
              <a:rPr lang="en-ZA" sz="2000" b="1" dirty="0" smtClean="0"/>
              <a:t>9,7%) </a:t>
            </a:r>
            <a:r>
              <a:rPr lang="en-ZA" sz="2000" dirty="0"/>
              <a:t>have completed primary level schooling</a:t>
            </a:r>
          </a:p>
          <a:p>
            <a:pPr marL="285750" indent="-285750">
              <a:spcBef>
                <a:spcPts val="600"/>
              </a:spcBef>
              <a:spcAft>
                <a:spcPts val="600"/>
              </a:spcAft>
              <a:buFont typeface="Arial" panose="020B0604020202020204" pitchFamily="34" charset="0"/>
              <a:buChar char="•"/>
            </a:pPr>
            <a:r>
              <a:rPr lang="en-ZA" sz="2000" dirty="0" smtClean="0"/>
              <a:t>4 337 407 </a:t>
            </a:r>
            <a:r>
              <a:rPr lang="en-ZA" sz="2000" b="1" dirty="0"/>
              <a:t>(</a:t>
            </a:r>
            <a:r>
              <a:rPr lang="en-ZA" sz="2000" b="1" dirty="0" smtClean="0"/>
              <a:t>38,6%) </a:t>
            </a:r>
            <a:r>
              <a:rPr lang="en-ZA" sz="2000" dirty="0"/>
              <a:t>have completed schooling to grade 10</a:t>
            </a:r>
          </a:p>
          <a:p>
            <a:pPr marL="285750" indent="-285750">
              <a:spcBef>
                <a:spcPts val="600"/>
              </a:spcBef>
              <a:spcAft>
                <a:spcPts val="600"/>
              </a:spcAft>
              <a:buFont typeface="Arial" panose="020B0604020202020204" pitchFamily="34" charset="0"/>
              <a:buChar char="•"/>
            </a:pPr>
            <a:r>
              <a:rPr lang="en-ZA" sz="2000" dirty="0" smtClean="0"/>
              <a:t>4 766 742 </a:t>
            </a:r>
            <a:r>
              <a:rPr lang="en-ZA" sz="2000" b="1" dirty="0"/>
              <a:t>(</a:t>
            </a:r>
            <a:r>
              <a:rPr lang="en-ZA" sz="2000" b="1" dirty="0" smtClean="0"/>
              <a:t>42,4%) </a:t>
            </a:r>
            <a:r>
              <a:rPr lang="en-ZA" sz="2000" dirty="0"/>
              <a:t>have completed schooling to grade 12</a:t>
            </a:r>
          </a:p>
          <a:p>
            <a:pPr marL="285750" indent="-285750">
              <a:spcBef>
                <a:spcPts val="600"/>
              </a:spcBef>
              <a:spcAft>
                <a:spcPts val="600"/>
              </a:spcAft>
              <a:buFont typeface="Arial" panose="020B0604020202020204" pitchFamily="34" charset="0"/>
              <a:buChar char="•"/>
            </a:pPr>
            <a:r>
              <a:rPr lang="en-ZA" sz="2000" dirty="0" smtClean="0"/>
              <a:t>848 020 </a:t>
            </a:r>
            <a:r>
              <a:rPr lang="en-ZA" sz="2000" b="1" dirty="0"/>
              <a:t>(</a:t>
            </a:r>
            <a:r>
              <a:rPr lang="en-ZA" sz="2000" b="1" dirty="0" smtClean="0"/>
              <a:t>7,5%) </a:t>
            </a:r>
            <a:r>
              <a:rPr lang="en-ZA" sz="2000" dirty="0"/>
              <a:t>have some level of tertiary education</a:t>
            </a:r>
          </a:p>
          <a:p>
            <a:pPr marL="285750" indent="-285750">
              <a:spcBef>
                <a:spcPts val="600"/>
              </a:spcBef>
              <a:spcAft>
                <a:spcPts val="600"/>
              </a:spcAft>
              <a:buFont typeface="Arial" panose="020B0604020202020204" pitchFamily="34" charset="0"/>
              <a:buChar char="•"/>
            </a:pPr>
            <a:endParaRPr lang="en-GB" sz="20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3864060528"/>
              </p:ext>
            </p:extLst>
          </p:nvPr>
        </p:nvGraphicFramePr>
        <p:xfrm>
          <a:off x="4800600" y="762001"/>
          <a:ext cx="43434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514625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76200"/>
            <a:ext cx="8534400" cy="1143000"/>
          </a:xfrm>
        </p:spPr>
        <p:txBody>
          <a:bodyPr>
            <a:normAutofit fontScale="90000"/>
          </a:bodyPr>
          <a:lstStyle/>
          <a:p>
            <a:r>
              <a:rPr lang="en-US" b="1" dirty="0" smtClean="0"/>
              <a:t>Covid-19 </a:t>
            </a:r>
            <a:r>
              <a:rPr lang="en-US" b="1" dirty="0"/>
              <a:t>SRD grant applications by age group as at </a:t>
            </a:r>
            <a:r>
              <a:rPr lang="en-US" b="1" dirty="0" smtClean="0"/>
              <a:t>25 Aug. 2021</a:t>
            </a:r>
            <a:endParaRPr lang="en-GB"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xmlns="" val="828192681"/>
              </p:ext>
            </p:extLst>
          </p:nvPr>
        </p:nvGraphicFramePr>
        <p:xfrm>
          <a:off x="469710" y="1447800"/>
          <a:ext cx="8153400" cy="4400550"/>
        </p:xfrm>
        <a:graphic>
          <a:graphicData uri="http://schemas.openxmlformats.org/drawingml/2006/table">
            <a:tbl>
              <a:tblPr>
                <a:tableStyleId>{5940675A-B579-460E-94D1-54222C63F5DA}</a:tableStyleId>
              </a:tblPr>
              <a:tblGrid>
                <a:gridCol w="1740401"/>
                <a:gridCol w="1456642"/>
                <a:gridCol w="1551226"/>
                <a:gridCol w="2175500"/>
                <a:gridCol w="1229631"/>
              </a:tblGrid>
              <a:tr h="190500">
                <a:tc>
                  <a:txBody>
                    <a:bodyPr/>
                    <a:lstStyle/>
                    <a:p>
                      <a:pPr algn="l" fontAlgn="b"/>
                      <a:r>
                        <a:rPr lang="en-GB" sz="2000" b="1" u="none" strike="noStrike" dirty="0">
                          <a:solidFill>
                            <a:schemeClr val="tx1"/>
                          </a:solidFill>
                          <a:effectLst/>
                          <a:latin typeface="Arial" panose="020B0604020202020204" pitchFamily="34" charset="0"/>
                          <a:cs typeface="Arial" panose="020B0604020202020204" pitchFamily="34" charset="0"/>
                        </a:rPr>
                        <a:t>Age group</a:t>
                      </a:r>
                      <a:endParaRPr lang="en-GB"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solidFill>
                      <a:srgbClr val="FFC000"/>
                    </a:solidFill>
                  </a:tcPr>
                </a:tc>
                <a:tc>
                  <a:txBody>
                    <a:bodyPr/>
                    <a:lstStyle/>
                    <a:p>
                      <a:pPr algn="l" fontAlgn="b"/>
                      <a:r>
                        <a:rPr lang="en-GB" sz="2000" b="1" u="none" strike="noStrike">
                          <a:solidFill>
                            <a:schemeClr val="tx1"/>
                          </a:solidFill>
                          <a:effectLst/>
                          <a:latin typeface="Arial" panose="020B0604020202020204" pitchFamily="34" charset="0"/>
                          <a:cs typeface="Arial" panose="020B0604020202020204" pitchFamily="34" charset="0"/>
                        </a:rPr>
                        <a:t>Female</a:t>
                      </a:r>
                      <a:endParaRPr lang="en-GB" sz="2000" b="1" i="0" u="none" strike="noStrike">
                        <a:solidFill>
                          <a:schemeClr val="tx1"/>
                        </a:solidFill>
                        <a:effectLst/>
                        <a:latin typeface="Arial" panose="020B0604020202020204" pitchFamily="34" charset="0"/>
                        <a:cs typeface="Arial" panose="020B0604020202020204" pitchFamily="34" charset="0"/>
                      </a:endParaRPr>
                    </a:p>
                  </a:txBody>
                  <a:tcPr marL="9525" marR="9525" marT="9525" marB="0">
                    <a:solidFill>
                      <a:srgbClr val="FFC000"/>
                    </a:solidFill>
                  </a:tcPr>
                </a:tc>
                <a:tc>
                  <a:txBody>
                    <a:bodyPr/>
                    <a:lstStyle/>
                    <a:p>
                      <a:pPr algn="l" fontAlgn="b"/>
                      <a:r>
                        <a:rPr lang="en-GB" sz="2000" b="1" u="none" strike="noStrike">
                          <a:solidFill>
                            <a:schemeClr val="tx1"/>
                          </a:solidFill>
                          <a:effectLst/>
                          <a:latin typeface="Arial" panose="020B0604020202020204" pitchFamily="34" charset="0"/>
                          <a:cs typeface="Arial" panose="020B0604020202020204" pitchFamily="34" charset="0"/>
                        </a:rPr>
                        <a:t>Male</a:t>
                      </a:r>
                      <a:endParaRPr lang="en-GB" sz="2000" b="1" i="0" u="none" strike="noStrike">
                        <a:solidFill>
                          <a:schemeClr val="tx1"/>
                        </a:solidFill>
                        <a:effectLst/>
                        <a:latin typeface="Arial" panose="020B0604020202020204" pitchFamily="34" charset="0"/>
                        <a:cs typeface="Arial" panose="020B0604020202020204" pitchFamily="34" charset="0"/>
                      </a:endParaRPr>
                    </a:p>
                  </a:txBody>
                  <a:tcPr marL="9525" marR="9525" marT="9525" marB="0">
                    <a:solidFill>
                      <a:srgbClr val="FFC000"/>
                    </a:solidFill>
                  </a:tcPr>
                </a:tc>
                <a:tc>
                  <a:txBody>
                    <a:bodyPr/>
                    <a:lstStyle/>
                    <a:p>
                      <a:pPr algn="l" fontAlgn="b"/>
                      <a:r>
                        <a:rPr lang="en-GB" sz="2000" b="1" u="none" strike="noStrike" dirty="0">
                          <a:solidFill>
                            <a:schemeClr val="tx1"/>
                          </a:solidFill>
                          <a:effectLst/>
                          <a:latin typeface="Arial" panose="020B0604020202020204" pitchFamily="34" charset="0"/>
                          <a:cs typeface="Arial" panose="020B0604020202020204" pitchFamily="34" charset="0"/>
                        </a:rPr>
                        <a:t>Grand Total</a:t>
                      </a:r>
                      <a:endParaRPr lang="en-GB"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solidFill>
                      <a:srgbClr val="FFC000"/>
                    </a:solidFill>
                  </a:tcPr>
                </a:tc>
                <a:tc>
                  <a:txBody>
                    <a:bodyPr/>
                    <a:lstStyle/>
                    <a:p>
                      <a:pPr algn="l" fontAlgn="b"/>
                      <a:r>
                        <a:rPr lang="en-GB" sz="2000" b="1" u="none" strike="noStrike" dirty="0">
                          <a:solidFill>
                            <a:schemeClr val="tx1"/>
                          </a:solidFill>
                          <a:effectLst/>
                          <a:latin typeface="Arial" panose="020B0604020202020204" pitchFamily="34" charset="0"/>
                          <a:cs typeface="Arial" panose="020B0604020202020204" pitchFamily="34" charset="0"/>
                        </a:rPr>
                        <a:t>%</a:t>
                      </a:r>
                      <a:endParaRPr lang="en-GB" sz="2000" b="1"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solidFill>
                      <a:srgbClr val="FFC000"/>
                    </a:solidFill>
                  </a:tcPr>
                </a:tc>
              </a:tr>
              <a:tr h="190500">
                <a:tc>
                  <a:txBody>
                    <a:bodyPr/>
                    <a:lstStyle/>
                    <a:p>
                      <a:pPr algn="l" fontAlgn="b"/>
                      <a:r>
                        <a:rPr lang="en-GB" sz="2000" u="none" strike="noStrike" dirty="0">
                          <a:effectLst/>
                          <a:latin typeface="Arial" panose="020B0604020202020204" pitchFamily="34" charset="0"/>
                          <a:cs typeface="Arial" panose="020B0604020202020204" pitchFamily="34" charset="0"/>
                        </a:rPr>
                        <a:t>Under 20yrs</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418 604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395 602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814 206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7.2%</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r>
              <a:tr h="190500">
                <a:tc>
                  <a:txBody>
                    <a:bodyPr/>
                    <a:lstStyle/>
                    <a:p>
                      <a:pPr algn="l" fontAlgn="b"/>
                      <a:r>
                        <a:rPr lang="en-GB" sz="2000" u="none" strike="noStrike" dirty="0">
                          <a:effectLst/>
                          <a:latin typeface="Arial" panose="020B0604020202020204" pitchFamily="34" charset="0"/>
                          <a:cs typeface="Arial" panose="020B0604020202020204" pitchFamily="34" charset="0"/>
                        </a:rPr>
                        <a:t>20-24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1 151 192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1 037 650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2 188 842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19.5%</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r>
              <a:tr h="190500">
                <a:tc>
                  <a:txBody>
                    <a:bodyPr/>
                    <a:lstStyle/>
                    <a:p>
                      <a:pPr algn="l" fontAlgn="b"/>
                      <a:r>
                        <a:rPr lang="en-GB" sz="2000" u="none" strike="noStrike" dirty="0">
                          <a:effectLst/>
                          <a:latin typeface="Arial" panose="020B0604020202020204" pitchFamily="34" charset="0"/>
                          <a:cs typeface="Arial" panose="020B0604020202020204" pitchFamily="34" charset="0"/>
                        </a:rPr>
                        <a:t>25-29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1 128 989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866 721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1 995 710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17.8%</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r>
              <a:tr h="190500">
                <a:tc>
                  <a:txBody>
                    <a:bodyPr/>
                    <a:lstStyle/>
                    <a:p>
                      <a:pPr algn="l" fontAlgn="b"/>
                      <a:r>
                        <a:rPr lang="en-GB" sz="2000" u="none" strike="noStrike" dirty="0">
                          <a:effectLst/>
                          <a:latin typeface="Arial" panose="020B0604020202020204" pitchFamily="34" charset="0"/>
                          <a:cs typeface="Arial" panose="020B0604020202020204" pitchFamily="34" charset="0"/>
                        </a:rPr>
                        <a:t>30-34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962 186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696 779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1 658 965</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14.8%</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solidFill>
                      <a:srgbClr val="00B050"/>
                    </a:solidFill>
                  </a:tcPr>
                </a:tc>
              </a:tr>
              <a:tr h="190500">
                <a:tc>
                  <a:txBody>
                    <a:bodyPr/>
                    <a:lstStyle/>
                    <a:p>
                      <a:pPr algn="l" fontAlgn="b"/>
                      <a:r>
                        <a:rPr lang="en-GB" sz="2000" u="none" strike="noStrike">
                          <a:effectLst/>
                          <a:latin typeface="Arial" panose="020B0604020202020204" pitchFamily="34" charset="0"/>
                          <a:cs typeface="Arial" panose="020B0604020202020204" pitchFamily="34" charset="0"/>
                        </a:rPr>
                        <a:t>35yrs</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171 678</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122 267</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293 945</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2.6%</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36-39</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616 605</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437 959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1 054 564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9.4%</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40-44</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588 717</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404 268</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992 985</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8.8%</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45-49</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523 682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332 273</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855 955</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7.6%</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50-54</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451 407</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259 876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711 283</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6.3%</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55-59</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401 691</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225 849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627 540</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5.6%</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60 and above</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29 694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14 012</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43 706</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0.4%</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a:effectLst/>
                          <a:latin typeface="Arial" panose="020B0604020202020204" pitchFamily="34" charset="0"/>
                          <a:cs typeface="Arial" panose="020B0604020202020204" pitchFamily="34" charset="0"/>
                        </a:rPr>
                        <a:t>Unknown</a:t>
                      </a:r>
                      <a:endParaRPr lang="en-GB" sz="2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9</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14</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0" i="0" u="none" strike="noStrike" dirty="0" smtClean="0">
                          <a:solidFill>
                            <a:srgbClr val="000000"/>
                          </a:solidFill>
                          <a:effectLst/>
                          <a:latin typeface="Arial" panose="020B0604020202020204" pitchFamily="34" charset="0"/>
                          <a:cs typeface="Arial" panose="020B0604020202020204" pitchFamily="34" charset="0"/>
                        </a:rPr>
                        <a:t>23</a:t>
                      </a:r>
                      <a:endParaRPr lang="en-GB" sz="2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0.0%</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190500">
                <a:tc>
                  <a:txBody>
                    <a:bodyPr/>
                    <a:lstStyle/>
                    <a:p>
                      <a:pPr algn="l" fontAlgn="b"/>
                      <a:r>
                        <a:rPr lang="en-GB" sz="2000" u="none" strike="noStrike" dirty="0">
                          <a:effectLst/>
                          <a:latin typeface="Arial" panose="020B0604020202020204" pitchFamily="34" charset="0"/>
                          <a:cs typeface="Arial" panose="020B0604020202020204" pitchFamily="34" charset="0"/>
                        </a:rPr>
                        <a:t>Grand Total</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6 444 454</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4 793 270</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ZA" sz="2000" b="1" i="0" u="none" strike="noStrike" dirty="0" smtClean="0">
                          <a:solidFill>
                            <a:srgbClr val="000000"/>
                          </a:solidFill>
                          <a:effectLst/>
                          <a:latin typeface="Arial" panose="020B0604020202020204" pitchFamily="34" charset="0"/>
                          <a:cs typeface="Arial" panose="020B0604020202020204" pitchFamily="34" charset="0"/>
                        </a:rPr>
                        <a:t>11 237 724</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r" fontAlgn="b"/>
                      <a:r>
                        <a:rPr lang="en-GB" sz="2000" b="1" u="none" strike="noStrike" dirty="0">
                          <a:effectLst/>
                          <a:latin typeface="Arial" panose="020B0604020202020204" pitchFamily="34" charset="0"/>
                          <a:cs typeface="Arial" panose="020B0604020202020204" pitchFamily="34" charset="0"/>
                        </a:rPr>
                        <a:t>100%</a:t>
                      </a:r>
                      <a:endParaRPr lang="en-GB" sz="20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xmlns="" val="669223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ZA" dirty="0" smtClean="0"/>
              <a:t>Citizenship of applicants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53591914"/>
              </p:ext>
            </p:extLst>
          </p:nvPr>
        </p:nvGraphicFramePr>
        <p:xfrm>
          <a:off x="457200" y="1066797"/>
          <a:ext cx="8229600" cy="5025342"/>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691843">
                <a:tc>
                  <a:txBody>
                    <a:bodyPr/>
                    <a:lstStyle/>
                    <a:p>
                      <a:r>
                        <a:rPr lang="en-ZA" dirty="0" smtClean="0">
                          <a:solidFill>
                            <a:schemeClr val="tx1"/>
                          </a:solidFill>
                        </a:rPr>
                        <a:t>Province</a:t>
                      </a:r>
                      <a:endParaRPr lang="en-GB" dirty="0">
                        <a:solidFill>
                          <a:schemeClr val="tx1"/>
                        </a:solidFill>
                      </a:endParaRPr>
                    </a:p>
                  </a:txBody>
                  <a:tcPr>
                    <a:solidFill>
                      <a:srgbClr val="FFC000"/>
                    </a:solidFill>
                  </a:tcPr>
                </a:tc>
                <a:tc>
                  <a:txBody>
                    <a:bodyPr/>
                    <a:lstStyle/>
                    <a:p>
                      <a:r>
                        <a:rPr lang="en-ZA" dirty="0" smtClean="0">
                          <a:solidFill>
                            <a:schemeClr val="tx1"/>
                          </a:solidFill>
                        </a:rPr>
                        <a:t>SA</a:t>
                      </a:r>
                      <a:r>
                        <a:rPr lang="en-ZA" baseline="0" dirty="0" smtClean="0">
                          <a:solidFill>
                            <a:schemeClr val="tx1"/>
                          </a:solidFill>
                        </a:rPr>
                        <a:t> Citizens</a:t>
                      </a:r>
                      <a:endParaRPr lang="en-GB" dirty="0">
                        <a:solidFill>
                          <a:schemeClr val="tx1"/>
                        </a:solidFill>
                      </a:endParaRPr>
                    </a:p>
                  </a:txBody>
                  <a:tcPr>
                    <a:solidFill>
                      <a:srgbClr val="FFC000"/>
                    </a:solidFill>
                  </a:tcPr>
                </a:tc>
                <a:tc>
                  <a:txBody>
                    <a:bodyPr/>
                    <a:lstStyle/>
                    <a:p>
                      <a:r>
                        <a:rPr lang="en-ZA" dirty="0" smtClean="0">
                          <a:solidFill>
                            <a:schemeClr val="tx1"/>
                          </a:solidFill>
                        </a:rPr>
                        <a:t>Permanent Residents</a:t>
                      </a:r>
                      <a:endParaRPr lang="en-GB" dirty="0">
                        <a:solidFill>
                          <a:schemeClr val="tx1"/>
                        </a:solidFill>
                      </a:endParaRPr>
                    </a:p>
                  </a:txBody>
                  <a:tcPr>
                    <a:solidFill>
                      <a:srgbClr val="FFC000"/>
                    </a:solidFill>
                  </a:tcPr>
                </a:tc>
                <a:tc>
                  <a:txBody>
                    <a:bodyPr/>
                    <a:lstStyle/>
                    <a:p>
                      <a:r>
                        <a:rPr lang="en-ZA" dirty="0" smtClean="0">
                          <a:solidFill>
                            <a:schemeClr val="tx1"/>
                          </a:solidFill>
                        </a:rPr>
                        <a:t>Refugees</a:t>
                      </a:r>
                      <a:endParaRPr lang="en-GB" dirty="0">
                        <a:solidFill>
                          <a:schemeClr val="tx1"/>
                        </a:solidFill>
                      </a:endParaRPr>
                    </a:p>
                  </a:txBody>
                  <a:tcPr>
                    <a:solidFill>
                      <a:srgbClr val="FFC000"/>
                    </a:solidFill>
                  </a:tcPr>
                </a:tc>
                <a:tc>
                  <a:txBody>
                    <a:bodyPr/>
                    <a:lstStyle/>
                    <a:p>
                      <a:r>
                        <a:rPr lang="en-ZA" dirty="0" smtClean="0">
                          <a:solidFill>
                            <a:schemeClr val="tx1"/>
                          </a:solidFill>
                        </a:rPr>
                        <a:t>Total</a:t>
                      </a:r>
                      <a:endParaRPr lang="en-GB" dirty="0">
                        <a:solidFill>
                          <a:schemeClr val="tx1"/>
                        </a:solidFill>
                      </a:endParaRPr>
                    </a:p>
                  </a:txBody>
                  <a:tcPr>
                    <a:solidFill>
                      <a:srgbClr val="FFC000"/>
                    </a:solidFill>
                  </a:tcPr>
                </a:tc>
              </a:tr>
              <a:tr h="400830">
                <a:tc>
                  <a:txBody>
                    <a:bodyPr/>
                    <a:lstStyle/>
                    <a:p>
                      <a:r>
                        <a:rPr lang="en-ZA" dirty="0" smtClean="0">
                          <a:solidFill>
                            <a:schemeClr val="tx1"/>
                          </a:solidFill>
                        </a:rPr>
                        <a:t>Eastern Cape</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1 389 012</a:t>
                      </a:r>
                      <a:endParaRPr lang="en-GB" dirty="0">
                        <a:solidFill>
                          <a:schemeClr val="tx1"/>
                        </a:solidFill>
                      </a:endParaRPr>
                    </a:p>
                  </a:txBody>
                  <a:tcPr>
                    <a:solidFill>
                      <a:schemeClr val="bg2"/>
                    </a:solidFill>
                  </a:tcPr>
                </a:tc>
                <a:tc>
                  <a:txBody>
                    <a:bodyPr/>
                    <a:lstStyle/>
                    <a:p>
                      <a:pPr algn="r"/>
                      <a:r>
                        <a:rPr lang="en-ZA" dirty="0" smtClean="0">
                          <a:solidFill>
                            <a:schemeClr val="tx1"/>
                          </a:solidFill>
                        </a:rPr>
                        <a:t>561</a:t>
                      </a:r>
                      <a:endParaRPr lang="en-GB" dirty="0">
                        <a:solidFill>
                          <a:schemeClr val="tx1"/>
                        </a:solidFill>
                      </a:endParaRPr>
                    </a:p>
                  </a:txBody>
                  <a:tcPr>
                    <a:solidFill>
                      <a:schemeClr val="bg2"/>
                    </a:solidFill>
                  </a:tcPr>
                </a:tc>
                <a:tc>
                  <a:txBody>
                    <a:bodyPr/>
                    <a:lstStyle/>
                    <a:p>
                      <a:pPr algn="r"/>
                      <a:r>
                        <a:rPr lang="en-ZA" dirty="0" smtClean="0">
                          <a:solidFill>
                            <a:schemeClr val="tx1"/>
                          </a:solidFill>
                        </a:rPr>
                        <a:t>225</a:t>
                      </a:r>
                      <a:endParaRPr lang="en-GB" dirty="0">
                        <a:solidFill>
                          <a:schemeClr val="tx1"/>
                        </a:solidFill>
                      </a:endParaRPr>
                    </a:p>
                  </a:txBody>
                  <a:tcPr>
                    <a:solidFill>
                      <a:schemeClr val="bg2"/>
                    </a:solidFill>
                  </a:tcPr>
                </a:tc>
                <a:tc>
                  <a:txBody>
                    <a:bodyPr/>
                    <a:lstStyle/>
                    <a:p>
                      <a:pPr algn="r"/>
                      <a:r>
                        <a:rPr lang="en-ZA" smtClean="0">
                          <a:solidFill>
                            <a:schemeClr val="tx1"/>
                          </a:solidFill>
                        </a:rPr>
                        <a:t>1 389 798</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Free State</a:t>
                      </a:r>
                      <a:endParaRPr lang="en-GB" dirty="0">
                        <a:solidFill>
                          <a:schemeClr val="tx1"/>
                        </a:solidFill>
                      </a:endParaRPr>
                    </a:p>
                  </a:txBody>
                  <a:tcPr>
                    <a:solidFill>
                      <a:schemeClr val="bg2"/>
                    </a:solidFill>
                  </a:tcPr>
                </a:tc>
                <a:tc>
                  <a:txBody>
                    <a:bodyPr/>
                    <a:lstStyle/>
                    <a:p>
                      <a:pPr algn="r"/>
                      <a:r>
                        <a:rPr lang="en-ZA" dirty="0" smtClean="0">
                          <a:solidFill>
                            <a:schemeClr val="tx1"/>
                          </a:solidFill>
                        </a:rPr>
                        <a:t>567 591</a:t>
                      </a:r>
                      <a:endParaRPr lang="en-GB" dirty="0">
                        <a:solidFill>
                          <a:schemeClr val="tx1"/>
                        </a:solidFill>
                      </a:endParaRPr>
                    </a:p>
                  </a:txBody>
                  <a:tcPr>
                    <a:solidFill>
                      <a:schemeClr val="bg2"/>
                    </a:solidFill>
                  </a:tcPr>
                </a:tc>
                <a:tc>
                  <a:txBody>
                    <a:bodyPr/>
                    <a:lstStyle/>
                    <a:p>
                      <a:pPr algn="r"/>
                      <a:r>
                        <a:rPr lang="en-ZA" dirty="0" smtClean="0">
                          <a:solidFill>
                            <a:schemeClr val="tx1"/>
                          </a:solidFill>
                        </a:rPr>
                        <a:t>621</a:t>
                      </a:r>
                      <a:endParaRPr lang="en-GB" dirty="0">
                        <a:solidFill>
                          <a:schemeClr val="tx1"/>
                        </a:solidFill>
                      </a:endParaRPr>
                    </a:p>
                  </a:txBody>
                  <a:tcPr>
                    <a:solidFill>
                      <a:schemeClr val="bg2"/>
                    </a:solidFill>
                  </a:tcPr>
                </a:tc>
                <a:tc>
                  <a:txBody>
                    <a:bodyPr/>
                    <a:lstStyle/>
                    <a:p>
                      <a:pPr algn="r"/>
                      <a:r>
                        <a:rPr lang="en-ZA" dirty="0" smtClean="0">
                          <a:solidFill>
                            <a:schemeClr val="tx1"/>
                          </a:solidFill>
                        </a:rPr>
                        <a:t>54</a:t>
                      </a:r>
                      <a:endParaRPr lang="en-GB" dirty="0">
                        <a:solidFill>
                          <a:schemeClr val="tx1"/>
                        </a:solidFill>
                      </a:endParaRPr>
                    </a:p>
                  </a:txBody>
                  <a:tcPr>
                    <a:solidFill>
                      <a:schemeClr val="bg2"/>
                    </a:solidFill>
                  </a:tcPr>
                </a:tc>
                <a:tc>
                  <a:txBody>
                    <a:bodyPr/>
                    <a:lstStyle/>
                    <a:p>
                      <a:pPr algn="r"/>
                      <a:r>
                        <a:rPr lang="en-ZA" dirty="0" smtClean="0">
                          <a:solidFill>
                            <a:schemeClr val="tx1"/>
                          </a:solidFill>
                        </a:rPr>
                        <a:t>568 266</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Gauteng</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2 301 116</a:t>
                      </a:r>
                      <a:endParaRPr lang="en-GB" dirty="0">
                        <a:solidFill>
                          <a:schemeClr val="tx1"/>
                        </a:solidFill>
                      </a:endParaRPr>
                    </a:p>
                  </a:txBody>
                  <a:tcPr>
                    <a:solidFill>
                      <a:schemeClr val="bg2"/>
                    </a:solidFill>
                  </a:tcPr>
                </a:tc>
                <a:tc>
                  <a:txBody>
                    <a:bodyPr/>
                    <a:lstStyle/>
                    <a:p>
                      <a:pPr algn="r"/>
                      <a:r>
                        <a:rPr lang="en-ZA" dirty="0" smtClean="0">
                          <a:solidFill>
                            <a:schemeClr val="tx1"/>
                          </a:solidFill>
                        </a:rPr>
                        <a:t>7 822</a:t>
                      </a:r>
                      <a:endParaRPr lang="en-GB" dirty="0">
                        <a:solidFill>
                          <a:schemeClr val="tx1"/>
                        </a:solidFill>
                      </a:endParaRPr>
                    </a:p>
                  </a:txBody>
                  <a:tcPr>
                    <a:solidFill>
                      <a:schemeClr val="bg2"/>
                    </a:solidFill>
                  </a:tcPr>
                </a:tc>
                <a:tc>
                  <a:txBody>
                    <a:bodyPr/>
                    <a:lstStyle/>
                    <a:p>
                      <a:pPr algn="r"/>
                      <a:r>
                        <a:rPr lang="en-ZA" dirty="0" smtClean="0">
                          <a:solidFill>
                            <a:schemeClr val="tx1"/>
                          </a:solidFill>
                        </a:rPr>
                        <a:t>924</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2 309 862</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KwaZulu-Natal</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2 484 352</a:t>
                      </a:r>
                      <a:endParaRPr lang="en-GB" dirty="0">
                        <a:solidFill>
                          <a:schemeClr val="tx1"/>
                        </a:solidFill>
                      </a:endParaRPr>
                    </a:p>
                  </a:txBody>
                  <a:tcPr>
                    <a:solidFill>
                      <a:schemeClr val="bg2"/>
                    </a:solidFill>
                  </a:tcPr>
                </a:tc>
                <a:tc>
                  <a:txBody>
                    <a:bodyPr/>
                    <a:lstStyle/>
                    <a:p>
                      <a:pPr algn="r"/>
                      <a:r>
                        <a:rPr lang="en-ZA" dirty="0" smtClean="0">
                          <a:solidFill>
                            <a:schemeClr val="tx1"/>
                          </a:solidFill>
                        </a:rPr>
                        <a:t>931</a:t>
                      </a:r>
                      <a:endParaRPr lang="en-GB" dirty="0">
                        <a:solidFill>
                          <a:schemeClr val="tx1"/>
                        </a:solidFill>
                      </a:endParaRPr>
                    </a:p>
                  </a:txBody>
                  <a:tcPr>
                    <a:solidFill>
                      <a:schemeClr val="bg2"/>
                    </a:solidFill>
                  </a:tcPr>
                </a:tc>
                <a:tc>
                  <a:txBody>
                    <a:bodyPr/>
                    <a:lstStyle/>
                    <a:p>
                      <a:pPr algn="r"/>
                      <a:r>
                        <a:rPr lang="en-ZA" dirty="0" smtClean="0">
                          <a:solidFill>
                            <a:schemeClr val="tx1"/>
                          </a:solidFill>
                        </a:rPr>
                        <a:t>789</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2 486 072</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Limpopo</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1 652 842</a:t>
                      </a:r>
                      <a:endParaRPr lang="en-GB" dirty="0">
                        <a:solidFill>
                          <a:schemeClr val="tx1"/>
                        </a:solidFill>
                      </a:endParaRPr>
                    </a:p>
                  </a:txBody>
                  <a:tcPr>
                    <a:solidFill>
                      <a:schemeClr val="bg2"/>
                    </a:solidFill>
                  </a:tcPr>
                </a:tc>
                <a:tc>
                  <a:txBody>
                    <a:bodyPr/>
                    <a:lstStyle/>
                    <a:p>
                      <a:pPr algn="r"/>
                      <a:r>
                        <a:rPr lang="en-ZA" dirty="0" smtClean="0">
                          <a:solidFill>
                            <a:schemeClr val="tx1"/>
                          </a:solidFill>
                        </a:rPr>
                        <a:t>7 037</a:t>
                      </a:r>
                      <a:endParaRPr lang="en-GB" dirty="0">
                        <a:solidFill>
                          <a:schemeClr val="tx1"/>
                        </a:solidFill>
                      </a:endParaRPr>
                    </a:p>
                  </a:txBody>
                  <a:tcPr>
                    <a:solidFill>
                      <a:schemeClr val="bg2"/>
                    </a:solidFill>
                  </a:tcPr>
                </a:tc>
                <a:tc>
                  <a:txBody>
                    <a:bodyPr/>
                    <a:lstStyle/>
                    <a:p>
                      <a:pPr algn="r"/>
                      <a:r>
                        <a:rPr lang="en-ZA" dirty="0" smtClean="0">
                          <a:solidFill>
                            <a:schemeClr val="tx1"/>
                          </a:solidFill>
                        </a:rPr>
                        <a:t>145</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1 660 024</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Mpumalanga</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1 040 123</a:t>
                      </a:r>
                      <a:endParaRPr lang="en-GB" dirty="0">
                        <a:solidFill>
                          <a:schemeClr val="tx1"/>
                        </a:solidFill>
                      </a:endParaRPr>
                    </a:p>
                  </a:txBody>
                  <a:tcPr>
                    <a:solidFill>
                      <a:schemeClr val="bg2"/>
                    </a:solidFill>
                  </a:tcPr>
                </a:tc>
                <a:tc>
                  <a:txBody>
                    <a:bodyPr/>
                    <a:lstStyle/>
                    <a:p>
                      <a:pPr algn="r"/>
                      <a:r>
                        <a:rPr lang="en-ZA" dirty="0" smtClean="0">
                          <a:solidFill>
                            <a:schemeClr val="tx1"/>
                          </a:solidFill>
                        </a:rPr>
                        <a:t>3 464</a:t>
                      </a:r>
                      <a:endParaRPr lang="en-GB" dirty="0">
                        <a:solidFill>
                          <a:schemeClr val="tx1"/>
                        </a:solidFill>
                      </a:endParaRPr>
                    </a:p>
                  </a:txBody>
                  <a:tcPr>
                    <a:solidFill>
                      <a:schemeClr val="bg2"/>
                    </a:solidFill>
                  </a:tcPr>
                </a:tc>
                <a:tc>
                  <a:txBody>
                    <a:bodyPr/>
                    <a:lstStyle/>
                    <a:p>
                      <a:pPr algn="r"/>
                      <a:r>
                        <a:rPr lang="en-ZA" dirty="0" smtClean="0">
                          <a:solidFill>
                            <a:schemeClr val="tx1"/>
                          </a:solidFill>
                        </a:rPr>
                        <a:t>170</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1 043 757</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North West</a:t>
                      </a:r>
                      <a:endParaRPr lang="en-GB" dirty="0">
                        <a:solidFill>
                          <a:schemeClr val="tx1"/>
                        </a:solidFill>
                      </a:endParaRPr>
                    </a:p>
                  </a:txBody>
                  <a:tcPr>
                    <a:solidFill>
                      <a:schemeClr val="bg2"/>
                    </a:solidFill>
                  </a:tcPr>
                </a:tc>
                <a:tc>
                  <a:txBody>
                    <a:bodyPr/>
                    <a:lstStyle/>
                    <a:p>
                      <a:pPr algn="r"/>
                      <a:r>
                        <a:rPr lang="en-ZA" dirty="0" smtClean="0">
                          <a:solidFill>
                            <a:schemeClr val="tx1"/>
                          </a:solidFill>
                        </a:rPr>
                        <a:t>750 873</a:t>
                      </a:r>
                      <a:endParaRPr lang="en-GB" dirty="0">
                        <a:solidFill>
                          <a:schemeClr val="tx1"/>
                        </a:solidFill>
                      </a:endParaRPr>
                    </a:p>
                  </a:txBody>
                  <a:tcPr>
                    <a:solidFill>
                      <a:schemeClr val="bg2"/>
                    </a:solidFill>
                  </a:tcPr>
                </a:tc>
                <a:tc>
                  <a:txBody>
                    <a:bodyPr/>
                    <a:lstStyle/>
                    <a:p>
                      <a:pPr algn="r"/>
                      <a:r>
                        <a:rPr lang="en-ZA" dirty="0" smtClean="0">
                          <a:solidFill>
                            <a:schemeClr val="tx1"/>
                          </a:solidFill>
                        </a:rPr>
                        <a:t>842</a:t>
                      </a:r>
                      <a:endParaRPr lang="en-GB" dirty="0">
                        <a:solidFill>
                          <a:schemeClr val="tx1"/>
                        </a:solidFill>
                      </a:endParaRPr>
                    </a:p>
                  </a:txBody>
                  <a:tcPr>
                    <a:solidFill>
                      <a:schemeClr val="bg2"/>
                    </a:solidFill>
                  </a:tcPr>
                </a:tc>
                <a:tc>
                  <a:txBody>
                    <a:bodyPr/>
                    <a:lstStyle/>
                    <a:p>
                      <a:pPr algn="r"/>
                      <a:r>
                        <a:rPr lang="en-ZA" dirty="0" smtClean="0">
                          <a:solidFill>
                            <a:schemeClr val="tx1"/>
                          </a:solidFill>
                        </a:rPr>
                        <a:t>80</a:t>
                      </a:r>
                      <a:endParaRPr lang="en-GB" dirty="0">
                        <a:solidFill>
                          <a:schemeClr val="tx1"/>
                        </a:solidFill>
                      </a:endParaRPr>
                    </a:p>
                  </a:txBody>
                  <a:tcPr>
                    <a:solidFill>
                      <a:schemeClr val="bg2"/>
                    </a:solidFill>
                  </a:tcPr>
                </a:tc>
                <a:tc>
                  <a:txBody>
                    <a:bodyPr/>
                    <a:lstStyle/>
                    <a:p>
                      <a:pPr algn="r"/>
                      <a:r>
                        <a:rPr lang="en-ZA" dirty="0" smtClean="0">
                          <a:solidFill>
                            <a:schemeClr val="tx1"/>
                          </a:solidFill>
                        </a:rPr>
                        <a:t>751 795</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Northern</a:t>
                      </a:r>
                      <a:r>
                        <a:rPr lang="en-ZA" baseline="0" dirty="0" smtClean="0">
                          <a:solidFill>
                            <a:schemeClr val="tx1"/>
                          </a:solidFill>
                        </a:rPr>
                        <a:t> Cape</a:t>
                      </a:r>
                      <a:endParaRPr lang="en-GB" dirty="0">
                        <a:solidFill>
                          <a:schemeClr val="tx1"/>
                        </a:solidFill>
                      </a:endParaRPr>
                    </a:p>
                  </a:txBody>
                  <a:tcPr>
                    <a:solidFill>
                      <a:schemeClr val="bg2"/>
                    </a:solidFill>
                  </a:tcPr>
                </a:tc>
                <a:tc>
                  <a:txBody>
                    <a:bodyPr/>
                    <a:lstStyle/>
                    <a:p>
                      <a:pPr algn="r"/>
                      <a:r>
                        <a:rPr lang="en-ZA" dirty="0" smtClean="0">
                          <a:solidFill>
                            <a:schemeClr val="tx1"/>
                          </a:solidFill>
                        </a:rPr>
                        <a:t>203 517</a:t>
                      </a:r>
                      <a:endParaRPr lang="en-GB" dirty="0">
                        <a:solidFill>
                          <a:schemeClr val="tx1"/>
                        </a:solidFill>
                      </a:endParaRPr>
                    </a:p>
                  </a:txBody>
                  <a:tcPr>
                    <a:solidFill>
                      <a:schemeClr val="bg2"/>
                    </a:solidFill>
                  </a:tcPr>
                </a:tc>
                <a:tc>
                  <a:txBody>
                    <a:bodyPr/>
                    <a:lstStyle/>
                    <a:p>
                      <a:pPr algn="r"/>
                      <a:r>
                        <a:rPr lang="en-ZA" dirty="0" smtClean="0">
                          <a:solidFill>
                            <a:schemeClr val="tx1"/>
                          </a:solidFill>
                        </a:rPr>
                        <a:t>80</a:t>
                      </a:r>
                      <a:endParaRPr lang="en-GB" dirty="0">
                        <a:solidFill>
                          <a:schemeClr val="tx1"/>
                        </a:solidFill>
                      </a:endParaRPr>
                    </a:p>
                  </a:txBody>
                  <a:tcPr>
                    <a:solidFill>
                      <a:schemeClr val="bg2"/>
                    </a:solidFill>
                  </a:tcPr>
                </a:tc>
                <a:tc>
                  <a:txBody>
                    <a:bodyPr/>
                    <a:lstStyle/>
                    <a:p>
                      <a:pPr algn="r"/>
                      <a:r>
                        <a:rPr lang="en-ZA" dirty="0" smtClean="0">
                          <a:solidFill>
                            <a:schemeClr val="tx1"/>
                          </a:solidFill>
                        </a:rPr>
                        <a:t>20</a:t>
                      </a:r>
                      <a:endParaRPr lang="en-GB" dirty="0">
                        <a:solidFill>
                          <a:schemeClr val="tx1"/>
                        </a:solidFill>
                      </a:endParaRPr>
                    </a:p>
                  </a:txBody>
                  <a:tcPr>
                    <a:solidFill>
                      <a:schemeClr val="bg2"/>
                    </a:solidFill>
                  </a:tcPr>
                </a:tc>
                <a:tc>
                  <a:txBody>
                    <a:bodyPr/>
                    <a:lstStyle/>
                    <a:p>
                      <a:pPr algn="r"/>
                      <a:r>
                        <a:rPr lang="en-ZA" dirty="0" smtClean="0">
                          <a:solidFill>
                            <a:schemeClr val="tx1"/>
                          </a:solidFill>
                        </a:rPr>
                        <a:t>203 617</a:t>
                      </a:r>
                      <a:endParaRPr lang="en-GB" dirty="0">
                        <a:solidFill>
                          <a:schemeClr val="tx1"/>
                        </a:solidFill>
                      </a:endParaRPr>
                    </a:p>
                  </a:txBody>
                  <a:tcPr>
                    <a:solidFill>
                      <a:schemeClr val="bg2"/>
                    </a:solidFill>
                  </a:tcPr>
                </a:tc>
              </a:tr>
              <a:tr h="395339">
                <a:tc>
                  <a:txBody>
                    <a:bodyPr/>
                    <a:lstStyle/>
                    <a:p>
                      <a:r>
                        <a:rPr lang="en-ZA" dirty="0" smtClean="0">
                          <a:solidFill>
                            <a:schemeClr val="tx1"/>
                          </a:solidFill>
                        </a:rPr>
                        <a:t>Western Cape</a:t>
                      </a:r>
                      <a:endParaRPr lang="en-GB" dirty="0">
                        <a:solidFill>
                          <a:schemeClr val="tx1"/>
                        </a:solidFill>
                      </a:endParaRPr>
                    </a:p>
                  </a:txBody>
                  <a:tcPr>
                    <a:solidFill>
                      <a:schemeClr val="bg2"/>
                    </a:solidFill>
                  </a:tcPr>
                </a:tc>
                <a:tc>
                  <a:txBody>
                    <a:bodyPr/>
                    <a:lstStyle/>
                    <a:p>
                      <a:pPr algn="r"/>
                      <a:r>
                        <a:rPr lang="en-ZA" dirty="0" smtClean="0">
                          <a:solidFill>
                            <a:schemeClr val="tx1"/>
                          </a:solidFill>
                        </a:rPr>
                        <a:t>822 960</a:t>
                      </a:r>
                      <a:endParaRPr lang="en-GB" dirty="0">
                        <a:solidFill>
                          <a:schemeClr val="tx1"/>
                        </a:solidFill>
                      </a:endParaRPr>
                    </a:p>
                  </a:txBody>
                  <a:tcPr>
                    <a:solidFill>
                      <a:schemeClr val="bg2"/>
                    </a:solidFill>
                  </a:tcPr>
                </a:tc>
                <a:tc>
                  <a:txBody>
                    <a:bodyPr/>
                    <a:lstStyle/>
                    <a:p>
                      <a:pPr algn="r"/>
                      <a:r>
                        <a:rPr lang="en-ZA" dirty="0" smtClean="0">
                          <a:solidFill>
                            <a:schemeClr val="tx1"/>
                          </a:solidFill>
                        </a:rPr>
                        <a:t>793</a:t>
                      </a:r>
                      <a:endParaRPr lang="en-GB" dirty="0">
                        <a:solidFill>
                          <a:schemeClr val="tx1"/>
                        </a:solidFill>
                      </a:endParaRPr>
                    </a:p>
                  </a:txBody>
                  <a:tcPr>
                    <a:solidFill>
                      <a:schemeClr val="bg2"/>
                    </a:solidFill>
                  </a:tcPr>
                </a:tc>
                <a:tc>
                  <a:txBody>
                    <a:bodyPr/>
                    <a:lstStyle/>
                    <a:p>
                      <a:pPr algn="r"/>
                      <a:r>
                        <a:rPr lang="en-ZA" dirty="0" smtClean="0">
                          <a:solidFill>
                            <a:schemeClr val="tx1"/>
                          </a:solidFill>
                        </a:rPr>
                        <a:t>780</a:t>
                      </a:r>
                      <a:endParaRPr lang="en-GB" dirty="0">
                        <a:solidFill>
                          <a:schemeClr val="tx1"/>
                        </a:solidFill>
                      </a:endParaRPr>
                    </a:p>
                  </a:txBody>
                  <a:tcPr>
                    <a:solidFill>
                      <a:schemeClr val="bg2"/>
                    </a:solidFill>
                  </a:tcPr>
                </a:tc>
                <a:tc>
                  <a:txBody>
                    <a:bodyPr/>
                    <a:lstStyle/>
                    <a:p>
                      <a:pPr algn="r"/>
                      <a:r>
                        <a:rPr lang="en-ZA" dirty="0" smtClean="0">
                          <a:solidFill>
                            <a:schemeClr val="tx1"/>
                          </a:solidFill>
                        </a:rPr>
                        <a:t>824 533</a:t>
                      </a:r>
                      <a:endParaRPr lang="en-GB" dirty="0">
                        <a:solidFill>
                          <a:schemeClr val="tx1"/>
                        </a:solidFill>
                      </a:endParaRPr>
                    </a:p>
                  </a:txBody>
                  <a:tcPr>
                    <a:solidFill>
                      <a:schemeClr val="bg2"/>
                    </a:solidFill>
                  </a:tcPr>
                </a:tc>
              </a:tr>
              <a:tr h="197670">
                <a:tc>
                  <a:txBody>
                    <a:bodyPr/>
                    <a:lstStyle/>
                    <a:p>
                      <a:r>
                        <a:rPr lang="en-ZA" b="1" dirty="0" smtClean="0">
                          <a:solidFill>
                            <a:schemeClr val="tx1"/>
                          </a:solidFill>
                        </a:rPr>
                        <a:t>Total</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11 212 386</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22 151</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3 187</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11 237 724</a:t>
                      </a:r>
                      <a:endParaRPr lang="en-GB" b="1" dirty="0">
                        <a:solidFill>
                          <a:schemeClr val="tx1"/>
                        </a:solidFill>
                      </a:endParaRPr>
                    </a:p>
                  </a:txBody>
                  <a:tcPr>
                    <a:solidFill>
                      <a:srgbClr val="FFC000"/>
                    </a:solidFill>
                  </a:tcPr>
                </a:tc>
              </a:tr>
              <a:tr h="197670">
                <a:tc>
                  <a:txBody>
                    <a:bodyPr/>
                    <a:lstStyle/>
                    <a:p>
                      <a:r>
                        <a:rPr lang="en-ZA" b="1" dirty="0" smtClean="0">
                          <a:solidFill>
                            <a:schemeClr val="tx1"/>
                          </a:solidFill>
                        </a:rPr>
                        <a:t>Percentage</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99,9%</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0,2%</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0,03%</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100%</a:t>
                      </a:r>
                      <a:endParaRPr lang="en-GB" b="1" dirty="0">
                        <a:solidFill>
                          <a:schemeClr val="tx1"/>
                        </a:solidFill>
                      </a:endParaRPr>
                    </a:p>
                  </a:txBody>
                  <a:tcPr>
                    <a:solidFill>
                      <a:srgbClr val="FFC000"/>
                    </a:solidFill>
                  </a:tcPr>
                </a:tc>
              </a:tr>
            </a:tbl>
          </a:graphicData>
        </a:graphic>
      </p:graphicFrame>
      <p:sp>
        <p:nvSpPr>
          <p:cNvPr id="4" name="Slide Number Placeholder 3"/>
          <p:cNvSpPr>
            <a:spLocks noGrp="1"/>
          </p:cNvSpPr>
          <p:nvPr>
            <p:ph type="sldNum" sz="quarter" idx="12"/>
          </p:nvPr>
        </p:nvSpPr>
        <p:spPr/>
        <p:txBody>
          <a:bodyPr/>
          <a:lstStyle/>
          <a:p>
            <a:fld id="{9D56938B-8917-4869-91D0-F9F507C443EE}" type="slidenum">
              <a:rPr lang="en-US" smtClean="0"/>
              <a:pPr/>
              <a:t>14</a:t>
            </a:fld>
            <a:endParaRPr lang="en-US"/>
          </a:p>
        </p:txBody>
      </p:sp>
    </p:spTree>
    <p:extLst>
      <p:ext uri="{BB962C8B-B14F-4D97-AF65-F5344CB8AC3E}">
        <p14:creationId xmlns:p14="http://schemas.microsoft.com/office/powerpoint/2010/main" xmlns="" val="397561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ZA" dirty="0" smtClean="0"/>
              <a:t>Asylum seekers and special permit holders</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099753015"/>
              </p:ext>
            </p:extLst>
          </p:nvPr>
        </p:nvGraphicFramePr>
        <p:xfrm>
          <a:off x="457200" y="1066797"/>
          <a:ext cx="8229600" cy="5247899"/>
        </p:xfrm>
        <a:graphic>
          <a:graphicData uri="http://schemas.openxmlformats.org/drawingml/2006/table">
            <a:tbl>
              <a:tblPr firstRow="1" bandRow="1">
                <a:tableStyleId>{5C22544A-7EE6-4342-B048-85BDC9FD1C3A}</a:tableStyleId>
              </a:tblPr>
              <a:tblGrid>
                <a:gridCol w="1645920"/>
                <a:gridCol w="1173480"/>
                <a:gridCol w="1447800"/>
                <a:gridCol w="1371600"/>
                <a:gridCol w="1295400"/>
                <a:gridCol w="1295400"/>
              </a:tblGrid>
              <a:tr h="691843">
                <a:tc>
                  <a:txBody>
                    <a:bodyPr/>
                    <a:lstStyle/>
                    <a:p>
                      <a:r>
                        <a:rPr lang="en-ZA" dirty="0" smtClean="0">
                          <a:solidFill>
                            <a:schemeClr val="tx1"/>
                          </a:solidFill>
                        </a:rPr>
                        <a:t>Province</a:t>
                      </a:r>
                      <a:endParaRPr lang="en-GB" dirty="0">
                        <a:solidFill>
                          <a:schemeClr val="tx1"/>
                        </a:solidFill>
                      </a:endParaRPr>
                    </a:p>
                  </a:txBody>
                  <a:tcPr>
                    <a:solidFill>
                      <a:srgbClr val="FFC000"/>
                    </a:solidFill>
                  </a:tcPr>
                </a:tc>
                <a:tc>
                  <a:txBody>
                    <a:bodyPr/>
                    <a:lstStyle/>
                    <a:p>
                      <a:r>
                        <a:rPr lang="en-ZA" dirty="0" smtClean="0">
                          <a:solidFill>
                            <a:schemeClr val="tx1"/>
                          </a:solidFill>
                        </a:rPr>
                        <a:t> Asylum Seekers</a:t>
                      </a:r>
                      <a:endParaRPr lang="en-GB" dirty="0">
                        <a:solidFill>
                          <a:schemeClr val="tx1"/>
                        </a:solidFill>
                      </a:endParaRPr>
                    </a:p>
                  </a:txBody>
                  <a:tcPr>
                    <a:solidFill>
                      <a:srgbClr val="FFC000"/>
                    </a:solidFill>
                  </a:tcPr>
                </a:tc>
                <a:tc>
                  <a:txBody>
                    <a:bodyPr/>
                    <a:lstStyle/>
                    <a:p>
                      <a:pPr algn="l"/>
                      <a:r>
                        <a:rPr lang="en-ZA" dirty="0" smtClean="0">
                          <a:solidFill>
                            <a:schemeClr val="tx1"/>
                          </a:solidFill>
                        </a:rPr>
                        <a:t> Permit Holders Angola</a:t>
                      </a:r>
                      <a:endParaRPr lang="en-GB" dirty="0">
                        <a:solidFill>
                          <a:schemeClr val="tx1"/>
                        </a:solidFill>
                      </a:endParaRPr>
                    </a:p>
                  </a:txBody>
                  <a:tcPr>
                    <a:solidFill>
                      <a:srgbClr val="FFC000"/>
                    </a:solidFill>
                  </a:tcPr>
                </a:tc>
                <a:tc>
                  <a:txBody>
                    <a:bodyPr/>
                    <a:lstStyle/>
                    <a:p>
                      <a:r>
                        <a:rPr lang="en-ZA" dirty="0" smtClean="0">
                          <a:solidFill>
                            <a:schemeClr val="tx1"/>
                          </a:solidFill>
                        </a:rPr>
                        <a:t>Permit Holders Lesotho</a:t>
                      </a:r>
                      <a:endParaRPr lang="en-GB" dirty="0">
                        <a:solidFill>
                          <a:schemeClr val="tx1"/>
                        </a:solidFill>
                      </a:endParaRPr>
                    </a:p>
                  </a:txBody>
                  <a:tcPr>
                    <a:solidFill>
                      <a:srgbClr val="FFC000"/>
                    </a:solidFill>
                  </a:tcPr>
                </a:tc>
                <a:tc>
                  <a:txBody>
                    <a:bodyPr/>
                    <a:lstStyle/>
                    <a:p>
                      <a:r>
                        <a:rPr lang="en-ZA" dirty="0" smtClean="0">
                          <a:solidFill>
                            <a:schemeClr val="tx1"/>
                          </a:solidFill>
                        </a:rPr>
                        <a:t>Permit Holders Zimbabwe</a:t>
                      </a:r>
                      <a:endParaRPr lang="en-GB" dirty="0">
                        <a:solidFill>
                          <a:schemeClr val="tx1"/>
                        </a:solidFill>
                      </a:endParaRPr>
                    </a:p>
                  </a:txBody>
                  <a:tcPr>
                    <a:solidFill>
                      <a:srgbClr val="FFC000"/>
                    </a:solidFill>
                  </a:tcPr>
                </a:tc>
                <a:tc>
                  <a:txBody>
                    <a:bodyPr/>
                    <a:lstStyle/>
                    <a:p>
                      <a:r>
                        <a:rPr lang="en-ZA" dirty="0" smtClean="0">
                          <a:solidFill>
                            <a:schemeClr val="tx1"/>
                          </a:solidFill>
                        </a:rPr>
                        <a:t>Total</a:t>
                      </a:r>
                      <a:endParaRPr lang="en-GB" dirty="0">
                        <a:solidFill>
                          <a:schemeClr val="tx1"/>
                        </a:solidFill>
                      </a:endParaRPr>
                    </a:p>
                  </a:txBody>
                  <a:tcPr>
                    <a:solidFill>
                      <a:srgbClr val="FFC000"/>
                    </a:solidFill>
                  </a:tcPr>
                </a:tc>
              </a:tr>
              <a:tr h="400830">
                <a:tc>
                  <a:txBody>
                    <a:bodyPr/>
                    <a:lstStyle/>
                    <a:p>
                      <a:r>
                        <a:rPr lang="en-ZA" dirty="0" smtClean="0">
                          <a:solidFill>
                            <a:schemeClr val="tx1"/>
                          </a:solidFill>
                        </a:rPr>
                        <a:t>Eastern Cape</a:t>
                      </a:r>
                      <a:endParaRPr lang="en-GB" dirty="0">
                        <a:solidFill>
                          <a:schemeClr val="tx1"/>
                        </a:solidFill>
                      </a:endParaRPr>
                    </a:p>
                  </a:txBody>
                  <a:tcPr>
                    <a:solidFill>
                      <a:schemeClr val="bg2"/>
                    </a:solidFill>
                  </a:tcPr>
                </a:tc>
                <a:tc>
                  <a:txBody>
                    <a:bodyPr/>
                    <a:lstStyle/>
                    <a:p>
                      <a:pPr algn="r"/>
                      <a:r>
                        <a:rPr lang="en-ZA" dirty="0" smtClean="0"/>
                        <a:t>188</a:t>
                      </a:r>
                      <a:endParaRPr lang="en-GB" dirty="0"/>
                    </a:p>
                  </a:txBody>
                  <a:tcPr>
                    <a:solidFill>
                      <a:schemeClr val="bg2"/>
                    </a:solidFill>
                  </a:tcPr>
                </a:tc>
                <a:tc>
                  <a:txBody>
                    <a:bodyPr/>
                    <a:lstStyle/>
                    <a:p>
                      <a:pPr algn="r"/>
                      <a:r>
                        <a:rPr lang="en-ZA" dirty="0" smtClean="0">
                          <a:solidFill>
                            <a:schemeClr val="tx1"/>
                          </a:solidFill>
                        </a:rPr>
                        <a:t>273</a:t>
                      </a:r>
                      <a:endParaRPr lang="en-GB" dirty="0">
                        <a:solidFill>
                          <a:schemeClr val="tx1"/>
                        </a:solidFill>
                      </a:endParaRPr>
                    </a:p>
                  </a:txBody>
                  <a:tcPr>
                    <a:solidFill>
                      <a:schemeClr val="bg2"/>
                    </a:solidFill>
                  </a:tcPr>
                </a:tc>
                <a:tc>
                  <a:txBody>
                    <a:bodyPr/>
                    <a:lstStyle/>
                    <a:p>
                      <a:pPr algn="r"/>
                      <a:r>
                        <a:rPr lang="en-ZA" dirty="0" smtClean="0">
                          <a:solidFill>
                            <a:schemeClr val="tx1"/>
                          </a:solidFill>
                        </a:rPr>
                        <a:t>786</a:t>
                      </a:r>
                      <a:endParaRPr lang="en-GB" dirty="0">
                        <a:solidFill>
                          <a:schemeClr val="tx1"/>
                        </a:solidFill>
                      </a:endParaRPr>
                    </a:p>
                  </a:txBody>
                  <a:tcPr>
                    <a:solidFill>
                      <a:schemeClr val="bg2"/>
                    </a:solidFill>
                  </a:tcPr>
                </a:tc>
                <a:tc>
                  <a:txBody>
                    <a:bodyPr/>
                    <a:lstStyle/>
                    <a:p>
                      <a:pPr algn="r"/>
                      <a:r>
                        <a:rPr lang="en-ZA" dirty="0" smtClean="0">
                          <a:solidFill>
                            <a:schemeClr val="tx1"/>
                          </a:solidFill>
                        </a:rPr>
                        <a:t>304</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1 551</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Free State</a:t>
                      </a:r>
                      <a:endParaRPr lang="en-GB" dirty="0">
                        <a:solidFill>
                          <a:schemeClr val="tx1"/>
                        </a:solidFill>
                      </a:endParaRPr>
                    </a:p>
                  </a:txBody>
                  <a:tcPr>
                    <a:solidFill>
                      <a:schemeClr val="bg2"/>
                    </a:solidFill>
                  </a:tcPr>
                </a:tc>
                <a:tc>
                  <a:txBody>
                    <a:bodyPr/>
                    <a:lstStyle/>
                    <a:p>
                      <a:pPr algn="r"/>
                      <a:r>
                        <a:rPr lang="en-ZA" dirty="0" smtClean="0"/>
                        <a:t>122</a:t>
                      </a:r>
                      <a:endParaRPr lang="en-GB" dirty="0"/>
                    </a:p>
                  </a:txBody>
                  <a:tcPr>
                    <a:solidFill>
                      <a:schemeClr val="bg2"/>
                    </a:solidFill>
                  </a:tcPr>
                </a:tc>
                <a:tc>
                  <a:txBody>
                    <a:bodyPr/>
                    <a:lstStyle/>
                    <a:p>
                      <a:pPr algn="r"/>
                      <a:r>
                        <a:rPr lang="en-ZA" dirty="0" smtClean="0">
                          <a:solidFill>
                            <a:schemeClr val="tx1"/>
                          </a:solidFill>
                        </a:rPr>
                        <a:t>29</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1 695</a:t>
                      </a:r>
                      <a:endParaRPr lang="en-GB" dirty="0">
                        <a:solidFill>
                          <a:schemeClr val="tx1"/>
                        </a:solidFill>
                      </a:endParaRPr>
                    </a:p>
                  </a:txBody>
                  <a:tcPr>
                    <a:solidFill>
                      <a:schemeClr val="bg2"/>
                    </a:solidFill>
                  </a:tcPr>
                </a:tc>
                <a:tc>
                  <a:txBody>
                    <a:bodyPr/>
                    <a:lstStyle/>
                    <a:p>
                      <a:pPr algn="r"/>
                      <a:r>
                        <a:rPr lang="en-ZA" dirty="0" smtClean="0">
                          <a:solidFill>
                            <a:schemeClr val="tx1"/>
                          </a:solidFill>
                        </a:rPr>
                        <a:t>60</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1 906</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Gauteng</a:t>
                      </a:r>
                      <a:endParaRPr lang="en-GB" dirty="0">
                        <a:solidFill>
                          <a:schemeClr val="tx1"/>
                        </a:solidFill>
                      </a:endParaRPr>
                    </a:p>
                  </a:txBody>
                  <a:tcPr>
                    <a:solidFill>
                      <a:schemeClr val="bg2"/>
                    </a:solidFill>
                  </a:tcPr>
                </a:tc>
                <a:tc>
                  <a:txBody>
                    <a:bodyPr/>
                    <a:lstStyle/>
                    <a:p>
                      <a:pPr algn="r"/>
                      <a:r>
                        <a:rPr lang="en-ZA" dirty="0" smtClean="0"/>
                        <a:t>958</a:t>
                      </a:r>
                      <a:endParaRPr lang="en-GB" dirty="0"/>
                    </a:p>
                  </a:txBody>
                  <a:tcPr>
                    <a:solidFill>
                      <a:schemeClr val="bg2"/>
                    </a:solidFill>
                  </a:tcPr>
                </a:tc>
                <a:tc>
                  <a:txBody>
                    <a:bodyPr/>
                    <a:lstStyle/>
                    <a:p>
                      <a:pPr algn="r"/>
                      <a:r>
                        <a:rPr lang="en-ZA" dirty="0" smtClean="0">
                          <a:solidFill>
                            <a:schemeClr val="tx1"/>
                          </a:solidFill>
                        </a:rPr>
                        <a:t>100</a:t>
                      </a:r>
                      <a:endParaRPr lang="en-GB" dirty="0">
                        <a:solidFill>
                          <a:schemeClr val="tx1"/>
                        </a:solidFill>
                      </a:endParaRPr>
                    </a:p>
                  </a:txBody>
                  <a:tcPr>
                    <a:solidFill>
                      <a:schemeClr val="bg2"/>
                    </a:solidFill>
                  </a:tcPr>
                </a:tc>
                <a:tc>
                  <a:txBody>
                    <a:bodyPr/>
                    <a:lstStyle/>
                    <a:p>
                      <a:pPr algn="r"/>
                      <a:r>
                        <a:rPr lang="en-ZA" dirty="0" smtClean="0">
                          <a:solidFill>
                            <a:schemeClr val="tx1"/>
                          </a:solidFill>
                        </a:rPr>
                        <a:t>3 936</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2 495</a:t>
                      </a:r>
                      <a:endParaRPr lang="en-GB" dirty="0">
                        <a:solidFill>
                          <a:schemeClr val="tx1"/>
                        </a:solidFill>
                      </a:endParaRPr>
                    </a:p>
                  </a:txBody>
                  <a:tcPr>
                    <a:solidFill>
                      <a:schemeClr val="bg2"/>
                    </a:solidFill>
                  </a:tcPr>
                </a:tc>
                <a:tc>
                  <a:txBody>
                    <a:bodyPr/>
                    <a:lstStyle/>
                    <a:p>
                      <a:pPr algn="r"/>
                      <a:r>
                        <a:rPr lang="en-ZA" dirty="0" smtClean="0">
                          <a:solidFill>
                            <a:schemeClr val="tx1"/>
                          </a:solidFill>
                        </a:rPr>
                        <a:t>7 489</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KwaZulu-Natal</a:t>
                      </a:r>
                      <a:endParaRPr lang="en-GB" dirty="0">
                        <a:solidFill>
                          <a:schemeClr val="tx1"/>
                        </a:solidFill>
                      </a:endParaRPr>
                    </a:p>
                  </a:txBody>
                  <a:tcPr>
                    <a:solidFill>
                      <a:schemeClr val="bg2"/>
                    </a:solidFill>
                  </a:tcPr>
                </a:tc>
                <a:tc>
                  <a:txBody>
                    <a:bodyPr/>
                    <a:lstStyle/>
                    <a:p>
                      <a:pPr algn="r"/>
                      <a:r>
                        <a:rPr lang="en-ZA" dirty="0" smtClean="0"/>
                        <a:t>593</a:t>
                      </a:r>
                      <a:endParaRPr lang="en-GB" dirty="0"/>
                    </a:p>
                  </a:txBody>
                  <a:tcPr>
                    <a:solidFill>
                      <a:schemeClr val="bg2"/>
                    </a:solidFill>
                  </a:tcPr>
                </a:tc>
                <a:tc>
                  <a:txBody>
                    <a:bodyPr/>
                    <a:lstStyle/>
                    <a:p>
                      <a:pPr algn="r"/>
                      <a:r>
                        <a:rPr lang="en-ZA" dirty="0" smtClean="0">
                          <a:solidFill>
                            <a:schemeClr val="tx1"/>
                          </a:solidFill>
                        </a:rPr>
                        <a:t>270</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1 224</a:t>
                      </a:r>
                      <a:endParaRPr lang="en-GB" dirty="0">
                        <a:solidFill>
                          <a:schemeClr val="tx1"/>
                        </a:solidFill>
                      </a:endParaRPr>
                    </a:p>
                  </a:txBody>
                  <a:tcPr>
                    <a:solidFill>
                      <a:schemeClr val="bg2"/>
                    </a:solidFill>
                  </a:tcPr>
                </a:tc>
                <a:tc>
                  <a:txBody>
                    <a:bodyPr/>
                    <a:lstStyle/>
                    <a:p>
                      <a:pPr algn="r"/>
                      <a:r>
                        <a:rPr lang="en-ZA" dirty="0" smtClean="0">
                          <a:solidFill>
                            <a:schemeClr val="tx1"/>
                          </a:solidFill>
                        </a:rPr>
                        <a:t>458</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2 545</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Limpopo</a:t>
                      </a:r>
                      <a:endParaRPr lang="en-GB" dirty="0">
                        <a:solidFill>
                          <a:schemeClr val="tx1"/>
                        </a:solidFill>
                      </a:endParaRPr>
                    </a:p>
                  </a:txBody>
                  <a:tcPr>
                    <a:solidFill>
                      <a:schemeClr val="bg2"/>
                    </a:solidFill>
                  </a:tcPr>
                </a:tc>
                <a:tc>
                  <a:txBody>
                    <a:bodyPr/>
                    <a:lstStyle/>
                    <a:p>
                      <a:pPr algn="r"/>
                      <a:r>
                        <a:rPr lang="en-ZA" dirty="0" smtClean="0"/>
                        <a:t>162</a:t>
                      </a:r>
                      <a:endParaRPr lang="en-GB" dirty="0"/>
                    </a:p>
                  </a:txBody>
                  <a:tcPr>
                    <a:solidFill>
                      <a:schemeClr val="bg2"/>
                    </a:solidFill>
                  </a:tcPr>
                </a:tc>
                <a:tc>
                  <a:txBody>
                    <a:bodyPr/>
                    <a:lstStyle/>
                    <a:p>
                      <a:pPr algn="r"/>
                      <a:r>
                        <a:rPr lang="en-ZA" dirty="0" smtClean="0">
                          <a:solidFill>
                            <a:schemeClr val="tx1"/>
                          </a:solidFill>
                        </a:rPr>
                        <a:t>143</a:t>
                      </a:r>
                      <a:endParaRPr lang="en-GB" dirty="0">
                        <a:solidFill>
                          <a:schemeClr val="tx1"/>
                        </a:solidFill>
                      </a:endParaRPr>
                    </a:p>
                  </a:txBody>
                  <a:tcPr>
                    <a:solidFill>
                      <a:schemeClr val="bg2"/>
                    </a:solidFill>
                  </a:tcPr>
                </a:tc>
                <a:tc>
                  <a:txBody>
                    <a:bodyPr/>
                    <a:lstStyle/>
                    <a:p>
                      <a:pPr algn="r"/>
                      <a:r>
                        <a:rPr lang="en-ZA" dirty="0" smtClean="0">
                          <a:solidFill>
                            <a:schemeClr val="tx1"/>
                          </a:solidFill>
                        </a:rPr>
                        <a:t>2 423</a:t>
                      </a:r>
                      <a:endParaRPr lang="en-GB" dirty="0">
                        <a:solidFill>
                          <a:schemeClr val="tx1"/>
                        </a:solidFill>
                      </a:endParaRPr>
                    </a:p>
                  </a:txBody>
                  <a:tcPr>
                    <a:solidFill>
                      <a:schemeClr val="bg2"/>
                    </a:solidFill>
                  </a:tcPr>
                </a:tc>
                <a:tc>
                  <a:txBody>
                    <a:bodyPr/>
                    <a:lstStyle/>
                    <a:p>
                      <a:pPr algn="r"/>
                      <a:r>
                        <a:rPr lang="en-ZA" dirty="0" smtClean="0">
                          <a:solidFill>
                            <a:schemeClr val="tx1"/>
                          </a:solidFill>
                        </a:rPr>
                        <a:t>643</a:t>
                      </a:r>
                      <a:endParaRPr lang="en-GB" dirty="0">
                        <a:solidFill>
                          <a:schemeClr val="tx1"/>
                        </a:solidFill>
                      </a:endParaRPr>
                    </a:p>
                  </a:txBody>
                  <a:tcPr>
                    <a:solidFill>
                      <a:schemeClr val="bg2"/>
                    </a:solidFill>
                  </a:tcPr>
                </a:tc>
                <a:tc>
                  <a:txBody>
                    <a:bodyPr/>
                    <a:lstStyle/>
                    <a:p>
                      <a:pPr algn="r"/>
                      <a:r>
                        <a:rPr lang="en-ZA" dirty="0" smtClean="0">
                          <a:solidFill>
                            <a:schemeClr val="tx1"/>
                          </a:solidFill>
                        </a:rPr>
                        <a:t>3 371</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Mpumalanga</a:t>
                      </a:r>
                      <a:endParaRPr lang="en-GB" dirty="0">
                        <a:solidFill>
                          <a:schemeClr val="tx1"/>
                        </a:solidFill>
                      </a:endParaRPr>
                    </a:p>
                  </a:txBody>
                  <a:tcPr>
                    <a:solidFill>
                      <a:schemeClr val="bg2"/>
                    </a:solidFill>
                  </a:tcPr>
                </a:tc>
                <a:tc>
                  <a:txBody>
                    <a:bodyPr/>
                    <a:lstStyle/>
                    <a:p>
                      <a:pPr algn="r"/>
                      <a:r>
                        <a:rPr lang="en-ZA" dirty="0" smtClean="0"/>
                        <a:t>154</a:t>
                      </a:r>
                      <a:endParaRPr lang="en-GB" dirty="0"/>
                    </a:p>
                  </a:txBody>
                  <a:tcPr>
                    <a:solidFill>
                      <a:schemeClr val="bg2"/>
                    </a:solidFill>
                  </a:tcPr>
                </a:tc>
                <a:tc>
                  <a:txBody>
                    <a:bodyPr/>
                    <a:lstStyle/>
                    <a:p>
                      <a:pPr algn="r"/>
                      <a:r>
                        <a:rPr lang="en-ZA" dirty="0" smtClean="0">
                          <a:solidFill>
                            <a:schemeClr val="tx1"/>
                          </a:solidFill>
                        </a:rPr>
                        <a:t>100</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1 100</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1 643</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1 643</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North West</a:t>
                      </a:r>
                      <a:endParaRPr lang="en-GB" dirty="0">
                        <a:solidFill>
                          <a:schemeClr val="tx1"/>
                        </a:solidFill>
                      </a:endParaRPr>
                    </a:p>
                  </a:txBody>
                  <a:tcPr>
                    <a:solidFill>
                      <a:schemeClr val="bg2"/>
                    </a:solidFill>
                  </a:tcPr>
                </a:tc>
                <a:tc>
                  <a:txBody>
                    <a:bodyPr/>
                    <a:lstStyle/>
                    <a:p>
                      <a:pPr algn="r"/>
                      <a:r>
                        <a:rPr lang="en-ZA" dirty="0" smtClean="0"/>
                        <a:t>139</a:t>
                      </a:r>
                      <a:endParaRPr lang="en-GB" dirty="0"/>
                    </a:p>
                  </a:txBody>
                  <a:tcPr>
                    <a:solidFill>
                      <a:schemeClr val="bg2"/>
                    </a:solidFill>
                  </a:tcPr>
                </a:tc>
                <a:tc>
                  <a:txBody>
                    <a:bodyPr/>
                    <a:lstStyle/>
                    <a:p>
                      <a:pPr algn="r"/>
                      <a:r>
                        <a:rPr lang="en-ZA" dirty="0" smtClean="0">
                          <a:solidFill>
                            <a:schemeClr val="tx1"/>
                          </a:solidFill>
                        </a:rPr>
                        <a:t>71</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1 146</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1 501</a:t>
                      </a:r>
                      <a:endParaRPr lang="en-GB" dirty="0">
                        <a:solidFill>
                          <a:schemeClr val="tx1"/>
                        </a:solidFill>
                      </a:endParaRPr>
                    </a:p>
                  </a:txBody>
                  <a:tcPr>
                    <a:solidFill>
                      <a:schemeClr val="bg2"/>
                    </a:solidFill>
                  </a:tcPr>
                </a:tc>
                <a:tc>
                  <a:txBody>
                    <a:bodyPr/>
                    <a:lstStyle/>
                    <a:p>
                      <a:pPr algn="r"/>
                      <a:r>
                        <a:rPr lang="en-ZA" dirty="0" smtClean="0">
                          <a:solidFill>
                            <a:schemeClr val="tx1"/>
                          </a:solidFill>
                        </a:rPr>
                        <a:t>1 501</a:t>
                      </a:r>
                      <a:endParaRPr lang="en-GB" dirty="0">
                        <a:solidFill>
                          <a:schemeClr val="tx1"/>
                        </a:solidFill>
                      </a:endParaRPr>
                    </a:p>
                  </a:txBody>
                  <a:tcPr>
                    <a:solidFill>
                      <a:schemeClr val="bg2"/>
                    </a:solidFill>
                  </a:tcPr>
                </a:tc>
              </a:tr>
              <a:tr h="400830">
                <a:tc>
                  <a:txBody>
                    <a:bodyPr/>
                    <a:lstStyle/>
                    <a:p>
                      <a:r>
                        <a:rPr lang="en-ZA" dirty="0" smtClean="0">
                          <a:solidFill>
                            <a:schemeClr val="tx1"/>
                          </a:solidFill>
                        </a:rPr>
                        <a:t>Northern</a:t>
                      </a:r>
                      <a:r>
                        <a:rPr lang="en-ZA" baseline="0" dirty="0" smtClean="0">
                          <a:solidFill>
                            <a:schemeClr val="tx1"/>
                          </a:solidFill>
                        </a:rPr>
                        <a:t> Cape</a:t>
                      </a:r>
                      <a:endParaRPr lang="en-GB" dirty="0">
                        <a:solidFill>
                          <a:schemeClr val="tx1"/>
                        </a:solidFill>
                      </a:endParaRPr>
                    </a:p>
                  </a:txBody>
                  <a:tcPr>
                    <a:solidFill>
                      <a:schemeClr val="bg2"/>
                    </a:solidFill>
                  </a:tcPr>
                </a:tc>
                <a:tc>
                  <a:txBody>
                    <a:bodyPr/>
                    <a:lstStyle/>
                    <a:p>
                      <a:pPr algn="r"/>
                      <a:r>
                        <a:rPr lang="en-ZA" dirty="0" smtClean="0"/>
                        <a:t>46</a:t>
                      </a:r>
                      <a:endParaRPr lang="en-GB" dirty="0"/>
                    </a:p>
                  </a:txBody>
                  <a:tcPr>
                    <a:solidFill>
                      <a:schemeClr val="bg2"/>
                    </a:solidFill>
                  </a:tcPr>
                </a:tc>
                <a:tc>
                  <a:txBody>
                    <a:bodyPr/>
                    <a:lstStyle/>
                    <a:p>
                      <a:pPr algn="r"/>
                      <a:r>
                        <a:rPr lang="en-ZA" dirty="0" smtClean="0">
                          <a:solidFill>
                            <a:schemeClr val="tx1"/>
                          </a:solidFill>
                        </a:rPr>
                        <a:t>87</a:t>
                      </a:r>
                      <a:endParaRPr lang="en-GB" dirty="0">
                        <a:solidFill>
                          <a:schemeClr val="tx1"/>
                        </a:solidFill>
                      </a:endParaRPr>
                    </a:p>
                  </a:txBody>
                  <a:tcPr>
                    <a:solidFill>
                      <a:schemeClr val="bg2"/>
                    </a:solidFill>
                  </a:tcPr>
                </a:tc>
                <a:tc>
                  <a:txBody>
                    <a:bodyPr/>
                    <a:lstStyle/>
                    <a:p>
                      <a:pPr algn="r"/>
                      <a:r>
                        <a:rPr lang="en-ZA" dirty="0" smtClean="0">
                          <a:solidFill>
                            <a:schemeClr val="tx1"/>
                          </a:solidFill>
                        </a:rPr>
                        <a:t>152</a:t>
                      </a:r>
                      <a:endParaRPr lang="en-GB" dirty="0">
                        <a:solidFill>
                          <a:schemeClr val="tx1"/>
                        </a:solidFill>
                      </a:endParaRPr>
                    </a:p>
                  </a:txBody>
                  <a:tcPr>
                    <a:solidFill>
                      <a:schemeClr val="bg2"/>
                    </a:solidFill>
                  </a:tcPr>
                </a:tc>
                <a:tc>
                  <a:txBody>
                    <a:bodyPr/>
                    <a:lstStyle/>
                    <a:p>
                      <a:pPr algn="r"/>
                      <a:r>
                        <a:rPr lang="en-ZA" dirty="0" smtClean="0">
                          <a:solidFill>
                            <a:schemeClr val="tx1"/>
                          </a:solidFill>
                        </a:rPr>
                        <a:t>315</a:t>
                      </a:r>
                      <a:endParaRPr lang="en-GB" dirty="0">
                        <a:solidFill>
                          <a:schemeClr val="tx1"/>
                        </a:solidFill>
                      </a:endParaRPr>
                    </a:p>
                  </a:txBody>
                  <a:tcPr>
                    <a:solidFill>
                      <a:schemeClr val="bg2"/>
                    </a:solidFill>
                  </a:tcPr>
                </a:tc>
                <a:tc>
                  <a:txBody>
                    <a:bodyPr/>
                    <a:lstStyle/>
                    <a:p>
                      <a:pPr algn="r"/>
                      <a:r>
                        <a:rPr lang="en-ZA" dirty="0" smtClean="0">
                          <a:solidFill>
                            <a:schemeClr val="tx1"/>
                          </a:solidFill>
                        </a:rPr>
                        <a:t>315</a:t>
                      </a:r>
                      <a:endParaRPr lang="en-GB" dirty="0">
                        <a:solidFill>
                          <a:schemeClr val="tx1"/>
                        </a:solidFill>
                      </a:endParaRPr>
                    </a:p>
                  </a:txBody>
                  <a:tcPr>
                    <a:solidFill>
                      <a:schemeClr val="bg2"/>
                    </a:solidFill>
                  </a:tcPr>
                </a:tc>
              </a:tr>
              <a:tr h="395339">
                <a:tc>
                  <a:txBody>
                    <a:bodyPr/>
                    <a:lstStyle/>
                    <a:p>
                      <a:r>
                        <a:rPr lang="en-ZA" dirty="0" smtClean="0">
                          <a:solidFill>
                            <a:schemeClr val="tx1"/>
                          </a:solidFill>
                        </a:rPr>
                        <a:t>Western Cape</a:t>
                      </a:r>
                      <a:endParaRPr lang="en-GB" dirty="0">
                        <a:solidFill>
                          <a:schemeClr val="tx1"/>
                        </a:solidFill>
                      </a:endParaRPr>
                    </a:p>
                  </a:txBody>
                  <a:tcPr>
                    <a:solidFill>
                      <a:schemeClr val="bg2"/>
                    </a:solidFill>
                  </a:tcPr>
                </a:tc>
                <a:tc>
                  <a:txBody>
                    <a:bodyPr/>
                    <a:lstStyle/>
                    <a:p>
                      <a:pPr algn="r"/>
                      <a:r>
                        <a:rPr lang="en-ZA" dirty="0" smtClean="0"/>
                        <a:t>456</a:t>
                      </a:r>
                      <a:endParaRPr lang="en-GB" dirty="0"/>
                    </a:p>
                  </a:txBody>
                  <a:tcPr>
                    <a:solidFill>
                      <a:schemeClr val="bg2"/>
                    </a:solidFill>
                  </a:tcPr>
                </a:tc>
                <a:tc>
                  <a:txBody>
                    <a:bodyPr/>
                    <a:lstStyle/>
                    <a:p>
                      <a:pPr algn="r"/>
                      <a:r>
                        <a:rPr lang="en-ZA" dirty="0" smtClean="0">
                          <a:solidFill>
                            <a:schemeClr val="tx1"/>
                          </a:solidFill>
                        </a:rPr>
                        <a:t>85</a:t>
                      </a:r>
                      <a:endParaRPr lang="en-GB" dirty="0">
                        <a:solidFill>
                          <a:schemeClr val="tx1"/>
                        </a:solidFill>
                      </a:endParaRPr>
                    </a:p>
                  </a:txBody>
                  <a:tcPr>
                    <a:solidFill>
                      <a:schemeClr val="bg2"/>
                    </a:solidFill>
                  </a:tcPr>
                </a:tc>
                <a:tc>
                  <a:txBody>
                    <a:bodyPr/>
                    <a:lstStyle/>
                    <a:p>
                      <a:pPr algn="r"/>
                      <a:r>
                        <a:rPr lang="en-ZA" dirty="0" smtClean="0">
                          <a:solidFill>
                            <a:schemeClr val="tx1"/>
                          </a:solidFill>
                        </a:rPr>
                        <a:t>279</a:t>
                      </a:r>
                      <a:endParaRPr lang="en-GB" dirty="0">
                        <a:solidFill>
                          <a:schemeClr val="tx1"/>
                        </a:solidFill>
                      </a:endParaRPr>
                    </a:p>
                  </a:txBody>
                  <a:tcPr>
                    <a:solidFill>
                      <a:schemeClr val="bg2"/>
                    </a:solidFill>
                  </a:tcPr>
                </a:tc>
                <a:tc>
                  <a:txBody>
                    <a:bodyPr/>
                    <a:lstStyle/>
                    <a:p>
                      <a:pPr algn="r"/>
                      <a:r>
                        <a:rPr lang="en-ZA" dirty="0" smtClean="0">
                          <a:solidFill>
                            <a:schemeClr val="tx1"/>
                          </a:solidFill>
                        </a:rPr>
                        <a:t>996</a:t>
                      </a:r>
                      <a:endParaRPr lang="en-GB" dirty="0">
                        <a:solidFill>
                          <a:schemeClr val="tx1"/>
                        </a:solidFill>
                      </a:endParaRPr>
                    </a:p>
                  </a:txBody>
                  <a:tcPr>
                    <a:solidFill>
                      <a:schemeClr val="bg2"/>
                    </a:solidFill>
                  </a:tcPr>
                </a:tc>
                <a:tc>
                  <a:txBody>
                    <a:bodyPr/>
                    <a:lstStyle/>
                    <a:p>
                      <a:pPr algn="r"/>
                      <a:r>
                        <a:rPr lang="en-ZA" dirty="0" smtClean="0">
                          <a:solidFill>
                            <a:schemeClr val="tx1"/>
                          </a:solidFill>
                        </a:rPr>
                        <a:t>986</a:t>
                      </a:r>
                      <a:endParaRPr lang="en-GB" dirty="0">
                        <a:solidFill>
                          <a:schemeClr val="tx1"/>
                        </a:solidFill>
                      </a:endParaRPr>
                    </a:p>
                  </a:txBody>
                  <a:tcPr>
                    <a:solidFill>
                      <a:schemeClr val="bg2"/>
                    </a:solidFill>
                  </a:tcPr>
                </a:tc>
              </a:tr>
              <a:tr h="197670">
                <a:tc>
                  <a:txBody>
                    <a:bodyPr/>
                    <a:lstStyle/>
                    <a:p>
                      <a:r>
                        <a:rPr lang="en-ZA" b="1" dirty="0" smtClean="0">
                          <a:solidFill>
                            <a:schemeClr val="tx1"/>
                          </a:solidFill>
                        </a:rPr>
                        <a:t>Total</a:t>
                      </a:r>
                      <a:endParaRPr lang="en-GB" b="1" dirty="0">
                        <a:solidFill>
                          <a:schemeClr val="tx1"/>
                        </a:solidFill>
                      </a:endParaRPr>
                    </a:p>
                  </a:txBody>
                  <a:tcPr>
                    <a:solidFill>
                      <a:srgbClr val="FFC000"/>
                    </a:solidFill>
                  </a:tcPr>
                </a:tc>
                <a:tc>
                  <a:txBody>
                    <a:bodyPr/>
                    <a:lstStyle/>
                    <a:p>
                      <a:pPr algn="r"/>
                      <a:r>
                        <a:rPr lang="en-ZA" b="1" dirty="0" smtClean="0"/>
                        <a:t>2818</a:t>
                      </a:r>
                      <a:endParaRPr lang="en-GB" b="1" dirty="0"/>
                    </a:p>
                  </a:txBody>
                  <a:tcPr>
                    <a:solidFill>
                      <a:srgbClr val="FFC000"/>
                    </a:solidFill>
                  </a:tcPr>
                </a:tc>
                <a:tc>
                  <a:txBody>
                    <a:bodyPr/>
                    <a:lstStyle/>
                    <a:p>
                      <a:pPr algn="r"/>
                      <a:r>
                        <a:rPr lang="en-ZA" b="1" dirty="0" smtClean="0">
                          <a:solidFill>
                            <a:schemeClr val="tx1"/>
                          </a:solidFill>
                        </a:rPr>
                        <a:t>1158</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12 741</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4 600</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21 317</a:t>
                      </a:r>
                      <a:endParaRPr lang="en-GB" b="1" dirty="0">
                        <a:solidFill>
                          <a:schemeClr val="tx1"/>
                        </a:solidFill>
                      </a:endParaRPr>
                    </a:p>
                  </a:txBody>
                  <a:tcPr>
                    <a:solidFill>
                      <a:srgbClr val="FFC000"/>
                    </a:solidFill>
                  </a:tcPr>
                </a:tc>
              </a:tr>
              <a:tr h="197670">
                <a:tc>
                  <a:txBody>
                    <a:bodyPr/>
                    <a:lstStyle/>
                    <a:p>
                      <a:r>
                        <a:rPr lang="en-ZA" b="1" dirty="0" smtClean="0">
                          <a:solidFill>
                            <a:schemeClr val="tx1"/>
                          </a:solidFill>
                        </a:rPr>
                        <a:t>Percentage</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13%</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5%</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60%</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22%</a:t>
                      </a:r>
                      <a:endParaRPr lang="en-GB" b="1" dirty="0">
                        <a:solidFill>
                          <a:schemeClr val="tx1"/>
                        </a:solidFill>
                      </a:endParaRPr>
                    </a:p>
                  </a:txBody>
                  <a:tcPr>
                    <a:solidFill>
                      <a:srgbClr val="FFC000"/>
                    </a:solidFill>
                  </a:tcPr>
                </a:tc>
                <a:tc>
                  <a:txBody>
                    <a:bodyPr/>
                    <a:lstStyle/>
                    <a:p>
                      <a:pPr algn="r"/>
                      <a:r>
                        <a:rPr lang="en-ZA" b="1" dirty="0" smtClean="0">
                          <a:solidFill>
                            <a:schemeClr val="tx1"/>
                          </a:solidFill>
                        </a:rPr>
                        <a:t>100%</a:t>
                      </a:r>
                      <a:endParaRPr lang="en-GB" b="1" dirty="0">
                        <a:solidFill>
                          <a:schemeClr val="tx1"/>
                        </a:solidFill>
                      </a:endParaRPr>
                    </a:p>
                  </a:txBody>
                  <a:tcPr>
                    <a:solidFill>
                      <a:srgbClr val="FFC000"/>
                    </a:solidFill>
                  </a:tcPr>
                </a:tc>
              </a:tr>
            </a:tbl>
          </a:graphicData>
        </a:graphic>
      </p:graphicFrame>
      <p:sp>
        <p:nvSpPr>
          <p:cNvPr id="4" name="Slide Number Placeholder 3"/>
          <p:cNvSpPr>
            <a:spLocks noGrp="1"/>
          </p:cNvSpPr>
          <p:nvPr>
            <p:ph type="sldNum" sz="quarter" idx="12"/>
          </p:nvPr>
        </p:nvSpPr>
        <p:spPr/>
        <p:txBody>
          <a:bodyPr/>
          <a:lstStyle/>
          <a:p>
            <a:fld id="{9D56938B-8917-4869-91D0-F9F507C443EE}" type="slidenum">
              <a:rPr lang="en-US" smtClean="0"/>
              <a:pPr/>
              <a:t>15</a:t>
            </a:fld>
            <a:endParaRPr lang="en-US"/>
          </a:p>
        </p:txBody>
      </p:sp>
    </p:spTree>
    <p:extLst>
      <p:ext uri="{BB962C8B-B14F-4D97-AF65-F5344CB8AC3E}">
        <p14:creationId xmlns:p14="http://schemas.microsoft.com/office/powerpoint/2010/main" xmlns="" val="1573134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ZA" dirty="0" smtClean="0"/>
              <a:t>Payments of the New Grants </a:t>
            </a:r>
            <a:endParaRPr lang="en-GB" dirty="0"/>
          </a:p>
        </p:txBody>
      </p:sp>
      <p:sp>
        <p:nvSpPr>
          <p:cNvPr id="3" name="Content Placeholder 2"/>
          <p:cNvSpPr>
            <a:spLocks noGrp="1"/>
          </p:cNvSpPr>
          <p:nvPr>
            <p:ph idx="1"/>
          </p:nvPr>
        </p:nvSpPr>
        <p:spPr>
          <a:xfrm>
            <a:off x="457200" y="1417638"/>
            <a:ext cx="8229600" cy="4708525"/>
          </a:xfrm>
        </p:spPr>
        <p:txBody>
          <a:bodyPr>
            <a:normAutofit fontScale="85000" lnSpcReduction="10000"/>
          </a:bodyPr>
          <a:lstStyle/>
          <a:p>
            <a:r>
              <a:rPr lang="en-ZA" dirty="0" smtClean="0"/>
              <a:t>Payments commenced on 25 August  with </a:t>
            </a:r>
            <a:r>
              <a:rPr lang="en-ZA" b="1" dirty="0" smtClean="0"/>
              <a:t>5 949 </a:t>
            </a:r>
            <a:r>
              <a:rPr lang="en-ZA" dirty="0" smtClean="0"/>
              <a:t>grants paid (Trial Run)</a:t>
            </a:r>
          </a:p>
          <a:p>
            <a:r>
              <a:rPr lang="en-ZA" dirty="0" smtClean="0"/>
              <a:t>A further </a:t>
            </a:r>
            <a:r>
              <a:rPr lang="en-ZA" b="1" dirty="0" smtClean="0"/>
              <a:t>276 649 </a:t>
            </a:r>
            <a:r>
              <a:rPr lang="en-ZA" dirty="0" smtClean="0"/>
              <a:t>were paid on 26 August</a:t>
            </a:r>
          </a:p>
          <a:p>
            <a:r>
              <a:rPr lang="en-ZA" dirty="0" smtClean="0"/>
              <a:t>Payments will continue until 31 August, when there will be a break for a week, while the social grants are paid – target is 6 million</a:t>
            </a:r>
          </a:p>
          <a:p>
            <a:r>
              <a:rPr lang="en-ZA" dirty="0" smtClean="0"/>
              <a:t>Payments channels include the following:</a:t>
            </a:r>
          </a:p>
          <a:p>
            <a:pPr lvl="1"/>
            <a:r>
              <a:rPr lang="en-ZA" dirty="0" smtClean="0"/>
              <a:t>Direct deposits into bank accounts – over </a:t>
            </a:r>
            <a:r>
              <a:rPr lang="en-ZA" b="1" dirty="0" smtClean="0"/>
              <a:t>8</a:t>
            </a:r>
            <a:r>
              <a:rPr lang="en-ZA" dirty="0" smtClean="0"/>
              <a:t> million provided account numbers with various banks – require verification </a:t>
            </a:r>
            <a:r>
              <a:rPr lang="en-ZA" b="1" dirty="0" smtClean="0"/>
              <a:t>(AVS)</a:t>
            </a:r>
          </a:p>
          <a:p>
            <a:pPr lvl="1"/>
            <a:r>
              <a:rPr lang="en-ZA" dirty="0" smtClean="0"/>
              <a:t>Mobile money transfer to cell phones – </a:t>
            </a:r>
            <a:r>
              <a:rPr lang="en-ZA" b="1" dirty="0" smtClean="0"/>
              <a:t>2 756 443 </a:t>
            </a:r>
            <a:r>
              <a:rPr lang="en-ZA" dirty="0" smtClean="0"/>
              <a:t>have requested this payment method : subject to direct link between approved applicant and mobile number; only one payment per mobile number</a:t>
            </a:r>
          </a:p>
          <a:p>
            <a:pPr lvl="1"/>
            <a:r>
              <a:rPr lang="en-ZA" dirty="0" smtClean="0"/>
              <a:t>Payment through Post Office – </a:t>
            </a:r>
            <a:r>
              <a:rPr lang="en-ZA" b="1" dirty="0" smtClean="0"/>
              <a:t>(over 1,5 million requests) </a:t>
            </a:r>
            <a:r>
              <a:rPr lang="en-ZA" dirty="0" smtClean="0"/>
              <a:t>In order to manage queues additional channels have been brought on line : virtual card where funds can be accessed through Standard bank ATM or participating merchants – this will reduce the queues at post offices</a:t>
            </a:r>
          </a:p>
          <a:p>
            <a:pPr lvl="1"/>
            <a:r>
              <a:rPr lang="en-US" dirty="0" smtClean="0"/>
              <a:t>No bank accounts provided – </a:t>
            </a:r>
            <a:r>
              <a:rPr lang="en-US" b="1" dirty="0" smtClean="0"/>
              <a:t>2 756 443</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16</a:t>
            </a:fld>
            <a:endParaRPr lang="en-US"/>
          </a:p>
        </p:txBody>
      </p:sp>
    </p:spTree>
    <p:extLst>
      <p:ext uri="{BB962C8B-B14F-4D97-AF65-F5344CB8AC3E}">
        <p14:creationId xmlns:p14="http://schemas.microsoft.com/office/powerpoint/2010/main" xmlns="" val="3545169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Proposal to manage queues at post offices</a:t>
            </a:r>
            <a:endParaRPr lang="en-GB" dirty="0"/>
          </a:p>
        </p:txBody>
      </p:sp>
      <p:sp>
        <p:nvSpPr>
          <p:cNvPr id="3" name="Content Placeholder 2"/>
          <p:cNvSpPr>
            <a:spLocks noGrp="1"/>
          </p:cNvSpPr>
          <p:nvPr>
            <p:ph idx="1"/>
          </p:nvPr>
        </p:nvSpPr>
        <p:spPr>
          <a:xfrm>
            <a:off x="228600" y="1417638"/>
            <a:ext cx="8458200" cy="4525963"/>
          </a:xfrm>
        </p:spPr>
        <p:txBody>
          <a:bodyPr>
            <a:normAutofit lnSpcReduction="10000"/>
          </a:bodyPr>
          <a:lstStyle/>
          <a:p>
            <a:pPr>
              <a:spcBef>
                <a:spcPts val="600"/>
              </a:spcBef>
              <a:spcAft>
                <a:spcPts val="600"/>
              </a:spcAft>
            </a:pPr>
            <a:r>
              <a:rPr lang="en-ZA" dirty="0" smtClean="0"/>
              <a:t>Need to limit number of people who collect over the counter</a:t>
            </a:r>
          </a:p>
          <a:p>
            <a:pPr>
              <a:spcBef>
                <a:spcPts val="600"/>
              </a:spcBef>
              <a:spcAft>
                <a:spcPts val="600"/>
              </a:spcAft>
            </a:pPr>
            <a:r>
              <a:rPr lang="en-ZA" dirty="0" smtClean="0"/>
              <a:t>Introduction of new access channels – virtual card – still to be tested in practise (testing done)</a:t>
            </a:r>
          </a:p>
          <a:p>
            <a:pPr>
              <a:spcBef>
                <a:spcPts val="600"/>
              </a:spcBef>
              <a:spcAft>
                <a:spcPts val="600"/>
              </a:spcAft>
            </a:pPr>
            <a:r>
              <a:rPr lang="en-ZA" dirty="0" smtClean="0"/>
              <a:t>Need to finalise change order with SAPO as the two channels proposed will attract different service fees : </a:t>
            </a:r>
          </a:p>
          <a:p>
            <a:pPr lvl="1">
              <a:spcBef>
                <a:spcPts val="600"/>
              </a:spcBef>
              <a:spcAft>
                <a:spcPts val="600"/>
              </a:spcAft>
            </a:pPr>
            <a:r>
              <a:rPr lang="en-ZA" dirty="0" smtClean="0"/>
              <a:t>R10 for NPS channels and R36,46 for over the counter.  </a:t>
            </a:r>
          </a:p>
          <a:p>
            <a:pPr lvl="1">
              <a:spcBef>
                <a:spcPts val="600"/>
              </a:spcBef>
              <a:spcAft>
                <a:spcPts val="600"/>
              </a:spcAft>
            </a:pPr>
            <a:r>
              <a:rPr lang="en-ZA" dirty="0" smtClean="0"/>
              <a:t>This requires National Treasury approval, as the increase is more than 15% of the current cost for over the counter costs</a:t>
            </a:r>
          </a:p>
          <a:p>
            <a:pPr>
              <a:spcBef>
                <a:spcPts val="600"/>
              </a:spcBef>
              <a:spcAft>
                <a:spcPts val="600"/>
              </a:spcAft>
            </a:pPr>
            <a:r>
              <a:rPr lang="en-ZA" dirty="0" smtClean="0"/>
              <a:t>SASSA will continue pursuing alternative, more cost-effective ways of distributing this grant</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17</a:t>
            </a:fld>
            <a:endParaRPr lang="en-US"/>
          </a:p>
        </p:txBody>
      </p:sp>
    </p:spTree>
    <p:extLst>
      <p:ext uri="{BB962C8B-B14F-4D97-AF65-F5344CB8AC3E}">
        <p14:creationId xmlns:p14="http://schemas.microsoft.com/office/powerpoint/2010/main" xmlns="" val="2832765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Critical matters still being addressed</a:t>
            </a:r>
            <a:endParaRPr lang="en-GB" dirty="0"/>
          </a:p>
        </p:txBody>
      </p:sp>
      <p:sp>
        <p:nvSpPr>
          <p:cNvPr id="3" name="Content Placeholder 2"/>
          <p:cNvSpPr>
            <a:spLocks noGrp="1"/>
          </p:cNvSpPr>
          <p:nvPr>
            <p:ph idx="1"/>
          </p:nvPr>
        </p:nvSpPr>
        <p:spPr/>
        <p:txBody>
          <a:bodyPr/>
          <a:lstStyle/>
          <a:p>
            <a:r>
              <a:rPr lang="en-ZA" dirty="0" smtClean="0"/>
              <a:t>Contracts with banks for means testing and mobile money transfers</a:t>
            </a:r>
          </a:p>
          <a:p>
            <a:r>
              <a:rPr lang="en-ZA" dirty="0" smtClean="0"/>
              <a:t>Contracts with risk </a:t>
            </a:r>
            <a:r>
              <a:rPr lang="en-ZA" dirty="0" err="1" smtClean="0"/>
              <a:t>mitigators</a:t>
            </a:r>
            <a:r>
              <a:rPr lang="en-ZA" dirty="0" smtClean="0"/>
              <a:t> – Experian, </a:t>
            </a:r>
            <a:r>
              <a:rPr lang="en-ZA" dirty="0" err="1" smtClean="0"/>
              <a:t>Transunion</a:t>
            </a:r>
            <a:r>
              <a:rPr lang="en-ZA" dirty="0" smtClean="0"/>
              <a:t> and SAFPS (used to risk profile and verify mobile numbers)</a:t>
            </a:r>
          </a:p>
          <a:p>
            <a:r>
              <a:rPr lang="en-ZA" dirty="0" smtClean="0"/>
              <a:t>Change order with SAPO</a:t>
            </a:r>
          </a:p>
          <a:p>
            <a:r>
              <a:rPr lang="en-ZA" dirty="0" smtClean="0"/>
              <a:t>Extension of call centre contract as support for the internal call centre – submitted to National Treasury as variation is more than 15%</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18</a:t>
            </a:fld>
            <a:endParaRPr lang="en-US"/>
          </a:p>
        </p:txBody>
      </p:sp>
    </p:spTree>
    <p:extLst>
      <p:ext uri="{BB962C8B-B14F-4D97-AF65-F5344CB8AC3E}">
        <p14:creationId xmlns:p14="http://schemas.microsoft.com/office/powerpoint/2010/main" xmlns="" val="1991900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Success and Challenges </a:t>
            </a:r>
            <a:endParaRPr lang="en-GB" dirty="0"/>
          </a:p>
        </p:txBody>
      </p:sp>
      <p:sp>
        <p:nvSpPr>
          <p:cNvPr id="4" name="Text Placeholder 3"/>
          <p:cNvSpPr>
            <a:spLocks noGrp="1"/>
          </p:cNvSpPr>
          <p:nvPr>
            <p:ph type="body" idx="1"/>
          </p:nvPr>
        </p:nvSpPr>
        <p:spPr>
          <a:xfrm>
            <a:off x="1136" y="1215232"/>
            <a:ext cx="4342263" cy="639762"/>
          </a:xfrm>
          <a:solidFill>
            <a:srgbClr val="FFC000"/>
          </a:solidFill>
        </p:spPr>
        <p:txBody>
          <a:bodyPr/>
          <a:lstStyle/>
          <a:p>
            <a:r>
              <a:rPr lang="en-US" dirty="0" smtClean="0"/>
              <a:t>Success</a:t>
            </a:r>
            <a:endParaRPr lang="en-GB" dirty="0"/>
          </a:p>
        </p:txBody>
      </p:sp>
      <p:sp>
        <p:nvSpPr>
          <p:cNvPr id="5" name="Content Placeholder 4"/>
          <p:cNvSpPr>
            <a:spLocks noGrp="1"/>
          </p:cNvSpPr>
          <p:nvPr>
            <p:ph sz="half" idx="2"/>
          </p:nvPr>
        </p:nvSpPr>
        <p:spPr>
          <a:xfrm>
            <a:off x="76200" y="1981200"/>
            <a:ext cx="4267200" cy="4144963"/>
          </a:xfrm>
        </p:spPr>
        <p:txBody>
          <a:bodyPr>
            <a:normAutofit fontScale="92500"/>
          </a:bodyPr>
          <a:lstStyle/>
          <a:p>
            <a:pPr>
              <a:spcBef>
                <a:spcPts val="600"/>
              </a:spcBef>
              <a:spcAft>
                <a:spcPts val="600"/>
              </a:spcAft>
            </a:pPr>
            <a:r>
              <a:rPr lang="en-US" dirty="0" smtClean="0"/>
              <a:t>Applications opened on Friday , 06 August 2021 as per Minister’s announcement</a:t>
            </a:r>
          </a:p>
          <a:p>
            <a:pPr>
              <a:spcBef>
                <a:spcPts val="600"/>
              </a:spcBef>
              <a:spcAft>
                <a:spcPts val="600"/>
              </a:spcAft>
            </a:pPr>
            <a:r>
              <a:rPr lang="en-US" dirty="0" smtClean="0"/>
              <a:t>More women applying compared to phase 1</a:t>
            </a:r>
          </a:p>
          <a:p>
            <a:pPr>
              <a:spcBef>
                <a:spcPts val="600"/>
              </a:spcBef>
              <a:spcAft>
                <a:spcPts val="600"/>
              </a:spcAft>
            </a:pPr>
            <a:r>
              <a:rPr lang="en-US" dirty="0" smtClean="0"/>
              <a:t>Quick resolution of technical challenges</a:t>
            </a:r>
          </a:p>
          <a:p>
            <a:pPr>
              <a:spcBef>
                <a:spcPts val="600"/>
              </a:spcBef>
              <a:spcAft>
                <a:spcPts val="600"/>
              </a:spcAft>
            </a:pPr>
            <a:r>
              <a:rPr lang="en-US" dirty="0" smtClean="0"/>
              <a:t>Take-ups are higher when compared to phase 1 – similar timeframes</a:t>
            </a:r>
          </a:p>
          <a:p>
            <a:pPr>
              <a:spcBef>
                <a:spcPts val="600"/>
              </a:spcBef>
              <a:spcAft>
                <a:spcPts val="600"/>
              </a:spcAft>
            </a:pPr>
            <a:endParaRPr lang="en-GB" sz="2000" dirty="0"/>
          </a:p>
        </p:txBody>
      </p:sp>
      <p:sp>
        <p:nvSpPr>
          <p:cNvPr id="6" name="Text Placeholder 5"/>
          <p:cNvSpPr>
            <a:spLocks noGrp="1"/>
          </p:cNvSpPr>
          <p:nvPr>
            <p:ph type="body" sz="quarter" idx="3"/>
          </p:nvPr>
        </p:nvSpPr>
        <p:spPr>
          <a:xfrm>
            <a:off x="4953000" y="1143000"/>
            <a:ext cx="4041775" cy="639762"/>
          </a:xfrm>
          <a:solidFill>
            <a:srgbClr val="FFC000"/>
          </a:solidFill>
        </p:spPr>
        <p:txBody>
          <a:bodyPr/>
          <a:lstStyle/>
          <a:p>
            <a:r>
              <a:rPr lang="en-US" dirty="0" smtClean="0"/>
              <a:t>Challenges</a:t>
            </a:r>
            <a:endParaRPr lang="en-GB" dirty="0"/>
          </a:p>
        </p:txBody>
      </p:sp>
      <p:sp>
        <p:nvSpPr>
          <p:cNvPr id="7" name="Content Placeholder 6"/>
          <p:cNvSpPr>
            <a:spLocks noGrp="1"/>
          </p:cNvSpPr>
          <p:nvPr>
            <p:ph sz="quarter" idx="4"/>
          </p:nvPr>
        </p:nvSpPr>
        <p:spPr/>
        <p:txBody>
          <a:bodyPr>
            <a:normAutofit/>
          </a:bodyPr>
          <a:lstStyle/>
          <a:p>
            <a:pPr lvl="0">
              <a:spcBef>
                <a:spcPts val="600"/>
              </a:spcBef>
              <a:spcAft>
                <a:spcPts val="600"/>
              </a:spcAft>
            </a:pPr>
            <a:r>
              <a:rPr lang="en-GB" dirty="0" smtClean="0"/>
              <a:t>Delays in the finalisation of </a:t>
            </a:r>
          </a:p>
          <a:p>
            <a:pPr lvl="1">
              <a:spcBef>
                <a:spcPts val="600"/>
              </a:spcBef>
              <a:spcAft>
                <a:spcPts val="600"/>
              </a:spcAft>
            </a:pPr>
            <a:r>
              <a:rPr lang="en-GB" dirty="0" smtClean="0"/>
              <a:t>additional </a:t>
            </a:r>
            <a:r>
              <a:rPr lang="en-GB" dirty="0"/>
              <a:t>application channels </a:t>
            </a:r>
            <a:r>
              <a:rPr lang="en-GB" dirty="0" smtClean="0"/>
              <a:t>– in particular the USSD</a:t>
            </a:r>
          </a:p>
          <a:p>
            <a:pPr lvl="1">
              <a:spcBef>
                <a:spcPts val="600"/>
              </a:spcBef>
              <a:spcAft>
                <a:spcPts val="600"/>
              </a:spcAft>
            </a:pPr>
            <a:r>
              <a:rPr lang="en-US" dirty="0" smtClean="0"/>
              <a:t>Contracts with Banks and risk </a:t>
            </a:r>
            <a:r>
              <a:rPr lang="en-US" dirty="0" err="1" smtClean="0"/>
              <a:t>mitigators</a:t>
            </a:r>
            <a:endParaRPr lang="en-GB" dirty="0" smtClean="0"/>
          </a:p>
        </p:txBody>
      </p:sp>
    </p:spTree>
    <p:extLst>
      <p:ext uri="{BB962C8B-B14F-4D97-AF65-F5344CB8AC3E}">
        <p14:creationId xmlns:p14="http://schemas.microsoft.com/office/powerpoint/2010/main" xmlns="" val="3119990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a:t>
            </a:r>
            <a:endParaRPr lang="en-ZA" dirty="0"/>
          </a:p>
        </p:txBody>
      </p:sp>
      <p:sp>
        <p:nvSpPr>
          <p:cNvPr id="3" name="Content Placeholder 2"/>
          <p:cNvSpPr>
            <a:spLocks noGrp="1"/>
          </p:cNvSpPr>
          <p:nvPr>
            <p:ph idx="1"/>
          </p:nvPr>
        </p:nvSpPr>
        <p:spPr>
          <a:xfrm>
            <a:off x="152400" y="1600201"/>
            <a:ext cx="8534400" cy="2667000"/>
          </a:xfrm>
        </p:spPr>
        <p:txBody>
          <a:bodyPr>
            <a:normAutofit fontScale="92500" lnSpcReduction="20000"/>
          </a:bodyPr>
          <a:lstStyle/>
          <a:p>
            <a:pPr marL="401638" indent="-401638" algn="just">
              <a:spcAft>
                <a:spcPts val="1200"/>
              </a:spcAft>
            </a:pPr>
            <a:r>
              <a:rPr lang="en-US" sz="2800" dirty="0">
                <a:latin typeface="Arial" panose="020B0604020202020204" pitchFamily="34" charset="0"/>
                <a:cs typeface="Arial" panose="020B0604020202020204" pitchFamily="34" charset="0"/>
              </a:rPr>
              <a:t>The purpose of the presentation </a:t>
            </a:r>
            <a:r>
              <a:rPr lang="en-US" sz="2800" dirty="0" smtClean="0">
                <a:latin typeface="Arial" panose="020B0604020202020204" pitchFamily="34" charset="0"/>
                <a:cs typeface="Arial" panose="020B0604020202020204" pitchFamily="34" charset="0"/>
              </a:rPr>
              <a:t>is:</a:t>
            </a:r>
          </a:p>
          <a:p>
            <a:pPr marL="801688" lvl="1" indent="-401638" algn="just">
              <a:spcAft>
                <a:spcPts val="1200"/>
              </a:spcAft>
            </a:pPr>
            <a:r>
              <a:rPr lang="en-US" sz="2800" dirty="0" smtClean="0">
                <a:latin typeface="Arial" panose="020B0604020202020204" pitchFamily="34" charset="0"/>
                <a:cs typeface="Arial" panose="020B0604020202020204" pitchFamily="34" charset="0"/>
              </a:rPr>
              <a:t>To provide a status report on the initial cycle of the R350 social relief of distress grant</a:t>
            </a:r>
          </a:p>
          <a:p>
            <a:pPr marL="801688" lvl="1" indent="-401638" algn="just">
              <a:spcAft>
                <a:spcPts val="1200"/>
              </a:spcAft>
            </a:pPr>
            <a:r>
              <a:rPr lang="en-US" sz="2800" dirty="0" smtClean="0">
                <a:latin typeface="Arial" panose="020B0604020202020204" pitchFamily="34" charset="0"/>
                <a:cs typeface="Arial" panose="020B0604020202020204" pitchFamily="34" charset="0"/>
              </a:rPr>
              <a:t>To inform members of progress made with the reintroduction of the relief grant as from August 2021</a:t>
            </a:r>
            <a:endParaRPr lang="en-US" sz="2800" dirty="0">
              <a:latin typeface="Arial" panose="020B0604020202020204" pitchFamily="34" charset="0"/>
              <a:cs typeface="Arial" panose="020B0604020202020204" pitchFamily="34" charset="0"/>
            </a:endParaRPr>
          </a:p>
          <a:p>
            <a:pPr lvl="1" indent="0" algn="just">
              <a:spcAft>
                <a:spcPts val="1200"/>
              </a:spcAft>
              <a:buNone/>
            </a:pPr>
            <a:endParaRPr lang="en-ZA" dirty="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9D56938B-8917-4869-91D0-F9F507C443EE}" type="slidenum">
              <a:rPr lang="en-US" smtClean="0"/>
              <a:pPr/>
              <a:t>2</a:t>
            </a:fld>
            <a:endParaRPr lang="en-US"/>
          </a:p>
        </p:txBody>
      </p:sp>
    </p:spTree>
    <p:extLst>
      <p:ext uri="{BB962C8B-B14F-4D97-AF65-F5344CB8AC3E}">
        <p14:creationId xmlns:p14="http://schemas.microsoft.com/office/powerpoint/2010/main" xmlns="" val="26191951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3050" y="2743202"/>
            <a:ext cx="6172200" cy="1028699"/>
          </a:xfrm>
        </p:spPr>
        <p:txBody>
          <a:bodyPr>
            <a:noAutofit/>
          </a:bodyPr>
          <a:lstStyle/>
          <a:p>
            <a:pPr marL="0" indent="0" algn="ctr">
              <a:buNone/>
            </a:pPr>
            <a:r>
              <a:rPr lang="en-US" sz="6000" b="1" dirty="0">
                <a:solidFill>
                  <a:srgbClr val="002060"/>
                </a:solidFill>
              </a:rPr>
              <a:t>Thank you</a:t>
            </a:r>
          </a:p>
        </p:txBody>
      </p:sp>
      <p:sp>
        <p:nvSpPr>
          <p:cNvPr id="4" name="Slide Number Placeholder 3"/>
          <p:cNvSpPr>
            <a:spLocks noGrp="1"/>
          </p:cNvSpPr>
          <p:nvPr>
            <p:ph type="sldNum" sz="quarter" idx="12"/>
          </p:nvPr>
        </p:nvSpPr>
        <p:spPr/>
        <p:txBody>
          <a:bodyPr/>
          <a:lstStyle/>
          <a:p>
            <a:fld id="{9D56938B-8917-4869-91D0-F9F507C443EE}" type="slidenum">
              <a:rPr lang="en-US" smtClean="0"/>
              <a:pPr/>
              <a:t>20</a:t>
            </a:fld>
            <a:endParaRPr lang="en-US"/>
          </a:p>
        </p:txBody>
      </p:sp>
    </p:spTree>
    <p:extLst>
      <p:ext uri="{BB962C8B-B14F-4D97-AF65-F5344CB8AC3E}">
        <p14:creationId xmlns:p14="http://schemas.microsoft.com/office/powerpoint/2010/main" xmlns="" val="18734929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86165" y="5741965"/>
            <a:ext cx="2014538" cy="105318"/>
          </a:xfrm>
          <a:prstGeom prst="rect">
            <a:avLst/>
          </a:prstGeom>
        </p:spPr>
        <p:txBody>
          <a:bodyPr vert="horz" wrap="square" lIns="0" tIns="1429" rIns="0" bIns="0" rtlCol="0">
            <a:spAutoFit/>
          </a:bodyPr>
          <a:lstStyle/>
          <a:p>
            <a:pPr>
              <a:spcBef>
                <a:spcPts val="11"/>
              </a:spcBef>
            </a:pPr>
            <a:r>
              <a:rPr sz="675" spc="-4" dirty="0">
                <a:solidFill>
                  <a:srgbClr val="161616"/>
                </a:solidFill>
                <a:latin typeface="Century Gothic"/>
                <a:cs typeface="Century Gothic"/>
              </a:rPr>
              <a:t>©</a:t>
            </a:r>
            <a:r>
              <a:rPr sz="675" dirty="0">
                <a:solidFill>
                  <a:srgbClr val="161616"/>
                </a:solidFill>
                <a:latin typeface="Century Gothic"/>
                <a:cs typeface="Century Gothic"/>
              </a:rPr>
              <a:t>R</a:t>
            </a:r>
            <a:r>
              <a:rPr sz="675" spc="4" dirty="0">
                <a:solidFill>
                  <a:srgbClr val="161616"/>
                </a:solidFill>
                <a:latin typeface="Century Gothic"/>
                <a:cs typeface="Century Gothic"/>
              </a:rPr>
              <a:t>ap</a:t>
            </a:r>
            <a:r>
              <a:rPr sz="675" spc="23" dirty="0">
                <a:solidFill>
                  <a:srgbClr val="161616"/>
                </a:solidFill>
                <a:latin typeface="Century Gothic"/>
                <a:cs typeface="Century Gothic"/>
              </a:rPr>
              <a:t>i</a:t>
            </a:r>
            <a:r>
              <a:rPr sz="675" spc="4" dirty="0">
                <a:solidFill>
                  <a:srgbClr val="161616"/>
                </a:solidFill>
                <a:latin typeface="Century Gothic"/>
                <a:cs typeface="Century Gothic"/>
              </a:rPr>
              <a:t>d</a:t>
            </a:r>
            <a:r>
              <a:rPr sz="675" spc="-64" dirty="0">
                <a:solidFill>
                  <a:srgbClr val="161616"/>
                </a:solidFill>
                <a:latin typeface="Century Gothic"/>
                <a:cs typeface="Century Gothic"/>
              </a:rPr>
              <a:t> </a:t>
            </a:r>
            <a:r>
              <a:rPr sz="675" spc="-8" dirty="0">
                <a:solidFill>
                  <a:srgbClr val="161616"/>
                </a:solidFill>
                <a:latin typeface="Century Gothic"/>
                <a:cs typeface="Century Gothic"/>
              </a:rPr>
              <a:t>P</a:t>
            </a:r>
            <a:r>
              <a:rPr sz="675" spc="4" dirty="0">
                <a:solidFill>
                  <a:srgbClr val="161616"/>
                </a:solidFill>
                <a:latin typeface="Century Gothic"/>
                <a:cs typeface="Century Gothic"/>
              </a:rPr>
              <a:t>a</a:t>
            </a:r>
            <a:r>
              <a:rPr sz="675" spc="15" dirty="0">
                <a:solidFill>
                  <a:srgbClr val="161616"/>
                </a:solidFill>
                <a:latin typeface="Century Gothic"/>
                <a:cs typeface="Century Gothic"/>
              </a:rPr>
              <a:t>y</a:t>
            </a:r>
            <a:r>
              <a:rPr sz="675" spc="30" dirty="0">
                <a:solidFill>
                  <a:srgbClr val="161616"/>
                </a:solidFill>
                <a:latin typeface="Century Gothic"/>
                <a:cs typeface="Century Gothic"/>
              </a:rPr>
              <a:t>m</a:t>
            </a:r>
            <a:r>
              <a:rPr sz="675" spc="8" dirty="0">
                <a:solidFill>
                  <a:srgbClr val="161616"/>
                </a:solidFill>
                <a:latin typeface="Century Gothic"/>
                <a:cs typeface="Century Gothic"/>
              </a:rPr>
              <a:t>e</a:t>
            </a:r>
            <a:r>
              <a:rPr sz="675" dirty="0">
                <a:solidFill>
                  <a:srgbClr val="161616"/>
                </a:solidFill>
                <a:latin typeface="Century Gothic"/>
                <a:cs typeface="Century Gothic"/>
              </a:rPr>
              <a:t>nts</a:t>
            </a:r>
            <a:r>
              <a:rPr sz="675" spc="-60" dirty="0">
                <a:solidFill>
                  <a:srgbClr val="161616"/>
                </a:solidFill>
                <a:latin typeface="Century Gothic"/>
                <a:cs typeface="Century Gothic"/>
              </a:rPr>
              <a:t> </a:t>
            </a:r>
            <a:r>
              <a:rPr sz="675" spc="-8" dirty="0">
                <a:solidFill>
                  <a:srgbClr val="161616"/>
                </a:solidFill>
                <a:latin typeface="Century Gothic"/>
                <a:cs typeface="Century Gothic"/>
              </a:rPr>
              <a:t>Pr</a:t>
            </a:r>
            <a:r>
              <a:rPr sz="675" spc="4" dirty="0">
                <a:solidFill>
                  <a:srgbClr val="161616"/>
                </a:solidFill>
                <a:latin typeface="Century Gothic"/>
                <a:cs typeface="Century Gothic"/>
              </a:rPr>
              <a:t>o</a:t>
            </a:r>
            <a:r>
              <a:rPr sz="675" spc="11" dirty="0">
                <a:solidFill>
                  <a:srgbClr val="161616"/>
                </a:solidFill>
                <a:latin typeface="Century Gothic"/>
                <a:cs typeface="Century Gothic"/>
              </a:rPr>
              <a:t>g</a:t>
            </a:r>
            <a:r>
              <a:rPr sz="675" spc="-11" dirty="0">
                <a:solidFill>
                  <a:srgbClr val="161616"/>
                </a:solidFill>
                <a:latin typeface="Century Gothic"/>
                <a:cs typeface="Century Gothic"/>
              </a:rPr>
              <a:t>r</a:t>
            </a:r>
            <a:r>
              <a:rPr sz="675" spc="4" dirty="0">
                <a:solidFill>
                  <a:srgbClr val="161616"/>
                </a:solidFill>
                <a:latin typeface="Century Gothic"/>
                <a:cs typeface="Century Gothic"/>
              </a:rPr>
              <a:t>a</a:t>
            </a:r>
            <a:r>
              <a:rPr sz="675" spc="30" dirty="0">
                <a:solidFill>
                  <a:srgbClr val="161616"/>
                </a:solidFill>
                <a:latin typeface="Century Gothic"/>
                <a:cs typeface="Century Gothic"/>
              </a:rPr>
              <a:t>m</a:t>
            </a:r>
            <a:r>
              <a:rPr sz="675" spc="11" dirty="0">
                <a:solidFill>
                  <a:srgbClr val="161616"/>
                </a:solidFill>
                <a:latin typeface="Century Gothic"/>
                <a:cs typeface="Century Gothic"/>
              </a:rPr>
              <a:t>m</a:t>
            </a:r>
            <a:r>
              <a:rPr sz="675" spc="4" dirty="0">
                <a:solidFill>
                  <a:srgbClr val="161616"/>
                </a:solidFill>
                <a:latin typeface="Century Gothic"/>
                <a:cs typeface="Century Gothic"/>
              </a:rPr>
              <a:t>e</a:t>
            </a:r>
            <a:r>
              <a:rPr sz="675" spc="-56" dirty="0">
                <a:solidFill>
                  <a:srgbClr val="161616"/>
                </a:solidFill>
                <a:latin typeface="Century Gothic"/>
                <a:cs typeface="Century Gothic"/>
              </a:rPr>
              <a:t> </a:t>
            </a:r>
            <a:r>
              <a:rPr sz="675" b="1" dirty="0">
                <a:solidFill>
                  <a:srgbClr val="161616"/>
                </a:solidFill>
                <a:latin typeface="Century Gothic"/>
                <a:cs typeface="Century Gothic"/>
              </a:rPr>
              <a:t>All</a:t>
            </a:r>
            <a:r>
              <a:rPr sz="675" b="1" spc="-11" dirty="0">
                <a:solidFill>
                  <a:srgbClr val="161616"/>
                </a:solidFill>
                <a:latin typeface="Century Gothic"/>
                <a:cs typeface="Century Gothic"/>
              </a:rPr>
              <a:t> </a:t>
            </a:r>
            <a:r>
              <a:rPr sz="675" b="1" spc="-4" dirty="0">
                <a:solidFill>
                  <a:srgbClr val="161616"/>
                </a:solidFill>
                <a:latin typeface="Century Gothic"/>
                <a:cs typeface="Century Gothic"/>
              </a:rPr>
              <a:t>rig</a:t>
            </a:r>
            <a:r>
              <a:rPr sz="675" b="1" spc="4" dirty="0">
                <a:solidFill>
                  <a:srgbClr val="161616"/>
                </a:solidFill>
                <a:latin typeface="Century Gothic"/>
                <a:cs typeface="Century Gothic"/>
              </a:rPr>
              <a:t>h</a:t>
            </a:r>
            <a:r>
              <a:rPr sz="675" b="1" spc="-8" dirty="0">
                <a:solidFill>
                  <a:srgbClr val="161616"/>
                </a:solidFill>
                <a:latin typeface="Century Gothic"/>
                <a:cs typeface="Century Gothic"/>
              </a:rPr>
              <a:t>t</a:t>
            </a:r>
            <a:r>
              <a:rPr sz="675" b="1" spc="4" dirty="0">
                <a:solidFill>
                  <a:srgbClr val="161616"/>
                </a:solidFill>
                <a:latin typeface="Century Gothic"/>
                <a:cs typeface="Century Gothic"/>
              </a:rPr>
              <a:t>s</a:t>
            </a:r>
            <a:r>
              <a:rPr sz="675" b="1" spc="-23" dirty="0">
                <a:solidFill>
                  <a:srgbClr val="161616"/>
                </a:solidFill>
                <a:latin typeface="Century Gothic"/>
                <a:cs typeface="Century Gothic"/>
              </a:rPr>
              <a:t> </a:t>
            </a:r>
            <a:r>
              <a:rPr sz="675" b="1" spc="-4" dirty="0">
                <a:solidFill>
                  <a:srgbClr val="161616"/>
                </a:solidFill>
                <a:latin typeface="Century Gothic"/>
                <a:cs typeface="Century Gothic"/>
              </a:rPr>
              <a:t>re</a:t>
            </a:r>
            <a:r>
              <a:rPr sz="675" b="1" spc="8" dirty="0">
                <a:solidFill>
                  <a:srgbClr val="161616"/>
                </a:solidFill>
                <a:latin typeface="Century Gothic"/>
                <a:cs typeface="Century Gothic"/>
              </a:rPr>
              <a:t>s</a:t>
            </a:r>
            <a:r>
              <a:rPr sz="675" b="1" spc="-4" dirty="0">
                <a:solidFill>
                  <a:srgbClr val="161616"/>
                </a:solidFill>
                <a:latin typeface="Century Gothic"/>
                <a:cs typeface="Century Gothic"/>
              </a:rPr>
              <a:t>erve</a:t>
            </a:r>
            <a:r>
              <a:rPr sz="675" b="1" spc="4" dirty="0">
                <a:solidFill>
                  <a:srgbClr val="161616"/>
                </a:solidFill>
                <a:latin typeface="Century Gothic"/>
                <a:cs typeface="Century Gothic"/>
              </a:rPr>
              <a:t>d</a:t>
            </a:r>
            <a:endParaRPr sz="675">
              <a:latin typeface="Century Gothic"/>
              <a:cs typeface="Century Gothic"/>
            </a:endParaRPr>
          </a:p>
        </p:txBody>
      </p:sp>
      <p:grpSp>
        <p:nvGrpSpPr>
          <p:cNvPr id="3" name="object 3"/>
          <p:cNvGrpSpPr/>
          <p:nvPr/>
        </p:nvGrpSpPr>
        <p:grpSpPr>
          <a:xfrm>
            <a:off x="0" y="857250"/>
            <a:ext cx="9143715" cy="5143500"/>
            <a:chOff x="0" y="0"/>
            <a:chExt cx="12191619" cy="6858000"/>
          </a:xfrm>
        </p:grpSpPr>
        <p:sp>
          <p:nvSpPr>
            <p:cNvPr id="4" name="object 4"/>
            <p:cNvSpPr/>
            <p:nvPr/>
          </p:nvSpPr>
          <p:spPr>
            <a:xfrm>
              <a:off x="4398264" y="6589776"/>
              <a:ext cx="7793355" cy="0"/>
            </a:xfrm>
            <a:custGeom>
              <a:avLst/>
              <a:gdLst/>
              <a:ahLst/>
              <a:cxnLst/>
              <a:rect l="l" t="t" r="r" b="b"/>
              <a:pathLst>
                <a:path w="7793355">
                  <a:moveTo>
                    <a:pt x="0" y="0"/>
                  </a:moveTo>
                  <a:lnTo>
                    <a:pt x="7793215" y="0"/>
                  </a:lnTo>
                </a:path>
              </a:pathLst>
            </a:custGeom>
            <a:ln w="24384">
              <a:solidFill>
                <a:srgbClr val="FF9D00"/>
              </a:solidFill>
            </a:ln>
          </p:spPr>
          <p:txBody>
            <a:bodyPr wrap="square" lIns="0" tIns="0" rIns="0" bIns="0" rtlCol="0"/>
            <a:lstStyle/>
            <a:p>
              <a:endParaRPr sz="1350"/>
            </a:p>
          </p:txBody>
        </p:sp>
        <p:sp>
          <p:nvSpPr>
            <p:cNvPr id="5" name="object 5"/>
            <p:cNvSpPr/>
            <p:nvPr/>
          </p:nvSpPr>
          <p:spPr>
            <a:xfrm>
              <a:off x="0" y="0"/>
              <a:ext cx="4398645" cy="6858000"/>
            </a:xfrm>
            <a:custGeom>
              <a:avLst/>
              <a:gdLst/>
              <a:ahLst/>
              <a:cxnLst/>
              <a:rect l="l" t="t" r="r" b="b"/>
              <a:pathLst>
                <a:path w="4398645" h="6858000">
                  <a:moveTo>
                    <a:pt x="4398264" y="0"/>
                  </a:moveTo>
                  <a:lnTo>
                    <a:pt x="0" y="0"/>
                  </a:lnTo>
                  <a:lnTo>
                    <a:pt x="0" y="6858000"/>
                  </a:lnTo>
                  <a:lnTo>
                    <a:pt x="4398264" y="6858000"/>
                  </a:lnTo>
                  <a:lnTo>
                    <a:pt x="4398264" y="0"/>
                  </a:lnTo>
                  <a:close/>
                </a:path>
              </a:pathLst>
            </a:custGeom>
            <a:solidFill>
              <a:srgbClr val="161616"/>
            </a:solidFill>
          </p:spPr>
          <p:txBody>
            <a:bodyPr wrap="square" lIns="0" tIns="0" rIns="0" bIns="0" rtlCol="0"/>
            <a:lstStyle/>
            <a:p>
              <a:endParaRPr sz="1350"/>
            </a:p>
          </p:txBody>
        </p:sp>
      </p:grpSp>
      <p:sp>
        <p:nvSpPr>
          <p:cNvPr id="12" name="object 12"/>
          <p:cNvSpPr txBox="1"/>
          <p:nvPr/>
        </p:nvSpPr>
        <p:spPr>
          <a:xfrm>
            <a:off x="3565650" y="955568"/>
            <a:ext cx="487204" cy="377989"/>
          </a:xfrm>
          <a:prstGeom prst="rect">
            <a:avLst/>
          </a:prstGeom>
          <a:solidFill>
            <a:srgbClr val="FF9D00"/>
          </a:solidFill>
        </p:spPr>
        <p:txBody>
          <a:bodyPr vert="horz" wrap="square" lIns="0" tIns="100013" rIns="0" bIns="0" rtlCol="0">
            <a:spAutoFit/>
          </a:bodyPr>
          <a:lstStyle/>
          <a:p>
            <a:pPr algn="ctr">
              <a:spcBef>
                <a:spcPts val="788"/>
              </a:spcBef>
            </a:pPr>
            <a:r>
              <a:rPr b="1" dirty="0">
                <a:solidFill>
                  <a:srgbClr val="161616"/>
                </a:solidFill>
                <a:latin typeface="Century Gothic"/>
                <a:cs typeface="Century Gothic"/>
              </a:rPr>
              <a:t>1</a:t>
            </a:r>
            <a:endParaRPr dirty="0">
              <a:latin typeface="Century Gothic"/>
              <a:cs typeface="Century Gothic"/>
            </a:endParaRPr>
          </a:p>
        </p:txBody>
      </p:sp>
      <p:sp>
        <p:nvSpPr>
          <p:cNvPr id="13" name="object 13"/>
          <p:cNvSpPr txBox="1"/>
          <p:nvPr/>
        </p:nvSpPr>
        <p:spPr>
          <a:xfrm>
            <a:off x="3656618" y="2481706"/>
            <a:ext cx="487204" cy="379431"/>
          </a:xfrm>
          <a:prstGeom prst="rect">
            <a:avLst/>
          </a:prstGeom>
          <a:solidFill>
            <a:srgbClr val="FF9D00"/>
          </a:solidFill>
        </p:spPr>
        <p:txBody>
          <a:bodyPr vert="horz" wrap="square" lIns="0" tIns="101441" rIns="0" bIns="0" rtlCol="0">
            <a:spAutoFit/>
          </a:bodyPr>
          <a:lstStyle/>
          <a:p>
            <a:pPr algn="ctr">
              <a:spcBef>
                <a:spcPts val="799"/>
              </a:spcBef>
            </a:pPr>
            <a:r>
              <a:rPr b="1" dirty="0">
                <a:solidFill>
                  <a:srgbClr val="161616"/>
                </a:solidFill>
                <a:latin typeface="Century Gothic"/>
                <a:cs typeface="Century Gothic"/>
              </a:rPr>
              <a:t>2</a:t>
            </a:r>
            <a:endParaRPr dirty="0">
              <a:latin typeface="Century Gothic"/>
              <a:cs typeface="Century Gothic"/>
            </a:endParaRPr>
          </a:p>
        </p:txBody>
      </p:sp>
      <p:sp>
        <p:nvSpPr>
          <p:cNvPr id="14" name="object 14"/>
          <p:cNvSpPr txBox="1"/>
          <p:nvPr/>
        </p:nvSpPr>
        <p:spPr>
          <a:xfrm>
            <a:off x="4395718" y="793113"/>
            <a:ext cx="4651687" cy="1487426"/>
          </a:xfrm>
          <a:prstGeom prst="rect">
            <a:avLst/>
          </a:prstGeom>
        </p:spPr>
        <p:txBody>
          <a:bodyPr vert="horz" wrap="square" lIns="0" tIns="10001" rIns="0" bIns="0" rtlCol="0" anchor="ctr">
            <a:spAutoFit/>
          </a:bodyPr>
          <a:lstStyle>
            <a:lvl1pPr marL="9525" marR="3810">
              <a:spcBef>
                <a:spcPts val="79"/>
              </a:spcBef>
              <a:buNone/>
              <a:defRPr sz="1200" b="0" spc="-8">
                <a:latin typeface="Arial Black" panose="020B0A04020102020204" pitchFamily="34" charset="0"/>
                <a:ea typeface="+mj-ea"/>
                <a:cs typeface="Century Gothic"/>
              </a:defRPr>
            </a:lvl1pPr>
          </a:lstStyle>
          <a:p>
            <a:pPr algn="just"/>
            <a:r>
              <a:rPr lang="en-GB" sz="1600" dirty="0" smtClean="0"/>
              <a:t>On 25 </a:t>
            </a:r>
            <a:r>
              <a:rPr lang="en-GB" sz="1600" dirty="0"/>
              <a:t>July 2020, the President announced the reinstatement of the special Covid-19 </a:t>
            </a:r>
            <a:r>
              <a:rPr lang="en-GB" sz="1600" dirty="0" smtClean="0"/>
              <a:t>SRD Grant </a:t>
            </a:r>
            <a:r>
              <a:rPr lang="en-GB" sz="1600" dirty="0"/>
              <a:t>to provide a monthly payment of R350 to support those who have no means of supporting themselves. </a:t>
            </a:r>
            <a:endParaRPr sz="1600" dirty="0"/>
          </a:p>
        </p:txBody>
      </p:sp>
      <p:sp>
        <p:nvSpPr>
          <p:cNvPr id="15" name="object 15"/>
          <p:cNvSpPr txBox="1"/>
          <p:nvPr/>
        </p:nvSpPr>
        <p:spPr>
          <a:xfrm>
            <a:off x="3565650" y="3436194"/>
            <a:ext cx="484823" cy="379431"/>
          </a:xfrm>
          <a:prstGeom prst="rect">
            <a:avLst/>
          </a:prstGeom>
          <a:solidFill>
            <a:srgbClr val="FF9D00"/>
          </a:solidFill>
        </p:spPr>
        <p:txBody>
          <a:bodyPr vert="horz" wrap="square" lIns="0" tIns="101441" rIns="0" bIns="0" rtlCol="0">
            <a:spAutoFit/>
          </a:bodyPr>
          <a:lstStyle/>
          <a:p>
            <a:pPr algn="ctr">
              <a:spcBef>
                <a:spcPts val="799"/>
              </a:spcBef>
            </a:pPr>
            <a:r>
              <a:rPr b="1" dirty="0">
                <a:solidFill>
                  <a:srgbClr val="161616"/>
                </a:solidFill>
                <a:latin typeface="Century Gothic"/>
                <a:cs typeface="Century Gothic"/>
              </a:rPr>
              <a:t>3</a:t>
            </a:r>
            <a:endParaRPr dirty="0">
              <a:latin typeface="Century Gothic"/>
              <a:cs typeface="Century Gothic"/>
            </a:endParaRPr>
          </a:p>
        </p:txBody>
      </p:sp>
      <p:sp>
        <p:nvSpPr>
          <p:cNvPr id="18" name="object 18"/>
          <p:cNvSpPr txBox="1"/>
          <p:nvPr/>
        </p:nvSpPr>
        <p:spPr>
          <a:xfrm>
            <a:off x="8922151" y="5663859"/>
            <a:ext cx="125254" cy="125515"/>
          </a:xfrm>
          <a:prstGeom prst="rect">
            <a:avLst/>
          </a:prstGeom>
        </p:spPr>
        <p:txBody>
          <a:bodyPr vert="horz" wrap="square" lIns="0" tIns="10001" rIns="0" bIns="0" rtlCol="0">
            <a:spAutoFit/>
          </a:bodyPr>
          <a:lstStyle/>
          <a:p>
            <a:pPr marL="9525">
              <a:spcBef>
                <a:spcPts val="79"/>
              </a:spcBef>
            </a:pPr>
            <a:r>
              <a:rPr sz="750" spc="-8" dirty="0">
                <a:solidFill>
                  <a:srgbClr val="FFFFFF"/>
                </a:solidFill>
                <a:latin typeface="Century Gothic"/>
                <a:cs typeface="Century Gothic"/>
              </a:rPr>
              <a:t>1</a:t>
            </a:r>
            <a:r>
              <a:rPr sz="750" dirty="0">
                <a:solidFill>
                  <a:srgbClr val="FFFFFF"/>
                </a:solidFill>
                <a:latin typeface="Century Gothic"/>
                <a:cs typeface="Century Gothic"/>
              </a:rPr>
              <a:t>3</a:t>
            </a:r>
            <a:endParaRPr sz="750">
              <a:latin typeface="Century Gothic"/>
              <a:cs typeface="Century Gothic"/>
            </a:endParaRPr>
          </a:p>
        </p:txBody>
      </p:sp>
      <p:sp>
        <p:nvSpPr>
          <p:cNvPr id="20" name="Rectangle 19"/>
          <p:cNvSpPr/>
          <p:nvPr/>
        </p:nvSpPr>
        <p:spPr>
          <a:xfrm>
            <a:off x="-23376" y="1993998"/>
            <a:ext cx="3000227" cy="1600438"/>
          </a:xfrm>
          <a:prstGeom prst="rect">
            <a:avLst/>
          </a:prstGeom>
        </p:spPr>
        <p:txBody>
          <a:bodyPr wrap="square">
            <a:spAutoFit/>
          </a:bodyPr>
          <a:lstStyle/>
          <a:p>
            <a:pPr algn="ctr">
              <a:spcBef>
                <a:spcPts val="600"/>
              </a:spcBef>
              <a:spcAft>
                <a:spcPts val="600"/>
              </a:spcAft>
            </a:pPr>
            <a:r>
              <a:rPr lang="en-US" altLang="en-US" sz="1400" b="1" dirty="0">
                <a:solidFill>
                  <a:schemeClr val="bg1"/>
                </a:solidFill>
                <a:latin typeface="Arial" panose="020B0604020202020204" pitchFamily="34" charset="0"/>
                <a:ea typeface="ヒラギノ角ゴ Pro W3" pitchFamily="1" charset="-128"/>
                <a:cs typeface="Arial" panose="020B0604020202020204" pitchFamily="34" charset="0"/>
              </a:rPr>
              <a:t>The </a:t>
            </a:r>
            <a:r>
              <a:rPr lang="en-US" altLang="en-US" sz="1400" b="1" dirty="0" smtClean="0">
                <a:solidFill>
                  <a:schemeClr val="bg1"/>
                </a:solidFill>
                <a:latin typeface="Arial" panose="020B0604020202020204" pitchFamily="34" charset="0"/>
                <a:ea typeface="ヒラギノ角ゴ Pro W3" pitchFamily="1" charset="-128"/>
                <a:cs typeface="Arial" panose="020B0604020202020204" pitchFamily="34" charset="0"/>
              </a:rPr>
              <a:t>implementation of </a:t>
            </a:r>
            <a:r>
              <a:rPr lang="en-US" altLang="en-US" sz="1400" b="1" dirty="0">
                <a:solidFill>
                  <a:schemeClr val="bg1"/>
                </a:solidFill>
                <a:latin typeface="Arial" panose="020B0604020202020204" pitchFamily="34" charset="0"/>
                <a:ea typeface="ヒラギノ角ゴ Pro W3" pitchFamily="1" charset="-128"/>
                <a:cs typeface="Arial" panose="020B0604020202020204" pitchFamily="34" charset="0"/>
              </a:rPr>
              <a:t>the Special COVID19 SRD Grant is an extension of </a:t>
            </a:r>
            <a:r>
              <a:rPr lang="en-US" altLang="en-US" sz="1400" b="1" dirty="0" smtClean="0">
                <a:solidFill>
                  <a:schemeClr val="bg1"/>
                </a:solidFill>
                <a:latin typeface="Arial" panose="020B0604020202020204" pitchFamily="34" charset="0"/>
                <a:ea typeface="ヒラギノ角ゴ Pro W3" pitchFamily="1" charset="-128"/>
                <a:cs typeface="Arial" panose="020B0604020202020204" pitchFamily="34" charset="0"/>
              </a:rPr>
              <a:t>the social relief of distress programme with special provisions as per the National Disaster Regulations and Directions</a:t>
            </a:r>
          </a:p>
        </p:txBody>
      </p:sp>
      <p:sp>
        <p:nvSpPr>
          <p:cNvPr id="21" name="Title 20"/>
          <p:cNvSpPr>
            <a:spLocks noGrp="1"/>
          </p:cNvSpPr>
          <p:nvPr>
            <p:ph type="title"/>
          </p:nvPr>
        </p:nvSpPr>
        <p:spPr>
          <a:xfrm>
            <a:off x="457200" y="113906"/>
            <a:ext cx="8229600" cy="491266"/>
          </a:xfrm>
        </p:spPr>
        <p:txBody>
          <a:bodyPr>
            <a:normAutofit fontScale="90000"/>
          </a:bodyPr>
          <a:lstStyle/>
          <a:p>
            <a:r>
              <a:rPr lang="en-US" dirty="0" smtClean="0"/>
              <a:t>OVERVIEW</a:t>
            </a:r>
            <a:endParaRPr lang="en-GB" dirty="0"/>
          </a:p>
        </p:txBody>
      </p:sp>
      <p:sp>
        <p:nvSpPr>
          <p:cNvPr id="22" name="Rectangle 21"/>
          <p:cNvSpPr/>
          <p:nvPr/>
        </p:nvSpPr>
        <p:spPr>
          <a:xfrm>
            <a:off x="4501456" y="2430030"/>
            <a:ext cx="4572000" cy="748762"/>
          </a:xfrm>
          <a:prstGeom prst="rect">
            <a:avLst/>
          </a:prstGeom>
        </p:spPr>
        <p:txBody>
          <a:bodyPr vert="horz" wrap="square" lIns="0" tIns="10001" rIns="0" bIns="0" rtlCol="0" anchor="ctr">
            <a:spAutoFit/>
          </a:bodyPr>
          <a:lstStyle/>
          <a:p>
            <a:pPr marL="0" lvl="1">
              <a:spcBef>
                <a:spcPts val="0"/>
              </a:spcBef>
            </a:pPr>
            <a:r>
              <a:rPr lang="en-US" altLang="en-US" sz="1600" b="1" spc="-8" dirty="0" smtClean="0">
                <a:latin typeface="Arial Black" panose="020B0A04020102020204" pitchFamily="34" charset="0"/>
                <a:ea typeface="+mj-ea"/>
                <a:cs typeface="Century Gothic"/>
              </a:rPr>
              <a:t>Budget allocation – </a:t>
            </a:r>
            <a:r>
              <a:rPr lang="en-US" sz="1600" b="1" dirty="0">
                <a:latin typeface="Arial Black" panose="020B0A04020102020204" pitchFamily="34" charset="0"/>
              </a:rPr>
              <a:t>R26,7 </a:t>
            </a:r>
            <a:r>
              <a:rPr lang="en-US" sz="1600" b="1" dirty="0" smtClean="0">
                <a:latin typeface="Arial Black" panose="020B0A04020102020204" pitchFamily="34" charset="0"/>
              </a:rPr>
              <a:t>billion</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Cost </a:t>
            </a:r>
            <a:r>
              <a:rPr lang="en-US" sz="1600" dirty="0">
                <a:latin typeface="Arial" panose="020B0604020202020204" pitchFamily="34" charset="0"/>
                <a:cs typeface="Arial" panose="020B0604020202020204" pitchFamily="34" charset="0"/>
              </a:rPr>
              <a:t>to pay Beneficiaries = R26,2 </a:t>
            </a:r>
            <a:r>
              <a:rPr lang="en-US" sz="1600" dirty="0" smtClean="0">
                <a:latin typeface="Arial" panose="020B0604020202020204" pitchFamily="34" charset="0"/>
                <a:cs typeface="Arial" panose="020B0604020202020204" pitchFamily="34" charset="0"/>
              </a:rPr>
              <a:t>b</a:t>
            </a:r>
          </a:p>
          <a:p>
            <a:pPr marL="285750"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Cost </a:t>
            </a:r>
            <a:r>
              <a:rPr lang="en-US" sz="1600" dirty="0">
                <a:latin typeface="Arial" panose="020B0604020202020204" pitchFamily="34" charset="0"/>
                <a:cs typeface="Arial" panose="020B0604020202020204" pitchFamily="34" charset="0"/>
              </a:rPr>
              <a:t>to administer the grant = </a:t>
            </a:r>
            <a:r>
              <a:rPr lang="en-US" sz="1600" dirty="0" smtClean="0">
                <a:latin typeface="Arial" panose="020B0604020202020204" pitchFamily="34" charset="0"/>
                <a:cs typeface="Arial" panose="020B0604020202020204" pitchFamily="34" charset="0"/>
              </a:rPr>
              <a:t>R500m</a:t>
            </a:r>
            <a:endParaRPr lang="en-US" sz="1600" dirty="0">
              <a:latin typeface="Arial" panose="020B0604020202020204" pitchFamily="34" charset="0"/>
              <a:cs typeface="Arial" panose="020B0604020202020204" pitchFamily="34" charset="0"/>
            </a:endParaRPr>
          </a:p>
        </p:txBody>
      </p:sp>
      <p:sp>
        <p:nvSpPr>
          <p:cNvPr id="23" name="Rectangle 22"/>
          <p:cNvSpPr/>
          <p:nvPr/>
        </p:nvSpPr>
        <p:spPr>
          <a:xfrm>
            <a:off x="4572000" y="3378596"/>
            <a:ext cx="4332802" cy="502541"/>
          </a:xfrm>
          <a:prstGeom prst="rect">
            <a:avLst/>
          </a:prstGeom>
        </p:spPr>
        <p:txBody>
          <a:bodyPr vert="horz" wrap="square" lIns="0" tIns="10001" rIns="0" bIns="0" rtlCol="0" anchor="ctr">
            <a:spAutoFit/>
          </a:bodyPr>
          <a:lstStyle/>
          <a:p>
            <a:pPr marL="9525" marR="3810">
              <a:spcBef>
                <a:spcPts val="79"/>
              </a:spcBef>
              <a:spcAft>
                <a:spcPts val="450"/>
              </a:spcAft>
            </a:pPr>
            <a:r>
              <a:rPr lang="en-US" altLang="en-US" sz="1600" spc="-8" dirty="0" smtClean="0">
                <a:latin typeface="Arial Black" panose="020B0A04020102020204" pitchFamily="34" charset="0"/>
                <a:ea typeface="+mj-ea"/>
                <a:cs typeface="Century Gothic"/>
              </a:rPr>
              <a:t>Estimated number of beneficiaries to be serviced : 9 million per month</a:t>
            </a:r>
            <a:endParaRPr lang="en-GB" altLang="en-US" sz="1600" spc="-8" dirty="0">
              <a:latin typeface="Arial Black" panose="020B0A04020102020204" pitchFamily="34" charset="0"/>
              <a:ea typeface="+mj-ea"/>
              <a:cs typeface="Century Gothic"/>
            </a:endParaRPr>
          </a:p>
        </p:txBody>
      </p:sp>
      <p:sp>
        <p:nvSpPr>
          <p:cNvPr id="16" name="object 15"/>
          <p:cNvSpPr txBox="1"/>
          <p:nvPr/>
        </p:nvSpPr>
        <p:spPr>
          <a:xfrm>
            <a:off x="3604939" y="4057942"/>
            <a:ext cx="484823" cy="379431"/>
          </a:xfrm>
          <a:prstGeom prst="rect">
            <a:avLst/>
          </a:prstGeom>
          <a:solidFill>
            <a:srgbClr val="FF9D00"/>
          </a:solidFill>
        </p:spPr>
        <p:txBody>
          <a:bodyPr vert="horz" wrap="square" lIns="0" tIns="101441" rIns="0" bIns="0" rtlCol="0">
            <a:spAutoFit/>
          </a:bodyPr>
          <a:lstStyle/>
          <a:p>
            <a:pPr algn="ctr">
              <a:spcBef>
                <a:spcPts val="799"/>
              </a:spcBef>
            </a:pPr>
            <a:r>
              <a:rPr lang="en-US" b="1" dirty="0" smtClean="0">
                <a:solidFill>
                  <a:srgbClr val="161616"/>
                </a:solidFill>
                <a:latin typeface="Century Gothic"/>
                <a:cs typeface="Century Gothic"/>
              </a:rPr>
              <a:t>4</a:t>
            </a:r>
            <a:endParaRPr dirty="0">
              <a:latin typeface="Century Gothic"/>
              <a:cs typeface="Century Gothic"/>
            </a:endParaRPr>
          </a:p>
        </p:txBody>
      </p:sp>
      <p:sp>
        <p:nvSpPr>
          <p:cNvPr id="17" name="Rectangle 16"/>
          <p:cNvSpPr/>
          <p:nvPr/>
        </p:nvSpPr>
        <p:spPr>
          <a:xfrm>
            <a:off x="4530139" y="4185584"/>
            <a:ext cx="4332802" cy="994984"/>
          </a:xfrm>
          <a:prstGeom prst="rect">
            <a:avLst/>
          </a:prstGeom>
        </p:spPr>
        <p:txBody>
          <a:bodyPr vert="horz" wrap="square" lIns="0" tIns="10001" rIns="0" bIns="0" rtlCol="0" anchor="ctr">
            <a:spAutoFit/>
          </a:bodyPr>
          <a:lstStyle/>
          <a:p>
            <a:pPr marL="9525" marR="3810">
              <a:spcBef>
                <a:spcPts val="79"/>
              </a:spcBef>
              <a:spcAft>
                <a:spcPts val="450"/>
              </a:spcAft>
            </a:pPr>
            <a:r>
              <a:rPr lang="en-GB" sz="1600" dirty="0">
                <a:latin typeface="Arial Black" panose="020B0A04020102020204" pitchFamily="34" charset="0"/>
              </a:rPr>
              <a:t>The special Covid-19 Social Relief of Distress Grant will be paid </a:t>
            </a:r>
            <a:r>
              <a:rPr lang="en-GB" sz="1600" b="1" u="sng" dirty="0">
                <a:latin typeface="Arial Black" panose="020B0A04020102020204" pitchFamily="34" charset="0"/>
              </a:rPr>
              <a:t>from August </a:t>
            </a:r>
            <a:r>
              <a:rPr lang="en-GB" sz="1600" b="1" u="sng" dirty="0" smtClean="0">
                <a:latin typeface="Arial Black" panose="020B0A04020102020204" pitchFamily="34" charset="0"/>
              </a:rPr>
              <a:t>2021 </a:t>
            </a:r>
            <a:r>
              <a:rPr lang="en-GB" sz="1600" b="1" u="sng" dirty="0">
                <a:latin typeface="Arial Black" panose="020B0A04020102020204" pitchFamily="34" charset="0"/>
              </a:rPr>
              <a:t>until the end of March 2022</a:t>
            </a:r>
            <a:r>
              <a:rPr lang="en-GB" sz="1600" dirty="0">
                <a:latin typeface="Arial Black" panose="020B0A04020102020204" pitchFamily="34" charset="0"/>
              </a:rPr>
              <a:t>. </a:t>
            </a:r>
            <a:endParaRPr lang="en-GB" altLang="en-US" sz="1600" spc="-8" dirty="0">
              <a:latin typeface="Arial Black" panose="020B0A04020102020204" pitchFamily="34" charset="0"/>
              <a:ea typeface="+mj-ea"/>
              <a:cs typeface="Century Gothic"/>
            </a:endParaRPr>
          </a:p>
        </p:txBody>
      </p:sp>
    </p:spTree>
    <p:extLst>
      <p:ext uri="{BB962C8B-B14F-4D97-AF65-F5344CB8AC3E}">
        <p14:creationId xmlns:p14="http://schemas.microsoft.com/office/powerpoint/2010/main" xmlns="" val="988707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noAutofit/>
          </a:bodyPr>
          <a:lstStyle/>
          <a:p>
            <a:pPr lvl="1" algn="ctr" rtl="0">
              <a:spcBef>
                <a:spcPct val="0"/>
              </a:spcBef>
            </a:pPr>
            <a:r>
              <a:rPr lang="en-GB" sz="2800" b="1" dirty="0" smtClean="0">
                <a:latin typeface="Arial" panose="020B0604020202020204" pitchFamily="34" charset="0"/>
                <a:cs typeface="Arial" panose="020B0604020202020204" pitchFamily="34" charset="0"/>
              </a:rPr>
              <a:t>Progress on 1</a:t>
            </a:r>
            <a:r>
              <a:rPr lang="en-GB" sz="2800" b="1" baseline="30000" dirty="0" smtClean="0">
                <a:latin typeface="Arial" panose="020B0604020202020204" pitchFamily="34" charset="0"/>
                <a:cs typeface="Arial" panose="020B0604020202020204" pitchFamily="34" charset="0"/>
              </a:rPr>
              <a:t>st</a:t>
            </a:r>
            <a:r>
              <a:rPr lang="en-GB" sz="2800" b="1" dirty="0" smtClean="0">
                <a:latin typeface="Arial" panose="020B0604020202020204" pitchFamily="34" charset="0"/>
                <a:cs typeface="Arial" panose="020B0604020202020204" pitchFamily="34" charset="0"/>
              </a:rPr>
              <a:t> Cycle of the Social Relief of Distress Grant (May 2020 to April 2021</a:t>
            </a:r>
            <a:r>
              <a:rPr lang="en-GB" sz="2800" b="1" dirty="0">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0" y="1143000"/>
            <a:ext cx="9144000" cy="4983163"/>
          </a:xfrm>
        </p:spPr>
        <p:txBody>
          <a:bodyPr>
            <a:noAutofit/>
          </a:bodyPr>
          <a:lstStyle/>
          <a:p>
            <a:r>
              <a:rPr lang="en-GB" sz="2000" dirty="0" smtClean="0"/>
              <a:t>With </a:t>
            </a:r>
            <a:r>
              <a:rPr lang="en-GB" sz="2000" dirty="0"/>
              <a:t>respect to the previous social relief of distress benefit paid during the period from 1 May 2020 until 30 April 2021 –</a:t>
            </a:r>
          </a:p>
          <a:p>
            <a:pPr lvl="1"/>
            <a:r>
              <a:rPr lang="en-GB" dirty="0" smtClean="0"/>
              <a:t>Approximately </a:t>
            </a:r>
            <a:r>
              <a:rPr lang="en-GB" dirty="0"/>
              <a:t>R24 billion (twenty four billion rand) was paid to qualifying citizens.  </a:t>
            </a:r>
            <a:endParaRPr lang="en-GB" dirty="0" smtClean="0"/>
          </a:p>
          <a:p>
            <a:pPr lvl="1"/>
            <a:r>
              <a:rPr lang="en-GB" dirty="0" smtClean="0"/>
              <a:t>The </a:t>
            </a:r>
            <a:r>
              <a:rPr lang="en-GB" dirty="0"/>
              <a:t>number of beneficiaries who benefitted was approximately 6 million per </a:t>
            </a:r>
            <a:r>
              <a:rPr lang="en-GB" dirty="0" smtClean="0"/>
              <a:t>month and the number of </a:t>
            </a:r>
            <a:r>
              <a:rPr lang="en-US" dirty="0" smtClean="0"/>
              <a:t>payment transactions processed during the period is </a:t>
            </a:r>
            <a:r>
              <a:rPr lang="en-GB" dirty="0" smtClean="0"/>
              <a:t>68,193,449 (99% of approved applications)</a:t>
            </a:r>
          </a:p>
          <a:p>
            <a:pPr lvl="1"/>
            <a:r>
              <a:rPr lang="en-GB" dirty="0" smtClean="0"/>
              <a:t>Outstanding payment transactions for the period = </a:t>
            </a:r>
            <a:r>
              <a:rPr lang="en-GB" dirty="0"/>
              <a:t>581,818  </a:t>
            </a:r>
            <a:r>
              <a:rPr lang="en-GB" dirty="0" smtClean="0"/>
              <a:t>transactions  </a:t>
            </a:r>
            <a:r>
              <a:rPr lang="en-GB" dirty="0"/>
              <a:t>from applicants whose applications were approved but not paid because they could not be traced or they did not contact SASSA to update their personal </a:t>
            </a:r>
            <a:r>
              <a:rPr lang="en-GB" dirty="0" smtClean="0"/>
              <a:t>details.  This includes a total of </a:t>
            </a:r>
            <a:r>
              <a:rPr lang="en-GB" b="1" dirty="0"/>
              <a:t>571,724</a:t>
            </a:r>
            <a:r>
              <a:rPr lang="en-GB" dirty="0"/>
              <a:t> grants which </a:t>
            </a:r>
            <a:r>
              <a:rPr lang="en-GB" dirty="0" smtClean="0"/>
              <a:t>remain </a:t>
            </a:r>
            <a:r>
              <a:rPr lang="en-GB" dirty="0"/>
              <a:t>uncollected from the South African post </a:t>
            </a:r>
            <a:r>
              <a:rPr lang="en-GB" dirty="0" smtClean="0"/>
              <a:t>office (as at 30 July 2021).</a:t>
            </a:r>
          </a:p>
          <a:p>
            <a:r>
              <a:rPr lang="en-GB" sz="2000" dirty="0"/>
              <a:t> In addition </a:t>
            </a:r>
            <a:r>
              <a:rPr lang="en-GB" sz="2000" dirty="0" smtClean="0"/>
              <a:t>: </a:t>
            </a:r>
            <a:r>
              <a:rPr lang="en-US" sz="2000" dirty="0" smtClean="0">
                <a:solidFill>
                  <a:srgbClr val="000000"/>
                </a:solidFill>
              </a:rPr>
              <a:t>Total </a:t>
            </a:r>
            <a:r>
              <a:rPr lang="en-US" sz="2000" dirty="0">
                <a:solidFill>
                  <a:srgbClr val="000000"/>
                </a:solidFill>
              </a:rPr>
              <a:t>number of voluntarily cancelled applications:  </a:t>
            </a:r>
            <a:r>
              <a:rPr lang="en-GB" sz="2000" b="1" dirty="0">
                <a:solidFill>
                  <a:srgbClr val="000000"/>
                </a:solidFill>
              </a:rPr>
              <a:t>104,565</a:t>
            </a:r>
            <a:r>
              <a:rPr lang="en-GB" sz="2000" dirty="0">
                <a:solidFill>
                  <a:srgbClr val="000000"/>
                </a:solidFill>
              </a:rPr>
              <a:t> </a:t>
            </a:r>
            <a:r>
              <a:rPr lang="en-GB" sz="2000" dirty="0" smtClean="0">
                <a:solidFill>
                  <a:srgbClr val="000000"/>
                </a:solidFill>
              </a:rPr>
              <a:t> and </a:t>
            </a:r>
            <a:r>
              <a:rPr lang="en-US" sz="2000" dirty="0" smtClean="0">
                <a:solidFill>
                  <a:srgbClr val="000000"/>
                </a:solidFill>
              </a:rPr>
              <a:t>total </a:t>
            </a:r>
            <a:r>
              <a:rPr lang="en-US" sz="2000" dirty="0">
                <a:solidFill>
                  <a:srgbClr val="000000"/>
                </a:solidFill>
              </a:rPr>
              <a:t>number of deceased clients:  </a:t>
            </a:r>
            <a:r>
              <a:rPr lang="en-GB" sz="2000" b="1" dirty="0">
                <a:solidFill>
                  <a:srgbClr val="000000"/>
                </a:solidFill>
              </a:rPr>
              <a:t>101,989 </a:t>
            </a:r>
          </a:p>
          <a:p>
            <a:pPr lvl="1"/>
            <a:endParaRPr lang="en-GB" dirty="0"/>
          </a:p>
        </p:txBody>
      </p:sp>
    </p:spTree>
    <p:extLst>
      <p:ext uri="{BB962C8B-B14F-4D97-AF65-F5344CB8AC3E}">
        <p14:creationId xmlns:p14="http://schemas.microsoft.com/office/powerpoint/2010/main" xmlns="" val="1126083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dirty="0" smtClean="0"/>
              <a:t>Status update on grant to 30 April</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897264323"/>
              </p:ext>
            </p:extLst>
          </p:nvPr>
        </p:nvGraphicFramePr>
        <p:xfrm>
          <a:off x="76200" y="1600197"/>
          <a:ext cx="9067799" cy="3956671"/>
        </p:xfrm>
        <a:graphic>
          <a:graphicData uri="http://schemas.openxmlformats.org/drawingml/2006/table">
            <a:tbl>
              <a:tblPr/>
              <a:tblGrid>
                <a:gridCol w="1447800"/>
                <a:gridCol w="638265"/>
                <a:gridCol w="648372"/>
                <a:gridCol w="638975"/>
                <a:gridCol w="620180"/>
                <a:gridCol w="578408"/>
                <a:gridCol w="652557"/>
                <a:gridCol w="610784"/>
                <a:gridCol w="620180"/>
                <a:gridCol w="629578"/>
                <a:gridCol w="638975"/>
                <a:gridCol w="723545"/>
                <a:gridCol w="620180"/>
              </a:tblGrid>
              <a:tr h="332371">
                <a:tc>
                  <a:txBody>
                    <a:bodyPr/>
                    <a:lstStyle/>
                    <a:p>
                      <a:pPr algn="ctr" rtl="0" fontAlgn="b"/>
                      <a:r>
                        <a:rPr lang="en-GB" sz="1200" b="1" i="0" u="none" strike="noStrike" dirty="0">
                          <a:solidFill>
                            <a:srgbClr val="000000"/>
                          </a:solidFill>
                          <a:effectLst/>
                          <a:latin typeface="Arial Narrow" panose="020B0606020202030204" pitchFamily="34" charset="0"/>
                        </a:rPr>
                        <a:t>PROCESS</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MAY</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JUNE</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JULY</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AUG</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SEPT</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OCT</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NOV</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DEC</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JAN</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FEB</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MAR</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Narrow" panose="020B0606020202030204" pitchFamily="34" charset="0"/>
                        </a:rPr>
                        <a:t>APR</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New Application in month</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6 605 445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912 863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827 828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605 070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194 901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211 159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196 294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109 061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133 225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87 850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72 281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43 192</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4023">
                <a:tc>
                  <a:txBody>
                    <a:bodyPr/>
                    <a:lstStyle/>
                    <a:p>
                      <a:pPr algn="l" rtl="0" fontAlgn="b"/>
                      <a:r>
                        <a:rPr lang="en-GB" sz="1200" b="0" i="0" u="none" strike="noStrike">
                          <a:solidFill>
                            <a:srgbClr val="000000"/>
                          </a:solidFill>
                          <a:effectLst/>
                          <a:latin typeface="Arial Narrow" panose="020B0606020202030204" pitchFamily="34" charset="0"/>
                        </a:rPr>
                        <a:t>Total Applications</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7 518 308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8 346 136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8 951 206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9 146 107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Narrow" panose="020B0606020202030204" pitchFamily="34" charset="0"/>
                        </a:rPr>
                        <a:t>9 357 266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9 553 560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9 662 621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9 795 846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9 883 696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9 955 977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Narrow" panose="020B0606020202030204" pitchFamily="34" charset="0"/>
                        </a:rPr>
                        <a:t>9 999 169</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0413">
                <a:tc>
                  <a:txBody>
                    <a:bodyPr/>
                    <a:lstStyle/>
                    <a:p>
                      <a:pPr algn="l" rtl="0" fontAlgn="b"/>
                      <a:r>
                        <a:rPr lang="en-GB" sz="1200" b="0" i="0" u="none" strike="noStrike">
                          <a:solidFill>
                            <a:srgbClr val="000000"/>
                          </a:solidFill>
                          <a:effectLst/>
                          <a:latin typeface="Arial Narrow" panose="020B0606020202030204" pitchFamily="34" charset="0"/>
                        </a:rPr>
                        <a:t>Applications Validated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6 605 445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7 518 308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8 346 136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8 951 206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9 146 107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9 357 266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9 553 560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9 662 621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9 795 846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9 883 696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9 955 977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9 999 169</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300413">
                <a:tc>
                  <a:txBody>
                    <a:bodyPr/>
                    <a:lstStyle/>
                    <a:p>
                      <a:pPr algn="l" rtl="0" fontAlgn="b"/>
                      <a:r>
                        <a:rPr lang="en-GB" sz="1200" b="0" i="0" u="none" strike="noStrike">
                          <a:solidFill>
                            <a:srgbClr val="000000"/>
                          </a:solidFill>
                          <a:effectLst/>
                          <a:latin typeface="Arial Narrow" panose="020B0606020202030204" pitchFamily="34" charset="0"/>
                        </a:rPr>
                        <a:t>Applications Pending Validation</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Applications Declined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2 180 843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2 455 654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2 772 037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2 966 678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3 087 193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3 201 043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3 443 274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3 715 520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3 845 327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3 940 737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4 161 220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4 042 215</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Applications Approved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4 424 452</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5 061 157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5 571 264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5 964 151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6 038 908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6 136 180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dirty="0">
                          <a:solidFill>
                            <a:srgbClr val="000000"/>
                          </a:solidFill>
                          <a:effectLst/>
                          <a:latin typeface="Arial Narrow" panose="020B0606020202030204" pitchFamily="34" charset="0"/>
                        </a:rPr>
                        <a:t>6 089 620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5 926 835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5 929 969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5 922 242</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5 774 151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5 936 338</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Applications Referred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150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1 497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2 835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20 377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20 006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20 043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20 666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20 266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20 550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20 717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20 606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r" rtl="0" fontAlgn="ctr"/>
                      <a:r>
                        <a:rPr lang="en-GB" sz="1200" b="0" i="0" u="none" strike="noStrike">
                          <a:solidFill>
                            <a:srgbClr val="000000"/>
                          </a:solidFill>
                          <a:effectLst/>
                          <a:latin typeface="Arial Narrow" panose="020B0606020202030204" pitchFamily="34" charset="0"/>
                        </a:rPr>
                        <a:t>20 616</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Clients Paid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4 424 195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5 060 795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5 570 817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5 963 118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6 037 453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6 134 681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6 088 766</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5 812 270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5 816 739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5 808 292</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5 657 038</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0" i="0" u="none" strike="noStrike">
                          <a:solidFill>
                            <a:srgbClr val="000000"/>
                          </a:solidFill>
                          <a:effectLst/>
                          <a:latin typeface="Arial Narrow" panose="020B0606020202030204" pitchFamily="34" charset="0"/>
                        </a:rPr>
                        <a:t>5 819 285</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294023">
                <a:tc>
                  <a:txBody>
                    <a:bodyPr/>
                    <a:lstStyle/>
                    <a:p>
                      <a:pPr algn="l" rtl="0" fontAlgn="b"/>
                      <a:r>
                        <a:rPr lang="en-ZA" sz="1200" b="0" i="0" u="none" strike="noStrike">
                          <a:solidFill>
                            <a:srgbClr val="000000"/>
                          </a:solidFill>
                          <a:effectLst/>
                          <a:latin typeface="Arial Narrow" panose="020B0606020202030204" pitchFamily="34" charset="0"/>
                        </a:rPr>
                        <a:t>Clients still to be paid**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257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362</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447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1 033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1 455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1 499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854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114 565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113 230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113 950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117 113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0" i="0" u="none" strike="noStrike">
                          <a:solidFill>
                            <a:srgbClr val="000000"/>
                          </a:solidFill>
                          <a:effectLst/>
                          <a:latin typeface="Arial Narrow" panose="020B0606020202030204" pitchFamily="34" charset="0"/>
                        </a:rPr>
                        <a:t>117 053</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Unclaimed at Post Bank</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113 735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112 373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113 107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116 284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116 195</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r>
              <a:tr h="294023">
                <a:tc>
                  <a:txBody>
                    <a:bodyPr/>
                    <a:lstStyle/>
                    <a:p>
                      <a:pPr algn="l" rtl="0" fontAlgn="b"/>
                      <a:r>
                        <a:rPr lang="en-GB" sz="1200" b="0" i="0" u="none" strike="noStrike">
                          <a:solidFill>
                            <a:srgbClr val="000000"/>
                          </a:solidFill>
                          <a:effectLst/>
                          <a:latin typeface="Arial Narrow" panose="020B0606020202030204" pitchFamily="34" charset="0"/>
                        </a:rPr>
                        <a:t>Awaiting Cash Send</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r" rtl="0" fontAlgn="ctr"/>
                      <a:r>
                        <a:rPr lang="en-GB" sz="1200" b="0" i="0" u="none" strike="noStrike">
                          <a:solidFill>
                            <a:srgbClr val="000000"/>
                          </a:solidFill>
                          <a:effectLst/>
                          <a:latin typeface="Arial Narrow" panose="020B0606020202030204" pitchFamily="34" charset="0"/>
                        </a:rPr>
                        <a:t> </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r>
              <a:tr h="306803">
                <a:tc>
                  <a:txBody>
                    <a:bodyPr/>
                    <a:lstStyle/>
                    <a:p>
                      <a:pPr algn="l" rtl="0" fontAlgn="b"/>
                      <a:r>
                        <a:rPr lang="en-GB" sz="1200" b="0" i="0" u="none" strike="noStrike">
                          <a:solidFill>
                            <a:srgbClr val="000000"/>
                          </a:solidFill>
                          <a:effectLst/>
                          <a:latin typeface="Arial Narrow" panose="020B0606020202030204" pitchFamily="34" charset="0"/>
                        </a:rPr>
                        <a:t>Awaiting Banking Details</a:t>
                      </a:r>
                    </a:p>
                  </a:txBody>
                  <a:tcPr marL="5117" marR="5117" marT="5117"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257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362</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447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1 033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1 455</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1 499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854</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830</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857</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843</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a:solidFill>
                            <a:srgbClr val="000000"/>
                          </a:solidFill>
                          <a:effectLst/>
                          <a:latin typeface="Arial Narrow" panose="020B0606020202030204" pitchFamily="34" charset="0"/>
                        </a:rPr>
                        <a:t>829</a:t>
                      </a:r>
                    </a:p>
                  </a:txBody>
                  <a:tcPr marL="5117" marR="5117" marT="51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c>
                  <a:txBody>
                    <a:bodyPr/>
                    <a:lstStyle/>
                    <a:p>
                      <a:pPr algn="r" rtl="0" fontAlgn="ctr"/>
                      <a:r>
                        <a:rPr lang="en-GB" sz="1200" b="0" i="0" u="none" strike="noStrike" dirty="0">
                          <a:solidFill>
                            <a:srgbClr val="000000"/>
                          </a:solidFill>
                          <a:effectLst/>
                          <a:latin typeface="Arial Narrow" panose="020B0606020202030204" pitchFamily="34" charset="0"/>
                        </a:rPr>
                        <a:t>858</a:t>
                      </a:r>
                    </a:p>
                  </a:txBody>
                  <a:tcPr marL="5117" marR="5117" marT="511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D5"/>
                    </a:solidFill>
                  </a:tcPr>
                </a:tc>
              </a:tr>
            </a:tbl>
          </a:graphicData>
        </a:graphic>
      </p:graphicFrame>
      <p:sp>
        <p:nvSpPr>
          <p:cNvPr id="4" name="Slide Number Placeholder 3"/>
          <p:cNvSpPr>
            <a:spLocks noGrp="1"/>
          </p:cNvSpPr>
          <p:nvPr>
            <p:ph type="sldNum" sz="quarter" idx="12"/>
          </p:nvPr>
        </p:nvSpPr>
        <p:spPr/>
        <p:txBody>
          <a:bodyPr/>
          <a:lstStyle/>
          <a:p>
            <a:fld id="{9D56938B-8917-4869-91D0-F9F507C443EE}" type="slidenum">
              <a:rPr lang="en-US" smtClean="0"/>
              <a:pPr/>
              <a:t>5</a:t>
            </a:fld>
            <a:endParaRPr lang="en-US"/>
          </a:p>
        </p:txBody>
      </p:sp>
    </p:spTree>
    <p:extLst>
      <p:ext uri="{BB962C8B-B14F-4D97-AF65-F5344CB8AC3E}">
        <p14:creationId xmlns:p14="http://schemas.microsoft.com/office/powerpoint/2010/main" xmlns="" val="6427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Status on appeals to 30 April</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566175194"/>
              </p:ext>
            </p:extLst>
          </p:nvPr>
        </p:nvGraphicFramePr>
        <p:xfrm>
          <a:off x="1" y="1417642"/>
          <a:ext cx="9143999" cy="4502878"/>
        </p:xfrm>
        <a:graphic>
          <a:graphicData uri="http://schemas.openxmlformats.org/drawingml/2006/table">
            <a:tbl>
              <a:tblPr/>
              <a:tblGrid>
                <a:gridCol w="1443790"/>
                <a:gridCol w="615568"/>
                <a:gridCol w="626761"/>
                <a:gridCol w="615568"/>
                <a:gridCol w="604376"/>
                <a:gridCol w="581993"/>
                <a:gridCol w="615568"/>
                <a:gridCol w="660338"/>
                <a:gridCol w="559608"/>
                <a:gridCol w="581993"/>
                <a:gridCol w="693914"/>
                <a:gridCol w="772261"/>
                <a:gridCol w="772261"/>
              </a:tblGrid>
              <a:tr h="326777">
                <a:tc gridSpan="11">
                  <a:txBody>
                    <a:bodyPr/>
                    <a:lstStyle/>
                    <a:p>
                      <a:pPr algn="ctr" fontAlgn="b"/>
                      <a:r>
                        <a:rPr lang="en-ZA" sz="1200" b="1" i="0" u="none" strike="noStrike" dirty="0">
                          <a:solidFill>
                            <a:srgbClr val="000000"/>
                          </a:solidFill>
                          <a:effectLst/>
                          <a:latin typeface="Arial" panose="020B0604020202020204" pitchFamily="34" charset="0"/>
                        </a:rPr>
                        <a:t>APPLICATIONS FOR RECONSIDERATION: MAY TO APRIL </a:t>
                      </a:r>
                      <a:r>
                        <a:rPr lang="en-ZA" sz="1200" b="1" i="0" u="none" strike="noStrike" dirty="0">
                          <a:solidFill>
                            <a:srgbClr val="0070C0"/>
                          </a:solidFill>
                          <a:effectLst/>
                          <a:latin typeface="Arial" panose="020B0604020202020204" pitchFamily="34" charset="0"/>
                        </a:rPr>
                        <a:t>(CAPTURED TILL 30 JULY)</a:t>
                      </a:r>
                      <a:endParaRPr lang="en-ZA" sz="1200" b="1" i="0" u="none" strike="noStrike" dirty="0">
                        <a:solidFill>
                          <a:srgbClr val="000000"/>
                        </a:solidFill>
                        <a:effectLst/>
                        <a:latin typeface="Arial" panose="020B0604020202020204" pitchFamily="34" charset="0"/>
                      </a:endParaRPr>
                    </a:p>
                  </a:txBody>
                  <a:tcPr marL="6044" marR="6044" marT="6044"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a:noFill/>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a:noFill/>
                    </a:lnB>
                  </a:tcPr>
                </a:tc>
              </a:tr>
              <a:tr h="299154">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GB" sz="1200" b="0" i="0" u="none" strike="noStrike">
                        <a:solidFill>
                          <a:srgbClr val="000000"/>
                        </a:solidFill>
                        <a:effectLst/>
                        <a:latin typeface="Arial" panose="020B0604020202020204" pitchFamily="34" charset="0"/>
                      </a:endParaRPr>
                    </a:p>
                  </a:txBody>
                  <a:tcPr marL="6044" marR="6044" marT="6044" marB="0" anchor="b">
                    <a:lnL>
                      <a:noFill/>
                    </a:lnL>
                    <a:lnR>
                      <a:noFill/>
                    </a:lnR>
                    <a:lnT>
                      <a:noFill/>
                    </a:lnT>
                    <a:lnB w="12700" cap="flat" cmpd="sng" algn="ctr">
                      <a:solidFill>
                        <a:srgbClr val="000000"/>
                      </a:solidFill>
                      <a:prstDash val="solid"/>
                      <a:round/>
                      <a:headEnd type="none" w="med" len="med"/>
                      <a:tailEnd type="none" w="med" len="med"/>
                    </a:lnB>
                  </a:tcPr>
                </a:tc>
              </a:tr>
              <a:tr h="409165">
                <a:tc>
                  <a:txBody>
                    <a:bodyPr/>
                    <a:lstStyle/>
                    <a:p>
                      <a:pPr algn="ctr" rtl="0" fontAlgn="ctr"/>
                      <a:r>
                        <a:rPr lang="en-GB" sz="1200" b="1" i="0" u="none" strike="noStrike" dirty="0">
                          <a:solidFill>
                            <a:srgbClr val="000000"/>
                          </a:solidFill>
                          <a:effectLst/>
                          <a:latin typeface="Arial" panose="020B0604020202020204" pitchFamily="34" charset="0"/>
                        </a:rPr>
                        <a:t>PROCESS</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MAY</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JUNE</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JULY</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AUGUST</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SEPT</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OCT</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NOV</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DEC</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JAN</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FEB</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MAR</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rtl="0" fontAlgn="ctr"/>
                      <a:r>
                        <a:rPr lang="en-GB" sz="1200" b="1" i="0" u="none" strike="noStrike" dirty="0">
                          <a:solidFill>
                            <a:srgbClr val="000000"/>
                          </a:solidFill>
                          <a:effectLst/>
                          <a:latin typeface="Arial" panose="020B0604020202020204" pitchFamily="34" charset="0"/>
                        </a:rPr>
                        <a:t>APR</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78228">
                <a:tc>
                  <a:txBody>
                    <a:bodyPr/>
                    <a:lstStyle/>
                    <a:p>
                      <a:pPr algn="ctr" rtl="0" fontAlgn="ctr"/>
                      <a:r>
                        <a:rPr lang="en-GB" sz="1200" b="1" i="0" u="none" strike="noStrike">
                          <a:solidFill>
                            <a:srgbClr val="000000"/>
                          </a:solidFill>
                          <a:effectLst/>
                          <a:latin typeface="Arial" panose="020B0604020202020204" pitchFamily="34" charset="0"/>
                        </a:rPr>
                        <a:t>Applications for Reconsideration</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153 621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180 959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201 261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195 100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187 562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212 909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320 694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357 247</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309 343</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367 368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350 724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r" rtl="0" fontAlgn="ctr"/>
                      <a:r>
                        <a:rPr lang="en-GB" sz="1200" b="1" i="0" u="none" strike="noStrike">
                          <a:solidFill>
                            <a:srgbClr val="000000"/>
                          </a:solidFill>
                          <a:effectLst/>
                          <a:latin typeface="Arial" panose="020B0604020202020204" pitchFamily="34" charset="0"/>
                        </a:rPr>
                        <a:t>223 329</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r>
              <a:tr h="409165">
                <a:tc>
                  <a:txBody>
                    <a:bodyPr/>
                    <a:lstStyle/>
                    <a:p>
                      <a:pPr algn="ctr" rtl="0" fontAlgn="ctr"/>
                      <a:r>
                        <a:rPr lang="en-GB" sz="1200" b="1" i="0" u="none" strike="noStrike">
                          <a:solidFill>
                            <a:srgbClr val="000000"/>
                          </a:solidFill>
                          <a:effectLst/>
                          <a:latin typeface="Arial" panose="020B0604020202020204" pitchFamily="34" charset="0"/>
                        </a:rPr>
                        <a:t>Approved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130 509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157 406</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175 440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166 689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158 463</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180 711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247 865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276 185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238 832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252 710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244 714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r" rtl="0" fontAlgn="ctr"/>
                      <a:r>
                        <a:rPr lang="en-GB" sz="1200" b="0" i="0" u="none" strike="noStrike">
                          <a:solidFill>
                            <a:srgbClr val="000000"/>
                          </a:solidFill>
                          <a:effectLst/>
                          <a:latin typeface="Arial" panose="020B0604020202020204" pitchFamily="34" charset="0"/>
                        </a:rPr>
                        <a:t>123 531</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r>
              <a:tr h="295345">
                <a:tc>
                  <a:txBody>
                    <a:bodyPr/>
                    <a:lstStyle/>
                    <a:p>
                      <a:pPr algn="ctr" rtl="0" fontAlgn="ctr"/>
                      <a:r>
                        <a:rPr lang="en-GB" sz="1200" b="1" i="0" u="none" strike="noStrike">
                          <a:solidFill>
                            <a:srgbClr val="000000"/>
                          </a:solidFill>
                          <a:effectLst/>
                          <a:latin typeface="Arial" panose="020B0604020202020204" pitchFamily="34" charset="0"/>
                        </a:rPr>
                        <a:t>Declined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panose="020B0604020202020204" pitchFamily="34" charset="0"/>
                        </a:rPr>
                        <a:t>23 112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23 553</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25 821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28 411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29 099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32 198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72 829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81 062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70 511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114 658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106 010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99 798</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345">
                <a:tc>
                  <a:txBody>
                    <a:bodyPr/>
                    <a:lstStyle/>
                    <a:p>
                      <a:pPr algn="ctr" rtl="0" fontAlgn="ctr"/>
                      <a:r>
                        <a:rPr lang="en-GB" sz="1200" b="1" i="0" u="none" strike="noStrike">
                          <a:solidFill>
                            <a:srgbClr val="000000"/>
                          </a:solidFill>
                          <a:effectLst/>
                          <a:latin typeface="Arial" panose="020B0604020202020204" pitchFamily="34" charset="0"/>
                        </a:rPr>
                        <a:t>Means Test</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0</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345">
                <a:tc>
                  <a:txBody>
                    <a:bodyPr/>
                    <a:lstStyle/>
                    <a:p>
                      <a:pPr algn="ctr" rtl="0" fontAlgn="ctr"/>
                      <a:r>
                        <a:rPr lang="en-GB" sz="1200" b="1" i="0" u="none" strike="noStrike">
                          <a:solidFill>
                            <a:srgbClr val="000000"/>
                          </a:solidFill>
                          <a:effectLst/>
                          <a:latin typeface="Arial" panose="020B0604020202020204" pitchFamily="34" charset="0"/>
                        </a:rPr>
                        <a:t>Pending</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ctr"/>
                      <a:r>
                        <a:rPr lang="en-GB" sz="1200" b="0" i="0" u="none" strike="noStrike">
                          <a:solidFill>
                            <a:srgbClr val="000000"/>
                          </a:solidFill>
                          <a:effectLst/>
                          <a:latin typeface="Arial" panose="020B0604020202020204" pitchFamily="34" charset="0"/>
                        </a:rPr>
                        <a:t> </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345">
                <a:tc>
                  <a:txBody>
                    <a:bodyPr/>
                    <a:lstStyle/>
                    <a:p>
                      <a:pPr algn="ctr" rtl="0" fontAlgn="ctr"/>
                      <a:r>
                        <a:rPr lang="en-GB" sz="1200" b="1" i="0" u="none" strike="noStrike">
                          <a:solidFill>
                            <a:srgbClr val="000000"/>
                          </a:solidFill>
                          <a:effectLst/>
                          <a:latin typeface="Arial" panose="020B0604020202020204" pitchFamily="34" charset="0"/>
                        </a:rPr>
                        <a:t>Referred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ctr"/>
                      <a:r>
                        <a:rPr lang="en-GB" sz="1200" b="0" i="0" u="none" strike="noStrike">
                          <a:solidFill>
                            <a:srgbClr val="000000"/>
                          </a:solidFill>
                          <a:effectLst/>
                          <a:latin typeface="Arial" panose="020B0604020202020204" pitchFamily="34" charset="0"/>
                        </a:rPr>
                        <a:t>457</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519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548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485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442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460</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719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785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668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642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573</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ctr"/>
                      <a:r>
                        <a:rPr lang="en-GB" sz="1200" b="0" i="0" u="none" strike="noStrike">
                          <a:solidFill>
                            <a:srgbClr val="000000"/>
                          </a:solidFill>
                          <a:effectLst/>
                          <a:latin typeface="Arial" panose="020B0604020202020204" pitchFamily="34" charset="0"/>
                        </a:rPr>
                        <a:t>391</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5345">
                <a:tc>
                  <a:txBody>
                    <a:bodyPr/>
                    <a:lstStyle/>
                    <a:p>
                      <a:pPr algn="ctr" rtl="0" fontAlgn="ctr"/>
                      <a:r>
                        <a:rPr lang="en-GB" sz="1200" b="1" i="0" u="none" strike="noStrike">
                          <a:solidFill>
                            <a:srgbClr val="000000"/>
                          </a:solidFill>
                          <a:effectLst/>
                          <a:latin typeface="Arial" panose="020B0604020202020204" pitchFamily="34" charset="0"/>
                        </a:rPr>
                        <a:t>NOT PAID YET</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21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19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24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22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25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29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44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48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38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388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385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382</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295345">
                <a:tc>
                  <a:txBody>
                    <a:bodyPr/>
                    <a:lstStyle/>
                    <a:p>
                      <a:pPr algn="ctr" rtl="0" fontAlgn="ctr"/>
                      <a:r>
                        <a:rPr lang="en-GB" sz="1200" b="1" i="0" u="none" strike="noStrike">
                          <a:solidFill>
                            <a:srgbClr val="000000"/>
                          </a:solidFill>
                          <a:effectLst/>
                          <a:latin typeface="Arial" panose="020B0604020202020204" pitchFamily="34" charset="0"/>
                        </a:rPr>
                        <a:t>% NOT PAID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0.02%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0.15%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0.16%</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r" rtl="0" fontAlgn="ctr"/>
                      <a:r>
                        <a:rPr lang="en-GB" sz="1200" b="0" i="0" u="none" strike="noStrike">
                          <a:solidFill>
                            <a:srgbClr val="000000"/>
                          </a:solidFill>
                          <a:effectLst/>
                          <a:latin typeface="Arial" panose="020B0604020202020204" pitchFamily="34" charset="0"/>
                        </a:rPr>
                        <a:t>0.31%</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r>
              <a:tr h="409165">
                <a:tc>
                  <a:txBody>
                    <a:bodyPr/>
                    <a:lstStyle/>
                    <a:p>
                      <a:pPr algn="ctr" rtl="0" fontAlgn="ctr"/>
                      <a:r>
                        <a:rPr lang="en-GB" sz="1200" b="1" i="0" u="none" strike="noStrike">
                          <a:solidFill>
                            <a:srgbClr val="000000"/>
                          </a:solidFill>
                          <a:effectLst/>
                          <a:latin typeface="Arial" panose="020B0604020202020204" pitchFamily="34" charset="0"/>
                        </a:rPr>
                        <a:t>CLIENTS PAID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130 488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157 387</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175 416</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166 667</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158 438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180 682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247 821</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276 137</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238 794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252 322</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244 329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r" rtl="0" fontAlgn="ctr"/>
                      <a:r>
                        <a:rPr lang="en-GB" sz="1200" b="1" i="0" u="none" strike="noStrike">
                          <a:solidFill>
                            <a:srgbClr val="000000"/>
                          </a:solidFill>
                          <a:effectLst/>
                          <a:latin typeface="Arial" panose="020B0604020202020204" pitchFamily="34" charset="0"/>
                        </a:rPr>
                        <a:t>123 149</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r>
              <a:tr h="299154">
                <a:tc>
                  <a:txBody>
                    <a:bodyPr/>
                    <a:lstStyle/>
                    <a:p>
                      <a:pPr algn="ctr" rtl="0" fontAlgn="ctr"/>
                      <a:r>
                        <a:rPr lang="en-GB" sz="1200" b="1" i="0" u="none" strike="noStrike">
                          <a:solidFill>
                            <a:srgbClr val="000000"/>
                          </a:solidFill>
                          <a:effectLst/>
                          <a:latin typeface="Arial" panose="020B0604020202020204" pitchFamily="34" charset="0"/>
                        </a:rPr>
                        <a:t>% PAID</a:t>
                      </a:r>
                    </a:p>
                  </a:txBody>
                  <a:tcPr marL="6044" marR="6044" marT="604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99.99%</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dirty="0">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99.98%</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99.85%</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a:solidFill>
                            <a:srgbClr val="000000"/>
                          </a:solidFill>
                          <a:effectLst/>
                          <a:latin typeface="Arial" panose="020B0604020202020204" pitchFamily="34" charset="0"/>
                        </a:rPr>
                        <a:t>99.84%</a:t>
                      </a:r>
                    </a:p>
                  </a:txBody>
                  <a:tcPr marL="6044" marR="6044" marT="60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c>
                  <a:txBody>
                    <a:bodyPr/>
                    <a:lstStyle/>
                    <a:p>
                      <a:pPr algn="r" rtl="0" fontAlgn="ctr"/>
                      <a:r>
                        <a:rPr lang="en-GB" sz="1200" b="0" i="0" u="none" strike="noStrike" dirty="0">
                          <a:solidFill>
                            <a:srgbClr val="000000"/>
                          </a:solidFill>
                          <a:effectLst/>
                          <a:latin typeface="Arial" panose="020B0604020202020204" pitchFamily="34" charset="0"/>
                        </a:rPr>
                        <a:t>99.69%</a:t>
                      </a:r>
                    </a:p>
                  </a:txBody>
                  <a:tcPr marL="6044" marR="6044" marT="604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A"/>
                    </a:solidFill>
                  </a:tcPr>
                </a:tc>
              </a:tr>
            </a:tbl>
          </a:graphicData>
        </a:graphic>
      </p:graphicFrame>
      <p:sp>
        <p:nvSpPr>
          <p:cNvPr id="4" name="Slide Number Placeholder 3"/>
          <p:cNvSpPr>
            <a:spLocks noGrp="1"/>
          </p:cNvSpPr>
          <p:nvPr>
            <p:ph type="sldNum" sz="quarter" idx="12"/>
          </p:nvPr>
        </p:nvSpPr>
        <p:spPr/>
        <p:txBody>
          <a:bodyPr/>
          <a:lstStyle/>
          <a:p>
            <a:fld id="{9D56938B-8917-4869-91D0-F9F507C443EE}" type="slidenum">
              <a:rPr lang="en-US" smtClean="0"/>
              <a:pPr/>
              <a:t>6</a:t>
            </a:fld>
            <a:endParaRPr lang="en-US"/>
          </a:p>
        </p:txBody>
      </p:sp>
    </p:spTree>
    <p:extLst>
      <p:ext uri="{BB962C8B-B14F-4D97-AF65-F5344CB8AC3E}">
        <p14:creationId xmlns:p14="http://schemas.microsoft.com/office/powerpoint/2010/main" xmlns="" val="1383317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Progress on 1</a:t>
            </a:r>
            <a:r>
              <a:rPr lang="en-GB" baseline="30000" dirty="0"/>
              <a:t>st</a:t>
            </a:r>
            <a:r>
              <a:rPr lang="en-GB" dirty="0"/>
              <a:t> Cycle of the Social Relief of Distress Grant (May 2020 to April 2021)</a:t>
            </a:r>
          </a:p>
        </p:txBody>
      </p:sp>
      <p:sp>
        <p:nvSpPr>
          <p:cNvPr id="3" name="Content Placeholder 2"/>
          <p:cNvSpPr>
            <a:spLocks noGrp="1"/>
          </p:cNvSpPr>
          <p:nvPr>
            <p:ph idx="1"/>
          </p:nvPr>
        </p:nvSpPr>
        <p:spPr>
          <a:xfrm>
            <a:off x="7960" y="2133600"/>
            <a:ext cx="9059839" cy="3916363"/>
          </a:xfrm>
        </p:spPr>
        <p:txBody>
          <a:bodyPr>
            <a:normAutofit/>
          </a:bodyPr>
          <a:lstStyle/>
          <a:p>
            <a:pPr algn="just"/>
            <a:r>
              <a:rPr lang="en-GB" dirty="0"/>
              <a:t>Applicants </a:t>
            </a:r>
            <a:r>
              <a:rPr lang="en-GB" dirty="0" smtClean="0"/>
              <a:t>who still claim they have not been paid in the previous cycle are </a:t>
            </a:r>
            <a:r>
              <a:rPr lang="en-GB" dirty="0"/>
              <a:t>urged to contact SASSA urgently as </a:t>
            </a:r>
            <a:r>
              <a:rPr lang="en-GB" dirty="0" smtClean="0"/>
              <a:t>payments </a:t>
            </a:r>
            <a:r>
              <a:rPr lang="en-GB" dirty="0"/>
              <a:t>not withdrawn by 31 August 2021</a:t>
            </a:r>
            <a:r>
              <a:rPr lang="en-GB" dirty="0" smtClean="0"/>
              <a:t> </a:t>
            </a:r>
            <a:r>
              <a:rPr lang="en-GB" dirty="0"/>
              <a:t>for the period from May 2020 to April 2021  will not be </a:t>
            </a:r>
            <a:r>
              <a:rPr lang="en-GB" dirty="0" smtClean="0"/>
              <a:t>considered and </a:t>
            </a:r>
            <a:r>
              <a:rPr lang="en-GB" dirty="0"/>
              <a:t>shall be forfeited to the </a:t>
            </a:r>
            <a:r>
              <a:rPr lang="en-GB" dirty="0" smtClean="0"/>
              <a:t>State (National Treasury) . </a:t>
            </a:r>
          </a:p>
        </p:txBody>
      </p:sp>
    </p:spTree>
    <p:extLst>
      <p:ext uri="{BB962C8B-B14F-4D97-AF65-F5344CB8AC3E}">
        <p14:creationId xmlns:p14="http://schemas.microsoft.com/office/powerpoint/2010/main" xmlns="" val="365661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1143000"/>
          </a:xfrm>
        </p:spPr>
        <p:txBody>
          <a:bodyPr>
            <a:normAutofit fontScale="90000"/>
          </a:bodyPr>
          <a:lstStyle/>
          <a:p>
            <a:r>
              <a:rPr lang="en-ZA" dirty="0" smtClean="0"/>
              <a:t>New cycle of the Special Covid-19 SRD grant (August 2021 – March 2022)</a:t>
            </a:r>
            <a:endParaRPr lang="en-GB" dirty="0"/>
          </a:p>
        </p:txBody>
      </p:sp>
      <p:sp>
        <p:nvSpPr>
          <p:cNvPr id="3" name="Content Placeholder 2"/>
          <p:cNvSpPr>
            <a:spLocks noGrp="1"/>
          </p:cNvSpPr>
          <p:nvPr>
            <p:ph idx="1"/>
          </p:nvPr>
        </p:nvSpPr>
        <p:spPr>
          <a:xfrm>
            <a:off x="457200" y="1417638"/>
            <a:ext cx="8229600" cy="4708525"/>
          </a:xfrm>
        </p:spPr>
        <p:txBody>
          <a:bodyPr/>
          <a:lstStyle/>
          <a:p>
            <a:pPr>
              <a:spcBef>
                <a:spcPts val="600"/>
              </a:spcBef>
              <a:spcAft>
                <a:spcPts val="600"/>
              </a:spcAft>
            </a:pPr>
            <a:r>
              <a:rPr lang="en-ZA" dirty="0" smtClean="0"/>
              <a:t>The announcement of the reintroduction of the grant was made by the State President on 25 July 2021</a:t>
            </a:r>
          </a:p>
          <a:p>
            <a:pPr>
              <a:spcBef>
                <a:spcPts val="600"/>
              </a:spcBef>
              <a:spcAft>
                <a:spcPts val="600"/>
              </a:spcAft>
            </a:pPr>
            <a:r>
              <a:rPr lang="en-ZA" dirty="0" smtClean="0"/>
              <a:t>Arrangements had to be made to reactivate contracts as the system had effectively been closed, with only the clean up of remaining payments being made</a:t>
            </a:r>
          </a:p>
          <a:p>
            <a:pPr>
              <a:spcBef>
                <a:spcPts val="600"/>
              </a:spcBef>
              <a:spcAft>
                <a:spcPts val="600"/>
              </a:spcAft>
            </a:pPr>
            <a:r>
              <a:rPr lang="en-ZA" dirty="0" smtClean="0"/>
              <a:t>Confirmation received from </a:t>
            </a:r>
            <a:r>
              <a:rPr lang="en-ZA" dirty="0"/>
              <a:t>N</a:t>
            </a:r>
            <a:r>
              <a:rPr lang="en-ZA" dirty="0" smtClean="0"/>
              <a:t>ational Treasury that an amount of R26,7 billion is available for the period from August 2021 to March 2022 – of which R500 million is for SASSA administrative costs (contractual costs for the system, risk </a:t>
            </a:r>
            <a:r>
              <a:rPr lang="en-ZA" dirty="0" err="1" smtClean="0"/>
              <a:t>mitigators</a:t>
            </a:r>
            <a:r>
              <a:rPr lang="en-ZA" dirty="0" smtClean="0"/>
              <a:t>, call centre support, serve fees, bank charges and communication)</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8</a:t>
            </a:fld>
            <a:endParaRPr lang="en-US"/>
          </a:p>
        </p:txBody>
      </p:sp>
    </p:spTree>
    <p:extLst>
      <p:ext uri="{BB962C8B-B14F-4D97-AF65-F5344CB8AC3E}">
        <p14:creationId xmlns:p14="http://schemas.microsoft.com/office/powerpoint/2010/main" xmlns="" val="2855364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Improvements introduced (lessons learned)</a:t>
            </a:r>
            <a:endParaRPr lang="en-GB" dirty="0"/>
          </a:p>
        </p:txBody>
      </p:sp>
      <p:sp>
        <p:nvSpPr>
          <p:cNvPr id="3" name="Content Placeholder 2"/>
          <p:cNvSpPr>
            <a:spLocks noGrp="1"/>
          </p:cNvSpPr>
          <p:nvPr>
            <p:ph idx="1"/>
          </p:nvPr>
        </p:nvSpPr>
        <p:spPr/>
        <p:txBody>
          <a:bodyPr>
            <a:normAutofit fontScale="92500" lnSpcReduction="10000"/>
          </a:bodyPr>
          <a:lstStyle/>
          <a:p>
            <a:r>
              <a:rPr lang="en-ZA" dirty="0" smtClean="0"/>
              <a:t>Declaration and consent strengthened to comply with POPIA</a:t>
            </a:r>
          </a:p>
          <a:p>
            <a:r>
              <a:rPr lang="en-ZA" dirty="0" smtClean="0"/>
              <a:t>Inclusion of a document to explain how the grant works as part of application process</a:t>
            </a:r>
          </a:p>
          <a:p>
            <a:r>
              <a:rPr lang="en-ZA" dirty="0" smtClean="0"/>
              <a:t>Applicants to provide banking details on application (not only once approved)</a:t>
            </a:r>
          </a:p>
          <a:p>
            <a:r>
              <a:rPr lang="en-ZA" dirty="0" smtClean="0"/>
              <a:t>Inclusion of additional fields to obtain educational level and information on employment for future use</a:t>
            </a:r>
          </a:p>
          <a:p>
            <a:r>
              <a:rPr lang="en-ZA" dirty="0" smtClean="0"/>
              <a:t>All declined applications will be subject to means test – not only on appeal</a:t>
            </a:r>
          </a:p>
          <a:p>
            <a:r>
              <a:rPr lang="en-ZA" dirty="0" smtClean="0"/>
              <a:t>Improved communication – all declined applicants will be informed through </a:t>
            </a:r>
            <a:r>
              <a:rPr lang="en-ZA" dirty="0" err="1" smtClean="0"/>
              <a:t>sms</a:t>
            </a:r>
            <a:r>
              <a:rPr lang="en-ZA" dirty="0" smtClean="0"/>
              <a:t> of the outcome, reason for the decline and their right to appeal (not only to check status on the system)</a:t>
            </a:r>
            <a:endParaRPr lang="en-GB" dirty="0"/>
          </a:p>
        </p:txBody>
      </p:sp>
      <p:sp>
        <p:nvSpPr>
          <p:cNvPr id="4" name="Slide Number Placeholder 3"/>
          <p:cNvSpPr>
            <a:spLocks noGrp="1"/>
          </p:cNvSpPr>
          <p:nvPr>
            <p:ph type="sldNum" sz="quarter" idx="12"/>
          </p:nvPr>
        </p:nvSpPr>
        <p:spPr/>
        <p:txBody>
          <a:bodyPr/>
          <a:lstStyle/>
          <a:p>
            <a:fld id="{9D56938B-8917-4869-91D0-F9F507C443EE}" type="slidenum">
              <a:rPr lang="en-US" smtClean="0"/>
              <a:pPr/>
              <a:t>9</a:t>
            </a:fld>
            <a:endParaRPr lang="en-US"/>
          </a:p>
        </p:txBody>
      </p:sp>
    </p:spTree>
    <p:extLst>
      <p:ext uri="{BB962C8B-B14F-4D97-AF65-F5344CB8AC3E}">
        <p14:creationId xmlns:p14="http://schemas.microsoft.com/office/powerpoint/2010/main" xmlns="" val="33257295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1047</TotalTime>
  <Words>2352</Words>
  <Application>Microsoft Office PowerPoint</Application>
  <PresentationFormat>On-screen Show (4:3)</PresentationFormat>
  <Paragraphs>684</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Purpose</vt:lpstr>
      <vt:lpstr>OVERVIEW</vt:lpstr>
      <vt:lpstr>Progress on 1st Cycle of the Social Relief of Distress Grant (May 2020 to April 2021)</vt:lpstr>
      <vt:lpstr>Status update on grant to 30 April</vt:lpstr>
      <vt:lpstr>Status on appeals to 30 April</vt:lpstr>
      <vt:lpstr>Progress on 1st Cycle of the Social Relief of Distress Grant (May 2020 to April 2021)</vt:lpstr>
      <vt:lpstr>New cycle of the Special Covid-19 SRD grant (August 2021 – March 2022)</vt:lpstr>
      <vt:lpstr>Improvements introduced (lessons learned)</vt:lpstr>
      <vt:lpstr>Progress to date</vt:lpstr>
      <vt:lpstr>Application Breakdown</vt:lpstr>
      <vt:lpstr>Education Level Of Applicants</vt:lpstr>
      <vt:lpstr>Covid-19 SRD grant applications by age group as at 25 Aug. 2021</vt:lpstr>
      <vt:lpstr>Citizenship of applicants</vt:lpstr>
      <vt:lpstr>Asylum seekers and special permit holders</vt:lpstr>
      <vt:lpstr>Payments of the New Grants </vt:lpstr>
      <vt:lpstr>Proposal to manage queues at post offices</vt:lpstr>
      <vt:lpstr>Critical matters still being addressed</vt:lpstr>
      <vt:lpstr>Success and Challenges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DineoMotsh</dc:creator>
  <cp:lastModifiedBy>USER</cp:lastModifiedBy>
  <cp:revision>84</cp:revision>
  <cp:lastPrinted>2021-08-31T11:41:55Z</cp:lastPrinted>
  <dcterms:created xsi:type="dcterms:W3CDTF">2015-06-30T07:26:46Z</dcterms:created>
  <dcterms:modified xsi:type="dcterms:W3CDTF">2021-09-03T12:37:01Z</dcterms:modified>
</cp:coreProperties>
</file>