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8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09" autoAdjust="0"/>
    <p:restoredTop sz="86355"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37488"/>
    </p:cViewPr>
  </p:outlineViewPr>
  <p:notesTextViewPr>
    <p:cViewPr>
      <p:scale>
        <a:sx n="1" d="1"/>
        <a:sy n="1" d="1"/>
      </p:scale>
      <p:origin x="0" y="0"/>
    </p:cViewPr>
  </p:notesTextViewPr>
  <p:sorterViewPr>
    <p:cViewPr>
      <p:scale>
        <a:sx n="100" d="100"/>
        <a:sy n="100" d="100"/>
      </p:scale>
      <p:origin x="0" y="-65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78"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ZA" dirty="0"/>
          </a:p>
        </p:txBody>
      </p:sp>
      <p:sp>
        <p:nvSpPr>
          <p:cNvPr id="1048779"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D9322894-C1C7-4373-BEE2-2F9F9CE7FA08}" type="datetimeFigureOut">
              <a:rPr lang="en-ZA" smtClean="0"/>
              <a:pPr/>
              <a:t>2021/09/01</a:t>
            </a:fld>
            <a:endParaRPr lang="en-ZA" dirty="0"/>
          </a:p>
        </p:txBody>
      </p:sp>
      <p:sp>
        <p:nvSpPr>
          <p:cNvPr id="1048780"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en-ZA" dirty="0"/>
          </a:p>
        </p:txBody>
      </p:sp>
      <p:sp>
        <p:nvSpPr>
          <p:cNvPr id="1048781"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8BA62DEC-DCD8-4005-8531-DAB07A21D253}" type="slidenum">
              <a:rPr lang="en-ZA" smtClean="0"/>
              <a:pPr/>
              <a:t>‹#›</a:t>
            </a:fld>
            <a:endParaRPr lang="en-ZA" dirty="0"/>
          </a:p>
        </p:txBody>
      </p:sp>
    </p:spTree>
    <p:extLst>
      <p:ext uri="{BB962C8B-B14F-4D97-AF65-F5344CB8AC3E}">
        <p14:creationId xmlns:p14="http://schemas.microsoft.com/office/powerpoint/2010/main" xmlns="" val="46280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7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dirty="0"/>
          </a:p>
        </p:txBody>
      </p:sp>
      <p:sp>
        <p:nvSpPr>
          <p:cNvPr id="104877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1F26556D-96C0-41E3-B63C-23F3F115BCB4}" type="datetimeFigureOut">
              <a:rPr lang="en-ZA" smtClean="0"/>
              <a:pPr/>
              <a:t>2021/09/01</a:t>
            </a:fld>
            <a:endParaRPr lang="en-ZA" dirty="0"/>
          </a:p>
        </p:txBody>
      </p:sp>
      <p:sp>
        <p:nvSpPr>
          <p:cNvPr id="104877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104877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877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104877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6F063CE3-6FE3-4C50-A7F2-F9A9F7518C22}" type="slidenum">
              <a:rPr lang="en-ZA" smtClean="0"/>
              <a:pPr/>
              <a:t>‹#›</a:t>
            </a:fld>
            <a:endParaRPr lang="en-ZA" dirty="0"/>
          </a:p>
        </p:txBody>
      </p:sp>
    </p:spTree>
    <p:extLst>
      <p:ext uri="{BB962C8B-B14F-4D97-AF65-F5344CB8AC3E}">
        <p14:creationId xmlns:p14="http://schemas.microsoft.com/office/powerpoint/2010/main" xmlns="" val="9435874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63CE3-6FE3-4C50-A7F2-F9A9F7518C22}" type="slidenum">
              <a:rPr lang="en-ZA" smtClean="0"/>
              <a:pPr/>
              <a:t>1</a:t>
            </a:fld>
            <a:endParaRPr lang="en-ZA" dirty="0"/>
          </a:p>
        </p:txBody>
      </p:sp>
    </p:spTree>
    <p:extLst>
      <p:ext uri="{BB962C8B-B14F-4D97-AF65-F5344CB8AC3E}">
        <p14:creationId xmlns:p14="http://schemas.microsoft.com/office/powerpoint/2010/main" xmlns="" val="115385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63CE3-6FE3-4C50-A7F2-F9A9F7518C22}" type="slidenum">
              <a:rPr lang="en-ZA" smtClean="0"/>
              <a:pPr/>
              <a:t>2</a:t>
            </a:fld>
            <a:endParaRPr lang="en-ZA" dirty="0"/>
          </a:p>
        </p:txBody>
      </p:sp>
    </p:spTree>
    <p:extLst>
      <p:ext uri="{BB962C8B-B14F-4D97-AF65-F5344CB8AC3E}">
        <p14:creationId xmlns:p14="http://schemas.microsoft.com/office/powerpoint/2010/main" xmlns="" val="361007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Slide Image Placeholder 1"/>
          <p:cNvSpPr>
            <a:spLocks noGrp="1" noRot="1" noChangeAspect="1"/>
          </p:cNvSpPr>
          <p:nvPr>
            <p:ph type="sldImg"/>
          </p:nvPr>
        </p:nvSpPr>
        <p:spPr/>
      </p:sp>
      <p:sp>
        <p:nvSpPr>
          <p:cNvPr id="1048630" name="Notes Placeholder 2"/>
          <p:cNvSpPr>
            <a:spLocks noGrp="1"/>
          </p:cNvSpPr>
          <p:nvPr>
            <p:ph type="body" idx="1"/>
          </p:nvPr>
        </p:nvSpPr>
        <p:spPr/>
        <p:txBody>
          <a:bodyPr>
            <a:normAutofit/>
          </a:bodyPr>
          <a:lstStyle/>
          <a:p>
            <a:endParaRPr lang="en-ZA"/>
          </a:p>
        </p:txBody>
      </p:sp>
      <p:sp>
        <p:nvSpPr>
          <p:cNvPr id="1048631" name="Slide Number Placeholder 3"/>
          <p:cNvSpPr>
            <a:spLocks noGrp="1"/>
          </p:cNvSpPr>
          <p:nvPr>
            <p:ph type="sldNum" sz="quarter" idx="10"/>
          </p:nvPr>
        </p:nvSpPr>
        <p:spPr/>
        <p:txBody>
          <a:bodyPr/>
          <a:lstStyle/>
          <a:p>
            <a:fld id="{6F063CE3-6FE3-4C50-A7F2-F9A9F7518C22}" type="slidenum">
              <a:rPr lang="en-ZA" smtClean="0"/>
              <a:pPr/>
              <a:t>9</a:t>
            </a:fld>
            <a:endParaRPr lang="en-ZA" dirty="0"/>
          </a:p>
        </p:txBody>
      </p:sp>
    </p:spTree>
    <p:extLst>
      <p:ext uri="{BB962C8B-B14F-4D97-AF65-F5344CB8AC3E}">
        <p14:creationId xmlns:p14="http://schemas.microsoft.com/office/powerpoint/2010/main" xmlns="" val="390075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Slide Image Placeholder 1"/>
          <p:cNvSpPr>
            <a:spLocks noGrp="1" noRot="1" noChangeAspect="1"/>
          </p:cNvSpPr>
          <p:nvPr>
            <p:ph type="sldImg"/>
          </p:nvPr>
        </p:nvSpPr>
        <p:spPr/>
      </p:sp>
      <p:sp>
        <p:nvSpPr>
          <p:cNvPr id="1048693" name="Notes Placeholder 2"/>
          <p:cNvSpPr>
            <a:spLocks noGrp="1"/>
          </p:cNvSpPr>
          <p:nvPr>
            <p:ph type="body" idx="1"/>
          </p:nvPr>
        </p:nvSpPr>
        <p:spPr/>
        <p:txBody>
          <a:bodyPr>
            <a:normAutofit/>
          </a:bodyPr>
          <a:lstStyle/>
          <a:p>
            <a:endParaRPr lang="en-ZA" dirty="0"/>
          </a:p>
        </p:txBody>
      </p:sp>
      <p:sp>
        <p:nvSpPr>
          <p:cNvPr id="1048694" name="Slide Number Placeholder 3"/>
          <p:cNvSpPr>
            <a:spLocks noGrp="1"/>
          </p:cNvSpPr>
          <p:nvPr>
            <p:ph type="sldNum" sz="quarter" idx="10"/>
          </p:nvPr>
        </p:nvSpPr>
        <p:spPr/>
        <p:txBody>
          <a:bodyPr/>
          <a:lstStyle/>
          <a:p>
            <a:fld id="{6F063CE3-6FE3-4C50-A7F2-F9A9F7518C22}" type="slidenum">
              <a:rPr lang="en-ZA" smtClean="0"/>
              <a:pPr/>
              <a:t>24</a:t>
            </a:fld>
            <a:endParaRPr lang="en-ZA" dirty="0"/>
          </a:p>
        </p:txBody>
      </p:sp>
    </p:spTree>
    <p:extLst>
      <p:ext uri="{BB962C8B-B14F-4D97-AF65-F5344CB8AC3E}">
        <p14:creationId xmlns:p14="http://schemas.microsoft.com/office/powerpoint/2010/main" xmlns="" val="2327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714"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5"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6"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1048717"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48718" name="Date Placeholder 3"/>
          <p:cNvSpPr>
            <a:spLocks noGrp="1"/>
          </p:cNvSpPr>
          <p:nvPr>
            <p:ph type="dt" sz="half" idx="10"/>
          </p:nvPr>
        </p:nvSpPr>
        <p:spPr/>
        <p:txBody>
          <a:bodyPr/>
          <a:lstStyle/>
          <a:p>
            <a:fld id="{75A14A0B-8562-4717-9F76-44DB66CC675D}" type="datetime1">
              <a:rPr lang="en-US" smtClean="0"/>
              <a:pPr/>
              <a:t>9/1/2021</a:t>
            </a:fld>
            <a:endParaRPr lang="en-ZA" dirty="0"/>
          </a:p>
        </p:txBody>
      </p:sp>
      <p:sp>
        <p:nvSpPr>
          <p:cNvPr id="1048719" name="Footer Placeholder 4"/>
          <p:cNvSpPr>
            <a:spLocks noGrp="1"/>
          </p:cNvSpPr>
          <p:nvPr>
            <p:ph type="ftr" sz="quarter" idx="11"/>
          </p:nvPr>
        </p:nvSpPr>
        <p:spPr/>
        <p:txBody>
          <a:bodyPr/>
          <a:lstStyle/>
          <a:p>
            <a:r>
              <a:rPr lang="en-ZA"/>
              <a:t>Confidential</a:t>
            </a:r>
            <a:endParaRPr lang="en-ZA" dirty="0"/>
          </a:p>
        </p:txBody>
      </p:sp>
      <p:sp>
        <p:nvSpPr>
          <p:cNvPr id="1048720" name="Slide Number Placeholder 5"/>
          <p:cNvSpPr>
            <a:spLocks noGrp="1"/>
          </p:cNvSpPr>
          <p:nvPr>
            <p:ph type="sldNum" sz="quarter" idx="12"/>
          </p:nvPr>
        </p:nvSpPr>
        <p:spPr/>
        <p:txBody>
          <a:bodyPr/>
          <a:lstStyle/>
          <a:p>
            <a:fld id="{69B306C3-1CD6-4D81-9B2F-C74E45012E38}" type="slidenum">
              <a:rPr lang="en-ZA" smtClean="0"/>
              <a:pPr/>
              <a:t>‹#›</a:t>
            </a:fld>
            <a:endParaRPr lang="en-ZA" dirty="0"/>
          </a:p>
        </p:txBody>
      </p:sp>
      <p:cxnSp>
        <p:nvCxnSpPr>
          <p:cNvPr id="3145730" name="Straight Connector 8"/>
          <p:cNvCxnSpPr>
            <a:cxnSpLocks/>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0" name="Title 1"/>
          <p:cNvSpPr>
            <a:spLocks noGrp="1"/>
          </p:cNvSpPr>
          <p:nvPr>
            <p:ph type="title"/>
          </p:nvPr>
        </p:nvSpPr>
        <p:spPr/>
        <p:txBody>
          <a:bodyPr/>
          <a:lstStyle/>
          <a:p>
            <a:r>
              <a:rPr lang="en-US"/>
              <a:t>Click to edit Master title style</a:t>
            </a:r>
            <a:endParaRPr lang="en-US" dirty="0"/>
          </a:p>
        </p:txBody>
      </p:sp>
      <p:sp>
        <p:nvSpPr>
          <p:cNvPr id="1048741"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2" name="Date Placeholder 3"/>
          <p:cNvSpPr>
            <a:spLocks noGrp="1"/>
          </p:cNvSpPr>
          <p:nvPr>
            <p:ph type="dt" sz="half" idx="10"/>
          </p:nvPr>
        </p:nvSpPr>
        <p:spPr/>
        <p:txBody>
          <a:bodyPr/>
          <a:lstStyle/>
          <a:p>
            <a:fld id="{C45467BF-D1BD-47A3-9AD8-73EE27DEE1AA}" type="datetime1">
              <a:rPr lang="en-US" smtClean="0"/>
              <a:pPr/>
              <a:t>9/1/2021</a:t>
            </a:fld>
            <a:endParaRPr lang="en-ZA" dirty="0"/>
          </a:p>
        </p:txBody>
      </p:sp>
      <p:sp>
        <p:nvSpPr>
          <p:cNvPr id="1048743" name="Footer Placeholder 4"/>
          <p:cNvSpPr>
            <a:spLocks noGrp="1"/>
          </p:cNvSpPr>
          <p:nvPr>
            <p:ph type="ftr" sz="quarter" idx="11"/>
          </p:nvPr>
        </p:nvSpPr>
        <p:spPr/>
        <p:txBody>
          <a:bodyPr/>
          <a:lstStyle/>
          <a:p>
            <a:r>
              <a:rPr lang="en-ZA"/>
              <a:t>Confidential</a:t>
            </a:r>
            <a:endParaRPr lang="en-ZA" dirty="0"/>
          </a:p>
        </p:txBody>
      </p:sp>
      <p:sp>
        <p:nvSpPr>
          <p:cNvPr id="1048744" name="Slide Number Placeholder 5"/>
          <p:cNvSpPr>
            <a:spLocks noGrp="1"/>
          </p:cNvSpPr>
          <p:nvPr>
            <p:ph type="sldNum" sz="quarter" idx="12"/>
          </p:nvPr>
        </p:nvSpPr>
        <p:spPr/>
        <p:txBody>
          <a:bodyPr/>
          <a:lstStyle/>
          <a:p>
            <a:fld id="{69B306C3-1CD6-4D81-9B2F-C74E45012E38}"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48725"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6"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7"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1048728"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9" name="Date Placeholder 3"/>
          <p:cNvSpPr>
            <a:spLocks noGrp="1"/>
          </p:cNvSpPr>
          <p:nvPr>
            <p:ph type="dt" sz="half" idx="10"/>
          </p:nvPr>
        </p:nvSpPr>
        <p:spPr/>
        <p:txBody>
          <a:bodyPr/>
          <a:lstStyle/>
          <a:p>
            <a:fld id="{8A1720AA-7525-4D52-933D-9CD243B99C3B}" type="datetime1">
              <a:rPr lang="en-US" smtClean="0"/>
              <a:pPr/>
              <a:t>9/1/2021</a:t>
            </a:fld>
            <a:endParaRPr lang="en-ZA" dirty="0"/>
          </a:p>
        </p:txBody>
      </p:sp>
      <p:sp>
        <p:nvSpPr>
          <p:cNvPr id="1048730" name="Footer Placeholder 4"/>
          <p:cNvSpPr>
            <a:spLocks noGrp="1"/>
          </p:cNvSpPr>
          <p:nvPr>
            <p:ph type="ftr" sz="quarter" idx="11"/>
          </p:nvPr>
        </p:nvSpPr>
        <p:spPr/>
        <p:txBody>
          <a:bodyPr/>
          <a:lstStyle/>
          <a:p>
            <a:r>
              <a:rPr lang="en-ZA"/>
              <a:t>Confidential</a:t>
            </a:r>
            <a:endParaRPr lang="en-ZA" dirty="0"/>
          </a:p>
        </p:txBody>
      </p:sp>
      <p:sp>
        <p:nvSpPr>
          <p:cNvPr id="1048731" name="Slide Number Placeholder 5"/>
          <p:cNvSpPr>
            <a:spLocks noGrp="1"/>
          </p:cNvSpPr>
          <p:nvPr>
            <p:ph type="sldNum" sz="quarter" idx="12"/>
          </p:nvPr>
        </p:nvSpPr>
        <p:spPr/>
        <p:txBody>
          <a:bodyPr/>
          <a:lstStyle/>
          <a:p>
            <a:fld id="{69B306C3-1CD6-4D81-9B2F-C74E45012E38}"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a:t>Click to edit Master title style</a:t>
            </a:r>
            <a:endParaRPr lang="en-US" dirty="0"/>
          </a:p>
        </p:txBody>
      </p:sp>
      <p:sp>
        <p:nvSpPr>
          <p:cNvPr id="104859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4" name="Date Placeholder 3"/>
          <p:cNvSpPr>
            <a:spLocks noGrp="1"/>
          </p:cNvSpPr>
          <p:nvPr>
            <p:ph type="dt" sz="half" idx="10"/>
          </p:nvPr>
        </p:nvSpPr>
        <p:spPr/>
        <p:txBody>
          <a:bodyPr/>
          <a:lstStyle/>
          <a:p>
            <a:fld id="{4CBE3421-D0F1-4B32-A7CC-EEE98692A5E2}" type="datetime1">
              <a:rPr lang="en-US" smtClean="0"/>
              <a:pPr/>
              <a:t>9/1/2021</a:t>
            </a:fld>
            <a:endParaRPr lang="en-US" dirty="0"/>
          </a:p>
        </p:txBody>
      </p:sp>
      <p:sp>
        <p:nvSpPr>
          <p:cNvPr id="1048595" name="Footer Placeholder 4"/>
          <p:cNvSpPr>
            <a:spLocks noGrp="1"/>
          </p:cNvSpPr>
          <p:nvPr>
            <p:ph type="ftr" sz="quarter" idx="11"/>
          </p:nvPr>
        </p:nvSpPr>
        <p:spPr/>
        <p:txBody>
          <a:bodyPr/>
          <a:lstStyle/>
          <a:p>
            <a:r>
              <a:rPr lang="en-US"/>
              <a:t>Confidential</a:t>
            </a:r>
            <a:endParaRPr lang="en-US" dirty="0"/>
          </a:p>
        </p:txBody>
      </p:sp>
      <p:sp>
        <p:nvSpPr>
          <p:cNvPr id="1048596" name="Slide Number Placeholder 5"/>
          <p:cNvSpPr>
            <a:spLocks noGrp="1"/>
          </p:cNvSpPr>
          <p:nvPr>
            <p:ph type="sldNum" sz="quarter" idx="12"/>
          </p:nvPr>
        </p:nvSpPr>
        <p:spPr/>
        <p:txBody>
          <a:bodyPr/>
          <a:lstStyle/>
          <a:p>
            <a:fld id="{028E3F4F-51B2-42EE-AFA2-40C4572185CC}" type="slidenum">
              <a:rPr lang="en-US" dirty="0"/>
              <a:pPr/>
              <a:t>‹#›</a:t>
            </a:fld>
            <a:endParaRPr lang="en-US" dirty="0"/>
          </a:p>
        </p:txBody>
      </p:sp>
      <p:pic>
        <p:nvPicPr>
          <p:cNvPr id="2097153" name="Picture 4"/>
          <p:cNvPicPr>
            <a:picLocks noChangeAspect="1" noChangeArrowheads="1"/>
          </p:cNvPicPr>
          <p:nvPr userDrawn="1"/>
        </p:nvPicPr>
        <p:blipFill>
          <a:blip r:embed="rId2" cstate="print"/>
          <a:srcRect/>
          <a:stretch>
            <a:fillRect/>
          </a:stretch>
        </p:blipFill>
        <p:spPr bwMode="auto">
          <a:xfrm>
            <a:off x="6660232" y="692696"/>
            <a:ext cx="1944217" cy="648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48583"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4"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5"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1048586"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587" name="Date Placeholder 3"/>
          <p:cNvSpPr>
            <a:spLocks noGrp="1"/>
          </p:cNvSpPr>
          <p:nvPr>
            <p:ph type="dt" sz="half" idx="10"/>
          </p:nvPr>
        </p:nvSpPr>
        <p:spPr/>
        <p:txBody>
          <a:bodyPr/>
          <a:lstStyle/>
          <a:p>
            <a:fld id="{B2314F9F-4556-4490-A242-8603F44D03B5}" type="datetime1">
              <a:rPr lang="en-US" smtClean="0"/>
              <a:pPr/>
              <a:t>9/1/2021</a:t>
            </a:fld>
            <a:endParaRPr lang="en-ZA" dirty="0"/>
          </a:p>
        </p:txBody>
      </p:sp>
      <p:sp>
        <p:nvSpPr>
          <p:cNvPr id="1048588" name="Footer Placeholder 4"/>
          <p:cNvSpPr>
            <a:spLocks noGrp="1"/>
          </p:cNvSpPr>
          <p:nvPr>
            <p:ph type="ftr" sz="quarter" idx="11"/>
          </p:nvPr>
        </p:nvSpPr>
        <p:spPr/>
        <p:txBody>
          <a:bodyPr/>
          <a:lstStyle/>
          <a:p>
            <a:r>
              <a:rPr lang="en-ZA"/>
              <a:t>Confidential</a:t>
            </a:r>
            <a:endParaRPr lang="en-ZA" dirty="0"/>
          </a:p>
        </p:txBody>
      </p:sp>
      <p:sp>
        <p:nvSpPr>
          <p:cNvPr id="1048589" name="Slide Number Placeholder 5"/>
          <p:cNvSpPr>
            <a:spLocks noGrp="1"/>
          </p:cNvSpPr>
          <p:nvPr>
            <p:ph type="sldNum" sz="quarter" idx="12"/>
          </p:nvPr>
        </p:nvSpPr>
        <p:spPr/>
        <p:txBody>
          <a:bodyPr/>
          <a:lstStyle/>
          <a:p>
            <a:fld id="{69B306C3-1CD6-4D81-9B2F-C74E45012E38}" type="slidenum">
              <a:rPr lang="en-ZA" smtClean="0"/>
              <a:pPr/>
              <a:t>‹#›</a:t>
            </a:fld>
            <a:endParaRPr lang="en-ZA" dirty="0"/>
          </a:p>
        </p:txBody>
      </p:sp>
      <p:cxnSp>
        <p:nvCxnSpPr>
          <p:cNvPr id="3145729" name="Straight Connector 8"/>
          <p:cNvCxnSpPr>
            <a:cxnSpLocks/>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45"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1048746"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7"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8" name="Date Placeholder 4"/>
          <p:cNvSpPr>
            <a:spLocks noGrp="1"/>
          </p:cNvSpPr>
          <p:nvPr>
            <p:ph type="dt" sz="half" idx="10"/>
          </p:nvPr>
        </p:nvSpPr>
        <p:spPr/>
        <p:txBody>
          <a:bodyPr/>
          <a:lstStyle/>
          <a:p>
            <a:fld id="{F7D5513D-6D3B-4E9A-9522-B4C36922D9A6}" type="datetime1">
              <a:rPr lang="en-US" smtClean="0"/>
              <a:pPr/>
              <a:t>9/1/2021</a:t>
            </a:fld>
            <a:endParaRPr lang="en-ZA" dirty="0"/>
          </a:p>
        </p:txBody>
      </p:sp>
      <p:sp>
        <p:nvSpPr>
          <p:cNvPr id="1048749" name="Footer Placeholder 5"/>
          <p:cNvSpPr>
            <a:spLocks noGrp="1"/>
          </p:cNvSpPr>
          <p:nvPr>
            <p:ph type="ftr" sz="quarter" idx="11"/>
          </p:nvPr>
        </p:nvSpPr>
        <p:spPr/>
        <p:txBody>
          <a:bodyPr/>
          <a:lstStyle/>
          <a:p>
            <a:r>
              <a:rPr lang="en-ZA"/>
              <a:t>Confidential</a:t>
            </a:r>
            <a:endParaRPr lang="en-ZA" dirty="0"/>
          </a:p>
        </p:txBody>
      </p:sp>
      <p:sp>
        <p:nvSpPr>
          <p:cNvPr id="1048750" name="Slide Number Placeholder 6"/>
          <p:cNvSpPr>
            <a:spLocks noGrp="1"/>
          </p:cNvSpPr>
          <p:nvPr>
            <p:ph type="sldNum" sz="quarter" idx="12"/>
          </p:nvPr>
        </p:nvSpPr>
        <p:spPr/>
        <p:txBody>
          <a:bodyPr/>
          <a:lstStyle/>
          <a:p>
            <a:fld id="{69B306C3-1CD6-4D81-9B2F-C74E45012E38}"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51"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1048752"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3"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54"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5"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56" name="Date Placeholder 6"/>
          <p:cNvSpPr>
            <a:spLocks noGrp="1"/>
          </p:cNvSpPr>
          <p:nvPr>
            <p:ph type="dt" sz="half" idx="10"/>
          </p:nvPr>
        </p:nvSpPr>
        <p:spPr/>
        <p:txBody>
          <a:bodyPr/>
          <a:lstStyle/>
          <a:p>
            <a:fld id="{50782B84-D833-45C7-A7E1-FD83C4F5A48A}" type="datetime1">
              <a:rPr lang="en-US" smtClean="0"/>
              <a:pPr/>
              <a:t>9/1/2021</a:t>
            </a:fld>
            <a:endParaRPr lang="en-ZA" dirty="0"/>
          </a:p>
        </p:txBody>
      </p:sp>
      <p:sp>
        <p:nvSpPr>
          <p:cNvPr id="1048757" name="Footer Placeholder 7"/>
          <p:cNvSpPr>
            <a:spLocks noGrp="1"/>
          </p:cNvSpPr>
          <p:nvPr>
            <p:ph type="ftr" sz="quarter" idx="11"/>
          </p:nvPr>
        </p:nvSpPr>
        <p:spPr/>
        <p:txBody>
          <a:bodyPr/>
          <a:lstStyle/>
          <a:p>
            <a:r>
              <a:rPr lang="en-ZA"/>
              <a:t>Confidential</a:t>
            </a:r>
            <a:endParaRPr lang="en-ZA" dirty="0"/>
          </a:p>
        </p:txBody>
      </p:sp>
      <p:sp>
        <p:nvSpPr>
          <p:cNvPr id="1048758" name="Slide Number Placeholder 8"/>
          <p:cNvSpPr>
            <a:spLocks noGrp="1"/>
          </p:cNvSpPr>
          <p:nvPr>
            <p:ph type="sldNum" sz="quarter" idx="12"/>
          </p:nvPr>
        </p:nvSpPr>
        <p:spPr/>
        <p:txBody>
          <a:bodyPr/>
          <a:lstStyle/>
          <a:p>
            <a:fld id="{69B306C3-1CD6-4D81-9B2F-C74E45012E38}"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1" name="Title 1"/>
          <p:cNvSpPr>
            <a:spLocks noGrp="1"/>
          </p:cNvSpPr>
          <p:nvPr>
            <p:ph type="title"/>
          </p:nvPr>
        </p:nvSpPr>
        <p:spPr/>
        <p:txBody>
          <a:bodyPr/>
          <a:lstStyle/>
          <a:p>
            <a:r>
              <a:rPr lang="en-US"/>
              <a:t>Click to edit Master title style</a:t>
            </a:r>
            <a:endParaRPr lang="en-US" dirty="0"/>
          </a:p>
        </p:txBody>
      </p:sp>
      <p:sp>
        <p:nvSpPr>
          <p:cNvPr id="1048722" name="Date Placeholder 2"/>
          <p:cNvSpPr>
            <a:spLocks noGrp="1"/>
          </p:cNvSpPr>
          <p:nvPr>
            <p:ph type="dt" sz="half" idx="10"/>
          </p:nvPr>
        </p:nvSpPr>
        <p:spPr/>
        <p:txBody>
          <a:bodyPr/>
          <a:lstStyle/>
          <a:p>
            <a:fld id="{CBE6EC4F-17B5-4206-AE07-A7D07D3EFC30}" type="datetime1">
              <a:rPr lang="en-US" smtClean="0"/>
              <a:pPr/>
              <a:t>9/1/2021</a:t>
            </a:fld>
            <a:endParaRPr lang="en-ZA" dirty="0"/>
          </a:p>
        </p:txBody>
      </p:sp>
      <p:sp>
        <p:nvSpPr>
          <p:cNvPr id="1048723" name="Footer Placeholder 3"/>
          <p:cNvSpPr>
            <a:spLocks noGrp="1"/>
          </p:cNvSpPr>
          <p:nvPr>
            <p:ph type="ftr" sz="quarter" idx="11"/>
          </p:nvPr>
        </p:nvSpPr>
        <p:spPr/>
        <p:txBody>
          <a:bodyPr/>
          <a:lstStyle/>
          <a:p>
            <a:r>
              <a:rPr lang="en-ZA"/>
              <a:t>Confidential</a:t>
            </a:r>
            <a:endParaRPr lang="en-ZA" dirty="0"/>
          </a:p>
        </p:txBody>
      </p:sp>
      <p:sp>
        <p:nvSpPr>
          <p:cNvPr id="1048724" name="Slide Number Placeholder 4"/>
          <p:cNvSpPr>
            <a:spLocks noGrp="1"/>
          </p:cNvSpPr>
          <p:nvPr>
            <p:ph type="sldNum" sz="quarter" idx="12"/>
          </p:nvPr>
        </p:nvSpPr>
        <p:spPr/>
        <p:txBody>
          <a:bodyPr/>
          <a:lstStyle/>
          <a:p>
            <a:fld id="{69B306C3-1CD6-4D81-9B2F-C74E45012E38}"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759"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0"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1" name="Date Placeholder 6"/>
          <p:cNvSpPr>
            <a:spLocks noGrp="1"/>
          </p:cNvSpPr>
          <p:nvPr>
            <p:ph type="dt" sz="half" idx="10"/>
          </p:nvPr>
        </p:nvSpPr>
        <p:spPr/>
        <p:txBody>
          <a:bodyPr/>
          <a:lstStyle/>
          <a:p>
            <a:fld id="{D42BB379-1877-4304-9B53-8DFE991E1C24}" type="datetime1">
              <a:rPr lang="en-US" smtClean="0"/>
              <a:pPr/>
              <a:t>9/1/2021</a:t>
            </a:fld>
            <a:endParaRPr lang="en-ZA" dirty="0"/>
          </a:p>
        </p:txBody>
      </p:sp>
      <p:sp>
        <p:nvSpPr>
          <p:cNvPr id="1048762" name="Footer Placeholder 7"/>
          <p:cNvSpPr>
            <a:spLocks noGrp="1"/>
          </p:cNvSpPr>
          <p:nvPr>
            <p:ph type="ftr" sz="quarter" idx="11"/>
          </p:nvPr>
        </p:nvSpPr>
        <p:spPr/>
        <p:txBody>
          <a:bodyPr/>
          <a:lstStyle>
            <a:lvl1pPr>
              <a:defRPr>
                <a:solidFill>
                  <a:srgbClr val="FFFFFF"/>
                </a:solidFill>
              </a:defRPr>
            </a:lvl1pPr>
          </a:lstStyle>
          <a:p>
            <a:r>
              <a:rPr lang="en-ZA"/>
              <a:t>Confidential</a:t>
            </a:r>
            <a:endParaRPr lang="en-ZA" dirty="0"/>
          </a:p>
        </p:txBody>
      </p:sp>
      <p:sp>
        <p:nvSpPr>
          <p:cNvPr id="1048763" name="Slide Number Placeholder 8"/>
          <p:cNvSpPr>
            <a:spLocks noGrp="1"/>
          </p:cNvSpPr>
          <p:nvPr>
            <p:ph type="sldNum" sz="quarter" idx="12"/>
          </p:nvPr>
        </p:nvSpPr>
        <p:spPr/>
        <p:txBody>
          <a:bodyPr/>
          <a:lstStyle/>
          <a:p>
            <a:fld id="{69B306C3-1CD6-4D81-9B2F-C74E45012E38}"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764"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5"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6"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1048767"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8"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9" name="Date Placeholder 4"/>
          <p:cNvSpPr>
            <a:spLocks noGrp="1"/>
          </p:cNvSpPr>
          <p:nvPr>
            <p:ph type="dt" sz="half" idx="10"/>
          </p:nvPr>
        </p:nvSpPr>
        <p:spPr>
          <a:xfrm>
            <a:off x="349134" y="6459786"/>
            <a:ext cx="1963883" cy="365125"/>
          </a:xfrm>
        </p:spPr>
        <p:txBody>
          <a:bodyPr/>
          <a:lstStyle>
            <a:lvl1pPr algn="l"/>
          </a:lstStyle>
          <a:p>
            <a:fld id="{D66D81CD-97E5-4A91-A1B5-A887565BA355}" type="datetime1">
              <a:rPr lang="en-US" smtClean="0"/>
              <a:pPr/>
              <a:t>9/1/2021</a:t>
            </a:fld>
            <a:endParaRPr lang="en-ZA" dirty="0"/>
          </a:p>
        </p:txBody>
      </p:sp>
      <p:sp>
        <p:nvSpPr>
          <p:cNvPr id="1048770"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ZA"/>
              <a:t>Confidential</a:t>
            </a:r>
            <a:endParaRPr lang="en-ZA" dirty="0"/>
          </a:p>
        </p:txBody>
      </p:sp>
      <p:sp>
        <p:nvSpPr>
          <p:cNvPr id="1048771" name="Slide Number Placeholder 6"/>
          <p:cNvSpPr>
            <a:spLocks noGrp="1"/>
          </p:cNvSpPr>
          <p:nvPr>
            <p:ph type="sldNum" sz="quarter" idx="12"/>
          </p:nvPr>
        </p:nvSpPr>
        <p:spPr/>
        <p:txBody>
          <a:bodyPr/>
          <a:lstStyle>
            <a:lvl1pPr>
              <a:defRPr>
                <a:solidFill>
                  <a:schemeClr val="tx2"/>
                </a:solidFill>
              </a:defRPr>
            </a:lvl1pPr>
          </a:lstStyle>
          <a:p>
            <a:fld id="{69B306C3-1CD6-4D81-9B2F-C74E45012E38}"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32"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3"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4"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1048735"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736"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37" name="Date Placeholder 4"/>
          <p:cNvSpPr>
            <a:spLocks noGrp="1"/>
          </p:cNvSpPr>
          <p:nvPr>
            <p:ph type="dt" sz="half" idx="10"/>
          </p:nvPr>
        </p:nvSpPr>
        <p:spPr/>
        <p:txBody>
          <a:bodyPr/>
          <a:lstStyle/>
          <a:p>
            <a:fld id="{6D46EC9D-746F-4A68-95A9-765D6F3E6231}" type="datetime1">
              <a:rPr lang="en-US" smtClean="0"/>
              <a:pPr/>
              <a:t>9/1/2021</a:t>
            </a:fld>
            <a:endParaRPr lang="en-ZA" dirty="0"/>
          </a:p>
        </p:txBody>
      </p:sp>
      <p:sp>
        <p:nvSpPr>
          <p:cNvPr id="1048738" name="Footer Placeholder 5"/>
          <p:cNvSpPr>
            <a:spLocks noGrp="1"/>
          </p:cNvSpPr>
          <p:nvPr>
            <p:ph type="ftr" sz="quarter" idx="11"/>
          </p:nvPr>
        </p:nvSpPr>
        <p:spPr/>
        <p:txBody>
          <a:bodyPr/>
          <a:lstStyle/>
          <a:p>
            <a:r>
              <a:rPr lang="en-ZA"/>
              <a:t>Confidential</a:t>
            </a:r>
            <a:endParaRPr lang="en-ZA" dirty="0"/>
          </a:p>
        </p:txBody>
      </p:sp>
      <p:sp>
        <p:nvSpPr>
          <p:cNvPr id="1048739" name="Slide Number Placeholder 6"/>
          <p:cNvSpPr>
            <a:spLocks noGrp="1"/>
          </p:cNvSpPr>
          <p:nvPr>
            <p:ph type="sldNum" sz="quarter" idx="12"/>
          </p:nvPr>
        </p:nvSpPr>
        <p:spPr/>
        <p:txBody>
          <a:bodyPr/>
          <a:lstStyle/>
          <a:p>
            <a:fld id="{69B306C3-1CD6-4D81-9B2F-C74E45012E38}"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7"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8"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48579"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0"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F533DF4-1C2A-4A5C-8415-BC63366CBFBC}" type="datetime1">
              <a:rPr lang="en-US" smtClean="0"/>
              <a:pPr/>
              <a:t>9/1/2021</a:t>
            </a:fld>
            <a:endParaRPr lang="en-ZA" dirty="0"/>
          </a:p>
        </p:txBody>
      </p:sp>
      <p:sp>
        <p:nvSpPr>
          <p:cNvPr id="1048581"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ZA"/>
              <a:t>Confidential</a:t>
            </a:r>
            <a:endParaRPr lang="en-ZA" dirty="0"/>
          </a:p>
        </p:txBody>
      </p:sp>
      <p:sp>
        <p:nvSpPr>
          <p:cNvPr id="1048582"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9B306C3-1CD6-4D81-9B2F-C74E45012E38}" type="slidenum">
              <a:rPr lang="en-ZA" smtClean="0"/>
              <a:pPr/>
              <a:t>‹#›</a:t>
            </a:fld>
            <a:endParaRPr lang="en-ZA" dirty="0"/>
          </a:p>
        </p:txBody>
      </p:sp>
      <p:cxnSp>
        <p:nvCxnSpPr>
          <p:cNvPr id="3145728" name="Straight Connector 9"/>
          <p:cNvCxnSpPr>
            <a:cxnSpLocks/>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5"/>
          <p:cNvSpPr>
            <a:spLocks noGrp="1"/>
          </p:cNvSpPr>
          <p:nvPr>
            <p:ph type="title"/>
          </p:nvPr>
        </p:nvSpPr>
        <p:spPr>
          <a:xfrm>
            <a:off x="494344" y="1386717"/>
            <a:ext cx="7543800" cy="1152128"/>
          </a:xfrm>
        </p:spPr>
        <p:txBody>
          <a:bodyPr>
            <a:normAutofit fontScale="90000"/>
          </a:bodyPr>
          <a:lstStyle/>
          <a:p>
            <a:pPr algn="ctr"/>
            <a:r>
              <a:rPr lang="en-ZA" sz="2400" b="1" dirty="0">
                <a:solidFill>
                  <a:schemeClr val="tx1"/>
                </a:solidFill>
                <a:latin typeface="Arial" pitchFamily="34" charset="0"/>
                <a:cs typeface="Arial" pitchFamily="34" charset="0"/>
              </a:rPr>
              <a:t>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RAILWAY SAFETY BILL ,2021</a:t>
            </a:r>
            <a:br>
              <a:rPr lang="en-ZA" sz="2400" b="1" dirty="0">
                <a:solidFill>
                  <a:schemeClr val="tx1"/>
                </a:solidFill>
                <a:latin typeface="Arial" pitchFamily="34" charset="0"/>
                <a:cs typeface="Arial" pitchFamily="34" charset="0"/>
              </a:rPr>
            </a:br>
            <a:r>
              <a:rPr lang="en-ZA" sz="2400" b="1" dirty="0">
                <a:solidFill>
                  <a:schemeClr val="tx1"/>
                </a:solidFill>
                <a:latin typeface="Arial" pitchFamily="34" charset="0"/>
                <a:cs typeface="Arial" pitchFamily="34" charset="0"/>
              </a:rPr>
              <a:t/>
            </a:r>
            <a:br>
              <a:rPr lang="en-ZA" sz="2400" b="1" dirty="0">
                <a:solidFill>
                  <a:schemeClr val="tx1"/>
                </a:solidFill>
                <a:latin typeface="Arial" pitchFamily="34" charset="0"/>
                <a:cs typeface="Arial" pitchFamily="34" charset="0"/>
              </a:rPr>
            </a:br>
            <a:r>
              <a:rPr lang="en-ZA" sz="2400" dirty="0">
                <a:solidFill>
                  <a:schemeClr val="tx1"/>
                </a:solidFill>
                <a:latin typeface="Arial" pitchFamily="34" charset="0"/>
                <a:cs typeface="Arial" pitchFamily="34" charset="0"/>
              </a:rPr>
              <a:t/>
            </a:r>
            <a:br>
              <a:rPr lang="en-ZA" sz="2400" dirty="0">
                <a:solidFill>
                  <a:schemeClr val="tx1"/>
                </a:solidFill>
                <a:latin typeface="Arial" pitchFamily="34" charset="0"/>
                <a:cs typeface="Arial" pitchFamily="34" charset="0"/>
              </a:rPr>
            </a:br>
            <a:r>
              <a:rPr lang="en-ZA" sz="2400" dirty="0">
                <a:solidFill>
                  <a:schemeClr val="tx1"/>
                </a:solidFill>
                <a:latin typeface="Arial" pitchFamily="34" charset="0"/>
                <a:cs typeface="Arial" pitchFamily="34" charset="0"/>
              </a:rPr>
              <a:t>Presentation to the PCOT</a:t>
            </a:r>
            <a:br>
              <a:rPr lang="en-ZA" sz="2400" dirty="0">
                <a:solidFill>
                  <a:schemeClr val="tx1"/>
                </a:solidFill>
                <a:latin typeface="Arial" pitchFamily="34" charset="0"/>
                <a:cs typeface="Arial" pitchFamily="34" charset="0"/>
              </a:rPr>
            </a:br>
            <a:r>
              <a:rPr lang="en-ZA" sz="2400" dirty="0">
                <a:solidFill>
                  <a:schemeClr val="tx1"/>
                </a:solidFill>
                <a:latin typeface="Arial" pitchFamily="34" charset="0"/>
                <a:cs typeface="Arial" pitchFamily="34" charset="0"/>
              </a:rPr>
              <a:t/>
            </a:r>
            <a:br>
              <a:rPr lang="en-ZA" sz="2400" dirty="0">
                <a:solidFill>
                  <a:schemeClr val="tx1"/>
                </a:solidFill>
                <a:latin typeface="Arial" pitchFamily="34" charset="0"/>
                <a:cs typeface="Arial" pitchFamily="34" charset="0"/>
              </a:rPr>
            </a:br>
            <a:r>
              <a:rPr lang="en-ZA" sz="2400" dirty="0">
                <a:solidFill>
                  <a:schemeClr val="tx1"/>
                </a:solidFill>
                <a:latin typeface="Arial" pitchFamily="34" charset="0"/>
                <a:cs typeface="Arial" pitchFamily="34" charset="0"/>
              </a:rPr>
              <a:t>01 SEPTEMBER 2021</a:t>
            </a:r>
            <a:r>
              <a:rPr lang="en-ZA" sz="2800" b="1" dirty="0">
                <a:solidFill>
                  <a:srgbClr val="FF0000"/>
                </a:solidFill>
                <a:latin typeface="Arial" pitchFamily="34" charset="0"/>
                <a:cs typeface="Arial" pitchFamily="34" charset="0"/>
              </a:rPr>
              <a:t/>
            </a:r>
            <a:br>
              <a:rPr lang="en-ZA" sz="2800" b="1" dirty="0">
                <a:solidFill>
                  <a:srgbClr val="FF0000"/>
                </a:solidFill>
                <a:latin typeface="Arial" pitchFamily="34" charset="0"/>
                <a:cs typeface="Arial" pitchFamily="34" charset="0"/>
              </a:rPr>
            </a:br>
            <a:endParaRPr lang="en-ZA" sz="2800" b="1" dirty="0">
              <a:solidFill>
                <a:srgbClr val="FF0000"/>
              </a:solidFill>
              <a:latin typeface="Arial" pitchFamily="34" charset="0"/>
              <a:cs typeface="Arial" pitchFamily="34" charset="0"/>
            </a:endParaRPr>
          </a:p>
        </p:txBody>
      </p:sp>
      <p:sp>
        <p:nvSpPr>
          <p:cNvPr id="1048591" name="Subtitle 7"/>
          <p:cNvSpPr txBox="1"/>
          <p:nvPr/>
        </p:nvSpPr>
        <p:spPr>
          <a:xfrm>
            <a:off x="1318692" y="1556792"/>
            <a:ext cx="6705600" cy="320040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spcAft>
                <a:spcPts val="0"/>
              </a:spcAft>
              <a:buFont typeface="Wingdings 2"/>
              <a:buNone/>
            </a:pPr>
            <a:r>
              <a:rPr lang="en-US" altLang="en-US" sz="2800" dirty="0"/>
              <a:t>                      </a:t>
            </a:r>
          </a:p>
          <a:p>
            <a:pPr>
              <a:spcAft>
                <a:spcPts val="0"/>
              </a:spcAft>
              <a:buFont typeface="Wingdings 2"/>
              <a:buNone/>
            </a:pPr>
            <a:r>
              <a:rPr lang="en-US" altLang="en-US" sz="2800" dirty="0"/>
              <a:t>  </a:t>
            </a:r>
          </a:p>
        </p:txBody>
      </p:sp>
      <p:pic>
        <p:nvPicPr>
          <p:cNvPr id="5"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21" y="2204864"/>
            <a:ext cx="8991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55279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822960" y="286605"/>
            <a:ext cx="5621248" cy="1126172"/>
          </a:xfrm>
        </p:spPr>
        <p:txBody>
          <a:bodyPr/>
          <a:lstStyle/>
          <a:p>
            <a:r>
              <a:rPr lang="en-ZA" dirty="0">
                <a:latin typeface="Arial" panose="020B0604020202020204" pitchFamily="34" charset="0"/>
                <a:cs typeface="Arial" panose="020B0604020202020204" pitchFamily="34" charset="0"/>
              </a:rPr>
              <a:t>Board</a:t>
            </a:r>
          </a:p>
        </p:txBody>
      </p:sp>
      <p:sp>
        <p:nvSpPr>
          <p:cNvPr id="1048633" name="Content Placeholder 2"/>
          <p:cNvSpPr>
            <a:spLocks noGrp="1"/>
          </p:cNvSpPr>
          <p:nvPr>
            <p:ph idx="1"/>
          </p:nvPr>
        </p:nvSpPr>
        <p:spPr>
          <a:xfrm>
            <a:off x="822959" y="1845734"/>
            <a:ext cx="7543801" cy="4463586"/>
          </a:xfrm>
        </p:spPr>
        <p:txBody>
          <a:bodyPr>
            <a:noAutofit/>
          </a:bodyPr>
          <a:lstStyle/>
          <a:p>
            <a:pPr marL="361950" indent="-361950">
              <a:lnSpc>
                <a:spcPct val="170000"/>
              </a:lnSpc>
              <a:buFont typeface="Wingdings" pitchFamily="2" charset="2"/>
              <a:buChar char="q"/>
            </a:pPr>
            <a:r>
              <a:rPr lang="en-ZA" sz="1800" dirty="0">
                <a:solidFill>
                  <a:schemeClr val="tx1"/>
                </a:solidFill>
                <a:latin typeface="Arial" pitchFamily="34" charset="0"/>
                <a:cs typeface="Arial" pitchFamily="34" charset="0"/>
              </a:rPr>
              <a:t>nomination process, with Minister appointing between 7 and 13 members, majority serve as independent non-executive members</a:t>
            </a:r>
          </a:p>
          <a:p>
            <a:pPr marL="361950" indent="-361950">
              <a:lnSpc>
                <a:spcPct val="170000"/>
              </a:lnSpc>
              <a:buFont typeface="Wingdings" pitchFamily="2" charset="2"/>
              <a:buChar char="q"/>
            </a:pPr>
            <a:r>
              <a:rPr lang="en-ZA" sz="1800" dirty="0">
                <a:solidFill>
                  <a:schemeClr val="tx1"/>
                </a:solidFill>
                <a:latin typeface="Arial" pitchFamily="34" charset="0"/>
                <a:cs typeface="Arial" pitchFamily="34" charset="0"/>
              </a:rPr>
              <a:t>term of office: </a:t>
            </a:r>
            <a:r>
              <a:rPr lang="en-GB" sz="1800" dirty="0">
                <a:solidFill>
                  <a:schemeClr val="tx1"/>
                </a:solidFill>
                <a:latin typeface="Arial" pitchFamily="34" charset="0"/>
                <a:cs typeface="Arial" pitchFamily="34" charset="0"/>
              </a:rPr>
              <a:t>non-executive members serve for a maximum three year term, which is renewable, for a maximum of three consecutive terms </a:t>
            </a:r>
          </a:p>
          <a:p>
            <a:pPr marL="361950" indent="-361950">
              <a:lnSpc>
                <a:spcPct val="170000"/>
              </a:lnSpc>
              <a:buFont typeface="Wingdings" pitchFamily="2" charset="2"/>
              <a:buChar char="q"/>
            </a:pPr>
            <a:r>
              <a:rPr lang="en-GB" sz="1800" dirty="0">
                <a:solidFill>
                  <a:schemeClr val="tx1"/>
                </a:solidFill>
                <a:latin typeface="Arial" pitchFamily="34" charset="0"/>
                <a:cs typeface="Arial" pitchFamily="34" charset="0"/>
              </a:rPr>
              <a:t>at least one-third of non-executive members to retire annually</a:t>
            </a:r>
          </a:p>
          <a:p>
            <a:pPr marL="361950" indent="-361950">
              <a:lnSpc>
                <a:spcPct val="170000"/>
              </a:lnSpc>
              <a:buFont typeface="Wingdings" pitchFamily="2" charset="2"/>
              <a:buChar char="q"/>
            </a:pPr>
            <a:r>
              <a:rPr lang="en-ZA" sz="1800" dirty="0">
                <a:solidFill>
                  <a:schemeClr val="tx1"/>
                </a:solidFill>
                <a:latin typeface="Arial" pitchFamily="34" charset="0"/>
                <a:cs typeface="Arial" pitchFamily="34" charset="0"/>
              </a:rPr>
              <a:t>disqualification criteria extended</a:t>
            </a:r>
          </a:p>
          <a:p>
            <a:pPr marL="361950" indent="-361950">
              <a:lnSpc>
                <a:spcPct val="170000"/>
              </a:lnSpc>
              <a:buFont typeface="Wingdings" pitchFamily="2" charset="2"/>
              <a:buChar char="q"/>
            </a:pPr>
            <a:endParaRPr lang="en-ZA" sz="1400" dirty="0">
              <a:solidFill>
                <a:schemeClr val="tx1"/>
              </a:solidFill>
              <a:latin typeface="Arial" pitchFamily="34" charset="0"/>
              <a:cs typeface="Arial" pitchFamily="34" charset="0"/>
            </a:endParaRPr>
          </a:p>
          <a:p>
            <a:pPr marL="361950" indent="-361950">
              <a:lnSpc>
                <a:spcPct val="170000"/>
              </a:lnSpc>
              <a:buFont typeface="Wingdings" pitchFamily="2" charset="2"/>
              <a:buChar char="q"/>
            </a:pPr>
            <a:endParaRPr lang="en-GB" sz="1300" dirty="0">
              <a:solidFill>
                <a:schemeClr val="tx1"/>
              </a:solidFill>
              <a:latin typeface="Arial" pitchFamily="34" charset="0"/>
              <a:cs typeface="Arial" pitchFamily="34" charset="0"/>
            </a:endParaRPr>
          </a:p>
        </p:txBody>
      </p:sp>
      <p:sp>
        <p:nvSpPr>
          <p:cNvPr id="1048634" name="Slide Number Placeholder 6"/>
          <p:cNvSpPr>
            <a:spLocks noGrp="1"/>
          </p:cNvSpPr>
          <p:nvPr>
            <p:ph type="sldNum" sz="quarter" idx="12"/>
          </p:nvPr>
        </p:nvSpPr>
        <p:spPr/>
        <p:txBody>
          <a:bodyPr/>
          <a:lstStyle/>
          <a:p>
            <a:fld id="{028E3F4F-51B2-42EE-AFA2-40C4572185C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822960" y="286604"/>
            <a:ext cx="5621248" cy="1198179"/>
          </a:xfrm>
        </p:spPr>
        <p:txBody>
          <a:bodyPr>
            <a:normAutofit/>
          </a:bodyPr>
          <a:lstStyle/>
          <a:p>
            <a:r>
              <a:rPr lang="en-ZA" dirty="0">
                <a:latin typeface="Arial" panose="020B0604020202020204" pitchFamily="34" charset="0"/>
                <a:cs typeface="Arial" panose="020B0604020202020204" pitchFamily="34" charset="0"/>
              </a:rPr>
              <a:t>Board (</a:t>
            </a:r>
            <a:r>
              <a:rPr lang="en-ZA" dirty="0" err="1">
                <a:latin typeface="Arial" panose="020B0604020202020204" pitchFamily="34" charset="0"/>
                <a:cs typeface="Arial" panose="020B0604020202020204" pitchFamily="34" charset="0"/>
              </a:rPr>
              <a:t>cont</a:t>
            </a:r>
            <a:r>
              <a:rPr lang="en-ZA" dirty="0">
                <a:latin typeface="Arial" panose="020B0604020202020204" pitchFamily="34" charset="0"/>
                <a:cs typeface="Arial" panose="020B0604020202020204" pitchFamily="34" charset="0"/>
              </a:rPr>
              <a:t>)</a:t>
            </a:r>
          </a:p>
        </p:txBody>
      </p:sp>
      <p:sp>
        <p:nvSpPr>
          <p:cNvPr id="1048637" name="Content Placeholder 2"/>
          <p:cNvSpPr>
            <a:spLocks noGrp="1"/>
          </p:cNvSpPr>
          <p:nvPr>
            <p:ph idx="1"/>
          </p:nvPr>
        </p:nvSpPr>
        <p:spPr>
          <a:xfrm>
            <a:off x="822959" y="1845734"/>
            <a:ext cx="7543801" cy="4463586"/>
          </a:xfrm>
        </p:spPr>
        <p:txBody>
          <a:bodyPr>
            <a:normAutofit fontScale="90000"/>
          </a:bodyPr>
          <a:lstStyle/>
          <a:p>
            <a:pPr marL="361950" indent="-361950">
              <a:lnSpc>
                <a:spcPct val="170000"/>
              </a:lnSpc>
              <a:buFont typeface="Wingdings" pitchFamily="2" charset="2"/>
              <a:buChar char="q"/>
            </a:pPr>
            <a:r>
              <a:rPr lang="en-ZA" dirty="0">
                <a:solidFill>
                  <a:schemeClr val="tx1"/>
                </a:solidFill>
                <a:latin typeface="Arial" pitchFamily="34" charset="0"/>
                <a:cs typeface="Arial" pitchFamily="34" charset="0"/>
              </a:rPr>
              <a:t>Minister </a:t>
            </a:r>
            <a:r>
              <a:rPr lang="en-GB" dirty="0">
                <a:solidFill>
                  <a:schemeClr val="tx1"/>
                </a:solidFill>
                <a:latin typeface="Arial" pitchFamily="34" charset="0"/>
                <a:cs typeface="Arial" pitchFamily="34" charset="0"/>
              </a:rPr>
              <a:t>after consultation with Cabinet</a:t>
            </a:r>
            <a:r>
              <a:rPr lang="en-ZA" dirty="0">
                <a:solidFill>
                  <a:schemeClr val="tx1"/>
                </a:solidFill>
                <a:latin typeface="Arial" pitchFamily="34" charset="0"/>
                <a:cs typeface="Arial" pitchFamily="34" charset="0"/>
              </a:rPr>
              <a:t> appoints a chief executive officer from a list of at least two candidates recommended by board</a:t>
            </a:r>
          </a:p>
          <a:p>
            <a:pPr marL="361950" indent="-361950">
              <a:lnSpc>
                <a:spcPct val="170000"/>
              </a:lnSpc>
              <a:buFont typeface="Wingdings" pitchFamily="2" charset="2"/>
              <a:buChar char="q"/>
            </a:pPr>
            <a:r>
              <a:rPr lang="en-ZA" dirty="0">
                <a:solidFill>
                  <a:schemeClr val="tx1"/>
                </a:solidFill>
                <a:latin typeface="Arial" pitchFamily="34" charset="0"/>
                <a:cs typeface="Arial" pitchFamily="34" charset="0"/>
              </a:rPr>
              <a:t>stronger Ministerial oversight, extended dismissal provisions</a:t>
            </a:r>
          </a:p>
          <a:p>
            <a:pPr marL="361950" indent="-361950">
              <a:lnSpc>
                <a:spcPct val="170000"/>
              </a:lnSpc>
              <a:buFont typeface="Wingdings" pitchFamily="2" charset="2"/>
              <a:buChar char="q"/>
            </a:pPr>
            <a:r>
              <a:rPr lang="en-ZA" dirty="0">
                <a:solidFill>
                  <a:schemeClr val="tx1"/>
                </a:solidFill>
                <a:latin typeface="Arial" pitchFamily="34" charset="0"/>
                <a:cs typeface="Arial" pitchFamily="34" charset="0"/>
              </a:rPr>
              <a:t>if AG has for two successive years qualified audit report or noted matters of emphasis or has declined to express an opinion, board may be dissolved</a:t>
            </a:r>
          </a:p>
          <a:p>
            <a:pPr marL="361950" indent="-361950">
              <a:lnSpc>
                <a:spcPct val="170000"/>
              </a:lnSpc>
              <a:buFont typeface="Wingdings" pitchFamily="2" charset="2"/>
              <a:buChar char="q"/>
            </a:pPr>
            <a:r>
              <a:rPr lang="en-ZA" dirty="0">
                <a:solidFill>
                  <a:schemeClr val="tx1"/>
                </a:solidFill>
                <a:latin typeface="Arial" pitchFamily="34" charset="0"/>
                <a:cs typeface="Arial" pitchFamily="34" charset="0"/>
              </a:rPr>
              <a:t>Minister may upon good cause shown dissolve the board and appoint an administrator to take over the functions of the board </a:t>
            </a:r>
          </a:p>
          <a:p>
            <a:pPr marL="361950" indent="-361950">
              <a:lnSpc>
                <a:spcPct val="170000"/>
              </a:lnSpc>
              <a:buFont typeface="Wingdings" pitchFamily="2" charset="2"/>
              <a:buChar char="q"/>
            </a:pPr>
            <a:endParaRPr lang="en-ZA"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2"/>
              </a:solidFill>
              <a:latin typeface="Arial" pitchFamily="34" charset="0"/>
              <a:cs typeface="Arial" pitchFamily="34" charset="0"/>
            </a:endParaRPr>
          </a:p>
          <a:p>
            <a:endParaRPr lang="en-ZA" dirty="0"/>
          </a:p>
        </p:txBody>
      </p:sp>
      <p:sp>
        <p:nvSpPr>
          <p:cNvPr id="1048638" name="Slide Number Placeholder 6"/>
          <p:cNvSpPr>
            <a:spLocks noGrp="1"/>
          </p:cNvSpPr>
          <p:nvPr>
            <p:ph type="sldNum" sz="quarter" idx="12"/>
          </p:nvPr>
        </p:nvSpPr>
        <p:spPr/>
        <p:txBody>
          <a:bodyPr/>
          <a:lstStyle/>
          <a:p>
            <a:fld id="{028E3F4F-51B2-42EE-AFA2-40C4572185C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xfrm>
            <a:off x="822960" y="286605"/>
            <a:ext cx="7543800" cy="1126172"/>
          </a:xfrm>
        </p:spPr>
        <p:txBody>
          <a:bodyPr/>
          <a:lstStyle/>
          <a:p>
            <a:r>
              <a:rPr lang="en-ZA" dirty="0">
                <a:latin typeface="Arial" panose="020B0604020202020204" pitchFamily="34" charset="0"/>
                <a:cs typeface="Arial" panose="020B0604020202020204" pitchFamily="34" charset="0"/>
              </a:rPr>
              <a:t>Board (</a:t>
            </a:r>
            <a:r>
              <a:rPr lang="en-ZA" dirty="0" err="1">
                <a:latin typeface="Arial" panose="020B0604020202020204" pitchFamily="34" charset="0"/>
                <a:cs typeface="Arial" panose="020B0604020202020204" pitchFamily="34" charset="0"/>
              </a:rPr>
              <a:t>cont</a:t>
            </a:r>
            <a:r>
              <a:rPr lang="en-ZA" dirty="0">
                <a:latin typeface="Arial" panose="020B0604020202020204" pitchFamily="34" charset="0"/>
                <a:cs typeface="Arial" panose="020B0604020202020204" pitchFamily="34" charset="0"/>
              </a:rPr>
              <a:t>)</a:t>
            </a:r>
          </a:p>
        </p:txBody>
      </p:sp>
      <p:sp>
        <p:nvSpPr>
          <p:cNvPr id="1048641" name="Content Placeholder 2"/>
          <p:cNvSpPr>
            <a:spLocks noGrp="1"/>
          </p:cNvSpPr>
          <p:nvPr>
            <p:ph idx="1"/>
          </p:nvPr>
        </p:nvSpPr>
        <p:spPr/>
        <p:txBody>
          <a:bodyPr>
            <a:normAutofit/>
          </a:bodyPr>
          <a:lstStyle/>
          <a:p>
            <a:pPr marL="361950" lvl="8" indent="-361950">
              <a:lnSpc>
                <a:spcPct val="160000"/>
              </a:lnSpc>
              <a:spcBef>
                <a:spcPts val="1200"/>
              </a:spcBef>
              <a:spcAft>
                <a:spcPts val="200"/>
              </a:spcAft>
              <a:buSzPct val="100000"/>
              <a:buFont typeface="Wingdings" pitchFamily="2" charset="2"/>
              <a:buChar char="q"/>
            </a:pPr>
            <a:r>
              <a:rPr lang="en-ZA" sz="1700" dirty="0">
                <a:solidFill>
                  <a:schemeClr val="tx1"/>
                </a:solidFill>
                <a:latin typeface="Arial" pitchFamily="34" charset="0"/>
                <a:cs typeface="Arial" pitchFamily="34" charset="0"/>
              </a:rPr>
              <a:t>board annually concludes performance agreement, including provisions for </a:t>
            </a:r>
            <a:r>
              <a:rPr lang="en-ZA" sz="1800" dirty="0">
                <a:solidFill>
                  <a:schemeClr val="tx1"/>
                </a:solidFill>
                <a:latin typeface="Arial" pitchFamily="34" charset="0"/>
                <a:cs typeface="Arial" pitchFamily="34" charset="0"/>
              </a:rPr>
              <a:t>board evaluation and board performance targets</a:t>
            </a:r>
          </a:p>
          <a:p>
            <a:pPr marL="361950" lvl="8" indent="-361950">
              <a:lnSpc>
                <a:spcPct val="160000"/>
              </a:lnSpc>
              <a:spcBef>
                <a:spcPts val="1200"/>
              </a:spcBef>
              <a:spcAft>
                <a:spcPts val="200"/>
              </a:spcAft>
              <a:buSzPct val="100000"/>
              <a:buFont typeface="Wingdings" pitchFamily="2" charset="2"/>
              <a:buChar char="q"/>
            </a:pPr>
            <a:r>
              <a:rPr lang="en-ZA" sz="1800" dirty="0">
                <a:solidFill>
                  <a:schemeClr val="tx1"/>
                </a:solidFill>
                <a:latin typeface="Arial" pitchFamily="34" charset="0"/>
                <a:cs typeface="Arial" pitchFamily="34" charset="0"/>
              </a:rPr>
              <a:t>board member must upon appointment or as often as Minister requires submit a declaration to him or her to the effect that the board member is not disqualified </a:t>
            </a:r>
          </a:p>
          <a:p>
            <a:pPr marL="361950" lvl="8" indent="-361950">
              <a:lnSpc>
                <a:spcPct val="160000"/>
              </a:lnSpc>
              <a:spcBef>
                <a:spcPts val="1200"/>
              </a:spcBef>
              <a:spcAft>
                <a:spcPts val="200"/>
              </a:spcAft>
              <a:buSzPct val="100000"/>
              <a:buFont typeface="Wingdings" pitchFamily="2" charset="2"/>
              <a:buChar char="q"/>
            </a:pPr>
            <a:r>
              <a:rPr lang="en-ZA" sz="1800" dirty="0">
                <a:solidFill>
                  <a:schemeClr val="tx1"/>
                </a:solidFill>
                <a:latin typeface="Arial" pitchFamily="34" charset="0"/>
                <a:cs typeface="Arial" pitchFamily="34" charset="0"/>
              </a:rPr>
              <a:t>process for recusal in case of potential conflict of interest</a:t>
            </a:r>
          </a:p>
          <a:p>
            <a:pPr marL="361950" lvl="8" indent="-361950">
              <a:lnSpc>
                <a:spcPct val="160000"/>
              </a:lnSpc>
              <a:spcBef>
                <a:spcPts val="1200"/>
              </a:spcBef>
              <a:spcAft>
                <a:spcPts val="200"/>
              </a:spcAft>
              <a:buSzPct val="100000"/>
              <a:buFont typeface="Wingdings" pitchFamily="2" charset="2"/>
              <a:buChar char="q"/>
            </a:pPr>
            <a:r>
              <a:rPr lang="en-ZA" sz="1800" dirty="0">
                <a:solidFill>
                  <a:schemeClr val="tx1"/>
                </a:solidFill>
                <a:latin typeface="Arial" pitchFamily="34" charset="0"/>
                <a:cs typeface="Arial" pitchFamily="34" charset="0"/>
              </a:rPr>
              <a:t>board functions listed</a:t>
            </a:r>
          </a:p>
          <a:p>
            <a:pPr marL="361950" lvl="8" indent="-361950">
              <a:lnSpc>
                <a:spcPct val="160000"/>
              </a:lnSpc>
              <a:spcBef>
                <a:spcPts val="1200"/>
              </a:spcBef>
              <a:spcAft>
                <a:spcPts val="200"/>
              </a:spcAft>
              <a:buSzPct val="100000"/>
              <a:buFont typeface="Wingdings" pitchFamily="2" charset="2"/>
              <a:buChar char="q"/>
            </a:pPr>
            <a:endParaRPr lang="en-ZA" sz="1700" dirty="0">
              <a:solidFill>
                <a:schemeClr val="tx2"/>
              </a:solidFill>
              <a:latin typeface="Arial" pitchFamily="34" charset="0"/>
              <a:cs typeface="Arial" pitchFamily="34" charset="0"/>
            </a:endParaRPr>
          </a:p>
          <a:p>
            <a:pPr marL="361950" indent="-361950">
              <a:lnSpc>
                <a:spcPct val="160000"/>
              </a:lnSpc>
              <a:buFont typeface="Wingdings" pitchFamily="2" charset="2"/>
              <a:buChar char="q"/>
            </a:pPr>
            <a:endParaRPr lang="en-ZA" sz="1700" dirty="0">
              <a:solidFill>
                <a:schemeClr val="tx2"/>
              </a:solidFill>
              <a:latin typeface="Arial" pitchFamily="34" charset="0"/>
              <a:cs typeface="Arial" pitchFamily="34" charset="0"/>
            </a:endParaRPr>
          </a:p>
          <a:p>
            <a:pPr marL="361950" indent="-361950">
              <a:lnSpc>
                <a:spcPct val="160000"/>
              </a:lnSpc>
              <a:buFont typeface="Wingdings" pitchFamily="2" charset="2"/>
              <a:buChar char="q"/>
            </a:pPr>
            <a:endParaRPr lang="en-ZA" sz="1700" dirty="0">
              <a:solidFill>
                <a:schemeClr val="tx2"/>
              </a:solidFill>
              <a:latin typeface="Arial" pitchFamily="34" charset="0"/>
              <a:cs typeface="Arial" pitchFamily="34" charset="0"/>
            </a:endParaRPr>
          </a:p>
        </p:txBody>
      </p:sp>
      <p:sp>
        <p:nvSpPr>
          <p:cNvPr id="1048642" name="Slide Number Placeholder 6"/>
          <p:cNvSpPr>
            <a:spLocks noGrp="1"/>
          </p:cNvSpPr>
          <p:nvPr>
            <p:ph type="sldNum" sz="quarter" idx="12"/>
          </p:nvPr>
        </p:nvSpPr>
        <p:spPr/>
        <p:txBody>
          <a:bodyPr/>
          <a:lstStyle/>
          <a:p>
            <a:fld id="{028E3F4F-51B2-42EE-AFA2-40C4572185C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822960" y="286605"/>
            <a:ext cx="7543800" cy="1126172"/>
          </a:xfrm>
        </p:spPr>
        <p:txBody>
          <a:bodyPr/>
          <a:lstStyle/>
          <a:p>
            <a:r>
              <a:rPr lang="en-ZA" dirty="0">
                <a:latin typeface="Arial" panose="020B0604020202020204" pitchFamily="34" charset="0"/>
                <a:cs typeface="Arial" panose="020B0604020202020204" pitchFamily="34" charset="0"/>
              </a:rPr>
              <a:t>Board (</a:t>
            </a:r>
            <a:r>
              <a:rPr lang="en-ZA" dirty="0" err="1">
                <a:latin typeface="Arial" panose="020B0604020202020204" pitchFamily="34" charset="0"/>
                <a:cs typeface="Arial" panose="020B0604020202020204" pitchFamily="34" charset="0"/>
              </a:rPr>
              <a:t>cont</a:t>
            </a:r>
            <a:r>
              <a:rPr lang="en-ZA" dirty="0">
                <a:latin typeface="Arial" panose="020B0604020202020204" pitchFamily="34" charset="0"/>
                <a:cs typeface="Arial" panose="020B0604020202020204" pitchFamily="34" charset="0"/>
              </a:rPr>
              <a:t>)</a:t>
            </a:r>
          </a:p>
        </p:txBody>
      </p:sp>
      <p:sp>
        <p:nvSpPr>
          <p:cNvPr id="1048645" name="Content Placeholder 2"/>
          <p:cNvSpPr>
            <a:spLocks noGrp="1"/>
          </p:cNvSpPr>
          <p:nvPr>
            <p:ph idx="1"/>
          </p:nvPr>
        </p:nvSpPr>
        <p:spPr/>
        <p:txBody>
          <a:bodyPr>
            <a:normAutofit/>
          </a:bodyPr>
          <a:lstStyle/>
          <a:p>
            <a:pPr marL="361950" lvl="8" indent="-361950">
              <a:lnSpc>
                <a:spcPct val="160000"/>
              </a:lnSpc>
              <a:spcBef>
                <a:spcPts val="1200"/>
              </a:spcBef>
              <a:spcAft>
                <a:spcPts val="200"/>
              </a:spcAft>
              <a:buSzPct val="10000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administrative arrangements largely left to Board to decide</a:t>
            </a:r>
          </a:p>
          <a:p>
            <a:pPr marL="361950" lvl="8" indent="-361950">
              <a:lnSpc>
                <a:spcPct val="160000"/>
              </a:lnSpc>
              <a:spcBef>
                <a:spcPts val="1200"/>
              </a:spcBef>
              <a:spcAft>
                <a:spcPts val="200"/>
              </a:spcAft>
              <a:buSzPct val="10000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board committees</a:t>
            </a:r>
          </a:p>
          <a:p>
            <a:pPr marL="361950" lvl="8" indent="-361950">
              <a:lnSpc>
                <a:spcPct val="160000"/>
              </a:lnSpc>
              <a:spcBef>
                <a:spcPts val="1200"/>
              </a:spcBef>
              <a:spcAft>
                <a:spcPts val="200"/>
              </a:spcAft>
              <a:buSzPct val="10000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no person other than a board member or a person rendering secretarial services to the board may be present during a board meeting unless he or she was invited by the board to attend a specific part of the meeting and for a specific purpose. </a:t>
            </a:r>
          </a:p>
          <a:p>
            <a:pPr marL="361950" lvl="8" indent="-361950">
              <a:lnSpc>
                <a:spcPct val="160000"/>
              </a:lnSpc>
              <a:spcBef>
                <a:spcPts val="1200"/>
              </a:spcBef>
              <a:spcAft>
                <a:spcPts val="200"/>
              </a:spcAft>
              <a:buSzPct val="10000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board approves senior appointments to be made by CEO </a:t>
            </a:r>
          </a:p>
          <a:p>
            <a:pPr marL="361950" indent="-361950">
              <a:lnSpc>
                <a:spcPct val="160000"/>
              </a:lnSpc>
              <a:buFont typeface="Wingdings" pitchFamily="2" charset="2"/>
              <a:buChar char="q"/>
            </a:pPr>
            <a:endParaRPr lang="en-ZA" sz="1700" dirty="0">
              <a:solidFill>
                <a:schemeClr val="tx1"/>
              </a:solidFill>
              <a:latin typeface="Arial" pitchFamily="34" charset="0"/>
              <a:cs typeface="Arial" pitchFamily="34" charset="0"/>
            </a:endParaRPr>
          </a:p>
          <a:p>
            <a:pPr marL="361950" indent="-361950">
              <a:lnSpc>
                <a:spcPct val="160000"/>
              </a:lnSpc>
              <a:buFont typeface="Wingdings" pitchFamily="2" charset="2"/>
              <a:buChar char="q"/>
            </a:pPr>
            <a:endParaRPr lang="en-ZA" sz="1700" dirty="0">
              <a:solidFill>
                <a:schemeClr val="tx2"/>
              </a:solidFill>
              <a:latin typeface="Arial" pitchFamily="34" charset="0"/>
              <a:cs typeface="Arial" pitchFamily="34" charset="0"/>
            </a:endParaRPr>
          </a:p>
        </p:txBody>
      </p:sp>
      <p:sp>
        <p:nvSpPr>
          <p:cNvPr id="1048646" name="Slide Number Placeholder 6"/>
          <p:cNvSpPr>
            <a:spLocks noGrp="1"/>
          </p:cNvSpPr>
          <p:nvPr>
            <p:ph type="sldNum" sz="quarter" idx="12"/>
          </p:nvPr>
        </p:nvSpPr>
        <p:spPr/>
        <p:txBody>
          <a:bodyPr/>
          <a:lstStyle/>
          <a:p>
            <a:fld id="{028E3F4F-51B2-42EE-AFA2-40C4572185C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a:xfrm>
            <a:off x="827584" y="404664"/>
            <a:ext cx="8229600" cy="1138138"/>
          </a:xfrm>
        </p:spPr>
        <p:txBody>
          <a:bodyPr>
            <a:normAutofit fontScale="90000"/>
          </a:bodyPr>
          <a:lstStyle/>
          <a:p>
            <a:r>
              <a:rPr lang="en-ZA" dirty="0">
                <a:latin typeface="Lucida Sans" pitchFamily="34" charset="0"/>
                <a:cs typeface="Lucida Sans" pitchFamily="34" charset="0"/>
              </a:rPr>
              <a:t/>
            </a:r>
            <a:br>
              <a:rPr lang="en-ZA" dirty="0">
                <a:latin typeface="Lucida Sans" pitchFamily="34" charset="0"/>
                <a:cs typeface="Lucida Sans" pitchFamily="34" charset="0"/>
              </a:rPr>
            </a:br>
            <a:r>
              <a:rPr lang="en-ZA" dirty="0">
                <a:latin typeface="Arial" panose="020B0604020202020204" pitchFamily="34" charset="0"/>
                <a:cs typeface="Arial" panose="020B0604020202020204" pitchFamily="34" charset="0"/>
              </a:rPr>
              <a:t>RSR funds</a:t>
            </a:r>
          </a:p>
        </p:txBody>
      </p:sp>
      <p:sp>
        <p:nvSpPr>
          <p:cNvPr id="1048649" name="Content Placeholder 2"/>
          <p:cNvSpPr>
            <a:spLocks noGrp="1"/>
          </p:cNvSpPr>
          <p:nvPr>
            <p:ph idx="1"/>
          </p:nvPr>
        </p:nvSpPr>
        <p:spPr>
          <a:xfrm>
            <a:off x="683568" y="2060848"/>
            <a:ext cx="8003232" cy="4065315"/>
          </a:xfrm>
        </p:spPr>
        <p:txBody>
          <a:bodyPr>
            <a:normAutofit/>
          </a:bodyPr>
          <a:lstStyle/>
          <a:p>
            <a:pPr>
              <a:lnSpc>
                <a:spcPct val="150000"/>
              </a:lnSpc>
            </a:pPr>
            <a:r>
              <a:rPr lang="en-ZA" dirty="0">
                <a:solidFill>
                  <a:schemeClr val="tx1"/>
                </a:solidFill>
                <a:latin typeface="Arial" pitchFamily="34" charset="0"/>
                <a:cs typeface="Arial" pitchFamily="34" charset="0"/>
              </a:rPr>
              <a:t>Funds consist of -</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money appropriated by Parliament; </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Fees specified in terms of Section 66</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levies to be adopted in financial legislation by Parliament</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any other fees or sources of income provided for in other legislation</a:t>
            </a:r>
          </a:p>
          <a:p>
            <a:pPr>
              <a:lnSpc>
                <a:spcPct val="150000"/>
              </a:lnSpc>
              <a:buFont typeface="Arial" pitchFamily="34" charset="0"/>
              <a:buChar char="•"/>
            </a:pPr>
            <a:endParaRPr lang="en-ZA" dirty="0">
              <a:solidFill>
                <a:schemeClr val="tx2"/>
              </a:solidFill>
              <a:latin typeface="Arial" pitchFamily="34" charset="0"/>
              <a:cs typeface="Arial" pitchFamily="34" charset="0"/>
            </a:endParaRPr>
          </a:p>
        </p:txBody>
      </p:sp>
      <p:sp>
        <p:nvSpPr>
          <p:cNvPr id="1048650" name="Slide Number Placeholder 6"/>
          <p:cNvSpPr>
            <a:spLocks noGrp="1"/>
          </p:cNvSpPr>
          <p:nvPr>
            <p:ph type="sldNum" sz="quarter" idx="12"/>
          </p:nvPr>
        </p:nvSpPr>
        <p:spPr/>
        <p:txBody>
          <a:bodyPr/>
          <a:lstStyle/>
          <a:p>
            <a:fld id="{028E3F4F-51B2-42EE-AFA2-40C4572185CC}" type="slidenum">
              <a:rPr lang="en-US" smtClean="0"/>
              <a:pPr/>
              <a:t>14</a:t>
            </a:fld>
            <a:endParaRPr lang="en-US" dirty="0"/>
          </a:p>
        </p:txBody>
      </p:sp>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xfrm>
            <a:off x="755576" y="389191"/>
            <a:ext cx="8229600" cy="1138138"/>
          </a:xfrm>
        </p:spPr>
        <p:txBody>
          <a:bodyPr/>
          <a:lstStyle/>
          <a:p>
            <a:r>
              <a:rPr lang="en-ZA" dirty="0">
                <a:latin typeface="Arial" panose="020B0604020202020204" pitchFamily="34" charset="0"/>
                <a:cs typeface="Arial" panose="020B0604020202020204" pitchFamily="34" charset="0"/>
              </a:rPr>
              <a:t>Safety Permits</a:t>
            </a:r>
          </a:p>
        </p:txBody>
      </p:sp>
      <p:sp>
        <p:nvSpPr>
          <p:cNvPr id="1048653" name="Content Placeholder 2"/>
          <p:cNvSpPr>
            <a:spLocks noGrp="1"/>
          </p:cNvSpPr>
          <p:nvPr>
            <p:ph idx="1"/>
          </p:nvPr>
        </p:nvSpPr>
        <p:spPr>
          <a:xfrm>
            <a:off x="457200" y="1700808"/>
            <a:ext cx="8229600" cy="4412019"/>
          </a:xfrm>
        </p:spPr>
        <p:txBody>
          <a:bodyPr>
            <a:normAutofit lnSpcReduction="10000"/>
          </a:bodyPr>
          <a:lstStyle/>
          <a:p>
            <a:pPr marL="533400" indent="-533400" algn="just">
              <a:buFont typeface="Wingdings" pitchFamily="2" charset="2"/>
              <a:buChar char="§"/>
            </a:pPr>
            <a:endParaRPr lang="en-ZA" sz="2600" dirty="0">
              <a:latin typeface="Arial" panose="020B0604020202020204" pitchFamily="34" charset="0"/>
              <a:cs typeface="Arial" panose="020B0604020202020204" pitchFamily="34" charset="0"/>
            </a:endParaRPr>
          </a:p>
          <a:p>
            <a:pPr marL="447675" lvl="0" indent="-447675" algn="just">
              <a:lnSpc>
                <a:spcPct val="170000"/>
              </a:lnSpc>
              <a:spcBef>
                <a:spcPts val="0"/>
              </a:spcBef>
              <a:spcAft>
                <a:spcPts val="0"/>
              </a:spcAft>
              <a:buFont typeface="Wingdings" panose="05000000000000000000" pitchFamily="2" charset="2"/>
              <a:buChar char="q"/>
              <a:tabLst>
                <a:tab pos="447675" algn="l"/>
              </a:tabLst>
            </a:pPr>
            <a:r>
              <a:rPr lang="en-ZA" sz="1600" dirty="0">
                <a:solidFill>
                  <a:schemeClr val="tx1"/>
                </a:solidFill>
                <a:latin typeface="Arial" panose="020B0604020202020204" pitchFamily="34" charset="0"/>
                <a:cs typeface="Arial" panose="020B0604020202020204" pitchFamily="34" charset="0"/>
              </a:rPr>
              <a:t>Any person who wants to undertake any railway or railway operation must apply to the Regulator, in the prescribed manner   </a:t>
            </a:r>
          </a:p>
          <a:p>
            <a:pPr marL="447675" lvl="0" indent="-447675" algn="just">
              <a:lnSpc>
                <a:spcPct val="170000"/>
              </a:lnSpc>
              <a:spcBef>
                <a:spcPts val="0"/>
              </a:spcBef>
              <a:spcAft>
                <a:spcPts val="0"/>
              </a:spcAft>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The categories of person :</a:t>
            </a:r>
          </a:p>
          <a:p>
            <a:pPr marL="914400" lvl="0" indent="-457200" algn="just">
              <a:lnSpc>
                <a:spcPct val="170000"/>
              </a:lnSpc>
              <a:spcBef>
                <a:spcPts val="0"/>
              </a:spcBef>
              <a:spcAft>
                <a:spcPts val="0"/>
              </a:spcAft>
              <a:buFont typeface="+mj-lt"/>
              <a:buAutoNum type="alphaLcParenR"/>
            </a:pPr>
            <a:r>
              <a:rPr lang="en-ZA" sz="1600" dirty="0">
                <a:solidFill>
                  <a:schemeClr val="tx1"/>
                </a:solidFill>
                <a:latin typeface="Arial" panose="020B0604020202020204" pitchFamily="34" charset="0"/>
                <a:cs typeface="Arial" panose="020B0604020202020204" pitchFamily="34" charset="0"/>
              </a:rPr>
              <a:t>Concessionaire;</a:t>
            </a:r>
          </a:p>
          <a:p>
            <a:pPr marL="914400" lvl="0" indent="-457200" algn="just">
              <a:lnSpc>
                <a:spcPct val="170000"/>
              </a:lnSpc>
              <a:spcBef>
                <a:spcPts val="0"/>
              </a:spcBef>
              <a:spcAft>
                <a:spcPts val="0"/>
              </a:spcAft>
              <a:buFont typeface="+mj-lt"/>
              <a:buAutoNum type="alphaLcParenR"/>
            </a:pPr>
            <a:r>
              <a:rPr lang="en-US" sz="1600" dirty="0">
                <a:solidFill>
                  <a:schemeClr val="tx1"/>
                </a:solidFill>
                <a:latin typeface="Arial" panose="020B0604020202020204" pitchFamily="34" charset="0"/>
                <a:cs typeface="Arial" panose="020B0604020202020204" pitchFamily="34" charset="0"/>
              </a:rPr>
              <a:t> O</a:t>
            </a:r>
            <a:r>
              <a:rPr lang="en-ZA" sz="1600" dirty="0" err="1">
                <a:solidFill>
                  <a:schemeClr val="tx1"/>
                </a:solidFill>
                <a:latin typeface="Arial" panose="020B0604020202020204" pitchFamily="34" charset="0"/>
                <a:cs typeface="Arial" panose="020B0604020202020204" pitchFamily="34" charset="0"/>
              </a:rPr>
              <a:t>perates</a:t>
            </a:r>
            <a:r>
              <a:rPr lang="en-ZA" sz="1600" dirty="0">
                <a:solidFill>
                  <a:schemeClr val="tx1"/>
                </a:solidFill>
                <a:latin typeface="Arial" panose="020B0604020202020204" pitchFamily="34" charset="0"/>
                <a:cs typeface="Arial" panose="020B0604020202020204" pitchFamily="34" charset="0"/>
              </a:rPr>
              <a:t>, construct, maintains or manages railway</a:t>
            </a:r>
          </a:p>
          <a:p>
            <a:pPr marL="914400" lvl="0" indent="-457200" algn="just">
              <a:lnSpc>
                <a:spcPct val="170000"/>
              </a:lnSpc>
              <a:spcBef>
                <a:spcPts val="0"/>
              </a:spcBef>
              <a:spcAft>
                <a:spcPts val="0"/>
              </a:spcAft>
              <a:buFont typeface="+mj-lt"/>
              <a:buAutoNum type="alphaLcParenR"/>
            </a:pPr>
            <a:r>
              <a:rPr lang="en-US" sz="1600" dirty="0">
                <a:solidFill>
                  <a:schemeClr val="tx1"/>
                </a:solidFill>
                <a:latin typeface="Arial" panose="020B0604020202020204" pitchFamily="34" charset="0"/>
                <a:cs typeface="Arial" panose="020B0604020202020204" pitchFamily="34" charset="0"/>
              </a:rPr>
              <a:t> </a:t>
            </a:r>
            <a:r>
              <a:rPr lang="en-ZA" sz="1600" dirty="0">
                <a:solidFill>
                  <a:schemeClr val="tx1"/>
                </a:solidFill>
                <a:latin typeface="Arial" panose="020B0604020202020204" pitchFamily="34" charset="0"/>
                <a:cs typeface="Arial" panose="020B0604020202020204" pitchFamily="34" charset="0"/>
              </a:rPr>
              <a:t>Conducts or undertakes railway operations on behalf of another person who owns, finances and controls the relevant assets</a:t>
            </a:r>
          </a:p>
          <a:p>
            <a:pPr marL="447675" lvl="0" indent="-447675" algn="just">
              <a:lnSpc>
                <a:spcPct val="170000"/>
              </a:lnSpc>
              <a:spcBef>
                <a:spcPts val="0"/>
              </a:spcBef>
              <a:spcAft>
                <a:spcPts val="0"/>
              </a:spcAft>
              <a:buNone/>
            </a:pPr>
            <a:r>
              <a:rPr lang="en-US" sz="1600" dirty="0">
                <a:solidFill>
                  <a:schemeClr val="tx1"/>
                </a:solidFill>
                <a:latin typeface="Arial" panose="020B0604020202020204" pitchFamily="34" charset="0"/>
                <a:cs typeface="Arial" panose="020B0604020202020204" pitchFamily="34" charset="0"/>
              </a:rPr>
              <a:t> </a:t>
            </a:r>
            <a:r>
              <a:rPr lang="en-ZA" sz="1600" dirty="0">
                <a:solidFill>
                  <a:schemeClr val="tx1"/>
                </a:solidFill>
                <a:latin typeface="Arial" panose="020B0604020202020204" pitchFamily="34" charset="0"/>
                <a:cs typeface="Arial" panose="020B0604020202020204" pitchFamily="34" charset="0"/>
              </a:rPr>
              <a:t> </a:t>
            </a:r>
          </a:p>
          <a:p>
            <a:pPr marL="447675" lvl="0" indent="-447675" algn="just">
              <a:lnSpc>
                <a:spcPct val="170000"/>
              </a:lnSpc>
              <a:spcBef>
                <a:spcPts val="0"/>
              </a:spcBef>
              <a:spcAft>
                <a:spcPts val="0"/>
              </a:spcAft>
              <a:buNone/>
            </a:pPr>
            <a:endParaRPr lang="en-ZA" sz="1400" dirty="0">
              <a:solidFill>
                <a:schemeClr val="tx1"/>
              </a:solidFill>
              <a:latin typeface="Arial" panose="020B0604020202020204" pitchFamily="34" charset="0"/>
              <a:cs typeface="Arial" panose="020B0604020202020204" pitchFamily="34" charset="0"/>
            </a:endParaRPr>
          </a:p>
          <a:p>
            <a:pPr marL="0" lvl="0" indent="0" algn="just">
              <a:lnSpc>
                <a:spcPct val="170000"/>
              </a:lnSpc>
              <a:spcBef>
                <a:spcPts val="0"/>
              </a:spcBef>
              <a:spcAft>
                <a:spcPts val="0"/>
              </a:spcAft>
              <a:buNone/>
            </a:pPr>
            <a:r>
              <a:rPr lang="en-ZA" sz="1400" dirty="0">
                <a:solidFill>
                  <a:schemeClr val="tx1"/>
                </a:solidFill>
                <a:latin typeface="Arial" panose="020B0604020202020204" pitchFamily="34" charset="0"/>
                <a:cs typeface="Arial" panose="020B0604020202020204" pitchFamily="34" charset="0"/>
              </a:rPr>
              <a:t>            </a:t>
            </a:r>
          </a:p>
          <a:p>
            <a:pPr marL="533400" indent="-533400">
              <a:buFont typeface="Wingdings" pitchFamily="2" charset="2"/>
              <a:buChar char="§"/>
            </a:pPr>
            <a:endParaRPr lang="en-ZA" sz="2500" dirty="0">
              <a:solidFill>
                <a:schemeClr val="tx1"/>
              </a:solidFill>
              <a:latin typeface="Arial" panose="020B0604020202020204" pitchFamily="34" charset="0"/>
              <a:cs typeface="Arial" panose="020B0604020202020204" pitchFamily="34" charset="0"/>
            </a:endParaRPr>
          </a:p>
          <a:p>
            <a:pPr marL="533400" indent="-533400">
              <a:buFont typeface="Wingdings" pitchFamily="2" charset="2"/>
              <a:buChar char="§"/>
            </a:pPr>
            <a:endParaRPr lang="en-ZA" sz="1900" dirty="0">
              <a:solidFill>
                <a:schemeClr val="accent6">
                  <a:lumMod val="75000"/>
                </a:schemeClr>
              </a:solidFill>
              <a:latin typeface="Arial" panose="020B0604020202020204" pitchFamily="34" charset="0"/>
              <a:cs typeface="Arial" panose="020B0604020202020204" pitchFamily="34" charset="0"/>
            </a:endParaRPr>
          </a:p>
          <a:p>
            <a:pPr marL="533400" indent="-533400">
              <a:buFont typeface="Wingdings" pitchFamily="2" charset="2"/>
              <a:buChar char="§"/>
            </a:pPr>
            <a:endParaRPr lang="en-ZA" sz="1900" dirty="0">
              <a:solidFill>
                <a:schemeClr val="accent6">
                  <a:lumMod val="75000"/>
                </a:schemeClr>
              </a:solidFill>
              <a:latin typeface="Arial" panose="020B0604020202020204" pitchFamily="34" charset="0"/>
              <a:cs typeface="Arial" panose="020B0604020202020204" pitchFamily="34" charset="0"/>
            </a:endParaRPr>
          </a:p>
          <a:p>
            <a:pPr lvl="1">
              <a:lnSpc>
                <a:spcPct val="150000"/>
              </a:lnSpc>
              <a:buFont typeface="Arial" pitchFamily="34" charset="0"/>
              <a:buChar char="•"/>
            </a:pPr>
            <a:endParaRPr lang="en-ZA" dirty="0">
              <a:solidFill>
                <a:schemeClr val="tx2"/>
              </a:solidFill>
              <a:latin typeface="Arial" pitchFamily="34" charset="0"/>
              <a:ea typeface="Geneva" pitchFamily="-84" charset="-128"/>
              <a:cs typeface="Arial" pitchFamily="34" charset="0"/>
            </a:endParaRPr>
          </a:p>
        </p:txBody>
      </p:sp>
      <p:sp>
        <p:nvSpPr>
          <p:cNvPr id="1048654" name="Slide Number Placeholder 6"/>
          <p:cNvSpPr>
            <a:spLocks noGrp="1"/>
          </p:cNvSpPr>
          <p:nvPr>
            <p:ph type="sldNum" sz="quarter" idx="12"/>
          </p:nvPr>
        </p:nvSpPr>
        <p:spPr/>
        <p:txBody>
          <a:bodyPr/>
          <a:lstStyle/>
          <a:p>
            <a:fld id="{028E3F4F-51B2-42EE-AFA2-40C4572185CC}" type="slidenum">
              <a:rPr lang="en-US" smtClean="0"/>
              <a:pPr/>
              <a:t>15</a:t>
            </a:fld>
            <a:endParaRPr lang="en-US" dirty="0"/>
          </a:p>
        </p:txBody>
      </p:sp>
    </p:spTree>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457200" y="274638"/>
            <a:ext cx="8229600" cy="1138138"/>
          </a:xfrm>
        </p:spPr>
        <p:txBody>
          <a:bodyPr/>
          <a:lstStyle/>
          <a:p>
            <a:r>
              <a:rPr lang="en-ZA" dirty="0">
                <a:latin typeface="Arial" panose="020B0604020202020204" pitchFamily="34" charset="0"/>
                <a:cs typeface="Arial" panose="020B0604020202020204" pitchFamily="34" charset="0"/>
              </a:rPr>
              <a:t>Safety Permits (</a:t>
            </a:r>
            <a:r>
              <a:rPr lang="en-ZA" dirty="0" err="1">
                <a:latin typeface="Arial" panose="020B0604020202020204" pitchFamily="34" charset="0"/>
                <a:cs typeface="Arial" panose="020B0604020202020204" pitchFamily="34" charset="0"/>
              </a:rPr>
              <a:t>cont</a:t>
            </a:r>
            <a:r>
              <a:rPr lang="en-ZA" dirty="0">
                <a:latin typeface="Arial" panose="020B0604020202020204" pitchFamily="34" charset="0"/>
                <a:cs typeface="Arial" panose="020B0604020202020204" pitchFamily="34" charset="0"/>
              </a:rPr>
              <a:t>)</a:t>
            </a:r>
          </a:p>
        </p:txBody>
      </p:sp>
      <p:sp>
        <p:nvSpPr>
          <p:cNvPr id="1048657" name="Content Placeholder 2"/>
          <p:cNvSpPr>
            <a:spLocks noGrp="1"/>
          </p:cNvSpPr>
          <p:nvPr>
            <p:ph idx="1"/>
          </p:nvPr>
        </p:nvSpPr>
        <p:spPr>
          <a:xfrm>
            <a:off x="457200" y="1700808"/>
            <a:ext cx="8229600" cy="4412019"/>
          </a:xfrm>
        </p:spPr>
        <p:txBody>
          <a:bodyPr>
            <a:normAutofit fontScale="66667" lnSpcReduction="20000"/>
          </a:bodyPr>
          <a:lstStyle/>
          <a:p>
            <a:pPr marL="533400" indent="-533400" algn="just">
              <a:buFont typeface="Wingdings" pitchFamily="2" charset="2"/>
              <a:buChar char="§"/>
            </a:pPr>
            <a:endParaRPr lang="en-ZA" sz="2600" dirty="0">
              <a:latin typeface="Arial" panose="020B0604020202020204" pitchFamily="34" charset="0"/>
              <a:cs typeface="Arial" panose="020B0604020202020204" pitchFamily="34" charset="0"/>
            </a:endParaRPr>
          </a:p>
          <a:p>
            <a:pPr marL="447675" lvl="0" indent="-447675" algn="just">
              <a:lnSpc>
                <a:spcPct val="170000"/>
              </a:lnSpc>
              <a:spcBef>
                <a:spcPts val="0"/>
              </a:spcBef>
              <a:spcAft>
                <a:spcPts val="0"/>
              </a:spcAft>
              <a:buFont typeface="Wingdings" panose="05000000000000000000" pitchFamily="2" charset="2"/>
              <a:buChar char="q"/>
              <a:tabLst>
                <a:tab pos="447675" algn="l"/>
              </a:tabLst>
            </a:pPr>
            <a:r>
              <a:rPr lang="en-ZA" sz="2600" dirty="0">
                <a:solidFill>
                  <a:schemeClr val="tx1"/>
                </a:solidFill>
                <a:latin typeface="Arial" panose="020B0604020202020204" pitchFamily="34" charset="0"/>
                <a:cs typeface="Arial" panose="020B0604020202020204" pitchFamily="34" charset="0"/>
              </a:rPr>
              <a:t>The holder of a safety permit must annually pay the safety permit fee in respect of every type of railway operation authorised in that safety permit irrespective of the period of validity of that safety permit. </a:t>
            </a:r>
          </a:p>
          <a:p>
            <a:pPr marL="447675" indent="-447675" algn="just">
              <a:lnSpc>
                <a:spcPct val="170000"/>
              </a:lnSpc>
              <a:spcBef>
                <a:spcPts val="0"/>
              </a:spcBef>
              <a:spcAft>
                <a:spcPts val="0"/>
              </a:spcAft>
              <a:tabLst>
                <a:tab pos="447675" algn="l"/>
              </a:tabLst>
            </a:pPr>
            <a:r>
              <a:rPr lang="en-ZA" sz="2600" dirty="0">
                <a:solidFill>
                  <a:schemeClr val="tx1"/>
                </a:solidFill>
                <a:latin typeface="Arial" panose="020B0604020202020204" pitchFamily="34" charset="0"/>
                <a:cs typeface="Arial" panose="020B0604020202020204" pitchFamily="34" charset="0"/>
              </a:rPr>
              <a:t> </a:t>
            </a:r>
          </a:p>
          <a:p>
            <a:pPr marL="447675" lvl="0" indent="-447675" algn="just">
              <a:lnSpc>
                <a:spcPct val="170000"/>
              </a:lnSpc>
              <a:spcBef>
                <a:spcPts val="0"/>
              </a:spcBef>
              <a:spcAft>
                <a:spcPts val="0"/>
              </a:spcAft>
              <a:buFont typeface="Wingdings" panose="05000000000000000000" pitchFamily="2" charset="2"/>
              <a:buChar char="q"/>
            </a:pPr>
            <a:r>
              <a:rPr lang="en-ZA" sz="2600" dirty="0">
                <a:solidFill>
                  <a:schemeClr val="tx1"/>
                </a:solidFill>
                <a:latin typeface="Arial" panose="020B0604020202020204" pitchFamily="34" charset="0"/>
                <a:cs typeface="Arial" panose="020B0604020202020204" pitchFamily="34" charset="0"/>
              </a:rPr>
              <a:t>The Regulator must, after considering an application notify the applicant in writing of the outcome of his/her application, and if the application is approved, the Regulator must in that notice specify:</a:t>
            </a:r>
          </a:p>
          <a:p>
            <a:pPr marL="447675" lvl="0" indent="-447675" algn="just">
              <a:lnSpc>
                <a:spcPct val="170000"/>
              </a:lnSpc>
              <a:spcBef>
                <a:spcPts val="0"/>
              </a:spcBef>
              <a:spcAft>
                <a:spcPts val="0"/>
              </a:spcAft>
              <a:buNone/>
            </a:pPr>
            <a:r>
              <a:rPr lang="en-ZA" sz="2600" dirty="0">
                <a:solidFill>
                  <a:schemeClr val="tx1"/>
                </a:solidFill>
                <a:latin typeface="Arial" panose="020B0604020202020204" pitchFamily="34" charset="0"/>
                <a:cs typeface="Arial" panose="020B0604020202020204" pitchFamily="34" charset="0"/>
              </a:rPr>
              <a:t> </a:t>
            </a:r>
          </a:p>
          <a:p>
            <a:pPr marL="0" lvl="0" indent="0" algn="just">
              <a:lnSpc>
                <a:spcPct val="170000"/>
              </a:lnSpc>
              <a:spcBef>
                <a:spcPts val="0"/>
              </a:spcBef>
              <a:spcAft>
                <a:spcPts val="0"/>
              </a:spcAft>
              <a:buNone/>
            </a:pPr>
            <a:r>
              <a:rPr lang="en-ZA" sz="2600" dirty="0">
                <a:solidFill>
                  <a:schemeClr val="tx1"/>
                </a:solidFill>
                <a:latin typeface="Arial" panose="020B0604020202020204" pitchFamily="34" charset="0"/>
                <a:cs typeface="Arial" panose="020B0604020202020204" pitchFamily="34" charset="0"/>
              </a:rPr>
              <a:t>              -  the period of validity of the permit (3 – 5 years);</a:t>
            </a:r>
          </a:p>
          <a:p>
            <a:pPr marL="0" lvl="0" indent="0" algn="just">
              <a:lnSpc>
                <a:spcPct val="170000"/>
              </a:lnSpc>
              <a:spcBef>
                <a:spcPts val="0"/>
              </a:spcBef>
              <a:spcAft>
                <a:spcPts val="0"/>
              </a:spcAft>
              <a:buNone/>
            </a:pPr>
            <a:r>
              <a:rPr lang="en-ZA" sz="2600" dirty="0">
                <a:solidFill>
                  <a:schemeClr val="tx1"/>
                </a:solidFill>
                <a:latin typeface="Arial" panose="020B0604020202020204" pitchFamily="34" charset="0"/>
                <a:cs typeface="Arial" panose="020B0604020202020204" pitchFamily="34" charset="0"/>
              </a:rPr>
              <a:t>              -  the types of railways operations authorised by or under that safety permit.</a:t>
            </a:r>
          </a:p>
          <a:p>
            <a:pPr marL="533400" indent="-533400">
              <a:buFont typeface="Wingdings" pitchFamily="2" charset="2"/>
              <a:buChar char="§"/>
            </a:pPr>
            <a:endParaRPr lang="en-ZA" sz="2500" dirty="0">
              <a:solidFill>
                <a:schemeClr val="tx1"/>
              </a:solidFill>
              <a:latin typeface="Arial" panose="020B0604020202020204" pitchFamily="34" charset="0"/>
              <a:cs typeface="Arial" panose="020B0604020202020204" pitchFamily="34" charset="0"/>
            </a:endParaRPr>
          </a:p>
          <a:p>
            <a:pPr marL="533400" indent="-533400">
              <a:buFont typeface="Wingdings" pitchFamily="2" charset="2"/>
              <a:buChar char="§"/>
            </a:pPr>
            <a:endParaRPr lang="en-ZA" sz="1900" dirty="0">
              <a:solidFill>
                <a:schemeClr val="accent6">
                  <a:lumMod val="75000"/>
                </a:schemeClr>
              </a:solidFill>
              <a:latin typeface="Arial" panose="020B0604020202020204" pitchFamily="34" charset="0"/>
              <a:cs typeface="Arial" panose="020B0604020202020204" pitchFamily="34" charset="0"/>
            </a:endParaRPr>
          </a:p>
          <a:p>
            <a:pPr marL="533400" indent="-533400">
              <a:buFont typeface="Wingdings" pitchFamily="2" charset="2"/>
              <a:buChar char="§"/>
            </a:pPr>
            <a:endParaRPr lang="en-ZA" sz="1900" dirty="0">
              <a:solidFill>
                <a:schemeClr val="accent6">
                  <a:lumMod val="75000"/>
                </a:schemeClr>
              </a:solidFill>
              <a:latin typeface="Arial" panose="020B0604020202020204" pitchFamily="34" charset="0"/>
              <a:cs typeface="Arial" panose="020B0604020202020204" pitchFamily="34" charset="0"/>
            </a:endParaRPr>
          </a:p>
          <a:p>
            <a:pPr lvl="1">
              <a:lnSpc>
                <a:spcPct val="150000"/>
              </a:lnSpc>
              <a:buFont typeface="Arial" pitchFamily="34" charset="0"/>
              <a:buChar char="•"/>
            </a:pPr>
            <a:endParaRPr lang="en-ZA" dirty="0">
              <a:solidFill>
                <a:schemeClr val="tx2"/>
              </a:solidFill>
              <a:latin typeface="Arial" pitchFamily="34" charset="0"/>
              <a:ea typeface="Geneva" pitchFamily="-84" charset="-128"/>
              <a:cs typeface="Arial" pitchFamily="34" charset="0"/>
            </a:endParaRPr>
          </a:p>
        </p:txBody>
      </p:sp>
      <p:sp>
        <p:nvSpPr>
          <p:cNvPr id="1048658" name="Slide Number Placeholder 6"/>
          <p:cNvSpPr>
            <a:spLocks noGrp="1"/>
          </p:cNvSpPr>
          <p:nvPr>
            <p:ph type="sldNum" sz="quarter" idx="12"/>
          </p:nvPr>
        </p:nvSpPr>
        <p:spPr/>
        <p:txBody>
          <a:bodyPr/>
          <a:lstStyle/>
          <a:p>
            <a:fld id="{028E3F4F-51B2-42EE-AFA2-40C4572185CC}" type="slidenum">
              <a:rPr lang="en-US" smtClean="0"/>
              <a:pPr/>
              <a:t>16</a:t>
            </a:fld>
            <a:endParaRPr lang="en-US" dirty="0"/>
          </a:p>
        </p:txBody>
      </p:sp>
    </p:spTree>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a:xfrm>
            <a:off x="755576" y="199405"/>
            <a:ext cx="8229600" cy="1138138"/>
          </a:xfrm>
        </p:spPr>
        <p:txBody>
          <a:bodyPr>
            <a:normAutofit/>
          </a:bodyPr>
          <a:lstStyle/>
          <a:p>
            <a:r>
              <a:rPr lang="en-ZA" dirty="0">
                <a:latin typeface="Arial" panose="020B0604020202020204" pitchFamily="34" charset="0"/>
                <a:cs typeface="Arial" panose="020B0604020202020204" pitchFamily="34" charset="0"/>
              </a:rPr>
              <a:t>Safety Permits( </a:t>
            </a:r>
            <a:r>
              <a:rPr lang="en-ZA" dirty="0" err="1">
                <a:latin typeface="Arial" panose="020B0604020202020204" pitchFamily="34" charset="0"/>
                <a:cs typeface="Arial" panose="020B0604020202020204" pitchFamily="34" charset="0"/>
              </a:rPr>
              <a:t>Cont</a:t>
            </a:r>
            <a:r>
              <a:rPr lang="en-ZA" dirty="0">
                <a:latin typeface="Arial" panose="020B0604020202020204" pitchFamily="34" charset="0"/>
                <a:cs typeface="Arial" panose="020B0604020202020204" pitchFamily="34" charset="0"/>
              </a:rPr>
              <a:t>) </a:t>
            </a:r>
          </a:p>
        </p:txBody>
      </p:sp>
      <p:sp>
        <p:nvSpPr>
          <p:cNvPr id="1048661" name="Content Placeholder 2"/>
          <p:cNvSpPr>
            <a:spLocks noGrp="1"/>
          </p:cNvSpPr>
          <p:nvPr>
            <p:ph idx="1"/>
          </p:nvPr>
        </p:nvSpPr>
        <p:spPr>
          <a:xfrm>
            <a:off x="755576" y="1988840"/>
            <a:ext cx="7931224" cy="3168352"/>
          </a:xfrm>
        </p:spPr>
        <p:txBody>
          <a:bodyPr>
            <a:normAutofit fontScale="87500" lnSpcReduction="10000"/>
          </a:bodyPr>
          <a:lstStyle/>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process for consideration</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non-transferable</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re-application at least three months prior to termination of current safety permit </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standard and permit-specific conditions</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surrender, suspension and revocation of safety permit</a:t>
            </a:r>
          </a:p>
          <a:p>
            <a:pPr>
              <a:lnSpc>
                <a:spcPct val="150000"/>
              </a:lnSpc>
              <a:buFont typeface="Arial" pitchFamily="34" charset="0"/>
              <a:buChar char="•"/>
            </a:pPr>
            <a:endParaRPr lang="en-ZA"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1"/>
              </a:solidFill>
              <a:latin typeface="Arial" pitchFamily="34" charset="0"/>
              <a:cs typeface="Arial" pitchFamily="34" charset="0"/>
            </a:endParaRPr>
          </a:p>
        </p:txBody>
      </p:sp>
      <p:sp>
        <p:nvSpPr>
          <p:cNvPr id="1048662" name="Slide Number Placeholder 6"/>
          <p:cNvSpPr>
            <a:spLocks noGrp="1"/>
          </p:cNvSpPr>
          <p:nvPr>
            <p:ph type="sldNum" sz="quarter" idx="12"/>
          </p:nvPr>
        </p:nvSpPr>
        <p:spPr/>
        <p:txBody>
          <a:bodyPr/>
          <a:lstStyle/>
          <a:p>
            <a:fld id="{028E3F4F-51B2-42EE-AFA2-40C4572185CC}" type="slidenum">
              <a:rPr lang="en-US" smtClean="0"/>
              <a:pPr/>
              <a:t>17</a:t>
            </a:fld>
            <a:endParaRPr lang="en-US" dirty="0"/>
          </a:p>
        </p:txBody>
      </p:sp>
    </p:spTree>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a:xfrm>
            <a:off x="850815" y="424216"/>
            <a:ext cx="7543800" cy="1126172"/>
          </a:xfrm>
        </p:spPr>
        <p:txBody>
          <a:bodyPr>
            <a:noAutofit/>
          </a:bodyPr>
          <a:lstStyle/>
          <a:p>
            <a:r>
              <a:rPr lang="en-ZA" dirty="0">
                <a:solidFill>
                  <a:schemeClr val="tx1"/>
                </a:solidFill>
                <a:latin typeface="Arial" panose="020B0604020202020204" pitchFamily="34" charset="0"/>
                <a:cs typeface="Arial" panose="020B0604020202020204" pitchFamily="34" charset="0"/>
              </a:rPr>
              <a:t>Safety critical grade Framework</a:t>
            </a:r>
          </a:p>
        </p:txBody>
      </p:sp>
      <p:sp>
        <p:nvSpPr>
          <p:cNvPr id="1048665" name="Content Placeholder 2"/>
          <p:cNvSpPr>
            <a:spLocks noGrp="1"/>
          </p:cNvSpPr>
          <p:nvPr>
            <p:ph idx="1"/>
          </p:nvPr>
        </p:nvSpPr>
        <p:spPr/>
        <p:txBody>
          <a:bodyPr>
            <a:normAutofit lnSpcReduction="10000"/>
          </a:bodyPr>
          <a:lstStyle/>
          <a:p>
            <a:pPr marL="361950" indent="-361950">
              <a:lnSpc>
                <a:spcPct val="150000"/>
              </a:lnSpc>
              <a:buFont typeface="Arial" pitchFamily="34" charset="0"/>
              <a:buChar char="•"/>
            </a:pPr>
            <a:endParaRPr lang="en-ZA" sz="1400" dirty="0">
              <a:solidFill>
                <a:schemeClr val="tx1"/>
              </a:solidFill>
              <a:latin typeface="Arial" pitchFamily="34" charset="0"/>
              <a:cs typeface="Arial" pitchFamily="34" charset="0"/>
            </a:endParaRPr>
          </a:p>
          <a:p>
            <a:pPr marL="457200" indent="-457200">
              <a:lnSpc>
                <a:spcPct val="150000"/>
              </a:lnSpc>
              <a:buFont typeface="Wingdings" panose="05000000000000000000" pitchFamily="2" charset="2"/>
              <a:buChar char="q"/>
            </a:pPr>
            <a:r>
              <a:rPr lang="en-ZA" sz="1600" dirty="0">
                <a:solidFill>
                  <a:schemeClr val="tx1"/>
                </a:solidFill>
                <a:latin typeface="Arial" pitchFamily="34" charset="0"/>
                <a:cs typeface="Arial" pitchFamily="34" charset="0"/>
              </a:rPr>
              <a:t>RSR </a:t>
            </a:r>
            <a:r>
              <a:rPr lang="en-ZA" sz="1600" b="1" dirty="0">
                <a:solidFill>
                  <a:schemeClr val="tx1"/>
                </a:solidFill>
                <a:latin typeface="Arial" pitchFamily="34" charset="0"/>
                <a:cs typeface="Arial" pitchFamily="34" charset="0"/>
              </a:rPr>
              <a:t>oversees</a:t>
            </a:r>
            <a:r>
              <a:rPr lang="en-ZA" sz="1600" dirty="0">
                <a:solidFill>
                  <a:schemeClr val="tx1"/>
                </a:solidFill>
                <a:latin typeface="Arial" pitchFamily="34" charset="0"/>
                <a:cs typeface="Arial" pitchFamily="34" charset="0"/>
              </a:rPr>
              <a:t> the management and execution of the prescribed framework for safety critical grade positions by evaluating and registering training institution who provide training and licensing safety critical grade employees</a:t>
            </a:r>
          </a:p>
          <a:p>
            <a:pPr marL="457200" indent="-457200">
              <a:lnSpc>
                <a:spcPct val="150000"/>
              </a:lnSpc>
              <a:buFont typeface="Wingdings" panose="05000000000000000000" pitchFamily="2" charset="2"/>
              <a:buChar char="q"/>
            </a:pPr>
            <a:r>
              <a:rPr lang="en-ZA" sz="1600" dirty="0">
                <a:solidFill>
                  <a:schemeClr val="tx1"/>
                </a:solidFill>
                <a:latin typeface="Arial" pitchFamily="34" charset="0"/>
                <a:cs typeface="Arial" pitchFamily="34" charset="0"/>
              </a:rPr>
              <a:t>RSR collaborates on curricula </a:t>
            </a:r>
          </a:p>
          <a:p>
            <a:pPr marL="457200" indent="-457200">
              <a:lnSpc>
                <a:spcPct val="150000"/>
              </a:lnSpc>
              <a:buFont typeface="Wingdings" panose="05000000000000000000" pitchFamily="2" charset="2"/>
              <a:buChar char="q"/>
            </a:pPr>
            <a:r>
              <a:rPr lang="en-ZA" sz="1600" dirty="0">
                <a:solidFill>
                  <a:schemeClr val="tx1"/>
                </a:solidFill>
                <a:latin typeface="Arial" pitchFamily="34" charset="0"/>
                <a:cs typeface="Arial" pitchFamily="34" charset="0"/>
              </a:rPr>
              <a:t>RSR to  establish and maintain database of safety critical license holders</a:t>
            </a:r>
          </a:p>
          <a:p>
            <a:pPr marL="457200" indent="-457200">
              <a:lnSpc>
                <a:spcPct val="150000"/>
              </a:lnSpc>
              <a:buFont typeface="Wingdings" panose="05000000000000000000" pitchFamily="2" charset="2"/>
              <a:buChar char="q"/>
            </a:pPr>
            <a:r>
              <a:rPr lang="en-ZA" sz="1600" dirty="0">
                <a:solidFill>
                  <a:schemeClr val="tx1"/>
                </a:solidFill>
                <a:latin typeface="Arial" pitchFamily="34" charset="0"/>
                <a:cs typeface="Arial" pitchFamily="34" charset="0"/>
              </a:rPr>
              <a:t>no person may be employed by an operator may perform work in a safety critical grade position, as prescribed, unless he or she is in possession of a relevant safety critical grade license issued by a registered training institution*</a:t>
            </a:r>
          </a:p>
          <a:p>
            <a:pPr algn="r"/>
            <a:endParaRPr lang="en-ZA" dirty="0">
              <a:solidFill>
                <a:srgbClr val="FF0000"/>
              </a:solidFill>
            </a:endParaRPr>
          </a:p>
        </p:txBody>
      </p:sp>
      <p:sp>
        <p:nvSpPr>
          <p:cNvPr id="1048666" name="Slide Number Placeholder 6"/>
          <p:cNvSpPr>
            <a:spLocks noGrp="1"/>
          </p:cNvSpPr>
          <p:nvPr>
            <p:ph type="sldNum" sz="quarter" idx="12"/>
          </p:nvPr>
        </p:nvSpPr>
        <p:spPr/>
        <p:txBody>
          <a:bodyPr/>
          <a:lstStyle/>
          <a:p>
            <a:fld id="{028E3F4F-51B2-42EE-AFA2-40C4572185C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a:xfrm>
            <a:off x="914400" y="332656"/>
            <a:ext cx="8229600" cy="1138138"/>
          </a:xfrm>
        </p:spPr>
        <p:txBody>
          <a:bodyPr>
            <a:noAutofit/>
          </a:bodyPr>
          <a:lstStyle/>
          <a:p>
            <a:r>
              <a:rPr lang="en-US" dirty="0">
                <a:latin typeface="Arial" panose="020B0604020202020204" pitchFamily="34" charset="0"/>
                <a:cs typeface="Arial" panose="020B0604020202020204" pitchFamily="34" charset="0"/>
              </a:rPr>
              <a:t>R</a:t>
            </a:r>
            <a:r>
              <a:rPr lang="en-ZA" dirty="0" err="1">
                <a:latin typeface="Arial" panose="020B0604020202020204" pitchFamily="34" charset="0"/>
                <a:cs typeface="Arial" panose="020B0604020202020204" pitchFamily="34" charset="0"/>
              </a:rPr>
              <a:t>ailway</a:t>
            </a:r>
            <a:r>
              <a:rPr lang="en-ZA" dirty="0">
                <a:latin typeface="Arial" panose="020B0604020202020204" pitchFamily="34" charset="0"/>
                <a:cs typeface="Arial" panose="020B0604020202020204" pitchFamily="34" charset="0"/>
              </a:rPr>
              <a:t> Safety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Standards</a:t>
            </a:r>
          </a:p>
        </p:txBody>
      </p:sp>
      <p:sp>
        <p:nvSpPr>
          <p:cNvPr id="1048669" name="Content Placeholder 2"/>
          <p:cNvSpPr>
            <a:spLocks noGrp="1"/>
          </p:cNvSpPr>
          <p:nvPr>
            <p:ph idx="1"/>
          </p:nvPr>
        </p:nvSpPr>
        <p:spPr>
          <a:xfrm>
            <a:off x="883216" y="2060848"/>
            <a:ext cx="8229600" cy="4065315"/>
          </a:xfrm>
        </p:spPr>
        <p:txBody>
          <a:bodyPr/>
          <a:lstStyle/>
          <a:p>
            <a:pPr marL="457200" indent="-457200">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Minister may, by notice in the Gazette prescribe railway safety standards applicable to any railway or railway operation</a:t>
            </a:r>
          </a:p>
          <a:p>
            <a:pPr marL="457200" indent="-457200">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 The Regulator or an operator may propose railway safety standards for safe railway operations to the Minister</a:t>
            </a:r>
          </a:p>
          <a:p>
            <a:pPr marL="457200" indent="-457200">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Process prior to proposing any railway safety standards by the Regulator</a:t>
            </a:r>
          </a:p>
          <a:p>
            <a:pPr marL="0" indent="0">
              <a:lnSpc>
                <a:spcPct val="150000"/>
              </a:lnSpc>
              <a:buNone/>
            </a:pPr>
            <a:endParaRPr lang="en-ZA" sz="1800"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2"/>
              </a:solidFill>
              <a:latin typeface="Arial" pitchFamily="34" charset="0"/>
              <a:cs typeface="Arial" pitchFamily="34" charset="0"/>
            </a:endParaRPr>
          </a:p>
        </p:txBody>
      </p:sp>
      <p:sp>
        <p:nvSpPr>
          <p:cNvPr id="1048670" name="Slide Number Placeholder 6"/>
          <p:cNvSpPr>
            <a:spLocks noGrp="1"/>
          </p:cNvSpPr>
          <p:nvPr>
            <p:ph type="sldNum" sz="quarter" idx="12"/>
          </p:nvPr>
        </p:nvSpPr>
        <p:spPr/>
        <p:txBody>
          <a:bodyPr/>
          <a:lstStyle/>
          <a:p>
            <a:fld id="{028E3F4F-51B2-42EE-AFA2-40C4572185CC}" type="slidenum">
              <a:rPr lang="en-US" smtClean="0"/>
              <a:pPr/>
              <a:t>19</a:t>
            </a:fld>
            <a:endParaRPr lang="en-US" dirty="0"/>
          </a:p>
        </p:txBody>
      </p:sp>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5"/>
          <p:cNvSpPr>
            <a:spLocks noGrp="1"/>
          </p:cNvSpPr>
          <p:nvPr>
            <p:ph type="title"/>
          </p:nvPr>
        </p:nvSpPr>
        <p:spPr>
          <a:xfrm>
            <a:off x="822960" y="286605"/>
            <a:ext cx="7543800" cy="1126172"/>
          </a:xfrm>
        </p:spPr>
        <p:txBody>
          <a:bodyPr/>
          <a:lstStyle/>
          <a:p>
            <a:r>
              <a:rPr lang="en-ZA" dirty="0">
                <a:latin typeface="Arial" panose="020B0604020202020204" pitchFamily="34" charset="0"/>
                <a:cs typeface="Arial" panose="020B0604020202020204" pitchFamily="34" charset="0"/>
              </a:rPr>
              <a:t>Background</a:t>
            </a:r>
          </a:p>
        </p:txBody>
      </p:sp>
      <p:sp>
        <p:nvSpPr>
          <p:cNvPr id="1048598" name="Content Placeholder 6"/>
          <p:cNvSpPr>
            <a:spLocks noGrp="1"/>
          </p:cNvSpPr>
          <p:nvPr>
            <p:ph idx="1"/>
          </p:nvPr>
        </p:nvSpPr>
        <p:spPr>
          <a:xfrm>
            <a:off x="822959" y="1845734"/>
            <a:ext cx="7586404" cy="4391578"/>
          </a:xfrm>
        </p:spPr>
        <p:txBody>
          <a:bodyPr>
            <a:normAutofit fontScale="70000" lnSpcReduction="20000"/>
          </a:bodyPr>
          <a:lstStyle/>
          <a:p>
            <a:pPr marL="342900" indent="-342900">
              <a:lnSpc>
                <a:spcPct val="150000"/>
              </a:lnSpc>
              <a:spcAft>
                <a:spcPts val="0"/>
              </a:spcAft>
              <a:buFont typeface="Wingdings" panose="05000000000000000000" pitchFamily="2" charset="2"/>
              <a:buChar char="q"/>
            </a:pPr>
            <a:r>
              <a:rPr lang="en-US" sz="2200" dirty="0">
                <a:solidFill>
                  <a:schemeClr val="tx1"/>
                </a:solidFill>
                <a:latin typeface="Arial" panose="020B0604020202020204" pitchFamily="34" charset="0"/>
                <a:cs typeface="Arial" panose="020B0604020202020204" pitchFamily="34" charset="0"/>
              </a:rPr>
              <a:t>National Railway Safety Regulator Act , 2002(Act No.16 of 2002) NRSR Act – current legislation regulating railway safety in the country.</a:t>
            </a:r>
          </a:p>
          <a:p>
            <a:pPr marL="342900" indent="-342900">
              <a:lnSpc>
                <a:spcPct val="150000"/>
              </a:lnSpc>
              <a:spcAft>
                <a:spcPts val="0"/>
              </a:spcAft>
              <a:buFont typeface="Wingdings" panose="05000000000000000000" pitchFamily="2" charset="2"/>
              <a:buChar char="q"/>
            </a:pPr>
            <a:r>
              <a:rPr lang="en-US" sz="2200" dirty="0">
                <a:solidFill>
                  <a:schemeClr val="tx1"/>
                </a:solidFill>
                <a:latin typeface="Arial" panose="020B0604020202020204" pitchFamily="34" charset="0"/>
                <a:cs typeface="Arial" panose="020B0604020202020204" pitchFamily="34" charset="0"/>
              </a:rPr>
              <a:t>The legislation was promulgated in 2002 and  amended in 2009.</a:t>
            </a:r>
          </a:p>
          <a:p>
            <a:pPr marL="342900" indent="-342900">
              <a:lnSpc>
                <a:spcPct val="150000"/>
              </a:lnSpc>
              <a:spcAft>
                <a:spcPts val="0"/>
              </a:spcAft>
              <a:buFont typeface="Wingdings" panose="05000000000000000000" pitchFamily="2" charset="2"/>
              <a:buChar char="q"/>
            </a:pPr>
            <a:r>
              <a:rPr lang="en-US" sz="2200" dirty="0">
                <a:solidFill>
                  <a:schemeClr val="tx1"/>
                </a:solidFill>
                <a:latin typeface="Arial" panose="020B0604020202020204" pitchFamily="34" charset="0"/>
                <a:cs typeface="Arial" panose="020B0604020202020204" pitchFamily="34" charset="0"/>
              </a:rPr>
              <a:t>It is the founding Act which led to the establishment of  the RSR as an independent entity to oversee railway safety in the country</a:t>
            </a:r>
          </a:p>
          <a:p>
            <a:pPr marL="342900" indent="-342900">
              <a:lnSpc>
                <a:spcPct val="150000"/>
              </a:lnSpc>
              <a:spcAft>
                <a:spcPts val="0"/>
              </a:spcAft>
              <a:buFont typeface="Wingdings" panose="05000000000000000000" pitchFamily="2" charset="2"/>
              <a:buChar char="q"/>
            </a:pPr>
            <a:r>
              <a:rPr lang="en-ZA" sz="2200" dirty="0">
                <a:solidFill>
                  <a:schemeClr val="tx1"/>
                </a:solidFill>
                <a:latin typeface="Arial" panose="020B0604020202020204" pitchFamily="34" charset="0"/>
                <a:cs typeface="Arial" panose="020B0604020202020204" pitchFamily="34" charset="0"/>
              </a:rPr>
              <a:t>The Department conducted a Railway Safety Regulatory gap analysis study in 2014/15 financial year which highlighted legislative gaps such as; lack of clarity on the role of the various players within the rail safety environment, duplication between the powers of the CEO and the Board, RSR funding challenges, absence of framework regulating licensing of Safety Critical Grade (SCG) employees, lack of proper appeal mechanism &amp; independence in occurrence investigations.</a:t>
            </a:r>
          </a:p>
          <a:p>
            <a:endParaRPr lang="en-ZA" dirty="0">
              <a:solidFill>
                <a:schemeClr val="tx1"/>
              </a:solidFill>
            </a:endParaRPr>
          </a:p>
        </p:txBody>
      </p:sp>
      <p:sp>
        <p:nvSpPr>
          <p:cNvPr id="1048600" name="Slide Number Placeholder 4"/>
          <p:cNvSpPr>
            <a:spLocks noGrp="1"/>
          </p:cNvSpPr>
          <p:nvPr>
            <p:ph type="sldNum" sz="quarter" idx="12"/>
          </p:nvPr>
        </p:nvSpPr>
        <p:spPr/>
        <p:txBody>
          <a:bodyPr/>
          <a:lstStyle/>
          <a:p>
            <a:fld id="{69B306C3-1CD6-4D81-9B2F-C74E45012E38}" type="slidenum">
              <a:rPr lang="en-ZA" smtClean="0"/>
              <a:pPr/>
              <a:t>2</a:t>
            </a:fld>
            <a:endParaRPr lang="en-Z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a:xfrm>
            <a:off x="914400" y="476672"/>
            <a:ext cx="8229600" cy="1138138"/>
          </a:xfrm>
        </p:spPr>
        <p:txBody>
          <a:bodyPr>
            <a:noAutofit/>
          </a:bodyPr>
          <a:lstStyle/>
          <a:p>
            <a:r>
              <a:rPr lang="en-US" dirty="0">
                <a:latin typeface="Arial" panose="020B0604020202020204" pitchFamily="34" charset="0"/>
                <a:cs typeface="Arial" panose="020B0604020202020204" pitchFamily="34" charset="0"/>
              </a:rPr>
              <a:t>Safety Management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System</a:t>
            </a:r>
            <a:endParaRPr lang="en-ZA" dirty="0">
              <a:latin typeface="Arial" panose="020B0604020202020204" pitchFamily="34" charset="0"/>
              <a:cs typeface="Arial" panose="020B0604020202020204" pitchFamily="34" charset="0"/>
            </a:endParaRPr>
          </a:p>
        </p:txBody>
      </p:sp>
      <p:sp>
        <p:nvSpPr>
          <p:cNvPr id="1048673" name="Content Placeholder 2"/>
          <p:cNvSpPr>
            <a:spLocks noGrp="1"/>
          </p:cNvSpPr>
          <p:nvPr>
            <p:ph idx="1"/>
          </p:nvPr>
        </p:nvSpPr>
        <p:spPr>
          <a:xfrm>
            <a:off x="755576" y="2060848"/>
            <a:ext cx="8229600" cy="4065315"/>
          </a:xfrm>
        </p:spPr>
        <p:txBody>
          <a:bodyPr/>
          <a:lstStyle/>
          <a:p>
            <a:pPr marL="457200" indent="-457200">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The Board must determine the form and content of the safety management      system required for different categories of permits</a:t>
            </a:r>
          </a:p>
          <a:p>
            <a:pPr marL="457200" indent="-457200">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 The Board must evaluate the efficacy of the safety management systems </a:t>
            </a:r>
          </a:p>
          <a:p>
            <a:pPr marL="457200" indent="-457200">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The Regulator must publish any determination on the safety management system on its website </a:t>
            </a:r>
          </a:p>
          <a:p>
            <a:pPr marL="0" indent="0">
              <a:lnSpc>
                <a:spcPct val="150000"/>
              </a:lnSpc>
              <a:buNone/>
            </a:pPr>
            <a:endParaRPr lang="en-ZA" sz="1800"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2"/>
              </a:solidFill>
              <a:latin typeface="Arial" pitchFamily="34" charset="0"/>
              <a:cs typeface="Arial" pitchFamily="34" charset="0"/>
            </a:endParaRPr>
          </a:p>
        </p:txBody>
      </p:sp>
      <p:sp>
        <p:nvSpPr>
          <p:cNvPr id="1048674" name="Slide Number Placeholder 6"/>
          <p:cNvSpPr>
            <a:spLocks noGrp="1"/>
          </p:cNvSpPr>
          <p:nvPr>
            <p:ph type="sldNum" sz="quarter" idx="12"/>
          </p:nvPr>
        </p:nvSpPr>
        <p:spPr/>
        <p:txBody>
          <a:bodyPr/>
          <a:lstStyle/>
          <a:p>
            <a:fld id="{028E3F4F-51B2-42EE-AFA2-40C4572185CC}" type="slidenum">
              <a:rPr lang="en-US" smtClean="0"/>
              <a:pPr/>
              <a:t>20</a:t>
            </a:fld>
            <a:endParaRPr lang="en-US" dirty="0"/>
          </a:p>
        </p:txBody>
      </p:sp>
    </p:spTree>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
          <p:cNvSpPr>
            <a:spLocks noGrp="1"/>
          </p:cNvSpPr>
          <p:nvPr>
            <p:ph type="title"/>
          </p:nvPr>
        </p:nvSpPr>
        <p:spPr>
          <a:xfrm>
            <a:off x="885880" y="404664"/>
            <a:ext cx="8229600" cy="1138138"/>
          </a:xfrm>
        </p:spPr>
        <p:txBody>
          <a:bodyPr/>
          <a:lstStyle/>
          <a:p>
            <a:r>
              <a:rPr lang="en-ZA" dirty="0">
                <a:latin typeface="Arial" panose="020B0604020202020204" pitchFamily="34" charset="0"/>
                <a:cs typeface="Arial" panose="020B0604020202020204" pitchFamily="34" charset="0"/>
              </a:rPr>
              <a:t>Enforcement</a:t>
            </a:r>
          </a:p>
        </p:txBody>
      </p:sp>
      <p:sp>
        <p:nvSpPr>
          <p:cNvPr id="1048677" name="Content Placeholder 2"/>
          <p:cNvSpPr>
            <a:spLocks noGrp="1"/>
          </p:cNvSpPr>
          <p:nvPr>
            <p:ph idx="1"/>
          </p:nvPr>
        </p:nvSpPr>
        <p:spPr>
          <a:xfrm>
            <a:off x="457200" y="2060848"/>
            <a:ext cx="8229600" cy="4065315"/>
          </a:xfrm>
        </p:spPr>
        <p:txBody>
          <a:bodyPr/>
          <a:lstStyle/>
          <a:p>
            <a:pPr>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   appointment of inspectors</a:t>
            </a:r>
          </a:p>
          <a:p>
            <a:pPr>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   specific powers for routine inspections, special inspections</a:t>
            </a:r>
          </a:p>
          <a:p>
            <a:pPr>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   powers to deal immediately with unsafe situations</a:t>
            </a:r>
          </a:p>
          <a:p>
            <a:pPr>
              <a:lnSpc>
                <a:spcPct val="150000"/>
              </a:lnSpc>
              <a:buFont typeface="Wingdings" panose="05000000000000000000" pitchFamily="2" charset="2"/>
              <a:buChar char="q"/>
            </a:pPr>
            <a:r>
              <a:rPr lang="en-ZA" sz="1800" dirty="0">
                <a:solidFill>
                  <a:schemeClr val="tx1"/>
                </a:solidFill>
                <a:latin typeface="Arial" pitchFamily="34" charset="0"/>
                <a:cs typeface="Arial" pitchFamily="34" charset="0"/>
              </a:rPr>
              <a:t>  appeal procedures clarified</a:t>
            </a:r>
          </a:p>
          <a:p>
            <a:pPr>
              <a:lnSpc>
                <a:spcPct val="150000"/>
              </a:lnSpc>
              <a:buFont typeface="Arial" pitchFamily="34" charset="0"/>
              <a:buChar char="•"/>
            </a:pPr>
            <a:endParaRPr lang="en-ZA"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2"/>
              </a:solidFill>
              <a:latin typeface="Arial" pitchFamily="34" charset="0"/>
              <a:cs typeface="Arial" pitchFamily="34" charset="0"/>
            </a:endParaRPr>
          </a:p>
        </p:txBody>
      </p:sp>
      <p:sp>
        <p:nvSpPr>
          <p:cNvPr id="1048678" name="Slide Number Placeholder 6"/>
          <p:cNvSpPr>
            <a:spLocks noGrp="1"/>
          </p:cNvSpPr>
          <p:nvPr>
            <p:ph type="sldNum" sz="quarter" idx="12"/>
          </p:nvPr>
        </p:nvSpPr>
        <p:spPr/>
        <p:txBody>
          <a:bodyPr/>
          <a:lstStyle/>
          <a:p>
            <a:fld id="{028E3F4F-51B2-42EE-AFA2-40C4572185CC}" type="slidenum">
              <a:rPr lang="en-US" smtClean="0"/>
              <a:pPr/>
              <a:t>21</a:t>
            </a:fld>
            <a:endParaRPr lang="en-US" dirty="0"/>
          </a:p>
        </p:txBody>
      </p:sp>
    </p:spTree>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
          <p:cNvSpPr>
            <a:spLocks noGrp="1"/>
          </p:cNvSpPr>
          <p:nvPr>
            <p:ph type="title"/>
          </p:nvPr>
        </p:nvSpPr>
        <p:spPr>
          <a:xfrm>
            <a:off x="755576" y="274638"/>
            <a:ext cx="7931224" cy="1138138"/>
          </a:xfrm>
        </p:spPr>
        <p:txBody>
          <a:bodyPr>
            <a:normAutofit/>
          </a:bodyPr>
          <a:lstStyle/>
          <a:p>
            <a:r>
              <a:rPr lang="en-ZA" dirty="0">
                <a:latin typeface="Arial" panose="020B0604020202020204" pitchFamily="34" charset="0"/>
                <a:cs typeface="Arial" panose="020B0604020202020204" pitchFamily="34" charset="0"/>
              </a:rPr>
              <a:t>Rail occurrences</a:t>
            </a:r>
          </a:p>
        </p:txBody>
      </p:sp>
      <p:sp>
        <p:nvSpPr>
          <p:cNvPr id="1048681" name="Content Placeholder 2"/>
          <p:cNvSpPr>
            <a:spLocks noGrp="1"/>
          </p:cNvSpPr>
          <p:nvPr>
            <p:ph idx="1"/>
          </p:nvPr>
        </p:nvSpPr>
        <p:spPr>
          <a:xfrm>
            <a:off x="899592" y="1844824"/>
            <a:ext cx="7787208" cy="4614962"/>
          </a:xfrm>
        </p:spPr>
        <p:txBody>
          <a:bodyPr>
            <a:normAutofit fontScale="60833" lnSpcReduction="20000"/>
          </a:bodyPr>
          <a:lstStyle/>
          <a:p>
            <a:pPr>
              <a:lnSpc>
                <a:spcPct val="150000"/>
              </a:lnSpc>
              <a:buNone/>
            </a:pPr>
            <a:r>
              <a:rPr lang="en-ZA" sz="3000" dirty="0">
                <a:solidFill>
                  <a:schemeClr val="tx1"/>
                </a:solidFill>
                <a:latin typeface="Arial" pitchFamily="34" charset="0"/>
                <a:cs typeface="Arial" pitchFamily="34" charset="0"/>
              </a:rPr>
              <a:t>Immediately after a railway occurrence, operator must –</a:t>
            </a:r>
          </a:p>
          <a:p>
            <a:pPr marL="579438" lvl="1" indent="-411163">
              <a:lnSpc>
                <a:spcPct val="150000"/>
              </a:lnSpc>
              <a:buFont typeface="Wingdings" panose="05000000000000000000" pitchFamily="2" charset="2"/>
              <a:buChar char="q"/>
            </a:pPr>
            <a:r>
              <a:rPr lang="en-ZA" sz="2600" dirty="0">
                <a:solidFill>
                  <a:schemeClr val="tx1"/>
                </a:solidFill>
                <a:latin typeface="Arial" pitchFamily="34" charset="0"/>
                <a:ea typeface="Geneva" pitchFamily="-84" charset="-128"/>
                <a:cs typeface="Arial" pitchFamily="34" charset="0"/>
              </a:rPr>
              <a:t>secure the scene of the railway occurrence;</a:t>
            </a:r>
          </a:p>
          <a:p>
            <a:pPr marL="579438" lvl="1" indent="-411163">
              <a:lnSpc>
                <a:spcPct val="150000"/>
              </a:lnSpc>
              <a:buFont typeface="Wingdings" panose="05000000000000000000" pitchFamily="2" charset="2"/>
              <a:buChar char="q"/>
            </a:pPr>
            <a:r>
              <a:rPr lang="en-ZA" sz="2600" dirty="0">
                <a:solidFill>
                  <a:schemeClr val="tx1"/>
                </a:solidFill>
                <a:latin typeface="Arial" pitchFamily="34" charset="0"/>
                <a:ea typeface="Geneva" pitchFamily="-84" charset="-128"/>
                <a:cs typeface="Arial" pitchFamily="34" charset="0"/>
              </a:rPr>
              <a:t>prevent the movement or removal of rolling stock or infrastructure</a:t>
            </a:r>
          </a:p>
          <a:p>
            <a:pPr marL="579438" lvl="1" indent="-411163">
              <a:lnSpc>
                <a:spcPct val="150000"/>
              </a:lnSpc>
              <a:buFont typeface="Wingdings" panose="05000000000000000000" pitchFamily="2" charset="2"/>
              <a:buChar char="q"/>
            </a:pPr>
            <a:r>
              <a:rPr lang="en-ZA" sz="2600" dirty="0">
                <a:solidFill>
                  <a:schemeClr val="tx1"/>
                </a:solidFill>
                <a:latin typeface="Arial" pitchFamily="34" charset="0"/>
                <a:ea typeface="Geneva" pitchFamily="-84" charset="-128"/>
                <a:cs typeface="Arial" pitchFamily="34" charset="0"/>
              </a:rPr>
              <a:t>record the names of all witnesses</a:t>
            </a:r>
          </a:p>
          <a:p>
            <a:pPr>
              <a:lnSpc>
                <a:spcPct val="150000"/>
              </a:lnSpc>
              <a:buNone/>
            </a:pPr>
            <a:r>
              <a:rPr lang="en-ZA" sz="2600" dirty="0">
                <a:solidFill>
                  <a:schemeClr val="tx1"/>
                </a:solidFill>
                <a:latin typeface="Arial" pitchFamily="34" charset="0"/>
                <a:cs typeface="Arial" pitchFamily="34" charset="0"/>
              </a:rPr>
              <a:t>Minister by regulation determines the attributes of –</a:t>
            </a:r>
          </a:p>
          <a:p>
            <a:pPr marL="579438" lvl="1" indent="-411163">
              <a:lnSpc>
                <a:spcPct val="150000"/>
              </a:lnSpc>
              <a:buFont typeface="Wingdings" panose="05000000000000000000" pitchFamily="2" charset="2"/>
              <a:buChar char="q"/>
            </a:pPr>
            <a:r>
              <a:rPr lang="en-ZA" sz="2300" dirty="0">
                <a:solidFill>
                  <a:schemeClr val="tx1"/>
                </a:solidFill>
                <a:latin typeface="Arial" pitchFamily="34" charset="0"/>
                <a:ea typeface="Geneva" pitchFamily="-84" charset="-128"/>
                <a:cs typeface="Arial" pitchFamily="34" charset="0"/>
              </a:rPr>
              <a:t>a major investigation, conducted by independent investigator appointed by Minister and reporting to Minister</a:t>
            </a:r>
          </a:p>
          <a:p>
            <a:pPr marL="579438" lvl="1" indent="-411163">
              <a:lnSpc>
                <a:spcPct val="150000"/>
              </a:lnSpc>
              <a:buFont typeface="Wingdings" panose="05000000000000000000" pitchFamily="2" charset="2"/>
              <a:buChar char="q"/>
            </a:pPr>
            <a:r>
              <a:rPr lang="en-ZA" sz="2300" dirty="0">
                <a:solidFill>
                  <a:schemeClr val="tx1"/>
                </a:solidFill>
                <a:latin typeface="Arial" pitchFamily="34" charset="0"/>
                <a:ea typeface="Geneva" pitchFamily="-84" charset="-128"/>
                <a:cs typeface="Arial" pitchFamily="34" charset="0"/>
              </a:rPr>
              <a:t>a standard investigation, conducted by operator(s) itself/themselves, to be submitted to RSR</a:t>
            </a:r>
          </a:p>
          <a:p>
            <a:pPr marL="579438" lvl="1" indent="-411163">
              <a:lnSpc>
                <a:spcPct val="150000"/>
              </a:lnSpc>
              <a:buFont typeface="Wingdings" panose="05000000000000000000" pitchFamily="2" charset="2"/>
              <a:buChar char="q"/>
            </a:pPr>
            <a:r>
              <a:rPr lang="en-ZA" sz="2300" dirty="0">
                <a:solidFill>
                  <a:schemeClr val="tx1"/>
                </a:solidFill>
                <a:latin typeface="Arial" pitchFamily="34" charset="0"/>
                <a:ea typeface="Geneva" pitchFamily="-84" charset="-128"/>
                <a:cs typeface="Arial" pitchFamily="34" charset="0"/>
              </a:rPr>
              <a:t>own internal investigations possible, subject to restrictions</a:t>
            </a:r>
          </a:p>
          <a:p>
            <a:pPr>
              <a:lnSpc>
                <a:spcPct val="150000"/>
              </a:lnSpc>
              <a:buNone/>
            </a:pPr>
            <a:r>
              <a:rPr lang="en-ZA" sz="2600" dirty="0">
                <a:solidFill>
                  <a:schemeClr val="tx1"/>
                </a:solidFill>
                <a:latin typeface="Arial" pitchFamily="34" charset="0"/>
                <a:cs typeface="Arial" pitchFamily="34" charset="0"/>
              </a:rPr>
              <a:t>commissions of inquiry in extreme cases</a:t>
            </a:r>
          </a:p>
        </p:txBody>
      </p:sp>
      <p:sp>
        <p:nvSpPr>
          <p:cNvPr id="1048682" name="Slide Number Placeholder 6"/>
          <p:cNvSpPr>
            <a:spLocks noGrp="1"/>
          </p:cNvSpPr>
          <p:nvPr>
            <p:ph type="sldNum" sz="quarter" idx="12"/>
          </p:nvPr>
        </p:nvSpPr>
        <p:spPr/>
        <p:txBody>
          <a:bodyPr/>
          <a:lstStyle/>
          <a:p>
            <a:fld id="{028E3F4F-51B2-42EE-AFA2-40C4572185CC}" type="slidenum">
              <a:rPr lang="en-US" smtClean="0"/>
              <a:pPr/>
              <a:t>22</a:t>
            </a:fld>
            <a:endParaRPr lang="en-US" dirty="0"/>
          </a:p>
        </p:txBody>
      </p:sp>
    </p:spTree>
  </p:cSld>
  <p:clrMapOvr>
    <a:masterClrMapping/>
  </p:clrMapOvr>
  <p:transition>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a:xfrm>
            <a:off x="899592" y="274638"/>
            <a:ext cx="7787208" cy="1138138"/>
          </a:xfrm>
        </p:spPr>
        <p:txBody>
          <a:bodyPr>
            <a:normAutofit/>
          </a:bodyPr>
          <a:lstStyle/>
          <a:p>
            <a:r>
              <a:rPr lang="en-ZA" dirty="0">
                <a:latin typeface="Arial" panose="020B0604020202020204" pitchFamily="34" charset="0"/>
                <a:cs typeface="Arial" panose="020B0604020202020204" pitchFamily="34" charset="0"/>
              </a:rPr>
              <a:t>Appeals</a:t>
            </a:r>
          </a:p>
        </p:txBody>
      </p:sp>
      <p:sp>
        <p:nvSpPr>
          <p:cNvPr id="1048685" name="Content Placeholder 2"/>
          <p:cNvSpPr>
            <a:spLocks noGrp="1"/>
          </p:cNvSpPr>
          <p:nvPr>
            <p:ph idx="1"/>
          </p:nvPr>
        </p:nvSpPr>
        <p:spPr>
          <a:xfrm>
            <a:off x="899592" y="1988840"/>
            <a:ext cx="7797552" cy="2851150"/>
          </a:xfrm>
        </p:spPr>
        <p:txBody>
          <a:bodyPr>
            <a:normAutofit/>
          </a:bodyPr>
          <a:lstStyle/>
          <a:p>
            <a:pPr marL="457200" indent="-457200">
              <a:lnSpc>
                <a:spcPct val="150000"/>
              </a:lnSpc>
              <a:buFont typeface="Wingdings" panose="05000000000000000000" pitchFamily="2" charset="2"/>
              <a:buChar char="q"/>
            </a:pPr>
            <a:r>
              <a:rPr lang="en-ZA" sz="1600" dirty="0">
                <a:solidFill>
                  <a:schemeClr val="tx1"/>
                </a:solidFill>
                <a:latin typeface="Arial" pitchFamily="34" charset="0"/>
                <a:cs typeface="Arial" pitchFamily="34" charset="0"/>
              </a:rPr>
              <a:t>Appeal to CEO against decision of railway safety inspector or other RSR employee</a:t>
            </a:r>
          </a:p>
          <a:p>
            <a:pPr marL="457200" indent="-457200">
              <a:lnSpc>
                <a:spcPct val="150000"/>
              </a:lnSpc>
              <a:buFont typeface="Wingdings" panose="05000000000000000000" pitchFamily="2" charset="2"/>
              <a:buChar char="q"/>
            </a:pPr>
            <a:r>
              <a:rPr lang="en-ZA" sz="1600" dirty="0">
                <a:solidFill>
                  <a:schemeClr val="tx1"/>
                </a:solidFill>
                <a:latin typeface="Arial" pitchFamily="34" charset="0"/>
                <a:cs typeface="Arial" pitchFamily="34" charset="0"/>
              </a:rPr>
              <a:t>Appeal to Board Appeals Committee against decision of CEO</a:t>
            </a:r>
          </a:p>
          <a:p>
            <a:pPr marL="457200" indent="-457200">
              <a:lnSpc>
                <a:spcPct val="150000"/>
              </a:lnSpc>
              <a:buFont typeface="Wingdings" panose="05000000000000000000" pitchFamily="2" charset="2"/>
              <a:buChar char="q"/>
            </a:pPr>
            <a:r>
              <a:rPr lang="en-ZA" sz="1600" dirty="0">
                <a:solidFill>
                  <a:schemeClr val="tx1"/>
                </a:solidFill>
                <a:latin typeface="Arial" pitchFamily="34" charset="0"/>
                <a:cs typeface="Arial" pitchFamily="34" charset="0"/>
              </a:rPr>
              <a:t>Appeal to Transport Appeal Tribunal against decision of board  </a:t>
            </a:r>
            <a:r>
              <a:rPr lang="en-ZA" dirty="0">
                <a:solidFill>
                  <a:schemeClr val="tx1"/>
                </a:solidFill>
                <a:latin typeface="Arial" pitchFamily="34" charset="0"/>
                <a:cs typeface="Arial" pitchFamily="34" charset="0"/>
              </a:rPr>
              <a:t> </a:t>
            </a:r>
          </a:p>
          <a:p>
            <a:pPr>
              <a:lnSpc>
                <a:spcPct val="150000"/>
              </a:lnSpc>
              <a:buFont typeface="Arial" pitchFamily="34" charset="0"/>
              <a:buChar char="•"/>
            </a:pPr>
            <a:endParaRPr lang="en-ZA" dirty="0">
              <a:solidFill>
                <a:schemeClr val="tx1"/>
              </a:solidFill>
              <a:latin typeface="Arial" pitchFamily="34" charset="0"/>
              <a:cs typeface="Arial" pitchFamily="34" charset="0"/>
            </a:endParaRPr>
          </a:p>
          <a:p>
            <a:pPr>
              <a:lnSpc>
                <a:spcPct val="150000"/>
              </a:lnSpc>
              <a:buFont typeface="Arial" pitchFamily="34" charset="0"/>
              <a:buChar char="•"/>
            </a:pPr>
            <a:endParaRPr lang="en-ZA" dirty="0">
              <a:solidFill>
                <a:schemeClr val="tx2"/>
              </a:solidFill>
              <a:latin typeface="Arial" pitchFamily="34" charset="0"/>
              <a:cs typeface="Arial" pitchFamily="34" charset="0"/>
            </a:endParaRPr>
          </a:p>
          <a:p>
            <a:endParaRPr lang="en-ZA" dirty="0">
              <a:latin typeface="Lucida Sans" pitchFamily="34" charset="0"/>
              <a:cs typeface="Lucida Sans" pitchFamily="34" charset="0"/>
            </a:endParaRPr>
          </a:p>
        </p:txBody>
      </p:sp>
      <p:sp>
        <p:nvSpPr>
          <p:cNvPr id="1048686" name="Slide Number Placeholder 6"/>
          <p:cNvSpPr>
            <a:spLocks noGrp="1"/>
          </p:cNvSpPr>
          <p:nvPr>
            <p:ph type="sldNum" sz="quarter" idx="12"/>
          </p:nvPr>
        </p:nvSpPr>
        <p:spPr/>
        <p:txBody>
          <a:bodyPr/>
          <a:lstStyle/>
          <a:p>
            <a:fld id="{028E3F4F-51B2-42EE-AFA2-40C4572185CC}" type="slidenum">
              <a:rPr lang="en-US" smtClean="0"/>
              <a:pPr/>
              <a:t>23</a:t>
            </a:fld>
            <a:endParaRPr lang="en-US" dirty="0"/>
          </a:p>
        </p:txBody>
      </p:sp>
    </p:spTree>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
          <p:cNvSpPr>
            <a:spLocks noGrp="1"/>
          </p:cNvSpPr>
          <p:nvPr>
            <p:ph type="title"/>
          </p:nvPr>
        </p:nvSpPr>
        <p:spPr>
          <a:xfrm>
            <a:off x="822960" y="286604"/>
            <a:ext cx="5621248" cy="1198179"/>
          </a:xfrm>
        </p:spPr>
        <p:txBody>
          <a:bodyPr/>
          <a:lstStyle/>
          <a:p>
            <a:r>
              <a:rPr lang="en-ZA" dirty="0">
                <a:latin typeface="Arial" panose="020B0604020202020204" pitchFamily="34" charset="0"/>
                <a:cs typeface="Arial" panose="020B0604020202020204" pitchFamily="34" charset="0"/>
              </a:rPr>
              <a:t>Regulations</a:t>
            </a:r>
          </a:p>
        </p:txBody>
      </p:sp>
      <p:sp>
        <p:nvSpPr>
          <p:cNvPr id="1048689" name="Content Placeholder 2"/>
          <p:cNvSpPr>
            <a:spLocks noGrp="1"/>
          </p:cNvSpPr>
          <p:nvPr>
            <p:ph idx="1"/>
          </p:nvPr>
        </p:nvSpPr>
        <p:spPr>
          <a:xfrm>
            <a:off x="822959" y="2060848"/>
            <a:ext cx="7543801" cy="3808246"/>
          </a:xfrm>
        </p:spPr>
        <p:txBody>
          <a:bodyPr>
            <a:normAutofit/>
          </a:bodyPr>
          <a:lstStyle/>
          <a:p>
            <a:pPr marL="457200" indent="-457200">
              <a:lnSpc>
                <a:spcPct val="140000"/>
              </a:lnSpc>
              <a:buFont typeface="Wingdings" panose="05000000000000000000" pitchFamily="2" charset="2"/>
              <a:buChar char="q"/>
            </a:pPr>
            <a:r>
              <a:rPr lang="en-ZA" sz="1600" dirty="0">
                <a:solidFill>
                  <a:schemeClr val="tx1"/>
                </a:solidFill>
                <a:latin typeface="Arial" pitchFamily="34" charset="0"/>
                <a:cs typeface="Arial" pitchFamily="34" charset="0"/>
              </a:rPr>
              <a:t>general power with process prescribed, with Minister taking into account –</a:t>
            </a:r>
          </a:p>
          <a:p>
            <a:pPr>
              <a:lnSpc>
                <a:spcPct val="140000"/>
              </a:lnSpc>
              <a:buFont typeface="Wingdings" panose="05000000000000000000" pitchFamily="2" charset="2"/>
              <a:buChar char="q"/>
            </a:pPr>
            <a:endParaRPr lang="en-ZA" sz="1600" dirty="0">
              <a:solidFill>
                <a:schemeClr val="tx1"/>
              </a:solidFill>
              <a:latin typeface="Arial" pitchFamily="34" charset="0"/>
              <a:cs typeface="Arial" pitchFamily="34" charset="0"/>
            </a:endParaRPr>
          </a:p>
          <a:p>
            <a:pPr marL="654558" lvl="1" indent="-361950">
              <a:lnSpc>
                <a:spcPct val="140000"/>
              </a:lnSpc>
              <a:buFont typeface="Wingdings" panose="05000000000000000000" pitchFamily="2" charset="2"/>
              <a:buChar char="q"/>
            </a:pPr>
            <a:r>
              <a:rPr lang="en-ZA" sz="1600" dirty="0">
                <a:solidFill>
                  <a:schemeClr val="tx1"/>
                </a:solidFill>
                <a:latin typeface="Arial" pitchFamily="34" charset="0"/>
                <a:cs typeface="Arial" pitchFamily="34" charset="0"/>
              </a:rPr>
              <a:t>impact of such regulations on rail operations</a:t>
            </a:r>
          </a:p>
          <a:p>
            <a:pPr marL="654558" lvl="1" indent="-361950">
              <a:lnSpc>
                <a:spcPct val="140000"/>
              </a:lnSpc>
              <a:buFont typeface="Wingdings" panose="05000000000000000000" pitchFamily="2" charset="2"/>
              <a:buChar char="q"/>
            </a:pPr>
            <a:r>
              <a:rPr lang="en-ZA" sz="1600" dirty="0">
                <a:solidFill>
                  <a:schemeClr val="tx1"/>
                </a:solidFill>
                <a:latin typeface="Arial" pitchFamily="34" charset="0"/>
                <a:cs typeface="Arial" pitchFamily="34" charset="0"/>
              </a:rPr>
              <a:t>the  burden created on operators and if applicable, persons in safety critical grade positions, in respect of compliance costs</a:t>
            </a:r>
          </a:p>
          <a:p>
            <a:pPr marL="654558" lvl="1" indent="-361950">
              <a:lnSpc>
                <a:spcPct val="140000"/>
              </a:lnSpc>
              <a:buFont typeface="Wingdings" panose="05000000000000000000" pitchFamily="2" charset="2"/>
              <a:buChar char="q"/>
            </a:pPr>
            <a:r>
              <a:rPr lang="en-ZA" sz="1600" dirty="0">
                <a:solidFill>
                  <a:schemeClr val="tx1"/>
                </a:solidFill>
                <a:latin typeface="Arial" pitchFamily="34" charset="0"/>
                <a:cs typeface="Arial" pitchFamily="34" charset="0"/>
              </a:rPr>
              <a:t>the balance between the need for safe rail operations and the economic viability of new measures to achieve safe rail operations</a:t>
            </a:r>
          </a:p>
          <a:p>
            <a:pPr marL="654558" lvl="1" indent="-361950">
              <a:lnSpc>
                <a:spcPct val="140000"/>
              </a:lnSpc>
              <a:buFont typeface="Wingdings" panose="05000000000000000000" pitchFamily="2" charset="2"/>
              <a:buChar char="q"/>
            </a:pPr>
            <a:r>
              <a:rPr lang="en-ZA" sz="1600" dirty="0">
                <a:solidFill>
                  <a:schemeClr val="tx1"/>
                </a:solidFill>
                <a:latin typeface="Arial" pitchFamily="34" charset="0"/>
                <a:cs typeface="Arial" pitchFamily="34" charset="0"/>
              </a:rPr>
              <a:t>whether the measures should apply to both to traditional rail operations as well as rapid rail operations </a:t>
            </a:r>
          </a:p>
          <a:p>
            <a:pPr marL="806450" indent="-444500">
              <a:lnSpc>
                <a:spcPct val="140000"/>
              </a:lnSpc>
              <a:buFont typeface="Wingdings" pitchFamily="2" charset="2"/>
              <a:buChar char="q"/>
            </a:pPr>
            <a:endParaRPr lang="en-ZA" sz="2600" dirty="0">
              <a:solidFill>
                <a:schemeClr val="tx2"/>
              </a:solidFill>
              <a:latin typeface="Arial" pitchFamily="34" charset="0"/>
              <a:cs typeface="Arial" pitchFamily="34" charset="0"/>
            </a:endParaRPr>
          </a:p>
          <a:p>
            <a:endParaRPr lang="en-ZA" dirty="0"/>
          </a:p>
        </p:txBody>
      </p:sp>
      <p:sp>
        <p:nvSpPr>
          <p:cNvPr id="1048690" name="Slide Number Placeholder 6"/>
          <p:cNvSpPr>
            <a:spLocks noGrp="1"/>
          </p:cNvSpPr>
          <p:nvPr>
            <p:ph type="sldNum" sz="quarter" idx="12"/>
          </p:nvPr>
        </p:nvSpPr>
        <p:spPr/>
        <p:txBody>
          <a:bodyPr/>
          <a:lstStyle/>
          <a:p>
            <a:fld id="{028E3F4F-51B2-42EE-AFA2-40C4572185C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Content Placeholder 2"/>
          <p:cNvSpPr>
            <a:spLocks noGrp="1"/>
          </p:cNvSpPr>
          <p:nvPr>
            <p:ph idx="1"/>
          </p:nvPr>
        </p:nvSpPr>
        <p:spPr>
          <a:xfrm>
            <a:off x="539552" y="1861758"/>
            <a:ext cx="7543801" cy="4614052"/>
          </a:xfrm>
        </p:spPr>
        <p:txBody>
          <a:bodyPr>
            <a:normAutofit/>
          </a:bodyPr>
          <a:lstStyle/>
          <a:p>
            <a:pPr marL="806450" indent="-444500">
              <a:lnSpc>
                <a:spcPct val="140000"/>
              </a:lnSpc>
              <a:buFont typeface="Wingdings" pitchFamily="2" charset="2"/>
              <a:buChar char="q"/>
            </a:pPr>
            <a:r>
              <a:rPr lang="en-ZA" sz="1600" dirty="0">
                <a:solidFill>
                  <a:schemeClr val="tx1"/>
                </a:solidFill>
                <a:latin typeface="Arial" pitchFamily="34" charset="0"/>
                <a:cs typeface="Arial" pitchFamily="34" charset="0"/>
              </a:rPr>
              <a:t>regulations regarding design, construction, operation and alteration </a:t>
            </a:r>
          </a:p>
          <a:p>
            <a:pPr marL="806450" indent="-444500">
              <a:lnSpc>
                <a:spcPct val="140000"/>
              </a:lnSpc>
              <a:buFont typeface="Wingdings" pitchFamily="2" charset="2"/>
              <a:buChar char="q"/>
            </a:pPr>
            <a:r>
              <a:rPr lang="en-ZA" sz="1600" dirty="0">
                <a:solidFill>
                  <a:schemeClr val="tx1"/>
                </a:solidFill>
                <a:latin typeface="Arial" pitchFamily="34" charset="0"/>
                <a:cs typeface="Arial" pitchFamily="34" charset="0"/>
              </a:rPr>
              <a:t>regulations regarding infrastructure or activity affecting safe railway operations</a:t>
            </a:r>
          </a:p>
          <a:p>
            <a:pPr marL="806450" indent="-444500">
              <a:lnSpc>
                <a:spcPct val="140000"/>
              </a:lnSpc>
              <a:buFont typeface="Wingdings" pitchFamily="2" charset="2"/>
              <a:buChar char="q"/>
            </a:pPr>
            <a:r>
              <a:rPr lang="en-ZA" sz="1600" dirty="0">
                <a:solidFill>
                  <a:schemeClr val="tx1"/>
                </a:solidFill>
                <a:latin typeface="Arial" pitchFamily="34" charset="0"/>
                <a:cs typeface="Arial" pitchFamily="34" charset="0"/>
              </a:rPr>
              <a:t>regulations regarding assessment and information </a:t>
            </a:r>
          </a:p>
          <a:p>
            <a:pPr marL="806450" indent="-444500">
              <a:lnSpc>
                <a:spcPct val="140000"/>
              </a:lnSpc>
              <a:buFont typeface="Wingdings" pitchFamily="2" charset="2"/>
              <a:buChar char="q"/>
            </a:pPr>
            <a:r>
              <a:rPr lang="en-ZA" sz="1600" dirty="0">
                <a:solidFill>
                  <a:schemeClr val="tx1"/>
                </a:solidFill>
                <a:latin typeface="Arial" pitchFamily="34" charset="0"/>
                <a:cs typeface="Arial" pitchFamily="34" charset="0"/>
              </a:rPr>
              <a:t>regulations regarding rail occurrences</a:t>
            </a:r>
          </a:p>
          <a:p>
            <a:pPr marL="806450" indent="-444500">
              <a:lnSpc>
                <a:spcPct val="140000"/>
              </a:lnSpc>
              <a:buFont typeface="Wingdings" pitchFamily="2" charset="2"/>
              <a:buChar char="q"/>
            </a:pPr>
            <a:r>
              <a:rPr lang="en-ZA" sz="1600" dirty="0">
                <a:solidFill>
                  <a:schemeClr val="tx1"/>
                </a:solidFill>
                <a:latin typeface="Arial" pitchFamily="34" charset="0"/>
                <a:cs typeface="Arial" pitchFamily="34" charset="0"/>
              </a:rPr>
              <a:t>regulations regarding fees</a:t>
            </a:r>
          </a:p>
          <a:p>
            <a:pPr marL="806450" indent="-444500">
              <a:lnSpc>
                <a:spcPct val="140000"/>
              </a:lnSpc>
              <a:buFont typeface="Wingdings" pitchFamily="2" charset="2"/>
              <a:buChar char="q"/>
            </a:pPr>
            <a:r>
              <a:rPr lang="en-ZA" sz="1600" dirty="0">
                <a:solidFill>
                  <a:schemeClr val="tx1"/>
                </a:solidFill>
                <a:latin typeface="Arial" pitchFamily="34" charset="0"/>
                <a:cs typeface="Arial" pitchFamily="34" charset="0"/>
              </a:rPr>
              <a:t>regulations regarding compliance notices and penalties, with penalties to be paid to national revenue fund</a:t>
            </a:r>
          </a:p>
          <a:p>
            <a:pPr marL="806450" indent="-444500">
              <a:lnSpc>
                <a:spcPct val="140000"/>
              </a:lnSpc>
              <a:buFont typeface="Wingdings" pitchFamily="2" charset="2"/>
              <a:buChar char="q"/>
            </a:pPr>
            <a:r>
              <a:rPr lang="en-ZA" sz="1600" dirty="0">
                <a:solidFill>
                  <a:schemeClr val="tx1"/>
                </a:solidFill>
                <a:latin typeface="Arial" pitchFamily="34" charset="0"/>
                <a:cs typeface="Arial" pitchFamily="34" charset="0"/>
              </a:rPr>
              <a:t>regulations regarding safety critical grades </a:t>
            </a:r>
          </a:p>
          <a:p>
            <a:pPr marL="806450" indent="-444500">
              <a:lnSpc>
                <a:spcPct val="140000"/>
              </a:lnSpc>
              <a:buFont typeface="Wingdings" pitchFamily="2" charset="2"/>
              <a:buChar char="q"/>
            </a:pPr>
            <a:endParaRPr lang="en-ZA" dirty="0"/>
          </a:p>
        </p:txBody>
      </p:sp>
      <p:sp>
        <p:nvSpPr>
          <p:cNvPr id="1048696" name="Slide Number Placeholder 6"/>
          <p:cNvSpPr>
            <a:spLocks noGrp="1"/>
          </p:cNvSpPr>
          <p:nvPr>
            <p:ph type="sldNum" sz="quarter" idx="12"/>
          </p:nvPr>
        </p:nvSpPr>
        <p:spPr/>
        <p:txBody>
          <a:bodyPr/>
          <a:lstStyle/>
          <a:p>
            <a:fld id="{028E3F4F-51B2-42EE-AFA2-40C4572185CC}" type="slidenum">
              <a:rPr lang="en-US" smtClean="0"/>
              <a:pPr/>
              <a:t>25</a:t>
            </a:fld>
            <a:endParaRPr lang="en-US" dirty="0"/>
          </a:p>
        </p:txBody>
      </p:sp>
      <p:sp>
        <p:nvSpPr>
          <p:cNvPr id="1048698" name="Rectangle 8"/>
          <p:cNvSpPr/>
          <p:nvPr/>
        </p:nvSpPr>
        <p:spPr>
          <a:xfrm>
            <a:off x="899592" y="548680"/>
            <a:ext cx="5184576" cy="830997"/>
          </a:xfrm>
          <a:prstGeom prst="rect">
            <a:avLst/>
          </a:prstGeom>
        </p:spPr>
        <p:txBody>
          <a:bodyPr wrap="square">
            <a:spAutoFit/>
          </a:bodyPr>
          <a:lstStyle/>
          <a:p>
            <a:r>
              <a:rPr lang="en-ZA" sz="4800" spc="-50" dirty="0">
                <a:solidFill>
                  <a:schemeClr val="tx1">
                    <a:lumMod val="75000"/>
                    <a:lumOff val="25000"/>
                  </a:schemeClr>
                </a:solidFill>
                <a:latin typeface="Arial" panose="020B0604020202020204" pitchFamily="34" charset="0"/>
                <a:ea typeface="+mj-ea"/>
                <a:cs typeface="Arial" panose="020B0604020202020204" pitchFamily="34" charset="0"/>
              </a:rPr>
              <a:t>Regulations (</a:t>
            </a:r>
            <a:r>
              <a:rPr lang="en-ZA" sz="4800" spc="-50" dirty="0" err="1">
                <a:solidFill>
                  <a:schemeClr val="tx1">
                    <a:lumMod val="75000"/>
                    <a:lumOff val="25000"/>
                  </a:schemeClr>
                </a:solidFill>
                <a:latin typeface="Arial" panose="020B0604020202020204" pitchFamily="34" charset="0"/>
                <a:ea typeface="+mj-ea"/>
                <a:cs typeface="Arial" panose="020B0604020202020204" pitchFamily="34" charset="0"/>
              </a:rPr>
              <a:t>cont</a:t>
            </a:r>
            <a:r>
              <a:rPr lang="en-ZA" sz="4800" spc="-50" dirty="0">
                <a:solidFill>
                  <a:schemeClr val="tx1">
                    <a:lumMod val="75000"/>
                    <a:lumOff val="25000"/>
                  </a:schemeClr>
                </a:solidFill>
                <a:latin typeface="Arial" panose="020B0604020202020204" pitchFamily="34" charset="0"/>
                <a:ea typeface="+mj-ea"/>
                <a:cs typeface="Arial" panose="020B0604020202020204" pitchFamily="34"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a:xfrm>
            <a:off x="822960" y="286605"/>
            <a:ext cx="7543800" cy="968437"/>
          </a:xfrm>
        </p:spPr>
        <p:txBody>
          <a:bodyPr/>
          <a:lstStyle/>
          <a:p>
            <a:r>
              <a:rPr lang="en-ZA" dirty="0">
                <a:latin typeface="Arial" panose="020B0604020202020204" pitchFamily="34" charset="0"/>
                <a:cs typeface="Arial" panose="020B0604020202020204" pitchFamily="34" charset="0"/>
              </a:rPr>
              <a:t>Consultations</a:t>
            </a:r>
          </a:p>
        </p:txBody>
      </p:sp>
      <p:sp>
        <p:nvSpPr>
          <p:cNvPr id="1048700" name="Content Placeholder 2"/>
          <p:cNvSpPr>
            <a:spLocks noGrp="1"/>
          </p:cNvSpPr>
          <p:nvPr>
            <p:ph idx="1"/>
          </p:nvPr>
        </p:nvSpPr>
        <p:spPr>
          <a:xfrm>
            <a:off x="811639" y="2034315"/>
            <a:ext cx="8332361" cy="4624057"/>
          </a:xfrm>
        </p:spPr>
        <p:txBody>
          <a:bodyPr>
            <a:normAutofit fontScale="25000" lnSpcReduction="20000"/>
          </a:bodyPr>
          <a:lstStyle/>
          <a:p>
            <a:r>
              <a:rPr lang="en-ZA" sz="6400" dirty="0">
                <a:solidFill>
                  <a:schemeClr val="tx1"/>
                </a:solidFill>
                <a:latin typeface="Arial" panose="020B0604020202020204" pitchFamily="34" charset="0"/>
                <a:cs typeface="Arial" panose="020B0604020202020204" pitchFamily="34" charset="0"/>
              </a:rPr>
              <a:t>Consultations on the Draft Railway Safety Bill was held with the following key stakeholders:</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Organised Labour</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Railway Safety Regulator</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Department of Public Enterprises</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National Treasury</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All Provincial Departments of Transport</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Local municipalities and Metros</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Railway Operators </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Heritage Railway Association of South Africa</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Transport Education &amp; Training Authority (TETA)</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Transnet /School of Rail</a:t>
            </a:r>
          </a:p>
          <a:p>
            <a:pPr>
              <a:buFont typeface="Wingdings" panose="05000000000000000000" pitchFamily="2" charset="2"/>
              <a:buChar char="q"/>
            </a:pPr>
            <a:r>
              <a:rPr lang="en-ZA" sz="6400" dirty="0">
                <a:solidFill>
                  <a:schemeClr val="tx1"/>
                </a:solidFill>
                <a:latin typeface="Arial" panose="020B0604020202020204" pitchFamily="34" charset="0"/>
                <a:cs typeface="Arial" panose="020B0604020202020204" pitchFamily="34" charset="0"/>
              </a:rPr>
              <a:t>   Office of the State Law Adviser</a:t>
            </a:r>
          </a:p>
          <a:p>
            <a:pPr>
              <a:buFont typeface="Wingdings" panose="05000000000000000000" pitchFamily="2" charset="2"/>
              <a:buChar char="q"/>
            </a:pPr>
            <a:endParaRPr lang="en-ZA" sz="5600" dirty="0">
              <a:solidFill>
                <a:schemeClr val="tx1"/>
              </a:solidFill>
              <a:latin typeface="Arial" panose="020B0604020202020204" pitchFamily="34" charset="0"/>
              <a:cs typeface="Arial" panose="020B0604020202020204" pitchFamily="34" charset="0"/>
            </a:endParaRPr>
          </a:p>
          <a:p>
            <a:pPr marL="0" indent="0">
              <a:buNone/>
            </a:pPr>
            <a:endParaRPr lang="en-ZA" sz="5600" dirty="0">
              <a:solidFill>
                <a:schemeClr val="tx1"/>
              </a:solidFill>
              <a:latin typeface="Arial" panose="020B0604020202020204" pitchFamily="34" charset="0"/>
              <a:cs typeface="Arial" panose="020B0604020202020204" pitchFamily="34" charset="0"/>
            </a:endParaRPr>
          </a:p>
          <a:p>
            <a:endParaRPr lang="en-ZA" dirty="0">
              <a:solidFill>
                <a:schemeClr val="tx1"/>
              </a:solidFill>
            </a:endParaRPr>
          </a:p>
        </p:txBody>
      </p:sp>
      <p:sp>
        <p:nvSpPr>
          <p:cNvPr id="1048702" name="Slide Number Placeholder 4"/>
          <p:cNvSpPr>
            <a:spLocks noGrp="1"/>
          </p:cNvSpPr>
          <p:nvPr>
            <p:ph type="sldNum" sz="quarter" idx="12"/>
          </p:nvPr>
        </p:nvSpPr>
        <p:spPr/>
        <p:txBody>
          <a:bodyPr/>
          <a:lstStyle/>
          <a:p>
            <a:fld id="{028E3F4F-51B2-42EE-AFA2-40C4572185C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
          <p:cNvSpPr>
            <a:spLocks noGrp="1"/>
          </p:cNvSpPr>
          <p:nvPr>
            <p:ph type="title"/>
          </p:nvPr>
        </p:nvSpPr>
        <p:spPr>
          <a:xfrm>
            <a:off x="822960" y="286605"/>
            <a:ext cx="7543800" cy="968437"/>
          </a:xfrm>
        </p:spPr>
        <p:txBody>
          <a:bodyPr/>
          <a:lstStyle/>
          <a:p>
            <a:r>
              <a:rPr lang="en-ZA" dirty="0">
                <a:latin typeface="Arial" panose="020B0604020202020204" pitchFamily="34" charset="0"/>
                <a:cs typeface="Arial" panose="020B0604020202020204" pitchFamily="34" charset="0"/>
              </a:rPr>
              <a:t>Consultations (</a:t>
            </a:r>
            <a:r>
              <a:rPr lang="en-ZA" dirty="0" err="1">
                <a:latin typeface="Arial" panose="020B0604020202020204" pitchFamily="34" charset="0"/>
                <a:cs typeface="Arial" panose="020B0604020202020204" pitchFamily="34" charset="0"/>
              </a:rPr>
              <a:t>cont</a:t>
            </a:r>
            <a:r>
              <a:rPr lang="en-ZA" dirty="0">
                <a:latin typeface="Arial" panose="020B0604020202020204" pitchFamily="34" charset="0"/>
                <a:cs typeface="Arial" panose="020B0604020202020204" pitchFamily="34" charset="0"/>
              </a:rPr>
              <a:t>)</a:t>
            </a:r>
          </a:p>
        </p:txBody>
      </p:sp>
      <p:sp>
        <p:nvSpPr>
          <p:cNvPr id="1048704" name="Content Placeholder 2"/>
          <p:cNvSpPr>
            <a:spLocks noGrp="1"/>
          </p:cNvSpPr>
          <p:nvPr>
            <p:ph idx="1"/>
          </p:nvPr>
        </p:nvSpPr>
        <p:spPr/>
        <p:txBody>
          <a:bodyPr>
            <a:normAutofit/>
          </a:bodyPr>
          <a:lstStyle/>
          <a:p>
            <a:endParaRPr lang="en-ZA" sz="21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Department of Planning, Monitoring &amp; Evaluation (SEIAS Assessment)</a:t>
            </a:r>
            <a:endParaRPr lang="en-ZA" sz="16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   Rail Road Association</a:t>
            </a:r>
          </a:p>
          <a:p>
            <a:pPr>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   NEDLAC</a:t>
            </a:r>
          </a:p>
          <a:p>
            <a:pPr>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   Department of Tourism</a:t>
            </a:r>
          </a:p>
          <a:p>
            <a:pPr>
              <a:buFont typeface="Wingdings" panose="05000000000000000000" pitchFamily="2" charset="2"/>
              <a:buChar char="q"/>
            </a:pPr>
            <a:endParaRPr lang="en-ZA" sz="2100" dirty="0">
              <a:solidFill>
                <a:schemeClr val="tx1"/>
              </a:solidFill>
              <a:latin typeface="Arial" panose="020B0604020202020204" pitchFamily="34" charset="0"/>
              <a:cs typeface="Arial" panose="020B0604020202020204" pitchFamily="34" charset="0"/>
            </a:endParaRPr>
          </a:p>
          <a:p>
            <a:endParaRPr lang="en-ZA" dirty="0">
              <a:solidFill>
                <a:schemeClr val="tx1"/>
              </a:solidFill>
            </a:endParaRPr>
          </a:p>
        </p:txBody>
      </p:sp>
      <p:sp>
        <p:nvSpPr>
          <p:cNvPr id="1048706" name="Slide Number Placeholder 4"/>
          <p:cNvSpPr>
            <a:spLocks noGrp="1"/>
          </p:cNvSpPr>
          <p:nvPr>
            <p:ph type="sldNum" sz="quarter" idx="12"/>
          </p:nvPr>
        </p:nvSpPr>
        <p:spPr/>
        <p:txBody>
          <a:bodyPr/>
          <a:lstStyle/>
          <a:p>
            <a:fld id="{028E3F4F-51B2-42EE-AFA2-40C4572185C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a:xfrm>
            <a:off x="822960" y="286605"/>
            <a:ext cx="7543800" cy="1270188"/>
          </a:xfrm>
        </p:spPr>
        <p:txBody>
          <a:bodyPr/>
          <a:lstStyle/>
          <a:p>
            <a:r>
              <a:rPr lang="en-ZA" dirty="0">
                <a:latin typeface="Arial" panose="020B0604020202020204" pitchFamily="34" charset="0"/>
                <a:cs typeface="Arial" panose="020B0604020202020204" pitchFamily="34" charset="0"/>
              </a:rPr>
              <a:t>Conclusion</a:t>
            </a:r>
          </a:p>
        </p:txBody>
      </p:sp>
      <p:sp>
        <p:nvSpPr>
          <p:cNvPr id="1048708" name="Content Placeholder 2"/>
          <p:cNvSpPr>
            <a:spLocks noGrp="1"/>
          </p:cNvSpPr>
          <p:nvPr>
            <p:ph idx="1"/>
          </p:nvPr>
        </p:nvSpPr>
        <p:spPr/>
        <p:txBody>
          <a:bodyPr>
            <a:normAutofit/>
          </a:bodyPr>
          <a:lstStyle/>
          <a:p>
            <a:pPr marL="0" indent="0">
              <a:buNone/>
            </a:pPr>
            <a:endParaRPr lang="en-ZA" sz="1600" dirty="0">
              <a:solidFill>
                <a:schemeClr val="accent6">
                  <a:lumMod val="75000"/>
                </a:schemeClr>
              </a:solidFill>
              <a:latin typeface="Arial" panose="020B0604020202020204" pitchFamily="34" charset="0"/>
              <a:cs typeface="Arial" panose="020B0604020202020204" pitchFamily="34" charset="0"/>
            </a:endParaRPr>
          </a:p>
          <a:p>
            <a:pPr marL="357188" lvl="0" indent="-357188">
              <a:lnSpc>
                <a:spcPct val="150000"/>
              </a:lnSpc>
              <a:spcBef>
                <a:spcPts val="0"/>
              </a:spcBef>
              <a:spcAft>
                <a:spcPts val="0"/>
              </a:spcAft>
              <a:buFont typeface="Wingdings" panose="05000000000000000000" pitchFamily="2" charset="2"/>
              <a:buChar char="q"/>
              <a:tabLst>
                <a:tab pos="357188" algn="l"/>
              </a:tabLst>
            </a:pPr>
            <a:endParaRPr lang="en-ZA" sz="1400" dirty="0">
              <a:solidFill>
                <a:schemeClr val="tx1"/>
              </a:solidFill>
              <a:latin typeface="Arial" panose="020B0604020202020204" pitchFamily="34" charset="0"/>
              <a:cs typeface="Arial" panose="020B0604020202020204" pitchFamily="34" charset="0"/>
            </a:endParaRPr>
          </a:p>
          <a:p>
            <a:pPr marL="457200" lvl="0" indent="-457200">
              <a:lnSpc>
                <a:spcPct val="150000"/>
              </a:lnSpc>
              <a:spcBef>
                <a:spcPts val="0"/>
              </a:spcBef>
              <a:spcAft>
                <a:spcPts val="0"/>
              </a:spcAft>
              <a:buFont typeface="Wingdings" panose="05000000000000000000" pitchFamily="2" charset="2"/>
              <a:buChar char="q"/>
              <a:tabLst>
                <a:tab pos="357188" algn="l"/>
              </a:tabLst>
            </a:pPr>
            <a:r>
              <a:rPr lang="en-ZA" sz="1600" dirty="0">
                <a:solidFill>
                  <a:schemeClr val="tx1"/>
                </a:solidFill>
                <a:latin typeface="Arial" panose="020B0604020202020204" pitchFamily="34" charset="0"/>
                <a:cs typeface="Arial" panose="020B0604020202020204" pitchFamily="34" charset="0"/>
              </a:rPr>
              <a:t>Once promulgated, the Act will lead to a significant safety improvement in the railway environment. Even though there will be minor costs related to the implementation of the Act, the benefits to be derived will far outweigh the costs.</a:t>
            </a:r>
          </a:p>
          <a:p>
            <a:pPr marL="457200" indent="-457200">
              <a:lnSpc>
                <a:spcPct val="150000"/>
              </a:lnSpc>
              <a:spcBef>
                <a:spcPts val="0"/>
              </a:spcBef>
              <a:spcAft>
                <a:spcPts val="0"/>
              </a:spcAft>
              <a:buFont typeface="Wingdings" panose="05000000000000000000" pitchFamily="2" charset="2"/>
              <a:buChar char="q"/>
              <a:tabLst>
                <a:tab pos="357188" algn="l"/>
              </a:tabLst>
            </a:pPr>
            <a:r>
              <a:rPr lang="en-ZA" sz="1600" dirty="0">
                <a:solidFill>
                  <a:schemeClr val="tx1"/>
                </a:solidFill>
                <a:latin typeface="Arial" panose="020B0604020202020204" pitchFamily="34" charset="0"/>
                <a:cs typeface="Arial" panose="020B0604020202020204" pitchFamily="34" charset="0"/>
              </a:rPr>
              <a:t> </a:t>
            </a:r>
          </a:p>
          <a:p>
            <a:pPr marL="457200" lvl="0" indent="-457200">
              <a:lnSpc>
                <a:spcPct val="150000"/>
              </a:lnSpc>
              <a:spcBef>
                <a:spcPts val="0"/>
              </a:spcBef>
              <a:spcAft>
                <a:spcPts val="0"/>
              </a:spcAft>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 Risks related to the implementation of the Act will be addressed through measures such as the roll-out national awareness session on the new legislation and Change Management Awareness to get a buy-in from the operators and the relevant stakeholders</a:t>
            </a:r>
            <a:r>
              <a:rPr lang="en-ZA" sz="1600" dirty="0">
                <a:solidFill>
                  <a:schemeClr val="accent6">
                    <a:lumMod val="75000"/>
                  </a:schemeClr>
                </a:solidFill>
                <a:latin typeface="Arial" panose="020B0604020202020204" pitchFamily="34" charset="0"/>
                <a:cs typeface="Arial" panose="020B0604020202020204" pitchFamily="34" charset="0"/>
              </a:rPr>
              <a:t>.</a:t>
            </a:r>
          </a:p>
          <a:p>
            <a:pPr marL="457200" indent="-457200">
              <a:buFont typeface="Wingdings" panose="05000000000000000000" pitchFamily="2" charset="2"/>
              <a:buChar char="q"/>
            </a:pPr>
            <a:endParaRPr lang="en-ZA" sz="1600" dirty="0"/>
          </a:p>
        </p:txBody>
      </p:sp>
      <p:sp>
        <p:nvSpPr>
          <p:cNvPr id="1048710" name="Slide Number Placeholder 4"/>
          <p:cNvSpPr>
            <a:spLocks noGrp="1"/>
          </p:cNvSpPr>
          <p:nvPr>
            <p:ph type="sldNum" sz="quarter" idx="12"/>
          </p:nvPr>
        </p:nvSpPr>
        <p:spPr/>
        <p:txBody>
          <a:bodyPr/>
          <a:lstStyle/>
          <a:p>
            <a:fld id="{028E3F4F-51B2-42EE-AFA2-40C4572185C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Content Placeholder 2"/>
          <p:cNvSpPr>
            <a:spLocks noGrp="1"/>
          </p:cNvSpPr>
          <p:nvPr>
            <p:ph idx="1"/>
          </p:nvPr>
        </p:nvSpPr>
        <p:spPr>
          <a:xfrm>
            <a:off x="822959" y="3140968"/>
            <a:ext cx="7543801" cy="1224136"/>
          </a:xfrm>
        </p:spPr>
        <p:txBody>
          <a:bodyPr>
            <a:normAutofit/>
          </a:bodyPr>
          <a:lstStyle/>
          <a:p>
            <a:pPr algn="ctr"/>
            <a:r>
              <a:rPr lang="en-ZA" sz="4000" dirty="0"/>
              <a:t>Thank you</a:t>
            </a:r>
          </a:p>
        </p:txBody>
      </p:sp>
      <p:sp>
        <p:nvSpPr>
          <p:cNvPr id="1048712" name="Slide Number Placeholder 6"/>
          <p:cNvSpPr>
            <a:spLocks noGrp="1"/>
          </p:cNvSpPr>
          <p:nvPr>
            <p:ph type="sldNum" sz="quarter" idx="12"/>
          </p:nvPr>
        </p:nvSpPr>
        <p:spPr/>
        <p:txBody>
          <a:bodyPr/>
          <a:lstStyle/>
          <a:p>
            <a:fld id="{028E3F4F-51B2-42EE-AFA2-40C4572185C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5"/>
          <p:cNvSpPr>
            <a:spLocks noGrp="1"/>
          </p:cNvSpPr>
          <p:nvPr>
            <p:ph type="title"/>
          </p:nvPr>
        </p:nvSpPr>
        <p:spPr>
          <a:xfrm>
            <a:off x="822960" y="286605"/>
            <a:ext cx="7543800" cy="1126172"/>
          </a:xfrm>
        </p:spPr>
        <p:txBody>
          <a:bodyPr/>
          <a:lstStyle/>
          <a:p>
            <a:r>
              <a:rPr lang="en-ZA" dirty="0">
                <a:latin typeface="Arial" panose="020B0604020202020204" pitchFamily="34" charset="0"/>
                <a:cs typeface="Arial" panose="020B0604020202020204" pitchFamily="34" charset="0"/>
              </a:rPr>
              <a:t>Background</a:t>
            </a:r>
          </a:p>
        </p:txBody>
      </p:sp>
      <p:sp>
        <p:nvSpPr>
          <p:cNvPr id="1048602" name="Content Placeholder 6"/>
          <p:cNvSpPr>
            <a:spLocks noGrp="1"/>
          </p:cNvSpPr>
          <p:nvPr>
            <p:ph idx="1"/>
          </p:nvPr>
        </p:nvSpPr>
        <p:spPr/>
        <p:txBody>
          <a:bodyPr>
            <a:normAutofit/>
          </a:bodyPr>
          <a:lstStyle/>
          <a:p>
            <a:pPr marL="342900" indent="-342900">
              <a:lnSpc>
                <a:spcPct val="150000"/>
              </a:lnSpc>
              <a:spcAft>
                <a:spcPts val="0"/>
              </a:spcAft>
              <a:buFont typeface="Wingdings" panose="05000000000000000000" pitchFamily="2" charset="2"/>
              <a:buChar char="q"/>
            </a:pPr>
            <a:endParaRPr lang="en-US" dirty="0">
              <a:solidFill>
                <a:schemeClr val="tx1"/>
              </a:solidFill>
              <a:latin typeface="Arial" panose="020B0604020202020204" pitchFamily="34" charset="0"/>
              <a:cs typeface="Arial" panose="020B0604020202020204" pitchFamily="34" charset="0"/>
            </a:endParaRPr>
          </a:p>
          <a:p>
            <a:pPr marL="342900" indent="-342900">
              <a:lnSpc>
                <a:spcPct val="150000"/>
              </a:lnSpc>
              <a:spcAft>
                <a:spcPts val="0"/>
              </a:spcAft>
              <a:buFont typeface="Wingdings" panose="05000000000000000000" pitchFamily="2" charset="2"/>
              <a:buChar char="q"/>
            </a:pPr>
            <a:r>
              <a:rPr lang="en-US" sz="1500" dirty="0">
                <a:solidFill>
                  <a:schemeClr val="tx1"/>
                </a:solidFill>
                <a:latin typeface="Arial" panose="020B0604020202020204" pitchFamily="34" charset="0"/>
                <a:cs typeface="Arial" panose="020B0604020202020204" pitchFamily="34" charset="0"/>
              </a:rPr>
              <a:t>The Railway Safety Bill , 2021( Bill) seeks to repeal the NRSR Act </a:t>
            </a:r>
          </a:p>
          <a:p>
            <a:pPr marL="342900" indent="-342900">
              <a:lnSpc>
                <a:spcPct val="150000"/>
              </a:lnSpc>
              <a:spcAft>
                <a:spcPts val="0"/>
              </a:spcAft>
              <a:buFont typeface="Wingdings" panose="05000000000000000000" pitchFamily="2" charset="2"/>
              <a:buChar char="q"/>
            </a:pPr>
            <a:r>
              <a:rPr lang="en-US" sz="1500" dirty="0">
                <a:solidFill>
                  <a:schemeClr val="tx1"/>
                </a:solidFill>
                <a:latin typeface="Arial" panose="020B0604020202020204" pitchFamily="34" charset="0"/>
                <a:cs typeface="Arial" panose="020B0604020202020204" pitchFamily="34" charset="0"/>
              </a:rPr>
              <a:t>The Bill seeks to improve the regulatory framework regulating safety in the Republic of South Africa in order to improve safety for passenger and freight.</a:t>
            </a:r>
          </a:p>
          <a:p>
            <a:pPr marL="342900" indent="-342900">
              <a:lnSpc>
                <a:spcPct val="150000"/>
              </a:lnSpc>
              <a:spcAft>
                <a:spcPts val="0"/>
              </a:spcAft>
              <a:buFont typeface="Wingdings" panose="05000000000000000000" pitchFamily="2" charset="2"/>
              <a:buChar char="q"/>
            </a:pPr>
            <a:endParaRPr lang="en-US" sz="1500" dirty="0">
              <a:solidFill>
                <a:schemeClr val="tx1"/>
              </a:solidFill>
              <a:latin typeface="Arial" panose="020B0604020202020204" pitchFamily="34" charset="0"/>
              <a:cs typeface="Arial" panose="020B0604020202020204" pitchFamily="34" charset="0"/>
            </a:endParaRPr>
          </a:p>
          <a:p>
            <a:pPr marL="0" indent="0">
              <a:lnSpc>
                <a:spcPct val="150000"/>
              </a:lnSpc>
              <a:spcAft>
                <a:spcPts val="0"/>
              </a:spcAft>
              <a:buNone/>
            </a:pPr>
            <a:endParaRPr lang="en-ZA" sz="1500" b="1" dirty="0">
              <a:solidFill>
                <a:schemeClr val="tx1"/>
              </a:solidFill>
              <a:latin typeface="Arial" panose="020B0604020202020204" pitchFamily="34" charset="0"/>
              <a:cs typeface="Arial" panose="020B0604020202020204" pitchFamily="34" charset="0"/>
            </a:endParaRPr>
          </a:p>
          <a:p>
            <a:endParaRPr lang="en-ZA" dirty="0">
              <a:solidFill>
                <a:schemeClr val="tx1"/>
              </a:solidFill>
            </a:endParaRPr>
          </a:p>
        </p:txBody>
      </p:sp>
      <p:sp>
        <p:nvSpPr>
          <p:cNvPr id="1048604" name="Slide Number Placeholder 4"/>
          <p:cNvSpPr>
            <a:spLocks noGrp="1"/>
          </p:cNvSpPr>
          <p:nvPr>
            <p:ph type="sldNum" sz="quarter" idx="12"/>
          </p:nvPr>
        </p:nvSpPr>
        <p:spPr/>
        <p:txBody>
          <a:bodyPr/>
          <a:lstStyle/>
          <a:p>
            <a:fld id="{69B306C3-1CD6-4D81-9B2F-C74E45012E38}" type="slidenum">
              <a:rPr lang="en-ZA" smtClean="0"/>
              <a:pPr/>
              <a:t>3</a:t>
            </a:fld>
            <a:endParaRPr lang="en-Z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822960" y="286605"/>
            <a:ext cx="7543800" cy="1126172"/>
          </a:xfrm>
        </p:spPr>
        <p:txBody>
          <a:bodyPr/>
          <a:lstStyle/>
          <a:p>
            <a:r>
              <a:rPr lang="en-ZA" dirty="0">
                <a:latin typeface="Arial" panose="020B0604020202020204" pitchFamily="34" charset="0"/>
                <a:cs typeface="Arial" panose="020B0604020202020204" pitchFamily="34" charset="0"/>
              </a:rPr>
              <a:t>Problem Statement</a:t>
            </a:r>
          </a:p>
        </p:txBody>
      </p:sp>
      <p:sp>
        <p:nvSpPr>
          <p:cNvPr id="1048606" name="Content Placeholder 2"/>
          <p:cNvSpPr>
            <a:spLocks noGrp="1"/>
          </p:cNvSpPr>
          <p:nvPr>
            <p:ph idx="1"/>
          </p:nvPr>
        </p:nvSpPr>
        <p:spPr>
          <a:xfrm>
            <a:off x="683568" y="1772816"/>
            <a:ext cx="7543801" cy="4023360"/>
          </a:xfrm>
        </p:spPr>
        <p:txBody>
          <a:bodyPr>
            <a:normAutofit/>
          </a:bodyPr>
          <a:lstStyle/>
          <a:p>
            <a:pPr marL="0" indent="0" algn="just">
              <a:lnSpc>
                <a:spcPct val="150000"/>
              </a:lnSpc>
              <a:spcBef>
                <a:spcPts val="0"/>
              </a:spcBef>
              <a:spcAft>
                <a:spcPts val="0"/>
              </a:spcAft>
              <a:buNone/>
            </a:pPr>
            <a:endParaRPr lang="en-ZA" dirty="0">
              <a:solidFill>
                <a:schemeClr val="tx2"/>
              </a:solidFill>
              <a:latin typeface="Arial" panose="020B0604020202020204" pitchFamily="34" charset="0"/>
              <a:cs typeface="Arial" panose="020B0604020202020204" pitchFamily="34" charset="0"/>
            </a:endParaRPr>
          </a:p>
          <a:p>
            <a:pPr marL="447675" indent="-447675">
              <a:lnSpc>
                <a:spcPct val="150000"/>
              </a:lnSpc>
              <a:spcBef>
                <a:spcPts val="0"/>
              </a:spcBef>
              <a:spcAft>
                <a:spcPts val="0"/>
              </a:spcAft>
              <a:buFont typeface="Wingdings" panose="05000000000000000000" pitchFamily="2" charset="2"/>
              <a:buChar char="q"/>
            </a:pPr>
            <a:r>
              <a:rPr lang="en-ZA" sz="1500" dirty="0">
                <a:solidFill>
                  <a:schemeClr val="tx1"/>
                </a:solidFill>
                <a:latin typeface="Arial" panose="020B0604020202020204" pitchFamily="34" charset="0"/>
                <a:cs typeface="Arial" panose="020B0604020202020204" pitchFamily="34" charset="0"/>
              </a:rPr>
              <a:t>The railway environment have gone through some development  over the past decade due to major railway investments. </a:t>
            </a:r>
          </a:p>
          <a:p>
            <a:pPr marL="447675" indent="-447675" algn="just">
              <a:lnSpc>
                <a:spcPct val="150000"/>
              </a:lnSpc>
              <a:spcBef>
                <a:spcPts val="0"/>
              </a:spcBef>
              <a:spcAft>
                <a:spcPts val="0"/>
              </a:spcAft>
              <a:buNone/>
            </a:pPr>
            <a:endParaRPr lang="en-ZA" sz="1500" dirty="0">
              <a:solidFill>
                <a:schemeClr val="tx1"/>
              </a:solidFill>
              <a:latin typeface="Arial" panose="020B0604020202020204" pitchFamily="34" charset="0"/>
              <a:cs typeface="Arial" panose="020B0604020202020204" pitchFamily="34" charset="0"/>
            </a:endParaRPr>
          </a:p>
          <a:p>
            <a:pPr marL="447675" indent="-447675" algn="just">
              <a:lnSpc>
                <a:spcPct val="150000"/>
              </a:lnSpc>
              <a:spcBef>
                <a:spcPts val="0"/>
              </a:spcBef>
              <a:spcAft>
                <a:spcPts val="0"/>
              </a:spcAft>
              <a:buFont typeface="Wingdings" panose="05000000000000000000" pitchFamily="2" charset="2"/>
              <a:buChar char="q"/>
              <a:tabLst>
                <a:tab pos="447675" algn="l"/>
              </a:tabLst>
            </a:pPr>
            <a:r>
              <a:rPr lang="en-ZA" sz="1500" dirty="0">
                <a:solidFill>
                  <a:schemeClr val="tx1"/>
                </a:solidFill>
                <a:latin typeface="Arial" panose="020B0604020202020204" pitchFamily="34" charset="0"/>
                <a:cs typeface="Arial" panose="020B0604020202020204" pitchFamily="34" charset="0"/>
              </a:rPr>
              <a:t>The new initiatives present different dynamics in regulating safety. The RSR and rail operators have to therefore play a crucial role in ensuring safety.  </a:t>
            </a:r>
          </a:p>
          <a:p>
            <a:pPr marL="447675" indent="-447675" algn="just">
              <a:lnSpc>
                <a:spcPct val="150000"/>
              </a:lnSpc>
              <a:spcBef>
                <a:spcPts val="0"/>
              </a:spcBef>
              <a:spcAft>
                <a:spcPts val="0"/>
              </a:spcAft>
              <a:buNone/>
              <a:tabLst>
                <a:tab pos="447675" algn="l"/>
              </a:tabLst>
            </a:pPr>
            <a:endParaRPr lang="en-ZA" sz="1500" dirty="0">
              <a:solidFill>
                <a:schemeClr val="tx1"/>
              </a:solidFill>
              <a:latin typeface="Arial" panose="020B0604020202020204" pitchFamily="34" charset="0"/>
              <a:cs typeface="Arial" panose="020B0604020202020204" pitchFamily="34" charset="0"/>
            </a:endParaRPr>
          </a:p>
          <a:p>
            <a:pPr marL="447675" indent="-447675" algn="just">
              <a:buFont typeface="Wingdings" panose="05000000000000000000" pitchFamily="2" charset="2"/>
              <a:buChar char="q"/>
              <a:tabLst>
                <a:tab pos="357188" algn="l"/>
              </a:tabLst>
            </a:pPr>
            <a:r>
              <a:rPr lang="en-ZA" sz="1500" dirty="0">
                <a:solidFill>
                  <a:schemeClr val="tx1"/>
                </a:solidFill>
                <a:latin typeface="Arial" panose="020B0604020202020204" pitchFamily="34" charset="0"/>
                <a:cs typeface="Arial" panose="020B0604020202020204" pitchFamily="34" charset="0"/>
              </a:rPr>
              <a:t> According to the SoS Report majority of railway accidents are due to human error</a:t>
            </a:r>
            <a:r>
              <a:rPr lang="en-ZA" sz="1500" dirty="0">
                <a:solidFill>
                  <a:schemeClr val="tx2"/>
                </a:solidFill>
                <a:latin typeface="Arial" panose="020B0604020202020204" pitchFamily="34" charset="0"/>
                <a:cs typeface="Arial" panose="020B0604020202020204" pitchFamily="34" charset="0"/>
              </a:rPr>
              <a:t>.</a:t>
            </a:r>
          </a:p>
          <a:p>
            <a:endParaRPr lang="en-ZA" dirty="0"/>
          </a:p>
        </p:txBody>
      </p:sp>
      <p:sp>
        <p:nvSpPr>
          <p:cNvPr id="1048608" name="Slide Number Placeholder 4"/>
          <p:cNvSpPr>
            <a:spLocks noGrp="1"/>
          </p:cNvSpPr>
          <p:nvPr>
            <p:ph type="sldNum" sz="quarter" idx="12"/>
          </p:nvPr>
        </p:nvSpPr>
        <p:spPr/>
        <p:txBody>
          <a:bodyPr/>
          <a:lstStyle/>
          <a:p>
            <a:fld id="{028E3F4F-51B2-42EE-AFA2-40C4572185CC}"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373553" y="332656"/>
            <a:ext cx="7543800" cy="1126172"/>
          </a:xfrm>
        </p:spPr>
        <p:txBody>
          <a:bodyPr/>
          <a:lstStyle/>
          <a:p>
            <a:r>
              <a:rPr lang="en-ZA" b="1" dirty="0">
                <a:latin typeface="Lucida Sans Unicode" panose="020B0602030504020204" pitchFamily="34" charset="0"/>
                <a:cs typeface="Lucida Sans Unicode" panose="020B0602030504020204" pitchFamily="34" charset="0"/>
              </a:rPr>
              <a:t>  </a:t>
            </a:r>
            <a:r>
              <a:rPr lang="en-ZA" dirty="0">
                <a:latin typeface="Arial" panose="020B0604020202020204" pitchFamily="34" charset="0"/>
                <a:cs typeface="Arial" panose="020B0604020202020204" pitchFamily="34" charset="0"/>
              </a:rPr>
              <a:t>Objectives of the Bill</a:t>
            </a:r>
          </a:p>
        </p:txBody>
      </p:sp>
      <p:sp>
        <p:nvSpPr>
          <p:cNvPr id="1048610" name="Content Placeholder 2"/>
          <p:cNvSpPr>
            <a:spLocks noGrp="1"/>
          </p:cNvSpPr>
          <p:nvPr>
            <p:ph idx="1"/>
          </p:nvPr>
        </p:nvSpPr>
        <p:spPr>
          <a:xfrm>
            <a:off x="822959" y="1845734"/>
            <a:ext cx="7543801" cy="4391578"/>
          </a:xfrm>
        </p:spPr>
        <p:txBody>
          <a:bodyPr>
            <a:normAutofit/>
          </a:bodyPr>
          <a:lstStyle/>
          <a:p>
            <a:pPr marL="425450" indent="-342900">
              <a:lnSpc>
                <a:spcPct val="160000"/>
              </a:lnSpc>
              <a:buFont typeface="Wingdings" panose="05000000000000000000" pitchFamily="2" charset="2"/>
              <a:buChar char="q"/>
            </a:pPr>
            <a:r>
              <a:rPr lang="en-US" altLang="en-US" sz="1500" dirty="0">
                <a:solidFill>
                  <a:schemeClr val="tx1"/>
                </a:solidFill>
                <a:latin typeface="Arial" panose="020B0604020202020204" pitchFamily="34" charset="0"/>
                <a:cs typeface="Arial" panose="020B0604020202020204" pitchFamily="34" charset="0"/>
              </a:rPr>
              <a:t>The Bill retains a number of elements in the NRSR act, providing clarity on several issues and introduces  new concepts to enhance railway safety</a:t>
            </a:r>
          </a:p>
          <a:p>
            <a:pPr marL="425450" indent="-342900">
              <a:lnSpc>
                <a:spcPct val="160000"/>
              </a:lnSpc>
              <a:buFont typeface="Wingdings" panose="05000000000000000000" pitchFamily="2" charset="2"/>
              <a:buChar char="q"/>
            </a:pPr>
            <a:r>
              <a:rPr lang="en-US" altLang="en-US" sz="1500" dirty="0" err="1">
                <a:solidFill>
                  <a:schemeClr val="tx1"/>
                </a:solidFill>
                <a:latin typeface="Arial" panose="020B0604020202020204" pitchFamily="34" charset="0"/>
                <a:cs typeface="Arial" panose="020B0604020202020204" pitchFamily="34" charset="0"/>
              </a:rPr>
              <a:t>Recognise</a:t>
            </a:r>
            <a:r>
              <a:rPr lang="en-US" altLang="en-US" sz="1500" dirty="0">
                <a:solidFill>
                  <a:schemeClr val="tx1"/>
                </a:solidFill>
                <a:latin typeface="Arial" panose="020B0604020202020204" pitchFamily="34" charset="0"/>
                <a:cs typeface="Arial" panose="020B0604020202020204" pitchFamily="34" charset="0"/>
              </a:rPr>
              <a:t> operators role in managing and implementing safety measures</a:t>
            </a:r>
          </a:p>
          <a:p>
            <a:pPr marL="447675" indent="-447675">
              <a:lnSpc>
                <a:spcPct val="160000"/>
              </a:lnSpc>
              <a:spcBef>
                <a:spcPts val="0"/>
              </a:spcBef>
              <a:spcAft>
                <a:spcPts val="0"/>
              </a:spcAft>
              <a:buFont typeface="Wingdings" panose="05000000000000000000" pitchFamily="2" charset="2"/>
              <a:buChar char="q"/>
            </a:pPr>
            <a:endParaRPr lang="en-US" altLang="en-US" sz="1500" dirty="0">
              <a:solidFill>
                <a:schemeClr val="tx1"/>
              </a:solidFill>
              <a:latin typeface="Arial" panose="020B0604020202020204" pitchFamily="34" charset="0"/>
              <a:cs typeface="Arial" panose="020B0604020202020204" pitchFamily="34" charset="0"/>
            </a:endParaRPr>
          </a:p>
          <a:p>
            <a:pPr marL="457200" indent="-457200">
              <a:lnSpc>
                <a:spcPct val="160000"/>
              </a:lnSpc>
              <a:spcBef>
                <a:spcPts val="0"/>
              </a:spcBef>
              <a:spcAft>
                <a:spcPts val="0"/>
              </a:spcAft>
              <a:buFont typeface="Courier New" panose="02070309020205020404" pitchFamily="49" charset="0"/>
              <a:buChar char="o"/>
            </a:pPr>
            <a:r>
              <a:rPr lang="en-US" altLang="en-US" sz="1500" dirty="0">
                <a:solidFill>
                  <a:schemeClr val="tx1"/>
                </a:solidFill>
                <a:latin typeface="Arial" panose="020B0604020202020204" pitchFamily="34" charset="0"/>
                <a:cs typeface="Arial" panose="020B0604020202020204" pitchFamily="34" charset="0"/>
              </a:rPr>
              <a:t>Promotion of railway safety in the country through an  improved regulatory framework.</a:t>
            </a:r>
          </a:p>
          <a:p>
            <a:pPr marL="457200" indent="-457200">
              <a:lnSpc>
                <a:spcPct val="160000"/>
              </a:lnSpc>
              <a:spcBef>
                <a:spcPts val="0"/>
              </a:spcBef>
              <a:spcAft>
                <a:spcPts val="0"/>
              </a:spcAft>
              <a:buFont typeface="Courier New" panose="02070309020205020404" pitchFamily="49" charset="0"/>
              <a:buChar char="o"/>
            </a:pPr>
            <a:endParaRPr lang="en-US" altLang="en-US" sz="1500" dirty="0">
              <a:solidFill>
                <a:schemeClr val="tx1"/>
              </a:solidFill>
              <a:latin typeface="Arial" panose="020B0604020202020204" pitchFamily="34" charset="0"/>
              <a:cs typeface="Arial" panose="020B0604020202020204" pitchFamily="34" charset="0"/>
            </a:endParaRPr>
          </a:p>
          <a:p>
            <a:pPr marL="457200" indent="-457200">
              <a:lnSpc>
                <a:spcPct val="160000"/>
              </a:lnSpc>
              <a:spcBef>
                <a:spcPts val="0"/>
              </a:spcBef>
              <a:spcAft>
                <a:spcPts val="0"/>
              </a:spcAft>
              <a:buFont typeface="Courier New" panose="02070309020205020404" pitchFamily="49" charset="0"/>
              <a:buChar char="o"/>
            </a:pPr>
            <a:r>
              <a:rPr lang="en-US" sz="1500" dirty="0">
                <a:solidFill>
                  <a:schemeClr val="tx1"/>
                </a:solidFill>
                <a:latin typeface="Arial" panose="020B0604020202020204" pitchFamily="34" charset="0"/>
                <a:cs typeface="Arial" panose="020B0604020202020204" pitchFamily="34" charset="0"/>
              </a:rPr>
              <a:t>The Draft Bill’s objective is on safety as an outcome so as to provide safe railway operations amongst the role players. </a:t>
            </a:r>
          </a:p>
          <a:p>
            <a:pPr marL="457200" indent="-457200">
              <a:lnSpc>
                <a:spcPct val="160000"/>
              </a:lnSpc>
              <a:spcBef>
                <a:spcPts val="0"/>
              </a:spcBef>
              <a:spcAft>
                <a:spcPts val="0"/>
              </a:spcAft>
              <a:buFont typeface="Courier New" panose="02070309020205020404" pitchFamily="49" charset="0"/>
              <a:buChar char="o"/>
            </a:pPr>
            <a:r>
              <a:rPr lang="en-US" altLang="en-US" sz="1500" dirty="0">
                <a:solidFill>
                  <a:schemeClr val="tx1"/>
                </a:solidFill>
                <a:latin typeface="Arial" panose="020B0604020202020204" pitchFamily="34" charset="0"/>
                <a:cs typeface="Arial" panose="020B0604020202020204" pitchFamily="34" charset="0"/>
              </a:rPr>
              <a:t>The Bill seeks to promote rail as a preferred mode of transport and to positively contribute to the country economy</a:t>
            </a:r>
          </a:p>
          <a:p>
            <a:pPr marL="447675" indent="-447675"/>
            <a:endParaRPr lang="en-ZA" dirty="0"/>
          </a:p>
        </p:txBody>
      </p:sp>
      <p:sp>
        <p:nvSpPr>
          <p:cNvPr id="1048612" name="Slide Number Placeholder 4"/>
          <p:cNvSpPr>
            <a:spLocks noGrp="1"/>
          </p:cNvSpPr>
          <p:nvPr>
            <p:ph type="sldNum" sz="quarter" idx="12"/>
          </p:nvPr>
        </p:nvSpPr>
        <p:spPr/>
        <p:txBody>
          <a:bodyPr/>
          <a:lstStyle/>
          <a:p>
            <a:fld id="{028E3F4F-51B2-42EE-AFA2-40C4572185CC}"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822960" y="404663"/>
            <a:ext cx="5621248" cy="1080121"/>
          </a:xfrm>
        </p:spPr>
        <p:txBody>
          <a:bodyPr/>
          <a:lstStyle/>
          <a:p>
            <a:r>
              <a:rPr lang="en-ZA" dirty="0">
                <a:latin typeface="Arial" panose="020B0604020202020204" pitchFamily="34" charset="0"/>
                <a:cs typeface="Arial" panose="020B0604020202020204" pitchFamily="34" charset="0"/>
              </a:rPr>
              <a:t>Approach</a:t>
            </a:r>
          </a:p>
        </p:txBody>
      </p:sp>
      <p:sp>
        <p:nvSpPr>
          <p:cNvPr id="1048614" name="Content Placeholder 2"/>
          <p:cNvSpPr>
            <a:spLocks noGrp="1"/>
          </p:cNvSpPr>
          <p:nvPr>
            <p:ph idx="1"/>
          </p:nvPr>
        </p:nvSpPr>
        <p:spPr/>
        <p:txBody>
          <a:bodyPr>
            <a:normAutofit/>
          </a:bodyPr>
          <a:lstStyle/>
          <a:p>
            <a:pPr marL="361950" indent="-361950">
              <a:lnSpc>
                <a:spcPct val="150000"/>
              </a:lnSpc>
              <a:buFont typeface="Wingdings" pitchFamily="2" charset="2"/>
              <a:buChar char="q"/>
            </a:pPr>
            <a:r>
              <a:rPr lang="en-ZA" sz="1500" dirty="0">
                <a:solidFill>
                  <a:schemeClr val="tx1"/>
                </a:solidFill>
                <a:latin typeface="Arial" pitchFamily="34" charset="0"/>
                <a:cs typeface="Arial" pitchFamily="34" charset="0"/>
              </a:rPr>
              <a:t>focus on railway safety</a:t>
            </a:r>
          </a:p>
          <a:p>
            <a:pPr marL="361950" indent="-361950">
              <a:lnSpc>
                <a:spcPct val="150000"/>
              </a:lnSpc>
              <a:buFont typeface="Wingdings" pitchFamily="2" charset="2"/>
              <a:buChar char="q"/>
            </a:pPr>
            <a:r>
              <a:rPr lang="en-ZA" sz="1500" dirty="0">
                <a:solidFill>
                  <a:schemeClr val="tx1"/>
                </a:solidFill>
                <a:latin typeface="Arial" pitchFamily="34" charset="0"/>
                <a:cs typeface="Arial" pitchFamily="34" charset="0"/>
              </a:rPr>
              <a:t>new Act to be flexible, provide an enabling  framework</a:t>
            </a:r>
          </a:p>
          <a:p>
            <a:pPr marL="361950" indent="-361950">
              <a:lnSpc>
                <a:spcPct val="150000"/>
              </a:lnSpc>
              <a:buFont typeface="Wingdings" pitchFamily="2" charset="2"/>
              <a:buChar char="q"/>
            </a:pPr>
            <a:r>
              <a:rPr lang="en-ZA" sz="1500" dirty="0">
                <a:solidFill>
                  <a:schemeClr val="tx1"/>
                </a:solidFill>
                <a:latin typeface="Arial" pitchFamily="34" charset="0"/>
                <a:cs typeface="Arial" pitchFamily="34" charset="0"/>
              </a:rPr>
              <a:t>striving for clear and precise language</a:t>
            </a:r>
          </a:p>
          <a:p>
            <a:pPr marL="361950" indent="-361950">
              <a:lnSpc>
                <a:spcPct val="150000"/>
              </a:lnSpc>
              <a:buFont typeface="Wingdings" pitchFamily="2" charset="2"/>
              <a:buChar char="q"/>
            </a:pPr>
            <a:r>
              <a:rPr lang="en-ZA" sz="1500" dirty="0">
                <a:solidFill>
                  <a:schemeClr val="tx1"/>
                </a:solidFill>
                <a:latin typeface="Arial" pitchFamily="34" charset="0"/>
                <a:cs typeface="Arial" pitchFamily="34" charset="0"/>
              </a:rPr>
              <a:t>plain English</a:t>
            </a:r>
          </a:p>
          <a:p>
            <a:pPr marL="361950" indent="-361950">
              <a:lnSpc>
                <a:spcPct val="150000"/>
              </a:lnSpc>
              <a:buFont typeface="Wingdings" pitchFamily="2" charset="2"/>
              <a:buChar char="q"/>
            </a:pPr>
            <a:r>
              <a:rPr lang="en-ZA" sz="1500" dirty="0">
                <a:solidFill>
                  <a:schemeClr val="tx1"/>
                </a:solidFill>
                <a:latin typeface="Arial" pitchFamily="34" charset="0"/>
                <a:cs typeface="Arial" pitchFamily="34" charset="0"/>
              </a:rPr>
              <a:t>complies with new DPSA’s </a:t>
            </a:r>
            <a:r>
              <a:rPr lang="en-GB" sz="1500" dirty="0">
                <a:solidFill>
                  <a:schemeClr val="tx1"/>
                </a:solidFill>
                <a:latin typeface="Arial" pitchFamily="34" charset="0"/>
                <a:cs typeface="Arial" pitchFamily="34" charset="0"/>
              </a:rPr>
              <a:t>Guide for the Appointment of Persons to Boards and Chief Executive Officers of State and State Controlled Institutions</a:t>
            </a:r>
          </a:p>
        </p:txBody>
      </p:sp>
      <p:sp>
        <p:nvSpPr>
          <p:cNvPr id="1048615" name="Slide Number Placeholder 6"/>
          <p:cNvSpPr>
            <a:spLocks noGrp="1"/>
          </p:cNvSpPr>
          <p:nvPr>
            <p:ph type="sldNum" sz="quarter" idx="12"/>
          </p:nvPr>
        </p:nvSpPr>
        <p:spPr/>
        <p:txBody>
          <a:bodyPr/>
          <a:lstStyle/>
          <a:p>
            <a:fld id="{028E3F4F-51B2-42EE-AFA2-40C4572185CC}"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822960" y="404663"/>
            <a:ext cx="5621248" cy="1080121"/>
          </a:xfrm>
        </p:spPr>
        <p:txBody>
          <a:bodyPr/>
          <a:lstStyle/>
          <a:p>
            <a:r>
              <a:rPr lang="en-US" dirty="0">
                <a:latin typeface="Arial" panose="020B0604020202020204" pitchFamily="34" charset="0"/>
                <a:cs typeface="Arial" panose="020B0604020202020204" pitchFamily="34" charset="0"/>
              </a:rPr>
              <a:t>Objects of Act</a:t>
            </a:r>
            <a:endParaRPr lang="en-ZA" dirty="0">
              <a:latin typeface="Arial" panose="020B0604020202020204" pitchFamily="34" charset="0"/>
              <a:cs typeface="Arial" panose="020B0604020202020204" pitchFamily="34" charset="0"/>
            </a:endParaRPr>
          </a:p>
        </p:txBody>
      </p:sp>
      <p:sp>
        <p:nvSpPr>
          <p:cNvPr id="1048618" name="Content Placeholder 2"/>
          <p:cNvSpPr>
            <a:spLocks noGrp="1"/>
          </p:cNvSpPr>
          <p:nvPr>
            <p:ph idx="1"/>
          </p:nvPr>
        </p:nvSpPr>
        <p:spPr/>
        <p:txBody>
          <a:bodyPr>
            <a:normAutofit/>
          </a:bodyPr>
          <a:lstStyle/>
          <a:p>
            <a:pPr marL="361950" indent="-361950">
              <a:lnSpc>
                <a:spcPct val="150000"/>
              </a:lnSpc>
              <a:buFont typeface="Wingdings" pitchFamily="2" charset="2"/>
              <a:buChar char="q"/>
            </a:pPr>
            <a:r>
              <a:rPr lang="en-US" sz="1600" dirty="0">
                <a:solidFill>
                  <a:schemeClr val="tx1"/>
                </a:solidFill>
                <a:latin typeface="Arial" pitchFamily="34" charset="0"/>
                <a:cs typeface="Arial" pitchFamily="34" charset="0"/>
              </a:rPr>
              <a:t>E</a:t>
            </a:r>
            <a:r>
              <a:rPr lang="en-ZA" sz="1600" dirty="0" err="1">
                <a:solidFill>
                  <a:schemeClr val="tx1"/>
                </a:solidFill>
                <a:latin typeface="Arial" pitchFamily="34" charset="0"/>
                <a:cs typeface="Arial" pitchFamily="34" charset="0"/>
              </a:rPr>
              <a:t>nables</a:t>
            </a:r>
            <a:r>
              <a:rPr lang="en-ZA" sz="1600" dirty="0">
                <a:solidFill>
                  <a:schemeClr val="tx1"/>
                </a:solidFill>
                <a:latin typeface="Arial" pitchFamily="34" charset="0"/>
                <a:cs typeface="Arial" pitchFamily="34" charset="0"/>
              </a:rPr>
              <a:t> operators to undertake safe railway operations</a:t>
            </a:r>
          </a:p>
          <a:p>
            <a:pPr marL="361950" indent="-361950">
              <a:lnSpc>
                <a:spcPct val="150000"/>
              </a:lnSpc>
              <a:buFont typeface="Wingdings" pitchFamily="2" charset="2"/>
              <a:buChar char="q"/>
            </a:pPr>
            <a:r>
              <a:rPr lang="en-US" sz="1600" dirty="0">
                <a:solidFill>
                  <a:schemeClr val="tx1"/>
                </a:solidFill>
                <a:latin typeface="Arial" pitchFamily="34" charset="0"/>
                <a:cs typeface="Arial" pitchFamily="34" charset="0"/>
              </a:rPr>
              <a:t>F</a:t>
            </a:r>
            <a:r>
              <a:rPr lang="en-ZA" sz="1600" dirty="0" err="1">
                <a:solidFill>
                  <a:schemeClr val="tx1"/>
                </a:solidFill>
                <a:latin typeface="Arial" pitchFamily="34" charset="0"/>
                <a:cs typeface="Arial" pitchFamily="34" charset="0"/>
              </a:rPr>
              <a:t>acilitate</a:t>
            </a:r>
            <a:r>
              <a:rPr lang="en-ZA" sz="1600" dirty="0">
                <a:solidFill>
                  <a:schemeClr val="tx1"/>
                </a:solidFill>
                <a:latin typeface="Arial" pitchFamily="34" charset="0"/>
                <a:cs typeface="Arial" pitchFamily="34" charset="0"/>
              </a:rPr>
              <a:t> a modern, flexible and efficient regulatory regime that ensures the continuing enhancement of safe railway operations</a:t>
            </a:r>
          </a:p>
          <a:p>
            <a:pPr marL="361950" indent="-361950">
              <a:lnSpc>
                <a:spcPct val="150000"/>
              </a:lnSpc>
              <a:buFont typeface="Wingdings" pitchFamily="2" charset="2"/>
              <a:buChar char="q"/>
            </a:pPr>
            <a:r>
              <a:rPr lang="en-US" sz="1600" dirty="0">
                <a:solidFill>
                  <a:schemeClr val="tx1"/>
                </a:solidFill>
                <a:latin typeface="Arial" pitchFamily="34" charset="0"/>
                <a:cs typeface="Arial" pitchFamily="34" charset="0"/>
              </a:rPr>
              <a:t>Encourage the collaboration and participation of interested and affected parties in improving safety</a:t>
            </a:r>
            <a:endParaRPr lang="en-ZA" sz="1600" dirty="0">
              <a:solidFill>
                <a:schemeClr val="tx1"/>
              </a:solidFill>
              <a:latin typeface="Arial" pitchFamily="34" charset="0"/>
              <a:cs typeface="Arial" pitchFamily="34" charset="0"/>
            </a:endParaRPr>
          </a:p>
          <a:p>
            <a:pPr marL="361950" indent="-361950">
              <a:lnSpc>
                <a:spcPct val="150000"/>
              </a:lnSpc>
              <a:buFont typeface="Wingdings" pitchFamily="2" charset="2"/>
              <a:buChar char="q"/>
            </a:pPr>
            <a:r>
              <a:rPr lang="en-US" sz="1600" dirty="0">
                <a:solidFill>
                  <a:schemeClr val="tx1"/>
                </a:solidFill>
                <a:latin typeface="Arial" pitchFamily="34" charset="0"/>
                <a:cs typeface="Arial" pitchFamily="34" charset="0"/>
              </a:rPr>
              <a:t>Promote the </a:t>
            </a:r>
            <a:r>
              <a:rPr lang="en-US" sz="1600" dirty="0" err="1">
                <a:solidFill>
                  <a:schemeClr val="tx1"/>
                </a:solidFill>
                <a:latin typeface="Arial" pitchFamily="34" charset="0"/>
                <a:cs typeface="Arial" pitchFamily="34" charset="0"/>
              </a:rPr>
              <a:t>harmonisation</a:t>
            </a:r>
            <a:r>
              <a:rPr lang="en-US" sz="1600" dirty="0">
                <a:solidFill>
                  <a:schemeClr val="tx1"/>
                </a:solidFill>
                <a:latin typeface="Arial" pitchFamily="34" charset="0"/>
                <a:cs typeface="Arial" pitchFamily="34" charset="0"/>
              </a:rPr>
              <a:t> of the railway safety regime of the Republic with the objectives and requirements for safe railways operations of the SADC</a:t>
            </a:r>
            <a:endParaRPr lang="en-ZA" sz="1600" dirty="0">
              <a:solidFill>
                <a:schemeClr val="tx1"/>
              </a:solidFill>
              <a:latin typeface="Arial" pitchFamily="34" charset="0"/>
              <a:cs typeface="Arial" pitchFamily="34" charset="0"/>
            </a:endParaRPr>
          </a:p>
          <a:p>
            <a:pPr marL="361950" indent="-361950">
              <a:lnSpc>
                <a:spcPct val="150000"/>
              </a:lnSpc>
              <a:buFont typeface="Wingdings" pitchFamily="2" charset="2"/>
              <a:buChar char="q"/>
            </a:pPr>
            <a:r>
              <a:rPr lang="en-US" sz="1600" dirty="0">
                <a:solidFill>
                  <a:schemeClr val="tx1"/>
                </a:solidFill>
                <a:latin typeface="Arial" pitchFamily="34" charset="0"/>
                <a:cs typeface="Arial" pitchFamily="34" charset="0"/>
              </a:rPr>
              <a:t>E</a:t>
            </a:r>
            <a:r>
              <a:rPr lang="en-ZA" sz="1600" dirty="0" err="1">
                <a:solidFill>
                  <a:schemeClr val="tx1"/>
                </a:solidFill>
                <a:latin typeface="Arial" pitchFamily="34" charset="0"/>
                <a:cs typeface="Arial" pitchFamily="34" charset="0"/>
              </a:rPr>
              <a:t>nsure</a:t>
            </a:r>
            <a:r>
              <a:rPr lang="en-ZA" sz="1600" dirty="0">
                <a:solidFill>
                  <a:schemeClr val="tx1"/>
                </a:solidFill>
                <a:latin typeface="Arial" pitchFamily="34" charset="0"/>
                <a:cs typeface="Arial" pitchFamily="34" charset="0"/>
              </a:rPr>
              <a:t> coherent governance of railway safety for the Republic as a whole</a:t>
            </a:r>
            <a:endParaRPr lang="en-GB" sz="1600" dirty="0">
              <a:solidFill>
                <a:schemeClr val="tx1"/>
              </a:solidFill>
              <a:latin typeface="Arial" pitchFamily="34" charset="0"/>
              <a:cs typeface="Arial" pitchFamily="34" charset="0"/>
            </a:endParaRPr>
          </a:p>
        </p:txBody>
      </p:sp>
      <p:sp>
        <p:nvSpPr>
          <p:cNvPr id="1048619" name="Slide Number Placeholder 6"/>
          <p:cNvSpPr>
            <a:spLocks noGrp="1"/>
          </p:cNvSpPr>
          <p:nvPr>
            <p:ph type="sldNum" sz="quarter" idx="12"/>
          </p:nvPr>
        </p:nvSpPr>
        <p:spPr/>
        <p:txBody>
          <a:bodyPr/>
          <a:lstStyle/>
          <a:p>
            <a:fld id="{028E3F4F-51B2-42EE-AFA2-40C4572185C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827584" y="332656"/>
            <a:ext cx="8229600" cy="1066130"/>
          </a:xfrm>
        </p:spPr>
        <p:txBody>
          <a:bodyPr/>
          <a:lstStyle/>
          <a:p>
            <a:r>
              <a:rPr lang="en-ZA" dirty="0">
                <a:latin typeface="Arial" panose="020B0604020202020204" pitchFamily="34" charset="0"/>
                <a:cs typeface="Arial" panose="020B0604020202020204" pitchFamily="34" charset="0"/>
              </a:rPr>
              <a:t>Application</a:t>
            </a:r>
          </a:p>
        </p:txBody>
      </p:sp>
      <p:sp>
        <p:nvSpPr>
          <p:cNvPr id="1048622" name="Content Placeholder 2"/>
          <p:cNvSpPr>
            <a:spLocks noGrp="1"/>
          </p:cNvSpPr>
          <p:nvPr>
            <p:ph idx="1"/>
          </p:nvPr>
        </p:nvSpPr>
        <p:spPr>
          <a:xfrm>
            <a:off x="785013" y="1824620"/>
            <a:ext cx="8229600" cy="4209331"/>
          </a:xfrm>
        </p:spPr>
        <p:txBody>
          <a:bodyPr/>
          <a:lstStyle/>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general application unchanged</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clarity on concurrent applicable legislation </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provision for exemptions :</a:t>
            </a:r>
          </a:p>
          <a:p>
            <a:pPr marL="914400" lvl="1" indent="-457200">
              <a:lnSpc>
                <a:spcPct val="150000"/>
              </a:lnSpc>
              <a:buFont typeface="Courier New" panose="02070309020205020404" pitchFamily="49" charset="0"/>
              <a:buChar char="o"/>
            </a:pPr>
            <a:r>
              <a:rPr lang="en-ZA" dirty="0">
                <a:solidFill>
                  <a:schemeClr val="tx1"/>
                </a:solidFill>
                <a:latin typeface="Arial" pitchFamily="34" charset="0"/>
                <a:cs typeface="Arial" pitchFamily="34" charset="0"/>
              </a:rPr>
              <a:t>total Act or individual provisions</a:t>
            </a:r>
          </a:p>
          <a:p>
            <a:pPr marL="914400" lvl="1" indent="-457200">
              <a:lnSpc>
                <a:spcPct val="150000"/>
              </a:lnSpc>
              <a:buFont typeface="Courier New" panose="02070309020205020404" pitchFamily="49" charset="0"/>
              <a:buChar char="o"/>
            </a:pPr>
            <a:r>
              <a:rPr lang="en-ZA" dirty="0">
                <a:solidFill>
                  <a:schemeClr val="tx1"/>
                </a:solidFill>
                <a:latin typeface="Arial" pitchFamily="34" charset="0"/>
                <a:cs typeface="Arial" pitchFamily="34" charset="0"/>
              </a:rPr>
              <a:t>regulations</a:t>
            </a:r>
          </a:p>
          <a:p>
            <a:pPr marL="914400" lvl="1" indent="-457200">
              <a:lnSpc>
                <a:spcPct val="150000"/>
              </a:lnSpc>
              <a:buFont typeface="Courier New" panose="02070309020205020404" pitchFamily="49" charset="0"/>
              <a:buChar char="o"/>
            </a:pPr>
            <a:r>
              <a:rPr lang="en-ZA" dirty="0">
                <a:solidFill>
                  <a:schemeClr val="tx1"/>
                </a:solidFill>
                <a:latin typeface="Arial" pitchFamily="34" charset="0"/>
                <a:cs typeface="Arial" pitchFamily="34" charset="0"/>
              </a:rPr>
              <a:t>transparent process to follow </a:t>
            </a:r>
          </a:p>
        </p:txBody>
      </p:sp>
      <p:sp>
        <p:nvSpPr>
          <p:cNvPr id="1048623" name="Slide Number Placeholder 6"/>
          <p:cNvSpPr>
            <a:spLocks noGrp="1"/>
          </p:cNvSpPr>
          <p:nvPr>
            <p:ph type="sldNum" sz="quarter" idx="12"/>
          </p:nvPr>
        </p:nvSpPr>
        <p:spPr/>
        <p:txBody>
          <a:bodyPr/>
          <a:lstStyle/>
          <a:p>
            <a:fld id="{028E3F4F-51B2-42EE-AFA2-40C4572185CC}" type="slidenum">
              <a:rPr lang="en-US" smtClean="0"/>
              <a:pPr/>
              <a:t>8</a:t>
            </a:fld>
            <a:endParaRPr lang="en-US" dirty="0"/>
          </a:p>
        </p:txBody>
      </p:sp>
    </p:spTree>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a:off x="787584" y="382817"/>
            <a:ext cx="7899216" cy="1198180"/>
          </a:xfrm>
        </p:spPr>
        <p:txBody>
          <a:bodyPr/>
          <a:lstStyle/>
          <a:p>
            <a:r>
              <a:rPr lang="en-ZA" dirty="0">
                <a:latin typeface="Arial" panose="020B0604020202020204" pitchFamily="34" charset="0"/>
                <a:cs typeface="Arial" panose="020B0604020202020204" pitchFamily="34" charset="0"/>
              </a:rPr>
              <a:t>Governance</a:t>
            </a:r>
            <a:r>
              <a:rPr lang="en-ZA" dirty="0">
                <a:latin typeface="Lucida Sans" pitchFamily="34" charset="0"/>
                <a:cs typeface="Lucida Sans" pitchFamily="34" charset="0"/>
              </a:rPr>
              <a:t> </a:t>
            </a:r>
          </a:p>
        </p:txBody>
      </p:sp>
      <p:sp>
        <p:nvSpPr>
          <p:cNvPr id="1048626" name="Content Placeholder 2"/>
          <p:cNvSpPr>
            <a:spLocks noGrp="1"/>
          </p:cNvSpPr>
          <p:nvPr>
            <p:ph idx="1"/>
          </p:nvPr>
        </p:nvSpPr>
        <p:spPr>
          <a:xfrm>
            <a:off x="787584" y="1900519"/>
            <a:ext cx="8075240" cy="4209331"/>
          </a:xfrm>
        </p:spPr>
        <p:txBody>
          <a:bodyPr/>
          <a:lstStyle/>
          <a:p>
            <a:pPr marL="457200" indent="-457200">
              <a:buFont typeface="Wingdings" panose="05000000000000000000" pitchFamily="2" charset="2"/>
              <a:buChar char="q"/>
            </a:pPr>
            <a:r>
              <a:rPr lang="en-ZA" dirty="0">
                <a:solidFill>
                  <a:schemeClr val="tx1"/>
                </a:solidFill>
                <a:latin typeface="Arial" pitchFamily="34" charset="0"/>
                <a:cs typeface="Arial" pitchFamily="34" charset="0"/>
              </a:rPr>
              <a:t>RSR continues as established </a:t>
            </a: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objects and functions listed, largely unchanged with better clarity</a:t>
            </a:r>
          </a:p>
          <a:p>
            <a:pPr marL="457200" indent="-457200">
              <a:lnSpc>
                <a:spcPct val="150000"/>
              </a:lnSpc>
              <a:buFont typeface="Wingdings" panose="05000000000000000000" pitchFamily="2" charset="2"/>
              <a:buChar char="q"/>
            </a:pPr>
            <a:r>
              <a:rPr lang="en-US" dirty="0">
                <a:solidFill>
                  <a:schemeClr val="tx1"/>
                </a:solidFill>
                <a:latin typeface="Arial" pitchFamily="34" charset="0"/>
                <a:cs typeface="Arial" pitchFamily="34" charset="0"/>
              </a:rPr>
              <a:t>F</a:t>
            </a:r>
            <a:r>
              <a:rPr lang="en-ZA" dirty="0" err="1">
                <a:solidFill>
                  <a:schemeClr val="tx1"/>
                </a:solidFill>
                <a:latin typeface="Arial" pitchFamily="34" charset="0"/>
                <a:cs typeface="Arial" pitchFamily="34" charset="0"/>
              </a:rPr>
              <a:t>unctions</a:t>
            </a:r>
            <a:r>
              <a:rPr lang="en-ZA" dirty="0">
                <a:solidFill>
                  <a:schemeClr val="tx1"/>
                </a:solidFill>
                <a:latin typeface="Arial" pitchFamily="34" charset="0"/>
                <a:cs typeface="Arial" pitchFamily="34" charset="0"/>
              </a:rPr>
              <a:t> and Powers of the RSR are divided into mandatory functions and discretionary powers</a:t>
            </a:r>
          </a:p>
          <a:p>
            <a:pPr marL="457200" indent="-457200">
              <a:lnSpc>
                <a:spcPct val="150000"/>
              </a:lnSpc>
              <a:buFont typeface="Wingdings" panose="05000000000000000000" pitchFamily="2" charset="2"/>
              <a:buChar char="q"/>
            </a:pPr>
            <a:r>
              <a:rPr lang="en-US" dirty="0">
                <a:solidFill>
                  <a:schemeClr val="tx1"/>
                </a:solidFill>
                <a:latin typeface="Arial" pitchFamily="34" charset="0"/>
                <a:cs typeface="Arial" pitchFamily="34" charset="0"/>
              </a:rPr>
              <a:t>Administer and implement any international agreement the Republic may enter into in respect of railway safety</a:t>
            </a:r>
            <a:endParaRPr lang="en-ZA" dirty="0">
              <a:solidFill>
                <a:schemeClr val="tx1"/>
              </a:solidFill>
              <a:latin typeface="Arial" pitchFamily="34" charset="0"/>
              <a:cs typeface="Arial" pitchFamily="34" charset="0"/>
            </a:endParaRPr>
          </a:p>
          <a:p>
            <a:pPr marL="457200" indent="-457200">
              <a:lnSpc>
                <a:spcPct val="150000"/>
              </a:lnSpc>
              <a:buFont typeface="Wingdings" panose="05000000000000000000" pitchFamily="2" charset="2"/>
              <a:buChar char="q"/>
            </a:pPr>
            <a:r>
              <a:rPr lang="en-ZA" dirty="0">
                <a:solidFill>
                  <a:schemeClr val="tx1"/>
                </a:solidFill>
                <a:latin typeface="Arial" pitchFamily="34" charset="0"/>
                <a:cs typeface="Arial" pitchFamily="34" charset="0"/>
              </a:rPr>
              <a:t>governance aligned with DPSA guide</a:t>
            </a:r>
          </a:p>
        </p:txBody>
      </p:sp>
      <p:sp>
        <p:nvSpPr>
          <p:cNvPr id="1048627" name="Slide Number Placeholder 6"/>
          <p:cNvSpPr>
            <a:spLocks noGrp="1"/>
          </p:cNvSpPr>
          <p:nvPr>
            <p:ph type="sldNum" sz="quarter" idx="12"/>
          </p:nvPr>
        </p:nvSpPr>
        <p:spPr/>
        <p:txBody>
          <a:bodyPr/>
          <a:lstStyle/>
          <a:p>
            <a:fld id="{028E3F4F-51B2-42EE-AFA2-40C4572185CC}" type="slidenum">
              <a:rPr lang="en-US" smtClean="0"/>
              <a:pPr/>
              <a:t>9</a:t>
            </a:fld>
            <a:endParaRPr lang="en-US" dirty="0"/>
          </a:p>
        </p:txBody>
      </p:sp>
    </p:spTree>
  </p:cSld>
  <p:clrMapOvr>
    <a:masterClrMapping/>
  </p:clrMapOvr>
  <p:transition>
    <p:pull dir="rd"/>
  </p:transition>
</p:sld>
</file>

<file path=ppt/theme/theme1.xml><?xml version="1.0" encoding="utf-8"?>
<a:theme xmlns:a="http://schemas.openxmlformats.org/drawingml/2006/main" name="DoT presentation forma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1501</Words>
  <Application>Microsoft Office PowerPoint</Application>
  <PresentationFormat>On-screen Show (4:3)</PresentationFormat>
  <Paragraphs>219</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DoT presentation format</vt:lpstr>
      <vt:lpstr>                RAILWAY SAFETY BILL ,2021   Presentation to the PCOT  01 SEPTEMBER 2021 </vt:lpstr>
      <vt:lpstr>Background</vt:lpstr>
      <vt:lpstr>Background</vt:lpstr>
      <vt:lpstr>Problem Statement</vt:lpstr>
      <vt:lpstr>  Objectives of the Bill</vt:lpstr>
      <vt:lpstr>Approach</vt:lpstr>
      <vt:lpstr>Objects of Act</vt:lpstr>
      <vt:lpstr>Application</vt:lpstr>
      <vt:lpstr>Governance </vt:lpstr>
      <vt:lpstr>Board</vt:lpstr>
      <vt:lpstr>Board (cont)</vt:lpstr>
      <vt:lpstr>Board (cont)</vt:lpstr>
      <vt:lpstr>Board (cont)</vt:lpstr>
      <vt:lpstr> RSR funds</vt:lpstr>
      <vt:lpstr>Safety Permits</vt:lpstr>
      <vt:lpstr>Safety Permits (cont)</vt:lpstr>
      <vt:lpstr>Safety Permits( Cont) </vt:lpstr>
      <vt:lpstr>Safety critical grade Framework</vt:lpstr>
      <vt:lpstr>Railway Safety  Standards</vt:lpstr>
      <vt:lpstr>Safety Management  System</vt:lpstr>
      <vt:lpstr>Enforcement</vt:lpstr>
      <vt:lpstr>Rail occurrences</vt:lpstr>
      <vt:lpstr>Appeals</vt:lpstr>
      <vt:lpstr>Regulations</vt:lpstr>
      <vt:lpstr>Slide 25</vt:lpstr>
      <vt:lpstr>Consultations</vt:lpstr>
      <vt:lpstr>Consultations (cont)</vt:lpstr>
      <vt:lpstr>Conclusion</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Rail Safety Bill, 2016</dc:title>
  <dc:creator>A</dc:creator>
  <cp:lastModifiedBy>USER</cp:lastModifiedBy>
  <cp:revision>9</cp:revision>
  <dcterms:created xsi:type="dcterms:W3CDTF">2016-07-20T03:15:56Z</dcterms:created>
  <dcterms:modified xsi:type="dcterms:W3CDTF">2021-09-01T09:55:24Z</dcterms:modified>
</cp:coreProperties>
</file>