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22"/>
  </p:notesMasterIdLst>
  <p:sldIdLst>
    <p:sldId id="258" r:id="rId2"/>
    <p:sldId id="257" r:id="rId3"/>
    <p:sldId id="280" r:id="rId4"/>
    <p:sldId id="259" r:id="rId5"/>
    <p:sldId id="260" r:id="rId6"/>
    <p:sldId id="281" r:id="rId7"/>
    <p:sldId id="262" r:id="rId8"/>
    <p:sldId id="263" r:id="rId9"/>
    <p:sldId id="276" r:id="rId10"/>
    <p:sldId id="264" r:id="rId11"/>
    <p:sldId id="266" r:id="rId12"/>
    <p:sldId id="277" r:id="rId13"/>
    <p:sldId id="265" r:id="rId14"/>
    <p:sldId id="267" r:id="rId15"/>
    <p:sldId id="268" r:id="rId16"/>
    <p:sldId id="270" r:id="rId17"/>
    <p:sldId id="282" r:id="rId18"/>
    <p:sldId id="278" r:id="rId19"/>
    <p:sldId id="283" r:id="rId20"/>
    <p:sldId id="256" r:id="rId21"/>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A8E4F"/>
    <a:srgbClr val="0C5D3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427" autoAdjust="0"/>
    <p:restoredTop sz="94095" autoAdjust="0"/>
  </p:normalViewPr>
  <p:slideViewPr>
    <p:cSldViewPr snapToGrid="0" snapToObjects="1">
      <p:cViewPr varScale="1">
        <p:scale>
          <a:sx n="80" d="100"/>
          <a:sy n="80" d="100"/>
        </p:scale>
        <p:origin x="1200"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93226B80-8A6B-435B-8A9D-5B74DAA4A719}" type="datetimeFigureOut">
              <a:rPr lang="en-ZA" smtClean="0"/>
              <a:t>2021/08/31</a:t>
            </a:fld>
            <a:endParaRPr lang="en-ZA"/>
          </a:p>
        </p:txBody>
      </p:sp>
      <p:sp>
        <p:nvSpPr>
          <p:cNvPr id="4" name="Slide Image Placeholder 3"/>
          <p:cNvSpPr>
            <a:spLocks noGrp="1" noRot="1" noChangeAspect="1"/>
          </p:cNvSpPr>
          <p:nvPr>
            <p:ph type="sldImg" idx="2"/>
          </p:nvPr>
        </p:nvSpPr>
        <p:spPr>
          <a:xfrm>
            <a:off x="1166813" y="1241425"/>
            <a:ext cx="4464050" cy="3349625"/>
          </a:xfrm>
          <a:prstGeom prst="rect">
            <a:avLst/>
          </a:prstGeom>
          <a:noFill/>
          <a:ln w="12700">
            <a:solidFill>
              <a:prstClr val="black"/>
            </a:solidFill>
          </a:ln>
        </p:spPr>
        <p:txBody>
          <a:bodyPr vert="horz" lIns="91440" tIns="45720" rIns="91440" bIns="45720" rtlCol="0" anchor="ctr"/>
          <a:lstStyle/>
          <a:p>
            <a:endParaRPr lang="en-ZA"/>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6" name="Footer Placehold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ZA"/>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08F2F839-1169-41BB-BC88-5726DF1D4293}" type="slidenum">
              <a:rPr lang="en-ZA" smtClean="0"/>
              <a:t>‹#›</a:t>
            </a:fld>
            <a:endParaRPr lang="en-ZA"/>
          </a:p>
        </p:txBody>
      </p:sp>
    </p:spTree>
    <p:extLst>
      <p:ext uri="{BB962C8B-B14F-4D97-AF65-F5344CB8AC3E}">
        <p14:creationId xmlns:p14="http://schemas.microsoft.com/office/powerpoint/2010/main" val="31918578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fld id="{08F2F839-1169-41BB-BC88-5726DF1D4293}" type="slidenum">
              <a:rPr lang="en-ZA" smtClean="0"/>
              <a:t>10</a:t>
            </a:fld>
            <a:endParaRPr lang="en-ZA"/>
          </a:p>
        </p:txBody>
      </p:sp>
    </p:spTree>
    <p:extLst>
      <p:ext uri="{BB962C8B-B14F-4D97-AF65-F5344CB8AC3E}">
        <p14:creationId xmlns:p14="http://schemas.microsoft.com/office/powerpoint/2010/main" val="14190327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08F2F839-1169-41BB-BC88-5726DF1D4293}" type="slidenum">
              <a:rPr lang="en-ZA" smtClean="0"/>
              <a:t>15</a:t>
            </a:fld>
            <a:endParaRPr lang="en-ZA"/>
          </a:p>
        </p:txBody>
      </p:sp>
    </p:spTree>
    <p:extLst>
      <p:ext uri="{BB962C8B-B14F-4D97-AF65-F5344CB8AC3E}">
        <p14:creationId xmlns:p14="http://schemas.microsoft.com/office/powerpoint/2010/main" val="37409108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9A1C9BB-2164-456A-9698-CAA3B2C41BD1}" type="datetime1">
              <a:rPr lang="en-US" smtClean="0"/>
              <a:t>8/31/2021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EDF274-8065-1740-B929-8D7E9C7650F4}" type="slidenum">
              <a:rPr lang="en-US" smtClean="0"/>
              <a:t>‹#›</a:t>
            </a:fld>
            <a:endParaRPr lang="en-US"/>
          </a:p>
        </p:txBody>
      </p:sp>
    </p:spTree>
    <p:extLst>
      <p:ext uri="{BB962C8B-B14F-4D97-AF65-F5344CB8AC3E}">
        <p14:creationId xmlns:p14="http://schemas.microsoft.com/office/powerpoint/2010/main" val="1630571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6D1315C-E3EC-433F-B20A-1000020E472D}" type="datetime1">
              <a:rPr lang="en-US" smtClean="0"/>
              <a:t>8/31/2021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EDF274-8065-1740-B929-8D7E9C7650F4}" type="slidenum">
              <a:rPr lang="en-US" smtClean="0"/>
              <a:t>‹#›</a:t>
            </a:fld>
            <a:endParaRPr lang="en-US"/>
          </a:p>
        </p:txBody>
      </p:sp>
    </p:spTree>
    <p:extLst>
      <p:ext uri="{BB962C8B-B14F-4D97-AF65-F5344CB8AC3E}">
        <p14:creationId xmlns:p14="http://schemas.microsoft.com/office/powerpoint/2010/main" val="6422149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F5D9248-A4EF-4FAE-9F3D-77B27EA4B4F7}" type="datetime1">
              <a:rPr lang="en-US" smtClean="0"/>
              <a:t>8/31/2021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EDF274-8065-1740-B929-8D7E9C7650F4}" type="slidenum">
              <a:rPr lang="en-US" smtClean="0"/>
              <a:t>‹#›</a:t>
            </a:fld>
            <a:endParaRPr lang="en-US"/>
          </a:p>
        </p:txBody>
      </p:sp>
    </p:spTree>
    <p:extLst>
      <p:ext uri="{BB962C8B-B14F-4D97-AF65-F5344CB8AC3E}">
        <p14:creationId xmlns:p14="http://schemas.microsoft.com/office/powerpoint/2010/main" val="5086151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2B77B7C-CD3C-4A1B-8FE8-AB1E4F8FFBC8}" type="datetime1">
              <a:rPr lang="en-US" smtClean="0"/>
              <a:t>8/31/2021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EDF274-8065-1740-B929-8D7E9C7650F4}" type="slidenum">
              <a:rPr lang="en-US" smtClean="0"/>
              <a:t>‹#›</a:t>
            </a:fld>
            <a:endParaRPr lang="en-US"/>
          </a:p>
        </p:txBody>
      </p:sp>
    </p:spTree>
    <p:extLst>
      <p:ext uri="{BB962C8B-B14F-4D97-AF65-F5344CB8AC3E}">
        <p14:creationId xmlns:p14="http://schemas.microsoft.com/office/powerpoint/2010/main" val="9789814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747262C-8901-4EAD-9BFB-AC3DB6A00BC9}" type="datetime1">
              <a:rPr lang="en-US" smtClean="0"/>
              <a:t>8/31/2021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EDF274-8065-1740-B929-8D7E9C7650F4}" type="slidenum">
              <a:rPr lang="en-US" smtClean="0"/>
              <a:t>‹#›</a:t>
            </a:fld>
            <a:endParaRPr lang="en-US"/>
          </a:p>
        </p:txBody>
      </p:sp>
    </p:spTree>
    <p:extLst>
      <p:ext uri="{BB962C8B-B14F-4D97-AF65-F5344CB8AC3E}">
        <p14:creationId xmlns:p14="http://schemas.microsoft.com/office/powerpoint/2010/main" val="40858152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915B144-B88F-4FD4-9811-24894133B6BA}" type="datetime1">
              <a:rPr lang="en-US" smtClean="0"/>
              <a:t>8/31/2021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EDF274-8065-1740-B929-8D7E9C7650F4}" type="slidenum">
              <a:rPr lang="en-US" smtClean="0"/>
              <a:t>‹#›</a:t>
            </a:fld>
            <a:endParaRPr lang="en-US"/>
          </a:p>
        </p:txBody>
      </p:sp>
    </p:spTree>
    <p:extLst>
      <p:ext uri="{BB962C8B-B14F-4D97-AF65-F5344CB8AC3E}">
        <p14:creationId xmlns:p14="http://schemas.microsoft.com/office/powerpoint/2010/main" val="9086351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912515E-91AA-42C1-B7B9-DBB15BFABDA6}" type="datetime1">
              <a:rPr lang="en-US" smtClean="0"/>
              <a:t>8/31/2021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8EDF274-8065-1740-B929-8D7E9C7650F4}" type="slidenum">
              <a:rPr lang="en-US" smtClean="0"/>
              <a:t>‹#›</a:t>
            </a:fld>
            <a:endParaRPr lang="en-US"/>
          </a:p>
        </p:txBody>
      </p:sp>
    </p:spTree>
    <p:extLst>
      <p:ext uri="{BB962C8B-B14F-4D97-AF65-F5344CB8AC3E}">
        <p14:creationId xmlns:p14="http://schemas.microsoft.com/office/powerpoint/2010/main" val="31797178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BC04529-2EA6-4DB5-BEC7-DF6120D4C590}" type="datetime1">
              <a:rPr lang="en-US" smtClean="0"/>
              <a:t>8/31/2021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8EDF274-8065-1740-B929-8D7E9C7650F4}" type="slidenum">
              <a:rPr lang="en-US" smtClean="0"/>
              <a:t>‹#›</a:t>
            </a:fld>
            <a:endParaRPr lang="en-US"/>
          </a:p>
        </p:txBody>
      </p:sp>
    </p:spTree>
    <p:extLst>
      <p:ext uri="{BB962C8B-B14F-4D97-AF65-F5344CB8AC3E}">
        <p14:creationId xmlns:p14="http://schemas.microsoft.com/office/powerpoint/2010/main" val="11696449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2D68EEA-412B-466D-A61D-45AE5E09383E}" type="datetime1">
              <a:rPr lang="en-US" smtClean="0"/>
              <a:t>8/31/2021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8EDF274-8065-1740-B929-8D7E9C7650F4}" type="slidenum">
              <a:rPr lang="en-US" smtClean="0"/>
              <a:t>‹#›</a:t>
            </a:fld>
            <a:endParaRPr lang="en-US"/>
          </a:p>
        </p:txBody>
      </p:sp>
    </p:spTree>
    <p:extLst>
      <p:ext uri="{BB962C8B-B14F-4D97-AF65-F5344CB8AC3E}">
        <p14:creationId xmlns:p14="http://schemas.microsoft.com/office/powerpoint/2010/main" val="9991472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BBDDE69-D452-477C-A484-F6F6473230C5}" type="datetime1">
              <a:rPr lang="en-US" smtClean="0"/>
              <a:t>8/31/2021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EDF274-8065-1740-B929-8D7E9C7650F4}" type="slidenum">
              <a:rPr lang="en-US" smtClean="0"/>
              <a:t>‹#›</a:t>
            </a:fld>
            <a:endParaRPr lang="en-US"/>
          </a:p>
        </p:txBody>
      </p:sp>
    </p:spTree>
    <p:extLst>
      <p:ext uri="{BB962C8B-B14F-4D97-AF65-F5344CB8AC3E}">
        <p14:creationId xmlns:p14="http://schemas.microsoft.com/office/powerpoint/2010/main" val="1975161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90B9716-8A2C-4979-BA22-31A68073BC97}" type="datetime1">
              <a:rPr lang="en-US" smtClean="0"/>
              <a:t>8/31/2021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EDF274-8065-1740-B929-8D7E9C7650F4}" type="slidenum">
              <a:rPr lang="en-US" smtClean="0"/>
              <a:t>‹#›</a:t>
            </a:fld>
            <a:endParaRPr lang="en-US"/>
          </a:p>
        </p:txBody>
      </p:sp>
    </p:spTree>
    <p:extLst>
      <p:ext uri="{BB962C8B-B14F-4D97-AF65-F5344CB8AC3E}">
        <p14:creationId xmlns:p14="http://schemas.microsoft.com/office/powerpoint/2010/main" val="28603132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8F6EAFA-4C35-4CE5-865D-304E8908D2E7}" type="datetime1">
              <a:rPr lang="en-US" smtClean="0"/>
              <a:t>8/31/2021</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8EDF274-8065-1740-B929-8D7E9C7650F4}" type="slidenum">
              <a:rPr lang="en-US" smtClean="0"/>
              <a:t>‹#›</a:t>
            </a:fld>
            <a:endParaRPr lang="en-US"/>
          </a:p>
        </p:txBody>
      </p:sp>
    </p:spTree>
    <p:extLst>
      <p:ext uri="{BB962C8B-B14F-4D97-AF65-F5344CB8AC3E}">
        <p14:creationId xmlns:p14="http://schemas.microsoft.com/office/powerpoint/2010/main" val="103068384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22CF09-463A-CB4C-9FBB-5115203867F2}"/>
              </a:ext>
            </a:extLst>
          </p:cNvPr>
          <p:cNvSpPr>
            <a:spLocks noGrp="1"/>
          </p:cNvSpPr>
          <p:nvPr>
            <p:ph type="ctrTitle"/>
          </p:nvPr>
        </p:nvSpPr>
        <p:spPr>
          <a:xfrm>
            <a:off x="386080" y="335280"/>
            <a:ext cx="8442960" cy="2783840"/>
          </a:xfrm>
        </p:spPr>
        <p:txBody>
          <a:bodyPr>
            <a:normAutofit fontScale="90000"/>
          </a:bodyPr>
          <a:lstStyle/>
          <a:p>
            <a:pPr>
              <a:lnSpc>
                <a:spcPct val="150000"/>
              </a:lnSpc>
            </a:pPr>
            <a:r>
              <a:rPr lang="en-US" sz="2700" b="1" dirty="0" smtClean="0">
                <a:solidFill>
                  <a:prstClr val="black"/>
                </a:solidFill>
                <a:latin typeface="Arial" panose="020B0604020202020204" pitchFamily="34" charset="0"/>
                <a:ea typeface="Calibri" panose="020F0502020204030204" pitchFamily="34" charset="0"/>
              </a:rPr>
              <a:t/>
            </a:r>
            <a:br>
              <a:rPr lang="en-US" sz="2700" b="1" dirty="0" smtClean="0">
                <a:solidFill>
                  <a:prstClr val="black"/>
                </a:solidFill>
                <a:latin typeface="Arial" panose="020B0604020202020204" pitchFamily="34" charset="0"/>
                <a:ea typeface="Calibri" panose="020F0502020204030204" pitchFamily="34" charset="0"/>
              </a:rPr>
            </a:br>
            <a:r>
              <a:rPr lang="en-US" sz="2700" b="1" dirty="0">
                <a:solidFill>
                  <a:prstClr val="black"/>
                </a:solidFill>
                <a:latin typeface="Arial" panose="020B0604020202020204" pitchFamily="34" charset="0"/>
                <a:ea typeface="Calibri" panose="020F0502020204030204" pitchFamily="34" charset="0"/>
              </a:rPr>
              <a:t/>
            </a:r>
            <a:br>
              <a:rPr lang="en-US" sz="2700" b="1" dirty="0">
                <a:solidFill>
                  <a:prstClr val="black"/>
                </a:solidFill>
                <a:latin typeface="Arial" panose="020B0604020202020204" pitchFamily="34" charset="0"/>
                <a:ea typeface="Calibri" panose="020F0502020204030204" pitchFamily="34" charset="0"/>
              </a:rPr>
            </a:br>
            <a:r>
              <a:rPr lang="en-US" sz="2700" b="1" dirty="0" smtClean="0">
                <a:solidFill>
                  <a:prstClr val="black"/>
                </a:solidFill>
                <a:latin typeface="Arial" panose="020B0604020202020204" pitchFamily="34" charset="0"/>
                <a:ea typeface="Calibri" panose="020F0502020204030204" pitchFamily="34" charset="0"/>
              </a:rPr>
              <a:t/>
            </a:r>
            <a:br>
              <a:rPr lang="en-US" sz="2700" b="1" dirty="0" smtClean="0">
                <a:solidFill>
                  <a:prstClr val="black"/>
                </a:solidFill>
                <a:latin typeface="Arial" panose="020B0604020202020204" pitchFamily="34" charset="0"/>
                <a:ea typeface="Calibri" panose="020F0502020204030204" pitchFamily="34" charset="0"/>
              </a:rPr>
            </a:br>
            <a:r>
              <a:rPr lang="en-US" sz="2700" b="1" dirty="0">
                <a:solidFill>
                  <a:prstClr val="black"/>
                </a:solidFill>
                <a:latin typeface="Arial" panose="020B0604020202020204" pitchFamily="34" charset="0"/>
                <a:ea typeface="Calibri" panose="020F0502020204030204" pitchFamily="34" charset="0"/>
              </a:rPr>
              <a:t/>
            </a:r>
            <a:br>
              <a:rPr lang="en-US" sz="2700" b="1" dirty="0">
                <a:solidFill>
                  <a:prstClr val="black"/>
                </a:solidFill>
                <a:latin typeface="Arial" panose="020B0604020202020204" pitchFamily="34" charset="0"/>
                <a:ea typeface="Calibri" panose="020F0502020204030204" pitchFamily="34" charset="0"/>
              </a:rPr>
            </a:br>
            <a:r>
              <a:rPr lang="en-US" sz="2700" b="1" dirty="0" smtClean="0">
                <a:solidFill>
                  <a:prstClr val="black"/>
                </a:solidFill>
                <a:latin typeface="Arial" panose="020B0604020202020204" pitchFamily="34" charset="0"/>
                <a:ea typeface="Calibri" panose="020F0502020204030204" pitchFamily="34" charset="0"/>
              </a:rPr>
              <a:t/>
            </a:r>
            <a:br>
              <a:rPr lang="en-US" sz="2700" b="1" dirty="0" smtClean="0">
                <a:solidFill>
                  <a:prstClr val="black"/>
                </a:solidFill>
                <a:latin typeface="Arial" panose="020B0604020202020204" pitchFamily="34" charset="0"/>
                <a:ea typeface="Calibri" panose="020F0502020204030204" pitchFamily="34" charset="0"/>
              </a:rPr>
            </a:br>
            <a:r>
              <a:rPr lang="en-US" sz="2700" b="1" dirty="0">
                <a:solidFill>
                  <a:prstClr val="black"/>
                </a:solidFill>
                <a:latin typeface="Arial" panose="020B0604020202020204" pitchFamily="34" charset="0"/>
                <a:ea typeface="Calibri" panose="020F0502020204030204" pitchFamily="34" charset="0"/>
              </a:rPr>
              <a:t/>
            </a:r>
            <a:br>
              <a:rPr lang="en-US" sz="2700" b="1" dirty="0">
                <a:solidFill>
                  <a:prstClr val="black"/>
                </a:solidFill>
                <a:latin typeface="Arial" panose="020B0604020202020204" pitchFamily="34" charset="0"/>
                <a:ea typeface="Calibri" panose="020F0502020204030204" pitchFamily="34" charset="0"/>
              </a:rPr>
            </a:br>
            <a:r>
              <a:rPr lang="en-US" sz="2700" b="1" dirty="0" smtClean="0">
                <a:solidFill>
                  <a:prstClr val="black"/>
                </a:solidFill>
                <a:latin typeface="Arial" panose="020B0604020202020204" pitchFamily="34" charset="0"/>
                <a:ea typeface="Calibri" panose="020F0502020204030204" pitchFamily="34" charset="0"/>
              </a:rPr>
              <a:t/>
            </a:r>
            <a:br>
              <a:rPr lang="en-US" sz="2700" b="1" dirty="0" smtClean="0">
                <a:solidFill>
                  <a:prstClr val="black"/>
                </a:solidFill>
                <a:latin typeface="Arial" panose="020B0604020202020204" pitchFamily="34" charset="0"/>
                <a:ea typeface="Calibri" panose="020F0502020204030204" pitchFamily="34" charset="0"/>
              </a:rPr>
            </a:br>
            <a:r>
              <a:rPr lang="en-US" sz="2700" b="1" dirty="0">
                <a:solidFill>
                  <a:prstClr val="black"/>
                </a:solidFill>
                <a:latin typeface="Arial" panose="020B0604020202020204" pitchFamily="34" charset="0"/>
                <a:ea typeface="Calibri" panose="020F0502020204030204" pitchFamily="34" charset="0"/>
              </a:rPr>
              <a:t/>
            </a:r>
            <a:br>
              <a:rPr lang="en-US" sz="2700" b="1" dirty="0">
                <a:solidFill>
                  <a:prstClr val="black"/>
                </a:solidFill>
                <a:latin typeface="Arial" panose="020B0604020202020204" pitchFamily="34" charset="0"/>
                <a:ea typeface="Calibri" panose="020F0502020204030204" pitchFamily="34" charset="0"/>
              </a:rPr>
            </a:br>
            <a:r>
              <a:rPr lang="en-US" sz="2700" b="1" dirty="0" smtClean="0">
                <a:solidFill>
                  <a:prstClr val="black"/>
                </a:solidFill>
                <a:latin typeface="Arial" panose="020B0604020202020204" pitchFamily="34" charset="0"/>
                <a:ea typeface="Calibri" panose="020F0502020204030204" pitchFamily="34" charset="0"/>
              </a:rPr>
              <a:t>PROGRESS REPORT OF THE PRESIDENTIAL TASK TEAM (PTT) ON MILITARY VETERANS </a:t>
            </a:r>
            <a:br>
              <a:rPr lang="en-US" sz="2700" b="1" dirty="0" smtClean="0">
                <a:solidFill>
                  <a:prstClr val="black"/>
                </a:solidFill>
                <a:latin typeface="Arial" panose="020B0604020202020204" pitchFamily="34" charset="0"/>
                <a:ea typeface="Calibri" panose="020F0502020204030204" pitchFamily="34" charset="0"/>
              </a:rPr>
            </a:br>
            <a:r>
              <a:rPr lang="en-US" sz="2700" b="1" dirty="0" smtClean="0">
                <a:solidFill>
                  <a:prstClr val="black"/>
                </a:solidFill>
                <a:latin typeface="Arial" panose="020B0604020202020204" pitchFamily="34" charset="0"/>
                <a:ea typeface="Calibri" panose="020F0502020204030204" pitchFamily="34" charset="0"/>
              </a:rPr>
              <a:t/>
            </a:r>
            <a:br>
              <a:rPr lang="en-US" sz="2700" b="1" dirty="0" smtClean="0">
                <a:solidFill>
                  <a:prstClr val="black"/>
                </a:solidFill>
                <a:latin typeface="Arial" panose="020B0604020202020204" pitchFamily="34" charset="0"/>
                <a:ea typeface="Calibri" panose="020F0502020204030204" pitchFamily="34" charset="0"/>
              </a:rPr>
            </a:br>
            <a:r>
              <a:rPr lang="en-US" sz="2700" b="1" dirty="0" smtClean="0">
                <a:solidFill>
                  <a:prstClr val="black"/>
                </a:solidFill>
                <a:latin typeface="Arial" panose="020B0604020202020204" pitchFamily="34" charset="0"/>
                <a:ea typeface="Calibri" panose="020F0502020204030204" pitchFamily="34" charset="0"/>
              </a:rPr>
              <a:t>01 September 2021</a:t>
            </a:r>
            <a:endParaRPr lang="en-US" sz="5400" b="1" dirty="0" smtClean="0">
              <a:solidFill>
                <a:prstClr val="black"/>
              </a:solidFill>
              <a:latin typeface="Arial" panose="020B0604020202020204" pitchFamily="34" charset="0"/>
              <a:ea typeface="Calibri" panose="020F0502020204030204" pitchFamily="34" charset="0"/>
            </a:endParaRPr>
          </a:p>
        </p:txBody>
      </p:sp>
      <p:sp>
        <p:nvSpPr>
          <p:cNvPr id="4" name="TextBox 3">
            <a:extLst>
              <a:ext uri="{FF2B5EF4-FFF2-40B4-BE49-F238E27FC236}">
                <a16:creationId xmlns:a16="http://schemas.microsoft.com/office/drawing/2014/main" id="{F02DFB33-F8F3-AF44-A12D-F915BE2E09A3}"/>
              </a:ext>
            </a:extLst>
          </p:cNvPr>
          <p:cNvSpPr txBox="1"/>
          <p:nvPr/>
        </p:nvSpPr>
        <p:spPr>
          <a:xfrm>
            <a:off x="-1389529" y="2142565"/>
            <a:ext cx="184731" cy="369332"/>
          </a:xfrm>
          <a:prstGeom prst="rect">
            <a:avLst/>
          </a:prstGeom>
          <a:noFill/>
        </p:spPr>
        <p:txBody>
          <a:bodyPr wrap="none" rtlCol="0">
            <a:spAutoFit/>
          </a:bodyPr>
          <a:lstStyle/>
          <a:p>
            <a:endParaRPr lang="en-US" dirty="0"/>
          </a:p>
        </p:txBody>
      </p:sp>
      <p:sp>
        <p:nvSpPr>
          <p:cNvPr id="3" name="Footer Placeholder 2"/>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29558142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2383083970"/>
              </p:ext>
            </p:extLst>
          </p:nvPr>
        </p:nvGraphicFramePr>
        <p:xfrm>
          <a:off x="276225" y="85895"/>
          <a:ext cx="8589479" cy="6759448"/>
        </p:xfrm>
        <a:graphic>
          <a:graphicData uri="http://schemas.openxmlformats.org/drawingml/2006/table">
            <a:tbl>
              <a:tblPr firstRow="1" firstCol="1" bandRow="1"/>
              <a:tblGrid>
                <a:gridCol w="437683">
                  <a:extLst>
                    <a:ext uri="{9D8B030D-6E8A-4147-A177-3AD203B41FA5}">
                      <a16:colId xmlns:a16="http://schemas.microsoft.com/office/drawing/2014/main" val="20000"/>
                    </a:ext>
                  </a:extLst>
                </a:gridCol>
                <a:gridCol w="1782818">
                  <a:extLst>
                    <a:ext uri="{9D8B030D-6E8A-4147-A177-3AD203B41FA5}">
                      <a16:colId xmlns:a16="http://schemas.microsoft.com/office/drawing/2014/main" val="20001"/>
                    </a:ext>
                  </a:extLst>
                </a:gridCol>
                <a:gridCol w="6368978">
                  <a:extLst>
                    <a:ext uri="{9D8B030D-6E8A-4147-A177-3AD203B41FA5}">
                      <a16:colId xmlns:a16="http://schemas.microsoft.com/office/drawing/2014/main" val="20002"/>
                    </a:ext>
                  </a:extLst>
                </a:gridCol>
              </a:tblGrid>
              <a:tr h="298229">
                <a:tc>
                  <a:txBody>
                    <a:bodyPr/>
                    <a:lstStyle/>
                    <a:p>
                      <a:pPr algn="ctr">
                        <a:spcAft>
                          <a:spcPts val="0"/>
                        </a:spcAft>
                      </a:pPr>
                      <a:r>
                        <a:rPr lang="en-US" sz="2000" b="1" dirty="0" smtClean="0">
                          <a:effectLst/>
                          <a:latin typeface="Arial" panose="020B0604020202020204" pitchFamily="34" charset="0"/>
                          <a:ea typeface="Calibri" panose="020F0502020204030204" pitchFamily="34" charset="0"/>
                          <a:cs typeface="Arial" panose="020B0604020202020204" pitchFamily="34" charset="0"/>
                        </a:rPr>
                        <a:t>#</a:t>
                      </a:r>
                      <a:endParaRPr lang="en-ZA" sz="12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A8E4F"/>
                    </a:solidFill>
                  </a:tcPr>
                </a:tc>
                <a:tc>
                  <a:txBody>
                    <a:bodyPr/>
                    <a:lstStyle/>
                    <a:p>
                      <a:pPr algn="ctr">
                        <a:spcAft>
                          <a:spcPts val="0"/>
                        </a:spcAft>
                      </a:pPr>
                      <a:r>
                        <a:rPr lang="en-US" sz="2000" b="1" dirty="0" smtClean="0">
                          <a:effectLst/>
                          <a:latin typeface="Arial" panose="020B0604020202020204" pitchFamily="34" charset="0"/>
                          <a:ea typeface="Calibri" panose="020F0502020204030204" pitchFamily="34" charset="0"/>
                          <a:cs typeface="Arial" panose="020B0604020202020204" pitchFamily="34" charset="0"/>
                        </a:rPr>
                        <a:t>ISSUES</a:t>
                      </a:r>
                      <a:endParaRPr lang="en-ZA" sz="12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A8E4F"/>
                    </a:solidFill>
                  </a:tcPr>
                </a:tc>
                <a:tc>
                  <a:txBody>
                    <a:bodyPr/>
                    <a:lstStyle/>
                    <a:p>
                      <a:pPr algn="ctr">
                        <a:spcAft>
                          <a:spcPts val="0"/>
                        </a:spcAft>
                      </a:pPr>
                      <a:r>
                        <a:rPr lang="en-US" sz="2000" b="1" dirty="0" smtClean="0">
                          <a:effectLst/>
                          <a:latin typeface="Arial" panose="020B0604020202020204" pitchFamily="34" charset="0"/>
                          <a:ea typeface="Calibri" panose="020F0502020204030204" pitchFamily="34" charset="0"/>
                          <a:cs typeface="Arial" panose="020B0604020202020204" pitchFamily="34" charset="0"/>
                        </a:rPr>
                        <a:t>PROGRESS TO</a:t>
                      </a:r>
                      <a:r>
                        <a:rPr lang="en-US" sz="2000" b="1" baseline="0" dirty="0" smtClean="0">
                          <a:effectLst/>
                          <a:latin typeface="Arial" panose="020B0604020202020204" pitchFamily="34" charset="0"/>
                          <a:ea typeface="Calibri" panose="020F0502020204030204" pitchFamily="34" charset="0"/>
                          <a:cs typeface="Arial" panose="020B0604020202020204" pitchFamily="34" charset="0"/>
                        </a:rPr>
                        <a:t> DATE</a:t>
                      </a:r>
                      <a:endParaRPr lang="en-ZA" sz="12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A8E4F"/>
                    </a:solidFill>
                  </a:tcPr>
                </a:tc>
                <a:extLst>
                  <a:ext uri="{0D108BD9-81ED-4DB2-BD59-A6C34878D82A}">
                    <a16:rowId xmlns:a16="http://schemas.microsoft.com/office/drawing/2014/main" val="10000"/>
                  </a:ext>
                </a:extLst>
              </a:tr>
              <a:tr h="3749006">
                <a:tc>
                  <a:txBody>
                    <a:bodyPr/>
                    <a:lstStyle/>
                    <a:p>
                      <a:pPr marL="0" algn="just" defTabSz="914400" rtl="0" eaLnBrk="1" latinLnBrk="0" hangingPunct="1">
                        <a:spcAft>
                          <a:spcPts val="0"/>
                        </a:spcAft>
                      </a:pPr>
                      <a:r>
                        <a:rPr lang="en-US" sz="1600" b="1" kern="1200" dirty="0" smtClean="0">
                          <a:solidFill>
                            <a:schemeClr val="tx1"/>
                          </a:solidFill>
                          <a:effectLst/>
                          <a:latin typeface="Arial" panose="020B0604020202020204" pitchFamily="34" charset="0"/>
                          <a:ea typeface="Times New Roman" panose="02020603050405020304" pitchFamily="18" charset="0"/>
                          <a:cs typeface="Arial" panose="020B0604020202020204" pitchFamily="34" charset="0"/>
                        </a:rPr>
                        <a:t>7</a:t>
                      </a:r>
                      <a:endParaRPr lang="en-ZA" sz="1600" b="1" kern="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1600" b="1" dirty="0" smtClean="0">
                          <a:effectLst/>
                          <a:latin typeface="Arial" panose="020B0604020202020204" pitchFamily="34" charset="0"/>
                          <a:ea typeface="Calibri" panose="020F0502020204030204" pitchFamily="34" charset="0"/>
                          <a:cs typeface="Times New Roman" panose="02020603050405020304" pitchFamily="18" charset="0"/>
                        </a:rPr>
                        <a:t>Restructuring of the DMV</a:t>
                      </a:r>
                      <a:endParaRPr lang="en-ZA" sz="1600" dirty="0" smtClean="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74625" indent="-174625" algn="just">
                        <a:lnSpc>
                          <a:spcPct val="115000"/>
                        </a:lnSpc>
                        <a:spcAft>
                          <a:spcPts val="1000"/>
                        </a:spcAft>
                        <a:buFont typeface="Arial" panose="020B0604020202020204" pitchFamily="34" charset="0"/>
                        <a:buChar char="•"/>
                        <a:tabLst>
                          <a:tab pos="471170" algn="l"/>
                        </a:tabLst>
                      </a:pPr>
                      <a:r>
                        <a:rPr lang="en-US" sz="1600" dirty="0" smtClean="0">
                          <a:solidFill>
                            <a:prstClr val="black"/>
                          </a:solidFill>
                          <a:latin typeface="Arial" panose="020B0604020202020204" pitchFamily="34" charset="0"/>
                          <a:cs typeface="Arial" panose="020B0604020202020204" pitchFamily="34" charset="0"/>
                        </a:rPr>
                        <a:t>The Service Delivery Model was refined and presented to the DPSA together with a proposed functional structure that had already been done for a technical analysis</a:t>
                      </a:r>
                      <a:r>
                        <a:rPr lang="en-US" sz="1600" baseline="0" dirty="0" smtClean="0">
                          <a:effectLst/>
                          <a:latin typeface="Arial" panose="020B0604020202020204" pitchFamily="34" charset="0"/>
                          <a:ea typeface="Times New Roman" panose="02020603050405020304" pitchFamily="18" charset="0"/>
                          <a:cs typeface="Arial" panose="020B0604020202020204" pitchFamily="34" charset="0"/>
                        </a:rPr>
                        <a:t>.</a:t>
                      </a:r>
                      <a:endParaRPr lang="en-US" sz="1600" dirty="0" smtClean="0">
                        <a:effectLst/>
                        <a:latin typeface="Arial" panose="020B0604020202020204" pitchFamily="34" charset="0"/>
                        <a:ea typeface="Times New Roman" panose="02020603050405020304" pitchFamily="18" charset="0"/>
                        <a:cs typeface="Arial" panose="020B0604020202020204" pitchFamily="34" charset="0"/>
                      </a:endParaRPr>
                    </a:p>
                    <a:p>
                      <a:pPr marL="174625" indent="-174625" algn="just">
                        <a:lnSpc>
                          <a:spcPct val="150000"/>
                        </a:lnSpc>
                        <a:spcAft>
                          <a:spcPts val="0"/>
                        </a:spcAft>
                        <a:buFont typeface="Arial" panose="020B0604020202020204" pitchFamily="34" charset="0"/>
                        <a:buChar char="•"/>
                        <a:tabLst>
                          <a:tab pos="471170" algn="l"/>
                        </a:tabLst>
                      </a:pPr>
                      <a:r>
                        <a:rPr lang="en-US" sz="1600" dirty="0" smtClean="0">
                          <a:solidFill>
                            <a:prstClr val="black"/>
                          </a:solidFill>
                          <a:latin typeface="Arial" panose="020B0604020202020204" pitchFamily="34" charset="0"/>
                          <a:cs typeface="Arial" panose="020B0604020202020204" pitchFamily="34" charset="0"/>
                        </a:rPr>
                        <a:t>The DPSA has sent back the analysis to DMV to re-work the proposed functional structure and within funded posts. </a:t>
                      </a:r>
                    </a:p>
                    <a:p>
                      <a:pPr marL="174625" indent="-174625" algn="just" defTabSz="914400" rtl="0" eaLnBrk="1" latinLnBrk="0" hangingPunct="1">
                        <a:lnSpc>
                          <a:spcPct val="150000"/>
                        </a:lnSpc>
                        <a:spcAft>
                          <a:spcPts val="0"/>
                        </a:spcAft>
                        <a:buFont typeface="Arial" panose="020B0604020202020204" pitchFamily="34" charset="0"/>
                        <a:buChar char="•"/>
                        <a:tabLst>
                          <a:tab pos="471170" algn="l"/>
                        </a:tabLst>
                      </a:pPr>
                      <a:r>
                        <a:rPr lang="en-US" sz="1600" kern="1200" dirty="0" smtClean="0">
                          <a:solidFill>
                            <a:prstClr val="black"/>
                          </a:solidFill>
                          <a:latin typeface="Arial" panose="020B0604020202020204" pitchFamily="34" charset="0"/>
                          <a:ea typeface="+mn-ea"/>
                          <a:cs typeface="Arial" panose="020B0604020202020204" pitchFamily="34" charset="0"/>
                        </a:rPr>
                        <a:t>The finalization of the structure is dependent on the finalization of the amendment of the Act as to ensure that DMV organizational structure is aligned to mandate of the amended Act </a:t>
                      </a:r>
                    </a:p>
                    <a:p>
                      <a:pPr marL="174625" indent="-174625" algn="just">
                        <a:lnSpc>
                          <a:spcPct val="150000"/>
                        </a:lnSpc>
                        <a:spcAft>
                          <a:spcPts val="0"/>
                        </a:spcAft>
                        <a:buFont typeface="Arial" panose="020B0604020202020204" pitchFamily="34" charset="0"/>
                        <a:buChar char="•"/>
                        <a:tabLst>
                          <a:tab pos="471170" algn="l"/>
                        </a:tabLst>
                      </a:pPr>
                      <a:r>
                        <a:rPr lang="en-US" sz="1600" dirty="0" smtClean="0">
                          <a:solidFill>
                            <a:prstClr val="black"/>
                          </a:solidFill>
                          <a:latin typeface="Arial" panose="020B0604020202020204" pitchFamily="34" charset="0"/>
                          <a:cs typeface="Arial" panose="020B0604020202020204" pitchFamily="34" charset="0"/>
                        </a:rPr>
                        <a:t>The Department is seeking technical assistance</a:t>
                      </a:r>
                      <a:r>
                        <a:rPr lang="en-US" sz="1600" baseline="0" dirty="0" smtClean="0">
                          <a:solidFill>
                            <a:prstClr val="black"/>
                          </a:solidFill>
                          <a:latin typeface="Arial" panose="020B0604020202020204" pitchFamily="34" charset="0"/>
                          <a:cs typeface="Arial" panose="020B0604020202020204" pitchFamily="34" charset="0"/>
                        </a:rPr>
                        <a:t> from GTAC to cost the implementation of the proposed structure that will be aligned to the amended Act</a:t>
                      </a:r>
                      <a:r>
                        <a:rPr lang="en-GB" sz="1600" dirty="0" smtClean="0">
                          <a:effectLst/>
                          <a:latin typeface="Arial" panose="020B0604020202020204" pitchFamily="34" charset="0"/>
                          <a:ea typeface="Times New Roman" panose="02020603050405020304" pitchFamily="18" charset="0"/>
                          <a:cs typeface="Arial" panose="020B0604020202020204" pitchFamily="34"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1445913">
                <a:tc>
                  <a:txBody>
                    <a:bodyPr/>
                    <a:lstStyle/>
                    <a:p>
                      <a:pPr marL="0" algn="just" defTabSz="914400" rtl="0" eaLnBrk="1" latinLnBrk="0" hangingPunct="1">
                        <a:spcAft>
                          <a:spcPts val="0"/>
                        </a:spcAft>
                      </a:pPr>
                      <a:r>
                        <a:rPr lang="en-US" sz="1600" b="1" kern="1200" dirty="0" smtClean="0">
                          <a:solidFill>
                            <a:schemeClr val="tx1"/>
                          </a:solidFill>
                          <a:effectLst/>
                          <a:latin typeface="Arial" panose="020B0604020202020204" pitchFamily="34" charset="0"/>
                          <a:ea typeface="Times New Roman" panose="02020603050405020304" pitchFamily="18" charset="0"/>
                          <a:cs typeface="Arial" panose="020B0604020202020204" pitchFamily="34" charset="0"/>
                        </a:rPr>
                        <a:t>8</a:t>
                      </a:r>
                      <a:endParaRPr lang="en-ZA" sz="1600" b="1" kern="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457200" rtl="0" eaLnBrk="1" fontAlgn="auto" latinLnBrk="0" hangingPunct="1">
                        <a:lnSpc>
                          <a:spcPct val="150000"/>
                        </a:lnSpc>
                        <a:spcBef>
                          <a:spcPts val="0"/>
                        </a:spcBef>
                        <a:spcAft>
                          <a:spcPts val="0"/>
                        </a:spcAft>
                        <a:buClrTx/>
                        <a:buSzTx/>
                        <a:buFontTx/>
                        <a:buNone/>
                        <a:tabLst/>
                        <a:defRPr/>
                      </a:pPr>
                      <a:r>
                        <a:rPr lang="en-US" sz="1600" b="1" kern="1200" dirty="0" smtClean="0">
                          <a:solidFill>
                            <a:schemeClr val="tx1"/>
                          </a:solidFill>
                          <a:effectLst/>
                          <a:latin typeface="Arial" panose="020B0604020202020204" pitchFamily="34" charset="0"/>
                          <a:ea typeface="+mn-ea"/>
                          <a:cs typeface="Arial" panose="020B0604020202020204" pitchFamily="34" charset="0"/>
                        </a:rPr>
                        <a:t>Provision of Health to the dependents of Military Veterans</a:t>
                      </a:r>
                      <a:endParaRPr lang="en-ZA" sz="1600" kern="1200" dirty="0" smtClean="0">
                        <a:solidFill>
                          <a:schemeClr val="tx1"/>
                        </a:solidFill>
                        <a:effectLst/>
                        <a:latin typeface="Arial" panose="020B0604020202020204" pitchFamily="34" charset="0"/>
                        <a:ea typeface="+mn-ea"/>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74625" indent="-174625" algn="just">
                        <a:lnSpc>
                          <a:spcPct val="150000"/>
                        </a:lnSpc>
                        <a:spcAft>
                          <a:spcPts val="0"/>
                        </a:spcAft>
                        <a:buFont typeface="Arial" panose="020B0604020202020204" pitchFamily="34" charset="0"/>
                        <a:buChar char="•"/>
                      </a:pPr>
                      <a:r>
                        <a:rPr lang="en-US" sz="1600" kern="1200" dirty="0" smtClean="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The provision of Healthcare to dependents is awaiting</a:t>
                      </a:r>
                      <a:r>
                        <a:rPr lang="en-US" sz="1600" kern="1200" baseline="0" dirty="0" smtClean="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 the review of the legislation and the related funding </a:t>
                      </a:r>
                      <a:r>
                        <a:rPr lang="en-US" sz="1600" kern="1200" dirty="0" smtClean="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 </a:t>
                      </a:r>
                    </a:p>
                    <a:p>
                      <a:pPr marL="174625" indent="-174625" algn="just" defTabSz="914400" rtl="0" eaLnBrk="1" latinLnBrk="0" hangingPunct="1">
                        <a:lnSpc>
                          <a:spcPct val="150000"/>
                        </a:lnSpc>
                        <a:spcAft>
                          <a:spcPts val="0"/>
                        </a:spcAft>
                        <a:buFont typeface="Arial" panose="020B0604020202020204" pitchFamily="34" charset="0"/>
                        <a:buChar char="•"/>
                      </a:pPr>
                      <a:r>
                        <a:rPr lang="en-ZA" sz="1600" kern="1200" dirty="0" smtClean="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This implementation is linked to the amendment of the Act and Regulations. </a:t>
                      </a:r>
                    </a:p>
                    <a:p>
                      <a:pPr marL="174625" indent="-174625" algn="just" defTabSz="914400" rtl="0" eaLnBrk="1" latinLnBrk="0" hangingPunct="1">
                        <a:lnSpc>
                          <a:spcPct val="150000"/>
                        </a:lnSpc>
                        <a:spcAft>
                          <a:spcPts val="0"/>
                        </a:spcAft>
                        <a:buFont typeface="Arial" panose="020B0604020202020204" pitchFamily="34" charset="0"/>
                        <a:buChar char="•"/>
                      </a:pPr>
                      <a:r>
                        <a:rPr lang="en-US" sz="1600" kern="1200" dirty="0" smtClean="0">
                          <a:solidFill>
                            <a:schemeClr val="tx1"/>
                          </a:solidFill>
                          <a:effectLst/>
                          <a:latin typeface="Arial" panose="020B0604020202020204" pitchFamily="34" charset="0"/>
                          <a:ea typeface="+mn-ea"/>
                          <a:cs typeface="Times New Roman" panose="02020603050405020304" pitchFamily="18" charset="0"/>
                        </a:rPr>
                        <a:t>Comparative study will be done with </a:t>
                      </a:r>
                      <a:r>
                        <a:rPr lang="en-US" sz="1600" kern="1200" dirty="0" err="1" smtClean="0">
                          <a:solidFill>
                            <a:schemeClr val="tx1"/>
                          </a:solidFill>
                          <a:effectLst/>
                          <a:latin typeface="Arial" panose="020B0604020202020204" pitchFamily="34" charset="0"/>
                          <a:ea typeface="+mn-ea"/>
                          <a:cs typeface="Times New Roman" panose="02020603050405020304" pitchFamily="18" charset="0"/>
                        </a:rPr>
                        <a:t>defence</a:t>
                      </a:r>
                      <a:r>
                        <a:rPr lang="en-US" sz="1600" kern="1200" baseline="0" dirty="0" smtClean="0">
                          <a:solidFill>
                            <a:schemeClr val="tx1"/>
                          </a:solidFill>
                          <a:effectLst/>
                          <a:latin typeface="Arial" panose="020B0604020202020204" pitchFamily="34" charset="0"/>
                          <a:ea typeface="+mn-ea"/>
                          <a:cs typeface="Times New Roman" panose="02020603050405020304" pitchFamily="18" charset="0"/>
                        </a:rPr>
                        <a:t> for </a:t>
                      </a:r>
                      <a:r>
                        <a:rPr lang="en-US" sz="1600" kern="1200" dirty="0" smtClean="0">
                          <a:solidFill>
                            <a:schemeClr val="tx1"/>
                          </a:solidFill>
                          <a:effectLst/>
                          <a:latin typeface="Arial" panose="020B0604020202020204" pitchFamily="34" charset="0"/>
                          <a:ea typeface="+mn-ea"/>
                          <a:cs typeface="Times New Roman" panose="02020603050405020304" pitchFamily="18" charset="0"/>
                        </a:rPr>
                        <a:t>the provision of similar benefit in the </a:t>
                      </a:r>
                      <a:r>
                        <a:rPr lang="en-US" sz="1600" kern="1200" dirty="0" err="1" smtClean="0">
                          <a:solidFill>
                            <a:schemeClr val="tx1"/>
                          </a:solidFill>
                          <a:effectLst/>
                          <a:latin typeface="Arial" panose="020B0604020202020204" pitchFamily="34" charset="0"/>
                          <a:ea typeface="+mn-ea"/>
                          <a:cs typeface="Times New Roman" panose="02020603050405020304" pitchFamily="18" charset="0"/>
                        </a:rPr>
                        <a:t>defence</a:t>
                      </a:r>
                      <a:r>
                        <a:rPr lang="en-US" sz="1600" kern="1200" baseline="0" dirty="0" smtClean="0">
                          <a:solidFill>
                            <a:schemeClr val="tx1"/>
                          </a:solidFill>
                          <a:effectLst/>
                          <a:latin typeface="Arial" panose="020B0604020202020204" pitchFamily="34" charset="0"/>
                          <a:ea typeface="+mn-ea"/>
                          <a:cs typeface="Times New Roman" panose="02020603050405020304" pitchFamily="18" charset="0"/>
                        </a:rPr>
                        <a:t> to ensure that provision of healthcare is aligned to what DoD offers to its members</a:t>
                      </a:r>
                      <a:endParaRPr lang="en-ZA" sz="1600" kern="1200" dirty="0" smtClean="0">
                        <a:solidFill>
                          <a:schemeClr val="tx1"/>
                        </a:solidFill>
                        <a:effectLst/>
                        <a:latin typeface="+mn-lt"/>
                        <a:ea typeface="+mn-ea"/>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sp>
        <p:nvSpPr>
          <p:cNvPr id="2" name="Footer Placeholder 1"/>
          <p:cNvSpPr>
            <a:spLocks noGrp="1"/>
          </p:cNvSpPr>
          <p:nvPr>
            <p:ph type="ftr" sz="quarter" idx="11"/>
          </p:nvPr>
        </p:nvSpPr>
        <p:spPr/>
        <p:txBody>
          <a:bodyPr/>
          <a:lstStyle/>
          <a:p>
            <a:r>
              <a:rPr lang="en-US" sz="1400" b="1" dirty="0" smtClean="0"/>
              <a:t>8</a:t>
            </a:r>
            <a:endParaRPr lang="en-US" sz="1400" b="1" dirty="0"/>
          </a:p>
        </p:txBody>
      </p:sp>
    </p:spTree>
    <p:extLst>
      <p:ext uri="{BB962C8B-B14F-4D97-AF65-F5344CB8AC3E}">
        <p14:creationId xmlns:p14="http://schemas.microsoft.com/office/powerpoint/2010/main" val="373787148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2007447504"/>
              </p:ext>
            </p:extLst>
          </p:nvPr>
        </p:nvGraphicFramePr>
        <p:xfrm>
          <a:off x="91441" y="106879"/>
          <a:ext cx="8893534" cy="5132778"/>
        </p:xfrm>
        <a:graphic>
          <a:graphicData uri="http://schemas.openxmlformats.org/drawingml/2006/table">
            <a:tbl>
              <a:tblPr firstRow="1" firstCol="1" bandRow="1"/>
              <a:tblGrid>
                <a:gridCol w="453176">
                  <a:extLst>
                    <a:ext uri="{9D8B030D-6E8A-4147-A177-3AD203B41FA5}">
                      <a16:colId xmlns:a16="http://schemas.microsoft.com/office/drawing/2014/main" val="20000"/>
                    </a:ext>
                  </a:extLst>
                </a:gridCol>
                <a:gridCol w="1313212">
                  <a:extLst>
                    <a:ext uri="{9D8B030D-6E8A-4147-A177-3AD203B41FA5}">
                      <a16:colId xmlns:a16="http://schemas.microsoft.com/office/drawing/2014/main" val="20001"/>
                    </a:ext>
                  </a:extLst>
                </a:gridCol>
                <a:gridCol w="7127146">
                  <a:extLst>
                    <a:ext uri="{9D8B030D-6E8A-4147-A177-3AD203B41FA5}">
                      <a16:colId xmlns:a16="http://schemas.microsoft.com/office/drawing/2014/main" val="20002"/>
                    </a:ext>
                  </a:extLst>
                </a:gridCol>
              </a:tblGrid>
              <a:tr h="506028">
                <a:tc>
                  <a:txBody>
                    <a:bodyPr/>
                    <a:lstStyle/>
                    <a:p>
                      <a:pPr algn="ctr">
                        <a:spcAft>
                          <a:spcPts val="0"/>
                        </a:spcAft>
                      </a:pPr>
                      <a:r>
                        <a:rPr lang="en-US" sz="2400" b="1" dirty="0" smtClean="0">
                          <a:effectLst/>
                          <a:latin typeface="Arial" panose="020B0604020202020204" pitchFamily="34" charset="0"/>
                          <a:ea typeface="Calibri" panose="020F0502020204030204" pitchFamily="34" charset="0"/>
                          <a:cs typeface="Arial" panose="020B0604020202020204" pitchFamily="34" charset="0"/>
                        </a:rPr>
                        <a:t>#</a:t>
                      </a:r>
                      <a:endParaRPr lang="en-ZA" sz="14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A8E4F"/>
                    </a:solidFill>
                  </a:tcPr>
                </a:tc>
                <a:tc>
                  <a:txBody>
                    <a:bodyPr/>
                    <a:lstStyle/>
                    <a:p>
                      <a:pPr algn="ctr">
                        <a:spcAft>
                          <a:spcPts val="0"/>
                        </a:spcAft>
                      </a:pPr>
                      <a:r>
                        <a:rPr lang="en-US" sz="2400" b="1" dirty="0" smtClean="0">
                          <a:effectLst/>
                          <a:latin typeface="Arial" panose="020B0604020202020204" pitchFamily="34" charset="0"/>
                          <a:ea typeface="Calibri" panose="020F0502020204030204" pitchFamily="34" charset="0"/>
                          <a:cs typeface="Arial" panose="020B0604020202020204" pitchFamily="34" charset="0"/>
                        </a:rPr>
                        <a:t>ISSUES</a:t>
                      </a:r>
                      <a:endParaRPr lang="en-ZA" sz="14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A8E4F"/>
                    </a:solidFill>
                  </a:tcPr>
                </a:tc>
                <a:tc>
                  <a:txBody>
                    <a:bodyPr/>
                    <a:lstStyle/>
                    <a:p>
                      <a:pPr algn="ctr">
                        <a:spcAft>
                          <a:spcPts val="0"/>
                        </a:spcAft>
                      </a:pPr>
                      <a:r>
                        <a:rPr lang="en-US" sz="2400" b="1" dirty="0" smtClean="0">
                          <a:effectLst/>
                          <a:latin typeface="Arial" panose="020B0604020202020204" pitchFamily="34" charset="0"/>
                          <a:ea typeface="Calibri" panose="020F0502020204030204" pitchFamily="34" charset="0"/>
                          <a:cs typeface="Arial" panose="020B0604020202020204" pitchFamily="34" charset="0"/>
                        </a:rPr>
                        <a:t>PROGRESS TO</a:t>
                      </a:r>
                      <a:r>
                        <a:rPr lang="en-US" sz="2400" b="1" baseline="0" dirty="0" smtClean="0">
                          <a:effectLst/>
                          <a:latin typeface="Arial" panose="020B0604020202020204" pitchFamily="34" charset="0"/>
                          <a:ea typeface="Calibri" panose="020F0502020204030204" pitchFamily="34" charset="0"/>
                          <a:cs typeface="Arial" panose="020B0604020202020204" pitchFamily="34" charset="0"/>
                        </a:rPr>
                        <a:t> DATE</a:t>
                      </a:r>
                      <a:endParaRPr lang="en-ZA" sz="14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A8E4F"/>
                    </a:solidFill>
                  </a:tcPr>
                </a:tc>
                <a:extLst>
                  <a:ext uri="{0D108BD9-81ED-4DB2-BD59-A6C34878D82A}">
                    <a16:rowId xmlns:a16="http://schemas.microsoft.com/office/drawing/2014/main" val="10000"/>
                  </a:ext>
                </a:extLst>
              </a:tr>
              <a:tr h="4626750">
                <a:tc>
                  <a:txBody>
                    <a:bodyPr/>
                    <a:lstStyle/>
                    <a:p>
                      <a:pPr algn="just">
                        <a:lnSpc>
                          <a:spcPct val="150000"/>
                        </a:lnSpc>
                        <a:spcAft>
                          <a:spcPts val="0"/>
                        </a:spcAft>
                      </a:pPr>
                      <a:r>
                        <a:rPr lang="en-US" sz="1600" b="1" dirty="0" smtClean="0">
                          <a:effectLst/>
                          <a:latin typeface="Arial" panose="020B0604020202020204" pitchFamily="34" charset="0"/>
                          <a:ea typeface="Times New Roman" panose="02020603050405020304" pitchFamily="18" charset="0"/>
                          <a:cs typeface="Arial" panose="020B0604020202020204" pitchFamily="34" charset="0"/>
                        </a:rPr>
                        <a:t>9</a:t>
                      </a:r>
                      <a:endParaRPr lang="en-ZA" sz="1600" b="1"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457200" rtl="0" eaLnBrk="1" fontAlgn="auto" latinLnBrk="0" hangingPunct="1">
                        <a:lnSpc>
                          <a:spcPct val="150000"/>
                        </a:lnSpc>
                        <a:spcBef>
                          <a:spcPts val="0"/>
                        </a:spcBef>
                        <a:spcAft>
                          <a:spcPts val="0"/>
                        </a:spcAft>
                        <a:buClrTx/>
                        <a:buSzTx/>
                        <a:buFontTx/>
                        <a:buNone/>
                        <a:tabLst/>
                        <a:defRPr/>
                      </a:pPr>
                      <a:r>
                        <a:rPr lang="en-US" sz="1600" b="1" kern="1200" dirty="0" smtClean="0">
                          <a:solidFill>
                            <a:schemeClr val="tx1"/>
                          </a:solidFill>
                          <a:effectLst/>
                          <a:latin typeface="Arial" panose="020B0604020202020204" pitchFamily="34" charset="0"/>
                          <a:ea typeface="+mn-ea"/>
                          <a:cs typeface="Arial" panose="020B0604020202020204" pitchFamily="34" charset="0"/>
                        </a:rPr>
                        <a:t>Presidential pardon</a:t>
                      </a:r>
                      <a:endParaRPr lang="en-ZA" sz="1600" kern="1200" dirty="0" smtClean="0">
                        <a:solidFill>
                          <a:schemeClr val="tx1"/>
                        </a:solidFill>
                        <a:effectLst/>
                        <a:latin typeface="Arial" panose="020B0604020202020204" pitchFamily="34" charset="0"/>
                        <a:ea typeface="+mn-ea"/>
                        <a:cs typeface="Arial" panose="020B0604020202020204" pitchFamily="34" charset="0"/>
                      </a:endParaRPr>
                    </a:p>
                    <a:p>
                      <a:pPr marL="0" marR="0" lvl="0" indent="0" algn="ctr" defTabSz="457200" rtl="0" eaLnBrk="1" fontAlgn="auto" latinLnBrk="0" hangingPunct="1">
                        <a:lnSpc>
                          <a:spcPct val="150000"/>
                        </a:lnSpc>
                        <a:spcBef>
                          <a:spcPts val="0"/>
                        </a:spcBef>
                        <a:spcAft>
                          <a:spcPts val="0"/>
                        </a:spcAft>
                        <a:buClrTx/>
                        <a:buSzTx/>
                        <a:buFontTx/>
                        <a:buNone/>
                        <a:tabLst/>
                        <a:defRPr/>
                      </a:pPr>
                      <a:endParaRPr lang="en-ZA" sz="1600" dirty="0" smtClean="0">
                        <a:effectLst/>
                        <a:latin typeface="Arial" panose="020B0604020202020204" pitchFamily="34" charset="0"/>
                        <a:ea typeface="Calibri" panose="020F0502020204030204" pitchFamily="34" charset="0"/>
                        <a:cs typeface="Arial" panose="020B0604020202020204" pitchFamily="34" charset="0"/>
                      </a:endParaRPr>
                    </a:p>
                    <a:p>
                      <a:pPr marL="0" marR="0" lvl="0" indent="0" algn="ctr" defTabSz="457200" rtl="0" eaLnBrk="1" fontAlgn="auto" latinLnBrk="0" hangingPunct="1">
                        <a:lnSpc>
                          <a:spcPct val="150000"/>
                        </a:lnSpc>
                        <a:spcBef>
                          <a:spcPts val="0"/>
                        </a:spcBef>
                        <a:spcAft>
                          <a:spcPts val="0"/>
                        </a:spcAft>
                        <a:buClrTx/>
                        <a:buSzTx/>
                        <a:buFontTx/>
                        <a:buNone/>
                        <a:tabLst/>
                        <a:defRPr/>
                      </a:pPr>
                      <a:endParaRPr lang="en-ZA" sz="1600" kern="1200" dirty="0" smtClean="0">
                        <a:solidFill>
                          <a:schemeClr val="tx1"/>
                        </a:solidFill>
                        <a:effectLst/>
                        <a:latin typeface="Arial" panose="020B0604020202020204" pitchFamily="34" charset="0"/>
                        <a:ea typeface="+mn-ea"/>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74625" indent="-174625" algn="just">
                        <a:lnSpc>
                          <a:spcPct val="150000"/>
                        </a:lnSpc>
                        <a:buFont typeface="Arial" panose="020B0604020202020204" pitchFamily="34" charset="0"/>
                        <a:buChar char="•"/>
                      </a:pPr>
                      <a:r>
                        <a:rPr lang="en-US" sz="1600" kern="1200" dirty="0" smtClean="0">
                          <a:solidFill>
                            <a:schemeClr val="tx1"/>
                          </a:solidFill>
                          <a:effectLst/>
                          <a:latin typeface="Arial" panose="020B0604020202020204" pitchFamily="34" charset="0"/>
                          <a:ea typeface="+mn-ea"/>
                          <a:cs typeface="Arial" panose="020B0604020202020204" pitchFamily="34" charset="0"/>
                        </a:rPr>
                        <a:t>One of the demands from</a:t>
                      </a:r>
                      <a:r>
                        <a:rPr lang="en-US" sz="1600" kern="1200" baseline="0" dirty="0" smtClean="0">
                          <a:solidFill>
                            <a:schemeClr val="tx1"/>
                          </a:solidFill>
                          <a:effectLst/>
                          <a:latin typeface="Arial" panose="020B0604020202020204" pitchFamily="34" charset="0"/>
                          <a:ea typeface="+mn-ea"/>
                          <a:cs typeface="Arial" panose="020B0604020202020204" pitchFamily="34" charset="0"/>
                        </a:rPr>
                        <a:t> the military veterans demands in the consensus document is the consideration for Presidential pardons and  expungement of criminal records of LSWVs </a:t>
                      </a:r>
                      <a:endParaRPr lang="en-ZA" sz="1600" kern="1200" dirty="0" smtClean="0">
                        <a:solidFill>
                          <a:schemeClr val="tx1"/>
                        </a:solidFill>
                        <a:effectLst/>
                        <a:latin typeface="Arial" panose="020B0604020202020204" pitchFamily="34" charset="0"/>
                        <a:ea typeface="+mn-ea"/>
                        <a:cs typeface="Arial" panose="020B0604020202020204" pitchFamily="34" charset="0"/>
                      </a:endParaRPr>
                    </a:p>
                    <a:p>
                      <a:pPr marL="174625" indent="-174625" algn="just">
                        <a:lnSpc>
                          <a:spcPct val="150000"/>
                        </a:lnSpc>
                        <a:buFont typeface="Arial" panose="020B0604020202020204" pitchFamily="34" charset="0"/>
                        <a:buChar char="•"/>
                      </a:pPr>
                      <a:r>
                        <a:rPr lang="en-ZA" sz="1600" kern="1200" dirty="0" smtClean="0">
                          <a:solidFill>
                            <a:schemeClr val="tx1"/>
                          </a:solidFill>
                          <a:effectLst/>
                          <a:latin typeface="Arial" panose="020B0604020202020204" pitchFamily="34" charset="0"/>
                          <a:ea typeface="+mn-ea"/>
                          <a:cs typeface="Arial" panose="020B0604020202020204" pitchFamily="34" charset="0"/>
                        </a:rPr>
                        <a:t>The Department of Justice and Constitutional Development has furnished the Office of the President with files of individuals (i.e. military veterans) who have applied for Presidential pardons dating back to the era of second President of the Republic. </a:t>
                      </a:r>
                    </a:p>
                    <a:p>
                      <a:pPr marL="174625" indent="-174625" algn="just">
                        <a:lnSpc>
                          <a:spcPct val="150000"/>
                        </a:lnSpc>
                        <a:buFont typeface="Arial" panose="020B0604020202020204" pitchFamily="34" charset="0"/>
                        <a:buChar char="•"/>
                      </a:pPr>
                      <a:r>
                        <a:rPr lang="en-ZA" sz="1600" kern="1200" dirty="0" smtClean="0">
                          <a:solidFill>
                            <a:schemeClr val="tx1"/>
                          </a:solidFill>
                          <a:effectLst/>
                          <a:latin typeface="Arial" panose="020B0604020202020204" pitchFamily="34" charset="0"/>
                          <a:ea typeface="+mn-ea"/>
                          <a:cs typeface="Arial" panose="020B0604020202020204" pitchFamily="34" charset="0"/>
                        </a:rPr>
                        <a:t>Furthermore, the LSWV to solicit their list of individuals who are eligible for a Presidential pardon and reasons why, as well as to provide a list of individuals who should not be considered for Presidential pardon and why.</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
        <p:nvSpPr>
          <p:cNvPr id="2" name="Footer Placeholder 1"/>
          <p:cNvSpPr>
            <a:spLocks noGrp="1"/>
          </p:cNvSpPr>
          <p:nvPr>
            <p:ph type="ftr" sz="quarter" idx="11"/>
          </p:nvPr>
        </p:nvSpPr>
        <p:spPr/>
        <p:txBody>
          <a:bodyPr/>
          <a:lstStyle/>
          <a:p>
            <a:r>
              <a:rPr lang="en-US" sz="1400" b="1" dirty="0" smtClean="0"/>
              <a:t>9</a:t>
            </a:r>
            <a:endParaRPr lang="en-US" sz="1400" b="1" dirty="0"/>
          </a:p>
        </p:txBody>
      </p:sp>
    </p:spTree>
    <p:extLst>
      <p:ext uri="{BB962C8B-B14F-4D97-AF65-F5344CB8AC3E}">
        <p14:creationId xmlns:p14="http://schemas.microsoft.com/office/powerpoint/2010/main" val="277530502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970111871"/>
              </p:ext>
            </p:extLst>
          </p:nvPr>
        </p:nvGraphicFramePr>
        <p:xfrm>
          <a:off x="91441" y="106880"/>
          <a:ext cx="8893534" cy="5520672"/>
        </p:xfrm>
        <a:graphic>
          <a:graphicData uri="http://schemas.openxmlformats.org/drawingml/2006/table">
            <a:tbl>
              <a:tblPr firstRow="1" firstCol="1" bandRow="1"/>
              <a:tblGrid>
                <a:gridCol w="453176">
                  <a:extLst>
                    <a:ext uri="{9D8B030D-6E8A-4147-A177-3AD203B41FA5}">
                      <a16:colId xmlns:a16="http://schemas.microsoft.com/office/drawing/2014/main" val="20000"/>
                    </a:ext>
                  </a:extLst>
                </a:gridCol>
                <a:gridCol w="1313212">
                  <a:extLst>
                    <a:ext uri="{9D8B030D-6E8A-4147-A177-3AD203B41FA5}">
                      <a16:colId xmlns:a16="http://schemas.microsoft.com/office/drawing/2014/main" val="20001"/>
                    </a:ext>
                  </a:extLst>
                </a:gridCol>
                <a:gridCol w="7127146">
                  <a:extLst>
                    <a:ext uri="{9D8B030D-6E8A-4147-A177-3AD203B41FA5}">
                      <a16:colId xmlns:a16="http://schemas.microsoft.com/office/drawing/2014/main" val="20002"/>
                    </a:ext>
                  </a:extLst>
                </a:gridCol>
              </a:tblGrid>
              <a:tr h="400032">
                <a:tc>
                  <a:txBody>
                    <a:bodyPr/>
                    <a:lstStyle/>
                    <a:p>
                      <a:pPr algn="ctr">
                        <a:spcAft>
                          <a:spcPts val="0"/>
                        </a:spcAft>
                      </a:pPr>
                      <a:r>
                        <a:rPr lang="en-US" sz="2400" b="1" dirty="0" smtClean="0">
                          <a:effectLst/>
                          <a:latin typeface="Arial" panose="020B0604020202020204" pitchFamily="34" charset="0"/>
                          <a:ea typeface="Calibri" panose="020F0502020204030204" pitchFamily="34" charset="0"/>
                          <a:cs typeface="Arial" panose="020B0604020202020204" pitchFamily="34" charset="0"/>
                        </a:rPr>
                        <a:t>#</a:t>
                      </a:r>
                      <a:endParaRPr lang="en-ZA" sz="14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A8E4F"/>
                    </a:solidFill>
                  </a:tcPr>
                </a:tc>
                <a:tc>
                  <a:txBody>
                    <a:bodyPr/>
                    <a:lstStyle/>
                    <a:p>
                      <a:pPr algn="ctr">
                        <a:spcAft>
                          <a:spcPts val="0"/>
                        </a:spcAft>
                      </a:pPr>
                      <a:r>
                        <a:rPr lang="en-US" sz="2400" b="1" dirty="0" smtClean="0">
                          <a:effectLst/>
                          <a:latin typeface="Arial" panose="020B0604020202020204" pitchFamily="34" charset="0"/>
                          <a:ea typeface="Calibri" panose="020F0502020204030204" pitchFamily="34" charset="0"/>
                          <a:cs typeface="Arial" panose="020B0604020202020204" pitchFamily="34" charset="0"/>
                        </a:rPr>
                        <a:t>ISSUES</a:t>
                      </a:r>
                      <a:endParaRPr lang="en-ZA" sz="14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A8E4F"/>
                    </a:solidFill>
                  </a:tcPr>
                </a:tc>
                <a:tc>
                  <a:txBody>
                    <a:bodyPr/>
                    <a:lstStyle/>
                    <a:p>
                      <a:pPr algn="ctr">
                        <a:spcAft>
                          <a:spcPts val="0"/>
                        </a:spcAft>
                      </a:pPr>
                      <a:r>
                        <a:rPr lang="en-US" sz="2400" b="1" dirty="0" smtClean="0">
                          <a:effectLst/>
                          <a:latin typeface="Arial" panose="020B0604020202020204" pitchFamily="34" charset="0"/>
                          <a:ea typeface="Calibri" panose="020F0502020204030204" pitchFamily="34" charset="0"/>
                          <a:cs typeface="Arial" panose="020B0604020202020204" pitchFamily="34" charset="0"/>
                        </a:rPr>
                        <a:t>PROGRESS TO</a:t>
                      </a:r>
                      <a:r>
                        <a:rPr lang="en-US" sz="2400" b="1" baseline="0" dirty="0" smtClean="0">
                          <a:effectLst/>
                          <a:latin typeface="Arial" panose="020B0604020202020204" pitchFamily="34" charset="0"/>
                          <a:ea typeface="Calibri" panose="020F0502020204030204" pitchFamily="34" charset="0"/>
                          <a:cs typeface="Arial" panose="020B0604020202020204" pitchFamily="34" charset="0"/>
                        </a:rPr>
                        <a:t> DATE</a:t>
                      </a:r>
                      <a:endParaRPr lang="en-ZA" sz="14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A8E4F"/>
                    </a:solidFill>
                  </a:tcPr>
                </a:tc>
                <a:extLst>
                  <a:ext uri="{0D108BD9-81ED-4DB2-BD59-A6C34878D82A}">
                    <a16:rowId xmlns:a16="http://schemas.microsoft.com/office/drawing/2014/main" val="10000"/>
                  </a:ext>
                </a:extLst>
              </a:tr>
              <a:tr h="3317025">
                <a:tc>
                  <a:txBody>
                    <a:bodyPr/>
                    <a:lstStyle/>
                    <a:p>
                      <a:pPr marL="0" marR="0" lvl="0" indent="0" algn="just" defTabSz="457200" rtl="0" eaLnBrk="1" fontAlgn="auto" latinLnBrk="0" hangingPunct="1">
                        <a:lnSpc>
                          <a:spcPct val="150000"/>
                        </a:lnSpc>
                        <a:spcBef>
                          <a:spcPts val="0"/>
                        </a:spcBef>
                        <a:spcAft>
                          <a:spcPts val="0"/>
                        </a:spcAft>
                        <a:buClrTx/>
                        <a:buSzTx/>
                        <a:buFontTx/>
                        <a:buNone/>
                        <a:tabLst/>
                        <a:defRPr/>
                      </a:pPr>
                      <a:r>
                        <a:rPr kumimoji="0" lang="en-US" sz="1600" b="1" i="0" u="none" strike="noStrike" kern="1200" cap="none" spc="0" normalizeH="0" baseline="0" noProof="0" dirty="0" smtClean="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10</a:t>
                      </a:r>
                      <a:endParaRPr kumimoji="0" lang="en-ZA" sz="1600" b="1" i="0" u="none" strike="noStrike" kern="1200" cap="none" spc="0" normalizeH="0" baseline="0" noProof="0" dirty="0" smtClean="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endParaRPr>
                    </a:p>
                    <a:p>
                      <a:pPr algn="just">
                        <a:lnSpc>
                          <a:spcPct val="150000"/>
                        </a:lnSpc>
                        <a:spcAft>
                          <a:spcPts val="0"/>
                        </a:spcAft>
                      </a:pPr>
                      <a:endParaRPr lang="en-ZA" sz="1600" b="1" kern="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457200" rtl="0" eaLnBrk="1" fontAlgn="auto" latinLnBrk="0" hangingPunct="1">
                        <a:lnSpc>
                          <a:spcPct val="150000"/>
                        </a:lnSpc>
                        <a:spcBef>
                          <a:spcPts val="0"/>
                        </a:spcBef>
                        <a:spcAft>
                          <a:spcPts val="0"/>
                        </a:spcAft>
                        <a:buClrTx/>
                        <a:buSzTx/>
                        <a:buFontTx/>
                        <a:buNone/>
                        <a:tabLst/>
                        <a:defRPr/>
                      </a:pPr>
                      <a:r>
                        <a:rPr lang="en-US" sz="1600" b="1" kern="1200" dirty="0" smtClean="0">
                          <a:solidFill>
                            <a:schemeClr val="tx1"/>
                          </a:solidFill>
                          <a:effectLst/>
                          <a:latin typeface="Arial" panose="020B0604020202020204" pitchFamily="34" charset="0"/>
                          <a:ea typeface="+mn-ea"/>
                          <a:cs typeface="Arial" panose="020B0604020202020204" pitchFamily="34" charset="0"/>
                        </a:rPr>
                        <a:t>Housing</a:t>
                      </a:r>
                      <a:endParaRPr lang="en-ZA" sz="1600" kern="1200" dirty="0" smtClean="0">
                        <a:solidFill>
                          <a:schemeClr val="tx1"/>
                        </a:solidFill>
                        <a:effectLst/>
                        <a:latin typeface="Arial" panose="020B0604020202020204" pitchFamily="34" charset="0"/>
                        <a:ea typeface="+mn-ea"/>
                        <a:cs typeface="Arial" panose="020B0604020202020204" pitchFamily="34" charset="0"/>
                      </a:endParaRPr>
                    </a:p>
                    <a:p>
                      <a:pPr marL="0" marR="0" lvl="0" indent="0" algn="ctr" defTabSz="457200" rtl="0" eaLnBrk="1" fontAlgn="auto" latinLnBrk="0" hangingPunct="1">
                        <a:lnSpc>
                          <a:spcPct val="150000"/>
                        </a:lnSpc>
                        <a:spcBef>
                          <a:spcPts val="0"/>
                        </a:spcBef>
                        <a:spcAft>
                          <a:spcPts val="0"/>
                        </a:spcAft>
                        <a:buClrTx/>
                        <a:buSzTx/>
                        <a:buFontTx/>
                        <a:buNone/>
                        <a:tabLst/>
                        <a:defRPr/>
                      </a:pPr>
                      <a:endParaRPr lang="en-ZA" sz="1600" kern="1200" dirty="0" smtClean="0">
                        <a:solidFill>
                          <a:schemeClr val="tx1"/>
                        </a:solidFill>
                        <a:effectLst/>
                        <a:latin typeface="Arial" panose="020B0604020202020204" pitchFamily="34" charset="0"/>
                        <a:ea typeface="+mn-ea"/>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74625" indent="-174625" algn="just">
                        <a:lnSpc>
                          <a:spcPct val="150000"/>
                        </a:lnSpc>
                        <a:buFont typeface="Arial" panose="020B0604020202020204" pitchFamily="34" charset="0"/>
                        <a:buChar char="•"/>
                      </a:pPr>
                      <a:r>
                        <a:rPr lang="en-ZA" sz="1600" kern="1200" dirty="0" smtClean="0">
                          <a:solidFill>
                            <a:schemeClr val="tx1"/>
                          </a:solidFill>
                          <a:effectLst/>
                          <a:latin typeface="Arial" panose="020B0604020202020204" pitchFamily="34" charset="0"/>
                          <a:ea typeface="+mn-ea"/>
                          <a:cs typeface="Arial" panose="020B0604020202020204" pitchFamily="34" charset="0"/>
                        </a:rPr>
                        <a:t>Delivery of MVs housing and rescue of distressed mortgages is on-going under the current legislative and regulatory provisions. </a:t>
                      </a:r>
                    </a:p>
                    <a:p>
                      <a:pPr marL="174625" indent="-174625" algn="just">
                        <a:lnSpc>
                          <a:spcPct val="150000"/>
                        </a:lnSpc>
                        <a:buFont typeface="Arial" panose="020B0604020202020204" pitchFamily="34" charset="0"/>
                        <a:buChar char="•"/>
                      </a:pPr>
                      <a:r>
                        <a:rPr lang="en-US" sz="1600" kern="1200" dirty="0" smtClean="0">
                          <a:solidFill>
                            <a:schemeClr val="tx1"/>
                          </a:solidFill>
                          <a:effectLst/>
                          <a:latin typeface="Arial" panose="020B0604020202020204" pitchFamily="34" charset="0"/>
                          <a:ea typeface="+mn-ea"/>
                          <a:cs typeface="Arial" panose="020B0604020202020204" pitchFamily="34" charset="0"/>
                        </a:rPr>
                        <a:t>To date,</a:t>
                      </a:r>
                      <a:r>
                        <a:rPr lang="en-US" sz="1600" kern="1200" baseline="0" dirty="0" smtClean="0">
                          <a:solidFill>
                            <a:schemeClr val="tx1"/>
                          </a:solidFill>
                          <a:effectLst/>
                          <a:latin typeface="Arial" panose="020B0604020202020204" pitchFamily="34" charset="0"/>
                          <a:ea typeface="+mn-ea"/>
                          <a:cs typeface="Arial" panose="020B0604020202020204" pitchFamily="34" charset="0"/>
                        </a:rPr>
                        <a:t> the Department (working with stakeholders) has delivered in excess of 1 700 houses nationally, and settled more than 200 distressed mortgage bonds.</a:t>
                      </a:r>
                    </a:p>
                    <a:p>
                      <a:pPr marL="174625" indent="-174625" algn="just">
                        <a:lnSpc>
                          <a:spcPct val="150000"/>
                        </a:lnSpc>
                        <a:buFont typeface="Arial" panose="020B0604020202020204" pitchFamily="34" charset="0"/>
                        <a:buChar char="•"/>
                      </a:pPr>
                      <a:r>
                        <a:rPr lang="en-ZA" sz="1600" kern="1200" dirty="0" smtClean="0">
                          <a:solidFill>
                            <a:schemeClr val="tx1"/>
                          </a:solidFill>
                          <a:effectLst/>
                          <a:latin typeface="Arial" panose="020B0604020202020204" pitchFamily="34" charset="0"/>
                          <a:ea typeface="+mn-ea"/>
                          <a:cs typeface="Arial" panose="020B0604020202020204" pitchFamily="34" charset="0"/>
                        </a:rPr>
                        <a:t>The modalities of the 80sqm was a proposal</a:t>
                      </a:r>
                      <a:r>
                        <a:rPr lang="en-ZA" sz="1600" kern="1200" baseline="0" dirty="0" smtClean="0">
                          <a:solidFill>
                            <a:schemeClr val="tx1"/>
                          </a:solidFill>
                          <a:effectLst/>
                          <a:latin typeface="Arial" panose="020B0604020202020204" pitchFamily="34" charset="0"/>
                          <a:ea typeface="+mn-ea"/>
                          <a:cs typeface="Arial" panose="020B0604020202020204" pitchFamily="34" charset="0"/>
                        </a:rPr>
                        <a:t> that will form part of the gazetting, although a risk has been highlighted that houses of Military Veterans should not be different from the houses being offered to ordinary citizens as evidence shows that it is one of the source of conflicts in the communities</a:t>
                      </a:r>
                      <a:endParaRPr lang="en-ZA" sz="1600" kern="1200" dirty="0" smtClean="0">
                        <a:solidFill>
                          <a:schemeClr val="tx1"/>
                        </a:solidFill>
                        <a:effectLst/>
                        <a:latin typeface="Arial" panose="020B0604020202020204" pitchFamily="34" charset="0"/>
                        <a:ea typeface="+mn-ea"/>
                        <a:cs typeface="Arial" panose="020B0604020202020204" pitchFamily="34" charset="0"/>
                      </a:endParaRPr>
                    </a:p>
                    <a:p>
                      <a:pPr marL="285750" indent="-285750" algn="just">
                        <a:lnSpc>
                          <a:spcPct val="150000"/>
                        </a:lnSpc>
                        <a:buFont typeface="Wingdings" panose="05000000000000000000" pitchFamily="2" charset="2"/>
                        <a:buChar char="q"/>
                      </a:pPr>
                      <a:endParaRPr lang="en-ZA" sz="1600" kern="1200" dirty="0" smtClean="0">
                        <a:solidFill>
                          <a:schemeClr val="tx1"/>
                        </a:solidFill>
                        <a:effectLst/>
                        <a:latin typeface="Arial" panose="020B0604020202020204" pitchFamily="34" charset="0"/>
                        <a:ea typeface="+mn-ea"/>
                        <a:cs typeface="Arial" panose="020B0604020202020204" pitchFamily="34" charset="0"/>
                      </a:endParaRPr>
                    </a:p>
                    <a:p>
                      <a:pPr algn="just">
                        <a:lnSpc>
                          <a:spcPct val="150000"/>
                        </a:lnSpc>
                      </a:pPr>
                      <a:r>
                        <a:rPr lang="en-ZA" sz="1600" b="1" i="1" kern="1200" dirty="0" smtClean="0">
                          <a:solidFill>
                            <a:schemeClr val="tx1"/>
                          </a:solidFill>
                          <a:effectLst/>
                          <a:latin typeface="Arial" panose="020B0604020202020204" pitchFamily="34" charset="0"/>
                          <a:ea typeface="+mn-ea"/>
                          <a:cs typeface="Arial" panose="020B0604020202020204" pitchFamily="34" charset="0"/>
                        </a:rPr>
                        <a:t>DPWI houses </a:t>
                      </a:r>
                    </a:p>
                    <a:p>
                      <a:pPr algn="just">
                        <a:lnSpc>
                          <a:spcPct val="150000"/>
                        </a:lnSpc>
                      </a:pPr>
                      <a:r>
                        <a:rPr lang="en-ZA" sz="1600" kern="1200" dirty="0" smtClean="0">
                          <a:solidFill>
                            <a:schemeClr val="tx1"/>
                          </a:solidFill>
                          <a:effectLst/>
                          <a:latin typeface="Arial" panose="020B0604020202020204" pitchFamily="34" charset="0"/>
                          <a:ea typeface="+mn-ea"/>
                          <a:cs typeface="Arial" panose="020B0604020202020204" pitchFamily="34" charset="0"/>
                        </a:rPr>
                        <a:t>Government is assessing the inventory and status of the houses to confirm which houses might be available and their conditions.</a:t>
                      </a:r>
                      <a:endParaRPr lang="en-ZA" sz="1600" kern="1200" dirty="0">
                        <a:solidFill>
                          <a:schemeClr val="tx1"/>
                        </a:solidFill>
                        <a:effectLst/>
                        <a:latin typeface="Arial" panose="020B0604020202020204" pitchFamily="34" charset="0"/>
                        <a:ea typeface="+mn-ea"/>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
        <p:nvSpPr>
          <p:cNvPr id="2" name="Footer Placeholder 1"/>
          <p:cNvSpPr>
            <a:spLocks noGrp="1"/>
          </p:cNvSpPr>
          <p:nvPr>
            <p:ph type="ftr" sz="quarter" idx="11"/>
          </p:nvPr>
        </p:nvSpPr>
        <p:spPr/>
        <p:txBody>
          <a:bodyPr/>
          <a:lstStyle/>
          <a:p>
            <a:r>
              <a:rPr lang="en-US" sz="1400" b="1" dirty="0" smtClean="0"/>
              <a:t>10</a:t>
            </a:r>
            <a:endParaRPr lang="en-US" sz="1400" b="1" dirty="0"/>
          </a:p>
        </p:txBody>
      </p:sp>
    </p:spTree>
    <p:extLst>
      <p:ext uri="{BB962C8B-B14F-4D97-AF65-F5344CB8AC3E}">
        <p14:creationId xmlns:p14="http://schemas.microsoft.com/office/powerpoint/2010/main" val="350656935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639883406"/>
              </p:ext>
            </p:extLst>
          </p:nvPr>
        </p:nvGraphicFramePr>
        <p:xfrm>
          <a:off x="198783" y="144673"/>
          <a:ext cx="8786191" cy="6077997"/>
        </p:xfrm>
        <a:graphic>
          <a:graphicData uri="http://schemas.openxmlformats.org/drawingml/2006/table">
            <a:tbl>
              <a:tblPr firstRow="1" firstCol="1" bandRow="1"/>
              <a:tblGrid>
                <a:gridCol w="447706">
                  <a:extLst>
                    <a:ext uri="{9D8B030D-6E8A-4147-A177-3AD203B41FA5}">
                      <a16:colId xmlns:a16="http://schemas.microsoft.com/office/drawing/2014/main" val="20000"/>
                    </a:ext>
                  </a:extLst>
                </a:gridCol>
                <a:gridCol w="1659389">
                  <a:extLst>
                    <a:ext uri="{9D8B030D-6E8A-4147-A177-3AD203B41FA5}">
                      <a16:colId xmlns:a16="http://schemas.microsoft.com/office/drawing/2014/main" val="20001"/>
                    </a:ext>
                  </a:extLst>
                </a:gridCol>
                <a:gridCol w="6679096">
                  <a:extLst>
                    <a:ext uri="{9D8B030D-6E8A-4147-A177-3AD203B41FA5}">
                      <a16:colId xmlns:a16="http://schemas.microsoft.com/office/drawing/2014/main" val="20002"/>
                    </a:ext>
                  </a:extLst>
                </a:gridCol>
              </a:tblGrid>
              <a:tr h="462456">
                <a:tc>
                  <a:txBody>
                    <a:bodyPr/>
                    <a:lstStyle/>
                    <a:p>
                      <a:pPr algn="ctr">
                        <a:spcAft>
                          <a:spcPts val="0"/>
                        </a:spcAft>
                      </a:pPr>
                      <a:r>
                        <a:rPr lang="en-US" sz="2400" b="1" dirty="0" smtClean="0">
                          <a:effectLst/>
                          <a:latin typeface="Arial" panose="020B0604020202020204" pitchFamily="34" charset="0"/>
                          <a:ea typeface="Calibri" panose="020F0502020204030204" pitchFamily="34" charset="0"/>
                          <a:cs typeface="Arial" panose="020B0604020202020204" pitchFamily="34" charset="0"/>
                        </a:rPr>
                        <a:t>#</a:t>
                      </a:r>
                      <a:endParaRPr lang="en-ZA" sz="14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A8E4F"/>
                    </a:solidFill>
                  </a:tcPr>
                </a:tc>
                <a:tc>
                  <a:txBody>
                    <a:bodyPr/>
                    <a:lstStyle/>
                    <a:p>
                      <a:pPr algn="ctr">
                        <a:spcAft>
                          <a:spcPts val="0"/>
                        </a:spcAft>
                      </a:pPr>
                      <a:r>
                        <a:rPr lang="en-US" sz="2400" b="1" dirty="0" smtClean="0">
                          <a:effectLst/>
                          <a:latin typeface="Arial" panose="020B0604020202020204" pitchFamily="34" charset="0"/>
                          <a:ea typeface="Calibri" panose="020F0502020204030204" pitchFamily="34" charset="0"/>
                          <a:cs typeface="Arial" panose="020B0604020202020204" pitchFamily="34" charset="0"/>
                        </a:rPr>
                        <a:t>ISSUES</a:t>
                      </a:r>
                      <a:endParaRPr lang="en-ZA" sz="14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A8E4F"/>
                    </a:solidFill>
                  </a:tcPr>
                </a:tc>
                <a:tc>
                  <a:txBody>
                    <a:bodyPr/>
                    <a:lstStyle/>
                    <a:p>
                      <a:pPr algn="ctr">
                        <a:spcAft>
                          <a:spcPts val="0"/>
                        </a:spcAft>
                      </a:pPr>
                      <a:r>
                        <a:rPr lang="en-US" sz="2400" b="1" dirty="0" smtClean="0">
                          <a:effectLst/>
                          <a:latin typeface="Arial" panose="020B0604020202020204" pitchFamily="34" charset="0"/>
                          <a:ea typeface="Calibri" panose="020F0502020204030204" pitchFamily="34" charset="0"/>
                          <a:cs typeface="Arial" panose="020B0604020202020204" pitchFamily="34" charset="0"/>
                        </a:rPr>
                        <a:t>PROGRESS TO</a:t>
                      </a:r>
                      <a:r>
                        <a:rPr lang="en-US" sz="2400" b="1" baseline="0" dirty="0" smtClean="0">
                          <a:effectLst/>
                          <a:latin typeface="Arial" panose="020B0604020202020204" pitchFamily="34" charset="0"/>
                          <a:ea typeface="Calibri" panose="020F0502020204030204" pitchFamily="34" charset="0"/>
                          <a:cs typeface="Arial" panose="020B0604020202020204" pitchFamily="34" charset="0"/>
                        </a:rPr>
                        <a:t> DATE</a:t>
                      </a:r>
                      <a:endParaRPr lang="en-ZA" sz="14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A8E4F"/>
                    </a:solidFill>
                  </a:tcPr>
                </a:tc>
                <a:extLst>
                  <a:ext uri="{0D108BD9-81ED-4DB2-BD59-A6C34878D82A}">
                    <a16:rowId xmlns:a16="http://schemas.microsoft.com/office/drawing/2014/main" val="10000"/>
                  </a:ext>
                </a:extLst>
              </a:tr>
              <a:tr h="5615541">
                <a:tc>
                  <a:txBody>
                    <a:bodyPr/>
                    <a:lstStyle/>
                    <a:p>
                      <a:pPr marL="0" algn="just" defTabSz="457200" rtl="0" eaLnBrk="1" latinLnBrk="0" hangingPunct="1">
                        <a:lnSpc>
                          <a:spcPct val="150000"/>
                        </a:lnSpc>
                        <a:spcAft>
                          <a:spcPts val="0"/>
                        </a:spcAft>
                      </a:pPr>
                      <a:r>
                        <a:rPr kumimoji="0" lang="en-US" sz="1600" b="1" i="0" u="none" strike="noStrike" kern="1200" cap="none" spc="0" normalizeH="0" baseline="0" dirty="0" smtClean="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11</a:t>
                      </a:r>
                      <a:endParaRPr kumimoji="0" lang="en-ZA" sz="1600" b="1" i="0" u="none" strike="noStrike" kern="1200" cap="none" spc="0" normalizeH="0" baseline="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just" defTabSz="457200" rtl="0" eaLnBrk="1" fontAlgn="auto" latinLnBrk="0" hangingPunct="1">
                        <a:lnSpc>
                          <a:spcPct val="150000"/>
                        </a:lnSpc>
                        <a:spcBef>
                          <a:spcPts val="0"/>
                        </a:spcBef>
                        <a:spcAft>
                          <a:spcPts val="0"/>
                        </a:spcAft>
                        <a:buClrTx/>
                        <a:buSzTx/>
                        <a:buFontTx/>
                        <a:buNone/>
                        <a:tabLst/>
                        <a:defRPr/>
                      </a:pPr>
                      <a:r>
                        <a:rPr lang="en-US" sz="1600" b="1" kern="1200" dirty="0" smtClean="0">
                          <a:solidFill>
                            <a:schemeClr val="tx1"/>
                          </a:solidFill>
                          <a:effectLst/>
                          <a:latin typeface="Arial" panose="020B0604020202020204" pitchFamily="34" charset="0"/>
                          <a:ea typeface="+mn-ea"/>
                          <a:cs typeface="Arial" panose="020B0604020202020204" pitchFamily="34" charset="0"/>
                        </a:rPr>
                        <a:t>Pension</a:t>
                      </a:r>
                      <a:endParaRPr lang="en-ZA" sz="1600" kern="1200" dirty="0" smtClean="0">
                        <a:solidFill>
                          <a:schemeClr val="tx1"/>
                        </a:solidFill>
                        <a:effectLst/>
                        <a:latin typeface="Arial" panose="020B0604020202020204" pitchFamily="34" charset="0"/>
                        <a:ea typeface="+mn-ea"/>
                        <a:cs typeface="Arial" panose="020B0604020202020204" pitchFamily="34" charset="0"/>
                      </a:endParaRPr>
                    </a:p>
                    <a:p>
                      <a:pPr marL="0" marR="0" lvl="0" indent="0" algn="just" defTabSz="457200" rtl="0" eaLnBrk="1" fontAlgn="auto" latinLnBrk="0" hangingPunct="1">
                        <a:lnSpc>
                          <a:spcPct val="150000"/>
                        </a:lnSpc>
                        <a:spcBef>
                          <a:spcPts val="0"/>
                        </a:spcBef>
                        <a:spcAft>
                          <a:spcPts val="0"/>
                        </a:spcAft>
                        <a:buClrTx/>
                        <a:buSzTx/>
                        <a:buFontTx/>
                        <a:buNone/>
                        <a:tabLst/>
                        <a:defRPr/>
                      </a:pPr>
                      <a:endParaRPr lang="en-ZA" sz="1600" kern="1200" dirty="0" smtClean="0">
                        <a:solidFill>
                          <a:schemeClr val="tx1"/>
                        </a:solidFill>
                        <a:effectLst/>
                        <a:latin typeface="Arial" panose="020B0604020202020204" pitchFamily="34" charset="0"/>
                        <a:ea typeface="+mn-ea"/>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74625" indent="-174625" algn="just">
                        <a:lnSpc>
                          <a:spcPct val="150000"/>
                        </a:lnSpc>
                        <a:buFont typeface="Arial" panose="020B0604020202020204" pitchFamily="34" charset="0"/>
                        <a:buChar char="•"/>
                      </a:pPr>
                      <a:r>
                        <a:rPr lang="en-US" sz="1600" dirty="0" smtClean="0">
                          <a:solidFill>
                            <a:prstClr val="black"/>
                          </a:solidFill>
                          <a:latin typeface="Arial" panose="020B0604020202020204" pitchFamily="34" charset="0"/>
                          <a:cs typeface="Arial" panose="020B0604020202020204" pitchFamily="34" charset="0"/>
                        </a:rPr>
                        <a:t>The content of the Pension policy has been </a:t>
                      </a:r>
                      <a:r>
                        <a:rPr lang="en-US" sz="1600" dirty="0" err="1" smtClean="0">
                          <a:solidFill>
                            <a:prstClr val="black"/>
                          </a:solidFill>
                          <a:latin typeface="Arial" panose="020B0604020202020204" pitchFamily="34" charset="0"/>
                          <a:cs typeface="Arial" panose="020B0604020202020204" pitchFamily="34" charset="0"/>
                        </a:rPr>
                        <a:t>finalised</a:t>
                      </a:r>
                      <a:r>
                        <a:rPr lang="en-US" sz="1600" dirty="0" smtClean="0">
                          <a:solidFill>
                            <a:prstClr val="black"/>
                          </a:solidFill>
                          <a:latin typeface="Arial" panose="020B0604020202020204" pitchFamily="34" charset="0"/>
                          <a:cs typeface="Arial" panose="020B0604020202020204" pitchFamily="34" charset="0"/>
                        </a:rPr>
                        <a:t> by the work stream. The policy was also consulted with the Deputy Minister of </a:t>
                      </a:r>
                      <a:r>
                        <a:rPr lang="en-US" sz="1600" dirty="0" err="1" smtClean="0">
                          <a:solidFill>
                            <a:prstClr val="black"/>
                          </a:solidFill>
                          <a:latin typeface="Arial" panose="020B0604020202020204" pitchFamily="34" charset="0"/>
                          <a:cs typeface="Arial" panose="020B0604020202020204" pitchFamily="34" charset="0"/>
                        </a:rPr>
                        <a:t>Defence</a:t>
                      </a:r>
                      <a:r>
                        <a:rPr lang="en-US" sz="1600" dirty="0" smtClean="0">
                          <a:solidFill>
                            <a:prstClr val="black"/>
                          </a:solidFill>
                          <a:latin typeface="Arial" panose="020B0604020202020204" pitchFamily="34" charset="0"/>
                          <a:cs typeface="Arial" panose="020B0604020202020204" pitchFamily="34" charset="0"/>
                        </a:rPr>
                        <a:t> and Military Veterans in July 2021.  Some issues are being referred to the legal services and legislative review work stream for concurrence and clarify on some of the definitions</a:t>
                      </a:r>
                      <a:r>
                        <a:rPr lang="en-US" sz="1600" kern="1200" dirty="0" smtClean="0">
                          <a:solidFill>
                            <a:schemeClr val="tx1"/>
                          </a:solidFill>
                          <a:effectLst/>
                          <a:latin typeface="Arial" panose="020B0604020202020204" pitchFamily="34" charset="0"/>
                          <a:ea typeface="+mn-ea"/>
                          <a:cs typeface="Arial" panose="020B0604020202020204" pitchFamily="34" charset="0"/>
                        </a:rPr>
                        <a:t>. </a:t>
                      </a:r>
                    </a:p>
                    <a:p>
                      <a:pPr marL="174625" marR="0" lvl="0" indent="-174625" algn="just"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lang="en-US" sz="1600" dirty="0" smtClean="0">
                          <a:solidFill>
                            <a:prstClr val="black"/>
                          </a:solidFill>
                          <a:latin typeface="Arial" panose="020B0604020202020204" pitchFamily="34" charset="0"/>
                          <a:cs typeface="Arial" panose="020B0604020202020204" pitchFamily="34" charset="0"/>
                        </a:rPr>
                        <a:t>The DMV database section has since provided the data file of the Military Veterans to GPAA to enable the determination of the number of possible Military Veterans that will benefit. </a:t>
                      </a:r>
                    </a:p>
                    <a:p>
                      <a:pPr marL="174625" marR="0" lvl="0" indent="-174625" algn="just"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lang="en-US" sz="1600" dirty="0" smtClean="0">
                          <a:solidFill>
                            <a:prstClr val="black"/>
                          </a:solidFill>
                          <a:latin typeface="Arial" panose="020B0604020202020204" pitchFamily="34" charset="0"/>
                          <a:cs typeface="Arial" panose="020B0604020202020204" pitchFamily="34" charset="0"/>
                        </a:rPr>
                        <a:t>High</a:t>
                      </a:r>
                      <a:r>
                        <a:rPr lang="en-US" sz="1600" baseline="0" dirty="0" smtClean="0">
                          <a:solidFill>
                            <a:prstClr val="black"/>
                          </a:solidFill>
                          <a:latin typeface="Arial" panose="020B0604020202020204" pitchFamily="34" charset="0"/>
                          <a:cs typeface="Arial" panose="020B0604020202020204" pitchFamily="34" charset="0"/>
                        </a:rPr>
                        <a:t> level budget implications was done based on the information received from GPAA</a:t>
                      </a:r>
                      <a:endParaRPr lang="en-US" sz="1600" dirty="0" smtClean="0">
                        <a:solidFill>
                          <a:prstClr val="black"/>
                        </a:solidFill>
                        <a:latin typeface="Arial" panose="020B0604020202020204" pitchFamily="34" charset="0"/>
                        <a:cs typeface="Arial" panose="020B0604020202020204" pitchFamily="34" charset="0"/>
                      </a:endParaRPr>
                    </a:p>
                    <a:p>
                      <a:pPr marL="174625" indent="-174625" algn="just">
                        <a:lnSpc>
                          <a:spcPct val="150000"/>
                        </a:lnSpc>
                        <a:buFont typeface="Arial" panose="020B0604020202020204" pitchFamily="34" charset="0"/>
                        <a:buChar char="•"/>
                      </a:pPr>
                      <a:r>
                        <a:rPr lang="en-US" sz="1600" dirty="0" smtClean="0">
                          <a:solidFill>
                            <a:prstClr val="black"/>
                          </a:solidFill>
                          <a:latin typeface="Arial" panose="020B0604020202020204" pitchFamily="34" charset="0"/>
                          <a:cs typeface="Arial" panose="020B0604020202020204" pitchFamily="34" charset="0"/>
                        </a:rPr>
                        <a:t>The work stream is currently working on the finer details on the financial modelling and budget implications of the benefit.</a:t>
                      </a:r>
                      <a:r>
                        <a:rPr lang="en-US" sz="1600" baseline="0" dirty="0" smtClean="0">
                          <a:solidFill>
                            <a:prstClr val="black"/>
                          </a:solidFill>
                          <a:latin typeface="Arial" panose="020B0604020202020204" pitchFamily="34" charset="0"/>
                          <a:cs typeface="Arial" panose="020B0604020202020204" pitchFamily="34" charset="0"/>
                        </a:rPr>
                        <a:t> </a:t>
                      </a:r>
                    </a:p>
                    <a:p>
                      <a:pPr marL="174625" indent="-174625" algn="just">
                        <a:lnSpc>
                          <a:spcPct val="150000"/>
                        </a:lnSpc>
                        <a:buFont typeface="Arial" panose="020B0604020202020204" pitchFamily="34" charset="0"/>
                        <a:buChar char="•"/>
                      </a:pPr>
                      <a:r>
                        <a:rPr lang="en-US" sz="1600" dirty="0" smtClean="0">
                          <a:solidFill>
                            <a:prstClr val="black"/>
                          </a:solidFill>
                          <a:latin typeface="Arial" panose="020B0604020202020204" pitchFamily="34" charset="0"/>
                          <a:cs typeface="Arial" panose="020B0604020202020204" pitchFamily="34" charset="0"/>
                        </a:rPr>
                        <a:t>(Preliminary work will be completed in August to allow for further engagement by the principals, namely, PTT,  Minister of Defence and Military Veterans and the Minister of Finance).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
        <p:nvSpPr>
          <p:cNvPr id="3" name="Footer Placeholder 2"/>
          <p:cNvSpPr>
            <a:spLocks noGrp="1"/>
          </p:cNvSpPr>
          <p:nvPr>
            <p:ph type="ftr" sz="quarter" idx="11"/>
          </p:nvPr>
        </p:nvSpPr>
        <p:spPr>
          <a:xfrm>
            <a:off x="3028950" y="6356351"/>
            <a:ext cx="3086100" cy="501649"/>
          </a:xfrm>
        </p:spPr>
        <p:txBody>
          <a:bodyPr/>
          <a:lstStyle/>
          <a:p>
            <a:r>
              <a:rPr lang="en-US" sz="1400" b="1" dirty="0" smtClean="0"/>
              <a:t>11</a:t>
            </a:r>
            <a:endParaRPr lang="en-US" sz="1400" b="1" dirty="0"/>
          </a:p>
        </p:txBody>
      </p:sp>
    </p:spTree>
    <p:extLst>
      <p:ext uri="{BB962C8B-B14F-4D97-AF65-F5344CB8AC3E}">
        <p14:creationId xmlns:p14="http://schemas.microsoft.com/office/powerpoint/2010/main" val="12011739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869825146"/>
              </p:ext>
            </p:extLst>
          </p:nvPr>
        </p:nvGraphicFramePr>
        <p:xfrm>
          <a:off x="198783" y="144673"/>
          <a:ext cx="8786191" cy="6077997"/>
        </p:xfrm>
        <a:graphic>
          <a:graphicData uri="http://schemas.openxmlformats.org/drawingml/2006/table">
            <a:tbl>
              <a:tblPr firstRow="1" firstCol="1" bandRow="1"/>
              <a:tblGrid>
                <a:gridCol w="447706">
                  <a:extLst>
                    <a:ext uri="{9D8B030D-6E8A-4147-A177-3AD203B41FA5}">
                      <a16:colId xmlns:a16="http://schemas.microsoft.com/office/drawing/2014/main" val="20000"/>
                    </a:ext>
                  </a:extLst>
                </a:gridCol>
                <a:gridCol w="1659389">
                  <a:extLst>
                    <a:ext uri="{9D8B030D-6E8A-4147-A177-3AD203B41FA5}">
                      <a16:colId xmlns:a16="http://schemas.microsoft.com/office/drawing/2014/main" val="20001"/>
                    </a:ext>
                  </a:extLst>
                </a:gridCol>
                <a:gridCol w="6679096">
                  <a:extLst>
                    <a:ext uri="{9D8B030D-6E8A-4147-A177-3AD203B41FA5}">
                      <a16:colId xmlns:a16="http://schemas.microsoft.com/office/drawing/2014/main" val="20002"/>
                    </a:ext>
                  </a:extLst>
                </a:gridCol>
              </a:tblGrid>
              <a:tr h="462456">
                <a:tc>
                  <a:txBody>
                    <a:bodyPr/>
                    <a:lstStyle/>
                    <a:p>
                      <a:pPr algn="ctr">
                        <a:spcAft>
                          <a:spcPts val="0"/>
                        </a:spcAft>
                      </a:pPr>
                      <a:r>
                        <a:rPr lang="en-US" sz="2400" b="1" dirty="0" smtClean="0">
                          <a:effectLst/>
                          <a:latin typeface="Arial" panose="020B0604020202020204" pitchFamily="34" charset="0"/>
                          <a:ea typeface="Calibri" panose="020F0502020204030204" pitchFamily="34" charset="0"/>
                          <a:cs typeface="Arial" panose="020B0604020202020204" pitchFamily="34" charset="0"/>
                        </a:rPr>
                        <a:t>#</a:t>
                      </a:r>
                      <a:endParaRPr lang="en-ZA" sz="14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A8E4F"/>
                    </a:solidFill>
                  </a:tcPr>
                </a:tc>
                <a:tc>
                  <a:txBody>
                    <a:bodyPr/>
                    <a:lstStyle/>
                    <a:p>
                      <a:pPr algn="ctr">
                        <a:spcAft>
                          <a:spcPts val="0"/>
                        </a:spcAft>
                      </a:pPr>
                      <a:r>
                        <a:rPr lang="en-US" sz="2400" b="1" dirty="0" smtClean="0">
                          <a:effectLst/>
                          <a:latin typeface="Arial" panose="020B0604020202020204" pitchFamily="34" charset="0"/>
                          <a:ea typeface="Calibri" panose="020F0502020204030204" pitchFamily="34" charset="0"/>
                          <a:cs typeface="Arial" panose="020B0604020202020204" pitchFamily="34" charset="0"/>
                        </a:rPr>
                        <a:t>ISSUES</a:t>
                      </a:r>
                      <a:endParaRPr lang="en-ZA" sz="14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A8E4F"/>
                    </a:solidFill>
                  </a:tcPr>
                </a:tc>
                <a:tc>
                  <a:txBody>
                    <a:bodyPr/>
                    <a:lstStyle/>
                    <a:p>
                      <a:pPr algn="ctr">
                        <a:spcAft>
                          <a:spcPts val="0"/>
                        </a:spcAft>
                      </a:pPr>
                      <a:r>
                        <a:rPr lang="en-US" sz="2400" b="1" dirty="0" smtClean="0">
                          <a:effectLst/>
                          <a:latin typeface="Arial" panose="020B0604020202020204" pitchFamily="34" charset="0"/>
                          <a:ea typeface="Calibri" panose="020F0502020204030204" pitchFamily="34" charset="0"/>
                          <a:cs typeface="Arial" panose="020B0604020202020204" pitchFamily="34" charset="0"/>
                        </a:rPr>
                        <a:t>PROGRESS TO</a:t>
                      </a:r>
                      <a:r>
                        <a:rPr lang="en-US" sz="2400" b="1" baseline="0" dirty="0" smtClean="0">
                          <a:effectLst/>
                          <a:latin typeface="Arial" panose="020B0604020202020204" pitchFamily="34" charset="0"/>
                          <a:ea typeface="Calibri" panose="020F0502020204030204" pitchFamily="34" charset="0"/>
                          <a:cs typeface="Arial" panose="020B0604020202020204" pitchFamily="34" charset="0"/>
                        </a:rPr>
                        <a:t> DATE</a:t>
                      </a:r>
                      <a:endParaRPr lang="en-ZA" sz="14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A8E4F"/>
                    </a:solidFill>
                  </a:tcPr>
                </a:tc>
                <a:extLst>
                  <a:ext uri="{0D108BD9-81ED-4DB2-BD59-A6C34878D82A}">
                    <a16:rowId xmlns:a16="http://schemas.microsoft.com/office/drawing/2014/main" val="10000"/>
                  </a:ext>
                </a:extLst>
              </a:tr>
              <a:tr h="5615541">
                <a:tc>
                  <a:txBody>
                    <a:bodyPr/>
                    <a:lstStyle/>
                    <a:p>
                      <a:pPr marL="0" algn="just" defTabSz="457200" rtl="0" eaLnBrk="1" latinLnBrk="0" hangingPunct="1">
                        <a:spcAft>
                          <a:spcPts val="0"/>
                        </a:spcAft>
                      </a:pPr>
                      <a:r>
                        <a:rPr kumimoji="0" lang="en-US" sz="1600" b="1" i="0" u="none" strike="noStrike" kern="1200" cap="none" spc="0" normalizeH="0" baseline="0" dirty="0" smtClean="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12</a:t>
                      </a:r>
                      <a:endParaRPr kumimoji="0" lang="en-ZA" sz="1600" b="1" i="0" u="none" strike="noStrike" kern="1200" cap="none" spc="0" normalizeH="0" baseline="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just" defTabSz="457200" rtl="0" eaLnBrk="1" fontAlgn="auto" latinLnBrk="0" hangingPunct="1">
                        <a:lnSpc>
                          <a:spcPct val="150000"/>
                        </a:lnSpc>
                        <a:spcBef>
                          <a:spcPts val="0"/>
                        </a:spcBef>
                        <a:spcAft>
                          <a:spcPts val="0"/>
                        </a:spcAft>
                        <a:buClrTx/>
                        <a:buSzTx/>
                        <a:buFontTx/>
                        <a:buNone/>
                        <a:tabLst/>
                        <a:defRPr/>
                      </a:pPr>
                      <a:r>
                        <a:rPr kumimoji="0" lang="en-US" sz="1600" b="1" i="0" u="none" strike="noStrike" kern="1200" cap="none" spc="0" normalizeH="0" baseline="0" dirty="0" smtClean="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Social Relief of Distress (SRD)</a:t>
                      </a:r>
                      <a:endParaRPr kumimoji="0" lang="en-ZA" sz="1600" b="1" i="0" u="none" strike="noStrike" kern="1200" cap="none" spc="0" normalizeH="0" baseline="0" dirty="0" smtClean="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endParaRPr>
                    </a:p>
                    <a:p>
                      <a:pPr marL="0" marR="0" lvl="0" indent="0" algn="just" defTabSz="457200" rtl="0" eaLnBrk="1" fontAlgn="auto" latinLnBrk="0" hangingPunct="1">
                        <a:lnSpc>
                          <a:spcPct val="100000"/>
                        </a:lnSpc>
                        <a:spcBef>
                          <a:spcPts val="0"/>
                        </a:spcBef>
                        <a:spcAft>
                          <a:spcPts val="0"/>
                        </a:spcAft>
                        <a:buClrTx/>
                        <a:buSzTx/>
                        <a:buFontTx/>
                        <a:buNone/>
                        <a:tabLst/>
                        <a:defRPr/>
                      </a:pPr>
                      <a:endParaRPr kumimoji="0" lang="en-ZA" sz="1600" b="0" i="0" u="none" strike="noStrike" kern="1200" cap="none" spc="0" normalizeH="0" baseline="0" dirty="0" smtClean="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r>
                        <a:rPr lang="en-ZA" sz="1600" kern="1200" dirty="0" smtClean="0">
                          <a:solidFill>
                            <a:schemeClr val="tx1"/>
                          </a:solidFill>
                          <a:effectLst/>
                          <a:latin typeface="Arial" panose="020B0604020202020204" pitchFamily="34" charset="0"/>
                          <a:ea typeface="+mn-ea"/>
                          <a:cs typeface="Arial" panose="020B0604020202020204" pitchFamily="34" charset="0"/>
                        </a:rPr>
                        <a:t> </a:t>
                      </a:r>
                      <a:r>
                        <a:rPr lang="en-ZA" sz="1600" b="1" i="1" kern="1200" dirty="0" smtClean="0">
                          <a:solidFill>
                            <a:schemeClr val="tx1"/>
                          </a:solidFill>
                          <a:effectLst/>
                          <a:latin typeface="Arial" panose="020B0604020202020204" pitchFamily="34" charset="0"/>
                          <a:ea typeface="+mn-ea"/>
                          <a:cs typeface="Arial" panose="020B0604020202020204" pitchFamily="34" charset="0"/>
                        </a:rPr>
                        <a:t>Unemployment Top up for Military Veterans’</a:t>
                      </a:r>
                      <a:endParaRPr lang="en-ZA" sz="1600" b="1" kern="1200" dirty="0" smtClean="0">
                        <a:solidFill>
                          <a:schemeClr val="tx1"/>
                        </a:solidFill>
                        <a:effectLst/>
                        <a:latin typeface="Arial" panose="020B0604020202020204" pitchFamily="34" charset="0"/>
                        <a:ea typeface="+mn-ea"/>
                        <a:cs typeface="Arial" panose="020B0604020202020204" pitchFamily="34" charset="0"/>
                      </a:endParaRPr>
                    </a:p>
                    <a:p>
                      <a:pPr algn="just"/>
                      <a:r>
                        <a:rPr lang="en-ZA" sz="1600" kern="1200" dirty="0" smtClean="0">
                          <a:solidFill>
                            <a:schemeClr val="tx1"/>
                          </a:solidFill>
                          <a:effectLst/>
                          <a:latin typeface="Arial" panose="020B0604020202020204" pitchFamily="34" charset="0"/>
                          <a:ea typeface="+mn-ea"/>
                          <a:cs typeface="Arial" panose="020B0604020202020204" pitchFamily="34" charset="0"/>
                        </a:rPr>
                        <a:t> </a:t>
                      </a:r>
                    </a:p>
                    <a:p>
                      <a:pPr marL="174625" indent="-174625" algn="just">
                        <a:buFont typeface="Arial" panose="020B0604020202020204" pitchFamily="34" charset="0"/>
                        <a:buChar char="•"/>
                      </a:pPr>
                      <a:r>
                        <a:rPr lang="en-ZA" sz="1600" kern="1200" dirty="0" smtClean="0">
                          <a:solidFill>
                            <a:schemeClr val="tx1"/>
                          </a:solidFill>
                          <a:effectLst/>
                          <a:latin typeface="Arial" panose="020B0604020202020204" pitchFamily="34" charset="0"/>
                          <a:ea typeface="+mn-ea"/>
                          <a:cs typeface="Arial" panose="020B0604020202020204" pitchFamily="34" charset="0"/>
                        </a:rPr>
                        <a:t>A decision was taken by Council on Defence to augment the unemployment grant of R350 (given to citizens) by R850 for Military Veterans (Total receivable by Military Veterans is R1 200).</a:t>
                      </a:r>
                    </a:p>
                    <a:p>
                      <a:pPr marL="174625" indent="-174625" algn="just">
                        <a:buFont typeface="Arial" panose="020B0604020202020204" pitchFamily="34" charset="0"/>
                        <a:buChar char="•"/>
                      </a:pPr>
                      <a:r>
                        <a:rPr lang="en-ZA" sz="1600" kern="1200" dirty="0" smtClean="0">
                          <a:solidFill>
                            <a:schemeClr val="tx1"/>
                          </a:solidFill>
                          <a:effectLst/>
                          <a:latin typeface="Arial" panose="020B0604020202020204" pitchFamily="34" charset="0"/>
                          <a:ea typeface="+mn-ea"/>
                          <a:cs typeface="Arial" panose="020B0604020202020204" pitchFamily="34" charset="0"/>
                        </a:rPr>
                        <a:t> </a:t>
                      </a:r>
                    </a:p>
                    <a:p>
                      <a:pPr marL="174625" indent="-174625" algn="just">
                        <a:buFont typeface="Arial" panose="020B0604020202020204" pitchFamily="34" charset="0"/>
                        <a:buChar char="•"/>
                      </a:pPr>
                      <a:r>
                        <a:rPr lang="en-ZA" sz="1600" kern="1200" dirty="0" smtClean="0">
                          <a:solidFill>
                            <a:schemeClr val="tx1"/>
                          </a:solidFill>
                          <a:effectLst/>
                          <a:latin typeface="Arial" panose="020B0604020202020204" pitchFamily="34" charset="0"/>
                          <a:ea typeface="+mn-ea"/>
                          <a:cs typeface="Arial" panose="020B0604020202020204" pitchFamily="34" charset="0"/>
                        </a:rPr>
                        <a:t>A total number of 982 MVs are in payment. To date, about R5,6 Million has been spent on top up. </a:t>
                      </a:r>
                    </a:p>
                    <a:p>
                      <a:pPr marL="174625" indent="-174625" algn="just">
                        <a:buFont typeface="Arial" panose="020B0604020202020204" pitchFamily="34" charset="0"/>
                        <a:buChar char="•"/>
                      </a:pPr>
                      <a:endParaRPr lang="en-ZA" sz="1600" kern="1200" dirty="0" smtClean="0">
                        <a:solidFill>
                          <a:schemeClr val="tx1"/>
                        </a:solidFill>
                        <a:effectLst/>
                        <a:latin typeface="Arial" panose="020B0604020202020204" pitchFamily="34" charset="0"/>
                        <a:ea typeface="+mn-ea"/>
                        <a:cs typeface="Arial" panose="020B0604020202020204" pitchFamily="34" charset="0"/>
                      </a:endParaRPr>
                    </a:p>
                    <a:p>
                      <a:pPr marL="174625" indent="-174625" algn="just">
                        <a:buFont typeface="Arial" panose="020B0604020202020204" pitchFamily="34" charset="0"/>
                        <a:buChar char="•"/>
                      </a:pPr>
                      <a:r>
                        <a:rPr lang="en-ZA" sz="1600" kern="1200" dirty="0" smtClean="0">
                          <a:solidFill>
                            <a:schemeClr val="tx1"/>
                          </a:solidFill>
                          <a:effectLst/>
                          <a:latin typeface="Arial" panose="020B0604020202020204" pitchFamily="34" charset="0"/>
                          <a:ea typeface="+mn-ea"/>
                          <a:cs typeface="Arial" panose="020B0604020202020204" pitchFamily="34" charset="0"/>
                        </a:rPr>
                        <a:t>527</a:t>
                      </a:r>
                      <a:r>
                        <a:rPr lang="en-ZA" sz="1600" kern="1200" baseline="0" dirty="0" smtClean="0">
                          <a:solidFill>
                            <a:schemeClr val="tx1"/>
                          </a:solidFill>
                          <a:effectLst/>
                          <a:latin typeface="Arial" panose="020B0604020202020204" pitchFamily="34" charset="0"/>
                          <a:ea typeface="+mn-ea"/>
                          <a:cs typeface="Arial" panose="020B0604020202020204" pitchFamily="34" charset="0"/>
                        </a:rPr>
                        <a:t> </a:t>
                      </a:r>
                      <a:r>
                        <a:rPr lang="en-ZA" sz="1600" kern="1200" dirty="0" smtClean="0">
                          <a:solidFill>
                            <a:schemeClr val="tx1"/>
                          </a:solidFill>
                          <a:effectLst/>
                          <a:latin typeface="Arial" panose="020B0604020202020204" pitchFamily="34" charset="0"/>
                          <a:ea typeface="+mn-ea"/>
                          <a:cs typeface="Arial" panose="020B0604020202020204" pitchFamily="34" charset="0"/>
                        </a:rPr>
                        <a:t>(54%) are from Non-Statutory Forces while 455(46%) is from Statutory members.</a:t>
                      </a:r>
                    </a:p>
                    <a:p>
                      <a:pPr marL="0" indent="0" algn="just">
                        <a:buFont typeface="Wingdings" panose="05000000000000000000" pitchFamily="2" charset="2"/>
                        <a:buNone/>
                      </a:pPr>
                      <a:endParaRPr lang="en-ZA" sz="1600" kern="1200" dirty="0" smtClean="0">
                        <a:solidFill>
                          <a:schemeClr val="tx1"/>
                        </a:solidFill>
                        <a:effectLst/>
                        <a:latin typeface="Arial" panose="020B0604020202020204" pitchFamily="34" charset="0"/>
                        <a:ea typeface="+mn-ea"/>
                        <a:cs typeface="Arial" panose="020B0604020202020204" pitchFamily="34" charset="0"/>
                      </a:endParaRPr>
                    </a:p>
                    <a:p>
                      <a:pPr algn="just"/>
                      <a:r>
                        <a:rPr lang="en-ZA" sz="1600" b="1" i="1" kern="1200" dirty="0" smtClean="0">
                          <a:solidFill>
                            <a:schemeClr val="tx1"/>
                          </a:solidFill>
                          <a:effectLst/>
                          <a:latin typeface="Arial" panose="020B0604020202020204" pitchFamily="34" charset="0"/>
                          <a:ea typeface="+mn-ea"/>
                          <a:cs typeface="Arial" panose="020B0604020202020204" pitchFamily="34" charset="0"/>
                        </a:rPr>
                        <a:t>Military Veterans who do not qualify for the R350 Covid</a:t>
                      </a:r>
                      <a:r>
                        <a:rPr lang="en-ZA" sz="1600" b="1" i="1" kern="1200" baseline="0" dirty="0" smtClean="0">
                          <a:solidFill>
                            <a:schemeClr val="tx1"/>
                          </a:solidFill>
                          <a:effectLst/>
                          <a:latin typeface="Arial" panose="020B0604020202020204" pitchFamily="34" charset="0"/>
                          <a:ea typeface="+mn-ea"/>
                          <a:cs typeface="Arial" panose="020B0604020202020204" pitchFamily="34" charset="0"/>
                        </a:rPr>
                        <a:t> grant</a:t>
                      </a:r>
                      <a:endParaRPr lang="en-ZA" sz="1600" b="1" kern="1200" dirty="0" smtClean="0">
                        <a:solidFill>
                          <a:schemeClr val="tx1"/>
                        </a:solidFill>
                        <a:effectLst/>
                        <a:latin typeface="Arial" panose="020B0604020202020204" pitchFamily="34" charset="0"/>
                        <a:ea typeface="+mn-ea"/>
                        <a:cs typeface="Arial" panose="020B0604020202020204" pitchFamily="34" charset="0"/>
                      </a:endParaRPr>
                    </a:p>
                    <a:p>
                      <a:pPr algn="just"/>
                      <a:r>
                        <a:rPr lang="en-ZA" sz="1600" kern="1200" dirty="0" smtClean="0">
                          <a:solidFill>
                            <a:schemeClr val="tx1"/>
                          </a:solidFill>
                          <a:effectLst/>
                          <a:latin typeface="Arial" panose="020B0604020202020204" pitchFamily="34" charset="0"/>
                          <a:ea typeface="+mn-ea"/>
                          <a:cs typeface="Arial" panose="020B0604020202020204" pitchFamily="34" charset="0"/>
                        </a:rPr>
                        <a:t> </a:t>
                      </a:r>
                    </a:p>
                    <a:p>
                      <a:pPr marL="285750" indent="-285750" algn="just">
                        <a:buFont typeface="Wingdings" panose="05000000000000000000" pitchFamily="2" charset="2"/>
                        <a:buChar char="q"/>
                      </a:pPr>
                      <a:r>
                        <a:rPr lang="en-ZA" sz="1600" kern="1200" dirty="0" smtClean="0">
                          <a:solidFill>
                            <a:schemeClr val="tx1"/>
                          </a:solidFill>
                          <a:effectLst/>
                          <a:latin typeface="Arial" panose="020B0604020202020204" pitchFamily="34" charset="0"/>
                          <a:ea typeface="+mn-ea"/>
                          <a:cs typeface="Arial" panose="020B0604020202020204" pitchFamily="34" charset="0"/>
                        </a:rPr>
                        <a:t>The PTT directed that these Military Veterans must be considered for an amount of R1 200 by the DMV within budget. </a:t>
                      </a:r>
                    </a:p>
                    <a:p>
                      <a:pPr marL="285750" indent="-285750" algn="just">
                        <a:buFont typeface="Wingdings" panose="05000000000000000000" pitchFamily="2" charset="2"/>
                        <a:buChar char="q"/>
                      </a:pPr>
                      <a:endParaRPr lang="en-ZA" sz="1600" kern="1200" dirty="0" smtClean="0">
                        <a:solidFill>
                          <a:schemeClr val="tx1"/>
                        </a:solidFill>
                        <a:effectLst/>
                        <a:latin typeface="Arial" panose="020B0604020202020204" pitchFamily="34" charset="0"/>
                        <a:ea typeface="+mn-ea"/>
                        <a:cs typeface="Arial" panose="020B0604020202020204" pitchFamily="34" charset="0"/>
                      </a:endParaRPr>
                    </a:p>
                    <a:p>
                      <a:pPr marL="285750" indent="-285750" algn="just">
                        <a:buFont typeface="Wingdings" panose="05000000000000000000" pitchFamily="2" charset="2"/>
                        <a:buChar char="q"/>
                      </a:pPr>
                      <a:r>
                        <a:rPr lang="en-ZA" sz="1600" kern="1200" dirty="0" smtClean="0">
                          <a:solidFill>
                            <a:schemeClr val="tx1"/>
                          </a:solidFill>
                          <a:effectLst/>
                          <a:latin typeface="Arial" panose="020B0604020202020204" pitchFamily="34" charset="0"/>
                          <a:ea typeface="+mn-ea"/>
                          <a:cs typeface="Arial" panose="020B0604020202020204" pitchFamily="34" charset="0"/>
                        </a:rPr>
                        <a:t>Subsequently the DMV received 1 200</a:t>
                      </a:r>
                      <a:r>
                        <a:rPr lang="en-ZA" sz="1600" kern="1200" baseline="0" dirty="0" smtClean="0">
                          <a:solidFill>
                            <a:schemeClr val="tx1"/>
                          </a:solidFill>
                          <a:effectLst/>
                          <a:latin typeface="Arial" panose="020B0604020202020204" pitchFamily="34" charset="0"/>
                          <a:ea typeface="+mn-ea"/>
                          <a:cs typeface="Arial" panose="020B0604020202020204" pitchFamily="34" charset="0"/>
                        </a:rPr>
                        <a:t> applications</a:t>
                      </a:r>
                      <a:r>
                        <a:rPr lang="en-ZA" sz="1600" kern="1200" dirty="0" smtClean="0">
                          <a:solidFill>
                            <a:schemeClr val="tx1"/>
                          </a:solidFill>
                          <a:effectLst/>
                          <a:latin typeface="Arial" panose="020B0604020202020204" pitchFamily="34" charset="0"/>
                          <a:ea typeface="+mn-ea"/>
                          <a:cs typeface="Arial" panose="020B0604020202020204" pitchFamily="34" charset="0"/>
                        </a:rPr>
                        <a:t>, 614 of</a:t>
                      </a:r>
                      <a:r>
                        <a:rPr lang="en-ZA" sz="1600" kern="1200" baseline="0" dirty="0" smtClean="0">
                          <a:solidFill>
                            <a:schemeClr val="tx1"/>
                          </a:solidFill>
                          <a:effectLst/>
                          <a:latin typeface="Arial" panose="020B0604020202020204" pitchFamily="34" charset="0"/>
                          <a:ea typeface="+mn-ea"/>
                          <a:cs typeface="Arial" panose="020B0604020202020204" pitchFamily="34" charset="0"/>
                        </a:rPr>
                        <a:t> which </a:t>
                      </a:r>
                      <a:r>
                        <a:rPr lang="en-ZA" sz="1600" kern="1200" dirty="0" smtClean="0">
                          <a:solidFill>
                            <a:schemeClr val="tx1"/>
                          </a:solidFill>
                          <a:effectLst/>
                          <a:latin typeface="Arial" panose="020B0604020202020204" pitchFamily="34" charset="0"/>
                          <a:ea typeface="+mn-ea"/>
                          <a:cs typeface="Arial" panose="020B0604020202020204" pitchFamily="34" charset="0"/>
                        </a:rPr>
                        <a:t>have been verified by the UIF, GPAA, and SASSA. SARS has been engaged to do the final confirmations before the payment can be made.</a:t>
                      </a:r>
                    </a:p>
                    <a:p>
                      <a:pPr marL="285750" indent="-285750" algn="just">
                        <a:buFont typeface="Wingdings" panose="05000000000000000000" pitchFamily="2" charset="2"/>
                        <a:buChar char="q"/>
                      </a:pPr>
                      <a:r>
                        <a:rPr lang="en-ZA" sz="1600" dirty="0" smtClean="0">
                          <a:solidFill>
                            <a:schemeClr val="tx1"/>
                          </a:solidFill>
                          <a:effectLst/>
                          <a:latin typeface="Arial" panose="020B0604020202020204" pitchFamily="34" charset="0"/>
                          <a:ea typeface="Calibri" panose="020F0502020204030204" pitchFamily="34" charset="0"/>
                        </a:rPr>
                        <a:t>There are 221 potential beneficiaries whilst waiting for SARS verification.</a:t>
                      </a:r>
                      <a:endParaRPr lang="en-ZA" sz="1600" kern="1200" dirty="0">
                        <a:solidFill>
                          <a:schemeClr val="tx1"/>
                        </a:solidFill>
                        <a:effectLst/>
                        <a:latin typeface="Arial" panose="020B0604020202020204" pitchFamily="34" charset="0"/>
                        <a:ea typeface="+mn-ea"/>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
        <p:nvSpPr>
          <p:cNvPr id="2" name="Footer Placeholder 1"/>
          <p:cNvSpPr>
            <a:spLocks noGrp="1"/>
          </p:cNvSpPr>
          <p:nvPr>
            <p:ph type="ftr" sz="quarter" idx="11"/>
          </p:nvPr>
        </p:nvSpPr>
        <p:spPr/>
        <p:txBody>
          <a:bodyPr/>
          <a:lstStyle/>
          <a:p>
            <a:r>
              <a:rPr lang="en-US" sz="1400" b="1" dirty="0" smtClean="0"/>
              <a:t>12</a:t>
            </a:r>
            <a:endParaRPr lang="en-US" sz="1400" b="1" dirty="0"/>
          </a:p>
        </p:txBody>
      </p:sp>
    </p:spTree>
    <p:extLst>
      <p:ext uri="{BB962C8B-B14F-4D97-AF65-F5344CB8AC3E}">
        <p14:creationId xmlns:p14="http://schemas.microsoft.com/office/powerpoint/2010/main" val="307082997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735825540"/>
              </p:ext>
            </p:extLst>
          </p:nvPr>
        </p:nvGraphicFramePr>
        <p:xfrm>
          <a:off x="190005" y="188406"/>
          <a:ext cx="8765461" cy="6186268"/>
        </p:xfrm>
        <a:graphic>
          <a:graphicData uri="http://schemas.openxmlformats.org/drawingml/2006/table">
            <a:tbl>
              <a:tblPr firstRow="1" firstCol="1" bandRow="1"/>
              <a:tblGrid>
                <a:gridCol w="446650">
                  <a:extLst>
                    <a:ext uri="{9D8B030D-6E8A-4147-A177-3AD203B41FA5}">
                      <a16:colId xmlns:a16="http://schemas.microsoft.com/office/drawing/2014/main" val="20000"/>
                    </a:ext>
                  </a:extLst>
                </a:gridCol>
                <a:gridCol w="1700145">
                  <a:extLst>
                    <a:ext uri="{9D8B030D-6E8A-4147-A177-3AD203B41FA5}">
                      <a16:colId xmlns:a16="http://schemas.microsoft.com/office/drawing/2014/main" val="20001"/>
                    </a:ext>
                  </a:extLst>
                </a:gridCol>
                <a:gridCol w="6618666">
                  <a:extLst>
                    <a:ext uri="{9D8B030D-6E8A-4147-A177-3AD203B41FA5}">
                      <a16:colId xmlns:a16="http://schemas.microsoft.com/office/drawing/2014/main" val="20002"/>
                    </a:ext>
                  </a:extLst>
                </a:gridCol>
              </a:tblGrid>
              <a:tr h="434950">
                <a:tc>
                  <a:txBody>
                    <a:bodyPr/>
                    <a:lstStyle/>
                    <a:p>
                      <a:pPr algn="ctr">
                        <a:spcAft>
                          <a:spcPts val="0"/>
                        </a:spcAft>
                      </a:pPr>
                      <a:r>
                        <a:rPr lang="en-US" sz="2400" b="1" dirty="0" smtClean="0">
                          <a:effectLst/>
                          <a:latin typeface="Arial" panose="020B0604020202020204" pitchFamily="34" charset="0"/>
                          <a:ea typeface="Calibri" panose="020F0502020204030204" pitchFamily="34" charset="0"/>
                          <a:cs typeface="Arial" panose="020B0604020202020204" pitchFamily="34" charset="0"/>
                        </a:rPr>
                        <a:t>#</a:t>
                      </a:r>
                      <a:endParaRPr lang="en-ZA" sz="24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A8E4F"/>
                    </a:solidFill>
                  </a:tcPr>
                </a:tc>
                <a:tc>
                  <a:txBody>
                    <a:bodyPr/>
                    <a:lstStyle/>
                    <a:p>
                      <a:pPr algn="ctr">
                        <a:spcAft>
                          <a:spcPts val="0"/>
                        </a:spcAft>
                      </a:pPr>
                      <a:r>
                        <a:rPr lang="en-US" sz="2400" b="1" dirty="0" smtClean="0">
                          <a:effectLst/>
                          <a:latin typeface="Arial" panose="020B0604020202020204" pitchFamily="34" charset="0"/>
                          <a:ea typeface="Calibri" panose="020F0502020204030204" pitchFamily="34" charset="0"/>
                          <a:cs typeface="Arial" panose="020B0604020202020204" pitchFamily="34" charset="0"/>
                        </a:rPr>
                        <a:t>ISSUES</a:t>
                      </a:r>
                      <a:endParaRPr lang="en-ZA" sz="24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A8E4F"/>
                    </a:solidFill>
                  </a:tcPr>
                </a:tc>
                <a:tc>
                  <a:txBody>
                    <a:bodyPr/>
                    <a:lstStyle/>
                    <a:p>
                      <a:pPr algn="ctr">
                        <a:spcAft>
                          <a:spcPts val="0"/>
                        </a:spcAft>
                      </a:pPr>
                      <a:r>
                        <a:rPr lang="en-US" sz="2400" b="1" dirty="0" smtClean="0">
                          <a:effectLst/>
                          <a:latin typeface="Arial" panose="020B0604020202020204" pitchFamily="34" charset="0"/>
                          <a:ea typeface="Calibri" panose="020F0502020204030204" pitchFamily="34" charset="0"/>
                          <a:cs typeface="Arial" panose="020B0604020202020204" pitchFamily="34" charset="0"/>
                        </a:rPr>
                        <a:t>PROGRESS TO</a:t>
                      </a:r>
                      <a:r>
                        <a:rPr lang="en-US" sz="2400" b="1" baseline="0" dirty="0" smtClean="0">
                          <a:effectLst/>
                          <a:latin typeface="Arial" panose="020B0604020202020204" pitchFamily="34" charset="0"/>
                          <a:ea typeface="Calibri" panose="020F0502020204030204" pitchFamily="34" charset="0"/>
                          <a:cs typeface="Arial" panose="020B0604020202020204" pitchFamily="34" charset="0"/>
                        </a:rPr>
                        <a:t> DATE</a:t>
                      </a:r>
                      <a:endParaRPr lang="en-ZA" sz="24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A8E4F"/>
                    </a:solidFill>
                  </a:tcPr>
                </a:tc>
                <a:extLst>
                  <a:ext uri="{0D108BD9-81ED-4DB2-BD59-A6C34878D82A}">
                    <a16:rowId xmlns:a16="http://schemas.microsoft.com/office/drawing/2014/main" val="10000"/>
                  </a:ext>
                </a:extLst>
              </a:tr>
              <a:tr h="3556758">
                <a:tc>
                  <a:txBody>
                    <a:bodyPr/>
                    <a:lstStyle/>
                    <a:p>
                      <a:pPr algn="just">
                        <a:spcAft>
                          <a:spcPts val="0"/>
                        </a:spcAft>
                      </a:pPr>
                      <a:r>
                        <a:rPr lang="en-US" sz="1600" b="1" dirty="0" smtClean="0">
                          <a:effectLst/>
                          <a:latin typeface="Arial" panose="020B0604020202020204" pitchFamily="34" charset="0"/>
                          <a:ea typeface="Times New Roman" panose="02020603050405020304" pitchFamily="18" charset="0"/>
                          <a:cs typeface="Arial" panose="020B0604020202020204" pitchFamily="34" charset="0"/>
                        </a:rPr>
                        <a:t>13</a:t>
                      </a:r>
                      <a:endParaRPr lang="en-ZA" sz="1600" b="1"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457200" rtl="0" eaLnBrk="1" fontAlgn="auto" latinLnBrk="0" hangingPunct="1">
                        <a:lnSpc>
                          <a:spcPct val="150000"/>
                        </a:lnSpc>
                        <a:spcBef>
                          <a:spcPts val="0"/>
                        </a:spcBef>
                        <a:spcAft>
                          <a:spcPts val="0"/>
                        </a:spcAft>
                        <a:buClrTx/>
                        <a:buSzTx/>
                        <a:buFontTx/>
                        <a:buNone/>
                        <a:tabLst/>
                        <a:defRPr/>
                      </a:pPr>
                      <a:r>
                        <a:rPr lang="en-US" sz="1600" b="1" kern="1200" dirty="0" smtClean="0">
                          <a:solidFill>
                            <a:schemeClr val="tx1"/>
                          </a:solidFill>
                          <a:effectLst/>
                          <a:latin typeface="+mn-lt"/>
                          <a:ea typeface="+mn-ea"/>
                          <a:cs typeface="+mn-cs"/>
                        </a:rPr>
                        <a:t>Amending the Military Veterans Act </a:t>
                      </a:r>
                      <a:endParaRPr lang="en-ZA" sz="1600" b="1" kern="1200" dirty="0" smtClean="0">
                        <a:solidFill>
                          <a:schemeClr val="tx1"/>
                        </a:solidFill>
                        <a:effectLst/>
                        <a:latin typeface="+mn-lt"/>
                        <a:ea typeface="+mn-ea"/>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lgn="just">
                        <a:buFont typeface="Wingdings" panose="05000000000000000000" pitchFamily="2" charset="2"/>
                        <a:buNone/>
                      </a:pPr>
                      <a:endParaRPr lang="en-ZA" sz="1600" kern="1200" dirty="0">
                        <a:solidFill>
                          <a:schemeClr val="tx1"/>
                        </a:solidFill>
                        <a:effectLst/>
                        <a:latin typeface="Arial" panose="020B0604020202020204" pitchFamily="34" charset="0"/>
                        <a:ea typeface="+mn-ea"/>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1739799">
                <a:tc>
                  <a:txBody>
                    <a:bodyPr/>
                    <a:lstStyle/>
                    <a:p>
                      <a:pPr algn="just">
                        <a:spcAft>
                          <a:spcPts val="0"/>
                        </a:spcAft>
                      </a:pPr>
                      <a:r>
                        <a:rPr lang="en-US" sz="1600" b="1" kern="1200" dirty="0" smtClean="0">
                          <a:solidFill>
                            <a:schemeClr val="tx1"/>
                          </a:solidFill>
                          <a:effectLst/>
                          <a:latin typeface="Arial" panose="020B0604020202020204" pitchFamily="34" charset="0"/>
                          <a:ea typeface="Times New Roman" panose="02020603050405020304" pitchFamily="18" charset="0"/>
                          <a:cs typeface="Arial" panose="020B0604020202020204" pitchFamily="34" charset="0"/>
                        </a:rPr>
                        <a:t>14</a:t>
                      </a:r>
                      <a:endParaRPr lang="en-ZA" sz="1600" b="1" kern="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just" defTabSz="457200" rtl="0" eaLnBrk="1" fontAlgn="auto" latinLnBrk="0" hangingPunct="1">
                        <a:lnSpc>
                          <a:spcPct val="100000"/>
                        </a:lnSpc>
                        <a:spcBef>
                          <a:spcPts val="0"/>
                        </a:spcBef>
                        <a:spcAft>
                          <a:spcPts val="0"/>
                        </a:spcAft>
                        <a:buClrTx/>
                        <a:buSzTx/>
                        <a:buFontTx/>
                        <a:buNone/>
                        <a:tabLst/>
                        <a:defRPr/>
                      </a:pPr>
                      <a:r>
                        <a:rPr lang="en-US" sz="1600" b="1" kern="1200" dirty="0" smtClean="0">
                          <a:solidFill>
                            <a:schemeClr val="tx1"/>
                          </a:solidFill>
                          <a:effectLst/>
                          <a:latin typeface="+mn-lt"/>
                          <a:ea typeface="+mn-ea"/>
                          <a:cs typeface="+mn-cs"/>
                        </a:rPr>
                        <a:t>Heritage</a:t>
                      </a:r>
                      <a:endParaRPr lang="en-ZA" sz="1600" b="1" kern="1200" dirty="0" smtClean="0">
                        <a:solidFill>
                          <a:schemeClr val="tx1"/>
                        </a:solidFill>
                        <a:effectLst/>
                        <a:latin typeface="+mn-lt"/>
                        <a:ea typeface="+mn-ea"/>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74625" lvl="0" indent="-174625" algn="just">
                        <a:lnSpc>
                          <a:spcPct val="150000"/>
                        </a:lnSpc>
                        <a:buFont typeface="Arial" panose="020B0604020202020204" pitchFamily="34" charset="0"/>
                        <a:buChar char="•"/>
                      </a:pPr>
                      <a:r>
                        <a:rPr lang="en-US" sz="1600" kern="1200" dirty="0" smtClean="0">
                          <a:solidFill>
                            <a:schemeClr val="tx1"/>
                          </a:solidFill>
                          <a:effectLst/>
                          <a:latin typeface="Arial" panose="020B0604020202020204" pitchFamily="34" charset="0"/>
                          <a:ea typeface="+mn-ea"/>
                          <a:cs typeface="Arial" panose="020B0604020202020204" pitchFamily="34" charset="0"/>
                        </a:rPr>
                        <a:t>On-going</a:t>
                      </a:r>
                      <a:r>
                        <a:rPr lang="en-US" sz="1600" kern="1200" baseline="0" dirty="0" smtClean="0">
                          <a:solidFill>
                            <a:schemeClr val="tx1"/>
                          </a:solidFill>
                          <a:effectLst/>
                          <a:latin typeface="Arial" panose="020B0604020202020204" pitchFamily="34" charset="0"/>
                          <a:ea typeface="+mn-ea"/>
                          <a:cs typeface="Arial" panose="020B0604020202020204" pitchFamily="34" charset="0"/>
                        </a:rPr>
                        <a:t> e</a:t>
                      </a:r>
                      <a:r>
                        <a:rPr lang="en-US" sz="1600" kern="1200" dirty="0" smtClean="0">
                          <a:solidFill>
                            <a:schemeClr val="tx1"/>
                          </a:solidFill>
                          <a:effectLst/>
                          <a:latin typeface="Arial" panose="020B0604020202020204" pitchFamily="34" charset="0"/>
                          <a:ea typeface="+mn-ea"/>
                          <a:cs typeface="Arial" panose="020B0604020202020204" pitchFamily="34" charset="0"/>
                        </a:rPr>
                        <a:t>ngagements are</a:t>
                      </a:r>
                      <a:r>
                        <a:rPr lang="en-US" sz="1600" kern="1200" baseline="0" dirty="0" smtClean="0">
                          <a:solidFill>
                            <a:schemeClr val="tx1"/>
                          </a:solidFill>
                          <a:effectLst/>
                          <a:latin typeface="Arial" panose="020B0604020202020204" pitchFamily="34" charset="0"/>
                          <a:ea typeface="+mn-ea"/>
                          <a:cs typeface="Arial" panose="020B0604020202020204" pitchFamily="34" charset="0"/>
                        </a:rPr>
                        <a:t> being </a:t>
                      </a:r>
                      <a:r>
                        <a:rPr lang="en-US" sz="1600" kern="1200" dirty="0" smtClean="0">
                          <a:solidFill>
                            <a:schemeClr val="tx1"/>
                          </a:solidFill>
                          <a:effectLst/>
                          <a:latin typeface="Arial" panose="020B0604020202020204" pitchFamily="34" charset="0"/>
                          <a:ea typeface="+mn-ea"/>
                          <a:cs typeface="Arial" panose="020B0604020202020204" pitchFamily="34" charset="0"/>
                        </a:rPr>
                        <a:t>held with the Departments of Arts and Culture and its agencies such as SAHRA, NHC, and Freedom Park. </a:t>
                      </a:r>
                    </a:p>
                    <a:p>
                      <a:pPr marL="174625" lvl="0" indent="-174625" algn="just">
                        <a:lnSpc>
                          <a:spcPct val="150000"/>
                        </a:lnSpc>
                        <a:buFont typeface="Arial" panose="020B0604020202020204" pitchFamily="34" charset="0"/>
                        <a:buChar char="•"/>
                      </a:pPr>
                      <a:r>
                        <a:rPr lang="en-US" sz="1600" kern="1200" dirty="0" smtClean="0">
                          <a:solidFill>
                            <a:schemeClr val="tx1"/>
                          </a:solidFill>
                          <a:effectLst/>
                          <a:latin typeface="Arial" panose="020B0604020202020204" pitchFamily="34" charset="0"/>
                          <a:ea typeface="+mn-ea"/>
                          <a:cs typeface="Arial" panose="020B0604020202020204" pitchFamily="34" charset="0"/>
                        </a:rPr>
                        <a:t>A draft MOU is in place and is expected to be signed off by the respective Accounting Officers as well as the attendant Implementation Agreements with the DSAC agencies.</a:t>
                      </a:r>
                      <a:endParaRPr lang="en-ZA" sz="1600" kern="1200" dirty="0">
                        <a:solidFill>
                          <a:schemeClr val="tx1"/>
                        </a:solidFill>
                        <a:effectLst/>
                        <a:latin typeface="Arial" panose="020B0604020202020204" pitchFamily="34" charset="0"/>
                        <a:ea typeface="+mn-ea"/>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4147017990"/>
              </p:ext>
            </p:extLst>
          </p:nvPr>
        </p:nvGraphicFramePr>
        <p:xfrm>
          <a:off x="2423121" y="604255"/>
          <a:ext cx="6192254" cy="3690484"/>
        </p:xfrm>
        <a:graphic>
          <a:graphicData uri="http://schemas.openxmlformats.org/drawingml/2006/table">
            <a:tbl>
              <a:tblPr firstRow="1" bandRow="1">
                <a:tableStyleId>{5C22544A-7EE6-4342-B048-85BDC9FD1C3A}</a:tableStyleId>
              </a:tblPr>
              <a:tblGrid>
                <a:gridCol w="4355051">
                  <a:extLst>
                    <a:ext uri="{9D8B030D-6E8A-4147-A177-3AD203B41FA5}">
                      <a16:colId xmlns:a16="http://schemas.microsoft.com/office/drawing/2014/main" val="20000"/>
                    </a:ext>
                  </a:extLst>
                </a:gridCol>
                <a:gridCol w="1837203">
                  <a:extLst>
                    <a:ext uri="{9D8B030D-6E8A-4147-A177-3AD203B41FA5}">
                      <a16:colId xmlns:a16="http://schemas.microsoft.com/office/drawing/2014/main" val="20001"/>
                    </a:ext>
                  </a:extLst>
                </a:gridCol>
              </a:tblGrid>
              <a:tr h="352924">
                <a:tc>
                  <a:txBody>
                    <a:bodyPr/>
                    <a:lstStyle/>
                    <a:p>
                      <a:pPr algn="ctr"/>
                      <a:r>
                        <a:rPr lang="en-US" sz="1400" dirty="0" smtClean="0"/>
                        <a:t>Legislative</a:t>
                      </a:r>
                      <a:r>
                        <a:rPr lang="en-US" sz="1400" baseline="0" dirty="0" smtClean="0"/>
                        <a:t> Process </a:t>
                      </a:r>
                      <a:endParaRPr lang="en-ZA" sz="1400" dirty="0"/>
                    </a:p>
                  </a:txBody>
                  <a:tcPr/>
                </a:tc>
                <a:tc>
                  <a:txBody>
                    <a:bodyPr/>
                    <a:lstStyle/>
                    <a:p>
                      <a:pPr algn="ctr"/>
                      <a:r>
                        <a:rPr lang="en-ZA" sz="1400" dirty="0" smtClean="0"/>
                        <a:t>Timelines</a:t>
                      </a:r>
                      <a:endParaRPr lang="en-ZA" sz="1400" dirty="0"/>
                    </a:p>
                  </a:txBody>
                  <a:tcPr/>
                </a:tc>
                <a:extLst>
                  <a:ext uri="{0D108BD9-81ED-4DB2-BD59-A6C34878D82A}">
                    <a16:rowId xmlns:a16="http://schemas.microsoft.com/office/drawing/2014/main" val="10000"/>
                  </a:ext>
                </a:extLst>
              </a:tr>
              <a:tr h="394636">
                <a:tc>
                  <a:txBody>
                    <a:bodyPr/>
                    <a:lstStyle/>
                    <a:p>
                      <a:pPr>
                        <a:lnSpc>
                          <a:spcPct val="150000"/>
                        </a:lnSpc>
                      </a:pPr>
                      <a:r>
                        <a:rPr lang="en-US" sz="1200" b="0" dirty="0" smtClean="0"/>
                        <a:t>Internal </a:t>
                      </a:r>
                      <a:r>
                        <a:rPr lang="en-US" sz="1200" b="0" dirty="0" smtClean="0">
                          <a:solidFill>
                            <a:schemeClr val="tx1"/>
                          </a:solidFill>
                        </a:rPr>
                        <a:t>and External</a:t>
                      </a:r>
                      <a:r>
                        <a:rPr lang="en-US" sz="1200" b="0" dirty="0" smtClean="0">
                          <a:solidFill>
                            <a:srgbClr val="C00000"/>
                          </a:solidFill>
                        </a:rPr>
                        <a:t> </a:t>
                      </a:r>
                      <a:r>
                        <a:rPr lang="en-US" sz="1200" b="0" dirty="0" smtClean="0"/>
                        <a:t>consultation process </a:t>
                      </a:r>
                      <a:endParaRPr lang="en-ZA" sz="1200" b="0" dirty="0"/>
                    </a:p>
                  </a:txBody>
                  <a:tcPr/>
                </a:tc>
                <a:tc>
                  <a:txBody>
                    <a:bodyPr/>
                    <a:lstStyle/>
                    <a:p>
                      <a:pPr>
                        <a:lnSpc>
                          <a:spcPct val="150000"/>
                        </a:lnSpc>
                      </a:pPr>
                      <a:r>
                        <a:rPr lang="en-US" sz="1400" b="0" dirty="0" smtClean="0"/>
                        <a:t>Done</a:t>
                      </a:r>
                      <a:endParaRPr lang="en-ZA" sz="1400" b="0" dirty="0"/>
                    </a:p>
                  </a:txBody>
                  <a:tcPr/>
                </a:tc>
                <a:extLst>
                  <a:ext uri="{0D108BD9-81ED-4DB2-BD59-A6C34878D82A}">
                    <a16:rowId xmlns:a16="http://schemas.microsoft.com/office/drawing/2014/main" val="10001"/>
                  </a:ext>
                </a:extLst>
              </a:tr>
              <a:tr h="533973">
                <a:tc>
                  <a:txBody>
                    <a:bodyPr/>
                    <a:lstStyle/>
                    <a:p>
                      <a:pPr>
                        <a:lnSpc>
                          <a:spcPct val="150000"/>
                        </a:lnSpc>
                      </a:pPr>
                      <a:r>
                        <a:rPr lang="en-ZA" sz="1200" b="0" dirty="0" smtClean="0">
                          <a:solidFill>
                            <a:schemeClr val="tx1"/>
                          </a:solidFill>
                        </a:rPr>
                        <a:t>Draft</a:t>
                      </a:r>
                      <a:r>
                        <a:rPr lang="en-ZA" sz="1200" b="0" baseline="0" dirty="0" smtClean="0">
                          <a:solidFill>
                            <a:schemeClr val="tx1"/>
                          </a:solidFill>
                        </a:rPr>
                        <a:t> </a:t>
                      </a:r>
                      <a:r>
                        <a:rPr lang="en-ZA" sz="1200" b="0" dirty="0" smtClean="0">
                          <a:solidFill>
                            <a:schemeClr val="tx1"/>
                          </a:solidFill>
                        </a:rPr>
                        <a:t>Bill sent to DPME for signing-off</a:t>
                      </a:r>
                      <a:r>
                        <a:rPr lang="en-ZA" sz="1200" b="0" baseline="0" dirty="0" smtClean="0">
                          <a:solidFill>
                            <a:schemeClr val="tx1"/>
                          </a:solidFill>
                        </a:rPr>
                        <a:t> of the Initial SEIAS (certificate issued)</a:t>
                      </a:r>
                      <a:r>
                        <a:rPr lang="en-ZA" sz="1200" b="0" dirty="0" smtClean="0">
                          <a:solidFill>
                            <a:schemeClr val="tx1"/>
                          </a:solidFill>
                        </a:rPr>
                        <a:t> </a:t>
                      </a:r>
                      <a:endParaRPr lang="en-ZA" sz="1200" b="0" dirty="0">
                        <a:solidFill>
                          <a:schemeClr val="tx1"/>
                        </a:solidFill>
                      </a:endParaRPr>
                    </a:p>
                  </a:txBody>
                  <a:tcPr/>
                </a:tc>
                <a:tc>
                  <a:txBody>
                    <a:bodyPr/>
                    <a:lstStyle/>
                    <a:p>
                      <a:pPr>
                        <a:lnSpc>
                          <a:spcPct val="150000"/>
                        </a:lnSpc>
                      </a:pPr>
                      <a:r>
                        <a:rPr lang="en-US" sz="1400" b="0" dirty="0" smtClean="0"/>
                        <a:t>Done</a:t>
                      </a:r>
                      <a:endParaRPr lang="en-ZA" sz="1400" b="0" dirty="0"/>
                    </a:p>
                  </a:txBody>
                  <a:tcPr/>
                </a:tc>
                <a:extLst>
                  <a:ext uri="{0D108BD9-81ED-4DB2-BD59-A6C34878D82A}">
                    <a16:rowId xmlns:a16="http://schemas.microsoft.com/office/drawing/2014/main" val="10002"/>
                  </a:ext>
                </a:extLst>
              </a:tr>
              <a:tr h="406400">
                <a:tc>
                  <a:txBody>
                    <a:bodyPr/>
                    <a:lstStyle/>
                    <a:p>
                      <a:pPr marL="0" marR="0" indent="0" algn="l" defTabSz="457200" rtl="0" eaLnBrk="1" fontAlgn="auto" latinLnBrk="0" hangingPunct="1">
                        <a:lnSpc>
                          <a:spcPct val="150000"/>
                        </a:lnSpc>
                        <a:spcBef>
                          <a:spcPts val="0"/>
                        </a:spcBef>
                        <a:spcAft>
                          <a:spcPts val="0"/>
                        </a:spcAft>
                        <a:buClrTx/>
                        <a:buSzTx/>
                        <a:buFontTx/>
                        <a:buNone/>
                        <a:tabLst/>
                        <a:defRPr/>
                      </a:pPr>
                      <a:r>
                        <a:rPr lang="en-US" sz="1200" b="0" dirty="0" smtClean="0"/>
                        <a:t>Incorporating public inputs</a:t>
                      </a:r>
                      <a:r>
                        <a:rPr lang="en-US" sz="1200" b="0" baseline="0" dirty="0" smtClean="0"/>
                        <a:t> and </a:t>
                      </a:r>
                      <a:r>
                        <a:rPr lang="en-US" sz="1200" b="0" baseline="0" dirty="0" err="1" smtClean="0"/>
                        <a:t>finalise</a:t>
                      </a:r>
                      <a:r>
                        <a:rPr lang="en-US" sz="1200" b="0" baseline="0" dirty="0" smtClean="0"/>
                        <a:t> Bill for approval</a:t>
                      </a:r>
                      <a:endParaRPr lang="en-ZA" sz="1200" b="0" dirty="0" smtClean="0"/>
                    </a:p>
                  </a:txBody>
                  <a:tcPr/>
                </a:tc>
                <a:tc>
                  <a:txBody>
                    <a:bodyPr/>
                    <a:lstStyle/>
                    <a:p>
                      <a:pPr>
                        <a:lnSpc>
                          <a:spcPct val="150000"/>
                        </a:lnSpc>
                      </a:pPr>
                      <a:r>
                        <a:rPr lang="en-US" sz="1400" b="0" dirty="0" smtClean="0">
                          <a:solidFill>
                            <a:schemeClr val="tx1"/>
                          </a:solidFill>
                        </a:rPr>
                        <a:t>September</a:t>
                      </a:r>
                      <a:r>
                        <a:rPr lang="en-US" sz="1400" b="0" dirty="0" smtClean="0">
                          <a:solidFill>
                            <a:srgbClr val="C00000"/>
                          </a:solidFill>
                        </a:rPr>
                        <a:t> </a:t>
                      </a:r>
                      <a:r>
                        <a:rPr lang="en-US" sz="1400" b="0" dirty="0" smtClean="0"/>
                        <a:t>2021</a:t>
                      </a:r>
                      <a:endParaRPr lang="en-ZA" sz="1400" b="0" dirty="0"/>
                    </a:p>
                  </a:txBody>
                  <a:tcPr/>
                </a:tc>
                <a:extLst>
                  <a:ext uri="{0D108BD9-81ED-4DB2-BD59-A6C34878D82A}">
                    <a16:rowId xmlns:a16="http://schemas.microsoft.com/office/drawing/2014/main" val="10003"/>
                  </a:ext>
                </a:extLst>
              </a:tr>
              <a:tr h="406400">
                <a:tc>
                  <a:txBody>
                    <a:bodyPr/>
                    <a:lstStyle/>
                    <a:p>
                      <a:pPr marL="0" marR="0" indent="0" algn="l" defTabSz="457200" rtl="0" eaLnBrk="1" fontAlgn="auto" latinLnBrk="0" hangingPunct="1">
                        <a:lnSpc>
                          <a:spcPct val="150000"/>
                        </a:lnSpc>
                        <a:spcBef>
                          <a:spcPts val="0"/>
                        </a:spcBef>
                        <a:spcAft>
                          <a:spcPts val="0"/>
                        </a:spcAft>
                        <a:buClrTx/>
                        <a:buSzTx/>
                        <a:buFontTx/>
                        <a:buNone/>
                        <a:tabLst/>
                        <a:defRPr/>
                      </a:pPr>
                      <a:r>
                        <a:rPr lang="en-US" sz="1200" b="0" dirty="0" smtClean="0"/>
                        <a:t>Presentation of the draft Bill to the Executive Authority</a:t>
                      </a:r>
                      <a:endParaRPr lang="en-ZA" sz="1200" b="0" dirty="0" smtClean="0"/>
                    </a:p>
                  </a:txBody>
                  <a:tcPr/>
                </a:tc>
                <a:tc>
                  <a:txBody>
                    <a:bodyPr/>
                    <a:lstStyle/>
                    <a:p>
                      <a:pPr>
                        <a:lnSpc>
                          <a:spcPct val="150000"/>
                        </a:lnSpc>
                      </a:pPr>
                      <a:r>
                        <a:rPr lang="en-US" sz="1400" b="0" dirty="0" smtClean="0"/>
                        <a:t>September 2021</a:t>
                      </a:r>
                      <a:endParaRPr lang="en-ZA" sz="1400" b="0" dirty="0"/>
                    </a:p>
                  </a:txBody>
                  <a:tcPr/>
                </a:tc>
                <a:extLst>
                  <a:ext uri="{0D108BD9-81ED-4DB2-BD59-A6C34878D82A}">
                    <a16:rowId xmlns:a16="http://schemas.microsoft.com/office/drawing/2014/main" val="10004"/>
                  </a:ext>
                </a:extLst>
              </a:tr>
              <a:tr h="348343">
                <a:tc>
                  <a:txBody>
                    <a:bodyPr/>
                    <a:lstStyle/>
                    <a:p>
                      <a:pPr>
                        <a:lnSpc>
                          <a:spcPct val="150000"/>
                        </a:lnSpc>
                      </a:pPr>
                      <a:r>
                        <a:rPr lang="en-US" sz="1200" b="0" dirty="0" smtClean="0"/>
                        <a:t>Bill</a:t>
                      </a:r>
                      <a:r>
                        <a:rPr lang="en-US" sz="1200" b="0" baseline="0" dirty="0" smtClean="0"/>
                        <a:t> tabled at Cluster meetings</a:t>
                      </a:r>
                      <a:endParaRPr lang="en-ZA" sz="1200" b="0" dirty="0"/>
                    </a:p>
                  </a:txBody>
                  <a:tcPr/>
                </a:tc>
                <a:tc>
                  <a:txBody>
                    <a:bodyPr/>
                    <a:lstStyle/>
                    <a:p>
                      <a:pPr>
                        <a:lnSpc>
                          <a:spcPct val="150000"/>
                        </a:lnSpc>
                      </a:pPr>
                      <a:r>
                        <a:rPr lang="en-US" sz="1400" b="0" dirty="0" smtClean="0"/>
                        <a:t>September 2021</a:t>
                      </a:r>
                      <a:endParaRPr lang="en-ZA" sz="1400" b="0" dirty="0"/>
                    </a:p>
                  </a:txBody>
                  <a:tcPr/>
                </a:tc>
                <a:extLst>
                  <a:ext uri="{0D108BD9-81ED-4DB2-BD59-A6C34878D82A}">
                    <a16:rowId xmlns:a16="http://schemas.microsoft.com/office/drawing/2014/main" val="10005"/>
                  </a:ext>
                </a:extLst>
              </a:tr>
              <a:tr h="348343">
                <a:tc>
                  <a:txBody>
                    <a:bodyPr/>
                    <a:lstStyle/>
                    <a:p>
                      <a:pPr marL="0" marR="0" indent="0" algn="l" defTabSz="457200" rtl="0" eaLnBrk="1" fontAlgn="auto" latinLnBrk="0" hangingPunct="1">
                        <a:lnSpc>
                          <a:spcPct val="150000"/>
                        </a:lnSpc>
                        <a:spcBef>
                          <a:spcPts val="0"/>
                        </a:spcBef>
                        <a:spcAft>
                          <a:spcPts val="0"/>
                        </a:spcAft>
                        <a:buClrTx/>
                        <a:buSzTx/>
                        <a:buFontTx/>
                        <a:buNone/>
                        <a:tabLst/>
                        <a:defRPr/>
                      </a:pPr>
                      <a:r>
                        <a:rPr lang="en-US" sz="1200" b="0" dirty="0" smtClean="0"/>
                        <a:t>Approval of the</a:t>
                      </a:r>
                      <a:r>
                        <a:rPr lang="en-US" sz="1200" b="0" baseline="0" dirty="0" smtClean="0"/>
                        <a:t> Bill to be gazette for public participation.</a:t>
                      </a:r>
                      <a:r>
                        <a:rPr lang="en-US" sz="1200" b="0" dirty="0" smtClean="0"/>
                        <a:t> </a:t>
                      </a:r>
                      <a:endParaRPr lang="en-ZA" sz="1200" b="0" dirty="0" smtClean="0"/>
                    </a:p>
                  </a:txBody>
                  <a:tcPr/>
                </a:tc>
                <a:tc>
                  <a:txBody>
                    <a:bodyPr/>
                    <a:lstStyle/>
                    <a:p>
                      <a:pPr>
                        <a:lnSpc>
                          <a:spcPct val="150000"/>
                        </a:lnSpc>
                      </a:pPr>
                      <a:r>
                        <a:rPr lang="en-US" sz="1400" b="0" dirty="0" smtClean="0">
                          <a:solidFill>
                            <a:schemeClr val="tx1"/>
                          </a:solidFill>
                        </a:rPr>
                        <a:t>End of October </a:t>
                      </a:r>
                      <a:r>
                        <a:rPr lang="en-US" sz="1400" b="0" dirty="0" smtClean="0"/>
                        <a:t>2021</a:t>
                      </a:r>
                      <a:endParaRPr lang="en-ZA" sz="1400" b="0" dirty="0"/>
                    </a:p>
                  </a:txBody>
                  <a:tcPr/>
                </a:tc>
                <a:extLst>
                  <a:ext uri="{0D108BD9-81ED-4DB2-BD59-A6C34878D82A}">
                    <a16:rowId xmlns:a16="http://schemas.microsoft.com/office/drawing/2014/main" val="10006"/>
                  </a:ext>
                </a:extLst>
              </a:tr>
              <a:tr h="533973">
                <a:tc>
                  <a:txBody>
                    <a:bodyPr/>
                    <a:lstStyle/>
                    <a:p>
                      <a:pPr>
                        <a:lnSpc>
                          <a:spcPct val="150000"/>
                        </a:lnSpc>
                      </a:pPr>
                      <a:r>
                        <a:rPr lang="en-US" sz="1200" b="0" dirty="0" err="1" smtClean="0"/>
                        <a:t>Finalise</a:t>
                      </a:r>
                      <a:r>
                        <a:rPr lang="en-US" sz="1200" b="0" baseline="0" dirty="0" smtClean="0"/>
                        <a:t> Bill and supporting documents to be submitted to Cabinet Office</a:t>
                      </a:r>
                      <a:endParaRPr lang="en-ZA" sz="1200" b="0" dirty="0"/>
                    </a:p>
                  </a:txBody>
                  <a:tcPr/>
                </a:tc>
                <a:tc>
                  <a:txBody>
                    <a:bodyPr/>
                    <a:lstStyle/>
                    <a:p>
                      <a:pPr>
                        <a:lnSpc>
                          <a:spcPct val="150000"/>
                        </a:lnSpc>
                      </a:pPr>
                      <a:r>
                        <a:rPr lang="en-US" sz="1400" b="0" dirty="0" smtClean="0"/>
                        <a:t>December 2021</a:t>
                      </a:r>
                      <a:endParaRPr lang="en-ZA" sz="1400" b="0" dirty="0"/>
                    </a:p>
                  </a:txBody>
                  <a:tcPr/>
                </a:tc>
                <a:extLst>
                  <a:ext uri="{0D108BD9-81ED-4DB2-BD59-A6C34878D82A}">
                    <a16:rowId xmlns:a16="http://schemas.microsoft.com/office/drawing/2014/main" val="10007"/>
                  </a:ext>
                </a:extLst>
              </a:tr>
            </a:tbl>
          </a:graphicData>
        </a:graphic>
      </p:graphicFrame>
      <p:sp>
        <p:nvSpPr>
          <p:cNvPr id="3" name="Footer Placeholder 2"/>
          <p:cNvSpPr>
            <a:spLocks noGrp="1"/>
          </p:cNvSpPr>
          <p:nvPr>
            <p:ph type="ftr" sz="quarter" idx="11"/>
          </p:nvPr>
        </p:nvSpPr>
        <p:spPr/>
        <p:txBody>
          <a:bodyPr/>
          <a:lstStyle/>
          <a:p>
            <a:r>
              <a:rPr lang="en-US" sz="1400" b="1" dirty="0" smtClean="0"/>
              <a:t>13</a:t>
            </a:r>
            <a:endParaRPr lang="en-US" sz="1400" b="1" dirty="0"/>
          </a:p>
        </p:txBody>
      </p:sp>
    </p:spTree>
    <p:extLst>
      <p:ext uri="{BB962C8B-B14F-4D97-AF65-F5344CB8AC3E}">
        <p14:creationId xmlns:p14="http://schemas.microsoft.com/office/powerpoint/2010/main" val="388215120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928318775"/>
              </p:ext>
            </p:extLst>
          </p:nvPr>
        </p:nvGraphicFramePr>
        <p:xfrm>
          <a:off x="132080" y="92537"/>
          <a:ext cx="8768079" cy="6662177"/>
        </p:xfrm>
        <a:graphic>
          <a:graphicData uri="http://schemas.openxmlformats.org/drawingml/2006/table">
            <a:tbl>
              <a:tblPr firstRow="1" firstCol="1" bandRow="1"/>
              <a:tblGrid>
                <a:gridCol w="643614">
                  <a:extLst>
                    <a:ext uri="{9D8B030D-6E8A-4147-A177-3AD203B41FA5}">
                      <a16:colId xmlns:a16="http://schemas.microsoft.com/office/drawing/2014/main" val="20000"/>
                    </a:ext>
                  </a:extLst>
                </a:gridCol>
                <a:gridCol w="2020822">
                  <a:extLst>
                    <a:ext uri="{9D8B030D-6E8A-4147-A177-3AD203B41FA5}">
                      <a16:colId xmlns:a16="http://schemas.microsoft.com/office/drawing/2014/main" val="20001"/>
                    </a:ext>
                  </a:extLst>
                </a:gridCol>
                <a:gridCol w="6103643">
                  <a:extLst>
                    <a:ext uri="{9D8B030D-6E8A-4147-A177-3AD203B41FA5}">
                      <a16:colId xmlns:a16="http://schemas.microsoft.com/office/drawing/2014/main" val="20002"/>
                    </a:ext>
                  </a:extLst>
                </a:gridCol>
              </a:tblGrid>
              <a:tr h="421397">
                <a:tc>
                  <a:txBody>
                    <a:bodyPr/>
                    <a:lstStyle/>
                    <a:p>
                      <a:pPr algn="ctr">
                        <a:spcAft>
                          <a:spcPts val="0"/>
                        </a:spcAft>
                      </a:pPr>
                      <a:r>
                        <a:rPr lang="en-US" sz="2400" b="1" dirty="0" smtClean="0">
                          <a:effectLst/>
                          <a:latin typeface="Arial" panose="020B0604020202020204" pitchFamily="34" charset="0"/>
                          <a:ea typeface="Calibri" panose="020F0502020204030204" pitchFamily="34" charset="0"/>
                          <a:cs typeface="Arial" panose="020B0604020202020204" pitchFamily="34" charset="0"/>
                        </a:rPr>
                        <a:t>#</a:t>
                      </a:r>
                      <a:endParaRPr lang="en-ZA" sz="24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A8E4F"/>
                    </a:solidFill>
                  </a:tcPr>
                </a:tc>
                <a:tc>
                  <a:txBody>
                    <a:bodyPr/>
                    <a:lstStyle/>
                    <a:p>
                      <a:pPr algn="ctr">
                        <a:spcAft>
                          <a:spcPts val="0"/>
                        </a:spcAft>
                      </a:pPr>
                      <a:r>
                        <a:rPr lang="en-US" sz="2400" b="1" dirty="0" smtClean="0">
                          <a:effectLst/>
                          <a:latin typeface="Arial" panose="020B0604020202020204" pitchFamily="34" charset="0"/>
                          <a:ea typeface="Calibri" panose="020F0502020204030204" pitchFamily="34" charset="0"/>
                          <a:cs typeface="Arial" panose="020B0604020202020204" pitchFamily="34" charset="0"/>
                        </a:rPr>
                        <a:t>ISSUES</a:t>
                      </a:r>
                      <a:endParaRPr lang="en-ZA" sz="24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A8E4F"/>
                    </a:solidFill>
                  </a:tcPr>
                </a:tc>
                <a:tc>
                  <a:txBody>
                    <a:bodyPr/>
                    <a:lstStyle/>
                    <a:p>
                      <a:pPr algn="ctr">
                        <a:spcAft>
                          <a:spcPts val="0"/>
                        </a:spcAft>
                      </a:pPr>
                      <a:r>
                        <a:rPr lang="en-US" sz="2400" b="1" dirty="0" smtClean="0">
                          <a:effectLst/>
                          <a:latin typeface="Arial" panose="020B0604020202020204" pitchFamily="34" charset="0"/>
                          <a:ea typeface="Calibri" panose="020F0502020204030204" pitchFamily="34" charset="0"/>
                          <a:cs typeface="Arial" panose="020B0604020202020204" pitchFamily="34" charset="0"/>
                        </a:rPr>
                        <a:t>PROGRESS TO</a:t>
                      </a:r>
                      <a:r>
                        <a:rPr lang="en-US" sz="2400" b="1" baseline="0" dirty="0" smtClean="0">
                          <a:effectLst/>
                          <a:latin typeface="Arial" panose="020B0604020202020204" pitchFamily="34" charset="0"/>
                          <a:ea typeface="Calibri" panose="020F0502020204030204" pitchFamily="34" charset="0"/>
                          <a:cs typeface="Arial" panose="020B0604020202020204" pitchFamily="34" charset="0"/>
                        </a:rPr>
                        <a:t> DATE</a:t>
                      </a:r>
                      <a:endParaRPr lang="en-ZA" sz="24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A8E4F"/>
                    </a:solidFill>
                  </a:tcPr>
                </a:tc>
                <a:extLst>
                  <a:ext uri="{0D108BD9-81ED-4DB2-BD59-A6C34878D82A}">
                    <a16:rowId xmlns:a16="http://schemas.microsoft.com/office/drawing/2014/main" val="10000"/>
                  </a:ext>
                </a:extLst>
              </a:tr>
              <a:tr h="690752">
                <a:tc>
                  <a:txBody>
                    <a:bodyPr/>
                    <a:lstStyle/>
                    <a:p>
                      <a:pPr algn="just">
                        <a:spcAft>
                          <a:spcPts val="0"/>
                        </a:spcAft>
                      </a:pPr>
                      <a:r>
                        <a:rPr lang="en-US" sz="1600" b="1" dirty="0" smtClean="0">
                          <a:effectLst/>
                          <a:latin typeface="Arial" panose="020B0604020202020204" pitchFamily="34" charset="0"/>
                          <a:ea typeface="Times New Roman" panose="02020603050405020304" pitchFamily="18" charset="0"/>
                          <a:cs typeface="Arial" panose="020B0604020202020204" pitchFamily="34" charset="0"/>
                        </a:rPr>
                        <a:t>15</a:t>
                      </a:r>
                      <a:endParaRPr lang="en-ZA" sz="1600" b="1"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just" defTabSz="457200" rtl="0" eaLnBrk="1" fontAlgn="auto" latinLnBrk="0" hangingPunct="1">
                        <a:lnSpc>
                          <a:spcPct val="150000"/>
                        </a:lnSpc>
                        <a:spcBef>
                          <a:spcPts val="0"/>
                        </a:spcBef>
                        <a:spcAft>
                          <a:spcPts val="0"/>
                        </a:spcAft>
                        <a:buClrTx/>
                        <a:buSzTx/>
                        <a:buFontTx/>
                        <a:buNone/>
                        <a:tabLst/>
                        <a:defRPr/>
                      </a:pPr>
                      <a:r>
                        <a:rPr lang="en-US" sz="1600" b="1" kern="1200" dirty="0" smtClean="0">
                          <a:solidFill>
                            <a:schemeClr val="tx1"/>
                          </a:solidFill>
                          <a:effectLst/>
                          <a:latin typeface="Arial" panose="020B0604020202020204" pitchFamily="34" charset="0"/>
                          <a:ea typeface="+mn-ea"/>
                          <a:cs typeface="Arial" panose="020B0604020202020204" pitchFamily="34" charset="0"/>
                        </a:rPr>
                        <a:t>Capacitation of the DMV</a:t>
                      </a:r>
                      <a:endParaRPr lang="en-ZA" sz="1600" kern="1200" dirty="0" smtClean="0">
                        <a:solidFill>
                          <a:schemeClr val="tx1"/>
                        </a:solidFill>
                        <a:effectLst/>
                        <a:latin typeface="Arial" panose="020B0604020202020204" pitchFamily="34" charset="0"/>
                        <a:ea typeface="+mn-ea"/>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74625" indent="-174625" algn="just">
                        <a:lnSpc>
                          <a:spcPct val="150000"/>
                        </a:lnSpc>
                        <a:buFont typeface="Arial" panose="020B0604020202020204" pitchFamily="34" charset="0"/>
                        <a:buChar char="•"/>
                      </a:pPr>
                      <a:r>
                        <a:rPr lang="en-ZA" sz="1600" kern="1200" dirty="0" smtClean="0">
                          <a:solidFill>
                            <a:schemeClr val="tx1"/>
                          </a:solidFill>
                          <a:effectLst/>
                          <a:latin typeface="Arial" panose="020B0604020202020204" pitchFamily="34" charset="0"/>
                          <a:ea typeface="+mn-ea"/>
                          <a:cs typeface="Arial" panose="020B0604020202020204" pitchFamily="34" charset="0"/>
                        </a:rPr>
                        <a:t>The vacancies of Director General</a:t>
                      </a:r>
                      <a:r>
                        <a:rPr lang="en-ZA" sz="1600" kern="1200" baseline="0" dirty="0" smtClean="0">
                          <a:solidFill>
                            <a:schemeClr val="tx1"/>
                          </a:solidFill>
                          <a:effectLst/>
                          <a:latin typeface="Arial" panose="020B0604020202020204" pitchFamily="34" charset="0"/>
                          <a:ea typeface="+mn-ea"/>
                          <a:cs typeface="Arial" panose="020B0604020202020204" pitchFamily="34" charset="0"/>
                        </a:rPr>
                        <a:t> has been filled.</a:t>
                      </a:r>
                    </a:p>
                    <a:p>
                      <a:pPr marL="174625" indent="-174625" algn="just">
                        <a:lnSpc>
                          <a:spcPct val="150000"/>
                        </a:lnSpc>
                        <a:buFont typeface="Arial" panose="020B0604020202020204" pitchFamily="34" charset="0"/>
                        <a:buChar char="•"/>
                      </a:pPr>
                      <a:r>
                        <a:rPr lang="en-US" sz="1600" kern="1200" dirty="0" smtClean="0">
                          <a:solidFill>
                            <a:schemeClr val="tx1"/>
                          </a:solidFill>
                          <a:effectLst/>
                          <a:latin typeface="Arial" panose="020B0604020202020204" pitchFamily="34" charset="0"/>
                          <a:ea typeface="+mn-ea"/>
                          <a:cs typeface="Arial" panose="020B0604020202020204" pitchFamily="34" charset="0"/>
                        </a:rPr>
                        <a:t>All vacant</a:t>
                      </a:r>
                      <a:r>
                        <a:rPr lang="en-US" sz="1600" kern="1200" baseline="0" dirty="0" smtClean="0">
                          <a:solidFill>
                            <a:schemeClr val="tx1"/>
                          </a:solidFill>
                          <a:effectLst/>
                          <a:latin typeface="Arial" panose="020B0604020202020204" pitchFamily="34" charset="0"/>
                          <a:ea typeface="+mn-ea"/>
                          <a:cs typeface="Arial" panose="020B0604020202020204" pitchFamily="34" charset="0"/>
                        </a:rPr>
                        <a:t> posts will be filled by end of November 2021.</a:t>
                      </a:r>
                    </a:p>
                    <a:p>
                      <a:pPr marL="174625" indent="-174625" algn="just">
                        <a:lnSpc>
                          <a:spcPct val="150000"/>
                        </a:lnSpc>
                        <a:buFont typeface="Wingdings" panose="05000000000000000000" pitchFamily="2" charset="2"/>
                        <a:buNone/>
                      </a:pPr>
                      <a:endParaRPr lang="en-ZA" sz="1600" kern="1200" dirty="0">
                        <a:solidFill>
                          <a:schemeClr val="tx1"/>
                        </a:solidFill>
                        <a:effectLst/>
                        <a:latin typeface="Arial" panose="020B0604020202020204" pitchFamily="34" charset="0"/>
                        <a:ea typeface="+mn-ea"/>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3783246">
                <a:tc>
                  <a:txBody>
                    <a:bodyPr/>
                    <a:lstStyle/>
                    <a:p>
                      <a:pPr algn="just">
                        <a:spcAft>
                          <a:spcPts val="0"/>
                        </a:spcAft>
                      </a:pPr>
                      <a:r>
                        <a:rPr lang="en-US" sz="1600" b="1" dirty="0" smtClean="0">
                          <a:effectLst/>
                          <a:latin typeface="Arial" panose="020B0604020202020204" pitchFamily="34" charset="0"/>
                          <a:ea typeface="Times New Roman" panose="02020603050405020304" pitchFamily="18" charset="0"/>
                          <a:cs typeface="Arial" panose="020B0604020202020204" pitchFamily="34" charset="0"/>
                        </a:rPr>
                        <a:t>16</a:t>
                      </a:r>
                      <a:endParaRPr lang="en-ZA" sz="1600" b="1"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just" defTabSz="457200" rtl="0" eaLnBrk="1" fontAlgn="auto" latinLnBrk="0" hangingPunct="1">
                        <a:lnSpc>
                          <a:spcPct val="150000"/>
                        </a:lnSpc>
                        <a:spcBef>
                          <a:spcPts val="0"/>
                        </a:spcBef>
                        <a:spcAft>
                          <a:spcPts val="0"/>
                        </a:spcAft>
                        <a:buClrTx/>
                        <a:buSzTx/>
                        <a:buFontTx/>
                        <a:buNone/>
                        <a:tabLst/>
                        <a:defRPr/>
                      </a:pPr>
                      <a:r>
                        <a:rPr lang="en-US" sz="1600" b="1" kern="1200" dirty="0" smtClean="0">
                          <a:solidFill>
                            <a:schemeClr val="tx1"/>
                          </a:solidFill>
                          <a:effectLst/>
                          <a:latin typeface="Arial" panose="020B0604020202020204" pitchFamily="34" charset="0"/>
                          <a:ea typeface="+mn-ea"/>
                          <a:cs typeface="Arial" panose="020B0604020202020204" pitchFamily="34" charset="0"/>
                        </a:rPr>
                        <a:t>Empowerment and skilling of Military Veterans</a:t>
                      </a:r>
                      <a:endParaRPr lang="en-ZA" sz="1600" b="1" kern="1200" dirty="0" smtClean="0">
                        <a:solidFill>
                          <a:schemeClr val="tx1"/>
                        </a:solidFill>
                        <a:effectLst/>
                        <a:latin typeface="Arial" panose="020B0604020202020204" pitchFamily="34" charset="0"/>
                        <a:ea typeface="+mn-ea"/>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74625" indent="-174625" algn="just" defTabSz="914400" rtl="0" eaLnBrk="1" latinLnBrk="0" hangingPunct="1">
                        <a:lnSpc>
                          <a:spcPct val="150000"/>
                        </a:lnSpc>
                        <a:buFont typeface="Arial" panose="020B0604020202020204" pitchFamily="34" charset="0"/>
                        <a:buChar char="•"/>
                      </a:pPr>
                      <a:r>
                        <a:rPr lang="en-US" sz="1400" kern="1200" dirty="0" smtClean="0">
                          <a:solidFill>
                            <a:schemeClr val="tx1"/>
                          </a:solidFill>
                          <a:effectLst/>
                          <a:latin typeface="Arial" panose="020B0604020202020204" pitchFamily="34" charset="0"/>
                          <a:ea typeface="+mn-ea"/>
                          <a:cs typeface="Arial" panose="020B0604020202020204" pitchFamily="34" charset="0"/>
                        </a:rPr>
                        <a:t>The model of empowerment is linked to the Government </a:t>
                      </a:r>
                      <a:r>
                        <a:rPr lang="en-US" sz="1400" kern="1200" dirty="0" err="1" smtClean="0">
                          <a:solidFill>
                            <a:schemeClr val="tx1"/>
                          </a:solidFill>
                          <a:effectLst/>
                          <a:latin typeface="Arial" panose="020B0604020202020204" pitchFamily="34" charset="0"/>
                          <a:ea typeface="+mn-ea"/>
                          <a:cs typeface="Arial" panose="020B0604020202020204" pitchFamily="34" charset="0"/>
                        </a:rPr>
                        <a:t>Programme</a:t>
                      </a:r>
                      <a:r>
                        <a:rPr lang="en-US" sz="1400" kern="1200" dirty="0" smtClean="0">
                          <a:solidFill>
                            <a:schemeClr val="tx1"/>
                          </a:solidFill>
                          <a:effectLst/>
                          <a:latin typeface="Arial" panose="020B0604020202020204" pitchFamily="34" charset="0"/>
                          <a:ea typeface="+mn-ea"/>
                          <a:cs typeface="Arial" panose="020B0604020202020204" pitchFamily="34" charset="0"/>
                        </a:rPr>
                        <a:t> of Action which is Infrastructure, Agriculture, Safety and Security, Poverty Alleviation, Business Entrepreneurship and Cooperatives </a:t>
                      </a:r>
                    </a:p>
                    <a:p>
                      <a:pPr marL="174625" indent="-174625" algn="just" defTabSz="914400" rtl="0" eaLnBrk="1" latinLnBrk="0" hangingPunct="1">
                        <a:lnSpc>
                          <a:spcPct val="150000"/>
                        </a:lnSpc>
                        <a:buFont typeface="Arial" panose="020B0604020202020204" pitchFamily="34" charset="0"/>
                        <a:buChar char="•"/>
                      </a:pPr>
                      <a:r>
                        <a:rPr lang="en-US" sz="1400" kern="1200" dirty="0" smtClean="0">
                          <a:solidFill>
                            <a:schemeClr val="tx1"/>
                          </a:solidFill>
                          <a:effectLst/>
                          <a:latin typeface="Arial" panose="020B0604020202020204" pitchFamily="34" charset="0"/>
                          <a:ea typeface="+mn-ea"/>
                          <a:cs typeface="Arial" panose="020B0604020202020204" pitchFamily="34" charset="0"/>
                        </a:rPr>
                        <a:t>Government department and provinces are beginning to report on interventions for Military Veterans. Provinces are continuously committing interventions set aside for Military Veterans and their dependents on training for sewing,  training in security and protection services, training fashion design program, Artisan programs (Mechanical, Electrical</a:t>
                      </a:r>
                      <a:r>
                        <a:rPr lang="en-US" sz="1400" kern="1200" baseline="0" dirty="0" smtClean="0">
                          <a:solidFill>
                            <a:schemeClr val="tx1"/>
                          </a:solidFill>
                          <a:effectLst/>
                          <a:latin typeface="Arial" panose="020B0604020202020204" pitchFamily="34" charset="0"/>
                          <a:ea typeface="+mn-ea"/>
                          <a:cs typeface="Arial" panose="020B0604020202020204" pitchFamily="34" charset="0"/>
                        </a:rPr>
                        <a:t> etc.), Plumbing training, </a:t>
                      </a:r>
                      <a:r>
                        <a:rPr lang="en-US" sz="1400" kern="1200" dirty="0" smtClean="0">
                          <a:solidFill>
                            <a:schemeClr val="tx1"/>
                          </a:solidFill>
                          <a:effectLst/>
                          <a:latin typeface="Arial" panose="020B0604020202020204" pitchFamily="34" charset="0"/>
                          <a:ea typeface="+mn-ea"/>
                          <a:cs typeface="Arial" panose="020B0604020202020204" pitchFamily="34" charset="0"/>
                        </a:rPr>
                        <a:t>Welding</a:t>
                      </a:r>
                      <a:r>
                        <a:rPr lang="en-US" sz="1400" kern="1200" baseline="0" dirty="0" smtClean="0">
                          <a:solidFill>
                            <a:schemeClr val="tx1"/>
                          </a:solidFill>
                          <a:effectLst/>
                          <a:latin typeface="Arial" panose="020B0604020202020204" pitchFamily="34" charset="0"/>
                          <a:ea typeface="+mn-ea"/>
                          <a:cs typeface="Arial" panose="020B0604020202020204" pitchFamily="34" charset="0"/>
                        </a:rPr>
                        <a:t> Program and  Solar Installation training.</a:t>
                      </a:r>
                    </a:p>
                    <a:p>
                      <a:pPr marL="174625" indent="-174625" algn="just" defTabSz="914400" rtl="0" eaLnBrk="1" latinLnBrk="0" hangingPunct="1">
                        <a:lnSpc>
                          <a:spcPct val="150000"/>
                        </a:lnSpc>
                        <a:buFont typeface="Arial" panose="020B0604020202020204" pitchFamily="34" charset="0"/>
                        <a:buChar char="•"/>
                      </a:pPr>
                      <a:r>
                        <a:rPr lang="en-US" sz="1400" kern="1200" baseline="0" dirty="0" smtClean="0">
                          <a:solidFill>
                            <a:schemeClr val="tx1"/>
                          </a:solidFill>
                          <a:effectLst/>
                          <a:latin typeface="Arial" panose="020B0604020202020204" pitchFamily="34" charset="0"/>
                          <a:ea typeface="+mn-ea"/>
                          <a:cs typeface="Arial" panose="020B0604020202020204" pitchFamily="34" charset="0"/>
                        </a:rPr>
                        <a:t>Our provincial offices continuously advise MVs on </a:t>
                      </a:r>
                      <a:r>
                        <a:rPr lang="en-US" sz="1400" kern="1200" baseline="0" dirty="0" err="1" smtClean="0">
                          <a:solidFill>
                            <a:schemeClr val="tx1"/>
                          </a:solidFill>
                          <a:effectLst/>
                          <a:latin typeface="Arial" panose="020B0604020202020204" pitchFamily="34" charset="0"/>
                          <a:ea typeface="+mn-ea"/>
                          <a:cs typeface="Arial" panose="020B0604020202020204" pitchFamily="34" charset="0"/>
                        </a:rPr>
                        <a:t>programmes</a:t>
                      </a:r>
                      <a:r>
                        <a:rPr lang="en-US" sz="1400" kern="1200" baseline="0" dirty="0" smtClean="0">
                          <a:solidFill>
                            <a:schemeClr val="tx1"/>
                          </a:solidFill>
                          <a:effectLst/>
                          <a:latin typeface="Arial" panose="020B0604020202020204" pitchFamily="34" charset="0"/>
                          <a:ea typeface="+mn-ea"/>
                          <a:cs typeface="Arial" panose="020B0604020202020204" pitchFamily="34" charset="0"/>
                        </a:rPr>
                        <a:t> that have exit strategies </a:t>
                      </a:r>
                    </a:p>
                    <a:p>
                      <a:pPr marL="174625" indent="-174625" algn="just" defTabSz="914400" rtl="0" eaLnBrk="1" latinLnBrk="0" hangingPunct="1">
                        <a:lnSpc>
                          <a:spcPct val="150000"/>
                        </a:lnSpc>
                        <a:buFont typeface="Arial" panose="020B0604020202020204" pitchFamily="34" charset="0"/>
                        <a:buChar char="•"/>
                      </a:pPr>
                      <a:r>
                        <a:rPr lang="en-US" sz="1400" kern="1200" baseline="0" dirty="0" smtClean="0">
                          <a:solidFill>
                            <a:schemeClr val="tx1"/>
                          </a:solidFill>
                          <a:effectLst/>
                          <a:latin typeface="Arial" panose="020B0604020202020204" pitchFamily="34" charset="0"/>
                          <a:ea typeface="+mn-ea"/>
                          <a:cs typeface="Arial" panose="020B0604020202020204" pitchFamily="34" charset="0"/>
                        </a:rPr>
                        <a:t>The provincial offices are being strengthen and 8 Administrators have been appointed to the various office in August 2021 as it is envisaged that some of the benefits such as health, housing and empowerment will be decentralized</a:t>
                      </a:r>
                    </a:p>
                    <a:p>
                      <a:pPr marL="0" indent="0" algn="just" defTabSz="914400" rtl="0" eaLnBrk="1" latinLnBrk="0" hangingPunct="1">
                        <a:lnSpc>
                          <a:spcPct val="150000"/>
                        </a:lnSpc>
                        <a:buFont typeface="Arial" panose="020B0604020202020204" pitchFamily="34" charset="0"/>
                        <a:buNone/>
                      </a:pPr>
                      <a:endParaRPr lang="en-ZA" sz="1500" kern="1200" dirty="0">
                        <a:solidFill>
                          <a:schemeClr val="tx1"/>
                        </a:solidFill>
                        <a:effectLst/>
                        <a:latin typeface="Arial" panose="020B0604020202020204" pitchFamily="34" charset="0"/>
                        <a:ea typeface="+mn-ea"/>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sp>
        <p:nvSpPr>
          <p:cNvPr id="3" name="Footer Placeholder 2"/>
          <p:cNvSpPr>
            <a:spLocks noGrp="1"/>
          </p:cNvSpPr>
          <p:nvPr>
            <p:ph type="ftr" sz="quarter" idx="11"/>
          </p:nvPr>
        </p:nvSpPr>
        <p:spPr/>
        <p:txBody>
          <a:bodyPr/>
          <a:lstStyle/>
          <a:p>
            <a:r>
              <a:rPr lang="en-US" sz="1400" b="1" dirty="0" smtClean="0"/>
              <a:t>14</a:t>
            </a:r>
            <a:endParaRPr lang="en-US" sz="1400" b="1" dirty="0"/>
          </a:p>
        </p:txBody>
      </p:sp>
    </p:spTree>
    <p:extLst>
      <p:ext uri="{BB962C8B-B14F-4D97-AF65-F5344CB8AC3E}">
        <p14:creationId xmlns:p14="http://schemas.microsoft.com/office/powerpoint/2010/main" val="89782039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EB0857F-F88A-6244-B94F-6B744E2FB50B}"/>
              </a:ext>
            </a:extLst>
          </p:cNvPr>
          <p:cNvSpPr>
            <a:spLocks noGrp="1"/>
          </p:cNvSpPr>
          <p:nvPr>
            <p:ph idx="1"/>
          </p:nvPr>
        </p:nvSpPr>
        <p:spPr>
          <a:xfrm>
            <a:off x="145143" y="769258"/>
            <a:ext cx="8839200" cy="5529942"/>
          </a:xfrm>
        </p:spPr>
        <p:txBody>
          <a:bodyPr>
            <a:normAutofit/>
          </a:bodyPr>
          <a:lstStyle/>
          <a:p>
            <a:pPr marL="0" lvl="0" indent="0" algn="just" defTabSz="457200">
              <a:lnSpc>
                <a:spcPct val="170000"/>
              </a:lnSpc>
              <a:spcBef>
                <a:spcPts val="0"/>
              </a:spcBef>
              <a:buNone/>
            </a:pPr>
            <a:endParaRPr lang="en-US" sz="8000" dirty="0" smtClean="0">
              <a:solidFill>
                <a:prstClr val="black"/>
              </a:solidFill>
              <a:latin typeface="Arial" panose="020B0604020202020204" pitchFamily="34" charset="0"/>
              <a:cs typeface="Arial" panose="020B0604020202020204" pitchFamily="34" charset="0"/>
            </a:endParaRPr>
          </a:p>
          <a:p>
            <a:pPr marL="0" lvl="0" indent="0" algn="just" defTabSz="457200">
              <a:lnSpc>
                <a:spcPct val="150000"/>
              </a:lnSpc>
              <a:spcBef>
                <a:spcPts val="0"/>
              </a:spcBef>
              <a:buNone/>
            </a:pPr>
            <a:endParaRPr lang="en-US" sz="8000" dirty="0">
              <a:solidFill>
                <a:prstClr val="black"/>
              </a:solidFill>
              <a:latin typeface="Arial" panose="020B0604020202020204" pitchFamily="34" charset="0"/>
              <a:cs typeface="Arial" panose="020B0604020202020204" pitchFamily="34" charset="0"/>
            </a:endParaRPr>
          </a:p>
          <a:p>
            <a:endParaRPr lang="en-US" dirty="0"/>
          </a:p>
        </p:txBody>
      </p:sp>
      <p:sp>
        <p:nvSpPr>
          <p:cNvPr id="4" name="Rectangle 3">
            <a:extLst>
              <a:ext uri="{FF2B5EF4-FFF2-40B4-BE49-F238E27FC236}">
                <a16:creationId xmlns:a16="http://schemas.microsoft.com/office/drawing/2014/main" id="{528B6DF0-1553-F749-A6F0-AC29750200B8}"/>
              </a:ext>
            </a:extLst>
          </p:cNvPr>
          <p:cNvSpPr/>
          <p:nvPr/>
        </p:nvSpPr>
        <p:spPr>
          <a:xfrm>
            <a:off x="0" y="0"/>
            <a:ext cx="9144000" cy="624114"/>
          </a:xfrm>
          <a:prstGeom prst="rect">
            <a:avLst/>
          </a:prstGeom>
          <a:gradFill>
            <a:gsLst>
              <a:gs pos="69000">
                <a:srgbClr val="BA8E4F"/>
              </a:gs>
              <a:gs pos="100000">
                <a:srgbClr val="0C5D35">
                  <a:alpha val="41000"/>
                </a:srgb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09137B4-B04A-9046-A0B9-F575F0BEF420}"/>
              </a:ext>
            </a:extLst>
          </p:cNvPr>
          <p:cNvSpPr>
            <a:spLocks noGrp="1"/>
          </p:cNvSpPr>
          <p:nvPr>
            <p:ph type="title"/>
          </p:nvPr>
        </p:nvSpPr>
        <p:spPr>
          <a:xfrm>
            <a:off x="436880" y="1"/>
            <a:ext cx="8361680" cy="812800"/>
          </a:xfrm>
        </p:spPr>
        <p:txBody>
          <a:bodyPr>
            <a:normAutofit fontScale="90000"/>
          </a:bodyPr>
          <a:lstStyle/>
          <a:p>
            <a:pPr algn="ctr"/>
            <a:r>
              <a:rPr lang="en-US" sz="2800" b="1" dirty="0">
                <a:latin typeface="Arial" panose="020B0604020202020204" pitchFamily="34" charset="0"/>
                <a:ea typeface="Calibri" panose="020F0502020204030204" pitchFamily="34" charset="0"/>
                <a:cs typeface="Arial" panose="020B0604020202020204" pitchFamily="34" charset="0"/>
              </a:rPr>
              <a:t>AMENDMENT  OF THE BILL</a:t>
            </a:r>
            <a:r>
              <a:rPr lang="en-ZA" sz="2800" dirty="0">
                <a:latin typeface="Arial" panose="020B0604020202020204" pitchFamily="34" charset="0"/>
                <a:ea typeface="Times New Roman" panose="02020603050405020304" pitchFamily="18" charset="0"/>
                <a:cs typeface="Arial" panose="020B0604020202020204" pitchFamily="34" charset="0"/>
              </a:rPr>
              <a:t/>
            </a:r>
            <a:br>
              <a:rPr lang="en-ZA" sz="2800" dirty="0">
                <a:latin typeface="Arial" panose="020B0604020202020204" pitchFamily="34" charset="0"/>
                <a:ea typeface="Times New Roman" panose="02020603050405020304" pitchFamily="18" charset="0"/>
                <a:cs typeface="Arial" panose="020B0604020202020204" pitchFamily="34" charset="0"/>
              </a:rPr>
            </a:br>
            <a:endParaRPr lang="en-US" sz="2800" b="1" dirty="0">
              <a:latin typeface="Arial" panose="020B0604020202020204" pitchFamily="34" charset="0"/>
              <a:cs typeface="Arial" panose="020B0604020202020204" pitchFamily="34" charset="0"/>
            </a:endParaRPr>
          </a:p>
        </p:txBody>
      </p:sp>
      <p:sp>
        <p:nvSpPr>
          <p:cNvPr id="5" name="Footer Placeholder 4"/>
          <p:cNvSpPr>
            <a:spLocks noGrp="1"/>
          </p:cNvSpPr>
          <p:nvPr>
            <p:ph type="ftr" sz="quarter" idx="11"/>
          </p:nvPr>
        </p:nvSpPr>
        <p:spPr/>
        <p:txBody>
          <a:bodyPr/>
          <a:lstStyle/>
          <a:p>
            <a:r>
              <a:rPr lang="en-US" sz="1400" b="1" dirty="0" smtClean="0"/>
              <a:t>15</a:t>
            </a:r>
            <a:endParaRPr lang="en-US" sz="1400" b="1" dirty="0"/>
          </a:p>
        </p:txBody>
      </p:sp>
      <p:sp>
        <p:nvSpPr>
          <p:cNvPr id="6" name="Rectangle 5"/>
          <p:cNvSpPr/>
          <p:nvPr/>
        </p:nvSpPr>
        <p:spPr>
          <a:xfrm>
            <a:off x="0" y="1617506"/>
            <a:ext cx="8984343" cy="1938992"/>
          </a:xfrm>
          <a:prstGeom prst="rect">
            <a:avLst/>
          </a:prstGeom>
        </p:spPr>
        <p:txBody>
          <a:bodyPr wrap="square">
            <a:spAutoFit/>
          </a:bodyPr>
          <a:lstStyle/>
          <a:p>
            <a:pPr algn="ctr">
              <a:lnSpc>
                <a:spcPct val="150000"/>
              </a:lnSpc>
              <a:spcAft>
                <a:spcPts val="0"/>
              </a:spcAft>
            </a:pPr>
            <a:r>
              <a:rPr lang="en-US" sz="4000" b="1" dirty="0" smtClean="0">
                <a:latin typeface="Arial" panose="020B0604020202020204" pitchFamily="34" charset="0"/>
                <a:ea typeface="Calibri" panose="020F0502020204030204" pitchFamily="34" charset="0"/>
                <a:cs typeface="Arial" panose="020B0604020202020204" pitchFamily="34" charset="0"/>
              </a:rPr>
              <a:t>FOCUS ON THE FINALISATION OF THE AMENDMENT  OF THE BILL</a:t>
            </a:r>
            <a:endParaRPr lang="en-ZA" sz="4000" dirty="0">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139549716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437887614"/>
              </p:ext>
            </p:extLst>
          </p:nvPr>
        </p:nvGraphicFramePr>
        <p:xfrm>
          <a:off x="132080" y="92537"/>
          <a:ext cx="8768079" cy="365760"/>
        </p:xfrm>
        <a:graphic>
          <a:graphicData uri="http://schemas.openxmlformats.org/drawingml/2006/table">
            <a:tbl>
              <a:tblPr firstRow="1" firstCol="1" bandRow="1"/>
              <a:tblGrid>
                <a:gridCol w="8768079">
                  <a:extLst>
                    <a:ext uri="{9D8B030D-6E8A-4147-A177-3AD203B41FA5}">
                      <a16:colId xmlns:a16="http://schemas.microsoft.com/office/drawing/2014/main" val="20000"/>
                    </a:ext>
                  </a:extLst>
                </a:gridCol>
              </a:tblGrid>
              <a:tr h="149458">
                <a:tc>
                  <a:txBody>
                    <a:bodyPr/>
                    <a:lstStyle/>
                    <a:p>
                      <a:pPr algn="ctr">
                        <a:spcAft>
                          <a:spcPts val="0"/>
                        </a:spcAft>
                      </a:pPr>
                      <a:r>
                        <a:rPr lang="en-ZA" sz="2400" b="1" dirty="0" smtClean="0">
                          <a:solidFill>
                            <a:srgbClr val="000000"/>
                          </a:solidFill>
                          <a:latin typeface="Arial" panose="020B0604020202020204" pitchFamily="34" charset="0"/>
                          <a:cs typeface="Arial" panose="020B0604020202020204" pitchFamily="34" charset="0"/>
                        </a:rPr>
                        <a:t>PROCESS TO BE FOLLOWED- BILL</a:t>
                      </a:r>
                      <a:endParaRPr lang="en-ZA" sz="24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A8E4F"/>
                    </a:solidFill>
                  </a:tcPr>
                </a:tc>
                <a:extLst>
                  <a:ext uri="{0D108BD9-81ED-4DB2-BD59-A6C34878D82A}">
                    <a16:rowId xmlns:a16="http://schemas.microsoft.com/office/drawing/2014/main" val="10000"/>
                  </a:ext>
                </a:extLst>
              </a:tr>
            </a:tbl>
          </a:graphicData>
        </a:graphic>
      </p:graphicFrame>
      <p:sp>
        <p:nvSpPr>
          <p:cNvPr id="3" name="Footer Placeholder 2"/>
          <p:cNvSpPr>
            <a:spLocks noGrp="1"/>
          </p:cNvSpPr>
          <p:nvPr>
            <p:ph type="ftr" sz="quarter" idx="11"/>
          </p:nvPr>
        </p:nvSpPr>
        <p:spPr/>
        <p:txBody>
          <a:bodyPr/>
          <a:lstStyle/>
          <a:p>
            <a:r>
              <a:rPr lang="en-US" sz="1400" b="1" dirty="0" smtClean="0"/>
              <a:t>16</a:t>
            </a:r>
            <a:endParaRPr lang="en-US" sz="1400" b="1" dirty="0"/>
          </a:p>
        </p:txBody>
      </p:sp>
      <p:graphicFrame>
        <p:nvGraphicFramePr>
          <p:cNvPr id="4" name="Table 3"/>
          <p:cNvGraphicFramePr>
            <a:graphicFrameLocks noGrp="1"/>
          </p:cNvGraphicFramePr>
          <p:nvPr>
            <p:extLst>
              <p:ext uri="{D42A27DB-BD31-4B8C-83A1-F6EECF244321}">
                <p14:modId xmlns:p14="http://schemas.microsoft.com/office/powerpoint/2010/main" val="182830351"/>
              </p:ext>
            </p:extLst>
          </p:nvPr>
        </p:nvGraphicFramePr>
        <p:xfrm>
          <a:off x="132080" y="458297"/>
          <a:ext cx="8768080" cy="6037572"/>
        </p:xfrm>
        <a:graphic>
          <a:graphicData uri="http://schemas.openxmlformats.org/drawingml/2006/table">
            <a:tbl>
              <a:tblPr firstRow="1" bandRow="1">
                <a:tableStyleId>{5C22544A-7EE6-4342-B048-85BDC9FD1C3A}</a:tableStyleId>
              </a:tblPr>
              <a:tblGrid>
                <a:gridCol w="841101">
                  <a:extLst>
                    <a:ext uri="{9D8B030D-6E8A-4147-A177-3AD203B41FA5}">
                      <a16:colId xmlns:a16="http://schemas.microsoft.com/office/drawing/2014/main" val="20000"/>
                    </a:ext>
                  </a:extLst>
                </a:gridCol>
                <a:gridCol w="3815939">
                  <a:extLst>
                    <a:ext uri="{9D8B030D-6E8A-4147-A177-3AD203B41FA5}">
                      <a16:colId xmlns:a16="http://schemas.microsoft.com/office/drawing/2014/main" val="20001"/>
                    </a:ext>
                  </a:extLst>
                </a:gridCol>
                <a:gridCol w="2151874">
                  <a:extLst>
                    <a:ext uri="{9D8B030D-6E8A-4147-A177-3AD203B41FA5}">
                      <a16:colId xmlns:a16="http://schemas.microsoft.com/office/drawing/2014/main" val="20002"/>
                    </a:ext>
                  </a:extLst>
                </a:gridCol>
                <a:gridCol w="1959166">
                  <a:extLst>
                    <a:ext uri="{9D8B030D-6E8A-4147-A177-3AD203B41FA5}">
                      <a16:colId xmlns:a16="http://schemas.microsoft.com/office/drawing/2014/main" val="20003"/>
                    </a:ext>
                  </a:extLst>
                </a:gridCol>
              </a:tblGrid>
              <a:tr h="370840">
                <a:tc>
                  <a:txBody>
                    <a:bodyPr/>
                    <a:lstStyle/>
                    <a:p>
                      <a:pPr algn="ctr">
                        <a:lnSpc>
                          <a:spcPct val="115000"/>
                        </a:lnSpc>
                        <a:spcBef>
                          <a:spcPts val="1200"/>
                        </a:spcBef>
                      </a:pPr>
                      <a:r>
                        <a:rPr lang="en-GB" sz="1600" kern="1000" dirty="0" smtClean="0">
                          <a:solidFill>
                            <a:schemeClr val="tx1"/>
                          </a:solidFill>
                          <a:effectLst/>
                          <a:latin typeface="Arial" panose="020B0604020202020204" pitchFamily="34" charset="0"/>
                          <a:cs typeface="Arial" panose="020B0604020202020204" pitchFamily="34" charset="0"/>
                        </a:rPr>
                        <a:t>SER No</a:t>
                      </a:r>
                      <a:endParaRPr lang="en-ZA" sz="1600" dirty="0">
                        <a:solidFill>
                          <a:schemeClr val="tx1"/>
                        </a:solidFill>
                        <a:effectLst/>
                        <a:latin typeface="Arial" panose="020B0604020202020204" pitchFamily="34" charset="0"/>
                        <a:cs typeface="Arial" panose="020B0604020202020204" pitchFamily="34" charset="0"/>
                      </a:endParaRPr>
                    </a:p>
                  </a:txBody>
                  <a:tcPr marL="53999" marR="53999" marT="0" marB="0">
                    <a:solidFill>
                      <a:schemeClr val="bg1"/>
                    </a:solidFill>
                  </a:tcPr>
                </a:tc>
                <a:tc>
                  <a:txBody>
                    <a:bodyPr/>
                    <a:lstStyle/>
                    <a:p>
                      <a:pPr algn="ctr">
                        <a:lnSpc>
                          <a:spcPct val="115000"/>
                        </a:lnSpc>
                        <a:spcBef>
                          <a:spcPts val="1200"/>
                        </a:spcBef>
                      </a:pPr>
                      <a:r>
                        <a:rPr lang="en-GB" sz="1600" kern="1000" dirty="0">
                          <a:solidFill>
                            <a:schemeClr val="tx1"/>
                          </a:solidFill>
                          <a:effectLst/>
                          <a:latin typeface="Arial" panose="020B0604020202020204" pitchFamily="34" charset="0"/>
                          <a:cs typeface="Arial" panose="020B0604020202020204" pitchFamily="34" charset="0"/>
                        </a:rPr>
                        <a:t>PROCESS</a:t>
                      </a:r>
                      <a:endParaRPr lang="en-ZA" sz="1600" dirty="0">
                        <a:solidFill>
                          <a:schemeClr val="tx1"/>
                        </a:solidFill>
                        <a:effectLst/>
                        <a:latin typeface="Arial" panose="020B0604020202020204" pitchFamily="34" charset="0"/>
                        <a:cs typeface="Arial" panose="020B0604020202020204" pitchFamily="34" charset="0"/>
                      </a:endParaRPr>
                    </a:p>
                  </a:txBody>
                  <a:tcPr marL="53999" marR="53999" marT="0" marB="0">
                    <a:solidFill>
                      <a:schemeClr val="bg1"/>
                    </a:solidFill>
                  </a:tcPr>
                </a:tc>
                <a:tc>
                  <a:txBody>
                    <a:bodyPr/>
                    <a:lstStyle/>
                    <a:p>
                      <a:pPr algn="ctr">
                        <a:lnSpc>
                          <a:spcPct val="115000"/>
                        </a:lnSpc>
                        <a:spcBef>
                          <a:spcPts val="1200"/>
                        </a:spcBef>
                      </a:pPr>
                      <a:r>
                        <a:rPr lang="en-GB" sz="1600" kern="1000" dirty="0">
                          <a:solidFill>
                            <a:schemeClr val="tx1"/>
                          </a:solidFill>
                          <a:effectLst/>
                          <a:latin typeface="Arial" panose="020B0604020202020204" pitchFamily="34" charset="0"/>
                          <a:cs typeface="Arial" panose="020B0604020202020204" pitchFamily="34" charset="0"/>
                        </a:rPr>
                        <a:t>PROPOSED TIMEFRAME</a:t>
                      </a:r>
                      <a:endParaRPr lang="en-ZA" sz="1600" dirty="0">
                        <a:solidFill>
                          <a:schemeClr val="tx1"/>
                        </a:solidFill>
                        <a:effectLst/>
                        <a:latin typeface="Arial" panose="020B0604020202020204" pitchFamily="34" charset="0"/>
                        <a:cs typeface="Arial" panose="020B0604020202020204" pitchFamily="34" charset="0"/>
                      </a:endParaRPr>
                    </a:p>
                  </a:txBody>
                  <a:tcPr marL="53999" marR="53999" marT="0" marB="0">
                    <a:solidFill>
                      <a:schemeClr val="bg1"/>
                    </a:solidFill>
                  </a:tcPr>
                </a:tc>
                <a:tc>
                  <a:txBody>
                    <a:bodyPr/>
                    <a:lstStyle/>
                    <a:p>
                      <a:pPr algn="ctr">
                        <a:lnSpc>
                          <a:spcPct val="115000"/>
                        </a:lnSpc>
                        <a:spcBef>
                          <a:spcPts val="1200"/>
                        </a:spcBef>
                      </a:pPr>
                      <a:r>
                        <a:rPr lang="en-GB" sz="1600" kern="1000" dirty="0">
                          <a:solidFill>
                            <a:schemeClr val="tx1"/>
                          </a:solidFill>
                          <a:effectLst/>
                          <a:latin typeface="Arial" panose="020B0604020202020204" pitchFamily="34" charset="0"/>
                          <a:cs typeface="Arial" panose="020B0604020202020204" pitchFamily="34" charset="0"/>
                        </a:rPr>
                        <a:t>FOSAD ENGAGEMENT</a:t>
                      </a:r>
                      <a:endParaRPr lang="en-ZA" sz="1600" dirty="0">
                        <a:solidFill>
                          <a:schemeClr val="tx1"/>
                        </a:solidFill>
                        <a:effectLst/>
                        <a:latin typeface="Arial" panose="020B0604020202020204" pitchFamily="34" charset="0"/>
                        <a:cs typeface="Arial" panose="020B0604020202020204" pitchFamily="34" charset="0"/>
                      </a:endParaRPr>
                    </a:p>
                  </a:txBody>
                  <a:tcPr marL="53999" marR="53999" marT="0" marB="0">
                    <a:solidFill>
                      <a:schemeClr val="bg1"/>
                    </a:solidFill>
                  </a:tcPr>
                </a:tc>
                <a:extLst>
                  <a:ext uri="{0D108BD9-81ED-4DB2-BD59-A6C34878D82A}">
                    <a16:rowId xmlns:a16="http://schemas.microsoft.com/office/drawing/2014/main" val="10000"/>
                  </a:ext>
                </a:extLst>
              </a:tr>
              <a:tr h="630347">
                <a:tc>
                  <a:txBody>
                    <a:bodyPr/>
                    <a:lstStyle/>
                    <a:p>
                      <a:pPr algn="ctr">
                        <a:lnSpc>
                          <a:spcPct val="115000"/>
                        </a:lnSpc>
                        <a:spcBef>
                          <a:spcPts val="1200"/>
                        </a:spcBef>
                      </a:pPr>
                      <a:r>
                        <a:rPr lang="en-GB" sz="1400" b="1" kern="1000" dirty="0">
                          <a:effectLst/>
                          <a:latin typeface="Arial" panose="020B0604020202020204" pitchFamily="34" charset="0"/>
                          <a:cs typeface="Arial" panose="020B0604020202020204" pitchFamily="34" charset="0"/>
                        </a:rPr>
                        <a:t>1</a:t>
                      </a:r>
                      <a:endParaRPr lang="en-ZA" sz="1400" b="1" dirty="0">
                        <a:effectLst/>
                        <a:latin typeface="Arial" panose="020B0604020202020204" pitchFamily="34" charset="0"/>
                        <a:cs typeface="Arial" panose="020B0604020202020204" pitchFamily="34" charset="0"/>
                      </a:endParaRPr>
                    </a:p>
                  </a:txBody>
                  <a:tcPr marL="53999" marR="53999" marT="0" marB="0"/>
                </a:tc>
                <a:tc>
                  <a:txBody>
                    <a:bodyPr/>
                    <a:lstStyle/>
                    <a:p>
                      <a:pPr>
                        <a:lnSpc>
                          <a:spcPct val="115000"/>
                        </a:lnSpc>
                        <a:spcBef>
                          <a:spcPts val="1200"/>
                        </a:spcBef>
                      </a:pPr>
                      <a:r>
                        <a:rPr lang="en-GB" sz="1400" kern="1000" dirty="0">
                          <a:effectLst/>
                          <a:latin typeface="Arial" panose="020B0604020202020204" pitchFamily="34" charset="0"/>
                          <a:cs typeface="Arial" panose="020B0604020202020204" pitchFamily="34" charset="0"/>
                        </a:rPr>
                        <a:t>All inputs received and tabulated – shall be incorporated into the </a:t>
                      </a:r>
                      <a:r>
                        <a:rPr lang="en-GB" sz="1400" kern="1000" dirty="0" smtClean="0">
                          <a:effectLst/>
                          <a:latin typeface="Arial" panose="020B0604020202020204" pitchFamily="34" charset="0"/>
                          <a:cs typeface="Arial" panose="020B0604020202020204" pitchFamily="34" charset="0"/>
                        </a:rPr>
                        <a:t>Bill</a:t>
                      </a:r>
                    </a:p>
                  </a:txBody>
                  <a:tcPr marL="53999" marR="53999" marT="0" marB="0"/>
                </a:tc>
                <a:tc>
                  <a:txBody>
                    <a:bodyPr/>
                    <a:lstStyle/>
                    <a:p>
                      <a:pPr>
                        <a:lnSpc>
                          <a:spcPct val="115000"/>
                        </a:lnSpc>
                        <a:spcBef>
                          <a:spcPts val="1200"/>
                        </a:spcBef>
                      </a:pPr>
                      <a:r>
                        <a:rPr lang="en-GB" sz="1400" kern="1000" dirty="0">
                          <a:effectLst/>
                          <a:latin typeface="Arial" panose="020B0604020202020204" pitchFamily="34" charset="0"/>
                          <a:cs typeface="Arial" panose="020B0604020202020204" pitchFamily="34" charset="0"/>
                        </a:rPr>
                        <a:t>August 2021</a:t>
                      </a:r>
                      <a:endParaRPr lang="en-ZA" sz="1400" dirty="0">
                        <a:effectLst/>
                        <a:latin typeface="Arial" panose="020B0604020202020204" pitchFamily="34" charset="0"/>
                        <a:cs typeface="Arial" panose="020B0604020202020204" pitchFamily="34" charset="0"/>
                      </a:endParaRPr>
                    </a:p>
                  </a:txBody>
                  <a:tcPr marL="53999" marR="53999" marT="0" marB="0"/>
                </a:tc>
                <a:tc>
                  <a:txBody>
                    <a:bodyPr/>
                    <a:lstStyle/>
                    <a:p>
                      <a:pPr>
                        <a:lnSpc>
                          <a:spcPct val="115000"/>
                        </a:lnSpc>
                        <a:spcBef>
                          <a:spcPts val="1200"/>
                        </a:spcBef>
                      </a:pPr>
                      <a:r>
                        <a:rPr lang="en-GB" sz="1400" kern="1000">
                          <a:effectLst/>
                          <a:latin typeface="Arial" panose="020B0604020202020204" pitchFamily="34" charset="0"/>
                          <a:cs typeface="Arial" panose="020B0604020202020204" pitchFamily="34" charset="0"/>
                        </a:rPr>
                        <a:t> </a:t>
                      </a:r>
                      <a:endParaRPr lang="en-ZA" sz="1400">
                        <a:effectLst/>
                        <a:latin typeface="Arial" panose="020B0604020202020204" pitchFamily="34" charset="0"/>
                        <a:cs typeface="Arial" panose="020B0604020202020204" pitchFamily="34" charset="0"/>
                      </a:endParaRPr>
                    </a:p>
                  </a:txBody>
                  <a:tcPr marL="53999" marR="53999" marT="0" marB="0"/>
                </a:tc>
                <a:extLst>
                  <a:ext uri="{0D108BD9-81ED-4DB2-BD59-A6C34878D82A}">
                    <a16:rowId xmlns:a16="http://schemas.microsoft.com/office/drawing/2014/main" val="10001"/>
                  </a:ext>
                </a:extLst>
              </a:tr>
              <a:tr h="638629">
                <a:tc>
                  <a:txBody>
                    <a:bodyPr/>
                    <a:lstStyle/>
                    <a:p>
                      <a:pPr algn="ctr">
                        <a:lnSpc>
                          <a:spcPct val="115000"/>
                        </a:lnSpc>
                        <a:spcBef>
                          <a:spcPts val="1200"/>
                        </a:spcBef>
                      </a:pPr>
                      <a:r>
                        <a:rPr lang="en-GB" sz="1400" b="1" kern="1000" dirty="0">
                          <a:effectLst/>
                          <a:latin typeface="Arial" panose="020B0604020202020204" pitchFamily="34" charset="0"/>
                          <a:cs typeface="Arial" panose="020B0604020202020204" pitchFamily="34" charset="0"/>
                        </a:rPr>
                        <a:t>2</a:t>
                      </a:r>
                      <a:endParaRPr lang="en-ZA" sz="1400" b="1" dirty="0">
                        <a:effectLst/>
                        <a:latin typeface="Arial" panose="020B0604020202020204" pitchFamily="34" charset="0"/>
                        <a:cs typeface="Arial" panose="020B0604020202020204" pitchFamily="34" charset="0"/>
                      </a:endParaRPr>
                    </a:p>
                  </a:txBody>
                  <a:tcPr marL="53999" marR="53999" marT="0" marB="0"/>
                </a:tc>
                <a:tc>
                  <a:txBody>
                    <a:bodyPr/>
                    <a:lstStyle/>
                    <a:p>
                      <a:pPr>
                        <a:lnSpc>
                          <a:spcPct val="115000"/>
                        </a:lnSpc>
                        <a:spcBef>
                          <a:spcPts val="1200"/>
                        </a:spcBef>
                      </a:pPr>
                      <a:r>
                        <a:rPr lang="en-GB" sz="1400" kern="1000" dirty="0">
                          <a:effectLst/>
                          <a:latin typeface="Arial" panose="020B0604020202020204" pitchFamily="34" charset="0"/>
                          <a:cs typeface="Arial" panose="020B0604020202020204" pitchFamily="34" charset="0"/>
                        </a:rPr>
                        <a:t>Re-draft Bill and send to Chief State Law Advisor for </a:t>
                      </a:r>
                      <a:r>
                        <a:rPr lang="en-GB" sz="1400" kern="1000" dirty="0" smtClean="0">
                          <a:effectLst/>
                          <a:latin typeface="Arial" panose="020B0604020202020204" pitchFamily="34" charset="0"/>
                          <a:cs typeface="Arial" panose="020B0604020202020204" pitchFamily="34" charset="0"/>
                        </a:rPr>
                        <a:t>pre-certification</a:t>
                      </a:r>
                    </a:p>
                  </a:txBody>
                  <a:tcPr marL="53999" marR="53999" marT="0" marB="0"/>
                </a:tc>
                <a:tc>
                  <a:txBody>
                    <a:bodyPr/>
                    <a:lstStyle/>
                    <a:p>
                      <a:pPr>
                        <a:lnSpc>
                          <a:spcPct val="115000"/>
                        </a:lnSpc>
                        <a:spcBef>
                          <a:spcPts val="1200"/>
                        </a:spcBef>
                      </a:pPr>
                      <a:r>
                        <a:rPr lang="en-GB" sz="1400" kern="1000" dirty="0" smtClean="0">
                          <a:effectLst/>
                          <a:latin typeface="Arial" panose="020B0604020202020204" pitchFamily="34" charset="0"/>
                          <a:cs typeface="Arial" panose="020B0604020202020204" pitchFamily="34" charset="0"/>
                        </a:rPr>
                        <a:t>Sept </a:t>
                      </a:r>
                      <a:r>
                        <a:rPr lang="en-GB" sz="1400" kern="1000" dirty="0">
                          <a:effectLst/>
                          <a:latin typeface="Arial" panose="020B0604020202020204" pitchFamily="34" charset="0"/>
                          <a:cs typeface="Arial" panose="020B0604020202020204" pitchFamily="34" charset="0"/>
                        </a:rPr>
                        <a:t>2021</a:t>
                      </a:r>
                      <a:endParaRPr lang="en-ZA" sz="1400" dirty="0">
                        <a:effectLst/>
                        <a:latin typeface="Arial" panose="020B0604020202020204" pitchFamily="34" charset="0"/>
                        <a:cs typeface="Arial" panose="020B0604020202020204" pitchFamily="34" charset="0"/>
                      </a:endParaRPr>
                    </a:p>
                  </a:txBody>
                  <a:tcPr marL="53999" marR="53999" marT="0" marB="0"/>
                </a:tc>
                <a:tc>
                  <a:txBody>
                    <a:bodyPr/>
                    <a:lstStyle/>
                    <a:p>
                      <a:pPr>
                        <a:lnSpc>
                          <a:spcPct val="115000"/>
                        </a:lnSpc>
                        <a:spcBef>
                          <a:spcPts val="1200"/>
                        </a:spcBef>
                      </a:pPr>
                      <a:r>
                        <a:rPr lang="en-GB" sz="1400" kern="1000">
                          <a:effectLst/>
                          <a:latin typeface="Arial" panose="020B0604020202020204" pitchFamily="34" charset="0"/>
                          <a:cs typeface="Arial" panose="020B0604020202020204" pitchFamily="34" charset="0"/>
                        </a:rPr>
                        <a:t> </a:t>
                      </a:r>
                      <a:endParaRPr lang="en-ZA" sz="1400">
                        <a:effectLst/>
                        <a:latin typeface="Arial" panose="020B0604020202020204" pitchFamily="34" charset="0"/>
                        <a:cs typeface="Arial" panose="020B0604020202020204" pitchFamily="34" charset="0"/>
                      </a:endParaRPr>
                    </a:p>
                  </a:txBody>
                  <a:tcPr marL="53999" marR="53999" marT="0" marB="0"/>
                </a:tc>
                <a:extLst>
                  <a:ext uri="{0D108BD9-81ED-4DB2-BD59-A6C34878D82A}">
                    <a16:rowId xmlns:a16="http://schemas.microsoft.com/office/drawing/2014/main" val="10002"/>
                  </a:ext>
                </a:extLst>
              </a:tr>
              <a:tr h="624114">
                <a:tc>
                  <a:txBody>
                    <a:bodyPr/>
                    <a:lstStyle/>
                    <a:p>
                      <a:pPr algn="ctr">
                        <a:lnSpc>
                          <a:spcPct val="115000"/>
                        </a:lnSpc>
                        <a:spcBef>
                          <a:spcPts val="1200"/>
                        </a:spcBef>
                      </a:pPr>
                      <a:r>
                        <a:rPr lang="en-GB" sz="1400" b="1" kern="1000" dirty="0">
                          <a:effectLst/>
                          <a:latin typeface="Arial" panose="020B0604020202020204" pitchFamily="34" charset="0"/>
                          <a:cs typeface="Arial" panose="020B0604020202020204" pitchFamily="34" charset="0"/>
                        </a:rPr>
                        <a:t>3</a:t>
                      </a:r>
                      <a:endParaRPr lang="en-ZA" sz="1400" b="1" dirty="0">
                        <a:effectLst/>
                        <a:latin typeface="Arial" panose="020B0604020202020204" pitchFamily="34" charset="0"/>
                        <a:cs typeface="Arial" panose="020B0604020202020204" pitchFamily="34" charset="0"/>
                      </a:endParaRPr>
                    </a:p>
                  </a:txBody>
                  <a:tcPr marL="53999" marR="53999" marT="0" marB="0"/>
                </a:tc>
                <a:tc>
                  <a:txBody>
                    <a:bodyPr/>
                    <a:lstStyle/>
                    <a:p>
                      <a:pPr>
                        <a:lnSpc>
                          <a:spcPct val="115000"/>
                        </a:lnSpc>
                        <a:spcBef>
                          <a:spcPts val="1200"/>
                        </a:spcBef>
                      </a:pPr>
                      <a:r>
                        <a:rPr lang="en-GB" sz="1400" kern="1000" dirty="0">
                          <a:effectLst/>
                          <a:latin typeface="Arial" panose="020B0604020202020204" pitchFamily="34" charset="0"/>
                          <a:cs typeface="Arial" panose="020B0604020202020204" pitchFamily="34" charset="0"/>
                        </a:rPr>
                        <a:t>Finalise Final SEIAS assessment  and send to DPME for </a:t>
                      </a:r>
                      <a:r>
                        <a:rPr lang="en-GB" sz="1400" kern="1000" dirty="0" smtClean="0">
                          <a:effectLst/>
                          <a:latin typeface="Arial" panose="020B0604020202020204" pitchFamily="34" charset="0"/>
                          <a:cs typeface="Arial" panose="020B0604020202020204" pitchFamily="34" charset="0"/>
                        </a:rPr>
                        <a:t>sign-off</a:t>
                      </a:r>
                    </a:p>
                  </a:txBody>
                  <a:tcPr marL="53999" marR="53999" marT="0" marB="0"/>
                </a:tc>
                <a:tc>
                  <a:txBody>
                    <a:bodyPr/>
                    <a:lstStyle/>
                    <a:p>
                      <a:pPr>
                        <a:lnSpc>
                          <a:spcPct val="115000"/>
                        </a:lnSpc>
                        <a:spcBef>
                          <a:spcPts val="1200"/>
                        </a:spcBef>
                      </a:pPr>
                      <a:r>
                        <a:rPr lang="en-GB" sz="1400" kern="1000" dirty="0" smtClean="0">
                          <a:effectLst/>
                          <a:latin typeface="Arial" panose="020B0604020202020204" pitchFamily="34" charset="0"/>
                          <a:cs typeface="Arial" panose="020B0604020202020204" pitchFamily="34" charset="0"/>
                        </a:rPr>
                        <a:t>Sept </a:t>
                      </a:r>
                      <a:r>
                        <a:rPr lang="en-GB" sz="1400" kern="1000" dirty="0">
                          <a:effectLst/>
                          <a:latin typeface="Arial" panose="020B0604020202020204" pitchFamily="34" charset="0"/>
                          <a:cs typeface="Arial" panose="020B0604020202020204" pitchFamily="34" charset="0"/>
                        </a:rPr>
                        <a:t>2021</a:t>
                      </a:r>
                      <a:endParaRPr lang="en-ZA" sz="1400" dirty="0">
                        <a:effectLst/>
                        <a:latin typeface="Arial" panose="020B0604020202020204" pitchFamily="34" charset="0"/>
                        <a:cs typeface="Arial" panose="020B0604020202020204" pitchFamily="34" charset="0"/>
                      </a:endParaRPr>
                    </a:p>
                  </a:txBody>
                  <a:tcPr marL="53999" marR="53999" marT="0" marB="0"/>
                </a:tc>
                <a:tc>
                  <a:txBody>
                    <a:bodyPr/>
                    <a:lstStyle/>
                    <a:p>
                      <a:pPr>
                        <a:lnSpc>
                          <a:spcPct val="115000"/>
                        </a:lnSpc>
                        <a:spcBef>
                          <a:spcPts val="1200"/>
                        </a:spcBef>
                      </a:pPr>
                      <a:r>
                        <a:rPr lang="en-GB" sz="1400" kern="1000">
                          <a:effectLst/>
                          <a:latin typeface="Arial" panose="020B0604020202020204" pitchFamily="34" charset="0"/>
                          <a:cs typeface="Arial" panose="020B0604020202020204" pitchFamily="34" charset="0"/>
                        </a:rPr>
                        <a:t> </a:t>
                      </a:r>
                      <a:endParaRPr lang="en-ZA" sz="1400">
                        <a:effectLst/>
                        <a:latin typeface="Arial" panose="020B0604020202020204" pitchFamily="34" charset="0"/>
                        <a:cs typeface="Arial" panose="020B0604020202020204" pitchFamily="34" charset="0"/>
                      </a:endParaRPr>
                    </a:p>
                  </a:txBody>
                  <a:tcPr marL="53999" marR="53999" marT="0" marB="0"/>
                </a:tc>
                <a:extLst>
                  <a:ext uri="{0D108BD9-81ED-4DB2-BD59-A6C34878D82A}">
                    <a16:rowId xmlns:a16="http://schemas.microsoft.com/office/drawing/2014/main" val="10003"/>
                  </a:ext>
                </a:extLst>
              </a:tr>
              <a:tr h="411552">
                <a:tc>
                  <a:txBody>
                    <a:bodyPr/>
                    <a:lstStyle/>
                    <a:p>
                      <a:pPr algn="ctr">
                        <a:lnSpc>
                          <a:spcPct val="115000"/>
                        </a:lnSpc>
                        <a:spcBef>
                          <a:spcPts val="1200"/>
                        </a:spcBef>
                      </a:pPr>
                      <a:r>
                        <a:rPr lang="en-US" sz="1400" b="1" dirty="0" smtClean="0">
                          <a:effectLst/>
                          <a:latin typeface="Arial" panose="020B0604020202020204" pitchFamily="34" charset="0"/>
                          <a:cs typeface="Arial" panose="020B0604020202020204" pitchFamily="34" charset="0"/>
                        </a:rPr>
                        <a:t>4</a:t>
                      </a:r>
                      <a:endParaRPr lang="en-ZA" sz="1400" b="1" dirty="0">
                        <a:effectLst/>
                        <a:latin typeface="Arial" panose="020B0604020202020204" pitchFamily="34" charset="0"/>
                        <a:cs typeface="Arial" panose="020B0604020202020204" pitchFamily="34" charset="0"/>
                      </a:endParaRPr>
                    </a:p>
                  </a:txBody>
                  <a:tcPr marL="53999" marR="53999" marT="0" marB="0"/>
                </a:tc>
                <a:tc>
                  <a:txBody>
                    <a:bodyPr/>
                    <a:lstStyle/>
                    <a:p>
                      <a:pPr>
                        <a:lnSpc>
                          <a:spcPct val="115000"/>
                        </a:lnSpc>
                        <a:spcBef>
                          <a:spcPts val="1200"/>
                        </a:spcBef>
                      </a:pPr>
                      <a:r>
                        <a:rPr lang="en-GB" sz="1400" kern="1000" dirty="0" smtClean="0">
                          <a:effectLst/>
                          <a:latin typeface="Arial" panose="020B0604020202020204" pitchFamily="34" charset="0"/>
                          <a:cs typeface="Arial" panose="020B0604020202020204" pitchFamily="34" charset="0"/>
                        </a:rPr>
                        <a:t>Presentation to the </a:t>
                      </a:r>
                      <a:r>
                        <a:rPr lang="en-GB" sz="1400" kern="1000" dirty="0" err="1" smtClean="0">
                          <a:effectLst/>
                          <a:latin typeface="Arial" panose="020B0604020202020204" pitchFamily="34" charset="0"/>
                          <a:cs typeface="Arial" panose="020B0604020202020204" pitchFamily="34" charset="0"/>
                        </a:rPr>
                        <a:t>Eecutive</a:t>
                      </a:r>
                      <a:r>
                        <a:rPr lang="en-GB" sz="1400" kern="1000" dirty="0" smtClean="0">
                          <a:effectLst/>
                          <a:latin typeface="Arial" panose="020B0604020202020204" pitchFamily="34" charset="0"/>
                          <a:cs typeface="Arial" panose="020B0604020202020204" pitchFamily="34" charset="0"/>
                        </a:rPr>
                        <a:t> Authority</a:t>
                      </a:r>
                    </a:p>
                  </a:txBody>
                  <a:tcPr marL="53999" marR="53999" marT="0" marB="0"/>
                </a:tc>
                <a:tc>
                  <a:txBody>
                    <a:bodyPr/>
                    <a:lstStyle/>
                    <a:p>
                      <a:pPr>
                        <a:lnSpc>
                          <a:spcPct val="115000"/>
                        </a:lnSpc>
                        <a:spcBef>
                          <a:spcPts val="1200"/>
                        </a:spcBef>
                      </a:pPr>
                      <a:r>
                        <a:rPr lang="en-US" sz="1400" dirty="0" smtClean="0">
                          <a:effectLst/>
                          <a:latin typeface="Arial" panose="020B0604020202020204" pitchFamily="34" charset="0"/>
                          <a:cs typeface="Arial" panose="020B0604020202020204" pitchFamily="34" charset="0"/>
                        </a:rPr>
                        <a:t>Sept</a:t>
                      </a:r>
                      <a:r>
                        <a:rPr lang="en-US" sz="1400" baseline="0" dirty="0" smtClean="0">
                          <a:effectLst/>
                          <a:latin typeface="Arial" panose="020B0604020202020204" pitchFamily="34" charset="0"/>
                          <a:cs typeface="Arial" panose="020B0604020202020204" pitchFamily="34" charset="0"/>
                        </a:rPr>
                        <a:t> 2021</a:t>
                      </a:r>
                      <a:endParaRPr lang="en-ZA" sz="1400" dirty="0">
                        <a:effectLst/>
                        <a:latin typeface="Arial" panose="020B0604020202020204" pitchFamily="34" charset="0"/>
                        <a:cs typeface="Arial" panose="020B0604020202020204" pitchFamily="34" charset="0"/>
                      </a:endParaRPr>
                    </a:p>
                  </a:txBody>
                  <a:tcPr marL="53999" marR="53999" marT="0" marB="0"/>
                </a:tc>
                <a:tc>
                  <a:txBody>
                    <a:bodyPr/>
                    <a:lstStyle/>
                    <a:p>
                      <a:pPr>
                        <a:lnSpc>
                          <a:spcPct val="115000"/>
                        </a:lnSpc>
                        <a:spcBef>
                          <a:spcPts val="1200"/>
                        </a:spcBef>
                      </a:pPr>
                      <a:endParaRPr lang="en-ZA" sz="1400" dirty="0">
                        <a:effectLst/>
                        <a:latin typeface="Arial" panose="020B0604020202020204" pitchFamily="34" charset="0"/>
                        <a:cs typeface="Arial" panose="020B0604020202020204" pitchFamily="34" charset="0"/>
                      </a:endParaRPr>
                    </a:p>
                  </a:txBody>
                  <a:tcPr marL="53999" marR="53999" marT="0" marB="0"/>
                </a:tc>
                <a:extLst>
                  <a:ext uri="{0D108BD9-81ED-4DB2-BD59-A6C34878D82A}">
                    <a16:rowId xmlns:a16="http://schemas.microsoft.com/office/drawing/2014/main" val="10004"/>
                  </a:ext>
                </a:extLst>
              </a:tr>
              <a:tr h="377372">
                <a:tc>
                  <a:txBody>
                    <a:bodyPr/>
                    <a:lstStyle/>
                    <a:p>
                      <a:pPr algn="ctr">
                        <a:lnSpc>
                          <a:spcPct val="115000"/>
                        </a:lnSpc>
                        <a:spcBef>
                          <a:spcPts val="1200"/>
                        </a:spcBef>
                      </a:pPr>
                      <a:r>
                        <a:rPr lang="en-US" sz="1400" b="1" dirty="0" smtClean="0">
                          <a:effectLst/>
                          <a:latin typeface="Arial" panose="020B0604020202020204" pitchFamily="34" charset="0"/>
                          <a:cs typeface="Arial" panose="020B0604020202020204" pitchFamily="34" charset="0"/>
                        </a:rPr>
                        <a:t>5</a:t>
                      </a:r>
                      <a:endParaRPr lang="en-ZA" sz="1400" b="1" dirty="0">
                        <a:effectLst/>
                        <a:latin typeface="Arial" panose="020B0604020202020204" pitchFamily="34" charset="0"/>
                        <a:cs typeface="Arial" panose="020B0604020202020204" pitchFamily="34" charset="0"/>
                      </a:endParaRPr>
                    </a:p>
                  </a:txBody>
                  <a:tcPr marL="53999" marR="53999" marT="0" marB="0"/>
                </a:tc>
                <a:tc>
                  <a:txBody>
                    <a:bodyPr/>
                    <a:lstStyle/>
                    <a:p>
                      <a:pPr>
                        <a:lnSpc>
                          <a:spcPct val="115000"/>
                        </a:lnSpc>
                        <a:spcBef>
                          <a:spcPts val="1200"/>
                        </a:spcBef>
                      </a:pPr>
                      <a:r>
                        <a:rPr lang="en-GB" sz="1400" kern="1000" dirty="0" smtClean="0">
                          <a:effectLst/>
                          <a:latin typeface="Arial" panose="020B0604020202020204" pitchFamily="34" charset="0"/>
                          <a:cs typeface="Arial" panose="020B0604020202020204" pitchFamily="34" charset="0"/>
                        </a:rPr>
                        <a:t>Presentation to PTT</a:t>
                      </a:r>
                    </a:p>
                  </a:txBody>
                  <a:tcPr marL="53999" marR="53999" marT="0" marB="0"/>
                </a:tc>
                <a:tc>
                  <a:txBody>
                    <a:bodyPr/>
                    <a:lstStyle/>
                    <a:p>
                      <a:pPr>
                        <a:lnSpc>
                          <a:spcPct val="115000"/>
                        </a:lnSpc>
                        <a:spcBef>
                          <a:spcPts val="1200"/>
                        </a:spcBef>
                      </a:pPr>
                      <a:r>
                        <a:rPr lang="en-US" sz="1400" dirty="0" smtClean="0">
                          <a:effectLst/>
                          <a:latin typeface="Arial" panose="020B0604020202020204" pitchFamily="34" charset="0"/>
                          <a:cs typeface="Arial" panose="020B0604020202020204" pitchFamily="34" charset="0"/>
                        </a:rPr>
                        <a:t>Sept 2021</a:t>
                      </a:r>
                      <a:endParaRPr lang="en-ZA" sz="1400" dirty="0">
                        <a:effectLst/>
                        <a:latin typeface="Arial" panose="020B0604020202020204" pitchFamily="34" charset="0"/>
                        <a:cs typeface="Arial" panose="020B0604020202020204" pitchFamily="34" charset="0"/>
                      </a:endParaRPr>
                    </a:p>
                  </a:txBody>
                  <a:tcPr marL="53999" marR="53999" marT="0" marB="0"/>
                </a:tc>
                <a:tc>
                  <a:txBody>
                    <a:bodyPr/>
                    <a:lstStyle/>
                    <a:p>
                      <a:pPr>
                        <a:lnSpc>
                          <a:spcPct val="115000"/>
                        </a:lnSpc>
                        <a:spcBef>
                          <a:spcPts val="1200"/>
                        </a:spcBef>
                      </a:pPr>
                      <a:endParaRPr lang="en-ZA" sz="1400" dirty="0">
                        <a:effectLst/>
                        <a:latin typeface="Arial" panose="020B0604020202020204" pitchFamily="34" charset="0"/>
                        <a:cs typeface="Arial" panose="020B0604020202020204" pitchFamily="34" charset="0"/>
                      </a:endParaRPr>
                    </a:p>
                  </a:txBody>
                  <a:tcPr marL="53999" marR="53999" marT="0" marB="0"/>
                </a:tc>
                <a:extLst>
                  <a:ext uri="{0D108BD9-81ED-4DB2-BD59-A6C34878D82A}">
                    <a16:rowId xmlns:a16="http://schemas.microsoft.com/office/drawing/2014/main" val="10005"/>
                  </a:ext>
                </a:extLst>
              </a:tr>
              <a:tr h="1335314">
                <a:tc>
                  <a:txBody>
                    <a:bodyPr/>
                    <a:lstStyle/>
                    <a:p>
                      <a:pPr algn="ctr">
                        <a:lnSpc>
                          <a:spcPct val="115000"/>
                        </a:lnSpc>
                        <a:spcBef>
                          <a:spcPts val="1200"/>
                        </a:spcBef>
                      </a:pPr>
                      <a:r>
                        <a:rPr lang="en-GB" sz="1400" b="1" kern="1000" dirty="0" smtClean="0">
                          <a:effectLst/>
                          <a:latin typeface="Arial" panose="020B0604020202020204" pitchFamily="34" charset="0"/>
                          <a:cs typeface="Arial" panose="020B0604020202020204" pitchFamily="34" charset="0"/>
                        </a:rPr>
                        <a:t>6</a:t>
                      </a:r>
                      <a:endParaRPr lang="en-ZA" sz="1400" b="1" dirty="0">
                        <a:effectLst/>
                        <a:latin typeface="Arial" panose="020B0604020202020204" pitchFamily="34" charset="0"/>
                        <a:cs typeface="Arial" panose="020B0604020202020204" pitchFamily="34" charset="0"/>
                      </a:endParaRPr>
                    </a:p>
                  </a:txBody>
                  <a:tcPr marL="53999" marR="53999" marT="0" marB="0"/>
                </a:tc>
                <a:tc>
                  <a:txBody>
                    <a:bodyPr/>
                    <a:lstStyle/>
                    <a:p>
                      <a:pPr>
                        <a:lnSpc>
                          <a:spcPct val="115000"/>
                        </a:lnSpc>
                        <a:spcBef>
                          <a:spcPts val="1200"/>
                        </a:spcBef>
                      </a:pPr>
                      <a:r>
                        <a:rPr lang="en-GB" sz="1400" kern="1000" dirty="0">
                          <a:effectLst/>
                          <a:latin typeface="Arial" panose="020B0604020202020204" pitchFamily="34" charset="0"/>
                          <a:cs typeface="Arial" panose="020B0604020202020204" pitchFamily="34" charset="0"/>
                        </a:rPr>
                        <a:t>Submit draft Bill to Cluster meetings for inputs and approval</a:t>
                      </a:r>
                      <a:endParaRPr lang="en-ZA" sz="1400" dirty="0">
                        <a:effectLst/>
                        <a:latin typeface="Arial" panose="020B0604020202020204" pitchFamily="34" charset="0"/>
                        <a:cs typeface="Arial" panose="020B0604020202020204" pitchFamily="34" charset="0"/>
                      </a:endParaRPr>
                    </a:p>
                  </a:txBody>
                  <a:tcPr marL="53999" marR="53999" marT="0" marB="0"/>
                </a:tc>
                <a:tc>
                  <a:txBody>
                    <a:bodyPr/>
                    <a:lstStyle/>
                    <a:p>
                      <a:pPr>
                        <a:lnSpc>
                          <a:spcPct val="115000"/>
                        </a:lnSpc>
                        <a:spcBef>
                          <a:spcPts val="1200"/>
                        </a:spcBef>
                      </a:pPr>
                      <a:r>
                        <a:rPr lang="en-GB" sz="1400" kern="1000" dirty="0" smtClean="0">
                          <a:effectLst/>
                          <a:latin typeface="Arial" panose="020B0604020202020204" pitchFamily="34" charset="0"/>
                          <a:cs typeface="Arial" panose="020B0604020202020204" pitchFamily="34" charset="0"/>
                        </a:rPr>
                        <a:t>Sept 2021/Oct </a:t>
                      </a:r>
                      <a:r>
                        <a:rPr lang="en-GB" sz="1400" kern="1000" dirty="0">
                          <a:effectLst/>
                          <a:latin typeface="Arial" panose="020B0604020202020204" pitchFamily="34" charset="0"/>
                          <a:cs typeface="Arial" panose="020B0604020202020204" pitchFamily="34" charset="0"/>
                        </a:rPr>
                        <a:t>2021</a:t>
                      </a:r>
                      <a:endParaRPr lang="en-ZA" sz="1400" dirty="0">
                        <a:effectLst/>
                        <a:latin typeface="Arial" panose="020B0604020202020204" pitchFamily="34" charset="0"/>
                        <a:cs typeface="Arial" panose="020B0604020202020204" pitchFamily="34" charset="0"/>
                      </a:endParaRPr>
                    </a:p>
                  </a:txBody>
                  <a:tcPr marL="53999" marR="53999" marT="0" marB="0"/>
                </a:tc>
                <a:tc>
                  <a:txBody>
                    <a:bodyPr/>
                    <a:lstStyle/>
                    <a:p>
                      <a:pPr>
                        <a:lnSpc>
                          <a:spcPct val="115000"/>
                        </a:lnSpc>
                        <a:spcBef>
                          <a:spcPts val="1200"/>
                        </a:spcBef>
                      </a:pPr>
                      <a:r>
                        <a:rPr lang="en-GB" sz="1400" kern="1000" dirty="0">
                          <a:effectLst/>
                          <a:latin typeface="Arial" panose="020B0604020202020204" pitchFamily="34" charset="0"/>
                          <a:cs typeface="Arial" panose="020B0604020202020204" pitchFamily="34" charset="0"/>
                        </a:rPr>
                        <a:t>13 </a:t>
                      </a:r>
                      <a:r>
                        <a:rPr lang="en-GB" sz="1400" kern="1000" dirty="0" smtClean="0">
                          <a:effectLst/>
                          <a:latin typeface="Arial" panose="020B0604020202020204" pitchFamily="34" charset="0"/>
                          <a:cs typeface="Arial" panose="020B0604020202020204" pitchFamily="34" charset="0"/>
                        </a:rPr>
                        <a:t>Oct </a:t>
                      </a:r>
                      <a:r>
                        <a:rPr lang="en-GB" sz="1400" kern="1000" dirty="0">
                          <a:effectLst/>
                          <a:latin typeface="Arial" panose="020B0604020202020204" pitchFamily="34" charset="0"/>
                          <a:cs typeface="Arial" panose="020B0604020202020204" pitchFamily="34" charset="0"/>
                        </a:rPr>
                        <a:t>2021 – SPCHD CLUSTER</a:t>
                      </a:r>
                      <a:endParaRPr lang="en-ZA" sz="1400" dirty="0">
                        <a:effectLst/>
                        <a:latin typeface="Arial" panose="020B0604020202020204" pitchFamily="34" charset="0"/>
                        <a:cs typeface="Arial" panose="020B0604020202020204" pitchFamily="34" charset="0"/>
                      </a:endParaRPr>
                    </a:p>
                    <a:p>
                      <a:pPr>
                        <a:lnSpc>
                          <a:spcPct val="115000"/>
                        </a:lnSpc>
                        <a:spcBef>
                          <a:spcPts val="1200"/>
                        </a:spcBef>
                      </a:pPr>
                      <a:r>
                        <a:rPr lang="en-GB" sz="1400" kern="1000" dirty="0">
                          <a:effectLst/>
                          <a:latin typeface="Arial" panose="020B0604020202020204" pitchFamily="34" charset="0"/>
                          <a:cs typeface="Arial" panose="020B0604020202020204" pitchFamily="34" charset="0"/>
                        </a:rPr>
                        <a:t> </a:t>
                      </a:r>
                      <a:r>
                        <a:rPr lang="en-GB" sz="1400" kern="1000" dirty="0" smtClean="0">
                          <a:effectLst/>
                          <a:latin typeface="Arial" panose="020B0604020202020204" pitchFamily="34" charset="0"/>
                          <a:cs typeface="Arial" panose="020B0604020202020204" pitchFamily="34" charset="0"/>
                        </a:rPr>
                        <a:t>21 Oct </a:t>
                      </a:r>
                      <a:r>
                        <a:rPr lang="en-GB" sz="1400" kern="1000" dirty="0">
                          <a:effectLst/>
                          <a:latin typeface="Arial" panose="020B0604020202020204" pitchFamily="34" charset="0"/>
                          <a:cs typeface="Arial" panose="020B0604020202020204" pitchFamily="34" charset="0"/>
                        </a:rPr>
                        <a:t>2021 – JCPS CLUSTER</a:t>
                      </a:r>
                      <a:endParaRPr lang="en-ZA" sz="1400" dirty="0">
                        <a:effectLst/>
                        <a:latin typeface="Arial" panose="020B0604020202020204" pitchFamily="34" charset="0"/>
                        <a:cs typeface="Arial" panose="020B0604020202020204" pitchFamily="34" charset="0"/>
                      </a:endParaRPr>
                    </a:p>
                  </a:txBody>
                  <a:tcPr marL="53999" marR="53999" marT="0" marB="0"/>
                </a:tc>
                <a:extLst>
                  <a:ext uri="{0D108BD9-81ED-4DB2-BD59-A6C34878D82A}">
                    <a16:rowId xmlns:a16="http://schemas.microsoft.com/office/drawing/2014/main" val="10006"/>
                  </a:ext>
                </a:extLst>
              </a:tr>
              <a:tr h="449943">
                <a:tc>
                  <a:txBody>
                    <a:bodyPr/>
                    <a:lstStyle/>
                    <a:p>
                      <a:pPr algn="ctr">
                        <a:lnSpc>
                          <a:spcPct val="115000"/>
                        </a:lnSpc>
                        <a:spcBef>
                          <a:spcPts val="1200"/>
                        </a:spcBef>
                      </a:pPr>
                      <a:r>
                        <a:rPr lang="en-US" sz="1400" b="1" dirty="0" smtClean="0">
                          <a:effectLst/>
                          <a:latin typeface="Arial" panose="020B0604020202020204" pitchFamily="34" charset="0"/>
                          <a:cs typeface="Arial" panose="020B0604020202020204" pitchFamily="34" charset="0"/>
                        </a:rPr>
                        <a:t>7</a:t>
                      </a:r>
                      <a:endParaRPr lang="en-ZA" sz="1400" b="1" dirty="0">
                        <a:effectLst/>
                        <a:latin typeface="Arial" panose="020B0604020202020204" pitchFamily="34" charset="0"/>
                        <a:cs typeface="Arial" panose="020B0604020202020204" pitchFamily="34" charset="0"/>
                      </a:endParaRPr>
                    </a:p>
                  </a:txBody>
                  <a:tcPr marL="53999" marR="53999" marT="0" marB="0"/>
                </a:tc>
                <a:tc>
                  <a:txBody>
                    <a:bodyPr/>
                    <a:lstStyle/>
                    <a:p>
                      <a:pPr marL="0" algn="l" defTabSz="914400" rtl="0" eaLnBrk="1" latinLnBrk="0" hangingPunct="1">
                        <a:lnSpc>
                          <a:spcPct val="115000"/>
                        </a:lnSpc>
                        <a:spcBef>
                          <a:spcPts val="1200"/>
                        </a:spcBef>
                      </a:pPr>
                      <a:r>
                        <a:rPr lang="en-US" sz="1400" kern="1000" dirty="0" smtClean="0">
                          <a:solidFill>
                            <a:schemeClr val="dk1"/>
                          </a:solidFill>
                          <a:effectLst/>
                          <a:latin typeface="Arial" panose="020B0604020202020204" pitchFamily="34" charset="0"/>
                          <a:ea typeface="+mn-ea"/>
                          <a:cs typeface="Arial" panose="020B0604020202020204" pitchFamily="34" charset="0"/>
                        </a:rPr>
                        <a:t>Gazette for Public Participation</a:t>
                      </a:r>
                      <a:endParaRPr lang="en-ZA" sz="1400" kern="1000" dirty="0">
                        <a:solidFill>
                          <a:schemeClr val="dk1"/>
                        </a:solidFill>
                        <a:effectLst/>
                        <a:latin typeface="Arial" panose="020B0604020202020204" pitchFamily="34" charset="0"/>
                        <a:ea typeface="+mn-ea"/>
                        <a:cs typeface="Arial" panose="020B0604020202020204" pitchFamily="34" charset="0"/>
                      </a:endParaRPr>
                    </a:p>
                  </a:txBody>
                  <a:tcPr marL="53999" marR="53999" marT="0" marB="0"/>
                </a:tc>
                <a:tc>
                  <a:txBody>
                    <a:bodyPr/>
                    <a:lstStyle/>
                    <a:p>
                      <a:pPr marL="0" algn="l" defTabSz="914400" rtl="0" eaLnBrk="1" latinLnBrk="0" hangingPunct="1">
                        <a:lnSpc>
                          <a:spcPct val="115000"/>
                        </a:lnSpc>
                        <a:spcBef>
                          <a:spcPts val="1200"/>
                        </a:spcBef>
                      </a:pPr>
                      <a:r>
                        <a:rPr lang="en-US" sz="1400" kern="1000" dirty="0" smtClean="0">
                          <a:solidFill>
                            <a:schemeClr val="dk1"/>
                          </a:solidFill>
                          <a:effectLst/>
                          <a:latin typeface="Arial" panose="020B0604020202020204" pitchFamily="34" charset="0"/>
                          <a:ea typeface="+mn-ea"/>
                          <a:cs typeface="Arial" panose="020B0604020202020204" pitchFamily="34" charset="0"/>
                        </a:rPr>
                        <a:t>90 days </a:t>
                      </a:r>
                      <a:endParaRPr lang="en-ZA" sz="1400" kern="1000" dirty="0">
                        <a:solidFill>
                          <a:schemeClr val="dk1"/>
                        </a:solidFill>
                        <a:effectLst/>
                        <a:latin typeface="Arial" panose="020B0604020202020204" pitchFamily="34" charset="0"/>
                        <a:ea typeface="+mn-ea"/>
                        <a:cs typeface="Arial" panose="020B0604020202020204" pitchFamily="34" charset="0"/>
                      </a:endParaRPr>
                    </a:p>
                  </a:txBody>
                  <a:tcPr marL="53999" marR="53999" marT="0" marB="0"/>
                </a:tc>
                <a:tc>
                  <a:txBody>
                    <a:bodyPr/>
                    <a:lstStyle/>
                    <a:p>
                      <a:pPr marL="0" algn="l" defTabSz="914400" rtl="0" eaLnBrk="1" latinLnBrk="0" hangingPunct="1">
                        <a:lnSpc>
                          <a:spcPct val="115000"/>
                        </a:lnSpc>
                        <a:spcBef>
                          <a:spcPts val="1200"/>
                        </a:spcBef>
                      </a:pPr>
                      <a:r>
                        <a:rPr lang="en-US" sz="1400" kern="1000" dirty="0" smtClean="0">
                          <a:solidFill>
                            <a:schemeClr val="dk1"/>
                          </a:solidFill>
                          <a:effectLst/>
                          <a:latin typeface="Arial" panose="020B0604020202020204" pitchFamily="34" charset="0"/>
                          <a:ea typeface="+mn-ea"/>
                          <a:cs typeface="Arial" panose="020B0604020202020204" pitchFamily="34" charset="0"/>
                        </a:rPr>
                        <a:t>End of October </a:t>
                      </a:r>
                      <a:endParaRPr lang="en-ZA" sz="1400" kern="1000" dirty="0">
                        <a:solidFill>
                          <a:schemeClr val="dk1"/>
                        </a:solidFill>
                        <a:effectLst/>
                        <a:latin typeface="Arial" panose="020B0604020202020204" pitchFamily="34" charset="0"/>
                        <a:ea typeface="+mn-ea"/>
                        <a:cs typeface="Arial" panose="020B0604020202020204" pitchFamily="34" charset="0"/>
                      </a:endParaRPr>
                    </a:p>
                  </a:txBody>
                  <a:tcPr marL="53999" marR="53999" marT="0" marB="0"/>
                </a:tc>
                <a:extLst>
                  <a:ext uri="{0D108BD9-81ED-4DB2-BD59-A6C34878D82A}">
                    <a16:rowId xmlns:a16="http://schemas.microsoft.com/office/drawing/2014/main" val="10007"/>
                  </a:ext>
                </a:extLst>
              </a:tr>
              <a:tr h="638629">
                <a:tc>
                  <a:txBody>
                    <a:bodyPr/>
                    <a:lstStyle/>
                    <a:p>
                      <a:pPr algn="ctr">
                        <a:lnSpc>
                          <a:spcPct val="115000"/>
                        </a:lnSpc>
                        <a:spcBef>
                          <a:spcPts val="1200"/>
                        </a:spcBef>
                      </a:pPr>
                      <a:r>
                        <a:rPr lang="en-GB" sz="1400" b="1" kern="1000" dirty="0" smtClean="0">
                          <a:effectLst/>
                          <a:latin typeface="Arial" panose="020B0604020202020204" pitchFamily="34" charset="0"/>
                          <a:cs typeface="Arial" panose="020B0604020202020204" pitchFamily="34" charset="0"/>
                        </a:rPr>
                        <a:t>8</a:t>
                      </a:r>
                      <a:endParaRPr lang="en-ZA" sz="1400" b="1" dirty="0">
                        <a:effectLst/>
                        <a:latin typeface="Arial" panose="020B0604020202020204" pitchFamily="34" charset="0"/>
                        <a:cs typeface="Arial" panose="020B0604020202020204" pitchFamily="34" charset="0"/>
                      </a:endParaRPr>
                    </a:p>
                  </a:txBody>
                  <a:tcPr marL="53999" marR="53999" marT="0" marB="0"/>
                </a:tc>
                <a:tc>
                  <a:txBody>
                    <a:bodyPr/>
                    <a:lstStyle/>
                    <a:p>
                      <a:pPr marL="0" algn="l" defTabSz="914400" rtl="0" eaLnBrk="1" latinLnBrk="0" hangingPunct="1">
                        <a:lnSpc>
                          <a:spcPct val="115000"/>
                        </a:lnSpc>
                        <a:spcBef>
                          <a:spcPts val="1200"/>
                        </a:spcBef>
                      </a:pPr>
                      <a:r>
                        <a:rPr lang="en-GB" sz="1400" kern="1000" dirty="0">
                          <a:solidFill>
                            <a:schemeClr val="dk1"/>
                          </a:solidFill>
                          <a:effectLst/>
                          <a:latin typeface="Arial" panose="020B0604020202020204" pitchFamily="34" charset="0"/>
                          <a:ea typeface="+mn-ea"/>
                          <a:cs typeface="Arial" panose="020B0604020202020204" pitchFamily="34" charset="0"/>
                        </a:rPr>
                        <a:t>Prepare pack for Cabinet Office and final certification from Chief State Law Advisory</a:t>
                      </a:r>
                      <a:endParaRPr lang="en-ZA" sz="1400" kern="1000" dirty="0">
                        <a:solidFill>
                          <a:schemeClr val="dk1"/>
                        </a:solidFill>
                        <a:effectLst/>
                        <a:latin typeface="Arial" panose="020B0604020202020204" pitchFamily="34" charset="0"/>
                        <a:ea typeface="+mn-ea"/>
                        <a:cs typeface="Arial" panose="020B0604020202020204" pitchFamily="34" charset="0"/>
                      </a:endParaRPr>
                    </a:p>
                  </a:txBody>
                  <a:tcPr marL="53999" marR="53999" marT="0" marB="0"/>
                </a:tc>
                <a:tc>
                  <a:txBody>
                    <a:bodyPr/>
                    <a:lstStyle/>
                    <a:p>
                      <a:pPr>
                        <a:lnSpc>
                          <a:spcPct val="115000"/>
                        </a:lnSpc>
                        <a:spcBef>
                          <a:spcPts val="1200"/>
                        </a:spcBef>
                      </a:pPr>
                      <a:endParaRPr lang="en-ZA" sz="1400" dirty="0">
                        <a:effectLst/>
                        <a:latin typeface="Arial" panose="020B0604020202020204" pitchFamily="34" charset="0"/>
                        <a:cs typeface="Arial" panose="020B0604020202020204" pitchFamily="34" charset="0"/>
                      </a:endParaRPr>
                    </a:p>
                  </a:txBody>
                  <a:tcPr marL="53999" marR="53999" marT="0" marB="0"/>
                </a:tc>
                <a:tc>
                  <a:txBody>
                    <a:bodyPr/>
                    <a:lstStyle/>
                    <a:p>
                      <a:pPr>
                        <a:lnSpc>
                          <a:spcPct val="115000"/>
                        </a:lnSpc>
                        <a:spcBef>
                          <a:spcPts val="1200"/>
                        </a:spcBef>
                      </a:pPr>
                      <a:r>
                        <a:rPr lang="en-GB" sz="1400" kern="1000" dirty="0">
                          <a:effectLst/>
                          <a:latin typeface="Arial" panose="020B0604020202020204" pitchFamily="34" charset="0"/>
                          <a:cs typeface="Arial" panose="020B0604020202020204" pitchFamily="34" charset="0"/>
                        </a:rPr>
                        <a:t> </a:t>
                      </a:r>
                      <a:endParaRPr lang="en-ZA" sz="1400" dirty="0">
                        <a:effectLst/>
                        <a:latin typeface="Arial" panose="020B0604020202020204" pitchFamily="34" charset="0"/>
                        <a:cs typeface="Arial" panose="020B0604020202020204" pitchFamily="34" charset="0"/>
                      </a:endParaRPr>
                    </a:p>
                  </a:txBody>
                  <a:tcPr marL="53999" marR="53999" marT="0" marB="0"/>
                </a:tc>
                <a:extLst>
                  <a:ext uri="{0D108BD9-81ED-4DB2-BD59-A6C34878D82A}">
                    <a16:rowId xmlns:a16="http://schemas.microsoft.com/office/drawing/2014/main" val="10008"/>
                  </a:ext>
                </a:extLst>
              </a:tr>
              <a:tr h="370840">
                <a:tc>
                  <a:txBody>
                    <a:bodyPr/>
                    <a:lstStyle/>
                    <a:p>
                      <a:pPr algn="ctr">
                        <a:lnSpc>
                          <a:spcPct val="115000"/>
                        </a:lnSpc>
                        <a:spcBef>
                          <a:spcPts val="1200"/>
                        </a:spcBef>
                      </a:pPr>
                      <a:r>
                        <a:rPr lang="en-GB" sz="1400" b="1" kern="1000" dirty="0" smtClean="0">
                          <a:effectLst/>
                          <a:latin typeface="Arial" panose="020B0604020202020204" pitchFamily="34" charset="0"/>
                          <a:cs typeface="Arial" panose="020B0604020202020204" pitchFamily="34" charset="0"/>
                        </a:rPr>
                        <a:t>9</a:t>
                      </a:r>
                      <a:endParaRPr lang="en-ZA" sz="1400" b="1" dirty="0">
                        <a:effectLst/>
                        <a:latin typeface="Arial" panose="020B0604020202020204" pitchFamily="34" charset="0"/>
                        <a:cs typeface="Arial" panose="020B0604020202020204" pitchFamily="34" charset="0"/>
                      </a:endParaRPr>
                    </a:p>
                  </a:txBody>
                  <a:tcPr marL="53999" marR="53999" marT="0" marB="0"/>
                </a:tc>
                <a:tc>
                  <a:txBody>
                    <a:bodyPr/>
                    <a:lstStyle/>
                    <a:p>
                      <a:pPr marL="0" algn="l" defTabSz="914400" rtl="0" eaLnBrk="1" latinLnBrk="0" hangingPunct="1">
                        <a:lnSpc>
                          <a:spcPct val="115000"/>
                        </a:lnSpc>
                        <a:spcBef>
                          <a:spcPts val="1200"/>
                        </a:spcBef>
                      </a:pPr>
                      <a:r>
                        <a:rPr lang="en-GB" sz="1400" kern="1000" dirty="0">
                          <a:solidFill>
                            <a:schemeClr val="dk1"/>
                          </a:solidFill>
                          <a:effectLst/>
                          <a:latin typeface="Arial" panose="020B0604020202020204" pitchFamily="34" charset="0"/>
                          <a:ea typeface="+mn-ea"/>
                          <a:cs typeface="Arial" panose="020B0604020202020204" pitchFamily="34" charset="0"/>
                        </a:rPr>
                        <a:t>Table in </a:t>
                      </a:r>
                      <a:r>
                        <a:rPr lang="en-GB" sz="1400" kern="1000" dirty="0" smtClean="0">
                          <a:solidFill>
                            <a:schemeClr val="dk1"/>
                          </a:solidFill>
                          <a:effectLst/>
                          <a:latin typeface="Arial" panose="020B0604020202020204" pitchFamily="34" charset="0"/>
                          <a:ea typeface="+mn-ea"/>
                          <a:cs typeface="Arial" panose="020B0604020202020204" pitchFamily="34" charset="0"/>
                        </a:rPr>
                        <a:t>Parliament</a:t>
                      </a:r>
                    </a:p>
                  </a:txBody>
                  <a:tcPr marL="53999" marR="53999" marT="0" marB="0"/>
                </a:tc>
                <a:tc>
                  <a:txBody>
                    <a:bodyPr/>
                    <a:lstStyle/>
                    <a:p>
                      <a:pPr>
                        <a:lnSpc>
                          <a:spcPct val="115000"/>
                        </a:lnSpc>
                        <a:spcBef>
                          <a:spcPts val="1200"/>
                        </a:spcBef>
                      </a:pPr>
                      <a:endParaRPr lang="en-ZA" sz="1400" dirty="0">
                        <a:effectLst/>
                        <a:latin typeface="Arial" panose="020B0604020202020204" pitchFamily="34" charset="0"/>
                        <a:cs typeface="Arial" panose="020B0604020202020204" pitchFamily="34" charset="0"/>
                      </a:endParaRPr>
                    </a:p>
                  </a:txBody>
                  <a:tcPr marL="53999" marR="53999" marT="0" marB="0"/>
                </a:tc>
                <a:tc>
                  <a:txBody>
                    <a:bodyPr/>
                    <a:lstStyle/>
                    <a:p>
                      <a:pPr>
                        <a:lnSpc>
                          <a:spcPct val="115000"/>
                        </a:lnSpc>
                        <a:spcBef>
                          <a:spcPts val="1200"/>
                        </a:spcBef>
                      </a:pPr>
                      <a:r>
                        <a:rPr lang="en-GB" sz="1400" kern="1000" dirty="0">
                          <a:effectLst/>
                          <a:latin typeface="Arial" panose="020B0604020202020204" pitchFamily="34" charset="0"/>
                          <a:cs typeface="Arial" panose="020B0604020202020204" pitchFamily="34" charset="0"/>
                        </a:rPr>
                        <a:t> </a:t>
                      </a:r>
                      <a:endParaRPr lang="en-ZA" sz="1400" dirty="0">
                        <a:effectLst/>
                        <a:latin typeface="Arial" panose="020B0604020202020204" pitchFamily="34" charset="0"/>
                        <a:cs typeface="Arial" panose="020B0604020202020204" pitchFamily="34" charset="0"/>
                      </a:endParaRPr>
                    </a:p>
                  </a:txBody>
                  <a:tcPr marL="53999" marR="53999" marT="0" marB="0"/>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348973547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ZA" dirty="0"/>
              <a:t/>
            </a:r>
            <a:br>
              <a:rPr lang="en-ZA" dirty="0"/>
            </a:br>
            <a:r>
              <a:rPr lang="en-ZA" dirty="0" smtClean="0"/>
              <a:t>PROPOSED WAY FORWARD</a:t>
            </a:r>
            <a:br>
              <a:rPr lang="en-ZA" dirty="0" smtClean="0"/>
            </a:br>
            <a:r>
              <a:rPr lang="en-ZA" dirty="0"/>
              <a:t/>
            </a:r>
            <a:br>
              <a:rPr lang="en-ZA" dirty="0"/>
            </a:br>
            <a:endParaRPr lang="en-ZA" dirty="0"/>
          </a:p>
        </p:txBody>
      </p:sp>
      <p:sp>
        <p:nvSpPr>
          <p:cNvPr id="3" name="Content Placeholder 2"/>
          <p:cNvSpPr>
            <a:spLocks noGrp="1"/>
          </p:cNvSpPr>
          <p:nvPr>
            <p:ph idx="1"/>
          </p:nvPr>
        </p:nvSpPr>
        <p:spPr>
          <a:xfrm>
            <a:off x="280307" y="1393371"/>
            <a:ext cx="8733064" cy="4783592"/>
          </a:xfrm>
        </p:spPr>
        <p:txBody>
          <a:bodyPr>
            <a:normAutofit fontScale="92500" lnSpcReduction="20000"/>
          </a:bodyPr>
          <a:lstStyle/>
          <a:p>
            <a:pPr lvl="1">
              <a:lnSpc>
                <a:spcPct val="200000"/>
              </a:lnSpc>
            </a:pPr>
            <a:r>
              <a:rPr lang="en-US" dirty="0" smtClean="0"/>
              <a:t>Engage the Executive Authority</a:t>
            </a:r>
          </a:p>
          <a:p>
            <a:pPr lvl="1">
              <a:lnSpc>
                <a:spcPct val="200000"/>
              </a:lnSpc>
            </a:pPr>
            <a:r>
              <a:rPr lang="en-US" dirty="0" smtClean="0"/>
              <a:t>Gazette Draft Bill</a:t>
            </a:r>
          </a:p>
          <a:p>
            <a:pPr lvl="1">
              <a:lnSpc>
                <a:spcPct val="200000"/>
              </a:lnSpc>
            </a:pPr>
            <a:r>
              <a:rPr lang="en-US" dirty="0" smtClean="0"/>
              <a:t>Engage Study group</a:t>
            </a:r>
          </a:p>
          <a:p>
            <a:pPr lvl="1">
              <a:lnSpc>
                <a:spcPct val="200000"/>
              </a:lnSpc>
            </a:pPr>
            <a:r>
              <a:rPr lang="en-US" dirty="0" smtClean="0"/>
              <a:t>Submit </a:t>
            </a:r>
            <a:r>
              <a:rPr lang="en-US" dirty="0"/>
              <a:t>to JCPS for discussion</a:t>
            </a:r>
          </a:p>
          <a:p>
            <a:pPr lvl="1">
              <a:lnSpc>
                <a:spcPct val="200000"/>
              </a:lnSpc>
            </a:pPr>
            <a:r>
              <a:rPr lang="en-US" dirty="0" smtClean="0"/>
              <a:t>Table Draft Bill at the Cabinet Technical Committee</a:t>
            </a:r>
          </a:p>
          <a:p>
            <a:pPr lvl="1">
              <a:lnSpc>
                <a:spcPct val="200000"/>
              </a:lnSpc>
            </a:pPr>
            <a:r>
              <a:rPr lang="en-US" dirty="0" smtClean="0"/>
              <a:t>Table Bill before Cabinet</a:t>
            </a:r>
          </a:p>
          <a:p>
            <a:pPr lvl="1">
              <a:lnSpc>
                <a:spcPct val="200000"/>
              </a:lnSpc>
            </a:pPr>
            <a:r>
              <a:rPr lang="en-US" dirty="0" smtClean="0"/>
              <a:t>Engage </a:t>
            </a:r>
            <a:r>
              <a:rPr lang="en-US" dirty="0"/>
              <a:t>the PCD&amp;MV on the proposed Bill</a:t>
            </a:r>
          </a:p>
          <a:p>
            <a:pPr lvl="1"/>
            <a:endParaRPr lang="en-ZA" dirty="0"/>
          </a:p>
        </p:txBody>
      </p:sp>
    </p:spTree>
    <p:extLst>
      <p:ext uri="{BB962C8B-B14F-4D97-AF65-F5344CB8AC3E}">
        <p14:creationId xmlns:p14="http://schemas.microsoft.com/office/powerpoint/2010/main" val="826096634"/>
      </p:ext>
    </p:extLst>
  </p:cSld>
  <p:clrMapOvr>
    <a:overrideClrMapping bg1="lt1" tx1="dk1" bg2="lt2" tx2="dk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EB0857F-F88A-6244-B94F-6B744E2FB50B}"/>
              </a:ext>
            </a:extLst>
          </p:cNvPr>
          <p:cNvSpPr>
            <a:spLocks noGrp="1"/>
          </p:cNvSpPr>
          <p:nvPr>
            <p:ph idx="1"/>
          </p:nvPr>
        </p:nvSpPr>
        <p:spPr>
          <a:xfrm>
            <a:off x="0" y="885371"/>
            <a:ext cx="8969829" cy="4551363"/>
          </a:xfrm>
        </p:spPr>
        <p:txBody>
          <a:bodyPr>
            <a:normAutofit/>
          </a:bodyPr>
          <a:lstStyle/>
          <a:p>
            <a:pPr marL="363538" indent="-363538">
              <a:lnSpc>
                <a:spcPct val="150000"/>
              </a:lnSpc>
              <a:spcBef>
                <a:spcPts val="0"/>
              </a:spcBef>
              <a:buFont typeface="Courier New" panose="02070309020205020404" pitchFamily="49" charset="0"/>
              <a:buChar char="o"/>
            </a:pPr>
            <a:r>
              <a:rPr lang="en-US" sz="2000" dirty="0" smtClean="0">
                <a:latin typeface="Arial" panose="020B0604020202020204" pitchFamily="34" charset="0"/>
                <a:cs typeface="Arial" panose="020B0604020202020204" pitchFamily="34" charset="0"/>
              </a:rPr>
              <a:t>Purpose</a:t>
            </a:r>
          </a:p>
          <a:p>
            <a:pPr marL="363538" indent="-363538">
              <a:lnSpc>
                <a:spcPct val="150000"/>
              </a:lnSpc>
              <a:spcBef>
                <a:spcPts val="0"/>
              </a:spcBef>
              <a:buFont typeface="Courier New" panose="02070309020205020404" pitchFamily="49" charset="0"/>
              <a:buChar char="o"/>
            </a:pPr>
            <a:r>
              <a:rPr lang="en-US" sz="2000" dirty="0" smtClean="0">
                <a:latin typeface="Arial" panose="020B0604020202020204" pitchFamily="34" charset="0"/>
                <a:cs typeface="Arial" panose="020B0604020202020204" pitchFamily="34" charset="0"/>
              </a:rPr>
              <a:t>Introduction </a:t>
            </a:r>
          </a:p>
          <a:p>
            <a:pPr marL="363538" indent="-363538">
              <a:lnSpc>
                <a:spcPct val="150000"/>
              </a:lnSpc>
              <a:spcBef>
                <a:spcPts val="0"/>
              </a:spcBef>
              <a:buFont typeface="Courier New" panose="02070309020205020404" pitchFamily="49" charset="0"/>
              <a:buChar char="o"/>
            </a:pPr>
            <a:r>
              <a:rPr lang="en-US" sz="2000" dirty="0">
                <a:solidFill>
                  <a:prstClr val="black"/>
                </a:solidFill>
                <a:latin typeface="Arial"/>
              </a:rPr>
              <a:t>7 Work-Streams and their Purpose</a:t>
            </a:r>
          </a:p>
          <a:p>
            <a:pPr marL="363538" indent="-363538">
              <a:lnSpc>
                <a:spcPct val="150000"/>
              </a:lnSpc>
              <a:spcBef>
                <a:spcPts val="0"/>
              </a:spcBef>
              <a:buFont typeface="Courier New" panose="02070309020205020404" pitchFamily="49" charset="0"/>
              <a:buChar char="o"/>
            </a:pPr>
            <a:r>
              <a:rPr lang="en-US" sz="2000" dirty="0" smtClean="0">
                <a:latin typeface="Arial" panose="020B0604020202020204" pitchFamily="34" charset="0"/>
                <a:ea typeface="Calibri" panose="020F0502020204030204" pitchFamily="34" charset="0"/>
                <a:cs typeface="Arial" panose="020B0604020202020204" pitchFamily="34" charset="0"/>
              </a:rPr>
              <a:t>Progress made to date on issues raised on the Consensus Document</a:t>
            </a:r>
          </a:p>
          <a:p>
            <a:pPr marL="363538" indent="-363538">
              <a:lnSpc>
                <a:spcPct val="150000"/>
              </a:lnSpc>
              <a:spcBef>
                <a:spcPts val="0"/>
              </a:spcBef>
              <a:buFont typeface="Courier New" panose="02070309020205020404" pitchFamily="49" charset="0"/>
              <a:buChar char="o"/>
            </a:pPr>
            <a:r>
              <a:rPr lang="en-US" sz="2000" dirty="0" smtClean="0">
                <a:latin typeface="Arial" panose="020B0604020202020204" pitchFamily="34" charset="0"/>
                <a:ea typeface="Calibri" panose="020F0502020204030204" pitchFamily="34" charset="0"/>
                <a:cs typeface="Arial" panose="020B0604020202020204" pitchFamily="34" charset="0"/>
              </a:rPr>
              <a:t>Focus on the Finalization of the Amendment  of the Bill</a:t>
            </a:r>
            <a:endParaRPr lang="en-ZA" sz="2000" dirty="0" smtClean="0">
              <a:latin typeface="Arial" panose="020B0604020202020204" pitchFamily="34" charset="0"/>
              <a:ea typeface="Times New Roman" panose="02020603050405020304" pitchFamily="18" charset="0"/>
              <a:cs typeface="Arial" panose="020B0604020202020204" pitchFamily="34" charset="0"/>
            </a:endParaRPr>
          </a:p>
          <a:p>
            <a:pPr marL="0" indent="0">
              <a:buNone/>
            </a:pPr>
            <a:endParaRPr lang="en-ZA" sz="2000" dirty="0">
              <a:latin typeface="Arial" panose="020B0604020202020204" pitchFamily="34" charset="0"/>
              <a:ea typeface="Times New Roman" panose="02020603050405020304" pitchFamily="18" charset="0"/>
              <a:cs typeface="Arial" panose="020B0604020202020204" pitchFamily="34" charset="0"/>
            </a:endParaRPr>
          </a:p>
          <a:p>
            <a:pPr>
              <a:buFont typeface="Courier New" panose="02070309020205020404" pitchFamily="49" charset="0"/>
              <a:buChar char="o"/>
            </a:pPr>
            <a:endParaRPr lang="en-US" sz="2000" b="1" dirty="0">
              <a:latin typeface="Arial" panose="020B0604020202020204" pitchFamily="34" charset="0"/>
              <a:ea typeface="Calibri" panose="020F0502020204030204" pitchFamily="34" charset="0"/>
              <a:cs typeface="Arial" panose="020B0604020202020204" pitchFamily="34" charset="0"/>
            </a:endParaRPr>
          </a:p>
          <a:p>
            <a:pPr>
              <a:buFont typeface="Courier New" panose="02070309020205020404" pitchFamily="49" charset="0"/>
              <a:buChar char="o"/>
            </a:pPr>
            <a:endParaRPr lang="en-US" sz="2000" dirty="0" smtClean="0">
              <a:latin typeface="Arial" panose="020B0604020202020204" pitchFamily="34" charset="0"/>
              <a:cs typeface="Arial" panose="020B0604020202020204" pitchFamily="34" charset="0"/>
            </a:endParaRPr>
          </a:p>
          <a:p>
            <a:pPr>
              <a:buFont typeface="Courier New" panose="02070309020205020404" pitchFamily="49" charset="0"/>
              <a:buChar char="o"/>
            </a:pPr>
            <a:endParaRPr lang="en-US" sz="2000" dirty="0">
              <a:latin typeface="Arial" panose="020B0604020202020204" pitchFamily="34" charset="0"/>
              <a:cs typeface="Arial" panose="020B0604020202020204" pitchFamily="34" charset="0"/>
            </a:endParaRPr>
          </a:p>
        </p:txBody>
      </p:sp>
      <p:sp>
        <p:nvSpPr>
          <p:cNvPr id="4" name="Rectangle 3">
            <a:extLst>
              <a:ext uri="{FF2B5EF4-FFF2-40B4-BE49-F238E27FC236}">
                <a16:creationId xmlns:a16="http://schemas.microsoft.com/office/drawing/2014/main" id="{55FC1853-6199-2543-9FE0-23C283A0A8F0}"/>
              </a:ext>
            </a:extLst>
          </p:cNvPr>
          <p:cNvSpPr/>
          <p:nvPr/>
        </p:nvSpPr>
        <p:spPr>
          <a:xfrm>
            <a:off x="0" y="0"/>
            <a:ext cx="9144000" cy="885371"/>
          </a:xfrm>
          <a:prstGeom prst="rect">
            <a:avLst/>
          </a:prstGeom>
          <a:gradFill>
            <a:gsLst>
              <a:gs pos="69000">
                <a:srgbClr val="BA8E4F"/>
              </a:gs>
              <a:gs pos="100000">
                <a:srgbClr val="0C5D35">
                  <a:alpha val="41000"/>
                </a:srgb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anose="020B0604020202020204" pitchFamily="34" charset="0"/>
              <a:cs typeface="Arial" panose="020B0604020202020204" pitchFamily="34" charset="0"/>
            </a:endParaRPr>
          </a:p>
        </p:txBody>
      </p:sp>
      <p:sp>
        <p:nvSpPr>
          <p:cNvPr id="2" name="Title 1">
            <a:extLst>
              <a:ext uri="{FF2B5EF4-FFF2-40B4-BE49-F238E27FC236}">
                <a16:creationId xmlns:a16="http://schemas.microsoft.com/office/drawing/2014/main" id="{C09137B4-B04A-9046-A0B9-F575F0BEF420}"/>
              </a:ext>
            </a:extLst>
          </p:cNvPr>
          <p:cNvSpPr>
            <a:spLocks noGrp="1"/>
          </p:cNvSpPr>
          <p:nvPr>
            <p:ph type="title"/>
          </p:nvPr>
        </p:nvSpPr>
        <p:spPr>
          <a:xfrm>
            <a:off x="628650" y="1"/>
            <a:ext cx="7886700" cy="783770"/>
          </a:xfrm>
        </p:spPr>
        <p:txBody>
          <a:bodyPr>
            <a:normAutofit/>
          </a:bodyPr>
          <a:lstStyle/>
          <a:p>
            <a:pPr algn="ctr"/>
            <a:r>
              <a:rPr lang="en-US" sz="2800" b="1" dirty="0" smtClean="0">
                <a:latin typeface="Arial" panose="020B0604020202020204" pitchFamily="34" charset="0"/>
                <a:cs typeface="Arial" panose="020B0604020202020204" pitchFamily="34" charset="0"/>
              </a:rPr>
              <a:t>PRESENTATION LAYOUT </a:t>
            </a:r>
            <a:endParaRPr lang="en-US" sz="2800" b="1" dirty="0">
              <a:latin typeface="Arial" panose="020B0604020202020204" pitchFamily="34" charset="0"/>
              <a:cs typeface="Arial" panose="020B0604020202020204" pitchFamily="34" charset="0"/>
            </a:endParaRPr>
          </a:p>
        </p:txBody>
      </p:sp>
      <p:sp>
        <p:nvSpPr>
          <p:cNvPr id="5" name="Footer Placeholder 4"/>
          <p:cNvSpPr>
            <a:spLocks noGrp="1"/>
          </p:cNvSpPr>
          <p:nvPr>
            <p:ph type="ftr" sz="quarter" idx="11"/>
          </p:nvPr>
        </p:nvSpPr>
        <p:spPr/>
        <p:txBody>
          <a:bodyPr/>
          <a:lstStyle/>
          <a:p>
            <a:r>
              <a:rPr lang="en-US" sz="1400" b="1" dirty="0" smtClean="0"/>
              <a:t>0</a:t>
            </a:r>
            <a:endParaRPr lang="en-US" sz="1400" b="1" dirty="0"/>
          </a:p>
        </p:txBody>
      </p:sp>
    </p:spTree>
    <p:extLst>
      <p:ext uri="{BB962C8B-B14F-4D97-AF65-F5344CB8AC3E}">
        <p14:creationId xmlns:p14="http://schemas.microsoft.com/office/powerpoint/2010/main" val="128204180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22CF09-463A-CB4C-9FBB-5115203867F2}"/>
              </a:ext>
            </a:extLst>
          </p:cNvPr>
          <p:cNvSpPr>
            <a:spLocks noGrp="1"/>
          </p:cNvSpPr>
          <p:nvPr>
            <p:ph type="ctrTitle"/>
          </p:nvPr>
        </p:nvSpPr>
        <p:spPr>
          <a:xfrm>
            <a:off x="2764459" y="2327231"/>
            <a:ext cx="3822431" cy="1272045"/>
          </a:xfrm>
        </p:spPr>
        <p:txBody>
          <a:bodyPr/>
          <a:lstStyle/>
          <a:p>
            <a:r>
              <a:rPr lang="en-US" dirty="0">
                <a:solidFill>
                  <a:schemeClr val="tx1">
                    <a:lumMod val="50000"/>
                    <a:lumOff val="50000"/>
                  </a:schemeClr>
                </a:solidFill>
              </a:rPr>
              <a:t>Thank You</a:t>
            </a:r>
          </a:p>
        </p:txBody>
      </p:sp>
      <p:sp>
        <p:nvSpPr>
          <p:cNvPr id="4" name="TextBox 3">
            <a:extLst>
              <a:ext uri="{FF2B5EF4-FFF2-40B4-BE49-F238E27FC236}">
                <a16:creationId xmlns:a16="http://schemas.microsoft.com/office/drawing/2014/main" id="{F02DFB33-F8F3-AF44-A12D-F915BE2E09A3}"/>
              </a:ext>
            </a:extLst>
          </p:cNvPr>
          <p:cNvSpPr txBox="1"/>
          <p:nvPr/>
        </p:nvSpPr>
        <p:spPr>
          <a:xfrm>
            <a:off x="-1389529" y="2142565"/>
            <a:ext cx="184731" cy="369332"/>
          </a:xfrm>
          <a:prstGeom prst="rect">
            <a:avLst/>
          </a:prstGeom>
          <a:noFill/>
        </p:spPr>
        <p:txBody>
          <a:bodyPr wrap="none" rtlCol="0">
            <a:spAutoFit/>
          </a:bodyPr>
          <a:lstStyle/>
          <a:p>
            <a:endParaRPr lang="en-US" dirty="0"/>
          </a:p>
        </p:txBody>
      </p:sp>
      <p:sp>
        <p:nvSpPr>
          <p:cNvPr id="3" name="Footer Placeholder 2"/>
          <p:cNvSpPr>
            <a:spLocks noGrp="1"/>
          </p:cNvSpPr>
          <p:nvPr>
            <p:ph type="ftr" sz="quarter" idx="11"/>
          </p:nvPr>
        </p:nvSpPr>
        <p:spPr/>
        <p:txBody>
          <a:bodyPr/>
          <a:lstStyle/>
          <a:p>
            <a:r>
              <a:rPr lang="en-US" sz="1400" b="1" dirty="0" smtClean="0"/>
              <a:t>17</a:t>
            </a:r>
            <a:endParaRPr lang="en-US" sz="1400" b="1" dirty="0"/>
          </a:p>
        </p:txBody>
      </p:sp>
    </p:spTree>
    <p:extLst>
      <p:ext uri="{BB962C8B-B14F-4D97-AF65-F5344CB8AC3E}">
        <p14:creationId xmlns:p14="http://schemas.microsoft.com/office/powerpoint/2010/main" val="111961644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EB0857F-F88A-6244-B94F-6B744E2FB50B}"/>
              </a:ext>
            </a:extLst>
          </p:cNvPr>
          <p:cNvSpPr>
            <a:spLocks noGrp="1"/>
          </p:cNvSpPr>
          <p:nvPr>
            <p:ph idx="1"/>
          </p:nvPr>
        </p:nvSpPr>
        <p:spPr>
          <a:xfrm>
            <a:off x="-1" y="1625600"/>
            <a:ext cx="8969829" cy="4551363"/>
          </a:xfrm>
        </p:spPr>
        <p:txBody>
          <a:bodyPr/>
          <a:lstStyle/>
          <a:p>
            <a:pPr marL="0" lvl="0" indent="0" algn="ctr" defTabSz="457200">
              <a:lnSpc>
                <a:spcPct val="150000"/>
              </a:lnSpc>
              <a:spcBef>
                <a:spcPts val="0"/>
              </a:spcBef>
              <a:buNone/>
            </a:pPr>
            <a:r>
              <a:rPr lang="en-US" sz="2400" dirty="0" smtClean="0">
                <a:solidFill>
                  <a:prstClr val="black"/>
                </a:solidFill>
                <a:latin typeface="Arial"/>
              </a:rPr>
              <a:t>To provide an update on  progress made in redressing the challenges faced by military veterans</a:t>
            </a:r>
          </a:p>
          <a:p>
            <a:pPr marL="0" indent="0">
              <a:buNone/>
            </a:pPr>
            <a:endParaRPr lang="en-US" dirty="0"/>
          </a:p>
        </p:txBody>
      </p:sp>
      <p:sp>
        <p:nvSpPr>
          <p:cNvPr id="4" name="Rectangle 3">
            <a:extLst>
              <a:ext uri="{FF2B5EF4-FFF2-40B4-BE49-F238E27FC236}">
                <a16:creationId xmlns:a16="http://schemas.microsoft.com/office/drawing/2014/main" id="{55FC1853-6199-2543-9FE0-23C283A0A8F0}"/>
              </a:ext>
            </a:extLst>
          </p:cNvPr>
          <p:cNvSpPr/>
          <p:nvPr/>
        </p:nvSpPr>
        <p:spPr>
          <a:xfrm>
            <a:off x="0" y="0"/>
            <a:ext cx="9144000" cy="885371"/>
          </a:xfrm>
          <a:prstGeom prst="rect">
            <a:avLst/>
          </a:prstGeom>
          <a:gradFill>
            <a:gsLst>
              <a:gs pos="69000">
                <a:srgbClr val="BA8E4F"/>
              </a:gs>
              <a:gs pos="100000">
                <a:srgbClr val="0C5D35">
                  <a:alpha val="41000"/>
                </a:srgb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anose="020B0604020202020204" pitchFamily="34" charset="0"/>
              <a:cs typeface="Arial" panose="020B0604020202020204" pitchFamily="34" charset="0"/>
            </a:endParaRPr>
          </a:p>
        </p:txBody>
      </p:sp>
      <p:sp>
        <p:nvSpPr>
          <p:cNvPr id="2" name="Title 1">
            <a:extLst>
              <a:ext uri="{FF2B5EF4-FFF2-40B4-BE49-F238E27FC236}">
                <a16:creationId xmlns:a16="http://schemas.microsoft.com/office/drawing/2014/main" id="{C09137B4-B04A-9046-A0B9-F575F0BEF420}"/>
              </a:ext>
            </a:extLst>
          </p:cNvPr>
          <p:cNvSpPr>
            <a:spLocks noGrp="1"/>
          </p:cNvSpPr>
          <p:nvPr>
            <p:ph type="title"/>
          </p:nvPr>
        </p:nvSpPr>
        <p:spPr>
          <a:xfrm>
            <a:off x="628650" y="1"/>
            <a:ext cx="7886700" cy="1254034"/>
          </a:xfrm>
        </p:spPr>
        <p:txBody>
          <a:bodyPr>
            <a:normAutofit/>
          </a:bodyPr>
          <a:lstStyle/>
          <a:p>
            <a:pPr algn="ctr"/>
            <a:r>
              <a:rPr lang="en-US" sz="2800" b="1" dirty="0" smtClean="0">
                <a:latin typeface="Arial" panose="020B0604020202020204" pitchFamily="34" charset="0"/>
                <a:cs typeface="Arial" panose="020B0604020202020204" pitchFamily="34" charset="0"/>
              </a:rPr>
              <a:t>PURPOSE</a:t>
            </a:r>
            <a:endParaRPr lang="en-US" sz="2800" b="1" dirty="0">
              <a:latin typeface="Arial" panose="020B0604020202020204" pitchFamily="34" charset="0"/>
              <a:cs typeface="Arial" panose="020B0604020202020204" pitchFamily="34" charset="0"/>
            </a:endParaRPr>
          </a:p>
        </p:txBody>
      </p:sp>
      <p:sp>
        <p:nvSpPr>
          <p:cNvPr id="5" name="Footer Placeholder 4"/>
          <p:cNvSpPr>
            <a:spLocks noGrp="1"/>
          </p:cNvSpPr>
          <p:nvPr>
            <p:ph type="ftr" sz="quarter" idx="11"/>
          </p:nvPr>
        </p:nvSpPr>
        <p:spPr/>
        <p:txBody>
          <a:bodyPr/>
          <a:lstStyle/>
          <a:p>
            <a:r>
              <a:rPr lang="en-US" sz="1400" b="1" dirty="0" smtClean="0"/>
              <a:t>1</a:t>
            </a:r>
            <a:endParaRPr lang="en-US" sz="1400" b="1" dirty="0"/>
          </a:p>
        </p:txBody>
      </p:sp>
    </p:spTree>
    <p:extLst>
      <p:ext uri="{BB962C8B-B14F-4D97-AF65-F5344CB8AC3E}">
        <p14:creationId xmlns:p14="http://schemas.microsoft.com/office/powerpoint/2010/main" val="40607957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EB0857F-F88A-6244-B94F-6B744E2FB50B}"/>
              </a:ext>
            </a:extLst>
          </p:cNvPr>
          <p:cNvSpPr>
            <a:spLocks noGrp="1"/>
          </p:cNvSpPr>
          <p:nvPr>
            <p:ph idx="1"/>
          </p:nvPr>
        </p:nvSpPr>
        <p:spPr>
          <a:xfrm>
            <a:off x="145143" y="769258"/>
            <a:ext cx="8839200" cy="5529942"/>
          </a:xfrm>
        </p:spPr>
        <p:txBody>
          <a:bodyPr>
            <a:normAutofit fontScale="25000" lnSpcReduction="20000"/>
          </a:bodyPr>
          <a:lstStyle/>
          <a:p>
            <a:pPr lvl="0" algn="just" defTabSz="457200">
              <a:lnSpc>
                <a:spcPct val="170000"/>
              </a:lnSpc>
              <a:spcBef>
                <a:spcPts val="0"/>
              </a:spcBef>
              <a:buFont typeface="Wingdings" panose="05000000000000000000" pitchFamily="2" charset="2"/>
              <a:buChar char="q"/>
            </a:pPr>
            <a:r>
              <a:rPr lang="en-US" sz="8000" dirty="0" smtClean="0">
                <a:solidFill>
                  <a:prstClr val="black"/>
                </a:solidFill>
                <a:latin typeface="Arial" panose="020B0604020202020204" pitchFamily="34" charset="0"/>
                <a:cs typeface="Arial" panose="020B0604020202020204" pitchFamily="34" charset="0"/>
              </a:rPr>
              <a:t> The PTT on </a:t>
            </a:r>
            <a:r>
              <a:rPr lang="en-US" sz="8000" dirty="0">
                <a:solidFill>
                  <a:prstClr val="black"/>
                </a:solidFill>
                <a:latin typeface="Arial" panose="020B0604020202020204" pitchFamily="34" charset="0"/>
                <a:cs typeface="Arial" panose="020B0604020202020204" pitchFamily="34" charset="0"/>
              </a:rPr>
              <a:t>military veterans has committed </a:t>
            </a:r>
            <a:r>
              <a:rPr lang="en-US" sz="8000" dirty="0" smtClean="0">
                <a:solidFill>
                  <a:prstClr val="black"/>
                </a:solidFill>
                <a:latin typeface="Arial" panose="020B0604020202020204" pitchFamily="34" charset="0"/>
                <a:cs typeface="Arial" panose="020B0604020202020204" pitchFamily="34" charset="0"/>
              </a:rPr>
              <a:t>to continuous engagements </a:t>
            </a:r>
            <a:r>
              <a:rPr lang="en-US" sz="8000" dirty="0">
                <a:solidFill>
                  <a:prstClr val="black"/>
                </a:solidFill>
                <a:latin typeface="Arial" panose="020B0604020202020204" pitchFamily="34" charset="0"/>
                <a:cs typeface="Arial" panose="020B0604020202020204" pitchFamily="34" charset="0"/>
              </a:rPr>
              <a:t>with military veterans in a bid to resolve issues raised during </a:t>
            </a:r>
            <a:r>
              <a:rPr lang="en-US" sz="8000" dirty="0" smtClean="0">
                <a:solidFill>
                  <a:prstClr val="black"/>
                </a:solidFill>
                <a:latin typeface="Arial" panose="020B0604020202020204" pitchFamily="34" charset="0"/>
                <a:cs typeface="Arial" panose="020B0604020202020204" pitchFamily="34" charset="0"/>
              </a:rPr>
              <a:t>various </a:t>
            </a:r>
            <a:r>
              <a:rPr lang="en-US" sz="8000" dirty="0">
                <a:solidFill>
                  <a:prstClr val="black"/>
                </a:solidFill>
                <a:latin typeface="Arial" panose="020B0604020202020204" pitchFamily="34" charset="0"/>
                <a:cs typeface="Arial" panose="020B0604020202020204" pitchFamily="34" charset="0"/>
              </a:rPr>
              <a:t>interactions with military veterans since November </a:t>
            </a:r>
            <a:r>
              <a:rPr lang="en-US" sz="8000" dirty="0" smtClean="0">
                <a:solidFill>
                  <a:prstClr val="black"/>
                </a:solidFill>
                <a:latin typeface="Arial" panose="020B0604020202020204" pitchFamily="34" charset="0"/>
                <a:cs typeface="Arial" panose="020B0604020202020204" pitchFamily="34" charset="0"/>
              </a:rPr>
              <a:t>2020.</a:t>
            </a:r>
          </a:p>
          <a:p>
            <a:pPr lvl="0" algn="just" defTabSz="457200">
              <a:lnSpc>
                <a:spcPct val="170000"/>
              </a:lnSpc>
              <a:spcBef>
                <a:spcPts val="0"/>
              </a:spcBef>
              <a:buFont typeface="Wingdings" panose="05000000000000000000" pitchFamily="2" charset="2"/>
              <a:buChar char="q"/>
            </a:pPr>
            <a:r>
              <a:rPr lang="en-US" sz="8000" dirty="0" smtClean="0">
                <a:solidFill>
                  <a:prstClr val="black"/>
                </a:solidFill>
                <a:latin typeface="Arial" panose="020B0604020202020204" pitchFamily="34" charset="0"/>
                <a:cs typeface="Arial" panose="020B0604020202020204" pitchFamily="34" charset="0"/>
              </a:rPr>
              <a:t> The </a:t>
            </a:r>
            <a:r>
              <a:rPr lang="en-US" sz="8000" dirty="0">
                <a:solidFill>
                  <a:prstClr val="black"/>
                </a:solidFill>
                <a:latin typeface="Arial" panose="020B0604020202020204" pitchFamily="34" charset="0"/>
                <a:cs typeface="Arial" panose="020B0604020202020204" pitchFamily="34" charset="0"/>
              </a:rPr>
              <a:t>PTT committed to work with all spheres of governments in accelerating the much needed service delivery to military veterans. </a:t>
            </a:r>
            <a:endParaRPr lang="en-US" sz="8000" dirty="0" smtClean="0">
              <a:solidFill>
                <a:prstClr val="black"/>
              </a:solidFill>
              <a:latin typeface="Arial" panose="020B0604020202020204" pitchFamily="34" charset="0"/>
              <a:cs typeface="Arial" panose="020B0604020202020204" pitchFamily="34" charset="0"/>
            </a:endParaRPr>
          </a:p>
          <a:p>
            <a:pPr lvl="0" algn="just" defTabSz="457200">
              <a:lnSpc>
                <a:spcPct val="170000"/>
              </a:lnSpc>
              <a:spcBef>
                <a:spcPts val="0"/>
              </a:spcBef>
              <a:buFont typeface="Wingdings" panose="05000000000000000000" pitchFamily="2" charset="2"/>
              <a:buChar char="q"/>
            </a:pPr>
            <a:r>
              <a:rPr lang="en-US" sz="8000" dirty="0" smtClean="0">
                <a:solidFill>
                  <a:prstClr val="black"/>
                </a:solidFill>
                <a:latin typeface="Arial" panose="020B0604020202020204" pitchFamily="34" charset="0"/>
                <a:cs typeface="Arial" panose="020B0604020202020204" pitchFamily="34" charset="0"/>
              </a:rPr>
              <a:t> Subsequently</a:t>
            </a:r>
            <a:r>
              <a:rPr lang="en-US" sz="8000" dirty="0">
                <a:solidFill>
                  <a:prstClr val="black"/>
                </a:solidFill>
                <a:latin typeface="Arial" panose="020B0604020202020204" pitchFamily="34" charset="0"/>
                <a:cs typeface="Arial" panose="020B0604020202020204" pitchFamily="34" charset="0"/>
              </a:rPr>
              <a:t>, the </a:t>
            </a:r>
            <a:r>
              <a:rPr lang="en-US" sz="8000" dirty="0" smtClean="0">
                <a:solidFill>
                  <a:prstClr val="black"/>
                </a:solidFill>
                <a:latin typeface="Arial" panose="020B0604020202020204" pitchFamily="34" charset="0"/>
                <a:cs typeface="Arial" panose="020B0604020202020204" pitchFamily="34" charset="0"/>
              </a:rPr>
              <a:t>PTT has </a:t>
            </a:r>
            <a:r>
              <a:rPr lang="en-US" sz="8000" dirty="0">
                <a:solidFill>
                  <a:prstClr val="black"/>
                </a:solidFill>
                <a:latin typeface="Arial" panose="020B0604020202020204" pitchFamily="34" charset="0"/>
                <a:cs typeface="Arial" panose="020B0604020202020204" pitchFamily="34" charset="0"/>
              </a:rPr>
              <a:t>started provincial visits in fulfilling </a:t>
            </a:r>
            <a:r>
              <a:rPr lang="en-US" sz="8000" dirty="0" smtClean="0">
                <a:solidFill>
                  <a:prstClr val="black"/>
                </a:solidFill>
                <a:latin typeface="Arial" panose="020B0604020202020204" pitchFamily="34" charset="0"/>
                <a:cs typeface="Arial" panose="020B0604020202020204" pitchFamily="34" charset="0"/>
              </a:rPr>
              <a:t>the commitments.</a:t>
            </a:r>
          </a:p>
          <a:p>
            <a:pPr lvl="0" algn="just" defTabSz="457200">
              <a:lnSpc>
                <a:spcPct val="170000"/>
              </a:lnSpc>
              <a:spcBef>
                <a:spcPts val="0"/>
              </a:spcBef>
              <a:buFont typeface="Wingdings" panose="05000000000000000000" pitchFamily="2" charset="2"/>
              <a:buChar char="q"/>
            </a:pPr>
            <a:r>
              <a:rPr lang="en-US" sz="8000" dirty="0" smtClean="0">
                <a:solidFill>
                  <a:prstClr val="black"/>
                </a:solidFill>
                <a:latin typeface="Arial" panose="020B0604020202020204" pitchFamily="34" charset="0"/>
                <a:cs typeface="Arial" panose="020B0604020202020204" pitchFamily="34" charset="0"/>
              </a:rPr>
              <a:t> Since </a:t>
            </a:r>
            <a:r>
              <a:rPr lang="en-US" sz="8000" dirty="0">
                <a:solidFill>
                  <a:prstClr val="black"/>
                </a:solidFill>
                <a:latin typeface="Arial" panose="020B0604020202020204" pitchFamily="34" charset="0"/>
                <a:cs typeface="Arial" panose="020B0604020202020204" pitchFamily="34" charset="0"/>
              </a:rPr>
              <a:t>the start of the engagements with different Military Veterans </a:t>
            </a:r>
            <a:r>
              <a:rPr lang="en-US" sz="8000" dirty="0" smtClean="0">
                <a:solidFill>
                  <a:prstClr val="black"/>
                </a:solidFill>
                <a:latin typeface="Arial" panose="020B0604020202020204" pitchFamily="34" charset="0"/>
                <a:cs typeface="Arial" panose="020B0604020202020204" pitchFamily="34" charset="0"/>
              </a:rPr>
              <a:t>Associations, the </a:t>
            </a:r>
            <a:r>
              <a:rPr lang="en-US" sz="8000" dirty="0">
                <a:solidFill>
                  <a:prstClr val="black"/>
                </a:solidFill>
                <a:latin typeface="Arial" panose="020B0604020202020204" pitchFamily="34" charset="0"/>
                <a:cs typeface="Arial" panose="020B0604020202020204" pitchFamily="34" charset="0"/>
              </a:rPr>
              <a:t>PTT employed the Technical Task Team to establish Work-streams for the implementation of the issues contained in the consensus </a:t>
            </a:r>
            <a:r>
              <a:rPr lang="en-US" sz="8000" dirty="0" smtClean="0">
                <a:solidFill>
                  <a:prstClr val="black"/>
                </a:solidFill>
                <a:latin typeface="Arial" panose="020B0604020202020204" pitchFamily="34" charset="0"/>
                <a:cs typeface="Arial" panose="020B0604020202020204" pitchFamily="34" charset="0"/>
              </a:rPr>
              <a:t>document.</a:t>
            </a:r>
          </a:p>
          <a:p>
            <a:pPr lvl="0" algn="just" defTabSz="457200">
              <a:lnSpc>
                <a:spcPct val="170000"/>
              </a:lnSpc>
              <a:spcBef>
                <a:spcPts val="0"/>
              </a:spcBef>
              <a:buFont typeface="Wingdings" panose="05000000000000000000" pitchFamily="2" charset="2"/>
              <a:buChar char="q"/>
            </a:pPr>
            <a:r>
              <a:rPr lang="en-US" sz="8000" dirty="0" smtClean="0">
                <a:solidFill>
                  <a:prstClr val="black"/>
                </a:solidFill>
                <a:latin typeface="Arial" panose="020B0604020202020204" pitchFamily="34" charset="0"/>
                <a:cs typeface="Arial" panose="020B0604020202020204" pitchFamily="34" charset="0"/>
              </a:rPr>
              <a:t> A </a:t>
            </a:r>
            <a:r>
              <a:rPr lang="en-US" sz="8000" dirty="0">
                <a:solidFill>
                  <a:prstClr val="black"/>
                </a:solidFill>
                <a:latin typeface="Arial" panose="020B0604020202020204" pitchFamily="34" charset="0"/>
                <a:cs typeface="Arial" panose="020B0604020202020204" pitchFamily="34" charset="0"/>
              </a:rPr>
              <a:t>lot of work has been done and this report entails the progress thereof.</a:t>
            </a:r>
          </a:p>
          <a:p>
            <a:endParaRPr lang="en-US" dirty="0"/>
          </a:p>
        </p:txBody>
      </p:sp>
      <p:sp>
        <p:nvSpPr>
          <p:cNvPr id="4" name="Rectangle 3">
            <a:extLst>
              <a:ext uri="{FF2B5EF4-FFF2-40B4-BE49-F238E27FC236}">
                <a16:creationId xmlns:a16="http://schemas.microsoft.com/office/drawing/2014/main" id="{528B6DF0-1553-F749-A6F0-AC29750200B8}"/>
              </a:ext>
            </a:extLst>
          </p:cNvPr>
          <p:cNvSpPr/>
          <p:nvPr/>
        </p:nvSpPr>
        <p:spPr>
          <a:xfrm>
            <a:off x="0" y="0"/>
            <a:ext cx="9144000" cy="624114"/>
          </a:xfrm>
          <a:prstGeom prst="rect">
            <a:avLst/>
          </a:prstGeom>
          <a:gradFill>
            <a:gsLst>
              <a:gs pos="69000">
                <a:srgbClr val="BA8E4F"/>
              </a:gs>
              <a:gs pos="100000">
                <a:srgbClr val="0C5D35">
                  <a:alpha val="41000"/>
                </a:srgb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09137B4-B04A-9046-A0B9-F575F0BEF420}"/>
              </a:ext>
            </a:extLst>
          </p:cNvPr>
          <p:cNvSpPr>
            <a:spLocks noGrp="1"/>
          </p:cNvSpPr>
          <p:nvPr>
            <p:ph type="title"/>
          </p:nvPr>
        </p:nvSpPr>
        <p:spPr>
          <a:xfrm>
            <a:off x="436880" y="1"/>
            <a:ext cx="8361680" cy="812800"/>
          </a:xfrm>
        </p:spPr>
        <p:txBody>
          <a:bodyPr>
            <a:normAutofit/>
          </a:bodyPr>
          <a:lstStyle/>
          <a:p>
            <a:pPr algn="ctr"/>
            <a:r>
              <a:rPr lang="en-US" sz="2800" b="1" dirty="0" smtClean="0">
                <a:latin typeface="Arial" panose="020B0604020202020204" pitchFamily="34" charset="0"/>
                <a:cs typeface="Arial" panose="020B0604020202020204" pitchFamily="34" charset="0"/>
              </a:rPr>
              <a:t>INTRODUCTION</a:t>
            </a:r>
            <a:endParaRPr lang="en-US" sz="2800" b="1" dirty="0">
              <a:latin typeface="Arial" panose="020B0604020202020204" pitchFamily="34" charset="0"/>
              <a:cs typeface="Arial" panose="020B0604020202020204" pitchFamily="34" charset="0"/>
            </a:endParaRPr>
          </a:p>
        </p:txBody>
      </p:sp>
      <p:sp>
        <p:nvSpPr>
          <p:cNvPr id="5" name="Footer Placeholder 4"/>
          <p:cNvSpPr>
            <a:spLocks noGrp="1"/>
          </p:cNvSpPr>
          <p:nvPr>
            <p:ph type="ftr" sz="quarter" idx="11"/>
          </p:nvPr>
        </p:nvSpPr>
        <p:spPr/>
        <p:txBody>
          <a:bodyPr/>
          <a:lstStyle/>
          <a:p>
            <a:r>
              <a:rPr lang="en-US" sz="1400" b="1" dirty="0" smtClean="0"/>
              <a:t>2</a:t>
            </a:r>
            <a:endParaRPr lang="en-US" sz="1400" b="1" dirty="0"/>
          </a:p>
        </p:txBody>
      </p:sp>
    </p:spTree>
    <p:extLst>
      <p:ext uri="{BB962C8B-B14F-4D97-AF65-F5344CB8AC3E}">
        <p14:creationId xmlns:p14="http://schemas.microsoft.com/office/powerpoint/2010/main" val="215442911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28B6DF0-1553-F749-A6F0-AC29750200B8}"/>
              </a:ext>
            </a:extLst>
          </p:cNvPr>
          <p:cNvSpPr/>
          <p:nvPr/>
        </p:nvSpPr>
        <p:spPr>
          <a:xfrm>
            <a:off x="0" y="-283029"/>
            <a:ext cx="9144000" cy="883920"/>
          </a:xfrm>
          <a:prstGeom prst="rect">
            <a:avLst/>
          </a:prstGeom>
          <a:gradFill>
            <a:gsLst>
              <a:gs pos="69000">
                <a:srgbClr val="BA8E4F"/>
              </a:gs>
              <a:gs pos="100000">
                <a:srgbClr val="0C5D35">
                  <a:alpha val="41000"/>
                </a:srgb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09137B4-B04A-9046-A0B9-F575F0BEF420}"/>
              </a:ext>
            </a:extLst>
          </p:cNvPr>
          <p:cNvSpPr>
            <a:spLocks noGrp="1"/>
          </p:cNvSpPr>
          <p:nvPr>
            <p:ph type="title"/>
          </p:nvPr>
        </p:nvSpPr>
        <p:spPr>
          <a:xfrm>
            <a:off x="436880" y="1"/>
            <a:ext cx="8361680" cy="362856"/>
          </a:xfrm>
        </p:spPr>
        <p:txBody>
          <a:bodyPr>
            <a:normAutofit fontScale="90000"/>
          </a:bodyPr>
          <a:lstStyle/>
          <a:p>
            <a:pPr algn="ctr"/>
            <a:r>
              <a:rPr lang="en-US" sz="2800" b="1" dirty="0">
                <a:solidFill>
                  <a:prstClr val="black"/>
                </a:solidFill>
                <a:latin typeface="Arial"/>
              </a:rPr>
              <a:t>8</a:t>
            </a:r>
            <a:r>
              <a:rPr lang="en-US" sz="2800" b="1" dirty="0" smtClean="0">
                <a:solidFill>
                  <a:prstClr val="black"/>
                </a:solidFill>
                <a:latin typeface="Arial"/>
              </a:rPr>
              <a:t> WORK-STREAMS </a:t>
            </a:r>
            <a:r>
              <a:rPr lang="en-US" sz="2800" b="1" dirty="0">
                <a:solidFill>
                  <a:prstClr val="black"/>
                </a:solidFill>
                <a:latin typeface="Arial"/>
              </a:rPr>
              <a:t>AND THEIR PURPOSE</a:t>
            </a:r>
            <a:endParaRPr lang="en-US" sz="2800" b="1" dirty="0">
              <a:latin typeface="Arial" panose="020B0604020202020204" pitchFamily="34" charset="0"/>
              <a:cs typeface="Arial" panose="020B0604020202020204" pitchFamily="34" charset="0"/>
            </a:endParaRPr>
          </a:p>
        </p:txBody>
      </p:sp>
      <p:graphicFrame>
        <p:nvGraphicFramePr>
          <p:cNvPr id="5" name="Table 4"/>
          <p:cNvGraphicFramePr>
            <a:graphicFrameLocks noGrp="1"/>
          </p:cNvGraphicFramePr>
          <p:nvPr>
            <p:extLst>
              <p:ext uri="{D42A27DB-BD31-4B8C-83A1-F6EECF244321}">
                <p14:modId xmlns:p14="http://schemas.microsoft.com/office/powerpoint/2010/main" val="1025155335"/>
              </p:ext>
            </p:extLst>
          </p:nvPr>
        </p:nvGraphicFramePr>
        <p:xfrm>
          <a:off x="130629" y="682171"/>
          <a:ext cx="8850811" cy="5759641"/>
        </p:xfrm>
        <a:graphic>
          <a:graphicData uri="http://schemas.openxmlformats.org/drawingml/2006/table">
            <a:tbl>
              <a:tblPr firstRow="1" firstCol="1" bandRow="1"/>
              <a:tblGrid>
                <a:gridCol w="431323">
                  <a:extLst>
                    <a:ext uri="{9D8B030D-6E8A-4147-A177-3AD203B41FA5}">
                      <a16:colId xmlns:a16="http://schemas.microsoft.com/office/drawing/2014/main" val="20000"/>
                    </a:ext>
                  </a:extLst>
                </a:gridCol>
                <a:gridCol w="2522909">
                  <a:extLst>
                    <a:ext uri="{9D8B030D-6E8A-4147-A177-3AD203B41FA5}">
                      <a16:colId xmlns:a16="http://schemas.microsoft.com/office/drawing/2014/main" val="20001"/>
                    </a:ext>
                  </a:extLst>
                </a:gridCol>
                <a:gridCol w="5896579">
                  <a:extLst>
                    <a:ext uri="{9D8B030D-6E8A-4147-A177-3AD203B41FA5}">
                      <a16:colId xmlns:a16="http://schemas.microsoft.com/office/drawing/2014/main" val="20002"/>
                    </a:ext>
                  </a:extLst>
                </a:gridCol>
              </a:tblGrid>
              <a:tr h="352933">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ctr">
                        <a:spcAft>
                          <a:spcPts val="0"/>
                        </a:spcAft>
                      </a:pPr>
                      <a:r>
                        <a:rPr lang="en-US" sz="1200" b="1" dirty="0" smtClean="0">
                          <a:effectLst/>
                          <a:latin typeface="Arial" panose="020B0604020202020204" pitchFamily="34" charset="0"/>
                          <a:ea typeface="Times New Roman" panose="02020603050405020304" pitchFamily="18" charset="0"/>
                          <a:cs typeface="Arial" panose="020B0604020202020204" pitchFamily="34" charset="0"/>
                        </a:rPr>
                        <a:t>#</a:t>
                      </a:r>
                      <a:endParaRPr lang="en-ZA" sz="1200" b="1"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85000"/>
                      </a:sysClr>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lvl="0" indent="0" algn="ctr">
                        <a:lnSpc>
                          <a:spcPct val="150000"/>
                        </a:lnSpc>
                        <a:spcAft>
                          <a:spcPts val="1000"/>
                        </a:spcAft>
                        <a:buFont typeface="+mj-lt"/>
                        <a:buNone/>
                      </a:pPr>
                      <a:r>
                        <a:rPr lang="en-US" sz="1600" b="1" kern="1200" baseline="0" dirty="0" smtClean="0">
                          <a:solidFill>
                            <a:schemeClr val="tx1"/>
                          </a:solidFill>
                          <a:effectLst/>
                          <a:latin typeface="Arial" panose="020B0604020202020204" pitchFamily="34" charset="0"/>
                          <a:ea typeface="+mn-ea"/>
                          <a:cs typeface="Arial" panose="020B0604020202020204" pitchFamily="34" charset="0"/>
                        </a:rPr>
                        <a:t>WORK STREAM</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85000"/>
                      </a:sysClr>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85725" indent="0" algn="ctr">
                        <a:lnSpc>
                          <a:spcPct val="115000"/>
                        </a:lnSpc>
                        <a:spcAft>
                          <a:spcPts val="1000"/>
                        </a:spcAft>
                      </a:pPr>
                      <a:r>
                        <a:rPr lang="en-US" sz="1600" b="1" kern="1200" baseline="0" dirty="0" smtClean="0">
                          <a:solidFill>
                            <a:schemeClr val="tx1"/>
                          </a:solidFill>
                          <a:effectLst/>
                          <a:latin typeface="Arial" panose="020B0604020202020204" pitchFamily="34" charset="0"/>
                          <a:ea typeface="+mn-ea"/>
                          <a:cs typeface="Arial" panose="020B0604020202020204" pitchFamily="34" charset="0"/>
                        </a:rPr>
                        <a:t>PURPOSE</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85000"/>
                      </a:sysClr>
                    </a:solidFill>
                  </a:tcPr>
                </a:tc>
                <a:extLst>
                  <a:ext uri="{0D108BD9-81ED-4DB2-BD59-A6C34878D82A}">
                    <a16:rowId xmlns:a16="http://schemas.microsoft.com/office/drawing/2014/main" val="10000"/>
                  </a:ext>
                </a:extLst>
              </a:tr>
              <a:tr h="597184">
                <a:tc rowSpan="7">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ctr">
                        <a:spcAft>
                          <a:spcPts val="0"/>
                        </a:spcAft>
                      </a:pPr>
                      <a:r>
                        <a:rPr lang="en-US" sz="1200" b="1" dirty="0">
                          <a:effectLst/>
                          <a:latin typeface="Arial" panose="020B0604020202020204" pitchFamily="34" charset="0"/>
                          <a:ea typeface="Calibri" panose="020F0502020204030204" pitchFamily="34" charset="0"/>
                          <a:cs typeface="Arial" panose="020B0604020202020204" pitchFamily="34" charset="0"/>
                        </a:rPr>
                        <a:t>1</a:t>
                      </a:r>
                      <a:endParaRPr lang="en-ZA" sz="1200" b="1"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92075" marR="0" lvl="0" indent="-92075" algn="just" defTabSz="457200" rtl="0" eaLnBrk="1" fontAlgn="auto" latinLnBrk="0" hangingPunct="1">
                        <a:lnSpc>
                          <a:spcPct val="150000"/>
                        </a:lnSpc>
                        <a:spcBef>
                          <a:spcPts val="0"/>
                        </a:spcBef>
                        <a:spcAft>
                          <a:spcPts val="1000"/>
                        </a:spcAft>
                        <a:buClrTx/>
                        <a:buSzTx/>
                        <a:buFont typeface="+mj-lt"/>
                        <a:buAutoNum type="romanUcPeriod"/>
                        <a:tabLst/>
                        <a:defRPr/>
                      </a:pPr>
                      <a:r>
                        <a:rPr lang="en-ZA" sz="1200" b="1" kern="1200" dirty="0" smtClean="0">
                          <a:solidFill>
                            <a:schemeClr val="tx1"/>
                          </a:solidFill>
                          <a:effectLst/>
                          <a:latin typeface="Arial" panose="020B0604020202020204" pitchFamily="34" charset="0"/>
                          <a:ea typeface="+mn-ea"/>
                          <a:cs typeface="Arial" panose="020B0604020202020204" pitchFamily="34" charset="0"/>
                        </a:rPr>
                        <a:t>Legislative Review</a:t>
                      </a:r>
                      <a:endParaRPr lang="en-ZA" sz="1200" kern="1200" dirty="0" smtClean="0">
                        <a:solidFill>
                          <a:schemeClr val="tx1"/>
                        </a:solidFill>
                        <a:effectLst/>
                        <a:latin typeface="Arial" panose="020B0604020202020204" pitchFamily="34" charset="0"/>
                        <a:ea typeface="+mn-ea"/>
                        <a:cs typeface="Arial" panose="020B0604020202020204" pitchFamily="34" charset="0"/>
                      </a:endParaRPr>
                    </a:p>
                    <a:p>
                      <a:pPr marL="400050" lvl="0" indent="-400050" algn="just">
                        <a:lnSpc>
                          <a:spcPct val="150000"/>
                        </a:lnSpc>
                        <a:spcAft>
                          <a:spcPts val="1000"/>
                        </a:spcAft>
                        <a:buFont typeface="+mj-lt"/>
                        <a:buAutoNum type="romanLcPeriod"/>
                      </a:pPr>
                      <a:endParaRPr lang="en-US" sz="1200" kern="1200" baseline="0" dirty="0" smtClean="0">
                        <a:solidFill>
                          <a:schemeClr val="tx1"/>
                        </a:solidFill>
                        <a:effectLst/>
                        <a:latin typeface="Arial" panose="020B0604020202020204" pitchFamily="34" charset="0"/>
                        <a:ea typeface="+mn-ea"/>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85725" indent="0" algn="just">
                        <a:lnSpc>
                          <a:spcPct val="115000"/>
                        </a:lnSpc>
                        <a:spcAft>
                          <a:spcPts val="1000"/>
                        </a:spcAft>
                      </a:pPr>
                      <a:r>
                        <a:rPr lang="en-US" sz="1400" b="0" i="0" dirty="0" smtClean="0">
                          <a:effectLst/>
                          <a:latin typeface="Arial" panose="020B0604020202020204" pitchFamily="34" charset="0"/>
                          <a:ea typeface="Calibri" panose="020F0502020204030204" pitchFamily="34" charset="0"/>
                          <a:cs typeface="Times New Roman" panose="02020603050405020304" pitchFamily="18" charset="0"/>
                        </a:rPr>
                        <a:t>To develop implementation plans aimed at addressing the policy and legislative issues raised by the Military Veterans.</a:t>
                      </a:r>
                      <a:endParaRPr lang="en-US" sz="1400" b="0" i="0" kern="1200" baseline="0" dirty="0" smtClean="0">
                        <a:solidFill>
                          <a:schemeClr val="tx1"/>
                        </a:solidFill>
                        <a:effectLst/>
                        <a:latin typeface="Arial" panose="020B0604020202020204" pitchFamily="34" charset="0"/>
                        <a:ea typeface="+mn-ea"/>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586695">
                <a:tc vMerge="1">
                  <a:txBody>
                    <a:bodyPr/>
                    <a:lstStyle/>
                    <a:p>
                      <a:endParaRPr lang="en-ZA"/>
                    </a:p>
                  </a:txBody>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lvl="0" indent="0" algn="just">
                        <a:lnSpc>
                          <a:spcPct val="115000"/>
                        </a:lnSpc>
                        <a:spcAft>
                          <a:spcPts val="1000"/>
                        </a:spcAft>
                        <a:buFont typeface="+mj-lt"/>
                        <a:buNone/>
                      </a:pPr>
                      <a:r>
                        <a:rPr lang="en-ZA" sz="1200" b="1" dirty="0" smtClean="0">
                          <a:effectLst/>
                          <a:latin typeface="Arial" panose="020B0604020202020204" pitchFamily="34" charset="0"/>
                          <a:ea typeface="Times New Roman" panose="02020603050405020304" pitchFamily="18" charset="0"/>
                          <a:cs typeface="Arial" panose="020B0604020202020204" pitchFamily="34" charset="0"/>
                        </a:rPr>
                        <a:t>ii. Organization Redesign</a:t>
                      </a:r>
                      <a:endParaRPr lang="en-ZA" sz="1200" dirty="0" smtClean="0">
                        <a:effectLst/>
                        <a:latin typeface="Arial" panose="020B0604020202020204" pitchFamily="34" charset="0"/>
                        <a:ea typeface="Calibri" panose="020F0502020204030204" pitchFamily="34" charset="0"/>
                        <a:cs typeface="Arial" panose="020B0604020202020204" pitchFamily="34" charset="0"/>
                      </a:endParaRPr>
                    </a:p>
                    <a:p>
                      <a:pPr marL="342900" lvl="0" indent="-342900" algn="just">
                        <a:lnSpc>
                          <a:spcPct val="150000"/>
                        </a:lnSpc>
                        <a:spcAft>
                          <a:spcPts val="1000"/>
                        </a:spcAft>
                        <a:buFont typeface="Wingdings" panose="05000000000000000000" pitchFamily="2" charset="2"/>
                        <a:buChar char=""/>
                      </a:pPr>
                      <a:endParaRPr lang="en-US" sz="1200" kern="1200" baseline="0" dirty="0" smtClean="0">
                        <a:solidFill>
                          <a:schemeClr val="tx1"/>
                        </a:solidFill>
                        <a:effectLst/>
                        <a:latin typeface="Arial" panose="020B0604020202020204" pitchFamily="34" charset="0"/>
                        <a:ea typeface="+mn-ea"/>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85725" lvl="0" indent="0" algn="just" defTabSz="457200" rtl="0" eaLnBrk="1" latinLnBrk="0" hangingPunct="1">
                        <a:lnSpc>
                          <a:spcPct val="115000"/>
                        </a:lnSpc>
                        <a:spcAft>
                          <a:spcPts val="1000"/>
                        </a:spcAft>
                        <a:buFont typeface="Wingdings" panose="05000000000000000000" pitchFamily="2" charset="2"/>
                        <a:buNone/>
                      </a:pPr>
                      <a:r>
                        <a:rPr lang="en-US" sz="1400" b="0" i="0" kern="1200" dirty="0" smtClean="0">
                          <a:solidFill>
                            <a:schemeClr val="tx1"/>
                          </a:solidFill>
                          <a:effectLst/>
                          <a:latin typeface="Arial" panose="020B0604020202020204" pitchFamily="34" charset="0"/>
                          <a:ea typeface="Calibri" panose="020F0502020204030204" pitchFamily="34" charset="0"/>
                          <a:cs typeface="Times New Roman" panose="02020603050405020304" pitchFamily="18" charset="0"/>
                        </a:rPr>
                        <a:t>To align the DMV structure to its legislative mandate, strategy and business processes.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714915">
                <a:tc vMerge="1">
                  <a:txBody>
                    <a:bodyPr/>
                    <a:lstStyle/>
                    <a:p>
                      <a:endParaRPr lang="en-ZA"/>
                    </a:p>
                  </a:txBody>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lvl="0" indent="0" algn="just">
                        <a:lnSpc>
                          <a:spcPct val="115000"/>
                        </a:lnSpc>
                        <a:spcAft>
                          <a:spcPts val="1000"/>
                        </a:spcAft>
                        <a:buFont typeface="+mj-lt"/>
                        <a:buNone/>
                      </a:pPr>
                      <a:r>
                        <a:rPr lang="en-US" sz="1200" b="1" kern="1200" baseline="0" dirty="0" smtClean="0">
                          <a:solidFill>
                            <a:schemeClr val="tx1"/>
                          </a:solidFill>
                          <a:effectLst/>
                          <a:latin typeface="Arial" panose="020B0604020202020204" pitchFamily="34" charset="0"/>
                          <a:ea typeface="+mn-ea"/>
                          <a:cs typeface="Arial" panose="020B0604020202020204" pitchFamily="34" charset="0"/>
                        </a:rPr>
                        <a:t>iii. </a:t>
                      </a:r>
                      <a:r>
                        <a:rPr lang="en-ZA" sz="1200" b="1" dirty="0" smtClean="0">
                          <a:effectLst/>
                          <a:latin typeface="Arial" panose="020B0604020202020204" pitchFamily="34" charset="0"/>
                          <a:ea typeface="Times New Roman" panose="02020603050405020304" pitchFamily="18" charset="0"/>
                          <a:cs typeface="Arial" panose="020B0604020202020204" pitchFamily="34" charset="0"/>
                        </a:rPr>
                        <a:t>Socio Economic Support</a:t>
                      </a:r>
                      <a:endParaRPr lang="en-ZA" sz="1200" b="1" dirty="0" smtClean="0">
                        <a:effectLst/>
                        <a:latin typeface="Arial" panose="020B0604020202020204" pitchFamily="34" charset="0"/>
                        <a:ea typeface="Calibri" panose="020F0502020204030204" pitchFamily="34" charset="0"/>
                        <a:cs typeface="Arial" panose="020B0604020202020204" pitchFamily="34" charset="0"/>
                      </a:endParaRPr>
                    </a:p>
                    <a:p>
                      <a:pPr marL="0" lvl="0" indent="0" algn="just">
                        <a:lnSpc>
                          <a:spcPct val="150000"/>
                        </a:lnSpc>
                        <a:spcAft>
                          <a:spcPts val="1000"/>
                        </a:spcAft>
                        <a:buFont typeface="Wingdings" panose="05000000000000000000" pitchFamily="2" charset="2"/>
                        <a:buNone/>
                      </a:pPr>
                      <a:endParaRPr lang="en-US" sz="1200" b="1" kern="1200" baseline="0" dirty="0" smtClean="0">
                        <a:solidFill>
                          <a:schemeClr val="tx1"/>
                        </a:solidFill>
                        <a:effectLst/>
                        <a:latin typeface="Arial" panose="020B0604020202020204" pitchFamily="34" charset="0"/>
                        <a:ea typeface="+mn-ea"/>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85725" lvl="0" indent="0" algn="just" defTabSz="457200" rtl="0" eaLnBrk="1" latinLnBrk="0" hangingPunct="1">
                        <a:lnSpc>
                          <a:spcPct val="115000"/>
                        </a:lnSpc>
                        <a:spcAft>
                          <a:spcPts val="1000"/>
                        </a:spcAft>
                        <a:buFont typeface="Wingdings" panose="05000000000000000000" pitchFamily="2" charset="2"/>
                        <a:buNone/>
                      </a:pPr>
                      <a:r>
                        <a:rPr lang="en-US" sz="1400" b="0" i="0" kern="1200" dirty="0" smtClean="0">
                          <a:solidFill>
                            <a:schemeClr val="tx1"/>
                          </a:solidFill>
                          <a:effectLst/>
                          <a:latin typeface="Arial" panose="020B0604020202020204" pitchFamily="34" charset="0"/>
                          <a:ea typeface="Calibri" panose="020F0502020204030204" pitchFamily="34" charset="0"/>
                          <a:cs typeface="Times New Roman" panose="02020603050405020304" pitchFamily="18" charset="0"/>
                        </a:rPr>
                        <a:t>To facilitate meaningful interaction with the social cluster and facilitate the identification of short to medium and long term programmes of government to benefit MV’s.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574019">
                <a:tc vMerge="1">
                  <a:txBody>
                    <a:bodyPr/>
                    <a:lstStyle/>
                    <a:p>
                      <a:endParaRPr lang="en-ZA"/>
                    </a:p>
                  </a:txBody>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182563" lvl="0" indent="-182563" algn="l">
                        <a:lnSpc>
                          <a:spcPct val="115000"/>
                        </a:lnSpc>
                        <a:spcAft>
                          <a:spcPts val="1000"/>
                        </a:spcAft>
                        <a:buFont typeface="+mj-lt"/>
                        <a:buNone/>
                      </a:pPr>
                      <a:r>
                        <a:rPr lang="en-ZA" sz="1200" b="1" dirty="0" smtClean="0">
                          <a:effectLst/>
                          <a:latin typeface="Arial" panose="020B0604020202020204" pitchFamily="34" charset="0"/>
                          <a:ea typeface="Times New Roman" panose="02020603050405020304" pitchFamily="18" charset="0"/>
                          <a:cs typeface="Arial" panose="020B0604020202020204" pitchFamily="34" charset="0"/>
                        </a:rPr>
                        <a:t>iv. Database Verification, cleansing and Enhancement</a:t>
                      </a:r>
                      <a:endParaRPr lang="en-US" sz="1200" kern="1200" baseline="0" dirty="0" smtClean="0">
                        <a:solidFill>
                          <a:schemeClr val="tx1"/>
                        </a:solidFill>
                        <a:effectLst/>
                        <a:latin typeface="Arial" panose="020B0604020202020204" pitchFamily="34" charset="0"/>
                        <a:ea typeface="+mn-ea"/>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85725" lvl="0" indent="0" algn="just" defTabSz="457200" rtl="0" eaLnBrk="1" latinLnBrk="0" hangingPunct="1">
                        <a:lnSpc>
                          <a:spcPct val="115000"/>
                        </a:lnSpc>
                        <a:spcAft>
                          <a:spcPts val="1000"/>
                        </a:spcAft>
                        <a:buFont typeface="Wingdings" panose="05000000000000000000" pitchFamily="2" charset="2"/>
                        <a:buNone/>
                      </a:pPr>
                      <a:r>
                        <a:rPr lang="en-US" sz="1400" b="0" i="0" kern="1200" dirty="0" smtClean="0">
                          <a:solidFill>
                            <a:schemeClr val="tx1"/>
                          </a:solidFill>
                          <a:effectLst/>
                          <a:latin typeface="Arial" panose="020B0604020202020204" pitchFamily="34" charset="0"/>
                          <a:ea typeface="Calibri" panose="020F0502020204030204" pitchFamily="34" charset="0"/>
                          <a:cs typeface="Times New Roman" panose="02020603050405020304" pitchFamily="18" charset="0"/>
                        </a:rPr>
                        <a:t>To develop a project plan for an accelerated completion of the verification process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655019">
                <a:tc vMerge="1">
                  <a:txBody>
                    <a:bodyPr/>
                    <a:lstStyle/>
                    <a:p>
                      <a:endParaRPr lang="en-ZA"/>
                    </a:p>
                  </a:txBody>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lvl="0" indent="0" algn="just" defTabSz="457200" rtl="0" eaLnBrk="1" latinLnBrk="0" hangingPunct="1">
                        <a:lnSpc>
                          <a:spcPct val="115000"/>
                        </a:lnSpc>
                        <a:spcAft>
                          <a:spcPts val="1000"/>
                        </a:spcAft>
                        <a:buFont typeface="+mj-lt"/>
                        <a:buNone/>
                      </a:pPr>
                      <a:r>
                        <a:rPr lang="en-ZA" sz="1200" b="1" kern="1200" dirty="0" smtClean="0">
                          <a:solidFill>
                            <a:schemeClr val="tx1"/>
                          </a:solidFill>
                          <a:effectLst/>
                          <a:latin typeface="Arial" panose="020B0604020202020204" pitchFamily="34" charset="0"/>
                          <a:ea typeface="Times New Roman" panose="02020603050405020304" pitchFamily="18" charset="0"/>
                          <a:cs typeface="Arial" panose="020B0604020202020204" pitchFamily="34" charset="0"/>
                        </a:rPr>
                        <a:t>v.</a:t>
                      </a:r>
                      <a:r>
                        <a:rPr lang="en-ZA" sz="1200" b="1" kern="1200" baseline="0" dirty="0" smtClean="0">
                          <a:solidFill>
                            <a:schemeClr val="tx1"/>
                          </a:solidFill>
                          <a:effectLst/>
                          <a:latin typeface="Arial" panose="020B0604020202020204" pitchFamily="34" charset="0"/>
                          <a:ea typeface="Times New Roman" panose="02020603050405020304" pitchFamily="18" charset="0"/>
                          <a:cs typeface="Arial" panose="020B0604020202020204" pitchFamily="34" charset="0"/>
                        </a:rPr>
                        <a:t> </a:t>
                      </a:r>
                      <a:r>
                        <a:rPr lang="en-ZA" sz="1200" b="1" kern="1200" dirty="0" smtClean="0">
                          <a:solidFill>
                            <a:schemeClr val="tx1"/>
                          </a:solidFill>
                          <a:effectLst/>
                          <a:latin typeface="Arial" panose="020B0604020202020204" pitchFamily="34" charset="0"/>
                          <a:ea typeface="Times New Roman" panose="02020603050405020304" pitchFamily="18" charset="0"/>
                          <a:cs typeface="Arial" panose="020B0604020202020204" pitchFamily="34" charset="0"/>
                        </a:rPr>
                        <a:t>Heritage and memorialization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85725" lvl="0" indent="0" algn="just" defTabSz="457200" rtl="0" eaLnBrk="1" latinLnBrk="0" hangingPunct="1">
                        <a:lnSpc>
                          <a:spcPct val="115000"/>
                        </a:lnSpc>
                        <a:spcAft>
                          <a:spcPts val="1000"/>
                        </a:spcAft>
                        <a:buFont typeface="Wingdings" panose="05000000000000000000" pitchFamily="2" charset="2"/>
                        <a:buNone/>
                      </a:pPr>
                      <a:r>
                        <a:rPr lang="en-US" sz="1400" b="0" i="0" kern="1200" dirty="0" smtClean="0">
                          <a:solidFill>
                            <a:schemeClr val="tx1"/>
                          </a:solidFill>
                          <a:effectLst/>
                          <a:latin typeface="Arial" panose="020B0604020202020204" pitchFamily="34" charset="0"/>
                          <a:ea typeface="Calibri" panose="020F0502020204030204" pitchFamily="34" charset="0"/>
                          <a:cs typeface="Times New Roman" panose="02020603050405020304" pitchFamily="18" charset="0"/>
                        </a:rPr>
                        <a:t>To facilitate collaborative research of best practices with relevant countries around matters of heritage and memorialization of liberation veterans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r h="655019">
                <a:tc vMerge="1">
                  <a:txBody>
                    <a:bodyPr/>
                    <a:lstStyle/>
                    <a:p>
                      <a:pPr algn="r">
                        <a:spcAft>
                          <a:spcPts val="0"/>
                        </a:spcAft>
                      </a:pPr>
                      <a:endParaRPr lang="en-ZA" sz="12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lvl="0" indent="0" algn="just" defTabSz="457200" rtl="0" eaLnBrk="1" latinLnBrk="0" hangingPunct="1">
                        <a:lnSpc>
                          <a:spcPct val="115000"/>
                        </a:lnSpc>
                        <a:spcAft>
                          <a:spcPts val="1000"/>
                        </a:spcAft>
                        <a:buFont typeface="+mj-lt"/>
                        <a:buNone/>
                      </a:pPr>
                      <a:r>
                        <a:rPr lang="en-ZA" sz="1200" b="1" kern="1200" dirty="0" smtClean="0">
                          <a:solidFill>
                            <a:schemeClr val="tx1"/>
                          </a:solidFill>
                          <a:effectLst/>
                          <a:latin typeface="Arial" panose="020B0604020202020204" pitchFamily="34" charset="0"/>
                          <a:ea typeface="Times New Roman" panose="02020603050405020304" pitchFamily="18" charset="0"/>
                          <a:cs typeface="Arial" panose="020B0604020202020204" pitchFamily="34" charset="0"/>
                        </a:rPr>
                        <a:t>vi. Pension and Benefits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5725" lvl="0" indent="0" algn="just" defTabSz="457200" rtl="0" eaLnBrk="1" latinLnBrk="0" hangingPunct="1">
                        <a:lnSpc>
                          <a:spcPct val="115000"/>
                        </a:lnSpc>
                        <a:spcAft>
                          <a:spcPts val="1000"/>
                        </a:spcAft>
                        <a:buFont typeface="Wingdings" panose="05000000000000000000" pitchFamily="2" charset="2"/>
                        <a:buNone/>
                      </a:pPr>
                      <a:r>
                        <a:rPr lang="en-US" sz="1400" i="0" kern="1200" dirty="0" smtClean="0">
                          <a:solidFill>
                            <a:schemeClr val="tx1"/>
                          </a:solidFill>
                          <a:effectLst/>
                          <a:latin typeface="Arial" panose="020B0604020202020204" pitchFamily="34" charset="0"/>
                          <a:ea typeface="Calibri" panose="020F0502020204030204" pitchFamily="34" charset="0"/>
                          <a:cs typeface="Times New Roman" panose="02020603050405020304" pitchFamily="18" charset="0"/>
                        </a:rPr>
                        <a:t>To review and update the pension actuarial enquiry undertaken by the DMV in 2014 in order to determine the appropriate Military Veterans quantum in line with inflation.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6"/>
                  </a:ext>
                </a:extLst>
              </a:tr>
              <a:tr h="588222">
                <a:tc vMerge="1">
                  <a:txBody>
                    <a:bodyPr/>
                    <a:lstStyle/>
                    <a:p>
                      <a:pPr algn="r">
                        <a:spcAft>
                          <a:spcPts val="0"/>
                        </a:spcAft>
                      </a:pPr>
                      <a:endParaRPr lang="en-ZA" sz="12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lvl="0" algn="just" defTabSz="457200" rtl="0" eaLnBrk="1" latinLnBrk="0" hangingPunct="1">
                        <a:lnSpc>
                          <a:spcPct val="115000"/>
                        </a:lnSpc>
                        <a:spcAft>
                          <a:spcPts val="1000"/>
                        </a:spcAft>
                      </a:pPr>
                      <a:r>
                        <a:rPr lang="en-ZA" sz="1200" b="1" kern="1200" dirty="0" smtClean="0">
                          <a:solidFill>
                            <a:schemeClr val="tx1"/>
                          </a:solidFill>
                          <a:effectLst/>
                          <a:latin typeface="Arial" panose="020B0604020202020204" pitchFamily="34" charset="0"/>
                          <a:ea typeface="Times New Roman" panose="02020603050405020304" pitchFamily="18" charset="0"/>
                          <a:cs typeface="Arial" panose="020B0604020202020204" pitchFamily="34" charset="0"/>
                        </a:rPr>
                        <a:t>vii. Communications </a:t>
                      </a:r>
                      <a:endParaRPr lang="en-ZA" sz="1200" b="1" kern="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5725" lvl="0" indent="0" algn="just" defTabSz="457200" rtl="0" eaLnBrk="1" latinLnBrk="0" hangingPunct="1">
                        <a:lnSpc>
                          <a:spcPct val="115000"/>
                        </a:lnSpc>
                        <a:spcAft>
                          <a:spcPts val="1000"/>
                        </a:spcAft>
                        <a:buFont typeface="Wingdings" panose="05000000000000000000" pitchFamily="2" charset="2"/>
                        <a:buNone/>
                      </a:pPr>
                      <a:r>
                        <a:rPr lang="en-US" sz="1400" i="0" kern="1200" dirty="0" smtClean="0">
                          <a:solidFill>
                            <a:schemeClr val="tx1"/>
                          </a:solidFill>
                          <a:effectLst/>
                          <a:latin typeface="Arial" panose="020B0604020202020204" pitchFamily="34" charset="0"/>
                          <a:ea typeface="Calibri" panose="020F0502020204030204" pitchFamily="34" charset="0"/>
                          <a:cs typeface="Times New Roman" panose="02020603050405020304" pitchFamily="18" charset="0"/>
                        </a:rPr>
                        <a:t>To ensure that communication and engagement are harnessed effectively throughout the period of the Presidential Task Team.</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7"/>
                  </a:ext>
                </a:extLst>
              </a:tr>
              <a:tr h="588222">
                <a:tc>
                  <a:txBody>
                    <a:bodyPr/>
                    <a:lstStyle/>
                    <a:p>
                      <a:pPr algn="ctr">
                        <a:spcAft>
                          <a:spcPts val="0"/>
                        </a:spcAft>
                      </a:pPr>
                      <a:endParaRPr lang="en-ZA" sz="1200" b="1"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lvl="0" algn="just" defTabSz="457200" rtl="0" eaLnBrk="1" latinLnBrk="0" hangingPunct="1">
                        <a:lnSpc>
                          <a:spcPct val="115000"/>
                        </a:lnSpc>
                        <a:spcAft>
                          <a:spcPts val="1000"/>
                        </a:spcAft>
                      </a:pPr>
                      <a:r>
                        <a:rPr lang="en-US" sz="1200" b="1" kern="1200" dirty="0" smtClean="0">
                          <a:solidFill>
                            <a:schemeClr val="tx1"/>
                          </a:solidFill>
                          <a:effectLst/>
                          <a:latin typeface="Arial" panose="020B0604020202020204" pitchFamily="34" charset="0"/>
                          <a:ea typeface="Times New Roman" panose="02020603050405020304" pitchFamily="18" charset="0"/>
                          <a:cs typeface="Arial" panose="020B0604020202020204" pitchFamily="34" charset="0"/>
                        </a:rPr>
                        <a:t>viii.</a:t>
                      </a:r>
                      <a:r>
                        <a:rPr lang="en-US" sz="1200" b="1" kern="1200" baseline="0" dirty="0" smtClean="0">
                          <a:solidFill>
                            <a:schemeClr val="tx1"/>
                          </a:solidFill>
                          <a:effectLst/>
                          <a:latin typeface="Arial" panose="020B0604020202020204" pitchFamily="34" charset="0"/>
                          <a:ea typeface="Times New Roman" panose="02020603050405020304" pitchFamily="18" charset="0"/>
                          <a:cs typeface="Arial" panose="020B0604020202020204" pitchFamily="34" charset="0"/>
                        </a:rPr>
                        <a:t> Land and Agriculture </a:t>
                      </a:r>
                      <a:endParaRPr lang="en-ZA" sz="1200" b="1" kern="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85725" lvl="0" indent="0" algn="just" defTabSz="457200" rtl="0" eaLnBrk="1" latinLnBrk="0" hangingPunct="1">
                        <a:lnSpc>
                          <a:spcPct val="115000"/>
                        </a:lnSpc>
                        <a:spcAft>
                          <a:spcPts val="1000"/>
                        </a:spcAft>
                        <a:buFont typeface="Wingdings" panose="05000000000000000000" pitchFamily="2" charset="2"/>
                        <a:buNone/>
                      </a:pPr>
                      <a:r>
                        <a:rPr lang="en-US" sz="1400" i="0" kern="1200" dirty="0" smtClean="0">
                          <a:solidFill>
                            <a:schemeClr val="tx1"/>
                          </a:solidFill>
                          <a:effectLst/>
                          <a:latin typeface="Arial" panose="020B0604020202020204" pitchFamily="34" charset="0"/>
                          <a:ea typeface="Calibri" panose="020F0502020204030204" pitchFamily="34" charset="0"/>
                          <a:cs typeface="Times New Roman" panose="02020603050405020304" pitchFamily="18" charset="0"/>
                        </a:rPr>
                        <a:t>To</a:t>
                      </a:r>
                      <a:r>
                        <a:rPr lang="en-US" sz="1400" i="0" kern="1200" baseline="0" dirty="0" smtClean="0">
                          <a:solidFill>
                            <a:schemeClr val="tx1"/>
                          </a:solidFill>
                          <a:effectLst/>
                          <a:latin typeface="Arial" panose="020B0604020202020204" pitchFamily="34" charset="0"/>
                          <a:ea typeface="Calibri" panose="020F0502020204030204" pitchFamily="34" charset="0"/>
                          <a:cs typeface="Times New Roman" panose="02020603050405020304" pitchFamily="18" charset="0"/>
                        </a:rPr>
                        <a:t> work with the Department of Agriculture, Forestry and Fisheries and the Department of Rural Development &amp; Land Reform for the provision of Land and Agriculture interventions to the Military Veterans</a:t>
                      </a:r>
                      <a:endParaRPr lang="en-US" sz="1400" i="0" kern="1200" dirty="0" smtClean="0">
                        <a:solidFill>
                          <a:schemeClr val="tx1"/>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8"/>
                  </a:ext>
                </a:extLst>
              </a:tr>
            </a:tbl>
          </a:graphicData>
        </a:graphic>
      </p:graphicFrame>
      <p:sp>
        <p:nvSpPr>
          <p:cNvPr id="3" name="Footer Placeholder 2"/>
          <p:cNvSpPr>
            <a:spLocks noGrp="1"/>
          </p:cNvSpPr>
          <p:nvPr>
            <p:ph type="ftr" sz="quarter" idx="11"/>
          </p:nvPr>
        </p:nvSpPr>
        <p:spPr/>
        <p:txBody>
          <a:bodyPr/>
          <a:lstStyle/>
          <a:p>
            <a:r>
              <a:rPr lang="en-US" sz="1400" b="1" dirty="0" smtClean="0"/>
              <a:t>3</a:t>
            </a:r>
            <a:endParaRPr lang="en-US" sz="1400" b="1" dirty="0"/>
          </a:p>
        </p:txBody>
      </p:sp>
    </p:spTree>
    <p:extLst>
      <p:ext uri="{BB962C8B-B14F-4D97-AF65-F5344CB8AC3E}">
        <p14:creationId xmlns:p14="http://schemas.microsoft.com/office/powerpoint/2010/main" val="146878609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EB0857F-F88A-6244-B94F-6B744E2FB50B}"/>
              </a:ext>
            </a:extLst>
          </p:cNvPr>
          <p:cNvSpPr>
            <a:spLocks noGrp="1"/>
          </p:cNvSpPr>
          <p:nvPr>
            <p:ph idx="1"/>
          </p:nvPr>
        </p:nvSpPr>
        <p:spPr>
          <a:xfrm>
            <a:off x="145143" y="769258"/>
            <a:ext cx="8839200" cy="5529942"/>
          </a:xfrm>
        </p:spPr>
        <p:txBody>
          <a:bodyPr>
            <a:normAutofit/>
          </a:bodyPr>
          <a:lstStyle/>
          <a:p>
            <a:pPr marL="0" lvl="0" indent="0" algn="just" defTabSz="457200">
              <a:lnSpc>
                <a:spcPct val="170000"/>
              </a:lnSpc>
              <a:spcBef>
                <a:spcPts val="0"/>
              </a:spcBef>
              <a:buNone/>
            </a:pPr>
            <a:endParaRPr lang="en-US" sz="8000" dirty="0" smtClean="0">
              <a:solidFill>
                <a:prstClr val="black"/>
              </a:solidFill>
              <a:latin typeface="Arial" panose="020B0604020202020204" pitchFamily="34" charset="0"/>
              <a:cs typeface="Arial" panose="020B0604020202020204" pitchFamily="34" charset="0"/>
            </a:endParaRPr>
          </a:p>
          <a:p>
            <a:pPr marL="0" lvl="0" indent="0" algn="just" defTabSz="457200">
              <a:lnSpc>
                <a:spcPct val="170000"/>
              </a:lnSpc>
              <a:spcBef>
                <a:spcPts val="0"/>
              </a:spcBef>
              <a:buNone/>
            </a:pPr>
            <a:endParaRPr lang="en-US" sz="8000" dirty="0">
              <a:solidFill>
                <a:prstClr val="black"/>
              </a:solidFill>
              <a:latin typeface="Arial" panose="020B0604020202020204" pitchFamily="34" charset="0"/>
              <a:cs typeface="Arial" panose="020B0604020202020204" pitchFamily="34" charset="0"/>
            </a:endParaRPr>
          </a:p>
          <a:p>
            <a:endParaRPr lang="en-US" dirty="0"/>
          </a:p>
        </p:txBody>
      </p:sp>
      <p:sp>
        <p:nvSpPr>
          <p:cNvPr id="4" name="Rectangle 3">
            <a:extLst>
              <a:ext uri="{FF2B5EF4-FFF2-40B4-BE49-F238E27FC236}">
                <a16:creationId xmlns:a16="http://schemas.microsoft.com/office/drawing/2014/main" id="{528B6DF0-1553-F749-A6F0-AC29750200B8}"/>
              </a:ext>
            </a:extLst>
          </p:cNvPr>
          <p:cNvSpPr/>
          <p:nvPr/>
        </p:nvSpPr>
        <p:spPr>
          <a:xfrm>
            <a:off x="0" y="0"/>
            <a:ext cx="9144000" cy="624114"/>
          </a:xfrm>
          <a:prstGeom prst="rect">
            <a:avLst/>
          </a:prstGeom>
          <a:gradFill>
            <a:gsLst>
              <a:gs pos="69000">
                <a:srgbClr val="BA8E4F"/>
              </a:gs>
              <a:gs pos="100000">
                <a:srgbClr val="0C5D35">
                  <a:alpha val="41000"/>
                </a:srgb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09137B4-B04A-9046-A0B9-F575F0BEF420}"/>
              </a:ext>
            </a:extLst>
          </p:cNvPr>
          <p:cNvSpPr>
            <a:spLocks noGrp="1"/>
          </p:cNvSpPr>
          <p:nvPr>
            <p:ph type="title"/>
          </p:nvPr>
        </p:nvSpPr>
        <p:spPr>
          <a:xfrm>
            <a:off x="436880" y="1"/>
            <a:ext cx="8361680" cy="812800"/>
          </a:xfrm>
        </p:spPr>
        <p:txBody>
          <a:bodyPr>
            <a:normAutofit fontScale="90000"/>
          </a:bodyPr>
          <a:lstStyle/>
          <a:p>
            <a:pPr algn="ctr"/>
            <a:r>
              <a:rPr lang="en-US" sz="2800" b="1" dirty="0">
                <a:latin typeface="Arial" panose="020B0604020202020204" pitchFamily="34" charset="0"/>
                <a:ea typeface="Calibri" panose="020F0502020204030204" pitchFamily="34" charset="0"/>
                <a:cs typeface="Arial" panose="020B0604020202020204" pitchFamily="34" charset="0"/>
              </a:rPr>
              <a:t>PROGRESS TO DATE</a:t>
            </a:r>
            <a:br>
              <a:rPr lang="en-US" sz="2800" b="1" dirty="0">
                <a:latin typeface="Arial" panose="020B0604020202020204" pitchFamily="34" charset="0"/>
                <a:ea typeface="Calibri" panose="020F0502020204030204" pitchFamily="34" charset="0"/>
                <a:cs typeface="Arial" panose="020B0604020202020204" pitchFamily="34" charset="0"/>
              </a:rPr>
            </a:br>
            <a:endParaRPr lang="en-US" sz="2800" b="1" dirty="0">
              <a:latin typeface="Arial" panose="020B0604020202020204" pitchFamily="34" charset="0"/>
              <a:cs typeface="Arial" panose="020B0604020202020204" pitchFamily="34" charset="0"/>
            </a:endParaRPr>
          </a:p>
        </p:txBody>
      </p:sp>
      <p:sp>
        <p:nvSpPr>
          <p:cNvPr id="5" name="Footer Placeholder 4"/>
          <p:cNvSpPr>
            <a:spLocks noGrp="1"/>
          </p:cNvSpPr>
          <p:nvPr>
            <p:ph type="ftr" sz="quarter" idx="11"/>
          </p:nvPr>
        </p:nvSpPr>
        <p:spPr/>
        <p:txBody>
          <a:bodyPr/>
          <a:lstStyle/>
          <a:p>
            <a:r>
              <a:rPr lang="en-US" sz="1400" b="1" dirty="0" smtClean="0"/>
              <a:t>4</a:t>
            </a:r>
            <a:endParaRPr lang="en-US" sz="1400" b="1" dirty="0"/>
          </a:p>
        </p:txBody>
      </p:sp>
      <p:sp>
        <p:nvSpPr>
          <p:cNvPr id="6" name="Rectangle 5"/>
          <p:cNvSpPr/>
          <p:nvPr/>
        </p:nvSpPr>
        <p:spPr>
          <a:xfrm>
            <a:off x="0" y="1617506"/>
            <a:ext cx="8984343" cy="1569660"/>
          </a:xfrm>
          <a:prstGeom prst="rect">
            <a:avLst/>
          </a:prstGeom>
        </p:spPr>
        <p:txBody>
          <a:bodyPr wrap="square">
            <a:spAutoFit/>
          </a:bodyPr>
          <a:lstStyle/>
          <a:p>
            <a:pPr algn="ctr">
              <a:lnSpc>
                <a:spcPct val="150000"/>
              </a:lnSpc>
              <a:spcAft>
                <a:spcPts val="0"/>
              </a:spcAft>
            </a:pPr>
            <a:r>
              <a:rPr lang="en-US" sz="3200" b="1" dirty="0">
                <a:latin typeface="Arial" panose="020B0604020202020204" pitchFamily="34" charset="0"/>
                <a:ea typeface="Calibri" panose="020F0502020204030204" pitchFamily="34" charset="0"/>
                <a:cs typeface="Arial" panose="020B0604020202020204" pitchFamily="34" charset="0"/>
              </a:rPr>
              <a:t>PROGRESS MADE TO DATE ON ISSUES RAISED I</a:t>
            </a:r>
            <a:r>
              <a:rPr lang="en-US" sz="3200" b="1" dirty="0" smtClean="0">
                <a:latin typeface="Arial" panose="020B0604020202020204" pitchFamily="34" charset="0"/>
                <a:ea typeface="Calibri" panose="020F0502020204030204" pitchFamily="34" charset="0"/>
                <a:cs typeface="Arial" panose="020B0604020202020204" pitchFamily="34" charset="0"/>
              </a:rPr>
              <a:t>N </a:t>
            </a:r>
            <a:r>
              <a:rPr lang="en-US" sz="3200" b="1" dirty="0">
                <a:latin typeface="Arial" panose="020B0604020202020204" pitchFamily="34" charset="0"/>
                <a:ea typeface="Calibri" panose="020F0502020204030204" pitchFamily="34" charset="0"/>
                <a:cs typeface="Arial" panose="020B0604020202020204" pitchFamily="34" charset="0"/>
              </a:rPr>
              <a:t>THE CONSENSUS DOCUMENT</a:t>
            </a:r>
            <a:endParaRPr lang="en-ZA" sz="3200" dirty="0">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350010674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graphicFrame>
        <p:nvGraphicFramePr>
          <p:cNvPr id="6" name="Table 5"/>
          <p:cNvGraphicFramePr>
            <a:graphicFrameLocks noGrp="1"/>
          </p:cNvGraphicFramePr>
          <p:nvPr>
            <p:extLst>
              <p:ext uri="{D42A27DB-BD31-4B8C-83A1-F6EECF244321}">
                <p14:modId xmlns:p14="http://schemas.microsoft.com/office/powerpoint/2010/main" val="2498361993"/>
              </p:ext>
            </p:extLst>
          </p:nvPr>
        </p:nvGraphicFramePr>
        <p:xfrm>
          <a:off x="113831" y="154833"/>
          <a:ext cx="8877769" cy="6436313"/>
        </p:xfrm>
        <a:graphic>
          <a:graphicData uri="http://schemas.openxmlformats.org/drawingml/2006/table">
            <a:tbl>
              <a:tblPr firstRow="1" firstCol="1" bandRow="1"/>
              <a:tblGrid>
                <a:gridCol w="335264">
                  <a:extLst>
                    <a:ext uri="{9D8B030D-6E8A-4147-A177-3AD203B41FA5}">
                      <a16:colId xmlns:a16="http://schemas.microsoft.com/office/drawing/2014/main" val="20000"/>
                    </a:ext>
                  </a:extLst>
                </a:gridCol>
                <a:gridCol w="1771591">
                  <a:extLst>
                    <a:ext uri="{9D8B030D-6E8A-4147-A177-3AD203B41FA5}">
                      <a16:colId xmlns:a16="http://schemas.microsoft.com/office/drawing/2014/main" val="20001"/>
                    </a:ext>
                  </a:extLst>
                </a:gridCol>
                <a:gridCol w="6770914">
                  <a:extLst>
                    <a:ext uri="{9D8B030D-6E8A-4147-A177-3AD203B41FA5}">
                      <a16:colId xmlns:a16="http://schemas.microsoft.com/office/drawing/2014/main" val="20002"/>
                    </a:ext>
                  </a:extLst>
                </a:gridCol>
              </a:tblGrid>
              <a:tr h="446993">
                <a:tc>
                  <a:txBody>
                    <a:bodyPr/>
                    <a:lstStyle/>
                    <a:p>
                      <a:pPr algn="ctr">
                        <a:spcAft>
                          <a:spcPts val="0"/>
                        </a:spcAft>
                      </a:pPr>
                      <a:r>
                        <a:rPr lang="en-US" sz="2400" b="1" dirty="0" smtClean="0">
                          <a:effectLst/>
                          <a:latin typeface="Arial" panose="020B0604020202020204" pitchFamily="34" charset="0"/>
                          <a:ea typeface="Calibri" panose="020F0502020204030204" pitchFamily="34" charset="0"/>
                          <a:cs typeface="Arial" panose="020B0604020202020204" pitchFamily="34" charset="0"/>
                        </a:rPr>
                        <a:t>#</a:t>
                      </a:r>
                      <a:endParaRPr lang="en-ZA" sz="24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A8E4F"/>
                    </a:solidFill>
                  </a:tcPr>
                </a:tc>
                <a:tc>
                  <a:txBody>
                    <a:bodyPr/>
                    <a:lstStyle/>
                    <a:p>
                      <a:pPr algn="ctr">
                        <a:spcAft>
                          <a:spcPts val="0"/>
                        </a:spcAft>
                      </a:pPr>
                      <a:r>
                        <a:rPr lang="en-US" sz="2400" b="1" dirty="0" smtClean="0">
                          <a:effectLst/>
                          <a:latin typeface="Arial" panose="020B0604020202020204" pitchFamily="34" charset="0"/>
                          <a:ea typeface="Calibri" panose="020F0502020204030204" pitchFamily="34" charset="0"/>
                          <a:cs typeface="Arial" panose="020B0604020202020204" pitchFamily="34" charset="0"/>
                        </a:rPr>
                        <a:t>ISSUE</a:t>
                      </a:r>
                      <a:endParaRPr lang="en-ZA" sz="24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A8E4F"/>
                    </a:solidFill>
                  </a:tcPr>
                </a:tc>
                <a:tc>
                  <a:txBody>
                    <a:bodyPr/>
                    <a:lstStyle/>
                    <a:p>
                      <a:pPr algn="ctr">
                        <a:spcAft>
                          <a:spcPts val="0"/>
                        </a:spcAft>
                      </a:pPr>
                      <a:r>
                        <a:rPr lang="en-US" sz="2400" b="1" dirty="0" smtClean="0">
                          <a:effectLst/>
                          <a:latin typeface="Arial" panose="020B0604020202020204" pitchFamily="34" charset="0"/>
                          <a:ea typeface="Calibri" panose="020F0502020204030204" pitchFamily="34" charset="0"/>
                          <a:cs typeface="Arial" panose="020B0604020202020204" pitchFamily="34" charset="0"/>
                        </a:rPr>
                        <a:t>PROGRESS MADE</a:t>
                      </a:r>
                      <a:endParaRPr lang="en-ZA" sz="24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A8E4F"/>
                    </a:solidFill>
                  </a:tcPr>
                </a:tc>
                <a:extLst>
                  <a:ext uri="{0D108BD9-81ED-4DB2-BD59-A6C34878D82A}">
                    <a16:rowId xmlns:a16="http://schemas.microsoft.com/office/drawing/2014/main" val="10000"/>
                  </a:ext>
                </a:extLst>
              </a:tr>
              <a:tr h="5331614">
                <a:tc>
                  <a:txBody>
                    <a:bodyPr/>
                    <a:lstStyle/>
                    <a:p>
                      <a:pPr algn="r">
                        <a:spcAft>
                          <a:spcPts val="0"/>
                        </a:spcAft>
                      </a:pPr>
                      <a:r>
                        <a:rPr lang="en-US" sz="1800" b="1" dirty="0" smtClean="0">
                          <a:effectLst/>
                          <a:latin typeface="Arial" panose="020B0604020202020204" pitchFamily="34" charset="0"/>
                          <a:ea typeface="Times New Roman" panose="02020603050405020304" pitchFamily="18" charset="0"/>
                          <a:cs typeface="Arial" panose="020B0604020202020204" pitchFamily="34" charset="0"/>
                        </a:rPr>
                        <a:t>2</a:t>
                      </a:r>
                      <a:endParaRPr lang="en-ZA" sz="1200" b="1"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US" sz="1800" dirty="0" smtClean="0">
                          <a:effectLst/>
                          <a:latin typeface="Arial" panose="020B0604020202020204" pitchFamily="34" charset="0"/>
                          <a:ea typeface="Calibri" panose="020F0502020204030204" pitchFamily="34" charset="0"/>
                          <a:cs typeface="Arial" panose="020B0604020202020204" pitchFamily="34" charset="0"/>
                        </a:rPr>
                        <a:t>Conclusion of </a:t>
                      </a:r>
                      <a:r>
                        <a:rPr lang="en-US" sz="1800" b="0" dirty="0" smtClean="0">
                          <a:effectLst/>
                          <a:latin typeface="Arial" panose="020B0604020202020204" pitchFamily="34" charset="0"/>
                          <a:ea typeface="Calibri" panose="020F0502020204030204" pitchFamily="34" charset="0"/>
                          <a:cs typeface="Arial" panose="020B0604020202020204" pitchFamily="34" charset="0"/>
                        </a:rPr>
                        <a:t>Memorandum of Understanding </a:t>
                      </a:r>
                      <a:r>
                        <a:rPr lang="en-US" sz="1800" dirty="0" smtClean="0">
                          <a:effectLst/>
                          <a:latin typeface="Arial" panose="020B0604020202020204" pitchFamily="34" charset="0"/>
                          <a:ea typeface="Calibri" panose="020F0502020204030204" pitchFamily="34" charset="0"/>
                          <a:cs typeface="Arial" panose="020B0604020202020204" pitchFamily="34" charset="0"/>
                        </a:rPr>
                        <a:t>between</a:t>
                      </a:r>
                      <a:r>
                        <a:rPr lang="en-US" sz="1800" baseline="0" dirty="0" smtClean="0">
                          <a:effectLst/>
                          <a:latin typeface="Arial" panose="020B0604020202020204" pitchFamily="34" charset="0"/>
                          <a:ea typeface="Calibri" panose="020F0502020204030204" pitchFamily="34" charset="0"/>
                          <a:cs typeface="Arial" panose="020B0604020202020204" pitchFamily="34" charset="0"/>
                        </a:rPr>
                        <a:t> the DMV, Provincial Government and other state entities.</a:t>
                      </a:r>
                      <a:endParaRPr lang="en-ZA" sz="12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85750" lvl="0" indent="-285750" algn="just" defTabSz="457200" rtl="0" eaLnBrk="1" latinLnBrk="0" hangingPunct="1">
                        <a:lnSpc>
                          <a:spcPct val="115000"/>
                        </a:lnSpc>
                        <a:spcAft>
                          <a:spcPts val="1000"/>
                        </a:spcAft>
                        <a:buFont typeface="Arial" panose="020B0604020202020204" pitchFamily="34" charset="0"/>
                        <a:buChar char="•"/>
                      </a:pPr>
                      <a:r>
                        <a:rPr lang="en-US" sz="2000" b="0" kern="1200" dirty="0" smtClean="0">
                          <a:solidFill>
                            <a:schemeClr val="tx1"/>
                          </a:solidFill>
                          <a:latin typeface="Arial" panose="020B0604020202020204" pitchFamily="34" charset="0"/>
                          <a:ea typeface="+mn-ea"/>
                          <a:cs typeface="Arial" panose="020B0604020202020204" pitchFamily="34" charset="0"/>
                        </a:rPr>
                        <a:t>The efforts of institutionalizing the relationship between the DMV and the three spheres of government including state-owned entities is on-going and is led at a work-stream and sub work-stream level.</a:t>
                      </a:r>
                    </a:p>
                    <a:p>
                      <a:pPr marL="285750" lvl="0" indent="-285750" algn="just" defTabSz="457200" rtl="0" eaLnBrk="1" latinLnBrk="0" hangingPunct="1">
                        <a:lnSpc>
                          <a:spcPct val="115000"/>
                        </a:lnSpc>
                        <a:spcAft>
                          <a:spcPts val="1000"/>
                        </a:spcAft>
                        <a:buFont typeface="Arial" panose="020B0604020202020204" pitchFamily="34" charset="0"/>
                        <a:buChar char="•"/>
                      </a:pPr>
                      <a:r>
                        <a:rPr lang="en-US" sz="2000" b="0" kern="1200" dirty="0" smtClean="0">
                          <a:solidFill>
                            <a:schemeClr val="tx1"/>
                          </a:solidFill>
                          <a:latin typeface="Arial" panose="020B0604020202020204" pitchFamily="34" charset="0"/>
                          <a:ea typeface="+mn-ea"/>
                          <a:cs typeface="Arial" panose="020B0604020202020204" pitchFamily="34" charset="0"/>
                        </a:rPr>
                        <a:t>To date, Memorandum of Understanding have been concluded with the Provincial Governments of Gauteng, Eastern Cape as well as a number of State Owned entities.</a:t>
                      </a:r>
                    </a:p>
                    <a:p>
                      <a:pPr marL="285750" lvl="0" indent="-285750" algn="just" defTabSz="457200" rtl="0" eaLnBrk="1" latinLnBrk="0" hangingPunct="1">
                        <a:lnSpc>
                          <a:spcPct val="115000"/>
                        </a:lnSpc>
                        <a:spcAft>
                          <a:spcPts val="1000"/>
                        </a:spcAft>
                        <a:buFont typeface="Arial" panose="020B0604020202020204" pitchFamily="34" charset="0"/>
                        <a:buChar char="•"/>
                      </a:pPr>
                      <a:r>
                        <a:rPr lang="en-US" sz="2000" b="0" kern="1200" dirty="0" smtClean="0">
                          <a:solidFill>
                            <a:schemeClr val="tx1"/>
                          </a:solidFill>
                          <a:latin typeface="Arial" panose="020B0604020202020204" pitchFamily="34" charset="0"/>
                          <a:ea typeface="+mn-ea"/>
                          <a:cs typeface="Arial" panose="020B0604020202020204" pitchFamily="34" charset="0"/>
                        </a:rPr>
                        <a:t>Discussions are underway with the Provincial Governments of Limpopo and Kwa-Zulu Natal to conclude the MoU’s.</a:t>
                      </a:r>
                    </a:p>
                    <a:p>
                      <a:pPr marL="285750" lvl="0" indent="-285750" algn="just" defTabSz="457200" rtl="0" eaLnBrk="1" latinLnBrk="0" hangingPunct="1">
                        <a:lnSpc>
                          <a:spcPct val="115000"/>
                        </a:lnSpc>
                        <a:spcAft>
                          <a:spcPts val="1000"/>
                        </a:spcAft>
                        <a:buFont typeface="Arial" panose="020B0604020202020204" pitchFamily="34" charset="0"/>
                        <a:buChar char="•"/>
                      </a:pPr>
                      <a:r>
                        <a:rPr lang="en-US" sz="2000" b="0" kern="1200" dirty="0" smtClean="0">
                          <a:solidFill>
                            <a:schemeClr val="tx1"/>
                          </a:solidFill>
                          <a:latin typeface="Arial" panose="020B0604020202020204" pitchFamily="34" charset="0"/>
                          <a:ea typeface="+mn-ea"/>
                          <a:cs typeface="Arial" panose="020B0604020202020204" pitchFamily="34" charset="0"/>
                        </a:rPr>
                        <a:t>Additionally Provinces such as Gauteng and the Eastern Cape have already established Military Veterans Help Desks and have adopted Programmes of Action as well as policies that seeks to </a:t>
                      </a:r>
                      <a:r>
                        <a:rPr lang="en-US" sz="2000" b="0" kern="1200" dirty="0" err="1" smtClean="0">
                          <a:solidFill>
                            <a:schemeClr val="tx1"/>
                          </a:solidFill>
                          <a:latin typeface="Arial" panose="020B0604020202020204" pitchFamily="34" charset="0"/>
                          <a:ea typeface="+mn-ea"/>
                          <a:cs typeface="Arial" panose="020B0604020202020204" pitchFamily="34" charset="0"/>
                        </a:rPr>
                        <a:t>prioritise</a:t>
                      </a:r>
                      <a:r>
                        <a:rPr lang="en-US" sz="2000" b="0" kern="1200" dirty="0" smtClean="0">
                          <a:solidFill>
                            <a:schemeClr val="tx1"/>
                          </a:solidFill>
                          <a:latin typeface="Arial" panose="020B0604020202020204" pitchFamily="34" charset="0"/>
                          <a:ea typeface="+mn-ea"/>
                          <a:cs typeface="Arial" panose="020B0604020202020204" pitchFamily="34" charset="0"/>
                        </a:rPr>
                        <a:t> service provisioning for Military Veterans</a:t>
                      </a:r>
                      <a:r>
                        <a:rPr lang="en-US" sz="1600" b="0" kern="1200" dirty="0" smtClean="0">
                          <a:solidFill>
                            <a:schemeClr val="tx1"/>
                          </a:solidFill>
                          <a:latin typeface="Arial" panose="020B0604020202020204" pitchFamily="34" charset="0"/>
                          <a:ea typeface="+mn-ea"/>
                          <a:cs typeface="Arial" panose="020B0604020202020204" pitchFamily="34"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
        <p:nvSpPr>
          <p:cNvPr id="2" name="Footer Placeholder 1"/>
          <p:cNvSpPr>
            <a:spLocks noGrp="1"/>
          </p:cNvSpPr>
          <p:nvPr>
            <p:ph type="ftr" sz="quarter" idx="11"/>
          </p:nvPr>
        </p:nvSpPr>
        <p:spPr>
          <a:xfrm>
            <a:off x="3028950" y="6565793"/>
            <a:ext cx="3086100" cy="292207"/>
          </a:xfrm>
        </p:spPr>
        <p:txBody>
          <a:bodyPr/>
          <a:lstStyle/>
          <a:p>
            <a:r>
              <a:rPr lang="en-US" sz="1400" b="1" dirty="0" smtClean="0"/>
              <a:t>5</a:t>
            </a:r>
            <a:endParaRPr lang="en-US" sz="1400" b="1" dirty="0"/>
          </a:p>
        </p:txBody>
      </p:sp>
    </p:spTree>
    <p:extLst>
      <p:ext uri="{BB962C8B-B14F-4D97-AF65-F5344CB8AC3E}">
        <p14:creationId xmlns:p14="http://schemas.microsoft.com/office/powerpoint/2010/main" val="300427164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3357310310"/>
              </p:ext>
            </p:extLst>
          </p:nvPr>
        </p:nvGraphicFramePr>
        <p:xfrm>
          <a:off x="132080" y="0"/>
          <a:ext cx="8879839" cy="5578976"/>
        </p:xfrm>
        <a:graphic>
          <a:graphicData uri="http://schemas.openxmlformats.org/drawingml/2006/table">
            <a:tbl>
              <a:tblPr firstRow="1" firstCol="1" bandRow="1"/>
              <a:tblGrid>
                <a:gridCol w="360399">
                  <a:extLst>
                    <a:ext uri="{9D8B030D-6E8A-4147-A177-3AD203B41FA5}">
                      <a16:colId xmlns:a16="http://schemas.microsoft.com/office/drawing/2014/main" val="20000"/>
                    </a:ext>
                  </a:extLst>
                </a:gridCol>
                <a:gridCol w="1481464">
                  <a:extLst>
                    <a:ext uri="{9D8B030D-6E8A-4147-A177-3AD203B41FA5}">
                      <a16:colId xmlns:a16="http://schemas.microsoft.com/office/drawing/2014/main" val="20001"/>
                    </a:ext>
                  </a:extLst>
                </a:gridCol>
                <a:gridCol w="7037976">
                  <a:extLst>
                    <a:ext uri="{9D8B030D-6E8A-4147-A177-3AD203B41FA5}">
                      <a16:colId xmlns:a16="http://schemas.microsoft.com/office/drawing/2014/main" val="20002"/>
                    </a:ext>
                  </a:extLst>
                </a:gridCol>
              </a:tblGrid>
              <a:tr h="458336">
                <a:tc>
                  <a:txBody>
                    <a:bodyPr/>
                    <a:lstStyle/>
                    <a:p>
                      <a:pPr algn="ctr">
                        <a:spcAft>
                          <a:spcPts val="0"/>
                        </a:spcAft>
                      </a:pPr>
                      <a:r>
                        <a:rPr lang="en-US" sz="2400" b="1" dirty="0" smtClean="0">
                          <a:effectLst/>
                          <a:latin typeface="Arial" panose="020B0604020202020204" pitchFamily="34" charset="0"/>
                          <a:ea typeface="Calibri" panose="020F0502020204030204" pitchFamily="34" charset="0"/>
                          <a:cs typeface="Arial" panose="020B0604020202020204" pitchFamily="34" charset="0"/>
                        </a:rPr>
                        <a:t>#</a:t>
                      </a:r>
                      <a:endParaRPr lang="en-ZA" sz="24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A8E4F"/>
                    </a:solidFill>
                  </a:tcPr>
                </a:tc>
                <a:tc>
                  <a:txBody>
                    <a:bodyPr/>
                    <a:lstStyle/>
                    <a:p>
                      <a:pPr algn="ctr">
                        <a:spcAft>
                          <a:spcPts val="0"/>
                        </a:spcAft>
                      </a:pPr>
                      <a:r>
                        <a:rPr lang="en-US" sz="2400" b="1" dirty="0" smtClean="0">
                          <a:effectLst/>
                          <a:latin typeface="Arial" panose="020B0604020202020204" pitchFamily="34" charset="0"/>
                          <a:ea typeface="Calibri" panose="020F0502020204030204" pitchFamily="34" charset="0"/>
                          <a:cs typeface="Arial" panose="020B0604020202020204" pitchFamily="34" charset="0"/>
                        </a:rPr>
                        <a:t>ISSUES</a:t>
                      </a:r>
                      <a:endParaRPr lang="en-ZA" sz="24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A8E4F"/>
                    </a:solidFill>
                  </a:tcPr>
                </a:tc>
                <a:tc>
                  <a:txBody>
                    <a:bodyPr/>
                    <a:lstStyle/>
                    <a:p>
                      <a:pPr algn="ctr">
                        <a:spcAft>
                          <a:spcPts val="0"/>
                        </a:spcAft>
                      </a:pPr>
                      <a:r>
                        <a:rPr lang="en-US" sz="2400" b="1" dirty="0" smtClean="0">
                          <a:effectLst/>
                          <a:latin typeface="Arial" panose="020B0604020202020204" pitchFamily="34" charset="0"/>
                          <a:ea typeface="Calibri" panose="020F0502020204030204" pitchFamily="34" charset="0"/>
                          <a:cs typeface="Arial" panose="020B0604020202020204" pitchFamily="34" charset="0"/>
                        </a:rPr>
                        <a:t>PROGRESS TO</a:t>
                      </a:r>
                      <a:r>
                        <a:rPr lang="en-US" sz="2400" b="1" baseline="0" dirty="0" smtClean="0">
                          <a:effectLst/>
                          <a:latin typeface="Arial" panose="020B0604020202020204" pitchFamily="34" charset="0"/>
                          <a:ea typeface="Calibri" panose="020F0502020204030204" pitchFamily="34" charset="0"/>
                          <a:cs typeface="Arial" panose="020B0604020202020204" pitchFamily="34" charset="0"/>
                        </a:rPr>
                        <a:t> DATE</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A8E4F"/>
                    </a:solidFill>
                  </a:tcPr>
                </a:tc>
                <a:extLst>
                  <a:ext uri="{0D108BD9-81ED-4DB2-BD59-A6C34878D82A}">
                    <a16:rowId xmlns:a16="http://schemas.microsoft.com/office/drawing/2014/main" val="10000"/>
                  </a:ext>
                </a:extLst>
              </a:tr>
              <a:tr h="2850921">
                <a:tc>
                  <a:txBody>
                    <a:bodyPr/>
                    <a:lstStyle/>
                    <a:p>
                      <a:pPr algn="just">
                        <a:spcAft>
                          <a:spcPts val="0"/>
                        </a:spcAft>
                      </a:pPr>
                      <a:r>
                        <a:rPr lang="en-US" sz="1600" b="1" dirty="0" smtClean="0">
                          <a:effectLst/>
                          <a:latin typeface="Arial" panose="020B0604020202020204" pitchFamily="34" charset="0"/>
                          <a:ea typeface="Times New Roman" panose="02020603050405020304" pitchFamily="18" charset="0"/>
                          <a:cs typeface="Arial" panose="020B0604020202020204" pitchFamily="34" charset="0"/>
                        </a:rPr>
                        <a:t>3</a:t>
                      </a:r>
                      <a:endParaRPr lang="en-ZA" sz="1600" b="1"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US" sz="1600" b="1" dirty="0" smtClean="0">
                          <a:effectLst/>
                          <a:latin typeface="Arial" panose="020B0604020202020204" pitchFamily="34" charset="0"/>
                          <a:ea typeface="Calibri" panose="020F0502020204030204" pitchFamily="34" charset="0"/>
                          <a:cs typeface="Arial" panose="020B0604020202020204" pitchFamily="34" charset="0"/>
                        </a:rPr>
                        <a:t>Education Support</a:t>
                      </a:r>
                      <a:endParaRPr lang="en-ZA" sz="1600" b="1"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indent="-342900" algn="just">
                        <a:lnSpc>
                          <a:spcPct val="150000"/>
                        </a:lnSpc>
                        <a:buFont typeface="Arial" panose="020B0604020202020204" pitchFamily="34" charset="0"/>
                        <a:buChar char="•"/>
                      </a:pPr>
                      <a:r>
                        <a:rPr lang="en-ZA" sz="1600" kern="1200" dirty="0" smtClean="0">
                          <a:solidFill>
                            <a:schemeClr val="tx1"/>
                          </a:solidFill>
                          <a:effectLst/>
                          <a:latin typeface="Arial" panose="020B0604020202020204" pitchFamily="34" charset="0"/>
                          <a:ea typeface="+mn-ea"/>
                          <a:cs typeface="Arial" panose="020B0604020202020204" pitchFamily="34" charset="0"/>
                        </a:rPr>
                        <a:t>A</a:t>
                      </a:r>
                      <a:r>
                        <a:rPr lang="en-ZA" sz="1600" kern="1200" baseline="0" dirty="0" smtClean="0">
                          <a:solidFill>
                            <a:schemeClr val="tx1"/>
                          </a:solidFill>
                          <a:effectLst/>
                          <a:latin typeface="Arial" panose="020B0604020202020204" pitchFamily="34" charset="0"/>
                          <a:ea typeface="+mn-ea"/>
                          <a:cs typeface="Arial" panose="020B0604020202020204" pitchFamily="34" charset="0"/>
                        </a:rPr>
                        <a:t> </a:t>
                      </a:r>
                      <a:r>
                        <a:rPr lang="en-ZA" sz="1600" kern="1200" dirty="0" smtClean="0">
                          <a:solidFill>
                            <a:schemeClr val="tx1"/>
                          </a:solidFill>
                          <a:effectLst/>
                          <a:latin typeface="Arial" panose="020B0604020202020204" pitchFamily="34" charset="0"/>
                          <a:ea typeface="+mn-ea"/>
                          <a:cs typeface="Arial" panose="020B0604020202020204" pitchFamily="34" charset="0"/>
                        </a:rPr>
                        <a:t>decision was taken to uplift the moratorium on new applications for education support </a:t>
                      </a:r>
                    </a:p>
                    <a:p>
                      <a:pPr marL="342900" indent="-342900" algn="just">
                        <a:lnSpc>
                          <a:spcPct val="150000"/>
                        </a:lnSpc>
                        <a:buFont typeface="Arial" panose="020B0604020202020204" pitchFamily="34" charset="0"/>
                        <a:buChar char="•"/>
                      </a:pPr>
                      <a:r>
                        <a:rPr lang="en-US" sz="1600" kern="1200" dirty="0" smtClean="0">
                          <a:solidFill>
                            <a:schemeClr val="tx1"/>
                          </a:solidFill>
                          <a:effectLst/>
                          <a:latin typeface="Arial" panose="020B0604020202020204" pitchFamily="34" charset="0"/>
                          <a:ea typeface="+mn-ea"/>
                          <a:cs typeface="Arial" panose="020B0604020202020204" pitchFamily="34" charset="0"/>
                        </a:rPr>
                        <a:t>Letters</a:t>
                      </a:r>
                      <a:r>
                        <a:rPr lang="en-US" sz="1600" kern="1200" baseline="0" dirty="0" smtClean="0">
                          <a:solidFill>
                            <a:schemeClr val="tx1"/>
                          </a:solidFill>
                          <a:effectLst/>
                          <a:latin typeface="Arial" panose="020B0604020202020204" pitchFamily="34" charset="0"/>
                          <a:ea typeface="+mn-ea"/>
                          <a:cs typeface="Arial" panose="020B0604020202020204" pitchFamily="34" charset="0"/>
                        </a:rPr>
                        <a:t> of Commitments have been issued to approved applicants. </a:t>
                      </a:r>
                    </a:p>
                    <a:p>
                      <a:pPr marL="342900" indent="-342900" algn="just">
                        <a:lnSpc>
                          <a:spcPct val="150000"/>
                        </a:lnSpc>
                        <a:buFont typeface="Arial" panose="020B0604020202020204" pitchFamily="34" charset="0"/>
                        <a:buChar char="•"/>
                      </a:pPr>
                      <a:r>
                        <a:rPr lang="en-US" sz="1600" kern="1200" baseline="0" dirty="0" smtClean="0">
                          <a:solidFill>
                            <a:schemeClr val="tx1"/>
                          </a:solidFill>
                          <a:effectLst/>
                          <a:latin typeface="Arial" panose="020B0604020202020204" pitchFamily="34" charset="0"/>
                          <a:ea typeface="+mn-ea"/>
                          <a:cs typeface="Arial" panose="020B0604020202020204" pitchFamily="34" charset="0"/>
                        </a:rPr>
                        <a:t>Payments of 2021 New application and continuing beneficiaries of education support is on going as we receive invoices from institutions.</a:t>
                      </a:r>
                      <a:endParaRPr lang="en-ZA" sz="1600" kern="1200" dirty="0" smtClean="0">
                        <a:solidFill>
                          <a:schemeClr val="tx1"/>
                        </a:solidFill>
                        <a:effectLst/>
                        <a:latin typeface="Arial" panose="020B0604020202020204" pitchFamily="34" charset="0"/>
                        <a:ea typeface="+mn-ea"/>
                        <a:cs typeface="Arial" panose="020B0604020202020204" pitchFamily="34" charset="0"/>
                      </a:endParaRPr>
                    </a:p>
                    <a:p>
                      <a:pPr marL="342900" indent="-342900" algn="just">
                        <a:lnSpc>
                          <a:spcPct val="150000"/>
                        </a:lnSpc>
                        <a:buFont typeface="Arial" panose="020B0604020202020204" pitchFamily="34" charset="0"/>
                        <a:buChar char="•"/>
                      </a:pPr>
                      <a:r>
                        <a:rPr lang="en-ZA" sz="1600" kern="1200" dirty="0" smtClean="0">
                          <a:solidFill>
                            <a:schemeClr val="tx1"/>
                          </a:solidFill>
                          <a:effectLst/>
                          <a:latin typeface="Arial" panose="020B0604020202020204" pitchFamily="34" charset="0"/>
                          <a:ea typeface="+mn-ea"/>
                          <a:cs typeface="Arial" panose="020B0604020202020204" pitchFamily="34" charset="0"/>
                        </a:rPr>
                        <a:t>The involvement and the support of the Provincial Government has been identified a critical success factor. </a:t>
                      </a:r>
                    </a:p>
                    <a:p>
                      <a:pPr marL="342900" indent="-342900" algn="just">
                        <a:lnSpc>
                          <a:spcPct val="150000"/>
                        </a:lnSpc>
                        <a:buFont typeface="Arial" panose="020B0604020202020204" pitchFamily="34" charset="0"/>
                        <a:buChar char="•"/>
                      </a:pPr>
                      <a:r>
                        <a:rPr lang="en-US" sz="1600" kern="1200" dirty="0" smtClean="0">
                          <a:solidFill>
                            <a:schemeClr val="tx1"/>
                          </a:solidFill>
                          <a:effectLst/>
                          <a:latin typeface="Arial" panose="020B0604020202020204" pitchFamily="34" charset="0"/>
                          <a:ea typeface="+mn-ea"/>
                          <a:cs typeface="Arial" panose="020B0604020202020204" pitchFamily="34" charset="0"/>
                        </a:rPr>
                        <a:t>Some provincial</a:t>
                      </a:r>
                      <a:r>
                        <a:rPr lang="en-US" sz="1600" kern="1200" baseline="0" dirty="0" smtClean="0">
                          <a:solidFill>
                            <a:schemeClr val="tx1"/>
                          </a:solidFill>
                          <a:effectLst/>
                          <a:latin typeface="Arial" panose="020B0604020202020204" pitchFamily="34" charset="0"/>
                          <a:ea typeface="+mn-ea"/>
                          <a:cs typeface="Arial" panose="020B0604020202020204" pitchFamily="34" charset="0"/>
                        </a:rPr>
                        <a:t> department have already started to assist with bulk collection of invoices of learners supported by DMV. GP has lead the way as DMV support more learner from this province</a:t>
                      </a:r>
                      <a:r>
                        <a:rPr lang="en-ZA" sz="1600" kern="1200" dirty="0" smtClean="0">
                          <a:solidFill>
                            <a:schemeClr val="tx1"/>
                          </a:solidFill>
                          <a:effectLst/>
                          <a:latin typeface="Arial" panose="020B0604020202020204" pitchFamily="34" charset="0"/>
                          <a:ea typeface="+mn-ea"/>
                          <a:cs typeface="Arial" panose="020B0604020202020204" pitchFamily="34" charset="0"/>
                        </a:rPr>
                        <a:t>. </a:t>
                      </a:r>
                      <a:endParaRPr lang="en-ZA" sz="1600" kern="1200" dirty="0">
                        <a:solidFill>
                          <a:schemeClr val="tx1"/>
                        </a:solidFill>
                        <a:effectLst/>
                        <a:latin typeface="Arial" panose="020B0604020202020204" pitchFamily="34" charset="0"/>
                        <a:ea typeface="+mn-ea"/>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1425690">
                <a:tc>
                  <a:txBody>
                    <a:bodyPr/>
                    <a:lstStyle/>
                    <a:p>
                      <a:pPr marL="0" algn="just" defTabSz="457200" rtl="0" eaLnBrk="1" latinLnBrk="0" hangingPunct="1">
                        <a:spcAft>
                          <a:spcPts val="0"/>
                        </a:spcAft>
                      </a:pPr>
                      <a:r>
                        <a:rPr lang="en-US" sz="1600" b="1" kern="1200" dirty="0" smtClean="0">
                          <a:solidFill>
                            <a:schemeClr val="tx1"/>
                          </a:solidFill>
                          <a:effectLst/>
                          <a:latin typeface="Arial" panose="020B0604020202020204" pitchFamily="34" charset="0"/>
                          <a:ea typeface="Times New Roman" panose="02020603050405020304" pitchFamily="18" charset="0"/>
                          <a:cs typeface="Arial" panose="020B0604020202020204" pitchFamily="34" charset="0"/>
                        </a:rPr>
                        <a:t>4</a:t>
                      </a:r>
                      <a:endParaRPr lang="en-ZA" sz="1600" b="1" kern="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just" defTabSz="457200" rtl="0" eaLnBrk="1" fontAlgn="auto" latinLnBrk="0" hangingPunct="1">
                        <a:lnSpc>
                          <a:spcPct val="150000"/>
                        </a:lnSpc>
                        <a:spcBef>
                          <a:spcPts val="0"/>
                        </a:spcBef>
                        <a:spcAft>
                          <a:spcPts val="0"/>
                        </a:spcAft>
                        <a:buClrTx/>
                        <a:buSzTx/>
                        <a:buFontTx/>
                        <a:buNone/>
                        <a:tabLst/>
                        <a:defRPr/>
                      </a:pPr>
                      <a:r>
                        <a:rPr lang="en-US" sz="1600" b="1" kern="1200" dirty="0" smtClean="0">
                          <a:solidFill>
                            <a:schemeClr val="tx1"/>
                          </a:solidFill>
                          <a:effectLst/>
                          <a:latin typeface="Arial" panose="020B0604020202020204" pitchFamily="34" charset="0"/>
                          <a:ea typeface="+mn-ea"/>
                          <a:cs typeface="Arial" panose="020B0604020202020204" pitchFamily="34" charset="0"/>
                        </a:rPr>
                        <a:t>Employment Opportunities</a:t>
                      </a:r>
                      <a:endParaRPr lang="en-ZA" sz="1600" kern="1200" dirty="0" smtClean="0">
                        <a:solidFill>
                          <a:schemeClr val="tx1"/>
                        </a:solidFill>
                        <a:effectLst/>
                        <a:latin typeface="Arial" panose="020B0604020202020204" pitchFamily="34" charset="0"/>
                        <a:ea typeface="+mn-ea"/>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indent="-342900" algn="just">
                        <a:lnSpc>
                          <a:spcPct val="150000"/>
                        </a:lnSpc>
                        <a:buFont typeface="Arial" panose="020B0604020202020204" pitchFamily="34" charset="0"/>
                        <a:buChar char="•"/>
                      </a:pPr>
                      <a:r>
                        <a:rPr lang="en-US" sz="1600" kern="1200" dirty="0" smtClean="0">
                          <a:solidFill>
                            <a:schemeClr val="tx1"/>
                          </a:solidFill>
                          <a:effectLst/>
                          <a:latin typeface="Arial" panose="020B0604020202020204" pitchFamily="34" charset="0"/>
                          <a:ea typeface="+mn-ea"/>
                          <a:cs typeface="Arial" panose="020B0604020202020204" pitchFamily="34" charset="0"/>
                        </a:rPr>
                        <a:t>Military Veterans have been employed to assist on Covid-19 pandemic intervention in schools in </a:t>
                      </a:r>
                      <a:r>
                        <a:rPr lang="en-US" sz="1600" kern="1200" baseline="0" dirty="0" smtClean="0">
                          <a:solidFill>
                            <a:schemeClr val="tx1"/>
                          </a:solidFill>
                          <a:effectLst/>
                          <a:latin typeface="Arial" panose="020B0604020202020204" pitchFamily="34" charset="0"/>
                          <a:ea typeface="+mn-ea"/>
                          <a:cs typeface="Arial" panose="020B0604020202020204" pitchFamily="34" charset="0"/>
                        </a:rPr>
                        <a:t>GP</a:t>
                      </a:r>
                    </a:p>
                    <a:p>
                      <a:pPr marL="342900" indent="-342900" algn="just" defTabSz="914400" rtl="0" eaLnBrk="1" latinLnBrk="0" hangingPunct="1">
                        <a:lnSpc>
                          <a:spcPct val="150000"/>
                        </a:lnSpc>
                        <a:buFont typeface="Arial" panose="020B0604020202020204" pitchFamily="34" charset="0"/>
                        <a:buChar char="•"/>
                      </a:pPr>
                      <a:r>
                        <a:rPr lang="en-US" sz="1600" kern="1200" dirty="0" smtClean="0">
                          <a:solidFill>
                            <a:schemeClr val="tx1"/>
                          </a:solidFill>
                          <a:effectLst/>
                          <a:latin typeface="Arial" panose="020B0604020202020204" pitchFamily="34" charset="0"/>
                          <a:ea typeface="+mn-ea"/>
                          <a:cs typeface="Arial" panose="020B0604020202020204" pitchFamily="34" charset="0"/>
                        </a:rPr>
                        <a:t>The model above is being proposed for implementation across</a:t>
                      </a:r>
                      <a:r>
                        <a:rPr lang="en-US" sz="1600" kern="1200" baseline="0" dirty="0" smtClean="0">
                          <a:solidFill>
                            <a:schemeClr val="tx1"/>
                          </a:solidFill>
                          <a:effectLst/>
                          <a:latin typeface="Arial" panose="020B0604020202020204" pitchFamily="34" charset="0"/>
                          <a:ea typeface="+mn-ea"/>
                          <a:cs typeface="Arial" panose="020B0604020202020204" pitchFamily="34" charset="0"/>
                        </a:rPr>
                        <a:t> all provinces for Military Veterans</a:t>
                      </a:r>
                      <a:endParaRPr lang="en-ZA" sz="1600" kern="1200" dirty="0">
                        <a:solidFill>
                          <a:schemeClr val="tx1"/>
                        </a:solidFill>
                        <a:effectLst/>
                        <a:latin typeface="Arial" panose="020B0604020202020204" pitchFamily="34" charset="0"/>
                        <a:ea typeface="+mn-ea"/>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sp>
        <p:nvSpPr>
          <p:cNvPr id="2" name="Footer Placeholder 1"/>
          <p:cNvSpPr>
            <a:spLocks noGrp="1"/>
          </p:cNvSpPr>
          <p:nvPr>
            <p:ph type="ftr" sz="quarter" idx="11"/>
          </p:nvPr>
        </p:nvSpPr>
        <p:spPr/>
        <p:txBody>
          <a:bodyPr/>
          <a:lstStyle/>
          <a:p>
            <a:r>
              <a:rPr lang="en-US" sz="1400" b="1" dirty="0" smtClean="0"/>
              <a:t>6</a:t>
            </a:r>
            <a:endParaRPr lang="en-US" sz="1400" b="1" dirty="0"/>
          </a:p>
        </p:txBody>
      </p:sp>
    </p:spTree>
    <p:extLst>
      <p:ext uri="{BB962C8B-B14F-4D97-AF65-F5344CB8AC3E}">
        <p14:creationId xmlns:p14="http://schemas.microsoft.com/office/powerpoint/2010/main" val="158873574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821315847"/>
              </p:ext>
            </p:extLst>
          </p:nvPr>
        </p:nvGraphicFramePr>
        <p:xfrm>
          <a:off x="132080" y="119910"/>
          <a:ext cx="8879839" cy="6300443"/>
        </p:xfrm>
        <a:graphic>
          <a:graphicData uri="http://schemas.openxmlformats.org/drawingml/2006/table">
            <a:tbl>
              <a:tblPr firstRow="1" firstCol="1" bandRow="1"/>
              <a:tblGrid>
                <a:gridCol w="360399">
                  <a:extLst>
                    <a:ext uri="{9D8B030D-6E8A-4147-A177-3AD203B41FA5}">
                      <a16:colId xmlns:a16="http://schemas.microsoft.com/office/drawing/2014/main" val="20000"/>
                    </a:ext>
                  </a:extLst>
                </a:gridCol>
                <a:gridCol w="1356641">
                  <a:extLst>
                    <a:ext uri="{9D8B030D-6E8A-4147-A177-3AD203B41FA5}">
                      <a16:colId xmlns:a16="http://schemas.microsoft.com/office/drawing/2014/main" val="20001"/>
                    </a:ext>
                  </a:extLst>
                </a:gridCol>
                <a:gridCol w="7162799">
                  <a:extLst>
                    <a:ext uri="{9D8B030D-6E8A-4147-A177-3AD203B41FA5}">
                      <a16:colId xmlns:a16="http://schemas.microsoft.com/office/drawing/2014/main" val="20002"/>
                    </a:ext>
                  </a:extLst>
                </a:gridCol>
              </a:tblGrid>
              <a:tr h="396467">
                <a:tc>
                  <a:txBody>
                    <a:bodyPr/>
                    <a:lstStyle/>
                    <a:p>
                      <a:pPr algn="ctr">
                        <a:spcAft>
                          <a:spcPts val="0"/>
                        </a:spcAft>
                      </a:pPr>
                      <a:r>
                        <a:rPr lang="en-US" sz="2400" b="1" dirty="0" smtClean="0">
                          <a:effectLst/>
                          <a:latin typeface="Arial" panose="020B0604020202020204" pitchFamily="34" charset="0"/>
                          <a:ea typeface="Calibri" panose="020F0502020204030204" pitchFamily="34" charset="0"/>
                          <a:cs typeface="Arial" panose="020B0604020202020204" pitchFamily="34" charset="0"/>
                        </a:rPr>
                        <a:t>#</a:t>
                      </a:r>
                      <a:endParaRPr lang="en-ZA" sz="24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A8E4F"/>
                    </a:solidFill>
                  </a:tcPr>
                </a:tc>
                <a:tc>
                  <a:txBody>
                    <a:bodyPr/>
                    <a:lstStyle/>
                    <a:p>
                      <a:pPr algn="ctr">
                        <a:spcAft>
                          <a:spcPts val="0"/>
                        </a:spcAft>
                      </a:pPr>
                      <a:r>
                        <a:rPr lang="en-US" sz="2400" b="1" dirty="0" smtClean="0">
                          <a:effectLst/>
                          <a:latin typeface="Arial" panose="020B0604020202020204" pitchFamily="34" charset="0"/>
                          <a:ea typeface="Calibri" panose="020F0502020204030204" pitchFamily="34" charset="0"/>
                          <a:cs typeface="Arial" panose="020B0604020202020204" pitchFamily="34" charset="0"/>
                        </a:rPr>
                        <a:t>ISSUES</a:t>
                      </a:r>
                      <a:endParaRPr lang="en-ZA" sz="24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A8E4F"/>
                    </a:solidFill>
                  </a:tcPr>
                </a:tc>
                <a:tc>
                  <a:txBody>
                    <a:bodyPr/>
                    <a:lstStyle/>
                    <a:p>
                      <a:pPr algn="ctr">
                        <a:spcAft>
                          <a:spcPts val="0"/>
                        </a:spcAft>
                      </a:pPr>
                      <a:r>
                        <a:rPr lang="en-US" sz="2400" b="1" dirty="0" smtClean="0">
                          <a:effectLst/>
                          <a:latin typeface="Arial" panose="020B0604020202020204" pitchFamily="34" charset="0"/>
                          <a:ea typeface="Calibri" panose="020F0502020204030204" pitchFamily="34" charset="0"/>
                          <a:cs typeface="Arial" panose="020B0604020202020204" pitchFamily="34" charset="0"/>
                        </a:rPr>
                        <a:t>PROGRESS TO</a:t>
                      </a:r>
                      <a:r>
                        <a:rPr lang="en-US" sz="2400" b="1" baseline="0" dirty="0" smtClean="0">
                          <a:effectLst/>
                          <a:latin typeface="Arial" panose="020B0604020202020204" pitchFamily="34" charset="0"/>
                          <a:ea typeface="Calibri" panose="020F0502020204030204" pitchFamily="34" charset="0"/>
                          <a:cs typeface="Arial" panose="020B0604020202020204" pitchFamily="34" charset="0"/>
                        </a:rPr>
                        <a:t> DATE</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A8E4F"/>
                    </a:solidFill>
                  </a:tcPr>
                </a:tc>
                <a:extLst>
                  <a:ext uri="{0D108BD9-81ED-4DB2-BD59-A6C34878D82A}">
                    <a16:rowId xmlns:a16="http://schemas.microsoft.com/office/drawing/2014/main" val="10000"/>
                  </a:ext>
                </a:extLst>
              </a:tr>
              <a:tr h="2401226">
                <a:tc>
                  <a:txBody>
                    <a:bodyPr/>
                    <a:lstStyle/>
                    <a:p>
                      <a:pPr marL="0" algn="just" defTabSz="457200" rtl="0" eaLnBrk="1" latinLnBrk="0" hangingPunct="1">
                        <a:spcAft>
                          <a:spcPts val="0"/>
                        </a:spcAft>
                      </a:pPr>
                      <a:r>
                        <a:rPr lang="en-US" sz="1600" b="1" kern="1200" dirty="0" smtClean="0">
                          <a:solidFill>
                            <a:schemeClr val="tx1"/>
                          </a:solidFill>
                          <a:effectLst/>
                          <a:latin typeface="Arial" panose="020B0604020202020204" pitchFamily="34" charset="0"/>
                          <a:ea typeface="Times New Roman" panose="02020603050405020304" pitchFamily="18" charset="0"/>
                          <a:cs typeface="Arial" panose="020B0604020202020204" pitchFamily="34" charset="0"/>
                        </a:rPr>
                        <a:t>5</a:t>
                      </a:r>
                      <a:endParaRPr lang="en-ZA" sz="1600" b="1" kern="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just" defTabSz="457200" rtl="0" eaLnBrk="1" fontAlgn="auto" latinLnBrk="0" hangingPunct="1">
                        <a:lnSpc>
                          <a:spcPct val="100000"/>
                        </a:lnSpc>
                        <a:spcBef>
                          <a:spcPts val="0"/>
                        </a:spcBef>
                        <a:spcAft>
                          <a:spcPts val="0"/>
                        </a:spcAft>
                        <a:buClrTx/>
                        <a:buSzTx/>
                        <a:buFontTx/>
                        <a:buNone/>
                        <a:tabLst/>
                        <a:defRPr/>
                      </a:pPr>
                      <a:r>
                        <a:rPr lang="en-US" sz="1600" b="1" kern="1200" dirty="0" smtClean="0">
                          <a:solidFill>
                            <a:schemeClr val="tx1"/>
                          </a:solidFill>
                          <a:effectLst/>
                          <a:latin typeface="Arial" panose="020B0604020202020204" pitchFamily="34" charset="0"/>
                          <a:ea typeface="+mn-ea"/>
                          <a:cs typeface="Arial" panose="020B0604020202020204" pitchFamily="34" charset="0"/>
                        </a:rPr>
                        <a:t>Database</a:t>
                      </a:r>
                      <a:endParaRPr lang="en-ZA" sz="1600" kern="1200" dirty="0">
                        <a:solidFill>
                          <a:schemeClr val="tx1"/>
                        </a:solidFill>
                        <a:effectLst/>
                        <a:latin typeface="Arial" panose="020B0604020202020204" pitchFamily="34" charset="0"/>
                        <a:ea typeface="+mn-ea"/>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85750" indent="-285750" algn="just" defTabSz="457200" rtl="0" eaLnBrk="1" latinLnBrk="0" hangingPunct="1">
                        <a:buFont typeface="Arial" panose="020B0604020202020204" pitchFamily="34" charset="0"/>
                        <a:buChar char="•"/>
                      </a:pPr>
                      <a:r>
                        <a:rPr lang="en-GB" sz="1600" b="0" dirty="0" smtClean="0">
                          <a:latin typeface="Arial" panose="020B0604020202020204" pitchFamily="34" charset="0"/>
                          <a:cs typeface="Arial" panose="020B0604020202020204" pitchFamily="34" charset="0"/>
                        </a:rPr>
                        <a:t>Verification of </a:t>
                      </a:r>
                      <a:r>
                        <a:rPr lang="en-US" sz="1600" b="0" dirty="0" smtClean="0">
                          <a:latin typeface="Arial" panose="020B0604020202020204" pitchFamily="34" charset="0"/>
                          <a:cs typeface="Arial" panose="020B0604020202020204" pitchFamily="34" charset="0"/>
                        </a:rPr>
                        <a:t>5 419 </a:t>
                      </a:r>
                      <a:r>
                        <a:rPr lang="en-GB" sz="1600" b="0" dirty="0" smtClean="0">
                          <a:latin typeface="Arial" panose="020B0604020202020204" pitchFamily="34" charset="0"/>
                          <a:cs typeface="Arial" panose="020B0604020202020204" pitchFamily="34" charset="0"/>
                        </a:rPr>
                        <a:t>NSF Members work Started on the 06 May 2021, </a:t>
                      </a:r>
                      <a:r>
                        <a:rPr lang="en-US" sz="1600" b="0" dirty="0" smtClean="0">
                          <a:latin typeface="Arial" panose="020B0604020202020204" pitchFamily="34" charset="0"/>
                          <a:cs typeface="Arial" panose="020B0604020202020204" pitchFamily="34" charset="0"/>
                        </a:rPr>
                        <a:t>385 are deceased</a:t>
                      </a:r>
                      <a:r>
                        <a:rPr lang="en-ZA" sz="1600" kern="1200" baseline="0" dirty="0" smtClean="0">
                          <a:solidFill>
                            <a:schemeClr val="tx1"/>
                          </a:solidFill>
                          <a:effectLst/>
                          <a:latin typeface="Arial" panose="020B0604020202020204" pitchFamily="34" charset="0"/>
                          <a:ea typeface="+mn-ea"/>
                          <a:cs typeface="Arial" panose="020B0604020202020204" pitchFamily="34" charset="0"/>
                        </a:rPr>
                        <a:t>.</a:t>
                      </a:r>
                    </a:p>
                    <a:p>
                      <a:pPr marL="285750" marR="0" indent="-285750" algn="just"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b="0" dirty="0" smtClean="0">
                          <a:latin typeface="Arial" panose="020B0604020202020204" pitchFamily="34" charset="0"/>
                          <a:cs typeface="Arial" panose="020B0604020202020204" pitchFamily="34" charset="0"/>
                        </a:rPr>
                        <a:t>The process started with</a:t>
                      </a:r>
                      <a:r>
                        <a:rPr lang="en-US" sz="1600" b="0" baseline="0" dirty="0" smtClean="0">
                          <a:latin typeface="Arial" panose="020B0604020202020204" pitchFamily="34" charset="0"/>
                          <a:cs typeface="Arial" panose="020B0604020202020204" pitchFamily="34" charset="0"/>
                        </a:rPr>
                        <a:t> </a:t>
                      </a:r>
                      <a:r>
                        <a:rPr lang="en-US" sz="1600" b="0" dirty="0" smtClean="0">
                          <a:latin typeface="Arial" panose="020B0604020202020204" pitchFamily="34" charset="0"/>
                          <a:cs typeface="Arial" panose="020B0604020202020204" pitchFamily="34" charset="0"/>
                        </a:rPr>
                        <a:t>1 980 cases in Gauteng. 377 of which are not traceable</a:t>
                      </a:r>
                      <a:r>
                        <a:rPr lang="en-US" sz="1600" b="0" baseline="0" dirty="0" smtClean="0">
                          <a:latin typeface="Arial" panose="020B0604020202020204" pitchFamily="34" charset="0"/>
                          <a:cs typeface="Arial" panose="020B0604020202020204" pitchFamily="34" charset="0"/>
                        </a:rPr>
                        <a:t>;</a:t>
                      </a:r>
                    </a:p>
                    <a:p>
                      <a:pPr marL="285750" marR="0" indent="-285750" algn="just"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b="0" dirty="0" smtClean="0">
                          <a:latin typeface="Arial" panose="020B0604020202020204" pitchFamily="34" charset="0"/>
                          <a:cs typeface="Arial" panose="020B0604020202020204" pitchFamily="34" charset="0"/>
                        </a:rPr>
                        <a:t>The ones invited</a:t>
                      </a:r>
                      <a:r>
                        <a:rPr lang="en-US" sz="1600" b="0" baseline="0" dirty="0" smtClean="0">
                          <a:latin typeface="Arial" panose="020B0604020202020204" pitchFamily="34" charset="0"/>
                          <a:cs typeface="Arial" panose="020B0604020202020204" pitchFamily="34" charset="0"/>
                        </a:rPr>
                        <a:t> for interview are 411. Those invited but didn’t attend 182. </a:t>
                      </a:r>
                    </a:p>
                    <a:p>
                      <a:pPr marL="285750" marR="0" indent="-285750" algn="just"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b="0" baseline="0" dirty="0" smtClean="0">
                          <a:latin typeface="Arial" panose="020B0604020202020204" pitchFamily="34" charset="0"/>
                          <a:cs typeface="Arial" panose="020B0604020202020204" pitchFamily="34" charset="0"/>
                        </a:rPr>
                        <a:t>The successful applicants 36. </a:t>
                      </a:r>
                    </a:p>
                    <a:p>
                      <a:pPr marL="285750" marR="0" indent="-285750" algn="just"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b="0" dirty="0" smtClean="0">
                          <a:latin typeface="Arial" panose="020B0604020202020204" pitchFamily="34" charset="0"/>
                          <a:cs typeface="Arial" panose="020B0604020202020204" pitchFamily="34" charset="0"/>
                        </a:rPr>
                        <a:t>Proceeding to other Provinces,</a:t>
                      </a:r>
                      <a:r>
                        <a:rPr lang="en-US" sz="1600" b="0" baseline="0" dirty="0" smtClean="0">
                          <a:latin typeface="Arial" panose="020B0604020202020204" pitchFamily="34" charset="0"/>
                          <a:cs typeface="Arial" panose="020B0604020202020204" pitchFamily="34" charset="0"/>
                        </a:rPr>
                        <a:t> </a:t>
                      </a:r>
                      <a:r>
                        <a:rPr lang="en-US" sz="1600" b="0" dirty="0" smtClean="0">
                          <a:latin typeface="Arial" panose="020B0604020202020204" pitchFamily="34" charset="0"/>
                          <a:cs typeface="Arial" panose="020B0604020202020204" pitchFamily="34" charset="0"/>
                        </a:rPr>
                        <a:t>additional intelligent sound and video recording system is required to enable virtual interviews.  </a:t>
                      </a:r>
                    </a:p>
                    <a:p>
                      <a:pPr marL="285750" marR="0" indent="-285750" algn="just"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b="0" dirty="0" smtClean="0">
                          <a:latin typeface="Arial" panose="020B0604020202020204" pitchFamily="34" charset="0"/>
                          <a:cs typeface="Arial" panose="020B0604020202020204" pitchFamily="34" charset="0"/>
                        </a:rPr>
                        <a:t>The costed plan scenarios starting with KZN, Aloe Ridge</a:t>
                      </a:r>
                      <a:r>
                        <a:rPr lang="en-US" sz="1600" b="0" baseline="0" dirty="0" smtClean="0">
                          <a:latin typeface="Arial" panose="020B0604020202020204" pitchFamily="34" charset="0"/>
                          <a:cs typeface="Arial" panose="020B0604020202020204" pitchFamily="34" charset="0"/>
                        </a:rPr>
                        <a:t> is finalized. All Provinces will get the opportunity to be verified</a:t>
                      </a:r>
                      <a:r>
                        <a:rPr lang="en-US" sz="1600" kern="1200" dirty="0" smtClean="0">
                          <a:solidFill>
                            <a:schemeClr val="tx1"/>
                          </a:solidFill>
                          <a:effectLst/>
                          <a:latin typeface="Arial" panose="020B0604020202020204" pitchFamily="34" charset="0"/>
                          <a:ea typeface="+mn-ea"/>
                          <a:cs typeface="Arial" panose="020B0604020202020204" pitchFamily="34"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3236455">
                <a:tc>
                  <a:txBody>
                    <a:bodyPr/>
                    <a:lstStyle/>
                    <a:p>
                      <a:pPr marL="0" algn="just" defTabSz="914400" rtl="0" eaLnBrk="1" latinLnBrk="0" hangingPunct="1">
                        <a:spcAft>
                          <a:spcPts val="0"/>
                        </a:spcAft>
                      </a:pPr>
                      <a:r>
                        <a:rPr lang="en-US" sz="1600" b="1" kern="1200" dirty="0" smtClean="0">
                          <a:solidFill>
                            <a:schemeClr val="tx1"/>
                          </a:solidFill>
                          <a:effectLst/>
                          <a:latin typeface="Arial" panose="020B0604020202020204" pitchFamily="34" charset="0"/>
                          <a:ea typeface="Times New Roman" panose="02020603050405020304" pitchFamily="18" charset="0"/>
                          <a:cs typeface="Arial" panose="020B0604020202020204" pitchFamily="34" charset="0"/>
                        </a:rPr>
                        <a:t>6</a:t>
                      </a:r>
                      <a:endParaRPr lang="en-ZA" sz="1600" b="1" kern="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b="1" dirty="0" smtClean="0">
                          <a:effectLst/>
                          <a:latin typeface="Arial" panose="020B0604020202020204" pitchFamily="34" charset="0"/>
                          <a:ea typeface="Times New Roman" panose="02020603050405020304" pitchFamily="18" charset="0"/>
                          <a:cs typeface="Arial" panose="020B0604020202020204" pitchFamily="34" charset="0"/>
                        </a:rPr>
                        <a:t>Means Test</a:t>
                      </a:r>
                      <a:endParaRPr lang="en-ZA" sz="1600" b="1"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85750" indent="-285750" algn="just" defTabSz="457200" rtl="0" eaLnBrk="1" latinLnBrk="0" hangingPunct="1">
                        <a:lnSpc>
                          <a:spcPct val="115000"/>
                        </a:lnSpc>
                        <a:spcAft>
                          <a:spcPts val="1000"/>
                        </a:spcAft>
                        <a:buFont typeface="Arial" panose="020B0604020202020204" pitchFamily="34" charset="0"/>
                        <a:buChar char="•"/>
                      </a:pPr>
                      <a:r>
                        <a:rPr lang="en-US" sz="1600" b="0" kern="1200" dirty="0" smtClean="0">
                          <a:solidFill>
                            <a:schemeClr val="tx1"/>
                          </a:solidFill>
                          <a:latin typeface="Arial" panose="020B0604020202020204" pitchFamily="34" charset="0"/>
                          <a:ea typeface="+mn-ea"/>
                          <a:cs typeface="Arial" panose="020B0604020202020204" pitchFamily="34" charset="0"/>
                        </a:rPr>
                        <a:t>The abolishment of the means test and disbursement of the benefits is linked to the process of Amending the Military Veterans Act                        (Act no. 18 of 2011)  as well as its Regulations.</a:t>
                      </a:r>
                    </a:p>
                    <a:p>
                      <a:pPr marL="285750" indent="-285750" algn="just" defTabSz="457200" rtl="0" eaLnBrk="1" latinLnBrk="0" hangingPunct="1">
                        <a:lnSpc>
                          <a:spcPct val="115000"/>
                        </a:lnSpc>
                        <a:spcAft>
                          <a:spcPts val="1000"/>
                        </a:spcAft>
                        <a:buFont typeface="Arial" panose="020B0604020202020204" pitchFamily="34" charset="0"/>
                        <a:buChar char="•"/>
                      </a:pPr>
                      <a:r>
                        <a:rPr lang="en-US" sz="1600" b="0" kern="1200" dirty="0" smtClean="0">
                          <a:solidFill>
                            <a:schemeClr val="tx1"/>
                          </a:solidFill>
                          <a:latin typeface="Arial" panose="020B0604020202020204" pitchFamily="34" charset="0"/>
                          <a:ea typeface="+mn-ea"/>
                          <a:cs typeface="Arial" panose="020B0604020202020204" pitchFamily="34" charset="0"/>
                        </a:rPr>
                        <a:t>An advisory note from Legal Services indicated that the means test cannot be abolished as this would result in benefits being dispensed to every military veteran. </a:t>
                      </a:r>
                    </a:p>
                    <a:p>
                      <a:pPr marL="285750" indent="-285750" algn="just" defTabSz="457200" rtl="0" eaLnBrk="1" latinLnBrk="0" hangingPunct="1">
                        <a:lnSpc>
                          <a:spcPct val="115000"/>
                        </a:lnSpc>
                        <a:spcAft>
                          <a:spcPts val="1000"/>
                        </a:spcAft>
                        <a:buFont typeface="Arial" panose="020B0604020202020204" pitchFamily="34" charset="0"/>
                        <a:buChar char="•"/>
                      </a:pPr>
                      <a:r>
                        <a:rPr lang="en-US" sz="1600" b="0" kern="1200" dirty="0" smtClean="0">
                          <a:solidFill>
                            <a:schemeClr val="tx1"/>
                          </a:solidFill>
                          <a:latin typeface="Arial" panose="020B0604020202020204" pitchFamily="34" charset="0"/>
                          <a:ea typeface="+mn-ea"/>
                          <a:cs typeface="Arial" panose="020B0604020202020204" pitchFamily="34" charset="0"/>
                        </a:rPr>
                        <a:t>Funds allocated for improving the lives of the vulnerable and indigent military veterans will be utilized to sustain those who can maintain themselves, should the means test be abolished. </a:t>
                      </a:r>
                    </a:p>
                    <a:p>
                      <a:pPr marL="285750" indent="-285750" algn="just" defTabSz="457200" rtl="0" eaLnBrk="1" latinLnBrk="0" hangingPunct="1">
                        <a:lnSpc>
                          <a:spcPct val="115000"/>
                        </a:lnSpc>
                        <a:spcAft>
                          <a:spcPts val="1000"/>
                        </a:spcAft>
                        <a:buFont typeface="Arial" panose="020B0604020202020204" pitchFamily="34" charset="0"/>
                        <a:buChar char="•"/>
                      </a:pPr>
                      <a:r>
                        <a:rPr lang="en-US" sz="1600" b="0" kern="1200" dirty="0" smtClean="0">
                          <a:solidFill>
                            <a:schemeClr val="tx1"/>
                          </a:solidFill>
                          <a:latin typeface="Arial" panose="020B0604020202020204" pitchFamily="34" charset="0"/>
                          <a:ea typeface="+mn-ea"/>
                          <a:cs typeface="Arial" panose="020B0604020202020204" pitchFamily="34" charset="0"/>
                        </a:rPr>
                        <a:t>All government Departments who dispense benefits utilize means test to qualify and disqualify persons.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sp>
        <p:nvSpPr>
          <p:cNvPr id="2" name="Footer Placeholder 1"/>
          <p:cNvSpPr>
            <a:spLocks noGrp="1"/>
          </p:cNvSpPr>
          <p:nvPr>
            <p:ph type="ftr" sz="quarter" idx="11"/>
          </p:nvPr>
        </p:nvSpPr>
        <p:spPr/>
        <p:txBody>
          <a:bodyPr/>
          <a:lstStyle/>
          <a:p>
            <a:r>
              <a:rPr lang="en-US" sz="1400" b="1" dirty="0" smtClean="0"/>
              <a:t>7</a:t>
            </a:r>
            <a:endParaRPr lang="en-US" sz="1400" b="1" dirty="0"/>
          </a:p>
        </p:txBody>
      </p:sp>
    </p:spTree>
    <p:extLst>
      <p:ext uri="{BB962C8B-B14F-4D97-AF65-F5344CB8AC3E}">
        <p14:creationId xmlns:p14="http://schemas.microsoft.com/office/powerpoint/2010/main" val="21683524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docProps/app.xml><?xml version="1.0" encoding="utf-8"?>
<Properties xmlns="http://schemas.openxmlformats.org/officeDocument/2006/extended-properties" xmlns:vt="http://schemas.openxmlformats.org/officeDocument/2006/docPropsVTypes">
  <Template/>
  <TotalTime>10708</TotalTime>
  <Words>2001</Words>
  <Application>Microsoft Office PowerPoint</Application>
  <PresentationFormat>On-screen Show (4:3)</PresentationFormat>
  <Paragraphs>251</Paragraphs>
  <Slides>20</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20</vt:i4>
      </vt:variant>
    </vt:vector>
  </HeadingPairs>
  <TitlesOfParts>
    <vt:vector size="27" baseType="lpstr">
      <vt:lpstr>Arial</vt:lpstr>
      <vt:lpstr>Calibri</vt:lpstr>
      <vt:lpstr>Calibri Light</vt:lpstr>
      <vt:lpstr>Courier New</vt:lpstr>
      <vt:lpstr>Times New Roman</vt:lpstr>
      <vt:lpstr>Wingdings</vt:lpstr>
      <vt:lpstr>Office Theme</vt:lpstr>
      <vt:lpstr>        PROGRESS REPORT OF THE PRESIDENTIAL TASK TEAM (PTT) ON MILITARY VETERANS   01 September 2021</vt:lpstr>
      <vt:lpstr>PRESENTATION LAYOUT </vt:lpstr>
      <vt:lpstr>PURPOSE</vt:lpstr>
      <vt:lpstr>INTRODUCTION</vt:lpstr>
      <vt:lpstr>8 WORK-STREAMS AND THEIR PURPOSE</vt:lpstr>
      <vt:lpstr>PROGRESS TO DATE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AMENDMENT  OF THE BILL </vt:lpstr>
      <vt:lpstr>PowerPoint Presentation</vt:lpstr>
      <vt:lpstr>  PROPOSED WAY FORWARD  </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Bryan Mantyi</cp:lastModifiedBy>
  <cp:revision>82</cp:revision>
  <cp:lastPrinted>2021-05-31T13:51:39Z</cp:lastPrinted>
  <dcterms:created xsi:type="dcterms:W3CDTF">2020-01-30T15:33:37Z</dcterms:created>
  <dcterms:modified xsi:type="dcterms:W3CDTF">2021-08-31T12:49:37Z</dcterms:modified>
</cp:coreProperties>
</file>