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0" r:id="rId5"/>
    <p:sldId id="270" r:id="rId6"/>
    <p:sldId id="272" r:id="rId7"/>
    <p:sldId id="27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CA7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17"/>
  </p:normalViewPr>
  <p:slideViewPr>
    <p:cSldViewPr snapToGrid="0" snapToObjects="1">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DEEEC-3DA6-C54E-9C51-0D7B41F6E5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81CD475-F452-EE41-87FB-B6E3917929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CA19B89-E63B-C141-9B4D-AA6771C25D6B}"/>
              </a:ext>
            </a:extLst>
          </p:cNvPr>
          <p:cNvSpPr>
            <a:spLocks noGrp="1"/>
          </p:cNvSpPr>
          <p:nvPr>
            <p:ph type="dt" sz="half" idx="10"/>
          </p:nvPr>
        </p:nvSpPr>
        <p:spPr/>
        <p:txBody>
          <a:bodyPr/>
          <a:lstStyle/>
          <a:p>
            <a:fld id="{ED393643-84F7-2046-8DFE-25AF0499597A}" type="datetimeFigureOut">
              <a:rPr lang="en-US" smtClean="0"/>
              <a:t>9/1/2021</a:t>
            </a:fld>
            <a:endParaRPr lang="en-US"/>
          </a:p>
        </p:txBody>
      </p:sp>
      <p:sp>
        <p:nvSpPr>
          <p:cNvPr id="5" name="Footer Placeholder 4">
            <a:extLst>
              <a:ext uri="{FF2B5EF4-FFF2-40B4-BE49-F238E27FC236}">
                <a16:creationId xmlns:a16="http://schemas.microsoft.com/office/drawing/2014/main" id="{52AF8057-1BC4-6148-9FFA-FFA97D1046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F84EA0-9825-9A40-8C32-D059AA749862}"/>
              </a:ext>
            </a:extLst>
          </p:cNvPr>
          <p:cNvSpPr>
            <a:spLocks noGrp="1"/>
          </p:cNvSpPr>
          <p:nvPr>
            <p:ph type="sldNum" sz="quarter" idx="12"/>
          </p:nvPr>
        </p:nvSpPr>
        <p:spPr/>
        <p:txBody>
          <a:bodyPr/>
          <a:lstStyle/>
          <a:p>
            <a:fld id="{D437FD42-A91E-ED41-B940-ACEC69A3718F}" type="slidenum">
              <a:rPr lang="en-US" smtClean="0"/>
              <a:t>‹#›</a:t>
            </a:fld>
            <a:endParaRPr lang="en-US"/>
          </a:p>
        </p:txBody>
      </p:sp>
    </p:spTree>
    <p:extLst>
      <p:ext uri="{BB962C8B-B14F-4D97-AF65-F5344CB8AC3E}">
        <p14:creationId xmlns:p14="http://schemas.microsoft.com/office/powerpoint/2010/main" val="1647879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400A7-9F54-3440-B632-77719DD26FE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B9BAB4E-7A0B-FC45-9949-C868D768C54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5017E8-4AD5-C54D-8B6A-1B5B9F49B7F0}"/>
              </a:ext>
            </a:extLst>
          </p:cNvPr>
          <p:cNvSpPr>
            <a:spLocks noGrp="1"/>
          </p:cNvSpPr>
          <p:nvPr>
            <p:ph type="dt" sz="half" idx="10"/>
          </p:nvPr>
        </p:nvSpPr>
        <p:spPr/>
        <p:txBody>
          <a:bodyPr/>
          <a:lstStyle/>
          <a:p>
            <a:fld id="{ED393643-84F7-2046-8DFE-25AF0499597A}" type="datetimeFigureOut">
              <a:rPr lang="en-US" smtClean="0"/>
              <a:t>9/1/2021</a:t>
            </a:fld>
            <a:endParaRPr lang="en-US"/>
          </a:p>
        </p:txBody>
      </p:sp>
      <p:sp>
        <p:nvSpPr>
          <p:cNvPr id="5" name="Footer Placeholder 4">
            <a:extLst>
              <a:ext uri="{FF2B5EF4-FFF2-40B4-BE49-F238E27FC236}">
                <a16:creationId xmlns:a16="http://schemas.microsoft.com/office/drawing/2014/main" id="{66F43856-04B5-934A-B3C9-2DBE7F926E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4BDDEC-5361-FB45-B1A0-B4C7408E59AA}"/>
              </a:ext>
            </a:extLst>
          </p:cNvPr>
          <p:cNvSpPr>
            <a:spLocks noGrp="1"/>
          </p:cNvSpPr>
          <p:nvPr>
            <p:ph type="sldNum" sz="quarter" idx="12"/>
          </p:nvPr>
        </p:nvSpPr>
        <p:spPr/>
        <p:txBody>
          <a:bodyPr/>
          <a:lstStyle/>
          <a:p>
            <a:fld id="{D437FD42-A91E-ED41-B940-ACEC69A3718F}" type="slidenum">
              <a:rPr lang="en-US" smtClean="0"/>
              <a:t>‹#›</a:t>
            </a:fld>
            <a:endParaRPr lang="en-US"/>
          </a:p>
        </p:txBody>
      </p:sp>
    </p:spTree>
    <p:extLst>
      <p:ext uri="{BB962C8B-B14F-4D97-AF65-F5344CB8AC3E}">
        <p14:creationId xmlns:p14="http://schemas.microsoft.com/office/powerpoint/2010/main" val="3572619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9433A2-5FE1-F049-B5C3-FAA889B52D3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A4544E7-47E2-C348-AEAB-0BB57D5CC02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96C44C-F1D8-F549-A657-C558A54619EC}"/>
              </a:ext>
            </a:extLst>
          </p:cNvPr>
          <p:cNvSpPr>
            <a:spLocks noGrp="1"/>
          </p:cNvSpPr>
          <p:nvPr>
            <p:ph type="dt" sz="half" idx="10"/>
          </p:nvPr>
        </p:nvSpPr>
        <p:spPr/>
        <p:txBody>
          <a:bodyPr/>
          <a:lstStyle/>
          <a:p>
            <a:fld id="{ED393643-84F7-2046-8DFE-25AF0499597A}" type="datetimeFigureOut">
              <a:rPr lang="en-US" smtClean="0"/>
              <a:t>9/1/2021</a:t>
            </a:fld>
            <a:endParaRPr lang="en-US"/>
          </a:p>
        </p:txBody>
      </p:sp>
      <p:sp>
        <p:nvSpPr>
          <p:cNvPr id="5" name="Footer Placeholder 4">
            <a:extLst>
              <a:ext uri="{FF2B5EF4-FFF2-40B4-BE49-F238E27FC236}">
                <a16:creationId xmlns:a16="http://schemas.microsoft.com/office/drawing/2014/main" id="{E88E75AE-27CD-3449-B013-13FDBC0034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29C144-EAEB-F048-8319-2284DF5E9DED}"/>
              </a:ext>
            </a:extLst>
          </p:cNvPr>
          <p:cNvSpPr>
            <a:spLocks noGrp="1"/>
          </p:cNvSpPr>
          <p:nvPr>
            <p:ph type="sldNum" sz="quarter" idx="12"/>
          </p:nvPr>
        </p:nvSpPr>
        <p:spPr/>
        <p:txBody>
          <a:bodyPr/>
          <a:lstStyle/>
          <a:p>
            <a:fld id="{D437FD42-A91E-ED41-B940-ACEC69A3718F}" type="slidenum">
              <a:rPr lang="en-US" smtClean="0"/>
              <a:t>‹#›</a:t>
            </a:fld>
            <a:endParaRPr lang="en-US"/>
          </a:p>
        </p:txBody>
      </p:sp>
    </p:spTree>
    <p:extLst>
      <p:ext uri="{BB962C8B-B14F-4D97-AF65-F5344CB8AC3E}">
        <p14:creationId xmlns:p14="http://schemas.microsoft.com/office/powerpoint/2010/main" val="770771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920B-6DD4-5049-BF85-7810D9CD3F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A1D2D9-F38B-2641-80CF-FB8DB7E5777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F2F939-980C-AF4A-BDCD-21F5CCB7713D}"/>
              </a:ext>
            </a:extLst>
          </p:cNvPr>
          <p:cNvSpPr>
            <a:spLocks noGrp="1"/>
          </p:cNvSpPr>
          <p:nvPr>
            <p:ph type="dt" sz="half" idx="10"/>
          </p:nvPr>
        </p:nvSpPr>
        <p:spPr/>
        <p:txBody>
          <a:bodyPr/>
          <a:lstStyle/>
          <a:p>
            <a:fld id="{ED393643-84F7-2046-8DFE-25AF0499597A}" type="datetimeFigureOut">
              <a:rPr lang="en-US" smtClean="0"/>
              <a:t>9/1/2021</a:t>
            </a:fld>
            <a:endParaRPr lang="en-US"/>
          </a:p>
        </p:txBody>
      </p:sp>
      <p:sp>
        <p:nvSpPr>
          <p:cNvPr id="5" name="Footer Placeholder 4">
            <a:extLst>
              <a:ext uri="{FF2B5EF4-FFF2-40B4-BE49-F238E27FC236}">
                <a16:creationId xmlns:a16="http://schemas.microsoft.com/office/drawing/2014/main" id="{2110A541-50CB-C642-AC35-A9062A3926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5BE2CD-2663-1D4C-B9F8-57E12535A31D}"/>
              </a:ext>
            </a:extLst>
          </p:cNvPr>
          <p:cNvSpPr>
            <a:spLocks noGrp="1"/>
          </p:cNvSpPr>
          <p:nvPr>
            <p:ph type="sldNum" sz="quarter" idx="12"/>
          </p:nvPr>
        </p:nvSpPr>
        <p:spPr/>
        <p:txBody>
          <a:bodyPr/>
          <a:lstStyle/>
          <a:p>
            <a:fld id="{D437FD42-A91E-ED41-B940-ACEC69A3718F}" type="slidenum">
              <a:rPr lang="en-US" smtClean="0"/>
              <a:t>‹#›</a:t>
            </a:fld>
            <a:endParaRPr lang="en-US"/>
          </a:p>
        </p:txBody>
      </p:sp>
    </p:spTree>
    <p:extLst>
      <p:ext uri="{BB962C8B-B14F-4D97-AF65-F5344CB8AC3E}">
        <p14:creationId xmlns:p14="http://schemas.microsoft.com/office/powerpoint/2010/main" val="784849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8F425-208B-7049-89B0-38F67F7159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92B3EEE-B04F-F845-9864-9EE63D7A02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B31FEAC-4558-EA4C-9392-CD27F47D056D}"/>
              </a:ext>
            </a:extLst>
          </p:cNvPr>
          <p:cNvSpPr>
            <a:spLocks noGrp="1"/>
          </p:cNvSpPr>
          <p:nvPr>
            <p:ph type="dt" sz="half" idx="10"/>
          </p:nvPr>
        </p:nvSpPr>
        <p:spPr/>
        <p:txBody>
          <a:bodyPr/>
          <a:lstStyle/>
          <a:p>
            <a:fld id="{ED393643-84F7-2046-8DFE-25AF0499597A}" type="datetimeFigureOut">
              <a:rPr lang="en-US" smtClean="0"/>
              <a:t>9/1/2021</a:t>
            </a:fld>
            <a:endParaRPr lang="en-US"/>
          </a:p>
        </p:txBody>
      </p:sp>
      <p:sp>
        <p:nvSpPr>
          <p:cNvPr id="5" name="Footer Placeholder 4">
            <a:extLst>
              <a:ext uri="{FF2B5EF4-FFF2-40B4-BE49-F238E27FC236}">
                <a16:creationId xmlns:a16="http://schemas.microsoft.com/office/drawing/2014/main" id="{9DF825BE-D59E-A040-85C2-C32558C229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F4A36-74CC-1543-A3A8-B2D09E7B549D}"/>
              </a:ext>
            </a:extLst>
          </p:cNvPr>
          <p:cNvSpPr>
            <a:spLocks noGrp="1"/>
          </p:cNvSpPr>
          <p:nvPr>
            <p:ph type="sldNum" sz="quarter" idx="12"/>
          </p:nvPr>
        </p:nvSpPr>
        <p:spPr/>
        <p:txBody>
          <a:bodyPr/>
          <a:lstStyle/>
          <a:p>
            <a:fld id="{D437FD42-A91E-ED41-B940-ACEC69A3718F}" type="slidenum">
              <a:rPr lang="en-US" smtClean="0"/>
              <a:t>‹#›</a:t>
            </a:fld>
            <a:endParaRPr lang="en-US"/>
          </a:p>
        </p:txBody>
      </p:sp>
    </p:spTree>
    <p:extLst>
      <p:ext uri="{BB962C8B-B14F-4D97-AF65-F5344CB8AC3E}">
        <p14:creationId xmlns:p14="http://schemas.microsoft.com/office/powerpoint/2010/main" val="3427425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252E3-C91F-A447-8096-93D7A4610E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91C5C1-6138-2C4A-A806-881520F667B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E1692BF-3036-DB4B-9343-571B4D86C80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8E3602-F2C8-7C41-ABC6-724AF029FBF1}"/>
              </a:ext>
            </a:extLst>
          </p:cNvPr>
          <p:cNvSpPr>
            <a:spLocks noGrp="1"/>
          </p:cNvSpPr>
          <p:nvPr>
            <p:ph type="dt" sz="half" idx="10"/>
          </p:nvPr>
        </p:nvSpPr>
        <p:spPr/>
        <p:txBody>
          <a:bodyPr/>
          <a:lstStyle/>
          <a:p>
            <a:fld id="{ED393643-84F7-2046-8DFE-25AF0499597A}" type="datetimeFigureOut">
              <a:rPr lang="en-US" smtClean="0"/>
              <a:t>9/1/2021</a:t>
            </a:fld>
            <a:endParaRPr lang="en-US"/>
          </a:p>
        </p:txBody>
      </p:sp>
      <p:sp>
        <p:nvSpPr>
          <p:cNvPr id="6" name="Footer Placeholder 5">
            <a:extLst>
              <a:ext uri="{FF2B5EF4-FFF2-40B4-BE49-F238E27FC236}">
                <a16:creationId xmlns:a16="http://schemas.microsoft.com/office/drawing/2014/main" id="{19F07AF8-D87C-A64B-AA91-653DD8222A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20E6AD-634B-5441-BF13-8DED3FE249B6}"/>
              </a:ext>
            </a:extLst>
          </p:cNvPr>
          <p:cNvSpPr>
            <a:spLocks noGrp="1"/>
          </p:cNvSpPr>
          <p:nvPr>
            <p:ph type="sldNum" sz="quarter" idx="12"/>
          </p:nvPr>
        </p:nvSpPr>
        <p:spPr/>
        <p:txBody>
          <a:bodyPr/>
          <a:lstStyle/>
          <a:p>
            <a:fld id="{D437FD42-A91E-ED41-B940-ACEC69A3718F}" type="slidenum">
              <a:rPr lang="en-US" smtClean="0"/>
              <a:t>‹#›</a:t>
            </a:fld>
            <a:endParaRPr lang="en-US"/>
          </a:p>
        </p:txBody>
      </p:sp>
    </p:spTree>
    <p:extLst>
      <p:ext uri="{BB962C8B-B14F-4D97-AF65-F5344CB8AC3E}">
        <p14:creationId xmlns:p14="http://schemas.microsoft.com/office/powerpoint/2010/main" val="3284502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A1113-96A3-DD43-89F5-E938F0D9DD3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334439-7775-E148-B750-E948F655F8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791D153-83AD-9A42-861B-78E93D5230D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98F18B2-C9E2-5145-BCF0-ADF4C3AE1C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02DA1F1-757F-BD47-BF8C-169174D707D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DFDE2BE-E1D1-F747-BADB-9474D45E757D}"/>
              </a:ext>
            </a:extLst>
          </p:cNvPr>
          <p:cNvSpPr>
            <a:spLocks noGrp="1"/>
          </p:cNvSpPr>
          <p:nvPr>
            <p:ph type="dt" sz="half" idx="10"/>
          </p:nvPr>
        </p:nvSpPr>
        <p:spPr/>
        <p:txBody>
          <a:bodyPr/>
          <a:lstStyle/>
          <a:p>
            <a:fld id="{ED393643-84F7-2046-8DFE-25AF0499597A}" type="datetimeFigureOut">
              <a:rPr lang="en-US" smtClean="0"/>
              <a:t>9/1/2021</a:t>
            </a:fld>
            <a:endParaRPr lang="en-US"/>
          </a:p>
        </p:txBody>
      </p:sp>
      <p:sp>
        <p:nvSpPr>
          <p:cNvPr id="8" name="Footer Placeholder 7">
            <a:extLst>
              <a:ext uri="{FF2B5EF4-FFF2-40B4-BE49-F238E27FC236}">
                <a16:creationId xmlns:a16="http://schemas.microsoft.com/office/drawing/2014/main" id="{904CB924-8D5B-484A-9875-ABC77C1D6EF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1CD08B5-99B1-7C42-8893-FA9E298EBDF1}"/>
              </a:ext>
            </a:extLst>
          </p:cNvPr>
          <p:cNvSpPr>
            <a:spLocks noGrp="1"/>
          </p:cNvSpPr>
          <p:nvPr>
            <p:ph type="sldNum" sz="quarter" idx="12"/>
          </p:nvPr>
        </p:nvSpPr>
        <p:spPr/>
        <p:txBody>
          <a:bodyPr/>
          <a:lstStyle/>
          <a:p>
            <a:fld id="{D437FD42-A91E-ED41-B940-ACEC69A3718F}" type="slidenum">
              <a:rPr lang="en-US" smtClean="0"/>
              <a:t>‹#›</a:t>
            </a:fld>
            <a:endParaRPr lang="en-US"/>
          </a:p>
        </p:txBody>
      </p:sp>
    </p:spTree>
    <p:extLst>
      <p:ext uri="{BB962C8B-B14F-4D97-AF65-F5344CB8AC3E}">
        <p14:creationId xmlns:p14="http://schemas.microsoft.com/office/powerpoint/2010/main" val="1852969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FD680-2E92-A14F-93A0-8A2B34D1C8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BAE2D77-DE9B-5E48-9F6C-DF023519386E}"/>
              </a:ext>
            </a:extLst>
          </p:cNvPr>
          <p:cNvSpPr>
            <a:spLocks noGrp="1"/>
          </p:cNvSpPr>
          <p:nvPr>
            <p:ph type="dt" sz="half" idx="10"/>
          </p:nvPr>
        </p:nvSpPr>
        <p:spPr/>
        <p:txBody>
          <a:bodyPr/>
          <a:lstStyle/>
          <a:p>
            <a:fld id="{ED393643-84F7-2046-8DFE-25AF0499597A}" type="datetimeFigureOut">
              <a:rPr lang="en-US" smtClean="0"/>
              <a:t>9/1/2021</a:t>
            </a:fld>
            <a:endParaRPr lang="en-US"/>
          </a:p>
        </p:txBody>
      </p:sp>
      <p:sp>
        <p:nvSpPr>
          <p:cNvPr id="4" name="Footer Placeholder 3">
            <a:extLst>
              <a:ext uri="{FF2B5EF4-FFF2-40B4-BE49-F238E27FC236}">
                <a16:creationId xmlns:a16="http://schemas.microsoft.com/office/drawing/2014/main" id="{558CE923-486C-4F4B-93BA-FE4BF14E10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64CBD0F-2AC2-9640-9F17-EFFE5903093B}"/>
              </a:ext>
            </a:extLst>
          </p:cNvPr>
          <p:cNvSpPr>
            <a:spLocks noGrp="1"/>
          </p:cNvSpPr>
          <p:nvPr>
            <p:ph type="sldNum" sz="quarter" idx="12"/>
          </p:nvPr>
        </p:nvSpPr>
        <p:spPr/>
        <p:txBody>
          <a:bodyPr/>
          <a:lstStyle/>
          <a:p>
            <a:fld id="{D437FD42-A91E-ED41-B940-ACEC69A3718F}" type="slidenum">
              <a:rPr lang="en-US" smtClean="0"/>
              <a:t>‹#›</a:t>
            </a:fld>
            <a:endParaRPr lang="en-US"/>
          </a:p>
        </p:txBody>
      </p:sp>
    </p:spTree>
    <p:extLst>
      <p:ext uri="{BB962C8B-B14F-4D97-AF65-F5344CB8AC3E}">
        <p14:creationId xmlns:p14="http://schemas.microsoft.com/office/powerpoint/2010/main" val="2086315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E597B3-E8FA-FD46-9A7B-3E1B231D809F}"/>
              </a:ext>
            </a:extLst>
          </p:cNvPr>
          <p:cNvSpPr>
            <a:spLocks noGrp="1"/>
          </p:cNvSpPr>
          <p:nvPr>
            <p:ph type="dt" sz="half" idx="10"/>
          </p:nvPr>
        </p:nvSpPr>
        <p:spPr/>
        <p:txBody>
          <a:bodyPr/>
          <a:lstStyle/>
          <a:p>
            <a:fld id="{ED393643-84F7-2046-8DFE-25AF0499597A}" type="datetimeFigureOut">
              <a:rPr lang="en-US" smtClean="0"/>
              <a:t>9/1/2021</a:t>
            </a:fld>
            <a:endParaRPr lang="en-US"/>
          </a:p>
        </p:txBody>
      </p:sp>
      <p:sp>
        <p:nvSpPr>
          <p:cNvPr id="3" name="Footer Placeholder 2">
            <a:extLst>
              <a:ext uri="{FF2B5EF4-FFF2-40B4-BE49-F238E27FC236}">
                <a16:creationId xmlns:a16="http://schemas.microsoft.com/office/drawing/2014/main" id="{CD2E0D8F-CA1E-0044-BFAE-29F8D321C2B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0D75074-E785-9D44-B516-A95814F05FC0}"/>
              </a:ext>
            </a:extLst>
          </p:cNvPr>
          <p:cNvSpPr>
            <a:spLocks noGrp="1"/>
          </p:cNvSpPr>
          <p:nvPr>
            <p:ph type="sldNum" sz="quarter" idx="12"/>
          </p:nvPr>
        </p:nvSpPr>
        <p:spPr/>
        <p:txBody>
          <a:bodyPr/>
          <a:lstStyle/>
          <a:p>
            <a:fld id="{D437FD42-A91E-ED41-B940-ACEC69A3718F}" type="slidenum">
              <a:rPr lang="en-US" smtClean="0"/>
              <a:t>‹#›</a:t>
            </a:fld>
            <a:endParaRPr lang="en-US"/>
          </a:p>
        </p:txBody>
      </p:sp>
    </p:spTree>
    <p:extLst>
      <p:ext uri="{BB962C8B-B14F-4D97-AF65-F5344CB8AC3E}">
        <p14:creationId xmlns:p14="http://schemas.microsoft.com/office/powerpoint/2010/main" val="2802771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32170-857E-DA4F-891A-A1FEF66ED4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8CDBCF-1F42-5646-807A-323ACF62F5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389D753-2DDE-DA4D-A72E-553ABFFFCB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0904385-DAD2-4A45-B342-CEC9D1C0CE0C}"/>
              </a:ext>
            </a:extLst>
          </p:cNvPr>
          <p:cNvSpPr>
            <a:spLocks noGrp="1"/>
          </p:cNvSpPr>
          <p:nvPr>
            <p:ph type="dt" sz="half" idx="10"/>
          </p:nvPr>
        </p:nvSpPr>
        <p:spPr/>
        <p:txBody>
          <a:bodyPr/>
          <a:lstStyle/>
          <a:p>
            <a:fld id="{ED393643-84F7-2046-8DFE-25AF0499597A}" type="datetimeFigureOut">
              <a:rPr lang="en-US" smtClean="0"/>
              <a:t>9/1/2021</a:t>
            </a:fld>
            <a:endParaRPr lang="en-US"/>
          </a:p>
        </p:txBody>
      </p:sp>
      <p:sp>
        <p:nvSpPr>
          <p:cNvPr id="6" name="Footer Placeholder 5">
            <a:extLst>
              <a:ext uri="{FF2B5EF4-FFF2-40B4-BE49-F238E27FC236}">
                <a16:creationId xmlns:a16="http://schemas.microsoft.com/office/drawing/2014/main" id="{70DFE9EF-9EAA-FC46-B885-0C54A3C0C3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EAAB8A-34A2-F648-8626-09011AE3BF54}"/>
              </a:ext>
            </a:extLst>
          </p:cNvPr>
          <p:cNvSpPr>
            <a:spLocks noGrp="1"/>
          </p:cNvSpPr>
          <p:nvPr>
            <p:ph type="sldNum" sz="quarter" idx="12"/>
          </p:nvPr>
        </p:nvSpPr>
        <p:spPr/>
        <p:txBody>
          <a:bodyPr/>
          <a:lstStyle/>
          <a:p>
            <a:fld id="{D437FD42-A91E-ED41-B940-ACEC69A3718F}" type="slidenum">
              <a:rPr lang="en-US" smtClean="0"/>
              <a:t>‹#›</a:t>
            </a:fld>
            <a:endParaRPr lang="en-US"/>
          </a:p>
        </p:txBody>
      </p:sp>
    </p:spTree>
    <p:extLst>
      <p:ext uri="{BB962C8B-B14F-4D97-AF65-F5344CB8AC3E}">
        <p14:creationId xmlns:p14="http://schemas.microsoft.com/office/powerpoint/2010/main" val="1605833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28A49-4992-9949-9A60-1A8CCBB9B1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7840324-5AA5-8140-98E1-43C7A05817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7060D58-9C74-C64B-A991-00624355FA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3623547-0FB8-4E4E-BE87-F43DEFC1901B}"/>
              </a:ext>
            </a:extLst>
          </p:cNvPr>
          <p:cNvSpPr>
            <a:spLocks noGrp="1"/>
          </p:cNvSpPr>
          <p:nvPr>
            <p:ph type="dt" sz="half" idx="10"/>
          </p:nvPr>
        </p:nvSpPr>
        <p:spPr/>
        <p:txBody>
          <a:bodyPr/>
          <a:lstStyle/>
          <a:p>
            <a:fld id="{ED393643-84F7-2046-8DFE-25AF0499597A}" type="datetimeFigureOut">
              <a:rPr lang="en-US" smtClean="0"/>
              <a:t>9/1/2021</a:t>
            </a:fld>
            <a:endParaRPr lang="en-US"/>
          </a:p>
        </p:txBody>
      </p:sp>
      <p:sp>
        <p:nvSpPr>
          <p:cNvPr id="6" name="Footer Placeholder 5">
            <a:extLst>
              <a:ext uri="{FF2B5EF4-FFF2-40B4-BE49-F238E27FC236}">
                <a16:creationId xmlns:a16="http://schemas.microsoft.com/office/drawing/2014/main" id="{91101485-4AC9-0847-BFDD-7D1E2AF40A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A8AC5B-BEFB-4F4D-BE05-C05845F37B96}"/>
              </a:ext>
            </a:extLst>
          </p:cNvPr>
          <p:cNvSpPr>
            <a:spLocks noGrp="1"/>
          </p:cNvSpPr>
          <p:nvPr>
            <p:ph type="sldNum" sz="quarter" idx="12"/>
          </p:nvPr>
        </p:nvSpPr>
        <p:spPr/>
        <p:txBody>
          <a:bodyPr/>
          <a:lstStyle/>
          <a:p>
            <a:fld id="{D437FD42-A91E-ED41-B940-ACEC69A3718F}" type="slidenum">
              <a:rPr lang="en-US" smtClean="0"/>
              <a:t>‹#›</a:t>
            </a:fld>
            <a:endParaRPr lang="en-US"/>
          </a:p>
        </p:txBody>
      </p:sp>
    </p:spTree>
    <p:extLst>
      <p:ext uri="{BB962C8B-B14F-4D97-AF65-F5344CB8AC3E}">
        <p14:creationId xmlns:p14="http://schemas.microsoft.com/office/powerpoint/2010/main" val="1742952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0DB579-3A58-DC4A-87D4-4021281C37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D79CBDA-46F5-EA4C-B962-9E918F0AE2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217959-E145-3C43-8A46-2F874917FF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393643-84F7-2046-8DFE-25AF0499597A}" type="datetimeFigureOut">
              <a:rPr lang="en-US" smtClean="0"/>
              <a:t>9/1/2021</a:t>
            </a:fld>
            <a:endParaRPr lang="en-US"/>
          </a:p>
        </p:txBody>
      </p:sp>
      <p:sp>
        <p:nvSpPr>
          <p:cNvPr id="5" name="Footer Placeholder 4">
            <a:extLst>
              <a:ext uri="{FF2B5EF4-FFF2-40B4-BE49-F238E27FC236}">
                <a16:creationId xmlns:a16="http://schemas.microsoft.com/office/drawing/2014/main" id="{CDE10418-D82F-5945-9BFF-34B96A99A2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17E1432-4989-304A-AA3E-3D739B5179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37FD42-A91E-ED41-B940-ACEC69A3718F}" type="slidenum">
              <a:rPr lang="en-US" smtClean="0"/>
              <a:t>‹#›</a:t>
            </a:fld>
            <a:endParaRPr lang="en-US"/>
          </a:p>
        </p:txBody>
      </p:sp>
    </p:spTree>
    <p:extLst>
      <p:ext uri="{BB962C8B-B14F-4D97-AF65-F5344CB8AC3E}">
        <p14:creationId xmlns:p14="http://schemas.microsoft.com/office/powerpoint/2010/main" val="2658974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mailto:doron@karoobioscience.com" TargetMode="External"/><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71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4724A70-F4CA-724C-9A45-AE8ED35AE1B6}"/>
              </a:ext>
            </a:extLst>
          </p:cNvPr>
          <p:cNvSpPr>
            <a:spLocks noGrp="1"/>
          </p:cNvSpPr>
          <p:nvPr>
            <p:ph type="subTitle" idx="1"/>
          </p:nvPr>
        </p:nvSpPr>
        <p:spPr>
          <a:xfrm>
            <a:off x="1524000" y="2543176"/>
            <a:ext cx="9144000" cy="3643312"/>
          </a:xfrm>
        </p:spPr>
        <p:txBody>
          <a:bodyPr>
            <a:normAutofit fontScale="92500" lnSpcReduction="10000"/>
          </a:bodyPr>
          <a:lstStyle/>
          <a:p>
            <a:endParaRPr lang="en-US" dirty="0">
              <a:latin typeface="Basier Square Mono" pitchFamily="2" charset="77"/>
            </a:endParaRPr>
          </a:p>
          <a:p>
            <a:r>
              <a:rPr lang="en-US" sz="3200" dirty="0">
                <a:latin typeface="Basier Square" pitchFamily="2" charset="77"/>
              </a:rPr>
              <a:t>Public hearings on </a:t>
            </a:r>
          </a:p>
          <a:p>
            <a:r>
              <a:rPr lang="en-US" sz="3200" dirty="0">
                <a:latin typeface="Basier Square" pitchFamily="2" charset="77"/>
              </a:rPr>
              <a:t>Cannabis for Private Purposes Bill</a:t>
            </a:r>
          </a:p>
          <a:p>
            <a:endParaRPr lang="en-US" dirty="0">
              <a:latin typeface="Basier Square Mono" pitchFamily="2" charset="77"/>
            </a:endParaRPr>
          </a:p>
          <a:p>
            <a:r>
              <a:rPr lang="en-US" dirty="0">
                <a:latin typeface="Basier Square Mono" pitchFamily="2" charset="77"/>
              </a:rPr>
              <a:t>Presentation to Portfolio Committee on Justice and Correctional Services</a:t>
            </a:r>
          </a:p>
          <a:p>
            <a:endParaRPr lang="en-US" dirty="0">
              <a:latin typeface="Basier Square Mono" pitchFamily="2" charset="77"/>
            </a:endParaRPr>
          </a:p>
          <a:p>
            <a:r>
              <a:rPr lang="en-US" dirty="0">
                <a:latin typeface="Basier Square Mono" pitchFamily="2" charset="77"/>
              </a:rPr>
              <a:t>Doron Isaacs, CEO Karoo Bioscience</a:t>
            </a:r>
          </a:p>
          <a:p>
            <a:r>
              <a:rPr lang="en-US" dirty="0">
                <a:latin typeface="Basier Square Mono" pitchFamily="2" charset="77"/>
              </a:rPr>
              <a:t>1 September 2021</a:t>
            </a:r>
          </a:p>
        </p:txBody>
      </p:sp>
      <p:pic>
        <p:nvPicPr>
          <p:cNvPr id="8" name="Picture 7">
            <a:extLst>
              <a:ext uri="{FF2B5EF4-FFF2-40B4-BE49-F238E27FC236}">
                <a16:creationId xmlns:a16="http://schemas.microsoft.com/office/drawing/2014/main" id="{82F47DED-9EC7-C44C-8458-D44E9A88CC69}"/>
              </a:ext>
            </a:extLst>
          </p:cNvPr>
          <p:cNvPicPr>
            <a:picLocks noChangeAspect="1"/>
          </p:cNvPicPr>
          <p:nvPr/>
        </p:nvPicPr>
        <p:blipFill>
          <a:blip r:embed="rId2"/>
          <a:stretch>
            <a:fillRect/>
          </a:stretch>
        </p:blipFill>
        <p:spPr>
          <a:xfrm>
            <a:off x="1253197" y="871537"/>
            <a:ext cx="9901097" cy="1385887"/>
          </a:xfrm>
          <a:prstGeom prst="rect">
            <a:avLst/>
          </a:prstGeom>
        </p:spPr>
      </p:pic>
    </p:spTree>
    <p:extLst>
      <p:ext uri="{BB962C8B-B14F-4D97-AF65-F5344CB8AC3E}">
        <p14:creationId xmlns:p14="http://schemas.microsoft.com/office/powerpoint/2010/main" val="2989746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71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D2FDF-5615-D24C-848A-1F6686A363CE}"/>
              </a:ext>
            </a:extLst>
          </p:cNvPr>
          <p:cNvSpPr>
            <a:spLocks noGrp="1"/>
          </p:cNvSpPr>
          <p:nvPr>
            <p:ph type="ctrTitle"/>
          </p:nvPr>
        </p:nvSpPr>
        <p:spPr>
          <a:xfrm>
            <a:off x="552449" y="571495"/>
            <a:ext cx="11639551" cy="709612"/>
          </a:xfrm>
        </p:spPr>
        <p:txBody>
          <a:bodyPr>
            <a:normAutofit/>
          </a:bodyPr>
          <a:lstStyle/>
          <a:p>
            <a:pPr algn="l"/>
            <a:r>
              <a:rPr lang="en-US" sz="4200" dirty="0">
                <a:latin typeface="Basier Square" pitchFamily="2" charset="77"/>
              </a:rPr>
              <a:t>The Constitutional Court judgment in 2018</a:t>
            </a:r>
            <a:endParaRPr lang="en-US" sz="4200" i="1" dirty="0">
              <a:latin typeface="Basier Square" pitchFamily="2" charset="77"/>
            </a:endParaRPr>
          </a:p>
        </p:txBody>
      </p:sp>
      <p:sp>
        <p:nvSpPr>
          <p:cNvPr id="3" name="Subtitle 2">
            <a:extLst>
              <a:ext uri="{FF2B5EF4-FFF2-40B4-BE49-F238E27FC236}">
                <a16:creationId xmlns:a16="http://schemas.microsoft.com/office/drawing/2014/main" id="{C4724A70-F4CA-724C-9A45-AE8ED35AE1B6}"/>
              </a:ext>
            </a:extLst>
          </p:cNvPr>
          <p:cNvSpPr>
            <a:spLocks noGrp="1"/>
          </p:cNvSpPr>
          <p:nvPr>
            <p:ph type="subTitle" idx="1"/>
          </p:nvPr>
        </p:nvSpPr>
        <p:spPr>
          <a:xfrm>
            <a:off x="666749" y="1616076"/>
            <a:ext cx="10806114" cy="4962524"/>
          </a:xfrm>
        </p:spPr>
        <p:txBody>
          <a:bodyPr>
            <a:normAutofit/>
          </a:bodyPr>
          <a:lstStyle/>
          <a:p>
            <a:pPr marL="342900" indent="-342900" algn="l">
              <a:buFont typeface="Arial" panose="020B0604020202020204" pitchFamily="34" charset="0"/>
              <a:buChar char="•"/>
            </a:pPr>
            <a:r>
              <a:rPr lang="en-US" dirty="0">
                <a:latin typeface="Basier Square Mono" pitchFamily="2" charset="77"/>
              </a:rPr>
              <a:t>No reason for the judgment in Prince to be the beginning and the end of the Bill.</a:t>
            </a:r>
          </a:p>
          <a:p>
            <a:pPr marL="342900" indent="-342900" algn="l">
              <a:buFont typeface="Arial" panose="020B0604020202020204" pitchFamily="34" charset="0"/>
              <a:buChar char="•"/>
            </a:pPr>
            <a:r>
              <a:rPr lang="en-US" dirty="0">
                <a:latin typeface="Basier Square Mono" pitchFamily="2" charset="77"/>
              </a:rPr>
              <a:t>The Constitutional Court specifically declined to widen the case to deal with "the whole </a:t>
            </a:r>
            <a:r>
              <a:rPr lang="en-US" dirty="0" err="1">
                <a:latin typeface="Basier Square Mono" pitchFamily="2" charset="77"/>
              </a:rPr>
              <a:t>criminalisation</a:t>
            </a:r>
            <a:r>
              <a:rPr lang="en-US" dirty="0">
                <a:latin typeface="Basier Square Mono" pitchFamily="2" charset="77"/>
              </a:rPr>
              <a:t> of cannabis by various statutory provisions”.</a:t>
            </a:r>
          </a:p>
          <a:p>
            <a:pPr marL="342900" indent="-342900" algn="l">
              <a:buFont typeface="Arial" panose="020B0604020202020204" pitchFamily="34" charset="0"/>
              <a:buChar char="•"/>
            </a:pPr>
            <a:r>
              <a:rPr lang="en-US" dirty="0">
                <a:latin typeface="Basier Square Mono" pitchFamily="2" charset="77"/>
              </a:rPr>
              <a:t>The Court declined to go beyond the right to privacy "because other rights were not properly canvassed in </a:t>
            </a:r>
            <a:r>
              <a:rPr lang="en-US" dirty="0" err="1">
                <a:latin typeface="Basier Square Mono" pitchFamily="2" charset="77"/>
              </a:rPr>
              <a:t>Mr</a:t>
            </a:r>
            <a:r>
              <a:rPr lang="en-US" dirty="0">
                <a:latin typeface="Basier Square Mono" pitchFamily="2" charset="77"/>
              </a:rPr>
              <a:t> Prince's founding affidavit in the High Court".</a:t>
            </a:r>
          </a:p>
          <a:p>
            <a:pPr marL="342900" indent="-342900" algn="l">
              <a:buFont typeface="Arial" panose="020B0604020202020204" pitchFamily="34" charset="0"/>
              <a:buChar char="•"/>
            </a:pPr>
            <a:r>
              <a:rPr lang="en-US" dirty="0">
                <a:latin typeface="Basier Square Mono" pitchFamily="2" charset="77"/>
              </a:rPr>
              <a:t>Parliament is not similarly constrained. It has the power to legislate in a manner that covers the field. It is obligated under section 7(2) of the Constitution to respect, protect, promote and fulfil the rights in the Bill of Rights.</a:t>
            </a:r>
          </a:p>
        </p:txBody>
      </p:sp>
    </p:spTree>
    <p:extLst>
      <p:ext uri="{BB962C8B-B14F-4D97-AF65-F5344CB8AC3E}">
        <p14:creationId xmlns:p14="http://schemas.microsoft.com/office/powerpoint/2010/main" val="3403256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71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D2FDF-5615-D24C-848A-1F6686A363CE}"/>
              </a:ext>
            </a:extLst>
          </p:cNvPr>
          <p:cNvSpPr>
            <a:spLocks noGrp="1"/>
          </p:cNvSpPr>
          <p:nvPr>
            <p:ph type="ctrTitle"/>
          </p:nvPr>
        </p:nvSpPr>
        <p:spPr>
          <a:xfrm>
            <a:off x="552449" y="571495"/>
            <a:ext cx="11149013" cy="709612"/>
          </a:xfrm>
        </p:spPr>
        <p:txBody>
          <a:bodyPr>
            <a:normAutofit/>
          </a:bodyPr>
          <a:lstStyle/>
          <a:p>
            <a:pPr algn="l"/>
            <a:r>
              <a:rPr lang="en-US" sz="4200" dirty="0">
                <a:latin typeface="Basier Square" pitchFamily="2" charset="77"/>
              </a:rPr>
              <a:t>Problems with the Bill</a:t>
            </a:r>
          </a:p>
        </p:txBody>
      </p:sp>
      <p:sp>
        <p:nvSpPr>
          <p:cNvPr id="3" name="Subtitle 2">
            <a:extLst>
              <a:ext uri="{FF2B5EF4-FFF2-40B4-BE49-F238E27FC236}">
                <a16:creationId xmlns:a16="http://schemas.microsoft.com/office/drawing/2014/main" id="{C4724A70-F4CA-724C-9A45-AE8ED35AE1B6}"/>
              </a:ext>
            </a:extLst>
          </p:cNvPr>
          <p:cNvSpPr>
            <a:spLocks noGrp="1"/>
          </p:cNvSpPr>
          <p:nvPr>
            <p:ph type="subTitle" idx="1"/>
          </p:nvPr>
        </p:nvSpPr>
        <p:spPr>
          <a:xfrm>
            <a:off x="666749" y="1616076"/>
            <a:ext cx="10734675" cy="4613274"/>
          </a:xfrm>
        </p:spPr>
        <p:txBody>
          <a:bodyPr/>
          <a:lstStyle/>
          <a:p>
            <a:pPr marL="457200" indent="-457200" algn="l">
              <a:buFont typeface="+mj-lt"/>
              <a:buAutoNum type="arabicPeriod"/>
            </a:pPr>
            <a:r>
              <a:rPr lang="en-US" dirty="0">
                <a:latin typeface="Basier Square Mono" pitchFamily="2" charset="77"/>
              </a:rPr>
              <a:t>The Bill misses an opportunity to allow not only the private consumption of cannabis, but, subject to careful regulation, cannabis trade, which brings benefits discussed above.</a:t>
            </a:r>
          </a:p>
          <a:p>
            <a:pPr marL="457200" indent="-457200" algn="l">
              <a:buFont typeface="+mj-lt"/>
              <a:buAutoNum type="arabicPeriod"/>
            </a:pPr>
            <a:endParaRPr lang="en-US" dirty="0">
              <a:latin typeface="Basier Square Mono" pitchFamily="2" charset="77"/>
            </a:endParaRPr>
          </a:p>
          <a:p>
            <a:pPr marL="457200" indent="-457200" algn="l">
              <a:buFont typeface="+mj-lt"/>
              <a:buAutoNum type="arabicPeriod"/>
            </a:pPr>
            <a:r>
              <a:rPr lang="en-US" dirty="0">
                <a:latin typeface="Basier Square Mono" pitchFamily="2" charset="77"/>
              </a:rPr>
              <a:t>The Bill </a:t>
            </a:r>
            <a:r>
              <a:rPr lang="en-US" dirty="0" err="1">
                <a:latin typeface="Basier Square Mono" pitchFamily="2" charset="77"/>
              </a:rPr>
              <a:t>underminess</a:t>
            </a:r>
            <a:r>
              <a:rPr lang="en-US" dirty="0">
                <a:latin typeface="Basier Square Mono" pitchFamily="2" charset="77"/>
              </a:rPr>
              <a:t> its own laudable objectives by adopting an approach to non-compliance that is punitive and criminal.</a:t>
            </a:r>
          </a:p>
        </p:txBody>
      </p:sp>
      <p:pic>
        <p:nvPicPr>
          <p:cNvPr id="8" name="Picture 7">
            <a:extLst>
              <a:ext uri="{FF2B5EF4-FFF2-40B4-BE49-F238E27FC236}">
                <a16:creationId xmlns:a16="http://schemas.microsoft.com/office/drawing/2014/main" id="{82F47DED-9EC7-C44C-8458-D44E9A88CC69}"/>
              </a:ext>
            </a:extLst>
          </p:cNvPr>
          <p:cNvPicPr>
            <a:picLocks noChangeAspect="1"/>
          </p:cNvPicPr>
          <p:nvPr/>
        </p:nvPicPr>
        <p:blipFill>
          <a:blip r:embed="rId2"/>
          <a:stretch>
            <a:fillRect/>
          </a:stretch>
        </p:blipFill>
        <p:spPr>
          <a:xfrm>
            <a:off x="7057096" y="5900738"/>
            <a:ext cx="4842803" cy="677862"/>
          </a:xfrm>
          <a:prstGeom prst="rect">
            <a:avLst/>
          </a:prstGeom>
        </p:spPr>
      </p:pic>
    </p:spTree>
    <p:extLst>
      <p:ext uri="{BB962C8B-B14F-4D97-AF65-F5344CB8AC3E}">
        <p14:creationId xmlns:p14="http://schemas.microsoft.com/office/powerpoint/2010/main" val="4191168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71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D2FDF-5615-D24C-848A-1F6686A363CE}"/>
              </a:ext>
            </a:extLst>
          </p:cNvPr>
          <p:cNvSpPr>
            <a:spLocks noGrp="1"/>
          </p:cNvSpPr>
          <p:nvPr>
            <p:ph type="ctrTitle"/>
          </p:nvPr>
        </p:nvSpPr>
        <p:spPr>
          <a:xfrm>
            <a:off x="552449" y="571495"/>
            <a:ext cx="11149013" cy="709612"/>
          </a:xfrm>
        </p:spPr>
        <p:txBody>
          <a:bodyPr>
            <a:normAutofit/>
          </a:bodyPr>
          <a:lstStyle/>
          <a:p>
            <a:pPr algn="l"/>
            <a:r>
              <a:rPr lang="en-US" sz="4200" dirty="0">
                <a:latin typeface="Basier Square" pitchFamily="2" charset="77"/>
              </a:rPr>
              <a:t>Six ways to improve the Bill</a:t>
            </a:r>
          </a:p>
        </p:txBody>
      </p:sp>
      <p:sp>
        <p:nvSpPr>
          <p:cNvPr id="3" name="Subtitle 2">
            <a:extLst>
              <a:ext uri="{FF2B5EF4-FFF2-40B4-BE49-F238E27FC236}">
                <a16:creationId xmlns:a16="http://schemas.microsoft.com/office/drawing/2014/main" id="{C4724A70-F4CA-724C-9A45-AE8ED35AE1B6}"/>
              </a:ext>
            </a:extLst>
          </p:cNvPr>
          <p:cNvSpPr>
            <a:spLocks noGrp="1"/>
          </p:cNvSpPr>
          <p:nvPr>
            <p:ph type="subTitle" idx="1"/>
          </p:nvPr>
        </p:nvSpPr>
        <p:spPr>
          <a:xfrm>
            <a:off x="666749" y="1616076"/>
            <a:ext cx="10734675" cy="5084762"/>
          </a:xfrm>
        </p:spPr>
        <p:txBody>
          <a:bodyPr>
            <a:normAutofit/>
          </a:bodyPr>
          <a:lstStyle/>
          <a:p>
            <a:pPr marL="457200" indent="-457200" algn="l">
              <a:buFont typeface="+mj-lt"/>
              <a:buAutoNum type="arabicPeriod"/>
            </a:pPr>
            <a:r>
              <a:rPr lang="en-US" dirty="0">
                <a:latin typeface="Basier Square Mono" pitchFamily="2" charset="77"/>
              </a:rPr>
              <a:t>Remove the outright prohibition and </a:t>
            </a:r>
            <a:r>
              <a:rPr lang="en-US" dirty="0" err="1">
                <a:latin typeface="Basier Square Mono" pitchFamily="2" charset="77"/>
              </a:rPr>
              <a:t>criminalisation</a:t>
            </a:r>
            <a:r>
              <a:rPr lang="en-US" dirty="0">
                <a:latin typeface="Basier Square Mono" pitchFamily="2" charset="77"/>
              </a:rPr>
              <a:t> of cannabis trade.</a:t>
            </a:r>
          </a:p>
          <a:p>
            <a:pPr marL="457200" indent="-457200" algn="l">
              <a:buFont typeface="+mj-lt"/>
              <a:buAutoNum type="arabicPeriod"/>
            </a:pPr>
            <a:r>
              <a:rPr lang="en-US" dirty="0">
                <a:latin typeface="Basier Square Mono" pitchFamily="2" charset="77"/>
              </a:rPr>
              <a:t>Revise the severe criminal penalties of up to 15 years imprisonment.</a:t>
            </a:r>
          </a:p>
          <a:p>
            <a:pPr marL="457200" indent="-457200" algn="l">
              <a:buFont typeface="+mj-lt"/>
              <a:buAutoNum type="arabicPeriod"/>
            </a:pPr>
            <a:r>
              <a:rPr lang="en-US" dirty="0">
                <a:latin typeface="Basier Square Mono" pitchFamily="2" charset="77"/>
              </a:rPr>
              <a:t>Remedy the violation of Constitution Section 22: “Every citizen has the right to choose their trade, occupation or profession freely.”</a:t>
            </a:r>
          </a:p>
          <a:p>
            <a:pPr marL="457200" indent="-457200" algn="l">
              <a:buFont typeface="+mj-lt"/>
              <a:buAutoNum type="arabicPeriod"/>
            </a:pPr>
            <a:r>
              <a:rPr lang="en-US" dirty="0">
                <a:latin typeface="Basier Square Mono" pitchFamily="2" charset="77"/>
              </a:rPr>
              <a:t>The Bill discriminates irrationally between people who live in different ways – not everyone can grow.</a:t>
            </a:r>
          </a:p>
          <a:p>
            <a:pPr marL="457200" indent="-457200" algn="l">
              <a:buFont typeface="+mj-lt"/>
              <a:buAutoNum type="arabicPeriod"/>
            </a:pPr>
            <a:r>
              <a:rPr lang="en-US" dirty="0">
                <a:latin typeface="Basier Square Mono" pitchFamily="2" charset="77"/>
              </a:rPr>
              <a:t>Remedy the irrational nature of the Bill – how can you grow without buying seeds?</a:t>
            </a:r>
          </a:p>
          <a:p>
            <a:pPr marL="457200" indent="-457200" algn="l">
              <a:buFont typeface="+mj-lt"/>
              <a:buAutoNum type="arabicPeriod"/>
            </a:pPr>
            <a:r>
              <a:rPr lang="en-US" dirty="0">
                <a:latin typeface="Basier Square Mono" pitchFamily="2" charset="77"/>
              </a:rPr>
              <a:t>Remedy the irrational distinction between cannabis, alcohol and tobacco. </a:t>
            </a:r>
          </a:p>
          <a:p>
            <a:pPr marL="457200" indent="-457200" algn="l">
              <a:buFont typeface="+mj-lt"/>
              <a:buAutoNum type="arabicPeriod"/>
            </a:pPr>
            <a:endParaRPr lang="en-US" dirty="0">
              <a:latin typeface="Basier Square Mono" pitchFamily="2" charset="77"/>
            </a:endParaRPr>
          </a:p>
          <a:p>
            <a:pPr marL="457200" indent="-457200" algn="l">
              <a:buFont typeface="+mj-lt"/>
              <a:buAutoNum type="arabicPeriod"/>
            </a:pPr>
            <a:endParaRPr lang="en-US" dirty="0">
              <a:latin typeface="Basier Square Mono" pitchFamily="2" charset="77"/>
            </a:endParaRPr>
          </a:p>
        </p:txBody>
      </p:sp>
    </p:spTree>
    <p:extLst>
      <p:ext uri="{BB962C8B-B14F-4D97-AF65-F5344CB8AC3E}">
        <p14:creationId xmlns:p14="http://schemas.microsoft.com/office/powerpoint/2010/main" val="2365953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71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D2FDF-5615-D24C-848A-1F6686A363CE}"/>
              </a:ext>
            </a:extLst>
          </p:cNvPr>
          <p:cNvSpPr>
            <a:spLocks noGrp="1"/>
          </p:cNvSpPr>
          <p:nvPr>
            <p:ph type="ctrTitle"/>
          </p:nvPr>
        </p:nvSpPr>
        <p:spPr>
          <a:xfrm>
            <a:off x="552449" y="571495"/>
            <a:ext cx="11149013" cy="709612"/>
          </a:xfrm>
        </p:spPr>
        <p:txBody>
          <a:bodyPr>
            <a:normAutofit/>
          </a:bodyPr>
          <a:lstStyle/>
          <a:p>
            <a:pPr algn="l"/>
            <a:r>
              <a:rPr lang="en-US" sz="4200" dirty="0">
                <a:latin typeface="Basier Square" pitchFamily="2" charset="77"/>
              </a:rPr>
              <a:t>Comparative Regulatory Analysis</a:t>
            </a:r>
          </a:p>
        </p:txBody>
      </p:sp>
      <p:sp>
        <p:nvSpPr>
          <p:cNvPr id="3" name="Subtitle 2">
            <a:extLst>
              <a:ext uri="{FF2B5EF4-FFF2-40B4-BE49-F238E27FC236}">
                <a16:creationId xmlns:a16="http://schemas.microsoft.com/office/drawing/2014/main" id="{C4724A70-F4CA-724C-9A45-AE8ED35AE1B6}"/>
              </a:ext>
            </a:extLst>
          </p:cNvPr>
          <p:cNvSpPr>
            <a:spLocks noGrp="1"/>
          </p:cNvSpPr>
          <p:nvPr>
            <p:ph type="subTitle" idx="1"/>
          </p:nvPr>
        </p:nvSpPr>
        <p:spPr>
          <a:xfrm>
            <a:off x="666749" y="1616076"/>
            <a:ext cx="10734675" cy="4613274"/>
          </a:xfrm>
        </p:spPr>
        <p:txBody>
          <a:bodyPr/>
          <a:lstStyle/>
          <a:p>
            <a:pPr marL="342900" indent="-342900" algn="l">
              <a:buFont typeface="Arial" panose="020B0604020202020204" pitchFamily="34" charset="0"/>
              <a:buChar char="•"/>
            </a:pPr>
            <a:r>
              <a:rPr lang="en-US" dirty="0">
                <a:latin typeface="Basier Square Mono" pitchFamily="2" charset="77"/>
              </a:rPr>
              <a:t>Adult-use </a:t>
            </a:r>
            <a:r>
              <a:rPr lang="en-US" dirty="0" err="1">
                <a:latin typeface="Basier Square Mono" pitchFamily="2" charset="77"/>
              </a:rPr>
              <a:t>legalisation</a:t>
            </a:r>
            <a:r>
              <a:rPr lang="en-US" dirty="0">
                <a:latin typeface="Basier Square Mono" pitchFamily="2" charset="77"/>
              </a:rPr>
              <a:t> and regulation in force in various place: Canada, Uruguay, California, Colorado, </a:t>
            </a:r>
            <a:r>
              <a:rPr lang="en-US" dirty="0" err="1">
                <a:latin typeface="Basier Square Mono" pitchFamily="2" charset="77"/>
              </a:rPr>
              <a:t>Oregan</a:t>
            </a:r>
            <a:r>
              <a:rPr lang="en-US" dirty="0">
                <a:latin typeface="Basier Square Mono" pitchFamily="2" charset="77"/>
              </a:rPr>
              <a:t>, Washington, Mexico, Luxembourg etc. </a:t>
            </a:r>
          </a:p>
          <a:p>
            <a:pPr marL="342900" indent="-342900" algn="l">
              <a:buFont typeface="Arial" panose="020B0604020202020204" pitchFamily="34" charset="0"/>
              <a:buChar char="•"/>
            </a:pPr>
            <a:r>
              <a:rPr lang="en-US" dirty="0">
                <a:latin typeface="Basier Square Mono" pitchFamily="2" charset="77"/>
              </a:rPr>
              <a:t>Medical </a:t>
            </a:r>
            <a:r>
              <a:rPr lang="en-US" dirty="0" err="1">
                <a:latin typeface="Basier Square Mono" pitchFamily="2" charset="77"/>
              </a:rPr>
              <a:t>legalisation</a:t>
            </a:r>
            <a:r>
              <a:rPr lang="en-US" dirty="0">
                <a:latin typeface="Basier Square Mono" pitchFamily="2" charset="77"/>
              </a:rPr>
              <a:t> and regulation: Germany with similar developments happening in UK, Australia and other places. </a:t>
            </a:r>
          </a:p>
          <a:p>
            <a:pPr algn="l"/>
            <a:endParaRPr lang="en-US" dirty="0">
              <a:latin typeface="Basier Square Mono" pitchFamily="2" charset="77"/>
            </a:endParaRPr>
          </a:p>
          <a:p>
            <a:pPr marL="342900" indent="-342900" algn="l">
              <a:buFont typeface="Arial" panose="020B0604020202020204" pitchFamily="34" charset="0"/>
              <a:buChar char="•"/>
            </a:pPr>
            <a:r>
              <a:rPr lang="en-US" dirty="0">
                <a:latin typeface="Basier Square Mono" pitchFamily="2" charset="77"/>
              </a:rPr>
              <a:t>Various approaches to regulating quality, labelling and potency, as well as different approaches to taxation can be discussed.</a:t>
            </a:r>
          </a:p>
        </p:txBody>
      </p:sp>
      <p:pic>
        <p:nvPicPr>
          <p:cNvPr id="8" name="Picture 7">
            <a:extLst>
              <a:ext uri="{FF2B5EF4-FFF2-40B4-BE49-F238E27FC236}">
                <a16:creationId xmlns:a16="http://schemas.microsoft.com/office/drawing/2014/main" id="{82F47DED-9EC7-C44C-8458-D44E9A88CC69}"/>
              </a:ext>
            </a:extLst>
          </p:cNvPr>
          <p:cNvPicPr>
            <a:picLocks noChangeAspect="1"/>
          </p:cNvPicPr>
          <p:nvPr/>
        </p:nvPicPr>
        <p:blipFill>
          <a:blip r:embed="rId2"/>
          <a:stretch>
            <a:fillRect/>
          </a:stretch>
        </p:blipFill>
        <p:spPr>
          <a:xfrm>
            <a:off x="7057096" y="5900738"/>
            <a:ext cx="4842803" cy="677862"/>
          </a:xfrm>
          <a:prstGeom prst="rect">
            <a:avLst/>
          </a:prstGeom>
        </p:spPr>
      </p:pic>
    </p:spTree>
    <p:extLst>
      <p:ext uri="{BB962C8B-B14F-4D97-AF65-F5344CB8AC3E}">
        <p14:creationId xmlns:p14="http://schemas.microsoft.com/office/powerpoint/2010/main" val="1796741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71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D2FDF-5615-D24C-848A-1F6686A363CE}"/>
              </a:ext>
            </a:extLst>
          </p:cNvPr>
          <p:cNvSpPr>
            <a:spLocks noGrp="1"/>
          </p:cNvSpPr>
          <p:nvPr>
            <p:ph type="ctrTitle"/>
          </p:nvPr>
        </p:nvSpPr>
        <p:spPr>
          <a:xfrm>
            <a:off x="552449" y="571495"/>
            <a:ext cx="11149013" cy="709612"/>
          </a:xfrm>
        </p:spPr>
        <p:txBody>
          <a:bodyPr>
            <a:normAutofit/>
          </a:bodyPr>
          <a:lstStyle/>
          <a:p>
            <a:pPr algn="l"/>
            <a:r>
              <a:rPr lang="en-US" sz="4200" dirty="0">
                <a:latin typeface="Basier Square" pitchFamily="2" charset="77"/>
              </a:rPr>
              <a:t>Conclusion</a:t>
            </a:r>
          </a:p>
        </p:txBody>
      </p:sp>
      <p:sp>
        <p:nvSpPr>
          <p:cNvPr id="3" name="Subtitle 2">
            <a:extLst>
              <a:ext uri="{FF2B5EF4-FFF2-40B4-BE49-F238E27FC236}">
                <a16:creationId xmlns:a16="http://schemas.microsoft.com/office/drawing/2014/main" id="{C4724A70-F4CA-724C-9A45-AE8ED35AE1B6}"/>
              </a:ext>
            </a:extLst>
          </p:cNvPr>
          <p:cNvSpPr>
            <a:spLocks noGrp="1"/>
          </p:cNvSpPr>
          <p:nvPr>
            <p:ph type="subTitle" idx="1"/>
          </p:nvPr>
        </p:nvSpPr>
        <p:spPr>
          <a:xfrm>
            <a:off x="666749" y="1616076"/>
            <a:ext cx="11233150" cy="4613274"/>
          </a:xfrm>
        </p:spPr>
        <p:txBody>
          <a:bodyPr/>
          <a:lstStyle/>
          <a:p>
            <a:pPr marL="342900" indent="-342900" algn="l">
              <a:buFont typeface="Arial" panose="020B0604020202020204" pitchFamily="34" charset="0"/>
              <a:buChar char="•"/>
            </a:pPr>
            <a:r>
              <a:rPr lang="en-US" dirty="0">
                <a:latin typeface="Basier Square Mono" pitchFamily="2" charset="77"/>
              </a:rPr>
              <a:t>Public health risks of cannabis are modest</a:t>
            </a:r>
          </a:p>
          <a:p>
            <a:pPr marL="342900" indent="-342900" algn="l">
              <a:buFont typeface="Arial" panose="020B0604020202020204" pitchFamily="34" charset="0"/>
              <a:buChar char="•"/>
            </a:pPr>
            <a:r>
              <a:rPr lang="en-US" dirty="0">
                <a:latin typeface="Basier Square Mono" pitchFamily="2" charset="77"/>
              </a:rPr>
              <a:t>Public health risks of cannabis are </a:t>
            </a:r>
            <a:r>
              <a:rPr lang="en-US" u="sng" dirty="0">
                <a:latin typeface="Basier Square Mono" pitchFamily="2" charset="77"/>
              </a:rPr>
              <a:t>much lower than those for alcohol and tobacco – which are both legal and regulated</a:t>
            </a:r>
            <a:r>
              <a:rPr lang="en-US" dirty="0">
                <a:latin typeface="Basier Square Mono" pitchFamily="2" charset="77"/>
              </a:rPr>
              <a:t>. </a:t>
            </a:r>
          </a:p>
          <a:p>
            <a:pPr marL="342900" indent="-342900" algn="l">
              <a:buFont typeface="Arial" panose="020B0604020202020204" pitchFamily="34" charset="0"/>
              <a:buChar char="•"/>
            </a:pPr>
            <a:r>
              <a:rPr lang="en-US" dirty="0">
                <a:latin typeface="Basier Square Mono" pitchFamily="2" charset="77"/>
              </a:rPr>
              <a:t>Public health risks are raised by </a:t>
            </a:r>
            <a:r>
              <a:rPr lang="en-US" dirty="0" err="1">
                <a:latin typeface="Basier Square Mono" pitchFamily="2" charset="77"/>
              </a:rPr>
              <a:t>criminalisation</a:t>
            </a:r>
            <a:r>
              <a:rPr lang="en-US" dirty="0">
                <a:latin typeface="Basier Square Mono" pitchFamily="2" charset="77"/>
              </a:rPr>
              <a:t> and lowered by </a:t>
            </a:r>
            <a:r>
              <a:rPr lang="en-US" dirty="0" err="1">
                <a:latin typeface="Basier Square Mono" pitchFamily="2" charset="77"/>
              </a:rPr>
              <a:t>legalisation</a:t>
            </a:r>
            <a:r>
              <a:rPr lang="en-US" dirty="0">
                <a:latin typeface="Basier Square Mono" pitchFamily="2" charset="77"/>
              </a:rPr>
              <a:t>. </a:t>
            </a:r>
          </a:p>
          <a:p>
            <a:pPr marL="342900" indent="-342900" algn="l">
              <a:buFont typeface="Arial" panose="020B0604020202020204" pitchFamily="34" charset="0"/>
              <a:buChar char="•"/>
            </a:pPr>
            <a:r>
              <a:rPr lang="en-US" dirty="0">
                <a:latin typeface="Basier Square Mono" pitchFamily="2" charset="77"/>
              </a:rPr>
              <a:t>Some medical benefits from cannabis do exist. </a:t>
            </a:r>
          </a:p>
          <a:p>
            <a:pPr marL="342900" indent="-342900" algn="l">
              <a:buFont typeface="Arial" panose="020B0604020202020204" pitchFamily="34" charset="0"/>
              <a:buChar char="•"/>
            </a:pPr>
            <a:r>
              <a:rPr lang="en-US" dirty="0">
                <a:latin typeface="Basier Square Mono" pitchFamily="2" charset="77"/>
              </a:rPr>
              <a:t>Benefits of </a:t>
            </a:r>
            <a:r>
              <a:rPr lang="en-US" dirty="0" err="1">
                <a:latin typeface="Basier Square Mono" pitchFamily="2" charset="77"/>
              </a:rPr>
              <a:t>legalisation</a:t>
            </a:r>
            <a:r>
              <a:rPr lang="en-US" dirty="0">
                <a:latin typeface="Basier Square Mono" pitchFamily="2" charset="77"/>
              </a:rPr>
              <a:t> of trade include public health impact, economic impact (including taxation) and criminal justice impact. </a:t>
            </a:r>
          </a:p>
          <a:p>
            <a:pPr marL="342900" indent="-342900" algn="l">
              <a:buFont typeface="Arial" panose="020B0604020202020204" pitchFamily="34" charset="0"/>
              <a:buChar char="•"/>
            </a:pPr>
            <a:r>
              <a:rPr lang="en-US" dirty="0">
                <a:latin typeface="Basier Square Mono" pitchFamily="2" charset="77"/>
              </a:rPr>
              <a:t>The Bill can and must go further than the 2018 judgment.</a:t>
            </a:r>
          </a:p>
        </p:txBody>
      </p:sp>
      <p:pic>
        <p:nvPicPr>
          <p:cNvPr id="8" name="Picture 7">
            <a:extLst>
              <a:ext uri="{FF2B5EF4-FFF2-40B4-BE49-F238E27FC236}">
                <a16:creationId xmlns:a16="http://schemas.microsoft.com/office/drawing/2014/main" id="{82F47DED-9EC7-C44C-8458-D44E9A88CC69}"/>
              </a:ext>
            </a:extLst>
          </p:cNvPr>
          <p:cNvPicPr>
            <a:picLocks noChangeAspect="1"/>
          </p:cNvPicPr>
          <p:nvPr/>
        </p:nvPicPr>
        <p:blipFill>
          <a:blip r:embed="rId2"/>
          <a:stretch>
            <a:fillRect/>
          </a:stretch>
        </p:blipFill>
        <p:spPr>
          <a:xfrm>
            <a:off x="7057096" y="5900738"/>
            <a:ext cx="4842803" cy="677862"/>
          </a:xfrm>
          <a:prstGeom prst="rect">
            <a:avLst/>
          </a:prstGeom>
        </p:spPr>
      </p:pic>
    </p:spTree>
    <p:extLst>
      <p:ext uri="{BB962C8B-B14F-4D97-AF65-F5344CB8AC3E}">
        <p14:creationId xmlns:p14="http://schemas.microsoft.com/office/powerpoint/2010/main" val="540555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71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D2FDF-5615-D24C-848A-1F6686A363CE}"/>
              </a:ext>
            </a:extLst>
          </p:cNvPr>
          <p:cNvSpPr>
            <a:spLocks noGrp="1"/>
          </p:cNvSpPr>
          <p:nvPr>
            <p:ph type="ctrTitle"/>
          </p:nvPr>
        </p:nvSpPr>
        <p:spPr>
          <a:xfrm>
            <a:off x="4179053" y="2245312"/>
            <a:ext cx="3368622" cy="709612"/>
          </a:xfrm>
        </p:spPr>
        <p:txBody>
          <a:bodyPr>
            <a:normAutofit/>
          </a:bodyPr>
          <a:lstStyle/>
          <a:p>
            <a:pPr algn="l"/>
            <a:r>
              <a:rPr lang="en-US" sz="4200" dirty="0">
                <a:latin typeface="Basier Square" pitchFamily="2" charset="77"/>
              </a:rPr>
              <a:t>Thank you.</a:t>
            </a:r>
          </a:p>
        </p:txBody>
      </p:sp>
      <p:pic>
        <p:nvPicPr>
          <p:cNvPr id="8" name="Picture 7">
            <a:extLst>
              <a:ext uri="{FF2B5EF4-FFF2-40B4-BE49-F238E27FC236}">
                <a16:creationId xmlns:a16="http://schemas.microsoft.com/office/drawing/2014/main" id="{82F47DED-9EC7-C44C-8458-D44E9A88CC69}"/>
              </a:ext>
            </a:extLst>
          </p:cNvPr>
          <p:cNvPicPr>
            <a:picLocks noChangeAspect="1"/>
          </p:cNvPicPr>
          <p:nvPr/>
        </p:nvPicPr>
        <p:blipFill>
          <a:blip r:embed="rId2"/>
          <a:stretch>
            <a:fillRect/>
          </a:stretch>
        </p:blipFill>
        <p:spPr>
          <a:xfrm>
            <a:off x="7057096" y="5900738"/>
            <a:ext cx="4842803" cy="677862"/>
          </a:xfrm>
          <a:prstGeom prst="rect">
            <a:avLst/>
          </a:prstGeom>
        </p:spPr>
      </p:pic>
      <p:sp>
        <p:nvSpPr>
          <p:cNvPr id="7" name="Subtitle 2">
            <a:extLst>
              <a:ext uri="{FF2B5EF4-FFF2-40B4-BE49-F238E27FC236}">
                <a16:creationId xmlns:a16="http://schemas.microsoft.com/office/drawing/2014/main" id="{BC7C5B57-71C9-F44F-9479-0F7AE368E8C4}"/>
              </a:ext>
            </a:extLst>
          </p:cNvPr>
          <p:cNvSpPr>
            <a:spLocks noGrp="1"/>
          </p:cNvSpPr>
          <p:nvPr>
            <p:ph type="subTitle" idx="1"/>
          </p:nvPr>
        </p:nvSpPr>
        <p:spPr>
          <a:xfrm>
            <a:off x="2148121" y="3299633"/>
            <a:ext cx="7330376" cy="1086387"/>
          </a:xfrm>
        </p:spPr>
        <p:txBody>
          <a:bodyPr/>
          <a:lstStyle/>
          <a:p>
            <a:pPr algn="l"/>
            <a:r>
              <a:rPr lang="en-US" dirty="0">
                <a:latin typeface="Basier Square Mono" pitchFamily="2" charset="77"/>
              </a:rPr>
              <a:t>Contact: </a:t>
            </a:r>
            <a:r>
              <a:rPr lang="en-US" dirty="0">
                <a:latin typeface="Basier Square Mono" pitchFamily="2" charset="77"/>
                <a:hlinkClick r:id="rId3"/>
              </a:rPr>
              <a:t>doron@karoobioscience.com</a:t>
            </a:r>
            <a:r>
              <a:rPr lang="en-US" dirty="0">
                <a:latin typeface="Basier Square Mono" pitchFamily="2" charset="77"/>
              </a:rPr>
              <a:t> </a:t>
            </a:r>
          </a:p>
        </p:txBody>
      </p:sp>
    </p:spTree>
    <p:extLst>
      <p:ext uri="{BB962C8B-B14F-4D97-AF65-F5344CB8AC3E}">
        <p14:creationId xmlns:p14="http://schemas.microsoft.com/office/powerpoint/2010/main" val="1619014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71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4724A70-F4CA-724C-9A45-AE8ED35AE1B6}"/>
              </a:ext>
            </a:extLst>
          </p:cNvPr>
          <p:cNvSpPr>
            <a:spLocks noGrp="1"/>
          </p:cNvSpPr>
          <p:nvPr>
            <p:ph type="subTitle" idx="1"/>
          </p:nvPr>
        </p:nvSpPr>
        <p:spPr>
          <a:xfrm>
            <a:off x="5210174" y="808831"/>
            <a:ext cx="6091238" cy="4832552"/>
          </a:xfrm>
        </p:spPr>
        <p:txBody>
          <a:bodyPr>
            <a:normAutofit/>
          </a:bodyPr>
          <a:lstStyle/>
          <a:p>
            <a:r>
              <a:rPr lang="en-US" dirty="0">
                <a:latin typeface="Basier Square Mono" pitchFamily="2" charset="77"/>
              </a:rPr>
              <a:t>Written submission was made in October 2020 in the name of </a:t>
            </a:r>
            <a:r>
              <a:rPr lang="en-US" dirty="0" err="1">
                <a:latin typeface="Basier Square Mono" pitchFamily="2" charset="77"/>
              </a:rPr>
              <a:t>CannaKaroo</a:t>
            </a:r>
            <a:r>
              <a:rPr lang="en-US" dirty="0">
                <a:latin typeface="Basier Square Mono" pitchFamily="2" charset="77"/>
              </a:rPr>
              <a:t> (Pty) Ltd. </a:t>
            </a:r>
          </a:p>
          <a:p>
            <a:endParaRPr lang="en-US" dirty="0">
              <a:latin typeface="Basier Square Mono" pitchFamily="2" charset="77"/>
            </a:endParaRPr>
          </a:p>
          <a:p>
            <a:r>
              <a:rPr lang="en-US" dirty="0">
                <a:latin typeface="Basier Square Mono" pitchFamily="2" charset="77"/>
              </a:rPr>
              <a:t>Company name has since changed to Karoo Bioscience.</a:t>
            </a:r>
          </a:p>
          <a:p>
            <a:endParaRPr lang="en-US" dirty="0">
              <a:latin typeface="Basier Square Mono" pitchFamily="2" charset="77"/>
            </a:endParaRPr>
          </a:p>
          <a:p>
            <a:r>
              <a:rPr lang="en-US" dirty="0">
                <a:latin typeface="Basier Square Mono" pitchFamily="2" charset="77"/>
              </a:rPr>
              <a:t>Karoo Bioscience is a cultivation, research and processing company within the Medicines Act licensing framework. </a:t>
            </a:r>
          </a:p>
        </p:txBody>
      </p:sp>
      <p:pic>
        <p:nvPicPr>
          <p:cNvPr id="8" name="Picture 7">
            <a:extLst>
              <a:ext uri="{FF2B5EF4-FFF2-40B4-BE49-F238E27FC236}">
                <a16:creationId xmlns:a16="http://schemas.microsoft.com/office/drawing/2014/main" id="{82F47DED-9EC7-C44C-8458-D44E9A88CC69}"/>
              </a:ext>
            </a:extLst>
          </p:cNvPr>
          <p:cNvPicPr>
            <a:picLocks noChangeAspect="1"/>
          </p:cNvPicPr>
          <p:nvPr/>
        </p:nvPicPr>
        <p:blipFill>
          <a:blip r:embed="rId2"/>
          <a:stretch>
            <a:fillRect/>
          </a:stretch>
        </p:blipFill>
        <p:spPr>
          <a:xfrm>
            <a:off x="7057096" y="5900738"/>
            <a:ext cx="4842803" cy="677862"/>
          </a:xfrm>
          <a:prstGeom prst="rect">
            <a:avLst/>
          </a:prstGeom>
        </p:spPr>
      </p:pic>
      <p:pic>
        <p:nvPicPr>
          <p:cNvPr id="5" name="Picture 4">
            <a:extLst>
              <a:ext uri="{FF2B5EF4-FFF2-40B4-BE49-F238E27FC236}">
                <a16:creationId xmlns:a16="http://schemas.microsoft.com/office/drawing/2014/main" id="{F6669BD9-6DE1-DD49-B0DE-4774BBF7B882}"/>
              </a:ext>
            </a:extLst>
          </p:cNvPr>
          <p:cNvPicPr>
            <a:picLocks noChangeAspect="1"/>
          </p:cNvPicPr>
          <p:nvPr/>
        </p:nvPicPr>
        <p:blipFill>
          <a:blip r:embed="rId3"/>
          <a:stretch>
            <a:fillRect/>
          </a:stretch>
        </p:blipFill>
        <p:spPr>
          <a:xfrm>
            <a:off x="594847" y="396082"/>
            <a:ext cx="4279900" cy="5765800"/>
          </a:xfrm>
          <a:prstGeom prst="rect">
            <a:avLst/>
          </a:prstGeom>
        </p:spPr>
      </p:pic>
    </p:spTree>
    <p:extLst>
      <p:ext uri="{BB962C8B-B14F-4D97-AF65-F5344CB8AC3E}">
        <p14:creationId xmlns:p14="http://schemas.microsoft.com/office/powerpoint/2010/main" val="952460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71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D2FDF-5615-D24C-848A-1F6686A363CE}"/>
              </a:ext>
            </a:extLst>
          </p:cNvPr>
          <p:cNvSpPr>
            <a:spLocks noGrp="1"/>
          </p:cNvSpPr>
          <p:nvPr>
            <p:ph type="ctrTitle"/>
          </p:nvPr>
        </p:nvSpPr>
        <p:spPr>
          <a:xfrm>
            <a:off x="552450" y="371475"/>
            <a:ext cx="9144000" cy="885825"/>
          </a:xfrm>
        </p:spPr>
        <p:txBody>
          <a:bodyPr>
            <a:normAutofit/>
          </a:bodyPr>
          <a:lstStyle/>
          <a:p>
            <a:pPr algn="l"/>
            <a:r>
              <a:rPr lang="en-US" sz="4200" dirty="0">
                <a:latin typeface="Basier Square" pitchFamily="2" charset="77"/>
              </a:rPr>
              <a:t>Structure</a:t>
            </a:r>
            <a:r>
              <a:rPr lang="en-US" sz="4000" dirty="0">
                <a:latin typeface="Basier Square" pitchFamily="2" charset="77"/>
              </a:rPr>
              <a:t> of Presentation</a:t>
            </a:r>
          </a:p>
        </p:txBody>
      </p:sp>
      <p:sp>
        <p:nvSpPr>
          <p:cNvPr id="3" name="Subtitle 2">
            <a:extLst>
              <a:ext uri="{FF2B5EF4-FFF2-40B4-BE49-F238E27FC236}">
                <a16:creationId xmlns:a16="http://schemas.microsoft.com/office/drawing/2014/main" id="{C4724A70-F4CA-724C-9A45-AE8ED35AE1B6}"/>
              </a:ext>
            </a:extLst>
          </p:cNvPr>
          <p:cNvSpPr>
            <a:spLocks noGrp="1"/>
          </p:cNvSpPr>
          <p:nvPr>
            <p:ph type="subTitle" idx="1"/>
          </p:nvPr>
        </p:nvSpPr>
        <p:spPr>
          <a:xfrm>
            <a:off x="666750" y="1616075"/>
            <a:ext cx="10777538" cy="4698999"/>
          </a:xfrm>
        </p:spPr>
        <p:txBody>
          <a:bodyPr>
            <a:normAutofit/>
          </a:bodyPr>
          <a:lstStyle/>
          <a:p>
            <a:pPr marL="342900" indent="-342900" algn="l">
              <a:buFont typeface="Arial" panose="020B0604020202020204" pitchFamily="34" charset="0"/>
              <a:buChar char="•"/>
            </a:pPr>
            <a:r>
              <a:rPr lang="en-US" dirty="0">
                <a:latin typeface="Basier Square Mono" pitchFamily="2" charset="77"/>
              </a:rPr>
              <a:t>Public Health impact</a:t>
            </a:r>
          </a:p>
          <a:p>
            <a:pPr marL="342900" indent="-342900" algn="l">
              <a:buFont typeface="Arial" panose="020B0604020202020204" pitchFamily="34" charset="0"/>
              <a:buChar char="•"/>
            </a:pPr>
            <a:r>
              <a:rPr lang="en-US" dirty="0">
                <a:latin typeface="Basier Square Mono" pitchFamily="2" charset="77"/>
              </a:rPr>
              <a:t>Criminal Justice impact </a:t>
            </a:r>
          </a:p>
          <a:p>
            <a:pPr marL="342900" indent="-342900" algn="l">
              <a:buFont typeface="Arial" panose="020B0604020202020204" pitchFamily="34" charset="0"/>
              <a:buChar char="•"/>
            </a:pPr>
            <a:r>
              <a:rPr lang="en-US" dirty="0">
                <a:latin typeface="Basier Square Mono" pitchFamily="2" charset="77"/>
              </a:rPr>
              <a:t>Economic impact</a:t>
            </a:r>
          </a:p>
          <a:p>
            <a:pPr marL="342900" indent="-342900" algn="l">
              <a:buFont typeface="Arial" panose="020B0604020202020204" pitchFamily="34" charset="0"/>
              <a:buChar char="•"/>
            </a:pPr>
            <a:r>
              <a:rPr lang="en-US" dirty="0">
                <a:latin typeface="Basier Square Mono" pitchFamily="2" charset="77"/>
              </a:rPr>
              <a:t>Constitutional Court judgment</a:t>
            </a:r>
          </a:p>
          <a:p>
            <a:pPr marL="342900" indent="-342900" algn="l">
              <a:buFont typeface="Arial" panose="020B0604020202020204" pitchFamily="34" charset="0"/>
              <a:buChar char="•"/>
            </a:pPr>
            <a:r>
              <a:rPr lang="en-US" dirty="0">
                <a:latin typeface="Basier Square Mono" pitchFamily="2" charset="77"/>
              </a:rPr>
              <a:t>Analysis of the Bill</a:t>
            </a:r>
          </a:p>
          <a:p>
            <a:pPr marL="342900" indent="-342900" algn="l">
              <a:buFont typeface="Arial" panose="020B0604020202020204" pitchFamily="34" charset="0"/>
              <a:buChar char="•"/>
            </a:pPr>
            <a:r>
              <a:rPr lang="en-US" dirty="0">
                <a:latin typeface="Basier Square Mono" pitchFamily="2" charset="77"/>
              </a:rPr>
              <a:t>Comparative analysis with other countries</a:t>
            </a:r>
          </a:p>
          <a:p>
            <a:pPr marL="342900" indent="-342900" algn="l">
              <a:buFont typeface="Arial" panose="020B0604020202020204" pitchFamily="34" charset="0"/>
              <a:buChar char="•"/>
            </a:pPr>
            <a:endParaRPr lang="en-US" dirty="0">
              <a:latin typeface="Basier Square Mono" pitchFamily="2" charset="77"/>
            </a:endParaRPr>
          </a:p>
          <a:p>
            <a:pPr marL="342900" indent="-342900" algn="l">
              <a:buFont typeface="Arial" panose="020B0604020202020204" pitchFamily="34" charset="0"/>
              <a:buChar char="•"/>
            </a:pPr>
            <a:endParaRPr lang="en-US" dirty="0">
              <a:latin typeface="Basier Square Mono" pitchFamily="2" charset="77"/>
            </a:endParaRPr>
          </a:p>
          <a:p>
            <a:pPr marL="342900" indent="-342900" algn="l">
              <a:buFont typeface="Arial" panose="020B0604020202020204" pitchFamily="34" charset="0"/>
              <a:buChar char="•"/>
            </a:pPr>
            <a:endParaRPr lang="en-US" dirty="0">
              <a:latin typeface="Basier Square Mono" pitchFamily="2" charset="77"/>
            </a:endParaRPr>
          </a:p>
          <a:p>
            <a:pPr marL="342900" indent="-342900" algn="l">
              <a:buFont typeface="Arial" panose="020B0604020202020204" pitchFamily="34" charset="0"/>
              <a:buChar char="•"/>
            </a:pPr>
            <a:endParaRPr lang="en-US" dirty="0">
              <a:latin typeface="Basier Square Mono" pitchFamily="2" charset="77"/>
            </a:endParaRPr>
          </a:p>
        </p:txBody>
      </p:sp>
      <p:pic>
        <p:nvPicPr>
          <p:cNvPr id="8" name="Picture 7">
            <a:extLst>
              <a:ext uri="{FF2B5EF4-FFF2-40B4-BE49-F238E27FC236}">
                <a16:creationId xmlns:a16="http://schemas.microsoft.com/office/drawing/2014/main" id="{82F47DED-9EC7-C44C-8458-D44E9A88CC69}"/>
              </a:ext>
            </a:extLst>
          </p:cNvPr>
          <p:cNvPicPr>
            <a:picLocks noChangeAspect="1"/>
          </p:cNvPicPr>
          <p:nvPr/>
        </p:nvPicPr>
        <p:blipFill>
          <a:blip r:embed="rId2"/>
          <a:stretch>
            <a:fillRect/>
          </a:stretch>
        </p:blipFill>
        <p:spPr>
          <a:xfrm>
            <a:off x="7057096" y="5900738"/>
            <a:ext cx="4842803" cy="677862"/>
          </a:xfrm>
          <a:prstGeom prst="rect">
            <a:avLst/>
          </a:prstGeom>
        </p:spPr>
      </p:pic>
    </p:spTree>
    <p:extLst>
      <p:ext uri="{BB962C8B-B14F-4D97-AF65-F5344CB8AC3E}">
        <p14:creationId xmlns:p14="http://schemas.microsoft.com/office/powerpoint/2010/main" val="1705581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71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D2FDF-5615-D24C-848A-1F6686A363CE}"/>
              </a:ext>
            </a:extLst>
          </p:cNvPr>
          <p:cNvSpPr>
            <a:spLocks noGrp="1"/>
          </p:cNvSpPr>
          <p:nvPr>
            <p:ph type="ctrTitle"/>
          </p:nvPr>
        </p:nvSpPr>
        <p:spPr>
          <a:xfrm>
            <a:off x="552449" y="571495"/>
            <a:ext cx="11347449" cy="709612"/>
          </a:xfrm>
        </p:spPr>
        <p:txBody>
          <a:bodyPr>
            <a:normAutofit/>
          </a:bodyPr>
          <a:lstStyle/>
          <a:p>
            <a:pPr algn="l"/>
            <a:r>
              <a:rPr lang="en-US" sz="4200" dirty="0">
                <a:latin typeface="Basier Square" pitchFamily="2" charset="77"/>
              </a:rPr>
              <a:t>Public health </a:t>
            </a:r>
            <a:r>
              <a:rPr lang="en-US" sz="4200" u="sng" dirty="0">
                <a:latin typeface="Basier Square" pitchFamily="2" charset="77"/>
              </a:rPr>
              <a:t>risks</a:t>
            </a:r>
            <a:r>
              <a:rPr lang="en-US" sz="4200" dirty="0">
                <a:latin typeface="Basier Square" pitchFamily="2" charset="77"/>
              </a:rPr>
              <a:t> of </a:t>
            </a:r>
            <a:r>
              <a:rPr lang="en-US" sz="4200" dirty="0" err="1">
                <a:latin typeface="Basier Square" pitchFamily="2" charset="77"/>
              </a:rPr>
              <a:t>legalisation</a:t>
            </a:r>
            <a:r>
              <a:rPr lang="en-US" sz="4200" dirty="0">
                <a:latin typeface="Basier Square" pitchFamily="2" charset="77"/>
              </a:rPr>
              <a:t> of trade</a:t>
            </a:r>
          </a:p>
        </p:txBody>
      </p:sp>
      <p:sp>
        <p:nvSpPr>
          <p:cNvPr id="3" name="Subtitle 2">
            <a:extLst>
              <a:ext uri="{FF2B5EF4-FFF2-40B4-BE49-F238E27FC236}">
                <a16:creationId xmlns:a16="http://schemas.microsoft.com/office/drawing/2014/main" id="{C4724A70-F4CA-724C-9A45-AE8ED35AE1B6}"/>
              </a:ext>
            </a:extLst>
          </p:cNvPr>
          <p:cNvSpPr>
            <a:spLocks noGrp="1"/>
          </p:cNvSpPr>
          <p:nvPr>
            <p:ph type="subTitle" idx="1"/>
          </p:nvPr>
        </p:nvSpPr>
        <p:spPr>
          <a:xfrm>
            <a:off x="666749" y="1616076"/>
            <a:ext cx="10734675" cy="4962524"/>
          </a:xfrm>
        </p:spPr>
        <p:txBody>
          <a:bodyPr>
            <a:normAutofit lnSpcReduction="10000"/>
          </a:bodyPr>
          <a:lstStyle/>
          <a:p>
            <a:pPr marL="342900" indent="-342900" algn="l">
              <a:buFont typeface="Arial" panose="020B0604020202020204" pitchFamily="34" charset="0"/>
              <a:buChar char="•"/>
            </a:pPr>
            <a:r>
              <a:rPr lang="en-US" dirty="0">
                <a:latin typeface="Basier Square Mono" pitchFamily="2" charset="77"/>
              </a:rPr>
              <a:t>Cannabis use </a:t>
            </a:r>
            <a:r>
              <a:rPr lang="en-US" u="sng" dirty="0">
                <a:latin typeface="Basier Square Mono" pitchFamily="2" charset="77"/>
              </a:rPr>
              <a:t>does</a:t>
            </a:r>
            <a:r>
              <a:rPr lang="en-US" dirty="0">
                <a:latin typeface="Basier Square Mono" pitchFamily="2" charset="77"/>
              </a:rPr>
              <a:t> involve risk. </a:t>
            </a:r>
          </a:p>
          <a:p>
            <a:pPr marL="342900" indent="-342900" algn="l">
              <a:buFont typeface="Arial" panose="020B0604020202020204" pitchFamily="34" charset="0"/>
              <a:buChar char="•"/>
            </a:pPr>
            <a:r>
              <a:rPr lang="en-US" dirty="0">
                <a:latin typeface="Basier Square Mono" pitchFamily="2" charset="77"/>
              </a:rPr>
              <a:t>The main risks are: dependence and psychosis in a small proportion of very regular users of high potency cannabis. Most users do not become addicted or suffer ill effects.</a:t>
            </a:r>
          </a:p>
          <a:p>
            <a:pPr marL="342900" indent="-342900" algn="l">
              <a:buFont typeface="Arial" panose="020B0604020202020204" pitchFamily="34" charset="0"/>
              <a:buChar char="•"/>
            </a:pPr>
            <a:r>
              <a:rPr lang="en-US" dirty="0">
                <a:latin typeface="Basier Square Mono" pitchFamily="2" charset="77"/>
              </a:rPr>
              <a:t>It causes “</a:t>
            </a:r>
            <a:r>
              <a:rPr lang="en-US" u="sng" dirty="0">
                <a:latin typeface="Basier Square Mono" pitchFamily="2" charset="77"/>
              </a:rPr>
              <a:t>much less harm</a:t>
            </a:r>
            <a:r>
              <a:rPr lang="en-US" dirty="0">
                <a:latin typeface="Basier Square Mono" pitchFamily="2" charset="77"/>
              </a:rPr>
              <a:t> than do illicit opioids and stimulants or </a:t>
            </a:r>
            <a:r>
              <a:rPr lang="en-US" u="sng" dirty="0">
                <a:latin typeface="Basier Square Mono" pitchFamily="2" charset="77"/>
              </a:rPr>
              <a:t>legal drugs such as alcohol and tobacco</a:t>
            </a:r>
            <a:r>
              <a:rPr lang="en-US" dirty="0">
                <a:latin typeface="Basier Square Mono" pitchFamily="2" charset="77"/>
              </a:rPr>
              <a:t>.” [</a:t>
            </a:r>
            <a:r>
              <a:rPr lang="en-US" i="1" dirty="0">
                <a:latin typeface="Basier Square Mono" pitchFamily="2" charset="77"/>
              </a:rPr>
              <a:t>Lancet</a:t>
            </a:r>
            <a:r>
              <a:rPr lang="en-US" dirty="0">
                <a:latin typeface="Basier Square Mono" pitchFamily="2" charset="77"/>
              </a:rPr>
              <a:t> 2019].</a:t>
            </a:r>
          </a:p>
          <a:p>
            <a:pPr marL="342900" indent="-342900" algn="l">
              <a:buFont typeface="Arial" panose="020B0604020202020204" pitchFamily="34" charset="0"/>
              <a:buChar char="•"/>
            </a:pPr>
            <a:r>
              <a:rPr lang="en-US" dirty="0">
                <a:latin typeface="Basier Square Mono" pitchFamily="2" charset="77"/>
              </a:rPr>
              <a:t>The number of cases where cannabis causes death is close to zero. Death by overdose basically impossible. Alcohol and tobacco are leading causes of death.</a:t>
            </a:r>
          </a:p>
          <a:p>
            <a:pPr marL="342900" indent="-342900" algn="l">
              <a:buFont typeface="Arial" panose="020B0604020202020204" pitchFamily="34" charset="0"/>
              <a:buChar char="•"/>
            </a:pPr>
            <a:r>
              <a:rPr lang="en-US" dirty="0">
                <a:latin typeface="Basier Square Mono" pitchFamily="2" charset="77"/>
              </a:rPr>
              <a:t>In the </a:t>
            </a:r>
            <a:r>
              <a:rPr lang="en-US" dirty="0" err="1">
                <a:latin typeface="Basier Square Mono" pitchFamily="2" charset="77"/>
              </a:rPr>
              <a:t>US:”daily</a:t>
            </a:r>
            <a:r>
              <a:rPr lang="en-US" dirty="0">
                <a:latin typeface="Basier Square Mono" pitchFamily="2" charset="77"/>
              </a:rPr>
              <a:t> marijuana use has remained relatively stable and at low levels” over the past 20 years, despite legalization of trade.</a:t>
            </a:r>
          </a:p>
          <a:p>
            <a:pPr algn="l"/>
            <a:endParaRPr lang="en-US" dirty="0">
              <a:latin typeface="Basier Square Mono" pitchFamily="2" charset="77"/>
            </a:endParaRPr>
          </a:p>
          <a:p>
            <a:pPr marL="342900" indent="-342900" algn="l">
              <a:buFont typeface="Arial" panose="020B0604020202020204" pitchFamily="34" charset="0"/>
              <a:buChar char="•"/>
            </a:pPr>
            <a:endParaRPr lang="en-US" dirty="0">
              <a:latin typeface="Basier Square Mono" pitchFamily="2" charset="77"/>
            </a:endParaRPr>
          </a:p>
          <a:p>
            <a:pPr marL="342900" indent="-342900" algn="l">
              <a:buFont typeface="Arial" panose="020B0604020202020204" pitchFamily="34" charset="0"/>
              <a:buChar char="•"/>
            </a:pPr>
            <a:endParaRPr lang="en-US" dirty="0">
              <a:latin typeface="Basier Square Mono" pitchFamily="2" charset="77"/>
            </a:endParaRPr>
          </a:p>
        </p:txBody>
      </p:sp>
      <p:pic>
        <p:nvPicPr>
          <p:cNvPr id="8" name="Picture 7">
            <a:extLst>
              <a:ext uri="{FF2B5EF4-FFF2-40B4-BE49-F238E27FC236}">
                <a16:creationId xmlns:a16="http://schemas.microsoft.com/office/drawing/2014/main" id="{82F47DED-9EC7-C44C-8458-D44E9A88CC69}"/>
              </a:ext>
            </a:extLst>
          </p:cNvPr>
          <p:cNvPicPr>
            <a:picLocks noChangeAspect="1"/>
          </p:cNvPicPr>
          <p:nvPr/>
        </p:nvPicPr>
        <p:blipFill>
          <a:blip r:embed="rId2"/>
          <a:stretch>
            <a:fillRect/>
          </a:stretch>
        </p:blipFill>
        <p:spPr>
          <a:xfrm>
            <a:off x="7057096" y="5900738"/>
            <a:ext cx="4842803" cy="677862"/>
          </a:xfrm>
          <a:prstGeom prst="rect">
            <a:avLst/>
          </a:prstGeom>
        </p:spPr>
      </p:pic>
    </p:spTree>
    <p:extLst>
      <p:ext uri="{BB962C8B-B14F-4D97-AF65-F5344CB8AC3E}">
        <p14:creationId xmlns:p14="http://schemas.microsoft.com/office/powerpoint/2010/main" val="3254810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71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D2FDF-5615-D24C-848A-1F6686A363CE}"/>
              </a:ext>
            </a:extLst>
          </p:cNvPr>
          <p:cNvSpPr>
            <a:spLocks noGrp="1"/>
          </p:cNvSpPr>
          <p:nvPr>
            <p:ph type="ctrTitle"/>
          </p:nvPr>
        </p:nvSpPr>
        <p:spPr>
          <a:xfrm>
            <a:off x="552449" y="571495"/>
            <a:ext cx="11639551" cy="709612"/>
          </a:xfrm>
        </p:spPr>
        <p:txBody>
          <a:bodyPr>
            <a:normAutofit/>
          </a:bodyPr>
          <a:lstStyle/>
          <a:p>
            <a:pPr algn="l"/>
            <a:r>
              <a:rPr lang="en-US" sz="4200" dirty="0">
                <a:latin typeface="Basier Square" pitchFamily="2" charset="77"/>
              </a:rPr>
              <a:t>Public health </a:t>
            </a:r>
            <a:r>
              <a:rPr lang="en-US" sz="4200" u="sng" dirty="0">
                <a:latin typeface="Basier Square" pitchFamily="2" charset="77"/>
              </a:rPr>
              <a:t>benefits</a:t>
            </a:r>
            <a:r>
              <a:rPr lang="en-US" sz="4200" dirty="0">
                <a:latin typeface="Basier Square" pitchFamily="2" charset="77"/>
              </a:rPr>
              <a:t> of </a:t>
            </a:r>
            <a:r>
              <a:rPr lang="en-US" sz="4200" dirty="0" err="1">
                <a:latin typeface="Basier Square" pitchFamily="2" charset="77"/>
              </a:rPr>
              <a:t>legalisation</a:t>
            </a:r>
            <a:r>
              <a:rPr lang="en-US" sz="4200" dirty="0">
                <a:latin typeface="Basier Square" pitchFamily="2" charset="77"/>
              </a:rPr>
              <a:t> of trade</a:t>
            </a:r>
          </a:p>
        </p:txBody>
      </p:sp>
      <p:sp>
        <p:nvSpPr>
          <p:cNvPr id="3" name="Subtitle 2">
            <a:extLst>
              <a:ext uri="{FF2B5EF4-FFF2-40B4-BE49-F238E27FC236}">
                <a16:creationId xmlns:a16="http://schemas.microsoft.com/office/drawing/2014/main" id="{C4724A70-F4CA-724C-9A45-AE8ED35AE1B6}"/>
              </a:ext>
            </a:extLst>
          </p:cNvPr>
          <p:cNvSpPr>
            <a:spLocks noGrp="1"/>
          </p:cNvSpPr>
          <p:nvPr>
            <p:ph type="subTitle" idx="1"/>
          </p:nvPr>
        </p:nvSpPr>
        <p:spPr>
          <a:xfrm>
            <a:off x="666749" y="1616076"/>
            <a:ext cx="10734675" cy="4962524"/>
          </a:xfrm>
        </p:spPr>
        <p:txBody>
          <a:bodyPr>
            <a:normAutofit/>
          </a:bodyPr>
          <a:lstStyle/>
          <a:p>
            <a:pPr marL="342900" indent="-342900" algn="l">
              <a:buFont typeface="Arial" panose="020B0604020202020204" pitchFamily="34" charset="0"/>
              <a:buChar char="•"/>
            </a:pPr>
            <a:r>
              <a:rPr lang="en-US" dirty="0">
                <a:latin typeface="Basier Square Mono" pitchFamily="2" charset="77"/>
              </a:rPr>
              <a:t>Quality can regulated and subject to inspection and testing. </a:t>
            </a:r>
          </a:p>
          <a:p>
            <a:pPr marL="342900" indent="-342900" algn="l">
              <a:buFont typeface="Arial" panose="020B0604020202020204" pitchFamily="34" charset="0"/>
              <a:buChar char="•"/>
            </a:pPr>
            <a:r>
              <a:rPr lang="en-US" dirty="0">
                <a:latin typeface="Basier Square Mono" pitchFamily="2" charset="77"/>
              </a:rPr>
              <a:t>Labelling can be regulated. </a:t>
            </a:r>
          </a:p>
          <a:p>
            <a:pPr marL="342900" indent="-342900" algn="l">
              <a:buFont typeface="Arial" panose="020B0604020202020204" pitchFamily="34" charset="0"/>
              <a:buChar char="•"/>
            </a:pPr>
            <a:r>
              <a:rPr lang="en-US" dirty="0">
                <a:latin typeface="Basier Square Mono" pitchFamily="2" charset="77"/>
              </a:rPr>
              <a:t>Dosage can be regulated.</a:t>
            </a:r>
          </a:p>
          <a:p>
            <a:pPr marL="342900" indent="-342900" algn="l">
              <a:buFont typeface="Arial" panose="020B0604020202020204" pitchFamily="34" charset="0"/>
              <a:buChar char="•"/>
            </a:pPr>
            <a:r>
              <a:rPr lang="en-US" dirty="0">
                <a:latin typeface="Basier Square Mono" pitchFamily="2" charset="77"/>
              </a:rPr>
              <a:t>Potency can be regulated.</a:t>
            </a:r>
          </a:p>
          <a:p>
            <a:pPr marL="342900" indent="-342900" algn="l">
              <a:buFont typeface="Arial" panose="020B0604020202020204" pitchFamily="34" charset="0"/>
              <a:buChar char="•"/>
            </a:pPr>
            <a:r>
              <a:rPr lang="en-US" dirty="0">
                <a:latin typeface="Basier Square Mono" pitchFamily="2" charset="77"/>
              </a:rPr>
              <a:t>Age-limits can be regulated. </a:t>
            </a:r>
          </a:p>
          <a:p>
            <a:pPr algn="l"/>
            <a:endParaRPr lang="en-US" dirty="0">
              <a:latin typeface="Basier Square Mono" pitchFamily="2" charset="77"/>
            </a:endParaRPr>
          </a:p>
          <a:p>
            <a:pPr marL="342900" indent="-342900" algn="l">
              <a:buFont typeface="Arial" panose="020B0604020202020204" pitchFamily="34" charset="0"/>
              <a:buChar char="•"/>
            </a:pPr>
            <a:r>
              <a:rPr lang="en-US" dirty="0">
                <a:latin typeface="Basier Square Mono" pitchFamily="2" charset="77"/>
              </a:rPr>
              <a:t>The public can know what they are putting in their body and be confident that it is safe.</a:t>
            </a:r>
          </a:p>
          <a:p>
            <a:pPr marL="342900" indent="-342900" algn="l">
              <a:buFont typeface="Arial" panose="020B0604020202020204" pitchFamily="34" charset="0"/>
              <a:buChar char="•"/>
            </a:pPr>
            <a:endParaRPr lang="en-US" dirty="0">
              <a:latin typeface="Basier Square Mono" pitchFamily="2" charset="77"/>
            </a:endParaRPr>
          </a:p>
          <a:p>
            <a:pPr marL="342900" indent="-342900" algn="l">
              <a:buFont typeface="Arial" panose="020B0604020202020204" pitchFamily="34" charset="0"/>
              <a:buChar char="•"/>
            </a:pPr>
            <a:endParaRPr lang="en-US" dirty="0">
              <a:latin typeface="Basier Square Mono" pitchFamily="2" charset="77"/>
            </a:endParaRPr>
          </a:p>
        </p:txBody>
      </p:sp>
      <p:pic>
        <p:nvPicPr>
          <p:cNvPr id="8" name="Picture 7">
            <a:extLst>
              <a:ext uri="{FF2B5EF4-FFF2-40B4-BE49-F238E27FC236}">
                <a16:creationId xmlns:a16="http://schemas.microsoft.com/office/drawing/2014/main" id="{82F47DED-9EC7-C44C-8458-D44E9A88CC69}"/>
              </a:ext>
            </a:extLst>
          </p:cNvPr>
          <p:cNvPicPr>
            <a:picLocks noChangeAspect="1"/>
          </p:cNvPicPr>
          <p:nvPr/>
        </p:nvPicPr>
        <p:blipFill>
          <a:blip r:embed="rId2"/>
          <a:stretch>
            <a:fillRect/>
          </a:stretch>
        </p:blipFill>
        <p:spPr>
          <a:xfrm>
            <a:off x="7057096" y="5900738"/>
            <a:ext cx="4842803" cy="677862"/>
          </a:xfrm>
          <a:prstGeom prst="rect">
            <a:avLst/>
          </a:prstGeom>
        </p:spPr>
      </p:pic>
    </p:spTree>
    <p:extLst>
      <p:ext uri="{BB962C8B-B14F-4D97-AF65-F5344CB8AC3E}">
        <p14:creationId xmlns:p14="http://schemas.microsoft.com/office/powerpoint/2010/main" val="1017247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71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D2FDF-5615-D24C-848A-1F6686A363CE}"/>
              </a:ext>
            </a:extLst>
          </p:cNvPr>
          <p:cNvSpPr>
            <a:spLocks noGrp="1"/>
          </p:cNvSpPr>
          <p:nvPr>
            <p:ph type="ctrTitle"/>
          </p:nvPr>
        </p:nvSpPr>
        <p:spPr>
          <a:xfrm>
            <a:off x="552449" y="571495"/>
            <a:ext cx="11639551" cy="709612"/>
          </a:xfrm>
        </p:spPr>
        <p:txBody>
          <a:bodyPr>
            <a:normAutofit/>
          </a:bodyPr>
          <a:lstStyle/>
          <a:p>
            <a:pPr algn="l"/>
            <a:r>
              <a:rPr lang="en-US" sz="4200" dirty="0">
                <a:latin typeface="Basier Square" pitchFamily="2" charset="77"/>
              </a:rPr>
              <a:t>Public health </a:t>
            </a:r>
            <a:r>
              <a:rPr lang="en-US" sz="4200" u="sng" dirty="0">
                <a:latin typeface="Basier Square" pitchFamily="2" charset="77"/>
              </a:rPr>
              <a:t>benefits</a:t>
            </a:r>
            <a:r>
              <a:rPr lang="en-US" sz="4200" dirty="0">
                <a:latin typeface="Basier Square" pitchFamily="2" charset="77"/>
              </a:rPr>
              <a:t> of </a:t>
            </a:r>
            <a:r>
              <a:rPr lang="en-US" sz="4200" dirty="0" err="1">
                <a:latin typeface="Basier Square" pitchFamily="2" charset="77"/>
              </a:rPr>
              <a:t>legalisation</a:t>
            </a:r>
            <a:r>
              <a:rPr lang="en-US" sz="4200" dirty="0">
                <a:latin typeface="Basier Square" pitchFamily="2" charset="77"/>
              </a:rPr>
              <a:t> of trade</a:t>
            </a:r>
          </a:p>
        </p:txBody>
      </p:sp>
      <p:sp>
        <p:nvSpPr>
          <p:cNvPr id="3" name="Subtitle 2">
            <a:extLst>
              <a:ext uri="{FF2B5EF4-FFF2-40B4-BE49-F238E27FC236}">
                <a16:creationId xmlns:a16="http://schemas.microsoft.com/office/drawing/2014/main" id="{C4724A70-F4CA-724C-9A45-AE8ED35AE1B6}"/>
              </a:ext>
            </a:extLst>
          </p:cNvPr>
          <p:cNvSpPr>
            <a:spLocks noGrp="1"/>
          </p:cNvSpPr>
          <p:nvPr>
            <p:ph type="subTitle" idx="1"/>
          </p:nvPr>
        </p:nvSpPr>
        <p:spPr>
          <a:xfrm>
            <a:off x="666749" y="1616076"/>
            <a:ext cx="10734675" cy="4962524"/>
          </a:xfrm>
        </p:spPr>
        <p:txBody>
          <a:bodyPr>
            <a:normAutofit lnSpcReduction="10000"/>
          </a:bodyPr>
          <a:lstStyle/>
          <a:p>
            <a:pPr marL="342900" indent="-342900" algn="l">
              <a:buFont typeface="Arial" panose="020B0604020202020204" pitchFamily="34" charset="0"/>
              <a:buChar char="•"/>
            </a:pPr>
            <a:r>
              <a:rPr lang="en-US" dirty="0">
                <a:latin typeface="Basier Square Mono" pitchFamily="2" charset="77"/>
              </a:rPr>
              <a:t>Cannabis has proven and potential medical uses.</a:t>
            </a:r>
          </a:p>
          <a:p>
            <a:pPr marL="342900" indent="-342900" algn="l">
              <a:buFont typeface="Arial" panose="020B0604020202020204" pitchFamily="34" charset="0"/>
              <a:buChar char="•"/>
            </a:pPr>
            <a:r>
              <a:rPr lang="en-US" dirty="0">
                <a:latin typeface="Basier Square Mono" pitchFamily="2" charset="77"/>
              </a:rPr>
              <a:t>From 1996 cannabis use was permitted in California for nausea, pain and muscle spasm, among other conditions.</a:t>
            </a:r>
          </a:p>
          <a:p>
            <a:pPr marL="342900" indent="-342900" algn="l">
              <a:buFont typeface="Arial" panose="020B0604020202020204" pitchFamily="34" charset="0"/>
              <a:buChar char="•"/>
            </a:pPr>
            <a:r>
              <a:rPr lang="en-US" dirty="0">
                <a:latin typeface="Basier Square Mono" pitchFamily="2" charset="77"/>
              </a:rPr>
              <a:t>Cannabis medicines are permitted by the European Medicines Agency and the Federal Drug Administration (FDA) for treatment of childhood epilepsies. </a:t>
            </a:r>
          </a:p>
          <a:p>
            <a:pPr marL="342900" indent="-342900" algn="l">
              <a:buFont typeface="Arial" panose="020B0604020202020204" pitchFamily="34" charset="0"/>
              <a:buChar char="•"/>
            </a:pPr>
            <a:r>
              <a:rPr lang="en-US" dirty="0">
                <a:latin typeface="Basier Square Mono" pitchFamily="2" charset="77"/>
              </a:rPr>
              <a:t>In 2019 the European Parliament passed a non-binding vote to improve access to medical cannabis.</a:t>
            </a:r>
          </a:p>
          <a:p>
            <a:pPr marL="342900" indent="-342900" algn="l">
              <a:buFont typeface="Arial" panose="020B0604020202020204" pitchFamily="34" charset="0"/>
              <a:buChar char="•"/>
            </a:pPr>
            <a:r>
              <a:rPr lang="en-US" dirty="0">
                <a:latin typeface="Basier Square Mono" pitchFamily="2" charset="77"/>
              </a:rPr>
              <a:t>The WHO recommended in 2019 that governments remove cannabis from Schedule IV of the Single Convention on Narcotic Drugs.</a:t>
            </a:r>
          </a:p>
          <a:p>
            <a:pPr marL="342900" indent="-342900" algn="l">
              <a:buFont typeface="Arial" panose="020B0604020202020204" pitchFamily="34" charset="0"/>
              <a:buChar char="•"/>
            </a:pPr>
            <a:r>
              <a:rPr lang="en-US" dirty="0">
                <a:latin typeface="Basier Square Mono" pitchFamily="2" charset="77"/>
              </a:rPr>
              <a:t>In Germany over 130,000 patients receive medical cannabis.</a:t>
            </a:r>
          </a:p>
          <a:p>
            <a:pPr marL="342900" indent="-342900" algn="l">
              <a:buFont typeface="Arial" panose="020B0604020202020204" pitchFamily="34" charset="0"/>
              <a:buChar char="•"/>
            </a:pPr>
            <a:endParaRPr lang="en-US" dirty="0">
              <a:latin typeface="Basier Square Mono" pitchFamily="2" charset="77"/>
            </a:endParaRPr>
          </a:p>
          <a:p>
            <a:pPr marL="342900" indent="-342900" algn="l">
              <a:buFont typeface="Arial" panose="020B0604020202020204" pitchFamily="34" charset="0"/>
              <a:buChar char="•"/>
            </a:pPr>
            <a:endParaRPr lang="en-US" dirty="0">
              <a:latin typeface="Basier Square Mono" pitchFamily="2" charset="77"/>
            </a:endParaRPr>
          </a:p>
        </p:txBody>
      </p:sp>
      <p:pic>
        <p:nvPicPr>
          <p:cNvPr id="8" name="Picture 7">
            <a:extLst>
              <a:ext uri="{FF2B5EF4-FFF2-40B4-BE49-F238E27FC236}">
                <a16:creationId xmlns:a16="http://schemas.microsoft.com/office/drawing/2014/main" id="{82F47DED-9EC7-C44C-8458-D44E9A88CC69}"/>
              </a:ext>
            </a:extLst>
          </p:cNvPr>
          <p:cNvPicPr>
            <a:picLocks noChangeAspect="1"/>
          </p:cNvPicPr>
          <p:nvPr/>
        </p:nvPicPr>
        <p:blipFill>
          <a:blip r:embed="rId2"/>
          <a:stretch>
            <a:fillRect/>
          </a:stretch>
        </p:blipFill>
        <p:spPr>
          <a:xfrm>
            <a:off x="7057096" y="5900738"/>
            <a:ext cx="4842803" cy="677862"/>
          </a:xfrm>
          <a:prstGeom prst="rect">
            <a:avLst/>
          </a:prstGeom>
        </p:spPr>
      </p:pic>
    </p:spTree>
    <p:extLst>
      <p:ext uri="{BB962C8B-B14F-4D97-AF65-F5344CB8AC3E}">
        <p14:creationId xmlns:p14="http://schemas.microsoft.com/office/powerpoint/2010/main" val="4131683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71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D2FDF-5615-D24C-848A-1F6686A363CE}"/>
              </a:ext>
            </a:extLst>
          </p:cNvPr>
          <p:cNvSpPr>
            <a:spLocks noGrp="1"/>
          </p:cNvSpPr>
          <p:nvPr>
            <p:ph type="ctrTitle"/>
          </p:nvPr>
        </p:nvSpPr>
        <p:spPr>
          <a:xfrm>
            <a:off x="552449" y="571495"/>
            <a:ext cx="11639551" cy="709612"/>
          </a:xfrm>
        </p:spPr>
        <p:txBody>
          <a:bodyPr>
            <a:normAutofit/>
          </a:bodyPr>
          <a:lstStyle/>
          <a:p>
            <a:pPr algn="l"/>
            <a:r>
              <a:rPr lang="en-US" sz="4200" dirty="0">
                <a:latin typeface="Basier Square" pitchFamily="2" charset="77"/>
              </a:rPr>
              <a:t>Public health </a:t>
            </a:r>
            <a:r>
              <a:rPr lang="en-US" sz="4200" u="sng" dirty="0">
                <a:latin typeface="Basier Square" pitchFamily="2" charset="77"/>
              </a:rPr>
              <a:t>benefits</a:t>
            </a:r>
            <a:r>
              <a:rPr lang="en-US" sz="4200" dirty="0">
                <a:latin typeface="Basier Square" pitchFamily="2" charset="77"/>
              </a:rPr>
              <a:t> of </a:t>
            </a:r>
            <a:r>
              <a:rPr lang="en-US" sz="4200" dirty="0" err="1">
                <a:latin typeface="Basier Square" pitchFamily="2" charset="77"/>
              </a:rPr>
              <a:t>legalisation</a:t>
            </a:r>
            <a:r>
              <a:rPr lang="en-US" sz="4200" dirty="0">
                <a:latin typeface="Basier Square" pitchFamily="2" charset="77"/>
              </a:rPr>
              <a:t> of trade</a:t>
            </a:r>
          </a:p>
        </p:txBody>
      </p:sp>
      <p:sp>
        <p:nvSpPr>
          <p:cNvPr id="3" name="Subtitle 2">
            <a:extLst>
              <a:ext uri="{FF2B5EF4-FFF2-40B4-BE49-F238E27FC236}">
                <a16:creationId xmlns:a16="http://schemas.microsoft.com/office/drawing/2014/main" id="{C4724A70-F4CA-724C-9A45-AE8ED35AE1B6}"/>
              </a:ext>
            </a:extLst>
          </p:cNvPr>
          <p:cNvSpPr>
            <a:spLocks noGrp="1"/>
          </p:cNvSpPr>
          <p:nvPr>
            <p:ph type="subTitle" idx="1"/>
          </p:nvPr>
        </p:nvSpPr>
        <p:spPr>
          <a:xfrm>
            <a:off x="666749" y="1616076"/>
            <a:ext cx="10734675" cy="4962524"/>
          </a:xfrm>
        </p:spPr>
        <p:txBody>
          <a:bodyPr>
            <a:normAutofit/>
          </a:bodyPr>
          <a:lstStyle/>
          <a:p>
            <a:pPr marL="342900" indent="-342900" algn="l">
              <a:buFont typeface="Arial" panose="020B0604020202020204" pitchFamily="34" charset="0"/>
              <a:buChar char="•"/>
            </a:pPr>
            <a:r>
              <a:rPr lang="en-US" dirty="0">
                <a:latin typeface="Basier Square Mono" pitchFamily="2" charset="77"/>
              </a:rPr>
              <a:t>In 2016 the South African Medical Research Council similarly concluded, following a systematic review of the evidence, that there was sufficient proof that cannabinoids could be used to treat chronic pain and spasticity in multiple sclerosis.</a:t>
            </a:r>
          </a:p>
          <a:p>
            <a:pPr marL="342900" indent="-342900" algn="l">
              <a:buFont typeface="Arial" panose="020B0604020202020204" pitchFamily="34" charset="0"/>
              <a:buChar char="•"/>
            </a:pPr>
            <a:r>
              <a:rPr lang="en-US" dirty="0">
                <a:latin typeface="Basier Square Mono" pitchFamily="2" charset="77"/>
              </a:rPr>
              <a:t>A 2014 report published in the medical journal </a:t>
            </a:r>
            <a:r>
              <a:rPr lang="en-US" i="1" dirty="0">
                <a:latin typeface="Basier Square Mono" pitchFamily="2" charset="77"/>
              </a:rPr>
              <a:t>JAMA Internal Medicine</a:t>
            </a:r>
            <a:r>
              <a:rPr lang="en-US" dirty="0">
                <a:latin typeface="Basier Square Mono" pitchFamily="2" charset="77"/>
              </a:rPr>
              <a:t> found that U.S. states with medical cannabis laws had almost a quarter fewer fatal opioid overdose deaths than those without such laws, between 1999-2010.</a:t>
            </a:r>
          </a:p>
        </p:txBody>
      </p:sp>
      <p:pic>
        <p:nvPicPr>
          <p:cNvPr id="8" name="Picture 7">
            <a:extLst>
              <a:ext uri="{FF2B5EF4-FFF2-40B4-BE49-F238E27FC236}">
                <a16:creationId xmlns:a16="http://schemas.microsoft.com/office/drawing/2014/main" id="{82F47DED-9EC7-C44C-8458-D44E9A88CC69}"/>
              </a:ext>
            </a:extLst>
          </p:cNvPr>
          <p:cNvPicPr>
            <a:picLocks noChangeAspect="1"/>
          </p:cNvPicPr>
          <p:nvPr/>
        </p:nvPicPr>
        <p:blipFill>
          <a:blip r:embed="rId2"/>
          <a:stretch>
            <a:fillRect/>
          </a:stretch>
        </p:blipFill>
        <p:spPr>
          <a:xfrm>
            <a:off x="7057096" y="5900738"/>
            <a:ext cx="4842803" cy="677862"/>
          </a:xfrm>
          <a:prstGeom prst="rect">
            <a:avLst/>
          </a:prstGeom>
        </p:spPr>
      </p:pic>
    </p:spTree>
    <p:extLst>
      <p:ext uri="{BB962C8B-B14F-4D97-AF65-F5344CB8AC3E}">
        <p14:creationId xmlns:p14="http://schemas.microsoft.com/office/powerpoint/2010/main" val="2665327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71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D2FDF-5615-D24C-848A-1F6686A363CE}"/>
              </a:ext>
            </a:extLst>
          </p:cNvPr>
          <p:cNvSpPr>
            <a:spLocks noGrp="1"/>
          </p:cNvSpPr>
          <p:nvPr>
            <p:ph type="ctrTitle"/>
          </p:nvPr>
        </p:nvSpPr>
        <p:spPr>
          <a:xfrm>
            <a:off x="552449" y="571495"/>
            <a:ext cx="11149013" cy="709612"/>
          </a:xfrm>
        </p:spPr>
        <p:txBody>
          <a:bodyPr>
            <a:normAutofit/>
          </a:bodyPr>
          <a:lstStyle/>
          <a:p>
            <a:pPr algn="l"/>
            <a:r>
              <a:rPr lang="en-US" sz="4200" dirty="0">
                <a:latin typeface="Basier Square" pitchFamily="2" charset="77"/>
              </a:rPr>
              <a:t>Criminal Justice impact of </a:t>
            </a:r>
            <a:r>
              <a:rPr lang="en-US" sz="4200" dirty="0" err="1">
                <a:latin typeface="Basier Square" pitchFamily="2" charset="77"/>
              </a:rPr>
              <a:t>legalising</a:t>
            </a:r>
            <a:r>
              <a:rPr lang="en-US" sz="4200" dirty="0">
                <a:latin typeface="Basier Square" pitchFamily="2" charset="77"/>
              </a:rPr>
              <a:t> trade</a:t>
            </a:r>
          </a:p>
        </p:txBody>
      </p:sp>
      <p:sp>
        <p:nvSpPr>
          <p:cNvPr id="3" name="Subtitle 2">
            <a:extLst>
              <a:ext uri="{FF2B5EF4-FFF2-40B4-BE49-F238E27FC236}">
                <a16:creationId xmlns:a16="http://schemas.microsoft.com/office/drawing/2014/main" id="{C4724A70-F4CA-724C-9A45-AE8ED35AE1B6}"/>
              </a:ext>
            </a:extLst>
          </p:cNvPr>
          <p:cNvSpPr>
            <a:spLocks noGrp="1"/>
          </p:cNvSpPr>
          <p:nvPr>
            <p:ph type="subTitle" idx="1"/>
          </p:nvPr>
        </p:nvSpPr>
        <p:spPr>
          <a:xfrm>
            <a:off x="666749" y="1616076"/>
            <a:ext cx="10734675" cy="4613274"/>
          </a:xfrm>
        </p:spPr>
        <p:txBody>
          <a:bodyPr>
            <a:normAutofit lnSpcReduction="10000"/>
          </a:bodyPr>
          <a:lstStyle/>
          <a:p>
            <a:pPr marL="342900" indent="-342900" algn="l">
              <a:buFont typeface="Arial" panose="020B0604020202020204" pitchFamily="34" charset="0"/>
              <a:buChar char="•"/>
            </a:pPr>
            <a:r>
              <a:rPr lang="en-US" dirty="0">
                <a:latin typeface="Basier Square Mono" pitchFamily="2" charset="77"/>
              </a:rPr>
              <a:t>Arial spraying of chemicals to remove cannabis plants costs the SA government millions each year. In the year 2014-2015, </a:t>
            </a:r>
            <a:r>
              <a:rPr lang="en-US" u="sng" dirty="0">
                <a:latin typeface="Basier Square Mono" pitchFamily="2" charset="77"/>
              </a:rPr>
              <a:t>R3.5-billion was spent on cannabis </a:t>
            </a:r>
            <a:r>
              <a:rPr lang="en-US" u="sng" dirty="0" err="1">
                <a:latin typeface="Basier Square Mono" pitchFamily="2" charset="77"/>
              </a:rPr>
              <a:t>criminalisation</a:t>
            </a:r>
            <a:r>
              <a:rPr lang="en-US" dirty="0">
                <a:latin typeface="Basier Square Mono" pitchFamily="2" charset="77"/>
              </a:rPr>
              <a:t> by the </a:t>
            </a:r>
            <a:r>
              <a:rPr lang="en-US" dirty="0" err="1">
                <a:latin typeface="Basier Square Mono" pitchFamily="2" charset="77"/>
              </a:rPr>
              <a:t>SAgovernment</a:t>
            </a:r>
            <a:r>
              <a:rPr lang="en-US" dirty="0">
                <a:latin typeface="Basier Square Mono" pitchFamily="2" charset="77"/>
              </a:rPr>
              <a:t> and SAPS.</a:t>
            </a:r>
          </a:p>
          <a:p>
            <a:pPr marL="342900" indent="-342900" algn="l">
              <a:buFont typeface="Arial" panose="020B0604020202020204" pitchFamily="34" charset="0"/>
              <a:buChar char="•"/>
            </a:pPr>
            <a:r>
              <a:rPr lang="en-US" dirty="0">
                <a:latin typeface="Basier Square Mono" pitchFamily="2" charset="77"/>
              </a:rPr>
              <a:t>In California, cost savings were achieved after legislative steps were taken to </a:t>
            </a:r>
            <a:r>
              <a:rPr lang="en-US" dirty="0" err="1">
                <a:latin typeface="Basier Square Mono" pitchFamily="2" charset="77"/>
              </a:rPr>
              <a:t>legalise</a:t>
            </a:r>
            <a:r>
              <a:rPr lang="en-US" dirty="0">
                <a:latin typeface="Basier Square Mono" pitchFamily="2" charset="77"/>
              </a:rPr>
              <a:t> cannabis of approximately $150 million in 2010.</a:t>
            </a:r>
          </a:p>
          <a:p>
            <a:pPr marL="342900" indent="-342900" algn="l">
              <a:buFont typeface="Arial" panose="020B0604020202020204" pitchFamily="34" charset="0"/>
              <a:buChar char="•"/>
            </a:pPr>
            <a:r>
              <a:rPr lang="en-US" dirty="0">
                <a:latin typeface="Basier Square Mono" pitchFamily="2" charset="77"/>
              </a:rPr>
              <a:t>WHO study 2008: “The Netherlands, with a less criminally punitive approach to cannabis use than the US, has experienced lower levels of use, particularly among younger adults. Clearly, by itself, a punitive policy towards possession and use accounts for limited variation in nation-level rates of illegal drug use.”</a:t>
            </a:r>
          </a:p>
        </p:txBody>
      </p:sp>
      <p:pic>
        <p:nvPicPr>
          <p:cNvPr id="8" name="Picture 7">
            <a:extLst>
              <a:ext uri="{FF2B5EF4-FFF2-40B4-BE49-F238E27FC236}">
                <a16:creationId xmlns:a16="http://schemas.microsoft.com/office/drawing/2014/main" id="{82F47DED-9EC7-C44C-8458-D44E9A88CC69}"/>
              </a:ext>
            </a:extLst>
          </p:cNvPr>
          <p:cNvPicPr>
            <a:picLocks noChangeAspect="1"/>
          </p:cNvPicPr>
          <p:nvPr/>
        </p:nvPicPr>
        <p:blipFill>
          <a:blip r:embed="rId2"/>
          <a:stretch>
            <a:fillRect/>
          </a:stretch>
        </p:blipFill>
        <p:spPr>
          <a:xfrm>
            <a:off x="7057096" y="5900738"/>
            <a:ext cx="4842803" cy="677862"/>
          </a:xfrm>
          <a:prstGeom prst="rect">
            <a:avLst/>
          </a:prstGeom>
        </p:spPr>
      </p:pic>
    </p:spTree>
    <p:extLst>
      <p:ext uri="{BB962C8B-B14F-4D97-AF65-F5344CB8AC3E}">
        <p14:creationId xmlns:p14="http://schemas.microsoft.com/office/powerpoint/2010/main" val="3389756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71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D2FDF-5615-D24C-848A-1F6686A363CE}"/>
              </a:ext>
            </a:extLst>
          </p:cNvPr>
          <p:cNvSpPr>
            <a:spLocks noGrp="1"/>
          </p:cNvSpPr>
          <p:nvPr>
            <p:ph type="ctrTitle"/>
          </p:nvPr>
        </p:nvSpPr>
        <p:spPr>
          <a:xfrm>
            <a:off x="552449" y="571495"/>
            <a:ext cx="11149013" cy="709612"/>
          </a:xfrm>
        </p:spPr>
        <p:txBody>
          <a:bodyPr>
            <a:normAutofit/>
          </a:bodyPr>
          <a:lstStyle/>
          <a:p>
            <a:pPr algn="l"/>
            <a:r>
              <a:rPr lang="en-US" sz="4200" dirty="0">
                <a:latin typeface="Basier Square" pitchFamily="2" charset="77"/>
              </a:rPr>
              <a:t>Economic impact of legalization of trade</a:t>
            </a:r>
          </a:p>
        </p:txBody>
      </p:sp>
      <p:sp>
        <p:nvSpPr>
          <p:cNvPr id="3" name="Subtitle 2">
            <a:extLst>
              <a:ext uri="{FF2B5EF4-FFF2-40B4-BE49-F238E27FC236}">
                <a16:creationId xmlns:a16="http://schemas.microsoft.com/office/drawing/2014/main" id="{C4724A70-F4CA-724C-9A45-AE8ED35AE1B6}"/>
              </a:ext>
            </a:extLst>
          </p:cNvPr>
          <p:cNvSpPr>
            <a:spLocks noGrp="1"/>
          </p:cNvSpPr>
          <p:nvPr>
            <p:ph type="subTitle" idx="1"/>
          </p:nvPr>
        </p:nvSpPr>
        <p:spPr>
          <a:xfrm>
            <a:off x="666749" y="1616076"/>
            <a:ext cx="10734675" cy="4613274"/>
          </a:xfrm>
        </p:spPr>
        <p:txBody>
          <a:bodyPr/>
          <a:lstStyle/>
          <a:p>
            <a:pPr marL="342900" indent="-342900" algn="l">
              <a:buFont typeface="Arial" panose="020B0604020202020204" pitchFamily="34" charset="0"/>
              <a:buChar char="•"/>
            </a:pPr>
            <a:r>
              <a:rPr lang="en-US" dirty="0">
                <a:latin typeface="Basier Square Mono" pitchFamily="2" charset="77"/>
              </a:rPr>
              <a:t>Former Minister of Finance’s tweet: “The economy […] is waiting for legal growth of the stuff!! R4bn plus!! Tax money!!”</a:t>
            </a:r>
          </a:p>
          <a:p>
            <a:pPr algn="l"/>
            <a:endParaRPr lang="en-US" dirty="0">
              <a:latin typeface="Basier Square Mono" pitchFamily="2" charset="77"/>
            </a:endParaRPr>
          </a:p>
          <a:p>
            <a:pPr marL="342900" indent="-342900" algn="l">
              <a:buFont typeface="Arial" panose="020B0604020202020204" pitchFamily="34" charset="0"/>
              <a:buChar char="•"/>
            </a:pPr>
            <a:r>
              <a:rPr lang="en-US" dirty="0">
                <a:latin typeface="Basier Square Mono" pitchFamily="2" charset="77"/>
              </a:rPr>
              <a:t>The Institute on Taxation and Economic Policy (in 2019) found that in the six US states where legal recreational cannabis sales had been underway for 12 months or more, the revenue raised from cannabis taxes ($1.04 billion) was almost equivalent to that raised through taxes on alcohol.</a:t>
            </a:r>
          </a:p>
        </p:txBody>
      </p:sp>
      <p:pic>
        <p:nvPicPr>
          <p:cNvPr id="8" name="Picture 7">
            <a:extLst>
              <a:ext uri="{FF2B5EF4-FFF2-40B4-BE49-F238E27FC236}">
                <a16:creationId xmlns:a16="http://schemas.microsoft.com/office/drawing/2014/main" id="{82F47DED-9EC7-C44C-8458-D44E9A88CC69}"/>
              </a:ext>
            </a:extLst>
          </p:cNvPr>
          <p:cNvPicPr>
            <a:picLocks noChangeAspect="1"/>
          </p:cNvPicPr>
          <p:nvPr/>
        </p:nvPicPr>
        <p:blipFill>
          <a:blip r:embed="rId2"/>
          <a:stretch>
            <a:fillRect/>
          </a:stretch>
        </p:blipFill>
        <p:spPr>
          <a:xfrm>
            <a:off x="7057096" y="5900738"/>
            <a:ext cx="4842803" cy="677862"/>
          </a:xfrm>
          <a:prstGeom prst="rect">
            <a:avLst/>
          </a:prstGeom>
        </p:spPr>
      </p:pic>
    </p:spTree>
    <p:extLst>
      <p:ext uri="{BB962C8B-B14F-4D97-AF65-F5344CB8AC3E}">
        <p14:creationId xmlns:p14="http://schemas.microsoft.com/office/powerpoint/2010/main" val="19565364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{19B566A5-27B7-0F4E-B577-5653EABE1069}tf16401378</Template>
  <TotalTime>169</TotalTime>
  <Words>1092</Words>
  <Application>Microsoft Office PowerPoint</Application>
  <PresentationFormat>Widescreen</PresentationFormat>
  <Paragraphs>85</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Basier Square</vt:lpstr>
      <vt:lpstr>Basier Square Mono</vt:lpstr>
      <vt:lpstr>Calibri</vt:lpstr>
      <vt:lpstr>Calibri Light</vt:lpstr>
      <vt:lpstr>Office Theme</vt:lpstr>
      <vt:lpstr>PowerPoint Presentation</vt:lpstr>
      <vt:lpstr>PowerPoint Presentation</vt:lpstr>
      <vt:lpstr>Structure of Presentation</vt:lpstr>
      <vt:lpstr>Public health risks of legalisation of trade</vt:lpstr>
      <vt:lpstr>Public health benefits of legalisation of trade</vt:lpstr>
      <vt:lpstr>Public health benefits of legalisation of trade</vt:lpstr>
      <vt:lpstr>Public health benefits of legalisation of trade</vt:lpstr>
      <vt:lpstr>Criminal Justice impact of legalising trade</vt:lpstr>
      <vt:lpstr>Economic impact of legalization of trade</vt:lpstr>
      <vt:lpstr>The Constitutional Court judgment in 2018</vt:lpstr>
      <vt:lpstr>Problems with the Bill</vt:lpstr>
      <vt:lpstr>Six ways to improve the Bill</vt:lpstr>
      <vt:lpstr>Comparative Regulatory Analysis</vt:lpstr>
      <vt:lpstr>Conclusion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Vhonani Ramaano</cp:lastModifiedBy>
  <cp:revision>11</cp:revision>
  <dcterms:created xsi:type="dcterms:W3CDTF">2021-09-01T04:55:26Z</dcterms:created>
  <dcterms:modified xsi:type="dcterms:W3CDTF">2021-09-01T07:51:14Z</dcterms:modified>
</cp:coreProperties>
</file>