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163afe25b146b6d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163afe25b146b6d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163afe25b146b6d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163afe25b146b6d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163afe25b146b6d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163afe25b146b6d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163afe25b146b6d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163afe25b146b6d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163afe25b146b6d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163afe25b146b6d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163afe25b146b6d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163afe25b146b6d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163afe25b146b6d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163afe25b146b6d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163afe25b146b6d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163afe25b146b6d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623400" y="798950"/>
            <a:ext cx="8520600" cy="63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500" b="1">
                <a:solidFill>
                  <a:schemeClr val="dk1"/>
                </a:solidFill>
              </a:rPr>
              <a:t>Cannabis Bill / Act</a:t>
            </a:r>
            <a:endParaRPr sz="2500" b="1"/>
          </a:p>
        </p:txBody>
      </p:sp>
      <p:sp>
        <p:nvSpPr>
          <p:cNvPr id="55" name="Google Shape;55;p13"/>
          <p:cNvSpPr txBox="1">
            <a:spLocks noGrp="1"/>
          </p:cNvSpPr>
          <p:nvPr>
            <p:ph type="subTitle" idx="1"/>
          </p:nvPr>
        </p:nvSpPr>
        <p:spPr>
          <a:xfrm>
            <a:off x="491498" y="1775250"/>
            <a:ext cx="8520600" cy="63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500" b="1">
                <a:solidFill>
                  <a:schemeClr val="dk1"/>
                </a:solidFill>
              </a:rPr>
              <a:t> Cannabis Master Plan</a:t>
            </a:r>
            <a:endParaRPr sz="2500" b="1"/>
          </a:p>
        </p:txBody>
      </p:sp>
      <p:sp>
        <p:nvSpPr>
          <p:cNvPr id="56" name="Google Shape;56;p13"/>
          <p:cNvSpPr txBox="1">
            <a:spLocks noGrp="1"/>
          </p:cNvSpPr>
          <p:nvPr>
            <p:ph type="subTitle" idx="1"/>
          </p:nvPr>
        </p:nvSpPr>
        <p:spPr>
          <a:xfrm>
            <a:off x="623393" y="2741291"/>
            <a:ext cx="8520600" cy="63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500" b="1">
                <a:solidFill>
                  <a:schemeClr val="dk1"/>
                </a:solidFill>
              </a:rPr>
              <a:t>Cannabis White Paper</a:t>
            </a:r>
            <a:endParaRPr sz="2500" b="1"/>
          </a:p>
        </p:txBody>
      </p:sp>
      <p:sp>
        <p:nvSpPr>
          <p:cNvPr id="57" name="Google Shape;57;p13"/>
          <p:cNvSpPr txBox="1">
            <a:spLocks noGrp="1"/>
          </p:cNvSpPr>
          <p:nvPr>
            <p:ph type="subTitle" idx="1"/>
          </p:nvPr>
        </p:nvSpPr>
        <p:spPr>
          <a:xfrm>
            <a:off x="623400" y="3707341"/>
            <a:ext cx="8520600" cy="63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500" b="1">
                <a:solidFill>
                  <a:schemeClr val="dk1"/>
                </a:solidFill>
              </a:rPr>
              <a:t>Cannabis Research</a:t>
            </a:r>
            <a:endParaRPr sz="2500" b="1"/>
          </a:p>
        </p:txBody>
      </p:sp>
      <p:sp>
        <p:nvSpPr>
          <p:cNvPr id="58" name="Google Shape;58;p13"/>
          <p:cNvSpPr/>
          <p:nvPr/>
        </p:nvSpPr>
        <p:spPr>
          <a:xfrm>
            <a:off x="1890143" y="3250115"/>
            <a:ext cx="545700" cy="637200"/>
          </a:xfrm>
          <a:prstGeom prst="up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3"/>
          <p:cNvSpPr/>
          <p:nvPr/>
        </p:nvSpPr>
        <p:spPr>
          <a:xfrm>
            <a:off x="1890143" y="2301865"/>
            <a:ext cx="545700" cy="637200"/>
          </a:xfrm>
          <a:prstGeom prst="up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p:nvPr/>
        </p:nvSpPr>
        <p:spPr>
          <a:xfrm>
            <a:off x="1890143" y="1256165"/>
            <a:ext cx="545700" cy="637200"/>
          </a:xfrm>
          <a:prstGeom prst="up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1" name="Google Shape;61;p13"/>
          <p:cNvPicPr preferRelativeResize="0"/>
          <p:nvPr/>
        </p:nvPicPr>
        <p:blipFill>
          <a:blip r:embed="rId3">
            <a:alphaModFix/>
          </a:blip>
          <a:stretch>
            <a:fillRect/>
          </a:stretch>
        </p:blipFill>
        <p:spPr>
          <a:xfrm>
            <a:off x="5653124" y="1188050"/>
            <a:ext cx="2767399" cy="27673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Cannabis Research</a:t>
            </a:r>
            <a:endParaRPr/>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GB"/>
              <a:t>1999 &gt;R1 Billion Reports</a:t>
            </a:r>
            <a:endParaRPr/>
          </a:p>
          <a:p>
            <a:pPr marL="457200" lvl="0" indent="-342900" algn="l" rtl="0">
              <a:spcBef>
                <a:spcPts val="0"/>
              </a:spcBef>
              <a:spcAft>
                <a:spcPts val="0"/>
              </a:spcAft>
              <a:buSzPts val="1800"/>
              <a:buChar char="●"/>
            </a:pPr>
            <a:r>
              <a:rPr lang="en-GB"/>
              <a:t>Cannabis Licenses were issued by DOH sans annual reports</a:t>
            </a:r>
            <a:endParaRPr/>
          </a:p>
          <a:p>
            <a:pPr marL="457200" lvl="0" indent="-342900" algn="l" rtl="0">
              <a:spcBef>
                <a:spcPts val="0"/>
              </a:spcBef>
              <a:spcAft>
                <a:spcPts val="0"/>
              </a:spcAft>
              <a:buSzPts val="1800"/>
              <a:buChar char="●"/>
            </a:pPr>
            <a:r>
              <a:rPr lang="en-GB"/>
              <a:t>DAFF/LLRD, DOH, SAPS, DTI, SOEs ARC and various other departments and government vehicles were involved without PMFA overisght or reporting.</a:t>
            </a:r>
            <a:endParaRPr/>
          </a:p>
          <a:p>
            <a:pPr marL="457200" lvl="0" indent="-342900" algn="l" rtl="0">
              <a:spcBef>
                <a:spcPts val="0"/>
              </a:spcBef>
              <a:spcAft>
                <a:spcPts val="0"/>
              </a:spcAft>
              <a:buSzPts val="1800"/>
              <a:buChar char="●"/>
            </a:pPr>
            <a:r>
              <a:rPr lang="en-GB"/>
              <a:t>NAMC National Agricultural Marketing Council present the Hemp Feasability Study to Parliament Jan 2017. All projections were based on Colorado hemp trials, and not South African research data.</a:t>
            </a:r>
            <a:endParaRPr sz="1100">
              <a:solidFill>
                <a:schemeClr val="dk1"/>
              </a:solidFill>
            </a:endParaRPr>
          </a:p>
          <a:p>
            <a:pPr marL="457200" lvl="0" indent="-342900" algn="l" rtl="0">
              <a:spcBef>
                <a:spcPts val="0"/>
              </a:spcBef>
              <a:spcAft>
                <a:spcPts val="0"/>
              </a:spcAft>
              <a:buSzPts val="1800"/>
              <a:buChar char="●"/>
            </a:pPr>
            <a:r>
              <a:rPr lang="en-GB"/>
              <a:t>The research that has been performed at great cost needs to be made available for peer and scientific review as this data will inform the viabliity of hemp in South Africa if at all.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Cannabis White Paper</a:t>
            </a:r>
            <a:endParaRPr/>
          </a:p>
        </p:txBody>
      </p:sp>
      <p:sp>
        <p:nvSpPr>
          <p:cNvPr id="73" name="Google Shape;73;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GB"/>
              <a:t>Requested by the National Assembly of the CDA 1999</a:t>
            </a:r>
            <a:endParaRPr/>
          </a:p>
          <a:p>
            <a:pPr marL="457200" lvl="0" indent="-342900" algn="l" rtl="0">
              <a:spcBef>
                <a:spcPts val="0"/>
              </a:spcBef>
              <a:spcAft>
                <a:spcPts val="0"/>
              </a:spcAft>
              <a:buSzPts val="1800"/>
              <a:buChar char="●"/>
            </a:pPr>
            <a:r>
              <a:rPr lang="en-GB"/>
              <a:t>Released 2004 incomplete</a:t>
            </a:r>
            <a:endParaRPr/>
          </a:p>
          <a:p>
            <a:pPr marL="457200" lvl="0" indent="-342900" algn="l" rtl="0">
              <a:spcBef>
                <a:spcPts val="0"/>
              </a:spcBef>
              <a:spcAft>
                <a:spcPts val="0"/>
              </a:spcAft>
              <a:buSzPts val="1800"/>
              <a:buChar char="●"/>
            </a:pPr>
            <a:r>
              <a:rPr lang="en-GB"/>
              <a:t>Rejected by Parliament for not being scientific 2009</a:t>
            </a:r>
            <a:endParaRPr/>
          </a:p>
          <a:p>
            <a:pPr marL="457200" lvl="0" indent="-342900" algn="l" rtl="0">
              <a:spcBef>
                <a:spcPts val="0"/>
              </a:spcBef>
              <a:spcAft>
                <a:spcPts val="0"/>
              </a:spcAft>
              <a:buSzPts val="1800"/>
              <a:buChar char="●"/>
            </a:pPr>
            <a:r>
              <a:rPr lang="en-GB"/>
              <a:t>The Cannabis Working Group presented their White Paper to CDA and Parliament 2013</a:t>
            </a:r>
            <a:endParaRPr/>
          </a:p>
          <a:p>
            <a:pPr marL="457200" lvl="0" indent="-342900" algn="l" rtl="0">
              <a:spcBef>
                <a:spcPts val="0"/>
              </a:spcBef>
              <a:spcAft>
                <a:spcPts val="0"/>
              </a:spcAft>
              <a:buSzPts val="1800"/>
              <a:buChar char="●"/>
            </a:pPr>
            <a:r>
              <a:rPr lang="en-GB"/>
              <a:t>CDA held a Cannabis Round Table which was to inform the Cannabis Master Plan</a:t>
            </a:r>
            <a:endParaRPr/>
          </a:p>
          <a:p>
            <a:pPr marL="457200" lvl="0" indent="-342900" algn="l" rtl="0">
              <a:spcBef>
                <a:spcPts val="0"/>
              </a:spcBef>
              <a:spcAft>
                <a:spcPts val="0"/>
              </a:spcAft>
              <a:buSzPts val="1800"/>
              <a:buChar char="●"/>
            </a:pPr>
            <a:r>
              <a:rPr lang="en-GB"/>
              <a:t>All that was forthcoming were the pieces from the MRC and CDA regarding cannabinoind use and alcohol respectively in response to the Members bill brought by Mario Ambriosini the Medical Innovation Bill.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Master Plan</a:t>
            </a:r>
            <a:endParaRPr/>
          </a:p>
        </p:txBody>
      </p:sp>
      <p:sp>
        <p:nvSpPr>
          <p:cNvPr id="79" name="Google Shape;79;p16"/>
          <p:cNvSpPr txBox="1">
            <a:spLocks noGrp="1"/>
          </p:cNvSpPr>
          <p:nvPr>
            <p:ph type="body" idx="1"/>
          </p:nvPr>
        </p:nvSpPr>
        <p:spPr>
          <a:xfrm>
            <a:off x="205634" y="101772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2014 a Cannabis Master Plan was requested by Parliament of </a:t>
            </a:r>
            <a:br>
              <a:rPr lang="en-GB"/>
            </a:br>
            <a:r>
              <a:rPr lang="en-GB"/>
              <a:t>DSD and the CDA</a:t>
            </a:r>
            <a:endParaRPr/>
          </a:p>
          <a:p>
            <a:pPr marL="457200" lvl="0" indent="-342900" algn="l" rtl="0">
              <a:spcBef>
                <a:spcPts val="0"/>
              </a:spcBef>
              <a:spcAft>
                <a:spcPts val="0"/>
              </a:spcAft>
              <a:buSzPts val="1800"/>
              <a:buChar char="●"/>
            </a:pPr>
            <a:r>
              <a:rPr lang="en-GB"/>
              <a:t>2021 DALLRD</a:t>
            </a:r>
            <a:endParaRPr/>
          </a:p>
          <a:p>
            <a:pPr marL="457200" lvl="0" indent="-342900" algn="l" rtl="0">
              <a:spcBef>
                <a:spcPts val="0"/>
              </a:spcBef>
              <a:spcAft>
                <a:spcPts val="0"/>
              </a:spcAft>
              <a:buSzPts val="1800"/>
              <a:buChar char="●"/>
            </a:pPr>
            <a:r>
              <a:rPr lang="en-GB"/>
              <a:t>In direct opposition to the cannabis for private purposes bill </a:t>
            </a:r>
            <a:endParaRPr/>
          </a:p>
          <a:p>
            <a:pPr marL="457200" lvl="0" indent="0" algn="l" rtl="0">
              <a:spcBef>
                <a:spcPts val="1200"/>
              </a:spcBef>
              <a:spcAft>
                <a:spcPts val="1200"/>
              </a:spcAft>
              <a:buNone/>
            </a:pPr>
            <a:endParaRPr/>
          </a:p>
        </p:txBody>
      </p:sp>
      <p:pic>
        <p:nvPicPr>
          <p:cNvPr id="80" name="Google Shape;80;p16"/>
          <p:cNvPicPr preferRelativeResize="0"/>
          <p:nvPr/>
        </p:nvPicPr>
        <p:blipFill>
          <a:blip r:embed="rId3">
            <a:alphaModFix/>
          </a:blip>
          <a:stretch>
            <a:fillRect/>
          </a:stretch>
        </p:blipFill>
        <p:spPr>
          <a:xfrm>
            <a:off x="6425250" y="2571739"/>
            <a:ext cx="2407050" cy="2407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Bill Definitions</a:t>
            </a:r>
            <a:endParaRPr/>
          </a:p>
        </p:txBody>
      </p:sp>
      <p:sp>
        <p:nvSpPr>
          <p:cNvPr id="86" name="Google Shape;86;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GB" b="1"/>
              <a:t>FROM</a:t>
            </a:r>
            <a:endParaRPr b="1"/>
          </a:p>
          <a:p>
            <a:pPr marL="457200" lvl="0" indent="-334327" algn="l" rtl="0">
              <a:spcBef>
                <a:spcPts val="1200"/>
              </a:spcBef>
              <a:spcAft>
                <a:spcPts val="0"/>
              </a:spcAft>
              <a:buSzPct val="100000"/>
              <a:buChar char="●"/>
            </a:pPr>
            <a:r>
              <a:rPr lang="en-GB"/>
              <a:t>Cannabis/Dagga, the whole plant or any portion thereof except </a:t>
            </a:r>
            <a:br>
              <a:rPr lang="en-GB"/>
            </a:br>
            <a:r>
              <a:rPr lang="en-GB"/>
              <a:t>dronabinol ((-)-transdelta-9-tetrahydrocannabinol)</a:t>
            </a:r>
            <a:endParaRPr/>
          </a:p>
          <a:p>
            <a:pPr marL="0" lvl="0" indent="0" algn="l" rtl="0">
              <a:spcBef>
                <a:spcPts val="1200"/>
              </a:spcBef>
              <a:spcAft>
                <a:spcPts val="0"/>
              </a:spcAft>
              <a:buNone/>
            </a:pPr>
            <a:r>
              <a:rPr lang="en-GB" b="1"/>
              <a:t>TO </a:t>
            </a:r>
            <a:r>
              <a:rPr lang="en-GB"/>
              <a:t>A definition that now spans 3 Schedules</a:t>
            </a:r>
            <a:endParaRPr/>
          </a:p>
          <a:p>
            <a:pPr marL="457200" lvl="0" indent="-334327" algn="l" rtl="0">
              <a:spcBef>
                <a:spcPts val="1200"/>
              </a:spcBef>
              <a:spcAft>
                <a:spcPts val="0"/>
              </a:spcAft>
              <a:buSzPct val="100000"/>
              <a:buChar char="●"/>
            </a:pPr>
            <a:r>
              <a:rPr lang="en-GB"/>
              <a:t>M&amp;RSA 1965</a:t>
            </a:r>
            <a:endParaRPr/>
          </a:p>
          <a:p>
            <a:pPr marL="914400" lvl="1" indent="-310832" algn="l" rtl="0">
              <a:spcBef>
                <a:spcPts val="0"/>
              </a:spcBef>
              <a:spcAft>
                <a:spcPts val="0"/>
              </a:spcAft>
              <a:buSzPct val="100000"/>
              <a:buChar char="○"/>
            </a:pPr>
            <a:r>
              <a:rPr lang="en-GB"/>
              <a:t>inclusion of ‘or product thereof’</a:t>
            </a:r>
            <a:endParaRPr/>
          </a:p>
          <a:p>
            <a:pPr marL="914400" lvl="1" indent="-310832" algn="l" rtl="0">
              <a:spcBef>
                <a:spcPts val="0"/>
              </a:spcBef>
              <a:spcAft>
                <a:spcPts val="0"/>
              </a:spcAft>
              <a:buSzPct val="100000"/>
              <a:buChar char="○"/>
            </a:pPr>
            <a:r>
              <a:rPr lang="en-GB"/>
              <a:t>inclusion of ‘hemp’ exclusions</a:t>
            </a:r>
            <a:endParaRPr/>
          </a:p>
          <a:p>
            <a:pPr marL="914400" lvl="1" indent="-310832" algn="l" rtl="0">
              <a:spcBef>
                <a:spcPts val="0"/>
              </a:spcBef>
              <a:spcAft>
                <a:spcPts val="0"/>
              </a:spcAft>
              <a:buSzPct val="100000"/>
              <a:buChar char="○"/>
            </a:pPr>
            <a:r>
              <a:rPr lang="en-GB"/>
              <a:t>inclusion of other cannabinoids, cannabinols</a:t>
            </a:r>
            <a:endParaRPr/>
          </a:p>
          <a:p>
            <a:pPr marL="914400" lvl="1" indent="-310832" algn="l" rtl="0">
              <a:spcBef>
                <a:spcPts val="0"/>
              </a:spcBef>
              <a:spcAft>
                <a:spcPts val="0"/>
              </a:spcAft>
              <a:buSzPct val="100000"/>
              <a:buChar char="○"/>
            </a:pPr>
            <a:r>
              <a:rPr lang="en-GB"/>
              <a:t>inclusion of synthetic substances with </a:t>
            </a:r>
            <a:r>
              <a:rPr lang="en-GB" b="1"/>
              <a:t>‘cannabis like’ </a:t>
            </a:r>
            <a:r>
              <a:rPr lang="en-GB"/>
              <a:t>effects</a:t>
            </a:r>
            <a:endParaRPr/>
          </a:p>
          <a:p>
            <a:pPr marL="457200" lvl="0" indent="-334327" algn="l" rtl="0">
              <a:spcBef>
                <a:spcPts val="0"/>
              </a:spcBef>
              <a:spcAft>
                <a:spcPts val="0"/>
              </a:spcAft>
              <a:buSzPct val="100000"/>
              <a:buChar char="●"/>
            </a:pPr>
            <a:r>
              <a:rPr lang="en-GB"/>
              <a:t>D&amp;DTRA 1992</a:t>
            </a:r>
            <a:endParaRPr/>
          </a:p>
          <a:p>
            <a:pPr marL="914400" lvl="1" indent="-310832" algn="l" rtl="0">
              <a:spcBef>
                <a:spcPts val="0"/>
              </a:spcBef>
              <a:spcAft>
                <a:spcPts val="0"/>
              </a:spcAft>
              <a:buSzPct val="100000"/>
              <a:buChar char="○"/>
            </a:pPr>
            <a:r>
              <a:rPr lang="en-GB"/>
              <a:t>inclusion of ‘or product thereof’</a:t>
            </a:r>
            <a:endParaRPr/>
          </a:p>
          <a:p>
            <a:pPr marL="914400" lvl="1" indent="-310832" algn="l" rtl="0">
              <a:spcBef>
                <a:spcPts val="0"/>
              </a:spcBef>
              <a:spcAft>
                <a:spcPts val="0"/>
              </a:spcAft>
              <a:buSzPct val="100000"/>
              <a:buChar char="○"/>
            </a:pPr>
            <a:r>
              <a:rPr lang="en-GB"/>
              <a:t>inclusion of Tetrahydrocannabinol</a:t>
            </a:r>
            <a:endParaRPr/>
          </a:p>
        </p:txBody>
      </p:sp>
      <p:pic>
        <p:nvPicPr>
          <p:cNvPr id="87" name="Google Shape;87;p17"/>
          <p:cNvPicPr preferRelativeResize="0"/>
          <p:nvPr/>
        </p:nvPicPr>
        <p:blipFill>
          <a:blip r:embed="rId3">
            <a:alphaModFix/>
          </a:blip>
          <a:stretch>
            <a:fillRect/>
          </a:stretch>
        </p:blipFill>
        <p:spPr>
          <a:xfrm>
            <a:off x="6481600" y="2218169"/>
            <a:ext cx="2350699" cy="23506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Unscientific Definition Insanity</a:t>
            </a:r>
            <a:endParaRPr/>
          </a:p>
        </p:txBody>
      </p:sp>
      <p:sp>
        <p:nvSpPr>
          <p:cNvPr id="93" name="Google Shape;9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457200" lvl="0" indent="-317182" algn="l" rtl="0">
              <a:spcBef>
                <a:spcPts val="0"/>
              </a:spcBef>
              <a:spcAft>
                <a:spcPts val="0"/>
              </a:spcAft>
              <a:buSzPct val="100000"/>
              <a:buChar char="●"/>
            </a:pPr>
            <a:r>
              <a:rPr lang="en-GB"/>
              <a:t>2015 DSD got stuck on is it a tree, is it a leaf, is it a plant?</a:t>
            </a:r>
            <a:br>
              <a:rPr lang="en-GB"/>
            </a:br>
            <a:endParaRPr/>
          </a:p>
          <a:p>
            <a:pPr marL="457200" lvl="0" indent="-317182" algn="l" rtl="0">
              <a:spcBef>
                <a:spcPts val="0"/>
              </a:spcBef>
              <a:spcAft>
                <a:spcPts val="0"/>
              </a:spcAft>
              <a:buSzPct val="100000"/>
              <a:buChar char="●"/>
            </a:pPr>
            <a:r>
              <a:rPr lang="en-GB"/>
              <a:t>A simple understandable definition is easily found on Google</a:t>
            </a:r>
            <a:br>
              <a:rPr lang="en-GB"/>
            </a:br>
            <a:endParaRPr/>
          </a:p>
          <a:p>
            <a:pPr marL="457200" lvl="0" indent="-317182" algn="l" rtl="0">
              <a:spcBef>
                <a:spcPts val="0"/>
              </a:spcBef>
              <a:spcAft>
                <a:spcPts val="0"/>
              </a:spcAft>
              <a:buSzPct val="100000"/>
              <a:buChar char="●"/>
            </a:pPr>
            <a:r>
              <a:rPr lang="en-GB"/>
              <a:t>From simple definition with exception, exception is the rule</a:t>
            </a:r>
            <a:br>
              <a:rPr lang="en-GB"/>
            </a:br>
            <a:endParaRPr/>
          </a:p>
          <a:p>
            <a:pPr marL="457200" lvl="0" indent="-317182" algn="l" rtl="0">
              <a:spcBef>
                <a:spcPts val="0"/>
              </a:spcBef>
              <a:spcAft>
                <a:spcPts val="0"/>
              </a:spcAft>
              <a:buSzPct val="100000"/>
              <a:buChar char="●"/>
            </a:pPr>
            <a:r>
              <a:rPr lang="en-GB"/>
              <a:t>22 May 2020 Gazette 43347 ammendments to M&amp;RSA 1968 </a:t>
            </a:r>
            <a:endParaRPr/>
          </a:p>
          <a:p>
            <a:pPr marL="914400" lvl="1" indent="-297497" algn="l" rtl="0">
              <a:spcBef>
                <a:spcPts val="0"/>
              </a:spcBef>
              <a:spcAft>
                <a:spcPts val="0"/>
              </a:spcAft>
              <a:buSzPct val="100000"/>
              <a:buChar char="○"/>
            </a:pPr>
            <a:r>
              <a:rPr lang="en-GB"/>
              <a:t>Embarrasingly the exception shows the ill qualified group writing this legislation.</a:t>
            </a:r>
            <a:br>
              <a:rPr lang="en-GB"/>
            </a:br>
            <a:endParaRPr/>
          </a:p>
          <a:p>
            <a:pPr marL="457200" lvl="0" indent="-317182" algn="l" rtl="0">
              <a:spcBef>
                <a:spcPts val="0"/>
              </a:spcBef>
              <a:spcAft>
                <a:spcPts val="0"/>
              </a:spcAft>
              <a:buSzPct val="100000"/>
              <a:buChar char="●"/>
            </a:pPr>
            <a:r>
              <a:rPr lang="en-GB"/>
              <a:t>D&amp;DTA 1992</a:t>
            </a:r>
            <a:endParaRPr/>
          </a:p>
          <a:p>
            <a:pPr marL="914400" lvl="1" indent="-297497" algn="l" rtl="0">
              <a:spcBef>
                <a:spcPts val="0"/>
              </a:spcBef>
              <a:spcAft>
                <a:spcPts val="0"/>
              </a:spcAft>
              <a:buSzPct val="100000"/>
              <a:buChar char="○"/>
            </a:pPr>
            <a:r>
              <a:rPr lang="en-GB"/>
              <a:t>Changes and additions made by DOJ in contravention of a Consititutional Court finding</a:t>
            </a:r>
            <a:br>
              <a:rPr lang="en-GB"/>
            </a:br>
            <a:endParaRPr/>
          </a:p>
          <a:p>
            <a:pPr marL="457200" lvl="0" indent="-317182" algn="l" rtl="0">
              <a:spcBef>
                <a:spcPts val="0"/>
              </a:spcBef>
              <a:spcAft>
                <a:spcPts val="0"/>
              </a:spcAft>
              <a:buSzPct val="100000"/>
              <a:buChar char="●"/>
            </a:pPr>
            <a:r>
              <a:rPr lang="en-GB"/>
              <a:t>Scheduling,  M&amp;RSA preamble, CPPB , ACT, Master Plan definitions all these definitions created behind closed doors and without public or scientific review.  </a:t>
            </a:r>
            <a:endParaRPr/>
          </a:p>
          <a:p>
            <a:pPr marL="457200" lvl="0" indent="-317182" algn="l" rtl="0">
              <a:spcBef>
                <a:spcPts val="0"/>
              </a:spcBef>
              <a:spcAft>
                <a:spcPts val="0"/>
              </a:spcAft>
              <a:buSzPct val="100000"/>
              <a:buChar char="●"/>
            </a:pPr>
            <a:r>
              <a:rPr lang="en-GB"/>
              <a:t>Schedules moved only on threat of court or after court instructions.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Direction - Solution</a:t>
            </a:r>
            <a:endParaRPr/>
          </a:p>
        </p:txBody>
      </p:sp>
      <p:sp>
        <p:nvSpPr>
          <p:cNvPr id="99" name="Google Shape;9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GB"/>
              <a:t>Article 36 INCB - Single Convention Treaty</a:t>
            </a:r>
            <a:endParaRPr/>
          </a:p>
          <a:p>
            <a:pPr marL="914400" lvl="1" indent="-317500" algn="l" rtl="0">
              <a:spcBef>
                <a:spcPts val="0"/>
              </a:spcBef>
              <a:spcAft>
                <a:spcPts val="0"/>
              </a:spcAft>
              <a:buSzPts val="1400"/>
              <a:buChar char="○"/>
            </a:pPr>
            <a:r>
              <a:rPr lang="en-GB"/>
              <a:t>This path has already been set by the Consitutional Court of the Republic of South Africa</a:t>
            </a:r>
            <a:br>
              <a:rPr lang="en-GB"/>
            </a:br>
            <a:endParaRPr/>
          </a:p>
          <a:p>
            <a:pPr marL="457200" lvl="0" indent="-342900" algn="l" rtl="0">
              <a:spcBef>
                <a:spcPts val="0"/>
              </a:spcBef>
              <a:spcAft>
                <a:spcPts val="0"/>
              </a:spcAft>
              <a:buSzPts val="1800"/>
              <a:buChar char="●"/>
            </a:pPr>
            <a:r>
              <a:rPr lang="en-GB"/>
              <a:t>Section 36 of the South African Constitution</a:t>
            </a:r>
            <a:endParaRPr/>
          </a:p>
          <a:p>
            <a:pPr marL="914400" lvl="1" indent="-317500" algn="l" rtl="0">
              <a:spcBef>
                <a:spcPts val="0"/>
              </a:spcBef>
              <a:spcAft>
                <a:spcPts val="0"/>
              </a:spcAft>
              <a:buSzPts val="1400"/>
              <a:buChar char="○"/>
            </a:pPr>
            <a:r>
              <a:rPr lang="en-GB"/>
              <a:t>A less invasive more reasonable restriction can be set as per</a:t>
            </a:r>
            <a:br>
              <a:rPr lang="en-GB"/>
            </a:br>
            <a:endParaRPr/>
          </a:p>
          <a:p>
            <a:pPr marL="457200" lvl="0" indent="-342900" algn="l" rtl="0">
              <a:spcBef>
                <a:spcPts val="0"/>
              </a:spcBef>
              <a:spcAft>
                <a:spcPts val="0"/>
              </a:spcAft>
              <a:buSzPts val="1800"/>
              <a:buChar char="●"/>
            </a:pPr>
            <a:r>
              <a:rPr lang="en-GB"/>
              <a:t>Section 22 of the South African Constitution</a:t>
            </a:r>
            <a:endParaRPr/>
          </a:p>
          <a:p>
            <a:pPr marL="914400" lvl="1" indent="-317500" algn="l" rtl="0">
              <a:spcBef>
                <a:spcPts val="0"/>
              </a:spcBef>
              <a:spcAft>
                <a:spcPts val="0"/>
              </a:spcAft>
              <a:buSzPts val="1400"/>
              <a:buChar char="○"/>
            </a:pPr>
            <a:r>
              <a:rPr lang="en-GB"/>
              <a:t>The right to choose your occuption and trade,</a:t>
            </a:r>
            <a:br>
              <a:rPr lang="en-GB"/>
            </a:br>
            <a:r>
              <a:rPr lang="en-GB"/>
              <a:t>provided regulations are set.</a:t>
            </a:r>
            <a:endParaRPr/>
          </a:p>
        </p:txBody>
      </p:sp>
      <p:pic>
        <p:nvPicPr>
          <p:cNvPr id="100" name="Google Shape;100;p19"/>
          <p:cNvPicPr preferRelativeResize="0"/>
          <p:nvPr/>
        </p:nvPicPr>
        <p:blipFill>
          <a:blip r:embed="rId3">
            <a:alphaModFix/>
          </a:blip>
          <a:stretch>
            <a:fillRect/>
          </a:stretch>
        </p:blipFill>
        <p:spPr>
          <a:xfrm>
            <a:off x="6279151" y="2015725"/>
            <a:ext cx="2553150" cy="2553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Conclusions</a:t>
            </a:r>
            <a:endParaRPr/>
          </a:p>
        </p:txBody>
      </p:sp>
      <p:sp>
        <p:nvSpPr>
          <p:cNvPr id="106" name="Google Shape;106;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a:bodyPr>
          <a:lstStyle/>
          <a:p>
            <a:pPr marL="457200" lvl="0" indent="-325755" algn="l" rtl="0">
              <a:spcBef>
                <a:spcPts val="0"/>
              </a:spcBef>
              <a:spcAft>
                <a:spcPts val="0"/>
              </a:spcAft>
              <a:buSzPct val="100000"/>
              <a:buChar char="●"/>
            </a:pPr>
            <a:r>
              <a:rPr lang="en-GB"/>
              <a:t>CAG Oppose the CPPB, Master Plan and unconsitutional changes already made to the various acts, will at the NCOP and in court if need be for the reasons mentioned.</a:t>
            </a:r>
            <a:endParaRPr/>
          </a:p>
          <a:p>
            <a:pPr marL="457200" lvl="0" indent="-325755" algn="l" rtl="0">
              <a:spcBef>
                <a:spcPts val="0"/>
              </a:spcBef>
              <a:spcAft>
                <a:spcPts val="0"/>
              </a:spcAft>
              <a:buSzPct val="100000"/>
              <a:buChar char="●"/>
            </a:pPr>
            <a:r>
              <a:rPr lang="en-GB"/>
              <a:t>Research, reports, white paper, master plan, bill, licensing and definitions are all corrupt</a:t>
            </a:r>
            <a:endParaRPr/>
          </a:p>
          <a:p>
            <a:pPr marL="0" lvl="0" indent="0" algn="l" rtl="0">
              <a:spcBef>
                <a:spcPts val="1200"/>
              </a:spcBef>
              <a:spcAft>
                <a:spcPts val="0"/>
              </a:spcAft>
              <a:buNone/>
            </a:pPr>
            <a:r>
              <a:rPr lang="en-GB"/>
              <a:t>Cannabis Action Group suggest </a:t>
            </a:r>
            <a:endParaRPr/>
          </a:p>
          <a:p>
            <a:pPr marL="457200" lvl="0" indent="-325755" algn="l" rtl="0">
              <a:spcBef>
                <a:spcPts val="1200"/>
              </a:spcBef>
              <a:spcAft>
                <a:spcPts val="0"/>
              </a:spcAft>
              <a:buSzPct val="100000"/>
              <a:buChar char="●"/>
            </a:pPr>
            <a:r>
              <a:rPr lang="en-GB"/>
              <a:t>Continue with the path set by the concourt to allow the Signitory Party the Republic Of South Africa to set it’s own regulations as other juridictions have</a:t>
            </a:r>
            <a:endParaRPr/>
          </a:p>
          <a:p>
            <a:pPr marL="457200" lvl="0" indent="-325755" algn="l" rtl="0">
              <a:spcBef>
                <a:spcPts val="0"/>
              </a:spcBef>
              <a:spcAft>
                <a:spcPts val="0"/>
              </a:spcAft>
              <a:buSzPct val="100000"/>
              <a:buChar char="●"/>
            </a:pPr>
            <a:r>
              <a:rPr lang="en-GB"/>
              <a:t>Remove cannabis, and all definitions from the M&amp;RSA and D&amp;DTRA</a:t>
            </a:r>
            <a:endParaRPr/>
          </a:p>
          <a:p>
            <a:pPr marL="457200" lvl="0" indent="-325755" algn="l" rtl="0">
              <a:spcBef>
                <a:spcPts val="0"/>
              </a:spcBef>
              <a:spcAft>
                <a:spcPts val="0"/>
              </a:spcAft>
              <a:buSzPct val="100000"/>
              <a:buChar char="●"/>
            </a:pPr>
            <a:r>
              <a:rPr lang="en-GB"/>
              <a:t>Engage in public participation to create a new bill with proper and correct definitions upon which a sensible policy can be built.</a:t>
            </a:r>
            <a:endParaRPr/>
          </a:p>
          <a:p>
            <a:pPr marL="457200" lvl="0" indent="-325755" algn="l" rtl="0">
              <a:spcBef>
                <a:spcPts val="0"/>
              </a:spcBef>
              <a:spcAft>
                <a:spcPts val="0"/>
              </a:spcAft>
              <a:buSzPct val="100000"/>
              <a:buChar char="●"/>
            </a:pPr>
            <a:r>
              <a:rPr lang="en-GB"/>
              <a:t>Any further delay will only expand the black market created by this legislative catchup.</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21"/>
          <p:cNvPicPr preferRelativeResize="0"/>
          <p:nvPr/>
        </p:nvPicPr>
        <p:blipFill>
          <a:blip r:embed="rId3">
            <a:alphaModFix/>
          </a:blip>
          <a:stretch>
            <a:fillRect/>
          </a:stretch>
        </p:blipFill>
        <p:spPr>
          <a:xfrm>
            <a:off x="2152650" y="152400"/>
            <a:ext cx="4838698" cy="4838698"/>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408</Words>
  <Application>Microsoft Office PowerPoint</Application>
  <PresentationFormat>On-screen Show (16:9)</PresentationFormat>
  <Paragraphs>58</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PowerPoint Presentation</vt:lpstr>
      <vt:lpstr>Cannabis Research</vt:lpstr>
      <vt:lpstr>Cannabis White Paper</vt:lpstr>
      <vt:lpstr>Master Plan</vt:lpstr>
      <vt:lpstr>Bill Definitions</vt:lpstr>
      <vt:lpstr>Unscientific Definition Insanity</vt:lpstr>
      <vt:lpstr>Direction - Solution</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Vhonani Ramaano</dc:creator>
  <cp:lastModifiedBy>Vhonani Ramaano</cp:lastModifiedBy>
  <cp:revision>1</cp:revision>
  <dcterms:modified xsi:type="dcterms:W3CDTF">2021-09-01T06:44:35Z</dcterms:modified>
</cp:coreProperties>
</file>