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78" r:id="rId4"/>
    <p:sldId id="279" r:id="rId5"/>
    <p:sldId id="287" r:id="rId6"/>
    <p:sldId id="286" r:id="rId7"/>
    <p:sldId id="288" r:id="rId8"/>
    <p:sldId id="285" r:id="rId9"/>
    <p:sldId id="280" r:id="rId10"/>
    <p:sldId id="282" r:id="rId11"/>
    <p:sldId id="274" r:id="rId12"/>
    <p:sldId id="262" r:id="rId13"/>
    <p:sldId id="289" r:id="rId14"/>
    <p:sldId id="290" r:id="rId15"/>
    <p:sldId id="291" r:id="rId16"/>
  </p:sldIdLst>
  <p:sldSz cx="12192000" cy="6858000"/>
  <p:notesSz cx="6858000" cy="9144000"/>
  <p:defaultTextStyle>
    <a:defPPr>
      <a:defRPr lang="en-150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00"/>
    <a:srgbClr val="9B2A21"/>
    <a:srgbClr val="CCFF66"/>
    <a:srgbClr val="89EF81"/>
    <a:srgbClr val="80E06A"/>
    <a:srgbClr val="00CC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BCE1C-AAC1-454C-9EE1-1C76C89FB28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5C0D7-7268-4F49-AD3F-8E02A0BD6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5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5C0D7-7268-4F49-AD3F-8E02A0BD6D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6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5C0D7-7268-4F49-AD3F-8E02A0BD6D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0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0FE8B-0490-4B27-A3BC-B807A639A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1335D-E43B-4950-A07B-F9C32A9A1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301A1-8036-42B4-A30B-9409F9482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0898-106C-4923-8383-290BDBAE9664}" type="datetimeFigureOut">
              <a:rPr lang="en-150" smtClean="0"/>
              <a:t>09/01/2021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33CF7-A3BD-4166-9AB0-BC3CEBE6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DA99B-E764-4870-B471-5433F092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7809-CD28-4446-8C2B-1D30BC715DF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1184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C8B00-57CA-4647-ACD4-885F0A9F7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D6D84-E49C-4261-BF26-F032AFCC9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35838-DFBB-4165-AF19-A502FE8AE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0898-106C-4923-8383-290BDBAE9664}" type="datetimeFigureOut">
              <a:rPr lang="en-150" smtClean="0"/>
              <a:t>09/01/2021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60E64-8570-4146-9436-6E322D826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9B7D5-C723-4742-B51F-158663D22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7809-CD28-4446-8C2B-1D30BC715DF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49231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EE741D-8B29-46AF-8538-9D629C9CA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62B3F9-AFB1-4489-BC8D-D79C9740F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19923-5431-4D19-AB53-6FC39017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0898-106C-4923-8383-290BDBAE9664}" type="datetimeFigureOut">
              <a:rPr lang="en-150" smtClean="0"/>
              <a:t>09/01/2021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D5B76-A573-422F-B6DA-975B6628C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52766-B3E6-488B-A0BC-8C6A96990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7809-CD28-4446-8C2B-1D30BC715DF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19347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63572-C6CB-4114-B5B2-C3D66D91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8CE63-2C50-425B-8FE5-7FD5EF853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B03BB-0E06-4215-A0A5-F1B3E1B8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0898-106C-4923-8383-290BDBAE9664}" type="datetimeFigureOut">
              <a:rPr lang="en-150" smtClean="0"/>
              <a:t>09/01/2021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EA69B-8B70-418A-BFD2-977182CC4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E8832-B4F5-4BF8-B522-A75D805A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7809-CD28-4446-8C2B-1D30BC715DF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75852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9C5C-7061-4400-BDC1-8299FB8E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FA291-60C3-4C19-B5BB-ED9AE066E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606C0-F24C-4162-ADE2-FBE476B2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0898-106C-4923-8383-290BDBAE9664}" type="datetimeFigureOut">
              <a:rPr lang="en-150" smtClean="0"/>
              <a:t>09/01/2021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25FEE-DDD2-4ABF-926E-8CF9A2EC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E5759-7079-4CEA-908B-024DD10B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7809-CD28-4446-8C2B-1D30BC715DF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87854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1017B-91CE-456D-B02A-F55C67F8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148C9-0B46-4191-809B-B0E24B3D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C4907-192D-4813-890F-63263ED76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44A51-7515-4EAC-93BC-56C447087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0898-106C-4923-8383-290BDBAE9664}" type="datetimeFigureOut">
              <a:rPr lang="en-150" smtClean="0"/>
              <a:t>09/01/2021</a:t>
            </a:fld>
            <a:endParaRPr lang="en-15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9233F-8BF2-4727-97F2-D59F855D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32EC4-42D7-43EF-8680-6AB4E370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7809-CD28-4446-8C2B-1D30BC715DF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33560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9D36-C96A-485C-B2A5-4F225CAA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8CFF7-F42D-4538-AB77-E710F95C6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07733-1485-48C0-9EDD-34FE3DE08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56D7D5-E5F2-4159-841B-283DD5652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354552-F11D-42BE-B61E-01D334B9C8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B54E5D-BA6B-4C34-B9BA-498264B3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0898-106C-4923-8383-290BDBAE9664}" type="datetimeFigureOut">
              <a:rPr lang="en-150" smtClean="0"/>
              <a:t>09/01/2021</a:t>
            </a:fld>
            <a:endParaRPr lang="en-15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13ACE3-8ABB-49B3-B746-01CDBFEE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8A8B78-94DD-4D12-A0E2-5093DFC1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7809-CD28-4446-8C2B-1D30BC715DF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86381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974E-CCD3-440A-9895-65A27827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A2D3B-BAAC-445A-B2F1-A20A9C54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0898-106C-4923-8383-290BDBAE9664}" type="datetimeFigureOut">
              <a:rPr lang="en-150" smtClean="0"/>
              <a:t>09/01/2021</a:t>
            </a:fld>
            <a:endParaRPr lang="en-15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5B833-55E5-49D4-8E3A-DD30D7B7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1680B-F5BE-4AA4-97D4-627CE74C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7809-CD28-4446-8C2B-1D30BC715DF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85067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8BFC3E-4A70-4013-BE2E-4892E46B1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0898-106C-4923-8383-290BDBAE9664}" type="datetimeFigureOut">
              <a:rPr lang="en-150" smtClean="0"/>
              <a:t>09/01/2021</a:t>
            </a:fld>
            <a:endParaRPr lang="en-1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3E436-90A2-4844-9B6C-9B9D96A4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D51E3-EF7C-4952-A92B-4913DCCE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7809-CD28-4446-8C2B-1D30BC715DF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05085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F702-3D28-47D0-8F7C-2CBFB94A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017B1-0787-46FF-82A5-C374F43B9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CBD53-90D5-48C9-ABF5-EA422EC1C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A548A-8AAF-4ACB-B69B-5B306CE5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0898-106C-4923-8383-290BDBAE9664}" type="datetimeFigureOut">
              <a:rPr lang="en-150" smtClean="0"/>
              <a:t>09/01/2021</a:t>
            </a:fld>
            <a:endParaRPr lang="en-15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75126-5D90-46E2-84BF-4A79D3E6C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2180D-C3EE-4F86-94A7-1218D8C4D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7809-CD28-4446-8C2B-1D30BC715DF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22789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EFA9-47CC-4F3C-A712-B10A2334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52338-71AB-45DF-A3FD-3BEAEC787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1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B0518-B8EB-45A8-ABCD-191CB53C5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8BB4D-E0F2-4DA4-A428-BED6F092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0898-106C-4923-8383-290BDBAE9664}" type="datetimeFigureOut">
              <a:rPr lang="en-150" smtClean="0"/>
              <a:t>09/01/2021</a:t>
            </a:fld>
            <a:endParaRPr lang="en-15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2D49C-B9CB-4654-A524-A5A70112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EEE5E-DF2F-4F08-9C81-1E848431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7809-CD28-4446-8C2B-1D30BC715DF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29338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09666E-FAD0-4605-A585-376D85C2D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C415-52F6-4F96-B02A-1697B156D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44139-D988-4B9F-A3C8-1CE4D6F46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E0898-106C-4923-8383-290BDBAE9664}" type="datetimeFigureOut">
              <a:rPr lang="en-150" smtClean="0"/>
              <a:t>09/01/2021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C0C27-021E-482D-B84D-122652AD9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E16CF-142F-4A77-8FE5-AA431F1D5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17809-CD28-4446-8C2B-1D30BC715DF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55578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150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cidasa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dasa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.png"/><Relationship Id="rId1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" Type="http://schemas.openxmlformats.org/officeDocument/2006/relationships/image" Target="../media/image11.png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1.jp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hyperlink" Target="http://www.cidasa.org/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hyperlink" Target="http://www.cidasa.org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albuildingcollective.com/tag/anita-vente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timesofindia.indiatimes.com/india/Hempshielding-Ellora-caves-from-decay-for-1500-years-Study/articleshow/51334725.cm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dasa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dasa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dasa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dasa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dasa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78437DA-283F-4ECE-A39F-9D06989DB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45789"/>
            <a:ext cx="2955954" cy="144640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cap="all" dirty="0"/>
              <a:t>CANNABIS INDUSTRY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cap="all" dirty="0"/>
              <a:t>DEVELOPMENT ASSOCIATION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cap="all" dirty="0"/>
              <a:t>OF SOUTHERN AFRICA</a:t>
            </a:r>
          </a:p>
          <a:p>
            <a:endParaRPr lang="en-15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6FCBFB3-F638-4B3B-B0E9-3E60B68CB2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5" y="3939650"/>
            <a:ext cx="1973004" cy="19122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4ED1A3-4010-4AD6-87FB-55CE29863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647" y="4068417"/>
            <a:ext cx="1910217" cy="24044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0FC4B0-FCA8-488B-BEB3-43E13488091E}"/>
              </a:ext>
            </a:extLst>
          </p:cNvPr>
          <p:cNvSpPr txBox="1"/>
          <p:nvPr/>
        </p:nvSpPr>
        <p:spPr>
          <a:xfrm>
            <a:off x="198136" y="146819"/>
            <a:ext cx="11502389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>
                <a:solidFill>
                  <a:srgbClr val="FF0000"/>
                </a:solidFill>
              </a:rPr>
              <a:t>REJECTION</a:t>
            </a:r>
          </a:p>
          <a:p>
            <a:pPr algn="ctr"/>
            <a:r>
              <a:rPr lang="en-ZA" sz="3600" b="1" dirty="0"/>
              <a:t>Critical reflection on the Cannabis for Private Purposes Bill: </a:t>
            </a:r>
            <a:endParaRPr lang="en-US" sz="3600" b="1" dirty="0"/>
          </a:p>
          <a:p>
            <a:pPr algn="ctr"/>
            <a:r>
              <a:rPr lang="en-ZA" sz="4000" b="1" dirty="0"/>
              <a:t>A built environment perspective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PORTFOLIO COMMITTEE ON JUSTICE AND CORRECTIONAL SERVICES</a:t>
            </a:r>
          </a:p>
          <a:p>
            <a:pPr algn="ctr"/>
            <a:r>
              <a:rPr lang="en-US" dirty="0"/>
              <a:t>Public hearings on the Cannabis for Private Purposes Bill</a:t>
            </a:r>
          </a:p>
          <a:p>
            <a:pPr algn="ctr"/>
            <a:endParaRPr lang="en-US" dirty="0"/>
          </a:p>
          <a:p>
            <a:pPr algn="ctr"/>
            <a:endParaRPr lang="en-ZA" i="1" dirty="0"/>
          </a:p>
          <a:p>
            <a:pPr algn="ctr"/>
            <a:endParaRPr lang="en-ZA" i="1" dirty="0"/>
          </a:p>
          <a:p>
            <a:pPr algn="ctr"/>
            <a:r>
              <a:rPr lang="en-ZA" i="1" dirty="0"/>
              <a:t>Dr Anita Venter </a:t>
            </a:r>
          </a:p>
          <a:p>
            <a:pPr algn="ctr"/>
            <a:r>
              <a:rPr lang="en-ZA" i="1" dirty="0"/>
              <a:t>Adv </a:t>
            </a:r>
            <a:r>
              <a:rPr lang="en-ZA" i="1" dirty="0" err="1"/>
              <a:t>Zwelonke</a:t>
            </a:r>
            <a:r>
              <a:rPr lang="en-ZA" i="1" dirty="0"/>
              <a:t> Mamba</a:t>
            </a:r>
          </a:p>
          <a:p>
            <a:pPr algn="ctr"/>
            <a:r>
              <a:rPr lang="en-ZA" i="1" dirty="0"/>
              <a:t>Thulani Mahlangu</a:t>
            </a:r>
          </a:p>
          <a:p>
            <a:pPr algn="ctr"/>
            <a:r>
              <a:rPr lang="en-ZA" dirty="0">
                <a:solidFill>
                  <a:srgbClr val="003300"/>
                </a:solidFill>
                <a:hlinkClick r:id="rId4"/>
              </a:rPr>
              <a:t>info@cidasa.org</a:t>
            </a:r>
            <a:endParaRPr lang="en-ZA" dirty="0">
              <a:solidFill>
                <a:srgbClr val="003300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1 September 2021</a:t>
            </a:r>
            <a:endParaRPr lang="en-ZA" dirty="0"/>
          </a:p>
          <a:p>
            <a:pPr algn="ctr"/>
            <a:endParaRPr lang="en-ZA" sz="2400" i="1" dirty="0"/>
          </a:p>
          <a:p>
            <a:pPr algn="ctr"/>
            <a:endParaRPr lang="en-US" sz="28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3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687A94-B0B8-47F2-8105-9107C1E58749}"/>
              </a:ext>
            </a:extLst>
          </p:cNvPr>
          <p:cNvSpPr txBox="1">
            <a:spLocks/>
          </p:cNvSpPr>
          <p:nvPr/>
        </p:nvSpPr>
        <p:spPr>
          <a:xfrm>
            <a:off x="773488" y="2163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150" dirty="0">
              <a:solidFill>
                <a:schemeClr val="accent6">
                  <a:lumMod val="75000"/>
                </a:schemeClr>
              </a:solidFill>
              <a:latin typeface="Avenir LT Std 55 Roman" panose="020B0503020203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09260B-2886-45E3-AA55-AA469E0C16DA}"/>
              </a:ext>
            </a:extLst>
          </p:cNvPr>
          <p:cNvCxnSpPr/>
          <p:nvPr/>
        </p:nvCxnSpPr>
        <p:spPr>
          <a:xfrm>
            <a:off x="0" y="14185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6552213-B483-48E1-B22A-00EB80AA44BA}"/>
              </a:ext>
            </a:extLst>
          </p:cNvPr>
          <p:cNvGrpSpPr/>
          <p:nvPr/>
        </p:nvGrpSpPr>
        <p:grpSpPr>
          <a:xfrm>
            <a:off x="8506515" y="398947"/>
            <a:ext cx="3894311" cy="923330"/>
            <a:chOff x="8506515" y="398947"/>
            <a:chExt cx="3894311" cy="9233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0A6D16-12F6-4BEA-BCC0-C051C54B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515" y="398947"/>
              <a:ext cx="952679" cy="92333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60CB8B-DD09-4E88-B528-C69CD768953A}"/>
                </a:ext>
              </a:extLst>
            </p:cNvPr>
            <p:cNvSpPr txBox="1"/>
            <p:nvPr/>
          </p:nvSpPr>
          <p:spPr>
            <a:xfrm>
              <a:off x="9690483" y="398947"/>
              <a:ext cx="27103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3300"/>
                  </a:solidFill>
                </a:rPr>
                <a:t>0</a:t>
              </a:r>
              <a:r>
                <a:rPr lang="en-150" dirty="0">
                  <a:solidFill>
                    <a:srgbClr val="003300"/>
                  </a:solidFill>
                </a:rPr>
                <a:t>82 081 2972</a:t>
              </a:r>
              <a:endParaRPr lang="en-ZA" sz="2800" dirty="0">
                <a:solidFill>
                  <a:srgbClr val="003300"/>
                </a:solidFill>
              </a:endParaRPr>
            </a:p>
            <a:p>
              <a:r>
                <a:rPr lang="en-ZA" dirty="0">
                  <a:solidFill>
                    <a:srgbClr val="003300"/>
                  </a:solidFill>
                </a:rPr>
                <a:t>info@cidasa.org</a:t>
              </a:r>
              <a:endParaRPr lang="en-ZA" dirty="0">
                <a:solidFill>
                  <a:srgbClr val="0033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endParaRPr>
            </a:p>
            <a:p>
              <a:r>
                <a:rPr lang="en-ZA" dirty="0">
                  <a:solidFill>
                    <a:srgbClr val="003300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www.cidasa.org</a:t>
              </a:r>
              <a:endParaRPr lang="en-ZA" dirty="0">
                <a:solidFill>
                  <a:srgbClr val="0033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A79EB65-0184-4BEC-9A72-9C10C2CDA42B}"/>
              </a:ext>
            </a:extLst>
          </p:cNvPr>
          <p:cNvSpPr txBox="1"/>
          <p:nvPr/>
        </p:nvSpPr>
        <p:spPr>
          <a:xfrm>
            <a:off x="225287" y="1541865"/>
            <a:ext cx="117414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400" dirty="0"/>
              <a:t>The alternatives existed for a century to stop much ecological destruction. But the medical councils and Western neo-liberal politics outlawed cannabis. 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400" dirty="0"/>
              <a:t>What gave one industry the right to make critical decisions to stop innovation and critical important ecological friendly value chains?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400" dirty="0"/>
              <a:t>How much health issues and environmental destruction have resulted from cannabis criminalisation? 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400" dirty="0"/>
              <a:t>How much attention is given to science and indigenous rights when decisions about a plant are made? 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400" dirty="0"/>
              <a:t>How thoughtless are we to still sustain laws without really digging deep to ask why cannabis was outlawed in the first place?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6C8EA9-5F71-4743-9F9A-0B2C0650F4CF}"/>
              </a:ext>
            </a:extLst>
          </p:cNvPr>
          <p:cNvSpPr txBox="1"/>
          <p:nvPr/>
        </p:nvSpPr>
        <p:spPr>
          <a:xfrm>
            <a:off x="633046" y="506437"/>
            <a:ext cx="676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F0000"/>
                </a:solidFill>
              </a:rPr>
              <a:t>CONSIDERATIONS FOR THE FUTURE….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85D4DFE-38CB-4EBE-B238-24058733A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0" y="3161176"/>
            <a:ext cx="1117600" cy="1114203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3687A94-B0B8-47F2-8105-9107C1E58749}"/>
              </a:ext>
            </a:extLst>
          </p:cNvPr>
          <p:cNvSpPr txBox="1">
            <a:spLocks/>
          </p:cNvSpPr>
          <p:nvPr/>
        </p:nvSpPr>
        <p:spPr>
          <a:xfrm>
            <a:off x="773488" y="2163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solidFill>
                  <a:schemeClr val="accent6">
                    <a:lumMod val="75000"/>
                  </a:schemeClr>
                </a:solidFill>
                <a:latin typeface="Avenir LT Std 55 Roman" panose="020B0503020203020204" pitchFamily="34" charset="0"/>
              </a:rPr>
              <a:t>Stakeholders / partnerships</a:t>
            </a:r>
            <a:endParaRPr lang="en-150" dirty="0">
              <a:solidFill>
                <a:schemeClr val="accent6">
                  <a:lumMod val="75000"/>
                </a:schemeClr>
              </a:solidFill>
              <a:latin typeface="Avenir LT Std 55 Roman" panose="020B0503020203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09260B-2886-45E3-AA55-AA469E0C16DA}"/>
              </a:ext>
            </a:extLst>
          </p:cNvPr>
          <p:cNvCxnSpPr/>
          <p:nvPr/>
        </p:nvCxnSpPr>
        <p:spPr>
          <a:xfrm>
            <a:off x="0" y="14185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6552213-B483-48E1-B22A-00EB80AA44BA}"/>
              </a:ext>
            </a:extLst>
          </p:cNvPr>
          <p:cNvGrpSpPr/>
          <p:nvPr/>
        </p:nvGrpSpPr>
        <p:grpSpPr>
          <a:xfrm>
            <a:off x="8506515" y="398947"/>
            <a:ext cx="3894311" cy="923330"/>
            <a:chOff x="8506515" y="398947"/>
            <a:chExt cx="3894311" cy="9233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0A6D16-12F6-4BEA-BCC0-C051C54B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515" y="398947"/>
              <a:ext cx="952679" cy="92333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60CB8B-DD09-4E88-B528-C69CD768953A}"/>
                </a:ext>
              </a:extLst>
            </p:cNvPr>
            <p:cNvSpPr txBox="1"/>
            <p:nvPr/>
          </p:nvSpPr>
          <p:spPr>
            <a:xfrm>
              <a:off x="9690483" y="398947"/>
              <a:ext cx="27103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3300"/>
                  </a:solidFill>
                </a:rPr>
                <a:t>0</a:t>
              </a:r>
              <a:r>
                <a:rPr lang="en-150" dirty="0">
                  <a:solidFill>
                    <a:srgbClr val="003300"/>
                  </a:solidFill>
                </a:rPr>
                <a:t>82 081 2972</a:t>
              </a:r>
              <a:endParaRPr lang="en-ZA" sz="2800" dirty="0">
                <a:solidFill>
                  <a:srgbClr val="003300"/>
                </a:solidFill>
              </a:endParaRPr>
            </a:p>
            <a:p>
              <a:r>
                <a:rPr lang="en-ZA" dirty="0">
                  <a:solidFill>
                    <a:srgbClr val="003300"/>
                  </a:solidFill>
                </a:rPr>
                <a:t>info@cidasa.org</a:t>
              </a:r>
              <a:endParaRPr lang="en-ZA" dirty="0">
                <a:solidFill>
                  <a:srgbClr val="0033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endParaRPr>
            </a:p>
            <a:p>
              <a:r>
                <a:rPr lang="en-ZA" dirty="0">
                  <a:solidFill>
                    <a:srgbClr val="003300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www.cidasa.org</a:t>
              </a:r>
              <a:endParaRPr lang="en-ZA" dirty="0">
                <a:solidFill>
                  <a:srgbClr val="003300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AE51F71-86E7-43AD-87D2-21F62747C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2" y="1675698"/>
            <a:ext cx="2143125" cy="832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6EA754-4EE7-4989-8342-1D111D554B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0" b="23971"/>
          <a:stretch/>
        </p:blipFill>
        <p:spPr>
          <a:xfrm>
            <a:off x="1593380" y="3253722"/>
            <a:ext cx="2143125" cy="10863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A895AF-C5DA-4503-B007-32C6C28E40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554" y="1751498"/>
            <a:ext cx="1188323" cy="11883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252526-9D1A-4CFD-B4CE-1F51CFBB64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5" t="22681" r="21397" b="18659"/>
          <a:stretch/>
        </p:blipFill>
        <p:spPr>
          <a:xfrm>
            <a:off x="6970919" y="1650959"/>
            <a:ext cx="1910434" cy="13755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E8683C-A388-45B2-AB60-C5624213DBE8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3751" r="4438"/>
          <a:stretch/>
        </p:blipFill>
        <p:spPr bwMode="auto">
          <a:xfrm>
            <a:off x="3997919" y="3225853"/>
            <a:ext cx="1162779" cy="11142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5EC9AD-E4B8-4A6C-8E81-8D32A6FCBE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96" y="1650959"/>
            <a:ext cx="1250367" cy="12327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9C410D-A865-452D-BD0F-931532F215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t="14067" r="26557" b="30153"/>
          <a:stretch/>
        </p:blipFill>
        <p:spPr>
          <a:xfrm>
            <a:off x="5558733" y="3180952"/>
            <a:ext cx="1618259" cy="13010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30E4FF-6C37-4F0E-B6D5-CD1DAE06C0B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13" y="1592045"/>
            <a:ext cx="963785" cy="129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6E9424-17CE-47C3-84E5-81C1DE36F2D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21433"/>
          <a:stretch/>
        </p:blipFill>
        <p:spPr>
          <a:xfrm>
            <a:off x="470485" y="4990065"/>
            <a:ext cx="1394763" cy="1379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470EEB-FA69-4F09-BD28-51870FE8E5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70195" y="3149455"/>
            <a:ext cx="1550918" cy="1487136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4DE66DBA-2F13-456E-AA5A-0EC813A7A92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8" t="27673" r="20163" b="30882"/>
          <a:stretch/>
        </p:blipFill>
        <p:spPr>
          <a:xfrm>
            <a:off x="2601549" y="5218826"/>
            <a:ext cx="1760200" cy="1086334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6EAEFD90-BE91-49A1-BF27-5EEAC1498C3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3" b="11430"/>
          <a:stretch/>
        </p:blipFill>
        <p:spPr>
          <a:xfrm>
            <a:off x="4976812" y="5297219"/>
            <a:ext cx="1760200" cy="10831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C138EC4-3885-41B1-8844-992E3CC17CE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65" y="5218826"/>
            <a:ext cx="2335811" cy="9299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D6B9CD-20F2-4C3B-B7E4-F23826DB0D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65554" y="5035756"/>
            <a:ext cx="1760200" cy="14524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AA16D9-74A5-427C-9BD3-65AAD7D91AF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15586" y="3581822"/>
            <a:ext cx="2143125" cy="78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7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156293-FE44-4471-BB88-FFCA2D249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58" y="-1172125"/>
            <a:ext cx="12224158" cy="8645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C49BA8-18AB-45C0-B628-493FB6726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533"/>
            <a:ext cx="10515600" cy="1325563"/>
          </a:xfrm>
        </p:spPr>
        <p:txBody>
          <a:bodyPr/>
          <a:lstStyle/>
          <a:p>
            <a:r>
              <a:rPr lang="en-ZA" dirty="0">
                <a:solidFill>
                  <a:schemeClr val="accent6">
                    <a:lumMod val="75000"/>
                  </a:schemeClr>
                </a:solidFill>
                <a:latin typeface="Avenir LT Std 55 Roman" panose="020B0503020203020204" pitchFamily="34" charset="0"/>
              </a:rPr>
              <a:t>Thank you for your time</a:t>
            </a:r>
            <a:endParaRPr lang="en-150" dirty="0">
              <a:solidFill>
                <a:schemeClr val="accent6">
                  <a:lumMod val="75000"/>
                </a:schemeClr>
              </a:solidFill>
              <a:latin typeface="Avenir LT Std 55 Roman" panose="020B0503020203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028861-089C-4E1F-A053-2A9A18918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282" y="373250"/>
            <a:ext cx="973389" cy="943401"/>
          </a:xfr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5D14FA-EEF2-4213-9F1F-C831FBB164FA}"/>
              </a:ext>
            </a:extLst>
          </p:cNvPr>
          <p:cNvCxnSpPr/>
          <p:nvPr/>
        </p:nvCxnSpPr>
        <p:spPr>
          <a:xfrm>
            <a:off x="0" y="145017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11EEB43A-489E-43CA-AF3F-DFD2D9EBA085}"/>
              </a:ext>
            </a:extLst>
          </p:cNvPr>
          <p:cNvSpPr txBox="1">
            <a:spLocks/>
          </p:cNvSpPr>
          <p:nvPr/>
        </p:nvSpPr>
        <p:spPr>
          <a:xfrm>
            <a:off x="9331741" y="634087"/>
            <a:ext cx="2318507" cy="785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cap="all" dirty="0">
                <a:solidFill>
                  <a:srgbClr val="003300"/>
                </a:solidFill>
              </a:rPr>
              <a:t>CANNABIS INDUSTRY </a:t>
            </a:r>
            <a:br>
              <a:rPr lang="en-US" sz="1400" cap="all" dirty="0">
                <a:solidFill>
                  <a:srgbClr val="003300"/>
                </a:solidFill>
              </a:rPr>
            </a:br>
            <a:r>
              <a:rPr lang="en-US" sz="1400" cap="all" dirty="0">
                <a:solidFill>
                  <a:srgbClr val="003300"/>
                </a:solidFill>
              </a:rPr>
              <a:t>DEVELOPMENT ASSOCIATION</a:t>
            </a:r>
            <a:br>
              <a:rPr lang="en-US" sz="1400" cap="all" dirty="0">
                <a:solidFill>
                  <a:srgbClr val="003300"/>
                </a:solidFill>
              </a:rPr>
            </a:br>
            <a:r>
              <a:rPr lang="en-US" sz="1400" cap="all" dirty="0">
                <a:solidFill>
                  <a:srgbClr val="003300"/>
                </a:solidFill>
              </a:rPr>
              <a:t> OF SOUTHERN AFRICA</a:t>
            </a:r>
          </a:p>
          <a:p>
            <a:pPr algn="ctr"/>
            <a:endParaRPr lang="en-150" sz="9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275D1-302A-4648-880E-6E3DD5CB26BC}"/>
              </a:ext>
            </a:extLst>
          </p:cNvPr>
          <p:cNvGrpSpPr/>
          <p:nvPr/>
        </p:nvGrpSpPr>
        <p:grpSpPr>
          <a:xfrm>
            <a:off x="7559096" y="3236688"/>
            <a:ext cx="3822533" cy="1794384"/>
            <a:chOff x="7559096" y="2045450"/>
            <a:chExt cx="3822533" cy="17943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2827F28-3748-498D-901C-41946C2FB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096" y="2115576"/>
              <a:ext cx="454604" cy="45460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4DE78C3-DC4E-4D51-ACF5-949F82CF0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096" y="3372263"/>
              <a:ext cx="454604" cy="45460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E9C5AA0-9853-436E-B64F-A685AE0A9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311" y="2742513"/>
              <a:ext cx="454604" cy="45460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00CA9B-89D7-4606-89E8-B401AE25EA36}"/>
                </a:ext>
              </a:extLst>
            </p:cNvPr>
            <p:cNvSpPr txBox="1"/>
            <p:nvPr/>
          </p:nvSpPr>
          <p:spPr>
            <a:xfrm>
              <a:off x="8218281" y="3316614"/>
              <a:ext cx="31633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CIDASA(AFRICA)</a:t>
              </a:r>
              <a:endParaRPr lang="en-ZA" sz="2800" dirty="0">
                <a:hlinkClick r:id="rId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B28DF93-2CAE-4FDC-B175-00C755685A67}"/>
                </a:ext>
              </a:extLst>
            </p:cNvPr>
            <p:cNvSpPr txBox="1"/>
            <p:nvPr/>
          </p:nvSpPr>
          <p:spPr>
            <a:xfrm>
              <a:off x="8218282" y="2686552"/>
              <a:ext cx="31633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CIDASA_2018</a:t>
              </a:r>
              <a:endParaRPr lang="en-ZA" sz="2800" dirty="0">
                <a:hlinkClick r:id="rId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B540D4-DA36-47CE-A8FD-654CD14FA50D}"/>
                </a:ext>
              </a:extLst>
            </p:cNvPr>
            <p:cNvSpPr txBox="1"/>
            <p:nvPr/>
          </p:nvSpPr>
          <p:spPr>
            <a:xfrm>
              <a:off x="8218281" y="2045450"/>
              <a:ext cx="31633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dirty="0"/>
                <a:t>CIDASA2018</a:t>
              </a:r>
              <a:endParaRPr lang="en-ZA" sz="2800" dirty="0">
                <a:hlinkClick r:id="rId7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9341257-2E5D-488A-8094-FB3ABA5E0E2B}"/>
              </a:ext>
            </a:extLst>
          </p:cNvPr>
          <p:cNvGrpSpPr/>
          <p:nvPr/>
        </p:nvGrpSpPr>
        <p:grpSpPr>
          <a:xfrm>
            <a:off x="1131779" y="3109592"/>
            <a:ext cx="4672121" cy="2247817"/>
            <a:chOff x="1131779" y="1918354"/>
            <a:chExt cx="4672121" cy="224781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BEB589-C737-4365-A07F-A8DAB266DA05}"/>
                </a:ext>
              </a:extLst>
            </p:cNvPr>
            <p:cNvSpPr txBox="1"/>
            <p:nvPr/>
          </p:nvSpPr>
          <p:spPr>
            <a:xfrm>
              <a:off x="1449192" y="1918354"/>
              <a:ext cx="3762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  <a:r>
                <a:rPr lang="en-150" sz="2400" dirty="0"/>
                <a:t>82 081 2972</a:t>
              </a:r>
              <a:endParaRPr lang="en-ZA" sz="360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2E793D8-3792-4BD1-972A-7F8054771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962" y="2941920"/>
              <a:ext cx="245780" cy="2457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5153DA2-D7B5-480F-85F2-DDBA79436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779" y="2014016"/>
              <a:ext cx="261976" cy="2619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9D85F99-9ADA-4BF6-B33E-11E8DC387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962" y="2516042"/>
              <a:ext cx="245780" cy="2457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E0F8C0-9086-45CF-8791-C1E9017F6D4D}"/>
                </a:ext>
              </a:extLst>
            </p:cNvPr>
            <p:cNvSpPr txBox="1"/>
            <p:nvPr/>
          </p:nvSpPr>
          <p:spPr>
            <a:xfrm>
              <a:off x="1474698" y="2369857"/>
              <a:ext cx="31633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dirty="0"/>
                <a:t>info@cidasa.org</a:t>
              </a:r>
              <a:endParaRPr lang="en-ZA" sz="2400" dirty="0">
                <a:hlinkClick r:id="rId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36A41D-0705-4CF4-8A15-45190256A796}"/>
                </a:ext>
              </a:extLst>
            </p:cNvPr>
            <p:cNvSpPr txBox="1"/>
            <p:nvPr/>
          </p:nvSpPr>
          <p:spPr>
            <a:xfrm>
              <a:off x="1453295" y="2821360"/>
              <a:ext cx="31633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dirty="0">
                  <a:hlinkClick r:id="rId7"/>
                </a:rPr>
                <a:t>www.cidasa.org</a:t>
              </a:r>
              <a:endParaRPr lang="en-ZA" sz="2400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095C534-FDF9-43C4-9FAB-D630999E5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0020" y="3382360"/>
              <a:ext cx="213735" cy="34062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B089D73-1484-4C98-9C3A-D7DCA7540AEC}"/>
                </a:ext>
              </a:extLst>
            </p:cNvPr>
            <p:cNvSpPr txBox="1"/>
            <p:nvPr/>
          </p:nvSpPr>
          <p:spPr>
            <a:xfrm>
              <a:off x="1449192" y="3150508"/>
              <a:ext cx="4354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8285 Section 36,</a:t>
              </a:r>
              <a:r>
                <a:rPr lang="en-US" sz="3600" dirty="0"/>
                <a:t> </a:t>
              </a:r>
              <a:r>
                <a:rPr lang="en-US" sz="2400" dirty="0"/>
                <a:t>Sinethemba Street, Gauteng, 0175</a:t>
              </a:r>
              <a:endParaRPr lang="en-ZA" sz="3600" dirty="0">
                <a:hlinkClick r:id="rId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1416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A025-645C-44E3-98B1-6B8873DC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801"/>
          </a:xfrm>
        </p:spPr>
        <p:txBody>
          <a:bodyPr>
            <a:normAutofit fontScale="90000"/>
          </a:bodyPr>
          <a:lstStyle/>
          <a:p>
            <a:r>
              <a:rPr lang="en-ZA" b="1" dirty="0"/>
              <a:t>Reading list / References consulted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7DEBC-399B-408F-A83F-B2CAF1D40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7" y="590525"/>
            <a:ext cx="11310425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ZA" sz="6400" dirty="0"/>
              <a:t>Abel, E.L., 1980. Marijuana: The First Twelve Thousand Years. Springer. US: New York. </a:t>
            </a:r>
            <a:endParaRPr lang="en-US" sz="6400" dirty="0"/>
          </a:p>
          <a:p>
            <a:pPr marL="0" indent="0">
              <a:buNone/>
            </a:pPr>
            <a:r>
              <a:rPr lang="en-ZA" sz="6400" dirty="0" err="1"/>
              <a:t>Adovasio</a:t>
            </a:r>
            <a:r>
              <a:rPr lang="en-ZA" sz="6400" dirty="0"/>
              <a:t>, J., </a:t>
            </a:r>
            <a:r>
              <a:rPr lang="en-ZA" sz="6400" dirty="0" err="1"/>
              <a:t>Soffer</a:t>
            </a:r>
            <a:r>
              <a:rPr lang="en-ZA" sz="6400" dirty="0"/>
              <a:t>, O., and Klima, B. 1996. Upper </a:t>
            </a:r>
            <a:r>
              <a:rPr lang="en-ZA" sz="6400" dirty="0" err="1"/>
              <a:t>palaeolithic</a:t>
            </a:r>
            <a:r>
              <a:rPr lang="en-ZA" sz="6400" dirty="0"/>
              <a:t> fibre technology: interlaced woven finds from Pavlov I, Czech Republic, c. 26,000 years ago. Antiquity 70: 526–534. </a:t>
            </a:r>
            <a:endParaRPr lang="en-US" sz="6400" dirty="0"/>
          </a:p>
          <a:p>
            <a:pPr marL="0" indent="0">
              <a:buNone/>
            </a:pPr>
            <a:r>
              <a:rPr lang="en-ZA" sz="6400" dirty="0" err="1"/>
              <a:t>Allegret</a:t>
            </a:r>
            <a:r>
              <a:rPr lang="en-ZA" sz="6400" dirty="0"/>
              <a:t>, S. 2013. The History of Hemp. In: P. </a:t>
            </a:r>
            <a:r>
              <a:rPr lang="en-ZA" sz="6400" dirty="0" err="1"/>
              <a:t>Bouloc</a:t>
            </a:r>
            <a:r>
              <a:rPr lang="en-ZA" sz="6400" dirty="0"/>
              <a:t>, S. </a:t>
            </a:r>
            <a:r>
              <a:rPr lang="en-ZA" sz="6400" dirty="0" err="1"/>
              <a:t>Allerget</a:t>
            </a:r>
            <a:r>
              <a:rPr lang="en-ZA" sz="6400" dirty="0"/>
              <a:t>, L. Arnaud (ed)., Hemp Industrial Production and Uses. CABI: pp. 4-26.</a:t>
            </a:r>
            <a:endParaRPr lang="en-US" sz="6400" dirty="0"/>
          </a:p>
          <a:p>
            <a:pPr marL="0" indent="0">
              <a:buNone/>
            </a:pPr>
            <a:r>
              <a:rPr lang="en-ZA" sz="6400" dirty="0" err="1"/>
              <a:t>Anwara</a:t>
            </a:r>
            <a:r>
              <a:rPr lang="en-ZA" sz="6400" dirty="0"/>
              <a:t>, F., Latifa, S. and </a:t>
            </a:r>
            <a:r>
              <a:rPr lang="en-ZA" sz="6400" dirty="0" err="1"/>
              <a:t>Ashrafb</a:t>
            </a:r>
            <a:r>
              <a:rPr lang="en-ZA" sz="6400" dirty="0"/>
              <a:t>, M., 2006. Analytical Characterisation of Hemp (Cannabis sativa) Seed Oil from Different </a:t>
            </a:r>
            <a:r>
              <a:rPr lang="en-ZA" sz="6400" dirty="0" err="1"/>
              <a:t>Agro</a:t>
            </a:r>
            <a:r>
              <a:rPr lang="en-ZA" sz="6400" dirty="0"/>
              <a:t>-Ecological Zones of Pakistan, 83: 323–329.  </a:t>
            </a:r>
            <a:endParaRPr lang="en-US" sz="6400" dirty="0"/>
          </a:p>
          <a:p>
            <a:pPr marL="0" indent="0">
              <a:buNone/>
            </a:pPr>
            <a:r>
              <a:rPr lang="en-ZA" sz="6400" dirty="0"/>
              <a:t>Apotsos, M., and Venter, A. 2020. Post-Natural building and eco-vernacular architecture in contemporary South Africa. In de Jager (ed)The Sustainability Handbook, Chapter 9, pp. 138-151. Alive2Green: Cape Town.</a:t>
            </a:r>
            <a:endParaRPr lang="en-US" sz="6400" dirty="0"/>
          </a:p>
          <a:p>
            <a:pPr marL="0" indent="0">
              <a:buNone/>
            </a:pPr>
            <a:r>
              <a:rPr lang="en-ZA" sz="6400" dirty="0"/>
              <a:t>Armstrong, K., Venter, A., </a:t>
            </a:r>
            <a:r>
              <a:rPr lang="en-ZA" sz="6400" dirty="0" err="1"/>
              <a:t>Maphalane</a:t>
            </a:r>
            <a:r>
              <a:rPr lang="en-ZA" sz="6400" dirty="0"/>
              <a:t>, M., </a:t>
            </a:r>
            <a:r>
              <a:rPr lang="en-ZA" sz="6400" dirty="0" err="1"/>
              <a:t>Maphalane</a:t>
            </a:r>
            <a:r>
              <a:rPr lang="en-ZA" sz="6400" dirty="0"/>
              <a:t>, E. 2020. Folio comprising Caleb </a:t>
            </a:r>
            <a:r>
              <a:rPr lang="en-ZA" sz="6400" dirty="0" err="1"/>
              <a:t>Motshabi</a:t>
            </a:r>
            <a:r>
              <a:rPr lang="en-ZA" sz="6400" dirty="0"/>
              <a:t> replacement house and Seven Stage Futures 2015-2017. Creative Design/ Architectural publication by the University of the Free State: South Africa.</a:t>
            </a:r>
            <a:endParaRPr lang="en-US" sz="6400" dirty="0"/>
          </a:p>
          <a:p>
            <a:pPr marL="0" indent="0">
              <a:buNone/>
            </a:pPr>
            <a:r>
              <a:rPr lang="en-ZA" sz="6400" dirty="0"/>
              <a:t>Arnaud, L. and </a:t>
            </a:r>
            <a:r>
              <a:rPr lang="en-ZA" sz="6400" dirty="0" err="1"/>
              <a:t>Gourlay</a:t>
            </a:r>
            <a:r>
              <a:rPr lang="en-ZA" sz="6400" dirty="0"/>
              <a:t>, E. 2011. Experimental study of parameters influencing mechanical properties of hemp concrete. Construction and Building Materials 28(1): 50–56.</a:t>
            </a:r>
            <a:endParaRPr lang="en-US" sz="6400" dirty="0"/>
          </a:p>
          <a:p>
            <a:pPr marL="0" indent="0">
              <a:buNone/>
            </a:pPr>
            <a:r>
              <a:rPr lang="en-ZA" sz="6400" dirty="0" err="1"/>
              <a:t>Bonini</a:t>
            </a:r>
            <a:r>
              <a:rPr lang="en-ZA" sz="6400" dirty="0"/>
              <a:t>, S.A., </a:t>
            </a:r>
            <a:r>
              <a:rPr lang="en-ZA" sz="6400" dirty="0" err="1"/>
              <a:t>Premoli</a:t>
            </a:r>
            <a:r>
              <a:rPr lang="en-ZA" sz="6400" dirty="0"/>
              <a:t>, M., </a:t>
            </a:r>
            <a:r>
              <a:rPr lang="en-ZA" sz="6400" dirty="0" err="1"/>
              <a:t>Tambaro</a:t>
            </a:r>
            <a:r>
              <a:rPr lang="en-ZA" sz="6400" dirty="0"/>
              <a:t>, S., Kumar, A., </a:t>
            </a:r>
            <a:r>
              <a:rPr lang="en-ZA" sz="6400" dirty="0" err="1"/>
              <a:t>Maccarinelli</a:t>
            </a:r>
            <a:r>
              <a:rPr lang="en-ZA" sz="6400" dirty="0"/>
              <a:t>, G., Memo, M. and </a:t>
            </a:r>
            <a:r>
              <a:rPr lang="en-ZA" sz="6400" dirty="0" err="1"/>
              <a:t>Mastinu</a:t>
            </a:r>
            <a:r>
              <a:rPr lang="en-ZA" sz="6400" dirty="0"/>
              <a:t>, A. 2018. Cannabis sativa: A comprehensive ethnopharmacological review of a medicinal plant with a long history. Journal of Ethnopharmacology, 227: 300-315. </a:t>
            </a:r>
            <a:endParaRPr lang="en-US" sz="6400" dirty="0"/>
          </a:p>
          <a:p>
            <a:pPr marL="0" indent="0">
              <a:buNone/>
            </a:pPr>
            <a:r>
              <a:rPr lang="en-ZA" sz="6400" dirty="0" err="1"/>
              <a:t>Cigasova</a:t>
            </a:r>
            <a:r>
              <a:rPr lang="en-ZA" sz="6400" dirty="0"/>
              <a:t>, J., </a:t>
            </a:r>
            <a:r>
              <a:rPr lang="en-ZA" sz="6400" dirty="0" err="1"/>
              <a:t>Stevulova</a:t>
            </a:r>
            <a:r>
              <a:rPr lang="en-ZA" sz="6400" dirty="0"/>
              <a:t>, N., </a:t>
            </a:r>
            <a:r>
              <a:rPr lang="en-ZA" sz="6400" dirty="0" err="1"/>
              <a:t>Schwarzova</a:t>
            </a:r>
            <a:r>
              <a:rPr lang="en-ZA" sz="6400" dirty="0"/>
              <a:t> I. and </a:t>
            </a:r>
            <a:r>
              <a:rPr lang="en-ZA" sz="6400" dirty="0" err="1"/>
              <a:t>Junak</a:t>
            </a:r>
            <a:r>
              <a:rPr lang="en-ZA" sz="6400" dirty="0"/>
              <a:t>, J. 2014. Innovative Use of Biomass Based on Technical Hemp in Building Industry. Chemical Engineering Transactions, 37: 685- 690.</a:t>
            </a:r>
            <a:endParaRPr lang="en-US" sz="6400" dirty="0"/>
          </a:p>
          <a:p>
            <a:pPr marL="0" indent="0">
              <a:buNone/>
            </a:pPr>
            <a:r>
              <a:rPr lang="en-ZA" sz="6400" dirty="0"/>
              <a:t>Cherney, J.H. and Small, E. 2016. Industrial hemp in North America: production, politics and potential. Agronomy 6: 58. </a:t>
            </a:r>
            <a:endParaRPr lang="en-US" sz="6400" dirty="0"/>
          </a:p>
          <a:p>
            <a:pPr marL="0" indent="0">
              <a:buNone/>
            </a:pPr>
            <a:r>
              <a:rPr lang="en-ZA" sz="6400" dirty="0"/>
              <a:t>Constitutional Court of South Africa. 2018. Minister of Justice and Constitutional Development and Others v Prince (Clarke and Others Intervening); National Director of Public Prosecutions and Others v Rubin; National Director of Public Prosecutions and Others v Acton (CCT108/17) [2018] ZACC 30; 2018 (10) BCLR 1220 (CC); 2018 (6) SA 393 (CC); 2019 (1) SACR 14 (CC). 18 September 2018. Government printers: Pretoria.</a:t>
            </a:r>
            <a:endParaRPr lang="en-US" sz="6400" dirty="0"/>
          </a:p>
          <a:p>
            <a:pPr marL="0" indent="0">
              <a:buNone/>
            </a:pPr>
            <a:r>
              <a:rPr lang="en-ZA" sz="6400" dirty="0" err="1"/>
              <a:t>Cultrone</a:t>
            </a:r>
            <a:r>
              <a:rPr lang="en-ZA" sz="6400" dirty="0"/>
              <a:t>, G., Sebastian E. and Ortega Huertas, M. 2005. Forced and natural carbonation of lime-based mortars with and without additives: mineralogical and textural changes. Cement and Concrete Research, 35: 2278–2289.</a:t>
            </a:r>
          </a:p>
          <a:p>
            <a:pPr marL="0" indent="0">
              <a:buNone/>
            </a:pPr>
            <a:r>
              <a:rPr lang="en-ZA" sz="6400" dirty="0"/>
              <a:t>De Meijer, E. P. M. 1995. Fibre hemp cultivars: a survey of origin, ancestry, availability and brief agronomic characteristics. Journal of the International Hemp Association, 2(2): 66–73.</a:t>
            </a:r>
            <a:endParaRPr lang="en-US" sz="6400" dirty="0"/>
          </a:p>
          <a:p>
            <a:pPr marL="0" indent="0">
              <a:buNone/>
            </a:pPr>
            <a:endParaRPr lang="en-US" sz="6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6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785F6-B460-4FC1-A065-ADEB484EF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277214"/>
            <a:ext cx="10775852" cy="605035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ZA" sz="6400" dirty="0"/>
              <a:t>Duvall, C. 2019. A brief agricultural history of cannabis in Africa, from prehistory to canna-colony, </a:t>
            </a:r>
            <a:r>
              <a:rPr lang="en-ZA" sz="6400" dirty="0" err="1"/>
              <a:t>EchoGéo</a:t>
            </a:r>
            <a:r>
              <a:rPr lang="en-ZA" sz="6400" dirty="0"/>
              <a:t> [Online], 48. </a:t>
            </a:r>
            <a:endParaRPr lang="en-US" sz="6400" dirty="0"/>
          </a:p>
          <a:p>
            <a:pPr marL="0" indent="0">
              <a:buNone/>
            </a:pPr>
            <a:r>
              <a:rPr lang="en-ZA" sz="6400" dirty="0" err="1"/>
              <a:t>Elfordy</a:t>
            </a:r>
            <a:r>
              <a:rPr lang="en-ZA" sz="6400" dirty="0"/>
              <a:t> S., Lucas F., </a:t>
            </a:r>
            <a:r>
              <a:rPr lang="en-ZA" sz="6400" dirty="0" err="1"/>
              <a:t>Tancret</a:t>
            </a:r>
            <a:r>
              <a:rPr lang="en-ZA" sz="6400" dirty="0"/>
              <a:t> F., </a:t>
            </a:r>
            <a:r>
              <a:rPr lang="en-ZA" sz="6400" dirty="0" err="1"/>
              <a:t>Scudeller</a:t>
            </a:r>
            <a:r>
              <a:rPr lang="en-ZA" sz="6400" dirty="0"/>
              <a:t> Y. and </a:t>
            </a:r>
            <a:r>
              <a:rPr lang="en-ZA" sz="6400" dirty="0" err="1"/>
              <a:t>Goudet</a:t>
            </a:r>
            <a:r>
              <a:rPr lang="en-ZA" sz="6400" dirty="0"/>
              <a:t> L. 2008. Mechanical and thermal properties of lime and hemp concrete manufactured by a projection process. Construction and Building Materials, 22: 2116-2123.</a:t>
            </a:r>
            <a:endParaRPr lang="en-US" sz="6400" dirty="0"/>
          </a:p>
          <a:p>
            <a:pPr marL="0" indent="0">
              <a:buNone/>
            </a:pPr>
            <a:r>
              <a:rPr lang="en-US" sz="6400" dirty="0"/>
              <a:t>IPCC, 2021: Climate Change 2021: The Physical Science Basis. Contribution of Working Group I to the Sixth Assessment Report of the Intergovernmental Panel on Climate Change [Masson-</a:t>
            </a:r>
            <a:r>
              <a:rPr lang="en-US" sz="6400" dirty="0" err="1"/>
              <a:t>Delmotte</a:t>
            </a:r>
            <a:r>
              <a:rPr lang="en-US" sz="6400" dirty="0"/>
              <a:t>, V., P. </a:t>
            </a:r>
            <a:r>
              <a:rPr lang="en-US" sz="6400" dirty="0" err="1"/>
              <a:t>Zhai</a:t>
            </a:r>
            <a:r>
              <a:rPr lang="en-US" sz="6400" dirty="0"/>
              <a:t>, A. Pirani, S. L. Connors, C. </a:t>
            </a:r>
            <a:r>
              <a:rPr lang="en-US" sz="6400" dirty="0" err="1"/>
              <a:t>Péan</a:t>
            </a:r>
            <a:r>
              <a:rPr lang="en-US" sz="6400" dirty="0"/>
              <a:t>, S. Berger, N. </a:t>
            </a:r>
            <a:r>
              <a:rPr lang="en-US" sz="6400" dirty="0" err="1"/>
              <a:t>Caud</a:t>
            </a:r>
            <a:r>
              <a:rPr lang="en-US" sz="6400" dirty="0"/>
              <a:t>, Y. Chen, L. Goldfarb, M. I. </a:t>
            </a:r>
            <a:r>
              <a:rPr lang="en-US" sz="6400" dirty="0" err="1"/>
              <a:t>Gomis</a:t>
            </a:r>
            <a:r>
              <a:rPr lang="en-US" sz="6400" dirty="0"/>
              <a:t>, M. Huang, K. </a:t>
            </a:r>
            <a:r>
              <a:rPr lang="en-US" sz="6400" dirty="0" err="1"/>
              <a:t>Leitzell</a:t>
            </a:r>
            <a:r>
              <a:rPr lang="en-US" sz="6400" dirty="0"/>
              <a:t>, E. </a:t>
            </a:r>
            <a:r>
              <a:rPr lang="en-US" sz="6400" dirty="0" err="1"/>
              <a:t>Lonnoy</a:t>
            </a:r>
            <a:r>
              <a:rPr lang="en-US" sz="6400" dirty="0"/>
              <a:t>, J. B. R. Matthews, T. K. </a:t>
            </a:r>
            <a:r>
              <a:rPr lang="en-US" sz="6400" dirty="0" err="1"/>
              <a:t>Maycock</a:t>
            </a:r>
            <a:r>
              <a:rPr lang="en-US" sz="6400" dirty="0"/>
              <a:t>, T. Waterfield, O. </a:t>
            </a:r>
            <a:r>
              <a:rPr lang="en-US" sz="6400" dirty="0" err="1"/>
              <a:t>Yelekçi</a:t>
            </a:r>
            <a:r>
              <a:rPr lang="en-US" sz="6400" dirty="0"/>
              <a:t>, R. Yu and B. Zhou (eds.)]. Cambridge University Press. In Press. </a:t>
            </a:r>
            <a:endParaRPr lang="en-ZA" sz="6400" dirty="0"/>
          </a:p>
          <a:p>
            <a:pPr marL="0" indent="0">
              <a:buNone/>
            </a:pPr>
            <a:r>
              <a:rPr lang="en-ZA" sz="6400" dirty="0"/>
              <a:t>Ip, K. and Miller, A. 2012. Life cycle greenhouse gas emissions of hemp–lime wall constructions in the UK. Resources, Conservation and Recycling, 69:1–9.</a:t>
            </a:r>
            <a:endParaRPr lang="en-US" sz="6400" dirty="0"/>
          </a:p>
          <a:p>
            <a:pPr marL="0" indent="0">
              <a:buNone/>
            </a:pPr>
            <a:r>
              <a:rPr lang="en-ZA" sz="6400" dirty="0"/>
              <a:t>Jami, T. </a:t>
            </a:r>
            <a:r>
              <a:rPr lang="en-ZA" sz="6400" dirty="0" err="1"/>
              <a:t>Rawtani</a:t>
            </a:r>
            <a:r>
              <a:rPr lang="en-ZA" sz="6400" dirty="0"/>
              <a:t> D. and Agrawal Y.K. 2016. Hemp concrete: carbon-negative construction. Emerging Materials Research, 5(2): 240-247.</a:t>
            </a:r>
            <a:endParaRPr lang="en-US" sz="6400" dirty="0"/>
          </a:p>
          <a:p>
            <a:pPr marL="0" indent="0">
              <a:buNone/>
            </a:pPr>
            <a:r>
              <a:rPr lang="en-ZA" sz="6400" dirty="0"/>
              <a:t>Jami ,T. 2016. A Study on Carbon Sequestration of Lime Hemp Concrete. MS Thesis, Inst. of R&amp;D, Gujarat Forensic Sciences University, Gandhinagar. Gujarat: India.</a:t>
            </a:r>
            <a:endParaRPr lang="en-US" sz="6400" dirty="0"/>
          </a:p>
          <a:p>
            <a:pPr marL="0" indent="0">
              <a:buNone/>
            </a:pPr>
            <a:r>
              <a:rPr lang="en-ZA" sz="6400" dirty="0"/>
              <a:t>Jami, T., </a:t>
            </a:r>
            <a:r>
              <a:rPr lang="en-ZA" sz="6400" dirty="0" err="1"/>
              <a:t>Karade</a:t>
            </a:r>
            <a:r>
              <a:rPr lang="en-ZA" sz="6400" dirty="0"/>
              <a:t>, S.R. and Singh, L.P. 2018. Hemp Concrete – A Traditional and Novel Green Building Material. Conference: International Conference on Advances in Construction Materials and Structures. Roorkee, Uttarakhand, 7-8 March. Roorkee: India.</a:t>
            </a:r>
            <a:endParaRPr lang="en-US" sz="6400" dirty="0"/>
          </a:p>
          <a:p>
            <a:pPr marL="0" indent="0">
              <a:buNone/>
            </a:pPr>
            <a:r>
              <a:rPr lang="en-ZA" sz="6400" dirty="0"/>
              <a:t>Jami, T., </a:t>
            </a:r>
            <a:r>
              <a:rPr lang="en-ZA" sz="6400" dirty="0" err="1"/>
              <a:t>Karade</a:t>
            </a:r>
            <a:r>
              <a:rPr lang="en-ZA" sz="6400" dirty="0"/>
              <a:t>, S.R. and Singh, L.P. 2019. A review of the properties of hemp concrete for green building applications. Journal of Cleaner Production, 293: 1-15. </a:t>
            </a:r>
            <a:endParaRPr lang="en-US" sz="6400" dirty="0"/>
          </a:p>
          <a:p>
            <a:pPr marL="0" indent="0">
              <a:buNone/>
            </a:pPr>
            <a:r>
              <a:rPr lang="en-ZA" sz="6400" dirty="0"/>
              <a:t>Latif, E., Lawrence, M., Shea, A. and Walker, P. 2015. Moisture buffer potential of experimental wall assemblies incorporating formulated hemp–lime. Building and Environment, 93: 199–209.</a:t>
            </a:r>
            <a:endParaRPr lang="en-US" sz="6400" dirty="0"/>
          </a:p>
          <a:p>
            <a:pPr marL="0" indent="0">
              <a:buNone/>
            </a:pPr>
            <a:r>
              <a:rPr lang="en-ZA" sz="6400" dirty="0"/>
              <a:t>Lawrence, R. 2006. A Study of Carbonation in Nonhydraulic Lime Mortars. PhD thesis, Department of Civil Engineering, University of Bath. Bath: UK.</a:t>
            </a:r>
            <a:endParaRPr lang="en-US" sz="6400" dirty="0"/>
          </a:p>
          <a:p>
            <a:pPr marL="0" indent="0">
              <a:buNone/>
            </a:pPr>
            <a:r>
              <a:rPr lang="en-ZA" sz="6400" dirty="0"/>
              <a:t>Lawrence, M., </a:t>
            </a:r>
            <a:r>
              <a:rPr lang="en-ZA" sz="6400" dirty="0" err="1"/>
              <a:t>Fodde</a:t>
            </a:r>
            <a:r>
              <a:rPr lang="en-ZA" sz="6400" dirty="0"/>
              <a:t> E., Paine K. and Walker, P. 2012. Hygrothermal performance of an experimental hemp-lime building”, Key Engineering Materials 517 pp.413–421.</a:t>
            </a:r>
            <a:endParaRPr lang="en-US" sz="6400" dirty="0"/>
          </a:p>
          <a:p>
            <a:pPr marL="0" indent="0">
              <a:buNone/>
            </a:pPr>
            <a:r>
              <a:rPr lang="en-ZA" sz="6400" dirty="0"/>
              <a:t>Li, H., 1974. An archaeological and historical account of Cannabis in China. Econ. Bot. 28, 437–448. </a:t>
            </a:r>
            <a:endParaRPr lang="en-US" sz="6400" dirty="0"/>
          </a:p>
          <a:p>
            <a:pPr marL="0" indent="0">
              <a:buNone/>
            </a:pPr>
            <a:r>
              <a:rPr lang="en-ZA" sz="6400" dirty="0"/>
              <a:t>McIntosh, P. 2017. Q&amp;A with Anita Venter, from Start Living Green grassroots development in Bloemfontein. Natural Building Collective, [Online], Available: </a:t>
            </a:r>
            <a:r>
              <a:rPr lang="en-ZA" sz="6400" u="sng" dirty="0">
                <a:hlinkClick r:id="rId2"/>
              </a:rPr>
              <a:t>http://www.naturalbuildingcollective.com/tag/anita-venter/</a:t>
            </a:r>
            <a:endParaRPr lang="en-US" sz="6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04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C3DB4-7982-47CA-9B2D-2A5B7B17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7" y="309488"/>
            <a:ext cx="11324492" cy="627419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ZA" sz="3300" dirty="0"/>
              <a:t>McPartland, J.M. 1997. Cannabis as repellent and pesticide. Journal of the International Hemp Association 4(2): 87-92. </a:t>
            </a:r>
            <a:endParaRPr lang="en-US" sz="3300" dirty="0"/>
          </a:p>
          <a:p>
            <a:pPr marL="0" indent="0">
              <a:buNone/>
            </a:pPr>
            <a:r>
              <a:rPr lang="en-ZA" sz="3300" dirty="0" err="1"/>
              <a:t>Mercuri</a:t>
            </a:r>
            <a:r>
              <a:rPr lang="en-ZA" sz="3300" dirty="0"/>
              <a:t>, A., Accorsi, C. and Bandini </a:t>
            </a:r>
            <a:r>
              <a:rPr lang="en-ZA" sz="3300" dirty="0" err="1"/>
              <a:t>Mazzanti</a:t>
            </a:r>
            <a:r>
              <a:rPr lang="en-ZA" sz="3300" dirty="0"/>
              <a:t>, M. 2002. The long history of cannabis and its cultivation by the Romans in central Italy, shown by pollen records from Lago Albano and Lago di </a:t>
            </a:r>
            <a:r>
              <a:rPr lang="en-ZA" sz="3300" dirty="0" err="1"/>
              <a:t>Nemi</a:t>
            </a:r>
            <a:r>
              <a:rPr lang="en-ZA" sz="3300" dirty="0"/>
              <a:t>. Vegetation History and </a:t>
            </a:r>
            <a:r>
              <a:rPr lang="en-ZA" sz="3300" dirty="0" err="1"/>
              <a:t>Archaeobotany</a:t>
            </a:r>
            <a:r>
              <a:rPr lang="en-ZA" sz="3300" dirty="0"/>
              <a:t>, 11: 263–276. </a:t>
            </a:r>
            <a:endParaRPr lang="en-US" sz="3300" dirty="0"/>
          </a:p>
          <a:p>
            <a:pPr marL="0" indent="0">
              <a:buNone/>
            </a:pPr>
            <a:r>
              <a:rPr lang="en-ZA" sz="3300" dirty="0"/>
              <a:t>Perold, R., Delport, H. and Venter, A. 2020. Conversations with a practitioner. Reflections on built projects in South Africa from a community engagement perspective. Peer-reviewed conference proceedings for the Building Beyond Borders - Reflecting on the dynamisms of intercultural collaboration in build projects. </a:t>
            </a:r>
            <a:r>
              <a:rPr lang="en-ZA" sz="3300" dirty="0" err="1"/>
              <a:t>UHasselt</a:t>
            </a:r>
            <a:r>
              <a:rPr lang="en-ZA" sz="3300" dirty="0"/>
              <a:t>: Belgium.</a:t>
            </a:r>
            <a:endParaRPr lang="en-US" sz="3300" dirty="0"/>
          </a:p>
          <a:p>
            <a:pPr marL="0" indent="0">
              <a:buNone/>
            </a:pPr>
            <a:r>
              <a:rPr lang="en-ZA" sz="3300" dirty="0"/>
              <a:t>Piot A., </a:t>
            </a:r>
            <a:r>
              <a:rPr lang="en-ZA" sz="3300" dirty="0" err="1"/>
              <a:t>Béjat</a:t>
            </a:r>
            <a:r>
              <a:rPr lang="en-ZA" sz="3300" dirty="0"/>
              <a:t> T., Jay A., Bessette L., </a:t>
            </a:r>
            <a:r>
              <a:rPr lang="en-ZA" sz="3300" dirty="0" err="1"/>
              <a:t>Wurtz</a:t>
            </a:r>
            <a:r>
              <a:rPr lang="en-ZA" sz="3300" dirty="0"/>
              <a:t> E. and Barnes-Davin, L. 2017. Study of a hempcrete wall exposed to outdoor climate: Effects of the coating. Construction and Building Materials, 139: 540-550.</a:t>
            </a:r>
            <a:endParaRPr lang="en-US" sz="3300" dirty="0"/>
          </a:p>
          <a:p>
            <a:pPr marL="0" indent="0">
              <a:buNone/>
            </a:pPr>
            <a:r>
              <a:rPr lang="en-ZA" sz="3300" dirty="0" err="1"/>
              <a:t>Rizwanullah</a:t>
            </a:r>
            <a:r>
              <a:rPr lang="en-ZA" sz="3300" dirty="0"/>
              <a:t>, S. 2016. Hemp Shielding Ellora Caves from Decay for 1500 Years: Study. The Times of India, [online] Available at: </a:t>
            </a:r>
            <a:r>
              <a:rPr lang="en-ZA" sz="3300" u="sng" dirty="0">
                <a:hlinkClick r:id="rId2"/>
              </a:rPr>
              <a:t>https://timesofindia.indiatimes.com/india/Hempshielding-Ellora-caves-from-decay-for-1500-years-Study/articleshow/51334725.cms</a:t>
            </a:r>
            <a:r>
              <a:rPr lang="en-ZA" sz="3300" dirty="0"/>
              <a:t> </a:t>
            </a:r>
            <a:endParaRPr lang="en-US" sz="3300" dirty="0"/>
          </a:p>
          <a:p>
            <a:pPr marL="0" indent="0">
              <a:buNone/>
            </a:pPr>
            <a:r>
              <a:rPr lang="en-ZA" sz="3300" dirty="0"/>
              <a:t>Sauer, C.O. 1952. Agricultural Origins and Dispersals. American Geographical Society: New York. </a:t>
            </a:r>
            <a:endParaRPr lang="en-US" sz="3300" dirty="0"/>
          </a:p>
          <a:p>
            <a:pPr marL="0" indent="0">
              <a:buNone/>
            </a:pPr>
            <a:r>
              <a:rPr lang="en-ZA" sz="3300" dirty="0"/>
              <a:t>Scoggin, C.,  2020. Strong Houses, Strong Voices: Sharing the lived experiences of post-natural builders in South Africa through digital storytelling. Doctoral Thesis in the Creative Industries. Queensland University of Technology, Brisbane</a:t>
            </a:r>
            <a:endParaRPr lang="en-US" sz="3300" dirty="0"/>
          </a:p>
          <a:p>
            <a:pPr marL="0" indent="0">
              <a:buNone/>
            </a:pPr>
            <a:r>
              <a:rPr lang="en-ZA" sz="3300" dirty="0"/>
              <a:t>Small, E. 1974. American law and the species problem in cannabis. Microgram 7: 131–132.</a:t>
            </a:r>
            <a:endParaRPr lang="en-US" sz="3300" dirty="0"/>
          </a:p>
          <a:p>
            <a:pPr marL="0" indent="0">
              <a:buNone/>
            </a:pPr>
            <a:r>
              <a:rPr lang="en-ZA" sz="3300" dirty="0"/>
              <a:t>Small, E. 2015. Evolution and Classification of Cannabis sativa (Marijuana, Hemp) in Relation to Human Utilization. The Botanical Review, 81:189–294. </a:t>
            </a:r>
            <a:endParaRPr lang="en-US" sz="3300" dirty="0"/>
          </a:p>
          <a:p>
            <a:pPr marL="0" indent="0">
              <a:buNone/>
            </a:pPr>
            <a:r>
              <a:rPr lang="en-ZA" sz="3300" dirty="0"/>
              <a:t>South Africa. 1996. The Constitution of the Republic of South Africa, Act no.108 of 1996. Government printers: Pretoria.</a:t>
            </a:r>
            <a:endParaRPr lang="en-US" sz="3300" dirty="0"/>
          </a:p>
          <a:p>
            <a:pPr marL="0" indent="0">
              <a:buNone/>
            </a:pPr>
            <a:r>
              <a:rPr lang="en-ZA" sz="3300" dirty="0"/>
              <a:t>South Africa. 2020. Draft Cannabis for Private Purposes Bill. Government printers: Pretoria. </a:t>
            </a:r>
            <a:endParaRPr lang="en-US" sz="3300" dirty="0"/>
          </a:p>
          <a:p>
            <a:pPr marL="0" indent="0">
              <a:buNone/>
            </a:pPr>
            <a:r>
              <a:rPr lang="en-ZA" sz="3300" dirty="0"/>
              <a:t>Venter, A. 2017. South African housing policy and housing-policy research: Theoretical discourse in the post-apartheid era. Doctoral Thesis in Development Studies. University of the Free State: Bloemfontein.</a:t>
            </a:r>
            <a:endParaRPr lang="en-US" sz="3300" dirty="0"/>
          </a:p>
          <a:p>
            <a:pPr marL="0" indent="0">
              <a:buNone/>
            </a:pPr>
            <a:r>
              <a:rPr lang="en-ZA" sz="3300" dirty="0"/>
              <a:t>Venter, A. and McIntosh, P. 2019. Post-natural building technologies in a climate change world. </a:t>
            </a:r>
            <a:r>
              <a:rPr lang="en-ZA" sz="3300" dirty="0" err="1"/>
              <a:t>In.KNOW.vation</a:t>
            </a:r>
            <a:r>
              <a:rPr lang="en-ZA" sz="3300" dirty="0"/>
              <a:t>: Sharing Municipal Knowledge, Innovation &amp; Excellence, 5, p. 41-44. South African Local Government Association: Pretoria.</a:t>
            </a:r>
            <a:endParaRPr lang="en-US" sz="3300" dirty="0"/>
          </a:p>
          <a:p>
            <a:pPr marL="0" indent="0">
              <a:buNone/>
            </a:pPr>
            <a:r>
              <a:rPr lang="en-ZA" sz="3300" dirty="0"/>
              <a:t>Walker R., Pavia S. and Mitchell R. 2014. Mechanical properties and durability of </a:t>
            </a:r>
            <a:r>
              <a:rPr lang="en-ZA" sz="3300" dirty="0" err="1"/>
              <a:t>hemplime</a:t>
            </a:r>
            <a:r>
              <a:rPr lang="en-ZA" sz="3300" dirty="0"/>
              <a:t> concretes. Construction and Building Materials, 61: 340–348. </a:t>
            </a:r>
            <a:endParaRPr lang="en-US" sz="3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8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687A94-B0B8-47F2-8105-9107C1E58749}"/>
              </a:ext>
            </a:extLst>
          </p:cNvPr>
          <p:cNvSpPr txBox="1">
            <a:spLocks/>
          </p:cNvSpPr>
          <p:nvPr/>
        </p:nvSpPr>
        <p:spPr>
          <a:xfrm>
            <a:off x="773488" y="2163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150" dirty="0">
              <a:solidFill>
                <a:schemeClr val="accent6">
                  <a:lumMod val="75000"/>
                </a:schemeClr>
              </a:solidFill>
              <a:latin typeface="Avenir LT Std 55 Roman" panose="020B0503020203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09260B-2886-45E3-AA55-AA469E0C16DA}"/>
              </a:ext>
            </a:extLst>
          </p:cNvPr>
          <p:cNvCxnSpPr/>
          <p:nvPr/>
        </p:nvCxnSpPr>
        <p:spPr>
          <a:xfrm>
            <a:off x="0" y="1246321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6552213-B483-48E1-B22A-00EB80AA44BA}"/>
              </a:ext>
            </a:extLst>
          </p:cNvPr>
          <p:cNvGrpSpPr/>
          <p:nvPr/>
        </p:nvGrpSpPr>
        <p:grpSpPr>
          <a:xfrm>
            <a:off x="8400497" y="195190"/>
            <a:ext cx="3894311" cy="923330"/>
            <a:chOff x="8506515" y="398947"/>
            <a:chExt cx="3894311" cy="9233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0A6D16-12F6-4BEA-BCC0-C051C54B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515" y="398947"/>
              <a:ext cx="952679" cy="92333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60CB8B-DD09-4E88-B528-C69CD768953A}"/>
                </a:ext>
              </a:extLst>
            </p:cNvPr>
            <p:cNvSpPr txBox="1"/>
            <p:nvPr/>
          </p:nvSpPr>
          <p:spPr>
            <a:xfrm>
              <a:off x="9690483" y="398947"/>
              <a:ext cx="27103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3300"/>
                  </a:solidFill>
                </a:rPr>
                <a:t>0</a:t>
              </a:r>
              <a:r>
                <a:rPr lang="en-150" dirty="0">
                  <a:solidFill>
                    <a:srgbClr val="003300"/>
                  </a:solidFill>
                </a:rPr>
                <a:t>82 081 2972</a:t>
              </a:r>
              <a:endParaRPr lang="en-ZA" sz="2800" dirty="0">
                <a:solidFill>
                  <a:srgbClr val="003300"/>
                </a:solidFill>
              </a:endParaRPr>
            </a:p>
            <a:p>
              <a:r>
                <a:rPr lang="en-ZA" dirty="0">
                  <a:solidFill>
                    <a:srgbClr val="003300"/>
                  </a:solidFill>
                </a:rPr>
                <a:t>info@cidasa.org</a:t>
              </a:r>
              <a:endParaRPr lang="en-ZA" dirty="0">
                <a:solidFill>
                  <a:srgbClr val="0033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endParaRPr>
            </a:p>
            <a:p>
              <a:r>
                <a:rPr lang="en-ZA" dirty="0">
                  <a:solidFill>
                    <a:srgbClr val="003300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www.cidasa.org</a:t>
              </a:r>
              <a:endParaRPr lang="en-ZA" dirty="0">
                <a:solidFill>
                  <a:srgbClr val="0033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A79EB65-0184-4BEC-9A72-9C10C2CDA42B}"/>
              </a:ext>
            </a:extLst>
          </p:cNvPr>
          <p:cNvSpPr txBox="1"/>
          <p:nvPr/>
        </p:nvSpPr>
        <p:spPr>
          <a:xfrm>
            <a:off x="160575" y="1340810"/>
            <a:ext cx="1174142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Cannabis Industry Development Association of Southern Africa (CIDASA) NPC established 2018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CIDASA response </a:t>
            </a:r>
            <a:r>
              <a:rPr lang="en-US" dirty="0" err="1"/>
              <a:t>response</a:t>
            </a:r>
            <a:r>
              <a:rPr lang="en-US" dirty="0"/>
              <a:t> and support to the Constitutional Courts ruling in September 2018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unconstitutional for people to be arrested for using Cannabis for their own personal benefits in their own home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Third party between the state and citizen who are using cannabis for various reasons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CIDASA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Create awareness / inclusive facilitation of the cannabis industry to fight poverty in Africa continent in line with the SDGs (United Nations).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Skills transfers in the various cannabis and hemp value chain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Promote the safe use of cannabis in communities / offer advice on various developmental platforms / rural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Presenter: Dr Anita Venter on behalf of CIDASA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Researcher at the Centre for Development Support (UFS)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Ecological /natural building built environment practitioner in the informal sector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Climate crisis activist + design survival shelter models for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REJECTION</a:t>
            </a:r>
            <a:r>
              <a:rPr lang="en-US" sz="2000" dirty="0"/>
              <a:t>: Critical reflection on the Cannabis for Private Purposes Bill from a ‘Private Purpose’ </a:t>
            </a:r>
            <a:r>
              <a:rPr lang="en-US" sz="2000" b="1" dirty="0">
                <a:solidFill>
                  <a:srgbClr val="FF0000"/>
                </a:solidFill>
              </a:rPr>
              <a:t>built environment perspective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9B7B1B-BEA0-4E07-B481-AC4173DB4B4F}"/>
              </a:ext>
            </a:extLst>
          </p:cNvPr>
          <p:cNvSpPr txBox="1"/>
          <p:nvPr/>
        </p:nvSpPr>
        <p:spPr>
          <a:xfrm>
            <a:off x="450881" y="221277"/>
            <a:ext cx="7429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b="1" dirty="0"/>
              <a:t>CIDASA</a:t>
            </a:r>
            <a:endParaRPr lang="en-US" sz="4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828484-1330-4C01-A9A8-BCCC3C4E7030}"/>
              </a:ext>
            </a:extLst>
          </p:cNvPr>
          <p:cNvSpPr txBox="1"/>
          <p:nvPr/>
        </p:nvSpPr>
        <p:spPr>
          <a:xfrm>
            <a:off x="1" y="5661933"/>
            <a:ext cx="12191999" cy="1015663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400" b="1" dirty="0"/>
              <a:t>Promote </a:t>
            </a:r>
            <a:r>
              <a:rPr lang="en-US" sz="2400" b="1" dirty="0">
                <a:solidFill>
                  <a:srgbClr val="FF0000"/>
                </a:solidFill>
              </a:rPr>
              <a:t>indigenous ways of cultivating and use, </a:t>
            </a:r>
            <a:r>
              <a:rPr lang="en-US" sz="2400" b="1" dirty="0"/>
              <a:t>not only recent technological development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240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687A94-B0B8-47F2-8105-9107C1E58749}"/>
              </a:ext>
            </a:extLst>
          </p:cNvPr>
          <p:cNvSpPr txBox="1">
            <a:spLocks/>
          </p:cNvSpPr>
          <p:nvPr/>
        </p:nvSpPr>
        <p:spPr>
          <a:xfrm>
            <a:off x="773488" y="2163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150" dirty="0">
              <a:solidFill>
                <a:schemeClr val="accent6">
                  <a:lumMod val="75000"/>
                </a:schemeClr>
              </a:solidFill>
              <a:latin typeface="Avenir LT Std 55 Roman" panose="020B0503020203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09260B-2886-45E3-AA55-AA469E0C16DA}"/>
              </a:ext>
            </a:extLst>
          </p:cNvPr>
          <p:cNvCxnSpPr/>
          <p:nvPr/>
        </p:nvCxnSpPr>
        <p:spPr>
          <a:xfrm>
            <a:off x="0" y="14185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6552213-B483-48E1-B22A-00EB80AA44BA}"/>
              </a:ext>
            </a:extLst>
          </p:cNvPr>
          <p:cNvGrpSpPr/>
          <p:nvPr/>
        </p:nvGrpSpPr>
        <p:grpSpPr>
          <a:xfrm>
            <a:off x="8506515" y="398947"/>
            <a:ext cx="3894311" cy="923330"/>
            <a:chOff x="8506515" y="398947"/>
            <a:chExt cx="3894311" cy="9233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0A6D16-12F6-4BEA-BCC0-C051C54B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515" y="398947"/>
              <a:ext cx="952679" cy="92333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60CB8B-DD09-4E88-B528-C69CD768953A}"/>
                </a:ext>
              </a:extLst>
            </p:cNvPr>
            <p:cNvSpPr txBox="1"/>
            <p:nvPr/>
          </p:nvSpPr>
          <p:spPr>
            <a:xfrm>
              <a:off x="9690483" y="398947"/>
              <a:ext cx="27103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3300"/>
                  </a:solidFill>
                </a:rPr>
                <a:t>0</a:t>
              </a:r>
              <a:r>
                <a:rPr lang="en-150" dirty="0">
                  <a:solidFill>
                    <a:srgbClr val="003300"/>
                  </a:solidFill>
                </a:rPr>
                <a:t>82 081 2972</a:t>
              </a:r>
              <a:endParaRPr lang="en-ZA" sz="2800" dirty="0">
                <a:solidFill>
                  <a:srgbClr val="003300"/>
                </a:solidFill>
              </a:endParaRPr>
            </a:p>
            <a:p>
              <a:r>
                <a:rPr lang="en-ZA" dirty="0">
                  <a:solidFill>
                    <a:srgbClr val="003300"/>
                  </a:solidFill>
                </a:rPr>
                <a:t>info@cidasa.org</a:t>
              </a:r>
              <a:endParaRPr lang="en-ZA" dirty="0">
                <a:solidFill>
                  <a:srgbClr val="0033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endParaRPr>
            </a:p>
            <a:p>
              <a:r>
                <a:rPr lang="en-ZA" dirty="0">
                  <a:solidFill>
                    <a:srgbClr val="003300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www.cidasa.org</a:t>
              </a:r>
              <a:endParaRPr lang="en-ZA" dirty="0">
                <a:solidFill>
                  <a:srgbClr val="0033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A79EB65-0184-4BEC-9A72-9C10C2CDA42B}"/>
              </a:ext>
            </a:extLst>
          </p:cNvPr>
          <p:cNvSpPr txBox="1"/>
          <p:nvPr/>
        </p:nvSpPr>
        <p:spPr>
          <a:xfrm>
            <a:off x="225287" y="1423212"/>
            <a:ext cx="117414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Rejection of on behalf of many ecological and indigenous built environment practitioners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i="1" dirty="0"/>
              <a:t>Cannabis for Private Purposes Bill</a:t>
            </a:r>
            <a:r>
              <a:rPr lang="en-ZA" dirty="0"/>
              <a:t> violates rights embedded in the Constitution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b="1" dirty="0"/>
              <a:t>Environmental legislation:  </a:t>
            </a:r>
            <a:r>
              <a:rPr lang="en-ZA" dirty="0"/>
              <a:t>The Paris Climate agreement of 2015, and Section 24 (a and b) of the Bill of Rights: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dirty="0"/>
              <a:t>Right to an environment that is not harmful to their health or wellbeing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dirty="0"/>
              <a:t>Protect environment for the benefit of present and </a:t>
            </a:r>
            <a:r>
              <a:rPr lang="en-ZA" i="1" dirty="0"/>
              <a:t>future</a:t>
            </a:r>
            <a:r>
              <a:rPr lang="en-ZA" dirty="0"/>
              <a:t> generations.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b="1" dirty="0"/>
              <a:t>Deter persons from accessing adequate housing</a:t>
            </a:r>
            <a:r>
              <a:rPr lang="en-ZA" dirty="0"/>
              <a:t>: Section 26, 1 and 2 of the Bill of Rights.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dirty="0"/>
              <a:t>Everyone has the right to access adequate housing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dirty="0"/>
              <a:t>The state must take reasonable legislative measures, within its to achieve the progressive realisation of a person's right to access housing (or rather shelter) in times of a climate crisis.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b="1" dirty="0"/>
              <a:t>Inhibit a person's freedom of expression </a:t>
            </a:r>
            <a:r>
              <a:rPr lang="en-ZA" dirty="0"/>
              <a:t>(Section 1, c and d of the Bill of Rights).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dirty="0"/>
              <a:t>This freedom includes freedom of artistic creativity, and academic freedom and freedom of scientific research.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82E0F-004B-4635-B97C-BFF9DE267691}"/>
              </a:ext>
            </a:extLst>
          </p:cNvPr>
          <p:cNvSpPr txBox="1"/>
          <p:nvPr/>
        </p:nvSpPr>
        <p:spPr>
          <a:xfrm>
            <a:off x="331304" y="398947"/>
            <a:ext cx="749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/>
              <a:t>MAIN BUILT ENVIRONMENT ARGUMENTS</a:t>
            </a:r>
            <a:endParaRPr 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8408AF-274C-488F-AC28-6593708BF107}"/>
              </a:ext>
            </a:extLst>
          </p:cNvPr>
          <p:cNvSpPr txBox="1"/>
          <p:nvPr/>
        </p:nvSpPr>
        <p:spPr>
          <a:xfrm>
            <a:off x="-1" y="5086254"/>
            <a:ext cx="12192001" cy="1384995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lvl="1" algn="ctr"/>
            <a:r>
              <a:rPr lang="en-ZA" sz="2400" b="1"/>
              <a:t>Research error: </a:t>
            </a:r>
            <a:r>
              <a:rPr lang="en-ZA" sz="2400" b="1" dirty="0">
                <a:solidFill>
                  <a:srgbClr val="FF0000"/>
                </a:solidFill>
              </a:rPr>
              <a:t>excluding ecological / environmental / climate crisis </a:t>
            </a:r>
            <a:r>
              <a:rPr lang="en-ZA" sz="2400" b="1" dirty="0"/>
              <a:t>perspective</a:t>
            </a:r>
          </a:p>
          <a:p>
            <a:pPr lvl="1" algn="ctr"/>
            <a:r>
              <a:rPr lang="en-ZA" sz="2400" b="1" dirty="0"/>
              <a:t>Bill not well thought through in terms of the whole plant structural properties</a:t>
            </a:r>
            <a:endParaRPr lang="en-ZA" b="1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595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687A94-B0B8-47F2-8105-9107C1E58749}"/>
              </a:ext>
            </a:extLst>
          </p:cNvPr>
          <p:cNvSpPr txBox="1">
            <a:spLocks/>
          </p:cNvSpPr>
          <p:nvPr/>
        </p:nvSpPr>
        <p:spPr>
          <a:xfrm>
            <a:off x="773488" y="2163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150" dirty="0">
              <a:solidFill>
                <a:schemeClr val="accent6">
                  <a:lumMod val="75000"/>
                </a:schemeClr>
              </a:solidFill>
              <a:latin typeface="Avenir LT Std 55 Roman" panose="020B0503020203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09260B-2886-45E3-AA55-AA469E0C16DA}"/>
              </a:ext>
            </a:extLst>
          </p:cNvPr>
          <p:cNvCxnSpPr/>
          <p:nvPr/>
        </p:nvCxnSpPr>
        <p:spPr>
          <a:xfrm>
            <a:off x="0" y="14185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6552213-B483-48E1-B22A-00EB80AA44BA}"/>
              </a:ext>
            </a:extLst>
          </p:cNvPr>
          <p:cNvGrpSpPr/>
          <p:nvPr/>
        </p:nvGrpSpPr>
        <p:grpSpPr>
          <a:xfrm>
            <a:off x="8506515" y="398947"/>
            <a:ext cx="3894311" cy="923330"/>
            <a:chOff x="8506515" y="398947"/>
            <a:chExt cx="3894311" cy="9233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0A6D16-12F6-4BEA-BCC0-C051C54B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515" y="398947"/>
              <a:ext cx="952679" cy="92333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60CB8B-DD09-4E88-B528-C69CD768953A}"/>
                </a:ext>
              </a:extLst>
            </p:cNvPr>
            <p:cNvSpPr txBox="1"/>
            <p:nvPr/>
          </p:nvSpPr>
          <p:spPr>
            <a:xfrm>
              <a:off x="9690483" y="398947"/>
              <a:ext cx="27103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3300"/>
                  </a:solidFill>
                </a:rPr>
                <a:t>0</a:t>
              </a:r>
              <a:r>
                <a:rPr lang="en-150" dirty="0">
                  <a:solidFill>
                    <a:srgbClr val="003300"/>
                  </a:solidFill>
                </a:rPr>
                <a:t>82 081 2972</a:t>
              </a:r>
              <a:endParaRPr lang="en-ZA" sz="2800" dirty="0">
                <a:solidFill>
                  <a:srgbClr val="003300"/>
                </a:solidFill>
              </a:endParaRPr>
            </a:p>
            <a:p>
              <a:r>
                <a:rPr lang="en-ZA" dirty="0">
                  <a:solidFill>
                    <a:srgbClr val="003300"/>
                  </a:solidFill>
                </a:rPr>
                <a:t>info@cidasa.org</a:t>
              </a:r>
              <a:endParaRPr lang="en-ZA" dirty="0">
                <a:solidFill>
                  <a:srgbClr val="0033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endParaRPr>
            </a:p>
            <a:p>
              <a:r>
                <a:rPr lang="en-ZA" dirty="0">
                  <a:solidFill>
                    <a:srgbClr val="003300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www.cidasa.org</a:t>
              </a:r>
              <a:endParaRPr lang="en-ZA" dirty="0">
                <a:solidFill>
                  <a:srgbClr val="0033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A79EB65-0184-4BEC-9A72-9C10C2CDA42B}"/>
              </a:ext>
            </a:extLst>
          </p:cNvPr>
          <p:cNvSpPr txBox="1"/>
          <p:nvPr/>
        </p:nvSpPr>
        <p:spPr>
          <a:xfrm>
            <a:off x="225287" y="1541865"/>
            <a:ext cx="11741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endParaRPr lang="en-US" b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452E28-2FFA-4E97-8133-521300C98541}"/>
              </a:ext>
            </a:extLst>
          </p:cNvPr>
          <p:cNvSpPr/>
          <p:nvPr/>
        </p:nvSpPr>
        <p:spPr>
          <a:xfrm>
            <a:off x="154723" y="1348174"/>
            <a:ext cx="1175313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400" dirty="0"/>
              <a:t>Ecology history long before humans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400" dirty="0"/>
              <a:t>Vital role in the evolutions of ancient societies throughout many millennia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000" dirty="0"/>
              <a:t>11 000 to 12 000 years ago earth entered an era of a stable climate -  Holocene, birth of modern civilisation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000" dirty="0"/>
              <a:t>Ancient domesticated crop with many ‘private purpose’ uses beyond medicinal and recreational use </a:t>
            </a: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sz="2000" dirty="0"/>
              <a:t>building materials, ropes, fishing nets, fabrics, textiles, canvas, paper, (list go on and on)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400" dirty="0"/>
              <a:t>Archaeological sites in Asia, Western and Eastern Europe, the Americas and Africa show industrial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Cannabis use </a:t>
            </a:r>
            <a:r>
              <a:rPr lang="en-US" sz="2000" dirty="0"/>
              <a:t>in South Africa by indigenous groups </a:t>
            </a:r>
            <a:r>
              <a:rPr lang="en-US" sz="2000" b="1" dirty="0">
                <a:solidFill>
                  <a:srgbClr val="FF0000"/>
                </a:solidFill>
              </a:rPr>
              <a:t>precedes </a:t>
            </a:r>
            <a:r>
              <a:rPr lang="en-US" sz="2000" b="1" dirty="0" err="1">
                <a:solidFill>
                  <a:srgbClr val="FF0000"/>
                </a:solidFill>
              </a:rPr>
              <a:t>colonisation</a:t>
            </a:r>
            <a:r>
              <a:rPr lang="en-US" sz="2000" b="1" dirty="0">
                <a:solidFill>
                  <a:srgbClr val="FF0000"/>
                </a:solidFill>
              </a:rPr>
              <a:t> in 1652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400" dirty="0"/>
              <a:t>1700s &amp; 1800s:  Industrial revolutions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000" dirty="0"/>
              <a:t>Fossil fuels, quick solution, started to replace cannabis and carbon-negative building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000" dirty="0"/>
              <a:t>Little consideration for destructive environmental impact of fossil fuels replacing the ecological benefits of hemp / cannabis in general.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ZA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29C901-DE28-4CA0-A2B5-EF75A84A17B6}"/>
              </a:ext>
            </a:extLst>
          </p:cNvPr>
          <p:cNvSpPr txBox="1"/>
          <p:nvPr/>
        </p:nvSpPr>
        <p:spPr>
          <a:xfrm>
            <a:off x="331304" y="398947"/>
            <a:ext cx="749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/>
              <a:t>THE ANCIENT CANNABIS PLANT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41D7D6-438F-462A-B695-54D2657651A5}"/>
              </a:ext>
            </a:extLst>
          </p:cNvPr>
          <p:cNvSpPr txBox="1"/>
          <p:nvPr/>
        </p:nvSpPr>
        <p:spPr>
          <a:xfrm>
            <a:off x="0" y="5731330"/>
            <a:ext cx="12192001" cy="907941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en-ZA" sz="2400" b="1" dirty="0">
                <a:solidFill>
                  <a:srgbClr val="FF0000"/>
                </a:solidFill>
              </a:rPr>
              <a:t>Fossil fuel products replacement escalated to climate crisis in the 21</a:t>
            </a:r>
            <a:r>
              <a:rPr lang="en-ZA" sz="2400" b="1" baseline="30000" dirty="0">
                <a:solidFill>
                  <a:srgbClr val="FF0000"/>
                </a:solidFill>
              </a:rPr>
              <a:t>st</a:t>
            </a:r>
            <a:r>
              <a:rPr lang="en-ZA" sz="2400" b="1" dirty="0">
                <a:solidFill>
                  <a:srgbClr val="FF0000"/>
                </a:solidFill>
              </a:rPr>
              <a:t> century</a:t>
            </a:r>
          </a:p>
          <a:p>
            <a:pPr lvl="1" algn="ctr">
              <a:spcBef>
                <a:spcPts val="600"/>
              </a:spcBef>
            </a:pPr>
            <a:r>
              <a:rPr lang="en-ZA" sz="2400" b="1" dirty="0"/>
              <a:t>New climatic era of the Anthropocene (climate uncertainty)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0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687A94-B0B8-47F2-8105-9107C1E58749}"/>
              </a:ext>
            </a:extLst>
          </p:cNvPr>
          <p:cNvSpPr txBox="1">
            <a:spLocks/>
          </p:cNvSpPr>
          <p:nvPr/>
        </p:nvSpPr>
        <p:spPr>
          <a:xfrm>
            <a:off x="773488" y="2163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150" dirty="0">
              <a:solidFill>
                <a:schemeClr val="accent6">
                  <a:lumMod val="75000"/>
                </a:schemeClr>
              </a:solidFill>
              <a:latin typeface="Avenir LT Std 55 Roman" panose="020B0503020203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09260B-2886-45E3-AA55-AA469E0C16DA}"/>
              </a:ext>
            </a:extLst>
          </p:cNvPr>
          <p:cNvCxnSpPr/>
          <p:nvPr/>
        </p:nvCxnSpPr>
        <p:spPr>
          <a:xfrm>
            <a:off x="0" y="14185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6552213-B483-48E1-B22A-00EB80AA44BA}"/>
              </a:ext>
            </a:extLst>
          </p:cNvPr>
          <p:cNvGrpSpPr/>
          <p:nvPr/>
        </p:nvGrpSpPr>
        <p:grpSpPr>
          <a:xfrm>
            <a:off x="8506515" y="398947"/>
            <a:ext cx="3894311" cy="923330"/>
            <a:chOff x="8506515" y="398947"/>
            <a:chExt cx="3894311" cy="9233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0A6D16-12F6-4BEA-BCC0-C051C54B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515" y="398947"/>
              <a:ext cx="952679" cy="92333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60CB8B-DD09-4E88-B528-C69CD768953A}"/>
                </a:ext>
              </a:extLst>
            </p:cNvPr>
            <p:cNvSpPr txBox="1"/>
            <p:nvPr/>
          </p:nvSpPr>
          <p:spPr>
            <a:xfrm>
              <a:off x="9690483" y="398947"/>
              <a:ext cx="27103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3300"/>
                  </a:solidFill>
                </a:rPr>
                <a:t>0</a:t>
              </a:r>
              <a:r>
                <a:rPr lang="en-150" dirty="0">
                  <a:solidFill>
                    <a:srgbClr val="003300"/>
                  </a:solidFill>
                </a:rPr>
                <a:t>82 081 2972</a:t>
              </a:r>
              <a:endParaRPr lang="en-ZA" sz="2800" dirty="0">
                <a:solidFill>
                  <a:srgbClr val="003300"/>
                </a:solidFill>
              </a:endParaRPr>
            </a:p>
            <a:p>
              <a:r>
                <a:rPr lang="en-ZA" dirty="0">
                  <a:solidFill>
                    <a:srgbClr val="003300"/>
                  </a:solidFill>
                </a:rPr>
                <a:t>info@cidasa.org</a:t>
              </a:r>
              <a:endParaRPr lang="en-ZA" dirty="0">
                <a:solidFill>
                  <a:srgbClr val="0033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endParaRPr>
            </a:p>
            <a:p>
              <a:r>
                <a:rPr lang="en-ZA" dirty="0">
                  <a:solidFill>
                    <a:srgbClr val="003300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www.cidasa.org</a:t>
              </a:r>
              <a:endParaRPr lang="en-ZA" dirty="0">
                <a:solidFill>
                  <a:srgbClr val="0033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A79EB65-0184-4BEC-9A72-9C10C2CDA42B}"/>
              </a:ext>
            </a:extLst>
          </p:cNvPr>
          <p:cNvSpPr txBox="1"/>
          <p:nvPr/>
        </p:nvSpPr>
        <p:spPr>
          <a:xfrm>
            <a:off x="225287" y="1541865"/>
            <a:ext cx="1174142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400" dirty="0"/>
              <a:t>1900s: 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rgbClr val="FF0000"/>
                </a:solidFill>
              </a:rPr>
              <a:t>Cannabis innovation potential violently disrupted and prohibited by Western laws</a:t>
            </a:r>
            <a:endParaRPr lang="en-US" sz="2400" b="1" dirty="0">
              <a:solidFill>
                <a:srgbClr val="FF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sz="2000" dirty="0"/>
              <a:t>Geneva Opium Convention and various controls of substances acts.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sz="2000" dirty="0"/>
              <a:t>Prohibition spearheaded by medicinal councils /political agendas / neo-liberal agendas / discrimination against indigenous communities 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400" dirty="0"/>
              <a:t>2000s: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400" dirty="0"/>
              <a:t>Cannabis favourable ecological properties, became prohibited less than a century ago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000" dirty="0"/>
              <a:t>South Africa: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sz="2000" dirty="0"/>
              <a:t>the constitutional Court decriminalised cannabis in 2018</a:t>
            </a: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sz="2000" dirty="0"/>
              <a:t>the Cannabis Bill for Private Purposes focuses mainly on recreational and medicinal use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ZA" sz="2000" dirty="0"/>
              <a:t>ignoring the industrial purposes of just ecological / indigenous private purposes products</a:t>
            </a:r>
          </a:p>
          <a:p>
            <a:pPr lvl="2"/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C670EB-046F-437B-A4CB-53709E5CF24E}"/>
              </a:ext>
            </a:extLst>
          </p:cNvPr>
          <p:cNvSpPr txBox="1"/>
          <p:nvPr/>
        </p:nvSpPr>
        <p:spPr>
          <a:xfrm>
            <a:off x="331304" y="398947"/>
            <a:ext cx="749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/>
              <a:t>CANNABIS PROHIBITION / TRANSITION ERA</a:t>
            </a:r>
            <a:endParaRPr lang="en-US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F5FDDD-485C-416E-B651-40E655E8EA8B}"/>
              </a:ext>
            </a:extLst>
          </p:cNvPr>
          <p:cNvSpPr/>
          <p:nvPr/>
        </p:nvSpPr>
        <p:spPr>
          <a:xfrm>
            <a:off x="213583" y="1541865"/>
            <a:ext cx="116354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ZA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59A99B-C30E-49E5-A582-7CEAA2323BBE}"/>
              </a:ext>
            </a:extLst>
          </p:cNvPr>
          <p:cNvSpPr txBox="1"/>
          <p:nvPr/>
        </p:nvSpPr>
        <p:spPr>
          <a:xfrm>
            <a:off x="-1" y="5439401"/>
            <a:ext cx="12192001" cy="1277273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en-US" sz="2400" b="1" dirty="0"/>
              <a:t>Critical question: </a:t>
            </a:r>
          </a:p>
          <a:p>
            <a:pPr lvl="1" algn="ctr">
              <a:spcBef>
                <a:spcPts val="600"/>
              </a:spcBef>
            </a:pPr>
            <a:r>
              <a:rPr lang="en-US" sz="2400" b="1" dirty="0"/>
              <a:t>What is the consequences of  </a:t>
            </a:r>
            <a:r>
              <a:rPr lang="en-US" sz="2400" b="1" dirty="0">
                <a:solidFill>
                  <a:srgbClr val="FF0000"/>
                </a:solidFill>
              </a:rPr>
              <a:t>medicinal legislation </a:t>
            </a:r>
            <a:r>
              <a:rPr lang="en-US" sz="2400" b="1" dirty="0"/>
              <a:t>(that control illegal use of substances) </a:t>
            </a:r>
            <a:r>
              <a:rPr lang="en-US" sz="2400" b="1" dirty="0">
                <a:solidFill>
                  <a:srgbClr val="FF0000"/>
                </a:solidFill>
              </a:rPr>
              <a:t>bringing industrial /indigenous innovation of cannabis to a standstill?</a:t>
            </a:r>
          </a:p>
        </p:txBody>
      </p:sp>
    </p:spTree>
    <p:extLst>
      <p:ext uri="{BB962C8B-B14F-4D97-AF65-F5344CB8AC3E}">
        <p14:creationId xmlns:p14="http://schemas.microsoft.com/office/powerpoint/2010/main" val="29295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687A94-B0B8-47F2-8105-9107C1E58749}"/>
              </a:ext>
            </a:extLst>
          </p:cNvPr>
          <p:cNvSpPr txBox="1">
            <a:spLocks/>
          </p:cNvSpPr>
          <p:nvPr/>
        </p:nvSpPr>
        <p:spPr>
          <a:xfrm>
            <a:off x="773488" y="2163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150" dirty="0">
              <a:solidFill>
                <a:schemeClr val="accent6">
                  <a:lumMod val="75000"/>
                </a:schemeClr>
              </a:solidFill>
              <a:latin typeface="Avenir LT Std 55 Roman" panose="020B0503020203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09260B-2886-45E3-AA55-AA469E0C16DA}"/>
              </a:ext>
            </a:extLst>
          </p:cNvPr>
          <p:cNvCxnSpPr/>
          <p:nvPr/>
        </p:nvCxnSpPr>
        <p:spPr>
          <a:xfrm>
            <a:off x="0" y="1002806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6552213-B483-48E1-B22A-00EB80AA44BA}"/>
              </a:ext>
            </a:extLst>
          </p:cNvPr>
          <p:cNvGrpSpPr/>
          <p:nvPr/>
        </p:nvGrpSpPr>
        <p:grpSpPr>
          <a:xfrm>
            <a:off x="8470021" y="79476"/>
            <a:ext cx="3894311" cy="923330"/>
            <a:chOff x="8506515" y="398947"/>
            <a:chExt cx="3894311" cy="9233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0A6D16-12F6-4BEA-BCC0-C051C54B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515" y="398947"/>
              <a:ext cx="952679" cy="92333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60CB8B-DD09-4E88-B528-C69CD768953A}"/>
                </a:ext>
              </a:extLst>
            </p:cNvPr>
            <p:cNvSpPr txBox="1"/>
            <p:nvPr/>
          </p:nvSpPr>
          <p:spPr>
            <a:xfrm>
              <a:off x="9690483" y="398947"/>
              <a:ext cx="27103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3300"/>
                  </a:solidFill>
                </a:rPr>
                <a:t>0</a:t>
              </a:r>
              <a:r>
                <a:rPr lang="en-150" dirty="0">
                  <a:solidFill>
                    <a:srgbClr val="003300"/>
                  </a:solidFill>
                </a:rPr>
                <a:t>82 081 2972</a:t>
              </a:r>
              <a:endParaRPr lang="en-ZA" sz="2800" dirty="0">
                <a:solidFill>
                  <a:srgbClr val="003300"/>
                </a:solidFill>
              </a:endParaRPr>
            </a:p>
            <a:p>
              <a:r>
                <a:rPr lang="en-ZA" dirty="0">
                  <a:solidFill>
                    <a:srgbClr val="003300"/>
                  </a:solidFill>
                </a:rPr>
                <a:t>info@cidasa.org</a:t>
              </a:r>
              <a:endParaRPr lang="en-ZA" dirty="0">
                <a:solidFill>
                  <a:srgbClr val="0033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endParaRPr>
            </a:p>
            <a:p>
              <a:r>
                <a:rPr lang="en-ZA" dirty="0">
                  <a:solidFill>
                    <a:srgbClr val="003300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www.cidasa.org</a:t>
              </a:r>
              <a:endParaRPr lang="en-ZA" dirty="0">
                <a:solidFill>
                  <a:srgbClr val="0033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A79EB65-0184-4BEC-9A72-9C10C2CDA42B}"/>
              </a:ext>
            </a:extLst>
          </p:cNvPr>
          <p:cNvSpPr txBox="1"/>
          <p:nvPr/>
        </p:nvSpPr>
        <p:spPr>
          <a:xfrm>
            <a:off x="60304" y="950183"/>
            <a:ext cx="63361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dirty="0"/>
              <a:t>SA signatory of the 2015 Paris Climate Agreement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600" dirty="0"/>
              <a:t>"</a:t>
            </a:r>
            <a:r>
              <a:rPr lang="en-ZA" sz="1600" i="1" dirty="0">
                <a:solidFill>
                  <a:srgbClr val="FF0000"/>
                </a:solidFill>
              </a:rPr>
              <a:t>surface air temperatures in Africa are projected to rise faster than the global average increase and likely to increase by more than 2°C and up to 6°C</a:t>
            </a:r>
            <a:r>
              <a:rPr lang="en-ZA" sz="1600" dirty="0"/>
              <a:t>"? (IPCC, 2021)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Sea level rise 0.44 m and 1.01 meters before 2100. Will keep on rising for thousands of years (IPCC, 2021)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dirty="0"/>
              <a:t>Government obligated to mainstream zero-carbon technologies into industries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dirty="0"/>
              <a:t>Carbon emissions greater concern than counting plants or policing human species consuming a plant for recreational / medicinal purposes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dirty="0"/>
              <a:t>Cannabis actively lessens the impact of the climate crisis by sequestrating carbon from the atmosphere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srgbClr val="FF0000"/>
                </a:solidFill>
              </a:rPr>
              <a:t>One hectare of outdoor hemp absorb ±15 tonnes of CO2 per hectare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600" dirty="0"/>
              <a:t>Regenerate soil / nutrition back in soils 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600" dirty="0"/>
              <a:t>Most cannabis grow quickly to repeat sequestrating cycles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600" dirty="0"/>
              <a:t>Don’t have to cut down trees that take much longer to grow to achieve similar climate positive results 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64BC2-B530-4B2A-B185-1CFA7A6FB109}"/>
              </a:ext>
            </a:extLst>
          </p:cNvPr>
          <p:cNvSpPr txBox="1"/>
          <p:nvPr/>
        </p:nvSpPr>
        <p:spPr>
          <a:xfrm>
            <a:off x="304800" y="257742"/>
            <a:ext cx="749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/>
              <a:t>CLIMATE CRISIS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064233-E3B7-4D3F-B77E-8FA31B45D2CF}"/>
              </a:ext>
            </a:extLst>
          </p:cNvPr>
          <p:cNvSpPr txBox="1"/>
          <p:nvPr/>
        </p:nvSpPr>
        <p:spPr>
          <a:xfrm>
            <a:off x="0" y="5947527"/>
            <a:ext cx="12192001" cy="830997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ZA" sz="2400" b="1" dirty="0">
                <a:solidFill>
                  <a:srgbClr val="FF0000"/>
                </a:solidFill>
              </a:rPr>
              <a:t>Humanity cannot ignore linkages between outlawing of cannabis/hemp </a:t>
            </a:r>
            <a:r>
              <a:rPr lang="en-ZA" sz="2400" b="1" dirty="0"/>
              <a:t>products and the replacement of carbon loaded material options </a:t>
            </a:r>
            <a:r>
              <a:rPr lang="en-ZA" sz="2400" b="1" dirty="0">
                <a:solidFill>
                  <a:srgbClr val="FF0000"/>
                </a:solidFill>
              </a:rPr>
              <a:t>and the climate crisis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May be an image of map and text that says &quot;Tonnes per person 8 South Africa's embarrassment of emissions Coal-based co2 emissions per person in SA, China and the world 1905 to 2019 6 South Africa's per capita emissions are higher than China's South Africa China World 1905 1960 1980 1920 1940 The coal value chain accounts for 60% of South Africa's greenhouse gas emissions 2000 Of these, Eskom alone emitted 45% in 2020 2019 60% M&amp;G Sasol emitted 10% Aluminium smelters emitted 5% (one Richards Bay and another in Mozambique, but fuelled by Eskom) Graphic: McCANN Compiled by: SHEREE BEGA Data source: TIPS REPORT (2021)&quot;">
            <a:extLst>
              <a:ext uri="{FF2B5EF4-FFF2-40B4-BE49-F238E27FC236}">
                <a16:creationId xmlns:a16="http://schemas.microsoft.com/office/drawing/2014/main" id="{9D9DDC4A-FBAB-47E7-9CA5-342DE4D2E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19" y="1224649"/>
            <a:ext cx="5567195" cy="41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24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687A94-B0B8-47F2-8105-9107C1E58749}"/>
              </a:ext>
            </a:extLst>
          </p:cNvPr>
          <p:cNvSpPr txBox="1">
            <a:spLocks/>
          </p:cNvSpPr>
          <p:nvPr/>
        </p:nvSpPr>
        <p:spPr>
          <a:xfrm>
            <a:off x="773488" y="2163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150" dirty="0">
              <a:solidFill>
                <a:schemeClr val="accent6">
                  <a:lumMod val="75000"/>
                </a:schemeClr>
              </a:solidFill>
              <a:latin typeface="Avenir LT Std 55 Roman" panose="020B0503020203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09260B-2886-45E3-AA55-AA469E0C16DA}"/>
              </a:ext>
            </a:extLst>
          </p:cNvPr>
          <p:cNvCxnSpPr/>
          <p:nvPr/>
        </p:nvCxnSpPr>
        <p:spPr>
          <a:xfrm>
            <a:off x="0" y="1093462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79EB65-0184-4BEC-9A72-9C10C2CDA42B}"/>
              </a:ext>
            </a:extLst>
          </p:cNvPr>
          <p:cNvSpPr txBox="1"/>
          <p:nvPr/>
        </p:nvSpPr>
        <p:spPr>
          <a:xfrm>
            <a:off x="242027" y="1093462"/>
            <a:ext cx="72166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i="1" dirty="0"/>
              <a:t>All</a:t>
            </a:r>
            <a:r>
              <a:rPr lang="en-ZA" dirty="0"/>
              <a:t> cannabis stalks enhance the climate strength of traditional indigenous buildings technologies through low-skills applications in the informal sector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dirty="0"/>
              <a:t>Fully grown cannabis (hemp/other strains) produces excellent strong stalks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/>
              <a:t>used in the place of wood for wattle and daub frames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/>
              <a:t>Fast turnover you can incrementally build your shelter as you grow cannabis for other purposes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/>
              <a:t>any cannabis stalk can be chipped into small one to five-centimetre pieces (shives)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dirty="0"/>
              <a:t>replace straw or grass in traditional adobe/cob mixtures (mixture of soil, manure, straw)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dirty="0"/>
              <a:t>different lengths, have much higher structural strength than using straw on its own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dirty="0"/>
              <a:t>add greater the insulation value to your natural material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rgbClr val="003E00"/>
                </a:solidFill>
              </a:rPr>
              <a:t>Formal Sector: Properties of hemp / hempcrete well researched (</a:t>
            </a:r>
            <a:r>
              <a:rPr lang="en-ZA" b="1" u="sng" dirty="0">
                <a:solidFill>
                  <a:srgbClr val="003E00"/>
                </a:solidFill>
              </a:rPr>
              <a:t>Gov needs to enable implementation</a:t>
            </a:r>
            <a:r>
              <a:rPr lang="en-ZA" b="1" dirty="0">
                <a:solidFill>
                  <a:srgbClr val="003E00"/>
                </a:solidFill>
              </a:rPr>
              <a:t>)</a:t>
            </a:r>
            <a:endParaRPr lang="en-US" b="1" dirty="0">
              <a:solidFill>
                <a:srgbClr val="003E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3A0E6F-5552-4962-A4C7-AD75DD580917}"/>
              </a:ext>
            </a:extLst>
          </p:cNvPr>
          <p:cNvSpPr txBox="1"/>
          <p:nvPr/>
        </p:nvSpPr>
        <p:spPr>
          <a:xfrm>
            <a:off x="225287" y="33604"/>
            <a:ext cx="7699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/>
              <a:t>EVOLVING INDIGENOUS BUILDING TECHNOLOGIES</a:t>
            </a:r>
          </a:p>
          <a:p>
            <a:r>
              <a:rPr lang="en-ZA" sz="2800" b="1" dirty="0"/>
              <a:t>(Informal sector)</a:t>
            </a:r>
          </a:p>
          <a:p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4BE2C1-D199-463B-B72C-82B38C4E05EC}"/>
              </a:ext>
            </a:extLst>
          </p:cNvPr>
          <p:cNvSpPr txBox="1"/>
          <p:nvPr/>
        </p:nvSpPr>
        <p:spPr>
          <a:xfrm>
            <a:off x="0" y="5947527"/>
            <a:ext cx="12192001" cy="830997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ZA" sz="2400" b="1" dirty="0">
                <a:solidFill>
                  <a:srgbClr val="FF0000"/>
                </a:solidFill>
              </a:rPr>
              <a:t>Informal evolving technologies do not need big research labs </a:t>
            </a:r>
          </a:p>
          <a:p>
            <a:pPr lvl="0" algn="ctr"/>
            <a:r>
              <a:rPr lang="en-ZA" sz="2400" b="1" dirty="0"/>
              <a:t>Best conducted in real-world applications by experienced natural / indigenous builders 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C24E94-BA56-45EF-9DC0-433B0D240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073" y="79476"/>
            <a:ext cx="3706996" cy="2776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Hemp shives coarse, structure shives | Lehm-Laden.de">
            <a:extLst>
              <a:ext uri="{FF2B5EF4-FFF2-40B4-BE49-F238E27FC236}">
                <a16:creationId xmlns:a16="http://schemas.microsoft.com/office/drawing/2014/main" id="{8FE77839-1285-41DC-B4CB-42C38B066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091" y="3014779"/>
            <a:ext cx="3469314" cy="260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64895F-6918-4F5B-885C-F4E5BF345137}"/>
              </a:ext>
            </a:extLst>
          </p:cNvPr>
          <p:cNvSpPr txBox="1"/>
          <p:nvPr/>
        </p:nvSpPr>
        <p:spPr>
          <a:xfrm>
            <a:off x="8378932" y="183028"/>
            <a:ext cx="3087756" cy="369332"/>
          </a:xfrm>
          <a:prstGeom prst="rect">
            <a:avLst/>
          </a:prstGeom>
          <a:solidFill>
            <a:srgbClr val="9B2A21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Traditional wattle and daub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92A6B4-DAD0-4125-9FBF-35DDAFA56081}"/>
              </a:ext>
            </a:extLst>
          </p:cNvPr>
          <p:cNvSpPr txBox="1"/>
          <p:nvPr/>
        </p:nvSpPr>
        <p:spPr>
          <a:xfrm>
            <a:off x="8378932" y="5395206"/>
            <a:ext cx="3087756" cy="369332"/>
          </a:xfrm>
          <a:prstGeom prst="rect">
            <a:avLst/>
          </a:prstGeom>
          <a:solidFill>
            <a:srgbClr val="9B2A21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Cannabis shives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0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687A94-B0B8-47F2-8105-9107C1E58749}"/>
              </a:ext>
            </a:extLst>
          </p:cNvPr>
          <p:cNvSpPr txBox="1">
            <a:spLocks/>
          </p:cNvSpPr>
          <p:nvPr/>
        </p:nvSpPr>
        <p:spPr>
          <a:xfrm>
            <a:off x="773488" y="2163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150" dirty="0">
              <a:solidFill>
                <a:schemeClr val="accent6">
                  <a:lumMod val="75000"/>
                </a:schemeClr>
              </a:solidFill>
              <a:latin typeface="Avenir LT Std 55 Roman" panose="020B05030202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0A6D16-12F6-4BEA-BCC0-C051C54BAA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15" y="398947"/>
            <a:ext cx="952679" cy="9233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79EB65-0184-4BEC-9A72-9C10C2CDA42B}"/>
              </a:ext>
            </a:extLst>
          </p:cNvPr>
          <p:cNvSpPr txBox="1"/>
          <p:nvPr/>
        </p:nvSpPr>
        <p:spPr>
          <a:xfrm>
            <a:off x="143079" y="400329"/>
            <a:ext cx="221995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EARTH BUILDINGS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Can structurally be enhanced by cannabis by-products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FDFC3FE-52FB-4EBC-BC26-B842A17BB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52" y="32442"/>
            <a:ext cx="4122623" cy="3095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ground, outdoor, sky, building&#10;&#10;Description automatically generated">
            <a:extLst>
              <a:ext uri="{FF2B5EF4-FFF2-40B4-BE49-F238E27FC236}">
                <a16:creationId xmlns:a16="http://schemas.microsoft.com/office/drawing/2014/main" id="{191882F0-E1EB-4444-AA79-1095F9DA414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91" y="115342"/>
            <a:ext cx="5339406" cy="3012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2" name="Picture 14" descr="No photo description available.">
            <a:extLst>
              <a:ext uri="{FF2B5EF4-FFF2-40B4-BE49-F238E27FC236}">
                <a16:creationId xmlns:a16="http://schemas.microsoft.com/office/drawing/2014/main" id="{E710F6EA-5DED-4FAB-87D7-8EB7DA5D8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91" y="3183054"/>
            <a:ext cx="5339406" cy="3559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8A358D-D031-4BBA-90C3-4C939C1FB733}"/>
              </a:ext>
            </a:extLst>
          </p:cNvPr>
          <p:cNvSpPr txBox="1"/>
          <p:nvPr/>
        </p:nvSpPr>
        <p:spPr>
          <a:xfrm>
            <a:off x="6685498" y="6301163"/>
            <a:ext cx="2968283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De Rust Permaculture Farm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282358-7DE0-485A-919E-FD45E647F435}"/>
              </a:ext>
            </a:extLst>
          </p:cNvPr>
          <p:cNvSpPr txBox="1"/>
          <p:nvPr/>
        </p:nvSpPr>
        <p:spPr>
          <a:xfrm>
            <a:off x="6685498" y="2719269"/>
            <a:ext cx="113614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Qwa-Qwa</a:t>
            </a:r>
            <a:endParaRPr lang="en-US" b="1" dirty="0"/>
          </a:p>
        </p:txBody>
      </p:sp>
      <p:pic>
        <p:nvPicPr>
          <p:cNvPr id="2064" name="Picture 16" descr="No photo description available.">
            <a:extLst>
              <a:ext uri="{FF2B5EF4-FFF2-40B4-BE49-F238E27FC236}">
                <a16:creationId xmlns:a16="http://schemas.microsoft.com/office/drawing/2014/main" id="{C63EE504-5240-42D6-B856-865236CB4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1"/>
          <a:stretch/>
        </p:blipFill>
        <p:spPr bwMode="auto">
          <a:xfrm>
            <a:off x="1077587" y="3250946"/>
            <a:ext cx="5455288" cy="3502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DF94E8B-AC88-4D50-A7F3-029D5FF89D23}"/>
              </a:ext>
            </a:extLst>
          </p:cNvPr>
          <p:cNvSpPr txBox="1"/>
          <p:nvPr/>
        </p:nvSpPr>
        <p:spPr>
          <a:xfrm>
            <a:off x="4117158" y="6301163"/>
            <a:ext cx="2365717" cy="369332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Mangaung homestead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E2BA60-1239-417F-813F-F9D024300273}"/>
              </a:ext>
            </a:extLst>
          </p:cNvPr>
          <p:cNvSpPr txBox="1"/>
          <p:nvPr/>
        </p:nvSpPr>
        <p:spPr>
          <a:xfrm>
            <a:off x="4494068" y="2758349"/>
            <a:ext cx="1988807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Somerset- England</a:t>
            </a:r>
          </a:p>
        </p:txBody>
      </p:sp>
    </p:spTree>
    <p:extLst>
      <p:ext uri="{BB962C8B-B14F-4D97-AF65-F5344CB8AC3E}">
        <p14:creationId xmlns:p14="http://schemas.microsoft.com/office/powerpoint/2010/main" val="4206939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687A94-B0B8-47F2-8105-9107C1E58749}"/>
              </a:ext>
            </a:extLst>
          </p:cNvPr>
          <p:cNvSpPr txBox="1">
            <a:spLocks/>
          </p:cNvSpPr>
          <p:nvPr/>
        </p:nvSpPr>
        <p:spPr>
          <a:xfrm>
            <a:off x="773488" y="2163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150" dirty="0">
              <a:solidFill>
                <a:schemeClr val="accent6">
                  <a:lumMod val="75000"/>
                </a:schemeClr>
              </a:solidFill>
              <a:latin typeface="Avenir LT Std 55 Roman" panose="020B0503020203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09260B-2886-45E3-AA55-AA469E0C16DA}"/>
              </a:ext>
            </a:extLst>
          </p:cNvPr>
          <p:cNvCxnSpPr/>
          <p:nvPr/>
        </p:nvCxnSpPr>
        <p:spPr>
          <a:xfrm>
            <a:off x="0" y="477912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79EB65-0184-4BEC-9A72-9C10C2CDA42B}"/>
              </a:ext>
            </a:extLst>
          </p:cNvPr>
          <p:cNvSpPr txBox="1"/>
          <p:nvPr/>
        </p:nvSpPr>
        <p:spPr>
          <a:xfrm>
            <a:off x="160575" y="485914"/>
            <a:ext cx="11741426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The government </a:t>
            </a:r>
            <a:r>
              <a:rPr lang="en-ZA" sz="2000" b="1" dirty="0"/>
              <a:t>failed to rectify the Constitutional Court ruling </a:t>
            </a:r>
            <a:r>
              <a:rPr lang="en-ZA" sz="2000" dirty="0"/>
              <a:t>to provide a comprehensive Cannabis for Private Purposes Bill. </a:t>
            </a:r>
            <a:endParaRPr lang="en-Z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Little consideration for cannabis </a:t>
            </a:r>
            <a:r>
              <a:rPr lang="en-ZA" sz="2000" b="1" dirty="0"/>
              <a:t>rich historical indigenous context</a:t>
            </a:r>
            <a:r>
              <a:rPr lang="en-ZA" sz="2000" dirty="0"/>
              <a:t> that helped to build the modern world as we know it today.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/>
              <a:t>Ignorance of indigenous rights in the bill is unconstitutional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/>
              <a:t>The requirement of a few plants per household will not enable the marginalised to explore the potential of cannabis in stimulating a revival of own cultural indigenous building practices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/>
              <a:t>This include the </a:t>
            </a:r>
            <a:r>
              <a:rPr lang="en-ZA" i="1" dirty="0"/>
              <a:t>exclusion</a:t>
            </a:r>
            <a:r>
              <a:rPr lang="en-ZA" dirty="0"/>
              <a:t> of natural building in the formal building codes 27 years after apartheid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CIDASA challenge the </a:t>
            </a:r>
            <a:r>
              <a:rPr lang="en-ZA" sz="2000" b="1" dirty="0"/>
              <a:t>over-regulated control </a:t>
            </a:r>
            <a:r>
              <a:rPr lang="en-ZA" sz="2000" dirty="0"/>
              <a:t>of the medicinal council on industrial (private purposes) activities that have nothing to do with their mandate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People fought for centuries for the liberation of the plant, cannot afford stringent rules and regulations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Indigenous peoples right to create an informal sector market, which is familiar to them</a:t>
            </a: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The Bill </a:t>
            </a:r>
            <a:r>
              <a:rPr lang="en-ZA" sz="2000" b="1" dirty="0"/>
              <a:t>cannot be viewed in isolation from broader societal discourses </a:t>
            </a:r>
            <a:r>
              <a:rPr lang="en-ZA" sz="2000" dirty="0"/>
              <a:t>like </a:t>
            </a:r>
            <a:r>
              <a:rPr lang="en-ZA" sz="2000" b="1" dirty="0"/>
              <a:t>climate crisis </a:t>
            </a:r>
            <a:r>
              <a:rPr lang="en-ZA" sz="2000" dirty="0"/>
              <a:t>and international committed to the Paris Agreement</a:t>
            </a:r>
            <a:r>
              <a:rPr lang="en-ZA" dirty="0"/>
              <a:t>. 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dirty="0"/>
              <a:t>Should any plant with carbon sequestrating properties should be regulated at all?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dirty="0"/>
              <a:t>What comes first, the planet or people? Without a liveable planet, there will be no people.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Omission of the built environment in that the Cannabis for Private Purposes Bill </a:t>
            </a:r>
            <a:r>
              <a:rPr lang="en-ZA" sz="2000" b="1" dirty="0"/>
              <a:t>did not fulfil its mandate to provide the holistic context</a:t>
            </a:r>
            <a:r>
              <a:rPr lang="en-ZA" sz="2000" dirty="0"/>
              <a:t> of the use of cannabis for all purposes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Much more research needs to be done on the potential of cannabis building material in the informal sector. </a:t>
            </a:r>
          </a:p>
          <a:p>
            <a:pPr algn="ctr"/>
            <a:r>
              <a:rPr lang="en-ZA" sz="2000" b="1" dirty="0">
                <a:solidFill>
                  <a:srgbClr val="FF0000"/>
                </a:solidFill>
              </a:rPr>
              <a:t>How can you do research if ecological building material are outlawed </a:t>
            </a:r>
          </a:p>
          <a:p>
            <a:pPr algn="ctr"/>
            <a:r>
              <a:rPr lang="en-ZA" sz="2000" b="1" dirty="0">
                <a:solidFill>
                  <a:srgbClr val="FF0000"/>
                </a:solidFill>
              </a:rPr>
              <a:t>by illogical decisions rather than pure reason? </a:t>
            </a:r>
            <a:endParaRPr lang="en-US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A6EDA9-AB0F-4ED1-9560-899A4303B51C}"/>
              </a:ext>
            </a:extLst>
          </p:cNvPr>
          <p:cNvSpPr txBox="1"/>
          <p:nvPr/>
        </p:nvSpPr>
        <p:spPr>
          <a:xfrm>
            <a:off x="363337" y="-45308"/>
            <a:ext cx="769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/>
              <a:t>CONCLUDING COMMENTS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28838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</TotalTime>
  <Words>3080</Words>
  <Application>Microsoft Office PowerPoint</Application>
  <PresentationFormat>Widescreen</PresentationFormat>
  <Paragraphs>213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Avenir LT Std 55 Roman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time</vt:lpstr>
      <vt:lpstr>Reading list / References consulted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CIDASA</dc:title>
  <dc:creator>Charles chihaka</dc:creator>
  <cp:lastModifiedBy>Vhonani Ramaano</cp:lastModifiedBy>
  <cp:revision>168</cp:revision>
  <dcterms:created xsi:type="dcterms:W3CDTF">2020-05-16T10:04:00Z</dcterms:created>
  <dcterms:modified xsi:type="dcterms:W3CDTF">2021-09-01T05:59:22Z</dcterms:modified>
</cp:coreProperties>
</file>