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87" r:id="rId4"/>
  </p:sldMasterIdLst>
  <p:notesMasterIdLst>
    <p:notesMasterId r:id="rId16"/>
  </p:notesMasterIdLst>
  <p:sldIdLst>
    <p:sldId id="706" r:id="rId5"/>
    <p:sldId id="655" r:id="rId6"/>
    <p:sldId id="715" r:id="rId7"/>
    <p:sldId id="723" r:id="rId8"/>
    <p:sldId id="722" r:id="rId9"/>
    <p:sldId id="717" r:id="rId10"/>
    <p:sldId id="716" r:id="rId11"/>
    <p:sldId id="712" r:id="rId12"/>
    <p:sldId id="718" r:id="rId13"/>
    <p:sldId id="720" r:id="rId14"/>
    <p:sldId id="72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9E9"/>
    <a:srgbClr val="EDE2F6"/>
    <a:srgbClr val="FFE48F"/>
    <a:srgbClr val="E5F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87" autoAdjust="0"/>
  </p:normalViewPr>
  <p:slideViewPr>
    <p:cSldViewPr>
      <p:cViewPr varScale="1">
        <p:scale>
          <a:sx n="63" d="100"/>
          <a:sy n="63" d="100"/>
        </p:scale>
        <p:origin x="95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7AF0F-4442-42BF-B078-989F64832F36}" type="datetimeFigureOut">
              <a:rPr lang="en-US" smtClean="0"/>
              <a:pPr/>
              <a:t>9/1/2021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A061F-D6B6-40D9-9777-425CAAB91A12}" type="slidenum">
              <a:rPr lang="en-US" smtClean="0"/>
              <a:pPr/>
              <a:t>‹#›</a:t>
            </a:fld>
            <a:endParaRPr lang="en-US"/>
          </a:p>
        </p:txBody>
      </p:sp>
    </p:spTree>
    <p:extLst>
      <p:ext uri="{BB962C8B-B14F-4D97-AF65-F5344CB8AC3E}">
        <p14:creationId xmlns:p14="http://schemas.microsoft.com/office/powerpoint/2010/main" val="19059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293191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133485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01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56681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91355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Click to edit Master title style</a:t>
            </a:r>
          </a:p>
        </p:txBody>
      </p:sp>
      <p:sp>
        <p:nvSpPr>
          <p:cNvPr id="5" name="TextBox 4"/>
          <p:cNvSpPr txBox="1"/>
          <p:nvPr userDrawn="1"/>
        </p:nvSpPr>
        <p:spPr>
          <a:xfrm>
            <a:off x="298643" y="6553225"/>
            <a:ext cx="422031" cy="92333"/>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600">
                <a:solidFill>
                  <a:srgbClr val="AFB1B4"/>
                </a:solidFill>
                <a:cs typeface="Arial" charset="0"/>
              </a:rPr>
              <a:pPr fontAlgn="base">
                <a:spcBef>
                  <a:spcPct val="0"/>
                </a:spcBef>
                <a:spcAft>
                  <a:spcPct val="0"/>
                </a:spcAft>
              </a:pPr>
              <a:t>‹#›</a:t>
            </a:fld>
            <a:endParaRPr lang="en-US" sz="600" dirty="0">
              <a:solidFill>
                <a:srgbClr val="AFB1B4"/>
              </a:solidFill>
              <a:cs typeface="Arial" charset="0"/>
            </a:endParaRPr>
          </a:p>
        </p:txBody>
      </p:sp>
    </p:spTree>
    <p:extLst>
      <p:ext uri="{BB962C8B-B14F-4D97-AF65-F5344CB8AC3E}">
        <p14:creationId xmlns:p14="http://schemas.microsoft.com/office/powerpoint/2010/main" val="40549418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362819" y="350114"/>
            <a:ext cx="8422670"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147460" name="Text Placeholder 2"/>
          <p:cNvSpPr>
            <a:spLocks noGrp="1"/>
          </p:cNvSpPr>
          <p:nvPr>
            <p:ph type="body" idx="1"/>
          </p:nvPr>
        </p:nvSpPr>
        <p:spPr bwMode="auto">
          <a:xfrm>
            <a:off x="362819" y="1190382"/>
            <a:ext cx="8422670"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
        <p:nvSpPr>
          <p:cNvPr id="11" name="TextBox 10"/>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48570344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p:titleStyle>
    <p:bodyStyle>
      <a:lvl1pPr marL="192496" indent="-192496" algn="l" defTabSz="957998" rtl="0" eaLnBrk="1" fontAlgn="base" hangingPunct="1">
        <a:spcBef>
          <a:spcPts val="300"/>
        </a:spcBef>
        <a:spcAft>
          <a:spcPts val="300"/>
        </a:spcAft>
        <a:buFont typeface="Arial" pitchFamily="34" charset="0"/>
        <a:buChar char="•"/>
        <a:tabLst/>
        <a:defRPr sz="1600">
          <a:solidFill>
            <a:schemeClr val="tx2"/>
          </a:solidFill>
          <a:latin typeface="+mn-lt"/>
          <a:ea typeface="+mn-ea"/>
          <a:cs typeface="+mn-cs"/>
        </a:defRPr>
      </a:lvl1pPr>
      <a:lvl2pPr marL="420803" indent="-219355" algn="l" defTabSz="957998" rtl="0" eaLnBrk="1" fontAlgn="base" hangingPunct="1">
        <a:spcBef>
          <a:spcPts val="300"/>
        </a:spcBef>
        <a:spcAft>
          <a:spcPts val="300"/>
        </a:spcAft>
        <a:buFont typeface="Arial" pitchFamily="34" charset="0"/>
        <a:buChar char="‒"/>
        <a:tabLst/>
        <a:defRPr sz="1400">
          <a:solidFill>
            <a:schemeClr val="tx2"/>
          </a:solidFill>
          <a:latin typeface="+mn-lt"/>
        </a:defRPr>
      </a:lvl2pPr>
      <a:lvl3pPr marL="622252" indent="-183542" algn="l" defTabSz="957998" rtl="0" eaLnBrk="1" fontAlgn="base" hangingPunct="1">
        <a:spcBef>
          <a:spcPts val="300"/>
        </a:spcBef>
        <a:spcAft>
          <a:spcPts val="300"/>
        </a:spcAft>
        <a:buFont typeface="Arial" pitchFamily="34" charset="0"/>
        <a:buChar char="‒"/>
        <a:tabLst/>
        <a:defRPr sz="1200">
          <a:solidFill>
            <a:schemeClr val="tx2"/>
          </a:solidFill>
          <a:latin typeface="+mn-lt"/>
        </a:defRPr>
      </a:lvl3pPr>
      <a:lvl4pPr marL="811761" indent="-193988" algn="l" defTabSz="957998" rtl="0" eaLnBrk="1" fontAlgn="base" hangingPunct="1">
        <a:spcBef>
          <a:spcPts val="300"/>
        </a:spcBef>
        <a:spcAft>
          <a:spcPts val="300"/>
        </a:spcAft>
        <a:buFont typeface="Arial" pitchFamily="34" charset="0"/>
        <a:buChar char="‒"/>
        <a:defRPr sz="1100">
          <a:solidFill>
            <a:schemeClr val="tx2"/>
          </a:solidFill>
          <a:latin typeface="+mn-lt"/>
        </a:defRPr>
      </a:lvl4pPr>
      <a:lvl5pPr marL="1002764" indent="-191002" algn="l" defTabSz="957998" rtl="0" eaLnBrk="1" fontAlgn="base" hangingPunct="1">
        <a:spcBef>
          <a:spcPts val="300"/>
        </a:spcBef>
        <a:spcAft>
          <a:spcPts val="300"/>
        </a:spcAft>
        <a:buFont typeface="Arial" pitchFamily="34" charset="0"/>
        <a:buChar char="‒"/>
        <a:defRPr sz="1100">
          <a:solidFill>
            <a:schemeClr val="tx2"/>
          </a:solidFill>
          <a:latin typeface="+mn-lt"/>
        </a:defRPr>
      </a:lvl5pPr>
      <a:lvl6pPr marL="1175860" indent="-180558" algn="l" defTabSz="957998" rtl="0" eaLnBrk="1" fontAlgn="base" hangingPunct="1">
        <a:spcBef>
          <a:spcPct val="0"/>
        </a:spcBef>
        <a:spcAft>
          <a:spcPts val="564"/>
        </a:spcAft>
        <a:buFont typeface="Arial" charset="0"/>
        <a:buChar char="‒"/>
        <a:defRPr sz="1500">
          <a:solidFill>
            <a:schemeClr val="tx2"/>
          </a:solidFill>
          <a:latin typeface="+mn-lt"/>
        </a:defRPr>
      </a:lvl6pPr>
      <a:lvl7pPr marL="1605616" indent="-180558" algn="l" defTabSz="957998" rtl="0" eaLnBrk="1" fontAlgn="base" hangingPunct="1">
        <a:spcBef>
          <a:spcPct val="0"/>
        </a:spcBef>
        <a:spcAft>
          <a:spcPts val="564"/>
        </a:spcAft>
        <a:buFont typeface="Arial" charset="0"/>
        <a:buChar char="‒"/>
        <a:defRPr sz="1500">
          <a:solidFill>
            <a:schemeClr val="tx2"/>
          </a:solidFill>
          <a:latin typeface="+mn-lt"/>
        </a:defRPr>
      </a:lvl7pPr>
      <a:lvl8pPr marL="2035372" indent="-180558" algn="l" defTabSz="957998" rtl="0" eaLnBrk="1" fontAlgn="base" hangingPunct="1">
        <a:spcBef>
          <a:spcPct val="0"/>
        </a:spcBef>
        <a:spcAft>
          <a:spcPts val="564"/>
        </a:spcAft>
        <a:buFont typeface="Arial" charset="0"/>
        <a:buChar char="‒"/>
        <a:defRPr sz="1500">
          <a:solidFill>
            <a:schemeClr val="tx2"/>
          </a:solidFill>
          <a:latin typeface="+mn-lt"/>
        </a:defRPr>
      </a:lvl8pPr>
      <a:lvl9pPr marL="2465128" indent="-180558" algn="l" defTabSz="957998" rtl="0" eaLnBrk="1" fontAlgn="base" hangingPunct="1">
        <a:spcBef>
          <a:spcPct val="0"/>
        </a:spcBef>
        <a:spcAft>
          <a:spcPts val="564"/>
        </a:spcAft>
        <a:buFont typeface="Arial" charset="0"/>
        <a:buChar char="‒"/>
        <a:defRPr sz="1500">
          <a:solidFill>
            <a:schemeClr val="tx2"/>
          </a:solidFill>
          <a:latin typeface="+mn-lt"/>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362819" y="350114"/>
            <a:ext cx="8422670"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147460" name="Text Placeholder 2"/>
          <p:cNvSpPr>
            <a:spLocks noGrp="1"/>
          </p:cNvSpPr>
          <p:nvPr>
            <p:ph type="body" idx="1"/>
          </p:nvPr>
        </p:nvSpPr>
        <p:spPr bwMode="auto">
          <a:xfrm>
            <a:off x="362819" y="1190382"/>
            <a:ext cx="8422670"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cxnSp>
        <p:nvCxnSpPr>
          <p:cNvPr id="8" name="Straight Connector 7"/>
          <p:cNvCxnSpPr/>
          <p:nvPr userDrawn="1"/>
        </p:nvCxnSpPr>
        <p:spPr>
          <a:xfrm>
            <a:off x="358726" y="949312"/>
            <a:ext cx="8440615"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3377103021"/>
      </p:ext>
    </p:extLst>
  </p:cSld>
  <p:clrMap bg1="lt1" tx1="dk1" bg2="lt2" tx2="dk2" accent1="accent1" accent2="accent2" accent3="accent3" accent4="accent4" accent5="accent5" accent6="accent6" hlink="hlink" folHlink="folHlink"/>
  <p:sldLayoutIdLst>
    <p:sldLayoutId id="2147483664" r:id="rId1"/>
    <p:sldLayoutId id="2147483689" r:id="rId2"/>
  </p:sldLayoutIdLst>
  <p:hf hdr="0" ftr="0" dt="0"/>
  <p:txStyles>
    <p:title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p:titleStyle>
    <p:bodyStyle>
      <a:lvl1pPr marL="192496" indent="-192496" algn="l" defTabSz="957998" rtl="0" eaLnBrk="1" fontAlgn="base" hangingPunct="1">
        <a:spcBef>
          <a:spcPts val="300"/>
        </a:spcBef>
        <a:spcAft>
          <a:spcPts val="300"/>
        </a:spcAft>
        <a:buFont typeface="Arial" pitchFamily="34" charset="0"/>
        <a:buChar char="•"/>
        <a:tabLst/>
        <a:defRPr sz="1600">
          <a:solidFill>
            <a:schemeClr val="tx2"/>
          </a:solidFill>
          <a:latin typeface="+mn-lt"/>
          <a:ea typeface="+mn-ea"/>
          <a:cs typeface="+mn-cs"/>
        </a:defRPr>
      </a:lvl1pPr>
      <a:lvl2pPr marL="420803" indent="-219355" algn="l" defTabSz="957998" rtl="0" eaLnBrk="1" fontAlgn="base" hangingPunct="1">
        <a:spcBef>
          <a:spcPts val="300"/>
        </a:spcBef>
        <a:spcAft>
          <a:spcPts val="300"/>
        </a:spcAft>
        <a:buFont typeface="Arial" pitchFamily="34" charset="0"/>
        <a:buChar char="‒"/>
        <a:tabLst/>
        <a:defRPr sz="1400">
          <a:solidFill>
            <a:schemeClr val="tx2"/>
          </a:solidFill>
          <a:latin typeface="+mn-lt"/>
        </a:defRPr>
      </a:lvl2pPr>
      <a:lvl3pPr marL="622252" indent="-183542" algn="l" defTabSz="957998" rtl="0" eaLnBrk="1" fontAlgn="base" hangingPunct="1">
        <a:spcBef>
          <a:spcPts val="300"/>
        </a:spcBef>
        <a:spcAft>
          <a:spcPts val="300"/>
        </a:spcAft>
        <a:buFont typeface="Arial" pitchFamily="34" charset="0"/>
        <a:buChar char="‒"/>
        <a:tabLst/>
        <a:defRPr sz="1200">
          <a:solidFill>
            <a:schemeClr val="tx2"/>
          </a:solidFill>
          <a:latin typeface="+mn-lt"/>
        </a:defRPr>
      </a:lvl3pPr>
      <a:lvl4pPr marL="811761" indent="-193988" algn="l" defTabSz="957998" rtl="0" eaLnBrk="1" fontAlgn="base" hangingPunct="1">
        <a:spcBef>
          <a:spcPts val="300"/>
        </a:spcBef>
        <a:spcAft>
          <a:spcPts val="300"/>
        </a:spcAft>
        <a:buFont typeface="Arial" pitchFamily="34" charset="0"/>
        <a:buChar char="‒"/>
        <a:defRPr sz="1100">
          <a:solidFill>
            <a:schemeClr val="tx2"/>
          </a:solidFill>
          <a:latin typeface="+mn-lt"/>
        </a:defRPr>
      </a:lvl4pPr>
      <a:lvl5pPr marL="1002764" indent="-191002" algn="l" defTabSz="957998" rtl="0" eaLnBrk="1" fontAlgn="base" hangingPunct="1">
        <a:spcBef>
          <a:spcPts val="300"/>
        </a:spcBef>
        <a:spcAft>
          <a:spcPts val="300"/>
        </a:spcAft>
        <a:buFont typeface="Arial" pitchFamily="34" charset="0"/>
        <a:buChar char="‒"/>
        <a:defRPr sz="1100">
          <a:solidFill>
            <a:schemeClr val="tx2"/>
          </a:solidFill>
          <a:latin typeface="+mn-lt"/>
        </a:defRPr>
      </a:lvl5pPr>
      <a:lvl6pPr marL="1175860" indent="-180558" algn="l" defTabSz="957998" rtl="0" eaLnBrk="1" fontAlgn="base" hangingPunct="1">
        <a:spcBef>
          <a:spcPct val="0"/>
        </a:spcBef>
        <a:spcAft>
          <a:spcPts val="564"/>
        </a:spcAft>
        <a:buFont typeface="Arial" charset="0"/>
        <a:buChar char="‒"/>
        <a:defRPr sz="1500">
          <a:solidFill>
            <a:schemeClr val="tx2"/>
          </a:solidFill>
          <a:latin typeface="+mn-lt"/>
        </a:defRPr>
      </a:lvl6pPr>
      <a:lvl7pPr marL="1605616" indent="-180558" algn="l" defTabSz="957998" rtl="0" eaLnBrk="1" fontAlgn="base" hangingPunct="1">
        <a:spcBef>
          <a:spcPct val="0"/>
        </a:spcBef>
        <a:spcAft>
          <a:spcPts val="564"/>
        </a:spcAft>
        <a:buFont typeface="Arial" charset="0"/>
        <a:buChar char="‒"/>
        <a:defRPr sz="1500">
          <a:solidFill>
            <a:schemeClr val="tx2"/>
          </a:solidFill>
          <a:latin typeface="+mn-lt"/>
        </a:defRPr>
      </a:lvl7pPr>
      <a:lvl8pPr marL="2035372" indent="-180558" algn="l" defTabSz="957998" rtl="0" eaLnBrk="1" fontAlgn="base" hangingPunct="1">
        <a:spcBef>
          <a:spcPct val="0"/>
        </a:spcBef>
        <a:spcAft>
          <a:spcPts val="564"/>
        </a:spcAft>
        <a:buFont typeface="Arial" charset="0"/>
        <a:buChar char="‒"/>
        <a:defRPr sz="1500">
          <a:solidFill>
            <a:schemeClr val="tx2"/>
          </a:solidFill>
          <a:latin typeface="+mn-lt"/>
        </a:defRPr>
      </a:lvl8pPr>
      <a:lvl9pPr marL="2465128" indent="-180558" algn="l" defTabSz="957998" rtl="0" eaLnBrk="1" fontAlgn="base" hangingPunct="1">
        <a:spcBef>
          <a:spcPct val="0"/>
        </a:spcBef>
        <a:spcAft>
          <a:spcPts val="564"/>
        </a:spcAft>
        <a:buFont typeface="Arial" charset="0"/>
        <a:buChar char="‒"/>
        <a:defRPr sz="1500">
          <a:solidFill>
            <a:schemeClr val="tx2"/>
          </a:solidFill>
          <a:latin typeface="+mn-lt"/>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362819" y="350114"/>
            <a:ext cx="8422670"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147460" name="Text Placeholder 2"/>
          <p:cNvSpPr>
            <a:spLocks noGrp="1"/>
          </p:cNvSpPr>
          <p:nvPr>
            <p:ph type="body" idx="1"/>
          </p:nvPr>
        </p:nvSpPr>
        <p:spPr bwMode="auto">
          <a:xfrm>
            <a:off x="362819" y="1190382"/>
            <a:ext cx="8422670"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cxnSp>
        <p:nvCxnSpPr>
          <p:cNvPr id="8" name="Straight Connector 7"/>
          <p:cNvCxnSpPr/>
          <p:nvPr userDrawn="1"/>
        </p:nvCxnSpPr>
        <p:spPr>
          <a:xfrm>
            <a:off x="358726" y="949312"/>
            <a:ext cx="8440615"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8641" y="6553223"/>
            <a:ext cx="422031"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1030561664"/>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p:titleStyle>
    <p:bodyStyle>
      <a:lvl1pPr marL="192496" indent="-192496" algn="l" defTabSz="957998" rtl="0" eaLnBrk="1" fontAlgn="base" hangingPunct="1">
        <a:spcBef>
          <a:spcPts val="300"/>
        </a:spcBef>
        <a:spcAft>
          <a:spcPts val="300"/>
        </a:spcAft>
        <a:buFont typeface="Arial" pitchFamily="34" charset="0"/>
        <a:buChar char="•"/>
        <a:tabLst/>
        <a:defRPr sz="1600">
          <a:solidFill>
            <a:schemeClr val="tx2"/>
          </a:solidFill>
          <a:latin typeface="+mn-lt"/>
          <a:ea typeface="+mn-ea"/>
          <a:cs typeface="+mn-cs"/>
        </a:defRPr>
      </a:lvl1pPr>
      <a:lvl2pPr marL="420803" indent="-219355" algn="l" defTabSz="957998" rtl="0" eaLnBrk="1" fontAlgn="base" hangingPunct="1">
        <a:spcBef>
          <a:spcPts val="300"/>
        </a:spcBef>
        <a:spcAft>
          <a:spcPts val="300"/>
        </a:spcAft>
        <a:buFont typeface="Arial" pitchFamily="34" charset="0"/>
        <a:buChar char="‒"/>
        <a:tabLst/>
        <a:defRPr sz="1400">
          <a:solidFill>
            <a:schemeClr val="tx2"/>
          </a:solidFill>
          <a:latin typeface="+mn-lt"/>
        </a:defRPr>
      </a:lvl2pPr>
      <a:lvl3pPr marL="622252" indent="-183542" algn="l" defTabSz="957998" rtl="0" eaLnBrk="1" fontAlgn="base" hangingPunct="1">
        <a:spcBef>
          <a:spcPts val="300"/>
        </a:spcBef>
        <a:spcAft>
          <a:spcPts val="300"/>
        </a:spcAft>
        <a:buFont typeface="Arial" pitchFamily="34" charset="0"/>
        <a:buChar char="‒"/>
        <a:tabLst/>
        <a:defRPr sz="1200">
          <a:solidFill>
            <a:schemeClr val="tx2"/>
          </a:solidFill>
          <a:latin typeface="+mn-lt"/>
        </a:defRPr>
      </a:lvl3pPr>
      <a:lvl4pPr marL="811761" indent="-193988" algn="l" defTabSz="957998" rtl="0" eaLnBrk="1" fontAlgn="base" hangingPunct="1">
        <a:spcBef>
          <a:spcPts val="300"/>
        </a:spcBef>
        <a:spcAft>
          <a:spcPts val="300"/>
        </a:spcAft>
        <a:buFont typeface="Arial" pitchFamily="34" charset="0"/>
        <a:buChar char="‒"/>
        <a:defRPr sz="1100">
          <a:solidFill>
            <a:schemeClr val="tx2"/>
          </a:solidFill>
          <a:latin typeface="+mn-lt"/>
        </a:defRPr>
      </a:lvl4pPr>
      <a:lvl5pPr marL="1002764" indent="-191002" algn="l" defTabSz="957998" rtl="0" eaLnBrk="1" fontAlgn="base" hangingPunct="1">
        <a:spcBef>
          <a:spcPts val="300"/>
        </a:spcBef>
        <a:spcAft>
          <a:spcPts val="300"/>
        </a:spcAft>
        <a:buFont typeface="Arial" pitchFamily="34" charset="0"/>
        <a:buChar char="‒"/>
        <a:defRPr sz="1100">
          <a:solidFill>
            <a:schemeClr val="tx2"/>
          </a:solidFill>
          <a:latin typeface="+mn-lt"/>
        </a:defRPr>
      </a:lvl5pPr>
      <a:lvl6pPr marL="1175860" indent="-180558" algn="l" defTabSz="957998" rtl="0" eaLnBrk="1" fontAlgn="base" hangingPunct="1">
        <a:spcBef>
          <a:spcPct val="0"/>
        </a:spcBef>
        <a:spcAft>
          <a:spcPts val="564"/>
        </a:spcAft>
        <a:buFont typeface="Arial" charset="0"/>
        <a:buChar char="‒"/>
        <a:defRPr sz="1500">
          <a:solidFill>
            <a:schemeClr val="tx2"/>
          </a:solidFill>
          <a:latin typeface="+mn-lt"/>
        </a:defRPr>
      </a:lvl6pPr>
      <a:lvl7pPr marL="1605616" indent="-180558" algn="l" defTabSz="957998" rtl="0" eaLnBrk="1" fontAlgn="base" hangingPunct="1">
        <a:spcBef>
          <a:spcPct val="0"/>
        </a:spcBef>
        <a:spcAft>
          <a:spcPts val="564"/>
        </a:spcAft>
        <a:buFont typeface="Arial" charset="0"/>
        <a:buChar char="‒"/>
        <a:defRPr sz="1500">
          <a:solidFill>
            <a:schemeClr val="tx2"/>
          </a:solidFill>
          <a:latin typeface="+mn-lt"/>
        </a:defRPr>
      </a:lvl7pPr>
      <a:lvl8pPr marL="2035372" indent="-180558" algn="l" defTabSz="957998" rtl="0" eaLnBrk="1" fontAlgn="base" hangingPunct="1">
        <a:spcBef>
          <a:spcPct val="0"/>
        </a:spcBef>
        <a:spcAft>
          <a:spcPts val="564"/>
        </a:spcAft>
        <a:buFont typeface="Arial" charset="0"/>
        <a:buChar char="‒"/>
        <a:defRPr sz="1500">
          <a:solidFill>
            <a:schemeClr val="tx2"/>
          </a:solidFill>
          <a:latin typeface="+mn-lt"/>
        </a:defRPr>
      </a:lvl8pPr>
      <a:lvl9pPr marL="2465128" indent="-180558" algn="l" defTabSz="957998" rtl="0" eaLnBrk="1" fontAlgn="base" hangingPunct="1">
        <a:spcBef>
          <a:spcPct val="0"/>
        </a:spcBef>
        <a:spcAft>
          <a:spcPts val="564"/>
        </a:spcAft>
        <a:buFont typeface="Arial" charset="0"/>
        <a:buChar char="‒"/>
        <a:defRPr sz="1500">
          <a:solidFill>
            <a:schemeClr val="tx2"/>
          </a:solidFill>
          <a:latin typeface="+mn-lt"/>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362819" y="350113"/>
            <a:ext cx="8422670" cy="6302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147460" name="Text Placeholder 2"/>
          <p:cNvSpPr>
            <a:spLocks noGrp="1"/>
          </p:cNvSpPr>
          <p:nvPr>
            <p:ph type="body" idx="1"/>
          </p:nvPr>
        </p:nvSpPr>
        <p:spPr bwMode="auto">
          <a:xfrm>
            <a:off x="362819" y="1190381"/>
            <a:ext cx="8422670" cy="5219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cxnSp>
        <p:nvCxnSpPr>
          <p:cNvPr id="8" name="Straight Connector 7"/>
          <p:cNvCxnSpPr/>
          <p:nvPr userDrawn="1"/>
        </p:nvCxnSpPr>
        <p:spPr>
          <a:xfrm>
            <a:off x="358728" y="949312"/>
            <a:ext cx="8440615"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8643" y="6553225"/>
            <a:ext cx="422031" cy="92333"/>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600">
                <a:solidFill>
                  <a:srgbClr val="AFB1B4"/>
                </a:solidFill>
                <a:cs typeface="Arial" charset="0"/>
              </a:rPr>
              <a:pPr fontAlgn="base">
                <a:spcBef>
                  <a:spcPct val="0"/>
                </a:spcBef>
                <a:spcAft>
                  <a:spcPct val="0"/>
                </a:spcAft>
              </a:pPr>
              <a:t>‹#›</a:t>
            </a:fld>
            <a:endParaRPr lang="en-US" sz="600" dirty="0">
              <a:solidFill>
                <a:srgbClr val="AFB1B4"/>
              </a:solidFill>
              <a:cs typeface="Arial" charset="0"/>
            </a:endParaRPr>
          </a:p>
        </p:txBody>
      </p:sp>
    </p:spTree>
    <p:extLst>
      <p:ext uri="{BB962C8B-B14F-4D97-AF65-F5344CB8AC3E}">
        <p14:creationId xmlns:p14="http://schemas.microsoft.com/office/powerpoint/2010/main" val="1800772495"/>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718499" rtl="0" eaLnBrk="1" fontAlgn="base" hangingPunct="1">
        <a:lnSpc>
          <a:spcPct val="100000"/>
        </a:lnSpc>
        <a:spcBef>
          <a:spcPct val="0"/>
        </a:spcBef>
        <a:spcAft>
          <a:spcPct val="0"/>
        </a:spcAft>
        <a:defRPr sz="1500" b="1">
          <a:solidFill>
            <a:schemeClr val="tx2"/>
          </a:solidFill>
          <a:latin typeface="+mj-lt"/>
          <a:ea typeface="+mj-ea"/>
          <a:cs typeface="+mj-cs"/>
        </a:defRPr>
      </a:lvl1pPr>
      <a:lvl2pPr algn="l" defTabSz="718499" rtl="0" eaLnBrk="1" fontAlgn="base" hangingPunct="1">
        <a:lnSpc>
          <a:spcPts val="2397"/>
        </a:lnSpc>
        <a:spcBef>
          <a:spcPct val="0"/>
        </a:spcBef>
        <a:spcAft>
          <a:spcPct val="0"/>
        </a:spcAft>
        <a:defRPr sz="1725" b="1">
          <a:solidFill>
            <a:schemeClr val="tx2"/>
          </a:solidFill>
          <a:latin typeface="Arial" charset="0"/>
        </a:defRPr>
      </a:lvl2pPr>
      <a:lvl3pPr algn="l" defTabSz="718499" rtl="0" eaLnBrk="1" fontAlgn="base" hangingPunct="1">
        <a:lnSpc>
          <a:spcPts val="2397"/>
        </a:lnSpc>
        <a:spcBef>
          <a:spcPct val="0"/>
        </a:spcBef>
        <a:spcAft>
          <a:spcPct val="0"/>
        </a:spcAft>
        <a:defRPr sz="1725" b="1">
          <a:solidFill>
            <a:schemeClr val="tx2"/>
          </a:solidFill>
          <a:latin typeface="Arial" charset="0"/>
        </a:defRPr>
      </a:lvl3pPr>
      <a:lvl4pPr algn="l" defTabSz="718499" rtl="0" eaLnBrk="1" fontAlgn="base" hangingPunct="1">
        <a:lnSpc>
          <a:spcPts val="2397"/>
        </a:lnSpc>
        <a:spcBef>
          <a:spcPct val="0"/>
        </a:spcBef>
        <a:spcAft>
          <a:spcPct val="0"/>
        </a:spcAft>
        <a:defRPr sz="1725" b="1">
          <a:solidFill>
            <a:schemeClr val="tx2"/>
          </a:solidFill>
          <a:latin typeface="Arial" charset="0"/>
        </a:defRPr>
      </a:lvl4pPr>
      <a:lvl5pPr algn="l" defTabSz="718499" rtl="0" eaLnBrk="1" fontAlgn="base" hangingPunct="1">
        <a:lnSpc>
          <a:spcPts val="2397"/>
        </a:lnSpc>
        <a:spcBef>
          <a:spcPct val="0"/>
        </a:spcBef>
        <a:spcAft>
          <a:spcPct val="0"/>
        </a:spcAft>
        <a:defRPr sz="1725" b="1">
          <a:solidFill>
            <a:schemeClr val="tx2"/>
          </a:solidFill>
          <a:latin typeface="Arial" charset="0"/>
        </a:defRPr>
      </a:lvl5pPr>
      <a:lvl6pPr marL="322317" algn="l" defTabSz="718499" rtl="0" eaLnBrk="1" fontAlgn="base" hangingPunct="1">
        <a:lnSpc>
          <a:spcPts val="2397"/>
        </a:lnSpc>
        <a:spcBef>
          <a:spcPct val="0"/>
        </a:spcBef>
        <a:spcAft>
          <a:spcPct val="0"/>
        </a:spcAft>
        <a:defRPr sz="1725" b="1">
          <a:solidFill>
            <a:schemeClr val="tx2"/>
          </a:solidFill>
          <a:latin typeface="Arial" charset="0"/>
        </a:defRPr>
      </a:lvl6pPr>
      <a:lvl7pPr marL="644634" algn="l" defTabSz="718499" rtl="0" eaLnBrk="1" fontAlgn="base" hangingPunct="1">
        <a:lnSpc>
          <a:spcPts val="2397"/>
        </a:lnSpc>
        <a:spcBef>
          <a:spcPct val="0"/>
        </a:spcBef>
        <a:spcAft>
          <a:spcPct val="0"/>
        </a:spcAft>
        <a:defRPr sz="1725" b="1">
          <a:solidFill>
            <a:schemeClr val="tx2"/>
          </a:solidFill>
          <a:latin typeface="Arial" charset="0"/>
        </a:defRPr>
      </a:lvl7pPr>
      <a:lvl8pPr marL="966951" algn="l" defTabSz="718499" rtl="0" eaLnBrk="1" fontAlgn="base" hangingPunct="1">
        <a:lnSpc>
          <a:spcPts val="2397"/>
        </a:lnSpc>
        <a:spcBef>
          <a:spcPct val="0"/>
        </a:spcBef>
        <a:spcAft>
          <a:spcPct val="0"/>
        </a:spcAft>
        <a:defRPr sz="1725" b="1">
          <a:solidFill>
            <a:schemeClr val="tx2"/>
          </a:solidFill>
          <a:latin typeface="Arial" charset="0"/>
        </a:defRPr>
      </a:lvl8pPr>
      <a:lvl9pPr marL="1289268" algn="l" defTabSz="718499" rtl="0" eaLnBrk="1" fontAlgn="base" hangingPunct="1">
        <a:lnSpc>
          <a:spcPts val="2397"/>
        </a:lnSpc>
        <a:spcBef>
          <a:spcPct val="0"/>
        </a:spcBef>
        <a:spcAft>
          <a:spcPct val="0"/>
        </a:spcAft>
        <a:defRPr sz="1725" b="1">
          <a:solidFill>
            <a:schemeClr val="tx2"/>
          </a:solidFill>
          <a:latin typeface="Arial" charset="0"/>
        </a:defRPr>
      </a:lvl9pPr>
    </p:titleStyle>
    <p:bodyStyle>
      <a:lvl1pPr marL="144372" indent="-144372" algn="l" defTabSz="718499" rtl="0" eaLnBrk="1" fontAlgn="base" hangingPunct="1">
        <a:spcBef>
          <a:spcPts val="225"/>
        </a:spcBef>
        <a:spcAft>
          <a:spcPts val="225"/>
        </a:spcAft>
        <a:buFont typeface="Arial" pitchFamily="34" charset="0"/>
        <a:buChar char="•"/>
        <a:tabLst/>
        <a:defRPr sz="1200">
          <a:solidFill>
            <a:schemeClr val="tx2"/>
          </a:solidFill>
          <a:latin typeface="+mn-lt"/>
          <a:ea typeface="+mn-ea"/>
          <a:cs typeface="+mn-cs"/>
        </a:defRPr>
      </a:lvl1pPr>
      <a:lvl2pPr marL="315602" indent="-164516" algn="l" defTabSz="718499" rtl="0" eaLnBrk="1" fontAlgn="base" hangingPunct="1">
        <a:spcBef>
          <a:spcPts val="225"/>
        </a:spcBef>
        <a:spcAft>
          <a:spcPts val="225"/>
        </a:spcAft>
        <a:buFont typeface="Arial" pitchFamily="34" charset="0"/>
        <a:buChar char="‒"/>
        <a:tabLst/>
        <a:defRPr sz="1050">
          <a:solidFill>
            <a:schemeClr val="tx2"/>
          </a:solidFill>
          <a:latin typeface="+mn-lt"/>
        </a:defRPr>
      </a:lvl2pPr>
      <a:lvl3pPr marL="466689" indent="-137657" algn="l" defTabSz="718499" rtl="0" eaLnBrk="1" fontAlgn="base" hangingPunct="1">
        <a:spcBef>
          <a:spcPts val="225"/>
        </a:spcBef>
        <a:spcAft>
          <a:spcPts val="225"/>
        </a:spcAft>
        <a:buFont typeface="Arial" pitchFamily="34" charset="0"/>
        <a:buChar char="‒"/>
        <a:tabLst/>
        <a:defRPr sz="900">
          <a:solidFill>
            <a:schemeClr val="tx2"/>
          </a:solidFill>
          <a:latin typeface="+mn-lt"/>
        </a:defRPr>
      </a:lvl3pPr>
      <a:lvl4pPr marL="608821" indent="-145491" algn="l" defTabSz="718499" rtl="0" eaLnBrk="1" fontAlgn="base" hangingPunct="1">
        <a:spcBef>
          <a:spcPts val="225"/>
        </a:spcBef>
        <a:spcAft>
          <a:spcPts val="225"/>
        </a:spcAft>
        <a:buFont typeface="Arial" pitchFamily="34" charset="0"/>
        <a:buChar char="‒"/>
        <a:defRPr sz="825">
          <a:solidFill>
            <a:schemeClr val="tx2"/>
          </a:solidFill>
          <a:latin typeface="+mn-lt"/>
        </a:defRPr>
      </a:lvl4pPr>
      <a:lvl5pPr marL="752073" indent="-143252" algn="l" defTabSz="718499" rtl="0" eaLnBrk="1" fontAlgn="base" hangingPunct="1">
        <a:spcBef>
          <a:spcPts val="225"/>
        </a:spcBef>
        <a:spcAft>
          <a:spcPts val="225"/>
        </a:spcAft>
        <a:buFont typeface="Arial" pitchFamily="34" charset="0"/>
        <a:buChar char="‒"/>
        <a:defRPr sz="825">
          <a:solidFill>
            <a:schemeClr val="tx2"/>
          </a:solidFill>
          <a:latin typeface="+mn-lt"/>
        </a:defRPr>
      </a:lvl5pPr>
      <a:lvl6pPr marL="881895" indent="-135419" algn="l" defTabSz="718499" rtl="0" eaLnBrk="1" fontAlgn="base" hangingPunct="1">
        <a:spcBef>
          <a:spcPct val="0"/>
        </a:spcBef>
        <a:spcAft>
          <a:spcPts val="423"/>
        </a:spcAft>
        <a:buFont typeface="Arial" charset="0"/>
        <a:buChar char="‒"/>
        <a:defRPr sz="1125">
          <a:solidFill>
            <a:schemeClr val="tx2"/>
          </a:solidFill>
          <a:latin typeface="+mn-lt"/>
        </a:defRPr>
      </a:lvl6pPr>
      <a:lvl7pPr marL="1204212" indent="-135419" algn="l" defTabSz="718499" rtl="0" eaLnBrk="1" fontAlgn="base" hangingPunct="1">
        <a:spcBef>
          <a:spcPct val="0"/>
        </a:spcBef>
        <a:spcAft>
          <a:spcPts val="423"/>
        </a:spcAft>
        <a:buFont typeface="Arial" charset="0"/>
        <a:buChar char="‒"/>
        <a:defRPr sz="1125">
          <a:solidFill>
            <a:schemeClr val="tx2"/>
          </a:solidFill>
          <a:latin typeface="+mn-lt"/>
        </a:defRPr>
      </a:lvl7pPr>
      <a:lvl8pPr marL="1526529" indent="-135419" algn="l" defTabSz="718499" rtl="0" eaLnBrk="1" fontAlgn="base" hangingPunct="1">
        <a:spcBef>
          <a:spcPct val="0"/>
        </a:spcBef>
        <a:spcAft>
          <a:spcPts val="423"/>
        </a:spcAft>
        <a:buFont typeface="Arial" charset="0"/>
        <a:buChar char="‒"/>
        <a:defRPr sz="1125">
          <a:solidFill>
            <a:schemeClr val="tx2"/>
          </a:solidFill>
          <a:latin typeface="+mn-lt"/>
        </a:defRPr>
      </a:lvl8pPr>
      <a:lvl9pPr marL="1848846" indent="-135419" algn="l" defTabSz="718499" rtl="0" eaLnBrk="1" fontAlgn="base" hangingPunct="1">
        <a:spcBef>
          <a:spcPct val="0"/>
        </a:spcBef>
        <a:spcAft>
          <a:spcPts val="423"/>
        </a:spcAft>
        <a:buFont typeface="Arial" charset="0"/>
        <a:buChar char="‒"/>
        <a:defRPr sz="1125">
          <a:solidFill>
            <a:schemeClr val="tx2"/>
          </a:solidFill>
          <a:latin typeface="+mn-lt"/>
        </a:defRPr>
      </a:lvl9pPr>
    </p:bodyStyle>
    <p:otherStyle>
      <a:defPPr>
        <a:defRPr lang="en-US"/>
      </a:defPPr>
      <a:lvl1pPr marL="0" algn="l" defTabSz="644634" rtl="0" eaLnBrk="1" latinLnBrk="0" hangingPunct="1">
        <a:defRPr sz="1275" kern="1200">
          <a:solidFill>
            <a:schemeClr val="tx1"/>
          </a:solidFill>
          <a:latin typeface="+mn-lt"/>
          <a:ea typeface="+mn-ea"/>
          <a:cs typeface="+mn-cs"/>
        </a:defRPr>
      </a:lvl1pPr>
      <a:lvl2pPr marL="322317" algn="l" defTabSz="644634" rtl="0" eaLnBrk="1" latinLnBrk="0" hangingPunct="1">
        <a:defRPr sz="1275" kern="1200">
          <a:solidFill>
            <a:schemeClr val="tx1"/>
          </a:solidFill>
          <a:latin typeface="+mn-lt"/>
          <a:ea typeface="+mn-ea"/>
          <a:cs typeface="+mn-cs"/>
        </a:defRPr>
      </a:lvl2pPr>
      <a:lvl3pPr marL="644634" algn="l" defTabSz="644634" rtl="0" eaLnBrk="1" latinLnBrk="0" hangingPunct="1">
        <a:defRPr sz="1275" kern="1200">
          <a:solidFill>
            <a:schemeClr val="tx1"/>
          </a:solidFill>
          <a:latin typeface="+mn-lt"/>
          <a:ea typeface="+mn-ea"/>
          <a:cs typeface="+mn-cs"/>
        </a:defRPr>
      </a:lvl3pPr>
      <a:lvl4pPr marL="966951" algn="l" defTabSz="644634" rtl="0" eaLnBrk="1" latinLnBrk="0" hangingPunct="1">
        <a:defRPr sz="1275" kern="1200">
          <a:solidFill>
            <a:schemeClr val="tx1"/>
          </a:solidFill>
          <a:latin typeface="+mn-lt"/>
          <a:ea typeface="+mn-ea"/>
          <a:cs typeface="+mn-cs"/>
        </a:defRPr>
      </a:lvl4pPr>
      <a:lvl5pPr marL="1289268" algn="l" defTabSz="644634" rtl="0" eaLnBrk="1" latinLnBrk="0" hangingPunct="1">
        <a:defRPr sz="1275" kern="1200">
          <a:solidFill>
            <a:schemeClr val="tx1"/>
          </a:solidFill>
          <a:latin typeface="+mn-lt"/>
          <a:ea typeface="+mn-ea"/>
          <a:cs typeface="+mn-cs"/>
        </a:defRPr>
      </a:lvl5pPr>
      <a:lvl6pPr marL="1611585" algn="l" defTabSz="644634" rtl="0" eaLnBrk="1" latinLnBrk="0" hangingPunct="1">
        <a:defRPr sz="1275" kern="1200">
          <a:solidFill>
            <a:schemeClr val="tx1"/>
          </a:solidFill>
          <a:latin typeface="+mn-lt"/>
          <a:ea typeface="+mn-ea"/>
          <a:cs typeface="+mn-cs"/>
        </a:defRPr>
      </a:lvl6pPr>
      <a:lvl7pPr marL="1933902" algn="l" defTabSz="644634" rtl="0" eaLnBrk="1" latinLnBrk="0" hangingPunct="1">
        <a:defRPr sz="1275" kern="1200">
          <a:solidFill>
            <a:schemeClr val="tx1"/>
          </a:solidFill>
          <a:latin typeface="+mn-lt"/>
          <a:ea typeface="+mn-ea"/>
          <a:cs typeface="+mn-cs"/>
        </a:defRPr>
      </a:lvl7pPr>
      <a:lvl8pPr marL="2256218" algn="l" defTabSz="644634" rtl="0" eaLnBrk="1" latinLnBrk="0" hangingPunct="1">
        <a:defRPr sz="1275" kern="1200">
          <a:solidFill>
            <a:schemeClr val="tx1"/>
          </a:solidFill>
          <a:latin typeface="+mn-lt"/>
          <a:ea typeface="+mn-ea"/>
          <a:cs typeface="+mn-cs"/>
        </a:defRPr>
      </a:lvl8pPr>
      <a:lvl9pPr marL="2578536" algn="l" defTabSz="644634" rtl="0" eaLnBrk="1" latinLnBrk="0" hangingPunct="1">
        <a:defRPr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3A505B-0238-4C19-A37C-05451C455FBE}"/>
              </a:ext>
            </a:extLst>
          </p:cNvPr>
          <p:cNvSpPr/>
          <p:nvPr/>
        </p:nvSpPr>
        <p:spPr bwMode="auto">
          <a:xfrm>
            <a:off x="-24578" y="304800"/>
            <a:ext cx="9144000" cy="1981200"/>
          </a:xfrm>
          <a:prstGeom prst="rect">
            <a:avLst/>
          </a:prstGeom>
          <a:solidFill>
            <a:schemeClr val="bg1">
              <a:lumMod val="95000"/>
            </a:schemeClr>
          </a:solidFill>
          <a:ln>
            <a:noFill/>
          </a:ln>
        </p:spPr>
        <p:txBody>
          <a:bodyPr wrap="square" lIns="91428" tIns="45715" rIns="91428" bIns="45715" rtlCol="0" anchor="ctr">
            <a:noAutofit/>
          </a:bodyPr>
          <a:lstStyle/>
          <a:p>
            <a:pPr marL="182553" indent="-182553" algn="just" defTabSz="623853" rtl="0" fontAlgn="base">
              <a:lnSpc>
                <a:spcPts val="1100"/>
              </a:lnSpc>
              <a:spcBef>
                <a:spcPct val="0"/>
              </a:spcBef>
              <a:spcAft>
                <a:spcPct val="0"/>
              </a:spcAft>
              <a:buClr>
                <a:srgbClr val="000000"/>
              </a:buClr>
              <a:buFont typeface="Wingdings 3" pitchFamily="18" charset="2"/>
              <a:buChar char="}"/>
            </a:pPr>
            <a:endParaRPr lang="en-US" sz="1200" kern="1200" dirty="0">
              <a:solidFill>
                <a:srgbClr val="0C2870"/>
              </a:solidFill>
              <a:latin typeface="Arial" charset="0"/>
              <a:ea typeface="+mn-ea"/>
              <a:cs typeface="Times New Roman" pitchFamily="18" charset="0"/>
            </a:endParaRPr>
          </a:p>
        </p:txBody>
      </p:sp>
      <p:sp>
        <p:nvSpPr>
          <p:cNvPr id="8" name="Rectangle 7"/>
          <p:cNvSpPr/>
          <p:nvPr/>
        </p:nvSpPr>
        <p:spPr>
          <a:xfrm>
            <a:off x="0" y="1893506"/>
            <a:ext cx="9144000" cy="1154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ctr" anchorCtr="0" forceAA="0" compatLnSpc="1">
            <a:prstTxWarp prst="textNoShape">
              <a:avLst/>
            </a:prstTxWarp>
            <a:noAutofit/>
          </a:bodyPr>
          <a:lstStyle/>
          <a:p>
            <a:pPr algn="ctr" defTabSz="435356"/>
            <a:endParaRPr lang="en-US" sz="857">
              <a:solidFill>
                <a:prstClr val="white"/>
              </a:solidFill>
            </a:endParaRPr>
          </a:p>
        </p:txBody>
      </p:sp>
      <p:sp>
        <p:nvSpPr>
          <p:cNvPr id="10" name="TextBox 9"/>
          <p:cNvSpPr txBox="1"/>
          <p:nvPr/>
        </p:nvSpPr>
        <p:spPr>
          <a:xfrm>
            <a:off x="25221" y="2895600"/>
            <a:ext cx="9131657" cy="1200329"/>
          </a:xfrm>
          <a:prstGeom prst="rect">
            <a:avLst/>
          </a:prstGeom>
          <a:solidFill>
            <a:schemeClr val="tx2"/>
          </a:solidFill>
        </p:spPr>
        <p:txBody>
          <a:bodyPr wrap="square" rtlCol="0">
            <a:spAutoFit/>
          </a:bodyPr>
          <a:lstStyle/>
          <a:p>
            <a:pPr algn="ctr" defTabSz="435356"/>
            <a:r>
              <a:rPr lang="en-US" sz="3600" b="1" dirty="0" smtClean="0">
                <a:solidFill>
                  <a:schemeClr val="bg1"/>
                </a:solidFill>
              </a:rPr>
              <a:t>Presentation to the Portfolio Committee on Justice &amp; Correctional Service</a:t>
            </a:r>
            <a:endParaRPr lang="en-US" sz="3600" b="1" dirty="0">
              <a:solidFill>
                <a:schemeClr val="bg1"/>
              </a:solidFill>
            </a:endParaRPr>
          </a:p>
        </p:txBody>
      </p:sp>
      <p:sp>
        <p:nvSpPr>
          <p:cNvPr id="11" name="TextBox 10">
            <a:extLst>
              <a:ext uri="{FF2B5EF4-FFF2-40B4-BE49-F238E27FC236}">
                <a16:creationId xmlns:a16="http://schemas.microsoft.com/office/drawing/2014/main" id="{E58D65C6-E07E-4113-AAC4-DE9B8AE910DA}"/>
              </a:ext>
            </a:extLst>
          </p:cNvPr>
          <p:cNvSpPr txBox="1"/>
          <p:nvPr/>
        </p:nvSpPr>
        <p:spPr>
          <a:xfrm>
            <a:off x="323850" y="3140000"/>
            <a:ext cx="4267200" cy="2246769"/>
          </a:xfrm>
          <a:prstGeom prst="rect">
            <a:avLst/>
          </a:prstGeom>
          <a:noFill/>
        </p:spPr>
        <p:txBody>
          <a:bodyPr wrap="square" rtlCol="0">
            <a:spAutoFit/>
          </a:bodyPr>
          <a:lstStyle/>
          <a:p>
            <a:pPr defTabSz="435356"/>
            <a:endParaRPr lang="en-US" sz="2800" dirty="0" smtClean="0">
              <a:solidFill>
                <a:prstClr val="white">
                  <a:lumMod val="65000"/>
                </a:prstClr>
              </a:solidFill>
              <a:latin typeface="Arial" panose="020B0604020202020204" pitchFamily="34" charset="0"/>
              <a:cs typeface="Arial" panose="020B0604020202020204" pitchFamily="34" charset="0"/>
            </a:endParaRPr>
          </a:p>
          <a:p>
            <a:pPr defTabSz="435356"/>
            <a:endParaRPr lang="en-US" sz="2800" dirty="0">
              <a:solidFill>
                <a:prstClr val="white">
                  <a:lumMod val="65000"/>
                </a:prstClr>
              </a:solidFill>
              <a:latin typeface="Arial" panose="020B0604020202020204" pitchFamily="34" charset="0"/>
              <a:cs typeface="Arial" panose="020B0604020202020204" pitchFamily="34" charset="0"/>
            </a:endParaRPr>
          </a:p>
          <a:p>
            <a:pPr defTabSz="435356"/>
            <a:endParaRPr lang="en-US" sz="2800" dirty="0" smtClean="0">
              <a:solidFill>
                <a:prstClr val="white">
                  <a:lumMod val="65000"/>
                </a:prstClr>
              </a:solidFill>
              <a:latin typeface="Arial" panose="020B0604020202020204" pitchFamily="34" charset="0"/>
              <a:cs typeface="Arial" panose="020B0604020202020204" pitchFamily="34" charset="0"/>
            </a:endParaRPr>
          </a:p>
          <a:p>
            <a:pPr defTabSz="435356"/>
            <a:endParaRPr lang="en-US" sz="2800" dirty="0">
              <a:solidFill>
                <a:prstClr val="white">
                  <a:lumMod val="65000"/>
                </a:prstClr>
              </a:solidFill>
              <a:latin typeface="Arial" panose="020B0604020202020204" pitchFamily="34" charset="0"/>
              <a:cs typeface="Arial" panose="020B0604020202020204" pitchFamily="34" charset="0"/>
            </a:endParaRPr>
          </a:p>
          <a:p>
            <a:pPr defTabSz="435356"/>
            <a:r>
              <a:rPr lang="en-US" sz="2800" dirty="0" smtClean="0">
                <a:solidFill>
                  <a:prstClr val="white">
                    <a:lumMod val="65000"/>
                  </a:prstClr>
                </a:solidFill>
                <a:latin typeface="Arial" panose="020B0604020202020204" pitchFamily="34" charset="0"/>
                <a:cs typeface="Arial" panose="020B0604020202020204" pitchFamily="34" charset="0"/>
              </a:rPr>
              <a:t>01 September 2021</a:t>
            </a:r>
            <a:endParaRPr lang="en-US" sz="2800" dirty="0">
              <a:solidFill>
                <a:prstClr val="white">
                  <a:lumMod val="65000"/>
                </a:prstClr>
              </a:solidFill>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5" y="0"/>
            <a:ext cx="9144000" cy="2563966"/>
          </a:xfrm>
          <a:prstGeom prst="rect">
            <a:avLst/>
          </a:prstGeom>
        </p:spPr>
      </p:pic>
    </p:spTree>
    <p:extLst>
      <p:ext uri="{BB962C8B-B14F-4D97-AF65-F5344CB8AC3E}">
        <p14:creationId xmlns:p14="http://schemas.microsoft.com/office/powerpoint/2010/main" val="669335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62819" y="240712"/>
            <a:ext cx="8422670" cy="630202"/>
          </a:xfrm>
        </p:spPr>
        <p:txBody>
          <a:bodyPr/>
          <a:lstStyle/>
          <a:p>
            <a:r>
              <a:rPr lang="en-GB" dirty="0"/>
              <a:t/>
            </a:r>
            <a:br>
              <a:rPr lang="en-GB" dirty="0"/>
            </a:br>
            <a:r>
              <a:rPr lang="en-GB" sz="2400" dirty="0"/>
              <a:t>7</a:t>
            </a:r>
            <a:r>
              <a:rPr lang="en-GB" sz="2400" dirty="0" smtClean="0"/>
              <a:t>. </a:t>
            </a:r>
            <a:r>
              <a:rPr lang="en-US" sz="2400" dirty="0" smtClean="0">
                <a:solidFill>
                  <a:srgbClr val="002776"/>
                </a:solidFill>
              </a:rPr>
              <a:t>CONCLUSION</a:t>
            </a:r>
            <a:endParaRPr lang="en-GB" sz="1600" dirty="0"/>
          </a:p>
        </p:txBody>
      </p:sp>
      <p:sp>
        <p:nvSpPr>
          <p:cNvPr id="25" name="Rectangle 24">
            <a:extLst>
              <a:ext uri="{FF2B5EF4-FFF2-40B4-BE49-F238E27FC236}">
                <a16:creationId xmlns:a16="http://schemas.microsoft.com/office/drawing/2014/main" id="{16C2E098-CD7E-4F46-AE58-5C01C5F8C617}"/>
              </a:ext>
            </a:extLst>
          </p:cNvPr>
          <p:cNvSpPr/>
          <p:nvPr/>
        </p:nvSpPr>
        <p:spPr>
          <a:xfrm>
            <a:off x="486209" y="1143000"/>
            <a:ext cx="8171582" cy="5632311"/>
          </a:xfrm>
          <a:prstGeom prst="rect">
            <a:avLst/>
          </a:prstGeom>
        </p:spPr>
        <p:txBody>
          <a:bodyPr wrap="square">
            <a:spAutoFit/>
          </a:bodyPr>
          <a:lstStyle/>
          <a:p>
            <a:pPr marL="446088" lvl="0" indent="-446088" algn="just" defTabSz="446088">
              <a:spcBef>
                <a:spcPts val="1200"/>
              </a:spcBef>
              <a:spcAft>
                <a:spcPts val="1200"/>
              </a:spcAft>
              <a:defRPr/>
            </a:pPr>
            <a:r>
              <a:rPr lang="en-US" sz="2000" dirty="0">
                <a:solidFill>
                  <a:srgbClr val="002776"/>
                </a:solidFill>
                <a:latin typeface="Arial"/>
              </a:rPr>
              <a:t>7</a:t>
            </a:r>
            <a:r>
              <a:rPr lang="en-US" sz="2000" dirty="0" smtClean="0">
                <a:solidFill>
                  <a:srgbClr val="002776"/>
                </a:solidFill>
                <a:latin typeface="Arial"/>
              </a:rPr>
              <a:t>.1	The law makers have no right to restrict the right of every individual to decide whether to take a natural plant </a:t>
            </a:r>
            <a:r>
              <a:rPr lang="en-US" sz="2000" dirty="0">
                <a:solidFill>
                  <a:srgbClr val="002776"/>
                </a:solidFill>
                <a:latin typeface="Arial"/>
              </a:rPr>
              <a:t>(</a:t>
            </a:r>
            <a:r>
              <a:rPr lang="en-US" sz="2000" dirty="0" smtClean="0">
                <a:solidFill>
                  <a:srgbClr val="002776"/>
                </a:solidFill>
                <a:latin typeface="Arial"/>
              </a:rPr>
              <a:t>Cannabis) or not </a:t>
            </a:r>
          </a:p>
          <a:p>
            <a:pPr marL="446088" lvl="0" indent="-446088" algn="just" defTabSz="446088">
              <a:spcBef>
                <a:spcPts val="1200"/>
              </a:spcBef>
              <a:spcAft>
                <a:spcPts val="1200"/>
              </a:spcAft>
              <a:defRPr/>
            </a:pPr>
            <a:r>
              <a:rPr lang="en-US" sz="2000" dirty="0">
                <a:solidFill>
                  <a:srgbClr val="002776"/>
                </a:solidFill>
              </a:rPr>
              <a:t>7</a:t>
            </a:r>
            <a:r>
              <a:rPr lang="en-US" sz="2000" dirty="0" smtClean="0">
                <a:solidFill>
                  <a:srgbClr val="002776"/>
                </a:solidFill>
              </a:rPr>
              <a:t>.2 AE argues that over regulated and restricted use of Cannabis as contained in the draft Bill, will take the trade to the hands of the drug cartels and gangs which will strain the SA justice system 	</a:t>
            </a:r>
            <a:endParaRPr lang="en-US" sz="2000" dirty="0">
              <a:solidFill>
                <a:srgbClr val="002776"/>
              </a:solidFill>
            </a:endParaRPr>
          </a:p>
          <a:p>
            <a:pPr marL="542925" lvl="0" indent="-542925" algn="just">
              <a:spcBef>
                <a:spcPts val="1200"/>
              </a:spcBef>
              <a:spcAft>
                <a:spcPts val="1200"/>
              </a:spcAft>
              <a:tabLst>
                <a:tab pos="265113" algn="l"/>
              </a:tabLst>
              <a:defRPr/>
            </a:pPr>
            <a:r>
              <a:rPr lang="en-US" sz="2000" dirty="0">
                <a:solidFill>
                  <a:srgbClr val="002776"/>
                </a:solidFill>
                <a:latin typeface="Arial"/>
              </a:rPr>
              <a:t>7</a:t>
            </a:r>
            <a:r>
              <a:rPr lang="en-US" sz="2000" dirty="0" smtClean="0">
                <a:solidFill>
                  <a:srgbClr val="002776"/>
                </a:solidFill>
                <a:latin typeface="Arial"/>
              </a:rPr>
              <a:t>.3 More relaxation of Cannabis usage will contribute towards economic growth and development of the country.</a:t>
            </a:r>
            <a:endParaRPr lang="en-US" sz="2000" dirty="0">
              <a:solidFill>
                <a:srgbClr val="002776"/>
              </a:solidFill>
            </a:endParaRPr>
          </a:p>
          <a:p>
            <a:pPr marL="446088" lvl="0" indent="-446088" algn="just" defTabSz="542925">
              <a:spcBef>
                <a:spcPts val="1200"/>
              </a:spcBef>
              <a:spcAft>
                <a:spcPts val="1200"/>
              </a:spcAft>
              <a:tabLst>
                <a:tab pos="542925" algn="l"/>
              </a:tabLst>
              <a:defRPr/>
            </a:pPr>
            <a:r>
              <a:rPr lang="en-US" sz="2000" noProof="0" dirty="0">
                <a:solidFill>
                  <a:srgbClr val="002776"/>
                </a:solidFill>
                <a:latin typeface="Arial"/>
              </a:rPr>
              <a:t>7</a:t>
            </a:r>
            <a:r>
              <a:rPr kumimoji="0" lang="en-US" sz="2000" b="0" i="0" u="none" strike="noStrike" kern="1200" cap="none" spc="0" normalizeH="0" baseline="0" noProof="0" dirty="0" smtClean="0">
                <a:ln>
                  <a:noFill/>
                </a:ln>
                <a:solidFill>
                  <a:srgbClr val="002776"/>
                </a:solidFill>
                <a:effectLst/>
                <a:uLnTx/>
                <a:uFillTx/>
                <a:latin typeface="Arial"/>
                <a:ea typeface="+mn-ea"/>
                <a:cs typeface="+mn-cs"/>
              </a:rPr>
              <a:t>.4	Cannabis</a:t>
            </a:r>
            <a:r>
              <a:rPr kumimoji="0" lang="en-US" sz="2000" b="0" i="0" u="none" strike="noStrike" kern="1200" cap="none" spc="0" normalizeH="0" noProof="0" dirty="0" smtClean="0">
                <a:ln>
                  <a:noFill/>
                </a:ln>
                <a:solidFill>
                  <a:srgbClr val="002776"/>
                </a:solidFill>
                <a:effectLst/>
                <a:uLnTx/>
                <a:uFillTx/>
                <a:latin typeface="Arial"/>
                <a:ea typeface="+mn-ea"/>
                <a:cs typeface="+mn-cs"/>
              </a:rPr>
              <a:t> has proven health benefits from treating glaucoma to preventing epilepsy or easing the symptoms of multiple sclerosis among other killer diseases. Therefore there are no grounds for an overly restricted use of Cannabis.</a:t>
            </a:r>
          </a:p>
          <a:p>
            <a:pPr marL="446088" lvl="0" indent="-446088" algn="just" defTabSz="542925">
              <a:spcBef>
                <a:spcPts val="1200"/>
              </a:spcBef>
              <a:spcAft>
                <a:spcPts val="1200"/>
              </a:spcAft>
              <a:tabLst>
                <a:tab pos="542925" algn="l"/>
              </a:tabLst>
              <a:defRPr/>
            </a:pPr>
            <a:r>
              <a:rPr lang="en-US" sz="2000" dirty="0">
                <a:solidFill>
                  <a:srgbClr val="002776"/>
                </a:solidFill>
                <a:latin typeface="Arial"/>
              </a:rPr>
              <a:t>7</a:t>
            </a:r>
            <a:r>
              <a:rPr lang="en-US" sz="2000" baseline="0" dirty="0" smtClean="0">
                <a:solidFill>
                  <a:srgbClr val="002776"/>
                </a:solidFill>
                <a:latin typeface="Arial"/>
              </a:rPr>
              <a:t>.5 If the Bill is passed in its current form, it will be unfortunate because it will not achieve the objective to facilitate</a:t>
            </a:r>
            <a:r>
              <a:rPr lang="en-US" sz="2000" dirty="0" smtClean="0">
                <a:solidFill>
                  <a:srgbClr val="002776"/>
                </a:solidFill>
                <a:latin typeface="Arial"/>
              </a:rPr>
              <a:t> growth and development with a sustainable socio-economic impact.</a:t>
            </a:r>
            <a:r>
              <a:rPr kumimoji="0" lang="en-US" sz="2000" b="0" i="0" u="none" strike="noStrike" kern="1200" cap="none" spc="0" normalizeH="0" baseline="0" noProof="0" dirty="0" smtClean="0">
                <a:ln>
                  <a:noFill/>
                </a:ln>
                <a:solidFill>
                  <a:srgbClr val="002776"/>
                </a:solidFill>
                <a:effectLst/>
                <a:uLnTx/>
                <a:uFillTx/>
                <a:latin typeface="Arial"/>
                <a:ea typeface="+mn-ea"/>
                <a:cs typeface="+mn-cs"/>
              </a:rPr>
              <a:t>	</a:t>
            </a:r>
            <a:endParaRPr kumimoji="0" lang="en-US" sz="2000" b="0" i="0" u="none" strike="noStrike" kern="1200" cap="none" spc="0" normalizeH="0" baseline="0" noProof="0" dirty="0">
              <a:ln>
                <a:noFill/>
              </a:ln>
              <a:solidFill>
                <a:srgbClr val="002776"/>
              </a:solidFill>
              <a:effectLst/>
              <a:uLnTx/>
              <a:uFillTx/>
              <a:latin typeface="Arial"/>
              <a:ea typeface="+mn-ea"/>
              <a:cs typeface="+mn-cs"/>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75089"/>
            <a:ext cx="2971800" cy="835767"/>
          </a:xfrm>
          <a:prstGeom prst="rect">
            <a:avLst/>
          </a:prstGeom>
        </p:spPr>
      </p:pic>
    </p:spTree>
    <p:extLst>
      <p:ext uri="{BB962C8B-B14F-4D97-AF65-F5344CB8AC3E}">
        <p14:creationId xmlns:p14="http://schemas.microsoft.com/office/powerpoint/2010/main" val="246666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35" y="2971800"/>
            <a:ext cx="8422670" cy="3505200"/>
          </a:xfrm>
        </p:spPr>
        <p:txBody>
          <a:bodyPr/>
          <a:lstStyle/>
          <a:p>
            <a:pPr algn="ctr"/>
            <a:r>
              <a:rPr lang="en-ZA" sz="2800" dirty="0" smtClean="0"/>
              <a:t>14 </a:t>
            </a:r>
            <a:r>
              <a:rPr lang="en-ZA" sz="2800" dirty="0" err="1" smtClean="0"/>
              <a:t>Wanless</a:t>
            </a:r>
            <a:r>
              <a:rPr lang="en-ZA" sz="2800" dirty="0" smtClean="0"/>
              <a:t> Street, Glenwood, Durban, 4001</a:t>
            </a:r>
            <a:br>
              <a:rPr lang="en-ZA" sz="2800" dirty="0" smtClean="0"/>
            </a:br>
            <a:r>
              <a:rPr lang="en-ZA" sz="2800" dirty="0" smtClean="0"/>
              <a:t/>
            </a:r>
            <a:br>
              <a:rPr lang="en-ZA" sz="2800" dirty="0" smtClean="0"/>
            </a:br>
            <a:r>
              <a:rPr lang="en-ZA" sz="2800" dirty="0" smtClean="0"/>
              <a:t>Contact Person: Mr S </a:t>
            </a:r>
            <a:r>
              <a:rPr lang="en-ZA" sz="2800" dirty="0" err="1" smtClean="0"/>
              <a:t>Xulu</a:t>
            </a:r>
            <a:r>
              <a:rPr lang="en-ZA" sz="2800" dirty="0" smtClean="0"/>
              <a:t> (Secretary) </a:t>
            </a:r>
            <a:br>
              <a:rPr lang="en-ZA" sz="2800" dirty="0" smtClean="0"/>
            </a:br>
            <a:r>
              <a:rPr lang="en-ZA" sz="2800" dirty="0" smtClean="0"/>
              <a:t> 082 821 8045</a:t>
            </a:r>
            <a:br>
              <a:rPr lang="en-ZA" sz="2800" dirty="0" smtClean="0"/>
            </a:br>
            <a:r>
              <a:rPr lang="en-ZA" sz="2800" dirty="0"/>
              <a:t/>
            </a:r>
            <a:br>
              <a:rPr lang="en-ZA" sz="2800" dirty="0"/>
            </a:br>
            <a:r>
              <a:rPr lang="en-ZA" sz="2800" dirty="0" smtClean="0"/>
              <a:t>Thank You.</a:t>
            </a:r>
            <a:r>
              <a:rPr lang="en-ZA" sz="4400" dirty="0" smtClean="0"/>
              <a:t/>
            </a:r>
            <a:br>
              <a:rPr lang="en-ZA" sz="4400" dirty="0" smtClean="0"/>
            </a:br>
            <a:r>
              <a:rPr lang="en-ZA" sz="4400" dirty="0" smtClean="0"/>
              <a:t/>
            </a:r>
            <a:br>
              <a:rPr lang="en-ZA" sz="4400" dirty="0" smtClean="0"/>
            </a:br>
            <a:r>
              <a:rPr lang="en-ZA" sz="4400" dirty="0" smtClean="0"/>
              <a:t/>
            </a:r>
            <a:br>
              <a:rPr lang="en-ZA" sz="4400" dirty="0" smtClean="0"/>
            </a:br>
            <a:r>
              <a:rPr lang="en-ZA" sz="4400" dirty="0" smtClean="0"/>
              <a:t/>
            </a:r>
            <a:br>
              <a:rPr lang="en-ZA" sz="4400" dirty="0" smtClean="0"/>
            </a:br>
            <a:r>
              <a:rPr lang="en-ZA" sz="4400" dirty="0"/>
              <a:t/>
            </a:r>
            <a:br>
              <a:rPr lang="en-ZA" sz="4400" dirty="0"/>
            </a:br>
            <a:endParaRPr lang="en-ZA" sz="44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0" y="152400"/>
            <a:ext cx="9144000" cy="2484916"/>
          </a:xfrm>
          <a:prstGeom prst="rect">
            <a:avLst/>
          </a:prstGeom>
        </p:spPr>
      </p:pic>
    </p:spTree>
    <p:extLst>
      <p:ext uri="{BB962C8B-B14F-4D97-AF65-F5344CB8AC3E}">
        <p14:creationId xmlns:p14="http://schemas.microsoft.com/office/powerpoint/2010/main" val="2721204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60665" y="152400"/>
            <a:ext cx="8422670" cy="630202"/>
          </a:xfrm>
        </p:spPr>
        <p:txBody>
          <a:bodyPr/>
          <a:lstStyle/>
          <a:p>
            <a:r>
              <a:rPr lang="en-GB" dirty="0"/>
              <a:t/>
            </a:r>
            <a:br>
              <a:rPr lang="en-GB" dirty="0"/>
            </a:br>
            <a:r>
              <a:rPr lang="en-GB" sz="3600" dirty="0" smtClean="0"/>
              <a:t>1. </a:t>
            </a:r>
            <a:r>
              <a:rPr lang="en-US" sz="3600" dirty="0" smtClean="0">
                <a:solidFill>
                  <a:srgbClr val="002776"/>
                </a:solidFill>
              </a:rPr>
              <a:t>CONTENTS</a:t>
            </a:r>
            <a:endParaRPr lang="en-GB" sz="3600" dirty="0"/>
          </a:p>
        </p:txBody>
      </p:sp>
      <p:sp>
        <p:nvSpPr>
          <p:cNvPr id="25" name="Rectangle 24">
            <a:extLst>
              <a:ext uri="{FF2B5EF4-FFF2-40B4-BE49-F238E27FC236}">
                <a16:creationId xmlns:a16="http://schemas.microsoft.com/office/drawing/2014/main" id="{16C2E098-CD7E-4F46-AE58-5C01C5F8C617}"/>
              </a:ext>
            </a:extLst>
          </p:cNvPr>
          <p:cNvSpPr/>
          <p:nvPr/>
        </p:nvSpPr>
        <p:spPr>
          <a:xfrm>
            <a:off x="486209" y="1600200"/>
            <a:ext cx="8171582" cy="4585871"/>
          </a:xfrm>
          <a:prstGeom prst="rect">
            <a:avLst/>
          </a:prstGeom>
        </p:spPr>
        <p:txBody>
          <a:bodyPr wrap="square">
            <a:spAutoFit/>
          </a:bodyPr>
          <a:lstStyle/>
          <a:p>
            <a:pPr lvl="0">
              <a:spcBef>
                <a:spcPts val="1200"/>
              </a:spcBef>
              <a:spcAft>
                <a:spcPts val="1200"/>
              </a:spcAft>
              <a:defRPr/>
            </a:pPr>
            <a:r>
              <a:rPr lang="en-US" sz="3200" dirty="0" smtClean="0">
                <a:solidFill>
                  <a:srgbClr val="002776"/>
                </a:solidFill>
                <a:latin typeface="Arial"/>
              </a:rPr>
              <a:t>1.1 Introduction</a:t>
            </a:r>
          </a:p>
          <a:p>
            <a:pPr lvl="0">
              <a:spcBef>
                <a:spcPts val="1200"/>
              </a:spcBef>
              <a:spcAft>
                <a:spcPts val="1200"/>
              </a:spcAft>
              <a:defRPr/>
            </a:pPr>
            <a:r>
              <a:rPr lang="en-US" sz="3200" dirty="0" smtClean="0">
                <a:solidFill>
                  <a:srgbClr val="002776"/>
                </a:solidFill>
                <a:latin typeface="Arial"/>
              </a:rPr>
              <a:t>1.2 Background</a:t>
            </a:r>
          </a:p>
          <a:p>
            <a:pPr>
              <a:spcBef>
                <a:spcPts val="1200"/>
              </a:spcBef>
              <a:spcAft>
                <a:spcPts val="1200"/>
              </a:spcAft>
              <a:defRPr/>
            </a:pPr>
            <a:r>
              <a:rPr lang="en-US" sz="3200" dirty="0" smtClean="0">
                <a:solidFill>
                  <a:srgbClr val="002776"/>
                </a:solidFill>
              </a:rPr>
              <a:t>1.3 Our observations</a:t>
            </a:r>
          </a:p>
          <a:p>
            <a:pPr lvl="0">
              <a:spcBef>
                <a:spcPts val="1200"/>
              </a:spcBef>
              <a:spcAft>
                <a:spcPts val="1200"/>
              </a:spcAft>
              <a:defRPr/>
            </a:pPr>
            <a:r>
              <a:rPr lang="en-US" sz="3200" dirty="0" smtClean="0">
                <a:solidFill>
                  <a:srgbClr val="002776"/>
                </a:solidFill>
                <a:latin typeface="Arial"/>
              </a:rPr>
              <a:t>1.4 Summary of our submissions</a:t>
            </a:r>
            <a:endParaRPr lang="en-US" sz="3200" dirty="0" smtClean="0">
              <a:solidFill>
                <a:srgbClr val="002776"/>
              </a:solidFill>
            </a:endParaRPr>
          </a:p>
          <a:p>
            <a:pPr lvl="0">
              <a:spcBef>
                <a:spcPts val="1200"/>
              </a:spcBef>
              <a:spcAft>
                <a:spcPts val="1200"/>
              </a:spcAft>
              <a:defRPr/>
            </a:pPr>
            <a:r>
              <a:rPr kumimoji="0" lang="en-US" sz="3200" b="0" i="0" u="none" strike="noStrike" kern="1200" cap="none" spc="0" normalizeH="0" baseline="0" noProof="0" dirty="0" smtClean="0">
                <a:ln>
                  <a:noFill/>
                </a:ln>
                <a:solidFill>
                  <a:srgbClr val="002776"/>
                </a:solidFill>
                <a:effectLst/>
                <a:uLnTx/>
                <a:uFillTx/>
                <a:latin typeface="Arial"/>
              </a:rPr>
              <a:t>1.5 Developments since our submissions</a:t>
            </a:r>
            <a:endParaRPr kumimoji="0" lang="en-US" sz="3200" b="0" i="0" u="none" strike="noStrike" kern="1200" cap="none" spc="0" normalizeH="0" baseline="0" noProof="0" dirty="0">
              <a:ln>
                <a:noFill/>
              </a:ln>
              <a:solidFill>
                <a:srgbClr val="002776"/>
              </a:solidFill>
              <a:effectLst/>
              <a:uLnTx/>
              <a:uFillTx/>
              <a:latin typeface="Arial"/>
            </a:endParaRPr>
          </a:p>
          <a:p>
            <a:pPr lvl="0">
              <a:spcBef>
                <a:spcPts val="1200"/>
              </a:spcBef>
              <a:spcAft>
                <a:spcPts val="1200"/>
              </a:spcAft>
              <a:defRPr/>
            </a:pPr>
            <a:r>
              <a:rPr lang="en-US" sz="3200" dirty="0" smtClean="0">
                <a:solidFill>
                  <a:srgbClr val="002776"/>
                </a:solidFill>
                <a:latin typeface="Arial"/>
              </a:rPr>
              <a:t>1.6 Conclusion</a:t>
            </a:r>
            <a:endParaRPr kumimoji="0" lang="en-US" sz="3200" b="0" i="0" u="none" strike="noStrike" kern="1200" cap="none" spc="0" normalizeH="0" baseline="0" noProof="0" dirty="0">
              <a:ln>
                <a:noFill/>
              </a:ln>
              <a:solidFill>
                <a:srgbClr val="002776"/>
              </a:solidFill>
              <a:effectLst/>
              <a:uLnTx/>
              <a:uFillTx/>
              <a:latin typeface="Arial"/>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0"/>
            <a:ext cx="2971800" cy="988167"/>
          </a:xfrm>
          <a:prstGeom prst="rect">
            <a:avLst/>
          </a:prstGeom>
        </p:spPr>
      </p:pic>
    </p:spTree>
    <p:extLst>
      <p:ext uri="{BB962C8B-B14F-4D97-AF65-F5344CB8AC3E}">
        <p14:creationId xmlns:p14="http://schemas.microsoft.com/office/powerpoint/2010/main" val="130478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62819" y="240712"/>
            <a:ext cx="5580781" cy="630202"/>
          </a:xfrm>
        </p:spPr>
        <p:txBody>
          <a:bodyPr/>
          <a:lstStyle/>
          <a:p>
            <a:r>
              <a:rPr lang="en-GB" dirty="0"/>
              <a:t/>
            </a:r>
            <a:br>
              <a:rPr lang="en-GB" dirty="0"/>
            </a:br>
            <a:r>
              <a:rPr lang="en-GB" sz="2400" dirty="0" smtClean="0"/>
              <a:t>2. </a:t>
            </a:r>
            <a:r>
              <a:rPr lang="en-US" sz="2400" dirty="0" smtClean="0">
                <a:solidFill>
                  <a:srgbClr val="002776"/>
                </a:solidFill>
              </a:rPr>
              <a:t>INTRODUCTION</a:t>
            </a:r>
            <a:endParaRPr lang="en-GB" sz="2400" dirty="0"/>
          </a:p>
        </p:txBody>
      </p:sp>
      <p:sp>
        <p:nvSpPr>
          <p:cNvPr id="6" name="Textfeld 16"/>
          <p:cNvSpPr txBox="1">
            <a:spLocks noChangeArrowheads="1"/>
          </p:cNvSpPr>
          <p:nvPr/>
        </p:nvSpPr>
        <p:spPr bwMode="auto">
          <a:xfrm>
            <a:off x="0" y="1066801"/>
            <a:ext cx="9144000" cy="63094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0" dirty="0" smtClean="0">
                <a:solidFill>
                  <a:schemeClr val="tx2"/>
                </a:solidFill>
                <a:latin typeface="Arial"/>
              </a:rPr>
              <a:t>AE is an NPC founded in 2020. The </a:t>
            </a:r>
            <a:r>
              <a:rPr lang="en-US" sz="2000" b="1" kern="0" dirty="0" err="1" smtClean="0">
                <a:solidFill>
                  <a:schemeClr val="tx2"/>
                </a:solidFill>
                <a:latin typeface="Arial"/>
              </a:rPr>
              <a:t>organisation</a:t>
            </a:r>
            <a:r>
              <a:rPr lang="en-US" sz="2000" b="1" kern="0" dirty="0" smtClean="0">
                <a:solidFill>
                  <a:schemeClr val="tx2"/>
                </a:solidFill>
                <a:latin typeface="Arial"/>
              </a:rPr>
              <a:t> subscribes and supports the: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kern="0" dirty="0" smtClean="0">
                <a:solidFill>
                  <a:schemeClr val="tx2"/>
                </a:solidFill>
                <a:latin typeface="Arial"/>
              </a:rPr>
              <a:t> </a:t>
            </a:r>
          </a:p>
          <a:p>
            <a:pPr marL="446088" lvl="0" indent="-446088" algn="just">
              <a:defRPr/>
            </a:pPr>
            <a:r>
              <a:rPr lang="en-GB" sz="2000" kern="0" dirty="0">
                <a:solidFill>
                  <a:schemeClr val="tx2"/>
                </a:solidFill>
              </a:rPr>
              <a:t>2</a:t>
            </a:r>
            <a:r>
              <a:rPr lang="en-GB" sz="2000" kern="0" dirty="0" smtClean="0">
                <a:solidFill>
                  <a:schemeClr val="tx2"/>
                </a:solidFill>
              </a:rPr>
              <a:t>.1 Notion </a:t>
            </a:r>
            <a:r>
              <a:rPr lang="en-GB" sz="2000" kern="0" dirty="0">
                <a:solidFill>
                  <a:schemeClr val="tx2"/>
                </a:solidFill>
              </a:rPr>
              <a:t>of democratisation of medical and health services in South </a:t>
            </a:r>
            <a:r>
              <a:rPr lang="en-GB" sz="2000" kern="0" dirty="0" smtClean="0">
                <a:solidFill>
                  <a:schemeClr val="tx2"/>
                </a:solidFill>
              </a:rPr>
              <a:t>Africa; </a:t>
            </a:r>
            <a:endParaRPr lang="en-GB" sz="2000" kern="0" dirty="0">
              <a:solidFill>
                <a:schemeClr val="tx2"/>
              </a:solidFill>
            </a:endParaRPr>
          </a:p>
          <a:p>
            <a:pPr lvl="0" algn="just">
              <a:defRPr/>
            </a:pPr>
            <a:endParaRPr lang="en-GB" sz="2000" kern="0" dirty="0" smtClean="0">
              <a:solidFill>
                <a:schemeClr val="tx2"/>
              </a:solidFill>
            </a:endParaRPr>
          </a:p>
          <a:p>
            <a:pPr marL="446088" lvl="0" indent="-446088" algn="just">
              <a:defRPr/>
            </a:pPr>
            <a:r>
              <a:rPr lang="en-GB" sz="2000" kern="0" dirty="0">
                <a:solidFill>
                  <a:schemeClr val="tx2"/>
                </a:solidFill>
              </a:rPr>
              <a:t>2</a:t>
            </a:r>
            <a:r>
              <a:rPr lang="en-GB" sz="2000" kern="0" dirty="0" smtClean="0">
                <a:solidFill>
                  <a:schemeClr val="tx2"/>
                </a:solidFill>
              </a:rPr>
              <a:t>.2 </a:t>
            </a:r>
            <a:r>
              <a:rPr lang="en-GB" sz="2000" kern="0" dirty="0">
                <a:solidFill>
                  <a:schemeClr val="tx2"/>
                </a:solidFill>
              </a:rPr>
              <a:t>P</a:t>
            </a:r>
            <a:r>
              <a:rPr lang="en-GB" sz="2000" kern="0" dirty="0" smtClean="0">
                <a:solidFill>
                  <a:schemeClr val="tx2"/>
                </a:solidFill>
              </a:rPr>
              <a:t>romotion of </a:t>
            </a:r>
            <a:r>
              <a:rPr lang="en-GB" sz="2000" kern="0" dirty="0">
                <a:solidFill>
                  <a:schemeClr val="tx2"/>
                </a:solidFill>
              </a:rPr>
              <a:t>holistic healthy lifestyles thereby embracing the use of modern medicine and traditional </a:t>
            </a:r>
            <a:r>
              <a:rPr lang="en-GB" sz="2000" kern="0" dirty="0" smtClean="0">
                <a:solidFill>
                  <a:schemeClr val="tx2"/>
                </a:solidFill>
              </a:rPr>
              <a:t>medicine; </a:t>
            </a:r>
          </a:p>
          <a:p>
            <a:pPr lvl="0" algn="just">
              <a:defRPr/>
            </a:pPr>
            <a:endParaRPr lang="en-GB" sz="2000" kern="0" dirty="0" smtClean="0">
              <a:solidFill>
                <a:schemeClr val="tx2"/>
              </a:solidFill>
            </a:endParaRPr>
          </a:p>
          <a:p>
            <a:pPr marL="446088" lvl="0" indent="-446088" algn="just">
              <a:defRPr/>
            </a:pPr>
            <a:r>
              <a:rPr lang="en-GB" sz="2000" kern="0" dirty="0">
                <a:solidFill>
                  <a:schemeClr val="tx2"/>
                </a:solidFill>
              </a:rPr>
              <a:t>2</a:t>
            </a:r>
            <a:r>
              <a:rPr lang="en-GB" sz="2000" kern="0" dirty="0" smtClean="0">
                <a:solidFill>
                  <a:schemeClr val="tx2"/>
                </a:solidFill>
              </a:rPr>
              <a:t>.3 Setting </a:t>
            </a:r>
            <a:r>
              <a:rPr lang="en-GB" sz="2000" kern="0" dirty="0">
                <a:solidFill>
                  <a:schemeClr val="tx2"/>
                </a:solidFill>
              </a:rPr>
              <a:t>up of various medical and health facilities by the rural economic cooperatives, state enterprises and civic </a:t>
            </a:r>
            <a:r>
              <a:rPr lang="en-GB" sz="2000" kern="0" dirty="0" smtClean="0">
                <a:solidFill>
                  <a:schemeClr val="tx2"/>
                </a:solidFill>
              </a:rPr>
              <a:t>organisations;</a:t>
            </a:r>
          </a:p>
          <a:p>
            <a:pPr lvl="0" algn="just">
              <a:defRPr/>
            </a:pPr>
            <a:endParaRPr lang="en-GB" sz="2000" kern="0" dirty="0">
              <a:solidFill>
                <a:schemeClr val="tx2"/>
              </a:solidFill>
            </a:endParaRPr>
          </a:p>
          <a:p>
            <a:pPr marL="446088" lvl="0" indent="-446088" algn="just">
              <a:defRPr/>
            </a:pPr>
            <a:r>
              <a:rPr lang="en-GB" sz="2000" kern="0" dirty="0">
                <a:solidFill>
                  <a:schemeClr val="tx2"/>
                </a:solidFill>
              </a:rPr>
              <a:t>2</a:t>
            </a:r>
            <a:r>
              <a:rPr lang="en-GB" sz="2000" kern="0" dirty="0" smtClean="0">
                <a:solidFill>
                  <a:schemeClr val="tx2"/>
                </a:solidFill>
              </a:rPr>
              <a:t>.4 </a:t>
            </a:r>
            <a:r>
              <a:rPr lang="en-GB" sz="2000" kern="0" dirty="0">
                <a:solidFill>
                  <a:schemeClr val="tx2"/>
                </a:solidFill>
              </a:rPr>
              <a:t>P</a:t>
            </a:r>
            <a:r>
              <a:rPr lang="en-GB" sz="2000" kern="0" dirty="0" smtClean="0">
                <a:solidFill>
                  <a:schemeClr val="tx2"/>
                </a:solidFill>
              </a:rPr>
              <a:t>ublic </a:t>
            </a:r>
            <a:r>
              <a:rPr lang="en-GB" sz="2000" kern="0" dirty="0">
                <a:solidFill>
                  <a:schemeClr val="tx2"/>
                </a:solidFill>
              </a:rPr>
              <a:t>health activities of a mass character with a view to protect the people's </a:t>
            </a:r>
            <a:r>
              <a:rPr lang="en-GB" sz="2000" kern="0" dirty="0" smtClean="0">
                <a:solidFill>
                  <a:schemeClr val="tx2"/>
                </a:solidFill>
              </a:rPr>
              <a:t>health; &amp;</a:t>
            </a:r>
          </a:p>
          <a:p>
            <a:pPr lvl="0" algn="just">
              <a:defRPr/>
            </a:pPr>
            <a:endParaRPr lang="en-GB" sz="2000" kern="0" dirty="0">
              <a:solidFill>
                <a:schemeClr val="tx2"/>
              </a:solidFill>
            </a:endParaRPr>
          </a:p>
          <a:p>
            <a:pPr marL="446088" lvl="0" indent="-446088" algn="just">
              <a:defRPr/>
            </a:pPr>
            <a:r>
              <a:rPr lang="en-GB" sz="2000" kern="0" dirty="0">
                <a:solidFill>
                  <a:schemeClr val="tx2"/>
                </a:solidFill>
              </a:rPr>
              <a:t>2</a:t>
            </a:r>
            <a:r>
              <a:rPr lang="en-GB" sz="2000" kern="0" dirty="0" smtClean="0">
                <a:solidFill>
                  <a:schemeClr val="tx2"/>
                </a:solidFill>
              </a:rPr>
              <a:t>.5 </a:t>
            </a:r>
            <a:r>
              <a:rPr lang="en-GB" sz="2000" kern="0" dirty="0">
                <a:solidFill>
                  <a:schemeClr val="tx2"/>
                </a:solidFill>
              </a:rPr>
              <a:t>P</a:t>
            </a:r>
            <a:r>
              <a:rPr lang="en-GB" sz="2000" kern="0" dirty="0" smtClean="0">
                <a:solidFill>
                  <a:schemeClr val="tx2"/>
                </a:solidFill>
              </a:rPr>
              <a:t>roduction </a:t>
            </a:r>
            <a:r>
              <a:rPr lang="en-GB" sz="2000" kern="0" dirty="0">
                <a:solidFill>
                  <a:schemeClr val="tx2"/>
                </a:solidFill>
              </a:rPr>
              <a:t>and consumption of food of nutritional value and a society that is conscious of physical exercising in order to build healthy bodies and minds.  </a:t>
            </a:r>
            <a:endParaRPr lang="en-GB" sz="2000" kern="0" dirty="0" smtClean="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kern="0" dirty="0" smtClean="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smtClean="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smtClean="0">
                <a:solidFill>
                  <a:schemeClr val="tx2"/>
                </a:solidFill>
                <a:latin typeface="Arial"/>
              </a:rPr>
              <a:t> </a:t>
            </a:r>
            <a:endParaRPr kumimoji="0" lang="en-US" sz="1600" b="1" i="0" u="none" strike="noStrike" kern="0" cap="none" spc="0" normalizeH="0" baseline="0" noProof="0" dirty="0">
              <a:ln>
                <a:noFill/>
              </a:ln>
              <a:solidFill>
                <a:srgbClr val="002776">
                  <a:lumMod val="60000"/>
                  <a:lumOff val="40000"/>
                </a:srgbClr>
              </a:solidFill>
              <a:effectLst/>
              <a:uLnTx/>
              <a:uFillTx/>
              <a:latin typeface="Arial"/>
              <a:ea typeface="+mn-ea"/>
              <a:cs typeface="+mn-cs"/>
            </a:endParaRPr>
          </a:p>
        </p:txBody>
      </p:sp>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78633"/>
            <a:ext cx="2971800" cy="988167"/>
          </a:xfrm>
          <a:prstGeom prst="rect">
            <a:avLst/>
          </a:prstGeom>
        </p:spPr>
      </p:pic>
    </p:spTree>
    <p:extLst>
      <p:ext uri="{BB962C8B-B14F-4D97-AF65-F5344CB8AC3E}">
        <p14:creationId xmlns:p14="http://schemas.microsoft.com/office/powerpoint/2010/main" val="305689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62819" y="240712"/>
            <a:ext cx="5580781" cy="630202"/>
          </a:xfrm>
        </p:spPr>
        <p:txBody>
          <a:bodyPr/>
          <a:lstStyle/>
          <a:p>
            <a:r>
              <a:rPr lang="en-GB" dirty="0"/>
              <a:t/>
            </a:r>
            <a:br>
              <a:rPr lang="en-GB" dirty="0"/>
            </a:br>
            <a:r>
              <a:rPr lang="en-GB" sz="2400" dirty="0" smtClean="0"/>
              <a:t>2. </a:t>
            </a:r>
            <a:r>
              <a:rPr lang="en-US" sz="2400" dirty="0" smtClean="0">
                <a:solidFill>
                  <a:srgbClr val="002776"/>
                </a:solidFill>
              </a:rPr>
              <a:t>INTRODUCTION CONTINUED</a:t>
            </a:r>
            <a:endParaRPr lang="en-GB" sz="2400" dirty="0"/>
          </a:p>
        </p:txBody>
      </p:sp>
      <p:sp>
        <p:nvSpPr>
          <p:cNvPr id="6" name="Textfeld 16"/>
          <p:cNvSpPr txBox="1">
            <a:spLocks noChangeArrowheads="1"/>
          </p:cNvSpPr>
          <p:nvPr/>
        </p:nvSpPr>
        <p:spPr bwMode="auto">
          <a:xfrm>
            <a:off x="152400" y="1447800"/>
            <a:ext cx="8991600" cy="47705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0" dirty="0" smtClean="0">
                <a:solidFill>
                  <a:schemeClr val="tx2"/>
                </a:solidFill>
                <a:latin typeface="Arial"/>
              </a:rPr>
              <a:t>MEMBERS OF THE BOARD ARE THE FOLLOWING:</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kern="0" dirty="0" smtClean="0">
                <a:solidFill>
                  <a:schemeClr val="tx2"/>
                </a:solidFill>
                <a:latin typeface="Arial"/>
              </a:rPr>
              <a:t> </a:t>
            </a:r>
          </a:p>
          <a:p>
            <a:pPr marL="446088" lvl="0" indent="-446088" algn="just">
              <a:defRPr/>
            </a:pPr>
            <a:r>
              <a:rPr lang="en-GB" sz="2000" kern="0" dirty="0" smtClean="0">
                <a:solidFill>
                  <a:schemeClr val="tx2"/>
                </a:solidFill>
              </a:rPr>
              <a:t>2.1 Mr W. Mchunu	[Chairperson] </a:t>
            </a:r>
            <a:endParaRPr lang="en-GB" sz="2000" kern="0" dirty="0">
              <a:solidFill>
                <a:schemeClr val="tx2"/>
              </a:solidFill>
            </a:endParaRPr>
          </a:p>
          <a:p>
            <a:pPr lvl="0" algn="just">
              <a:defRPr/>
            </a:pPr>
            <a:endParaRPr lang="en-GB" sz="2000" kern="0" dirty="0" smtClean="0">
              <a:solidFill>
                <a:schemeClr val="tx2"/>
              </a:solidFill>
            </a:endParaRPr>
          </a:p>
          <a:p>
            <a:pPr marL="446088" lvl="0" indent="-446088" algn="just">
              <a:defRPr/>
            </a:pPr>
            <a:r>
              <a:rPr lang="en-GB" sz="2000" kern="0" dirty="0">
                <a:solidFill>
                  <a:schemeClr val="tx2"/>
                </a:solidFill>
              </a:rPr>
              <a:t>2</a:t>
            </a:r>
            <a:r>
              <a:rPr lang="en-GB" sz="2000" kern="0" dirty="0" smtClean="0">
                <a:solidFill>
                  <a:schemeClr val="tx2"/>
                </a:solidFill>
              </a:rPr>
              <a:t>.2 Dr B. </a:t>
            </a:r>
            <a:r>
              <a:rPr lang="en-GB" sz="2000" kern="0" dirty="0" err="1" smtClean="0">
                <a:solidFill>
                  <a:schemeClr val="tx2"/>
                </a:solidFill>
              </a:rPr>
              <a:t>Nxumalo</a:t>
            </a:r>
            <a:r>
              <a:rPr lang="en-GB" sz="2000" kern="0" dirty="0" smtClean="0">
                <a:solidFill>
                  <a:schemeClr val="tx2"/>
                </a:solidFill>
              </a:rPr>
              <a:t>	[Deputy Chairperson] </a:t>
            </a:r>
          </a:p>
          <a:p>
            <a:pPr lvl="0" algn="just">
              <a:defRPr/>
            </a:pPr>
            <a:endParaRPr lang="en-GB" sz="2000" kern="0" dirty="0" smtClean="0">
              <a:solidFill>
                <a:schemeClr val="tx2"/>
              </a:solidFill>
            </a:endParaRPr>
          </a:p>
          <a:p>
            <a:pPr marL="446088" lvl="0" indent="-446088" algn="just">
              <a:defRPr/>
            </a:pPr>
            <a:r>
              <a:rPr lang="en-GB" sz="2000" kern="0" dirty="0" smtClean="0">
                <a:solidFill>
                  <a:schemeClr val="tx2"/>
                </a:solidFill>
              </a:rPr>
              <a:t>2.3 Mr S. </a:t>
            </a:r>
            <a:r>
              <a:rPr lang="en-GB" sz="2000" kern="0" dirty="0" err="1" smtClean="0">
                <a:solidFill>
                  <a:schemeClr val="tx2"/>
                </a:solidFill>
              </a:rPr>
              <a:t>Xulu</a:t>
            </a:r>
            <a:r>
              <a:rPr lang="en-GB" sz="2000" kern="0" dirty="0" smtClean="0">
                <a:solidFill>
                  <a:schemeClr val="tx2"/>
                </a:solidFill>
              </a:rPr>
              <a:t>		[Secretary]</a:t>
            </a:r>
          </a:p>
          <a:p>
            <a:pPr lvl="0" algn="just">
              <a:defRPr/>
            </a:pPr>
            <a:endParaRPr lang="en-GB" sz="2000" kern="0" dirty="0">
              <a:solidFill>
                <a:schemeClr val="tx2"/>
              </a:solidFill>
            </a:endParaRPr>
          </a:p>
          <a:p>
            <a:pPr marL="446088" lvl="0" indent="-446088" algn="just">
              <a:defRPr/>
            </a:pPr>
            <a:r>
              <a:rPr lang="en-GB" sz="2000" kern="0" dirty="0" smtClean="0">
                <a:solidFill>
                  <a:schemeClr val="tx2"/>
                </a:solidFill>
              </a:rPr>
              <a:t>2.4 Ms N. </a:t>
            </a:r>
            <a:r>
              <a:rPr lang="en-GB" sz="2000" kern="0" dirty="0" err="1" smtClean="0">
                <a:solidFill>
                  <a:schemeClr val="tx2"/>
                </a:solidFill>
              </a:rPr>
              <a:t>Joye</a:t>
            </a:r>
            <a:r>
              <a:rPr lang="en-GB" sz="2000" kern="0" dirty="0" smtClean="0">
                <a:solidFill>
                  <a:schemeClr val="tx2"/>
                </a:solidFill>
              </a:rPr>
              <a:t>		[Deputy Secretary]</a:t>
            </a:r>
          </a:p>
          <a:p>
            <a:pPr lvl="0" algn="just">
              <a:defRPr/>
            </a:pPr>
            <a:endParaRPr lang="en-GB" sz="2000" kern="0" dirty="0">
              <a:solidFill>
                <a:schemeClr val="tx2"/>
              </a:solidFill>
            </a:endParaRPr>
          </a:p>
          <a:p>
            <a:pPr marL="446088" lvl="0" indent="-446088" algn="just">
              <a:defRPr/>
            </a:pPr>
            <a:r>
              <a:rPr lang="en-GB" sz="2000" kern="0" dirty="0" smtClean="0">
                <a:solidFill>
                  <a:schemeClr val="tx2"/>
                </a:solidFill>
              </a:rPr>
              <a:t>2.5 Ms D. </a:t>
            </a:r>
            <a:r>
              <a:rPr lang="en-GB" sz="2000" kern="0" dirty="0" err="1" smtClean="0">
                <a:solidFill>
                  <a:schemeClr val="tx2"/>
                </a:solidFill>
              </a:rPr>
              <a:t>Nyanda</a:t>
            </a:r>
            <a:r>
              <a:rPr lang="en-GB" sz="2000" kern="0" dirty="0" smtClean="0">
                <a:solidFill>
                  <a:schemeClr val="tx2"/>
                </a:solidFill>
              </a:rPr>
              <a:t>	[Treasurer]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kern="0" dirty="0" smtClean="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smtClean="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smtClean="0">
                <a:solidFill>
                  <a:schemeClr val="tx2"/>
                </a:solidFill>
                <a:latin typeface="Arial"/>
              </a:rPr>
              <a:t> </a:t>
            </a:r>
            <a:endParaRPr kumimoji="0" lang="en-US" sz="1600" b="1" i="0" u="none" strike="noStrike" kern="0" cap="none" spc="0" normalizeH="0" baseline="0" noProof="0" dirty="0">
              <a:ln>
                <a:noFill/>
              </a:ln>
              <a:solidFill>
                <a:srgbClr val="002776">
                  <a:lumMod val="60000"/>
                  <a:lumOff val="40000"/>
                </a:srgbClr>
              </a:solidFill>
              <a:effectLst/>
              <a:uLnTx/>
              <a:uFillTx/>
              <a:latin typeface="Arial"/>
              <a:ea typeface="+mn-ea"/>
              <a:cs typeface="+mn-cs"/>
            </a:endParaRPr>
          </a:p>
        </p:txBody>
      </p:sp>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78633"/>
            <a:ext cx="2971800" cy="988167"/>
          </a:xfrm>
          <a:prstGeom prst="rect">
            <a:avLst/>
          </a:prstGeom>
        </p:spPr>
      </p:pic>
    </p:spTree>
    <p:extLst>
      <p:ext uri="{BB962C8B-B14F-4D97-AF65-F5344CB8AC3E}">
        <p14:creationId xmlns:p14="http://schemas.microsoft.com/office/powerpoint/2010/main" val="97163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62819" y="240712"/>
            <a:ext cx="5580781" cy="630202"/>
          </a:xfrm>
        </p:spPr>
        <p:txBody>
          <a:bodyPr/>
          <a:lstStyle/>
          <a:p>
            <a:r>
              <a:rPr lang="en-GB" dirty="0"/>
              <a:t/>
            </a:r>
            <a:br>
              <a:rPr lang="en-GB" dirty="0"/>
            </a:br>
            <a:r>
              <a:rPr lang="en-GB" sz="2400" dirty="0"/>
              <a:t>3</a:t>
            </a:r>
            <a:r>
              <a:rPr lang="en-GB" sz="2400" dirty="0" smtClean="0"/>
              <a:t>. </a:t>
            </a:r>
            <a:r>
              <a:rPr lang="en-US" sz="2400" dirty="0" smtClean="0">
                <a:solidFill>
                  <a:srgbClr val="002776"/>
                </a:solidFill>
              </a:rPr>
              <a:t>BACKGROUND</a:t>
            </a:r>
            <a:endParaRPr lang="en-GB" sz="2400" dirty="0"/>
          </a:p>
        </p:txBody>
      </p:sp>
      <p:sp>
        <p:nvSpPr>
          <p:cNvPr id="6" name="Textfeld 16"/>
          <p:cNvSpPr txBox="1">
            <a:spLocks noChangeArrowheads="1"/>
          </p:cNvSpPr>
          <p:nvPr/>
        </p:nvSpPr>
        <p:spPr bwMode="auto">
          <a:xfrm>
            <a:off x="0" y="1033131"/>
            <a:ext cx="9143999" cy="60478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46088" lvl="0" indent="-446088" algn="just">
              <a:spcBef>
                <a:spcPts val="600"/>
              </a:spcBef>
              <a:spcAft>
                <a:spcPts val="600"/>
              </a:spcAft>
              <a:tabLst>
                <a:tab pos="446088" algn="l"/>
                <a:tab pos="893763" algn="l"/>
              </a:tabLst>
              <a:defRPr/>
            </a:pPr>
            <a:r>
              <a:rPr lang="en-GB" sz="2400" kern="0" dirty="0" smtClean="0">
                <a:solidFill>
                  <a:schemeClr val="tx2"/>
                </a:solidFill>
              </a:rPr>
              <a:t>3.1 Our organisation </a:t>
            </a:r>
            <a:r>
              <a:rPr lang="en-GB" sz="2400" b="1" kern="0" dirty="0" smtClean="0">
                <a:solidFill>
                  <a:schemeClr val="tx2"/>
                </a:solidFill>
              </a:rPr>
              <a:t>has an interest </a:t>
            </a:r>
            <a:r>
              <a:rPr lang="en-GB" sz="2400" kern="0" dirty="0" smtClean="0">
                <a:solidFill>
                  <a:schemeClr val="tx2"/>
                </a:solidFill>
              </a:rPr>
              <a:t>in that it advocates for social justice, equality, inclusivity and integration of all varieties of therapeutic interventions practised in South Africa. Cannabis as a medicinal panacea is no exception.</a:t>
            </a:r>
          </a:p>
          <a:p>
            <a:pPr marL="542925" lvl="0" indent="-446088" algn="just" defTabSz="180975">
              <a:spcBef>
                <a:spcPts val="600"/>
              </a:spcBef>
              <a:spcAft>
                <a:spcPts val="600"/>
              </a:spcAft>
              <a:defRPr/>
            </a:pPr>
            <a:r>
              <a:rPr lang="en-GB" sz="2400" kern="0" dirty="0" smtClean="0">
                <a:solidFill>
                  <a:schemeClr val="tx2"/>
                </a:solidFill>
              </a:rPr>
              <a:t>3.2 The </a:t>
            </a:r>
            <a:r>
              <a:rPr lang="en-GB" sz="2400" kern="0" dirty="0" err="1" smtClean="0">
                <a:solidFill>
                  <a:schemeClr val="tx2"/>
                </a:solidFill>
              </a:rPr>
              <a:t>Azibuye</a:t>
            </a:r>
            <a:r>
              <a:rPr lang="en-GB" sz="2400" kern="0" dirty="0" smtClean="0">
                <a:solidFill>
                  <a:schemeClr val="tx2"/>
                </a:solidFill>
              </a:rPr>
              <a:t> </a:t>
            </a:r>
            <a:r>
              <a:rPr lang="en-GB" sz="2400" kern="0" dirty="0" err="1" smtClean="0">
                <a:solidFill>
                  <a:schemeClr val="tx2"/>
                </a:solidFill>
              </a:rPr>
              <a:t>Emasisweni</a:t>
            </a:r>
            <a:r>
              <a:rPr lang="en-GB" sz="2400" kern="0" dirty="0" smtClean="0">
                <a:solidFill>
                  <a:schemeClr val="tx2"/>
                </a:solidFill>
              </a:rPr>
              <a:t> organisation is fairly new. However it already has about 80 members affiliating as organisations and individually on a voluntarily basis with a fully functional Board as listed above.</a:t>
            </a:r>
            <a:endParaRPr lang="en-GB" sz="2400" kern="0" dirty="0">
              <a:solidFill>
                <a:schemeClr val="tx2"/>
              </a:solidFill>
            </a:endParaRPr>
          </a:p>
          <a:p>
            <a:pPr marL="542925" lvl="0" indent="-446088" algn="just" defTabSz="180975">
              <a:spcBef>
                <a:spcPts val="600"/>
              </a:spcBef>
              <a:spcAft>
                <a:spcPts val="600"/>
              </a:spcAft>
              <a:defRPr/>
            </a:pPr>
            <a:r>
              <a:rPr lang="en-GB" sz="2400" kern="0" dirty="0" smtClean="0">
                <a:solidFill>
                  <a:schemeClr val="tx2"/>
                </a:solidFill>
              </a:rPr>
              <a:t>3.3	 </a:t>
            </a:r>
            <a:r>
              <a:rPr lang="en-GB" sz="2400" kern="0" dirty="0" err="1" smtClean="0">
                <a:solidFill>
                  <a:schemeClr val="tx2"/>
                </a:solidFill>
              </a:rPr>
              <a:t>Azibuye</a:t>
            </a:r>
            <a:r>
              <a:rPr lang="en-GB" sz="2400" kern="0" dirty="0" smtClean="0">
                <a:solidFill>
                  <a:schemeClr val="tx2"/>
                </a:solidFill>
              </a:rPr>
              <a:t> </a:t>
            </a:r>
            <a:r>
              <a:rPr lang="en-GB" sz="2400" kern="0" dirty="0" err="1">
                <a:solidFill>
                  <a:schemeClr val="tx2"/>
                </a:solidFill>
              </a:rPr>
              <a:t>Emasisweni</a:t>
            </a:r>
            <a:r>
              <a:rPr lang="en-GB" sz="2400" kern="0" dirty="0">
                <a:solidFill>
                  <a:schemeClr val="tx2"/>
                </a:solidFill>
              </a:rPr>
              <a:t> prepared and submitted a detailed </a:t>
            </a:r>
            <a:r>
              <a:rPr lang="en-GB" sz="2400" kern="0" dirty="0" smtClean="0">
                <a:solidFill>
                  <a:schemeClr val="tx2"/>
                </a:solidFill>
              </a:rPr>
              <a:t>narrative </a:t>
            </a:r>
            <a:r>
              <a:rPr lang="en-GB" sz="2400" kern="0" dirty="0">
                <a:solidFill>
                  <a:schemeClr val="tx2"/>
                </a:solidFill>
              </a:rPr>
              <a:t>input on the 20th of October </a:t>
            </a:r>
            <a:r>
              <a:rPr lang="en-GB" sz="2400" kern="0" dirty="0" smtClean="0">
                <a:solidFill>
                  <a:schemeClr val="tx2"/>
                </a:solidFill>
              </a:rPr>
              <a:t>2020.</a:t>
            </a:r>
            <a:endParaRPr lang="en-GB" sz="2400" kern="0" dirty="0">
              <a:solidFill>
                <a:schemeClr val="tx2"/>
              </a:solidFill>
            </a:endParaRPr>
          </a:p>
          <a:p>
            <a:pPr marL="446088" lvl="0" indent="-360363" algn="just">
              <a:spcBef>
                <a:spcPts val="600"/>
              </a:spcBef>
              <a:spcAft>
                <a:spcPts val="600"/>
              </a:spcAft>
              <a:tabLst>
                <a:tab pos="542925" algn="l"/>
              </a:tabLst>
              <a:defRPr/>
            </a:pPr>
            <a:r>
              <a:rPr lang="en-GB" sz="2400" kern="0" dirty="0" smtClean="0">
                <a:solidFill>
                  <a:schemeClr val="tx2"/>
                </a:solidFill>
              </a:rPr>
              <a:t>3.4 Herein we provide a summary presentation of inputs submitted on the 20</a:t>
            </a:r>
            <a:r>
              <a:rPr lang="en-GB" sz="2400" kern="0" baseline="30000" dirty="0" smtClean="0">
                <a:solidFill>
                  <a:schemeClr val="tx2"/>
                </a:solidFill>
              </a:rPr>
              <a:t>th</a:t>
            </a:r>
            <a:r>
              <a:rPr lang="en-GB" sz="2400" kern="0" dirty="0" smtClean="0">
                <a:solidFill>
                  <a:schemeClr val="tx2"/>
                </a:solidFill>
              </a:rPr>
              <a:t> of October 2020.</a:t>
            </a:r>
            <a:endParaRPr lang="en-US" sz="2400" kern="0" dirty="0" smtClean="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smtClean="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0" dirty="0">
              <a:solidFill>
                <a:schemeClr val="tx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dirty="0" smtClean="0">
                <a:solidFill>
                  <a:schemeClr val="tx2"/>
                </a:solidFill>
                <a:latin typeface="Arial"/>
              </a:rPr>
              <a:t> </a:t>
            </a:r>
            <a:endParaRPr kumimoji="0" lang="en-US" sz="1600" b="1" i="0" u="none" strike="noStrike" kern="0" cap="none" spc="0" normalizeH="0" baseline="0" noProof="0" dirty="0">
              <a:ln>
                <a:noFill/>
              </a:ln>
              <a:solidFill>
                <a:srgbClr val="002776">
                  <a:lumMod val="60000"/>
                  <a:lumOff val="40000"/>
                </a:srgbClr>
              </a:solidFill>
              <a:effectLst/>
              <a:uLnTx/>
              <a:uFillTx/>
              <a:latin typeface="Arial"/>
              <a:ea typeface="+mn-ea"/>
              <a:cs typeface="+mn-cs"/>
            </a:endParaRPr>
          </a:p>
        </p:txBody>
      </p:sp>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78633"/>
            <a:ext cx="2971800" cy="988167"/>
          </a:xfrm>
          <a:prstGeom prst="rect">
            <a:avLst/>
          </a:prstGeom>
        </p:spPr>
      </p:pic>
    </p:spTree>
    <p:extLst>
      <p:ext uri="{BB962C8B-B14F-4D97-AF65-F5344CB8AC3E}">
        <p14:creationId xmlns:p14="http://schemas.microsoft.com/office/powerpoint/2010/main" val="2929277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62819" y="240712"/>
            <a:ext cx="8422670" cy="630202"/>
          </a:xfrm>
        </p:spPr>
        <p:txBody>
          <a:bodyPr/>
          <a:lstStyle/>
          <a:p>
            <a:r>
              <a:rPr lang="en-GB" dirty="0"/>
              <a:t/>
            </a:r>
            <a:br>
              <a:rPr lang="en-GB" dirty="0"/>
            </a:br>
            <a:r>
              <a:rPr lang="en-GB" sz="2400" dirty="0"/>
              <a:t>4</a:t>
            </a:r>
            <a:r>
              <a:rPr lang="en-GB" sz="2400" dirty="0" smtClean="0"/>
              <a:t>. </a:t>
            </a:r>
            <a:r>
              <a:rPr lang="en-US" sz="2400" dirty="0" smtClean="0">
                <a:solidFill>
                  <a:srgbClr val="002776"/>
                </a:solidFill>
              </a:rPr>
              <a:t>OUR OBSERVATIONS</a:t>
            </a:r>
            <a:endParaRPr lang="en-GB" sz="2400" dirty="0"/>
          </a:p>
        </p:txBody>
      </p:sp>
      <p:sp>
        <p:nvSpPr>
          <p:cNvPr id="25" name="Rectangle 24">
            <a:extLst>
              <a:ext uri="{FF2B5EF4-FFF2-40B4-BE49-F238E27FC236}">
                <a16:creationId xmlns:a16="http://schemas.microsoft.com/office/drawing/2014/main" id="{16C2E098-CD7E-4F46-AE58-5C01C5F8C617}"/>
              </a:ext>
            </a:extLst>
          </p:cNvPr>
          <p:cNvSpPr/>
          <p:nvPr/>
        </p:nvSpPr>
        <p:spPr>
          <a:xfrm>
            <a:off x="486209" y="1143000"/>
            <a:ext cx="8171582" cy="5632311"/>
          </a:xfrm>
          <a:prstGeom prst="rect">
            <a:avLst/>
          </a:prstGeom>
        </p:spPr>
        <p:txBody>
          <a:bodyPr wrap="square">
            <a:spAutoFit/>
          </a:bodyPr>
          <a:lstStyle/>
          <a:p>
            <a:pPr marL="446088" lvl="0" indent="-446088" algn="just">
              <a:spcBef>
                <a:spcPts val="1200"/>
              </a:spcBef>
              <a:spcAft>
                <a:spcPts val="1200"/>
              </a:spcAft>
              <a:defRPr/>
            </a:pPr>
            <a:r>
              <a:rPr lang="en-US" sz="2000" dirty="0">
                <a:solidFill>
                  <a:srgbClr val="002776"/>
                </a:solidFill>
                <a:latin typeface="Arial"/>
              </a:rPr>
              <a:t>4</a:t>
            </a:r>
            <a:r>
              <a:rPr lang="en-US" sz="2000" dirty="0" smtClean="0">
                <a:solidFill>
                  <a:srgbClr val="002776"/>
                </a:solidFill>
                <a:latin typeface="Arial"/>
              </a:rPr>
              <a:t>.1 Singling out Hemp as Cannabis variant purported by the Bill leaves other variations in the hands of gangs and black-market monopolies.</a:t>
            </a:r>
          </a:p>
          <a:p>
            <a:pPr marL="446088" indent="-446088" algn="just" defTabSz="446088">
              <a:spcBef>
                <a:spcPts val="1200"/>
              </a:spcBef>
              <a:spcAft>
                <a:spcPts val="1200"/>
              </a:spcAft>
              <a:defRPr/>
            </a:pPr>
            <a:r>
              <a:rPr lang="en-US" sz="2000" dirty="0">
                <a:solidFill>
                  <a:srgbClr val="002776"/>
                </a:solidFill>
              </a:rPr>
              <a:t>4</a:t>
            </a:r>
            <a:r>
              <a:rPr lang="en-US" sz="2000" dirty="0" smtClean="0">
                <a:solidFill>
                  <a:srgbClr val="002776"/>
                </a:solidFill>
              </a:rPr>
              <a:t>.2	The Bill for private use of Cannabis is controversial and misses the scientific argument. Hemp has close to 0% THC which is very low. Why does Parliament opts for legislation for non-psycho active type of cannabis?</a:t>
            </a:r>
          </a:p>
          <a:p>
            <a:pPr marL="446088" lvl="0" indent="-446088" algn="just" defTabSz="446088">
              <a:spcBef>
                <a:spcPts val="1200"/>
              </a:spcBef>
              <a:spcAft>
                <a:spcPts val="1200"/>
              </a:spcAft>
              <a:defRPr/>
            </a:pPr>
            <a:r>
              <a:rPr lang="en-US" sz="2000" dirty="0" smtClean="0">
                <a:solidFill>
                  <a:srgbClr val="002776"/>
                </a:solidFill>
                <a:latin typeface="Arial"/>
              </a:rPr>
              <a:t>4.3	As SA we do not have a Hemp seed of our own suggesting that we seek to import such and this goes against the principles of </a:t>
            </a:r>
            <a:r>
              <a:rPr lang="en-US" sz="2000" dirty="0" err="1" smtClean="0">
                <a:solidFill>
                  <a:srgbClr val="002776"/>
                </a:solidFill>
                <a:latin typeface="Arial"/>
              </a:rPr>
              <a:t>localisation</a:t>
            </a:r>
            <a:r>
              <a:rPr lang="en-US" sz="2000" dirty="0" smtClean="0">
                <a:solidFill>
                  <a:srgbClr val="002776"/>
                </a:solidFill>
                <a:latin typeface="Arial"/>
              </a:rPr>
              <a:t> and growing our local economy. Why promote Hemp when we have other types of seeds of Cannabis in the country with </a:t>
            </a:r>
            <a:r>
              <a:rPr lang="en-US" sz="2000" dirty="0" err="1" smtClean="0">
                <a:solidFill>
                  <a:srgbClr val="002776"/>
                </a:solidFill>
                <a:latin typeface="Arial"/>
              </a:rPr>
              <a:t>adaptivity</a:t>
            </a:r>
            <a:r>
              <a:rPr lang="en-US" sz="2000" dirty="0" smtClean="0">
                <a:solidFill>
                  <a:srgbClr val="002776"/>
                </a:solidFill>
                <a:latin typeface="Arial"/>
              </a:rPr>
              <a:t> to our environment?</a:t>
            </a:r>
            <a:endParaRPr lang="en-US" sz="2000" dirty="0" smtClean="0">
              <a:solidFill>
                <a:srgbClr val="002776"/>
              </a:solidFill>
            </a:endParaRPr>
          </a:p>
          <a:p>
            <a:pPr marL="446088" lvl="0" indent="-446088" algn="just">
              <a:spcBef>
                <a:spcPts val="1200"/>
              </a:spcBef>
              <a:spcAft>
                <a:spcPts val="1200"/>
              </a:spcAft>
              <a:tabLst>
                <a:tab pos="446088" algn="l"/>
              </a:tabLst>
              <a:defRPr/>
            </a:pPr>
            <a:r>
              <a:rPr lang="en-US" sz="2000" dirty="0">
                <a:solidFill>
                  <a:srgbClr val="002776"/>
                </a:solidFill>
                <a:latin typeface="Arial"/>
              </a:rPr>
              <a:t>4</a:t>
            </a:r>
            <a:r>
              <a:rPr kumimoji="0" lang="en-US" sz="2000" b="0" i="0" u="none" strike="noStrike" kern="1200" cap="none" spc="0" normalizeH="0" baseline="0" noProof="0" dirty="0" smtClean="0">
                <a:ln>
                  <a:noFill/>
                </a:ln>
                <a:solidFill>
                  <a:srgbClr val="002776"/>
                </a:solidFill>
                <a:effectLst/>
                <a:uLnTx/>
                <a:uFillTx/>
                <a:latin typeface="Arial"/>
                <a:ea typeface="+mn-ea"/>
                <a:cs typeface="+mn-cs"/>
              </a:rPr>
              <a:t>.4	Schedule </a:t>
            </a:r>
            <a:r>
              <a:rPr kumimoji="0" lang="en-US" sz="2000" b="0" i="0" u="none" strike="noStrike" kern="1200" cap="none" spc="0" normalizeH="0" noProof="0" dirty="0" smtClean="0">
                <a:ln>
                  <a:noFill/>
                </a:ln>
                <a:solidFill>
                  <a:srgbClr val="002776"/>
                </a:solidFill>
                <a:effectLst/>
                <a:uLnTx/>
                <a:uFillTx/>
                <a:latin typeface="Arial"/>
                <a:ea typeface="+mn-ea"/>
                <a:cs typeface="+mn-cs"/>
              </a:rPr>
              <a:t>3, S2.1(b)(</a:t>
            </a:r>
            <a:r>
              <a:rPr kumimoji="0" lang="en-US" sz="2000" b="0" i="0" u="none" strike="noStrike" kern="1200" cap="none" spc="0" normalizeH="0" noProof="0" dirty="0" err="1" smtClean="0">
                <a:ln>
                  <a:noFill/>
                </a:ln>
                <a:solidFill>
                  <a:srgbClr val="002776"/>
                </a:solidFill>
                <a:effectLst/>
                <a:uLnTx/>
                <a:uFillTx/>
                <a:latin typeface="Arial"/>
                <a:ea typeface="+mn-ea"/>
                <a:cs typeface="+mn-cs"/>
              </a:rPr>
              <a:t>i</a:t>
            </a:r>
            <a:r>
              <a:rPr kumimoji="0" lang="en-US" sz="2000" b="0" i="0" u="none" strike="noStrike" kern="1200" cap="none" spc="0" normalizeH="0" noProof="0" dirty="0" smtClean="0">
                <a:ln>
                  <a:noFill/>
                </a:ln>
                <a:solidFill>
                  <a:srgbClr val="002776"/>
                </a:solidFill>
                <a:effectLst/>
                <a:uLnTx/>
                <a:uFillTx/>
                <a:latin typeface="Arial"/>
                <a:ea typeface="+mn-ea"/>
                <a:cs typeface="+mn-cs"/>
              </a:rPr>
              <a:t>) restricts cannabis flowering cultivation material to 4 and </a:t>
            </a:r>
            <a:r>
              <a:rPr lang="en-US" sz="2000" dirty="0" smtClean="0">
                <a:solidFill>
                  <a:srgbClr val="002776"/>
                </a:solidFill>
                <a:latin typeface="Arial"/>
              </a:rPr>
              <a:t>AE has </a:t>
            </a:r>
            <a:r>
              <a:rPr kumimoji="0" lang="en-US" sz="2000" b="0" i="0" u="none" strike="noStrike" kern="1200" cap="none" spc="0" normalizeH="0" noProof="0" dirty="0" smtClean="0">
                <a:ln>
                  <a:noFill/>
                </a:ln>
                <a:solidFill>
                  <a:srgbClr val="002776"/>
                </a:solidFill>
                <a:effectLst/>
                <a:uLnTx/>
                <a:uFillTx/>
                <a:latin typeface="Arial"/>
                <a:ea typeface="+mn-ea"/>
                <a:cs typeface="+mn-cs"/>
              </a:rPr>
              <a:t>found such a limitation to be excessive and unreasonable.</a:t>
            </a:r>
            <a:endParaRPr kumimoji="0" lang="en-US" sz="2000" b="0" i="0" u="none" strike="noStrike" kern="1200" cap="none" spc="0" normalizeH="0" baseline="0" noProof="0" dirty="0">
              <a:ln>
                <a:noFill/>
              </a:ln>
              <a:solidFill>
                <a:srgbClr val="002776"/>
              </a:solidFill>
              <a:effectLst/>
              <a:uLnTx/>
              <a:uFillTx/>
              <a:latin typeface="Arial"/>
              <a:ea typeface="+mn-ea"/>
              <a:cs typeface="+mn-cs"/>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78633"/>
            <a:ext cx="2971800" cy="988167"/>
          </a:xfrm>
          <a:prstGeom prst="rect">
            <a:avLst/>
          </a:prstGeom>
        </p:spPr>
      </p:pic>
    </p:spTree>
    <p:extLst>
      <p:ext uri="{BB962C8B-B14F-4D97-AF65-F5344CB8AC3E}">
        <p14:creationId xmlns:p14="http://schemas.microsoft.com/office/powerpoint/2010/main" val="3433674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62819" y="240712"/>
            <a:ext cx="8422670" cy="630202"/>
          </a:xfrm>
        </p:spPr>
        <p:txBody>
          <a:bodyPr/>
          <a:lstStyle/>
          <a:p>
            <a:r>
              <a:rPr lang="en-GB" dirty="0"/>
              <a:t/>
            </a:r>
            <a:br>
              <a:rPr lang="en-GB" dirty="0"/>
            </a:br>
            <a:r>
              <a:rPr lang="en-GB" sz="2400" dirty="0"/>
              <a:t>4</a:t>
            </a:r>
            <a:r>
              <a:rPr lang="en-GB" sz="2400" dirty="0" smtClean="0"/>
              <a:t>. </a:t>
            </a:r>
            <a:r>
              <a:rPr lang="en-US" sz="2400" dirty="0" smtClean="0">
                <a:solidFill>
                  <a:srgbClr val="002776"/>
                </a:solidFill>
              </a:rPr>
              <a:t>OUR OBSERVATIONS </a:t>
            </a:r>
            <a:r>
              <a:rPr lang="en-US" sz="1600" dirty="0" smtClean="0">
                <a:solidFill>
                  <a:srgbClr val="002776"/>
                </a:solidFill>
              </a:rPr>
              <a:t>CONTINUED</a:t>
            </a:r>
            <a:endParaRPr lang="en-GB" sz="1600" dirty="0"/>
          </a:p>
        </p:txBody>
      </p:sp>
      <p:sp>
        <p:nvSpPr>
          <p:cNvPr id="25" name="Rectangle 24">
            <a:extLst>
              <a:ext uri="{FF2B5EF4-FFF2-40B4-BE49-F238E27FC236}">
                <a16:creationId xmlns:a16="http://schemas.microsoft.com/office/drawing/2014/main" id="{16C2E098-CD7E-4F46-AE58-5C01C5F8C617}"/>
              </a:ext>
            </a:extLst>
          </p:cNvPr>
          <p:cNvSpPr/>
          <p:nvPr/>
        </p:nvSpPr>
        <p:spPr>
          <a:xfrm>
            <a:off x="486209" y="1143000"/>
            <a:ext cx="8171582" cy="4708981"/>
          </a:xfrm>
          <a:prstGeom prst="rect">
            <a:avLst/>
          </a:prstGeom>
        </p:spPr>
        <p:txBody>
          <a:bodyPr wrap="square">
            <a:spAutoFit/>
          </a:bodyPr>
          <a:lstStyle/>
          <a:p>
            <a:pPr marL="446088" lvl="0" indent="-446088" algn="just" defTabSz="446088">
              <a:spcBef>
                <a:spcPts val="1200"/>
              </a:spcBef>
              <a:spcAft>
                <a:spcPts val="1200"/>
              </a:spcAft>
              <a:defRPr/>
            </a:pPr>
            <a:r>
              <a:rPr lang="en-US" sz="2000" dirty="0">
                <a:solidFill>
                  <a:srgbClr val="002776"/>
                </a:solidFill>
                <a:latin typeface="Arial"/>
              </a:rPr>
              <a:t>4</a:t>
            </a:r>
            <a:r>
              <a:rPr lang="en-US" sz="2000" dirty="0" smtClean="0">
                <a:solidFill>
                  <a:srgbClr val="002776"/>
                </a:solidFill>
                <a:latin typeface="Arial"/>
              </a:rPr>
              <a:t>.5	Restricting the quantity that can be possessed by an adult person in a public space at any given time is unreasonable and unjustified as we believe Cannabis </a:t>
            </a:r>
            <a:r>
              <a:rPr lang="en-US" sz="2000" dirty="0">
                <a:solidFill>
                  <a:srgbClr val="002776"/>
                </a:solidFill>
                <a:latin typeface="Arial"/>
              </a:rPr>
              <a:t>s</a:t>
            </a:r>
            <a:r>
              <a:rPr lang="en-US" sz="2000" dirty="0" smtClean="0">
                <a:solidFill>
                  <a:srgbClr val="002776"/>
                </a:solidFill>
                <a:latin typeface="Arial"/>
              </a:rPr>
              <a:t>hould be regulated just like tobacco and alcohol.</a:t>
            </a:r>
          </a:p>
          <a:p>
            <a:pPr marL="446088" indent="-446088" algn="just" defTabSz="446088">
              <a:spcBef>
                <a:spcPts val="1200"/>
              </a:spcBef>
              <a:spcAft>
                <a:spcPts val="1200"/>
              </a:spcAft>
              <a:tabLst>
                <a:tab pos="265113" algn="l"/>
                <a:tab pos="446088" algn="l"/>
              </a:tabLst>
              <a:defRPr/>
            </a:pPr>
            <a:r>
              <a:rPr lang="en-US" sz="2000" dirty="0">
                <a:solidFill>
                  <a:srgbClr val="002776"/>
                </a:solidFill>
              </a:rPr>
              <a:t>4</a:t>
            </a:r>
            <a:r>
              <a:rPr lang="en-US" sz="2000" dirty="0" smtClean="0">
                <a:solidFill>
                  <a:srgbClr val="002776"/>
                </a:solidFill>
              </a:rPr>
              <a:t>.6	Rastafarians among others have suffered harm and damages unfairly for a long period of time as a result of unconstitutional regulation of Cannabis.</a:t>
            </a:r>
            <a:endParaRPr lang="en-US" sz="2000" dirty="0">
              <a:solidFill>
                <a:srgbClr val="002776"/>
              </a:solidFill>
            </a:endParaRPr>
          </a:p>
          <a:p>
            <a:pPr marL="542925" lvl="0" indent="-542925" algn="just">
              <a:spcBef>
                <a:spcPts val="1200"/>
              </a:spcBef>
              <a:spcAft>
                <a:spcPts val="1200"/>
              </a:spcAft>
              <a:tabLst>
                <a:tab pos="265113" algn="l"/>
              </a:tabLst>
              <a:defRPr/>
            </a:pPr>
            <a:r>
              <a:rPr lang="en-US" sz="2000" dirty="0">
                <a:solidFill>
                  <a:srgbClr val="002776"/>
                </a:solidFill>
                <a:latin typeface="Arial"/>
              </a:rPr>
              <a:t>4</a:t>
            </a:r>
            <a:r>
              <a:rPr lang="en-US" sz="2000" dirty="0" smtClean="0">
                <a:solidFill>
                  <a:srgbClr val="002776"/>
                </a:solidFill>
                <a:latin typeface="Arial"/>
              </a:rPr>
              <a:t>.7 Restricting the exchange of seeds between adult persons is counter 	progressive and against the reason for developing the very same Bill</a:t>
            </a:r>
            <a:endParaRPr lang="en-US" sz="2000" dirty="0">
              <a:solidFill>
                <a:srgbClr val="002776"/>
              </a:solidFill>
            </a:endParaRPr>
          </a:p>
          <a:p>
            <a:pPr marL="446088" lvl="0" indent="-446088" algn="just" defTabSz="542925">
              <a:spcBef>
                <a:spcPts val="1200"/>
              </a:spcBef>
              <a:spcAft>
                <a:spcPts val="1200"/>
              </a:spcAft>
              <a:tabLst>
                <a:tab pos="542925" algn="l"/>
              </a:tabLst>
              <a:defRPr/>
            </a:pPr>
            <a:r>
              <a:rPr lang="en-US" sz="2000" dirty="0">
                <a:solidFill>
                  <a:srgbClr val="002776"/>
                </a:solidFill>
                <a:latin typeface="Arial"/>
              </a:rPr>
              <a:t>4</a:t>
            </a:r>
            <a:r>
              <a:rPr kumimoji="0" lang="en-US" sz="2000" b="0" i="0" u="none" strike="noStrike" kern="1200" cap="none" spc="0" normalizeH="0" baseline="0" noProof="0" dirty="0" smtClean="0">
                <a:ln>
                  <a:noFill/>
                </a:ln>
                <a:solidFill>
                  <a:srgbClr val="002776"/>
                </a:solidFill>
                <a:effectLst/>
                <a:uLnTx/>
                <a:uFillTx/>
                <a:latin typeface="Arial"/>
                <a:ea typeface="+mn-ea"/>
                <a:cs typeface="+mn-cs"/>
              </a:rPr>
              <a:t>.8	Restricting the quantity of plants and dried Cannabis per adult is also unfair to the users and renders the Bill of no use</a:t>
            </a:r>
            <a:r>
              <a:rPr kumimoji="0" lang="en-US" sz="2000" b="0" i="0" u="none" strike="noStrike" kern="1200" cap="none" spc="0" normalizeH="0" noProof="0" dirty="0" smtClean="0">
                <a:ln>
                  <a:noFill/>
                </a:ln>
                <a:solidFill>
                  <a:srgbClr val="002776"/>
                </a:solidFill>
                <a:effectLst/>
                <a:uLnTx/>
                <a:uFillTx/>
                <a:latin typeface="Arial"/>
                <a:ea typeface="+mn-ea"/>
                <a:cs typeface="+mn-cs"/>
              </a:rPr>
              <a:t>.</a:t>
            </a:r>
            <a:endParaRPr kumimoji="0" lang="en-US" sz="2000" b="0" i="0" u="none" strike="noStrike" kern="1200" cap="none" spc="0" normalizeH="0" baseline="0" noProof="0" dirty="0">
              <a:ln>
                <a:noFill/>
              </a:ln>
              <a:solidFill>
                <a:srgbClr val="002776"/>
              </a:solidFill>
              <a:effectLst/>
              <a:uLnTx/>
              <a:uFillTx/>
              <a:latin typeface="Arial"/>
              <a:ea typeface="+mn-ea"/>
              <a:cs typeface="+mn-cs"/>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78633"/>
            <a:ext cx="2971800" cy="988167"/>
          </a:xfrm>
          <a:prstGeom prst="rect">
            <a:avLst/>
          </a:prstGeom>
        </p:spPr>
      </p:pic>
    </p:spTree>
    <p:extLst>
      <p:ext uri="{BB962C8B-B14F-4D97-AF65-F5344CB8AC3E}">
        <p14:creationId xmlns:p14="http://schemas.microsoft.com/office/powerpoint/2010/main" val="2468343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5</a:t>
            </a:r>
            <a:r>
              <a:rPr lang="en-US" sz="2400" dirty="0" smtClean="0"/>
              <a:t>. SUMMARY OF OUR SUBMISSION</a:t>
            </a:r>
            <a:endParaRPr lang="en-US" sz="2400" dirty="0"/>
          </a:p>
        </p:txBody>
      </p:sp>
      <p:sp>
        <p:nvSpPr>
          <p:cNvPr id="3" name="Rectangle: Rounded Corners 2"/>
          <p:cNvSpPr/>
          <p:nvPr/>
        </p:nvSpPr>
        <p:spPr bwMode="auto">
          <a:xfrm>
            <a:off x="10633" y="1392111"/>
            <a:ext cx="1524000" cy="1330578"/>
          </a:xfrm>
          <a:prstGeom prst="roundRect">
            <a:avLst>
              <a:gd name="adj" fmla="val 12412"/>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600" b="1" dirty="0">
                <a:solidFill>
                  <a:schemeClr val="bg1"/>
                </a:solidFill>
                <a:latin typeface="Arial" charset="0"/>
                <a:cs typeface="Times New Roman" pitchFamily="18" charset="0"/>
              </a:rPr>
              <a:t>5</a:t>
            </a:r>
            <a:r>
              <a:rPr lang="en-US" sz="1600" b="1" dirty="0" smtClean="0">
                <a:solidFill>
                  <a:schemeClr val="bg1"/>
                </a:solidFill>
                <a:latin typeface="Arial" charset="0"/>
                <a:cs typeface="Times New Roman" pitchFamily="18" charset="0"/>
              </a:rPr>
              <a:t>.1 We reject the Bill in its current form</a:t>
            </a:r>
            <a:endParaRPr lang="en-US" sz="1600" b="1" dirty="0">
              <a:solidFill>
                <a:schemeClr val="bg1"/>
              </a:solidFill>
              <a:latin typeface="Arial" charset="0"/>
              <a:cs typeface="Times New Roman" pitchFamily="18" charset="0"/>
            </a:endParaRPr>
          </a:p>
        </p:txBody>
      </p:sp>
      <p:sp>
        <p:nvSpPr>
          <p:cNvPr id="17" name="Rectangle: Rounded Corners 16"/>
          <p:cNvSpPr/>
          <p:nvPr/>
        </p:nvSpPr>
        <p:spPr bwMode="auto">
          <a:xfrm>
            <a:off x="1826768" y="990600"/>
            <a:ext cx="1524000" cy="2382711"/>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600" b="1" dirty="0">
                <a:solidFill>
                  <a:schemeClr val="bg1"/>
                </a:solidFill>
                <a:latin typeface="Arial" charset="0"/>
                <a:cs typeface="Times New Roman" pitchFamily="18" charset="0"/>
              </a:rPr>
              <a:t>5</a:t>
            </a:r>
            <a:r>
              <a:rPr lang="en-US" sz="1600" b="1" dirty="0" smtClean="0">
                <a:solidFill>
                  <a:schemeClr val="bg1"/>
                </a:solidFill>
                <a:latin typeface="Arial" charset="0"/>
                <a:cs typeface="Times New Roman" pitchFamily="18" charset="0"/>
              </a:rPr>
              <a:t>.2 We believe the  draft Bill does not address in totality what the 2018 </a:t>
            </a:r>
            <a:r>
              <a:rPr lang="en-US" sz="1600" b="1" dirty="0" err="1" smtClean="0">
                <a:solidFill>
                  <a:schemeClr val="bg1"/>
                </a:solidFill>
                <a:latin typeface="Arial" charset="0"/>
                <a:cs typeface="Times New Roman" pitchFamily="18" charset="0"/>
              </a:rPr>
              <a:t>Concourt</a:t>
            </a:r>
            <a:r>
              <a:rPr lang="en-US" sz="1600" b="1" dirty="0" smtClean="0">
                <a:solidFill>
                  <a:schemeClr val="bg1"/>
                </a:solidFill>
                <a:latin typeface="Arial" charset="0"/>
                <a:cs typeface="Times New Roman" pitchFamily="18" charset="0"/>
              </a:rPr>
              <a:t> judgement ordered</a:t>
            </a:r>
            <a:endParaRPr lang="en-US" sz="1600" b="1" dirty="0">
              <a:solidFill>
                <a:schemeClr val="bg1"/>
              </a:solidFill>
              <a:latin typeface="Arial" charset="0"/>
              <a:cs typeface="Times New Roman" pitchFamily="18" charset="0"/>
            </a:endParaRPr>
          </a:p>
        </p:txBody>
      </p:sp>
      <p:sp>
        <p:nvSpPr>
          <p:cNvPr id="18" name="Rectangle: Rounded Corners 17"/>
          <p:cNvSpPr/>
          <p:nvPr/>
        </p:nvSpPr>
        <p:spPr bwMode="auto">
          <a:xfrm>
            <a:off x="3507299" y="1143000"/>
            <a:ext cx="1524000" cy="1981199"/>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ZA" sz="1600" b="1" dirty="0">
                <a:solidFill>
                  <a:schemeClr val="bg1"/>
                </a:solidFill>
                <a:latin typeface="Arial" charset="0"/>
                <a:cs typeface="Times New Roman" pitchFamily="18" charset="0"/>
              </a:rPr>
              <a:t>5</a:t>
            </a:r>
            <a:r>
              <a:rPr lang="en-ZA" sz="1600" b="1" dirty="0" smtClean="0">
                <a:solidFill>
                  <a:schemeClr val="bg1"/>
                </a:solidFill>
                <a:latin typeface="Arial" charset="0"/>
                <a:cs typeface="Times New Roman" pitchFamily="18" charset="0"/>
              </a:rPr>
              <a:t>.3 We submit that Cannabis must be regulated just like alcohol</a:t>
            </a:r>
            <a:endParaRPr lang="en-US" sz="1600" b="1" dirty="0">
              <a:solidFill>
                <a:schemeClr val="bg1"/>
              </a:solidFill>
              <a:latin typeface="Arial" charset="0"/>
              <a:cs typeface="Times New Roman" pitchFamily="18" charset="0"/>
            </a:endParaRPr>
          </a:p>
        </p:txBody>
      </p:sp>
      <p:sp>
        <p:nvSpPr>
          <p:cNvPr id="19" name="Rectangle: Rounded Corners 18"/>
          <p:cNvSpPr/>
          <p:nvPr/>
        </p:nvSpPr>
        <p:spPr bwMode="auto">
          <a:xfrm>
            <a:off x="5269646" y="990600"/>
            <a:ext cx="1524000" cy="2590800"/>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ZA" sz="1400" b="1" dirty="0">
                <a:solidFill>
                  <a:schemeClr val="bg1"/>
                </a:solidFill>
                <a:latin typeface="Arial" charset="0"/>
                <a:cs typeface="Times New Roman" pitchFamily="18" charset="0"/>
              </a:rPr>
              <a:t>5</a:t>
            </a:r>
            <a:r>
              <a:rPr lang="en-ZA" sz="1400" b="1" dirty="0" smtClean="0">
                <a:solidFill>
                  <a:schemeClr val="bg1"/>
                </a:solidFill>
                <a:latin typeface="Arial" charset="0"/>
                <a:cs typeface="Times New Roman" pitchFamily="18" charset="0"/>
              </a:rPr>
              <a:t>.4 We also submit that flowering plants must be increased to 3500 per adult or 35 000 flowering cannabis plants per household</a:t>
            </a:r>
            <a:endParaRPr lang="en-US" sz="1400" b="1" dirty="0">
              <a:solidFill>
                <a:schemeClr val="bg1"/>
              </a:solidFill>
              <a:latin typeface="Arial" charset="0"/>
              <a:cs typeface="Times New Roman" pitchFamily="18" charset="0"/>
            </a:endParaRPr>
          </a:p>
        </p:txBody>
      </p:sp>
      <p:sp>
        <p:nvSpPr>
          <p:cNvPr id="20" name="Rectangle: Rounded Corners 19"/>
          <p:cNvSpPr/>
          <p:nvPr/>
        </p:nvSpPr>
        <p:spPr bwMode="auto">
          <a:xfrm>
            <a:off x="7239000" y="990601"/>
            <a:ext cx="1524000" cy="2500726"/>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600" b="1" dirty="0">
                <a:solidFill>
                  <a:schemeClr val="bg1"/>
                </a:solidFill>
                <a:latin typeface="Arial" charset="0"/>
                <a:cs typeface="Times New Roman" pitchFamily="18" charset="0"/>
              </a:rPr>
              <a:t>5</a:t>
            </a:r>
            <a:r>
              <a:rPr lang="en-US" sz="1600" b="1" dirty="0" smtClean="0">
                <a:solidFill>
                  <a:schemeClr val="bg1"/>
                </a:solidFill>
                <a:latin typeface="Arial" charset="0"/>
                <a:cs typeface="Times New Roman" pitchFamily="18" charset="0"/>
              </a:rPr>
              <a:t>.5  We further submit that the quantity that can be possessed by an adult person should be unrestricted</a:t>
            </a:r>
            <a:endParaRPr lang="en-US" sz="1600" b="1" dirty="0">
              <a:solidFill>
                <a:schemeClr val="bg1"/>
              </a:solidFill>
              <a:latin typeface="Arial" charset="0"/>
              <a:cs typeface="Times New Roman" pitchFamily="18" charset="0"/>
            </a:endParaRPr>
          </a:p>
        </p:txBody>
      </p:sp>
      <p:sp>
        <p:nvSpPr>
          <p:cNvPr id="21" name="Rectangle: Rounded Corners 20"/>
          <p:cNvSpPr/>
          <p:nvPr/>
        </p:nvSpPr>
        <p:spPr bwMode="auto">
          <a:xfrm>
            <a:off x="152400" y="3581401"/>
            <a:ext cx="1524000" cy="2899154"/>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600" b="1" dirty="0">
                <a:solidFill>
                  <a:schemeClr val="bg1"/>
                </a:solidFill>
                <a:latin typeface="Arial" charset="0"/>
                <a:cs typeface="Times New Roman" pitchFamily="18" charset="0"/>
              </a:rPr>
              <a:t>5</a:t>
            </a:r>
            <a:r>
              <a:rPr lang="en-US" sz="1600" b="1" dirty="0" smtClean="0">
                <a:solidFill>
                  <a:schemeClr val="bg1"/>
                </a:solidFill>
                <a:latin typeface="Arial" charset="0"/>
                <a:cs typeface="Times New Roman" pitchFamily="18" charset="0"/>
              </a:rPr>
              <a:t>.6 We submit that there should be no restriction on how much Cannabis can an adult person consume privately </a:t>
            </a:r>
            <a:endParaRPr lang="en-US" sz="1600" b="1" dirty="0">
              <a:solidFill>
                <a:schemeClr val="bg1"/>
              </a:solidFill>
              <a:latin typeface="Arial" charset="0"/>
              <a:cs typeface="Times New Roman" pitchFamily="18" charset="0"/>
            </a:endParaRPr>
          </a:p>
        </p:txBody>
      </p:sp>
      <p:sp>
        <p:nvSpPr>
          <p:cNvPr id="22" name="Rectangle: Rounded Corners 21"/>
          <p:cNvSpPr/>
          <p:nvPr/>
        </p:nvSpPr>
        <p:spPr bwMode="auto">
          <a:xfrm>
            <a:off x="1983299" y="3657600"/>
            <a:ext cx="1524000" cy="3052989"/>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400" b="1" dirty="0">
                <a:solidFill>
                  <a:schemeClr val="bg1"/>
                </a:solidFill>
                <a:latin typeface="Arial" charset="0"/>
                <a:cs typeface="Times New Roman" pitchFamily="18" charset="0"/>
              </a:rPr>
              <a:t>5</a:t>
            </a:r>
            <a:r>
              <a:rPr lang="en-US" sz="1400" b="1" kern="1200" dirty="0" smtClean="0">
                <a:solidFill>
                  <a:schemeClr val="bg1"/>
                </a:solidFill>
                <a:latin typeface="Arial" charset="0"/>
                <a:cs typeface="Times New Roman" pitchFamily="18" charset="0"/>
              </a:rPr>
              <a:t>.7 We are also calling not only for the expungement of criminal records but for reparation for the persecution &amp; brutality suffered by </a:t>
            </a:r>
            <a:r>
              <a:rPr lang="en-US" sz="1400" b="1" kern="1200" dirty="0" err="1" smtClean="0">
                <a:solidFill>
                  <a:schemeClr val="bg1"/>
                </a:solidFill>
                <a:latin typeface="Arial" charset="0"/>
                <a:cs typeface="Times New Roman" pitchFamily="18" charset="0"/>
              </a:rPr>
              <a:t>Rastarfarians</a:t>
            </a:r>
            <a:r>
              <a:rPr lang="en-US" sz="1400" b="1" kern="1200" dirty="0" smtClean="0">
                <a:solidFill>
                  <a:schemeClr val="bg1"/>
                </a:solidFill>
                <a:latin typeface="Arial" charset="0"/>
                <a:cs typeface="Times New Roman" pitchFamily="18" charset="0"/>
              </a:rPr>
              <a:t> over years </a:t>
            </a:r>
            <a:endParaRPr lang="en-US" sz="1400" b="1" kern="1200" dirty="0">
              <a:solidFill>
                <a:schemeClr val="bg1"/>
              </a:solidFill>
              <a:latin typeface="Arial" charset="0"/>
              <a:cs typeface="Times New Roman" pitchFamily="18" charset="0"/>
            </a:endParaRPr>
          </a:p>
        </p:txBody>
      </p:sp>
      <p:sp>
        <p:nvSpPr>
          <p:cNvPr id="16" name="Rectangle: Rounded Corners 15"/>
          <p:cNvSpPr/>
          <p:nvPr/>
        </p:nvSpPr>
        <p:spPr bwMode="auto">
          <a:xfrm>
            <a:off x="3745646" y="4152889"/>
            <a:ext cx="1524000" cy="2443400"/>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600" b="1" dirty="0">
                <a:solidFill>
                  <a:schemeClr val="bg1"/>
                </a:solidFill>
                <a:latin typeface="Arial" charset="0"/>
                <a:cs typeface="Times New Roman" pitchFamily="18" charset="0"/>
              </a:rPr>
              <a:t>5</a:t>
            </a:r>
            <a:r>
              <a:rPr lang="en-US" sz="1600" b="1" dirty="0" smtClean="0">
                <a:solidFill>
                  <a:schemeClr val="bg1"/>
                </a:solidFill>
                <a:latin typeface="Arial" charset="0"/>
                <a:cs typeface="Times New Roman" pitchFamily="18" charset="0"/>
              </a:rPr>
              <a:t>.8.1 No quantities of seeds are to be prescribed on exchange between adults</a:t>
            </a:r>
            <a:endParaRPr lang="en-US" sz="1600" b="1" dirty="0">
              <a:solidFill>
                <a:schemeClr val="bg1"/>
              </a:solidFill>
              <a:latin typeface="Arial" charset="0"/>
              <a:cs typeface="Times New Roman" pitchFamily="18" charset="0"/>
            </a:endParaRPr>
          </a:p>
        </p:txBody>
      </p:sp>
      <p:sp>
        <p:nvSpPr>
          <p:cNvPr id="29" name="Rectangle 28"/>
          <p:cNvSpPr/>
          <p:nvPr/>
        </p:nvSpPr>
        <p:spPr>
          <a:xfrm>
            <a:off x="3745646" y="3491327"/>
            <a:ext cx="5169754" cy="707886"/>
          </a:xfrm>
          <a:prstGeom prst="rect">
            <a:avLst/>
          </a:prstGeom>
        </p:spPr>
        <p:txBody>
          <a:bodyPr wrap="square">
            <a:spAutoFit/>
          </a:bodyPr>
          <a:lstStyle/>
          <a:p>
            <a:r>
              <a:rPr lang="en-US" sz="2000" b="1" dirty="0">
                <a:solidFill>
                  <a:schemeClr val="tx2"/>
                </a:solidFill>
              </a:rPr>
              <a:t>5</a:t>
            </a:r>
            <a:r>
              <a:rPr lang="en-US" sz="2000" b="1" dirty="0" smtClean="0">
                <a:solidFill>
                  <a:schemeClr val="tx2"/>
                </a:solidFill>
              </a:rPr>
              <a:t>.8 We further pledge Solidarity with the submissions by </a:t>
            </a:r>
            <a:r>
              <a:rPr lang="en-US" sz="2000" b="1" dirty="0" err="1" smtClean="0">
                <a:solidFill>
                  <a:schemeClr val="tx2"/>
                </a:solidFill>
              </a:rPr>
              <a:t>Wonderlife</a:t>
            </a:r>
            <a:r>
              <a:rPr lang="en-US" sz="2000" b="1" dirty="0" smtClean="0">
                <a:solidFill>
                  <a:schemeClr val="tx2"/>
                </a:solidFill>
              </a:rPr>
              <a:t> Institute that:</a:t>
            </a:r>
            <a:endParaRPr lang="en-US" sz="2000" b="1" dirty="0">
              <a:solidFill>
                <a:schemeClr val="tx2"/>
              </a:solidFill>
            </a:endParaRPr>
          </a:p>
        </p:txBody>
      </p:sp>
      <p:sp>
        <p:nvSpPr>
          <p:cNvPr id="30" name="Rectangle: Rounded Corners 15"/>
          <p:cNvSpPr/>
          <p:nvPr/>
        </p:nvSpPr>
        <p:spPr bwMode="auto">
          <a:xfrm>
            <a:off x="5702595" y="4152889"/>
            <a:ext cx="1524000" cy="2443400"/>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600" b="1" dirty="0">
                <a:solidFill>
                  <a:schemeClr val="bg1"/>
                </a:solidFill>
                <a:latin typeface="Arial" charset="0"/>
                <a:cs typeface="Times New Roman" pitchFamily="18" charset="0"/>
              </a:rPr>
              <a:t>5</a:t>
            </a:r>
            <a:r>
              <a:rPr lang="en-US" sz="1600" b="1" dirty="0" smtClean="0">
                <a:solidFill>
                  <a:schemeClr val="bg1"/>
                </a:solidFill>
                <a:latin typeface="Arial" charset="0"/>
                <a:cs typeface="Times New Roman" pitchFamily="18" charset="0"/>
              </a:rPr>
              <a:t>.8.2 No restriction on Cannabis plants which one adult person should have</a:t>
            </a:r>
            <a:endParaRPr lang="en-US" sz="1600" b="1" dirty="0">
              <a:solidFill>
                <a:schemeClr val="bg1"/>
              </a:solidFill>
              <a:latin typeface="Arial" charset="0"/>
              <a:cs typeface="Times New Roman" pitchFamily="18" charset="0"/>
            </a:endParaRPr>
          </a:p>
        </p:txBody>
      </p:sp>
      <p:sp>
        <p:nvSpPr>
          <p:cNvPr id="31" name="Rectangle: Rounded Corners 15"/>
          <p:cNvSpPr/>
          <p:nvPr/>
        </p:nvSpPr>
        <p:spPr bwMode="auto">
          <a:xfrm>
            <a:off x="7543800" y="4152889"/>
            <a:ext cx="1524000" cy="2443400"/>
          </a:xfrm>
          <a:prstGeom prst="roundRect">
            <a:avLst>
              <a:gd name="adj" fmla="val 12412"/>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lIns="91428" tIns="45715" rIns="91428" bIns="45715" rtlCol="0" anchor="ctr">
            <a:noAutofit/>
          </a:bodyPr>
          <a:lstStyle/>
          <a:p>
            <a:pPr algn="ctr" defTabSz="623853" fontAlgn="base">
              <a:spcBef>
                <a:spcPts val="300"/>
              </a:spcBef>
              <a:spcAft>
                <a:spcPts val="300"/>
              </a:spcAft>
              <a:buClr>
                <a:srgbClr val="000000"/>
              </a:buClr>
            </a:pPr>
            <a:r>
              <a:rPr lang="en-US" sz="1600" b="1" dirty="0">
                <a:solidFill>
                  <a:schemeClr val="bg1"/>
                </a:solidFill>
                <a:latin typeface="Arial" charset="0"/>
                <a:cs typeface="Times New Roman" pitchFamily="18" charset="0"/>
              </a:rPr>
              <a:t>5</a:t>
            </a:r>
            <a:r>
              <a:rPr lang="en-US" sz="1600" b="1" dirty="0" smtClean="0">
                <a:solidFill>
                  <a:schemeClr val="bg1"/>
                </a:solidFill>
                <a:latin typeface="Arial" charset="0"/>
                <a:cs typeface="Times New Roman" pitchFamily="18" charset="0"/>
              </a:rPr>
              <a:t>.8.3 No restriction on the quantity of dried Cannabis per adult</a:t>
            </a:r>
            <a:endParaRPr lang="en-US" sz="1600" b="1" dirty="0">
              <a:solidFill>
                <a:schemeClr val="bg1"/>
              </a:solidFill>
              <a:latin typeface="Arial" charset="0"/>
              <a:cs typeface="Times New Roman" pitchFamily="18" charset="0"/>
            </a:endParaRPr>
          </a:p>
        </p:txBody>
      </p:sp>
      <p:pic>
        <p:nvPicPr>
          <p:cNvPr id="14" name="Picture 1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78633"/>
            <a:ext cx="2971800" cy="988167"/>
          </a:xfrm>
          <a:prstGeom prst="rect">
            <a:avLst/>
          </a:prstGeom>
        </p:spPr>
      </p:pic>
    </p:spTree>
    <p:extLst>
      <p:ext uri="{BB962C8B-B14F-4D97-AF65-F5344CB8AC3E}">
        <p14:creationId xmlns:p14="http://schemas.microsoft.com/office/powerpoint/2010/main" val="2004525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58893" y="76200"/>
            <a:ext cx="8422670" cy="630202"/>
          </a:xfrm>
        </p:spPr>
        <p:txBody>
          <a:bodyPr/>
          <a:lstStyle/>
          <a:p>
            <a:r>
              <a:rPr lang="en-GB" dirty="0"/>
              <a:t/>
            </a:r>
            <a:br>
              <a:rPr lang="en-GB" dirty="0"/>
            </a:br>
            <a:r>
              <a:rPr lang="en-GB" dirty="0" smtClean="0"/>
              <a:t>6. </a:t>
            </a:r>
            <a:r>
              <a:rPr lang="en-US" dirty="0" smtClean="0">
                <a:solidFill>
                  <a:srgbClr val="002776"/>
                </a:solidFill>
              </a:rPr>
              <a:t>DEVELOPMENTS SINCE THE </a:t>
            </a:r>
            <a:br>
              <a:rPr lang="en-US" dirty="0" smtClean="0">
                <a:solidFill>
                  <a:srgbClr val="002776"/>
                </a:solidFill>
              </a:rPr>
            </a:br>
            <a:r>
              <a:rPr lang="en-US" dirty="0" smtClean="0">
                <a:solidFill>
                  <a:srgbClr val="002776"/>
                </a:solidFill>
              </a:rPr>
              <a:t>DRAFT BILL</a:t>
            </a:r>
            <a:endParaRPr lang="en-GB" dirty="0"/>
          </a:p>
        </p:txBody>
      </p:sp>
      <p:sp>
        <p:nvSpPr>
          <p:cNvPr id="25" name="Rectangle 24">
            <a:extLst>
              <a:ext uri="{FF2B5EF4-FFF2-40B4-BE49-F238E27FC236}">
                <a16:creationId xmlns:a16="http://schemas.microsoft.com/office/drawing/2014/main" id="{16C2E098-CD7E-4F46-AE58-5C01C5F8C617}"/>
              </a:ext>
            </a:extLst>
          </p:cNvPr>
          <p:cNvSpPr/>
          <p:nvPr/>
        </p:nvSpPr>
        <p:spPr>
          <a:xfrm>
            <a:off x="484437" y="933861"/>
            <a:ext cx="8171582" cy="6555641"/>
          </a:xfrm>
          <a:prstGeom prst="rect">
            <a:avLst/>
          </a:prstGeom>
        </p:spPr>
        <p:txBody>
          <a:bodyPr wrap="square">
            <a:spAutoFit/>
          </a:bodyPr>
          <a:lstStyle/>
          <a:p>
            <a:pPr marL="446088" lvl="0" indent="-446088" algn="just" defTabSz="446088">
              <a:spcBef>
                <a:spcPts val="1200"/>
              </a:spcBef>
              <a:spcAft>
                <a:spcPts val="1200"/>
              </a:spcAft>
              <a:defRPr/>
            </a:pPr>
            <a:r>
              <a:rPr lang="en-US" sz="2000" dirty="0">
                <a:solidFill>
                  <a:srgbClr val="002776"/>
                </a:solidFill>
                <a:latin typeface="Arial"/>
              </a:rPr>
              <a:t>6</a:t>
            </a:r>
            <a:r>
              <a:rPr lang="en-US" sz="2000" dirty="0" smtClean="0">
                <a:solidFill>
                  <a:srgbClr val="002776"/>
                </a:solidFill>
                <a:latin typeface="Arial"/>
              </a:rPr>
              <a:t>.1	Ever since the draft Bill was developed, we have seen an increase of arrests of citizens who cultivate Cannabis. This is contrary to the spirit of the Constitutional Court ruling which rendered cases thereon unreasonable and invalid.</a:t>
            </a:r>
          </a:p>
          <a:p>
            <a:pPr marL="446088" lvl="0" indent="-446088" algn="just" defTabSz="446088">
              <a:spcBef>
                <a:spcPts val="1200"/>
              </a:spcBef>
              <a:spcAft>
                <a:spcPts val="1200"/>
              </a:spcAft>
              <a:defRPr/>
            </a:pPr>
            <a:r>
              <a:rPr lang="en-US" sz="2000" dirty="0">
                <a:solidFill>
                  <a:srgbClr val="002776"/>
                </a:solidFill>
              </a:rPr>
              <a:t>6</a:t>
            </a:r>
            <a:r>
              <a:rPr lang="en-US" sz="2000" dirty="0" smtClean="0">
                <a:solidFill>
                  <a:srgbClr val="002776"/>
                </a:solidFill>
              </a:rPr>
              <a:t>.2	We have  noted that big pharmaceuticals  are bullying the consultative process of </a:t>
            </a:r>
            <a:r>
              <a:rPr lang="en-US" sz="2000" dirty="0" err="1" smtClean="0">
                <a:solidFill>
                  <a:srgbClr val="002776"/>
                </a:solidFill>
              </a:rPr>
              <a:t>Parliarment</a:t>
            </a:r>
            <a:r>
              <a:rPr lang="en-US" sz="2000" dirty="0" smtClean="0">
                <a:solidFill>
                  <a:srgbClr val="002776"/>
                </a:solidFill>
              </a:rPr>
              <a:t> in that they are now using their dominant retail powers to distribute Cannabis based products to the market. On the other hand the poor people continue to be arrested if they attempt to trade on Cannabis products.  Regulatory bodies such as SAPRA have not performed their functions correctly in this case. </a:t>
            </a:r>
            <a:endParaRPr lang="en-US" sz="2000" dirty="0">
              <a:solidFill>
                <a:srgbClr val="002776"/>
              </a:solidFill>
            </a:endParaRPr>
          </a:p>
          <a:p>
            <a:pPr marL="542925" lvl="0" indent="-542925" algn="just">
              <a:spcBef>
                <a:spcPts val="1200"/>
              </a:spcBef>
              <a:spcAft>
                <a:spcPts val="1200"/>
              </a:spcAft>
              <a:tabLst>
                <a:tab pos="265113" algn="l"/>
              </a:tabLst>
              <a:defRPr/>
            </a:pPr>
            <a:r>
              <a:rPr lang="en-US" sz="2000" dirty="0">
                <a:solidFill>
                  <a:srgbClr val="002776"/>
                </a:solidFill>
                <a:latin typeface="Arial"/>
              </a:rPr>
              <a:t>6</a:t>
            </a:r>
            <a:r>
              <a:rPr lang="en-US" sz="2000" dirty="0" smtClean="0">
                <a:solidFill>
                  <a:srgbClr val="002776"/>
                </a:solidFill>
                <a:latin typeface="Arial"/>
              </a:rPr>
              <a:t>.3 We have observed that the majority of people who are Blacks in general and Africans in particular have been systematically excluded and are prevented from participating in this ever growing lucrative industry.</a:t>
            </a:r>
            <a:endParaRPr lang="en-US" sz="2000" dirty="0">
              <a:solidFill>
                <a:srgbClr val="002776"/>
              </a:solidFill>
            </a:endParaRPr>
          </a:p>
          <a:p>
            <a:pPr marL="446088" lvl="0" indent="-446088" algn="just" defTabSz="542925">
              <a:spcBef>
                <a:spcPts val="1200"/>
              </a:spcBef>
              <a:spcAft>
                <a:spcPts val="1200"/>
              </a:spcAft>
              <a:tabLst>
                <a:tab pos="542925" algn="l"/>
              </a:tabLst>
              <a:defRPr/>
            </a:pPr>
            <a:r>
              <a:rPr lang="en-US" sz="2000" dirty="0">
                <a:solidFill>
                  <a:srgbClr val="002776"/>
                </a:solidFill>
                <a:latin typeface="Arial"/>
              </a:rPr>
              <a:t>6</a:t>
            </a:r>
            <a:r>
              <a:rPr kumimoji="0" lang="en-US" sz="2000" b="0" i="0" u="none" strike="noStrike" kern="1200" cap="none" spc="0" normalizeH="0" baseline="0" noProof="0" dirty="0" smtClean="0">
                <a:ln>
                  <a:noFill/>
                </a:ln>
                <a:solidFill>
                  <a:srgbClr val="002776"/>
                </a:solidFill>
                <a:effectLst/>
                <a:uLnTx/>
                <a:uFillTx/>
                <a:latin typeface="Arial"/>
                <a:ea typeface="+mn-ea"/>
                <a:cs typeface="+mn-cs"/>
              </a:rPr>
              <a:t>.4	There</a:t>
            </a:r>
            <a:r>
              <a:rPr kumimoji="0" lang="en-US" sz="2000" b="0" i="0" u="none" strike="noStrike" kern="1200" cap="none" spc="0" normalizeH="0" noProof="0" dirty="0" smtClean="0">
                <a:ln>
                  <a:noFill/>
                </a:ln>
                <a:solidFill>
                  <a:srgbClr val="002776"/>
                </a:solidFill>
                <a:effectLst/>
                <a:uLnTx/>
                <a:uFillTx/>
                <a:latin typeface="Arial"/>
                <a:ea typeface="+mn-ea"/>
                <a:cs typeface="+mn-cs"/>
              </a:rPr>
              <a:t> is no clear national plan from the Department of Agriculture on how mass beneficiation will be guided in the absence of a clear legislation</a:t>
            </a:r>
            <a:endParaRPr kumimoji="0" lang="en-US" sz="2000" b="0" i="0" u="none" strike="noStrike" kern="1200" cap="none" spc="0" normalizeH="0" baseline="0" noProof="0" dirty="0">
              <a:ln>
                <a:noFill/>
              </a:ln>
              <a:solidFill>
                <a:srgbClr val="002776"/>
              </a:solidFill>
              <a:effectLst/>
              <a:uLnTx/>
              <a:uFillTx/>
              <a:latin typeface="Arial"/>
              <a:ea typeface="+mn-ea"/>
              <a:cs typeface="+mn-cs"/>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585"/>
            <a:ext cx="2971800" cy="988167"/>
          </a:xfrm>
          <a:prstGeom prst="rect">
            <a:avLst/>
          </a:prstGeom>
        </p:spPr>
      </p:pic>
    </p:spTree>
    <p:extLst>
      <p:ext uri="{BB962C8B-B14F-4D97-AF65-F5344CB8AC3E}">
        <p14:creationId xmlns:p14="http://schemas.microsoft.com/office/powerpoint/2010/main" val="803981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07_Screen_Small_27-94x21-59_18Nov08">
  <a:themeElements>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lumMod val="95000"/>
          </a:srgbClr>
        </a:solidFill>
        <a:ln>
          <a:solidFill>
            <a:srgbClr val="FFFFFF">
              <a:lumMod val="75000"/>
            </a:srgbClr>
          </a:solidFill>
        </a:ln>
      </a:spPr>
      <a:bodyPr wrap="square" lIns="91428" tIns="45715" rIns="91428" bIns="45715" rtlCol="0">
        <a:noAutofit/>
      </a:bodyPr>
      <a:lstStyle>
        <a:defPPr marL="182553" indent="-182553" algn="just" defTabSz="623853" rtl="0" fontAlgn="base">
          <a:lnSpc>
            <a:spcPts val="1100"/>
          </a:lnSpc>
          <a:spcBef>
            <a:spcPct val="0"/>
          </a:spcBef>
          <a:spcAft>
            <a:spcPct val="0"/>
          </a:spcAft>
          <a:buClr>
            <a:srgbClr val="000000"/>
          </a:buClr>
          <a:buFont typeface="Wingdings 3" pitchFamily="18" charset="2"/>
          <a:buChar char="}"/>
          <a:defRPr sz="1200" kern="1200" dirty="0">
            <a:solidFill>
              <a:srgbClr val="0C2870"/>
            </a:solidFill>
            <a:latin typeface="Arial" charset="0"/>
            <a:ea typeface="+mn-ea"/>
            <a:cs typeface="Times New Roman" pitchFamily="18" charset="0"/>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_Screen_Small_27-94x21-59_18Nov08">
  <a:themeElements>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lumMod val="95000"/>
          </a:srgbClr>
        </a:solidFill>
        <a:ln>
          <a:solidFill>
            <a:srgbClr val="FFFFFF">
              <a:lumMod val="75000"/>
            </a:srgbClr>
          </a:solidFill>
        </a:ln>
      </a:spPr>
      <a:bodyPr wrap="square" lIns="91428" tIns="45715" rIns="91428" bIns="45715" rtlCol="0">
        <a:noAutofit/>
      </a:bodyPr>
      <a:lstStyle>
        <a:defPPr marL="182553" indent="-182553" algn="just" defTabSz="623853" rtl="0" fontAlgn="base">
          <a:lnSpc>
            <a:spcPts val="1100"/>
          </a:lnSpc>
          <a:spcBef>
            <a:spcPct val="0"/>
          </a:spcBef>
          <a:spcAft>
            <a:spcPct val="0"/>
          </a:spcAft>
          <a:buClr>
            <a:srgbClr val="000000"/>
          </a:buClr>
          <a:buFont typeface="Wingdings 3" pitchFamily="18" charset="2"/>
          <a:buChar char="}"/>
          <a:defRPr sz="1200" kern="1200" dirty="0">
            <a:solidFill>
              <a:srgbClr val="0C2870"/>
            </a:solidFill>
            <a:latin typeface="Arial" charset="0"/>
            <a:ea typeface="+mn-ea"/>
            <a:cs typeface="Times New Roman" pitchFamily="18" charset="0"/>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7_Screen_Small_27-94x21-59_18Nov08">
  <a:themeElements>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lumMod val="95000"/>
          </a:srgbClr>
        </a:solidFill>
        <a:ln>
          <a:solidFill>
            <a:srgbClr val="FFFFFF">
              <a:lumMod val="75000"/>
            </a:srgbClr>
          </a:solidFill>
        </a:ln>
      </a:spPr>
      <a:bodyPr wrap="square" lIns="91428" tIns="45715" rIns="91428" bIns="45715" rtlCol="0">
        <a:noAutofit/>
      </a:bodyPr>
      <a:lstStyle>
        <a:defPPr marL="182553" indent="-182553" algn="just" defTabSz="623853" rtl="0" fontAlgn="base">
          <a:lnSpc>
            <a:spcPts val="1100"/>
          </a:lnSpc>
          <a:spcBef>
            <a:spcPct val="0"/>
          </a:spcBef>
          <a:spcAft>
            <a:spcPct val="0"/>
          </a:spcAft>
          <a:buClr>
            <a:srgbClr val="000000"/>
          </a:buClr>
          <a:buFont typeface="Wingdings 3" pitchFamily="18" charset="2"/>
          <a:buChar char="}"/>
          <a:defRPr sz="1200" kern="1200" dirty="0">
            <a:solidFill>
              <a:srgbClr val="0C2870"/>
            </a:solidFill>
            <a:latin typeface="Arial" charset="0"/>
            <a:ea typeface="+mn-ea"/>
            <a:cs typeface="Times New Roman" pitchFamily="18" charset="0"/>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2007_Screen_Small_27-94x21-59_18Nov08">
  <a:themeElements>
    <a:clrScheme name="Deloitte 2008">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lumMod val="95000"/>
          </a:srgbClr>
        </a:solidFill>
        <a:ln>
          <a:solidFill>
            <a:srgbClr val="FFFFFF">
              <a:lumMod val="75000"/>
            </a:srgbClr>
          </a:solidFill>
        </a:ln>
      </a:spPr>
      <a:bodyPr wrap="square" lIns="91428" tIns="45715" rIns="91428" bIns="45715" rtlCol="0">
        <a:noAutofit/>
      </a:bodyPr>
      <a:lstStyle>
        <a:defPPr marL="182553" indent="-182553" algn="just" defTabSz="623853" rtl="0" fontAlgn="base">
          <a:lnSpc>
            <a:spcPts val="1100"/>
          </a:lnSpc>
          <a:spcBef>
            <a:spcPct val="0"/>
          </a:spcBef>
          <a:spcAft>
            <a:spcPct val="0"/>
          </a:spcAft>
          <a:buClr>
            <a:srgbClr val="000000"/>
          </a:buClr>
          <a:buFont typeface="Wingdings 3" pitchFamily="18" charset="2"/>
          <a:buChar char="}"/>
          <a:defRPr sz="1200" kern="1200" dirty="0">
            <a:solidFill>
              <a:srgbClr val="0C2870"/>
            </a:solidFill>
            <a:latin typeface="Arial" charset="0"/>
            <a:ea typeface="+mn-ea"/>
            <a:cs typeface="Times New Roman" pitchFamily="18" charset="0"/>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9236</TotalTime>
  <Words>446</Words>
  <Application>Microsoft Office PowerPoint</Application>
  <PresentationFormat>On-screen Show (4:3)</PresentationFormat>
  <Paragraphs>90</Paragraphs>
  <Slides>11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Times New Roman</vt:lpstr>
      <vt:lpstr>Wingdings 3</vt:lpstr>
      <vt:lpstr>2007_Screen_Small_27-94x21-59_18Nov08</vt:lpstr>
      <vt:lpstr>1_2007_Screen_Small_27-94x21-59_18Nov08</vt:lpstr>
      <vt:lpstr>2_2007_Screen_Small_27-94x21-59_18Nov08</vt:lpstr>
      <vt:lpstr>3_2007_Screen_Small_27-94x21-59_18Nov08</vt:lpstr>
      <vt:lpstr>PowerPoint Presentation</vt:lpstr>
      <vt:lpstr> 1. CONTENTS</vt:lpstr>
      <vt:lpstr> 2. INTRODUCTION</vt:lpstr>
      <vt:lpstr> 2. INTRODUCTION CONTINUED</vt:lpstr>
      <vt:lpstr> 3. BACKGROUND</vt:lpstr>
      <vt:lpstr> 4. OUR OBSERVATIONS</vt:lpstr>
      <vt:lpstr> 4. OUR OBSERVATIONS CONTINUED</vt:lpstr>
      <vt:lpstr>5. SUMMARY OF OUR SUBMISSION</vt:lpstr>
      <vt:lpstr> 6. DEVELOPMENTS SINCE THE  DRAFT BILL</vt:lpstr>
      <vt:lpstr> 7. CONCLUSION</vt:lpstr>
      <vt:lpstr>14 Wanless Street, Glenwood, Durban, 4001  Contact Person: Mr S Xulu (Secretary)   082 821 8045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Aurelien</dc:creator>
  <cp:lastModifiedBy>Vhonani Ramaano</cp:lastModifiedBy>
  <cp:revision>698</cp:revision>
  <dcterms:created xsi:type="dcterms:W3CDTF">2013-11-13T03:56:02Z</dcterms:created>
  <dcterms:modified xsi:type="dcterms:W3CDTF">2021-09-01T12:56:39Z</dcterms:modified>
</cp:coreProperties>
</file>