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86" r:id="rId2"/>
    <p:sldId id="290" r:id="rId3"/>
    <p:sldId id="287" r:id="rId4"/>
    <p:sldId id="280" r:id="rId5"/>
    <p:sldId id="277" r:id="rId6"/>
    <p:sldId id="281" r:id="rId7"/>
    <p:sldId id="288" r:id="rId8"/>
    <p:sldId id="289" r:id="rId9"/>
    <p:sldId id="27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zintleg\Desktop\Trend%20analysis\Trend%20analysis%20of%20AG%20reports%20-%202020-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ZA"/>
              <a:t>Results of analysis</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1639006026480035"/>
          <c:y val="0.11982609883589221"/>
          <c:w val="0.55059363580462872"/>
          <c:h val="0.81158594146585494"/>
        </c:manualLayout>
      </c:layout>
      <c:barChart>
        <c:barDir val="bar"/>
        <c:grouping val="clustered"/>
        <c:varyColors val="0"/>
        <c:ser>
          <c:idx val="0"/>
          <c:order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C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'Graphical representation'!$B$2:$B$7</c:f>
              <c:strCache>
                <c:ptCount val="6"/>
                <c:pt idx="0">
                  <c:v>Audit findings raised</c:v>
                </c:pt>
                <c:pt idx="1">
                  <c:v>New audit findings</c:v>
                </c:pt>
                <c:pt idx="2">
                  <c:v>Management dissagreements</c:v>
                </c:pt>
                <c:pt idx="3">
                  <c:v>Matters affecting the audit report</c:v>
                </c:pt>
                <c:pt idx="4">
                  <c:v>No management responses</c:v>
                </c:pt>
                <c:pt idx="5">
                  <c:v>Recurring audit findings</c:v>
                </c:pt>
              </c:strCache>
            </c:strRef>
          </c:cat>
          <c:val>
            <c:numRef>
              <c:f>'Graphical representation'!$C$2:$C$7</c:f>
              <c:numCache>
                <c:formatCode>General</c:formatCode>
                <c:ptCount val="6"/>
                <c:pt idx="0">
                  <c:v>46</c:v>
                </c:pt>
                <c:pt idx="1">
                  <c:v>7</c:v>
                </c:pt>
                <c:pt idx="2">
                  <c:v>8</c:v>
                </c:pt>
                <c:pt idx="3">
                  <c:v>17</c:v>
                </c:pt>
                <c:pt idx="4">
                  <c:v>0</c:v>
                </c:pt>
                <c:pt idx="5">
                  <c:v>39</c:v>
                </c:pt>
              </c:numCache>
            </c:numRef>
          </c:val>
          <c:extLst>
            <c:ext xmlns:c16="http://schemas.microsoft.com/office/drawing/2014/chart" uri="{C3380CC4-5D6E-409C-BE32-E72D297353CC}">
              <c16:uniqueId val="{00000000-25E9-4E9D-BE76-42E311366BCC}"/>
            </c:ext>
          </c:extLst>
        </c:ser>
        <c:ser>
          <c:idx val="1"/>
          <c:order val="1"/>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'Graphical representation'!$B$2:$B$7</c:f>
              <c:strCache>
                <c:ptCount val="6"/>
                <c:pt idx="0">
                  <c:v>Audit findings raised</c:v>
                </c:pt>
                <c:pt idx="1">
                  <c:v>New audit findings</c:v>
                </c:pt>
                <c:pt idx="2">
                  <c:v>Management dissagreements</c:v>
                </c:pt>
                <c:pt idx="3">
                  <c:v>Matters affecting the audit report</c:v>
                </c:pt>
                <c:pt idx="4">
                  <c:v>No management responses</c:v>
                </c:pt>
                <c:pt idx="5">
                  <c:v>Recurring audit findings</c:v>
                </c:pt>
              </c:strCache>
            </c:strRef>
          </c:cat>
          <c:val>
            <c:numRef>
              <c:f>'Graphical representation'!$D$2:$D$7</c:f>
              <c:numCache>
                <c:formatCode>General</c:formatCode>
                <c:ptCount val="6"/>
                <c:pt idx="0">
                  <c:v>60</c:v>
                </c:pt>
                <c:pt idx="1">
                  <c:v>26</c:v>
                </c:pt>
                <c:pt idx="2">
                  <c:v>10</c:v>
                </c:pt>
                <c:pt idx="3">
                  <c:v>6</c:v>
                </c:pt>
                <c:pt idx="4">
                  <c:v>0</c:v>
                </c:pt>
                <c:pt idx="5">
                  <c:v>33</c:v>
                </c:pt>
              </c:numCache>
            </c:numRef>
          </c:val>
          <c:extLst>
            <c:ext xmlns:c16="http://schemas.microsoft.com/office/drawing/2014/chart" uri="{C3380CC4-5D6E-409C-BE32-E72D297353CC}">
              <c16:uniqueId val="{00000001-25E9-4E9D-BE76-42E311366BCC}"/>
            </c:ext>
          </c:extLst>
        </c:ser>
        <c:ser>
          <c:idx val="2"/>
          <c:order val="2"/>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'Graphical representation'!$B$2:$B$7</c:f>
              <c:strCache>
                <c:ptCount val="6"/>
                <c:pt idx="0">
                  <c:v>Audit findings raised</c:v>
                </c:pt>
                <c:pt idx="1">
                  <c:v>New audit findings</c:v>
                </c:pt>
                <c:pt idx="2">
                  <c:v>Management dissagreements</c:v>
                </c:pt>
                <c:pt idx="3">
                  <c:v>Matters affecting the audit report</c:v>
                </c:pt>
                <c:pt idx="4">
                  <c:v>No management responses</c:v>
                </c:pt>
                <c:pt idx="5">
                  <c:v>Recurring audit findings</c:v>
                </c:pt>
              </c:strCache>
            </c:strRef>
          </c:cat>
          <c:val>
            <c:numRef>
              <c:f>'Graphical representation'!$E$2:$E$7</c:f>
              <c:numCache>
                <c:formatCode>General</c:formatCode>
                <c:ptCount val="6"/>
                <c:pt idx="0">
                  <c:v>73</c:v>
                </c:pt>
                <c:pt idx="1">
                  <c:v>37</c:v>
                </c:pt>
                <c:pt idx="2">
                  <c:v>9</c:v>
                </c:pt>
                <c:pt idx="3">
                  <c:v>9</c:v>
                </c:pt>
                <c:pt idx="4">
                  <c:v>0</c:v>
                </c:pt>
                <c:pt idx="5">
                  <c:v>25</c:v>
                </c:pt>
              </c:numCache>
            </c:numRef>
          </c:val>
          <c:extLst>
            <c:ext xmlns:c16="http://schemas.microsoft.com/office/drawing/2014/chart" uri="{C3380CC4-5D6E-409C-BE32-E72D297353CC}">
              <c16:uniqueId val="{00000002-25E9-4E9D-BE76-42E311366BCC}"/>
            </c:ext>
          </c:extLst>
        </c:ser>
        <c:dLbls>
          <c:dLblPos val="inEnd"/>
          <c:showLegendKey val="0"/>
          <c:showVal val="1"/>
          <c:showCatName val="0"/>
          <c:showSerName val="0"/>
          <c:showPercent val="0"/>
          <c:showBubbleSize val="0"/>
        </c:dLbls>
        <c:gapWidth val="115"/>
        <c:overlap val="-20"/>
        <c:axId val="-886523440"/>
        <c:axId val="-886516912"/>
      </c:barChart>
      <c:catAx>
        <c:axId val="-886523440"/>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6516912"/>
        <c:crosses val="autoZero"/>
        <c:auto val="1"/>
        <c:lblAlgn val="ctr"/>
        <c:lblOffset val="100"/>
        <c:noMultiLvlLbl val="0"/>
      </c:catAx>
      <c:valAx>
        <c:axId val="-8865169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6523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90C91-372D-4E6A-B4D4-DEEFC466975E}" type="datetimeFigureOut">
              <a:rPr lang="en-ZA" smtClean="0"/>
              <a:t>2021/08/31</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F76902-F6AE-4EED-88F9-6C0DD12F320F}" type="slidenum">
              <a:rPr lang="en-ZA" smtClean="0"/>
              <a:t>‹#›</a:t>
            </a:fld>
            <a:endParaRPr lang="en-ZA"/>
          </a:p>
        </p:txBody>
      </p:sp>
    </p:spTree>
    <p:extLst>
      <p:ext uri="{BB962C8B-B14F-4D97-AF65-F5344CB8AC3E}">
        <p14:creationId xmlns:p14="http://schemas.microsoft.com/office/powerpoint/2010/main" val="3108801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3F76902-F6AE-4EED-88F9-6C0DD12F320F}" type="slidenum">
              <a:rPr lang="en-ZA" smtClean="0"/>
              <a:t>4</a:t>
            </a:fld>
            <a:endParaRPr lang="en-ZA"/>
          </a:p>
        </p:txBody>
      </p:sp>
    </p:spTree>
    <p:extLst>
      <p:ext uri="{BB962C8B-B14F-4D97-AF65-F5344CB8AC3E}">
        <p14:creationId xmlns:p14="http://schemas.microsoft.com/office/powerpoint/2010/main" val="3099660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800" y="373033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E7DE49-225F-F246-8255-8832F2F6FFE6}"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31318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7DE49-225F-F246-8255-8832F2F6FFE6}"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71357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7DE49-225F-F246-8255-8832F2F6FFE6}"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59749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7DE49-225F-F246-8255-8832F2F6FFE6}"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389943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E7DE49-225F-F246-8255-8832F2F6FFE6}"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83355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E7DE49-225F-F246-8255-8832F2F6FFE6}"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27650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E7DE49-225F-F246-8255-8832F2F6FFE6}" type="datetimeFigureOut">
              <a:rPr lang="en-US" smtClean="0"/>
              <a:t>8/31/2021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2211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E7DE49-225F-F246-8255-8832F2F6FFE6}" type="datetimeFigureOut">
              <a:rPr lang="en-US" smtClean="0"/>
              <a:t>8/31/2021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90065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7DE49-225F-F246-8255-8832F2F6FFE6}" type="datetimeFigureOut">
              <a:rPr lang="en-US" smtClean="0"/>
              <a:t>8/31/2021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369716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E7DE49-225F-F246-8255-8832F2F6FFE6}"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298528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29797"/>
            <a:ext cx="54864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64569"/>
            <a:ext cx="54864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084629"/>
            <a:ext cx="54864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E7DE49-225F-F246-8255-8832F2F6FFE6}"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a:p>
        </p:txBody>
      </p:sp>
    </p:spTree>
    <p:extLst>
      <p:ext uri="{BB962C8B-B14F-4D97-AF65-F5344CB8AC3E}">
        <p14:creationId xmlns:p14="http://schemas.microsoft.com/office/powerpoint/2010/main" val="15972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206337" y="6149832"/>
            <a:ext cx="216939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fld id="{A2E7DE49-225F-F246-8255-8832F2F6FFE6}" type="datetimeFigureOut">
              <a:rPr lang="en-US" smtClean="0"/>
              <a:pPr/>
              <a:t>8/31/2021</a:t>
            </a:fld>
            <a:endParaRPr lang="en-US"/>
          </a:p>
        </p:txBody>
      </p:sp>
      <p:sp>
        <p:nvSpPr>
          <p:cNvPr id="5" name="Footer Placeholder 4"/>
          <p:cNvSpPr>
            <a:spLocks noGrp="1"/>
          </p:cNvSpPr>
          <p:nvPr>
            <p:ph type="ftr" sz="quarter" idx="3"/>
          </p:nvPr>
        </p:nvSpPr>
        <p:spPr>
          <a:xfrm>
            <a:off x="2206337" y="6448136"/>
            <a:ext cx="216939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419600" y="6265573"/>
            <a:ext cx="1578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B1C6805-EAF3-CC4B-883D-0BA841DD8C88}" type="slidenum">
              <a:rPr lang="en-US" smtClean="0"/>
              <a:pPr/>
              <a:t>‹#›</a:t>
            </a:fld>
            <a:endParaRPr lang="en-US"/>
          </a:p>
        </p:txBody>
      </p:sp>
    </p:spTree>
    <p:extLst>
      <p:ext uri="{BB962C8B-B14F-4D97-AF65-F5344CB8AC3E}">
        <p14:creationId xmlns:p14="http://schemas.microsoft.com/office/powerpoint/2010/main" val="239071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07" y="545910"/>
            <a:ext cx="8229600" cy="2225865"/>
          </a:xfrm>
        </p:spPr>
        <p:txBody>
          <a:bodyPr>
            <a:noAutofit/>
          </a:bodyPr>
          <a:lstStyle/>
          <a:p>
            <a:pPr>
              <a:spcBef>
                <a:spcPts val="1000"/>
              </a:spcBef>
              <a:buClr>
                <a:srgbClr val="90C226"/>
              </a:buClr>
              <a:buSzPct val="80000"/>
            </a:pPr>
            <a:r>
              <a:rPr lang="en-US" sz="4800" b="1" dirty="0" err="1" smtClean="0"/>
              <a:t>AGSA</a:t>
            </a:r>
            <a:r>
              <a:rPr lang="en-US" sz="4800" b="1" dirty="0" smtClean="0"/>
              <a:t> STATUS OF RECORDS REVIEW</a:t>
            </a:r>
            <a:br>
              <a:rPr lang="en-US" sz="4800" b="1" dirty="0" smtClean="0"/>
            </a:br>
            <a:r>
              <a:rPr lang="en-US" sz="4800" b="1" dirty="0" smtClean="0"/>
              <a:t>2020/21</a:t>
            </a:r>
            <a:endParaRPr lang="en-US" sz="4800" dirty="0"/>
          </a:p>
        </p:txBody>
      </p:sp>
      <p:sp>
        <p:nvSpPr>
          <p:cNvPr id="3" name="Content Placeholder 2"/>
          <p:cNvSpPr>
            <a:spLocks noGrp="1"/>
          </p:cNvSpPr>
          <p:nvPr>
            <p:ph idx="1"/>
          </p:nvPr>
        </p:nvSpPr>
        <p:spPr>
          <a:xfrm>
            <a:off x="1473958" y="3034255"/>
            <a:ext cx="6359858" cy="2180470"/>
          </a:xfrm>
        </p:spPr>
        <p:txBody>
          <a:bodyPr>
            <a:normAutofit fontScale="92500" lnSpcReduction="20000"/>
          </a:bodyPr>
          <a:lstStyle/>
          <a:p>
            <a:pPr marL="0" indent="0" algn="just">
              <a:spcBef>
                <a:spcPts val="1000"/>
              </a:spcBef>
              <a:buClr>
                <a:srgbClr val="90C226"/>
              </a:buClr>
              <a:buSzPct val="80000"/>
              <a:buNone/>
            </a:pPr>
            <a:endParaRPr lang="en-US" b="1" u="sng" dirty="0" smtClean="0"/>
          </a:p>
          <a:p>
            <a:pPr marL="0" indent="0" algn="just">
              <a:spcBef>
                <a:spcPts val="1000"/>
              </a:spcBef>
              <a:buClr>
                <a:srgbClr val="90C226"/>
              </a:buClr>
              <a:buSzPct val="80000"/>
              <a:buNone/>
            </a:pPr>
            <a:r>
              <a:rPr lang="en-US" b="1" dirty="0" smtClean="0"/>
              <a:t>Presentation by DMV </a:t>
            </a:r>
            <a:r>
              <a:rPr lang="en-US" b="1" dirty="0"/>
              <a:t>on its responses to matters raised in the </a:t>
            </a:r>
            <a:r>
              <a:rPr lang="en-US" b="1" dirty="0" err="1"/>
              <a:t>AGSA</a:t>
            </a:r>
            <a:r>
              <a:rPr lang="en-US" b="1" dirty="0"/>
              <a:t> </a:t>
            </a:r>
            <a:r>
              <a:rPr lang="en-US" b="1" dirty="0" smtClean="0"/>
              <a:t>report </a:t>
            </a:r>
            <a:r>
              <a:rPr lang="en-US" b="1" dirty="0"/>
              <a:t>on status of records review</a:t>
            </a:r>
            <a:endParaRPr lang="en-US" b="1" dirty="0" smtClean="0"/>
          </a:p>
        </p:txBody>
      </p:sp>
    </p:spTree>
    <p:extLst>
      <p:ext uri="{BB962C8B-B14F-4D97-AF65-F5344CB8AC3E}">
        <p14:creationId xmlns:p14="http://schemas.microsoft.com/office/powerpoint/2010/main" val="3370557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56"/>
            <a:ext cx="8229600" cy="1143000"/>
          </a:xfrm>
        </p:spPr>
        <p:txBody>
          <a:bodyPr>
            <a:normAutofit/>
          </a:bodyPr>
          <a:lstStyle/>
          <a:p>
            <a:r>
              <a:rPr lang="en-US" sz="3600" b="1" dirty="0" smtClean="0"/>
              <a:t>PRESENTATION OUTLINE</a:t>
            </a:r>
            <a:endParaRPr lang="en-US" sz="3600" b="1" dirty="0"/>
          </a:p>
        </p:txBody>
      </p:sp>
      <p:sp>
        <p:nvSpPr>
          <p:cNvPr id="4" name="Slide Number Placeholder 3"/>
          <p:cNvSpPr>
            <a:spLocks noGrp="1"/>
          </p:cNvSpPr>
          <p:nvPr>
            <p:ph type="sldNum" sz="quarter" idx="12"/>
          </p:nvPr>
        </p:nvSpPr>
        <p:spPr/>
        <p:txBody>
          <a:bodyPr/>
          <a:lstStyle/>
          <a:p>
            <a:fld id="{7B1C6805-EAF3-CC4B-883D-0BA841DD8C88}" type="slidenum">
              <a:rPr lang="en-US" smtClean="0"/>
              <a:t>2</a:t>
            </a:fld>
            <a:endParaRPr lang="en-US" dirty="0"/>
          </a:p>
        </p:txBody>
      </p:sp>
      <p:sp>
        <p:nvSpPr>
          <p:cNvPr id="6" name="Content Placeholder 2"/>
          <p:cNvSpPr>
            <a:spLocks noGrp="1"/>
          </p:cNvSpPr>
          <p:nvPr>
            <p:ph idx="1"/>
          </p:nvPr>
        </p:nvSpPr>
        <p:spPr>
          <a:xfrm>
            <a:off x="272955" y="1033153"/>
            <a:ext cx="8413846" cy="5232419"/>
          </a:xfrm>
        </p:spPr>
        <p:txBody>
          <a:bodyPr>
            <a:normAutofit fontScale="47500" lnSpcReduction="20000"/>
          </a:bodyPr>
          <a:lstStyle/>
          <a:p>
            <a:pPr>
              <a:lnSpc>
                <a:spcPct val="170000"/>
              </a:lnSpc>
              <a:buFont typeface="Wingdings" panose="05000000000000000000" pitchFamily="2" charset="2"/>
              <a:buChar char="q"/>
            </a:pPr>
            <a:r>
              <a:rPr lang="en-US" sz="4200" spc="10" dirty="0" smtClean="0">
                <a:latin typeface="Arial" panose="020B0604020202020204" pitchFamily="34" charset="0"/>
                <a:ea typeface="Times New Roman" panose="02020603050405020304" pitchFamily="18" charset="0"/>
                <a:cs typeface="Times New Roman" panose="02020603050405020304" pitchFamily="18" charset="0"/>
              </a:rPr>
              <a:t>Purpose</a:t>
            </a:r>
          </a:p>
          <a:p>
            <a:pPr marL="0" indent="0">
              <a:lnSpc>
                <a:spcPct val="170000"/>
              </a:lnSpc>
              <a:buNone/>
            </a:pPr>
            <a:endParaRPr lang="en-US" sz="4200" spc="10" dirty="0" smtClean="0">
              <a:latin typeface="Arial" panose="020B0604020202020204" pitchFamily="34" charset="0"/>
              <a:ea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q"/>
            </a:pPr>
            <a:r>
              <a:rPr lang="en-US" sz="4200" spc="10" dirty="0">
                <a:latin typeface="Arial" panose="020B0604020202020204" pitchFamily="34" charset="0"/>
                <a:ea typeface="Times New Roman" panose="02020603050405020304" pitchFamily="18" charset="0"/>
                <a:cs typeface="Times New Roman" panose="02020603050405020304" pitchFamily="18" charset="0"/>
              </a:rPr>
              <a:t>Audit outcomes and internal control </a:t>
            </a:r>
            <a:r>
              <a:rPr lang="en-US" sz="4200" spc="10" dirty="0" smtClean="0">
                <a:latin typeface="Arial" panose="020B0604020202020204" pitchFamily="34" charset="0"/>
                <a:ea typeface="Times New Roman" panose="02020603050405020304" pitchFamily="18" charset="0"/>
                <a:cs typeface="Times New Roman" panose="02020603050405020304" pitchFamily="18" charset="0"/>
              </a:rPr>
              <a:t>environment</a:t>
            </a:r>
          </a:p>
          <a:p>
            <a:pPr marL="0" indent="0">
              <a:lnSpc>
                <a:spcPct val="170000"/>
              </a:lnSpc>
              <a:buNone/>
            </a:pPr>
            <a:endParaRPr lang="en-US" sz="4200" spc="10" dirty="0" smtClean="0">
              <a:latin typeface="Arial" panose="020B0604020202020204" pitchFamily="34" charset="0"/>
              <a:ea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q"/>
            </a:pPr>
            <a:r>
              <a:rPr lang="en-US" sz="4200" spc="10" dirty="0">
                <a:latin typeface="Arial" panose="020B0604020202020204" pitchFamily="34" charset="0"/>
                <a:ea typeface="Times New Roman" panose="02020603050405020304" pitchFamily="18" charset="0"/>
                <a:cs typeface="Times New Roman" panose="02020603050405020304" pitchFamily="18" charset="0"/>
              </a:rPr>
              <a:t>Matters raised in the </a:t>
            </a:r>
            <a:r>
              <a:rPr lang="en-US" sz="4200" spc="10" dirty="0" err="1">
                <a:latin typeface="Arial" panose="020B0604020202020204" pitchFamily="34" charset="0"/>
                <a:ea typeface="Times New Roman" panose="02020603050405020304" pitchFamily="18" charset="0"/>
                <a:cs typeface="Times New Roman" panose="02020603050405020304" pitchFamily="18" charset="0"/>
              </a:rPr>
              <a:t>AGSA</a:t>
            </a:r>
            <a:r>
              <a:rPr lang="en-US" sz="4200" spc="10" dirty="0">
                <a:latin typeface="Arial" panose="020B0604020202020204" pitchFamily="34" charset="0"/>
                <a:ea typeface="Times New Roman" panose="02020603050405020304" pitchFamily="18" charset="0"/>
                <a:cs typeface="Times New Roman" panose="02020603050405020304" pitchFamily="18" charset="0"/>
              </a:rPr>
              <a:t> Report on status of records </a:t>
            </a:r>
            <a:r>
              <a:rPr lang="en-US" sz="4200" spc="10" dirty="0" smtClean="0">
                <a:latin typeface="Arial" panose="020B0604020202020204" pitchFamily="34" charset="0"/>
                <a:ea typeface="Times New Roman" panose="02020603050405020304" pitchFamily="18" charset="0"/>
                <a:cs typeface="Times New Roman" panose="02020603050405020304" pitchFamily="18" charset="0"/>
              </a:rPr>
              <a:t>review</a:t>
            </a:r>
          </a:p>
          <a:p>
            <a:pPr>
              <a:lnSpc>
                <a:spcPct val="170000"/>
              </a:lnSpc>
              <a:buFont typeface="Wingdings" panose="05000000000000000000" pitchFamily="2" charset="2"/>
              <a:buChar char="q"/>
            </a:pPr>
            <a:endParaRPr lang="en-US" sz="4200" spc="10" dirty="0">
              <a:latin typeface="Arial" panose="020B0604020202020204" pitchFamily="34" charset="0"/>
              <a:ea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q"/>
            </a:pPr>
            <a:r>
              <a:rPr lang="en-US" sz="4200" spc="10" dirty="0" smtClean="0">
                <a:latin typeface="Arial" panose="020B0604020202020204" pitchFamily="34" charset="0"/>
                <a:ea typeface="Times New Roman" panose="02020603050405020304" pitchFamily="18" charset="0"/>
                <a:cs typeface="Times New Roman" panose="02020603050405020304" pitchFamily="18" charset="0"/>
              </a:rPr>
              <a:t>Conclusion</a:t>
            </a:r>
          </a:p>
          <a:p>
            <a:pPr marL="0" indent="0">
              <a:lnSpc>
                <a:spcPct val="170000"/>
              </a:lnSpc>
              <a:buNone/>
            </a:pPr>
            <a:r>
              <a:rPr lang="en-ZA" sz="2800" b="1" dirty="0">
                <a:latin typeface="Calibri" panose="020F0502020204030204" pitchFamily="34" charset="0"/>
                <a:ea typeface="Times New Roman" panose="02020603050405020304" pitchFamily="18" charset="0"/>
                <a:cs typeface="Times New Roman" panose="02020603050405020304" pitchFamily="18" charset="0"/>
              </a:rPr>
              <a:t/>
            </a:r>
            <a:br>
              <a:rPr lang="en-ZA" sz="2800" b="1" dirty="0">
                <a:latin typeface="Calibri" panose="020F0502020204030204" pitchFamily="34" charset="0"/>
                <a:ea typeface="Times New Roman" panose="02020603050405020304" pitchFamily="18" charset="0"/>
                <a:cs typeface="Times New Roman" panose="02020603050405020304" pitchFamily="18" charset="0"/>
              </a:rPr>
            </a:br>
            <a:endParaRPr lang="en-US" sz="2000" spc="10" dirty="0" smtClean="0">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5000"/>
              </a:lnSpc>
              <a:buNone/>
            </a:pPr>
            <a:r>
              <a:rPr lang="en-ZA" sz="2000" b="1" dirty="0">
                <a:ea typeface="Times New Roman" panose="02020603050405020304" pitchFamily="18" charset="0"/>
                <a:cs typeface="Times New Roman" panose="02020603050405020304" pitchFamily="18" charset="0"/>
              </a:rPr>
              <a:t/>
            </a:r>
            <a:br>
              <a:rPr lang="en-ZA" sz="2000" b="1" dirty="0">
                <a:ea typeface="Times New Roman" panose="02020603050405020304" pitchFamily="18" charset="0"/>
                <a:cs typeface="Times New Roman" panose="02020603050405020304" pitchFamily="18" charset="0"/>
              </a:rPr>
            </a:br>
            <a:r>
              <a:rPr lang="en-ZA" sz="2000" b="1" dirty="0"/>
              <a:t/>
            </a:r>
            <a:br>
              <a:rPr lang="en-ZA" sz="2000" b="1" dirty="0"/>
            </a:br>
            <a:endParaRPr lang="en-ZA" sz="2000" dirty="0" smtClean="0">
              <a:ea typeface="Times New Roman" panose="02020603050405020304" pitchFamily="18" charset="0"/>
              <a:cs typeface="Times New Roman" panose="02020603050405020304" pitchFamily="18" charset="0"/>
            </a:endParaRPr>
          </a:p>
          <a:p>
            <a:pPr>
              <a:lnSpc>
                <a:spcPct val="115000"/>
              </a:lnSpc>
              <a:spcAft>
                <a:spcPts val="0"/>
              </a:spcAft>
              <a:buFont typeface="Arial" panose="020B0604020202020204" pitchFamily="34" charset="0"/>
              <a:buChar char="•"/>
            </a:pPr>
            <a:endParaRPr lang="en-ZA" sz="2000" dirty="0">
              <a:ea typeface="Times New Roman" panose="02020603050405020304" pitchFamily="18" charset="0"/>
              <a:cs typeface="Times New Roman" panose="02020603050405020304" pitchFamily="18" charset="0"/>
            </a:endParaRPr>
          </a:p>
          <a:p>
            <a:pPr marL="457200" lvl="1" indent="0" algn="just">
              <a:lnSpc>
                <a:spcPct val="115000"/>
              </a:lnSpc>
              <a:buNone/>
            </a:pPr>
            <a:endParaRPr lang="en-ZA" sz="2400" dirty="0">
              <a:latin typeface="Calibri" panose="020F0502020204030204" pitchFamily="34" charset="0"/>
              <a:ea typeface="Times New Roman" panose="02020603050405020304" pitchFamily="18" charset="0"/>
              <a:cs typeface="Times New Roman" panose="02020603050405020304" pitchFamily="18" charset="0"/>
            </a:endParaRPr>
          </a:p>
          <a:p>
            <a:endParaRPr lang="en-ZA" dirty="0"/>
          </a:p>
        </p:txBody>
      </p:sp>
    </p:spTree>
    <p:extLst>
      <p:ext uri="{BB962C8B-B14F-4D97-AF65-F5344CB8AC3E}">
        <p14:creationId xmlns:p14="http://schemas.microsoft.com/office/powerpoint/2010/main" val="883946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3"/>
            <a:ext cx="8229600" cy="912718"/>
          </a:xfrm>
        </p:spPr>
        <p:txBody>
          <a:bodyPr>
            <a:noAutofit/>
          </a:bodyPr>
          <a:lstStyle/>
          <a:p>
            <a:pPr>
              <a:spcBef>
                <a:spcPts val="1000"/>
              </a:spcBef>
              <a:buClr>
                <a:srgbClr val="90C226"/>
              </a:buClr>
              <a:buSzPct val="80000"/>
            </a:pPr>
            <a:r>
              <a:rPr lang="en-US" sz="6000" dirty="0" smtClean="0"/>
              <a:t>Purpose</a:t>
            </a:r>
            <a:endParaRPr lang="en-US" sz="6000" dirty="0"/>
          </a:p>
        </p:txBody>
      </p:sp>
      <p:sp>
        <p:nvSpPr>
          <p:cNvPr id="3" name="Content Placeholder 2"/>
          <p:cNvSpPr>
            <a:spLocks noGrp="1"/>
          </p:cNvSpPr>
          <p:nvPr>
            <p:ph idx="1"/>
          </p:nvPr>
        </p:nvSpPr>
        <p:spPr>
          <a:xfrm>
            <a:off x="259307" y="834193"/>
            <a:ext cx="8625385" cy="5866857"/>
          </a:xfrm>
        </p:spPr>
        <p:txBody>
          <a:bodyPr>
            <a:normAutofit/>
          </a:bodyPr>
          <a:lstStyle/>
          <a:p>
            <a:pPr marL="0" indent="0" algn="just">
              <a:spcBef>
                <a:spcPts val="1000"/>
              </a:spcBef>
              <a:buClr>
                <a:srgbClr val="90C226"/>
              </a:buClr>
              <a:buSzPct val="80000"/>
              <a:buNone/>
            </a:pPr>
            <a:endParaRPr lang="en-US" b="1" u="sng" dirty="0" smtClean="0"/>
          </a:p>
          <a:p>
            <a:pPr algn="just"/>
            <a:r>
              <a:rPr lang="en-US" dirty="0"/>
              <a:t>The purpose of the presentation is to apprise the </a:t>
            </a:r>
            <a:r>
              <a:rPr lang="en-US" dirty="0" smtClean="0"/>
              <a:t>Portfolio Committee on high </a:t>
            </a:r>
            <a:r>
              <a:rPr lang="en-US" dirty="0"/>
              <a:t>level results of matters raised in the AGSA Report on status of records review</a:t>
            </a:r>
          </a:p>
          <a:p>
            <a:pPr marL="0" indent="0">
              <a:buNone/>
            </a:pPr>
            <a:r>
              <a:rPr lang="en-US" dirty="0" smtClean="0"/>
              <a:t> </a:t>
            </a:r>
          </a:p>
        </p:txBody>
      </p:sp>
    </p:spTree>
    <p:extLst>
      <p:ext uri="{BB962C8B-B14F-4D97-AF65-F5344CB8AC3E}">
        <p14:creationId xmlns:p14="http://schemas.microsoft.com/office/powerpoint/2010/main" val="1694188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31"/>
            <a:ext cx="8229600" cy="1143000"/>
          </a:xfrm>
        </p:spPr>
        <p:txBody>
          <a:bodyPr>
            <a:normAutofit/>
          </a:bodyPr>
          <a:lstStyle/>
          <a:p>
            <a:r>
              <a:rPr lang="en-US" altLang="en-US" sz="2800" b="1" dirty="0" smtClean="0"/>
              <a:t>Audit outcomes and internal control environment</a:t>
            </a:r>
            <a:endParaRPr lang="en-ZA" altLang="en-US" sz="2800" b="1" dirty="0"/>
          </a:p>
        </p:txBody>
      </p:sp>
      <p:pic>
        <p:nvPicPr>
          <p:cNvPr id="7" name="Picture 6"/>
          <p:cNvPicPr/>
          <p:nvPr/>
        </p:nvPicPr>
        <p:blipFill>
          <a:blip r:embed="rId3"/>
          <a:stretch>
            <a:fillRect/>
          </a:stretch>
        </p:blipFill>
        <p:spPr>
          <a:xfrm>
            <a:off x="204715" y="1023581"/>
            <a:ext cx="8771417" cy="5390867"/>
          </a:xfrm>
          <a:prstGeom prst="rect">
            <a:avLst/>
          </a:prstGeom>
        </p:spPr>
      </p:pic>
    </p:spTree>
    <p:extLst>
      <p:ext uri="{BB962C8B-B14F-4D97-AF65-F5344CB8AC3E}">
        <p14:creationId xmlns:p14="http://schemas.microsoft.com/office/powerpoint/2010/main" val="3677710536"/>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69" y="48595"/>
            <a:ext cx="8495731" cy="953661"/>
          </a:xfrm>
        </p:spPr>
        <p:txBody>
          <a:bodyPr>
            <a:normAutofit/>
          </a:bodyPr>
          <a:lstStyle/>
          <a:p>
            <a:pPr lvl="0">
              <a:spcBef>
                <a:spcPts val="1000"/>
              </a:spcBef>
              <a:buClr>
                <a:srgbClr val="90C226"/>
              </a:buClr>
              <a:buSzPct val="80000"/>
            </a:pPr>
            <a:r>
              <a:rPr lang="en-US" b="1" dirty="0"/>
              <a:t>AG audit </a:t>
            </a:r>
            <a:r>
              <a:rPr lang="en-US" b="1" dirty="0" smtClean="0"/>
              <a:t>outcomes</a:t>
            </a:r>
            <a:endParaRPr lang="en-US" b="1" dirty="0"/>
          </a:p>
        </p:txBody>
      </p:sp>
      <p:sp>
        <p:nvSpPr>
          <p:cNvPr id="5" name="Rectangle 4"/>
          <p:cNvSpPr/>
          <p:nvPr/>
        </p:nvSpPr>
        <p:spPr>
          <a:xfrm>
            <a:off x="191069" y="4563917"/>
            <a:ext cx="8495731" cy="1605568"/>
          </a:xfrm>
          <a:prstGeom prst="rect">
            <a:avLst/>
          </a:prstGeom>
        </p:spPr>
        <p:txBody>
          <a:bodyPr wrap="square">
            <a:spAutoFit/>
          </a:bodyPr>
          <a:lstStyle/>
          <a:p>
            <a:pPr algn="just">
              <a:spcBef>
                <a:spcPts val="1000"/>
              </a:spcBef>
              <a:buClr>
                <a:srgbClr val="90C226"/>
              </a:buClr>
              <a:buSzPct val="80000"/>
            </a:pPr>
            <a:r>
              <a:rPr lang="en-US" b="1" u="sng" dirty="0" smtClean="0"/>
              <a:t>Matter of emphasis</a:t>
            </a:r>
            <a:endParaRPr lang="en-US" dirty="0" smtClean="0"/>
          </a:p>
          <a:p>
            <a:pPr marL="285750" indent="-285750" algn="just">
              <a:spcBef>
                <a:spcPts val="1000"/>
              </a:spcBef>
              <a:buClr>
                <a:srgbClr val="90C226"/>
              </a:buClr>
              <a:buSzPct val="80000"/>
              <a:buFont typeface="Arial" panose="020B0604020202020204" pitchFamily="34" charset="0"/>
              <a:buChar char="•"/>
            </a:pPr>
            <a:r>
              <a:rPr lang="en-ZA" dirty="0" smtClean="0"/>
              <a:t>The </a:t>
            </a:r>
            <a:r>
              <a:rPr lang="en-ZA" dirty="0"/>
              <a:t>department is the defendant in contract cancellation </a:t>
            </a:r>
            <a:r>
              <a:rPr lang="en-ZA" dirty="0" smtClean="0"/>
              <a:t>lawsuits amounting to R 189 159 000.00. </a:t>
            </a:r>
            <a:r>
              <a:rPr lang="en-ZA" dirty="0"/>
              <a:t>The ultimate outcome of these matters cannot presently be determined and no provision for any liability that may result has been made in the financial statements. </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32737551"/>
              </p:ext>
            </p:extLst>
          </p:nvPr>
        </p:nvGraphicFramePr>
        <p:xfrm>
          <a:off x="191069" y="884239"/>
          <a:ext cx="4544704" cy="3679678"/>
        </p:xfrm>
        <a:graphic>
          <a:graphicData uri="http://schemas.openxmlformats.org/drawingml/2006/table">
            <a:tbl>
              <a:tblPr>
                <a:tableStyleId>{5C22544A-7EE6-4342-B048-85BDC9FD1C3A}</a:tableStyleId>
              </a:tblPr>
              <a:tblGrid>
                <a:gridCol w="2429301">
                  <a:extLst>
                    <a:ext uri="{9D8B030D-6E8A-4147-A177-3AD203B41FA5}">
                      <a16:colId xmlns:a16="http://schemas.microsoft.com/office/drawing/2014/main" val="20000"/>
                    </a:ext>
                  </a:extLst>
                </a:gridCol>
                <a:gridCol w="696036">
                  <a:extLst>
                    <a:ext uri="{9D8B030D-6E8A-4147-A177-3AD203B41FA5}">
                      <a16:colId xmlns:a16="http://schemas.microsoft.com/office/drawing/2014/main" val="20001"/>
                    </a:ext>
                  </a:extLst>
                </a:gridCol>
                <a:gridCol w="682388">
                  <a:extLst>
                    <a:ext uri="{9D8B030D-6E8A-4147-A177-3AD203B41FA5}">
                      <a16:colId xmlns:a16="http://schemas.microsoft.com/office/drawing/2014/main" val="20002"/>
                    </a:ext>
                  </a:extLst>
                </a:gridCol>
                <a:gridCol w="736979">
                  <a:extLst>
                    <a:ext uri="{9D8B030D-6E8A-4147-A177-3AD203B41FA5}">
                      <a16:colId xmlns:a16="http://schemas.microsoft.com/office/drawing/2014/main" val="20003"/>
                    </a:ext>
                  </a:extLst>
                </a:gridCol>
              </a:tblGrid>
              <a:tr h="560538">
                <a:tc>
                  <a:txBody>
                    <a:bodyPr/>
                    <a:lstStyle/>
                    <a:p>
                      <a:pPr algn="l" fontAlgn="b"/>
                      <a:r>
                        <a:rPr lang="en-ZA" sz="1600" b="1" u="none" strike="noStrike" dirty="0">
                          <a:effectLst/>
                        </a:rPr>
                        <a:t>Description</a:t>
                      </a:r>
                      <a:endParaRPr lang="en-ZA" sz="1600" b="1"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tc>
                  <a:txBody>
                    <a:bodyPr/>
                    <a:lstStyle/>
                    <a:p>
                      <a:pPr algn="ctr" fontAlgn="b"/>
                      <a:r>
                        <a:rPr lang="en-ZA" sz="1600" b="1" u="none" strike="noStrike" dirty="0">
                          <a:effectLst/>
                        </a:rPr>
                        <a:t>2018-19</a:t>
                      </a:r>
                      <a:endParaRPr lang="en-ZA" sz="1600" b="1"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tc>
                  <a:txBody>
                    <a:bodyPr/>
                    <a:lstStyle/>
                    <a:p>
                      <a:pPr algn="ctr" fontAlgn="b"/>
                      <a:r>
                        <a:rPr lang="en-ZA" sz="1600" b="1" u="none" strike="noStrike" dirty="0">
                          <a:effectLst/>
                        </a:rPr>
                        <a:t>2019-20</a:t>
                      </a:r>
                      <a:endParaRPr lang="en-ZA" sz="1600" b="1" i="0" u="none" strike="noStrike" dirty="0">
                        <a:solidFill>
                          <a:srgbClr val="000000"/>
                        </a:solidFill>
                        <a:effectLst/>
                        <a:latin typeface="Arial" panose="020B0604020202020204" pitchFamily="34" charset="0"/>
                      </a:endParaRPr>
                    </a:p>
                  </a:txBody>
                  <a:tcPr marL="9525" marR="9525" marT="9525" marB="0" anchor="b">
                    <a:solidFill>
                      <a:schemeClr val="accent2"/>
                    </a:solidFill>
                  </a:tcPr>
                </a:tc>
                <a:tc>
                  <a:txBody>
                    <a:bodyPr/>
                    <a:lstStyle/>
                    <a:p>
                      <a:pPr algn="ctr" fontAlgn="b"/>
                      <a:r>
                        <a:rPr lang="en-ZA" sz="1600" b="1" u="none" strike="noStrike" dirty="0" smtClean="0">
                          <a:effectLst/>
                        </a:rPr>
                        <a:t>2020-21</a:t>
                      </a:r>
                      <a:endParaRPr lang="en-ZA" sz="1600" b="1" i="0" u="none" strike="noStrike" dirty="0">
                        <a:solidFill>
                          <a:srgbClr val="000000"/>
                        </a:solidFill>
                        <a:effectLst/>
                        <a:latin typeface="Arial" panose="020B0604020202020204" pitchFamily="34" charset="0"/>
                      </a:endParaRPr>
                    </a:p>
                  </a:txBody>
                  <a:tcPr marL="9525" marR="9525" marT="9525" marB="0" anchor="b">
                    <a:solidFill>
                      <a:schemeClr val="accent2"/>
                    </a:solidFill>
                  </a:tcPr>
                </a:tc>
                <a:extLst>
                  <a:ext uri="{0D108BD9-81ED-4DB2-BD59-A6C34878D82A}">
                    <a16:rowId xmlns:a16="http://schemas.microsoft.com/office/drawing/2014/main" val="10000"/>
                  </a:ext>
                </a:extLst>
              </a:tr>
              <a:tr h="494886">
                <a:tc>
                  <a:txBody>
                    <a:bodyPr/>
                    <a:lstStyle/>
                    <a:p>
                      <a:pPr algn="l" fontAlgn="b"/>
                      <a:r>
                        <a:rPr lang="en-ZA" sz="1600" b="1" u="none" strike="noStrike" dirty="0">
                          <a:effectLst/>
                        </a:rPr>
                        <a:t>Audit findings raised</a:t>
                      </a:r>
                      <a:endParaRPr lang="en-ZA"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600" b="1" u="none" strike="noStrike" dirty="0">
                          <a:effectLst/>
                        </a:rPr>
                        <a:t>46</a:t>
                      </a:r>
                      <a:endParaRPr lang="en-ZA" sz="1600" b="1" i="0" u="none" strike="noStrike" dirty="0">
                        <a:solidFill>
                          <a:srgbClr val="000000"/>
                        </a:solidFill>
                        <a:effectLst/>
                        <a:latin typeface="Calibri" panose="020F0502020204030204" pitchFamily="34" charset="0"/>
                      </a:endParaRPr>
                    </a:p>
                  </a:txBody>
                  <a:tcPr marL="9525" marR="9525" marT="9525" marB="0" anchor="b">
                    <a:solidFill>
                      <a:srgbClr val="00B050"/>
                    </a:solidFill>
                  </a:tcPr>
                </a:tc>
                <a:tc>
                  <a:txBody>
                    <a:bodyPr/>
                    <a:lstStyle/>
                    <a:p>
                      <a:pPr algn="ctr" fontAlgn="b"/>
                      <a:r>
                        <a:rPr lang="en-ZA" sz="1600" b="1" u="none" strike="noStrike" dirty="0">
                          <a:effectLst/>
                        </a:rPr>
                        <a:t>60</a:t>
                      </a:r>
                      <a:endParaRPr lang="en-ZA" sz="1600" b="1"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ctr" fontAlgn="b"/>
                      <a:r>
                        <a:rPr lang="en-US" sz="1600" b="1" i="0" u="none" strike="noStrike" dirty="0" smtClean="0">
                          <a:solidFill>
                            <a:srgbClr val="000000"/>
                          </a:solidFill>
                          <a:effectLst/>
                          <a:latin typeface="Arial" panose="020B0604020202020204" pitchFamily="34" charset="0"/>
                        </a:rPr>
                        <a:t>73</a:t>
                      </a:r>
                      <a:endParaRPr lang="en-ZA" sz="1600" b="1" i="0" u="none" strike="noStrike" dirty="0">
                        <a:solidFill>
                          <a:srgbClr val="000000"/>
                        </a:solidFill>
                        <a:effectLst/>
                        <a:latin typeface="Arial" panose="020B0604020202020204" pitchFamily="34" charset="0"/>
                      </a:endParaRPr>
                    </a:p>
                  </a:txBody>
                  <a:tcPr marL="9525" marR="9525" marT="9525" marB="0" anchor="b">
                    <a:solidFill>
                      <a:srgbClr val="FF0000"/>
                    </a:solidFill>
                  </a:tcPr>
                </a:tc>
                <a:extLst>
                  <a:ext uri="{0D108BD9-81ED-4DB2-BD59-A6C34878D82A}">
                    <a16:rowId xmlns:a16="http://schemas.microsoft.com/office/drawing/2014/main" val="10001"/>
                  </a:ext>
                </a:extLst>
              </a:tr>
              <a:tr h="471320">
                <a:tc>
                  <a:txBody>
                    <a:bodyPr/>
                    <a:lstStyle/>
                    <a:p>
                      <a:pPr algn="l" fontAlgn="b"/>
                      <a:r>
                        <a:rPr lang="en-ZA" sz="1600" b="1" u="none" strike="noStrike" dirty="0">
                          <a:effectLst/>
                        </a:rPr>
                        <a:t>New audit findings</a:t>
                      </a:r>
                      <a:endParaRPr lang="en-ZA"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600" b="1" u="none" strike="noStrike" dirty="0">
                          <a:effectLst/>
                        </a:rPr>
                        <a:t>7</a:t>
                      </a:r>
                      <a:endParaRPr lang="en-ZA" sz="1600" b="1" i="0" u="none" strike="noStrike" dirty="0">
                        <a:solidFill>
                          <a:srgbClr val="000000"/>
                        </a:solidFill>
                        <a:effectLst/>
                        <a:latin typeface="Calibri" panose="020F0502020204030204" pitchFamily="34" charset="0"/>
                      </a:endParaRPr>
                    </a:p>
                  </a:txBody>
                  <a:tcPr marL="9525" marR="9525" marT="9525" marB="0" anchor="b">
                    <a:solidFill>
                      <a:srgbClr val="00B050"/>
                    </a:solidFill>
                  </a:tcPr>
                </a:tc>
                <a:tc>
                  <a:txBody>
                    <a:bodyPr/>
                    <a:lstStyle/>
                    <a:p>
                      <a:pPr algn="ctr" fontAlgn="b"/>
                      <a:r>
                        <a:rPr lang="en-ZA" sz="1600" b="1" u="none" strike="noStrike" dirty="0">
                          <a:effectLst/>
                        </a:rPr>
                        <a:t>26</a:t>
                      </a:r>
                      <a:endParaRPr lang="en-ZA" sz="1600" b="1"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ctr" fontAlgn="b"/>
                      <a:r>
                        <a:rPr lang="en-US" sz="1600" b="1" i="0" u="none" strike="noStrike" dirty="0" smtClean="0">
                          <a:solidFill>
                            <a:schemeClr val="tx1"/>
                          </a:solidFill>
                          <a:effectLst/>
                          <a:latin typeface="Arial" panose="020B0604020202020204" pitchFamily="34" charset="0"/>
                        </a:rPr>
                        <a:t>37</a:t>
                      </a:r>
                      <a:endParaRPr lang="en-ZA" sz="1600" b="1" i="0" u="none" strike="noStrike" dirty="0">
                        <a:solidFill>
                          <a:schemeClr val="tx1"/>
                        </a:solidFill>
                        <a:effectLst/>
                        <a:latin typeface="Arial" panose="020B0604020202020204" pitchFamily="34" charset="0"/>
                      </a:endParaRPr>
                    </a:p>
                  </a:txBody>
                  <a:tcPr marL="9525" marR="9525" marT="9525" marB="0" anchor="b">
                    <a:solidFill>
                      <a:srgbClr val="FF0000"/>
                    </a:solidFill>
                  </a:tcPr>
                </a:tc>
                <a:extLst>
                  <a:ext uri="{0D108BD9-81ED-4DB2-BD59-A6C34878D82A}">
                    <a16:rowId xmlns:a16="http://schemas.microsoft.com/office/drawing/2014/main" val="10002"/>
                  </a:ext>
                </a:extLst>
              </a:tr>
              <a:tr h="560538">
                <a:tc>
                  <a:txBody>
                    <a:bodyPr/>
                    <a:lstStyle/>
                    <a:p>
                      <a:pPr algn="l" fontAlgn="b"/>
                      <a:r>
                        <a:rPr lang="en-ZA" sz="1600" b="1" u="none" strike="noStrike">
                          <a:effectLst/>
                        </a:rPr>
                        <a:t>Management dissagreements</a:t>
                      </a:r>
                      <a:endParaRPr lang="en-ZA"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ZA" sz="1600" b="1" u="none" strike="noStrike" dirty="0">
                          <a:effectLst/>
                        </a:rPr>
                        <a:t>8</a:t>
                      </a:r>
                      <a:endParaRPr lang="en-ZA" sz="1600" b="1" i="0" u="none" strike="noStrike" dirty="0">
                        <a:solidFill>
                          <a:srgbClr val="000000"/>
                        </a:solidFill>
                        <a:effectLst/>
                        <a:latin typeface="Calibri" panose="020F0502020204030204" pitchFamily="34" charset="0"/>
                      </a:endParaRPr>
                    </a:p>
                  </a:txBody>
                  <a:tcPr marL="9525" marR="9525" marT="9525" marB="0" anchor="b">
                    <a:solidFill>
                      <a:srgbClr val="00B050"/>
                    </a:solidFill>
                  </a:tcPr>
                </a:tc>
                <a:tc>
                  <a:txBody>
                    <a:bodyPr/>
                    <a:lstStyle/>
                    <a:p>
                      <a:pPr algn="ctr" fontAlgn="b"/>
                      <a:r>
                        <a:rPr lang="en-ZA" sz="1600" b="1" u="none" strike="noStrike" dirty="0">
                          <a:effectLst/>
                        </a:rPr>
                        <a:t>10</a:t>
                      </a:r>
                      <a:endParaRPr lang="en-ZA" sz="1600" b="1" i="0" u="none" strike="noStrike" dirty="0">
                        <a:solidFill>
                          <a:srgbClr val="000000"/>
                        </a:solidFill>
                        <a:effectLst/>
                        <a:latin typeface="Arial" panose="020B0604020202020204" pitchFamily="34" charset="0"/>
                      </a:endParaRPr>
                    </a:p>
                  </a:txBody>
                  <a:tcPr marL="9525" marR="9525" marT="9525" marB="0" anchor="b">
                    <a:solidFill>
                      <a:srgbClr val="FF0000"/>
                    </a:solidFill>
                  </a:tcPr>
                </a:tc>
                <a:tc>
                  <a:txBody>
                    <a:bodyPr/>
                    <a:lstStyle/>
                    <a:p>
                      <a:pPr algn="ctr" fontAlgn="b"/>
                      <a:r>
                        <a:rPr lang="en-US" sz="1600" b="1" i="0" u="none" strike="noStrike" dirty="0" smtClean="0">
                          <a:solidFill>
                            <a:schemeClr val="tx1"/>
                          </a:solidFill>
                          <a:effectLst/>
                          <a:latin typeface="Arial" panose="020B0604020202020204" pitchFamily="34" charset="0"/>
                        </a:rPr>
                        <a:t>9</a:t>
                      </a:r>
                      <a:endParaRPr lang="en-ZA" sz="1600" b="1" i="0" u="none" strike="noStrike" dirty="0">
                        <a:solidFill>
                          <a:schemeClr val="tx1"/>
                        </a:solidFill>
                        <a:effectLst/>
                        <a:latin typeface="Arial" panose="020B0604020202020204" pitchFamily="34" charset="0"/>
                      </a:endParaRPr>
                    </a:p>
                  </a:txBody>
                  <a:tcPr marL="9525" marR="9525" marT="9525" marB="0" anchor="b">
                    <a:solidFill>
                      <a:srgbClr val="FFFF00"/>
                    </a:solidFill>
                  </a:tcPr>
                </a:tc>
                <a:extLst>
                  <a:ext uri="{0D108BD9-81ED-4DB2-BD59-A6C34878D82A}">
                    <a16:rowId xmlns:a16="http://schemas.microsoft.com/office/drawing/2014/main" val="10003"/>
                  </a:ext>
                </a:extLst>
              </a:tr>
              <a:tr h="560538">
                <a:tc>
                  <a:txBody>
                    <a:bodyPr/>
                    <a:lstStyle/>
                    <a:p>
                      <a:pPr algn="l" fontAlgn="b"/>
                      <a:r>
                        <a:rPr lang="en-US" sz="1600" b="1" u="none" strike="noStrike" dirty="0">
                          <a:effectLst/>
                        </a:rPr>
                        <a:t>Matters affecting the audit report</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600" b="1" u="none" strike="noStrike" dirty="0">
                          <a:effectLst/>
                        </a:rPr>
                        <a:t>17</a:t>
                      </a:r>
                      <a:endParaRPr lang="en-ZA" sz="1600" b="1" i="0" u="none" strike="noStrike" dirty="0">
                        <a:solidFill>
                          <a:srgbClr val="000000"/>
                        </a:solidFill>
                        <a:effectLst/>
                        <a:latin typeface="Calibri" panose="020F0502020204030204" pitchFamily="34" charset="0"/>
                      </a:endParaRPr>
                    </a:p>
                  </a:txBody>
                  <a:tcPr marL="9525" marR="9525" marT="9525" marB="0" anchor="b">
                    <a:solidFill>
                      <a:srgbClr val="FF0000"/>
                    </a:solidFill>
                  </a:tcPr>
                </a:tc>
                <a:tc>
                  <a:txBody>
                    <a:bodyPr/>
                    <a:lstStyle/>
                    <a:p>
                      <a:pPr algn="ctr" fontAlgn="b"/>
                      <a:r>
                        <a:rPr lang="en-US" sz="1600" b="1" i="0" u="none" strike="noStrike" dirty="0" smtClean="0">
                          <a:solidFill>
                            <a:srgbClr val="000000"/>
                          </a:solidFill>
                          <a:effectLst/>
                          <a:latin typeface="Arial" panose="020B0604020202020204" pitchFamily="34" charset="0"/>
                        </a:rPr>
                        <a:t>6</a:t>
                      </a:r>
                      <a:endParaRPr lang="en-ZA" sz="1600" b="1" i="0" u="none" strike="noStrike" dirty="0">
                        <a:solidFill>
                          <a:srgbClr val="000000"/>
                        </a:solidFill>
                        <a:effectLst/>
                        <a:latin typeface="Arial" panose="020B0604020202020204" pitchFamily="34" charset="0"/>
                      </a:endParaRPr>
                    </a:p>
                  </a:txBody>
                  <a:tcPr marL="9525" marR="9525" marT="9525" marB="0" anchor="b">
                    <a:solidFill>
                      <a:srgbClr val="00B050"/>
                    </a:solidFill>
                  </a:tcPr>
                </a:tc>
                <a:tc>
                  <a:txBody>
                    <a:bodyPr/>
                    <a:lstStyle/>
                    <a:p>
                      <a:pPr algn="ctr" fontAlgn="b"/>
                      <a:r>
                        <a:rPr lang="en-US" sz="1600" b="1" i="0" u="none" strike="noStrike" dirty="0" smtClean="0">
                          <a:solidFill>
                            <a:schemeClr val="tx1"/>
                          </a:solidFill>
                          <a:effectLst/>
                          <a:latin typeface="Arial" panose="020B0604020202020204" pitchFamily="34" charset="0"/>
                        </a:rPr>
                        <a:t>9</a:t>
                      </a:r>
                      <a:endParaRPr lang="en-ZA" sz="1600" b="1" i="0" u="none" strike="noStrike" dirty="0">
                        <a:solidFill>
                          <a:schemeClr val="tx1"/>
                        </a:solidFill>
                        <a:effectLst/>
                        <a:latin typeface="Arial" panose="020B0604020202020204" pitchFamily="34" charset="0"/>
                      </a:endParaRPr>
                    </a:p>
                  </a:txBody>
                  <a:tcPr marL="9525" marR="9525" marT="9525" marB="0" anchor="b">
                    <a:solidFill>
                      <a:srgbClr val="FFFF00"/>
                    </a:solidFill>
                  </a:tcPr>
                </a:tc>
                <a:extLst>
                  <a:ext uri="{0D108BD9-81ED-4DB2-BD59-A6C34878D82A}">
                    <a16:rowId xmlns:a16="http://schemas.microsoft.com/office/drawing/2014/main" val="10004"/>
                  </a:ext>
                </a:extLst>
              </a:tr>
              <a:tr h="560538">
                <a:tc>
                  <a:txBody>
                    <a:bodyPr/>
                    <a:lstStyle/>
                    <a:p>
                      <a:pPr algn="l" fontAlgn="b"/>
                      <a:r>
                        <a:rPr lang="en-ZA" sz="1600" b="1" u="none" strike="noStrike" dirty="0">
                          <a:effectLst/>
                        </a:rPr>
                        <a:t>No management responses</a:t>
                      </a:r>
                      <a:endParaRPr lang="en-ZA"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600" b="1" u="none" strike="noStrike" dirty="0">
                          <a:effectLst/>
                        </a:rPr>
                        <a:t>0</a:t>
                      </a:r>
                      <a:endParaRPr lang="en-ZA" sz="1600" b="1" i="0" u="none" strike="noStrike" dirty="0">
                        <a:solidFill>
                          <a:srgbClr val="000000"/>
                        </a:solidFill>
                        <a:effectLst/>
                        <a:latin typeface="Calibri" panose="020F0502020204030204" pitchFamily="34" charset="0"/>
                      </a:endParaRPr>
                    </a:p>
                  </a:txBody>
                  <a:tcPr marL="9525" marR="9525" marT="9525" marB="0" anchor="b">
                    <a:solidFill>
                      <a:srgbClr val="00B050"/>
                    </a:solidFill>
                  </a:tcPr>
                </a:tc>
                <a:tc>
                  <a:txBody>
                    <a:bodyPr/>
                    <a:lstStyle/>
                    <a:p>
                      <a:pPr algn="ctr" fontAlgn="b"/>
                      <a:r>
                        <a:rPr lang="en-ZA" sz="1600" b="1" u="none" strike="noStrike" dirty="0">
                          <a:effectLst/>
                        </a:rPr>
                        <a:t>0</a:t>
                      </a:r>
                      <a:endParaRPr lang="en-ZA" sz="1600" b="1" i="0" u="none" strike="noStrike" dirty="0">
                        <a:solidFill>
                          <a:srgbClr val="000000"/>
                        </a:solidFill>
                        <a:effectLst/>
                        <a:latin typeface="Arial" panose="020B0604020202020204" pitchFamily="34" charset="0"/>
                      </a:endParaRPr>
                    </a:p>
                  </a:txBody>
                  <a:tcPr marL="9525" marR="9525" marT="9525" marB="0" anchor="b">
                    <a:solidFill>
                      <a:srgbClr val="00B050"/>
                    </a:solidFill>
                  </a:tcPr>
                </a:tc>
                <a:tc>
                  <a:txBody>
                    <a:bodyPr/>
                    <a:lstStyle/>
                    <a:p>
                      <a:pPr algn="ctr" fontAlgn="b"/>
                      <a:r>
                        <a:rPr lang="en-US" sz="1600" b="1" i="0" u="none" strike="noStrike" dirty="0" smtClean="0">
                          <a:solidFill>
                            <a:srgbClr val="000000"/>
                          </a:solidFill>
                          <a:effectLst/>
                          <a:latin typeface="Arial" panose="020B0604020202020204" pitchFamily="34" charset="0"/>
                        </a:rPr>
                        <a:t>0</a:t>
                      </a:r>
                      <a:endParaRPr lang="en-ZA" sz="1600" b="1" i="0" u="none" strike="noStrike" dirty="0">
                        <a:solidFill>
                          <a:srgbClr val="000000"/>
                        </a:solidFill>
                        <a:effectLst/>
                        <a:latin typeface="Arial" panose="020B0604020202020204" pitchFamily="34" charset="0"/>
                      </a:endParaRPr>
                    </a:p>
                  </a:txBody>
                  <a:tcPr marL="9525" marR="9525" marT="9525" marB="0" anchor="b">
                    <a:solidFill>
                      <a:srgbClr val="00B050"/>
                    </a:solidFill>
                  </a:tcPr>
                </a:tc>
                <a:extLst>
                  <a:ext uri="{0D108BD9-81ED-4DB2-BD59-A6C34878D82A}">
                    <a16:rowId xmlns:a16="http://schemas.microsoft.com/office/drawing/2014/main" val="10005"/>
                  </a:ext>
                </a:extLst>
              </a:tr>
              <a:tr h="471320">
                <a:tc>
                  <a:txBody>
                    <a:bodyPr/>
                    <a:lstStyle/>
                    <a:p>
                      <a:pPr algn="l" fontAlgn="b"/>
                      <a:r>
                        <a:rPr lang="en-ZA" sz="1600" b="1" u="none" strike="noStrike" dirty="0">
                          <a:effectLst/>
                        </a:rPr>
                        <a:t>Recurring audit findings</a:t>
                      </a:r>
                      <a:endParaRPr lang="en-ZA"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ZA" sz="1600" b="1" u="none" strike="noStrike" dirty="0">
                          <a:effectLst/>
                        </a:rPr>
                        <a:t>39</a:t>
                      </a:r>
                      <a:endParaRPr lang="en-ZA" sz="1600" b="1" i="0" u="none" strike="noStrike" dirty="0">
                        <a:solidFill>
                          <a:srgbClr val="000000"/>
                        </a:solidFill>
                        <a:effectLst/>
                        <a:latin typeface="Calibri" panose="020F0502020204030204" pitchFamily="34" charset="0"/>
                      </a:endParaRPr>
                    </a:p>
                  </a:txBody>
                  <a:tcPr marL="9525" marR="9525" marT="9525" marB="0" anchor="b">
                    <a:solidFill>
                      <a:srgbClr val="FF0000"/>
                    </a:solidFill>
                  </a:tcPr>
                </a:tc>
                <a:tc>
                  <a:txBody>
                    <a:bodyPr/>
                    <a:lstStyle/>
                    <a:p>
                      <a:pPr algn="ctr" fontAlgn="b"/>
                      <a:r>
                        <a:rPr lang="en-ZA" sz="1600" b="1" u="none" strike="noStrike" dirty="0">
                          <a:effectLst/>
                        </a:rPr>
                        <a:t>33</a:t>
                      </a:r>
                      <a:endParaRPr lang="en-ZA" sz="1600" b="1" i="0" u="none" strike="noStrike" dirty="0">
                        <a:solidFill>
                          <a:srgbClr val="000000"/>
                        </a:solidFill>
                        <a:effectLst/>
                        <a:latin typeface="Arial" panose="020B0604020202020204" pitchFamily="34" charset="0"/>
                      </a:endParaRPr>
                    </a:p>
                  </a:txBody>
                  <a:tcPr marL="9525" marR="9525" marT="9525" marB="0" anchor="b">
                    <a:solidFill>
                      <a:srgbClr val="FFFF00"/>
                    </a:solidFill>
                  </a:tcPr>
                </a:tc>
                <a:tc>
                  <a:txBody>
                    <a:bodyPr/>
                    <a:lstStyle/>
                    <a:p>
                      <a:pPr algn="ctr" fontAlgn="b"/>
                      <a:r>
                        <a:rPr lang="en-US" sz="1600" b="1" i="0" u="none" strike="noStrike" dirty="0" smtClean="0">
                          <a:solidFill>
                            <a:schemeClr val="tx1"/>
                          </a:solidFill>
                          <a:effectLst/>
                          <a:latin typeface="Arial" panose="020B0604020202020204" pitchFamily="34" charset="0"/>
                        </a:rPr>
                        <a:t>25</a:t>
                      </a:r>
                      <a:endParaRPr lang="en-ZA" sz="1600" b="1" i="0" u="none" strike="noStrike" dirty="0">
                        <a:solidFill>
                          <a:schemeClr val="tx1"/>
                        </a:solidFill>
                        <a:effectLst/>
                        <a:latin typeface="Arial" panose="020B0604020202020204" pitchFamily="34" charset="0"/>
                      </a:endParaRPr>
                    </a:p>
                  </a:txBody>
                  <a:tcPr marL="9525" marR="9525" marT="9525" marB="0" anchor="b">
                    <a:solidFill>
                      <a:srgbClr val="00B050"/>
                    </a:solidFill>
                  </a:tcPr>
                </a:tc>
                <a:extLst>
                  <a:ext uri="{0D108BD9-81ED-4DB2-BD59-A6C34878D82A}">
                    <a16:rowId xmlns:a16="http://schemas.microsoft.com/office/drawing/2014/main" val="10006"/>
                  </a:ext>
                </a:extLst>
              </a:tr>
            </a:tbl>
          </a:graphicData>
        </a:graphic>
      </p:graphicFrame>
      <p:graphicFrame>
        <p:nvGraphicFramePr>
          <p:cNvPr id="6" name="Chart 5"/>
          <p:cNvGraphicFramePr>
            <a:graphicFrameLocks/>
          </p:cNvGraphicFramePr>
          <p:nvPr>
            <p:extLst>
              <p:ext uri="{D42A27DB-BD31-4B8C-83A1-F6EECF244321}">
                <p14:modId xmlns:p14="http://schemas.microsoft.com/office/powerpoint/2010/main" val="2548962010"/>
              </p:ext>
            </p:extLst>
          </p:nvPr>
        </p:nvGraphicFramePr>
        <p:xfrm>
          <a:off x="4844956" y="884239"/>
          <a:ext cx="4181972" cy="40698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236453"/>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3"/>
            <a:ext cx="8229600" cy="912718"/>
          </a:xfrm>
        </p:spPr>
        <p:txBody>
          <a:bodyPr>
            <a:normAutofit fontScale="90000"/>
          </a:bodyPr>
          <a:lstStyle/>
          <a:p>
            <a:pPr>
              <a:spcBef>
                <a:spcPts val="1000"/>
              </a:spcBef>
              <a:buClr>
                <a:srgbClr val="90C226"/>
              </a:buClr>
              <a:buSzPct val="80000"/>
            </a:pPr>
            <a:r>
              <a:rPr lang="en-US" sz="3600" b="1" dirty="0" smtClean="0"/>
              <a:t>Matters </a:t>
            </a:r>
            <a:r>
              <a:rPr lang="en-US" sz="3600" b="1" dirty="0"/>
              <a:t>raised in the </a:t>
            </a:r>
            <a:r>
              <a:rPr lang="en-US" sz="3600" b="1" dirty="0" err="1"/>
              <a:t>AGSA</a:t>
            </a:r>
            <a:r>
              <a:rPr lang="en-US" sz="3600" b="1" dirty="0"/>
              <a:t> Report on status of records review</a:t>
            </a:r>
          </a:p>
        </p:txBody>
      </p:sp>
      <p:sp>
        <p:nvSpPr>
          <p:cNvPr id="3" name="Content Placeholder 2"/>
          <p:cNvSpPr>
            <a:spLocks noGrp="1"/>
          </p:cNvSpPr>
          <p:nvPr>
            <p:ph idx="1"/>
          </p:nvPr>
        </p:nvSpPr>
        <p:spPr>
          <a:xfrm>
            <a:off x="259307" y="1119116"/>
            <a:ext cx="8625385" cy="5581934"/>
          </a:xfrm>
        </p:spPr>
        <p:txBody>
          <a:bodyPr>
            <a:normAutofit/>
          </a:bodyPr>
          <a:lstStyle/>
          <a:p>
            <a:pPr marL="0" indent="0" algn="just">
              <a:spcBef>
                <a:spcPts val="1000"/>
              </a:spcBef>
              <a:buClr>
                <a:srgbClr val="90C226"/>
              </a:buClr>
              <a:buSzPct val="80000"/>
              <a:buNone/>
            </a:pPr>
            <a:endParaRPr lang="en-US" b="1" u="sng" dirty="0" smtClean="0"/>
          </a:p>
          <a:p>
            <a:endParaRPr lang="en-US" dirty="0" smtClean="0"/>
          </a:p>
          <a:p>
            <a:pPr marL="0" indent="0">
              <a:buNone/>
            </a:pPr>
            <a:r>
              <a:rPr lang="en-US" dirty="0" smtClean="0"/>
              <a:t> </a:t>
            </a:r>
          </a:p>
        </p:txBody>
      </p:sp>
      <p:graphicFrame>
        <p:nvGraphicFramePr>
          <p:cNvPr id="4" name="Table 3"/>
          <p:cNvGraphicFramePr>
            <a:graphicFrameLocks noGrp="1"/>
          </p:cNvGraphicFramePr>
          <p:nvPr>
            <p:extLst>
              <p:ext uri="{D42A27DB-BD31-4B8C-83A1-F6EECF244321}">
                <p14:modId xmlns:p14="http://schemas.microsoft.com/office/powerpoint/2010/main" val="3827790904"/>
              </p:ext>
            </p:extLst>
          </p:nvPr>
        </p:nvGraphicFramePr>
        <p:xfrm>
          <a:off x="259306" y="1119116"/>
          <a:ext cx="8625385" cy="5417360"/>
        </p:xfrm>
        <a:graphic>
          <a:graphicData uri="http://schemas.openxmlformats.org/drawingml/2006/table">
            <a:tbl>
              <a:tblPr firstRow="1" firstCol="1" bandRow="1">
                <a:tableStyleId>{5C22544A-7EE6-4342-B048-85BDC9FD1C3A}</a:tableStyleId>
              </a:tblPr>
              <a:tblGrid>
                <a:gridCol w="453786">
                  <a:extLst>
                    <a:ext uri="{9D8B030D-6E8A-4147-A177-3AD203B41FA5}">
                      <a16:colId xmlns:a16="http://schemas.microsoft.com/office/drawing/2014/main" val="20000"/>
                    </a:ext>
                  </a:extLst>
                </a:gridCol>
                <a:gridCol w="1375015">
                  <a:extLst>
                    <a:ext uri="{9D8B030D-6E8A-4147-A177-3AD203B41FA5}">
                      <a16:colId xmlns:a16="http://schemas.microsoft.com/office/drawing/2014/main" val="20001"/>
                    </a:ext>
                  </a:extLst>
                </a:gridCol>
                <a:gridCol w="982639">
                  <a:extLst>
                    <a:ext uri="{9D8B030D-6E8A-4147-A177-3AD203B41FA5}">
                      <a16:colId xmlns:a16="http://schemas.microsoft.com/office/drawing/2014/main" val="20002"/>
                    </a:ext>
                  </a:extLst>
                </a:gridCol>
                <a:gridCol w="805218">
                  <a:extLst>
                    <a:ext uri="{9D8B030D-6E8A-4147-A177-3AD203B41FA5}">
                      <a16:colId xmlns:a16="http://schemas.microsoft.com/office/drawing/2014/main" val="20003"/>
                    </a:ext>
                  </a:extLst>
                </a:gridCol>
                <a:gridCol w="5008727">
                  <a:extLst>
                    <a:ext uri="{9D8B030D-6E8A-4147-A177-3AD203B41FA5}">
                      <a16:colId xmlns:a16="http://schemas.microsoft.com/office/drawing/2014/main" val="20004"/>
                    </a:ext>
                  </a:extLst>
                </a:gridCol>
              </a:tblGrid>
              <a:tr h="221706">
                <a:tc>
                  <a:txBody>
                    <a:bodyPr/>
                    <a:lstStyle/>
                    <a:p>
                      <a:pPr algn="ctr">
                        <a:lnSpc>
                          <a:spcPct val="115000"/>
                        </a:lnSpc>
                        <a:spcAft>
                          <a:spcPts val="0"/>
                        </a:spcAft>
                        <a:tabLst>
                          <a:tab pos="2743200" algn="ctr"/>
                          <a:tab pos="5486400" algn="r"/>
                        </a:tabLst>
                      </a:pPr>
                      <a:r>
                        <a:rPr lang="en-ZA" sz="1200" dirty="0">
                          <a:effectLst/>
                        </a:rPr>
                        <a:t>No.</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gn="ctr">
                        <a:lnSpc>
                          <a:spcPct val="115000"/>
                        </a:lnSpc>
                        <a:spcAft>
                          <a:spcPts val="0"/>
                        </a:spcAft>
                        <a:tabLst>
                          <a:tab pos="2743200" algn="ctr"/>
                          <a:tab pos="5486400" algn="r"/>
                        </a:tabLst>
                      </a:pPr>
                      <a:r>
                        <a:rPr lang="en-ZA" sz="1200">
                          <a:effectLst/>
                        </a:rPr>
                        <a:t>Commitment</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gn="ctr">
                        <a:lnSpc>
                          <a:spcPct val="115000"/>
                        </a:lnSpc>
                        <a:spcAft>
                          <a:spcPts val="0"/>
                        </a:spcAft>
                        <a:tabLst>
                          <a:tab pos="2743200" algn="ctr"/>
                          <a:tab pos="5486400" algn="r"/>
                        </a:tabLst>
                      </a:pPr>
                      <a:r>
                        <a:rPr lang="en-ZA" sz="1200">
                          <a:effectLst/>
                        </a:rPr>
                        <a:t>Responsible person</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gn="ctr">
                        <a:lnSpc>
                          <a:spcPct val="115000"/>
                        </a:lnSpc>
                        <a:spcAft>
                          <a:spcPts val="0"/>
                        </a:spcAft>
                        <a:tabLst>
                          <a:tab pos="2743200" algn="ctr"/>
                          <a:tab pos="5486400" algn="r"/>
                        </a:tabLst>
                      </a:pPr>
                      <a:r>
                        <a:rPr lang="en-ZA" sz="1200">
                          <a:effectLst/>
                        </a:rPr>
                        <a:t>Date</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gn="ctr">
                        <a:lnSpc>
                          <a:spcPct val="115000"/>
                        </a:lnSpc>
                        <a:spcAft>
                          <a:spcPts val="0"/>
                        </a:spcAft>
                        <a:tabLst>
                          <a:tab pos="2743200" algn="ctr"/>
                          <a:tab pos="5486400" algn="r"/>
                        </a:tabLst>
                      </a:pPr>
                      <a:r>
                        <a:rPr lang="en-ZA" sz="1200">
                          <a:effectLst/>
                        </a:rPr>
                        <a:t>Status</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extLst>
                  <a:ext uri="{0D108BD9-81ED-4DB2-BD59-A6C34878D82A}">
                    <a16:rowId xmlns:a16="http://schemas.microsoft.com/office/drawing/2014/main" val="10000"/>
                  </a:ext>
                </a:extLst>
              </a:tr>
              <a:tr h="2955294">
                <a:tc>
                  <a:txBody>
                    <a:bodyPr/>
                    <a:lstStyle/>
                    <a:p>
                      <a:pPr>
                        <a:lnSpc>
                          <a:spcPct val="115000"/>
                        </a:lnSpc>
                        <a:spcAft>
                          <a:spcPts val="0"/>
                        </a:spcAft>
                        <a:tabLst>
                          <a:tab pos="2743200" algn="ctr"/>
                          <a:tab pos="5486400" algn="r"/>
                        </a:tabLst>
                      </a:pPr>
                      <a:r>
                        <a:rPr lang="en-ZA" sz="1200" dirty="0">
                          <a:effectLst/>
                        </a:rPr>
                        <a:t>1.</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nSpc>
                          <a:spcPct val="115000"/>
                        </a:lnSpc>
                        <a:spcAft>
                          <a:spcPts val="0"/>
                        </a:spcAft>
                        <a:tabLst>
                          <a:tab pos="2743200" algn="ctr"/>
                          <a:tab pos="5486400" algn="r"/>
                        </a:tabLst>
                      </a:pPr>
                      <a:r>
                        <a:rPr lang="en-ZA" sz="1200" dirty="0">
                          <a:effectLst/>
                        </a:rPr>
                        <a:t>Enforcement of consequence management on all identified cases of irregular, fruitless and wasteful expenditure incurred as well as cases of fraud identified.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nSpc>
                          <a:spcPct val="115000"/>
                        </a:lnSpc>
                        <a:spcAft>
                          <a:spcPts val="0"/>
                        </a:spcAft>
                        <a:tabLst>
                          <a:tab pos="2743200" algn="ctr"/>
                          <a:tab pos="5486400" algn="r"/>
                        </a:tabLst>
                      </a:pPr>
                      <a:r>
                        <a:rPr lang="en-ZA" sz="1200" dirty="0">
                          <a:effectLst/>
                        </a:rPr>
                        <a:t>Human resources Management, Labour relations</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nSpc>
                          <a:spcPct val="115000"/>
                        </a:lnSpc>
                        <a:spcAft>
                          <a:spcPts val="0"/>
                        </a:spcAft>
                        <a:tabLst>
                          <a:tab pos="2743200" algn="ctr"/>
                          <a:tab pos="5486400" algn="r"/>
                        </a:tabLst>
                      </a:pPr>
                      <a:r>
                        <a:rPr lang="en-ZA" sz="1200" dirty="0">
                          <a:effectLst/>
                        </a:rPr>
                        <a:t>30 August 2021</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gn="just">
                        <a:lnSpc>
                          <a:spcPct val="115000"/>
                        </a:lnSpc>
                        <a:spcAft>
                          <a:spcPts val="600"/>
                        </a:spcAft>
                      </a:pPr>
                      <a:r>
                        <a:rPr lang="en-ZA" sz="1200" dirty="0">
                          <a:effectLst/>
                        </a:rPr>
                        <a:t>Following a report issued by </a:t>
                      </a:r>
                      <a:r>
                        <a:rPr lang="en-ZA" sz="1200" dirty="0" err="1">
                          <a:effectLst/>
                        </a:rPr>
                        <a:t>DPME</a:t>
                      </a:r>
                      <a:r>
                        <a:rPr lang="en-ZA" sz="1200" dirty="0">
                          <a:effectLst/>
                        </a:rPr>
                        <a:t> and NT, further investigation began internally in April 2021 by Labour Relations office (</a:t>
                      </a:r>
                      <a:r>
                        <a:rPr lang="en-ZA" sz="1200" dirty="0" err="1">
                          <a:effectLst/>
                        </a:rPr>
                        <a:t>LRO</a:t>
                      </a:r>
                      <a:r>
                        <a:rPr lang="en-ZA" sz="1200" dirty="0">
                          <a:effectLst/>
                        </a:rPr>
                        <a:t>) and former </a:t>
                      </a:r>
                      <a:r>
                        <a:rPr lang="en-ZA" sz="1200" dirty="0" err="1">
                          <a:effectLst/>
                        </a:rPr>
                        <a:t>ADG</a:t>
                      </a:r>
                      <a:r>
                        <a:rPr lang="en-ZA" sz="1200" dirty="0">
                          <a:effectLst/>
                        </a:rPr>
                        <a:t>. </a:t>
                      </a:r>
                    </a:p>
                    <a:p>
                      <a:pPr algn="just">
                        <a:lnSpc>
                          <a:spcPct val="115000"/>
                        </a:lnSpc>
                        <a:spcAft>
                          <a:spcPts val="600"/>
                        </a:spcAft>
                      </a:pPr>
                      <a:r>
                        <a:rPr lang="en-ZA" sz="1200" dirty="0">
                          <a:effectLst/>
                        </a:rPr>
                        <a:t>Sixteen (16) </a:t>
                      </a:r>
                      <a:r>
                        <a:rPr lang="en-ZA" sz="1200" dirty="0" smtClean="0">
                          <a:effectLst/>
                        </a:rPr>
                        <a:t>audit </a:t>
                      </a:r>
                      <a:r>
                        <a:rPr lang="en-ZA" sz="1200" dirty="0">
                          <a:effectLst/>
                        </a:rPr>
                        <a:t>letters were since drafted with some issued to the officials during the month of April 2021 before the investigation team was appointed by the former ADG. Of the sixteen (16), four (4) officials were not served with the letters due to their unavailability. After the investigating team was appointed it was then left upon them to proceed with the process.</a:t>
                      </a:r>
                    </a:p>
                    <a:p>
                      <a:pPr algn="just">
                        <a:lnSpc>
                          <a:spcPct val="115000"/>
                        </a:lnSpc>
                        <a:spcAft>
                          <a:spcPts val="600"/>
                        </a:spcAft>
                      </a:pPr>
                      <a:r>
                        <a:rPr lang="en-ZA" sz="1200" dirty="0">
                          <a:effectLst/>
                        </a:rPr>
                        <a:t>The investigating team appointed took an approach of dealing with each financial year starting from 2013/14. The process however was adjourned to allow for intervention by the new Director General to ensure that a comprehensive investigation is performed and finalised by 31 March 2022.</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extLst>
                  <a:ext uri="{0D108BD9-81ED-4DB2-BD59-A6C34878D82A}">
                    <a16:rowId xmlns:a16="http://schemas.microsoft.com/office/drawing/2014/main" val="10001"/>
                  </a:ext>
                </a:extLst>
              </a:tr>
              <a:tr h="1899968">
                <a:tc>
                  <a:txBody>
                    <a:bodyPr/>
                    <a:lstStyle/>
                    <a:p>
                      <a:pPr>
                        <a:lnSpc>
                          <a:spcPct val="115000"/>
                        </a:lnSpc>
                        <a:spcAft>
                          <a:spcPts val="0"/>
                        </a:spcAft>
                        <a:tabLst>
                          <a:tab pos="2743200" algn="ctr"/>
                          <a:tab pos="5486400" algn="r"/>
                        </a:tabLst>
                      </a:pPr>
                      <a:r>
                        <a:rPr lang="en-ZA" sz="1200">
                          <a:effectLst/>
                        </a:rPr>
                        <a:t>2.</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nSpc>
                          <a:spcPct val="115000"/>
                        </a:lnSpc>
                        <a:spcAft>
                          <a:spcPts val="0"/>
                        </a:spcAft>
                        <a:tabLst>
                          <a:tab pos="2743200" algn="ctr"/>
                          <a:tab pos="5486400" algn="r"/>
                        </a:tabLst>
                      </a:pPr>
                      <a:r>
                        <a:rPr lang="en-ZA" sz="1200">
                          <a:effectLst/>
                        </a:rPr>
                        <a:t>Keep reliable and accurate assets register</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nSpc>
                          <a:spcPct val="115000"/>
                        </a:lnSpc>
                        <a:spcAft>
                          <a:spcPts val="0"/>
                        </a:spcAft>
                        <a:tabLst>
                          <a:tab pos="2743200" algn="ctr"/>
                          <a:tab pos="5486400" algn="r"/>
                        </a:tabLst>
                      </a:pPr>
                      <a:r>
                        <a:rPr lang="en-ZA" sz="1200">
                          <a:effectLst/>
                        </a:rPr>
                        <a:t>S Ndlovu, CFO</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nSpc>
                          <a:spcPct val="115000"/>
                        </a:lnSpc>
                        <a:spcAft>
                          <a:spcPts val="600"/>
                        </a:spcAft>
                      </a:pPr>
                      <a:r>
                        <a:rPr lang="en-ZA" sz="1200">
                          <a:effectLst/>
                        </a:rPr>
                        <a:t>30 June 2021</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nSpc>
                          <a:spcPct val="115000"/>
                        </a:lnSpc>
                        <a:spcAft>
                          <a:spcPts val="600"/>
                        </a:spcAft>
                      </a:pPr>
                      <a:r>
                        <a:rPr lang="en-ZA" sz="1200" dirty="0">
                          <a:effectLst/>
                        </a:rPr>
                        <a:t>The Department undertook an assets verification exercise through the usage of an external service provider. Once the exercise is concluded, the cleansed assets register will be loaded on </a:t>
                      </a:r>
                      <a:r>
                        <a:rPr lang="en-ZA" sz="1200" dirty="0" err="1">
                          <a:effectLst/>
                        </a:rPr>
                        <a:t>LOGIS</a:t>
                      </a:r>
                      <a:r>
                        <a:rPr lang="en-ZA" sz="1200" dirty="0">
                          <a:effectLst/>
                        </a:rPr>
                        <a:t> to eliminate the manual system presently being used.</a:t>
                      </a:r>
                    </a:p>
                    <a:p>
                      <a:pPr>
                        <a:lnSpc>
                          <a:spcPct val="115000"/>
                        </a:lnSpc>
                        <a:spcAft>
                          <a:spcPts val="600"/>
                        </a:spcAft>
                      </a:pPr>
                      <a:r>
                        <a:rPr lang="en-ZA" sz="1200" dirty="0">
                          <a:effectLst/>
                        </a:rPr>
                        <a:t>This will assist the Department to ensure automation and improvement in controls related to assets management.</a:t>
                      </a:r>
                    </a:p>
                    <a:p>
                      <a:pPr>
                        <a:lnSpc>
                          <a:spcPct val="115000"/>
                        </a:lnSpc>
                        <a:spcAft>
                          <a:spcPts val="600"/>
                        </a:spcAft>
                      </a:pPr>
                      <a:r>
                        <a:rPr lang="en-ZA" sz="1200" dirty="0">
                          <a:effectLst/>
                        </a:rPr>
                        <a:t>The physical security of assets is being managed through the DMV Physical Security Services.</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16590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3"/>
            <a:ext cx="8229600" cy="912718"/>
          </a:xfrm>
        </p:spPr>
        <p:txBody>
          <a:bodyPr>
            <a:normAutofit fontScale="90000"/>
          </a:bodyPr>
          <a:lstStyle/>
          <a:p>
            <a:pPr>
              <a:spcBef>
                <a:spcPts val="1000"/>
              </a:spcBef>
              <a:buClr>
                <a:srgbClr val="90C226"/>
              </a:buClr>
              <a:buSzPct val="80000"/>
            </a:pPr>
            <a:r>
              <a:rPr lang="en-US" sz="3600" b="1" dirty="0" smtClean="0"/>
              <a:t>Matters </a:t>
            </a:r>
            <a:r>
              <a:rPr lang="en-US" sz="3600" b="1" dirty="0"/>
              <a:t>raised in the </a:t>
            </a:r>
            <a:r>
              <a:rPr lang="en-US" sz="3600" b="1" dirty="0" err="1"/>
              <a:t>AGSA</a:t>
            </a:r>
            <a:r>
              <a:rPr lang="en-US" sz="3600" b="1" dirty="0"/>
              <a:t> Report on status of records review</a:t>
            </a:r>
          </a:p>
        </p:txBody>
      </p:sp>
      <p:sp>
        <p:nvSpPr>
          <p:cNvPr id="3" name="Content Placeholder 2"/>
          <p:cNvSpPr>
            <a:spLocks noGrp="1"/>
          </p:cNvSpPr>
          <p:nvPr>
            <p:ph idx="1"/>
          </p:nvPr>
        </p:nvSpPr>
        <p:spPr>
          <a:xfrm>
            <a:off x="259307" y="1119116"/>
            <a:ext cx="8625385" cy="5581934"/>
          </a:xfrm>
        </p:spPr>
        <p:txBody>
          <a:bodyPr>
            <a:normAutofit/>
          </a:bodyPr>
          <a:lstStyle/>
          <a:p>
            <a:pPr marL="0" indent="0" algn="just">
              <a:spcBef>
                <a:spcPts val="1000"/>
              </a:spcBef>
              <a:buClr>
                <a:srgbClr val="90C226"/>
              </a:buClr>
              <a:buSzPct val="80000"/>
              <a:buNone/>
            </a:pPr>
            <a:endParaRPr lang="en-US" b="1" u="sng" dirty="0" smtClean="0"/>
          </a:p>
          <a:p>
            <a:endParaRPr lang="en-US" dirty="0" smtClean="0"/>
          </a:p>
          <a:p>
            <a:pPr marL="0" indent="0">
              <a:buNone/>
            </a:pPr>
            <a:r>
              <a:rPr lang="en-US" dirty="0" smtClean="0"/>
              <a:t> </a:t>
            </a:r>
          </a:p>
        </p:txBody>
      </p:sp>
      <p:graphicFrame>
        <p:nvGraphicFramePr>
          <p:cNvPr id="4" name="Table 3"/>
          <p:cNvGraphicFramePr>
            <a:graphicFrameLocks noGrp="1"/>
          </p:cNvGraphicFramePr>
          <p:nvPr>
            <p:extLst>
              <p:ext uri="{D42A27DB-BD31-4B8C-83A1-F6EECF244321}">
                <p14:modId xmlns:p14="http://schemas.microsoft.com/office/powerpoint/2010/main" val="2924279518"/>
              </p:ext>
            </p:extLst>
          </p:nvPr>
        </p:nvGraphicFramePr>
        <p:xfrm>
          <a:off x="259306" y="1119116"/>
          <a:ext cx="8625385" cy="5573233"/>
        </p:xfrm>
        <a:graphic>
          <a:graphicData uri="http://schemas.openxmlformats.org/drawingml/2006/table">
            <a:tbl>
              <a:tblPr firstRow="1" firstCol="1" bandRow="1">
                <a:tableStyleId>{5C22544A-7EE6-4342-B048-85BDC9FD1C3A}</a:tableStyleId>
              </a:tblPr>
              <a:tblGrid>
                <a:gridCol w="453786">
                  <a:extLst>
                    <a:ext uri="{9D8B030D-6E8A-4147-A177-3AD203B41FA5}">
                      <a16:colId xmlns:a16="http://schemas.microsoft.com/office/drawing/2014/main" val="20000"/>
                    </a:ext>
                  </a:extLst>
                </a:gridCol>
                <a:gridCol w="1893630">
                  <a:extLst>
                    <a:ext uri="{9D8B030D-6E8A-4147-A177-3AD203B41FA5}">
                      <a16:colId xmlns:a16="http://schemas.microsoft.com/office/drawing/2014/main" val="20001"/>
                    </a:ext>
                  </a:extLst>
                </a:gridCol>
                <a:gridCol w="777923">
                  <a:extLst>
                    <a:ext uri="{9D8B030D-6E8A-4147-A177-3AD203B41FA5}">
                      <a16:colId xmlns:a16="http://schemas.microsoft.com/office/drawing/2014/main" val="20002"/>
                    </a:ext>
                  </a:extLst>
                </a:gridCol>
                <a:gridCol w="1078173">
                  <a:extLst>
                    <a:ext uri="{9D8B030D-6E8A-4147-A177-3AD203B41FA5}">
                      <a16:colId xmlns:a16="http://schemas.microsoft.com/office/drawing/2014/main" val="20003"/>
                    </a:ext>
                  </a:extLst>
                </a:gridCol>
                <a:gridCol w="4421873">
                  <a:extLst>
                    <a:ext uri="{9D8B030D-6E8A-4147-A177-3AD203B41FA5}">
                      <a16:colId xmlns:a16="http://schemas.microsoft.com/office/drawing/2014/main" val="20004"/>
                    </a:ext>
                  </a:extLst>
                </a:gridCol>
              </a:tblGrid>
              <a:tr h="439666">
                <a:tc>
                  <a:txBody>
                    <a:bodyPr/>
                    <a:lstStyle/>
                    <a:p>
                      <a:pPr algn="ctr">
                        <a:lnSpc>
                          <a:spcPct val="115000"/>
                        </a:lnSpc>
                        <a:spcAft>
                          <a:spcPts val="0"/>
                        </a:spcAft>
                        <a:tabLst>
                          <a:tab pos="2743200" algn="ctr"/>
                          <a:tab pos="5486400" algn="r"/>
                        </a:tabLst>
                      </a:pPr>
                      <a:r>
                        <a:rPr lang="en-ZA" sz="1200" dirty="0">
                          <a:effectLst/>
                        </a:rPr>
                        <a:t>No.</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gn="ctr">
                        <a:lnSpc>
                          <a:spcPct val="115000"/>
                        </a:lnSpc>
                        <a:spcAft>
                          <a:spcPts val="0"/>
                        </a:spcAft>
                        <a:tabLst>
                          <a:tab pos="2743200" algn="ctr"/>
                          <a:tab pos="5486400" algn="r"/>
                        </a:tabLst>
                      </a:pPr>
                      <a:r>
                        <a:rPr lang="en-ZA" sz="1200">
                          <a:effectLst/>
                        </a:rPr>
                        <a:t>Commitment</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gn="ctr">
                        <a:lnSpc>
                          <a:spcPct val="115000"/>
                        </a:lnSpc>
                        <a:spcAft>
                          <a:spcPts val="0"/>
                        </a:spcAft>
                        <a:tabLst>
                          <a:tab pos="2743200" algn="ctr"/>
                          <a:tab pos="5486400" algn="r"/>
                        </a:tabLst>
                      </a:pPr>
                      <a:r>
                        <a:rPr lang="en-ZA" sz="1200">
                          <a:effectLst/>
                        </a:rPr>
                        <a:t>Responsible person</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gn="ctr">
                        <a:lnSpc>
                          <a:spcPct val="115000"/>
                        </a:lnSpc>
                        <a:spcAft>
                          <a:spcPts val="0"/>
                        </a:spcAft>
                        <a:tabLst>
                          <a:tab pos="2743200" algn="ctr"/>
                          <a:tab pos="5486400" algn="r"/>
                        </a:tabLst>
                      </a:pPr>
                      <a:r>
                        <a:rPr lang="en-ZA" sz="1200">
                          <a:effectLst/>
                        </a:rPr>
                        <a:t>Date</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gn="ctr">
                        <a:lnSpc>
                          <a:spcPct val="115000"/>
                        </a:lnSpc>
                        <a:spcAft>
                          <a:spcPts val="0"/>
                        </a:spcAft>
                        <a:tabLst>
                          <a:tab pos="2743200" algn="ctr"/>
                          <a:tab pos="5486400" algn="r"/>
                        </a:tabLst>
                      </a:pPr>
                      <a:r>
                        <a:rPr lang="en-ZA" sz="1200">
                          <a:effectLst/>
                        </a:rPr>
                        <a:t>Status</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extLst>
                  <a:ext uri="{0D108BD9-81ED-4DB2-BD59-A6C34878D82A}">
                    <a16:rowId xmlns:a16="http://schemas.microsoft.com/office/drawing/2014/main" val="10000"/>
                  </a:ext>
                </a:extLst>
              </a:tr>
              <a:tr h="2071080">
                <a:tc>
                  <a:txBody>
                    <a:bodyPr/>
                    <a:lstStyle/>
                    <a:p>
                      <a:pPr>
                        <a:lnSpc>
                          <a:spcPct val="115000"/>
                        </a:lnSpc>
                        <a:spcAft>
                          <a:spcPts val="0"/>
                        </a:spcAft>
                        <a:tabLst>
                          <a:tab pos="2743200" algn="ctr"/>
                          <a:tab pos="5486400" algn="r"/>
                        </a:tabLst>
                      </a:pPr>
                      <a:r>
                        <a:rPr lang="en-ZA" sz="1200" dirty="0" smtClean="0">
                          <a:effectLst/>
                        </a:rPr>
                        <a:t>3.</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nSpc>
                          <a:spcPct val="115000"/>
                        </a:lnSpc>
                        <a:spcAft>
                          <a:spcPts val="0"/>
                        </a:spcAft>
                        <a:tabLst>
                          <a:tab pos="2743200" algn="ctr"/>
                          <a:tab pos="5486400" algn="r"/>
                        </a:tabLst>
                      </a:pPr>
                      <a:r>
                        <a:rPr lang="en-ZA" sz="1200">
                          <a:effectLst/>
                          <a:latin typeface="Arial" panose="020B0604020202020204" pitchFamily="34" charset="0"/>
                          <a:ea typeface="Calibri" panose="020F0502020204030204" pitchFamily="34" charset="0"/>
                          <a:cs typeface="Arial" panose="020B0604020202020204" pitchFamily="34" charset="0"/>
                        </a:rPr>
                        <a:t>Ensure a reliable and secure IT System will provide confidence on the military veteran’s database and business continuity.</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2743200" algn="ctr"/>
                          <a:tab pos="5486400" algn="r"/>
                        </a:tabLst>
                      </a:pPr>
                      <a:r>
                        <a:rPr lang="en-ZA" sz="1200" dirty="0" smtClean="0">
                          <a:effectLst/>
                          <a:latin typeface="Arial" panose="020B0604020202020204" pitchFamily="34" charset="0"/>
                          <a:ea typeface="Calibri" panose="020F0502020204030204" pitchFamily="34" charset="0"/>
                          <a:cs typeface="Arial" panose="020B0604020202020204" pitchFamily="34" charset="0"/>
                        </a:rPr>
                        <a:t>Ms</a:t>
                      </a:r>
                      <a:r>
                        <a:rPr lang="en-ZA" sz="1200" baseline="0" dirty="0" smtClean="0">
                          <a:effectLst/>
                          <a:latin typeface="Arial" panose="020B0604020202020204" pitchFamily="34" charset="0"/>
                          <a:ea typeface="Calibri" panose="020F0502020204030204" pitchFamily="34" charset="0"/>
                          <a:cs typeface="Arial" panose="020B0604020202020204" pitchFamily="34" charset="0"/>
                        </a:rPr>
                        <a:t> Masekoameng </a:t>
                      </a:r>
                    </a:p>
                    <a:p>
                      <a:pPr>
                        <a:lnSpc>
                          <a:spcPct val="115000"/>
                        </a:lnSpc>
                        <a:spcAft>
                          <a:spcPts val="0"/>
                        </a:spcAft>
                        <a:tabLst>
                          <a:tab pos="2743200" algn="ctr"/>
                          <a:tab pos="5486400" algn="r"/>
                        </a:tabLst>
                      </a:pPr>
                      <a:r>
                        <a:rPr lang="en-ZA" sz="1200" baseline="0" dirty="0" smtClean="0">
                          <a:effectLst/>
                          <a:latin typeface="Arial" panose="020B0604020202020204" pitchFamily="34" charset="0"/>
                          <a:ea typeface="Calibri" panose="020F0502020204030204" pitchFamily="34" charset="0"/>
                          <a:cs typeface="Arial" panose="020B0604020202020204" pitchFamily="34" charset="0"/>
                        </a:rPr>
                        <a:t>GITO</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600"/>
                        </a:spcAft>
                      </a:pPr>
                      <a:r>
                        <a:rPr lang="en-ZA" sz="1200">
                          <a:effectLst/>
                          <a:latin typeface="Arial" panose="020B0604020202020204" pitchFamily="34" charset="0"/>
                          <a:ea typeface="Calibri" panose="020F0502020204030204" pitchFamily="34" charset="0"/>
                          <a:cs typeface="Arial" panose="020B0604020202020204" pitchFamily="34" charset="0"/>
                        </a:rPr>
                        <a:t>30 August 2021</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The Department is in the process of upgrading its ICT environment. This includes:</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Development of a secure military veterans database through </a:t>
                      </a:r>
                      <a:r>
                        <a:rPr lang="en-ZA" sz="1200" dirty="0" err="1">
                          <a:effectLst/>
                          <a:latin typeface="Arial" panose="020B0604020202020204" pitchFamily="34" charset="0"/>
                          <a:ea typeface="Calibri" panose="020F0502020204030204" pitchFamily="34" charset="0"/>
                          <a:cs typeface="Arial" panose="020B0604020202020204" pitchFamily="34" charset="0"/>
                        </a:rPr>
                        <a:t>SITA</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Procurement of both the firewall and antivirus are also underway, requests for </a:t>
                      </a:r>
                      <a:r>
                        <a:rPr lang="en-ZA" sz="1200" dirty="0" err="1">
                          <a:effectLst/>
                          <a:latin typeface="Arial" panose="020B0604020202020204" pitchFamily="34" charset="0"/>
                          <a:ea typeface="Calibri" panose="020F0502020204030204" pitchFamily="34" charset="0"/>
                          <a:cs typeface="Arial" panose="020B0604020202020204" pitchFamily="34" charset="0"/>
                        </a:rPr>
                        <a:t>SITA</a:t>
                      </a:r>
                      <a:r>
                        <a:rPr lang="en-ZA" sz="1200" dirty="0">
                          <a:effectLst/>
                          <a:latin typeface="Arial" panose="020B0604020202020204" pitchFamily="34" charset="0"/>
                          <a:ea typeface="Calibri" panose="020F0502020204030204" pitchFamily="34" charset="0"/>
                          <a:cs typeface="Arial" panose="020B0604020202020204" pitchFamily="34" charset="0"/>
                        </a:rPr>
                        <a:t> to facilitate procurement on behalf of DMV were finalised.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Military Veterans database backups are performed daily</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0"/>
                        </a:spcAft>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The integrated databased management system (IDMS) is going live for registration on MV on the database by 1 October 2021.</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839177">
                <a:tc>
                  <a:txBody>
                    <a:bodyPr/>
                    <a:lstStyle/>
                    <a:p>
                      <a:pPr>
                        <a:lnSpc>
                          <a:spcPct val="115000"/>
                        </a:lnSpc>
                        <a:spcAft>
                          <a:spcPts val="0"/>
                        </a:spcAft>
                        <a:tabLst>
                          <a:tab pos="2743200" algn="ctr"/>
                          <a:tab pos="5486400" algn="r"/>
                        </a:tabLst>
                      </a:pPr>
                      <a:r>
                        <a:rPr lang="en-ZA" sz="1200" dirty="0" smtClean="0">
                          <a:effectLst/>
                        </a:rPr>
                        <a:t>4.</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nSpc>
                          <a:spcPct val="115000"/>
                        </a:lnSpc>
                        <a:spcAft>
                          <a:spcPts val="0"/>
                        </a:spcAft>
                        <a:tabLst>
                          <a:tab pos="2743200" algn="ctr"/>
                          <a:tab pos="5486400" algn="r"/>
                        </a:tabLst>
                      </a:pPr>
                      <a:r>
                        <a:rPr lang="en-ZA" sz="1200">
                          <a:effectLst/>
                          <a:latin typeface="Arial" panose="020B0604020202020204" pitchFamily="34" charset="0"/>
                          <a:ea typeface="Calibri" panose="020F0502020204030204" pitchFamily="34" charset="0"/>
                          <a:cs typeface="Arial" panose="020B0604020202020204" pitchFamily="34" charset="0"/>
                        </a:rPr>
                        <a:t>Formalization of key policies mainly in the service delivery environment with more priority to Education Support, Housing Assistance, Business Support and Skills Development and Burial Support</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2743200" algn="ctr"/>
                          <a:tab pos="5486400" algn="r"/>
                        </a:tabLst>
                      </a:pPr>
                      <a:r>
                        <a:rPr lang="en-ZA" sz="1200" dirty="0" smtClean="0">
                          <a:effectLst/>
                          <a:latin typeface="Arial" panose="020B0604020202020204" pitchFamily="34" charset="0"/>
                          <a:ea typeface="Calibri" panose="020F0502020204030204" pitchFamily="34" charset="0"/>
                          <a:cs typeface="Arial" panose="020B0604020202020204" pitchFamily="34" charset="0"/>
                        </a:rPr>
                        <a:t>Mr Siyengo, CD Research &amp;</a:t>
                      </a:r>
                      <a:r>
                        <a:rPr lang="en-ZA" sz="1200" baseline="0" dirty="0" smtClean="0">
                          <a:effectLst/>
                          <a:latin typeface="Arial" panose="020B0604020202020204" pitchFamily="34" charset="0"/>
                          <a:ea typeface="Calibri" panose="020F0502020204030204" pitchFamily="34" charset="0"/>
                          <a:cs typeface="Arial" panose="020B0604020202020204" pitchFamily="34" charset="0"/>
                        </a:rPr>
                        <a:t> Policy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600"/>
                        </a:spcAft>
                      </a:pPr>
                      <a:r>
                        <a:rPr lang="en-ZA" sz="1200" dirty="0">
                          <a:effectLst/>
                          <a:latin typeface="Arial" panose="020B0604020202020204" pitchFamily="34" charset="0"/>
                          <a:ea typeface="Calibri" panose="020F0502020204030204" pitchFamily="34" charset="0"/>
                          <a:cs typeface="Arial" panose="020B0604020202020204" pitchFamily="34" charset="0"/>
                        </a:rPr>
                        <a:t>30 June 2021</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The Heritage, memorialisation and honour policy was approved in February </a:t>
                      </a:r>
                      <a:r>
                        <a:rPr lang="en-ZA" sz="1200" dirty="0" smtClean="0">
                          <a:effectLst/>
                          <a:latin typeface="Arial" panose="020B0604020202020204" pitchFamily="34" charset="0"/>
                          <a:ea typeface="Calibri" panose="020F0502020204030204" pitchFamily="34" charset="0"/>
                          <a:cs typeface="Arial" panose="020B0604020202020204" pitchFamily="34" charset="0"/>
                        </a:rPr>
                        <a:t>2021 and the Burial policy in August 2021. </a:t>
                      </a:r>
                      <a:r>
                        <a:rPr lang="en-ZA" sz="1200" dirty="0">
                          <a:effectLst/>
                          <a:latin typeface="Arial" panose="020B0604020202020204" pitchFamily="34" charset="0"/>
                          <a:ea typeface="Calibri" panose="020F0502020204030204" pitchFamily="34" charset="0"/>
                          <a:cs typeface="Arial" panose="020B0604020202020204" pitchFamily="34" charset="0"/>
                        </a:rPr>
                        <a:t>The skills development </a:t>
                      </a:r>
                      <a:r>
                        <a:rPr lang="en-ZA" sz="1200" dirty="0" smtClean="0">
                          <a:effectLst/>
                          <a:latin typeface="Arial" panose="020B0604020202020204" pitchFamily="34" charset="0"/>
                          <a:ea typeface="Calibri" panose="020F0502020204030204" pitchFamily="34" charset="0"/>
                          <a:cs typeface="Arial" panose="020B0604020202020204" pitchFamily="34" charset="0"/>
                        </a:rPr>
                        <a:t>policy was submitted </a:t>
                      </a:r>
                      <a:r>
                        <a:rPr lang="en-ZA" sz="1200" dirty="0">
                          <a:effectLst/>
                          <a:latin typeface="Arial" panose="020B0604020202020204" pitchFamily="34" charset="0"/>
                          <a:ea typeface="Calibri" panose="020F0502020204030204" pitchFamily="34" charset="0"/>
                          <a:cs typeface="Arial" panose="020B0604020202020204" pitchFamily="34" charset="0"/>
                        </a:rPr>
                        <a:t>to the Accounting Officer for </a:t>
                      </a:r>
                      <a:r>
                        <a:rPr lang="en-ZA" sz="1200" dirty="0" smtClean="0">
                          <a:effectLst/>
                          <a:latin typeface="Arial" panose="020B0604020202020204" pitchFamily="34" charset="0"/>
                          <a:ea typeface="Calibri" panose="020F0502020204030204" pitchFamily="34" charset="0"/>
                          <a:cs typeface="Arial" panose="020B0604020202020204" pitchFamily="34" charset="0"/>
                        </a:rPr>
                        <a:t>approval. </a:t>
                      </a:r>
                      <a:r>
                        <a:rPr lang="en-ZA" sz="1200" dirty="0">
                          <a:effectLst/>
                          <a:latin typeface="Arial" panose="020B0604020202020204" pitchFamily="34" charset="0"/>
                          <a:ea typeface="Calibri" panose="020F0502020204030204" pitchFamily="34" charset="0"/>
                          <a:cs typeface="Arial" panose="020B0604020202020204" pitchFamily="34" charset="0"/>
                        </a:rPr>
                        <a:t>The Accounting Officer has not yet signed off on the policy.</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0"/>
                        </a:spcAft>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0"/>
                        </a:spcAft>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The updated housing, pension and education support are still being consulted based on the latest developments in the Presidential Task Team. A commitment has been made for these policies to be approved </a:t>
                      </a:r>
                      <a:r>
                        <a:rPr lang="en-ZA" sz="1200" dirty="0" smtClean="0">
                          <a:effectLst/>
                          <a:latin typeface="Arial" panose="020B0604020202020204" pitchFamily="34" charset="0"/>
                          <a:ea typeface="Calibri" panose="020F0502020204030204" pitchFamily="34" charset="0"/>
                          <a:cs typeface="Arial" panose="020B0604020202020204" pitchFamily="34" charset="0"/>
                        </a:rPr>
                        <a:t>after the Act has been</a:t>
                      </a:r>
                      <a:r>
                        <a:rPr lang="en-ZA" sz="1200" baseline="0" dirty="0" smtClean="0">
                          <a:effectLst/>
                          <a:latin typeface="Arial" panose="020B0604020202020204" pitchFamily="34" charset="0"/>
                          <a:ea typeface="Calibri" panose="020F0502020204030204" pitchFamily="34" charset="0"/>
                          <a:cs typeface="Arial" panose="020B0604020202020204" pitchFamily="34" charset="0"/>
                        </a:rPr>
                        <a:t> </a:t>
                      </a:r>
                      <a:r>
                        <a:rPr lang="en-ZA" sz="1200" baseline="0" dirty="0" err="1" smtClean="0">
                          <a:effectLst/>
                          <a:latin typeface="Arial" panose="020B0604020202020204" pitchFamily="34" charset="0"/>
                          <a:ea typeface="Calibri" panose="020F0502020204030204" pitchFamily="34" charset="0"/>
                          <a:cs typeface="Arial" panose="020B0604020202020204" pitchFamily="34" charset="0"/>
                        </a:rPr>
                        <a:t>ammended</a:t>
                      </a:r>
                      <a:r>
                        <a:rPr lang="en-ZA" sz="1200" dirty="0" smtClean="0">
                          <a:effectLst/>
                          <a:latin typeface="Arial" panose="020B0604020202020204" pitchFamily="34" charset="0"/>
                          <a:ea typeface="Calibri" panose="020F0502020204030204" pitchFamily="34" charset="0"/>
                          <a:cs typeface="Arial" panose="020B0604020202020204" pitchFamily="34" charset="0"/>
                        </a:rPr>
                        <a:t>.</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0"/>
                        </a:spcAft>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043312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3"/>
            <a:ext cx="8229600" cy="912718"/>
          </a:xfrm>
        </p:spPr>
        <p:txBody>
          <a:bodyPr>
            <a:normAutofit fontScale="90000"/>
          </a:bodyPr>
          <a:lstStyle/>
          <a:p>
            <a:pPr>
              <a:spcBef>
                <a:spcPts val="1000"/>
              </a:spcBef>
              <a:buClr>
                <a:srgbClr val="90C226"/>
              </a:buClr>
              <a:buSzPct val="80000"/>
            </a:pPr>
            <a:r>
              <a:rPr lang="en-US" sz="3600" b="1" dirty="0" smtClean="0"/>
              <a:t>Matters </a:t>
            </a:r>
            <a:r>
              <a:rPr lang="en-US" sz="3600" b="1" dirty="0"/>
              <a:t>raised in the </a:t>
            </a:r>
            <a:r>
              <a:rPr lang="en-US" sz="3600" b="1" dirty="0" err="1"/>
              <a:t>AGSA</a:t>
            </a:r>
            <a:r>
              <a:rPr lang="en-US" sz="3600" b="1" dirty="0"/>
              <a:t> Report on status of records review</a:t>
            </a:r>
          </a:p>
        </p:txBody>
      </p:sp>
      <p:sp>
        <p:nvSpPr>
          <p:cNvPr id="3" name="Content Placeholder 2"/>
          <p:cNvSpPr>
            <a:spLocks noGrp="1"/>
          </p:cNvSpPr>
          <p:nvPr>
            <p:ph idx="1"/>
          </p:nvPr>
        </p:nvSpPr>
        <p:spPr>
          <a:xfrm>
            <a:off x="259307" y="1119116"/>
            <a:ext cx="8625385" cy="5581934"/>
          </a:xfrm>
        </p:spPr>
        <p:txBody>
          <a:bodyPr>
            <a:normAutofit/>
          </a:bodyPr>
          <a:lstStyle/>
          <a:p>
            <a:pPr marL="0" indent="0" algn="just">
              <a:spcBef>
                <a:spcPts val="1000"/>
              </a:spcBef>
              <a:buClr>
                <a:srgbClr val="90C226"/>
              </a:buClr>
              <a:buSzPct val="80000"/>
              <a:buNone/>
            </a:pPr>
            <a:endParaRPr lang="en-US" b="1" u="sng" dirty="0" smtClean="0"/>
          </a:p>
          <a:p>
            <a:endParaRPr lang="en-US" dirty="0" smtClean="0"/>
          </a:p>
          <a:p>
            <a:pPr marL="0" indent="0">
              <a:buNone/>
            </a:pPr>
            <a:r>
              <a:rPr lang="en-US" dirty="0" smtClean="0"/>
              <a:t> </a:t>
            </a:r>
          </a:p>
        </p:txBody>
      </p:sp>
      <p:graphicFrame>
        <p:nvGraphicFramePr>
          <p:cNvPr id="4" name="Table 3"/>
          <p:cNvGraphicFramePr>
            <a:graphicFrameLocks noGrp="1"/>
          </p:cNvGraphicFramePr>
          <p:nvPr>
            <p:extLst>
              <p:ext uri="{D42A27DB-BD31-4B8C-83A1-F6EECF244321}">
                <p14:modId xmlns:p14="http://schemas.microsoft.com/office/powerpoint/2010/main" val="645536551"/>
              </p:ext>
            </p:extLst>
          </p:nvPr>
        </p:nvGraphicFramePr>
        <p:xfrm>
          <a:off x="259306" y="928048"/>
          <a:ext cx="8625385" cy="6119079"/>
        </p:xfrm>
        <a:graphic>
          <a:graphicData uri="http://schemas.openxmlformats.org/drawingml/2006/table">
            <a:tbl>
              <a:tblPr firstRow="1" firstCol="1" bandRow="1">
                <a:tableStyleId>{5C22544A-7EE6-4342-B048-85BDC9FD1C3A}</a:tableStyleId>
              </a:tblPr>
              <a:tblGrid>
                <a:gridCol w="453786">
                  <a:extLst>
                    <a:ext uri="{9D8B030D-6E8A-4147-A177-3AD203B41FA5}">
                      <a16:colId xmlns:a16="http://schemas.microsoft.com/office/drawing/2014/main" val="20000"/>
                    </a:ext>
                  </a:extLst>
                </a:gridCol>
                <a:gridCol w="1893630">
                  <a:extLst>
                    <a:ext uri="{9D8B030D-6E8A-4147-A177-3AD203B41FA5}">
                      <a16:colId xmlns:a16="http://schemas.microsoft.com/office/drawing/2014/main" val="20001"/>
                    </a:ext>
                  </a:extLst>
                </a:gridCol>
                <a:gridCol w="777923">
                  <a:extLst>
                    <a:ext uri="{9D8B030D-6E8A-4147-A177-3AD203B41FA5}">
                      <a16:colId xmlns:a16="http://schemas.microsoft.com/office/drawing/2014/main" val="20002"/>
                    </a:ext>
                  </a:extLst>
                </a:gridCol>
                <a:gridCol w="750627">
                  <a:extLst>
                    <a:ext uri="{9D8B030D-6E8A-4147-A177-3AD203B41FA5}">
                      <a16:colId xmlns:a16="http://schemas.microsoft.com/office/drawing/2014/main" val="20003"/>
                    </a:ext>
                  </a:extLst>
                </a:gridCol>
                <a:gridCol w="4749419">
                  <a:extLst>
                    <a:ext uri="{9D8B030D-6E8A-4147-A177-3AD203B41FA5}">
                      <a16:colId xmlns:a16="http://schemas.microsoft.com/office/drawing/2014/main" val="20004"/>
                    </a:ext>
                  </a:extLst>
                </a:gridCol>
              </a:tblGrid>
              <a:tr h="595093">
                <a:tc>
                  <a:txBody>
                    <a:bodyPr/>
                    <a:lstStyle/>
                    <a:p>
                      <a:pPr algn="ctr">
                        <a:lnSpc>
                          <a:spcPct val="115000"/>
                        </a:lnSpc>
                        <a:spcAft>
                          <a:spcPts val="0"/>
                        </a:spcAft>
                        <a:tabLst>
                          <a:tab pos="2743200" algn="ctr"/>
                          <a:tab pos="5486400" algn="r"/>
                        </a:tabLst>
                      </a:pPr>
                      <a:r>
                        <a:rPr lang="en-ZA" sz="1200" dirty="0">
                          <a:effectLst/>
                        </a:rPr>
                        <a:t>No.</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gn="ctr">
                        <a:lnSpc>
                          <a:spcPct val="115000"/>
                        </a:lnSpc>
                        <a:spcAft>
                          <a:spcPts val="0"/>
                        </a:spcAft>
                        <a:tabLst>
                          <a:tab pos="2743200" algn="ctr"/>
                          <a:tab pos="5486400" algn="r"/>
                        </a:tabLst>
                      </a:pPr>
                      <a:r>
                        <a:rPr lang="en-ZA" sz="1200">
                          <a:effectLst/>
                        </a:rPr>
                        <a:t>Commitment</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gn="ctr">
                        <a:lnSpc>
                          <a:spcPct val="115000"/>
                        </a:lnSpc>
                        <a:spcAft>
                          <a:spcPts val="0"/>
                        </a:spcAft>
                        <a:tabLst>
                          <a:tab pos="2743200" algn="ctr"/>
                          <a:tab pos="5486400" algn="r"/>
                        </a:tabLst>
                      </a:pPr>
                      <a:r>
                        <a:rPr lang="en-ZA" sz="1200">
                          <a:effectLst/>
                        </a:rPr>
                        <a:t>Responsible person</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gn="ctr">
                        <a:lnSpc>
                          <a:spcPct val="115000"/>
                        </a:lnSpc>
                        <a:spcAft>
                          <a:spcPts val="0"/>
                        </a:spcAft>
                        <a:tabLst>
                          <a:tab pos="2743200" algn="ctr"/>
                          <a:tab pos="5486400" algn="r"/>
                        </a:tabLst>
                      </a:pPr>
                      <a:r>
                        <a:rPr lang="en-ZA" sz="1200">
                          <a:effectLst/>
                        </a:rPr>
                        <a:t>Date</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gn="ctr">
                        <a:lnSpc>
                          <a:spcPct val="115000"/>
                        </a:lnSpc>
                        <a:spcAft>
                          <a:spcPts val="0"/>
                        </a:spcAft>
                        <a:tabLst>
                          <a:tab pos="2743200" algn="ctr"/>
                          <a:tab pos="5486400" algn="r"/>
                        </a:tabLst>
                      </a:pPr>
                      <a:r>
                        <a:rPr lang="en-ZA" sz="1200">
                          <a:effectLst/>
                        </a:rPr>
                        <a:t>Status</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extLst>
                  <a:ext uri="{0D108BD9-81ED-4DB2-BD59-A6C34878D82A}">
                    <a16:rowId xmlns:a16="http://schemas.microsoft.com/office/drawing/2014/main" val="10000"/>
                  </a:ext>
                </a:extLst>
              </a:tr>
              <a:tr h="2363544">
                <a:tc>
                  <a:txBody>
                    <a:bodyPr/>
                    <a:lstStyle/>
                    <a:p>
                      <a:pPr>
                        <a:lnSpc>
                          <a:spcPct val="115000"/>
                        </a:lnSpc>
                        <a:spcAft>
                          <a:spcPts val="0"/>
                        </a:spcAft>
                        <a:tabLst>
                          <a:tab pos="2743200" algn="ctr"/>
                          <a:tab pos="5486400" algn="r"/>
                        </a:tabLst>
                      </a:pPr>
                      <a:r>
                        <a:rPr lang="en-ZA" sz="1200" dirty="0" smtClean="0">
                          <a:effectLst/>
                        </a:rPr>
                        <a:t>5.</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nSpc>
                          <a:spcPct val="115000"/>
                        </a:lnSpc>
                        <a:spcAft>
                          <a:spcPts val="0"/>
                        </a:spcAft>
                        <a:tabLst>
                          <a:tab pos="2743200" algn="ctr"/>
                          <a:tab pos="5486400" algn="r"/>
                        </a:tabLst>
                      </a:pPr>
                      <a:r>
                        <a:rPr lang="en-ZA" sz="1200">
                          <a:effectLst/>
                          <a:latin typeface="Arial" panose="020B0604020202020204" pitchFamily="34" charset="0"/>
                          <a:ea typeface="Calibri" panose="020F0502020204030204" pitchFamily="34" charset="0"/>
                          <a:cs typeface="Arial" panose="020B0604020202020204" pitchFamily="34" charset="0"/>
                        </a:rPr>
                        <a:t>Encourage a DMV compliance system which will proactively assist the Department in ensuring continuous adherence with legislation.</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Mr Siyengo, </a:t>
                      </a:r>
                      <a:r>
                        <a:rPr lang="en-ZA" sz="1200" dirty="0" smtClean="0">
                          <a:effectLst/>
                          <a:latin typeface="Arial" panose="020B0604020202020204" pitchFamily="34" charset="0"/>
                          <a:ea typeface="Calibri" panose="020F0502020204030204" pitchFamily="34" charset="0"/>
                          <a:cs typeface="Arial" panose="020B0604020202020204" pitchFamily="34" charset="0"/>
                        </a:rPr>
                        <a:t>CD Research &amp;</a:t>
                      </a:r>
                      <a:r>
                        <a:rPr lang="en-ZA" sz="1200" baseline="0" dirty="0" smtClean="0">
                          <a:effectLst/>
                          <a:latin typeface="Arial" panose="020B0604020202020204" pitchFamily="34" charset="0"/>
                          <a:ea typeface="Calibri" panose="020F0502020204030204" pitchFamily="34" charset="0"/>
                          <a:cs typeface="Arial" panose="020B0604020202020204" pitchFamily="34" charset="0"/>
                        </a:rPr>
                        <a:t> Policy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2743200" algn="ctr"/>
                          <a:tab pos="5486400" algn="r"/>
                        </a:tabLst>
                      </a:pPr>
                      <a:r>
                        <a:rPr lang="en-ZA" sz="1200">
                          <a:effectLst/>
                          <a:latin typeface="Arial" panose="020B0604020202020204" pitchFamily="34" charset="0"/>
                          <a:ea typeface="Calibri" panose="020F0502020204030204" pitchFamily="34" charset="0"/>
                          <a:cs typeface="Arial" panose="020B0604020202020204" pitchFamily="34" charset="0"/>
                        </a:rPr>
                        <a:t>30 June 2021</a:t>
                      </a:r>
                      <a:endParaRPr lang="en-ZA"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n-ZA" sz="1200" dirty="0">
                          <a:effectLst/>
                          <a:latin typeface="Arial" panose="020B0604020202020204" pitchFamily="34" charset="0"/>
                          <a:ea typeface="Calibri" panose="020F0502020204030204" pitchFamily="34" charset="0"/>
                          <a:cs typeface="Arial" panose="020B0604020202020204" pitchFamily="34" charset="0"/>
                        </a:rPr>
                        <a:t>The department does have a compliance management unit whose role is to, among others, develop a compliance universe for the department. The department does not have a Compliance Management System but depends on manual </a:t>
                      </a:r>
                      <a:r>
                        <a:rPr lang="en-ZA" sz="1200" dirty="0" smtClean="0">
                          <a:effectLst/>
                          <a:latin typeface="Arial" panose="020B0604020202020204" pitchFamily="34" charset="0"/>
                          <a:ea typeface="Calibri" panose="020F0502020204030204" pitchFamily="34" charset="0"/>
                          <a:cs typeface="Arial" panose="020B0604020202020204" pitchFamily="34" charset="0"/>
                        </a:rPr>
                        <a:t>documentation.</a:t>
                      </a:r>
                      <a:r>
                        <a:rPr lang="en-ZA" sz="1200" baseline="0" dirty="0" smtClean="0">
                          <a:effectLst/>
                          <a:latin typeface="Arial" panose="020B0604020202020204" pitchFamily="34" charset="0"/>
                          <a:ea typeface="Calibri" panose="020F0502020204030204" pitchFamily="34" charset="0"/>
                          <a:cs typeface="Times New Roman" panose="02020603050405020304" pitchFamily="18" charset="0"/>
                        </a:rPr>
                        <a:t> </a:t>
                      </a:r>
                      <a:r>
                        <a:rPr lang="en-ZA" sz="1200" dirty="0" smtClean="0">
                          <a:effectLst/>
                          <a:latin typeface="Arial" panose="020B0604020202020204" pitchFamily="34" charset="0"/>
                          <a:ea typeface="Calibri" panose="020F0502020204030204" pitchFamily="34" charset="0"/>
                          <a:cs typeface="Arial" panose="020B0604020202020204" pitchFamily="34" charset="0"/>
                        </a:rPr>
                        <a:t>A </a:t>
                      </a:r>
                      <a:r>
                        <a:rPr lang="en-ZA" sz="1200" dirty="0">
                          <a:effectLst/>
                          <a:latin typeface="Arial" panose="020B0604020202020204" pitchFamily="34" charset="0"/>
                          <a:ea typeface="Calibri" panose="020F0502020204030204" pitchFamily="34" charset="0"/>
                          <a:cs typeface="Arial" panose="020B0604020202020204" pitchFamily="34" charset="0"/>
                        </a:rPr>
                        <a:t>letter requesting assistance on the Compliance system was sent </a:t>
                      </a:r>
                      <a:r>
                        <a:rPr lang="en-ZA" sz="1200" dirty="0" err="1">
                          <a:effectLst/>
                          <a:latin typeface="Arial" panose="020B0604020202020204" pitchFamily="34" charset="0"/>
                          <a:ea typeface="Calibri" panose="020F0502020204030204" pitchFamily="34" charset="0"/>
                          <a:cs typeface="Arial" panose="020B0604020202020204" pitchFamily="34" charset="0"/>
                        </a:rPr>
                        <a:t>SITA</a:t>
                      </a:r>
                      <a:r>
                        <a:rPr lang="en-ZA" sz="1200" dirty="0">
                          <a:effectLst/>
                          <a:latin typeface="Arial" panose="020B0604020202020204" pitchFamily="34" charset="0"/>
                          <a:ea typeface="Calibri" panose="020F0502020204030204" pitchFamily="34" charset="0"/>
                          <a:cs typeface="Arial" panose="020B0604020202020204" pitchFamily="34" charset="0"/>
                        </a:rPr>
                        <a:t> in 2016. </a:t>
                      </a:r>
                      <a:r>
                        <a:rPr lang="en-ZA" sz="1200" dirty="0" err="1">
                          <a:effectLst/>
                          <a:latin typeface="Arial" panose="020B0604020202020204" pitchFamily="34" charset="0"/>
                          <a:ea typeface="Calibri" panose="020F0502020204030204" pitchFamily="34" charset="0"/>
                          <a:cs typeface="Arial" panose="020B0604020202020204" pitchFamily="34" charset="0"/>
                        </a:rPr>
                        <a:t>SITA</a:t>
                      </a:r>
                      <a:r>
                        <a:rPr lang="en-ZA" sz="1200" dirty="0">
                          <a:effectLst/>
                          <a:latin typeface="Arial" panose="020B0604020202020204" pitchFamily="34" charset="0"/>
                          <a:ea typeface="Calibri" panose="020F0502020204030204" pitchFamily="34" charset="0"/>
                          <a:cs typeface="Arial" panose="020B0604020202020204" pitchFamily="34" charset="0"/>
                        </a:rPr>
                        <a:t> said they are currently working on the request and present the findings to all the interested parties in due course. The compliance policy was approved November 2020. The compliance register was developed and presented to MANCO in November 2020. There will be a challenge in monitoring in this area as the compliance officer retired at the end of March 2021, however the position was advertised in April 2021.  </a:t>
                      </a:r>
                      <a:endParaRPr lang="en-ZA" sz="12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600"/>
                        </a:spcAft>
                      </a:pP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677887">
                <a:tc>
                  <a:txBody>
                    <a:bodyPr/>
                    <a:lstStyle/>
                    <a:p>
                      <a:pPr>
                        <a:lnSpc>
                          <a:spcPct val="115000"/>
                        </a:lnSpc>
                        <a:spcAft>
                          <a:spcPts val="0"/>
                        </a:spcAft>
                        <a:tabLst>
                          <a:tab pos="2743200" algn="ctr"/>
                          <a:tab pos="5486400" algn="r"/>
                        </a:tabLst>
                      </a:pPr>
                      <a:r>
                        <a:rPr lang="en-ZA" sz="1200" dirty="0" smtClean="0">
                          <a:effectLst/>
                        </a:rPr>
                        <a:t>6.</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57630" marR="57630" marT="0" marB="0"/>
                </a:tc>
                <a:tc>
                  <a:txBody>
                    <a:bodyPr/>
                    <a:lstStyle/>
                    <a:p>
                      <a:pPr>
                        <a:lnSpc>
                          <a:spcPct val="115000"/>
                        </a:lnSpc>
                        <a:spcAft>
                          <a:spcPts val="0"/>
                        </a:spcAft>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Provide reliable and validated reports including Portfolio of Evidence.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2743200" algn="ctr"/>
                          <a:tab pos="5486400" algn="r"/>
                        </a:tabLst>
                      </a:pPr>
                      <a:r>
                        <a:rPr lang="en-ZA" sz="1200" dirty="0" smtClean="0">
                          <a:effectLst/>
                          <a:latin typeface="Arial" panose="020B0604020202020204" pitchFamily="34" charset="0"/>
                          <a:ea typeface="Calibri" panose="020F0502020204030204" pitchFamily="34" charset="0"/>
                          <a:cs typeface="Arial" panose="020B0604020202020204" pitchFamily="34" charset="0"/>
                        </a:rPr>
                        <a:t>Mr Siyengo, CD Research &amp;</a:t>
                      </a:r>
                      <a:r>
                        <a:rPr lang="en-ZA" sz="1200" baseline="0" dirty="0" smtClean="0">
                          <a:effectLst/>
                          <a:latin typeface="Arial" panose="020B0604020202020204" pitchFamily="34" charset="0"/>
                          <a:ea typeface="Calibri" panose="020F0502020204030204" pitchFamily="34" charset="0"/>
                          <a:cs typeface="Arial" panose="020B0604020202020204" pitchFamily="34" charset="0"/>
                        </a:rPr>
                        <a:t> Policy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30 June 2021</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The department will ensure that, Portfolio of Evidence is validated prior to submission to Internal audit and the Auditor General. Alignment of submitted POE with evidence required per </a:t>
                      </a:r>
                      <a:r>
                        <a:rPr lang="en-ZA" sz="1200" dirty="0" smtClean="0">
                          <a:effectLst/>
                          <a:latin typeface="Arial" panose="020B0604020202020204" pitchFamily="34" charset="0"/>
                          <a:ea typeface="Calibri" panose="020F0502020204030204" pitchFamily="34" charset="0"/>
                          <a:cs typeface="Arial" panose="020B0604020202020204" pitchFamily="34" charset="0"/>
                        </a:rPr>
                        <a:t>Technical Indicator Description (TID) will </a:t>
                      </a:r>
                      <a:r>
                        <a:rPr lang="en-ZA" sz="1200" dirty="0">
                          <a:effectLst/>
                          <a:latin typeface="Arial" panose="020B0604020202020204" pitchFamily="34" charset="0"/>
                          <a:ea typeface="Calibri" panose="020F0502020204030204" pitchFamily="34" charset="0"/>
                          <a:cs typeface="Arial" panose="020B0604020202020204" pitchFamily="34" charset="0"/>
                        </a:rPr>
                        <a:t>be monitored.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0"/>
                        </a:spcAft>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0"/>
                        </a:spcAft>
                        <a:tabLst>
                          <a:tab pos="2743200" algn="ctr"/>
                          <a:tab pos="5486400" algn="r"/>
                        </a:tabLst>
                      </a:pPr>
                      <a:r>
                        <a:rPr lang="en-ZA" sz="1200" dirty="0">
                          <a:effectLst/>
                          <a:latin typeface="Arial" panose="020B0604020202020204" pitchFamily="34" charset="0"/>
                          <a:ea typeface="Calibri" panose="020F0502020204030204" pitchFamily="34" charset="0"/>
                          <a:cs typeface="Arial" panose="020B0604020202020204" pitchFamily="34" charset="0"/>
                        </a:rPr>
                        <a:t>The departmental reporting guidelines have been developed which highlight the process that needs to be taken for the submission and quality assurance of the submitted </a:t>
                      </a:r>
                      <a:r>
                        <a:rPr lang="en-ZA" sz="1200" dirty="0" err="1">
                          <a:effectLst/>
                          <a:latin typeface="Arial" panose="020B0604020202020204" pitchFamily="34" charset="0"/>
                          <a:ea typeface="Calibri" panose="020F0502020204030204" pitchFamily="34" charset="0"/>
                          <a:cs typeface="Arial" panose="020B0604020202020204" pitchFamily="34" charset="0"/>
                        </a:rPr>
                        <a:t>PoE</a:t>
                      </a:r>
                      <a:r>
                        <a:rPr lang="en-ZA" sz="1200" dirty="0">
                          <a:effectLst/>
                          <a:latin typeface="Arial" panose="020B0604020202020204" pitchFamily="34" charset="0"/>
                          <a:ea typeface="Calibri" panose="020F0502020204030204" pitchFamily="34" charset="0"/>
                          <a:cs typeface="Arial" panose="020B0604020202020204" pitchFamily="34" charset="0"/>
                        </a:rPr>
                        <a:t>. The planning unit provides quality assurance for the reports submitted to the planning unit and provides feedback to the branches for rectification before Internal Audit provides the overall quality assurance. </a:t>
                      </a:r>
                      <a:endParaRPr lang="en-ZA"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356101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smtClean="0"/>
              <a:t>Conclusion</a:t>
            </a:r>
            <a:endParaRPr lang="en-US" altLang="en-US" b="1" dirty="0"/>
          </a:p>
        </p:txBody>
      </p:sp>
      <p:sp>
        <p:nvSpPr>
          <p:cNvPr id="3" name="Content Placeholder 2"/>
          <p:cNvSpPr>
            <a:spLocks noGrp="1"/>
          </p:cNvSpPr>
          <p:nvPr>
            <p:ph idx="1"/>
          </p:nvPr>
        </p:nvSpPr>
        <p:spPr>
          <a:xfrm>
            <a:off x="457198" y="1448345"/>
            <a:ext cx="8229601" cy="4658541"/>
          </a:xfrm>
        </p:spPr>
        <p:txBody>
          <a:bodyPr>
            <a:normAutofit fontScale="92500" lnSpcReduction="20000"/>
          </a:bodyPr>
          <a:lstStyle/>
          <a:p>
            <a:pPr marL="0" indent="0" algn="just">
              <a:buNone/>
            </a:pPr>
            <a:r>
              <a:rPr lang="en-US" dirty="0" smtClean="0"/>
              <a:t>Branches </a:t>
            </a:r>
            <a:r>
              <a:rPr lang="en-US" smtClean="0"/>
              <a:t>were directed to </a:t>
            </a:r>
            <a:r>
              <a:rPr lang="en-US" dirty="0" smtClean="0"/>
              <a:t>update the audit action plans in response to the audit outcomes.</a:t>
            </a:r>
          </a:p>
          <a:p>
            <a:pPr marL="0" indent="0" algn="just">
              <a:buNone/>
            </a:pPr>
            <a:endParaRPr lang="en-US" dirty="0"/>
          </a:p>
          <a:p>
            <a:pPr marL="0" indent="0" algn="just">
              <a:buNone/>
            </a:pPr>
            <a:r>
              <a:rPr lang="en-US" dirty="0" smtClean="0"/>
              <a:t>The Director General issued letters to the Branch / unit Heads to ensure that officials responsible for </a:t>
            </a:r>
            <a:r>
              <a:rPr lang="en-US" dirty="0" err="1" smtClean="0"/>
              <a:t>AGSA</a:t>
            </a:r>
            <a:r>
              <a:rPr lang="en-US" dirty="0" smtClean="0"/>
              <a:t> findings are held accountable and that branches / units must ensure that all findings are addressed by 31 December 2021.</a:t>
            </a:r>
          </a:p>
          <a:p>
            <a:pPr marL="0" indent="0" algn="ctr">
              <a:buNone/>
            </a:pPr>
            <a:endParaRPr lang="en-US" dirty="0"/>
          </a:p>
          <a:p>
            <a:pPr marL="0" indent="0" algn="ctr">
              <a:buNone/>
            </a:pPr>
            <a:r>
              <a:rPr lang="en-US" dirty="0" smtClean="0"/>
              <a:t>Thank you</a:t>
            </a:r>
            <a:endParaRPr lang="en-ZA" dirty="0"/>
          </a:p>
        </p:txBody>
      </p:sp>
    </p:spTree>
    <p:extLst>
      <p:ext uri="{BB962C8B-B14F-4D97-AF65-F5344CB8AC3E}">
        <p14:creationId xmlns:p14="http://schemas.microsoft.com/office/powerpoint/2010/main" val="19457930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2633</TotalTime>
  <Words>965</Words>
  <Application>Microsoft Office PowerPoint</Application>
  <PresentationFormat>On-screen Show (4:3)</PresentationFormat>
  <Paragraphs>130</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AGSA STATUS OF RECORDS REVIEW 2020/21</vt:lpstr>
      <vt:lpstr>PRESENTATION OUTLINE</vt:lpstr>
      <vt:lpstr>Purpose</vt:lpstr>
      <vt:lpstr>Audit outcomes and internal control environment</vt:lpstr>
      <vt:lpstr>AG audit outcomes</vt:lpstr>
      <vt:lpstr>Matters raised in the AGSA Report on status of records review</vt:lpstr>
      <vt:lpstr>Matters raised in the AGSA Report on status of records review</vt:lpstr>
      <vt:lpstr>Matters raised in the AGSA Report on status of records review</vt:lpstr>
      <vt:lpstr>Conclusion</vt:lpstr>
    </vt:vector>
  </TitlesOfParts>
  <Company>Department of Military Veterans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Bryan Mantyi</cp:lastModifiedBy>
  <cp:revision>114</cp:revision>
  <dcterms:created xsi:type="dcterms:W3CDTF">2018-06-14T10:47:40Z</dcterms:created>
  <dcterms:modified xsi:type="dcterms:W3CDTF">2021-08-31T12:49:02Z</dcterms:modified>
</cp:coreProperties>
</file>