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34"/>
  </p:notesMasterIdLst>
  <p:sldIdLst>
    <p:sldId id="305" r:id="rId3"/>
    <p:sldId id="319" r:id="rId4"/>
    <p:sldId id="320" r:id="rId5"/>
    <p:sldId id="329" r:id="rId6"/>
    <p:sldId id="333" r:id="rId7"/>
    <p:sldId id="269" r:id="rId8"/>
    <p:sldId id="327" r:id="rId9"/>
    <p:sldId id="267" r:id="rId10"/>
    <p:sldId id="321" r:id="rId11"/>
    <p:sldId id="306" r:id="rId12"/>
    <p:sldId id="322" r:id="rId13"/>
    <p:sldId id="262" r:id="rId14"/>
    <p:sldId id="323" r:id="rId15"/>
    <p:sldId id="277" r:id="rId16"/>
    <p:sldId id="284" r:id="rId17"/>
    <p:sldId id="288" r:id="rId18"/>
    <p:sldId id="289" r:id="rId19"/>
    <p:sldId id="290" r:id="rId20"/>
    <p:sldId id="294" r:id="rId21"/>
    <p:sldId id="296" r:id="rId22"/>
    <p:sldId id="343" r:id="rId23"/>
    <p:sldId id="346" r:id="rId24"/>
    <p:sldId id="347" r:id="rId25"/>
    <p:sldId id="324" r:id="rId26"/>
    <p:sldId id="325" r:id="rId27"/>
    <p:sldId id="348" r:id="rId28"/>
    <p:sldId id="316" r:id="rId29"/>
    <p:sldId id="299" r:id="rId30"/>
    <p:sldId id="300" r:id="rId31"/>
    <p:sldId id="301" r:id="rId32"/>
    <p:sldId id="303" r:id="rId33"/>
  </p:sldIdLst>
  <p:sldSz cx="9906000" cy="6858000" type="A4"/>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A673"/>
    <a:srgbClr val="246412"/>
    <a:srgbClr val="003819"/>
    <a:srgbClr val="67DF15"/>
    <a:srgbClr val="EDDF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70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adeleinek\Documents\My%20documents\001%20QUARTERLY%20REPORTS\4th%20Quarter%20Report%202020%2021\Graphs%20Q2-4%20-%202020-2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adeleinek\Documents\My%20documents\001%20QUARTERLY%20REPORTS\4th%20Quarter%20Report%202020%2021\Graphs%20Q2-4%20-%202020-2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adeleinek\Documents\My%20documents\001%20QUARTERLY%20REPORTS\4th%20Quarter%20Report%202020%2021\Graphs%20Q2-4%20-%202020-2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adeleinek\Documents\My%20documents\001%20QUARTERLY%20REPORTS\4th%20Quarter%20Report%202020%2021\Graphs%20Q2-4%20-%202020-2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adeleinek\Documents\My%20documents\001%20QUARTERLY%20REPORTS\4th%20Quarter%20Report%202020%2021\Graphs%20Q2-4%20-%202020-2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adeleinek\Documents\My%20documents\001%20QUARTERLY%20REPORTS\4th%20Quarter%20Report%202020%2021\Graphs%20Q2-4%20-%202020-2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adeleinek\Documents\My%20documents\001%20QUARTERLY%20REPORTS\4th%20Quarter%20Report%202020%2021\Overall%20Graph%20Q2%20-%20Q4_2020%20-%202021%20latest.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Arial Narrow" panose="020B0606020202030204" pitchFamily="34" charset="0"/>
                <a:ea typeface="+mn-ea"/>
                <a:cs typeface="+mn-cs"/>
              </a:defRPr>
            </a:pPr>
            <a:r>
              <a:rPr lang="en-US" b="1">
                <a:latin typeface="Arial Narrow" panose="020B0606020202030204" pitchFamily="34" charset="0"/>
              </a:rPr>
              <a:t>VACANCY RATE</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Arial Narrow" panose="020B0606020202030204" pitchFamily="34" charset="0"/>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a:scene3d>
              <a:camera prst="orthographicFront"/>
              <a:lightRig rig="threePt" dir="t"/>
            </a:scene3d>
            <a:sp3d>
              <a:bevelT/>
            </a:sp3d>
          </c:spPr>
          <c:invertIfNegative val="0"/>
          <c:dPt>
            <c:idx val="0"/>
            <c:invertIfNegative val="0"/>
            <c:bubble3D val="0"/>
            <c:spPr>
              <a:solidFill>
                <a:schemeClr val="accent6">
                  <a:lumMod val="75000"/>
                </a:schemeClr>
              </a:solidFill>
              <a:ln>
                <a:noFill/>
              </a:ln>
              <a:effectLst/>
              <a:scene3d>
                <a:camera prst="orthographicFront"/>
                <a:lightRig rig="threePt" dir="t"/>
              </a:scene3d>
              <a:sp3d>
                <a:bevelT/>
              </a:sp3d>
            </c:spPr>
            <c:extLst>
              <c:ext xmlns:c16="http://schemas.microsoft.com/office/drawing/2014/chart" uri="{C3380CC4-5D6E-409C-BE32-E72D297353CC}">
                <c16:uniqueId val="{00000001-145B-4030-9538-05C044148447}"/>
              </c:ext>
            </c:extLst>
          </c:dPt>
          <c:dPt>
            <c:idx val="1"/>
            <c:invertIfNegative val="0"/>
            <c:bubble3D val="0"/>
            <c:spPr>
              <a:solidFill>
                <a:srgbClr val="FFFF00"/>
              </a:solidFill>
              <a:ln>
                <a:noFill/>
              </a:ln>
              <a:effectLst/>
              <a:scene3d>
                <a:camera prst="orthographicFront"/>
                <a:lightRig rig="threePt" dir="t"/>
              </a:scene3d>
              <a:sp3d>
                <a:bevelT/>
              </a:sp3d>
            </c:spPr>
            <c:extLst>
              <c:ext xmlns:c16="http://schemas.microsoft.com/office/drawing/2014/chart" uri="{C3380CC4-5D6E-409C-BE32-E72D297353CC}">
                <c16:uniqueId val="{00000003-145B-4030-9538-05C044148447}"/>
              </c:ext>
            </c:extLst>
          </c:dPt>
          <c:dPt>
            <c:idx val="2"/>
            <c:invertIfNegative val="0"/>
            <c:bubble3D val="0"/>
            <c:spPr>
              <a:solidFill>
                <a:schemeClr val="accent2"/>
              </a:solidFill>
              <a:ln>
                <a:noFill/>
              </a:ln>
              <a:effectLst/>
              <a:scene3d>
                <a:camera prst="orthographicFront"/>
                <a:lightRig rig="threePt" dir="t"/>
              </a:scene3d>
              <a:sp3d>
                <a:bevelT/>
              </a:sp3d>
            </c:spPr>
            <c:extLst>
              <c:ext xmlns:c16="http://schemas.microsoft.com/office/drawing/2014/chart" uri="{C3380CC4-5D6E-409C-BE32-E72D297353CC}">
                <c16:uniqueId val="{00000005-145B-4030-9538-05C044148447}"/>
              </c:ext>
            </c:extLst>
          </c:dPt>
          <c:dPt>
            <c:idx val="3"/>
            <c:invertIfNegative val="0"/>
            <c:bubble3D val="0"/>
            <c:spPr>
              <a:solidFill>
                <a:srgbClr val="C00000"/>
              </a:solidFill>
              <a:ln>
                <a:noFill/>
              </a:ln>
              <a:effectLst/>
              <a:scene3d>
                <a:camera prst="orthographicFront"/>
                <a:lightRig rig="threePt" dir="t"/>
              </a:scene3d>
              <a:sp3d>
                <a:bevelT/>
              </a:sp3d>
            </c:spPr>
            <c:extLst>
              <c:ext xmlns:c16="http://schemas.microsoft.com/office/drawing/2014/chart" uri="{C3380CC4-5D6E-409C-BE32-E72D297353CC}">
                <c16:uniqueId val="{00000007-145B-4030-9538-05C044148447}"/>
              </c:ext>
            </c:extLst>
          </c:dPt>
          <c:cat>
            <c:strRef>
              <c:f>'Vacancy Rate Q1-Q4'!$A$1:$A$4</c:f>
              <c:strCache>
                <c:ptCount val="4"/>
                <c:pt idx="0">
                  <c:v>Q4 of 2020/21</c:v>
                </c:pt>
                <c:pt idx="1">
                  <c:v>Q3 of 2020/21</c:v>
                </c:pt>
                <c:pt idx="2">
                  <c:v>Q2 of 2020/21</c:v>
                </c:pt>
                <c:pt idx="3">
                  <c:v>Target not more than 7%</c:v>
                </c:pt>
              </c:strCache>
            </c:strRef>
          </c:cat>
          <c:val>
            <c:numRef>
              <c:f>'Vacancy Rate Q1-Q4'!$B$1:$B$4</c:f>
              <c:numCache>
                <c:formatCode>0.00%</c:formatCode>
                <c:ptCount val="4"/>
                <c:pt idx="0">
                  <c:v>6.4100000000000004E-2</c:v>
                </c:pt>
                <c:pt idx="1">
                  <c:v>7.0000000000000007E-2</c:v>
                </c:pt>
                <c:pt idx="2" formatCode="0%">
                  <c:v>6.4500000000000002E-2</c:v>
                </c:pt>
                <c:pt idx="3">
                  <c:v>7.0000000000000007E-2</c:v>
                </c:pt>
              </c:numCache>
            </c:numRef>
          </c:val>
          <c:extLst>
            <c:ext xmlns:c16="http://schemas.microsoft.com/office/drawing/2014/chart" uri="{C3380CC4-5D6E-409C-BE32-E72D297353CC}">
              <c16:uniqueId val="{00000008-145B-4030-9538-05C044148447}"/>
            </c:ext>
          </c:extLst>
        </c:ser>
        <c:dLbls>
          <c:showLegendKey val="0"/>
          <c:showVal val="0"/>
          <c:showCatName val="0"/>
          <c:showSerName val="0"/>
          <c:showPercent val="0"/>
          <c:showBubbleSize val="0"/>
        </c:dLbls>
        <c:gapWidth val="52"/>
        <c:axId val="424453152"/>
        <c:axId val="424444448"/>
      </c:barChart>
      <c:catAx>
        <c:axId val="4244531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Arial Narrow" panose="020B0606020202030204" pitchFamily="34" charset="0"/>
                <a:ea typeface="+mn-ea"/>
                <a:cs typeface="+mn-cs"/>
              </a:defRPr>
            </a:pPr>
            <a:endParaRPr lang="en-US"/>
          </a:p>
        </c:txPr>
        <c:crossAx val="424444448"/>
        <c:crossesAt val="0"/>
        <c:auto val="1"/>
        <c:lblAlgn val="ctr"/>
        <c:lblOffset val="100"/>
        <c:noMultiLvlLbl val="0"/>
      </c:catAx>
      <c:valAx>
        <c:axId val="424444448"/>
        <c:scaling>
          <c:orientation val="minMax"/>
          <c:max val="8.0000000000000016E-2"/>
        </c:scaling>
        <c:delete val="0"/>
        <c:axPos val="b"/>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424453152"/>
        <c:crosses val="autoZero"/>
        <c:crossBetween val="between"/>
        <c:majorUnit val="1.0000000000000002E-2"/>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a:scene3d>
      <a:camera prst="orthographicFront"/>
      <a:lightRig rig="threePt" dir="t"/>
    </a:scene3d>
    <a:sp3d>
      <a:bevelT/>
    </a:sp3d>
  </c:spPr>
  <c:txPr>
    <a:bodyPr/>
    <a:lstStyle/>
    <a:p>
      <a:pPr>
        <a:defRPr>
          <a:solidFill>
            <a:sysClr val="windowText" lastClr="000000"/>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Arial Narrow" panose="020B0606020202030204" pitchFamily="34" charset="0"/>
                <a:ea typeface="+mn-ea"/>
                <a:cs typeface="+mn-cs"/>
              </a:defRPr>
            </a:pPr>
            <a:r>
              <a:rPr lang="en-US" b="1" dirty="0">
                <a:solidFill>
                  <a:sysClr val="windowText" lastClr="000000"/>
                </a:solidFill>
                <a:latin typeface="Arial Narrow" panose="020B0606020202030204" pitchFamily="34" charset="0"/>
              </a:rPr>
              <a:t>Employment</a:t>
            </a:r>
            <a:r>
              <a:rPr lang="en-US" b="1" baseline="0" dirty="0">
                <a:solidFill>
                  <a:sysClr val="windowText" lastClr="000000"/>
                </a:solidFill>
                <a:latin typeface="Arial Narrow" panose="020B0606020202030204" pitchFamily="34" charset="0"/>
              </a:rPr>
              <a:t> Equity </a:t>
            </a:r>
            <a:r>
              <a:rPr lang="en-US" b="1" baseline="0" dirty="0" smtClean="0">
                <a:solidFill>
                  <a:sysClr val="windowText" lastClr="000000"/>
                </a:solidFill>
                <a:latin typeface="Arial Narrow" panose="020B0606020202030204" pitchFamily="34" charset="0"/>
              </a:rPr>
              <a:t>Q2-4 of 2020/21</a:t>
            </a:r>
            <a:endParaRPr lang="en-US" b="1" dirty="0">
              <a:solidFill>
                <a:sysClr val="windowText" lastClr="000000"/>
              </a:solidFill>
              <a:latin typeface="Arial Narrow" panose="020B0606020202030204" pitchFamily="34" charset="0"/>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Arial Narrow" panose="020B0606020202030204" pitchFamily="34" charset="0"/>
              <a:ea typeface="+mn-ea"/>
              <a:cs typeface="+mn-cs"/>
            </a:defRPr>
          </a:pPr>
          <a:endParaRPr lang="en-US"/>
        </a:p>
      </c:txPr>
    </c:title>
    <c:autoTitleDeleted val="0"/>
    <c:plotArea>
      <c:layout/>
      <c:barChart>
        <c:barDir val="col"/>
        <c:grouping val="clustered"/>
        <c:varyColors val="0"/>
        <c:ser>
          <c:idx val="0"/>
          <c:order val="0"/>
          <c:tx>
            <c:strRef>
              <c:f>'Employment Equity'!$A$2</c:f>
              <c:strCache>
                <c:ptCount val="1"/>
                <c:pt idx="0">
                  <c:v>Males</c:v>
                </c:pt>
              </c:strCache>
            </c:strRef>
          </c:tx>
          <c:spPr>
            <a:solidFill>
              <a:srgbClr val="C00000"/>
            </a:solidFill>
            <a:ln>
              <a:noFill/>
            </a:ln>
            <a:effectLst/>
            <a:scene3d>
              <a:camera prst="orthographicFront"/>
              <a:lightRig rig="threePt" dir="t"/>
            </a:scene3d>
            <a:sp3d>
              <a:bevelT/>
            </a:sp3d>
          </c:spPr>
          <c:invertIfNegative val="0"/>
          <c:cat>
            <c:strRef>
              <c:f>'Employment Equity'!$B$1:$D$1</c:f>
              <c:strCache>
                <c:ptCount val="3"/>
                <c:pt idx="0">
                  <c:v>Quarter 2</c:v>
                </c:pt>
                <c:pt idx="1">
                  <c:v>Quarter 3</c:v>
                </c:pt>
                <c:pt idx="2">
                  <c:v>Quarter 4</c:v>
                </c:pt>
              </c:strCache>
            </c:strRef>
          </c:cat>
          <c:val>
            <c:numRef>
              <c:f>'Employment Equity'!$B$2:$D$2</c:f>
              <c:numCache>
                <c:formatCode>0%</c:formatCode>
                <c:ptCount val="3"/>
                <c:pt idx="0">
                  <c:v>0.46</c:v>
                </c:pt>
                <c:pt idx="1">
                  <c:v>0.46</c:v>
                </c:pt>
                <c:pt idx="2" formatCode="0.00%">
                  <c:v>0.46579999999999999</c:v>
                </c:pt>
              </c:numCache>
            </c:numRef>
          </c:val>
          <c:extLst>
            <c:ext xmlns:c16="http://schemas.microsoft.com/office/drawing/2014/chart" uri="{C3380CC4-5D6E-409C-BE32-E72D297353CC}">
              <c16:uniqueId val="{00000000-849A-4273-9CDF-B52F4CE55B1B}"/>
            </c:ext>
          </c:extLst>
        </c:ser>
        <c:ser>
          <c:idx val="1"/>
          <c:order val="1"/>
          <c:tx>
            <c:strRef>
              <c:f>'Employment Equity'!$A$3</c:f>
              <c:strCache>
                <c:ptCount val="1"/>
                <c:pt idx="0">
                  <c:v>Females</c:v>
                </c:pt>
              </c:strCache>
            </c:strRef>
          </c:tx>
          <c:spPr>
            <a:solidFill>
              <a:schemeClr val="accent2"/>
            </a:solidFill>
            <a:ln>
              <a:noFill/>
            </a:ln>
            <a:effectLst/>
            <a:scene3d>
              <a:camera prst="orthographicFront"/>
              <a:lightRig rig="threePt" dir="t"/>
            </a:scene3d>
            <a:sp3d>
              <a:bevelT/>
            </a:sp3d>
          </c:spPr>
          <c:invertIfNegative val="0"/>
          <c:cat>
            <c:strRef>
              <c:f>'Employment Equity'!$B$1:$D$1</c:f>
              <c:strCache>
                <c:ptCount val="3"/>
                <c:pt idx="0">
                  <c:v>Quarter 2</c:v>
                </c:pt>
                <c:pt idx="1">
                  <c:v>Quarter 3</c:v>
                </c:pt>
                <c:pt idx="2">
                  <c:v>Quarter 4</c:v>
                </c:pt>
              </c:strCache>
            </c:strRef>
          </c:cat>
          <c:val>
            <c:numRef>
              <c:f>'Employment Equity'!$B$3:$D$3</c:f>
              <c:numCache>
                <c:formatCode>0%</c:formatCode>
                <c:ptCount val="3"/>
                <c:pt idx="0">
                  <c:v>0.54</c:v>
                </c:pt>
                <c:pt idx="1">
                  <c:v>0.54</c:v>
                </c:pt>
                <c:pt idx="2" formatCode="0.00%">
                  <c:v>0.53420000000000001</c:v>
                </c:pt>
              </c:numCache>
            </c:numRef>
          </c:val>
          <c:extLst>
            <c:ext xmlns:c16="http://schemas.microsoft.com/office/drawing/2014/chart" uri="{C3380CC4-5D6E-409C-BE32-E72D297353CC}">
              <c16:uniqueId val="{00000001-849A-4273-9CDF-B52F4CE55B1B}"/>
            </c:ext>
          </c:extLst>
        </c:ser>
        <c:ser>
          <c:idx val="2"/>
          <c:order val="2"/>
          <c:tx>
            <c:strRef>
              <c:f>'Employment Equity'!$A$4</c:f>
              <c:strCache>
                <c:ptCount val="1"/>
                <c:pt idx="0">
                  <c:v>Persons with Disability</c:v>
                </c:pt>
              </c:strCache>
            </c:strRef>
          </c:tx>
          <c:spPr>
            <a:solidFill>
              <a:srgbClr val="FFFF00"/>
            </a:solidFill>
            <a:ln>
              <a:noFill/>
            </a:ln>
            <a:effectLst/>
            <a:scene3d>
              <a:camera prst="orthographicFront"/>
              <a:lightRig rig="threePt" dir="t"/>
            </a:scene3d>
            <a:sp3d>
              <a:bevelT/>
            </a:sp3d>
          </c:spPr>
          <c:invertIfNegative val="0"/>
          <c:cat>
            <c:strRef>
              <c:f>'Employment Equity'!$B$1:$D$1</c:f>
              <c:strCache>
                <c:ptCount val="3"/>
                <c:pt idx="0">
                  <c:v>Quarter 2</c:v>
                </c:pt>
                <c:pt idx="1">
                  <c:v>Quarter 3</c:v>
                </c:pt>
                <c:pt idx="2">
                  <c:v>Quarter 4</c:v>
                </c:pt>
              </c:strCache>
            </c:strRef>
          </c:cat>
          <c:val>
            <c:numRef>
              <c:f>'Employment Equity'!$B$4:$D$4</c:f>
              <c:numCache>
                <c:formatCode>0.00%</c:formatCode>
                <c:ptCount val="3"/>
                <c:pt idx="0">
                  <c:v>1.38E-2</c:v>
                </c:pt>
                <c:pt idx="1">
                  <c:v>1.3899999999999999E-2</c:v>
                </c:pt>
                <c:pt idx="2" formatCode="0%">
                  <c:v>0.02</c:v>
                </c:pt>
              </c:numCache>
            </c:numRef>
          </c:val>
          <c:extLst>
            <c:ext xmlns:c16="http://schemas.microsoft.com/office/drawing/2014/chart" uri="{C3380CC4-5D6E-409C-BE32-E72D297353CC}">
              <c16:uniqueId val="{00000002-849A-4273-9CDF-B52F4CE55B1B}"/>
            </c:ext>
          </c:extLst>
        </c:ser>
        <c:ser>
          <c:idx val="3"/>
          <c:order val="3"/>
          <c:tx>
            <c:strRef>
              <c:f>'Employment Equity'!$A$5</c:f>
              <c:strCache>
                <c:ptCount val="1"/>
                <c:pt idx="0">
                  <c:v>SMS Males</c:v>
                </c:pt>
              </c:strCache>
            </c:strRef>
          </c:tx>
          <c:spPr>
            <a:solidFill>
              <a:srgbClr val="67DF15"/>
            </a:solidFill>
            <a:ln>
              <a:noFill/>
            </a:ln>
            <a:effectLst/>
            <a:scene3d>
              <a:camera prst="orthographicFront"/>
              <a:lightRig rig="threePt" dir="t"/>
            </a:scene3d>
            <a:sp3d>
              <a:bevelT/>
            </a:sp3d>
          </c:spPr>
          <c:invertIfNegative val="0"/>
          <c:cat>
            <c:strRef>
              <c:f>'Employment Equity'!$B$1:$D$1</c:f>
              <c:strCache>
                <c:ptCount val="3"/>
                <c:pt idx="0">
                  <c:v>Quarter 2</c:v>
                </c:pt>
                <c:pt idx="1">
                  <c:v>Quarter 3</c:v>
                </c:pt>
                <c:pt idx="2">
                  <c:v>Quarter 4</c:v>
                </c:pt>
              </c:strCache>
            </c:strRef>
          </c:cat>
          <c:val>
            <c:numRef>
              <c:f>'Employment Equity'!$B$5:$D$5</c:f>
              <c:numCache>
                <c:formatCode>0%</c:formatCode>
                <c:ptCount val="3"/>
                <c:pt idx="0">
                  <c:v>0.52</c:v>
                </c:pt>
                <c:pt idx="1">
                  <c:v>0.52</c:v>
                </c:pt>
                <c:pt idx="2">
                  <c:v>0.5</c:v>
                </c:pt>
              </c:numCache>
            </c:numRef>
          </c:val>
          <c:extLst>
            <c:ext xmlns:c16="http://schemas.microsoft.com/office/drawing/2014/chart" uri="{C3380CC4-5D6E-409C-BE32-E72D297353CC}">
              <c16:uniqueId val="{00000003-849A-4273-9CDF-B52F4CE55B1B}"/>
            </c:ext>
          </c:extLst>
        </c:ser>
        <c:ser>
          <c:idx val="4"/>
          <c:order val="4"/>
          <c:tx>
            <c:strRef>
              <c:f>'Employment Equity'!$A$6</c:f>
              <c:strCache>
                <c:ptCount val="1"/>
                <c:pt idx="0">
                  <c:v>SMS Females</c:v>
                </c:pt>
              </c:strCache>
            </c:strRef>
          </c:tx>
          <c:spPr>
            <a:solidFill>
              <a:srgbClr val="246412"/>
            </a:solidFill>
            <a:ln>
              <a:noFill/>
            </a:ln>
            <a:effectLst/>
            <a:scene3d>
              <a:camera prst="orthographicFront"/>
              <a:lightRig rig="threePt" dir="t"/>
            </a:scene3d>
            <a:sp3d>
              <a:bevelT/>
            </a:sp3d>
          </c:spPr>
          <c:invertIfNegative val="0"/>
          <c:cat>
            <c:strRef>
              <c:f>'Employment Equity'!$B$1:$D$1</c:f>
              <c:strCache>
                <c:ptCount val="3"/>
                <c:pt idx="0">
                  <c:v>Quarter 2</c:v>
                </c:pt>
                <c:pt idx="1">
                  <c:v>Quarter 3</c:v>
                </c:pt>
                <c:pt idx="2">
                  <c:v>Quarter 4</c:v>
                </c:pt>
              </c:strCache>
            </c:strRef>
          </c:cat>
          <c:val>
            <c:numRef>
              <c:f>'Employment Equity'!$B$6:$D$6</c:f>
              <c:numCache>
                <c:formatCode>0%</c:formatCode>
                <c:ptCount val="3"/>
                <c:pt idx="0">
                  <c:v>0.48</c:v>
                </c:pt>
                <c:pt idx="1">
                  <c:v>0.48</c:v>
                </c:pt>
                <c:pt idx="2">
                  <c:v>0.5</c:v>
                </c:pt>
              </c:numCache>
            </c:numRef>
          </c:val>
          <c:extLst>
            <c:ext xmlns:c16="http://schemas.microsoft.com/office/drawing/2014/chart" uri="{C3380CC4-5D6E-409C-BE32-E72D297353CC}">
              <c16:uniqueId val="{00000004-849A-4273-9CDF-B52F4CE55B1B}"/>
            </c:ext>
          </c:extLst>
        </c:ser>
        <c:dLbls>
          <c:showLegendKey val="0"/>
          <c:showVal val="0"/>
          <c:showCatName val="0"/>
          <c:showSerName val="0"/>
          <c:showPercent val="0"/>
          <c:showBubbleSize val="0"/>
        </c:dLbls>
        <c:gapWidth val="105"/>
        <c:overlap val="-12"/>
        <c:axId val="424443360"/>
        <c:axId val="424447712"/>
      </c:barChart>
      <c:catAx>
        <c:axId val="424443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424447712"/>
        <c:crosses val="autoZero"/>
        <c:auto val="1"/>
        <c:lblAlgn val="ctr"/>
        <c:lblOffset val="100"/>
        <c:noMultiLvlLbl val="0"/>
      </c:catAx>
      <c:valAx>
        <c:axId val="4244477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424443360"/>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a:scene3d>
      <a:camera prst="orthographicFront"/>
      <a:lightRig rig="soft" dir="t">
        <a:rot lat="0" lon="0" rev="0"/>
      </a:lightRig>
    </a:scene3d>
    <a:sp3d prstMaterial="matte">
      <a:bevelT w="63500" h="63500" prst="artDeco"/>
      <a:contourClr>
        <a:srgbClr val="000000"/>
      </a:contourClr>
    </a:sp3d>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tx1"/>
                </a:solidFill>
                <a:effectLst/>
                <a:latin typeface="Arial Narrow" panose="020B0606020202030204" pitchFamily="34" charset="0"/>
                <a:ea typeface="+mn-ea"/>
                <a:cs typeface="+mn-cs"/>
              </a:defRPr>
            </a:pPr>
            <a:r>
              <a:rPr lang="en-US" sz="1600" spc="0" dirty="0">
                <a:effectLst/>
                <a:latin typeface="Arial Narrow" panose="020B0606020202030204" pitchFamily="34" charset="0"/>
              </a:rPr>
              <a:t>PROGRAMME 1 </a:t>
            </a:r>
            <a:r>
              <a:rPr lang="en-US" sz="1600" spc="0" dirty="0" smtClean="0">
                <a:effectLst/>
                <a:latin typeface="Arial Narrow" panose="020B0606020202030204" pitchFamily="34" charset="0"/>
              </a:rPr>
              <a:t>PERFORMANCE INFORMATION:</a:t>
            </a:r>
            <a:endParaRPr lang="en-US" sz="1600" spc="0" dirty="0">
              <a:effectLst/>
              <a:latin typeface="Arial Narrow" panose="020B0606020202030204" pitchFamily="34" charset="0"/>
            </a:endParaRPr>
          </a:p>
          <a:p>
            <a:pPr>
              <a:defRPr sz="1600">
                <a:effectLst/>
                <a:latin typeface="Arial Narrow" panose="020B0606020202030204" pitchFamily="34" charset="0"/>
              </a:defRPr>
            </a:pPr>
            <a:r>
              <a:rPr lang="en-US" sz="1600" spc="0" dirty="0">
                <a:effectLst/>
                <a:latin typeface="Arial Narrow" panose="020B0606020202030204" pitchFamily="34" charset="0"/>
              </a:rPr>
              <a:t>QUARTER 2 - QUARTER 4</a:t>
            </a:r>
          </a:p>
        </c:rich>
      </c:tx>
      <c:layout>
        <c:manualLayout>
          <c:xMode val="edge"/>
          <c:yMode val="edge"/>
          <c:x val="0.15975401053679666"/>
          <c:y val="1.6600222207698842E-2"/>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tx1"/>
              </a:solidFill>
              <a:effectLst/>
              <a:latin typeface="Arial Narrow" panose="020B0606020202030204" pitchFamily="34" charset="0"/>
              <a:ea typeface="+mn-ea"/>
              <a:cs typeface="+mn-cs"/>
            </a:defRPr>
          </a:pPr>
          <a:endParaRPr lang="en-US"/>
        </a:p>
      </c:txPr>
    </c:title>
    <c:autoTitleDeleted val="0"/>
    <c:plotArea>
      <c:layout/>
      <c:barChart>
        <c:barDir val="col"/>
        <c:grouping val="clustered"/>
        <c:varyColors val="0"/>
        <c:ser>
          <c:idx val="0"/>
          <c:order val="0"/>
          <c:tx>
            <c:strRef>
              <c:f>Sheet1!$A$17</c:f>
              <c:strCache>
                <c:ptCount val="1"/>
                <c:pt idx="0">
                  <c:v>2019/2020</c:v>
                </c:pt>
              </c:strCache>
            </c:strRef>
          </c:tx>
          <c:spPr>
            <a:solidFill>
              <a:srgbClr val="C00000"/>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(Sheet1!$B$2,Sheet1!$G$2,Sheet1!$L$2)</c:f>
              <c:strCache>
                <c:ptCount val="3"/>
                <c:pt idx="0">
                  <c:v>Actual Achievement: Q2</c:v>
                </c:pt>
                <c:pt idx="1">
                  <c:v>Actual Achievement: Q3</c:v>
                </c:pt>
                <c:pt idx="2">
                  <c:v>Actual Achievement: Q4</c:v>
                </c:pt>
              </c:strCache>
            </c:strRef>
          </c:cat>
          <c:val>
            <c:numRef>
              <c:f>(Sheet1!$D$29,Sheet1!$I$29,Sheet1!$N$29)</c:f>
              <c:numCache>
                <c:formatCode>0%</c:formatCode>
                <c:ptCount val="3"/>
                <c:pt idx="0">
                  <c:v>0.4</c:v>
                </c:pt>
                <c:pt idx="1">
                  <c:v>0.5</c:v>
                </c:pt>
                <c:pt idx="2">
                  <c:v>0.5</c:v>
                </c:pt>
              </c:numCache>
            </c:numRef>
          </c:val>
          <c:extLst>
            <c:ext xmlns:c16="http://schemas.microsoft.com/office/drawing/2014/chart" uri="{C3380CC4-5D6E-409C-BE32-E72D297353CC}">
              <c16:uniqueId val="{00000000-CCBA-4C92-9E9F-861AB386D217}"/>
            </c:ext>
          </c:extLst>
        </c:ser>
        <c:ser>
          <c:idx val="1"/>
          <c:order val="1"/>
          <c:tx>
            <c:strRef>
              <c:f>Sheet1!$A$1</c:f>
              <c:strCache>
                <c:ptCount val="1"/>
                <c:pt idx="0">
                  <c:v>2020/2021</c:v>
                </c:pt>
              </c:strCache>
            </c:strRef>
          </c:tx>
          <c:spPr>
            <a:solidFill>
              <a:srgbClr val="246412"/>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(Sheet1!$B$2,Sheet1!$G$2,Sheet1!$L$2)</c:f>
              <c:strCache>
                <c:ptCount val="3"/>
                <c:pt idx="0">
                  <c:v>Actual Achievement: Q2</c:v>
                </c:pt>
                <c:pt idx="1">
                  <c:v>Actual Achievement: Q3</c:v>
                </c:pt>
                <c:pt idx="2">
                  <c:v>Actual Achievement: Q4</c:v>
                </c:pt>
              </c:strCache>
            </c:strRef>
          </c:cat>
          <c:val>
            <c:numRef>
              <c:f>(Sheet1!$D$13,Sheet1!$I$13,Sheet1!$N$13)</c:f>
              <c:numCache>
                <c:formatCode>0%</c:formatCode>
                <c:ptCount val="3"/>
                <c:pt idx="0">
                  <c:v>0.33333333333333331</c:v>
                </c:pt>
                <c:pt idx="1">
                  <c:v>0.66666666666666663</c:v>
                </c:pt>
                <c:pt idx="2">
                  <c:v>0.5</c:v>
                </c:pt>
              </c:numCache>
            </c:numRef>
          </c:val>
          <c:extLst>
            <c:ext xmlns:c16="http://schemas.microsoft.com/office/drawing/2014/chart" uri="{C3380CC4-5D6E-409C-BE32-E72D297353CC}">
              <c16:uniqueId val="{00000001-CCBA-4C92-9E9F-861AB386D217}"/>
            </c:ext>
          </c:extLst>
        </c:ser>
        <c:dLbls>
          <c:dLblPos val="outEnd"/>
          <c:showLegendKey val="0"/>
          <c:showVal val="1"/>
          <c:showCatName val="0"/>
          <c:showSerName val="0"/>
          <c:showPercent val="0"/>
          <c:showBubbleSize val="0"/>
        </c:dLbls>
        <c:gapWidth val="100"/>
        <c:overlap val="-24"/>
        <c:axId val="424441184"/>
        <c:axId val="424444992"/>
      </c:barChart>
      <c:catAx>
        <c:axId val="42444118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Arial Narrow" panose="020B0606020202030204" pitchFamily="34" charset="0"/>
                <a:ea typeface="+mn-ea"/>
                <a:cs typeface="+mn-cs"/>
              </a:defRPr>
            </a:pPr>
            <a:endParaRPr lang="en-US"/>
          </a:p>
        </c:txPr>
        <c:crossAx val="424444992"/>
        <c:crosses val="autoZero"/>
        <c:auto val="1"/>
        <c:lblAlgn val="ctr"/>
        <c:lblOffset val="100"/>
        <c:noMultiLvlLbl val="0"/>
      </c:catAx>
      <c:valAx>
        <c:axId val="424444992"/>
        <c:scaling>
          <c:orientation val="minMax"/>
          <c:max val="1"/>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Arial Narrow" panose="020B0606020202030204" pitchFamily="34" charset="0"/>
                <a:ea typeface="+mn-ea"/>
                <a:cs typeface="+mn-cs"/>
              </a:defRPr>
            </a:pPr>
            <a:endParaRPr lang="en-US"/>
          </a:p>
        </c:txPr>
        <c:crossAx val="424441184"/>
        <c:crosses val="autoZero"/>
        <c:crossBetween val="between"/>
        <c:majorUnit val="0.2"/>
        <c:min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Arial Narrow" panose="020B0606020202030204" pitchFamily="34" charset="0"/>
              <a:ea typeface="+mn-ea"/>
              <a:cs typeface="+mn-cs"/>
            </a:defRPr>
          </a:pPr>
          <a:endParaRPr lang="en-US"/>
        </a:p>
      </c:txPr>
    </c:legend>
    <c:plotVisOnly val="1"/>
    <c:dispBlanksAs val="gap"/>
    <c:showDLblsOverMax val="0"/>
  </c:chart>
  <c:spPr>
    <a:noFill/>
    <a:ln>
      <a:solidFill>
        <a:schemeClr val="tx1"/>
      </a:solid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Arial Narrow" panose="020B0606020202030204" pitchFamily="34" charset="0"/>
                <a:ea typeface="+mn-ea"/>
                <a:cs typeface="+mn-cs"/>
              </a:defRPr>
            </a:pPr>
            <a:r>
              <a:rPr lang="en-US" sz="1600" b="1" dirty="0">
                <a:latin typeface="Arial Narrow" panose="020B0606020202030204" pitchFamily="34" charset="0"/>
              </a:rPr>
              <a:t>PROGRAMME </a:t>
            </a:r>
            <a:r>
              <a:rPr lang="en-US" sz="1600" b="1" dirty="0" smtClean="0">
                <a:latin typeface="Arial Narrow" panose="020B0606020202030204" pitchFamily="34" charset="0"/>
              </a:rPr>
              <a:t>2 </a:t>
            </a:r>
            <a:r>
              <a:rPr lang="en-US" sz="1600" b="1" dirty="0">
                <a:latin typeface="Arial Narrow" panose="020B0606020202030204" pitchFamily="34" charset="0"/>
              </a:rPr>
              <a:t>PERFORMANCE INFORMATION:</a:t>
            </a:r>
          </a:p>
          <a:p>
            <a:pPr>
              <a:defRPr sz="1600" b="1">
                <a:latin typeface="Arial Narrow" panose="020B0606020202030204" pitchFamily="34" charset="0"/>
              </a:defRPr>
            </a:pPr>
            <a:r>
              <a:rPr lang="en-US" sz="1600" b="1" dirty="0">
                <a:latin typeface="Arial Narrow" panose="020B0606020202030204" pitchFamily="34" charset="0"/>
              </a:rPr>
              <a:t>QUARTER 2 - QUARTER 4</a:t>
            </a:r>
          </a:p>
        </c:rich>
      </c:tx>
      <c:layout>
        <c:manualLayout>
          <c:xMode val="edge"/>
          <c:yMode val="edge"/>
          <c:x val="0.16299463219417912"/>
          <c:y val="1.6333102697919908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Arial Narrow" panose="020B0606020202030204" pitchFamily="34" charset="0"/>
              <a:ea typeface="+mn-ea"/>
              <a:cs typeface="+mn-cs"/>
            </a:defRPr>
          </a:pPr>
          <a:endParaRPr lang="en-US"/>
        </a:p>
      </c:txPr>
    </c:title>
    <c:autoTitleDeleted val="0"/>
    <c:plotArea>
      <c:layout>
        <c:manualLayout>
          <c:layoutTarget val="inner"/>
          <c:xMode val="edge"/>
          <c:yMode val="edge"/>
          <c:x val="0.12785580965925322"/>
          <c:y val="0.23107267759141178"/>
          <c:w val="0.85066017479012579"/>
          <c:h val="0.54081818127257586"/>
        </c:manualLayout>
      </c:layout>
      <c:barChart>
        <c:barDir val="col"/>
        <c:grouping val="clustered"/>
        <c:varyColors val="0"/>
        <c:ser>
          <c:idx val="0"/>
          <c:order val="0"/>
          <c:tx>
            <c:strRef>
              <c:f>'Q2-Q4 Programme 2'!$A$17</c:f>
              <c:strCache>
                <c:ptCount val="1"/>
                <c:pt idx="0">
                  <c:v>2019/2020</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('Q2-Q4 Programme 2'!$B$2,'Q2-Q4 Programme 2'!$G$2,'Q2-Q4 Programme 2'!$L$2)</c:f>
              <c:strCache>
                <c:ptCount val="3"/>
                <c:pt idx="0">
                  <c:v>Actual Achievement: Q2</c:v>
                </c:pt>
                <c:pt idx="1">
                  <c:v>Actual Achievement: Q3</c:v>
                </c:pt>
                <c:pt idx="2">
                  <c:v>Actual Achievement: Q4</c:v>
                </c:pt>
              </c:strCache>
            </c:strRef>
          </c:cat>
          <c:val>
            <c:numRef>
              <c:f>('Q2-Q4 Programme 2'!$D$30,'Q2-Q4 Programme 2'!$I$30,'Q2-Q4 Programme 2'!$N$30)</c:f>
              <c:numCache>
                <c:formatCode>0%</c:formatCode>
                <c:ptCount val="3"/>
                <c:pt idx="0">
                  <c:v>0.7142857142857143</c:v>
                </c:pt>
                <c:pt idx="1">
                  <c:v>1</c:v>
                </c:pt>
                <c:pt idx="2">
                  <c:v>1</c:v>
                </c:pt>
              </c:numCache>
            </c:numRef>
          </c:val>
          <c:extLst>
            <c:ext xmlns:c16="http://schemas.microsoft.com/office/drawing/2014/chart" uri="{C3380CC4-5D6E-409C-BE32-E72D297353CC}">
              <c16:uniqueId val="{00000000-4DB2-4EC4-99A3-8E56D69B15C8}"/>
            </c:ext>
          </c:extLst>
        </c:ser>
        <c:ser>
          <c:idx val="1"/>
          <c:order val="1"/>
          <c:tx>
            <c:strRef>
              <c:f>'Q2-Q4 Programme 2'!$A$1</c:f>
              <c:strCache>
                <c:ptCount val="1"/>
                <c:pt idx="0">
                  <c:v>2020/2021</c:v>
                </c:pt>
              </c:strCache>
            </c:strRef>
          </c:tx>
          <c:spPr>
            <a:solidFill>
              <a:srgbClr val="24641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('Q2-Q4 Programme 2'!$B$2,'Q2-Q4 Programme 2'!$G$2,'Q2-Q4 Programme 2'!$L$2)</c:f>
              <c:strCache>
                <c:ptCount val="3"/>
                <c:pt idx="0">
                  <c:v>Actual Achievement: Q2</c:v>
                </c:pt>
                <c:pt idx="1">
                  <c:v>Actual Achievement: Q3</c:v>
                </c:pt>
                <c:pt idx="2">
                  <c:v>Actual Achievement: Q4</c:v>
                </c:pt>
              </c:strCache>
            </c:strRef>
          </c:cat>
          <c:val>
            <c:numRef>
              <c:f>('Q2-Q4 Programme 2'!$D$13,'Q2-Q4 Programme 2'!$I$13,'Q2-Q4 Programme 2'!$N$13)</c:f>
              <c:numCache>
                <c:formatCode>0%</c:formatCode>
                <c:ptCount val="3"/>
                <c:pt idx="0">
                  <c:v>0.4</c:v>
                </c:pt>
                <c:pt idx="1">
                  <c:v>1</c:v>
                </c:pt>
                <c:pt idx="2">
                  <c:v>1</c:v>
                </c:pt>
              </c:numCache>
            </c:numRef>
          </c:val>
          <c:extLst>
            <c:ext xmlns:c16="http://schemas.microsoft.com/office/drawing/2014/chart" uri="{C3380CC4-5D6E-409C-BE32-E72D297353CC}">
              <c16:uniqueId val="{00000001-4DB2-4EC4-99A3-8E56D69B15C8}"/>
            </c:ext>
          </c:extLst>
        </c:ser>
        <c:dLbls>
          <c:dLblPos val="outEnd"/>
          <c:showLegendKey val="0"/>
          <c:showVal val="1"/>
          <c:showCatName val="0"/>
          <c:showSerName val="0"/>
          <c:showPercent val="0"/>
          <c:showBubbleSize val="0"/>
        </c:dLbls>
        <c:gapWidth val="100"/>
        <c:overlap val="-24"/>
        <c:axId val="424449344"/>
        <c:axId val="424449888"/>
      </c:barChart>
      <c:catAx>
        <c:axId val="424449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Arial Narrow" panose="020B0606020202030204" pitchFamily="34" charset="0"/>
                <a:ea typeface="+mn-ea"/>
                <a:cs typeface="+mn-cs"/>
              </a:defRPr>
            </a:pPr>
            <a:endParaRPr lang="en-US"/>
          </a:p>
        </c:txPr>
        <c:crossAx val="424449888"/>
        <c:crosses val="autoZero"/>
        <c:auto val="1"/>
        <c:lblAlgn val="ctr"/>
        <c:lblOffset val="100"/>
        <c:noMultiLvlLbl val="0"/>
      </c:catAx>
      <c:valAx>
        <c:axId val="424449888"/>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Arial Narrow" panose="020B0606020202030204" pitchFamily="34" charset="0"/>
                <a:ea typeface="+mn-ea"/>
                <a:cs typeface="+mn-cs"/>
              </a:defRPr>
            </a:pPr>
            <a:endParaRPr lang="en-US"/>
          </a:p>
        </c:txPr>
        <c:crossAx val="424449344"/>
        <c:crosses val="autoZero"/>
        <c:crossBetween val="between"/>
        <c:majorUnit val="0.2"/>
        <c:min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Arial Narrow" panose="020B0606020202030204" pitchFamily="34" charset="0"/>
              <a:ea typeface="+mn-ea"/>
              <a:cs typeface="+mn-cs"/>
            </a:defRPr>
          </a:pPr>
          <a:endParaRPr lang="en-US"/>
        </a:p>
      </c:txPr>
    </c:legend>
    <c:plotVisOnly val="1"/>
    <c:dispBlanksAs val="gap"/>
    <c:showDLblsOverMax val="0"/>
  </c:chart>
  <c:spPr>
    <a:noFill/>
    <a:ln>
      <a:solidFill>
        <a:schemeClr val="tx1"/>
      </a:solid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Arial Narrow" panose="020B0606020202030204" pitchFamily="34" charset="0"/>
                <a:ea typeface="+mn-ea"/>
                <a:cs typeface="+mn-cs"/>
              </a:defRPr>
            </a:pPr>
            <a:r>
              <a:rPr lang="en-US" sz="1600" b="1" dirty="0"/>
              <a:t>PROGRAMME </a:t>
            </a:r>
            <a:r>
              <a:rPr lang="en-US" sz="1600" b="1" dirty="0" smtClean="0"/>
              <a:t>3 </a:t>
            </a:r>
            <a:r>
              <a:rPr lang="en-US" sz="1600" b="1" dirty="0"/>
              <a:t>PERFORMANCE INFORMATION:</a:t>
            </a:r>
          </a:p>
          <a:p>
            <a:pPr>
              <a:defRPr sz="1600" b="1"/>
            </a:pPr>
            <a:r>
              <a:rPr lang="en-US" sz="1600" b="1" dirty="0"/>
              <a:t>QUARTER 2 - QUARTER 4</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Arial Narrow" panose="020B0606020202030204" pitchFamily="34" charset="0"/>
              <a:ea typeface="+mn-ea"/>
              <a:cs typeface="+mn-cs"/>
            </a:defRPr>
          </a:pPr>
          <a:endParaRPr lang="en-US"/>
        </a:p>
      </c:txPr>
    </c:title>
    <c:autoTitleDeleted val="0"/>
    <c:plotArea>
      <c:layout>
        <c:manualLayout>
          <c:layoutTarget val="inner"/>
          <c:xMode val="edge"/>
          <c:yMode val="edge"/>
          <c:x val="9.7122703412073491E-2"/>
          <c:y val="0.24129695606883605"/>
          <c:w val="0.87232174103237092"/>
          <c:h val="0.50575238237086428"/>
        </c:manualLayout>
      </c:layout>
      <c:barChart>
        <c:barDir val="col"/>
        <c:grouping val="clustered"/>
        <c:varyColors val="0"/>
        <c:ser>
          <c:idx val="0"/>
          <c:order val="0"/>
          <c:tx>
            <c:strRef>
              <c:f>'Q2-Q4 Programme 3'!$A$17</c:f>
              <c:strCache>
                <c:ptCount val="1"/>
                <c:pt idx="0">
                  <c:v>2019/2020</c:v>
                </c:pt>
              </c:strCache>
            </c:strRef>
          </c:tx>
          <c:spPr>
            <a:solidFill>
              <a:srgbClr val="C00000"/>
            </a:solidFill>
            <a:ln>
              <a:noFill/>
            </a:ln>
            <a:effectLst/>
          </c:spPr>
          <c:invertIfNegative val="0"/>
          <c:dLbls>
            <c:dLbl>
              <c:idx val="0"/>
              <c:tx>
                <c:rich>
                  <a:bodyPr rot="0" spcFirstLastPara="1" vertOverflow="ellipsis" vert="horz" wrap="square" anchor="ctr" anchorCtr="1"/>
                  <a:lstStyle/>
                  <a:p>
                    <a:pPr>
                      <a:defRPr sz="1600" b="0" i="0" u="none" strike="noStrike" kern="1200" baseline="0">
                        <a:solidFill>
                          <a:schemeClr val="tx1"/>
                        </a:solidFill>
                        <a:latin typeface="Arial Narrow" panose="020B0606020202030204" pitchFamily="34" charset="0"/>
                        <a:ea typeface="+mn-ea"/>
                        <a:cs typeface="+mn-cs"/>
                      </a:defRPr>
                    </a:pPr>
                    <a:r>
                      <a:rPr lang="en-US"/>
                      <a:t>N/A</a:t>
                    </a:r>
                  </a:p>
                </c:rich>
              </c:tx>
              <c:spPr>
                <a:solidFill>
                  <a:srgbClr val="FFFF00"/>
                </a:solidFill>
                <a:ln>
                  <a:noFill/>
                </a:ln>
                <a:effectLst/>
              </c:spPr>
              <c:txPr>
                <a:bodyPr rot="0" spcFirstLastPara="1" vertOverflow="ellipsis" vert="horz" wrap="square" anchor="ctr" anchorCtr="1"/>
                <a:lstStyle/>
                <a:p>
                  <a:pPr>
                    <a:defRPr sz="1600" b="0" i="0" u="none" strike="noStrike" kern="1200" baseline="0">
                      <a:solidFill>
                        <a:schemeClr val="tx1"/>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E75-4ED0-A4F4-E8C421409F70}"/>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('Q2-Q4 Programme 3'!$B$2,'Q2-Q4 Programme 3'!$G$2,'Q2-Q4 Programme 3'!$L$2)</c:f>
              <c:strCache>
                <c:ptCount val="3"/>
                <c:pt idx="0">
                  <c:v>Actual Achievement: Q2</c:v>
                </c:pt>
                <c:pt idx="1">
                  <c:v>Actual Achievement: Q3</c:v>
                </c:pt>
                <c:pt idx="2">
                  <c:v>Actual Achievement: Q4</c:v>
                </c:pt>
              </c:strCache>
            </c:strRef>
          </c:cat>
          <c:val>
            <c:numRef>
              <c:f>('Q2-Q4 Programme 3'!$D$27,'Q2-Q4 Programme 3'!$I$27,'Q2-Q4 Programme 3'!$N$27)</c:f>
              <c:numCache>
                <c:formatCode>0%</c:formatCode>
                <c:ptCount val="3"/>
                <c:pt idx="0">
                  <c:v>0</c:v>
                </c:pt>
                <c:pt idx="1">
                  <c:v>0.33333333333333331</c:v>
                </c:pt>
                <c:pt idx="2">
                  <c:v>1</c:v>
                </c:pt>
              </c:numCache>
            </c:numRef>
          </c:val>
          <c:extLst>
            <c:ext xmlns:c16="http://schemas.microsoft.com/office/drawing/2014/chart" uri="{C3380CC4-5D6E-409C-BE32-E72D297353CC}">
              <c16:uniqueId val="{00000001-3E75-4ED0-A4F4-E8C421409F70}"/>
            </c:ext>
          </c:extLst>
        </c:ser>
        <c:ser>
          <c:idx val="1"/>
          <c:order val="1"/>
          <c:tx>
            <c:strRef>
              <c:f>'Q2-Q4 Programme 3'!$A$1</c:f>
              <c:strCache>
                <c:ptCount val="1"/>
                <c:pt idx="0">
                  <c:v>2020/2021</c:v>
                </c:pt>
              </c:strCache>
            </c:strRef>
          </c:tx>
          <c:spPr>
            <a:solidFill>
              <a:srgbClr val="246412"/>
            </a:solidFill>
            <a:ln>
              <a:noFill/>
            </a:ln>
            <a:effectLst/>
          </c:spPr>
          <c:invertIfNegative val="0"/>
          <c:dLbls>
            <c:dLbl>
              <c:idx val="0"/>
              <c:tx>
                <c:rich>
                  <a:bodyPr/>
                  <a:lstStyle/>
                  <a:p>
                    <a:r>
                      <a:rPr lang="en-US" dirty="0" smtClean="0"/>
                      <a:t>100%</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E75-4ED0-A4F4-E8C421409F70}"/>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('Q2-Q4 Programme 3'!$B$2,'Q2-Q4 Programme 3'!$G$2,'Q2-Q4 Programme 3'!$L$2)</c:f>
              <c:strCache>
                <c:ptCount val="3"/>
                <c:pt idx="0">
                  <c:v>Actual Achievement: Q2</c:v>
                </c:pt>
                <c:pt idx="1">
                  <c:v>Actual Achievement: Q3</c:v>
                </c:pt>
                <c:pt idx="2">
                  <c:v>Actual Achievement: Q4</c:v>
                </c:pt>
              </c:strCache>
            </c:strRef>
          </c:cat>
          <c:val>
            <c:numRef>
              <c:f>('Q2-Q4 Programme 3'!$D$13,'Q2-Q4 Programme 3'!$I$13,'Q2-Q4 Programme 3'!$N$13)</c:f>
              <c:numCache>
                <c:formatCode>0%</c:formatCode>
                <c:ptCount val="3"/>
                <c:pt idx="0">
                  <c:v>1</c:v>
                </c:pt>
                <c:pt idx="1">
                  <c:v>1</c:v>
                </c:pt>
                <c:pt idx="2">
                  <c:v>1</c:v>
                </c:pt>
              </c:numCache>
            </c:numRef>
          </c:val>
          <c:extLst>
            <c:ext xmlns:c16="http://schemas.microsoft.com/office/drawing/2014/chart" uri="{C3380CC4-5D6E-409C-BE32-E72D297353CC}">
              <c16:uniqueId val="{00000003-3E75-4ED0-A4F4-E8C421409F70}"/>
            </c:ext>
          </c:extLst>
        </c:ser>
        <c:dLbls>
          <c:dLblPos val="outEnd"/>
          <c:showLegendKey val="0"/>
          <c:showVal val="1"/>
          <c:showCatName val="0"/>
          <c:showSerName val="0"/>
          <c:showPercent val="0"/>
          <c:showBubbleSize val="0"/>
        </c:dLbls>
        <c:gapWidth val="100"/>
        <c:overlap val="-24"/>
        <c:axId val="424446624"/>
        <c:axId val="424450432"/>
      </c:barChart>
      <c:catAx>
        <c:axId val="424446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Arial Narrow" panose="020B0606020202030204" pitchFamily="34" charset="0"/>
                <a:ea typeface="+mn-ea"/>
                <a:cs typeface="+mn-cs"/>
              </a:defRPr>
            </a:pPr>
            <a:endParaRPr lang="en-US"/>
          </a:p>
        </c:txPr>
        <c:crossAx val="424450432"/>
        <c:crosses val="autoZero"/>
        <c:auto val="1"/>
        <c:lblAlgn val="ctr"/>
        <c:lblOffset val="100"/>
        <c:noMultiLvlLbl val="0"/>
      </c:catAx>
      <c:valAx>
        <c:axId val="424450432"/>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Arial Narrow" panose="020B0606020202030204" pitchFamily="34" charset="0"/>
                <a:ea typeface="+mn-ea"/>
                <a:cs typeface="+mn-cs"/>
              </a:defRPr>
            </a:pPr>
            <a:endParaRPr lang="en-US"/>
          </a:p>
        </c:txPr>
        <c:crossAx val="424446624"/>
        <c:crosses val="autoZero"/>
        <c:crossBetween val="between"/>
        <c:majorUnit val="0.2"/>
        <c:min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Arial Narrow" panose="020B0606020202030204" pitchFamily="34" charset="0"/>
              <a:ea typeface="+mn-ea"/>
              <a:cs typeface="+mn-cs"/>
            </a:defRPr>
          </a:pPr>
          <a:endParaRPr lang="en-US"/>
        </a:p>
      </c:txPr>
    </c:legend>
    <c:plotVisOnly val="1"/>
    <c:dispBlanksAs val="gap"/>
    <c:showDLblsOverMax val="0"/>
  </c:chart>
  <c:spPr>
    <a:noFill/>
    <a:ln>
      <a:solidFill>
        <a:schemeClr val="tx1"/>
      </a:solidFill>
    </a:ln>
    <a:effectLst/>
  </c:spPr>
  <c:txPr>
    <a:bodyPr/>
    <a:lstStyle/>
    <a:p>
      <a:pPr>
        <a:defRPr>
          <a:solidFill>
            <a:schemeClr val="tx1"/>
          </a:solidFill>
          <a:latin typeface="Arial Narrow" panose="020B060602020203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Arial Narrow" panose="020B0606020202030204" pitchFamily="34" charset="0"/>
                <a:ea typeface="+mn-ea"/>
                <a:cs typeface="+mn-cs"/>
              </a:defRPr>
            </a:pPr>
            <a:r>
              <a:rPr lang="en-US" sz="1600" b="1" dirty="0"/>
              <a:t>PROGRAMME </a:t>
            </a:r>
            <a:r>
              <a:rPr lang="en-US" sz="1600" b="1" dirty="0" smtClean="0"/>
              <a:t>4 </a:t>
            </a:r>
            <a:r>
              <a:rPr lang="en-US" sz="1600" b="1" dirty="0"/>
              <a:t>PERFORMANCE INFORMATION:</a:t>
            </a:r>
          </a:p>
          <a:p>
            <a:pPr>
              <a:defRPr sz="1600" b="1"/>
            </a:pPr>
            <a:r>
              <a:rPr lang="en-US" sz="1600" b="1" dirty="0"/>
              <a:t>QUARTER 2 - QUARTER 4</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Arial Narrow" panose="020B0606020202030204" pitchFamily="34" charset="0"/>
              <a:ea typeface="+mn-ea"/>
              <a:cs typeface="+mn-cs"/>
            </a:defRPr>
          </a:pPr>
          <a:endParaRPr lang="en-US"/>
        </a:p>
      </c:txPr>
    </c:title>
    <c:autoTitleDeleted val="0"/>
    <c:plotArea>
      <c:layout>
        <c:manualLayout>
          <c:layoutTarget val="inner"/>
          <c:xMode val="edge"/>
          <c:yMode val="edge"/>
          <c:x val="9.7122703412073491E-2"/>
          <c:y val="0.3018494623655914"/>
          <c:w val="0.87232174103237092"/>
          <c:h val="0.44902998590144388"/>
        </c:manualLayout>
      </c:layout>
      <c:barChart>
        <c:barDir val="col"/>
        <c:grouping val="clustered"/>
        <c:varyColors val="0"/>
        <c:ser>
          <c:idx val="0"/>
          <c:order val="0"/>
          <c:tx>
            <c:strRef>
              <c:f>'Q2-Q4 Programme 4'!$A$22</c:f>
              <c:strCache>
                <c:ptCount val="1"/>
                <c:pt idx="0">
                  <c:v>2019/2020</c:v>
                </c:pt>
              </c:strCache>
            </c:strRef>
          </c:tx>
          <c:spPr>
            <a:solidFill>
              <a:srgbClr val="C00000"/>
            </a:solidFill>
            <a:ln>
              <a:noFill/>
            </a:ln>
            <a:effectLst/>
          </c:spPr>
          <c:invertIfNegative val="0"/>
          <c:dLbls>
            <c:dLbl>
              <c:idx val="0"/>
              <c:tx>
                <c:rich>
                  <a:bodyPr rot="0" spcFirstLastPara="1" vertOverflow="ellipsis" vert="horz" wrap="square" anchor="ctr" anchorCtr="1"/>
                  <a:lstStyle/>
                  <a:p>
                    <a:pPr>
                      <a:defRPr sz="1600" b="0" i="0" u="none" strike="noStrike" kern="1200" baseline="0">
                        <a:solidFill>
                          <a:schemeClr val="tx1"/>
                        </a:solidFill>
                        <a:latin typeface="Arial Narrow" panose="020B0606020202030204" pitchFamily="34" charset="0"/>
                        <a:ea typeface="+mn-ea"/>
                        <a:cs typeface="+mn-cs"/>
                      </a:defRPr>
                    </a:pPr>
                    <a:fld id="{4CBC075B-96D3-4660-900A-D17EAB06A137}" type="VALUE">
                      <a:rPr lang="en-US" sz="1600">
                        <a:solidFill>
                          <a:schemeClr val="bg1"/>
                        </a:solidFill>
                      </a:rPr>
                      <a:pPr>
                        <a:defRPr sz="1600"/>
                      </a:pPr>
                      <a:t>[VALUE]</a:t>
                    </a:fld>
                    <a:endParaRPr lang="en-US"/>
                  </a:p>
                </c:rich>
              </c:tx>
              <c:spPr>
                <a:solidFill>
                  <a:srgbClr val="C00000"/>
                </a:solidFill>
                <a:ln>
                  <a:noFill/>
                </a:ln>
                <a:effectLst/>
              </c:spPr>
              <c:txPr>
                <a:bodyPr rot="0" spcFirstLastPara="1" vertOverflow="ellipsis" vert="horz" wrap="square" anchor="ctr" anchorCtr="1"/>
                <a:lstStyle/>
                <a:p>
                  <a:pPr>
                    <a:defRPr sz="1600" b="0" i="0" u="none" strike="noStrike" kern="1200" baseline="0">
                      <a:solidFill>
                        <a:schemeClr val="tx1"/>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AE41-443D-87FE-102907632EE6}"/>
                </c:ext>
              </c:extLst>
            </c:dLbl>
            <c:dLbl>
              <c:idx val="1"/>
              <c:spPr>
                <a:solidFill>
                  <a:srgbClr val="C00000"/>
                </a:solidFill>
                <a:ln>
                  <a:noFill/>
                </a:ln>
                <a:effectLst/>
              </c:spPr>
              <c:txPr>
                <a:bodyPr rot="0" spcFirstLastPara="1" vertOverflow="ellipsis" vert="horz" wrap="square" anchor="ctr" anchorCtr="1"/>
                <a:lstStyle/>
                <a:p>
                  <a:pPr>
                    <a:defRPr sz="1600" b="0" i="0" u="none" strike="noStrike" kern="1200" baseline="0">
                      <a:solidFill>
                        <a:schemeClr val="bg1"/>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AE41-443D-87FE-102907632EE6}"/>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('Q2-Q4 Programme 4'!$B$2,'Q2-Q4 Programme 4'!$G$2,'Q2-Q4 Programme 4'!$L$2)</c:f>
              <c:strCache>
                <c:ptCount val="3"/>
                <c:pt idx="0">
                  <c:v>Actual Achievement: Q2</c:v>
                </c:pt>
                <c:pt idx="1">
                  <c:v>Actual Achievement: Q3</c:v>
                </c:pt>
                <c:pt idx="2">
                  <c:v>Actual Achievement: Q4</c:v>
                </c:pt>
              </c:strCache>
            </c:strRef>
          </c:cat>
          <c:val>
            <c:numRef>
              <c:f>('Q2-Q4 Programme 4'!$D$39,'Q2-Q4 Programme 4'!$I$39,'Q2-Q4 Programme 4'!$N$39)</c:f>
              <c:numCache>
                <c:formatCode>0%</c:formatCode>
                <c:ptCount val="3"/>
                <c:pt idx="0">
                  <c:v>0</c:v>
                </c:pt>
                <c:pt idx="1">
                  <c:v>0</c:v>
                </c:pt>
                <c:pt idx="2">
                  <c:v>1</c:v>
                </c:pt>
              </c:numCache>
            </c:numRef>
          </c:val>
          <c:extLst>
            <c:ext xmlns:c16="http://schemas.microsoft.com/office/drawing/2014/chart" uri="{C3380CC4-5D6E-409C-BE32-E72D297353CC}">
              <c16:uniqueId val="{00000002-AE41-443D-87FE-102907632EE6}"/>
            </c:ext>
          </c:extLst>
        </c:ser>
        <c:ser>
          <c:idx val="1"/>
          <c:order val="1"/>
          <c:tx>
            <c:strRef>
              <c:f>'Q2-Q4 Programme 4'!$A$1</c:f>
              <c:strCache>
                <c:ptCount val="1"/>
                <c:pt idx="0">
                  <c:v>2020/2021</c:v>
                </c:pt>
              </c:strCache>
            </c:strRef>
          </c:tx>
          <c:spPr>
            <a:solidFill>
              <a:srgbClr val="24641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('Q2-Q4 Programme 4'!$B$2,'Q2-Q4 Programme 4'!$G$2,'Q2-Q4 Programme 4'!$L$2)</c:f>
              <c:strCache>
                <c:ptCount val="3"/>
                <c:pt idx="0">
                  <c:v>Actual Achievement: Q2</c:v>
                </c:pt>
                <c:pt idx="1">
                  <c:v>Actual Achievement: Q3</c:v>
                </c:pt>
                <c:pt idx="2">
                  <c:v>Actual Achievement: Q4</c:v>
                </c:pt>
              </c:strCache>
            </c:strRef>
          </c:cat>
          <c:val>
            <c:numRef>
              <c:f>('Q2-Q4 Programme 4'!$D$18,'Q2-Q4 Programme 4'!$I$18,'Q2-Q4 Programme 4'!$N$18)</c:f>
              <c:numCache>
                <c:formatCode>0%</c:formatCode>
                <c:ptCount val="3"/>
                <c:pt idx="0">
                  <c:v>1</c:v>
                </c:pt>
                <c:pt idx="1">
                  <c:v>0.75</c:v>
                </c:pt>
                <c:pt idx="2">
                  <c:v>1</c:v>
                </c:pt>
              </c:numCache>
            </c:numRef>
          </c:val>
          <c:extLst>
            <c:ext xmlns:c16="http://schemas.microsoft.com/office/drawing/2014/chart" uri="{C3380CC4-5D6E-409C-BE32-E72D297353CC}">
              <c16:uniqueId val="{00000003-AE41-443D-87FE-102907632EE6}"/>
            </c:ext>
          </c:extLst>
        </c:ser>
        <c:dLbls>
          <c:dLblPos val="outEnd"/>
          <c:showLegendKey val="0"/>
          <c:showVal val="1"/>
          <c:showCatName val="0"/>
          <c:showSerName val="0"/>
          <c:showPercent val="0"/>
          <c:showBubbleSize val="0"/>
        </c:dLbls>
        <c:gapWidth val="100"/>
        <c:overlap val="-24"/>
        <c:axId val="424447168"/>
        <c:axId val="424450976"/>
      </c:barChart>
      <c:catAx>
        <c:axId val="424447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Arial Narrow" panose="020B0606020202030204" pitchFamily="34" charset="0"/>
                <a:ea typeface="+mn-ea"/>
                <a:cs typeface="+mn-cs"/>
              </a:defRPr>
            </a:pPr>
            <a:endParaRPr lang="en-US"/>
          </a:p>
        </c:txPr>
        <c:crossAx val="424450976"/>
        <c:crosses val="autoZero"/>
        <c:auto val="1"/>
        <c:lblAlgn val="ctr"/>
        <c:lblOffset val="100"/>
        <c:noMultiLvlLbl val="0"/>
      </c:catAx>
      <c:valAx>
        <c:axId val="424450976"/>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Arial Narrow" panose="020B0606020202030204" pitchFamily="34" charset="0"/>
                <a:ea typeface="+mn-ea"/>
                <a:cs typeface="+mn-cs"/>
              </a:defRPr>
            </a:pPr>
            <a:endParaRPr lang="en-US"/>
          </a:p>
        </c:txPr>
        <c:crossAx val="424447168"/>
        <c:crosses val="autoZero"/>
        <c:crossBetween val="between"/>
        <c:majorUnit val="0.2"/>
        <c:minorUnit val="0.1"/>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Arial Narrow" panose="020B0606020202030204" pitchFamily="34" charset="0"/>
              <a:ea typeface="+mn-ea"/>
              <a:cs typeface="+mn-cs"/>
            </a:defRPr>
          </a:pPr>
          <a:endParaRPr lang="en-US"/>
        </a:p>
      </c:txPr>
    </c:legend>
    <c:plotVisOnly val="1"/>
    <c:dispBlanksAs val="gap"/>
    <c:showDLblsOverMax val="0"/>
  </c:chart>
  <c:spPr>
    <a:noFill/>
    <a:ln>
      <a:solidFill>
        <a:schemeClr val="tx1"/>
      </a:solidFill>
    </a:ln>
    <a:effectLst/>
  </c:spPr>
  <c:txPr>
    <a:bodyPr/>
    <a:lstStyle/>
    <a:p>
      <a:pPr>
        <a:defRPr>
          <a:solidFill>
            <a:schemeClr val="tx1"/>
          </a:solidFill>
          <a:latin typeface="Arial Narrow" panose="020B060602020203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100" baseline="0">
                <a:solidFill>
                  <a:schemeClr val="tx1"/>
                </a:solidFill>
                <a:effectLst/>
                <a:latin typeface="Arial Narrow" panose="020B0606020202030204" pitchFamily="34" charset="0"/>
                <a:ea typeface="+mn-ea"/>
                <a:cs typeface="+mn-cs"/>
              </a:defRPr>
            </a:pPr>
            <a:r>
              <a:rPr lang="en-US" dirty="0"/>
              <a:t>CSPS OVERALL PERFORMANCE: </a:t>
            </a:r>
            <a:endParaRPr lang="en-US" dirty="0" smtClean="0"/>
          </a:p>
          <a:p>
            <a:pPr>
              <a:defRPr/>
            </a:pPr>
            <a:r>
              <a:rPr lang="en-US" dirty="0" smtClean="0"/>
              <a:t>Q2 </a:t>
            </a:r>
            <a:r>
              <a:rPr lang="en-US" dirty="0"/>
              <a:t>– Q4</a:t>
            </a:r>
          </a:p>
        </c:rich>
      </c:tx>
      <c:overlay val="0"/>
      <c:spPr>
        <a:noFill/>
        <a:ln>
          <a:noFill/>
        </a:ln>
        <a:effectLst/>
      </c:spPr>
      <c:txPr>
        <a:bodyPr rot="0" spcFirstLastPara="1" vertOverflow="ellipsis" vert="horz" wrap="square" anchor="ctr" anchorCtr="1"/>
        <a:lstStyle/>
        <a:p>
          <a:pPr>
            <a:defRPr sz="1920" b="1" i="0" u="none" strike="noStrike" kern="1200" spc="100" baseline="0">
              <a:solidFill>
                <a:schemeClr val="tx1"/>
              </a:solidFill>
              <a:effectLst/>
              <a:latin typeface="Arial Narrow" panose="020B0606020202030204" pitchFamily="34" charset="0"/>
              <a:ea typeface="+mn-ea"/>
              <a:cs typeface="+mn-cs"/>
            </a:defRPr>
          </a:pPr>
          <a:endParaRPr lang="en-US"/>
        </a:p>
      </c:txPr>
    </c:title>
    <c:autoTitleDeleted val="0"/>
    <c:plotArea>
      <c:layout>
        <c:manualLayout>
          <c:layoutTarget val="inner"/>
          <c:xMode val="edge"/>
          <c:yMode val="edge"/>
          <c:x val="0.12485443831615566"/>
          <c:y val="0.20315504174121124"/>
          <c:w val="0.81214143284034246"/>
          <c:h val="0.56681370332173608"/>
        </c:manualLayout>
      </c:layout>
      <c:barChart>
        <c:barDir val="col"/>
        <c:grouping val="clustered"/>
        <c:varyColors val="0"/>
        <c:ser>
          <c:idx val="1"/>
          <c:order val="0"/>
          <c:tx>
            <c:strRef>
              <c:f>'COMBINED GRAPH Q1-Q3'!$A$45</c:f>
              <c:strCache>
                <c:ptCount val="1"/>
                <c:pt idx="0">
                  <c:v>2019/2020</c:v>
                </c:pt>
              </c:strCache>
            </c:strRef>
          </c:tx>
          <c:spPr>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effectLst/>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('COMBINED GRAPH Q1-Q3'!$D$49,'COMBINED GRAPH Q1-Q3'!$J$49,'COMBINED GRAPH Q1-Q3'!$P$49)</c:f>
              <c:strCache>
                <c:ptCount val="3"/>
                <c:pt idx="0">
                  <c:v>Actual Performance: Q2</c:v>
                </c:pt>
                <c:pt idx="1">
                  <c:v>Actual Performance: Q3</c:v>
                </c:pt>
                <c:pt idx="2">
                  <c:v>Actual Performance: Q4</c:v>
                </c:pt>
              </c:strCache>
            </c:strRef>
          </c:cat>
          <c:val>
            <c:numRef>
              <c:f>('COMBINED GRAPH Q1-Q3'!$D$80,'COMBINED GRAPH Q1-Q3'!$J$80,'COMBINED GRAPH Q1-Q3'!$P$80)</c:f>
              <c:numCache>
                <c:formatCode>0%</c:formatCode>
                <c:ptCount val="3"/>
                <c:pt idx="0">
                  <c:v>0.46666666666666667</c:v>
                </c:pt>
                <c:pt idx="1">
                  <c:v>0.42105263157894735</c:v>
                </c:pt>
                <c:pt idx="2">
                  <c:v>0.85</c:v>
                </c:pt>
              </c:numCache>
            </c:numRef>
          </c:val>
          <c:extLst>
            <c:ext xmlns:c16="http://schemas.microsoft.com/office/drawing/2014/chart" uri="{C3380CC4-5D6E-409C-BE32-E72D297353CC}">
              <c16:uniqueId val="{00000000-6AA3-4359-8B29-52D7C59CA99D}"/>
            </c:ext>
          </c:extLst>
        </c:ser>
        <c:ser>
          <c:idx val="0"/>
          <c:order val="1"/>
          <c:tx>
            <c:strRef>
              <c:f>'COMBINED GRAPH Q1-Q3'!$A$1</c:f>
              <c:strCache>
                <c:ptCount val="1"/>
                <c:pt idx="0">
                  <c:v>2020/2021</c:v>
                </c:pt>
              </c:strCache>
            </c:strRef>
          </c:tx>
          <c:spPr>
            <a:solidFill>
              <a:srgbClr val="24641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effectLst/>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('COMBINED GRAPH Q1-Q3'!$D$49,'COMBINED GRAPH Q1-Q3'!$J$49,'COMBINED GRAPH Q1-Q3'!$P$49)</c:f>
              <c:strCache>
                <c:ptCount val="3"/>
                <c:pt idx="0">
                  <c:v>Actual Performance: Q2</c:v>
                </c:pt>
                <c:pt idx="1">
                  <c:v>Actual Performance: Q3</c:v>
                </c:pt>
                <c:pt idx="2">
                  <c:v>Actual Performance: Q4</c:v>
                </c:pt>
              </c:strCache>
            </c:strRef>
          </c:cat>
          <c:val>
            <c:numRef>
              <c:f>('COMBINED GRAPH Q1-Q3'!$D$38,'COMBINED GRAPH Q1-Q3'!$J$38,'COMBINED GRAPH Q1-Q3'!$P$38)</c:f>
              <c:numCache>
                <c:formatCode>0%</c:formatCode>
                <c:ptCount val="3"/>
                <c:pt idx="0">
                  <c:v>0.46153846153846156</c:v>
                </c:pt>
                <c:pt idx="1">
                  <c:v>0.78947368421052633</c:v>
                </c:pt>
                <c:pt idx="2">
                  <c:v>0.83333333333333337</c:v>
                </c:pt>
              </c:numCache>
            </c:numRef>
          </c:val>
          <c:extLst>
            <c:ext xmlns:c16="http://schemas.microsoft.com/office/drawing/2014/chart" uri="{C3380CC4-5D6E-409C-BE32-E72D297353CC}">
              <c16:uniqueId val="{00000001-6AA3-4359-8B29-52D7C59CA99D}"/>
            </c:ext>
          </c:extLst>
        </c:ser>
        <c:dLbls>
          <c:showLegendKey val="0"/>
          <c:showVal val="0"/>
          <c:showCatName val="0"/>
          <c:showSerName val="0"/>
          <c:showPercent val="0"/>
          <c:showBubbleSize val="0"/>
        </c:dLbls>
        <c:gapWidth val="100"/>
        <c:overlap val="-24"/>
        <c:axId val="571952480"/>
        <c:axId val="571959008"/>
      </c:barChart>
      <c:catAx>
        <c:axId val="57195248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effectLst/>
                <a:latin typeface="Arial Narrow" panose="020B0606020202030204" pitchFamily="34" charset="0"/>
                <a:ea typeface="+mn-ea"/>
                <a:cs typeface="+mn-cs"/>
              </a:defRPr>
            </a:pPr>
            <a:endParaRPr lang="en-US"/>
          </a:p>
        </c:txPr>
        <c:crossAx val="571959008"/>
        <c:crosses val="autoZero"/>
        <c:auto val="1"/>
        <c:lblAlgn val="ctr"/>
        <c:lblOffset val="100"/>
        <c:noMultiLvlLbl val="0"/>
      </c:catAx>
      <c:valAx>
        <c:axId val="571959008"/>
        <c:scaling>
          <c:orientation val="minMax"/>
          <c:max val="1"/>
          <c:min val="0"/>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effectLst/>
                <a:latin typeface="Arial Narrow" panose="020B0606020202030204" pitchFamily="34" charset="0"/>
                <a:ea typeface="+mn-ea"/>
                <a:cs typeface="+mn-cs"/>
              </a:defRPr>
            </a:pPr>
            <a:endParaRPr lang="en-US"/>
          </a:p>
        </c:txPr>
        <c:crossAx val="571952480"/>
        <c:crosses val="autoZero"/>
        <c:crossBetween val="between"/>
        <c:majorUnit val="0.2"/>
      </c:valAx>
      <c:spPr>
        <a:noFill/>
        <a:ln>
          <a:noFill/>
        </a:ln>
        <a:effectLst/>
      </c:spPr>
    </c:plotArea>
    <c:legend>
      <c:legendPos val="r"/>
      <c:layout>
        <c:manualLayout>
          <c:xMode val="edge"/>
          <c:yMode val="edge"/>
          <c:x val="0.11995932939819298"/>
          <c:y val="0.92326526698043865"/>
          <c:w val="0.76177753198687059"/>
          <c:h val="7.614265138181181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effectLst/>
              <a:latin typeface="Arial Narrow" panose="020B0606020202030204" pitchFamily="34" charset="0"/>
              <a:ea typeface="+mn-ea"/>
              <a:cs typeface="+mn-cs"/>
            </a:defRPr>
          </a:pPr>
          <a:endParaRPr lang="en-US"/>
        </a:p>
      </c:txPr>
    </c:legend>
    <c:plotVisOnly val="1"/>
    <c:dispBlanksAs val="gap"/>
    <c:showDLblsOverMax val="0"/>
  </c:chart>
  <c:spPr>
    <a:noFill/>
    <a:ln>
      <a:solidFill>
        <a:schemeClr val="tx1"/>
      </a:solidFill>
    </a:ln>
    <a:effectLst/>
  </c:spPr>
  <c:txPr>
    <a:bodyPr/>
    <a:lstStyle/>
    <a:p>
      <a:pPr>
        <a:defRPr sz="1600">
          <a:solidFill>
            <a:schemeClr val="tx1"/>
          </a:solidFill>
          <a:effectLst/>
          <a:latin typeface="Arial Narrow" panose="020B060602020203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E711693-A51C-4D80-9815-8CFBB49A671F}" type="datetimeFigureOut">
              <a:rPr lang="en-US" smtClean="0"/>
              <a:t>8/19/2021</a:t>
            </a:fld>
            <a:endParaRPr lang="en-US"/>
          </a:p>
        </p:txBody>
      </p:sp>
      <p:sp>
        <p:nvSpPr>
          <p:cNvPr id="4" name="Slide Image Placeholder 3"/>
          <p:cNvSpPr>
            <a:spLocks noGrp="1" noRot="1" noChangeAspect="1"/>
          </p:cNvSpPr>
          <p:nvPr>
            <p:ph type="sldImg" idx="2"/>
          </p:nvPr>
        </p:nvSpPr>
        <p:spPr>
          <a:xfrm>
            <a:off x="1243013" y="1163638"/>
            <a:ext cx="453707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44F8017B-50DE-4278-8973-9D5ABD4B3D00}" type="slidenum">
              <a:rPr lang="en-US" smtClean="0"/>
              <a:t>‹#›</a:t>
            </a:fld>
            <a:endParaRPr lang="en-US"/>
          </a:p>
        </p:txBody>
      </p:sp>
    </p:spTree>
    <p:extLst>
      <p:ext uri="{BB962C8B-B14F-4D97-AF65-F5344CB8AC3E}">
        <p14:creationId xmlns:p14="http://schemas.microsoft.com/office/powerpoint/2010/main" val="1349477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2</a:t>
            </a:fld>
            <a:endParaRPr lang="en-US"/>
          </a:p>
        </p:txBody>
      </p:sp>
    </p:spTree>
    <p:extLst>
      <p:ext uri="{BB962C8B-B14F-4D97-AF65-F5344CB8AC3E}">
        <p14:creationId xmlns:p14="http://schemas.microsoft.com/office/powerpoint/2010/main" val="647729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11</a:t>
            </a:fld>
            <a:endParaRPr lang="en-US"/>
          </a:p>
        </p:txBody>
      </p:sp>
    </p:spTree>
    <p:extLst>
      <p:ext uri="{BB962C8B-B14F-4D97-AF65-F5344CB8AC3E}">
        <p14:creationId xmlns:p14="http://schemas.microsoft.com/office/powerpoint/2010/main" val="2634431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12</a:t>
            </a:fld>
            <a:endParaRPr lang="en-US"/>
          </a:p>
        </p:txBody>
      </p:sp>
    </p:spTree>
    <p:extLst>
      <p:ext uri="{BB962C8B-B14F-4D97-AF65-F5344CB8AC3E}">
        <p14:creationId xmlns:p14="http://schemas.microsoft.com/office/powerpoint/2010/main" val="19514008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13</a:t>
            </a:fld>
            <a:endParaRPr lang="en-US"/>
          </a:p>
        </p:txBody>
      </p:sp>
    </p:spTree>
    <p:extLst>
      <p:ext uri="{BB962C8B-B14F-4D97-AF65-F5344CB8AC3E}">
        <p14:creationId xmlns:p14="http://schemas.microsoft.com/office/powerpoint/2010/main" val="4185366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14</a:t>
            </a:fld>
            <a:endParaRPr lang="en-US"/>
          </a:p>
        </p:txBody>
      </p:sp>
    </p:spTree>
    <p:extLst>
      <p:ext uri="{BB962C8B-B14F-4D97-AF65-F5344CB8AC3E}">
        <p14:creationId xmlns:p14="http://schemas.microsoft.com/office/powerpoint/2010/main" val="26242104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15</a:t>
            </a:fld>
            <a:endParaRPr lang="en-US"/>
          </a:p>
        </p:txBody>
      </p:sp>
    </p:spTree>
    <p:extLst>
      <p:ext uri="{BB962C8B-B14F-4D97-AF65-F5344CB8AC3E}">
        <p14:creationId xmlns:p14="http://schemas.microsoft.com/office/powerpoint/2010/main" val="1792804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16</a:t>
            </a:fld>
            <a:endParaRPr lang="en-US"/>
          </a:p>
        </p:txBody>
      </p:sp>
    </p:spTree>
    <p:extLst>
      <p:ext uri="{BB962C8B-B14F-4D97-AF65-F5344CB8AC3E}">
        <p14:creationId xmlns:p14="http://schemas.microsoft.com/office/powerpoint/2010/main" val="1217312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17</a:t>
            </a:fld>
            <a:endParaRPr lang="en-US"/>
          </a:p>
        </p:txBody>
      </p:sp>
    </p:spTree>
    <p:extLst>
      <p:ext uri="{BB962C8B-B14F-4D97-AF65-F5344CB8AC3E}">
        <p14:creationId xmlns:p14="http://schemas.microsoft.com/office/powerpoint/2010/main" val="37492755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18</a:t>
            </a:fld>
            <a:endParaRPr lang="en-US"/>
          </a:p>
        </p:txBody>
      </p:sp>
    </p:spTree>
    <p:extLst>
      <p:ext uri="{BB962C8B-B14F-4D97-AF65-F5344CB8AC3E}">
        <p14:creationId xmlns:p14="http://schemas.microsoft.com/office/powerpoint/2010/main" val="13404555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19</a:t>
            </a:fld>
            <a:endParaRPr lang="en-US"/>
          </a:p>
        </p:txBody>
      </p:sp>
    </p:spTree>
    <p:extLst>
      <p:ext uri="{BB962C8B-B14F-4D97-AF65-F5344CB8AC3E}">
        <p14:creationId xmlns:p14="http://schemas.microsoft.com/office/powerpoint/2010/main" val="868373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20</a:t>
            </a:fld>
            <a:endParaRPr lang="en-US"/>
          </a:p>
        </p:txBody>
      </p:sp>
    </p:spTree>
    <p:extLst>
      <p:ext uri="{BB962C8B-B14F-4D97-AF65-F5344CB8AC3E}">
        <p14:creationId xmlns:p14="http://schemas.microsoft.com/office/powerpoint/2010/main" val="2519062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3</a:t>
            </a:fld>
            <a:endParaRPr lang="en-US"/>
          </a:p>
        </p:txBody>
      </p:sp>
    </p:spTree>
    <p:extLst>
      <p:ext uri="{BB962C8B-B14F-4D97-AF65-F5344CB8AC3E}">
        <p14:creationId xmlns:p14="http://schemas.microsoft.com/office/powerpoint/2010/main" val="8340248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21</a:t>
            </a:fld>
            <a:endParaRPr lang="en-US"/>
          </a:p>
        </p:txBody>
      </p:sp>
    </p:spTree>
    <p:extLst>
      <p:ext uri="{BB962C8B-B14F-4D97-AF65-F5344CB8AC3E}">
        <p14:creationId xmlns:p14="http://schemas.microsoft.com/office/powerpoint/2010/main" val="34212322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22</a:t>
            </a:fld>
            <a:endParaRPr lang="en-US"/>
          </a:p>
        </p:txBody>
      </p:sp>
    </p:spTree>
    <p:extLst>
      <p:ext uri="{BB962C8B-B14F-4D97-AF65-F5344CB8AC3E}">
        <p14:creationId xmlns:p14="http://schemas.microsoft.com/office/powerpoint/2010/main" val="39232408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23</a:t>
            </a:fld>
            <a:endParaRPr lang="en-US"/>
          </a:p>
        </p:txBody>
      </p:sp>
    </p:spTree>
    <p:extLst>
      <p:ext uri="{BB962C8B-B14F-4D97-AF65-F5344CB8AC3E}">
        <p14:creationId xmlns:p14="http://schemas.microsoft.com/office/powerpoint/2010/main" val="41857942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24</a:t>
            </a:fld>
            <a:endParaRPr lang="en-US"/>
          </a:p>
        </p:txBody>
      </p:sp>
    </p:spTree>
    <p:extLst>
      <p:ext uri="{BB962C8B-B14F-4D97-AF65-F5344CB8AC3E}">
        <p14:creationId xmlns:p14="http://schemas.microsoft.com/office/powerpoint/2010/main" val="2638134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25</a:t>
            </a:fld>
            <a:endParaRPr lang="en-US"/>
          </a:p>
        </p:txBody>
      </p:sp>
    </p:spTree>
    <p:extLst>
      <p:ext uri="{BB962C8B-B14F-4D97-AF65-F5344CB8AC3E}">
        <p14:creationId xmlns:p14="http://schemas.microsoft.com/office/powerpoint/2010/main" val="22610302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26</a:t>
            </a:fld>
            <a:endParaRPr lang="en-US"/>
          </a:p>
        </p:txBody>
      </p:sp>
    </p:spTree>
    <p:extLst>
      <p:ext uri="{BB962C8B-B14F-4D97-AF65-F5344CB8AC3E}">
        <p14:creationId xmlns:p14="http://schemas.microsoft.com/office/powerpoint/2010/main" val="3684865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27</a:t>
            </a:fld>
            <a:endParaRPr lang="en-US"/>
          </a:p>
        </p:txBody>
      </p:sp>
    </p:spTree>
    <p:extLst>
      <p:ext uri="{BB962C8B-B14F-4D97-AF65-F5344CB8AC3E}">
        <p14:creationId xmlns:p14="http://schemas.microsoft.com/office/powerpoint/2010/main" val="17716213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28</a:t>
            </a:fld>
            <a:endParaRPr lang="en-US"/>
          </a:p>
        </p:txBody>
      </p:sp>
    </p:spTree>
    <p:extLst>
      <p:ext uri="{BB962C8B-B14F-4D97-AF65-F5344CB8AC3E}">
        <p14:creationId xmlns:p14="http://schemas.microsoft.com/office/powerpoint/2010/main" val="31420102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29</a:t>
            </a:fld>
            <a:endParaRPr lang="en-US"/>
          </a:p>
        </p:txBody>
      </p:sp>
    </p:spTree>
    <p:extLst>
      <p:ext uri="{BB962C8B-B14F-4D97-AF65-F5344CB8AC3E}">
        <p14:creationId xmlns:p14="http://schemas.microsoft.com/office/powerpoint/2010/main" val="25293075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30</a:t>
            </a:fld>
            <a:endParaRPr lang="en-US"/>
          </a:p>
        </p:txBody>
      </p:sp>
    </p:spTree>
    <p:extLst>
      <p:ext uri="{BB962C8B-B14F-4D97-AF65-F5344CB8AC3E}">
        <p14:creationId xmlns:p14="http://schemas.microsoft.com/office/powerpoint/2010/main" val="1734132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4</a:t>
            </a:fld>
            <a:endParaRPr lang="en-US"/>
          </a:p>
        </p:txBody>
      </p:sp>
    </p:spTree>
    <p:extLst>
      <p:ext uri="{BB962C8B-B14F-4D97-AF65-F5344CB8AC3E}">
        <p14:creationId xmlns:p14="http://schemas.microsoft.com/office/powerpoint/2010/main" val="1397113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31</a:t>
            </a:fld>
            <a:endParaRPr lang="en-US"/>
          </a:p>
        </p:txBody>
      </p:sp>
    </p:spTree>
    <p:extLst>
      <p:ext uri="{BB962C8B-B14F-4D97-AF65-F5344CB8AC3E}">
        <p14:creationId xmlns:p14="http://schemas.microsoft.com/office/powerpoint/2010/main" val="3707465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5</a:t>
            </a:fld>
            <a:endParaRPr lang="en-US"/>
          </a:p>
        </p:txBody>
      </p:sp>
    </p:spTree>
    <p:extLst>
      <p:ext uri="{BB962C8B-B14F-4D97-AF65-F5344CB8AC3E}">
        <p14:creationId xmlns:p14="http://schemas.microsoft.com/office/powerpoint/2010/main" val="3040695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6</a:t>
            </a:fld>
            <a:endParaRPr lang="en-US"/>
          </a:p>
        </p:txBody>
      </p:sp>
    </p:spTree>
    <p:extLst>
      <p:ext uri="{BB962C8B-B14F-4D97-AF65-F5344CB8AC3E}">
        <p14:creationId xmlns:p14="http://schemas.microsoft.com/office/powerpoint/2010/main" val="1539256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7</a:t>
            </a:fld>
            <a:endParaRPr lang="en-US"/>
          </a:p>
        </p:txBody>
      </p:sp>
    </p:spTree>
    <p:extLst>
      <p:ext uri="{BB962C8B-B14F-4D97-AF65-F5344CB8AC3E}">
        <p14:creationId xmlns:p14="http://schemas.microsoft.com/office/powerpoint/2010/main" val="1965695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8</a:t>
            </a:fld>
            <a:endParaRPr lang="en-US"/>
          </a:p>
        </p:txBody>
      </p:sp>
    </p:spTree>
    <p:extLst>
      <p:ext uri="{BB962C8B-B14F-4D97-AF65-F5344CB8AC3E}">
        <p14:creationId xmlns:p14="http://schemas.microsoft.com/office/powerpoint/2010/main" val="1883320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9</a:t>
            </a:fld>
            <a:endParaRPr lang="en-US"/>
          </a:p>
        </p:txBody>
      </p:sp>
    </p:spTree>
    <p:extLst>
      <p:ext uri="{BB962C8B-B14F-4D97-AF65-F5344CB8AC3E}">
        <p14:creationId xmlns:p14="http://schemas.microsoft.com/office/powerpoint/2010/main" val="1531845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8017B-50DE-4278-8973-9D5ABD4B3D00}" type="slidenum">
              <a:rPr lang="en-US" smtClean="0"/>
              <a:t>10</a:t>
            </a:fld>
            <a:endParaRPr lang="en-US"/>
          </a:p>
        </p:txBody>
      </p:sp>
    </p:spTree>
    <p:extLst>
      <p:ext uri="{BB962C8B-B14F-4D97-AF65-F5344CB8AC3E}">
        <p14:creationId xmlns:p14="http://schemas.microsoft.com/office/powerpoint/2010/main" val="2692322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8" name="Rectangle 7"/>
          <p:cNvSpPr/>
          <p:nvPr userDrawn="1"/>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9" name="Picture 8"/>
          <p:cNvPicPr>
            <a:picLocks noChangeAspect="1"/>
          </p:cNvPicPr>
          <p:nvPr userDrawn="1"/>
        </p:nvPicPr>
        <p:blipFill rotWithShape="1">
          <a:blip r:embed="rId3">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6" name="Slide Number Placeholder 5"/>
          <p:cNvSpPr>
            <a:spLocks noGrp="1"/>
          </p:cNvSpPr>
          <p:nvPr>
            <p:ph type="sldNum" sz="quarter" idx="12"/>
          </p:nvPr>
        </p:nvSpPr>
        <p:spPr>
          <a:xfrm>
            <a:off x="7521046" y="6343750"/>
            <a:ext cx="2228850" cy="365125"/>
          </a:xfrm>
          <a:prstGeom prst="rect">
            <a:avLst/>
          </a:prstGeom>
        </p:spPr>
        <p:txBody>
          <a:bodyPr/>
          <a:lstStyle/>
          <a:p>
            <a:fld id="{96B6FF19-05A1-4CA1-BC87-1DF7A796AA03}" type="slidenum">
              <a:rPr lang="en-US" smtClean="0"/>
              <a:t>‹#›</a:t>
            </a:fld>
            <a:endParaRPr lang="en-US"/>
          </a:p>
        </p:txBody>
      </p:sp>
    </p:spTree>
    <p:extLst>
      <p:ext uri="{BB962C8B-B14F-4D97-AF65-F5344CB8AC3E}">
        <p14:creationId xmlns:p14="http://schemas.microsoft.com/office/powerpoint/2010/main" val="4061836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96B6FF19-05A1-4CA1-BC87-1DF7A796AA03}" type="slidenum">
              <a:rPr lang="en-US" smtClean="0"/>
              <a:t>‹#›</a:t>
            </a:fld>
            <a:endParaRPr lang="en-US"/>
          </a:p>
        </p:txBody>
      </p:sp>
    </p:spTree>
    <p:extLst>
      <p:ext uri="{BB962C8B-B14F-4D97-AF65-F5344CB8AC3E}">
        <p14:creationId xmlns:p14="http://schemas.microsoft.com/office/powerpoint/2010/main" val="1328204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96B6FF19-05A1-4CA1-BC87-1DF7A796AA03}" type="slidenum">
              <a:rPr lang="en-US" smtClean="0"/>
              <a:t>‹#›</a:t>
            </a:fld>
            <a:endParaRPr lang="en-US"/>
          </a:p>
        </p:txBody>
      </p:sp>
    </p:spTree>
    <p:extLst>
      <p:ext uri="{BB962C8B-B14F-4D97-AF65-F5344CB8AC3E}">
        <p14:creationId xmlns:p14="http://schemas.microsoft.com/office/powerpoint/2010/main" val="2457777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96B6FF19-05A1-4CA1-BC87-1DF7A796AA03}" type="slidenum">
              <a:rPr lang="en-US" smtClean="0"/>
              <a:t>‹#›</a:t>
            </a:fld>
            <a:endParaRPr lang="en-US"/>
          </a:p>
        </p:txBody>
      </p:sp>
    </p:spTree>
    <p:extLst>
      <p:ext uri="{BB962C8B-B14F-4D97-AF65-F5344CB8AC3E}">
        <p14:creationId xmlns:p14="http://schemas.microsoft.com/office/powerpoint/2010/main" val="1185551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396461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DD75FA-720A-43A0-93B8-579F5BC5AD87}"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A34A2-BA37-45F8-A346-B06F47C936AF}" type="slidenum">
              <a:rPr lang="en-US" smtClean="0"/>
              <a:t>‹#›</a:t>
            </a:fld>
            <a:endParaRPr lang="en-US"/>
          </a:p>
        </p:txBody>
      </p:sp>
    </p:spTree>
    <p:extLst>
      <p:ext uri="{BB962C8B-B14F-4D97-AF65-F5344CB8AC3E}">
        <p14:creationId xmlns:p14="http://schemas.microsoft.com/office/powerpoint/2010/main" val="2464176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DD75FA-720A-43A0-93B8-579F5BC5AD87}"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A34A2-BA37-45F8-A346-B06F47C936AF}" type="slidenum">
              <a:rPr lang="en-US" smtClean="0"/>
              <a:t>‹#›</a:t>
            </a:fld>
            <a:endParaRPr lang="en-US"/>
          </a:p>
        </p:txBody>
      </p:sp>
    </p:spTree>
    <p:extLst>
      <p:ext uri="{BB962C8B-B14F-4D97-AF65-F5344CB8AC3E}">
        <p14:creationId xmlns:p14="http://schemas.microsoft.com/office/powerpoint/2010/main" val="945136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6275" y="1709738"/>
            <a:ext cx="8543925"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DD75FA-720A-43A0-93B8-579F5BC5AD87}"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A34A2-BA37-45F8-A346-B06F47C936AF}" type="slidenum">
              <a:rPr lang="en-US" smtClean="0"/>
              <a:t>‹#›</a:t>
            </a:fld>
            <a:endParaRPr lang="en-US"/>
          </a:p>
        </p:txBody>
      </p:sp>
    </p:spTree>
    <p:extLst>
      <p:ext uri="{BB962C8B-B14F-4D97-AF65-F5344CB8AC3E}">
        <p14:creationId xmlns:p14="http://schemas.microsoft.com/office/powerpoint/2010/main" val="3433319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1038" y="1825625"/>
            <a:ext cx="4195762"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825625"/>
            <a:ext cx="41957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DD75FA-720A-43A0-93B8-579F5BC5AD87}" type="datetimeFigureOut">
              <a:rPr lang="en-US" smtClean="0"/>
              <a:t>8/19/2021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A34A2-BA37-45F8-A346-B06F47C936AF}" type="slidenum">
              <a:rPr lang="en-US" smtClean="0"/>
              <a:t>‹#›</a:t>
            </a:fld>
            <a:endParaRPr lang="en-US"/>
          </a:p>
        </p:txBody>
      </p:sp>
    </p:spTree>
    <p:extLst>
      <p:ext uri="{BB962C8B-B14F-4D97-AF65-F5344CB8AC3E}">
        <p14:creationId xmlns:p14="http://schemas.microsoft.com/office/powerpoint/2010/main" val="6772082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625" y="365125"/>
            <a:ext cx="8543925"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625" y="2505075"/>
            <a:ext cx="419100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6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DD75FA-720A-43A0-93B8-579F5BC5AD87}" type="datetimeFigureOut">
              <a:rPr lang="en-US" smtClean="0"/>
              <a:t>8/19/2021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AA34A2-BA37-45F8-A346-B06F47C936AF}" type="slidenum">
              <a:rPr lang="en-US" smtClean="0"/>
              <a:t>‹#›</a:t>
            </a:fld>
            <a:endParaRPr lang="en-US"/>
          </a:p>
        </p:txBody>
      </p:sp>
    </p:spTree>
    <p:extLst>
      <p:ext uri="{BB962C8B-B14F-4D97-AF65-F5344CB8AC3E}">
        <p14:creationId xmlns:p14="http://schemas.microsoft.com/office/powerpoint/2010/main" val="42929177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DD75FA-720A-43A0-93B8-579F5BC5AD87}" type="datetimeFigureOut">
              <a:rPr lang="en-US" smtClean="0"/>
              <a:t>8/19/2021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AA34A2-BA37-45F8-A346-B06F47C936AF}" type="slidenum">
              <a:rPr lang="en-US" smtClean="0"/>
              <a:t>‹#›</a:t>
            </a:fld>
            <a:endParaRPr lang="en-US"/>
          </a:p>
        </p:txBody>
      </p:sp>
    </p:spTree>
    <p:extLst>
      <p:ext uri="{BB962C8B-B14F-4D97-AF65-F5344CB8AC3E}">
        <p14:creationId xmlns:p14="http://schemas.microsoft.com/office/powerpoint/2010/main" val="3787747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96B6FF19-05A1-4CA1-BC87-1DF7A796AA03}" type="slidenum">
              <a:rPr lang="en-US" smtClean="0"/>
              <a:t>‹#›</a:t>
            </a:fld>
            <a:endParaRPr lang="en-US"/>
          </a:p>
        </p:txBody>
      </p:sp>
    </p:spTree>
    <p:extLst>
      <p:ext uri="{BB962C8B-B14F-4D97-AF65-F5344CB8AC3E}">
        <p14:creationId xmlns:p14="http://schemas.microsoft.com/office/powerpoint/2010/main" val="9706240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D75FA-720A-43A0-93B8-579F5BC5AD87}" type="datetimeFigureOut">
              <a:rPr lang="en-US" smtClean="0"/>
              <a:t>8/19/2021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AA34A2-BA37-45F8-A346-B06F47C936AF}" type="slidenum">
              <a:rPr lang="en-US" smtClean="0"/>
              <a:t>‹#›</a:t>
            </a:fld>
            <a:endParaRPr lang="en-US"/>
          </a:p>
        </p:txBody>
      </p:sp>
    </p:spTree>
    <p:extLst>
      <p:ext uri="{BB962C8B-B14F-4D97-AF65-F5344CB8AC3E}">
        <p14:creationId xmlns:p14="http://schemas.microsoft.com/office/powerpoint/2010/main" val="2624697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625" y="457200"/>
            <a:ext cx="3194050"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DD75FA-720A-43A0-93B8-579F5BC5AD87}" type="datetimeFigureOut">
              <a:rPr lang="en-US" smtClean="0"/>
              <a:t>8/19/2021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A34A2-BA37-45F8-A346-B06F47C936AF}" type="slidenum">
              <a:rPr lang="en-US" smtClean="0"/>
              <a:t>‹#›</a:t>
            </a:fld>
            <a:endParaRPr lang="en-US"/>
          </a:p>
        </p:txBody>
      </p:sp>
    </p:spTree>
    <p:extLst>
      <p:ext uri="{BB962C8B-B14F-4D97-AF65-F5344CB8AC3E}">
        <p14:creationId xmlns:p14="http://schemas.microsoft.com/office/powerpoint/2010/main" val="38354020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625" y="457200"/>
            <a:ext cx="3194050"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DD75FA-720A-43A0-93B8-579F5BC5AD87}" type="datetimeFigureOut">
              <a:rPr lang="en-US" smtClean="0"/>
              <a:t>8/19/2021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A34A2-BA37-45F8-A346-B06F47C936AF}" type="slidenum">
              <a:rPr lang="en-US" smtClean="0"/>
              <a:t>‹#›</a:t>
            </a:fld>
            <a:endParaRPr lang="en-US"/>
          </a:p>
        </p:txBody>
      </p:sp>
    </p:spTree>
    <p:extLst>
      <p:ext uri="{BB962C8B-B14F-4D97-AF65-F5344CB8AC3E}">
        <p14:creationId xmlns:p14="http://schemas.microsoft.com/office/powerpoint/2010/main" val="26074185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DD75FA-720A-43A0-93B8-579F5BC5AD87}"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A34A2-BA37-45F8-A346-B06F47C936AF}" type="slidenum">
              <a:rPr lang="en-US" smtClean="0"/>
              <a:t>‹#›</a:t>
            </a:fld>
            <a:endParaRPr lang="en-US"/>
          </a:p>
        </p:txBody>
      </p:sp>
    </p:spTree>
    <p:extLst>
      <p:ext uri="{BB962C8B-B14F-4D97-AF65-F5344CB8AC3E}">
        <p14:creationId xmlns:p14="http://schemas.microsoft.com/office/powerpoint/2010/main" val="41072101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9775" y="365125"/>
            <a:ext cx="2135188"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1038" y="365125"/>
            <a:ext cx="6256337"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DD75FA-720A-43A0-93B8-579F5BC5AD87}"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A34A2-BA37-45F8-A346-B06F47C936AF}" type="slidenum">
              <a:rPr lang="en-US" smtClean="0"/>
              <a:t>‹#›</a:t>
            </a:fld>
            <a:endParaRPr lang="en-US"/>
          </a:p>
        </p:txBody>
      </p:sp>
    </p:spTree>
    <p:extLst>
      <p:ext uri="{BB962C8B-B14F-4D97-AF65-F5344CB8AC3E}">
        <p14:creationId xmlns:p14="http://schemas.microsoft.com/office/powerpoint/2010/main" val="1207139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96B6FF19-05A1-4CA1-BC87-1DF7A796AA03}" type="slidenum">
              <a:rPr lang="en-US" smtClean="0"/>
              <a:t>‹#›</a:t>
            </a:fld>
            <a:endParaRPr lang="en-US"/>
          </a:p>
        </p:txBody>
      </p:sp>
    </p:spTree>
    <p:extLst>
      <p:ext uri="{BB962C8B-B14F-4D97-AF65-F5344CB8AC3E}">
        <p14:creationId xmlns:p14="http://schemas.microsoft.com/office/powerpoint/2010/main" val="3473729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96B6FF19-05A1-4CA1-BC87-1DF7A796AA03}" type="slidenum">
              <a:rPr lang="en-US" smtClean="0"/>
              <a:t>‹#›</a:t>
            </a:fld>
            <a:endParaRPr lang="en-US"/>
          </a:p>
        </p:txBody>
      </p:sp>
    </p:spTree>
    <p:extLst>
      <p:ext uri="{BB962C8B-B14F-4D97-AF65-F5344CB8AC3E}">
        <p14:creationId xmlns:p14="http://schemas.microsoft.com/office/powerpoint/2010/main" val="3395050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996113" y="6356352"/>
            <a:ext cx="2228850" cy="365125"/>
          </a:xfrm>
          <a:prstGeom prst="rect">
            <a:avLst/>
          </a:prstGeom>
        </p:spPr>
        <p:txBody>
          <a:bodyPr/>
          <a:lstStyle/>
          <a:p>
            <a:fld id="{96B6FF19-05A1-4CA1-BC87-1DF7A796AA03}" type="slidenum">
              <a:rPr lang="en-US" smtClean="0"/>
              <a:t>‹#›</a:t>
            </a:fld>
            <a:endParaRPr lang="en-US"/>
          </a:p>
        </p:txBody>
      </p:sp>
    </p:spTree>
    <p:extLst>
      <p:ext uri="{BB962C8B-B14F-4D97-AF65-F5344CB8AC3E}">
        <p14:creationId xmlns:p14="http://schemas.microsoft.com/office/powerpoint/2010/main" val="3939104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996113" y="6356352"/>
            <a:ext cx="2228850" cy="365125"/>
          </a:xfrm>
          <a:prstGeom prst="rect">
            <a:avLst/>
          </a:prstGeom>
        </p:spPr>
        <p:txBody>
          <a:bodyPr/>
          <a:lstStyle/>
          <a:p>
            <a:fld id="{96B6FF19-05A1-4CA1-BC87-1DF7A796AA03}" type="slidenum">
              <a:rPr lang="en-US" smtClean="0"/>
              <a:t>‹#›</a:t>
            </a:fld>
            <a:endParaRPr lang="en-US"/>
          </a:p>
        </p:txBody>
      </p:sp>
    </p:spTree>
    <p:extLst>
      <p:ext uri="{BB962C8B-B14F-4D97-AF65-F5344CB8AC3E}">
        <p14:creationId xmlns:p14="http://schemas.microsoft.com/office/powerpoint/2010/main" val="109625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996113" y="6356352"/>
            <a:ext cx="2228850" cy="365125"/>
          </a:xfrm>
          <a:prstGeom prst="rect">
            <a:avLst/>
          </a:prstGeom>
        </p:spPr>
        <p:txBody>
          <a:bodyPr/>
          <a:lstStyle/>
          <a:p>
            <a:fld id="{96B6FF19-05A1-4CA1-BC87-1DF7A796AA03}" type="slidenum">
              <a:rPr lang="en-US" smtClean="0"/>
              <a:t>‹#›</a:t>
            </a:fld>
            <a:endParaRPr lang="en-US"/>
          </a:p>
        </p:txBody>
      </p:sp>
    </p:spTree>
    <p:extLst>
      <p:ext uri="{BB962C8B-B14F-4D97-AF65-F5344CB8AC3E}">
        <p14:creationId xmlns:p14="http://schemas.microsoft.com/office/powerpoint/2010/main" val="58228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96B6FF19-05A1-4CA1-BC87-1DF7A796AA03}" type="slidenum">
              <a:rPr lang="en-US" smtClean="0"/>
              <a:t>‹#›</a:t>
            </a:fld>
            <a:endParaRPr lang="en-US"/>
          </a:p>
        </p:txBody>
      </p:sp>
    </p:spTree>
    <p:extLst>
      <p:ext uri="{BB962C8B-B14F-4D97-AF65-F5344CB8AC3E}">
        <p14:creationId xmlns:p14="http://schemas.microsoft.com/office/powerpoint/2010/main" val="350336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96B6FF19-05A1-4CA1-BC87-1DF7A796AA03}" type="slidenum">
              <a:rPr lang="en-US" smtClean="0"/>
              <a:t>‹#›</a:t>
            </a:fld>
            <a:endParaRPr lang="en-US"/>
          </a:p>
        </p:txBody>
      </p:sp>
    </p:spTree>
    <p:extLst>
      <p:ext uri="{BB962C8B-B14F-4D97-AF65-F5344CB8AC3E}">
        <p14:creationId xmlns:p14="http://schemas.microsoft.com/office/powerpoint/2010/main" val="392337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15301000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51" r:id="rId12"/>
    <p:sldLayoutId id="2147483684"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D75FA-720A-43A0-93B8-579F5BC5AD87}" type="datetimeFigureOut">
              <a:rPr lang="en-US" smtClean="0"/>
              <a:t>8/19/2021</a:t>
            </a:fld>
            <a:endParaRPr lang="en-US"/>
          </a:p>
        </p:txBody>
      </p:sp>
      <p:sp>
        <p:nvSpPr>
          <p:cNvPr id="5" name="Footer Placeholder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AA34A2-BA37-45F8-A346-B06F47C936AF}" type="slidenum">
              <a:rPr lang="en-US" smtClean="0"/>
              <a:t>‹#›</a:t>
            </a:fld>
            <a:endParaRPr lang="en-US"/>
          </a:p>
        </p:txBody>
      </p:sp>
    </p:spTree>
    <p:extLst>
      <p:ext uri="{BB962C8B-B14F-4D97-AF65-F5344CB8AC3E}">
        <p14:creationId xmlns:p14="http://schemas.microsoft.com/office/powerpoint/2010/main" val="38604069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image" Target="../media/image3.jpg"/><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image" Target="../media/image3.jpg"/><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3.jpg"/><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image" Target="../media/image3.jpg"/><Relationship Id="rId4" Type="http://schemas.openxmlformats.org/officeDocument/2006/relationships/image" Target="../media/image2.jpg"/></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5.xml"/><Relationship Id="rId6" Type="http://schemas.openxmlformats.org/officeDocument/2006/relationships/chart" Target="../charts/chart7.xml"/><Relationship Id="rId5" Type="http://schemas.openxmlformats.org/officeDocument/2006/relationships/image" Target="../media/image3.jpg"/><Relationship Id="rId4" Type="http://schemas.openxmlformats.org/officeDocument/2006/relationships/image" Target="../media/image2.jpg"/></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4.xml"/><Relationship Id="rId5" Type="http://schemas.openxmlformats.org/officeDocument/2006/relationships/image" Target="../media/image3.jpg"/><Relationship Id="rId4" Type="http://schemas.openxmlformats.org/officeDocument/2006/relationships/image" Target="../media/image2.jpg"/></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4.xml"/><Relationship Id="rId5" Type="http://schemas.openxmlformats.org/officeDocument/2006/relationships/image" Target="../media/image3.jpg"/><Relationship Id="rId4" Type="http://schemas.openxmlformats.org/officeDocument/2006/relationships/image" Target="../media/image2.jpg"/></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4.xml"/><Relationship Id="rId5" Type="http://schemas.openxmlformats.org/officeDocument/2006/relationships/image" Target="../media/image3.jpg"/><Relationship Id="rId4" Type="http://schemas.openxmlformats.org/officeDocument/2006/relationships/image" Target="../media/image2.jpg"/></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3.jpg"/><Relationship Id="rId4" Type="http://schemas.openxmlformats.org/officeDocument/2006/relationships/image" Target="../media/image2.jpg"/></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7.jfif"/><Relationship Id="rId5" Type="http://schemas.openxmlformats.org/officeDocument/2006/relationships/image" Target="../media/image3.jpg"/><Relationship Id="rId4" Type="http://schemas.openxmlformats.org/officeDocument/2006/relationships/image" Target="../media/image2.jpg"/></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jp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image" Target="../media/image3.jp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5"/>
          <p:cNvSpPr>
            <a:spLocks noChangeArrowheads="1"/>
          </p:cNvSpPr>
          <p:nvPr/>
        </p:nvSpPr>
        <p:spPr bwMode="auto">
          <a:xfrm>
            <a:off x="1238251" y="5589241"/>
            <a:ext cx="7429500" cy="411510"/>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GB" sz="1350" dirty="0">
              <a:latin typeface="Arial Narrow" panose="020B0606020202030204" pitchFamily="34" charset="0"/>
            </a:endParaRPr>
          </a:p>
        </p:txBody>
      </p:sp>
      <p:grpSp>
        <p:nvGrpSpPr>
          <p:cNvPr id="23" name="Group 22"/>
          <p:cNvGrpSpPr/>
          <p:nvPr/>
        </p:nvGrpSpPr>
        <p:grpSpPr>
          <a:xfrm>
            <a:off x="0" y="-1"/>
            <a:ext cx="9906000" cy="6858001"/>
            <a:chOff x="15779" y="0"/>
            <a:chExt cx="9890221" cy="6813376"/>
          </a:xfrm>
        </p:grpSpPr>
        <p:pic>
          <p:nvPicPr>
            <p:cNvPr id="24" name="Picture 23"/>
            <p:cNvPicPr>
              <a:picLocks noChangeAspect="1"/>
            </p:cNvPicPr>
            <p:nvPr/>
          </p:nvPicPr>
          <p:blipFill rotWithShape="1">
            <a:blip r:embed="rId2">
              <a:extLst>
                <a:ext uri="{28A0092B-C50C-407E-A947-70E740481C1C}">
                  <a14:useLocalDpi xmlns:a14="http://schemas.microsoft.com/office/drawing/2010/main" val="0"/>
                </a:ext>
              </a:extLst>
            </a:blip>
            <a:srcRect t="5252" b="69549"/>
            <a:stretch/>
          </p:blipFill>
          <p:spPr>
            <a:xfrm>
              <a:off x="16354" y="3789040"/>
              <a:ext cx="9889645" cy="1728192"/>
            </a:xfrm>
            <a:prstGeom prst="rect">
              <a:avLst/>
            </a:prstGeom>
            <a:ln>
              <a:noFill/>
            </a:ln>
            <a:effectLst>
              <a:outerShdw blurRad="292100" dist="139700" dir="2700000" algn="tl" rotWithShape="0">
                <a:srgbClr val="333333">
                  <a:alpha val="65000"/>
                </a:srgbClr>
              </a:outerShdw>
            </a:effectLst>
          </p:spPr>
        </p:pic>
        <p:cxnSp>
          <p:nvCxnSpPr>
            <p:cNvPr id="25" name="Straight Connector 24"/>
            <p:cNvCxnSpPr/>
            <p:nvPr/>
          </p:nvCxnSpPr>
          <p:spPr>
            <a:xfrm flipH="1">
              <a:off x="2288704" y="5517233"/>
              <a:ext cx="432048" cy="576064"/>
            </a:xfrm>
            <a:prstGeom prst="line">
              <a:avLst/>
            </a:prstGeom>
            <a:ln w="28575">
              <a:solidFill>
                <a:srgbClr val="D5CCA5"/>
              </a:solidFill>
            </a:ln>
          </p:spPr>
          <p:style>
            <a:lnRef idx="1">
              <a:schemeClr val="accent3"/>
            </a:lnRef>
            <a:fillRef idx="0">
              <a:schemeClr val="accent3"/>
            </a:fillRef>
            <a:effectRef idx="0">
              <a:schemeClr val="accent3"/>
            </a:effectRef>
            <a:fontRef idx="minor">
              <a:schemeClr val="tx1"/>
            </a:fontRef>
          </p:style>
        </p:cxnSp>
        <p:cxnSp>
          <p:nvCxnSpPr>
            <p:cNvPr id="26" name="Straight Connector 25"/>
            <p:cNvCxnSpPr/>
            <p:nvPr/>
          </p:nvCxnSpPr>
          <p:spPr>
            <a:xfrm>
              <a:off x="920552" y="5517232"/>
              <a:ext cx="432048" cy="576064"/>
            </a:xfrm>
            <a:prstGeom prst="line">
              <a:avLst/>
            </a:prstGeom>
            <a:ln w="28575">
              <a:solidFill>
                <a:srgbClr val="D5CCA5"/>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52600" y="6093296"/>
              <a:ext cx="936104" cy="1"/>
            </a:xfrm>
            <a:prstGeom prst="line">
              <a:avLst/>
            </a:prstGeom>
            <a:ln w="28575">
              <a:solidFill>
                <a:srgbClr val="D5CCA5"/>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385048" y="5517232"/>
              <a:ext cx="0" cy="1296144"/>
            </a:xfrm>
            <a:prstGeom prst="line">
              <a:avLst/>
            </a:prstGeom>
            <a:ln w="28575">
              <a:solidFill>
                <a:srgbClr val="D5CCA5"/>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5817096" y="5517232"/>
              <a:ext cx="1080120" cy="1296144"/>
            </a:xfrm>
            <a:prstGeom prst="line">
              <a:avLst/>
            </a:prstGeom>
            <a:ln w="28575">
              <a:solidFill>
                <a:srgbClr val="D5CCA5"/>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flipH="1">
              <a:off x="15779" y="6320813"/>
              <a:ext cx="1493044" cy="420556"/>
              <a:chOff x="7518400" y="5911624"/>
              <a:chExt cx="2387601" cy="420556"/>
            </a:xfrm>
          </p:grpSpPr>
          <p:cxnSp>
            <p:nvCxnSpPr>
              <p:cNvPr id="37" name="Straight Connector 36"/>
              <p:cNvCxnSpPr/>
              <p:nvPr/>
            </p:nvCxnSpPr>
            <p:spPr>
              <a:xfrm flipH="1">
                <a:off x="8121352" y="5949280"/>
                <a:ext cx="1784647" cy="0"/>
              </a:xfrm>
              <a:prstGeom prst="line">
                <a:avLst/>
              </a:prstGeom>
              <a:ln w="28575">
                <a:solidFill>
                  <a:srgbClr val="B1A673"/>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7617296" y="6309320"/>
                <a:ext cx="2288705" cy="0"/>
              </a:xfrm>
              <a:prstGeom prst="line">
                <a:avLst/>
              </a:prstGeom>
              <a:ln w="28575">
                <a:solidFill>
                  <a:srgbClr val="B1A673"/>
                </a:solidFill>
              </a:ln>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7518400" y="6256868"/>
                <a:ext cx="98896" cy="75312"/>
              </a:xfrm>
              <a:prstGeom prst="ellipse">
                <a:avLst/>
              </a:prstGeom>
              <a:noFill/>
              <a:ln w="28575">
                <a:solidFill>
                  <a:srgbClr val="B1A67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0" name="Oval 39"/>
              <p:cNvSpPr/>
              <p:nvPr/>
            </p:nvSpPr>
            <p:spPr>
              <a:xfrm>
                <a:off x="8022456" y="5911624"/>
                <a:ext cx="98896" cy="75312"/>
              </a:xfrm>
              <a:prstGeom prst="ellipse">
                <a:avLst/>
              </a:prstGeom>
              <a:noFill/>
              <a:ln w="28575">
                <a:solidFill>
                  <a:srgbClr val="B1A67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sp>
          <p:nvSpPr>
            <p:cNvPr id="31" name="Rectangle 30"/>
            <p:cNvSpPr/>
            <p:nvPr/>
          </p:nvSpPr>
          <p:spPr>
            <a:xfrm>
              <a:off x="16355" y="0"/>
              <a:ext cx="9889645" cy="6813376"/>
            </a:xfrm>
            <a:prstGeom prst="rect">
              <a:avLst/>
            </a:prstGeom>
            <a:noFill/>
            <a:ln w="38100">
              <a:solidFill>
                <a:srgbClr val="00351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2" name="Hexagon 31"/>
            <p:cNvSpPr/>
            <p:nvPr/>
          </p:nvSpPr>
          <p:spPr>
            <a:xfrm>
              <a:off x="3653512" y="5631816"/>
              <a:ext cx="1341035" cy="1037544"/>
            </a:xfrm>
            <a:prstGeom prst="hexagon">
              <a:avLst/>
            </a:prstGeom>
            <a:noFill/>
            <a:ln w="28575">
              <a:solidFill>
                <a:srgbClr val="D5CCA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33" name="Picture 1"/>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80913" y="5676039"/>
              <a:ext cx="2777816" cy="1069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4" name="Straight Connector 33"/>
            <p:cNvCxnSpPr/>
            <p:nvPr/>
          </p:nvCxnSpPr>
          <p:spPr>
            <a:xfrm>
              <a:off x="598350" y="3802103"/>
              <a:ext cx="1066854" cy="1512168"/>
            </a:xfrm>
            <a:prstGeom prst="line">
              <a:avLst/>
            </a:prstGeom>
            <a:ln w="28575">
              <a:solidFill>
                <a:srgbClr val="B1A673"/>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1640632" y="5307739"/>
              <a:ext cx="72008" cy="72008"/>
            </a:xfrm>
            <a:prstGeom prst="ellipse">
              <a:avLst/>
            </a:prstGeom>
            <a:noFill/>
            <a:ln w="28575">
              <a:solidFill>
                <a:srgbClr val="B1A67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6" name="Title 1"/>
            <p:cNvSpPr>
              <a:spLocks/>
            </p:cNvSpPr>
            <p:nvPr/>
          </p:nvSpPr>
          <p:spPr bwMode="auto">
            <a:xfrm>
              <a:off x="1193621" y="1067069"/>
              <a:ext cx="7406640" cy="1870300"/>
            </a:xfrm>
            <a:prstGeom prst="rect">
              <a:avLst/>
            </a:prstGeom>
            <a:solidFill>
              <a:schemeClr val="bg1"/>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0">
              <a:schemeClr val="accent1"/>
            </a:lnRef>
            <a:fillRef idx="3">
              <a:schemeClr val="accent1"/>
            </a:fillRef>
            <a:effectRef idx="3">
              <a:schemeClr val="accent1"/>
            </a:effectRef>
            <a:fontRef idx="minor">
              <a:schemeClr val="lt1"/>
            </a:fontRef>
          </p:style>
          <p:txBody>
            <a:bodyPr anchor="ctr"/>
            <a:lstStyle/>
            <a:p>
              <a:pPr algn="ctr">
                <a:lnSpc>
                  <a:spcPct val="150000"/>
                </a:lnSpc>
              </a:pPr>
              <a:r>
                <a:rPr lang="en-ZA" sz="2800" b="1" cap="all" dirty="0">
                  <a:solidFill>
                    <a:srgbClr val="003819"/>
                  </a:solidFill>
                  <a:latin typeface="Arial Narrow" panose="020B0606020202030204" pitchFamily="34" charset="0"/>
                  <a:cs typeface="Arial" panose="020B0604020202020204" pitchFamily="34" charset="0"/>
                </a:rPr>
                <a:t>Quarter </a:t>
              </a:r>
              <a:r>
                <a:rPr lang="en-ZA" sz="2800" b="1" cap="all" dirty="0" smtClean="0">
                  <a:solidFill>
                    <a:srgbClr val="003819"/>
                  </a:solidFill>
                  <a:latin typeface="Arial Narrow" panose="020B0606020202030204" pitchFamily="34" charset="0"/>
                  <a:cs typeface="Arial" panose="020B0604020202020204" pitchFamily="34" charset="0"/>
                </a:rPr>
                <a:t>2, 3 </a:t>
              </a:r>
              <a:r>
                <a:rPr lang="en-ZA" sz="2800" b="1" cap="all" dirty="0">
                  <a:solidFill>
                    <a:srgbClr val="003819"/>
                  </a:solidFill>
                  <a:latin typeface="Arial Narrow" panose="020B0606020202030204" pitchFamily="34" charset="0"/>
                  <a:cs typeface="Arial" panose="020B0604020202020204" pitchFamily="34" charset="0"/>
                </a:rPr>
                <a:t>&amp; </a:t>
              </a:r>
              <a:r>
                <a:rPr lang="en-ZA" sz="2800" b="1" cap="all" dirty="0" smtClean="0">
                  <a:solidFill>
                    <a:srgbClr val="003819"/>
                  </a:solidFill>
                  <a:latin typeface="Arial Narrow" panose="020B0606020202030204" pitchFamily="34" charset="0"/>
                  <a:cs typeface="Arial" panose="020B0604020202020204" pitchFamily="34" charset="0"/>
                </a:rPr>
                <a:t>4 performance FOR 2020/21 </a:t>
              </a:r>
            </a:p>
            <a:p>
              <a:pPr algn="ctr">
                <a:lnSpc>
                  <a:spcPct val="150000"/>
                </a:lnSpc>
              </a:pPr>
              <a:endParaRPr lang="en-ZA" sz="1050" b="1" cap="all" dirty="0" smtClean="0">
                <a:solidFill>
                  <a:srgbClr val="003819"/>
                </a:solidFill>
                <a:latin typeface="Arial Narrow" panose="020B0606020202030204" pitchFamily="34" charset="0"/>
                <a:cs typeface="Arial" panose="020B0604020202020204" pitchFamily="34" charset="0"/>
              </a:endParaRPr>
            </a:p>
            <a:p>
              <a:pPr algn="ctr">
                <a:lnSpc>
                  <a:spcPct val="150000"/>
                </a:lnSpc>
              </a:pPr>
              <a:r>
                <a:rPr lang="en-ZA" sz="2800" b="1" cap="all" dirty="0" smtClean="0">
                  <a:solidFill>
                    <a:srgbClr val="003819"/>
                  </a:solidFill>
                  <a:latin typeface="Arial Narrow" panose="020B0606020202030204" pitchFamily="34" charset="0"/>
                  <a:cs typeface="Arial" panose="020B0604020202020204" pitchFamily="34" charset="0"/>
                </a:rPr>
                <a:t>presentation </a:t>
              </a:r>
              <a:r>
                <a:rPr lang="en-ZA" altLang="en-US" sz="2800" b="1" dirty="0">
                  <a:solidFill>
                    <a:srgbClr val="003819"/>
                  </a:solidFill>
                  <a:latin typeface="Arial Narrow" panose="020B0606020202030204" pitchFamily="34" charset="0"/>
                  <a:cs typeface="Arial" panose="020B0604020202020204" pitchFamily="34" charset="0"/>
                </a:rPr>
                <a:t>TO THE PORTFOLIO COMMITTEE ON POLICE </a:t>
              </a:r>
              <a:endParaRPr lang="en-ZA" altLang="en-US" sz="2800" b="1" dirty="0" smtClean="0">
                <a:solidFill>
                  <a:srgbClr val="003819"/>
                </a:solidFill>
                <a:latin typeface="Arial Narrow" panose="020B0606020202030204" pitchFamily="34" charset="0"/>
                <a:cs typeface="Arial" panose="020B0604020202020204" pitchFamily="34" charset="0"/>
              </a:endParaRPr>
            </a:p>
            <a:p>
              <a:pPr algn="ctr">
                <a:lnSpc>
                  <a:spcPct val="150000"/>
                </a:lnSpc>
              </a:pPr>
              <a:endParaRPr lang="en-ZA" sz="1600" b="1" cap="all" dirty="0">
                <a:solidFill>
                  <a:srgbClr val="003819"/>
                </a:solidFill>
                <a:latin typeface="Arial Narrow" panose="020B0606020202030204" pitchFamily="34" charset="0"/>
                <a:cs typeface="Arial" panose="020B0604020202020204" pitchFamily="34" charset="0"/>
              </a:endParaRPr>
            </a:p>
            <a:p>
              <a:pPr algn="ctr">
                <a:lnSpc>
                  <a:spcPct val="150000"/>
                </a:lnSpc>
              </a:pPr>
              <a:r>
                <a:rPr lang="en-ZA" sz="2200" b="1" cap="all" dirty="0" smtClean="0">
                  <a:solidFill>
                    <a:srgbClr val="003819"/>
                  </a:solidFill>
                  <a:latin typeface="Arial Narrow" panose="020B0606020202030204" pitchFamily="34" charset="0"/>
                  <a:cs typeface="Arial" panose="020B0604020202020204" pitchFamily="34" charset="0"/>
                </a:rPr>
                <a:t>25 August 2021</a:t>
              </a:r>
            </a:p>
          </p:txBody>
        </p:sp>
      </p:grpSp>
    </p:spTree>
    <p:extLst>
      <p:ext uri="{BB962C8B-B14F-4D97-AF65-F5344CB8AC3E}">
        <p14:creationId xmlns:p14="http://schemas.microsoft.com/office/powerpoint/2010/main" val="122061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4" name="Slide Number Placeholder 3"/>
          <p:cNvSpPr>
            <a:spLocks noGrp="1"/>
          </p:cNvSpPr>
          <p:nvPr>
            <p:ph type="sldNum" sz="quarter" idx="12"/>
          </p:nvPr>
        </p:nvSpPr>
        <p:spPr>
          <a:xfrm>
            <a:off x="7537980" y="6353276"/>
            <a:ext cx="2228850" cy="365125"/>
          </a:xfrm>
        </p:spPr>
        <p:txBody>
          <a:bodyPr/>
          <a:lstStyle/>
          <a:p>
            <a:pPr algn="r"/>
            <a:fld id="{96B6FF19-05A1-4CA1-BC87-1DF7A796AA03}" type="slidenum">
              <a:rPr lang="en-US" sz="1400" b="1" smtClean="0">
                <a:solidFill>
                  <a:srgbClr val="B1A673"/>
                </a:solidFill>
                <a:latin typeface="Arial Narrow" panose="020B0606020202030204" pitchFamily="34" charset="0"/>
              </a:rPr>
              <a:pPr algn="r"/>
              <a:t>10</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43027" y="279723"/>
            <a:ext cx="7219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a:solidFill>
                  <a:srgbClr val="B1A673"/>
                </a:solidFill>
                <a:latin typeface="Arial Narrow" panose="020B0606020202030204" pitchFamily="34" charset="0"/>
              </a:rPr>
              <a:t>INSTITUTIONAL PROGRAMME PERFORMANCE INFORMATION </a:t>
            </a:r>
            <a:endParaRPr lang="en-ZA" sz="2200" b="1" dirty="0">
              <a:solidFill>
                <a:srgbClr val="B1A673"/>
              </a:solidFill>
              <a:latin typeface="Arial Narrow" panose="020B0606020202030204" pitchFamily="34" charset="0"/>
              <a:cs typeface="Arial Narrow"/>
            </a:endParaRPr>
          </a:p>
        </p:txBody>
      </p:sp>
      <p:sp>
        <p:nvSpPr>
          <p:cNvPr id="15" name="Content Placeholder 2"/>
          <p:cNvSpPr txBox="1">
            <a:spLocks/>
          </p:cNvSpPr>
          <p:nvPr/>
        </p:nvSpPr>
        <p:spPr>
          <a:xfrm>
            <a:off x="199866" y="1159655"/>
            <a:ext cx="9598636" cy="5115091"/>
          </a:xfrm>
          <a:prstGeom prst="rect">
            <a:avLst/>
          </a:prstGeom>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ZA" sz="1400" b="1" dirty="0">
                <a:solidFill>
                  <a:srgbClr val="003819"/>
                </a:solidFill>
                <a:latin typeface="Arial Narrow" panose="020B0606020202030204" pitchFamily="34" charset="0"/>
              </a:rPr>
              <a:t>Programme 2:  Inter-Sectoral Coordination and Strategic Partnerships</a:t>
            </a:r>
            <a:endParaRPr lang="en-US" sz="1400" b="1" dirty="0">
              <a:solidFill>
                <a:srgbClr val="003819"/>
              </a:solidFill>
              <a:latin typeface="Arial Narrow" panose="020B0606020202030204" pitchFamily="34" charset="0"/>
            </a:endParaRPr>
          </a:p>
          <a:p>
            <a:pPr algn="l"/>
            <a:r>
              <a:rPr lang="en-ZA" sz="1400" b="1" dirty="0">
                <a:latin typeface="Arial Narrow" panose="020B0606020202030204" pitchFamily="34" charset="0"/>
              </a:rPr>
              <a:t>Purpose: To manage and encourage national dialogue on community safety and crime prevention</a:t>
            </a:r>
          </a:p>
          <a:p>
            <a:pPr algn="l">
              <a:lnSpc>
                <a:spcPct val="100000"/>
              </a:lnSpc>
            </a:pPr>
            <a:endParaRPr lang="en-US" sz="1400" dirty="0">
              <a:latin typeface="Arial Narrow" panose="020B0606020202030204" pitchFamily="34" charset="0"/>
            </a:endParaRPr>
          </a:p>
          <a:p>
            <a:pPr algn="l"/>
            <a:r>
              <a:rPr lang="en-ZA" sz="1400" b="1" dirty="0">
                <a:solidFill>
                  <a:srgbClr val="B1A673"/>
                </a:solidFill>
                <a:latin typeface="Arial Narrow" panose="020B0606020202030204" pitchFamily="34" charset="0"/>
              </a:rPr>
              <a:t>Sub-Programme 2.1: Intergovernmental, Civil Society and Public-Private Partnerships</a:t>
            </a:r>
            <a:endParaRPr lang="en-US" sz="1400" b="1" dirty="0">
              <a:solidFill>
                <a:srgbClr val="B1A673"/>
              </a:solidFill>
              <a:latin typeface="Arial Narrow" panose="020B0606020202030204" pitchFamily="34" charset="0"/>
            </a:endParaRPr>
          </a:p>
          <a:p>
            <a:pPr algn="l"/>
            <a:r>
              <a:rPr lang="en-ZA" sz="1400" b="1" dirty="0">
                <a:latin typeface="Arial Narrow" panose="020B0606020202030204" pitchFamily="34" charset="0"/>
              </a:rPr>
              <a:t>Purpose: Manage and facilitate intergovernmental, civil society and public partnerships</a:t>
            </a:r>
            <a:endParaRPr lang="en-US" sz="1400" dirty="0">
              <a:latin typeface="Arial Narrow" panose="020B0606020202030204" pitchFamily="34" charset="0"/>
            </a:endParaRPr>
          </a:p>
          <a:p>
            <a:pPr algn="l" eaLnBrk="0" fontAlgn="base" hangingPunct="0">
              <a:spcBef>
                <a:spcPct val="0"/>
              </a:spcBef>
              <a:spcAft>
                <a:spcPct val="0"/>
              </a:spcAft>
            </a:pPr>
            <a:endParaRPr lang="en-US" altLang="en-US" sz="1200" dirty="0">
              <a:latin typeface="Arial Narrow" panose="020B0606020202030204" pitchFamily="34" charset="0"/>
            </a:endParaRPr>
          </a:p>
          <a:p>
            <a:pPr algn="l"/>
            <a:endParaRPr lang="en-ZA" dirty="0">
              <a:latin typeface="Arial Narrow" panose="020B060602020203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2575357988"/>
              </p:ext>
            </p:extLst>
          </p:nvPr>
        </p:nvGraphicFramePr>
        <p:xfrm>
          <a:off x="237919" y="3062743"/>
          <a:ext cx="9422880" cy="3177502"/>
        </p:xfrm>
        <a:graphic>
          <a:graphicData uri="http://schemas.openxmlformats.org/drawingml/2006/table">
            <a:tbl>
              <a:tblPr firstRow="1" firstCol="1" bandRow="1">
                <a:tableStyleId>{5C22544A-7EE6-4342-B048-85BDC9FD1C3A}</a:tableStyleId>
              </a:tblPr>
              <a:tblGrid>
                <a:gridCol w="551363">
                  <a:extLst>
                    <a:ext uri="{9D8B030D-6E8A-4147-A177-3AD203B41FA5}">
                      <a16:colId xmlns:a16="http://schemas.microsoft.com/office/drawing/2014/main" val="20000"/>
                    </a:ext>
                  </a:extLst>
                </a:gridCol>
                <a:gridCol w="1876226">
                  <a:extLst>
                    <a:ext uri="{9D8B030D-6E8A-4147-A177-3AD203B41FA5}">
                      <a16:colId xmlns:a16="http://schemas.microsoft.com/office/drawing/2014/main" val="20001"/>
                    </a:ext>
                  </a:extLst>
                </a:gridCol>
                <a:gridCol w="678410">
                  <a:extLst>
                    <a:ext uri="{9D8B030D-6E8A-4147-A177-3AD203B41FA5}">
                      <a16:colId xmlns:a16="http://schemas.microsoft.com/office/drawing/2014/main" val="20002"/>
                    </a:ext>
                  </a:extLst>
                </a:gridCol>
                <a:gridCol w="699609">
                  <a:extLst>
                    <a:ext uri="{9D8B030D-6E8A-4147-A177-3AD203B41FA5}">
                      <a16:colId xmlns:a16="http://schemas.microsoft.com/office/drawing/2014/main" val="20003"/>
                    </a:ext>
                  </a:extLst>
                </a:gridCol>
                <a:gridCol w="667809">
                  <a:extLst>
                    <a:ext uri="{9D8B030D-6E8A-4147-A177-3AD203B41FA5}">
                      <a16:colId xmlns:a16="http://schemas.microsoft.com/office/drawing/2014/main" val="20006"/>
                    </a:ext>
                  </a:extLst>
                </a:gridCol>
                <a:gridCol w="667809">
                  <a:extLst>
                    <a:ext uri="{9D8B030D-6E8A-4147-A177-3AD203B41FA5}">
                      <a16:colId xmlns:a16="http://schemas.microsoft.com/office/drawing/2014/main" val="20007"/>
                    </a:ext>
                  </a:extLst>
                </a:gridCol>
                <a:gridCol w="657210">
                  <a:extLst>
                    <a:ext uri="{9D8B030D-6E8A-4147-A177-3AD203B41FA5}">
                      <a16:colId xmlns:a16="http://schemas.microsoft.com/office/drawing/2014/main" val="20008"/>
                    </a:ext>
                  </a:extLst>
                </a:gridCol>
                <a:gridCol w="625409">
                  <a:extLst>
                    <a:ext uri="{9D8B030D-6E8A-4147-A177-3AD203B41FA5}">
                      <a16:colId xmlns:a16="http://schemas.microsoft.com/office/drawing/2014/main" val="20009"/>
                    </a:ext>
                  </a:extLst>
                </a:gridCol>
                <a:gridCol w="699609">
                  <a:extLst>
                    <a:ext uri="{9D8B030D-6E8A-4147-A177-3AD203B41FA5}">
                      <a16:colId xmlns:a16="http://schemas.microsoft.com/office/drawing/2014/main" val="20010"/>
                    </a:ext>
                  </a:extLst>
                </a:gridCol>
                <a:gridCol w="583008">
                  <a:extLst>
                    <a:ext uri="{9D8B030D-6E8A-4147-A177-3AD203B41FA5}">
                      <a16:colId xmlns:a16="http://schemas.microsoft.com/office/drawing/2014/main" val="20011"/>
                    </a:ext>
                  </a:extLst>
                </a:gridCol>
                <a:gridCol w="1716418">
                  <a:extLst>
                    <a:ext uri="{9D8B030D-6E8A-4147-A177-3AD203B41FA5}">
                      <a16:colId xmlns:a16="http://schemas.microsoft.com/office/drawing/2014/main" val="20014"/>
                    </a:ext>
                  </a:extLst>
                </a:gridCol>
              </a:tblGrid>
              <a:tr h="899122">
                <a:tc gridSpan="2">
                  <a:txBody>
                    <a:bodyPr/>
                    <a:lstStyle/>
                    <a:p>
                      <a:pPr marL="0" marR="0" algn="just">
                        <a:lnSpc>
                          <a:spcPct val="100000"/>
                        </a:lnSpc>
                        <a:spcBef>
                          <a:spcPts val="0"/>
                        </a:spcBef>
                        <a:spcAft>
                          <a:spcPts val="0"/>
                        </a:spcAft>
                      </a:pPr>
                      <a:r>
                        <a:rPr lang="en-US" sz="1000" b="1" dirty="0">
                          <a:effectLst/>
                          <a:latin typeface="Arial Narrow" panose="020B0606020202030204" pitchFamily="34" charset="0"/>
                        </a:rPr>
                        <a:t>OUTPUT INDICATOR</a:t>
                      </a:r>
                      <a:endParaRPr lang="en-US" sz="11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38100" cmpd="sng">
                      <a:noFill/>
                    </a:lnB>
                    <a:solidFill>
                      <a:srgbClr val="003819"/>
                    </a:solidFill>
                  </a:tcPr>
                </a:tc>
                <a:tc hMerge="1">
                  <a:txBody>
                    <a:bodyPr/>
                    <a:lstStyle/>
                    <a:p>
                      <a:endParaRPr lang="en-US"/>
                    </a:p>
                  </a:txBody>
                  <a:tcPr/>
                </a:tc>
                <a:tc>
                  <a:txBody>
                    <a:bodyPr/>
                    <a:lstStyle/>
                    <a:p>
                      <a:pPr marL="71755" marR="71755">
                        <a:lnSpc>
                          <a:spcPct val="100000"/>
                        </a:lnSpc>
                        <a:spcBef>
                          <a:spcPts val="0"/>
                        </a:spcBef>
                        <a:spcAft>
                          <a:spcPts val="0"/>
                        </a:spcAft>
                      </a:pPr>
                      <a:r>
                        <a:rPr lang="en-ZA" sz="1000" b="1" dirty="0">
                          <a:effectLst/>
                          <a:latin typeface="Arial Narrow" panose="020B0606020202030204" pitchFamily="34" charset="0"/>
                        </a:rPr>
                        <a:t>Baseline 2019/2020</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b">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Annual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Q2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Q2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Q3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66675" marR="71755" indent="5080" algn="l">
                        <a:lnSpc>
                          <a:spcPct val="100000"/>
                        </a:lnSpc>
                        <a:spcBef>
                          <a:spcPts val="0"/>
                        </a:spcBef>
                        <a:spcAft>
                          <a:spcPts val="0"/>
                        </a:spcAft>
                      </a:pPr>
                      <a:r>
                        <a:rPr lang="en-ZA" sz="1000" b="1" dirty="0">
                          <a:effectLst/>
                          <a:latin typeface="Arial Narrow" panose="020B0606020202030204" pitchFamily="34" charset="0"/>
                        </a:rPr>
                        <a:t>Q3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Q4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Q4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0" marR="0" algn="l">
                        <a:lnSpc>
                          <a:spcPct val="100000"/>
                        </a:lnSpc>
                        <a:spcBef>
                          <a:spcPts val="0"/>
                        </a:spcBef>
                        <a:spcAft>
                          <a:spcPts val="0"/>
                        </a:spcAft>
                      </a:pPr>
                      <a:r>
                        <a:rPr lang="en-ZA" sz="1000" b="1" dirty="0">
                          <a:effectLst/>
                          <a:latin typeface="Arial Narrow" panose="020B0606020202030204" pitchFamily="34" charset="0"/>
                        </a:rPr>
                        <a:t>COMMENT ON DEVIATIONS</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solidFill>
                      <a:srgbClr val="003819"/>
                    </a:solidFill>
                  </a:tcPr>
                </a:tc>
                <a:extLst>
                  <a:ext uri="{0D108BD9-81ED-4DB2-BD59-A6C34878D82A}">
                    <a16:rowId xmlns:a16="http://schemas.microsoft.com/office/drawing/2014/main" val="10000"/>
                  </a:ext>
                </a:extLst>
              </a:tr>
              <a:tr h="876300">
                <a:tc>
                  <a:txBody>
                    <a:bodyPr/>
                    <a:lstStyle/>
                    <a:p>
                      <a:pPr marL="0" marR="0" algn="just">
                        <a:lnSpc>
                          <a:spcPct val="115000"/>
                        </a:lnSpc>
                        <a:spcBef>
                          <a:spcPts val="0"/>
                        </a:spcBef>
                        <a:spcAft>
                          <a:spcPts val="0"/>
                        </a:spcAft>
                      </a:pPr>
                      <a:r>
                        <a:rPr lang="en-ZA" sz="10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2.1.1</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15000"/>
                        </a:lnSpc>
                        <a:spcBef>
                          <a:spcPts val="0"/>
                        </a:spcBef>
                        <a:spcAft>
                          <a:spcPts val="0"/>
                        </a:spcAft>
                      </a:pPr>
                      <a:r>
                        <a:rPr lang="en-ZA" sz="1000" dirty="0">
                          <a:effectLst/>
                          <a:latin typeface="Arial Narrow" panose="020B0606020202030204" pitchFamily="34" charset="0"/>
                          <a:ea typeface="Calibri" panose="020F0502020204030204" pitchFamily="34" charset="0"/>
                          <a:cs typeface="Arial" panose="020B0604020202020204" pitchFamily="34" charset="0"/>
                        </a:rPr>
                        <a:t>Number of Memorandum of Understanding (MoU) signed with stakeholders per year to build safer communities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000" dirty="0">
                          <a:effectLst/>
                          <a:latin typeface="Arial Narrow" panose="020B0606020202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b="1">
                          <a:effectLst/>
                          <a:latin typeface="Arial Narrow" panose="020B0606020202030204" pitchFamily="34" charset="0"/>
                          <a:ea typeface="Calibri" panose="020F0502020204030204" pitchFamily="34" charset="0"/>
                          <a:cs typeface="Times New Roman" panose="02020603050405020304" pitchFamily="18"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5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N/A</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402080">
                <a:tc>
                  <a:txBody>
                    <a:bodyPr/>
                    <a:lstStyle/>
                    <a:p>
                      <a:pPr marL="0" marR="0" algn="just">
                        <a:lnSpc>
                          <a:spcPct val="115000"/>
                        </a:lnSpc>
                        <a:spcBef>
                          <a:spcPts val="0"/>
                        </a:spcBef>
                        <a:spcAft>
                          <a:spcPts val="0"/>
                        </a:spcAft>
                      </a:pPr>
                      <a:r>
                        <a:rPr lang="en-ZA" sz="10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2.1.2</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15000"/>
                        </a:lnSpc>
                        <a:spcBef>
                          <a:spcPts val="0"/>
                        </a:spcBef>
                        <a:spcAft>
                          <a:spcPts val="0"/>
                        </a:spcAft>
                      </a:pPr>
                      <a:r>
                        <a:rPr lang="en-ZA" sz="1000">
                          <a:effectLst/>
                          <a:latin typeface="Arial Narrow" panose="020B0606020202030204" pitchFamily="34" charset="0"/>
                          <a:ea typeface="Calibri" panose="020F0502020204030204" pitchFamily="34" charset="0"/>
                          <a:cs typeface="Arial" panose="020B0604020202020204" pitchFamily="34" charset="0"/>
                        </a:rPr>
                        <a:t>Number of workshops facilitated with provincial secretariats and municipalities on the establishment of Community Safety Forums (CSFs) per year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000">
                          <a:effectLst/>
                          <a:latin typeface="Arial Narrow" panose="020B0606020202030204" pitchFamily="34"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b="1">
                          <a:effectLst/>
                          <a:latin typeface="Arial Narrow" panose="020B0606020202030204" pitchFamily="34" charset="0"/>
                          <a:ea typeface="Calibri" panose="020F0502020204030204" pitchFamily="34" charset="0"/>
                          <a:cs typeface="Times New Roman" panose="02020603050405020304" pitchFamily="18" charset="0"/>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50000"/>
                        </a:lnSpc>
                        <a:spcBef>
                          <a:spcPts val="0"/>
                        </a:spcBef>
                        <a:spcAft>
                          <a:spcPts val="0"/>
                        </a:spcAft>
                      </a:pPr>
                      <a:r>
                        <a:rPr lang="en-US" sz="100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a:t>
                      </a:r>
                      <a:r>
                        <a:rPr lang="en-US" sz="1000" baseline="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additional achievement </a:t>
                      </a:r>
                      <a:r>
                        <a:rPr lang="en-US" sz="100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was as </a:t>
                      </a:r>
                      <a:r>
                        <a:rPr lang="en-US"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a:t>
                      </a:r>
                      <a:r>
                        <a:rPr lang="en-US" sz="100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result of the high </a:t>
                      </a:r>
                      <a:r>
                        <a:rPr lang="en-US"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demand for CSF workshops from provinces and </a:t>
                      </a:r>
                      <a:r>
                        <a:rPr lang="en-US" sz="100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municipalities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19" name="TextBox 18"/>
          <p:cNvSpPr txBox="1"/>
          <p:nvPr/>
        </p:nvSpPr>
        <p:spPr>
          <a:xfrm>
            <a:off x="199868" y="2805824"/>
            <a:ext cx="2987588" cy="400110"/>
          </a:xfrm>
          <a:prstGeom prst="rect">
            <a:avLst/>
          </a:prstGeom>
          <a:noFill/>
        </p:spPr>
        <p:txBody>
          <a:bodyPr wrap="square" rtlCol="0">
            <a:spAutoFit/>
          </a:bodyPr>
          <a:lstStyle/>
          <a:p>
            <a:r>
              <a:rPr lang="en-ZA" altLang="en-US" sz="1000" b="1" i="1" dirty="0">
                <a:latin typeface="Arial Narrow" panose="020B0606020202030204" pitchFamily="34" charset="0"/>
                <a:ea typeface="Calibri" panose="020F0502020204030204" pitchFamily="34" charset="0"/>
                <a:cs typeface="Times New Roman" panose="02020603050405020304" pitchFamily="18" charset="0"/>
              </a:rPr>
              <a:t>Output Indicators, Targets, </a:t>
            </a:r>
            <a:r>
              <a:rPr lang="en-ZA" altLang="en-US" sz="1000" b="1" i="1" dirty="0" smtClean="0">
                <a:latin typeface="Arial Narrow" panose="020B0606020202030204" pitchFamily="34" charset="0"/>
                <a:ea typeface="Calibri" panose="020F0502020204030204" pitchFamily="34" charset="0"/>
                <a:cs typeface="Times New Roman" panose="02020603050405020304" pitchFamily="18" charset="0"/>
              </a:rPr>
              <a:t>and Actual Achievements </a:t>
            </a:r>
            <a:endParaRPr lang="en-US" altLang="en-US" sz="1000" i="1" dirty="0">
              <a:latin typeface="Arial Narrow" panose="020B0606020202030204" pitchFamily="34" charset="0"/>
            </a:endParaRPr>
          </a:p>
          <a:p>
            <a:endParaRPr lang="en-US" sz="1000" dirty="0">
              <a:latin typeface="Arial Narrow" panose="020B0606020202030204" pitchFamily="34" charset="0"/>
            </a:endParaRPr>
          </a:p>
        </p:txBody>
      </p:sp>
    </p:spTree>
    <p:extLst>
      <p:ext uri="{BB962C8B-B14F-4D97-AF65-F5344CB8AC3E}">
        <p14:creationId xmlns:p14="http://schemas.microsoft.com/office/powerpoint/2010/main" val="228819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4" name="Slide Number Placeholder 3"/>
          <p:cNvSpPr>
            <a:spLocks noGrp="1"/>
          </p:cNvSpPr>
          <p:nvPr>
            <p:ph type="sldNum" sz="quarter" idx="12"/>
          </p:nvPr>
        </p:nvSpPr>
        <p:spPr>
          <a:xfrm>
            <a:off x="7537980" y="6353276"/>
            <a:ext cx="2228850" cy="365125"/>
          </a:xfrm>
        </p:spPr>
        <p:txBody>
          <a:bodyPr/>
          <a:lstStyle/>
          <a:p>
            <a:pPr algn="r"/>
            <a:fld id="{96B6FF19-05A1-4CA1-BC87-1DF7A796AA03}" type="slidenum">
              <a:rPr lang="en-US" sz="1400" b="1" smtClean="0">
                <a:solidFill>
                  <a:srgbClr val="B1A673"/>
                </a:solidFill>
                <a:latin typeface="Arial Narrow" panose="020B0606020202030204" pitchFamily="34" charset="0"/>
              </a:rPr>
              <a:pPr algn="r"/>
              <a:t>11</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1" y="295558"/>
            <a:ext cx="7219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a:solidFill>
                  <a:srgbClr val="B1A673"/>
                </a:solidFill>
                <a:latin typeface="Arial Narrow" panose="020B0606020202030204" pitchFamily="34" charset="0"/>
              </a:rPr>
              <a:t>INSTITUTIONAL PROGRAMME PERFORMANCE INFORMATION </a:t>
            </a:r>
            <a:endParaRPr lang="en-ZA" sz="2200" b="1" dirty="0">
              <a:solidFill>
                <a:srgbClr val="B1A673"/>
              </a:solidFill>
              <a:latin typeface="Arial Narrow" panose="020B0606020202030204" pitchFamily="34" charset="0"/>
              <a:cs typeface="Arial Narrow"/>
            </a:endParaRPr>
          </a:p>
        </p:txBody>
      </p:sp>
      <p:sp>
        <p:nvSpPr>
          <p:cNvPr id="11" name="Content Placeholder 2"/>
          <p:cNvSpPr txBox="1">
            <a:spLocks/>
          </p:cNvSpPr>
          <p:nvPr/>
        </p:nvSpPr>
        <p:spPr>
          <a:xfrm>
            <a:off x="199866" y="1159655"/>
            <a:ext cx="9598636" cy="5115091"/>
          </a:xfrm>
          <a:prstGeom prst="rect">
            <a:avLst/>
          </a:prstGeom>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ZA" sz="1400" b="1" dirty="0">
                <a:solidFill>
                  <a:srgbClr val="B1A673"/>
                </a:solidFill>
                <a:latin typeface="Arial Narrow" panose="020B0606020202030204" pitchFamily="34" charset="0"/>
              </a:rPr>
              <a:t>Sub-Programme 2.1: Intergovernmental, Civil Society and Public-Private Partnerships</a:t>
            </a:r>
            <a:endParaRPr lang="en-US" sz="1400" b="1" dirty="0">
              <a:solidFill>
                <a:srgbClr val="B1A673"/>
              </a:solidFill>
              <a:latin typeface="Arial Narrow" panose="020B0606020202030204" pitchFamily="34" charset="0"/>
            </a:endParaRPr>
          </a:p>
          <a:p>
            <a:pPr algn="l"/>
            <a:r>
              <a:rPr lang="en-ZA" sz="1400" b="1" dirty="0">
                <a:latin typeface="Arial Narrow" panose="020B0606020202030204" pitchFamily="34" charset="0"/>
              </a:rPr>
              <a:t>Purpose: Manage and facilitate intergovernmental, civil society and public partnerships</a:t>
            </a:r>
            <a:endParaRPr lang="en-US" sz="1400" dirty="0">
              <a:latin typeface="Arial Narrow" panose="020B0606020202030204" pitchFamily="34" charset="0"/>
            </a:endParaRPr>
          </a:p>
          <a:p>
            <a:pPr algn="l" eaLnBrk="0" fontAlgn="base" hangingPunct="0">
              <a:spcBef>
                <a:spcPct val="0"/>
              </a:spcBef>
              <a:spcAft>
                <a:spcPct val="0"/>
              </a:spcAft>
            </a:pPr>
            <a:endParaRPr lang="en-US" altLang="en-US" sz="1200" dirty="0">
              <a:latin typeface="Arial Narrow" panose="020B0606020202030204" pitchFamily="34" charset="0"/>
            </a:endParaRPr>
          </a:p>
          <a:p>
            <a:pPr algn="l"/>
            <a:endParaRPr lang="en-ZA"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1909693061"/>
              </p:ext>
            </p:extLst>
          </p:nvPr>
        </p:nvGraphicFramePr>
        <p:xfrm>
          <a:off x="241562" y="2232699"/>
          <a:ext cx="9413328" cy="3439274"/>
        </p:xfrm>
        <a:graphic>
          <a:graphicData uri="http://schemas.openxmlformats.org/drawingml/2006/table">
            <a:tbl>
              <a:tblPr firstRow="1" firstCol="1" bandRow="1">
                <a:tableStyleId>{5C22544A-7EE6-4342-B048-85BDC9FD1C3A}</a:tableStyleId>
              </a:tblPr>
              <a:tblGrid>
                <a:gridCol w="550805">
                  <a:extLst>
                    <a:ext uri="{9D8B030D-6E8A-4147-A177-3AD203B41FA5}">
                      <a16:colId xmlns:a16="http://schemas.microsoft.com/office/drawing/2014/main" val="20000"/>
                    </a:ext>
                  </a:extLst>
                </a:gridCol>
                <a:gridCol w="1874325">
                  <a:extLst>
                    <a:ext uri="{9D8B030D-6E8A-4147-A177-3AD203B41FA5}">
                      <a16:colId xmlns:a16="http://schemas.microsoft.com/office/drawing/2014/main" val="20001"/>
                    </a:ext>
                  </a:extLst>
                </a:gridCol>
                <a:gridCol w="659190">
                  <a:extLst>
                    <a:ext uri="{9D8B030D-6E8A-4147-A177-3AD203B41FA5}">
                      <a16:colId xmlns:a16="http://schemas.microsoft.com/office/drawing/2014/main" val="20002"/>
                    </a:ext>
                  </a:extLst>
                </a:gridCol>
                <a:gridCol w="659190">
                  <a:extLst>
                    <a:ext uri="{9D8B030D-6E8A-4147-A177-3AD203B41FA5}">
                      <a16:colId xmlns:a16="http://schemas.microsoft.com/office/drawing/2014/main" val="20003"/>
                    </a:ext>
                  </a:extLst>
                </a:gridCol>
                <a:gridCol w="659190">
                  <a:extLst>
                    <a:ext uri="{9D8B030D-6E8A-4147-A177-3AD203B41FA5}">
                      <a16:colId xmlns:a16="http://schemas.microsoft.com/office/drawing/2014/main" val="20006"/>
                    </a:ext>
                  </a:extLst>
                </a:gridCol>
                <a:gridCol w="659190">
                  <a:extLst>
                    <a:ext uri="{9D8B030D-6E8A-4147-A177-3AD203B41FA5}">
                      <a16:colId xmlns:a16="http://schemas.microsoft.com/office/drawing/2014/main" val="20007"/>
                    </a:ext>
                  </a:extLst>
                </a:gridCol>
                <a:gridCol w="659190">
                  <a:extLst>
                    <a:ext uri="{9D8B030D-6E8A-4147-A177-3AD203B41FA5}">
                      <a16:colId xmlns:a16="http://schemas.microsoft.com/office/drawing/2014/main" val="20008"/>
                    </a:ext>
                  </a:extLst>
                </a:gridCol>
                <a:gridCol w="659190">
                  <a:extLst>
                    <a:ext uri="{9D8B030D-6E8A-4147-A177-3AD203B41FA5}">
                      <a16:colId xmlns:a16="http://schemas.microsoft.com/office/drawing/2014/main" val="20009"/>
                    </a:ext>
                  </a:extLst>
                </a:gridCol>
                <a:gridCol w="659190">
                  <a:extLst>
                    <a:ext uri="{9D8B030D-6E8A-4147-A177-3AD203B41FA5}">
                      <a16:colId xmlns:a16="http://schemas.microsoft.com/office/drawing/2014/main" val="20010"/>
                    </a:ext>
                  </a:extLst>
                </a:gridCol>
                <a:gridCol w="659190">
                  <a:extLst>
                    <a:ext uri="{9D8B030D-6E8A-4147-A177-3AD203B41FA5}">
                      <a16:colId xmlns:a16="http://schemas.microsoft.com/office/drawing/2014/main" val="20011"/>
                    </a:ext>
                  </a:extLst>
                </a:gridCol>
                <a:gridCol w="1714678">
                  <a:extLst>
                    <a:ext uri="{9D8B030D-6E8A-4147-A177-3AD203B41FA5}">
                      <a16:colId xmlns:a16="http://schemas.microsoft.com/office/drawing/2014/main" val="20014"/>
                    </a:ext>
                  </a:extLst>
                </a:gridCol>
              </a:tblGrid>
              <a:tr h="879103">
                <a:tc gridSpan="2">
                  <a:txBody>
                    <a:bodyPr/>
                    <a:lstStyle/>
                    <a:p>
                      <a:pPr marL="0" marR="0" algn="just">
                        <a:lnSpc>
                          <a:spcPct val="100000"/>
                        </a:lnSpc>
                        <a:spcBef>
                          <a:spcPts val="0"/>
                        </a:spcBef>
                        <a:spcAft>
                          <a:spcPts val="0"/>
                        </a:spcAft>
                      </a:pPr>
                      <a:r>
                        <a:rPr lang="en-US" sz="1000" b="1" dirty="0">
                          <a:effectLst/>
                          <a:latin typeface="Arial Narrow" panose="020B0606020202030204" pitchFamily="34" charset="0"/>
                        </a:rPr>
                        <a:t>OUTPUT INDICATOR</a:t>
                      </a:r>
                      <a:endParaRPr lang="en-US" sz="11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38100" cmpd="sng">
                      <a:noFill/>
                    </a:lnB>
                    <a:solidFill>
                      <a:srgbClr val="003819"/>
                    </a:solidFill>
                  </a:tcPr>
                </a:tc>
                <a:tc hMerge="1">
                  <a:txBody>
                    <a:bodyPr/>
                    <a:lstStyle/>
                    <a:p>
                      <a:endParaRPr lang="en-US"/>
                    </a:p>
                  </a:txBody>
                  <a:tcPr/>
                </a:tc>
                <a:tc>
                  <a:txBody>
                    <a:bodyPr/>
                    <a:lstStyle/>
                    <a:p>
                      <a:pPr marL="71755" marR="71755">
                        <a:lnSpc>
                          <a:spcPct val="100000"/>
                        </a:lnSpc>
                        <a:spcBef>
                          <a:spcPts val="0"/>
                        </a:spcBef>
                        <a:spcAft>
                          <a:spcPts val="0"/>
                        </a:spcAft>
                      </a:pPr>
                      <a:r>
                        <a:rPr lang="en-ZA" sz="1000" b="1" dirty="0">
                          <a:effectLst/>
                          <a:latin typeface="Arial Narrow" panose="020B0606020202030204" pitchFamily="34" charset="0"/>
                        </a:rPr>
                        <a:t>Baseline 2019/2020</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b">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Annual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Q2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Q2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Q3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66675" marR="71755" indent="5080" algn="l">
                        <a:lnSpc>
                          <a:spcPct val="100000"/>
                        </a:lnSpc>
                        <a:spcBef>
                          <a:spcPts val="0"/>
                        </a:spcBef>
                        <a:spcAft>
                          <a:spcPts val="0"/>
                        </a:spcAft>
                      </a:pPr>
                      <a:r>
                        <a:rPr lang="en-ZA" sz="1000" b="1" dirty="0">
                          <a:effectLst/>
                          <a:latin typeface="Arial Narrow" panose="020B0606020202030204" pitchFamily="34" charset="0"/>
                        </a:rPr>
                        <a:t>Q3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Q4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Q4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0" marR="0" algn="just">
                        <a:lnSpc>
                          <a:spcPct val="100000"/>
                        </a:lnSpc>
                        <a:spcBef>
                          <a:spcPts val="0"/>
                        </a:spcBef>
                        <a:spcAft>
                          <a:spcPts val="0"/>
                        </a:spcAft>
                      </a:pPr>
                      <a:r>
                        <a:rPr lang="en-ZA" sz="1000" b="1" dirty="0">
                          <a:effectLst/>
                          <a:latin typeface="Arial Narrow" panose="020B0606020202030204" pitchFamily="34" charset="0"/>
                        </a:rPr>
                        <a:t>COMMENT ON DEVIATIONS</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solidFill>
                      <a:srgbClr val="003819"/>
                    </a:solidFill>
                  </a:tcPr>
                </a:tc>
                <a:extLst>
                  <a:ext uri="{0D108BD9-81ED-4DB2-BD59-A6C34878D82A}">
                    <a16:rowId xmlns:a16="http://schemas.microsoft.com/office/drawing/2014/main" val="10000"/>
                  </a:ext>
                </a:extLst>
              </a:tr>
              <a:tr h="596027">
                <a:tc>
                  <a:txBody>
                    <a:bodyPr/>
                    <a:lstStyle/>
                    <a:p>
                      <a:pPr marL="0" marR="0" algn="just">
                        <a:lnSpc>
                          <a:spcPct val="100000"/>
                        </a:lnSpc>
                        <a:spcBef>
                          <a:spcPts val="0"/>
                        </a:spcBef>
                        <a:spcAft>
                          <a:spcPts val="0"/>
                        </a:spcAft>
                      </a:pPr>
                      <a:r>
                        <a:rPr lang="en-ZA" sz="10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2.1.3</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Arial" panose="020B0604020202020204" pitchFamily="34" charset="0"/>
                        </a:rPr>
                        <a:t>Number of provincial capacity-building workshops held on crime prevention policies per </a:t>
                      </a:r>
                      <a:r>
                        <a:rPr lang="en-ZA" sz="1000" dirty="0" smtClean="0">
                          <a:effectLst/>
                          <a:latin typeface="Arial Narrow" panose="020B0606020202030204" pitchFamily="34" charset="0"/>
                          <a:ea typeface="Calibri" panose="020F0502020204030204" pitchFamily="34" charset="0"/>
                          <a:cs typeface="Arial" panose="020B0604020202020204" pitchFamily="34" charset="0"/>
                        </a:rPr>
                        <a:t>year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b="1" dirty="0">
                          <a:effectLst/>
                          <a:latin typeface="Arial Narrow" panose="020B0606020202030204" pitchFamily="34" charset="0"/>
                          <a:ea typeface="Calibri" panose="020F0502020204030204" pitchFamily="34" charset="0"/>
                          <a:cs typeface="Times New Roman" panose="02020603050405020304" pitchFamily="18" charset="0"/>
                        </a:rPr>
                        <a:t>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defTabSz="114300">
                        <a:lnSpc>
                          <a:spcPct val="100000"/>
                        </a:lnSpc>
                        <a:spcBef>
                          <a:spcPts val="0"/>
                        </a:spcBef>
                        <a:spcAft>
                          <a:spcPts val="0"/>
                        </a:spcAft>
                      </a:pPr>
                      <a:r>
                        <a:rPr lang="en-US" sz="1000" dirty="0" smtClean="0">
                          <a:effectLst/>
                          <a:latin typeface="Arial Narrow" panose="020B0606020202030204" pitchFamily="34" charset="0"/>
                          <a:ea typeface="Times New Roman" panose="02020603050405020304" pitchFamily="18" charset="0"/>
                          <a:cs typeface="Arial" panose="020B0604020202020204" pitchFamily="34" charset="0"/>
                        </a:rPr>
                        <a:t>The additional achievements were as a result of the </a:t>
                      </a:r>
                      <a:r>
                        <a:rPr lang="en-US"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high demand </a:t>
                      </a:r>
                      <a:r>
                        <a:rPr lang="en-US" sz="100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a:t>
                      </a:r>
                      <a:r>
                        <a:rPr lang="en-US" sz="1000" baseline="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00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capacity-building</a:t>
                      </a:r>
                      <a:r>
                        <a:rPr lang="en-US" sz="1000" baseline="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00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workshops </a:t>
                      </a:r>
                      <a:r>
                        <a:rPr lang="en-US"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from </a:t>
                      </a:r>
                      <a:r>
                        <a:rPr lang="en-US" sz="100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CPFs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0608008"/>
                  </a:ext>
                </a:extLst>
              </a:tr>
              <a:tr h="922424">
                <a:tc>
                  <a:txBody>
                    <a:bodyPr/>
                    <a:lstStyle/>
                    <a:p>
                      <a:pPr marL="0" marR="0" algn="just">
                        <a:lnSpc>
                          <a:spcPct val="100000"/>
                        </a:lnSpc>
                        <a:spcBef>
                          <a:spcPts val="0"/>
                        </a:spcBef>
                        <a:spcAft>
                          <a:spcPts val="0"/>
                        </a:spcAft>
                      </a:pPr>
                      <a:r>
                        <a:rPr lang="en-ZA" sz="10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2.1.4</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Arial" panose="020B0604020202020204" pitchFamily="34" charset="0"/>
                        </a:rPr>
                        <a:t>Number of Anti-Crime Campaigns conducted per year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b="1" dirty="0">
                          <a:effectLst/>
                          <a:latin typeface="Arial Narrow" panose="020B0606020202030204" pitchFamily="34" charset="0"/>
                          <a:ea typeface="Calibri" panose="020F0502020204030204" pitchFamily="34" charset="0"/>
                          <a:cs typeface="Times New Roman" panose="02020603050405020304" pitchFamily="18"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The additional anti-crime campaigns were conducted in response to the fight against gender-based violence (GBV) and youth </a:t>
                      </a:r>
                      <a:r>
                        <a:rPr lang="en-US" sz="1000" dirty="0" smtClean="0">
                          <a:effectLst/>
                          <a:latin typeface="Arial Narrow" panose="020B0606020202030204" pitchFamily="34" charset="0"/>
                          <a:ea typeface="Times New Roman" panose="02020603050405020304" pitchFamily="18" charset="0"/>
                          <a:cs typeface="Times New Roman" panose="02020603050405020304" pitchFamily="18" charset="0"/>
                        </a:rPr>
                        <a:t>gangsterism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9491069"/>
                  </a:ext>
                </a:extLst>
              </a:tr>
              <a:tr h="1028147">
                <a:tc>
                  <a:txBody>
                    <a:bodyPr/>
                    <a:lstStyle/>
                    <a:p>
                      <a:pPr marL="0" marR="0" algn="just">
                        <a:lnSpc>
                          <a:spcPct val="100000"/>
                        </a:lnSpc>
                        <a:spcBef>
                          <a:spcPts val="0"/>
                        </a:spcBef>
                        <a:spcAft>
                          <a:spcPts val="0"/>
                        </a:spcAft>
                      </a:pPr>
                      <a:r>
                        <a:rPr lang="en-ZA" sz="10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2.1.5</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ZA" sz="1000">
                          <a:effectLst/>
                          <a:latin typeface="Arial Narrow" panose="020B0606020202030204" pitchFamily="34" charset="0"/>
                          <a:ea typeface="Calibri" panose="020F0502020204030204" pitchFamily="34" charset="0"/>
                          <a:cs typeface="Arial" panose="020B0604020202020204" pitchFamily="34" charset="0"/>
                        </a:rPr>
                        <a:t>Number of assessment reports on implementing Community Policing Forum (CPF) regulations/ standards approved by the Secretary for Police per year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b="1" dirty="0">
                          <a:effectLst/>
                          <a:latin typeface="Arial Narrow" panose="020B0606020202030204" pitchFamily="34" charset="0"/>
                          <a:ea typeface="Calibri" panose="020F0502020204030204" pitchFamily="34" charset="0"/>
                          <a:cs typeface="Times New Roman" panose="02020603050405020304" pitchFamily="18"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N/A</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15" name="TextBox 14"/>
          <p:cNvSpPr txBox="1"/>
          <p:nvPr/>
        </p:nvSpPr>
        <p:spPr>
          <a:xfrm>
            <a:off x="193960" y="1948561"/>
            <a:ext cx="2987588" cy="400110"/>
          </a:xfrm>
          <a:prstGeom prst="rect">
            <a:avLst/>
          </a:prstGeom>
          <a:noFill/>
        </p:spPr>
        <p:txBody>
          <a:bodyPr wrap="square" rtlCol="0">
            <a:spAutoFit/>
          </a:bodyPr>
          <a:lstStyle/>
          <a:p>
            <a:r>
              <a:rPr lang="en-ZA" altLang="en-US" sz="1000" b="1" i="1" dirty="0">
                <a:latin typeface="Arial Narrow" panose="020B0606020202030204" pitchFamily="34" charset="0"/>
                <a:ea typeface="Calibri" panose="020F0502020204030204" pitchFamily="34" charset="0"/>
                <a:cs typeface="Times New Roman" panose="02020603050405020304" pitchFamily="18" charset="0"/>
              </a:rPr>
              <a:t>Output Indicators, Targets, </a:t>
            </a:r>
            <a:r>
              <a:rPr lang="en-ZA" altLang="en-US" sz="1000" b="1" i="1" dirty="0" smtClean="0">
                <a:latin typeface="Arial Narrow" panose="020B0606020202030204" pitchFamily="34" charset="0"/>
                <a:ea typeface="Calibri" panose="020F0502020204030204" pitchFamily="34" charset="0"/>
                <a:cs typeface="Times New Roman" panose="02020603050405020304" pitchFamily="18" charset="0"/>
              </a:rPr>
              <a:t>and Actual Achievements</a:t>
            </a:r>
            <a:endParaRPr lang="en-US" altLang="en-US" sz="1000" i="1" dirty="0">
              <a:latin typeface="Arial Narrow" panose="020B0606020202030204" pitchFamily="34" charset="0"/>
            </a:endParaRPr>
          </a:p>
          <a:p>
            <a:endParaRPr lang="en-US" sz="1000" dirty="0">
              <a:latin typeface="Arial Narrow" panose="020B0606020202030204" pitchFamily="34" charset="0"/>
            </a:endParaRPr>
          </a:p>
        </p:txBody>
      </p:sp>
    </p:spTree>
    <p:extLst>
      <p:ext uri="{BB962C8B-B14F-4D97-AF65-F5344CB8AC3E}">
        <p14:creationId xmlns:p14="http://schemas.microsoft.com/office/powerpoint/2010/main" val="1799901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4" name="Slide Number Placeholder 3"/>
          <p:cNvSpPr>
            <a:spLocks noGrp="1"/>
          </p:cNvSpPr>
          <p:nvPr>
            <p:ph type="sldNum" sz="quarter" idx="12"/>
          </p:nvPr>
        </p:nvSpPr>
        <p:spPr>
          <a:xfrm>
            <a:off x="7537980" y="6353276"/>
            <a:ext cx="2228850" cy="365125"/>
          </a:xfrm>
        </p:spPr>
        <p:txBody>
          <a:bodyPr/>
          <a:lstStyle/>
          <a:p>
            <a:pPr algn="r"/>
            <a:fld id="{96B6FF19-05A1-4CA1-BC87-1DF7A796AA03}" type="slidenum">
              <a:rPr lang="en-US" sz="1400" b="1" smtClean="0">
                <a:solidFill>
                  <a:srgbClr val="B1A673"/>
                </a:solidFill>
                <a:latin typeface="Arial Narrow" panose="020B0606020202030204" pitchFamily="34" charset="0"/>
              </a:rPr>
              <a:pPr algn="r"/>
              <a:t>12</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1" y="295558"/>
            <a:ext cx="7219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a:solidFill>
                  <a:srgbClr val="B1A673"/>
                </a:solidFill>
                <a:latin typeface="Arial Narrow" panose="020B0606020202030204" pitchFamily="34" charset="0"/>
              </a:rPr>
              <a:t>INSTITUTIONAL PROGRAMME PERFORMANCE INFORMATION </a:t>
            </a:r>
            <a:endParaRPr lang="en-ZA" sz="2200" b="1" dirty="0">
              <a:solidFill>
                <a:srgbClr val="B1A673"/>
              </a:solidFill>
              <a:latin typeface="Arial Narrow" panose="020B0606020202030204" pitchFamily="34" charset="0"/>
              <a:cs typeface="Arial Narrow"/>
            </a:endParaRPr>
          </a:p>
        </p:txBody>
      </p:sp>
      <p:sp>
        <p:nvSpPr>
          <p:cNvPr id="11" name="Content Placeholder 2"/>
          <p:cNvSpPr txBox="1">
            <a:spLocks/>
          </p:cNvSpPr>
          <p:nvPr/>
        </p:nvSpPr>
        <p:spPr>
          <a:xfrm>
            <a:off x="199866" y="1159655"/>
            <a:ext cx="9598636" cy="5115091"/>
          </a:xfrm>
          <a:prstGeom prst="rect">
            <a:avLst/>
          </a:prstGeom>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ZA" sz="1400" b="1" dirty="0">
                <a:solidFill>
                  <a:srgbClr val="B1A673"/>
                </a:solidFill>
                <a:latin typeface="Arial Narrow" panose="020B0606020202030204" pitchFamily="34" charset="0"/>
              </a:rPr>
              <a:t>Sub-Programme 2.2: </a:t>
            </a:r>
            <a:r>
              <a:rPr lang="en-US" sz="1400" b="1" dirty="0">
                <a:solidFill>
                  <a:srgbClr val="B1A673"/>
                </a:solidFill>
                <a:latin typeface="Arial Narrow" panose="020B0606020202030204" pitchFamily="34" charset="0"/>
              </a:rPr>
              <a:t>Community Outreach</a:t>
            </a:r>
          </a:p>
          <a:p>
            <a:pPr algn="l"/>
            <a:r>
              <a:rPr lang="en-ZA" sz="1400" b="1" dirty="0">
                <a:latin typeface="Arial Narrow" panose="020B0606020202030204" pitchFamily="34" charset="0"/>
              </a:rPr>
              <a:t>Purpose: Promote, encourage and facilitate community participation in safety programmes</a:t>
            </a:r>
            <a:endParaRPr lang="en-US" altLang="en-US" sz="1200" dirty="0">
              <a:latin typeface="Arial Narrow" panose="020B0606020202030204" pitchFamily="34" charset="0"/>
            </a:endParaRPr>
          </a:p>
          <a:p>
            <a:pPr algn="l"/>
            <a:endParaRPr lang="en-ZA" dirty="0">
              <a:latin typeface="Arial Narrow" panose="020B0606020202030204"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826858446"/>
              </p:ext>
            </p:extLst>
          </p:nvPr>
        </p:nvGraphicFramePr>
        <p:xfrm>
          <a:off x="223209" y="2064771"/>
          <a:ext cx="9422880" cy="3642322"/>
        </p:xfrm>
        <a:graphic>
          <a:graphicData uri="http://schemas.openxmlformats.org/drawingml/2006/table">
            <a:tbl>
              <a:tblPr firstRow="1" firstCol="1" bandRow="1">
                <a:tableStyleId>{5C22544A-7EE6-4342-B048-85BDC9FD1C3A}</a:tableStyleId>
              </a:tblPr>
              <a:tblGrid>
                <a:gridCol w="551363">
                  <a:extLst>
                    <a:ext uri="{9D8B030D-6E8A-4147-A177-3AD203B41FA5}">
                      <a16:colId xmlns:a16="http://schemas.microsoft.com/office/drawing/2014/main" val="20000"/>
                    </a:ext>
                  </a:extLst>
                </a:gridCol>
                <a:gridCol w="1876226">
                  <a:extLst>
                    <a:ext uri="{9D8B030D-6E8A-4147-A177-3AD203B41FA5}">
                      <a16:colId xmlns:a16="http://schemas.microsoft.com/office/drawing/2014/main" val="20001"/>
                    </a:ext>
                  </a:extLst>
                </a:gridCol>
                <a:gridCol w="678410">
                  <a:extLst>
                    <a:ext uri="{9D8B030D-6E8A-4147-A177-3AD203B41FA5}">
                      <a16:colId xmlns:a16="http://schemas.microsoft.com/office/drawing/2014/main" val="20002"/>
                    </a:ext>
                  </a:extLst>
                </a:gridCol>
                <a:gridCol w="699610">
                  <a:extLst>
                    <a:ext uri="{9D8B030D-6E8A-4147-A177-3AD203B41FA5}">
                      <a16:colId xmlns:a16="http://schemas.microsoft.com/office/drawing/2014/main" val="20003"/>
                    </a:ext>
                  </a:extLst>
                </a:gridCol>
                <a:gridCol w="667809">
                  <a:extLst>
                    <a:ext uri="{9D8B030D-6E8A-4147-A177-3AD203B41FA5}">
                      <a16:colId xmlns:a16="http://schemas.microsoft.com/office/drawing/2014/main" val="20006"/>
                    </a:ext>
                  </a:extLst>
                </a:gridCol>
                <a:gridCol w="667809">
                  <a:extLst>
                    <a:ext uri="{9D8B030D-6E8A-4147-A177-3AD203B41FA5}">
                      <a16:colId xmlns:a16="http://schemas.microsoft.com/office/drawing/2014/main" val="20007"/>
                    </a:ext>
                  </a:extLst>
                </a:gridCol>
                <a:gridCol w="657210">
                  <a:extLst>
                    <a:ext uri="{9D8B030D-6E8A-4147-A177-3AD203B41FA5}">
                      <a16:colId xmlns:a16="http://schemas.microsoft.com/office/drawing/2014/main" val="20008"/>
                    </a:ext>
                  </a:extLst>
                </a:gridCol>
                <a:gridCol w="625409">
                  <a:extLst>
                    <a:ext uri="{9D8B030D-6E8A-4147-A177-3AD203B41FA5}">
                      <a16:colId xmlns:a16="http://schemas.microsoft.com/office/drawing/2014/main" val="20009"/>
                    </a:ext>
                  </a:extLst>
                </a:gridCol>
                <a:gridCol w="699610">
                  <a:extLst>
                    <a:ext uri="{9D8B030D-6E8A-4147-A177-3AD203B41FA5}">
                      <a16:colId xmlns:a16="http://schemas.microsoft.com/office/drawing/2014/main" val="20010"/>
                    </a:ext>
                  </a:extLst>
                </a:gridCol>
                <a:gridCol w="583007">
                  <a:extLst>
                    <a:ext uri="{9D8B030D-6E8A-4147-A177-3AD203B41FA5}">
                      <a16:colId xmlns:a16="http://schemas.microsoft.com/office/drawing/2014/main" val="20011"/>
                    </a:ext>
                  </a:extLst>
                </a:gridCol>
                <a:gridCol w="1716417">
                  <a:extLst>
                    <a:ext uri="{9D8B030D-6E8A-4147-A177-3AD203B41FA5}">
                      <a16:colId xmlns:a16="http://schemas.microsoft.com/office/drawing/2014/main" val="20014"/>
                    </a:ext>
                  </a:extLst>
                </a:gridCol>
              </a:tblGrid>
              <a:tr h="899122">
                <a:tc gridSpan="2">
                  <a:txBody>
                    <a:bodyPr/>
                    <a:lstStyle/>
                    <a:p>
                      <a:pPr marL="0" marR="0" algn="just">
                        <a:lnSpc>
                          <a:spcPct val="150000"/>
                        </a:lnSpc>
                        <a:spcBef>
                          <a:spcPts val="0"/>
                        </a:spcBef>
                        <a:spcAft>
                          <a:spcPts val="0"/>
                        </a:spcAft>
                      </a:pPr>
                      <a:r>
                        <a:rPr lang="en-US" sz="1000" b="1" dirty="0">
                          <a:effectLst/>
                          <a:latin typeface="Arial Narrow" panose="020B0606020202030204" pitchFamily="34" charset="0"/>
                        </a:rPr>
                        <a:t>OUTPUT INDICATOR</a:t>
                      </a:r>
                      <a:endParaRPr lang="en-US" sz="11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38100" cmpd="sng">
                      <a:noFill/>
                    </a:lnB>
                    <a:solidFill>
                      <a:srgbClr val="003819"/>
                    </a:solidFill>
                  </a:tcPr>
                </a:tc>
                <a:tc hMerge="1">
                  <a:txBody>
                    <a:bodyPr/>
                    <a:lstStyle/>
                    <a:p>
                      <a:endParaRPr lang="en-US"/>
                    </a:p>
                  </a:txBody>
                  <a:tcPr/>
                </a:tc>
                <a:tc>
                  <a:txBody>
                    <a:bodyPr/>
                    <a:lstStyle/>
                    <a:p>
                      <a:pPr marL="71755" marR="71755">
                        <a:lnSpc>
                          <a:spcPct val="100000"/>
                        </a:lnSpc>
                        <a:spcBef>
                          <a:spcPts val="0"/>
                        </a:spcBef>
                        <a:spcAft>
                          <a:spcPts val="0"/>
                        </a:spcAft>
                      </a:pPr>
                      <a:r>
                        <a:rPr lang="en-ZA" sz="1000" b="1" dirty="0">
                          <a:effectLst/>
                          <a:latin typeface="Arial Narrow" panose="020B0606020202030204" pitchFamily="34" charset="0"/>
                        </a:rPr>
                        <a:t>Baseline 2019/2020</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b">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Annual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Q2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Q2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Q3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66675" marR="71755" indent="5080" algn="l">
                        <a:lnSpc>
                          <a:spcPct val="100000"/>
                        </a:lnSpc>
                        <a:spcBef>
                          <a:spcPts val="0"/>
                        </a:spcBef>
                        <a:spcAft>
                          <a:spcPts val="0"/>
                        </a:spcAft>
                      </a:pPr>
                      <a:r>
                        <a:rPr lang="en-ZA" sz="1000" b="1" dirty="0">
                          <a:effectLst/>
                          <a:latin typeface="Arial Narrow" panose="020B0606020202030204" pitchFamily="34" charset="0"/>
                        </a:rPr>
                        <a:t>Q3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Q4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Q4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0" marR="0" algn="l">
                        <a:lnSpc>
                          <a:spcPct val="100000"/>
                        </a:lnSpc>
                        <a:spcBef>
                          <a:spcPts val="0"/>
                        </a:spcBef>
                        <a:spcAft>
                          <a:spcPts val="0"/>
                        </a:spcAft>
                      </a:pPr>
                      <a:r>
                        <a:rPr lang="en-ZA" sz="1000" b="1" dirty="0">
                          <a:effectLst/>
                          <a:latin typeface="Arial Narrow" panose="020B0606020202030204" pitchFamily="34" charset="0"/>
                        </a:rPr>
                        <a:t>COMMENT ON DEVIATIONS</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solidFill>
                      <a:srgbClr val="003819"/>
                    </a:solidFill>
                  </a:tcPr>
                </a:tc>
                <a:extLst>
                  <a:ext uri="{0D108BD9-81ED-4DB2-BD59-A6C34878D82A}">
                    <a16:rowId xmlns:a16="http://schemas.microsoft.com/office/drawing/2014/main" val="10000"/>
                  </a:ext>
                </a:extLst>
              </a:tr>
              <a:tr h="2743200">
                <a:tc>
                  <a:txBody>
                    <a:bodyPr/>
                    <a:lstStyle/>
                    <a:p>
                      <a:pPr marL="0" marR="0" algn="just">
                        <a:lnSpc>
                          <a:spcPct val="115000"/>
                        </a:lnSpc>
                        <a:spcBef>
                          <a:spcPts val="0"/>
                        </a:spcBef>
                        <a:spcAft>
                          <a:spcPts val="0"/>
                        </a:spcAft>
                      </a:pPr>
                      <a:r>
                        <a:rPr lang="en-ZA" sz="10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2.2.1</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Arial" panose="020B0604020202020204" pitchFamily="34" charset="0"/>
                        </a:rPr>
                        <a:t>Number of Izimbizo/ public participation programs held with communities to promote community safety per year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b="1" dirty="0">
                          <a:effectLst/>
                          <a:latin typeface="Arial Narrow" panose="020B0606020202030204" pitchFamily="34" charset="0"/>
                          <a:ea typeface="Calibri" panose="020F0502020204030204" pitchFamily="34" charset="0"/>
                          <a:cs typeface="Times New Roman" panose="02020603050405020304" pitchFamily="18" charset="0"/>
                        </a:rPr>
                        <a:t>4</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100" dirty="0" smtClean="0">
                          <a:effectLst/>
                          <a:latin typeface="Arial Narrow" panose="020B0606020202030204" pitchFamily="34" charset="0"/>
                          <a:ea typeface="Calibri" panose="020F0502020204030204" pitchFamily="34" charset="0"/>
                          <a:cs typeface="Arial" panose="020B0604020202020204" pitchFamily="34" charset="0"/>
                        </a:rPr>
                        <a:t>Although</a:t>
                      </a:r>
                      <a:r>
                        <a:rPr lang="en-US" sz="1100" baseline="0" dirty="0" smtClean="0">
                          <a:effectLst/>
                          <a:latin typeface="Arial Narrow" panose="020B0606020202030204" pitchFamily="34" charset="0"/>
                          <a:ea typeface="Calibri" panose="020F0502020204030204" pitchFamily="34" charset="0"/>
                          <a:cs typeface="Arial" panose="020B0604020202020204" pitchFamily="34" charset="0"/>
                        </a:rPr>
                        <a:t> the indicator was identified as ‘</a:t>
                      </a:r>
                      <a:r>
                        <a:rPr lang="en-US" sz="1100" i="1" baseline="0" dirty="0" smtClean="0">
                          <a:effectLst/>
                          <a:latin typeface="Arial Narrow" panose="020B0606020202030204" pitchFamily="34" charset="0"/>
                          <a:ea typeface="Calibri" panose="020F0502020204030204" pitchFamily="34" charset="0"/>
                          <a:cs typeface="Arial" panose="020B0604020202020204" pitchFamily="34" charset="0"/>
                        </a:rPr>
                        <a:t>at risk</a:t>
                      </a:r>
                      <a:r>
                        <a:rPr lang="en-US" sz="1100" baseline="0" dirty="0" smtClean="0">
                          <a:effectLst/>
                          <a:latin typeface="Arial Narrow" panose="020B0606020202030204" pitchFamily="34" charset="0"/>
                          <a:ea typeface="Calibri" panose="020F0502020204030204" pitchFamily="34" charset="0"/>
                          <a:cs typeface="Arial" panose="020B0604020202020204" pitchFamily="34" charset="0"/>
                        </a:rPr>
                        <a:t>’ of being affected by COVID19, t</a:t>
                      </a:r>
                      <a:r>
                        <a:rPr lang="en-US" sz="1100" dirty="0" smtClean="0">
                          <a:effectLst/>
                          <a:latin typeface="Arial Narrow" panose="020B0606020202030204" pitchFamily="34" charset="0"/>
                          <a:ea typeface="Calibri" panose="020F0502020204030204" pitchFamily="34" charset="0"/>
                          <a:cs typeface="Arial" panose="020B0604020202020204" pitchFamily="34" charset="0"/>
                        </a:rPr>
                        <a:t>he Sub-Unit made use of technological platforms to ensure that public participation programmes continued. Furthermore, as and when the lockdown regulations were eased, the Sub-Unit held physical engagements with stakeholders (in adherence with COVID19 protocols)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16" name="TextBox 15"/>
          <p:cNvSpPr txBox="1"/>
          <p:nvPr/>
        </p:nvSpPr>
        <p:spPr>
          <a:xfrm>
            <a:off x="185156" y="1830653"/>
            <a:ext cx="2987588" cy="246221"/>
          </a:xfrm>
          <a:prstGeom prst="rect">
            <a:avLst/>
          </a:prstGeom>
          <a:noFill/>
        </p:spPr>
        <p:txBody>
          <a:bodyPr wrap="square" rtlCol="0">
            <a:spAutoFit/>
          </a:bodyPr>
          <a:lstStyle/>
          <a:p>
            <a:r>
              <a:rPr lang="en-ZA" altLang="en-US" sz="1000" b="1" i="1" dirty="0">
                <a:latin typeface="Arial Narrow" panose="020B0606020202030204" pitchFamily="34" charset="0"/>
                <a:ea typeface="Calibri" panose="020F0502020204030204" pitchFamily="34" charset="0"/>
                <a:cs typeface="Times New Roman" panose="02020603050405020304" pitchFamily="18" charset="0"/>
              </a:rPr>
              <a:t>Output Indicators, Targets, </a:t>
            </a:r>
            <a:r>
              <a:rPr lang="en-ZA" altLang="en-US" sz="1000" b="1" i="1" dirty="0" smtClean="0">
                <a:latin typeface="Arial Narrow" panose="020B0606020202030204" pitchFamily="34" charset="0"/>
                <a:ea typeface="Calibri" panose="020F0502020204030204" pitchFamily="34" charset="0"/>
                <a:cs typeface="Times New Roman" panose="02020603050405020304" pitchFamily="18" charset="0"/>
              </a:rPr>
              <a:t>and Actual Achievements</a:t>
            </a:r>
            <a:endParaRPr lang="en-US" sz="1000" dirty="0">
              <a:latin typeface="Arial Narrow" panose="020B0606020202030204" pitchFamily="34" charset="0"/>
            </a:endParaRPr>
          </a:p>
        </p:txBody>
      </p:sp>
    </p:spTree>
    <p:extLst>
      <p:ext uri="{BB962C8B-B14F-4D97-AF65-F5344CB8AC3E}">
        <p14:creationId xmlns:p14="http://schemas.microsoft.com/office/powerpoint/2010/main" val="42011731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4" name="Slide Number Placeholder 3"/>
          <p:cNvSpPr>
            <a:spLocks noGrp="1"/>
          </p:cNvSpPr>
          <p:nvPr>
            <p:ph type="sldNum" sz="quarter" idx="12"/>
          </p:nvPr>
        </p:nvSpPr>
        <p:spPr>
          <a:xfrm>
            <a:off x="7537980" y="6353276"/>
            <a:ext cx="2228850" cy="365125"/>
          </a:xfrm>
        </p:spPr>
        <p:txBody>
          <a:bodyPr/>
          <a:lstStyle/>
          <a:p>
            <a:pPr algn="r"/>
            <a:fld id="{96B6FF19-05A1-4CA1-BC87-1DF7A796AA03}" type="slidenum">
              <a:rPr lang="en-US" sz="1400" b="1" smtClean="0">
                <a:solidFill>
                  <a:srgbClr val="B1A673"/>
                </a:solidFill>
                <a:latin typeface="Arial Narrow" panose="020B0606020202030204" pitchFamily="34" charset="0"/>
              </a:rPr>
              <a:pPr algn="r"/>
              <a:t>13</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43027" y="279723"/>
            <a:ext cx="7219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a:solidFill>
                  <a:srgbClr val="B1A673"/>
                </a:solidFill>
                <a:latin typeface="Arial Narrow" panose="020B0606020202030204" pitchFamily="34" charset="0"/>
              </a:rPr>
              <a:t>INSTITUTIONAL PROGRAMME PERFORMANCE INFORMATION </a:t>
            </a:r>
            <a:endParaRPr lang="en-ZA" sz="2200" b="1" dirty="0">
              <a:solidFill>
                <a:srgbClr val="B1A673"/>
              </a:solidFill>
              <a:latin typeface="Arial Narrow" panose="020B0606020202030204" pitchFamily="34" charset="0"/>
              <a:cs typeface="Arial Narrow"/>
            </a:endParaRPr>
          </a:p>
        </p:txBody>
      </p:sp>
      <p:sp>
        <p:nvSpPr>
          <p:cNvPr id="11" name="Rectangle 10"/>
          <p:cNvSpPr/>
          <p:nvPr/>
        </p:nvSpPr>
        <p:spPr>
          <a:xfrm>
            <a:off x="2281240" y="750069"/>
            <a:ext cx="5060159" cy="340093"/>
          </a:xfrm>
          <a:prstGeom prst="rect">
            <a:avLst/>
          </a:prstGeom>
        </p:spPr>
        <p:txBody>
          <a:bodyPr wrap="square">
            <a:spAutoFit/>
          </a:bodyPr>
          <a:lstStyle/>
          <a:p>
            <a:pPr marL="90170">
              <a:lnSpc>
                <a:spcPct val="115000"/>
              </a:lnSpc>
            </a:pPr>
            <a:r>
              <a:rPr lang="en-ZA" sz="14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GRAPHICAL REPRESENTATION OF PROGRAMME 2 PERFORMANCE</a:t>
            </a:r>
            <a:endParaRPr lang="en-US"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p:cNvSpPr/>
          <p:nvPr/>
        </p:nvSpPr>
        <p:spPr>
          <a:xfrm>
            <a:off x="6340121" y="2362601"/>
            <a:ext cx="3267635" cy="2308324"/>
          </a:xfrm>
          <a:prstGeom prst="rect">
            <a:avLst/>
          </a:prstGeom>
        </p:spPr>
        <p:txBody>
          <a:bodyPr wrap="square">
            <a:spAutoFit/>
          </a:bodyPr>
          <a:lstStyle/>
          <a:p>
            <a:pPr algn="just">
              <a:lnSpc>
                <a:spcPct val="150000"/>
              </a:lnSpc>
            </a:pPr>
            <a:r>
              <a:rPr lang="en-ZA" sz="1600" b="1" dirty="0" smtClean="0">
                <a:latin typeface="Arial Narrow" panose="020B0606020202030204" pitchFamily="34" charset="0"/>
              </a:rPr>
              <a:t>Despite </a:t>
            </a:r>
            <a:r>
              <a:rPr lang="en-ZA" sz="1600" b="1" dirty="0">
                <a:latin typeface="Arial Narrow" panose="020B0606020202030204" pitchFamily="34" charset="0"/>
              </a:rPr>
              <a:t>being impacted by COVID-19 </a:t>
            </a:r>
            <a:r>
              <a:rPr lang="en-ZA" sz="1600" b="1" dirty="0" smtClean="0">
                <a:latin typeface="Arial Narrow" panose="020B0606020202030204" pitchFamily="34" charset="0"/>
              </a:rPr>
              <a:t>restrictions in the earlier part of the year, the Programme made great efforts to achieve 100% of its planned targets by the end of the period under consideration. </a:t>
            </a:r>
            <a:endParaRPr lang="en-US" sz="1600" b="1"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4" name="Chart 13"/>
          <p:cNvGraphicFramePr>
            <a:graphicFrameLocks/>
          </p:cNvGraphicFramePr>
          <p:nvPr>
            <p:extLst>
              <p:ext uri="{D42A27DB-BD31-4B8C-83A1-F6EECF244321}">
                <p14:modId xmlns:p14="http://schemas.microsoft.com/office/powerpoint/2010/main" val="347110744"/>
              </p:ext>
            </p:extLst>
          </p:nvPr>
        </p:nvGraphicFramePr>
        <p:xfrm>
          <a:off x="349624" y="1400264"/>
          <a:ext cx="5862917" cy="4665372"/>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76814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4" name="Slide Number Placeholder 3"/>
          <p:cNvSpPr>
            <a:spLocks noGrp="1"/>
          </p:cNvSpPr>
          <p:nvPr>
            <p:ph type="sldNum" sz="quarter" idx="12"/>
          </p:nvPr>
        </p:nvSpPr>
        <p:spPr>
          <a:xfrm>
            <a:off x="7537980" y="6353276"/>
            <a:ext cx="2228850" cy="365125"/>
          </a:xfrm>
        </p:spPr>
        <p:txBody>
          <a:bodyPr/>
          <a:lstStyle/>
          <a:p>
            <a:pPr algn="r"/>
            <a:fld id="{96B6FF19-05A1-4CA1-BC87-1DF7A796AA03}" type="slidenum">
              <a:rPr lang="en-US" sz="1400" b="1" smtClean="0">
                <a:solidFill>
                  <a:srgbClr val="B1A673"/>
                </a:solidFill>
                <a:latin typeface="Arial Narrow" panose="020B0606020202030204" pitchFamily="34" charset="0"/>
              </a:rPr>
              <a:pPr algn="r"/>
              <a:t>14</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1" y="295558"/>
            <a:ext cx="7219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a:solidFill>
                  <a:srgbClr val="B1A673"/>
                </a:solidFill>
                <a:latin typeface="Arial Narrow" panose="020B0606020202030204" pitchFamily="34" charset="0"/>
              </a:rPr>
              <a:t>INSTITUTIONAL PROGRAMME PERFORMANCE INFORMATION </a:t>
            </a:r>
            <a:endParaRPr lang="en-ZA" sz="2200" b="1" dirty="0">
              <a:solidFill>
                <a:srgbClr val="B1A673"/>
              </a:solidFill>
              <a:latin typeface="Arial Narrow" panose="020B0606020202030204" pitchFamily="34" charset="0"/>
              <a:cs typeface="Arial Narrow"/>
            </a:endParaRPr>
          </a:p>
        </p:txBody>
      </p:sp>
      <p:sp>
        <p:nvSpPr>
          <p:cNvPr id="11" name="Content Placeholder 2"/>
          <p:cNvSpPr txBox="1">
            <a:spLocks/>
          </p:cNvSpPr>
          <p:nvPr/>
        </p:nvSpPr>
        <p:spPr>
          <a:xfrm>
            <a:off x="199866" y="1084147"/>
            <a:ext cx="9598636" cy="5115091"/>
          </a:xfrm>
          <a:prstGeom prst="rect">
            <a:avLst/>
          </a:prstGeom>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ZA" sz="1400" b="1" dirty="0">
                <a:solidFill>
                  <a:srgbClr val="003819"/>
                </a:solidFill>
                <a:latin typeface="Arial Narrow" panose="020B0606020202030204" pitchFamily="34" charset="0"/>
              </a:rPr>
              <a:t>Programme 3: Legislation and Policy Development</a:t>
            </a:r>
            <a:endParaRPr lang="en-US" sz="1400" b="1" dirty="0">
              <a:solidFill>
                <a:srgbClr val="003819"/>
              </a:solidFill>
              <a:latin typeface="Arial Narrow" panose="020B0606020202030204" pitchFamily="34" charset="0"/>
            </a:endParaRPr>
          </a:p>
          <a:p>
            <a:pPr algn="l"/>
            <a:r>
              <a:rPr lang="en-ZA" sz="1400" b="1" dirty="0">
                <a:latin typeface="Arial Narrow" panose="020B0606020202030204" pitchFamily="34" charset="0"/>
              </a:rPr>
              <a:t>Purpose: Develop policy and legislation for the police sector and conduct research on policing and crime</a:t>
            </a:r>
          </a:p>
          <a:p>
            <a:pPr algn="l">
              <a:lnSpc>
                <a:spcPct val="150000"/>
              </a:lnSpc>
              <a:spcBef>
                <a:spcPts val="0"/>
              </a:spcBef>
            </a:pPr>
            <a:endParaRPr lang="en-US" sz="900" dirty="0">
              <a:latin typeface="Arial Narrow" panose="020B0606020202030204" pitchFamily="34" charset="0"/>
            </a:endParaRPr>
          </a:p>
          <a:p>
            <a:pPr algn="l"/>
            <a:r>
              <a:rPr lang="en-ZA" sz="1200" b="1" dirty="0">
                <a:solidFill>
                  <a:srgbClr val="B1A673"/>
                </a:solidFill>
                <a:latin typeface="Arial Narrow" panose="020B0606020202030204" pitchFamily="34" charset="0"/>
              </a:rPr>
              <a:t>Sub-Programme 3.1: Policy Development and Research</a:t>
            </a:r>
            <a:endParaRPr lang="en-US" sz="1200" b="1" dirty="0">
              <a:solidFill>
                <a:srgbClr val="B1A673"/>
              </a:solidFill>
              <a:latin typeface="Arial Narrow" panose="020B0606020202030204" pitchFamily="34" charset="0"/>
            </a:endParaRPr>
          </a:p>
          <a:p>
            <a:pPr algn="l"/>
            <a:r>
              <a:rPr lang="en-ZA" sz="1200" b="1" dirty="0">
                <a:latin typeface="Arial Narrow" panose="020B0606020202030204" pitchFamily="34" charset="0"/>
              </a:rPr>
              <a:t>Purpose: Develop policies and undertake research in areas of policing and crime</a:t>
            </a:r>
            <a:endParaRPr lang="en-US" sz="1200" dirty="0">
              <a:latin typeface="Arial Narrow" panose="020B0606020202030204" pitchFamily="34" charset="0"/>
            </a:endParaRPr>
          </a:p>
          <a:p>
            <a:pPr algn="l" eaLnBrk="0" fontAlgn="base" hangingPunct="0">
              <a:lnSpc>
                <a:spcPct val="150000"/>
              </a:lnSpc>
              <a:spcBef>
                <a:spcPct val="0"/>
              </a:spcBef>
              <a:spcAft>
                <a:spcPct val="0"/>
              </a:spcAft>
            </a:pPr>
            <a:endParaRPr lang="en-US" altLang="en-US" sz="900" dirty="0">
              <a:latin typeface="Arial Narrow" panose="020B0606020202030204" pitchFamily="34" charset="0"/>
            </a:endParaRPr>
          </a:p>
          <a:p>
            <a:pPr algn="l"/>
            <a:endParaRPr lang="en-ZA"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455612965"/>
              </p:ext>
            </p:extLst>
          </p:nvPr>
        </p:nvGraphicFramePr>
        <p:xfrm>
          <a:off x="247470" y="2900709"/>
          <a:ext cx="9413331" cy="3362205"/>
        </p:xfrm>
        <a:graphic>
          <a:graphicData uri="http://schemas.openxmlformats.org/drawingml/2006/table">
            <a:tbl>
              <a:tblPr firstRow="1" firstCol="1" bandRow="1">
                <a:tableStyleId>{5C22544A-7EE6-4342-B048-85BDC9FD1C3A}</a:tableStyleId>
              </a:tblPr>
              <a:tblGrid>
                <a:gridCol w="550805">
                  <a:extLst>
                    <a:ext uri="{9D8B030D-6E8A-4147-A177-3AD203B41FA5}">
                      <a16:colId xmlns:a16="http://schemas.microsoft.com/office/drawing/2014/main" val="20000"/>
                    </a:ext>
                  </a:extLst>
                </a:gridCol>
                <a:gridCol w="1874325">
                  <a:extLst>
                    <a:ext uri="{9D8B030D-6E8A-4147-A177-3AD203B41FA5}">
                      <a16:colId xmlns:a16="http://schemas.microsoft.com/office/drawing/2014/main" val="20001"/>
                    </a:ext>
                  </a:extLst>
                </a:gridCol>
                <a:gridCol w="677723">
                  <a:extLst>
                    <a:ext uri="{9D8B030D-6E8A-4147-A177-3AD203B41FA5}">
                      <a16:colId xmlns:a16="http://schemas.microsoft.com/office/drawing/2014/main" val="20002"/>
                    </a:ext>
                  </a:extLst>
                </a:gridCol>
                <a:gridCol w="698901">
                  <a:extLst>
                    <a:ext uri="{9D8B030D-6E8A-4147-A177-3AD203B41FA5}">
                      <a16:colId xmlns:a16="http://schemas.microsoft.com/office/drawing/2014/main" val="20003"/>
                    </a:ext>
                  </a:extLst>
                </a:gridCol>
                <a:gridCol w="667132">
                  <a:extLst>
                    <a:ext uri="{9D8B030D-6E8A-4147-A177-3AD203B41FA5}">
                      <a16:colId xmlns:a16="http://schemas.microsoft.com/office/drawing/2014/main" val="20006"/>
                    </a:ext>
                  </a:extLst>
                </a:gridCol>
                <a:gridCol w="667132">
                  <a:extLst>
                    <a:ext uri="{9D8B030D-6E8A-4147-A177-3AD203B41FA5}">
                      <a16:colId xmlns:a16="http://schemas.microsoft.com/office/drawing/2014/main" val="20007"/>
                    </a:ext>
                  </a:extLst>
                </a:gridCol>
                <a:gridCol w="656544">
                  <a:extLst>
                    <a:ext uri="{9D8B030D-6E8A-4147-A177-3AD203B41FA5}">
                      <a16:colId xmlns:a16="http://schemas.microsoft.com/office/drawing/2014/main" val="20008"/>
                    </a:ext>
                  </a:extLst>
                </a:gridCol>
                <a:gridCol w="624774">
                  <a:extLst>
                    <a:ext uri="{9D8B030D-6E8A-4147-A177-3AD203B41FA5}">
                      <a16:colId xmlns:a16="http://schemas.microsoft.com/office/drawing/2014/main" val="20009"/>
                    </a:ext>
                  </a:extLst>
                </a:gridCol>
                <a:gridCol w="698901">
                  <a:extLst>
                    <a:ext uri="{9D8B030D-6E8A-4147-A177-3AD203B41FA5}">
                      <a16:colId xmlns:a16="http://schemas.microsoft.com/office/drawing/2014/main" val="20010"/>
                    </a:ext>
                  </a:extLst>
                </a:gridCol>
                <a:gridCol w="582416">
                  <a:extLst>
                    <a:ext uri="{9D8B030D-6E8A-4147-A177-3AD203B41FA5}">
                      <a16:colId xmlns:a16="http://schemas.microsoft.com/office/drawing/2014/main" val="20011"/>
                    </a:ext>
                  </a:extLst>
                </a:gridCol>
                <a:gridCol w="1714678">
                  <a:extLst>
                    <a:ext uri="{9D8B030D-6E8A-4147-A177-3AD203B41FA5}">
                      <a16:colId xmlns:a16="http://schemas.microsoft.com/office/drawing/2014/main" val="20014"/>
                    </a:ext>
                  </a:extLst>
                </a:gridCol>
              </a:tblGrid>
              <a:tr h="899122">
                <a:tc gridSpan="2">
                  <a:txBody>
                    <a:bodyPr/>
                    <a:lstStyle/>
                    <a:p>
                      <a:pPr marL="0" marR="0" algn="l">
                        <a:lnSpc>
                          <a:spcPct val="100000"/>
                        </a:lnSpc>
                        <a:spcBef>
                          <a:spcPts val="0"/>
                        </a:spcBef>
                        <a:spcAft>
                          <a:spcPts val="0"/>
                        </a:spcAft>
                      </a:pPr>
                      <a:r>
                        <a:rPr lang="en-US" sz="1000" b="1" dirty="0">
                          <a:effectLst/>
                          <a:latin typeface="Arial Narrow" panose="020B0606020202030204" pitchFamily="34" charset="0"/>
                        </a:rPr>
                        <a:t>OUTPUT INDICATOR</a:t>
                      </a:r>
                      <a:endParaRPr lang="en-US" sz="11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38100" cmpd="sng">
                      <a:noFill/>
                    </a:lnB>
                    <a:solidFill>
                      <a:srgbClr val="003819"/>
                    </a:solidFill>
                  </a:tcPr>
                </a:tc>
                <a:tc hMerge="1">
                  <a:txBody>
                    <a:bodyPr/>
                    <a:lstStyle/>
                    <a:p>
                      <a:endParaRPr lang="en-US"/>
                    </a:p>
                  </a:txBody>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Baseline 2019/2020</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b">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Annual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Q2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Q2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Q3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66675" marR="71755" indent="5080" algn="l">
                        <a:lnSpc>
                          <a:spcPct val="100000"/>
                        </a:lnSpc>
                        <a:spcBef>
                          <a:spcPts val="0"/>
                        </a:spcBef>
                        <a:spcAft>
                          <a:spcPts val="0"/>
                        </a:spcAft>
                      </a:pPr>
                      <a:r>
                        <a:rPr lang="en-ZA" sz="1000" b="1" dirty="0">
                          <a:effectLst/>
                          <a:latin typeface="Arial Narrow" panose="020B0606020202030204" pitchFamily="34" charset="0"/>
                        </a:rPr>
                        <a:t>Q3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Q4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Q4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0" marR="0" algn="l">
                        <a:lnSpc>
                          <a:spcPct val="100000"/>
                        </a:lnSpc>
                        <a:spcBef>
                          <a:spcPts val="0"/>
                        </a:spcBef>
                        <a:spcAft>
                          <a:spcPts val="0"/>
                        </a:spcAft>
                      </a:pPr>
                      <a:r>
                        <a:rPr lang="en-ZA" sz="1000" b="1" dirty="0">
                          <a:effectLst/>
                          <a:latin typeface="Arial Narrow" panose="020B0606020202030204" pitchFamily="34" charset="0"/>
                        </a:rPr>
                        <a:t>COMMENT ON DEVIATIONS</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solidFill>
                      <a:srgbClr val="003819"/>
                    </a:solidFill>
                  </a:tcPr>
                </a:tc>
                <a:extLst>
                  <a:ext uri="{0D108BD9-81ED-4DB2-BD59-A6C34878D82A}">
                    <a16:rowId xmlns:a16="http://schemas.microsoft.com/office/drawing/2014/main" val="10000"/>
                  </a:ext>
                </a:extLst>
              </a:tr>
              <a:tr h="565895">
                <a:tc>
                  <a:txBody>
                    <a:bodyPr/>
                    <a:lstStyle/>
                    <a:p>
                      <a:pPr marL="0" marR="0" algn="just">
                        <a:lnSpc>
                          <a:spcPct val="100000"/>
                        </a:lnSpc>
                        <a:spcBef>
                          <a:spcPts val="0"/>
                        </a:spcBef>
                        <a:spcAft>
                          <a:spcPts val="0"/>
                        </a:spcAft>
                      </a:pPr>
                      <a:r>
                        <a:rPr lang="en-US"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3.1.1</a:t>
                      </a:r>
                      <a:endParaRPr lang="en-US"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Number of policies on policing submitted to the Secretary for</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Police Service for approval per year</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2</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b="1" dirty="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525588">
                <a:tc>
                  <a:txBody>
                    <a:bodyPr/>
                    <a:lstStyle/>
                    <a:p>
                      <a:pPr marL="0" marR="0" algn="just">
                        <a:lnSpc>
                          <a:spcPct val="100000"/>
                        </a:lnSpc>
                        <a:spcBef>
                          <a:spcPts val="0"/>
                        </a:spcBef>
                        <a:spcAft>
                          <a:spcPts val="0"/>
                        </a:spcAft>
                      </a:pPr>
                      <a:r>
                        <a:rPr lang="en-US"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3.1.2</a:t>
                      </a:r>
                      <a:endParaRPr lang="en-US"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Number of research reports on policing approved by the Secretary for Police Service per year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3</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b="1" dirty="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457200">
                <a:tc>
                  <a:txBody>
                    <a:bodyPr/>
                    <a:lstStyle/>
                    <a:p>
                      <a:pPr marL="0" marR="0" algn="just">
                        <a:lnSpc>
                          <a:spcPct val="100000"/>
                        </a:lnSpc>
                        <a:spcBef>
                          <a:spcPts val="0"/>
                        </a:spcBef>
                        <a:spcAft>
                          <a:spcPts val="0"/>
                        </a:spcAft>
                      </a:pPr>
                      <a:r>
                        <a:rPr lang="en-US"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3.1.3</a:t>
                      </a:r>
                      <a:endParaRPr lang="en-US"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Number of newsletters (gazette) published on Safer Spaces per year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b="1" dirty="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N/A</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457200">
                <a:tc>
                  <a:txBody>
                    <a:bodyPr/>
                    <a:lstStyle/>
                    <a:p>
                      <a:pPr marL="0" marR="0" algn="just">
                        <a:lnSpc>
                          <a:spcPct val="100000"/>
                        </a:lnSpc>
                        <a:spcBef>
                          <a:spcPts val="0"/>
                        </a:spcBef>
                        <a:spcAft>
                          <a:spcPts val="0"/>
                        </a:spcAft>
                      </a:pPr>
                      <a:r>
                        <a:rPr lang="en-US"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3.1.4</a:t>
                      </a:r>
                      <a:endParaRPr lang="en-US"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Number of Integrated Violence and Crime Prevention strategies submitted to the Minister for approval</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New Indicator</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b="1" dirty="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N/A</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16957823"/>
                  </a:ext>
                </a:extLst>
              </a:tr>
              <a:tr h="457200">
                <a:tc>
                  <a:txBody>
                    <a:bodyPr/>
                    <a:lstStyle/>
                    <a:p>
                      <a:pPr marL="0" marR="0" algn="just">
                        <a:lnSpc>
                          <a:spcPct val="100000"/>
                        </a:lnSpc>
                        <a:spcBef>
                          <a:spcPts val="0"/>
                        </a:spcBef>
                        <a:spcAft>
                          <a:spcPts val="0"/>
                        </a:spcAft>
                      </a:pPr>
                      <a:r>
                        <a:rPr lang="en-US"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3.1.5</a:t>
                      </a:r>
                      <a:endParaRPr lang="en-US"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Number of research briefs on policing and safety submitted to the Secretary for Police Service per year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New Indicator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b="1" dirty="0">
                          <a:effectLst/>
                          <a:latin typeface="Arial Narrow" panose="020B0606020202030204" pitchFamily="34" charset="0"/>
                          <a:ea typeface="Times New Roman" panose="02020603050405020304" pitchFamily="18" charset="0"/>
                          <a:cs typeface="Times New Roman" panose="02020603050405020304" pitchFamily="18" charset="0"/>
                        </a:rPr>
                        <a:t>3</a:t>
                      </a:r>
                      <a:endParaRPr lang="en-US"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N/A</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12167951"/>
                  </a:ext>
                </a:extLst>
              </a:tr>
            </a:tbl>
          </a:graphicData>
        </a:graphic>
      </p:graphicFrame>
      <p:sp>
        <p:nvSpPr>
          <p:cNvPr id="15" name="TextBox 14"/>
          <p:cNvSpPr txBox="1"/>
          <p:nvPr/>
        </p:nvSpPr>
        <p:spPr>
          <a:xfrm>
            <a:off x="247470" y="2656073"/>
            <a:ext cx="2987588" cy="400110"/>
          </a:xfrm>
          <a:prstGeom prst="rect">
            <a:avLst/>
          </a:prstGeom>
          <a:noFill/>
        </p:spPr>
        <p:txBody>
          <a:bodyPr wrap="square" rtlCol="0">
            <a:spAutoFit/>
          </a:bodyPr>
          <a:lstStyle/>
          <a:p>
            <a:r>
              <a:rPr lang="en-ZA" altLang="en-US" sz="1000" b="1" i="1" dirty="0">
                <a:latin typeface="Arial Narrow" panose="020B0606020202030204" pitchFamily="34" charset="0"/>
                <a:ea typeface="Calibri" panose="020F0502020204030204" pitchFamily="34" charset="0"/>
                <a:cs typeface="Times New Roman" panose="02020603050405020304" pitchFamily="18" charset="0"/>
              </a:rPr>
              <a:t>Output Indicators, Targets, </a:t>
            </a:r>
            <a:r>
              <a:rPr lang="en-ZA" altLang="en-US" sz="1000" b="1" i="1" dirty="0" smtClean="0">
                <a:latin typeface="Arial Narrow" panose="020B0606020202030204" pitchFamily="34" charset="0"/>
                <a:ea typeface="Calibri" panose="020F0502020204030204" pitchFamily="34" charset="0"/>
                <a:cs typeface="Times New Roman" panose="02020603050405020304" pitchFamily="18" charset="0"/>
              </a:rPr>
              <a:t>and Actual Achievements</a:t>
            </a:r>
            <a:endParaRPr lang="en-US" altLang="en-US" sz="1000" i="1" dirty="0">
              <a:latin typeface="Arial Narrow" panose="020B0606020202030204" pitchFamily="34" charset="0"/>
            </a:endParaRPr>
          </a:p>
          <a:p>
            <a:endParaRPr lang="en-US" sz="1000" dirty="0">
              <a:latin typeface="Arial Narrow" panose="020B0606020202030204" pitchFamily="34" charset="0"/>
            </a:endParaRPr>
          </a:p>
        </p:txBody>
      </p:sp>
    </p:spTree>
    <p:extLst>
      <p:ext uri="{BB962C8B-B14F-4D97-AF65-F5344CB8AC3E}">
        <p14:creationId xmlns:p14="http://schemas.microsoft.com/office/powerpoint/2010/main" val="14486278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4" name="Slide Number Placeholder 3"/>
          <p:cNvSpPr>
            <a:spLocks noGrp="1"/>
          </p:cNvSpPr>
          <p:nvPr>
            <p:ph type="sldNum" sz="quarter" idx="12"/>
          </p:nvPr>
        </p:nvSpPr>
        <p:spPr>
          <a:xfrm>
            <a:off x="7537980" y="6353276"/>
            <a:ext cx="2228850" cy="365125"/>
          </a:xfrm>
        </p:spPr>
        <p:txBody>
          <a:bodyPr/>
          <a:lstStyle/>
          <a:p>
            <a:pPr algn="r"/>
            <a:fld id="{96B6FF19-05A1-4CA1-BC87-1DF7A796AA03}" type="slidenum">
              <a:rPr lang="en-US" sz="1400" b="1" smtClean="0">
                <a:solidFill>
                  <a:srgbClr val="B1A673"/>
                </a:solidFill>
                <a:latin typeface="Arial Narrow" panose="020B0606020202030204" pitchFamily="34" charset="0"/>
              </a:rPr>
              <a:pPr algn="r"/>
              <a:t>15</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1" y="295558"/>
            <a:ext cx="7219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a:solidFill>
                  <a:srgbClr val="B1A673"/>
                </a:solidFill>
                <a:latin typeface="Arial Narrow" panose="020B0606020202030204" pitchFamily="34" charset="0"/>
              </a:rPr>
              <a:t>INSTITUTIONAL PROGRAMME PERFORMANCE INFORMATION </a:t>
            </a:r>
            <a:endParaRPr lang="en-ZA" sz="2200" b="1" dirty="0">
              <a:solidFill>
                <a:srgbClr val="B1A673"/>
              </a:solidFill>
              <a:latin typeface="Arial Narrow" panose="020B0606020202030204" pitchFamily="34" charset="0"/>
              <a:cs typeface="Arial Narrow"/>
            </a:endParaRPr>
          </a:p>
        </p:txBody>
      </p:sp>
      <p:graphicFrame>
        <p:nvGraphicFramePr>
          <p:cNvPr id="13" name="Table 12"/>
          <p:cNvGraphicFramePr>
            <a:graphicFrameLocks noGrp="1"/>
          </p:cNvGraphicFramePr>
          <p:nvPr>
            <p:extLst>
              <p:ext uri="{D42A27DB-BD31-4B8C-83A1-F6EECF244321}">
                <p14:modId xmlns:p14="http://schemas.microsoft.com/office/powerpoint/2010/main" val="806462046"/>
              </p:ext>
            </p:extLst>
          </p:nvPr>
        </p:nvGraphicFramePr>
        <p:xfrm>
          <a:off x="274340" y="2425411"/>
          <a:ext cx="9357319" cy="3032722"/>
        </p:xfrm>
        <a:graphic>
          <a:graphicData uri="http://schemas.openxmlformats.org/drawingml/2006/table">
            <a:tbl>
              <a:tblPr firstRow="1" firstCol="1" bandRow="1">
                <a:tableStyleId>{5C22544A-7EE6-4342-B048-85BDC9FD1C3A}</a:tableStyleId>
              </a:tblPr>
              <a:tblGrid>
                <a:gridCol w="547527">
                  <a:extLst>
                    <a:ext uri="{9D8B030D-6E8A-4147-A177-3AD203B41FA5}">
                      <a16:colId xmlns:a16="http://schemas.microsoft.com/office/drawing/2014/main" val="20000"/>
                    </a:ext>
                  </a:extLst>
                </a:gridCol>
                <a:gridCol w="1863173">
                  <a:extLst>
                    <a:ext uri="{9D8B030D-6E8A-4147-A177-3AD203B41FA5}">
                      <a16:colId xmlns:a16="http://schemas.microsoft.com/office/drawing/2014/main" val="20001"/>
                    </a:ext>
                  </a:extLst>
                </a:gridCol>
                <a:gridCol w="655268">
                  <a:extLst>
                    <a:ext uri="{9D8B030D-6E8A-4147-A177-3AD203B41FA5}">
                      <a16:colId xmlns:a16="http://schemas.microsoft.com/office/drawing/2014/main" val="20002"/>
                    </a:ext>
                  </a:extLst>
                </a:gridCol>
                <a:gridCol w="655268">
                  <a:extLst>
                    <a:ext uri="{9D8B030D-6E8A-4147-A177-3AD203B41FA5}">
                      <a16:colId xmlns:a16="http://schemas.microsoft.com/office/drawing/2014/main" val="20003"/>
                    </a:ext>
                  </a:extLst>
                </a:gridCol>
                <a:gridCol w="655268">
                  <a:extLst>
                    <a:ext uri="{9D8B030D-6E8A-4147-A177-3AD203B41FA5}">
                      <a16:colId xmlns:a16="http://schemas.microsoft.com/office/drawing/2014/main" val="20006"/>
                    </a:ext>
                  </a:extLst>
                </a:gridCol>
                <a:gridCol w="655268">
                  <a:extLst>
                    <a:ext uri="{9D8B030D-6E8A-4147-A177-3AD203B41FA5}">
                      <a16:colId xmlns:a16="http://schemas.microsoft.com/office/drawing/2014/main" val="20007"/>
                    </a:ext>
                  </a:extLst>
                </a:gridCol>
                <a:gridCol w="655268">
                  <a:extLst>
                    <a:ext uri="{9D8B030D-6E8A-4147-A177-3AD203B41FA5}">
                      <a16:colId xmlns:a16="http://schemas.microsoft.com/office/drawing/2014/main" val="20008"/>
                    </a:ext>
                  </a:extLst>
                </a:gridCol>
                <a:gridCol w="655268">
                  <a:extLst>
                    <a:ext uri="{9D8B030D-6E8A-4147-A177-3AD203B41FA5}">
                      <a16:colId xmlns:a16="http://schemas.microsoft.com/office/drawing/2014/main" val="20009"/>
                    </a:ext>
                  </a:extLst>
                </a:gridCol>
                <a:gridCol w="655268">
                  <a:extLst>
                    <a:ext uri="{9D8B030D-6E8A-4147-A177-3AD203B41FA5}">
                      <a16:colId xmlns:a16="http://schemas.microsoft.com/office/drawing/2014/main" val="20010"/>
                    </a:ext>
                  </a:extLst>
                </a:gridCol>
                <a:gridCol w="655268">
                  <a:extLst>
                    <a:ext uri="{9D8B030D-6E8A-4147-A177-3AD203B41FA5}">
                      <a16:colId xmlns:a16="http://schemas.microsoft.com/office/drawing/2014/main" val="20011"/>
                    </a:ext>
                  </a:extLst>
                </a:gridCol>
                <a:gridCol w="1704475">
                  <a:extLst>
                    <a:ext uri="{9D8B030D-6E8A-4147-A177-3AD203B41FA5}">
                      <a16:colId xmlns:a16="http://schemas.microsoft.com/office/drawing/2014/main" val="20014"/>
                    </a:ext>
                  </a:extLst>
                </a:gridCol>
              </a:tblGrid>
              <a:tr h="899122">
                <a:tc gridSpan="2">
                  <a:txBody>
                    <a:bodyPr/>
                    <a:lstStyle/>
                    <a:p>
                      <a:pPr marL="0" marR="0" algn="just">
                        <a:lnSpc>
                          <a:spcPct val="100000"/>
                        </a:lnSpc>
                        <a:spcBef>
                          <a:spcPts val="0"/>
                        </a:spcBef>
                        <a:spcAft>
                          <a:spcPts val="0"/>
                        </a:spcAft>
                      </a:pPr>
                      <a:r>
                        <a:rPr lang="en-US" sz="1000" b="1" dirty="0">
                          <a:effectLst/>
                          <a:latin typeface="Arial Narrow" panose="020B0606020202030204" pitchFamily="34" charset="0"/>
                        </a:rPr>
                        <a:t>OUTPUT INDICATOR</a:t>
                      </a:r>
                      <a:endParaRPr lang="en-US" sz="11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38100" cmpd="sng">
                      <a:noFill/>
                    </a:lnB>
                    <a:solidFill>
                      <a:srgbClr val="003819"/>
                    </a:solidFill>
                  </a:tcPr>
                </a:tc>
                <a:tc hMerge="1">
                  <a:txBody>
                    <a:bodyPr/>
                    <a:lstStyle/>
                    <a:p>
                      <a:endParaRPr lang="en-US"/>
                    </a:p>
                  </a:txBody>
                  <a:tcPr/>
                </a:tc>
                <a:tc>
                  <a:txBody>
                    <a:bodyPr/>
                    <a:lstStyle/>
                    <a:p>
                      <a:pPr marL="71755" marR="71755">
                        <a:lnSpc>
                          <a:spcPct val="100000"/>
                        </a:lnSpc>
                        <a:spcBef>
                          <a:spcPts val="0"/>
                        </a:spcBef>
                        <a:spcAft>
                          <a:spcPts val="0"/>
                        </a:spcAft>
                      </a:pPr>
                      <a:r>
                        <a:rPr lang="en-ZA" sz="1000" b="1" dirty="0">
                          <a:effectLst/>
                          <a:latin typeface="Arial Narrow" panose="020B0606020202030204" pitchFamily="34" charset="0"/>
                        </a:rPr>
                        <a:t>Baseline 2019/2020</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b">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Annual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Q2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Q2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Q3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66675" marR="71755" indent="5080" algn="l">
                        <a:lnSpc>
                          <a:spcPct val="100000"/>
                        </a:lnSpc>
                        <a:spcBef>
                          <a:spcPts val="0"/>
                        </a:spcBef>
                        <a:spcAft>
                          <a:spcPts val="0"/>
                        </a:spcAft>
                      </a:pPr>
                      <a:r>
                        <a:rPr lang="en-ZA" sz="1000" b="1" dirty="0">
                          <a:effectLst/>
                          <a:latin typeface="Arial Narrow" panose="020B0606020202030204" pitchFamily="34" charset="0"/>
                        </a:rPr>
                        <a:t>Q3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Q4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Q4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0" marR="0" algn="l">
                        <a:lnSpc>
                          <a:spcPct val="100000"/>
                        </a:lnSpc>
                        <a:spcBef>
                          <a:spcPts val="0"/>
                        </a:spcBef>
                        <a:spcAft>
                          <a:spcPts val="0"/>
                        </a:spcAft>
                      </a:pPr>
                      <a:r>
                        <a:rPr lang="en-ZA" sz="1000" b="1" dirty="0">
                          <a:effectLst/>
                          <a:latin typeface="Arial Narrow" panose="020B0606020202030204" pitchFamily="34" charset="0"/>
                        </a:rPr>
                        <a:t>COMMENT ON DEVIATIONS</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solidFill>
                      <a:srgbClr val="003819"/>
                    </a:solidFill>
                  </a:tcPr>
                </a:tc>
                <a:extLst>
                  <a:ext uri="{0D108BD9-81ED-4DB2-BD59-A6C34878D82A}">
                    <a16:rowId xmlns:a16="http://schemas.microsoft.com/office/drawing/2014/main" val="10000"/>
                  </a:ext>
                </a:extLst>
              </a:tr>
              <a:tr h="2133600">
                <a:tc>
                  <a:txBody>
                    <a:bodyPr/>
                    <a:lstStyle/>
                    <a:p>
                      <a:pPr marL="0" marR="0" algn="just">
                        <a:lnSpc>
                          <a:spcPct val="100000"/>
                        </a:lnSpc>
                        <a:spcBef>
                          <a:spcPts val="0"/>
                        </a:spcBef>
                        <a:spcAft>
                          <a:spcPts val="0"/>
                        </a:spcAft>
                      </a:pPr>
                      <a:r>
                        <a:rPr lang="en-ZA" sz="10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3.2.1</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Arial" panose="020B0604020202020204" pitchFamily="34" charset="0"/>
                        </a:rPr>
                        <a:t>Number of Bills submitted to the Minister for Cabinet approval per year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b="1">
                          <a:effectLst/>
                          <a:latin typeface="Arial Narrow" panose="020B0606020202030204" pitchFamily="34" charset="0"/>
                          <a:ea typeface="Calibri" panose="020F0502020204030204" pitchFamily="34" charset="0"/>
                          <a:cs typeface="Times New Roman" panose="02020603050405020304" pitchFamily="18"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The </a:t>
                      </a:r>
                      <a:r>
                        <a:rPr lang="en-ZA" sz="1000" dirty="0" smtClean="0">
                          <a:effectLst/>
                          <a:latin typeface="Arial Narrow" panose="020B0606020202030204" pitchFamily="34" charset="0"/>
                          <a:ea typeface="Calibri" panose="020F0502020204030204" pitchFamily="34" charset="0"/>
                          <a:cs typeface="Times New Roman" panose="02020603050405020304" pitchFamily="18" charset="0"/>
                        </a:rPr>
                        <a:t>Leader </a:t>
                      </a:r>
                      <a:r>
                        <a:rPr lang="en-ZA" sz="1000" dirty="0">
                          <a:effectLst/>
                          <a:latin typeface="Arial Narrow" panose="020B0606020202030204" pitchFamily="34" charset="0"/>
                          <a:ea typeface="Calibri" panose="020F0502020204030204" pitchFamily="34" charset="0"/>
                          <a:cs typeface="Times New Roman" panose="02020603050405020304" pitchFamily="18" charset="0"/>
                        </a:rPr>
                        <a:t>of Government Business requested that the </a:t>
                      </a:r>
                      <a:r>
                        <a:rPr lang="en-ZA" sz="1000" dirty="0" smtClean="0">
                          <a:effectLst/>
                          <a:latin typeface="Arial Narrow" panose="020B0606020202030204" pitchFamily="34" charset="0"/>
                          <a:ea typeface="Calibri" panose="020F0502020204030204" pitchFamily="34" charset="0"/>
                          <a:cs typeface="Times New Roman" panose="02020603050405020304" pitchFamily="18" charset="0"/>
                        </a:rPr>
                        <a:t>2020 </a:t>
                      </a:r>
                      <a:r>
                        <a:rPr lang="en-ZA" sz="1000" dirty="0">
                          <a:effectLst/>
                          <a:latin typeface="Arial Narrow" panose="020B0606020202030204" pitchFamily="34" charset="0"/>
                          <a:ea typeface="Calibri" panose="020F0502020204030204" pitchFamily="34" charset="0"/>
                          <a:cs typeface="Times New Roman" panose="02020603050405020304" pitchFamily="18" charset="0"/>
                        </a:rPr>
                        <a:t>Legislative Programme be re-assessed </a:t>
                      </a:r>
                      <a:r>
                        <a:rPr lang="en-ZA" sz="1000" dirty="0" smtClean="0">
                          <a:effectLst/>
                          <a:latin typeface="Arial Narrow" panose="020B0606020202030204" pitchFamily="34" charset="0"/>
                          <a:ea typeface="Calibri" panose="020F0502020204030204" pitchFamily="34" charset="0"/>
                          <a:cs typeface="Times New Roman" panose="02020603050405020304" pitchFamily="18" charset="0"/>
                        </a:rPr>
                        <a:t>to focus on and prioritise the </a:t>
                      </a:r>
                      <a:r>
                        <a:rPr lang="en-ZA" sz="1000" dirty="0">
                          <a:effectLst/>
                          <a:latin typeface="Arial Narrow" panose="020B0606020202030204" pitchFamily="34" charset="0"/>
                          <a:ea typeface="Calibri" panose="020F0502020204030204" pitchFamily="34" charset="0"/>
                          <a:cs typeface="Times New Roman" panose="02020603050405020304" pitchFamily="18" charset="0"/>
                        </a:rPr>
                        <a:t>Bills that </a:t>
                      </a:r>
                      <a:r>
                        <a:rPr lang="en-ZA" sz="1000" dirty="0" smtClean="0">
                          <a:effectLst/>
                          <a:latin typeface="Arial Narrow" panose="020B0606020202030204" pitchFamily="34" charset="0"/>
                          <a:ea typeface="Calibri" panose="020F0502020204030204" pitchFamily="34" charset="0"/>
                          <a:cs typeface="Times New Roman" panose="02020603050405020304" pitchFamily="18" charset="0"/>
                        </a:rPr>
                        <a:t>would</a:t>
                      </a:r>
                      <a:r>
                        <a:rPr lang="en-ZA" sz="1000" baseline="0" dirty="0" smtClean="0">
                          <a:effectLst/>
                          <a:latin typeface="Arial Narrow" panose="020B0606020202030204" pitchFamily="34" charset="0"/>
                          <a:ea typeface="Calibri" panose="020F0502020204030204" pitchFamily="34" charset="0"/>
                          <a:cs typeface="Times New Roman" panose="02020603050405020304" pitchFamily="18" charset="0"/>
                        </a:rPr>
                        <a:t> </a:t>
                      </a:r>
                      <a:r>
                        <a:rPr lang="en-ZA" sz="1000" dirty="0" smtClean="0">
                          <a:effectLst/>
                          <a:latin typeface="Arial Narrow" panose="020B0606020202030204" pitchFamily="34" charset="0"/>
                          <a:ea typeface="Calibri" panose="020F0502020204030204" pitchFamily="34" charset="0"/>
                          <a:cs typeface="Times New Roman" panose="02020603050405020304" pitchFamily="18" charset="0"/>
                        </a:rPr>
                        <a:t>assist </a:t>
                      </a:r>
                      <a:r>
                        <a:rPr lang="en-ZA" sz="1000" dirty="0">
                          <a:effectLst/>
                          <a:latin typeface="Arial Narrow" panose="020B0606020202030204" pitchFamily="34" charset="0"/>
                          <a:ea typeface="Calibri" panose="020F0502020204030204" pitchFamily="34" charset="0"/>
                          <a:cs typeface="Times New Roman" panose="02020603050405020304" pitchFamily="18" charset="0"/>
                        </a:rPr>
                        <a:t>the Government to respond to the </a:t>
                      </a:r>
                      <a:r>
                        <a:rPr lang="en-ZA" sz="1000" dirty="0" smtClean="0">
                          <a:effectLst/>
                          <a:latin typeface="Arial Narrow" panose="020B0606020202030204" pitchFamily="34" charset="0"/>
                          <a:ea typeface="Calibri" panose="020F0502020204030204" pitchFamily="34" charset="0"/>
                          <a:cs typeface="Times New Roman" panose="02020603050405020304" pitchFamily="18" charset="0"/>
                        </a:rPr>
                        <a:t>COVID19 </a:t>
                      </a:r>
                      <a:r>
                        <a:rPr lang="en-ZA" sz="1000" dirty="0">
                          <a:effectLst/>
                          <a:latin typeface="Arial Narrow" panose="020B0606020202030204" pitchFamily="34" charset="0"/>
                          <a:ea typeface="Calibri" panose="020F0502020204030204" pitchFamily="34" charset="0"/>
                          <a:cs typeface="Times New Roman" panose="02020603050405020304" pitchFamily="18" charset="0"/>
                        </a:rPr>
                        <a:t>pandemic and other challenges </a:t>
                      </a:r>
                      <a:r>
                        <a:rPr lang="en-ZA" sz="1000" dirty="0" smtClean="0">
                          <a:effectLst/>
                          <a:latin typeface="Arial Narrow" panose="020B0606020202030204" pitchFamily="34" charset="0"/>
                          <a:ea typeface="Calibri" panose="020F0502020204030204" pitchFamily="34" charset="0"/>
                          <a:cs typeface="Times New Roman" panose="02020603050405020304" pitchFamily="18" charset="0"/>
                        </a:rPr>
                        <a:t>effectively. </a:t>
                      </a:r>
                      <a:r>
                        <a:rPr lang="en-ZA" sz="1000" dirty="0">
                          <a:effectLst/>
                          <a:latin typeface="Arial Narrow" panose="020B0606020202030204" pitchFamily="34" charset="0"/>
                          <a:ea typeface="Calibri" panose="020F0502020204030204" pitchFamily="34" charset="0"/>
                          <a:cs typeface="Times New Roman" panose="02020603050405020304" pitchFamily="18" charset="0"/>
                        </a:rPr>
                        <a:t>As such, the target planned for Q3 was achieved  in </a:t>
                      </a:r>
                      <a:r>
                        <a:rPr lang="en-ZA" sz="1000" dirty="0" smtClean="0">
                          <a:effectLst/>
                          <a:latin typeface="Arial Narrow" panose="020B0606020202030204" pitchFamily="34" charset="0"/>
                          <a:ea typeface="Calibri" panose="020F0502020204030204" pitchFamily="34" charset="0"/>
                          <a:cs typeface="Times New Roman" panose="02020603050405020304" pitchFamily="18" charset="0"/>
                        </a:rPr>
                        <a:t>Q2 and an additional achievement was registered during the reporting</a:t>
                      </a:r>
                      <a:r>
                        <a:rPr lang="en-ZA" sz="1000" baseline="0" dirty="0" smtClean="0">
                          <a:effectLst/>
                          <a:latin typeface="Arial Narrow" panose="020B0606020202030204" pitchFamily="34" charset="0"/>
                          <a:ea typeface="Calibri" panose="020F0502020204030204" pitchFamily="34" charset="0"/>
                          <a:cs typeface="Times New Roman" panose="02020603050405020304" pitchFamily="18" charset="0"/>
                        </a:rPr>
                        <a:t> period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16" name="TextBox 15"/>
          <p:cNvSpPr txBox="1"/>
          <p:nvPr/>
        </p:nvSpPr>
        <p:spPr>
          <a:xfrm>
            <a:off x="214809" y="2109456"/>
            <a:ext cx="2987588" cy="400110"/>
          </a:xfrm>
          <a:prstGeom prst="rect">
            <a:avLst/>
          </a:prstGeom>
          <a:noFill/>
        </p:spPr>
        <p:txBody>
          <a:bodyPr wrap="square" rtlCol="0">
            <a:spAutoFit/>
          </a:bodyPr>
          <a:lstStyle/>
          <a:p>
            <a:r>
              <a:rPr lang="en-ZA" altLang="en-US" sz="1000" b="1" i="1" dirty="0">
                <a:latin typeface="Arial Narrow" panose="020B0606020202030204" pitchFamily="34" charset="0"/>
                <a:ea typeface="Calibri" panose="020F0502020204030204" pitchFamily="34" charset="0"/>
                <a:cs typeface="Times New Roman" panose="02020603050405020304" pitchFamily="18" charset="0"/>
              </a:rPr>
              <a:t>Output Indicators, Targets, </a:t>
            </a:r>
            <a:r>
              <a:rPr lang="en-ZA" altLang="en-US" sz="1000" b="1" i="1" dirty="0" smtClean="0">
                <a:latin typeface="Arial Narrow" panose="020B0606020202030204" pitchFamily="34" charset="0"/>
                <a:ea typeface="Calibri" panose="020F0502020204030204" pitchFamily="34" charset="0"/>
                <a:cs typeface="Times New Roman" panose="02020603050405020304" pitchFamily="18" charset="0"/>
              </a:rPr>
              <a:t>and Actual Achievements</a:t>
            </a:r>
            <a:endParaRPr lang="en-US" altLang="en-US" sz="1000" i="1" dirty="0">
              <a:latin typeface="Arial Narrow" panose="020B0606020202030204" pitchFamily="34" charset="0"/>
            </a:endParaRPr>
          </a:p>
          <a:p>
            <a:endParaRPr lang="en-US" sz="1000" dirty="0">
              <a:latin typeface="Arial Narrow" panose="020B0606020202030204" pitchFamily="34" charset="0"/>
            </a:endParaRPr>
          </a:p>
        </p:txBody>
      </p:sp>
      <p:sp>
        <p:nvSpPr>
          <p:cNvPr id="2" name="Rectangle 1"/>
          <p:cNvSpPr/>
          <p:nvPr/>
        </p:nvSpPr>
        <p:spPr>
          <a:xfrm>
            <a:off x="274340" y="1191157"/>
            <a:ext cx="8405092" cy="646331"/>
          </a:xfrm>
          <a:prstGeom prst="rect">
            <a:avLst/>
          </a:prstGeom>
        </p:spPr>
        <p:txBody>
          <a:bodyPr wrap="square">
            <a:spAutoFit/>
          </a:bodyPr>
          <a:lstStyle/>
          <a:p>
            <a:pPr algn="just">
              <a:lnSpc>
                <a:spcPct val="150000"/>
              </a:lnSpc>
            </a:pPr>
            <a:r>
              <a:rPr lang="en-ZA" sz="1200" b="1" dirty="0">
                <a:solidFill>
                  <a:srgbClr val="B1A673"/>
                </a:solidFill>
                <a:latin typeface="Arial Narrow" panose="020B0606020202030204" pitchFamily="34" charset="0"/>
              </a:rPr>
              <a:t>Sub-Programme 3.2: </a:t>
            </a:r>
            <a:r>
              <a:rPr lang="en-US" sz="1200" b="1" dirty="0">
                <a:solidFill>
                  <a:srgbClr val="B1A673"/>
                </a:solidFill>
                <a:latin typeface="Arial Narrow" panose="020B0606020202030204" pitchFamily="34" charset="0"/>
              </a:rPr>
              <a:t>Legislation</a:t>
            </a:r>
          </a:p>
          <a:p>
            <a:pPr algn="just">
              <a:lnSpc>
                <a:spcPct val="150000"/>
              </a:lnSpc>
            </a:pPr>
            <a:r>
              <a:rPr lang="en-ZA" altLang="en-US" sz="1200" b="1" dirty="0">
                <a:latin typeface="Arial Narrow" panose="020B0606020202030204" pitchFamily="34" charset="0"/>
                <a:ea typeface="Calibri" panose="020F0502020204030204" pitchFamily="34" charset="0"/>
                <a:cs typeface="FuturaStd-Bold"/>
              </a:rPr>
              <a:t>Purpose: </a:t>
            </a:r>
            <a:r>
              <a:rPr lang="en-ZA" sz="1200" b="1" dirty="0">
                <a:latin typeface="Arial Narrow" panose="020B0606020202030204" pitchFamily="34" charset="0"/>
              </a:rPr>
              <a:t>Provide legislative support services to the Minister</a:t>
            </a:r>
            <a:endParaRPr lang="en-US" altLang="en-US" sz="1200" dirty="0">
              <a:latin typeface="Arial Narrow" panose="020B0606020202030204" pitchFamily="34" charset="0"/>
            </a:endParaRPr>
          </a:p>
        </p:txBody>
      </p:sp>
    </p:spTree>
    <p:extLst>
      <p:ext uri="{BB962C8B-B14F-4D97-AF65-F5344CB8AC3E}">
        <p14:creationId xmlns:p14="http://schemas.microsoft.com/office/powerpoint/2010/main" val="4224816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4" name="Slide Number Placeholder 3"/>
          <p:cNvSpPr>
            <a:spLocks noGrp="1"/>
          </p:cNvSpPr>
          <p:nvPr>
            <p:ph type="sldNum" sz="quarter" idx="12"/>
          </p:nvPr>
        </p:nvSpPr>
        <p:spPr>
          <a:xfrm>
            <a:off x="7537980" y="6353276"/>
            <a:ext cx="2228850" cy="365125"/>
          </a:xfrm>
        </p:spPr>
        <p:txBody>
          <a:bodyPr/>
          <a:lstStyle/>
          <a:p>
            <a:pPr algn="r"/>
            <a:fld id="{96B6FF19-05A1-4CA1-BC87-1DF7A796AA03}" type="slidenum">
              <a:rPr lang="en-US" sz="1400" b="1" smtClean="0">
                <a:solidFill>
                  <a:srgbClr val="B1A673"/>
                </a:solidFill>
                <a:latin typeface="Arial Narrow" panose="020B0606020202030204" pitchFamily="34" charset="0"/>
              </a:rPr>
              <a:pPr algn="r"/>
              <a:t>16</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43027" y="279723"/>
            <a:ext cx="7219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a:solidFill>
                  <a:srgbClr val="B1A673"/>
                </a:solidFill>
                <a:latin typeface="Arial Narrow" panose="020B0606020202030204" pitchFamily="34" charset="0"/>
              </a:rPr>
              <a:t>INSTITUTIONAL PROGRAMME PERFORMANCE INFORMATION </a:t>
            </a:r>
            <a:endParaRPr lang="en-ZA" sz="2200" b="1" dirty="0">
              <a:solidFill>
                <a:srgbClr val="B1A673"/>
              </a:solidFill>
              <a:latin typeface="Arial Narrow" panose="020B0606020202030204" pitchFamily="34" charset="0"/>
              <a:cs typeface="Arial Narrow"/>
            </a:endParaRPr>
          </a:p>
        </p:txBody>
      </p:sp>
      <p:sp>
        <p:nvSpPr>
          <p:cNvPr id="11" name="Rectangle 10"/>
          <p:cNvSpPr/>
          <p:nvPr/>
        </p:nvSpPr>
        <p:spPr>
          <a:xfrm>
            <a:off x="2281240" y="750069"/>
            <a:ext cx="5060159" cy="340093"/>
          </a:xfrm>
          <a:prstGeom prst="rect">
            <a:avLst/>
          </a:prstGeom>
        </p:spPr>
        <p:txBody>
          <a:bodyPr wrap="square">
            <a:spAutoFit/>
          </a:bodyPr>
          <a:lstStyle/>
          <a:p>
            <a:pPr marL="90170">
              <a:lnSpc>
                <a:spcPct val="115000"/>
              </a:lnSpc>
            </a:pPr>
            <a:r>
              <a:rPr lang="en-ZA" sz="14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GRAPHICAL REPRESENTATION OF PROGRAMME 3 PERFORMANCE</a:t>
            </a:r>
            <a:endParaRPr lang="en-US"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p:cNvSpPr/>
          <p:nvPr/>
        </p:nvSpPr>
        <p:spPr>
          <a:xfrm>
            <a:off x="6093174" y="1855186"/>
            <a:ext cx="3583952" cy="3000821"/>
          </a:xfrm>
          <a:prstGeom prst="rect">
            <a:avLst/>
          </a:prstGeom>
        </p:spPr>
        <p:txBody>
          <a:bodyPr wrap="square">
            <a:spAutoFit/>
          </a:bodyPr>
          <a:lstStyle/>
          <a:p>
            <a:pPr algn="just">
              <a:lnSpc>
                <a:spcPct val="150000"/>
              </a:lnSpc>
            </a:pPr>
            <a:endParaRPr lang="en-ZA" sz="1400" b="1" dirty="0">
              <a:latin typeface="Arial Narrow" panose="020B0606020202030204" pitchFamily="34" charset="0"/>
            </a:endParaRPr>
          </a:p>
          <a:p>
            <a:pPr algn="just">
              <a:lnSpc>
                <a:spcPct val="150000"/>
              </a:lnSpc>
            </a:pPr>
            <a:r>
              <a:rPr lang="en-ZA" sz="1600" b="1" dirty="0" smtClean="0">
                <a:latin typeface="Arial Narrow" panose="020B0606020202030204" pitchFamily="34" charset="0"/>
              </a:rPr>
              <a:t>The </a:t>
            </a:r>
            <a:r>
              <a:rPr lang="en-ZA" sz="1600" b="1" dirty="0">
                <a:latin typeface="Arial Narrow" panose="020B0606020202030204" pitchFamily="34" charset="0"/>
              </a:rPr>
              <a:t>Programme </a:t>
            </a:r>
            <a:r>
              <a:rPr lang="en-ZA" sz="1600" b="1" dirty="0" smtClean="0">
                <a:latin typeface="Arial Narrow" panose="020B0606020202030204" pitchFamily="34" charset="0"/>
              </a:rPr>
              <a:t>achieved </a:t>
            </a:r>
            <a:r>
              <a:rPr lang="en-ZA" sz="1600" b="1" dirty="0">
                <a:latin typeface="Arial Narrow" panose="020B0606020202030204" pitchFamily="34" charset="0"/>
              </a:rPr>
              <a:t>100% of its planned targets by the end of </a:t>
            </a:r>
            <a:r>
              <a:rPr lang="en-US" sz="1600" b="1" dirty="0" smtClean="0">
                <a:latin typeface="Arial Narrow" panose="020B0606020202030204" pitchFamily="34" charset="0"/>
              </a:rPr>
              <a:t>the period under consideration, including the finalisation of Bills that were intended to assist in Government’s response to the COVID-19 pandemic (FCA, POCDATARA and SAPS).</a:t>
            </a:r>
            <a:endParaRPr lang="en-US" sz="1600" b="1" dirty="0">
              <a:latin typeface="Arial Narrow" panose="020B0606020202030204" pitchFamily="34" charset="0"/>
            </a:endParaRPr>
          </a:p>
        </p:txBody>
      </p:sp>
      <p:graphicFrame>
        <p:nvGraphicFramePr>
          <p:cNvPr id="14" name="Chart 13"/>
          <p:cNvGraphicFramePr>
            <a:graphicFrameLocks/>
          </p:cNvGraphicFramePr>
          <p:nvPr>
            <p:extLst>
              <p:ext uri="{D42A27DB-BD31-4B8C-83A1-F6EECF244321}">
                <p14:modId xmlns:p14="http://schemas.microsoft.com/office/powerpoint/2010/main" val="363130026"/>
              </p:ext>
            </p:extLst>
          </p:nvPr>
        </p:nvGraphicFramePr>
        <p:xfrm>
          <a:off x="381000" y="1469455"/>
          <a:ext cx="5643282" cy="440443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0600259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4" name="Slide Number Placeholder 3"/>
          <p:cNvSpPr>
            <a:spLocks noGrp="1"/>
          </p:cNvSpPr>
          <p:nvPr>
            <p:ph type="sldNum" sz="quarter" idx="12"/>
          </p:nvPr>
        </p:nvSpPr>
        <p:spPr>
          <a:xfrm>
            <a:off x="7537980" y="6353276"/>
            <a:ext cx="2228850" cy="365125"/>
          </a:xfrm>
        </p:spPr>
        <p:txBody>
          <a:bodyPr/>
          <a:lstStyle/>
          <a:p>
            <a:pPr algn="r"/>
            <a:fld id="{96B6FF19-05A1-4CA1-BC87-1DF7A796AA03}" type="slidenum">
              <a:rPr lang="en-US" sz="1400" b="1" smtClean="0">
                <a:solidFill>
                  <a:srgbClr val="B1A673"/>
                </a:solidFill>
                <a:latin typeface="Arial Narrow" panose="020B0606020202030204" pitchFamily="34" charset="0"/>
              </a:rPr>
              <a:pPr algn="r"/>
              <a:t>17</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1" y="295558"/>
            <a:ext cx="7219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a:solidFill>
                  <a:srgbClr val="B1A673"/>
                </a:solidFill>
                <a:latin typeface="Arial Narrow" panose="020B0606020202030204" pitchFamily="34" charset="0"/>
              </a:rPr>
              <a:t>INSTITUTIONAL PROGRAMME PERFORMANCE INFORMATION </a:t>
            </a:r>
            <a:endParaRPr lang="en-ZA" sz="2200" b="1" dirty="0">
              <a:solidFill>
                <a:srgbClr val="B1A673"/>
              </a:solidFill>
              <a:latin typeface="Arial Narrow" panose="020B0606020202030204" pitchFamily="34" charset="0"/>
              <a:cs typeface="Arial Narrow"/>
            </a:endParaRPr>
          </a:p>
        </p:txBody>
      </p:sp>
      <p:sp>
        <p:nvSpPr>
          <p:cNvPr id="11" name="Content Placeholder 2"/>
          <p:cNvSpPr txBox="1">
            <a:spLocks/>
          </p:cNvSpPr>
          <p:nvPr/>
        </p:nvSpPr>
        <p:spPr>
          <a:xfrm>
            <a:off x="199866" y="1159655"/>
            <a:ext cx="9598636" cy="5115091"/>
          </a:xfrm>
          <a:prstGeom prst="rect">
            <a:avLst/>
          </a:prstGeom>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ZA" sz="1400" b="1" dirty="0">
                <a:solidFill>
                  <a:srgbClr val="003819"/>
                </a:solidFill>
                <a:latin typeface="Arial Narrow" panose="020B0606020202030204" pitchFamily="34" charset="0"/>
              </a:rPr>
              <a:t>Programme 4: Civilian Oversight, Monitoring, and Evaluation</a:t>
            </a:r>
            <a:endParaRPr lang="en-US" sz="1400" b="1" dirty="0">
              <a:solidFill>
                <a:srgbClr val="003819"/>
              </a:solidFill>
              <a:latin typeface="Arial Narrow" panose="020B0606020202030204" pitchFamily="34" charset="0"/>
            </a:endParaRPr>
          </a:p>
          <a:p>
            <a:pPr algn="l"/>
            <a:r>
              <a:rPr lang="en-ZA" sz="1400" b="1" dirty="0">
                <a:latin typeface="Arial Narrow" panose="020B0606020202030204" pitchFamily="34" charset="0"/>
              </a:rPr>
              <a:t>Purpose: Oversee, monitor and report on the performance of the South African Police Service</a:t>
            </a:r>
          </a:p>
          <a:p>
            <a:pPr algn="l">
              <a:lnSpc>
                <a:spcPct val="100000"/>
              </a:lnSpc>
            </a:pPr>
            <a:endParaRPr lang="en-US" sz="1400" dirty="0">
              <a:latin typeface="Arial Narrow" panose="020B0606020202030204" pitchFamily="34" charset="0"/>
            </a:endParaRPr>
          </a:p>
          <a:p>
            <a:pPr algn="l"/>
            <a:r>
              <a:rPr lang="en-ZA" sz="1400" b="1" dirty="0">
                <a:solidFill>
                  <a:srgbClr val="B1A673"/>
                </a:solidFill>
                <a:latin typeface="Arial Narrow" panose="020B0606020202030204" pitchFamily="34" charset="0"/>
              </a:rPr>
              <a:t>Sub-Programme 4.1: Police Performance, Conduct and Compliance Monitoring</a:t>
            </a:r>
            <a:endParaRPr lang="en-US" sz="1400" b="1" dirty="0">
              <a:solidFill>
                <a:srgbClr val="B1A673"/>
              </a:solidFill>
              <a:latin typeface="Arial Narrow" panose="020B0606020202030204" pitchFamily="34" charset="0"/>
            </a:endParaRPr>
          </a:p>
          <a:p>
            <a:pPr algn="l"/>
            <a:r>
              <a:rPr lang="en-ZA" sz="1400" b="1" dirty="0">
                <a:latin typeface="Arial Narrow" panose="020B0606020202030204" pitchFamily="34" charset="0"/>
              </a:rPr>
              <a:t>Purpose: Monitor performance, conduct, transformation and compliance to legislation and policies by the South African Police Service</a:t>
            </a:r>
            <a:endParaRPr lang="en-US" sz="1400" dirty="0">
              <a:latin typeface="Arial Narrow" panose="020B0606020202030204" pitchFamily="34" charset="0"/>
            </a:endParaRPr>
          </a:p>
          <a:p>
            <a:pPr algn="l" eaLnBrk="0" fontAlgn="base" hangingPunct="0">
              <a:spcBef>
                <a:spcPct val="0"/>
              </a:spcBef>
              <a:spcAft>
                <a:spcPct val="0"/>
              </a:spcAft>
            </a:pPr>
            <a:endParaRPr lang="en-US" altLang="en-US" sz="1400" dirty="0">
              <a:latin typeface="Arial Narrow" panose="020B0606020202030204" pitchFamily="34" charset="0"/>
            </a:endParaRPr>
          </a:p>
          <a:p>
            <a:pPr algn="l"/>
            <a:endParaRPr lang="en-ZA"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553177373"/>
              </p:ext>
            </p:extLst>
          </p:nvPr>
        </p:nvGraphicFramePr>
        <p:xfrm>
          <a:off x="303479" y="3159903"/>
          <a:ext cx="9388792" cy="2971762"/>
        </p:xfrm>
        <a:graphic>
          <a:graphicData uri="http://schemas.openxmlformats.org/drawingml/2006/table">
            <a:tbl>
              <a:tblPr firstRow="1" firstCol="1" bandRow="1">
                <a:tableStyleId>{5C22544A-7EE6-4342-B048-85BDC9FD1C3A}</a:tableStyleId>
              </a:tblPr>
              <a:tblGrid>
                <a:gridCol w="549369">
                  <a:extLst>
                    <a:ext uri="{9D8B030D-6E8A-4147-A177-3AD203B41FA5}">
                      <a16:colId xmlns:a16="http://schemas.microsoft.com/office/drawing/2014/main" val="20000"/>
                    </a:ext>
                  </a:extLst>
                </a:gridCol>
                <a:gridCol w="1869439">
                  <a:extLst>
                    <a:ext uri="{9D8B030D-6E8A-4147-A177-3AD203B41FA5}">
                      <a16:colId xmlns:a16="http://schemas.microsoft.com/office/drawing/2014/main" val="20001"/>
                    </a:ext>
                  </a:extLst>
                </a:gridCol>
                <a:gridCol w="657472">
                  <a:extLst>
                    <a:ext uri="{9D8B030D-6E8A-4147-A177-3AD203B41FA5}">
                      <a16:colId xmlns:a16="http://schemas.microsoft.com/office/drawing/2014/main" val="20002"/>
                    </a:ext>
                  </a:extLst>
                </a:gridCol>
                <a:gridCol w="657472">
                  <a:extLst>
                    <a:ext uri="{9D8B030D-6E8A-4147-A177-3AD203B41FA5}">
                      <a16:colId xmlns:a16="http://schemas.microsoft.com/office/drawing/2014/main" val="20003"/>
                    </a:ext>
                  </a:extLst>
                </a:gridCol>
                <a:gridCol w="657472">
                  <a:extLst>
                    <a:ext uri="{9D8B030D-6E8A-4147-A177-3AD203B41FA5}">
                      <a16:colId xmlns:a16="http://schemas.microsoft.com/office/drawing/2014/main" val="20006"/>
                    </a:ext>
                  </a:extLst>
                </a:gridCol>
                <a:gridCol w="657472">
                  <a:extLst>
                    <a:ext uri="{9D8B030D-6E8A-4147-A177-3AD203B41FA5}">
                      <a16:colId xmlns:a16="http://schemas.microsoft.com/office/drawing/2014/main" val="20007"/>
                    </a:ext>
                  </a:extLst>
                </a:gridCol>
                <a:gridCol w="657472">
                  <a:extLst>
                    <a:ext uri="{9D8B030D-6E8A-4147-A177-3AD203B41FA5}">
                      <a16:colId xmlns:a16="http://schemas.microsoft.com/office/drawing/2014/main" val="20008"/>
                    </a:ext>
                  </a:extLst>
                </a:gridCol>
                <a:gridCol w="657472">
                  <a:extLst>
                    <a:ext uri="{9D8B030D-6E8A-4147-A177-3AD203B41FA5}">
                      <a16:colId xmlns:a16="http://schemas.microsoft.com/office/drawing/2014/main" val="20009"/>
                    </a:ext>
                  </a:extLst>
                </a:gridCol>
                <a:gridCol w="657472">
                  <a:extLst>
                    <a:ext uri="{9D8B030D-6E8A-4147-A177-3AD203B41FA5}">
                      <a16:colId xmlns:a16="http://schemas.microsoft.com/office/drawing/2014/main" val="20010"/>
                    </a:ext>
                  </a:extLst>
                </a:gridCol>
                <a:gridCol w="657472">
                  <a:extLst>
                    <a:ext uri="{9D8B030D-6E8A-4147-A177-3AD203B41FA5}">
                      <a16:colId xmlns:a16="http://schemas.microsoft.com/office/drawing/2014/main" val="20011"/>
                    </a:ext>
                  </a:extLst>
                </a:gridCol>
                <a:gridCol w="1710208">
                  <a:extLst>
                    <a:ext uri="{9D8B030D-6E8A-4147-A177-3AD203B41FA5}">
                      <a16:colId xmlns:a16="http://schemas.microsoft.com/office/drawing/2014/main" val="20014"/>
                    </a:ext>
                  </a:extLst>
                </a:gridCol>
              </a:tblGrid>
              <a:tr h="899122">
                <a:tc gridSpan="2">
                  <a:txBody>
                    <a:bodyPr/>
                    <a:lstStyle/>
                    <a:p>
                      <a:pPr marL="0" marR="0" algn="just">
                        <a:lnSpc>
                          <a:spcPct val="100000"/>
                        </a:lnSpc>
                        <a:spcBef>
                          <a:spcPts val="0"/>
                        </a:spcBef>
                        <a:spcAft>
                          <a:spcPts val="0"/>
                        </a:spcAft>
                      </a:pPr>
                      <a:r>
                        <a:rPr lang="en-US" sz="1000" b="1" dirty="0">
                          <a:effectLst/>
                          <a:latin typeface="Arial Narrow" panose="020B0606020202030204" pitchFamily="34" charset="0"/>
                        </a:rPr>
                        <a:t>OUTPUT INDICATOR</a:t>
                      </a:r>
                      <a:endParaRPr lang="en-US" sz="11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38100" cmpd="sng">
                      <a:noFill/>
                    </a:lnB>
                    <a:solidFill>
                      <a:srgbClr val="003819"/>
                    </a:solidFill>
                  </a:tcPr>
                </a:tc>
                <a:tc hMerge="1">
                  <a:txBody>
                    <a:bodyPr/>
                    <a:lstStyle/>
                    <a:p>
                      <a:endParaRPr lang="en-US"/>
                    </a:p>
                  </a:txBody>
                  <a:tcPr/>
                </a:tc>
                <a:tc>
                  <a:txBody>
                    <a:bodyPr/>
                    <a:lstStyle/>
                    <a:p>
                      <a:pPr marL="71755" marR="71755">
                        <a:lnSpc>
                          <a:spcPct val="100000"/>
                        </a:lnSpc>
                        <a:spcBef>
                          <a:spcPts val="0"/>
                        </a:spcBef>
                        <a:spcAft>
                          <a:spcPts val="0"/>
                        </a:spcAft>
                      </a:pPr>
                      <a:r>
                        <a:rPr lang="en-ZA" sz="1000" b="1" dirty="0">
                          <a:effectLst/>
                          <a:latin typeface="Arial Narrow" panose="020B0606020202030204" pitchFamily="34" charset="0"/>
                        </a:rPr>
                        <a:t>Baseline 2019/2020</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b">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Annual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Q2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Q2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Q3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66675" marR="71755" indent="5080" algn="l">
                        <a:lnSpc>
                          <a:spcPct val="100000"/>
                        </a:lnSpc>
                        <a:spcBef>
                          <a:spcPts val="0"/>
                        </a:spcBef>
                        <a:spcAft>
                          <a:spcPts val="0"/>
                        </a:spcAft>
                      </a:pPr>
                      <a:r>
                        <a:rPr lang="en-ZA" sz="1000" b="1" dirty="0">
                          <a:effectLst/>
                          <a:latin typeface="Arial Narrow" panose="020B0606020202030204" pitchFamily="34" charset="0"/>
                        </a:rPr>
                        <a:t>Q3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Q4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Q4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0" marR="0" algn="l">
                        <a:lnSpc>
                          <a:spcPct val="100000"/>
                        </a:lnSpc>
                        <a:spcBef>
                          <a:spcPts val="0"/>
                        </a:spcBef>
                        <a:spcAft>
                          <a:spcPts val="0"/>
                        </a:spcAft>
                      </a:pPr>
                      <a:r>
                        <a:rPr lang="en-ZA" sz="1000" b="1" dirty="0">
                          <a:effectLst/>
                          <a:latin typeface="Arial Narrow" panose="020B0606020202030204" pitchFamily="34" charset="0"/>
                        </a:rPr>
                        <a:t>COMMENT ON DEVIATIONS</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solidFill>
                      <a:srgbClr val="003819"/>
                    </a:solidFill>
                  </a:tcPr>
                </a:tc>
                <a:extLst>
                  <a:ext uri="{0D108BD9-81ED-4DB2-BD59-A6C34878D82A}">
                    <a16:rowId xmlns:a16="http://schemas.microsoft.com/office/drawing/2014/main" val="10000"/>
                  </a:ext>
                </a:extLst>
              </a:tr>
              <a:tr h="609600">
                <a:tc>
                  <a:txBody>
                    <a:bodyPr/>
                    <a:lstStyle/>
                    <a:p>
                      <a:pPr marL="0" marR="0" algn="just">
                        <a:lnSpc>
                          <a:spcPct val="100000"/>
                        </a:lnSpc>
                        <a:spcBef>
                          <a:spcPts val="0"/>
                        </a:spcBef>
                        <a:spcAft>
                          <a:spcPts val="0"/>
                        </a:spcAft>
                      </a:pPr>
                      <a:r>
                        <a:rPr lang="en-US"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4.1.1</a:t>
                      </a:r>
                      <a:endParaRPr lang="en-US"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Number of Police Oversight Reports approved by the Secretary per year</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2</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b="1">
                          <a:effectLst/>
                          <a:latin typeface="Arial Narrow" panose="020B0606020202030204" pitchFamily="34" charset="0"/>
                          <a:ea typeface="Times New Roman" panose="02020603050405020304" pitchFamily="18" charset="0"/>
                          <a:cs typeface="Times New Roman" panose="02020603050405020304" pitchFamily="18" charset="0"/>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2</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2</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2</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ZA" sz="1100" dirty="0" smtClean="0">
                          <a:effectLst/>
                          <a:latin typeface="Arial Narrow" panose="020B0606020202030204" pitchFamily="34" charset="0"/>
                          <a:ea typeface="Calibri" panose="020F0502020204030204" pitchFamily="34" charset="0"/>
                          <a:cs typeface="Arial" panose="020B0604020202020204" pitchFamily="34" charset="0"/>
                        </a:rPr>
                        <a:t>The one police oversight report on Court Watching Briefs could not be achieved on account of limited access to the courts due to COVID19 restrictions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457200">
                <a:tc>
                  <a:txBody>
                    <a:bodyPr/>
                    <a:lstStyle/>
                    <a:p>
                      <a:pPr marL="0" marR="0" algn="just">
                        <a:lnSpc>
                          <a:spcPct val="100000"/>
                        </a:lnSpc>
                        <a:spcBef>
                          <a:spcPts val="0"/>
                        </a:spcBef>
                        <a:spcAft>
                          <a:spcPts val="0"/>
                        </a:spcAft>
                      </a:pPr>
                      <a:r>
                        <a:rPr lang="en-US"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4.1.2</a:t>
                      </a:r>
                      <a:endParaRPr lang="en-US"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Number of SAPS Trends Analyses Reports approved by the Secretary per year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b="1">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N/A</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457200">
                <a:tc>
                  <a:txBody>
                    <a:bodyPr/>
                    <a:lstStyle/>
                    <a:p>
                      <a:pPr marL="0" marR="0" algn="just">
                        <a:lnSpc>
                          <a:spcPct val="100000"/>
                        </a:lnSpc>
                        <a:spcBef>
                          <a:spcPts val="0"/>
                        </a:spcBef>
                        <a:spcAft>
                          <a:spcPts val="0"/>
                        </a:spcAft>
                      </a:pPr>
                      <a:r>
                        <a:rPr lang="en-US"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4.1.3</a:t>
                      </a:r>
                      <a:endParaRPr lang="en-US"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Number of SAPS Budget and Programme Performance Assessment Reports approved by the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Secretary per year</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b="1" dirty="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0</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N/A</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47209684"/>
                  </a:ext>
                </a:extLst>
              </a:tr>
            </a:tbl>
          </a:graphicData>
        </a:graphic>
      </p:graphicFrame>
      <p:sp>
        <p:nvSpPr>
          <p:cNvPr id="15" name="TextBox 14"/>
          <p:cNvSpPr txBox="1"/>
          <p:nvPr/>
        </p:nvSpPr>
        <p:spPr>
          <a:xfrm>
            <a:off x="231338" y="2902984"/>
            <a:ext cx="2987588" cy="400110"/>
          </a:xfrm>
          <a:prstGeom prst="rect">
            <a:avLst/>
          </a:prstGeom>
          <a:noFill/>
        </p:spPr>
        <p:txBody>
          <a:bodyPr wrap="square" rtlCol="0">
            <a:spAutoFit/>
          </a:bodyPr>
          <a:lstStyle/>
          <a:p>
            <a:r>
              <a:rPr lang="en-ZA" altLang="en-US" sz="1000" b="1" i="1" dirty="0">
                <a:latin typeface="Arial Narrow" panose="020B0606020202030204" pitchFamily="34" charset="0"/>
                <a:ea typeface="Calibri" panose="020F0502020204030204" pitchFamily="34" charset="0"/>
                <a:cs typeface="Times New Roman" panose="02020603050405020304" pitchFamily="18" charset="0"/>
              </a:rPr>
              <a:t>Output Indicators, Targets, </a:t>
            </a:r>
            <a:r>
              <a:rPr lang="en-ZA" altLang="en-US" sz="1000" b="1" i="1" dirty="0" smtClean="0">
                <a:latin typeface="Arial Narrow" panose="020B0606020202030204" pitchFamily="34" charset="0"/>
                <a:ea typeface="Calibri" panose="020F0502020204030204" pitchFamily="34" charset="0"/>
                <a:cs typeface="Times New Roman" panose="02020603050405020304" pitchFamily="18" charset="0"/>
              </a:rPr>
              <a:t>and Actual Achievements</a:t>
            </a:r>
            <a:endParaRPr lang="en-US" altLang="en-US" sz="1000" i="1" dirty="0">
              <a:latin typeface="Arial Narrow" panose="020B0606020202030204" pitchFamily="34" charset="0"/>
            </a:endParaRPr>
          </a:p>
          <a:p>
            <a:endParaRPr lang="en-US" sz="1000" dirty="0">
              <a:latin typeface="Arial Narrow" panose="020B0606020202030204" pitchFamily="34" charset="0"/>
            </a:endParaRPr>
          </a:p>
        </p:txBody>
      </p:sp>
    </p:spTree>
    <p:extLst>
      <p:ext uri="{BB962C8B-B14F-4D97-AF65-F5344CB8AC3E}">
        <p14:creationId xmlns:p14="http://schemas.microsoft.com/office/powerpoint/2010/main" val="667258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4" name="Slide Number Placeholder 3"/>
          <p:cNvSpPr>
            <a:spLocks noGrp="1"/>
          </p:cNvSpPr>
          <p:nvPr>
            <p:ph type="sldNum" sz="quarter" idx="12"/>
          </p:nvPr>
        </p:nvSpPr>
        <p:spPr>
          <a:xfrm>
            <a:off x="7537980" y="6353276"/>
            <a:ext cx="2228850" cy="365125"/>
          </a:xfrm>
        </p:spPr>
        <p:txBody>
          <a:bodyPr/>
          <a:lstStyle/>
          <a:p>
            <a:pPr algn="r"/>
            <a:fld id="{96B6FF19-05A1-4CA1-BC87-1DF7A796AA03}" type="slidenum">
              <a:rPr lang="en-US" sz="1400" b="1" smtClean="0">
                <a:solidFill>
                  <a:srgbClr val="B1A673"/>
                </a:solidFill>
                <a:latin typeface="Arial Narrow" panose="020B0606020202030204" pitchFamily="34" charset="0"/>
              </a:rPr>
              <a:pPr algn="r"/>
              <a:t>18</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627603"/>
            <a:ext cx="9906000" cy="385019"/>
          </a:xfrm>
          <a:prstGeom prst="rect">
            <a:avLst/>
          </a:prstGeom>
        </p:spPr>
      </p:pic>
      <p:sp>
        <p:nvSpPr>
          <p:cNvPr id="10" name="Title 1"/>
          <p:cNvSpPr txBox="1">
            <a:spLocks/>
          </p:cNvSpPr>
          <p:nvPr/>
        </p:nvSpPr>
        <p:spPr>
          <a:xfrm>
            <a:off x="1314450" y="139167"/>
            <a:ext cx="7219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a:solidFill>
                  <a:srgbClr val="B1A673"/>
                </a:solidFill>
                <a:latin typeface="Arial Narrow" panose="020B0606020202030204" pitchFamily="34" charset="0"/>
              </a:rPr>
              <a:t>INSTITUTIONAL PROGRAMME PERFORMANCE INFORMATION </a:t>
            </a:r>
            <a:endParaRPr lang="en-ZA" sz="2200" b="1" dirty="0">
              <a:solidFill>
                <a:srgbClr val="B1A673"/>
              </a:solidFill>
              <a:latin typeface="Arial Narrow" panose="020B0606020202030204" pitchFamily="34" charset="0"/>
              <a:cs typeface="Arial Narrow"/>
            </a:endParaRPr>
          </a:p>
        </p:txBody>
      </p:sp>
      <p:sp>
        <p:nvSpPr>
          <p:cNvPr id="11" name="Content Placeholder 2"/>
          <p:cNvSpPr txBox="1">
            <a:spLocks/>
          </p:cNvSpPr>
          <p:nvPr/>
        </p:nvSpPr>
        <p:spPr>
          <a:xfrm>
            <a:off x="153682" y="992691"/>
            <a:ext cx="9598636" cy="5115091"/>
          </a:xfrm>
          <a:prstGeom prst="rect">
            <a:avLst/>
          </a:prstGeom>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ZA" sz="1400" b="1" dirty="0">
                <a:solidFill>
                  <a:srgbClr val="B1A673"/>
                </a:solidFill>
                <a:latin typeface="Arial Narrow" panose="020B0606020202030204" pitchFamily="34" charset="0"/>
              </a:rPr>
              <a:t>Sub-Programme 4.1: Police Performance, Conduct and Compliance Monitoring</a:t>
            </a:r>
            <a:endParaRPr lang="en-US" sz="1400" b="1" dirty="0">
              <a:solidFill>
                <a:srgbClr val="B1A673"/>
              </a:solidFill>
              <a:latin typeface="Arial Narrow" panose="020B0606020202030204" pitchFamily="34" charset="0"/>
            </a:endParaRPr>
          </a:p>
          <a:p>
            <a:pPr algn="l"/>
            <a:r>
              <a:rPr lang="en-ZA" sz="1400" b="1" dirty="0">
                <a:latin typeface="Arial Narrow" panose="020B0606020202030204" pitchFamily="34" charset="0"/>
              </a:rPr>
              <a:t>Purpose: Monitor performance, conduct, transformation and compliance to legislation and policies by the South African Police Service</a:t>
            </a:r>
            <a:endParaRPr lang="en-US" sz="1400" dirty="0">
              <a:latin typeface="Arial Narrow" panose="020B0606020202030204" pitchFamily="34" charset="0"/>
            </a:endParaRPr>
          </a:p>
          <a:p>
            <a:pPr algn="l" eaLnBrk="0" fontAlgn="base" hangingPunct="0">
              <a:spcBef>
                <a:spcPct val="0"/>
              </a:spcBef>
              <a:spcAft>
                <a:spcPct val="0"/>
              </a:spcAft>
            </a:pPr>
            <a:endParaRPr lang="en-US" altLang="en-US" sz="900" dirty="0">
              <a:latin typeface="Arial Narrow" panose="020B0606020202030204" pitchFamily="34" charset="0"/>
            </a:endParaRPr>
          </a:p>
          <a:p>
            <a:pPr algn="l"/>
            <a:endParaRPr lang="en-ZA"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350026638"/>
              </p:ext>
            </p:extLst>
          </p:nvPr>
        </p:nvGraphicFramePr>
        <p:xfrm>
          <a:off x="153682" y="1848209"/>
          <a:ext cx="9674463" cy="4529060"/>
        </p:xfrm>
        <a:graphic>
          <a:graphicData uri="http://schemas.openxmlformats.org/drawingml/2006/table">
            <a:tbl>
              <a:tblPr firstRow="1" firstCol="1" bandRow="1">
                <a:tableStyleId>{5C22544A-7EE6-4342-B048-85BDC9FD1C3A}</a:tableStyleId>
              </a:tblPr>
              <a:tblGrid>
                <a:gridCol w="566084">
                  <a:extLst>
                    <a:ext uri="{9D8B030D-6E8A-4147-A177-3AD203B41FA5}">
                      <a16:colId xmlns:a16="http://schemas.microsoft.com/office/drawing/2014/main" val="20000"/>
                    </a:ext>
                  </a:extLst>
                </a:gridCol>
                <a:gridCol w="2054635">
                  <a:extLst>
                    <a:ext uri="{9D8B030D-6E8A-4147-A177-3AD203B41FA5}">
                      <a16:colId xmlns:a16="http://schemas.microsoft.com/office/drawing/2014/main" val="20001"/>
                    </a:ext>
                  </a:extLst>
                </a:gridCol>
                <a:gridCol w="549162">
                  <a:extLst>
                    <a:ext uri="{9D8B030D-6E8A-4147-A177-3AD203B41FA5}">
                      <a16:colId xmlns:a16="http://schemas.microsoft.com/office/drawing/2014/main" val="20002"/>
                    </a:ext>
                  </a:extLst>
                </a:gridCol>
                <a:gridCol w="677477">
                  <a:extLst>
                    <a:ext uri="{9D8B030D-6E8A-4147-A177-3AD203B41FA5}">
                      <a16:colId xmlns:a16="http://schemas.microsoft.com/office/drawing/2014/main" val="20003"/>
                    </a:ext>
                  </a:extLst>
                </a:gridCol>
                <a:gridCol w="677477">
                  <a:extLst>
                    <a:ext uri="{9D8B030D-6E8A-4147-A177-3AD203B41FA5}">
                      <a16:colId xmlns:a16="http://schemas.microsoft.com/office/drawing/2014/main" val="20006"/>
                    </a:ext>
                  </a:extLst>
                </a:gridCol>
                <a:gridCol w="677477">
                  <a:extLst>
                    <a:ext uri="{9D8B030D-6E8A-4147-A177-3AD203B41FA5}">
                      <a16:colId xmlns:a16="http://schemas.microsoft.com/office/drawing/2014/main" val="20007"/>
                    </a:ext>
                  </a:extLst>
                </a:gridCol>
                <a:gridCol w="677477">
                  <a:extLst>
                    <a:ext uri="{9D8B030D-6E8A-4147-A177-3AD203B41FA5}">
                      <a16:colId xmlns:a16="http://schemas.microsoft.com/office/drawing/2014/main" val="20008"/>
                    </a:ext>
                  </a:extLst>
                </a:gridCol>
                <a:gridCol w="677477">
                  <a:extLst>
                    <a:ext uri="{9D8B030D-6E8A-4147-A177-3AD203B41FA5}">
                      <a16:colId xmlns:a16="http://schemas.microsoft.com/office/drawing/2014/main" val="20009"/>
                    </a:ext>
                  </a:extLst>
                </a:gridCol>
                <a:gridCol w="677477">
                  <a:extLst>
                    <a:ext uri="{9D8B030D-6E8A-4147-A177-3AD203B41FA5}">
                      <a16:colId xmlns:a16="http://schemas.microsoft.com/office/drawing/2014/main" val="20010"/>
                    </a:ext>
                  </a:extLst>
                </a:gridCol>
                <a:gridCol w="785060">
                  <a:extLst>
                    <a:ext uri="{9D8B030D-6E8A-4147-A177-3AD203B41FA5}">
                      <a16:colId xmlns:a16="http://schemas.microsoft.com/office/drawing/2014/main" val="20011"/>
                    </a:ext>
                  </a:extLst>
                </a:gridCol>
                <a:gridCol w="1654660">
                  <a:extLst>
                    <a:ext uri="{9D8B030D-6E8A-4147-A177-3AD203B41FA5}">
                      <a16:colId xmlns:a16="http://schemas.microsoft.com/office/drawing/2014/main" val="20014"/>
                    </a:ext>
                  </a:extLst>
                </a:gridCol>
              </a:tblGrid>
              <a:tr h="822420">
                <a:tc gridSpan="2">
                  <a:txBody>
                    <a:bodyPr/>
                    <a:lstStyle/>
                    <a:p>
                      <a:pPr marL="0" marR="0" algn="just">
                        <a:lnSpc>
                          <a:spcPct val="100000"/>
                        </a:lnSpc>
                        <a:spcBef>
                          <a:spcPts val="0"/>
                        </a:spcBef>
                        <a:spcAft>
                          <a:spcPts val="0"/>
                        </a:spcAft>
                      </a:pPr>
                      <a:r>
                        <a:rPr lang="en-US" sz="1000" b="1" dirty="0">
                          <a:effectLst/>
                          <a:latin typeface="Arial Narrow" panose="020B0606020202030204" pitchFamily="34" charset="0"/>
                        </a:rPr>
                        <a:t>OUTPUT INDICATOR</a:t>
                      </a:r>
                      <a:endParaRPr lang="en-US" sz="11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38100" cmpd="sng">
                      <a:noFill/>
                    </a:lnB>
                    <a:solidFill>
                      <a:srgbClr val="003819"/>
                    </a:solidFill>
                  </a:tcPr>
                </a:tc>
                <a:tc hMerge="1">
                  <a:txBody>
                    <a:bodyPr/>
                    <a:lstStyle/>
                    <a:p>
                      <a:endParaRPr lang="en-US"/>
                    </a:p>
                  </a:txBody>
                  <a:tcPr/>
                </a:tc>
                <a:tc>
                  <a:txBody>
                    <a:bodyPr/>
                    <a:lstStyle/>
                    <a:p>
                      <a:pPr marL="71755" marR="71755">
                        <a:lnSpc>
                          <a:spcPct val="100000"/>
                        </a:lnSpc>
                        <a:spcBef>
                          <a:spcPts val="0"/>
                        </a:spcBef>
                        <a:spcAft>
                          <a:spcPts val="0"/>
                        </a:spcAft>
                      </a:pPr>
                      <a:r>
                        <a:rPr lang="en-ZA" sz="1000" b="1" dirty="0">
                          <a:effectLst/>
                          <a:latin typeface="Arial Narrow" panose="020B0606020202030204" pitchFamily="34" charset="0"/>
                        </a:rPr>
                        <a:t>Baseline 2019/2020</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b">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Annual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Q2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Q2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Q3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66675" marR="71755" indent="5080" algn="l">
                        <a:lnSpc>
                          <a:spcPct val="100000"/>
                        </a:lnSpc>
                        <a:spcBef>
                          <a:spcPts val="0"/>
                        </a:spcBef>
                        <a:spcAft>
                          <a:spcPts val="0"/>
                        </a:spcAft>
                      </a:pPr>
                      <a:r>
                        <a:rPr lang="en-ZA" sz="1000" b="1" dirty="0">
                          <a:effectLst/>
                          <a:latin typeface="Arial Narrow" panose="020B0606020202030204" pitchFamily="34" charset="0"/>
                        </a:rPr>
                        <a:t>Q3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Q4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Q4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0" marR="0" algn="l">
                        <a:lnSpc>
                          <a:spcPct val="100000"/>
                        </a:lnSpc>
                        <a:spcBef>
                          <a:spcPts val="0"/>
                        </a:spcBef>
                        <a:spcAft>
                          <a:spcPts val="0"/>
                        </a:spcAft>
                      </a:pPr>
                      <a:r>
                        <a:rPr lang="en-ZA" sz="1000" b="1" dirty="0">
                          <a:effectLst/>
                          <a:latin typeface="Arial Narrow" panose="020B0606020202030204" pitchFamily="34" charset="0"/>
                        </a:rPr>
                        <a:t>COMMENT ON DEVIATIONS</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solidFill>
                      <a:srgbClr val="003819"/>
                    </a:solidFill>
                  </a:tcPr>
                </a:tc>
                <a:extLst>
                  <a:ext uri="{0D108BD9-81ED-4DB2-BD59-A6C34878D82A}">
                    <a16:rowId xmlns:a16="http://schemas.microsoft.com/office/drawing/2014/main" val="10000"/>
                  </a:ext>
                </a:extLst>
              </a:tr>
              <a:tr h="594059">
                <a:tc>
                  <a:txBody>
                    <a:bodyPr/>
                    <a:lstStyle/>
                    <a:p>
                      <a:pPr marL="0" marR="0" algn="just">
                        <a:lnSpc>
                          <a:spcPct val="100000"/>
                        </a:lnSpc>
                        <a:spcBef>
                          <a:spcPts val="0"/>
                        </a:spcBef>
                        <a:spcAft>
                          <a:spcPts val="0"/>
                        </a:spcAft>
                      </a:pPr>
                      <a:r>
                        <a:rPr lang="en-US"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4.1.4</a:t>
                      </a:r>
                      <a:endParaRPr lang="en-US"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Number of assessments reports on Complaints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Management approved by the Secretary per year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b="1">
                          <a:effectLst/>
                          <a:latin typeface="Arial Narrow" panose="020B0606020202030204" pitchFamily="34" charset="0"/>
                          <a:ea typeface="Times New Roman" panose="02020603050405020304" pitchFamily="18" charset="0"/>
                          <a:cs typeface="Times New Roman" panose="02020603050405020304" pitchFamily="18" charset="0"/>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570264">
                <a:tc>
                  <a:txBody>
                    <a:bodyPr/>
                    <a:lstStyle/>
                    <a:p>
                      <a:pPr marL="0" marR="0" algn="just">
                        <a:lnSpc>
                          <a:spcPct val="100000"/>
                        </a:lnSpc>
                        <a:spcBef>
                          <a:spcPts val="0"/>
                        </a:spcBef>
                        <a:spcAft>
                          <a:spcPts val="0"/>
                        </a:spcAft>
                      </a:pPr>
                      <a:r>
                        <a:rPr lang="en-US"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4.1.5</a:t>
                      </a:r>
                      <a:endParaRPr lang="en-US"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Number of reports on SAPS implementation of IPID recommendations approved by the Secretary per year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b="1" dirty="0">
                          <a:effectLst/>
                          <a:latin typeface="Arial Narrow" panose="020B0606020202030204" pitchFamily="34" charset="0"/>
                          <a:ea typeface="Times New Roman" panose="02020603050405020304" pitchFamily="18" charset="0"/>
                          <a:cs typeface="Times New Roman" panose="02020603050405020304" pitchFamily="18" charset="0"/>
                        </a:rPr>
                        <a:t>2</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N/A</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610491">
                <a:tc>
                  <a:txBody>
                    <a:bodyPr/>
                    <a:lstStyle/>
                    <a:p>
                      <a:pPr marL="0" marR="0" algn="just">
                        <a:lnSpc>
                          <a:spcPct val="100000"/>
                        </a:lnSpc>
                        <a:spcBef>
                          <a:spcPts val="0"/>
                        </a:spcBef>
                        <a:spcAft>
                          <a:spcPts val="0"/>
                        </a:spcAft>
                      </a:pPr>
                      <a:r>
                        <a:rPr lang="en-US"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4.1.6</a:t>
                      </a:r>
                      <a:endParaRPr lang="en-US"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Number of monitoring reports on compliance and implementation of the Domestic Violence Act (98) by SAPS approved by the Secretary per year</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b="1">
                          <a:effectLst/>
                          <a:latin typeface="Arial Narrow" panose="020B0606020202030204" pitchFamily="34" charset="0"/>
                          <a:ea typeface="Times New Roman" panose="02020603050405020304" pitchFamily="18" charset="0"/>
                          <a:cs typeface="Times New Roman" panose="02020603050405020304" pitchFamily="18" charset="0"/>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N/A</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683168">
                <a:tc>
                  <a:txBody>
                    <a:bodyPr/>
                    <a:lstStyle/>
                    <a:p>
                      <a:pPr marL="0" marR="0" algn="just">
                        <a:lnSpc>
                          <a:spcPct val="115000"/>
                        </a:lnSpc>
                        <a:spcBef>
                          <a:spcPts val="0"/>
                        </a:spcBef>
                        <a:spcAft>
                          <a:spcPts val="0"/>
                        </a:spcAft>
                      </a:pPr>
                      <a:r>
                        <a:rPr lang="en-ZA" sz="10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4.1.7</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15000"/>
                        </a:lnSpc>
                        <a:spcBef>
                          <a:spcPts val="0"/>
                        </a:spcBef>
                        <a:spcAft>
                          <a:spcPts val="0"/>
                        </a:spcAft>
                      </a:pPr>
                      <a:r>
                        <a:rPr lang="en-ZA" sz="1000" dirty="0">
                          <a:effectLst/>
                          <a:latin typeface="Arial Narrow" panose="020B0606020202030204" pitchFamily="34" charset="0"/>
                          <a:ea typeface="Calibri" panose="020F0502020204030204" pitchFamily="34" charset="0"/>
                          <a:cs typeface="Arial" panose="020B0604020202020204" pitchFamily="34" charset="0"/>
                        </a:rPr>
                        <a:t>Number of reports on the implementation of and compliance to legislation and policies approved by the Secretary per year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ZA" sz="1000" b="1">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15000"/>
                        </a:lnSpc>
                        <a:spcBef>
                          <a:spcPts val="0"/>
                        </a:spcBef>
                        <a:spcAft>
                          <a:spcPts val="0"/>
                        </a:spcAft>
                      </a:pPr>
                      <a:r>
                        <a:rPr lang="en-ZA" sz="1000">
                          <a:effectLst/>
                          <a:latin typeface="Arial Narrow" panose="020B0606020202030204" pitchFamily="34" charset="0"/>
                          <a:ea typeface="Calibri" panose="020F0502020204030204" pitchFamily="34" charset="0"/>
                          <a:cs typeface="Arial" panose="020B0604020202020204" pitchFamily="34" charset="0"/>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7904243"/>
                  </a:ext>
                </a:extLst>
              </a:tr>
              <a:tr h="645170">
                <a:tc>
                  <a:txBody>
                    <a:bodyPr/>
                    <a:lstStyle/>
                    <a:p>
                      <a:pPr marL="0" marR="0" algn="just">
                        <a:lnSpc>
                          <a:spcPct val="115000"/>
                        </a:lnSpc>
                        <a:spcBef>
                          <a:spcPts val="0"/>
                        </a:spcBef>
                        <a:spcAft>
                          <a:spcPts val="0"/>
                        </a:spcAft>
                      </a:pPr>
                      <a:r>
                        <a:rPr lang="en-ZA" sz="10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4.1.8</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15000"/>
                        </a:lnSpc>
                        <a:spcBef>
                          <a:spcPts val="0"/>
                        </a:spcBef>
                        <a:spcAft>
                          <a:spcPts val="0"/>
                        </a:spcAft>
                      </a:pPr>
                      <a:r>
                        <a:rPr lang="en-ZA" sz="1000" dirty="0">
                          <a:effectLst/>
                          <a:latin typeface="Arial Narrow" panose="020B0606020202030204" pitchFamily="34" charset="0"/>
                          <a:ea typeface="Calibri" panose="020F0502020204030204" pitchFamily="34" charset="0"/>
                          <a:cs typeface="Arial" panose="020B0604020202020204" pitchFamily="34" charset="0"/>
                        </a:rPr>
                        <a:t>Number of assessment reports on police conduct and integrity approved by the Secretary for Police Service per year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ZA" sz="1000" b="1" dirty="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15000"/>
                        </a:lnSpc>
                        <a:spcBef>
                          <a:spcPts val="0"/>
                        </a:spcBef>
                        <a:spcAft>
                          <a:spcPts val="0"/>
                        </a:spcAft>
                      </a:pPr>
                      <a:r>
                        <a:rPr lang="en-ZA" sz="1000">
                          <a:effectLst/>
                          <a:latin typeface="Arial Narrow" panose="020B0606020202030204" pitchFamily="34" charset="0"/>
                          <a:ea typeface="Calibri" panose="020F0502020204030204" pitchFamily="34" charset="0"/>
                          <a:cs typeface="Arial" panose="020B0604020202020204" pitchFamily="34" charset="0"/>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21114179"/>
                  </a:ext>
                </a:extLst>
              </a:tr>
              <a:tr h="570075">
                <a:tc>
                  <a:txBody>
                    <a:bodyPr/>
                    <a:lstStyle/>
                    <a:p>
                      <a:pPr marL="0" marR="0" algn="just">
                        <a:lnSpc>
                          <a:spcPct val="115000"/>
                        </a:lnSpc>
                        <a:spcBef>
                          <a:spcPts val="0"/>
                        </a:spcBef>
                        <a:spcAft>
                          <a:spcPts val="0"/>
                        </a:spcAft>
                      </a:pPr>
                      <a:r>
                        <a:rPr lang="en-ZA" sz="10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4.1.9</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15000"/>
                        </a:lnSpc>
                        <a:spcBef>
                          <a:spcPts val="0"/>
                        </a:spcBef>
                        <a:spcAft>
                          <a:spcPts val="0"/>
                        </a:spcAft>
                      </a:pPr>
                      <a:r>
                        <a:rPr lang="en-ZA" sz="1000" dirty="0">
                          <a:effectLst/>
                          <a:latin typeface="Arial Narrow" panose="020B0606020202030204" pitchFamily="34" charset="0"/>
                          <a:ea typeface="Calibri" panose="020F0502020204030204" pitchFamily="34" charset="0"/>
                          <a:cs typeface="Arial" panose="020B0604020202020204" pitchFamily="34" charset="0"/>
                        </a:rPr>
                        <a:t>Number of assessment reports on the functioning of the National Forensic DNA Database assessed per year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ZA" sz="1000" b="1">
                          <a:effectLst/>
                          <a:latin typeface="Arial Narrow" panose="020B0606020202030204" pitchFamily="34" charset="0"/>
                          <a:ea typeface="Calibri" panose="020F0502020204030204" pitchFamily="34" charset="0"/>
                          <a:cs typeface="Times New Roman" panose="02020603050405020304" pitchFamily="18" charset="0"/>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15000"/>
                        </a:lnSpc>
                        <a:spcBef>
                          <a:spcPts val="0"/>
                        </a:spcBef>
                        <a:spcAft>
                          <a:spcPts val="0"/>
                        </a:spcAft>
                      </a:pPr>
                      <a:r>
                        <a:rPr lang="en-ZA" sz="1000" dirty="0">
                          <a:effectLst/>
                          <a:latin typeface="Arial Narrow" panose="020B0606020202030204" pitchFamily="34" charset="0"/>
                          <a:ea typeface="Calibri" panose="020F0502020204030204" pitchFamily="34" charset="0"/>
                          <a:cs typeface="Arial" panose="020B0604020202020204" pitchFamily="34" charset="0"/>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92800427"/>
                  </a:ext>
                </a:extLst>
              </a:tr>
            </a:tbl>
          </a:graphicData>
        </a:graphic>
      </p:graphicFrame>
      <p:sp>
        <p:nvSpPr>
          <p:cNvPr id="15" name="TextBox 14"/>
          <p:cNvSpPr txBox="1"/>
          <p:nvPr/>
        </p:nvSpPr>
        <p:spPr>
          <a:xfrm>
            <a:off x="153682" y="1626993"/>
            <a:ext cx="2987588" cy="400110"/>
          </a:xfrm>
          <a:prstGeom prst="rect">
            <a:avLst/>
          </a:prstGeom>
          <a:noFill/>
        </p:spPr>
        <p:txBody>
          <a:bodyPr wrap="square" rtlCol="0">
            <a:spAutoFit/>
          </a:bodyPr>
          <a:lstStyle/>
          <a:p>
            <a:r>
              <a:rPr lang="en-ZA" altLang="en-US" sz="1000" b="1" i="1" dirty="0">
                <a:latin typeface="Arial Narrow" panose="020B0606020202030204" pitchFamily="34" charset="0"/>
                <a:ea typeface="Calibri" panose="020F0502020204030204" pitchFamily="34" charset="0"/>
                <a:cs typeface="Times New Roman" panose="02020603050405020304" pitchFamily="18" charset="0"/>
              </a:rPr>
              <a:t>Output Indicators, Targets, </a:t>
            </a:r>
            <a:r>
              <a:rPr lang="en-ZA" altLang="en-US" sz="1000" b="1" i="1" dirty="0" smtClean="0">
                <a:latin typeface="Arial Narrow" panose="020B0606020202030204" pitchFamily="34" charset="0"/>
                <a:ea typeface="Calibri" panose="020F0502020204030204" pitchFamily="34" charset="0"/>
                <a:cs typeface="Times New Roman" panose="02020603050405020304" pitchFamily="18" charset="0"/>
              </a:rPr>
              <a:t>and Actual Achievements</a:t>
            </a:r>
            <a:endParaRPr lang="en-US" altLang="en-US" sz="1000" i="1" dirty="0">
              <a:latin typeface="Arial Narrow" panose="020B0606020202030204" pitchFamily="34" charset="0"/>
            </a:endParaRPr>
          </a:p>
          <a:p>
            <a:endParaRPr lang="en-US" sz="1000" dirty="0">
              <a:latin typeface="Arial Narrow" panose="020B0606020202030204" pitchFamily="34" charset="0"/>
            </a:endParaRPr>
          </a:p>
        </p:txBody>
      </p:sp>
    </p:spTree>
    <p:extLst>
      <p:ext uri="{BB962C8B-B14F-4D97-AF65-F5344CB8AC3E}">
        <p14:creationId xmlns:p14="http://schemas.microsoft.com/office/powerpoint/2010/main" val="39960976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4" name="Slide Number Placeholder 3"/>
          <p:cNvSpPr>
            <a:spLocks noGrp="1"/>
          </p:cNvSpPr>
          <p:nvPr>
            <p:ph type="sldNum" sz="quarter" idx="12"/>
          </p:nvPr>
        </p:nvSpPr>
        <p:spPr>
          <a:xfrm>
            <a:off x="7537980" y="6353276"/>
            <a:ext cx="2228850" cy="365125"/>
          </a:xfrm>
        </p:spPr>
        <p:txBody>
          <a:bodyPr/>
          <a:lstStyle/>
          <a:p>
            <a:pPr algn="r"/>
            <a:fld id="{96B6FF19-05A1-4CA1-BC87-1DF7A796AA03}" type="slidenum">
              <a:rPr lang="en-US" sz="1400" b="1" smtClean="0">
                <a:solidFill>
                  <a:srgbClr val="B1A673"/>
                </a:solidFill>
                <a:latin typeface="Arial Narrow" panose="020B0606020202030204" pitchFamily="34" charset="0"/>
              </a:rPr>
              <a:pPr algn="r"/>
              <a:t>19</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1" y="295558"/>
            <a:ext cx="7219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a:solidFill>
                  <a:srgbClr val="B1A673"/>
                </a:solidFill>
                <a:latin typeface="Arial Narrow" panose="020B0606020202030204" pitchFamily="34" charset="0"/>
              </a:rPr>
              <a:t>INSTITUTIONAL PROGRAMME PERFORMANCE INFORMATION </a:t>
            </a:r>
            <a:endParaRPr lang="en-ZA" sz="2200" b="1" dirty="0">
              <a:solidFill>
                <a:srgbClr val="B1A673"/>
              </a:solidFill>
              <a:latin typeface="Arial Narrow" panose="020B0606020202030204" pitchFamily="34" charset="0"/>
              <a:cs typeface="Arial Narrow"/>
            </a:endParaRPr>
          </a:p>
        </p:txBody>
      </p:sp>
      <p:sp>
        <p:nvSpPr>
          <p:cNvPr id="11" name="Content Placeholder 2"/>
          <p:cNvSpPr txBox="1">
            <a:spLocks/>
          </p:cNvSpPr>
          <p:nvPr/>
        </p:nvSpPr>
        <p:spPr>
          <a:xfrm>
            <a:off x="199866" y="1159655"/>
            <a:ext cx="9598636" cy="5115091"/>
          </a:xfrm>
          <a:prstGeom prst="rect">
            <a:avLst/>
          </a:prstGeom>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ZA" sz="1400" b="1" dirty="0">
                <a:solidFill>
                  <a:srgbClr val="B1A673"/>
                </a:solidFill>
                <a:latin typeface="Arial Narrow" panose="020B0606020202030204" pitchFamily="34" charset="0"/>
              </a:rPr>
              <a:t>Sub-Programme 4.2: Policy and Programme Evaluations </a:t>
            </a:r>
            <a:endParaRPr lang="en-US" sz="1400" b="1" dirty="0">
              <a:solidFill>
                <a:srgbClr val="B1A673"/>
              </a:solidFill>
              <a:latin typeface="Arial Narrow" panose="020B0606020202030204" pitchFamily="34" charset="0"/>
            </a:endParaRPr>
          </a:p>
          <a:p>
            <a:pPr algn="l"/>
            <a:r>
              <a:rPr lang="en-ZA" sz="1400" b="1" dirty="0">
                <a:latin typeface="Arial Narrow" panose="020B0606020202030204" pitchFamily="34" charset="0"/>
              </a:rPr>
              <a:t>Purpose: Evaluate the effectiveness of programmes implemented by the South African Police Service</a:t>
            </a:r>
            <a:endParaRPr lang="en-US" sz="1400" dirty="0">
              <a:latin typeface="Arial Narrow" panose="020B0606020202030204" pitchFamily="34" charset="0"/>
            </a:endParaRPr>
          </a:p>
          <a:p>
            <a:pPr algn="l" eaLnBrk="0" fontAlgn="base" hangingPunct="0">
              <a:spcBef>
                <a:spcPct val="0"/>
              </a:spcBef>
              <a:spcAft>
                <a:spcPct val="0"/>
              </a:spcAft>
            </a:pPr>
            <a:endParaRPr lang="en-US" altLang="en-US" sz="1400" dirty="0">
              <a:latin typeface="Arial Narrow" panose="020B0606020202030204" pitchFamily="34" charset="0"/>
            </a:endParaRPr>
          </a:p>
          <a:p>
            <a:pPr algn="l"/>
            <a:endParaRPr lang="en-ZA" dirty="0">
              <a:latin typeface="Arial Narrow" panose="020B0606020202030204"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4192040627"/>
              </p:ext>
            </p:extLst>
          </p:nvPr>
        </p:nvGraphicFramePr>
        <p:xfrm>
          <a:off x="272011" y="2205784"/>
          <a:ext cx="9382880" cy="2956522"/>
        </p:xfrm>
        <a:graphic>
          <a:graphicData uri="http://schemas.openxmlformats.org/drawingml/2006/table">
            <a:tbl>
              <a:tblPr firstRow="1" firstCol="1" bandRow="1">
                <a:tableStyleId>{5C22544A-7EE6-4342-B048-85BDC9FD1C3A}</a:tableStyleId>
              </a:tblPr>
              <a:tblGrid>
                <a:gridCol w="549023">
                  <a:extLst>
                    <a:ext uri="{9D8B030D-6E8A-4147-A177-3AD203B41FA5}">
                      <a16:colId xmlns:a16="http://schemas.microsoft.com/office/drawing/2014/main" val="20000"/>
                    </a:ext>
                  </a:extLst>
                </a:gridCol>
                <a:gridCol w="1868262">
                  <a:extLst>
                    <a:ext uri="{9D8B030D-6E8A-4147-A177-3AD203B41FA5}">
                      <a16:colId xmlns:a16="http://schemas.microsoft.com/office/drawing/2014/main" val="20001"/>
                    </a:ext>
                  </a:extLst>
                </a:gridCol>
                <a:gridCol w="657058">
                  <a:extLst>
                    <a:ext uri="{9D8B030D-6E8A-4147-A177-3AD203B41FA5}">
                      <a16:colId xmlns:a16="http://schemas.microsoft.com/office/drawing/2014/main" val="20002"/>
                    </a:ext>
                  </a:extLst>
                </a:gridCol>
                <a:gridCol w="657058">
                  <a:extLst>
                    <a:ext uri="{9D8B030D-6E8A-4147-A177-3AD203B41FA5}">
                      <a16:colId xmlns:a16="http://schemas.microsoft.com/office/drawing/2014/main" val="20003"/>
                    </a:ext>
                  </a:extLst>
                </a:gridCol>
                <a:gridCol w="657058">
                  <a:extLst>
                    <a:ext uri="{9D8B030D-6E8A-4147-A177-3AD203B41FA5}">
                      <a16:colId xmlns:a16="http://schemas.microsoft.com/office/drawing/2014/main" val="20006"/>
                    </a:ext>
                  </a:extLst>
                </a:gridCol>
                <a:gridCol w="657058">
                  <a:extLst>
                    <a:ext uri="{9D8B030D-6E8A-4147-A177-3AD203B41FA5}">
                      <a16:colId xmlns:a16="http://schemas.microsoft.com/office/drawing/2014/main" val="20007"/>
                    </a:ext>
                  </a:extLst>
                </a:gridCol>
                <a:gridCol w="657058">
                  <a:extLst>
                    <a:ext uri="{9D8B030D-6E8A-4147-A177-3AD203B41FA5}">
                      <a16:colId xmlns:a16="http://schemas.microsoft.com/office/drawing/2014/main" val="20008"/>
                    </a:ext>
                  </a:extLst>
                </a:gridCol>
                <a:gridCol w="657058">
                  <a:extLst>
                    <a:ext uri="{9D8B030D-6E8A-4147-A177-3AD203B41FA5}">
                      <a16:colId xmlns:a16="http://schemas.microsoft.com/office/drawing/2014/main" val="20009"/>
                    </a:ext>
                  </a:extLst>
                </a:gridCol>
                <a:gridCol w="657058">
                  <a:extLst>
                    <a:ext uri="{9D8B030D-6E8A-4147-A177-3AD203B41FA5}">
                      <a16:colId xmlns:a16="http://schemas.microsoft.com/office/drawing/2014/main" val="20010"/>
                    </a:ext>
                  </a:extLst>
                </a:gridCol>
                <a:gridCol w="657058">
                  <a:extLst>
                    <a:ext uri="{9D8B030D-6E8A-4147-A177-3AD203B41FA5}">
                      <a16:colId xmlns:a16="http://schemas.microsoft.com/office/drawing/2014/main" val="20011"/>
                    </a:ext>
                  </a:extLst>
                </a:gridCol>
                <a:gridCol w="1709131">
                  <a:extLst>
                    <a:ext uri="{9D8B030D-6E8A-4147-A177-3AD203B41FA5}">
                      <a16:colId xmlns:a16="http://schemas.microsoft.com/office/drawing/2014/main" val="20014"/>
                    </a:ext>
                  </a:extLst>
                </a:gridCol>
              </a:tblGrid>
              <a:tr h="899122">
                <a:tc gridSpan="2">
                  <a:txBody>
                    <a:bodyPr/>
                    <a:lstStyle/>
                    <a:p>
                      <a:pPr marL="0" marR="0" algn="just">
                        <a:lnSpc>
                          <a:spcPct val="100000"/>
                        </a:lnSpc>
                        <a:spcBef>
                          <a:spcPts val="0"/>
                        </a:spcBef>
                        <a:spcAft>
                          <a:spcPts val="0"/>
                        </a:spcAft>
                      </a:pPr>
                      <a:r>
                        <a:rPr lang="en-US" sz="1000" b="1" dirty="0">
                          <a:effectLst/>
                          <a:latin typeface="Arial Narrow" panose="020B0606020202030204" pitchFamily="34" charset="0"/>
                        </a:rPr>
                        <a:t>OUTPUT INDICATOR</a:t>
                      </a:r>
                      <a:endParaRPr lang="en-US" sz="11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38100" cmpd="sng">
                      <a:noFill/>
                    </a:lnB>
                    <a:solidFill>
                      <a:srgbClr val="003819"/>
                    </a:solidFill>
                  </a:tcPr>
                </a:tc>
                <a:tc hMerge="1">
                  <a:txBody>
                    <a:bodyPr/>
                    <a:lstStyle/>
                    <a:p>
                      <a:endParaRPr lang="en-US"/>
                    </a:p>
                  </a:txBody>
                  <a:tcPr/>
                </a:tc>
                <a:tc>
                  <a:txBody>
                    <a:bodyPr/>
                    <a:lstStyle/>
                    <a:p>
                      <a:pPr marL="71755" marR="71755">
                        <a:lnSpc>
                          <a:spcPct val="100000"/>
                        </a:lnSpc>
                        <a:spcBef>
                          <a:spcPts val="0"/>
                        </a:spcBef>
                        <a:spcAft>
                          <a:spcPts val="0"/>
                        </a:spcAft>
                      </a:pPr>
                      <a:r>
                        <a:rPr lang="en-ZA" sz="1000" b="1" dirty="0">
                          <a:effectLst/>
                          <a:latin typeface="Arial Narrow" panose="020B0606020202030204" pitchFamily="34" charset="0"/>
                        </a:rPr>
                        <a:t>Baseline 2019/2020</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b">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Annual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Q2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Q2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Q3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66675" marR="71755" indent="5080" algn="l">
                        <a:lnSpc>
                          <a:spcPct val="100000"/>
                        </a:lnSpc>
                        <a:spcBef>
                          <a:spcPts val="0"/>
                        </a:spcBef>
                        <a:spcAft>
                          <a:spcPts val="0"/>
                        </a:spcAft>
                      </a:pPr>
                      <a:r>
                        <a:rPr lang="en-ZA" sz="1000" b="1" dirty="0">
                          <a:effectLst/>
                          <a:latin typeface="Arial Narrow" panose="020B0606020202030204" pitchFamily="34" charset="0"/>
                        </a:rPr>
                        <a:t>Q3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Q4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Q4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0" marR="0" algn="l">
                        <a:lnSpc>
                          <a:spcPct val="100000"/>
                        </a:lnSpc>
                        <a:spcBef>
                          <a:spcPts val="0"/>
                        </a:spcBef>
                        <a:spcAft>
                          <a:spcPts val="0"/>
                        </a:spcAft>
                      </a:pPr>
                      <a:r>
                        <a:rPr lang="en-ZA" sz="1000" b="1" dirty="0">
                          <a:effectLst/>
                          <a:latin typeface="Arial Narrow" panose="020B0606020202030204" pitchFamily="34" charset="0"/>
                        </a:rPr>
                        <a:t>COMMENT ON DEVIATIONS</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solidFill>
                      <a:srgbClr val="003819"/>
                    </a:solidFill>
                  </a:tcPr>
                </a:tc>
                <a:extLst>
                  <a:ext uri="{0D108BD9-81ED-4DB2-BD59-A6C34878D82A}">
                    <a16:rowId xmlns:a16="http://schemas.microsoft.com/office/drawing/2014/main" val="10000"/>
                  </a:ext>
                </a:extLst>
              </a:tr>
              <a:tr h="1143000">
                <a:tc>
                  <a:txBody>
                    <a:bodyPr/>
                    <a:lstStyle/>
                    <a:p>
                      <a:pPr marL="0" marR="0" algn="just">
                        <a:lnSpc>
                          <a:spcPct val="150000"/>
                        </a:lnSpc>
                        <a:spcBef>
                          <a:spcPts val="0"/>
                        </a:spcBef>
                        <a:spcAft>
                          <a:spcPts val="0"/>
                        </a:spcAft>
                      </a:pPr>
                      <a:r>
                        <a:rPr lang="en-US"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4.2.1</a:t>
                      </a:r>
                      <a:endParaRPr lang="en-US"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5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Number of assessment reports on SAPS programmes approved by the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Secretary of the Police Service per year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5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50000"/>
                        </a:lnSpc>
                        <a:spcBef>
                          <a:spcPts val="0"/>
                        </a:spcBef>
                        <a:spcAft>
                          <a:spcPts val="0"/>
                        </a:spcAft>
                      </a:pPr>
                      <a:r>
                        <a:rPr lang="en-US" sz="1000" b="1" dirty="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5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5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5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5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5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5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5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N/A</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914400">
                <a:tc>
                  <a:txBody>
                    <a:bodyPr/>
                    <a:lstStyle/>
                    <a:p>
                      <a:pPr marL="0" marR="0" algn="just">
                        <a:lnSpc>
                          <a:spcPct val="150000"/>
                        </a:lnSpc>
                        <a:spcBef>
                          <a:spcPts val="0"/>
                        </a:spcBef>
                        <a:spcAft>
                          <a:spcPts val="0"/>
                        </a:spcAft>
                      </a:pPr>
                      <a:r>
                        <a:rPr lang="en-US"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4.2.2</a:t>
                      </a:r>
                      <a:endParaRPr lang="en-US"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5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Number of evaluation reports on legislation and policies approved by the Secretary for Police Service per year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5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50000"/>
                        </a:lnSpc>
                        <a:spcBef>
                          <a:spcPts val="0"/>
                        </a:spcBef>
                        <a:spcAft>
                          <a:spcPts val="0"/>
                        </a:spcAft>
                      </a:pPr>
                      <a:r>
                        <a:rPr lang="en-US" sz="1000" b="1">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5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5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5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5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5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5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50000"/>
                        </a:lnSpc>
                        <a:spcBef>
                          <a:spcPts val="0"/>
                        </a:spcBef>
                        <a:spcAft>
                          <a:spcPts val="0"/>
                        </a:spcAft>
                      </a:pPr>
                      <a:r>
                        <a:rPr lang="en-US" sz="1000" dirty="0">
                          <a:effectLst/>
                          <a:latin typeface="Arial Narrow" panose="020B0606020202030204" pitchFamily="34" charset="0"/>
                          <a:ea typeface="Times New Roman" panose="02020603050405020304" pitchFamily="18" charset="0"/>
                          <a:cs typeface="Times New Roman" panose="02020603050405020304" pitchFamily="18" charset="0"/>
                        </a:rPr>
                        <a:t>N/A</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16" name="TextBox 15"/>
          <p:cNvSpPr txBox="1"/>
          <p:nvPr/>
        </p:nvSpPr>
        <p:spPr>
          <a:xfrm>
            <a:off x="199868" y="1948864"/>
            <a:ext cx="2987588" cy="400110"/>
          </a:xfrm>
          <a:prstGeom prst="rect">
            <a:avLst/>
          </a:prstGeom>
          <a:noFill/>
        </p:spPr>
        <p:txBody>
          <a:bodyPr wrap="square" rtlCol="0">
            <a:spAutoFit/>
          </a:bodyPr>
          <a:lstStyle/>
          <a:p>
            <a:r>
              <a:rPr lang="en-ZA" altLang="en-US" sz="1000" b="1" i="1" dirty="0">
                <a:latin typeface="Arial Narrow" panose="020B0606020202030204" pitchFamily="34" charset="0"/>
                <a:ea typeface="Calibri" panose="020F0502020204030204" pitchFamily="34" charset="0"/>
                <a:cs typeface="Times New Roman" panose="02020603050405020304" pitchFamily="18" charset="0"/>
              </a:rPr>
              <a:t>Output Indicators, Targets, </a:t>
            </a:r>
            <a:r>
              <a:rPr lang="en-ZA" altLang="en-US" sz="1000" b="1" i="1" dirty="0" smtClean="0">
                <a:latin typeface="Arial Narrow" panose="020B0606020202030204" pitchFamily="34" charset="0"/>
                <a:ea typeface="Calibri" panose="020F0502020204030204" pitchFamily="34" charset="0"/>
                <a:cs typeface="Times New Roman" panose="02020603050405020304" pitchFamily="18" charset="0"/>
              </a:rPr>
              <a:t>and Actual Achievements</a:t>
            </a:r>
            <a:endParaRPr lang="en-US" altLang="en-US" sz="1000" i="1" dirty="0">
              <a:latin typeface="Arial Narrow" panose="020B0606020202030204" pitchFamily="34" charset="0"/>
            </a:endParaRPr>
          </a:p>
          <a:p>
            <a:endParaRPr lang="en-US" sz="1000" dirty="0">
              <a:latin typeface="Arial Narrow" panose="020B0606020202030204" pitchFamily="34" charset="0"/>
            </a:endParaRPr>
          </a:p>
        </p:txBody>
      </p:sp>
    </p:spTree>
    <p:extLst>
      <p:ext uri="{BB962C8B-B14F-4D97-AF65-F5344CB8AC3E}">
        <p14:creationId xmlns:p14="http://schemas.microsoft.com/office/powerpoint/2010/main" val="1407946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14" name="Content Placeholder 13"/>
          <p:cNvSpPr>
            <a:spLocks noGrp="1"/>
          </p:cNvSpPr>
          <p:nvPr>
            <p:ph sz="half" idx="1"/>
          </p:nvPr>
        </p:nvSpPr>
        <p:spPr>
          <a:xfrm>
            <a:off x="72571" y="1191157"/>
            <a:ext cx="4412117" cy="5083587"/>
          </a:xfrm>
        </p:spPr>
        <p:txBody>
          <a:bodyPr>
            <a:normAutofit fontScale="55000" lnSpcReduction="20000"/>
          </a:bodyPr>
          <a:lstStyle/>
          <a:p>
            <a:pPr marL="285750" lvl="0" indent="-285750" algn="just">
              <a:lnSpc>
                <a:spcPct val="150000"/>
              </a:lnSpc>
              <a:spcBef>
                <a:spcPts val="0"/>
              </a:spcBef>
              <a:buClr>
                <a:srgbClr val="70AD47">
                  <a:lumMod val="50000"/>
                </a:srgbClr>
              </a:buClr>
              <a:buFont typeface="Wingdings" panose="05000000000000000000" pitchFamily="2" charset="2"/>
              <a:buChar char="q"/>
            </a:pPr>
            <a:r>
              <a:rPr lang="en-ZA" sz="2000" b="1" dirty="0" smtClean="0">
                <a:solidFill>
                  <a:prstClr val="black"/>
                </a:solidFill>
                <a:latin typeface="Arial Narrow" panose="020B0606020202030204" pitchFamily="34" charset="0"/>
              </a:rPr>
              <a:t>Chapter </a:t>
            </a:r>
            <a:r>
              <a:rPr lang="en-ZA" sz="2000" b="1" dirty="0">
                <a:solidFill>
                  <a:prstClr val="black"/>
                </a:solidFill>
                <a:latin typeface="Arial Narrow" panose="020B0606020202030204" pitchFamily="34" charset="0"/>
              </a:rPr>
              <a:t>5 of the Treasury </a:t>
            </a:r>
            <a:r>
              <a:rPr lang="en-ZA" sz="2000" b="1" dirty="0" smtClean="0">
                <a:solidFill>
                  <a:prstClr val="black"/>
                </a:solidFill>
                <a:latin typeface="Arial Narrow" panose="020B0606020202030204" pitchFamily="34" charset="0"/>
              </a:rPr>
              <a:t>Regulations </a:t>
            </a:r>
            <a:r>
              <a:rPr lang="en-ZA" sz="2000" b="1" dirty="0">
                <a:solidFill>
                  <a:prstClr val="black"/>
                </a:solidFill>
                <a:latin typeface="Arial Narrow" panose="020B0606020202030204" pitchFamily="34" charset="0"/>
              </a:rPr>
              <a:t>state that “</a:t>
            </a:r>
            <a:r>
              <a:rPr lang="en-ZA" sz="2000" b="1" i="1" dirty="0">
                <a:solidFill>
                  <a:prstClr val="black"/>
                </a:solidFill>
                <a:latin typeface="Arial Narrow" panose="020B0606020202030204" pitchFamily="34" charset="0"/>
              </a:rPr>
              <a:t>the </a:t>
            </a:r>
            <a:r>
              <a:rPr lang="en-ZA" sz="2000" b="1" i="1" dirty="0" smtClean="0">
                <a:solidFill>
                  <a:prstClr val="black"/>
                </a:solidFill>
                <a:latin typeface="Arial Narrow" panose="020B0606020202030204" pitchFamily="34" charset="0"/>
              </a:rPr>
              <a:t>Accounting Officer </a:t>
            </a:r>
            <a:r>
              <a:rPr lang="en-ZA" sz="2000" b="1" i="1" dirty="0">
                <a:solidFill>
                  <a:prstClr val="black"/>
                </a:solidFill>
                <a:latin typeface="Arial Narrow" panose="020B0606020202030204" pitchFamily="34" charset="0"/>
              </a:rPr>
              <a:t>of an institution must establish procedures for quarterly reporting to the Executive Authority to facilitate effective performance monitoring, evaluation, and corrective action</a:t>
            </a:r>
            <a:r>
              <a:rPr lang="en-ZA" sz="2000" b="1" dirty="0">
                <a:solidFill>
                  <a:prstClr val="black"/>
                </a:solidFill>
                <a:latin typeface="Arial Narrow" panose="020B0606020202030204" pitchFamily="34" charset="0"/>
              </a:rPr>
              <a:t>.”</a:t>
            </a:r>
          </a:p>
          <a:p>
            <a:pPr marL="0" lvl="0" indent="0" algn="just">
              <a:lnSpc>
                <a:spcPct val="150000"/>
              </a:lnSpc>
              <a:spcBef>
                <a:spcPts val="0"/>
              </a:spcBef>
              <a:buClr>
                <a:srgbClr val="70AD47">
                  <a:lumMod val="50000"/>
                </a:srgbClr>
              </a:buClr>
              <a:buNone/>
            </a:pPr>
            <a:endParaRPr lang="en-ZA" sz="1400" b="1" dirty="0">
              <a:solidFill>
                <a:prstClr val="black"/>
              </a:solidFill>
              <a:latin typeface="Arial Narrow" panose="020B0606020202030204" pitchFamily="34" charset="0"/>
            </a:endParaRPr>
          </a:p>
          <a:p>
            <a:pPr marL="285750" lvl="0" indent="-285750" algn="just">
              <a:lnSpc>
                <a:spcPct val="150000"/>
              </a:lnSpc>
              <a:spcBef>
                <a:spcPts val="0"/>
              </a:spcBef>
              <a:buClr>
                <a:srgbClr val="70AD47">
                  <a:lumMod val="50000"/>
                </a:srgbClr>
              </a:buClr>
              <a:buFont typeface="Wingdings" panose="05000000000000000000" pitchFamily="2" charset="2"/>
              <a:buChar char="q"/>
            </a:pPr>
            <a:r>
              <a:rPr lang="en-ZA" sz="2000" b="1" dirty="0">
                <a:solidFill>
                  <a:prstClr val="black"/>
                </a:solidFill>
                <a:latin typeface="Arial Narrow" panose="020B0606020202030204" pitchFamily="34" charset="0"/>
              </a:rPr>
              <a:t>Performance information plays a significant role in planning for and measuring the priorities of Government, budget allocations, and the monitoring of service delivery and </a:t>
            </a:r>
            <a:r>
              <a:rPr lang="en-ZA" sz="2000" b="1" dirty="0" smtClean="0">
                <a:solidFill>
                  <a:prstClr val="black"/>
                </a:solidFill>
                <a:latin typeface="Arial Narrow" panose="020B0606020202030204" pitchFamily="34" charset="0"/>
              </a:rPr>
              <a:t>ensuring value </a:t>
            </a:r>
            <a:r>
              <a:rPr lang="en-ZA" sz="2000" b="1" dirty="0">
                <a:solidFill>
                  <a:prstClr val="black"/>
                </a:solidFill>
                <a:latin typeface="Arial Narrow" panose="020B0606020202030204" pitchFamily="34" charset="0"/>
              </a:rPr>
              <a:t>for money. </a:t>
            </a:r>
            <a:endParaRPr lang="en-ZA" sz="2000" b="1" dirty="0" smtClean="0">
              <a:solidFill>
                <a:prstClr val="black"/>
              </a:solidFill>
              <a:latin typeface="Arial Narrow" panose="020B0606020202030204" pitchFamily="34" charset="0"/>
            </a:endParaRPr>
          </a:p>
          <a:p>
            <a:pPr marL="0" lvl="0" indent="0" algn="just">
              <a:lnSpc>
                <a:spcPct val="150000"/>
              </a:lnSpc>
              <a:spcBef>
                <a:spcPts val="0"/>
              </a:spcBef>
              <a:buClr>
                <a:srgbClr val="70AD47">
                  <a:lumMod val="50000"/>
                </a:srgbClr>
              </a:buClr>
              <a:buNone/>
            </a:pPr>
            <a:endParaRPr lang="en-ZA" sz="1400" b="1" dirty="0" smtClean="0">
              <a:solidFill>
                <a:prstClr val="black"/>
              </a:solidFill>
              <a:latin typeface="Arial Narrow" panose="020B0606020202030204" pitchFamily="34" charset="0"/>
            </a:endParaRPr>
          </a:p>
          <a:p>
            <a:pPr marL="285750" lvl="0" indent="-285750" algn="just">
              <a:lnSpc>
                <a:spcPct val="150000"/>
              </a:lnSpc>
              <a:spcBef>
                <a:spcPts val="0"/>
              </a:spcBef>
              <a:buClr>
                <a:srgbClr val="70AD47">
                  <a:lumMod val="50000"/>
                </a:srgbClr>
              </a:buClr>
              <a:buFont typeface="Wingdings" panose="05000000000000000000" pitchFamily="2" charset="2"/>
              <a:buChar char="q"/>
            </a:pPr>
            <a:r>
              <a:rPr lang="en-ZA" sz="2000" b="1" dirty="0" smtClean="0">
                <a:solidFill>
                  <a:prstClr val="black"/>
                </a:solidFill>
                <a:latin typeface="Arial Narrow" panose="020B0606020202030204" pitchFamily="34" charset="0"/>
              </a:rPr>
              <a:t>The </a:t>
            </a:r>
            <a:r>
              <a:rPr lang="en-ZA" sz="2000" b="1" dirty="0">
                <a:solidFill>
                  <a:prstClr val="black"/>
                </a:solidFill>
                <a:latin typeface="Arial Narrow" panose="020B0606020202030204" pitchFamily="34" charset="0"/>
              </a:rPr>
              <a:t>Department prepares quarterly performance reports to provide progress on the implementation of the Annual Performance Plan (APP), with a particular focus on monitoring delivery against quarterly performance targets. </a:t>
            </a:r>
          </a:p>
          <a:p>
            <a:pPr marL="285750" lvl="0" indent="-285750" algn="just">
              <a:lnSpc>
                <a:spcPct val="150000"/>
              </a:lnSpc>
              <a:spcBef>
                <a:spcPts val="0"/>
              </a:spcBef>
              <a:buClr>
                <a:srgbClr val="70AD47">
                  <a:lumMod val="50000"/>
                </a:srgbClr>
              </a:buClr>
              <a:buFont typeface="Wingdings" panose="05000000000000000000" pitchFamily="2" charset="2"/>
              <a:buChar char="q"/>
            </a:pPr>
            <a:endParaRPr lang="en-ZA" sz="1400" b="1" dirty="0">
              <a:solidFill>
                <a:prstClr val="black"/>
              </a:solidFill>
              <a:latin typeface="Arial Narrow" panose="020B0606020202030204" pitchFamily="34" charset="0"/>
            </a:endParaRPr>
          </a:p>
          <a:p>
            <a:pPr marL="285750" lvl="0" indent="-285750" algn="just">
              <a:lnSpc>
                <a:spcPct val="150000"/>
              </a:lnSpc>
              <a:spcBef>
                <a:spcPts val="0"/>
              </a:spcBef>
              <a:buClr>
                <a:srgbClr val="70AD47">
                  <a:lumMod val="50000"/>
                </a:srgbClr>
              </a:buClr>
              <a:buFont typeface="Wingdings" panose="05000000000000000000" pitchFamily="2" charset="2"/>
              <a:buChar char="q"/>
            </a:pPr>
            <a:r>
              <a:rPr lang="en-ZA" sz="2000" b="1" dirty="0">
                <a:solidFill>
                  <a:prstClr val="black"/>
                </a:solidFill>
                <a:latin typeface="Arial Narrow" panose="020B0606020202030204" pitchFamily="34" charset="0"/>
              </a:rPr>
              <a:t>Reporting on both financial and non-financial performance is important in measuring the performance of government institutions. While financial information (expenditure and revenue) is critical for determining the costs and efficiencies of programmes, non-financial information is equally important for assessing progress towards the achievement of predetermined service delivery objectives or performance targets.</a:t>
            </a:r>
            <a:endParaRPr lang="en-US" sz="2000" b="1" dirty="0">
              <a:solidFill>
                <a:prstClr val="black"/>
              </a:solidFill>
              <a:latin typeface="Arial Narrow" panose="020B0606020202030204" pitchFamily="34" charset="0"/>
            </a:endParaRPr>
          </a:p>
          <a:p>
            <a:endParaRPr lang="en-US" dirty="0"/>
          </a:p>
        </p:txBody>
      </p:sp>
      <p:sp>
        <p:nvSpPr>
          <p:cNvPr id="15" name="Content Placeholder 14"/>
          <p:cNvSpPr>
            <a:spLocks noGrp="1"/>
          </p:cNvSpPr>
          <p:nvPr>
            <p:ph sz="half" idx="2"/>
          </p:nvPr>
        </p:nvSpPr>
        <p:spPr>
          <a:xfrm>
            <a:off x="4905829" y="1291771"/>
            <a:ext cx="4738914" cy="4826000"/>
          </a:xfrm>
        </p:spPr>
        <p:txBody>
          <a:bodyPr>
            <a:normAutofit fontScale="55000" lnSpcReduction="20000"/>
          </a:bodyPr>
          <a:lstStyle/>
          <a:p>
            <a:pPr marL="342900" lvl="0" indent="-342900" algn="just">
              <a:lnSpc>
                <a:spcPct val="150000"/>
              </a:lnSpc>
              <a:spcBef>
                <a:spcPts val="0"/>
              </a:spcBef>
              <a:buClr>
                <a:srgbClr val="70AD47">
                  <a:lumMod val="50000"/>
                </a:srgbClr>
              </a:buClr>
              <a:buFont typeface="Wingdings" panose="05000000000000000000" pitchFamily="2" charset="2"/>
              <a:buChar char="q"/>
            </a:pPr>
            <a:r>
              <a:rPr lang="en-ZA" sz="2200" b="1" dirty="0" smtClean="0">
                <a:solidFill>
                  <a:prstClr val="black"/>
                </a:solidFill>
                <a:latin typeface="Arial Narrow" panose="020B0606020202030204" pitchFamily="34" charset="0"/>
              </a:rPr>
              <a:t>The purpose of the presentation is thus to:</a:t>
            </a:r>
          </a:p>
          <a:p>
            <a:pPr marL="0" lvl="0" indent="0" algn="just">
              <a:lnSpc>
                <a:spcPct val="150000"/>
              </a:lnSpc>
              <a:spcBef>
                <a:spcPts val="0"/>
              </a:spcBef>
              <a:buClr>
                <a:srgbClr val="70AD47">
                  <a:lumMod val="50000"/>
                </a:srgbClr>
              </a:buClr>
              <a:buNone/>
            </a:pPr>
            <a:endParaRPr lang="en-ZA" sz="1500" b="1" dirty="0" smtClean="0">
              <a:solidFill>
                <a:prstClr val="black"/>
              </a:solidFill>
              <a:latin typeface="Arial Narrow" panose="020B0606020202030204" pitchFamily="34" charset="0"/>
            </a:endParaRPr>
          </a:p>
          <a:p>
            <a:pPr marL="739775" lvl="0" indent="-398463" algn="just">
              <a:lnSpc>
                <a:spcPct val="150000"/>
              </a:lnSpc>
              <a:spcBef>
                <a:spcPts val="0"/>
              </a:spcBef>
              <a:buClr>
                <a:srgbClr val="70AD47">
                  <a:lumMod val="50000"/>
                </a:srgbClr>
              </a:buClr>
              <a:buFont typeface="Wingdings" panose="05000000000000000000" pitchFamily="2" charset="2"/>
              <a:buChar char="§"/>
            </a:pPr>
            <a:r>
              <a:rPr lang="en-ZA" sz="2200" b="1" dirty="0" smtClean="0">
                <a:solidFill>
                  <a:prstClr val="black"/>
                </a:solidFill>
                <a:latin typeface="Arial Narrow" panose="020B0606020202030204" pitchFamily="34" charset="0"/>
              </a:rPr>
              <a:t>Brief the Portfolio Committee regarding </a:t>
            </a:r>
            <a:r>
              <a:rPr lang="en-ZA" sz="2200" b="1" dirty="0">
                <a:solidFill>
                  <a:prstClr val="black"/>
                </a:solidFill>
                <a:latin typeface="Arial Narrow" panose="020B0606020202030204" pitchFamily="34" charset="0"/>
              </a:rPr>
              <a:t>the performance of the </a:t>
            </a:r>
            <a:r>
              <a:rPr lang="en-ZA" sz="2200" b="1" dirty="0" smtClean="0">
                <a:solidFill>
                  <a:prstClr val="black"/>
                </a:solidFill>
                <a:latin typeface="Arial Narrow" panose="020B0606020202030204" pitchFamily="34" charset="0"/>
              </a:rPr>
              <a:t>CSPS for the second, third and </a:t>
            </a:r>
            <a:r>
              <a:rPr lang="en-ZA" sz="2200" b="1" dirty="0">
                <a:solidFill>
                  <a:prstClr val="black"/>
                </a:solidFill>
                <a:latin typeface="Arial Narrow" panose="020B0606020202030204" pitchFamily="34" charset="0"/>
              </a:rPr>
              <a:t>fourth </a:t>
            </a:r>
            <a:r>
              <a:rPr lang="en-ZA" sz="2200" b="1" dirty="0" smtClean="0">
                <a:solidFill>
                  <a:prstClr val="black"/>
                </a:solidFill>
                <a:latin typeface="Arial Narrow" panose="020B0606020202030204" pitchFamily="34" charset="0"/>
              </a:rPr>
              <a:t>quarters </a:t>
            </a:r>
            <a:r>
              <a:rPr lang="en-ZA" sz="2200" b="1" dirty="0">
                <a:solidFill>
                  <a:prstClr val="black"/>
                </a:solidFill>
                <a:latin typeface="Arial Narrow" panose="020B0606020202030204" pitchFamily="34" charset="0"/>
              </a:rPr>
              <a:t>of 2020/21</a:t>
            </a:r>
            <a:r>
              <a:rPr lang="en-ZA" sz="2200" b="1" dirty="0" smtClean="0">
                <a:solidFill>
                  <a:prstClr val="black"/>
                </a:solidFill>
                <a:latin typeface="Arial Narrow" panose="020B0606020202030204" pitchFamily="34" charset="0"/>
              </a:rPr>
              <a:t>.</a:t>
            </a:r>
            <a:endParaRPr lang="en-ZA" sz="2200" b="1" dirty="0">
              <a:solidFill>
                <a:prstClr val="black"/>
              </a:solidFill>
              <a:latin typeface="Arial Narrow" panose="020B0606020202030204" pitchFamily="34" charset="0"/>
            </a:endParaRPr>
          </a:p>
          <a:p>
            <a:pPr marL="739775" lvl="0" indent="-398463" algn="just">
              <a:lnSpc>
                <a:spcPct val="150000"/>
              </a:lnSpc>
              <a:spcBef>
                <a:spcPts val="0"/>
              </a:spcBef>
              <a:buClr>
                <a:srgbClr val="70AD47">
                  <a:lumMod val="50000"/>
                </a:srgbClr>
              </a:buClr>
              <a:buFont typeface="Wingdings" panose="05000000000000000000" pitchFamily="2" charset="2"/>
              <a:buChar char="§"/>
            </a:pPr>
            <a:r>
              <a:rPr lang="en-ZA" sz="2200" b="1" dirty="0" smtClean="0">
                <a:solidFill>
                  <a:prstClr val="black"/>
                </a:solidFill>
                <a:latin typeface="Arial Narrow" panose="020B0606020202030204" pitchFamily="34" charset="0"/>
              </a:rPr>
              <a:t>Improve </a:t>
            </a:r>
            <a:r>
              <a:rPr lang="en-ZA" sz="2200" b="1" dirty="0">
                <a:solidFill>
                  <a:prstClr val="black"/>
                </a:solidFill>
                <a:latin typeface="Arial Narrow" panose="020B0606020202030204" pitchFamily="34" charset="0"/>
              </a:rPr>
              <a:t>transparency and enhance oversight over the financial and non-financial performance of the </a:t>
            </a:r>
            <a:r>
              <a:rPr lang="en-ZA" sz="2200" b="1" dirty="0" smtClean="0">
                <a:solidFill>
                  <a:prstClr val="black"/>
                </a:solidFill>
                <a:latin typeface="Arial Narrow" panose="020B0606020202030204" pitchFamily="34" charset="0"/>
              </a:rPr>
              <a:t>Department.</a:t>
            </a:r>
            <a:endParaRPr lang="en-US" sz="2200" b="1" dirty="0">
              <a:solidFill>
                <a:prstClr val="black"/>
              </a:solidFill>
              <a:latin typeface="Arial Narrow" panose="020B0606020202030204" pitchFamily="34" charset="0"/>
            </a:endParaRP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pPr algn="r"/>
            <a:fld id="{96B6FF19-05A1-4CA1-BC87-1DF7A796AA03}" type="slidenum">
              <a:rPr lang="en-US" sz="1400" b="1" smtClean="0">
                <a:solidFill>
                  <a:srgbClr val="B1A673"/>
                </a:solidFill>
                <a:latin typeface="Arial Narrow" panose="020B0606020202030204" pitchFamily="34" charset="0"/>
              </a:rPr>
              <a:pPr algn="r"/>
              <a:t>2</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1" name="Title 1"/>
          <p:cNvSpPr txBox="1">
            <a:spLocks/>
          </p:cNvSpPr>
          <p:nvPr/>
        </p:nvSpPr>
        <p:spPr>
          <a:xfrm>
            <a:off x="1314451" y="295558"/>
            <a:ext cx="3657600" cy="43204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ZA" sz="2200" b="1" dirty="0" smtClean="0">
                <a:solidFill>
                  <a:srgbClr val="B1A673"/>
                </a:solidFill>
                <a:latin typeface="Arial Narrow" panose="020B0606020202030204" pitchFamily="34" charset="0"/>
                <a:cs typeface="Arial Narrow"/>
              </a:rPr>
              <a:t>BACKGROUND AND PURPOSE</a:t>
            </a:r>
            <a:endParaRPr lang="en-ZA" sz="2200" b="1" dirty="0">
              <a:solidFill>
                <a:srgbClr val="B1A673"/>
              </a:solidFill>
              <a:latin typeface="Arial Narrow" panose="020B0606020202030204" pitchFamily="34" charset="0"/>
              <a:cs typeface="Arial Narrow"/>
            </a:endParaRPr>
          </a:p>
        </p:txBody>
      </p:sp>
      <p:pic>
        <p:nvPicPr>
          <p:cNvPr id="17" name="Picture 16"/>
          <p:cNvPicPr>
            <a:picLocks noChangeAspect="1"/>
          </p:cNvPicPr>
          <p:nvPr/>
        </p:nvPicPr>
        <p:blipFill>
          <a:blip r:embed="rId6"/>
          <a:stretch>
            <a:fillRect/>
          </a:stretch>
        </p:blipFill>
        <p:spPr>
          <a:xfrm>
            <a:off x="6200774" y="3374571"/>
            <a:ext cx="2468880" cy="2406075"/>
          </a:xfrm>
          <a:prstGeom prst="rect">
            <a:avLst/>
          </a:prstGeom>
          <a:ln>
            <a:noFill/>
          </a:ln>
          <a:effectLst>
            <a:softEdge rad="112500"/>
          </a:effectLst>
        </p:spPr>
      </p:pic>
    </p:spTree>
    <p:extLst>
      <p:ext uri="{BB962C8B-B14F-4D97-AF65-F5344CB8AC3E}">
        <p14:creationId xmlns:p14="http://schemas.microsoft.com/office/powerpoint/2010/main" val="12747033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4" name="Slide Number Placeholder 3"/>
          <p:cNvSpPr>
            <a:spLocks noGrp="1"/>
          </p:cNvSpPr>
          <p:nvPr>
            <p:ph type="sldNum" sz="quarter" idx="12"/>
          </p:nvPr>
        </p:nvSpPr>
        <p:spPr>
          <a:xfrm>
            <a:off x="7537980" y="6353276"/>
            <a:ext cx="2228850" cy="365125"/>
          </a:xfrm>
        </p:spPr>
        <p:txBody>
          <a:bodyPr/>
          <a:lstStyle/>
          <a:p>
            <a:pPr algn="r"/>
            <a:fld id="{96B6FF19-05A1-4CA1-BC87-1DF7A796AA03}" type="slidenum">
              <a:rPr lang="en-US" sz="1400" b="1" smtClean="0">
                <a:solidFill>
                  <a:srgbClr val="B1A673"/>
                </a:solidFill>
                <a:latin typeface="Arial Narrow" panose="020B0606020202030204" pitchFamily="34" charset="0"/>
              </a:rPr>
              <a:pPr algn="r"/>
              <a:t>20</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1" y="295558"/>
            <a:ext cx="7219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a:solidFill>
                  <a:srgbClr val="B1A673"/>
                </a:solidFill>
                <a:latin typeface="Arial Narrow" panose="020B0606020202030204" pitchFamily="34" charset="0"/>
              </a:rPr>
              <a:t>INSTITUTIONAL PROGRAMME PERFORMANCE INFORMATION </a:t>
            </a:r>
            <a:endParaRPr lang="en-ZA" sz="2200" b="1" dirty="0">
              <a:solidFill>
                <a:srgbClr val="B1A673"/>
              </a:solidFill>
              <a:latin typeface="Arial Narrow" panose="020B0606020202030204" pitchFamily="34" charset="0"/>
              <a:cs typeface="Arial Narrow"/>
            </a:endParaRPr>
          </a:p>
        </p:txBody>
      </p:sp>
      <p:sp>
        <p:nvSpPr>
          <p:cNvPr id="13" name="Rectangle 12"/>
          <p:cNvSpPr/>
          <p:nvPr/>
        </p:nvSpPr>
        <p:spPr>
          <a:xfrm>
            <a:off x="6189127" y="2532621"/>
            <a:ext cx="3441324" cy="1200329"/>
          </a:xfrm>
          <a:prstGeom prst="rect">
            <a:avLst/>
          </a:prstGeom>
        </p:spPr>
        <p:txBody>
          <a:bodyPr wrap="square">
            <a:spAutoFit/>
          </a:bodyPr>
          <a:lstStyle/>
          <a:p>
            <a:pPr algn="just">
              <a:lnSpc>
                <a:spcPct val="150000"/>
              </a:lnSpc>
            </a:pPr>
            <a:r>
              <a:rPr lang="en-US" sz="1600" b="1" dirty="0" smtClean="0">
                <a:latin typeface="Arial Narrow" panose="020B0606020202030204" pitchFamily="34" charset="0"/>
              </a:rPr>
              <a:t>The </a:t>
            </a:r>
            <a:r>
              <a:rPr lang="en-US" sz="1600" b="1" dirty="0">
                <a:latin typeface="Arial Narrow" panose="020B0606020202030204" pitchFamily="34" charset="0"/>
              </a:rPr>
              <a:t>Programme achieved 100% of its </a:t>
            </a:r>
            <a:r>
              <a:rPr lang="en-US" sz="1600" b="1" dirty="0" smtClean="0">
                <a:latin typeface="Arial Narrow" panose="020B0606020202030204" pitchFamily="34" charset="0"/>
              </a:rPr>
              <a:t>planned targets during the period under consideration. </a:t>
            </a:r>
            <a:endParaRPr lang="en-US" sz="1600" b="1" dirty="0">
              <a:latin typeface="Arial Narrow" panose="020B0606020202030204" pitchFamily="34" charset="0"/>
            </a:endParaRPr>
          </a:p>
        </p:txBody>
      </p:sp>
      <p:sp>
        <p:nvSpPr>
          <p:cNvPr id="14" name="Rectangle 13"/>
          <p:cNvSpPr/>
          <p:nvPr/>
        </p:nvSpPr>
        <p:spPr>
          <a:xfrm>
            <a:off x="2281240" y="750069"/>
            <a:ext cx="5060159" cy="340093"/>
          </a:xfrm>
          <a:prstGeom prst="rect">
            <a:avLst/>
          </a:prstGeom>
        </p:spPr>
        <p:txBody>
          <a:bodyPr wrap="square">
            <a:spAutoFit/>
          </a:bodyPr>
          <a:lstStyle/>
          <a:p>
            <a:pPr marL="90170">
              <a:lnSpc>
                <a:spcPct val="115000"/>
              </a:lnSpc>
            </a:pPr>
            <a:r>
              <a:rPr lang="en-ZA" sz="14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GRAPHICAL REPRESENTATION OF PROGRAMME 4 PERFORMANCE</a:t>
            </a:r>
            <a:endParaRPr lang="en-US"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5" name="Chart 14"/>
          <p:cNvGraphicFramePr>
            <a:graphicFrameLocks/>
          </p:cNvGraphicFramePr>
          <p:nvPr>
            <p:extLst>
              <p:ext uri="{D42A27DB-BD31-4B8C-83A1-F6EECF244321}">
                <p14:modId xmlns:p14="http://schemas.microsoft.com/office/powerpoint/2010/main" val="3535712668"/>
              </p:ext>
            </p:extLst>
          </p:nvPr>
        </p:nvGraphicFramePr>
        <p:xfrm>
          <a:off x="382997" y="1441981"/>
          <a:ext cx="5638800" cy="433232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5933638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3" name="Text Placeholder 2"/>
          <p:cNvSpPr>
            <a:spLocks noGrp="1"/>
          </p:cNvSpPr>
          <p:nvPr>
            <p:ph type="body" idx="1"/>
          </p:nvPr>
        </p:nvSpPr>
        <p:spPr>
          <a:xfrm>
            <a:off x="6136943" y="1441981"/>
            <a:ext cx="3558386" cy="4717416"/>
          </a:xfrm>
        </p:spPr>
        <p:txBody>
          <a:bodyPr anchor="t">
            <a:noAutofit/>
          </a:bodyPr>
          <a:lstStyle/>
          <a:p>
            <a:pPr lvl="0" algn="just">
              <a:lnSpc>
                <a:spcPct val="170000"/>
              </a:lnSpc>
              <a:spcBef>
                <a:spcPts val="0"/>
              </a:spcBef>
            </a:pPr>
            <a:r>
              <a:rPr lang="en-US" sz="1600" dirty="0" smtClean="0">
                <a:latin typeface="Arial Narrow" panose="020B0606020202030204" pitchFamily="34" charset="0"/>
              </a:rPr>
              <a:t>By the end of the period under consideration, the </a:t>
            </a:r>
            <a:r>
              <a:rPr lang="en-US" sz="1600" dirty="0">
                <a:latin typeface="Arial Narrow" panose="020B0606020202030204" pitchFamily="34" charset="0"/>
              </a:rPr>
              <a:t>Department </a:t>
            </a:r>
            <a:r>
              <a:rPr lang="en-US" sz="1600" dirty="0" smtClean="0">
                <a:latin typeface="Arial Narrow" panose="020B0606020202030204" pitchFamily="34" charset="0"/>
              </a:rPr>
              <a:t>had achieved 83% </a:t>
            </a:r>
            <a:r>
              <a:rPr lang="en-US" sz="1600" dirty="0">
                <a:latin typeface="Arial Narrow" panose="020B0606020202030204" pitchFamily="34" charset="0"/>
              </a:rPr>
              <a:t>of its planned </a:t>
            </a:r>
            <a:r>
              <a:rPr lang="en-US" sz="1600" dirty="0" smtClean="0">
                <a:latin typeface="Arial Narrow" panose="020B0606020202030204" pitchFamily="34" charset="0"/>
              </a:rPr>
              <a:t>targets in spite of a constrained fiscal environment and the challenges posed by COVID-19, however </a:t>
            </a:r>
            <a:r>
              <a:rPr lang="en-US" sz="1600" dirty="0">
                <a:latin typeface="Arial Narrow" panose="020B0606020202030204" pitchFamily="34" charset="0"/>
              </a:rPr>
              <a:t>when compared with the performance of the fourth quarter of 2019/20 (</a:t>
            </a:r>
            <a:r>
              <a:rPr lang="en-US" sz="1600" dirty="0" smtClean="0">
                <a:latin typeface="Arial Narrow" panose="020B0606020202030204" pitchFamily="34" charset="0"/>
              </a:rPr>
              <a:t>85%), </a:t>
            </a:r>
            <a:r>
              <a:rPr lang="en-US" sz="1600" dirty="0">
                <a:latin typeface="Arial Narrow" panose="020B0606020202030204" pitchFamily="34" charset="0"/>
              </a:rPr>
              <a:t>a </a:t>
            </a:r>
            <a:r>
              <a:rPr lang="en-US" sz="1600" dirty="0" smtClean="0">
                <a:latin typeface="Arial Narrow" panose="020B0606020202030204" pitchFamily="34" charset="0"/>
              </a:rPr>
              <a:t>slight decline </a:t>
            </a:r>
            <a:r>
              <a:rPr lang="en-US" sz="1600" dirty="0">
                <a:latin typeface="Arial Narrow" panose="020B0606020202030204" pitchFamily="34" charset="0"/>
              </a:rPr>
              <a:t>of </a:t>
            </a:r>
            <a:r>
              <a:rPr lang="en-US" sz="1600" dirty="0" smtClean="0">
                <a:latin typeface="Arial Narrow" panose="020B0606020202030204" pitchFamily="34" charset="0"/>
              </a:rPr>
              <a:t>2% </a:t>
            </a:r>
            <a:r>
              <a:rPr lang="en-US" sz="1600" dirty="0">
                <a:latin typeface="Arial Narrow" panose="020B0606020202030204" pitchFamily="34" charset="0"/>
              </a:rPr>
              <a:t>can be noted. </a:t>
            </a:r>
          </a:p>
        </p:txBody>
      </p:sp>
      <p:sp>
        <p:nvSpPr>
          <p:cNvPr id="4" name="Slide Number Placeholder 3"/>
          <p:cNvSpPr>
            <a:spLocks noGrp="1"/>
          </p:cNvSpPr>
          <p:nvPr>
            <p:ph type="sldNum" sz="quarter" idx="12"/>
          </p:nvPr>
        </p:nvSpPr>
        <p:spPr/>
        <p:txBody>
          <a:bodyPr/>
          <a:lstStyle/>
          <a:p>
            <a:pPr algn="r"/>
            <a:fld id="{96B6FF19-05A1-4CA1-BC87-1DF7A796AA03}" type="slidenum">
              <a:rPr lang="en-US" sz="1400" b="1" smtClean="0">
                <a:solidFill>
                  <a:srgbClr val="B1A673"/>
                </a:solidFill>
                <a:latin typeface="Arial Narrow" panose="020B0606020202030204" pitchFamily="34" charset="0"/>
              </a:rPr>
              <a:pPr algn="r"/>
              <a:t>21</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1" y="295558"/>
            <a:ext cx="7219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a:solidFill>
                  <a:srgbClr val="B1A673"/>
                </a:solidFill>
                <a:latin typeface="Arial Narrow" panose="020B0606020202030204" pitchFamily="34" charset="0"/>
              </a:rPr>
              <a:t>INSTITUTIONAL PROGRAMME PERFORMANCE INFORMATION </a:t>
            </a:r>
            <a:endParaRPr lang="en-ZA" sz="2200" b="1" dirty="0">
              <a:solidFill>
                <a:srgbClr val="B1A673"/>
              </a:solidFill>
              <a:latin typeface="Arial Narrow" panose="020B0606020202030204" pitchFamily="34" charset="0"/>
              <a:cs typeface="Arial Narrow"/>
            </a:endParaRPr>
          </a:p>
        </p:txBody>
      </p:sp>
      <p:sp>
        <p:nvSpPr>
          <p:cNvPr id="14" name="Rectangle 13"/>
          <p:cNvSpPr/>
          <p:nvPr/>
        </p:nvSpPr>
        <p:spPr>
          <a:xfrm>
            <a:off x="2281239" y="750069"/>
            <a:ext cx="6126480" cy="340093"/>
          </a:xfrm>
          <a:prstGeom prst="rect">
            <a:avLst/>
          </a:prstGeom>
        </p:spPr>
        <p:txBody>
          <a:bodyPr wrap="square">
            <a:spAutoFit/>
          </a:bodyPr>
          <a:lstStyle/>
          <a:p>
            <a:pPr marL="90170">
              <a:lnSpc>
                <a:spcPct val="115000"/>
              </a:lnSpc>
            </a:pPr>
            <a:r>
              <a:rPr lang="en-ZA" sz="14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GRAPHICAL REPRESENTATION </a:t>
            </a:r>
            <a:r>
              <a:rPr lang="en-ZA" sz="1400" b="1" dirty="0" smtClean="0">
                <a:solidFill>
                  <a:schemeClr val="bg1"/>
                </a:solidFill>
                <a:latin typeface="Arial Narrow" panose="020B0606020202030204" pitchFamily="34" charset="0"/>
                <a:ea typeface="Calibri" panose="020F0502020204030204" pitchFamily="34" charset="0"/>
                <a:cs typeface="Times New Roman" panose="02020603050405020304" pitchFamily="18" charset="0"/>
              </a:rPr>
              <a:t>QUARTER PERFORMANCE: Q2-Q4 OF 2020/21</a:t>
            </a:r>
            <a:endParaRPr lang="en-US"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2" name="Chart 11"/>
          <p:cNvGraphicFramePr>
            <a:graphicFrameLocks/>
          </p:cNvGraphicFramePr>
          <p:nvPr>
            <p:extLst>
              <p:ext uri="{D42A27DB-BD31-4B8C-83A1-F6EECF244321}">
                <p14:modId xmlns:p14="http://schemas.microsoft.com/office/powerpoint/2010/main" val="2630612704"/>
              </p:ext>
            </p:extLst>
          </p:nvPr>
        </p:nvGraphicFramePr>
        <p:xfrm>
          <a:off x="310404" y="1441981"/>
          <a:ext cx="5646643" cy="471741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7705361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14" name="Content Placeholder 13"/>
          <p:cNvSpPr>
            <a:spLocks noGrp="1"/>
          </p:cNvSpPr>
          <p:nvPr>
            <p:ph idx="1"/>
          </p:nvPr>
        </p:nvSpPr>
        <p:spPr>
          <a:xfrm>
            <a:off x="133349" y="1159654"/>
            <a:ext cx="9539817" cy="5093395"/>
          </a:xfrm>
        </p:spPr>
        <p:txBody>
          <a:bodyPr>
            <a:noAutofit/>
          </a:bodyPr>
          <a:lstStyle/>
          <a:p>
            <a:pPr lvl="0" algn="just">
              <a:lnSpc>
                <a:spcPct val="150000"/>
              </a:lnSpc>
              <a:spcBef>
                <a:spcPts val="0"/>
              </a:spcBef>
            </a:pPr>
            <a:r>
              <a:rPr lang="en-US" sz="1600" b="1" dirty="0" smtClean="0">
                <a:latin typeface="Arial Narrow" panose="020B0606020202030204" pitchFamily="34" charset="0"/>
              </a:rPr>
              <a:t>Finalisation and approval of the </a:t>
            </a:r>
            <a:r>
              <a:rPr lang="en-ZA" sz="1600" b="1" dirty="0">
                <a:solidFill>
                  <a:srgbClr val="B1A673"/>
                </a:solidFill>
                <a:latin typeface="Arial Narrow" panose="020B0606020202030204" pitchFamily="34" charset="0"/>
              </a:rPr>
              <a:t>Integrated Crime and Violence Prevention Strategy </a:t>
            </a:r>
            <a:endParaRPr lang="en-ZA" sz="1600" b="1" dirty="0" smtClean="0">
              <a:solidFill>
                <a:srgbClr val="B1A673"/>
              </a:solidFill>
              <a:latin typeface="Arial Narrow" panose="020B0606020202030204" pitchFamily="34" charset="0"/>
            </a:endParaRPr>
          </a:p>
          <a:p>
            <a:pPr lvl="0" algn="just">
              <a:lnSpc>
                <a:spcPct val="150000"/>
              </a:lnSpc>
              <a:spcBef>
                <a:spcPts val="0"/>
              </a:spcBef>
            </a:pPr>
            <a:r>
              <a:rPr lang="en-US" sz="1600" b="1" dirty="0" smtClean="0">
                <a:latin typeface="Arial Narrow" panose="020B0606020202030204" pitchFamily="34" charset="0"/>
              </a:rPr>
              <a:t>Finalisation and approval of the </a:t>
            </a:r>
            <a:r>
              <a:rPr lang="en-ZA" sz="1600" b="1" dirty="0">
                <a:solidFill>
                  <a:srgbClr val="B1A673"/>
                </a:solidFill>
                <a:latin typeface="Arial Narrow" panose="020B0606020202030204" pitchFamily="34" charset="0"/>
              </a:rPr>
              <a:t>E-Policing </a:t>
            </a:r>
            <a:r>
              <a:rPr lang="en-ZA" sz="1600" b="1" dirty="0" smtClean="0">
                <a:solidFill>
                  <a:srgbClr val="B1A673"/>
                </a:solidFill>
                <a:latin typeface="Arial Narrow" panose="020B0606020202030204" pitchFamily="34" charset="0"/>
              </a:rPr>
              <a:t>Policy</a:t>
            </a:r>
          </a:p>
          <a:p>
            <a:pPr lvl="0" algn="just">
              <a:lnSpc>
                <a:spcPct val="150000"/>
              </a:lnSpc>
              <a:spcBef>
                <a:spcPts val="0"/>
              </a:spcBef>
            </a:pPr>
            <a:r>
              <a:rPr lang="en-ZA" sz="1600" b="1" dirty="0" smtClean="0">
                <a:latin typeface="Arial Narrow" panose="020B0606020202030204" pitchFamily="34" charset="0"/>
              </a:rPr>
              <a:t>Development of </a:t>
            </a:r>
            <a:r>
              <a:rPr lang="en-ZA" sz="1600" b="1" dirty="0" smtClean="0">
                <a:solidFill>
                  <a:srgbClr val="B1A673"/>
                </a:solidFill>
                <a:latin typeface="Arial Narrow" panose="020B0606020202030204" pitchFamily="34" charset="0"/>
              </a:rPr>
              <a:t>three research briefs </a:t>
            </a:r>
            <a:r>
              <a:rPr lang="en-US" sz="1600" b="1" dirty="0">
                <a:latin typeface="Arial Narrow" panose="020B0606020202030204" pitchFamily="34" charset="0"/>
              </a:rPr>
              <a:t>on various topical issues affecting policing </a:t>
            </a:r>
            <a:r>
              <a:rPr lang="en-US" sz="1600" b="1" dirty="0" smtClean="0">
                <a:latin typeface="Arial Narrow" panose="020B0606020202030204" pitchFamily="34" charset="0"/>
              </a:rPr>
              <a:t>, including the </a:t>
            </a:r>
            <a:r>
              <a:rPr lang="en-US" sz="1600" b="1" dirty="0">
                <a:latin typeface="Arial Narrow" panose="020B0606020202030204" pitchFamily="34" charset="0"/>
              </a:rPr>
              <a:t>Analysis of Murder Case Dockets </a:t>
            </a:r>
            <a:r>
              <a:rPr lang="en-US" sz="1600" b="1" dirty="0" smtClean="0">
                <a:latin typeface="Arial Narrow" panose="020B0606020202030204" pitchFamily="34" charset="0"/>
              </a:rPr>
              <a:t>conducted </a:t>
            </a:r>
            <a:r>
              <a:rPr lang="en-US" sz="1600" b="1" dirty="0">
                <a:latin typeface="Arial Narrow" panose="020B0606020202030204" pitchFamily="34" charset="0"/>
              </a:rPr>
              <a:t>jointly with the Provincial </a:t>
            </a:r>
            <a:r>
              <a:rPr lang="en-US" sz="1600" b="1" dirty="0" smtClean="0">
                <a:latin typeface="Arial Narrow" panose="020B0606020202030204" pitchFamily="34" charset="0"/>
              </a:rPr>
              <a:t>Secretariats</a:t>
            </a:r>
          </a:p>
          <a:p>
            <a:pPr lvl="0" algn="just">
              <a:lnSpc>
                <a:spcPct val="150000"/>
              </a:lnSpc>
              <a:spcBef>
                <a:spcPts val="0"/>
              </a:spcBef>
            </a:pPr>
            <a:r>
              <a:rPr lang="en-US" sz="1600" b="1" dirty="0" smtClean="0">
                <a:latin typeface="Arial Narrow" panose="020B0606020202030204" pitchFamily="34" charset="0"/>
              </a:rPr>
              <a:t>Finalisation </a:t>
            </a:r>
            <a:r>
              <a:rPr lang="en-US" sz="1600" b="1" dirty="0">
                <a:latin typeface="Arial Narrow" panose="020B0606020202030204" pitchFamily="34" charset="0"/>
              </a:rPr>
              <a:t>of </a:t>
            </a:r>
            <a:r>
              <a:rPr lang="en-US" sz="1600" b="1" dirty="0">
                <a:solidFill>
                  <a:srgbClr val="B1A673"/>
                </a:solidFill>
                <a:latin typeface="Arial Narrow" panose="020B0606020202030204" pitchFamily="34" charset="0"/>
              </a:rPr>
              <a:t>SAPS Trends Analysis </a:t>
            </a:r>
            <a:r>
              <a:rPr lang="en-US" sz="1600" b="1" dirty="0" smtClean="0">
                <a:solidFill>
                  <a:srgbClr val="B1A673"/>
                </a:solidFill>
                <a:latin typeface="Arial Narrow" panose="020B0606020202030204" pitchFamily="34" charset="0"/>
              </a:rPr>
              <a:t>Report </a:t>
            </a:r>
            <a:r>
              <a:rPr lang="en-US" sz="1600" b="1" dirty="0" smtClean="0">
                <a:latin typeface="Arial Narrow" panose="020B0606020202030204" pitchFamily="34" charset="0"/>
              </a:rPr>
              <a:t>on performance at the Top 30 high crime police </a:t>
            </a:r>
            <a:r>
              <a:rPr lang="en-US" sz="1600" b="1" dirty="0">
                <a:latin typeface="Arial Narrow" panose="020B0606020202030204" pitchFamily="34" charset="0"/>
              </a:rPr>
              <a:t>stations for the 2017/18, 2018/19 and 2019/20 financial years in relation to reported serious crimes, training and development, human resources and vehicles</a:t>
            </a:r>
            <a:endParaRPr lang="en-US" sz="1600" b="1" dirty="0" smtClean="0">
              <a:latin typeface="Arial Narrow" panose="020B0606020202030204" pitchFamily="34" charset="0"/>
            </a:endParaRPr>
          </a:p>
          <a:p>
            <a:pPr lvl="0" algn="just">
              <a:lnSpc>
                <a:spcPct val="150000"/>
              </a:lnSpc>
              <a:spcBef>
                <a:spcPts val="0"/>
              </a:spcBef>
            </a:pPr>
            <a:r>
              <a:rPr lang="en-US" sz="1600" b="1" dirty="0" smtClean="0">
                <a:latin typeface="Arial Narrow" panose="020B0606020202030204" pitchFamily="34" charset="0"/>
              </a:rPr>
              <a:t>Development of </a:t>
            </a:r>
            <a:r>
              <a:rPr lang="en-US" sz="1600" b="1" dirty="0">
                <a:latin typeface="Arial Narrow" panose="020B0606020202030204" pitchFamily="34" charset="0"/>
              </a:rPr>
              <a:t>report </a:t>
            </a:r>
            <a:r>
              <a:rPr lang="en-US" sz="1600" b="1" dirty="0" smtClean="0">
                <a:latin typeface="Arial Narrow" panose="020B0606020202030204" pitchFamily="34" charset="0"/>
              </a:rPr>
              <a:t>on </a:t>
            </a:r>
            <a:r>
              <a:rPr lang="en-US" sz="1600" b="1" dirty="0">
                <a:latin typeface="Arial Narrow" panose="020B0606020202030204" pitchFamily="34" charset="0"/>
              </a:rPr>
              <a:t>the </a:t>
            </a:r>
            <a:r>
              <a:rPr lang="en-US" sz="1600" b="1" dirty="0">
                <a:solidFill>
                  <a:srgbClr val="B1A673"/>
                </a:solidFill>
                <a:latin typeface="Arial Narrow" panose="020B0606020202030204" pitchFamily="34" charset="0"/>
              </a:rPr>
              <a:t>assessment of litigation/civil claims management by SAPS </a:t>
            </a:r>
            <a:r>
              <a:rPr lang="en-US" sz="1600" b="1" dirty="0" smtClean="0">
                <a:latin typeface="Arial Narrow" panose="020B0606020202030204" pitchFamily="34" charset="0"/>
              </a:rPr>
              <a:t>to </a:t>
            </a:r>
            <a:r>
              <a:rPr lang="en-US" sz="1600" b="1" dirty="0">
                <a:latin typeface="Arial Narrow" panose="020B0606020202030204" pitchFamily="34" charset="0"/>
              </a:rPr>
              <a:t>identify critical areas that require attention in the management of litigation; monitor critical trends on litigation management; assess progress made in implementing previous recommendations; and make future recommendations on how best to manage </a:t>
            </a:r>
            <a:r>
              <a:rPr lang="en-US" sz="1600" b="1" dirty="0" smtClean="0">
                <a:latin typeface="Arial Narrow" panose="020B0606020202030204" pitchFamily="34" charset="0"/>
              </a:rPr>
              <a:t>litigation</a:t>
            </a:r>
          </a:p>
          <a:p>
            <a:pPr lvl="0" algn="just">
              <a:lnSpc>
                <a:spcPct val="150000"/>
              </a:lnSpc>
              <a:spcBef>
                <a:spcPts val="0"/>
              </a:spcBef>
            </a:pPr>
            <a:r>
              <a:rPr lang="en-US" sz="1600" b="1" dirty="0" smtClean="0">
                <a:latin typeface="Arial Narrow" panose="020B0606020202030204" pitchFamily="34" charset="0"/>
              </a:rPr>
              <a:t>Finalisation and approval </a:t>
            </a:r>
            <a:r>
              <a:rPr lang="en-US" sz="1600" b="1" dirty="0">
                <a:latin typeface="Arial Narrow" panose="020B0606020202030204" pitchFamily="34" charset="0"/>
              </a:rPr>
              <a:t>of </a:t>
            </a:r>
            <a:r>
              <a:rPr lang="en-US" sz="1600" b="1" dirty="0" smtClean="0">
                <a:latin typeface="Arial Narrow" panose="020B0606020202030204" pitchFamily="34" charset="0"/>
              </a:rPr>
              <a:t>the </a:t>
            </a:r>
            <a:r>
              <a:rPr lang="en-US" sz="1600" b="1" dirty="0" smtClean="0">
                <a:solidFill>
                  <a:srgbClr val="B1A673"/>
                </a:solidFill>
                <a:latin typeface="Arial Narrow" panose="020B0606020202030204" pitchFamily="34" charset="0"/>
              </a:rPr>
              <a:t>assessment </a:t>
            </a:r>
            <a:r>
              <a:rPr lang="en-US" sz="1600" b="1" dirty="0">
                <a:solidFill>
                  <a:srgbClr val="B1A673"/>
                </a:solidFill>
                <a:latin typeface="Arial Narrow" panose="020B0606020202030204" pitchFamily="34" charset="0"/>
              </a:rPr>
              <a:t>of the Sexual Offences Learning Programme for Detectives   </a:t>
            </a:r>
            <a:endParaRPr lang="en-US" sz="1600" b="1" dirty="0" smtClean="0">
              <a:solidFill>
                <a:srgbClr val="B1A673"/>
              </a:solidFill>
              <a:latin typeface="Arial Narrow" panose="020B0606020202030204" pitchFamily="34" charset="0"/>
            </a:endParaRPr>
          </a:p>
          <a:p>
            <a:pPr lvl="0" algn="just">
              <a:lnSpc>
                <a:spcPct val="150000"/>
              </a:lnSpc>
              <a:spcBef>
                <a:spcPts val="0"/>
              </a:spcBef>
            </a:pPr>
            <a:r>
              <a:rPr lang="en-US" sz="1600" b="1" dirty="0" smtClean="0">
                <a:latin typeface="Arial Narrow" panose="020B0606020202030204" pitchFamily="34" charset="0"/>
              </a:rPr>
              <a:t>Finalisation of </a:t>
            </a:r>
            <a:r>
              <a:rPr lang="en-US" sz="1600" b="1" dirty="0" smtClean="0">
                <a:solidFill>
                  <a:srgbClr val="B1A673"/>
                </a:solidFill>
                <a:latin typeface="Arial Narrow" panose="020B0606020202030204" pitchFamily="34" charset="0"/>
              </a:rPr>
              <a:t>key legislation</a:t>
            </a:r>
          </a:p>
          <a:p>
            <a:pPr marL="0" lvl="0" indent="0" algn="just">
              <a:lnSpc>
                <a:spcPct val="150000"/>
              </a:lnSpc>
              <a:spcBef>
                <a:spcPts val="0"/>
              </a:spcBef>
              <a:buNone/>
            </a:pPr>
            <a:endParaRPr lang="en-US" sz="1600" b="1" dirty="0" smtClean="0">
              <a:latin typeface="Arial Narrow" panose="020B0606020202030204" pitchFamily="34" charset="0"/>
            </a:endParaRPr>
          </a:p>
          <a:p>
            <a:pPr lvl="0" algn="just">
              <a:lnSpc>
                <a:spcPct val="150000"/>
              </a:lnSpc>
              <a:spcBef>
                <a:spcPts val="0"/>
              </a:spcBef>
            </a:pPr>
            <a:endParaRPr lang="en-US" sz="1600" dirty="0">
              <a:latin typeface="Arial Narrow" panose="020B0606020202030204" pitchFamily="34" charset="0"/>
            </a:endParaRPr>
          </a:p>
          <a:p>
            <a:pPr algn="just">
              <a:lnSpc>
                <a:spcPct val="150000"/>
              </a:lnSpc>
              <a:spcBef>
                <a:spcPts val="0"/>
              </a:spcBef>
            </a:pPr>
            <a:endParaRPr lang="en-US" sz="1600" b="1"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pPr algn="r"/>
            <a:fld id="{96B6FF19-05A1-4CA1-BC87-1DF7A796AA03}" type="slidenum">
              <a:rPr lang="en-US" sz="1400" b="1" smtClean="0">
                <a:solidFill>
                  <a:srgbClr val="B1A673"/>
                </a:solidFill>
                <a:latin typeface="Arial Narrow" panose="020B0606020202030204" pitchFamily="34" charset="0"/>
              </a:rPr>
              <a:pPr algn="r"/>
              <a:t>22</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1" y="295558"/>
            <a:ext cx="4933950" cy="43204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ZA" sz="2200" b="1" dirty="0" smtClean="0">
                <a:solidFill>
                  <a:srgbClr val="B1A673"/>
                </a:solidFill>
                <a:latin typeface="Arial Narrow" panose="020B0606020202030204" pitchFamily="34" charset="0"/>
                <a:cs typeface="Arial Narrow"/>
              </a:rPr>
              <a:t>KEY ACHIEVEMENTS</a:t>
            </a:r>
            <a:endParaRPr lang="en-ZA" sz="2200" b="1" dirty="0">
              <a:solidFill>
                <a:srgbClr val="B1A673"/>
              </a:solidFill>
              <a:latin typeface="Arial Narrow" panose="020B0606020202030204" pitchFamily="34" charset="0"/>
              <a:cs typeface="Arial Narrow"/>
            </a:endParaRPr>
          </a:p>
        </p:txBody>
      </p:sp>
      <p:sp>
        <p:nvSpPr>
          <p:cNvPr id="11" name="Rectangle 10"/>
          <p:cNvSpPr/>
          <p:nvPr/>
        </p:nvSpPr>
        <p:spPr>
          <a:xfrm>
            <a:off x="232833" y="1273785"/>
            <a:ext cx="9440334" cy="830997"/>
          </a:xfrm>
          <a:prstGeom prst="rect">
            <a:avLst/>
          </a:prstGeom>
        </p:spPr>
        <p:txBody>
          <a:bodyPr wrap="square">
            <a:spAutoFit/>
          </a:bodyPr>
          <a:lstStyle/>
          <a:p>
            <a:pPr algn="just">
              <a:lnSpc>
                <a:spcPct val="150000"/>
              </a:lnSpc>
            </a:pPr>
            <a:endParaRPr lang="en-US" sz="1600" dirty="0">
              <a:latin typeface="Arial Narrow" panose="020B0606020202030204" pitchFamily="34" charset="0"/>
            </a:endParaRPr>
          </a:p>
          <a:p>
            <a:pPr algn="just">
              <a:lnSpc>
                <a:spcPct val="150000"/>
              </a:lnSpc>
            </a:pPr>
            <a:r>
              <a:rPr lang="en-US" sz="1600" dirty="0">
                <a:latin typeface="Arial Narrow" panose="020B0606020202030204" pitchFamily="34" charset="0"/>
              </a:rPr>
              <a:t> </a:t>
            </a:r>
          </a:p>
        </p:txBody>
      </p:sp>
      <p:sp>
        <p:nvSpPr>
          <p:cNvPr id="12" name="Title 1"/>
          <p:cNvSpPr txBox="1">
            <a:spLocks/>
          </p:cNvSpPr>
          <p:nvPr/>
        </p:nvSpPr>
        <p:spPr>
          <a:xfrm>
            <a:off x="133350" y="658882"/>
            <a:ext cx="4933950" cy="43204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ZA" sz="1800" b="1" u="sng" dirty="0">
              <a:solidFill>
                <a:srgbClr val="B1A673"/>
              </a:solidFill>
              <a:latin typeface="Arial Narrow" panose="020B0606020202030204" pitchFamily="34" charset="0"/>
              <a:cs typeface="Arial Narrow"/>
            </a:endParaRPr>
          </a:p>
        </p:txBody>
      </p:sp>
    </p:spTree>
    <p:extLst>
      <p:ext uri="{BB962C8B-B14F-4D97-AF65-F5344CB8AC3E}">
        <p14:creationId xmlns:p14="http://schemas.microsoft.com/office/powerpoint/2010/main" val="1839357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3" name="Content Placeholder 2"/>
          <p:cNvSpPr>
            <a:spLocks noGrp="1"/>
          </p:cNvSpPr>
          <p:nvPr>
            <p:ph sz="half" idx="1"/>
          </p:nvPr>
        </p:nvSpPr>
        <p:spPr>
          <a:xfrm>
            <a:off x="58056" y="1476443"/>
            <a:ext cx="5275943" cy="4798301"/>
          </a:xfrm>
        </p:spPr>
        <p:txBody>
          <a:bodyPr>
            <a:noAutofit/>
          </a:bodyPr>
          <a:lstStyle/>
          <a:p>
            <a:pPr marL="0" lvl="0" indent="0" algn="just">
              <a:lnSpc>
                <a:spcPct val="150000"/>
              </a:lnSpc>
              <a:spcBef>
                <a:spcPts val="0"/>
              </a:spcBef>
              <a:buNone/>
            </a:pPr>
            <a:r>
              <a:rPr lang="en-US" sz="1100" b="1" dirty="0">
                <a:solidFill>
                  <a:srgbClr val="B1A673"/>
                </a:solidFill>
                <a:latin typeface="Arial Narrow" panose="020B0606020202030204" pitchFamily="34" charset="0"/>
              </a:rPr>
              <a:t>Criminal Law (Forensic Procedures) Amendment Bill </a:t>
            </a:r>
            <a:endParaRPr lang="en-US" sz="1100" dirty="0">
              <a:solidFill>
                <a:srgbClr val="B1A673"/>
              </a:solidFill>
              <a:latin typeface="Arial Narrow" panose="020B0606020202030204" pitchFamily="34" charset="0"/>
            </a:endParaRPr>
          </a:p>
          <a:p>
            <a:pPr marL="0" lvl="0" indent="0" algn="just">
              <a:lnSpc>
                <a:spcPct val="150000"/>
              </a:lnSpc>
              <a:spcBef>
                <a:spcPts val="0"/>
              </a:spcBef>
              <a:buNone/>
            </a:pPr>
            <a:r>
              <a:rPr lang="en-ZA" sz="1100" b="1" dirty="0">
                <a:solidFill>
                  <a:prstClr val="black"/>
                </a:solidFill>
                <a:latin typeface="Arial Narrow" panose="020B0606020202030204" pitchFamily="34" charset="0"/>
              </a:rPr>
              <a:t>The Minister has approved the Bill for further processing to the Cabinet Committee of the JCPS Cluster, through the JCPS Minister’s Cluster. A request for approval of the Bill for introduction in Parliament shall be sought from Cabinet, through the JCPS Cluster, and a date is awaited to brief the Minister.</a:t>
            </a:r>
          </a:p>
          <a:p>
            <a:pPr marL="0" lvl="0" indent="0" algn="just">
              <a:lnSpc>
                <a:spcPct val="150000"/>
              </a:lnSpc>
              <a:spcBef>
                <a:spcPts val="0"/>
              </a:spcBef>
              <a:buNone/>
            </a:pPr>
            <a:endParaRPr lang="en-ZA" sz="1100" dirty="0">
              <a:solidFill>
                <a:prstClr val="black"/>
              </a:solidFill>
              <a:latin typeface="Arial Narrow" panose="020B0606020202030204" pitchFamily="34" charset="0"/>
              <a:ea typeface="Times New Roman" panose="02020603050405020304" pitchFamily="18" charset="0"/>
              <a:cs typeface="Times New Roman" panose="02020603050405020304" pitchFamily="18" charset="0"/>
            </a:endParaRPr>
          </a:p>
          <a:p>
            <a:pPr marL="0" lvl="0" indent="0" algn="just">
              <a:lnSpc>
                <a:spcPct val="150000"/>
              </a:lnSpc>
              <a:spcBef>
                <a:spcPts val="0"/>
              </a:spcBef>
              <a:buNone/>
            </a:pPr>
            <a:r>
              <a:rPr lang="en-ZA" sz="1100" b="1" dirty="0">
                <a:solidFill>
                  <a:srgbClr val="B1A673"/>
                </a:solidFill>
                <a:latin typeface="Arial Narrow" panose="020B0606020202030204" pitchFamily="34" charset="0"/>
              </a:rPr>
              <a:t>South African Police Service Amendment Bill, 2020</a:t>
            </a:r>
            <a:endParaRPr lang="en-US" sz="1100" dirty="0">
              <a:solidFill>
                <a:srgbClr val="B1A673"/>
              </a:solidFill>
              <a:latin typeface="Arial Narrow" panose="020B0606020202030204" pitchFamily="34" charset="0"/>
            </a:endParaRPr>
          </a:p>
          <a:p>
            <a:pPr marL="0" lvl="0" indent="0" algn="just">
              <a:lnSpc>
                <a:spcPct val="150000"/>
              </a:lnSpc>
              <a:spcBef>
                <a:spcPts val="0"/>
              </a:spcBef>
              <a:buNone/>
            </a:pPr>
            <a:r>
              <a:rPr lang="en-US" sz="1100" b="1" dirty="0">
                <a:solidFill>
                  <a:prstClr val="black"/>
                </a:solidFill>
                <a:latin typeface="Arial Narrow" panose="020B0606020202030204" pitchFamily="34" charset="0"/>
              </a:rPr>
              <a:t>The South African Police Service Amendment Bill (SAPSA) was prepared for the Chief State Law Advisers for scrutiny and submitted to the Office of the Chief State Law Advisers on 12 March 2021.  Following previous correspondence to the National Treasury, it was resolved that a meeting should take place between National Treasury and SAPS Finance Division, in order to discuss and arrive at a solution on the financial implications and challenges posed by the Bill. </a:t>
            </a:r>
            <a:endParaRPr lang="en-US" sz="1100" b="1" dirty="0" smtClean="0">
              <a:solidFill>
                <a:prstClr val="black"/>
              </a:solidFill>
              <a:latin typeface="Arial Narrow" panose="020B0606020202030204" pitchFamily="34" charset="0"/>
            </a:endParaRPr>
          </a:p>
          <a:p>
            <a:pPr marL="0" indent="0" algn="just">
              <a:lnSpc>
                <a:spcPct val="150000"/>
              </a:lnSpc>
              <a:buNone/>
            </a:pPr>
            <a:r>
              <a:rPr lang="en-US" sz="1100" b="1" dirty="0">
                <a:latin typeface="Arial Narrow" panose="020B0606020202030204" pitchFamily="34" charset="0"/>
              </a:rPr>
              <a:t>The meeting took place on 15 March 20201 and guidance was sought from National Treasury on taking the Bill forward within the context of the Intergovernmental Fiscal Relations Act, 1997. SAPS confirmed that they had no dedicated budget for their functions in respect of community policing structures and hence cannot transfer any funds to go with the transfer of the functions to the Provincial Secretariats for Police Service. </a:t>
            </a:r>
            <a:endParaRPr lang="en-US" sz="1100" b="1" dirty="0" smtClean="0">
              <a:solidFill>
                <a:prstClr val="black"/>
              </a:solidFill>
              <a:latin typeface="Arial Narrow" panose="020B0606020202030204" pitchFamily="34" charset="0"/>
            </a:endParaRPr>
          </a:p>
          <a:p>
            <a:pPr marL="0" lvl="0" indent="0" algn="just">
              <a:lnSpc>
                <a:spcPct val="150000"/>
              </a:lnSpc>
              <a:spcBef>
                <a:spcPts val="0"/>
              </a:spcBef>
              <a:buNone/>
            </a:pPr>
            <a:endParaRPr lang="en-US" sz="1100" dirty="0">
              <a:solidFill>
                <a:prstClr val="black"/>
              </a:solidFill>
              <a:latin typeface="Arial Narrow" panose="020B0606020202030204" pitchFamily="34" charset="0"/>
            </a:endParaRPr>
          </a:p>
          <a:p>
            <a:pPr marL="0" lvl="0" indent="0" algn="just">
              <a:lnSpc>
                <a:spcPct val="150000"/>
              </a:lnSpc>
              <a:spcBef>
                <a:spcPts val="0"/>
              </a:spcBef>
              <a:buNone/>
            </a:pPr>
            <a:endParaRPr lang="en-US" sz="1100" dirty="0">
              <a:solidFill>
                <a:prstClr val="black"/>
              </a:solidFill>
              <a:latin typeface="Arial Narrow" panose="020B0606020202030204" pitchFamily="34" charset="0"/>
            </a:endParaRPr>
          </a:p>
          <a:p>
            <a:pPr marL="0" lvl="0" indent="0" algn="just">
              <a:lnSpc>
                <a:spcPct val="150000"/>
              </a:lnSpc>
              <a:spcBef>
                <a:spcPts val="0"/>
              </a:spcBef>
              <a:buNone/>
            </a:pPr>
            <a:endParaRPr lang="en-US" sz="1000" dirty="0">
              <a:solidFill>
                <a:prstClr val="black"/>
              </a:solidFill>
              <a:latin typeface="Arial Narrow" panose="020B0606020202030204" pitchFamily="34" charset="0"/>
            </a:endParaRPr>
          </a:p>
        </p:txBody>
      </p:sp>
      <p:sp>
        <p:nvSpPr>
          <p:cNvPr id="12" name="Content Placeholder 11"/>
          <p:cNvSpPr>
            <a:spLocks noGrp="1"/>
          </p:cNvSpPr>
          <p:nvPr>
            <p:ph sz="half" idx="2"/>
          </p:nvPr>
        </p:nvSpPr>
        <p:spPr>
          <a:xfrm>
            <a:off x="5423807" y="1501152"/>
            <a:ext cx="4409622" cy="4813825"/>
          </a:xfrm>
        </p:spPr>
        <p:txBody>
          <a:bodyPr>
            <a:normAutofit fontScale="92500" lnSpcReduction="10000"/>
          </a:bodyPr>
          <a:lstStyle/>
          <a:p>
            <a:pPr marL="0" indent="0" algn="just">
              <a:lnSpc>
                <a:spcPct val="150000"/>
              </a:lnSpc>
              <a:buNone/>
            </a:pPr>
            <a:r>
              <a:rPr lang="en-US" sz="1200" b="1" dirty="0">
                <a:latin typeface="Arial Narrow" panose="020B0606020202030204" pitchFamily="34" charset="0"/>
              </a:rPr>
              <a:t>Furthermore, the legislative process and consultations were explained in the meeting, including the public awareness meetings in the provinces, and the inclusion of heads of provincial departments for community safety in consultations and consultations with the South African Local Government Authority (SALGA).</a:t>
            </a:r>
          </a:p>
          <a:p>
            <a:pPr marL="0" lvl="0" indent="0" algn="just">
              <a:lnSpc>
                <a:spcPct val="160000"/>
              </a:lnSpc>
              <a:spcBef>
                <a:spcPts val="0"/>
              </a:spcBef>
              <a:buNone/>
            </a:pPr>
            <a:endParaRPr lang="en-US" sz="1200" b="1" dirty="0" smtClean="0">
              <a:solidFill>
                <a:prstClr val="black"/>
              </a:solidFill>
              <a:latin typeface="Arial Narrow" panose="020B0606020202030204" pitchFamily="34" charset="0"/>
            </a:endParaRPr>
          </a:p>
          <a:p>
            <a:pPr marL="0" lvl="0" indent="0" algn="just">
              <a:lnSpc>
                <a:spcPct val="150000"/>
              </a:lnSpc>
              <a:buNone/>
            </a:pPr>
            <a:r>
              <a:rPr lang="en-US" sz="1200" b="1" dirty="0" smtClean="0">
                <a:solidFill>
                  <a:prstClr val="black"/>
                </a:solidFill>
                <a:latin typeface="Arial Narrow" panose="020B0606020202030204" pitchFamily="34" charset="0"/>
              </a:rPr>
              <a:t>On </a:t>
            </a:r>
            <a:r>
              <a:rPr lang="en-US" sz="1200" b="1" dirty="0">
                <a:solidFill>
                  <a:prstClr val="black"/>
                </a:solidFill>
                <a:latin typeface="Arial Narrow" panose="020B0606020202030204" pitchFamily="34" charset="0"/>
              </a:rPr>
              <a:t>26 March 2021 a presentation was made to the Municipal Budget Forum, a Technical Committee which reports to the Local Government Forum chaired by the Minister of Finance. A date for a meeting with the Technical Committee on Provincial level will be provided soon by the National Treasury. These meetings have been convened in order to ensure compliance with the Intergovernmental Fiscal Relations Act, 1997 and to resolve the impasse in respect of the financial implications of the SAPSA.</a:t>
            </a:r>
          </a:p>
          <a:p>
            <a:pPr marL="0" indent="0">
              <a:buNone/>
            </a:pPr>
            <a:endParaRPr lang="en-US" sz="1100" dirty="0" smtClean="0">
              <a:latin typeface="Arial Narrow" panose="020B0606020202030204" pitchFamily="34" charset="0"/>
            </a:endParaRPr>
          </a:p>
          <a:p>
            <a:pPr marL="0" lvl="0" indent="0" algn="just">
              <a:lnSpc>
                <a:spcPct val="150000"/>
              </a:lnSpc>
              <a:spcBef>
                <a:spcPts val="0"/>
              </a:spcBef>
              <a:buNone/>
            </a:pPr>
            <a:r>
              <a:rPr lang="en-ZA" sz="1200" b="1" dirty="0">
                <a:solidFill>
                  <a:srgbClr val="B1A673"/>
                </a:solidFill>
                <a:latin typeface="Arial Narrow" panose="020B0606020202030204" pitchFamily="34" charset="0"/>
              </a:rPr>
              <a:t>Protection of Constitutional Democracy against Terrorist and Related Activities Amendment Bill, 2020</a:t>
            </a:r>
            <a:endParaRPr lang="en-US" sz="1200" dirty="0">
              <a:solidFill>
                <a:srgbClr val="B1A673"/>
              </a:solidFill>
              <a:latin typeface="Arial Narrow" panose="020B0606020202030204" pitchFamily="34" charset="0"/>
            </a:endParaRPr>
          </a:p>
          <a:p>
            <a:pPr marL="0" lvl="0" indent="0" algn="just">
              <a:lnSpc>
                <a:spcPct val="150000"/>
              </a:lnSpc>
              <a:spcBef>
                <a:spcPts val="0"/>
              </a:spcBef>
              <a:buNone/>
            </a:pPr>
            <a:r>
              <a:rPr lang="en-US" sz="1200" b="1" dirty="0">
                <a:solidFill>
                  <a:prstClr val="black"/>
                </a:solidFill>
                <a:latin typeface="Arial Narrow" panose="020B0606020202030204" pitchFamily="34" charset="0"/>
              </a:rPr>
              <a:t>The Bill was presented to the JCPS Ministers Cluster on 31 March 2021, and was endorsed for further processing to the JCPS Cabinet Committee for approval for public consultation. </a:t>
            </a:r>
          </a:p>
          <a:p>
            <a:pPr marL="0" indent="0">
              <a:buNone/>
            </a:pPr>
            <a:endParaRPr lang="en-US" sz="1050" dirty="0" smtClean="0">
              <a:latin typeface="Arial Narrow" panose="020B0606020202030204" pitchFamily="34" charset="0"/>
            </a:endParaRPr>
          </a:p>
          <a:p>
            <a:pPr marL="0" indent="0">
              <a:buNone/>
            </a:pPr>
            <a:endParaRPr lang="en-US" sz="1050"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pPr algn="r"/>
            <a:fld id="{96B6FF19-05A1-4CA1-BC87-1DF7A796AA03}" type="slidenum">
              <a:rPr lang="en-US" sz="1400" b="1" smtClean="0">
                <a:solidFill>
                  <a:srgbClr val="B1A673"/>
                </a:solidFill>
                <a:latin typeface="Arial Narrow" panose="020B0606020202030204" pitchFamily="34" charset="0"/>
              </a:rPr>
              <a:pPr algn="r"/>
              <a:t>23</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1" y="295558"/>
            <a:ext cx="7219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smtClean="0">
                <a:solidFill>
                  <a:srgbClr val="B1A673"/>
                </a:solidFill>
                <a:latin typeface="Arial Narrow" panose="020B0606020202030204" pitchFamily="34" charset="0"/>
              </a:rPr>
              <a:t>PROGRESS ON BILLS</a:t>
            </a:r>
            <a:endParaRPr lang="en-ZA" sz="2200" b="1" dirty="0">
              <a:solidFill>
                <a:srgbClr val="B1A673"/>
              </a:solidFill>
              <a:latin typeface="Arial Narrow" panose="020B0606020202030204" pitchFamily="34" charset="0"/>
              <a:cs typeface="Arial Narrow"/>
            </a:endParaRPr>
          </a:p>
        </p:txBody>
      </p:sp>
      <p:sp>
        <p:nvSpPr>
          <p:cNvPr id="13" name="Rectangle 12"/>
          <p:cNvSpPr/>
          <p:nvPr/>
        </p:nvSpPr>
        <p:spPr>
          <a:xfrm>
            <a:off x="58057" y="1103374"/>
            <a:ext cx="8592458" cy="38462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n-ZA" sz="1200" b="1" dirty="0">
                <a:latin typeface="Arial Narrow" panose="020B0606020202030204" pitchFamily="34" charset="0"/>
              </a:rPr>
              <a:t>The progress </a:t>
            </a:r>
            <a:r>
              <a:rPr lang="en-ZA" sz="1200" b="1" dirty="0" smtClean="0">
                <a:latin typeface="Arial Narrow" panose="020B0606020202030204" pitchFamily="34" charset="0"/>
              </a:rPr>
              <a:t>on Bills </a:t>
            </a:r>
            <a:r>
              <a:rPr lang="en-ZA" sz="1200" b="1" dirty="0">
                <a:latin typeface="Arial Narrow" panose="020B0606020202030204" pitchFamily="34" charset="0"/>
              </a:rPr>
              <a:t>for the period ending 31 March 2021, is summarised below:</a:t>
            </a:r>
            <a:endParaRPr lang="en-US" sz="1200" dirty="0">
              <a:latin typeface="Arial Narrow" panose="020B0606020202030204" pitchFamily="34" charset="0"/>
            </a:endParaRPr>
          </a:p>
        </p:txBody>
      </p:sp>
    </p:spTree>
    <p:extLst>
      <p:ext uri="{BB962C8B-B14F-4D97-AF65-F5344CB8AC3E}">
        <p14:creationId xmlns:p14="http://schemas.microsoft.com/office/powerpoint/2010/main" val="24862430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3" name="Content Placeholder 2"/>
          <p:cNvSpPr>
            <a:spLocks noGrp="1"/>
          </p:cNvSpPr>
          <p:nvPr>
            <p:ph sz="half" idx="1"/>
          </p:nvPr>
        </p:nvSpPr>
        <p:spPr>
          <a:xfrm>
            <a:off x="58056" y="1476443"/>
            <a:ext cx="5275943" cy="5381557"/>
          </a:xfrm>
        </p:spPr>
        <p:txBody>
          <a:bodyPr>
            <a:noAutofit/>
          </a:bodyPr>
          <a:lstStyle/>
          <a:p>
            <a:pPr marL="0" lvl="0" indent="0" algn="just">
              <a:lnSpc>
                <a:spcPct val="150000"/>
              </a:lnSpc>
              <a:spcBef>
                <a:spcPts val="0"/>
              </a:spcBef>
              <a:buNone/>
            </a:pPr>
            <a:r>
              <a:rPr lang="en-US" sz="1100" b="1" dirty="0" smtClean="0">
                <a:solidFill>
                  <a:srgbClr val="B1A673"/>
                </a:solidFill>
                <a:latin typeface="Arial Narrow" panose="020B0606020202030204" pitchFamily="34" charset="0"/>
              </a:rPr>
              <a:t>Firearms </a:t>
            </a:r>
            <a:r>
              <a:rPr lang="en-US" sz="1100" b="1" dirty="0">
                <a:solidFill>
                  <a:srgbClr val="B1A673"/>
                </a:solidFill>
                <a:latin typeface="Arial Narrow" panose="020B0606020202030204" pitchFamily="34" charset="0"/>
              </a:rPr>
              <a:t>Control Amendment Bill</a:t>
            </a:r>
            <a:endParaRPr lang="en-US" sz="1100" dirty="0">
              <a:solidFill>
                <a:srgbClr val="B1A673"/>
              </a:solidFill>
              <a:latin typeface="Arial Narrow" panose="020B0606020202030204" pitchFamily="34" charset="0"/>
            </a:endParaRPr>
          </a:p>
          <a:p>
            <a:pPr marL="0" lvl="0" indent="0" algn="just">
              <a:lnSpc>
                <a:spcPct val="150000"/>
              </a:lnSpc>
              <a:spcBef>
                <a:spcPts val="0"/>
              </a:spcBef>
              <a:buNone/>
            </a:pPr>
            <a:r>
              <a:rPr lang="en-US" sz="1100" b="1" dirty="0">
                <a:solidFill>
                  <a:prstClr val="black"/>
                </a:solidFill>
                <a:latin typeface="Arial Narrow" panose="020B0606020202030204" pitchFamily="34" charset="0"/>
              </a:rPr>
              <a:t>During March 2021, a meeting took place wherein the drafting team briefed the Minister and the Deputy Minister on the revised version of the Bill. The Minister engaged the drafting team on most provisions of the revised Bill, and thereafter, agreed that the Bill should be processed to the next JCPS Minister’s Cluster meeting subject to incorporation of the various proposals he made. </a:t>
            </a:r>
          </a:p>
          <a:p>
            <a:pPr marL="0" lvl="0" indent="0" algn="just">
              <a:lnSpc>
                <a:spcPct val="150000"/>
              </a:lnSpc>
              <a:spcBef>
                <a:spcPts val="0"/>
              </a:spcBef>
              <a:buNone/>
            </a:pPr>
            <a:r>
              <a:rPr lang="en-US" sz="1100" b="1" dirty="0">
                <a:solidFill>
                  <a:prstClr val="black"/>
                </a:solidFill>
                <a:latin typeface="Arial Narrow" panose="020B0606020202030204" pitchFamily="34" charset="0"/>
              </a:rPr>
              <a:t> </a:t>
            </a:r>
          </a:p>
          <a:p>
            <a:pPr marL="0" lvl="0" indent="0" algn="just">
              <a:lnSpc>
                <a:spcPct val="150000"/>
              </a:lnSpc>
              <a:spcBef>
                <a:spcPts val="0"/>
              </a:spcBef>
              <a:buNone/>
            </a:pPr>
            <a:r>
              <a:rPr lang="en-US" sz="1100" b="1" dirty="0">
                <a:solidFill>
                  <a:prstClr val="black"/>
                </a:solidFill>
                <a:latin typeface="Arial Narrow" panose="020B0606020202030204" pitchFamily="34" charset="0"/>
              </a:rPr>
              <a:t>The drafting team effected changes on the Bill that were proposed by the Minister, and the Cabinet Memorandum and the Memo on the Objects were reviewed to be in line with the revised Bill.  The Bill was presented to the JCPS Minister’s Cluster on 31 March 2021 for approval to process the Bill to Cabinet for public consultation. </a:t>
            </a:r>
            <a:endParaRPr lang="en-US" sz="1100" b="1" dirty="0" smtClean="0">
              <a:solidFill>
                <a:prstClr val="black"/>
              </a:solidFill>
              <a:latin typeface="Arial Narrow" panose="020B0606020202030204" pitchFamily="34" charset="0"/>
            </a:endParaRPr>
          </a:p>
          <a:p>
            <a:pPr marL="0" lvl="0" indent="0" algn="just">
              <a:lnSpc>
                <a:spcPct val="150000"/>
              </a:lnSpc>
              <a:spcBef>
                <a:spcPts val="0"/>
              </a:spcBef>
              <a:buNone/>
            </a:pPr>
            <a:endParaRPr lang="en-US" sz="1100" dirty="0">
              <a:solidFill>
                <a:prstClr val="black"/>
              </a:solidFill>
              <a:latin typeface="Arial Narrow" panose="020B0606020202030204" pitchFamily="34" charset="0"/>
            </a:endParaRPr>
          </a:p>
          <a:p>
            <a:pPr marL="0" lvl="0" indent="0" algn="just">
              <a:lnSpc>
                <a:spcPct val="150000"/>
              </a:lnSpc>
              <a:spcBef>
                <a:spcPts val="0"/>
              </a:spcBef>
              <a:buNone/>
            </a:pPr>
            <a:r>
              <a:rPr lang="en-ZA" sz="1100" b="1" dirty="0" smtClean="0">
                <a:solidFill>
                  <a:srgbClr val="B1A673"/>
                </a:solidFill>
                <a:latin typeface="Arial Narrow" panose="020B0606020202030204" pitchFamily="34" charset="0"/>
              </a:rPr>
              <a:t>Independent </a:t>
            </a:r>
            <a:r>
              <a:rPr lang="en-ZA" sz="1100" b="1" dirty="0">
                <a:solidFill>
                  <a:srgbClr val="B1A673"/>
                </a:solidFill>
                <a:latin typeface="Arial Narrow" panose="020B0606020202030204" pitchFamily="34" charset="0"/>
              </a:rPr>
              <a:t>Police Investigative Directorate Amendment Bill</a:t>
            </a:r>
            <a:endParaRPr lang="en-US" sz="1100" dirty="0">
              <a:solidFill>
                <a:srgbClr val="B1A673"/>
              </a:solidFill>
              <a:latin typeface="Arial Narrow" panose="020B0606020202030204" pitchFamily="34" charset="0"/>
            </a:endParaRPr>
          </a:p>
          <a:p>
            <a:pPr marL="0" lvl="0" indent="0" algn="just">
              <a:lnSpc>
                <a:spcPct val="150000"/>
              </a:lnSpc>
              <a:spcBef>
                <a:spcPts val="0"/>
              </a:spcBef>
              <a:buNone/>
            </a:pPr>
            <a:r>
              <a:rPr lang="en-US" sz="1100" b="1" dirty="0">
                <a:solidFill>
                  <a:prstClr val="black"/>
                </a:solidFill>
                <a:latin typeface="Arial Narrow" panose="020B0606020202030204" pitchFamily="34" charset="0"/>
              </a:rPr>
              <a:t>The Department of Justice and Constitutional Development (DOJ&amp;CD) has responded to the letter from the Secretary to the DG of DOJ&amp;CD, requesting the Department to consider the proposal of the establishment of an oversight mechanism over the Law Enforcement Agencies and certain Peace Officers who renders the functions contemplated in sections 23, 40, 41(1), 44, 56 and 341 of the Criminal Procedure Act 51 of 1977, as part of the CSPS’ further contribution to the Criminal Procedure Amendment Bill.</a:t>
            </a:r>
          </a:p>
          <a:p>
            <a:pPr marL="0" lvl="0" indent="0" algn="just">
              <a:lnSpc>
                <a:spcPct val="150000"/>
              </a:lnSpc>
              <a:spcBef>
                <a:spcPts val="0"/>
              </a:spcBef>
              <a:buNone/>
            </a:pPr>
            <a:r>
              <a:rPr lang="en-US" sz="1100" dirty="0">
                <a:solidFill>
                  <a:prstClr val="black"/>
                </a:solidFill>
                <a:latin typeface="Arial Narrow" panose="020B0606020202030204" pitchFamily="34" charset="0"/>
              </a:rPr>
              <a:t> </a:t>
            </a:r>
          </a:p>
          <a:p>
            <a:pPr marL="0" lvl="0" indent="0" algn="just">
              <a:lnSpc>
                <a:spcPct val="150000"/>
              </a:lnSpc>
              <a:spcBef>
                <a:spcPts val="0"/>
              </a:spcBef>
              <a:buNone/>
            </a:pPr>
            <a:endParaRPr lang="en-US" sz="1100" dirty="0">
              <a:solidFill>
                <a:prstClr val="black"/>
              </a:solidFill>
              <a:latin typeface="Arial Narrow" panose="020B0606020202030204" pitchFamily="34" charset="0"/>
            </a:endParaRPr>
          </a:p>
          <a:p>
            <a:pPr marL="0" lvl="0" indent="0" algn="just">
              <a:lnSpc>
                <a:spcPct val="150000"/>
              </a:lnSpc>
              <a:spcBef>
                <a:spcPts val="0"/>
              </a:spcBef>
              <a:buNone/>
            </a:pPr>
            <a:endParaRPr lang="en-US" sz="1100" dirty="0">
              <a:solidFill>
                <a:prstClr val="black"/>
              </a:solidFill>
              <a:latin typeface="Arial Narrow" panose="020B0606020202030204" pitchFamily="34" charset="0"/>
            </a:endParaRPr>
          </a:p>
          <a:p>
            <a:pPr marL="0" lvl="0" indent="0" algn="just">
              <a:lnSpc>
                <a:spcPct val="150000"/>
              </a:lnSpc>
              <a:spcBef>
                <a:spcPts val="0"/>
              </a:spcBef>
              <a:buNone/>
            </a:pPr>
            <a:endParaRPr lang="en-US" sz="1100" dirty="0">
              <a:solidFill>
                <a:prstClr val="black"/>
              </a:solidFill>
              <a:latin typeface="Arial Narrow" panose="020B0606020202030204" pitchFamily="34" charset="0"/>
            </a:endParaRPr>
          </a:p>
          <a:p>
            <a:pPr marL="0" lvl="0" indent="0" algn="just">
              <a:lnSpc>
                <a:spcPct val="150000"/>
              </a:lnSpc>
              <a:spcBef>
                <a:spcPts val="0"/>
              </a:spcBef>
              <a:buNone/>
            </a:pPr>
            <a:endParaRPr lang="en-US" sz="1000" dirty="0">
              <a:solidFill>
                <a:prstClr val="black"/>
              </a:solidFill>
              <a:latin typeface="Arial Narrow" panose="020B0606020202030204" pitchFamily="34" charset="0"/>
            </a:endParaRPr>
          </a:p>
        </p:txBody>
      </p:sp>
      <p:sp>
        <p:nvSpPr>
          <p:cNvPr id="12" name="Content Placeholder 11"/>
          <p:cNvSpPr>
            <a:spLocks noGrp="1"/>
          </p:cNvSpPr>
          <p:nvPr>
            <p:ph sz="half" idx="2"/>
          </p:nvPr>
        </p:nvSpPr>
        <p:spPr>
          <a:xfrm>
            <a:off x="5423807" y="1501153"/>
            <a:ext cx="4409622" cy="4786742"/>
          </a:xfrm>
        </p:spPr>
        <p:txBody>
          <a:bodyPr>
            <a:normAutofit fontScale="92500" lnSpcReduction="20000"/>
          </a:bodyPr>
          <a:lstStyle/>
          <a:p>
            <a:pPr marL="0" indent="0" algn="just">
              <a:lnSpc>
                <a:spcPct val="150000"/>
              </a:lnSpc>
              <a:spcBef>
                <a:spcPts val="0"/>
              </a:spcBef>
              <a:buNone/>
            </a:pPr>
            <a:r>
              <a:rPr lang="en-US" sz="1200" b="1" dirty="0" smtClean="0">
                <a:solidFill>
                  <a:prstClr val="black"/>
                </a:solidFill>
                <a:latin typeface="Arial Narrow" panose="020B0606020202030204" pitchFamily="34" charset="0"/>
              </a:rPr>
              <a:t>The </a:t>
            </a:r>
            <a:r>
              <a:rPr lang="en-US" sz="1200" b="1" dirty="0">
                <a:solidFill>
                  <a:prstClr val="black"/>
                </a:solidFill>
                <a:latin typeface="Arial Narrow" panose="020B0606020202030204" pitchFamily="34" charset="0"/>
              </a:rPr>
              <a:t>State Law Advisers were requested to advise on the issue of extending the mandate of the IPID to including traffic police of various Municipalities and Metropolitan Police Services. They have undertaken to attend to this matter on an urgent basis.  A meeting with officials from the Legal Division of IPID was held on 16 March 2021. In this meeting, IPID officials made a presentation on the need to include traffic police and other Law Enforcement Agencies under the oversight mandate of IPID. This presentation was also forwarded to the State Law Advisers for information purposes.  On 19 March 2021, a status update on the progress of the Bill was provided to the CSPS/IPID Consultative Forum</a:t>
            </a:r>
            <a:r>
              <a:rPr lang="en-US" sz="1200" b="1" dirty="0" smtClean="0">
                <a:solidFill>
                  <a:prstClr val="black"/>
                </a:solidFill>
                <a:latin typeface="Arial Narrow" panose="020B0606020202030204" pitchFamily="34" charset="0"/>
              </a:rPr>
              <a:t>.</a:t>
            </a:r>
          </a:p>
          <a:p>
            <a:pPr marL="0" indent="0" algn="just">
              <a:lnSpc>
                <a:spcPct val="150000"/>
              </a:lnSpc>
              <a:spcBef>
                <a:spcPts val="0"/>
              </a:spcBef>
              <a:buNone/>
            </a:pPr>
            <a:endParaRPr lang="en-US" sz="1100" dirty="0">
              <a:solidFill>
                <a:prstClr val="black"/>
              </a:solidFill>
              <a:latin typeface="Arial Narrow" panose="020B0606020202030204" pitchFamily="34" charset="0"/>
            </a:endParaRPr>
          </a:p>
          <a:p>
            <a:pPr marL="0" lvl="0" indent="0" algn="just">
              <a:lnSpc>
                <a:spcPct val="150000"/>
              </a:lnSpc>
              <a:spcBef>
                <a:spcPts val="0"/>
              </a:spcBef>
              <a:buNone/>
            </a:pPr>
            <a:r>
              <a:rPr lang="en-ZA" sz="1100" b="1" dirty="0">
                <a:solidFill>
                  <a:srgbClr val="B1A673"/>
                </a:solidFill>
                <a:latin typeface="Arial Narrow" panose="020B0606020202030204" pitchFamily="34" charset="0"/>
              </a:rPr>
              <a:t>Civilian Secretariat for Police Service Amendment Bill</a:t>
            </a:r>
            <a:endParaRPr lang="en-US" sz="1100" dirty="0">
              <a:solidFill>
                <a:srgbClr val="B1A673"/>
              </a:solidFill>
              <a:latin typeface="Arial Narrow" panose="020B0606020202030204" pitchFamily="34" charset="0"/>
            </a:endParaRPr>
          </a:p>
          <a:p>
            <a:pPr marL="0" lvl="0" indent="0" algn="just">
              <a:lnSpc>
                <a:spcPct val="150000"/>
              </a:lnSpc>
              <a:spcBef>
                <a:spcPts val="0"/>
              </a:spcBef>
              <a:buNone/>
            </a:pPr>
            <a:r>
              <a:rPr lang="en-US" sz="1200" b="1" dirty="0">
                <a:solidFill>
                  <a:prstClr val="black"/>
                </a:solidFill>
                <a:latin typeface="Arial Narrow" panose="020B0606020202030204" pitchFamily="34" charset="0"/>
              </a:rPr>
              <a:t>In March 2021 the Chief Directorate: Legislation circulated the Civilian Secretariat for Police Service Act 2 of 2011 and the Civilian Secretariat for Police Service Act Amendment Bill with a request to staff to provide suggested amendments to the Act and inputs on the Bill, by the end of March 2021.  Inputs received thus far are from members of the Legislation Directorate, which include insertion of definitions of integrity testing and lifestyle audits. It was also suggested that sections 6F to 6I should be inserted in the SAPSA Bill as the insertions deal with the same matters already included in the SAPSA Bill that is already at an advanced stage.</a:t>
            </a:r>
          </a:p>
          <a:p>
            <a:pPr marL="0" indent="0" algn="just">
              <a:lnSpc>
                <a:spcPct val="150000"/>
              </a:lnSpc>
              <a:spcBef>
                <a:spcPts val="0"/>
              </a:spcBef>
              <a:buNone/>
            </a:pPr>
            <a:endParaRPr lang="en-US" sz="1100" dirty="0">
              <a:solidFill>
                <a:prstClr val="black"/>
              </a:solidFill>
              <a:latin typeface="Arial Narrow" panose="020B0606020202030204" pitchFamily="34" charset="0"/>
            </a:endParaRPr>
          </a:p>
          <a:p>
            <a:pPr marL="0" lvl="0" indent="0" algn="just">
              <a:lnSpc>
                <a:spcPct val="150000"/>
              </a:lnSpc>
              <a:spcBef>
                <a:spcPts val="0"/>
              </a:spcBef>
              <a:buNone/>
            </a:pPr>
            <a:endParaRPr lang="en-US" sz="1000" dirty="0">
              <a:solidFill>
                <a:prstClr val="black"/>
              </a:solidFill>
              <a:latin typeface="Arial Narrow" panose="020B0606020202030204" pitchFamily="34" charset="0"/>
            </a:endParaRPr>
          </a:p>
          <a:p>
            <a:pPr marL="0" lvl="0" indent="0" algn="just">
              <a:lnSpc>
                <a:spcPct val="150000"/>
              </a:lnSpc>
              <a:spcBef>
                <a:spcPts val="0"/>
              </a:spcBef>
              <a:buNone/>
            </a:pPr>
            <a:endParaRPr lang="en-US" sz="1050" dirty="0">
              <a:solidFill>
                <a:prstClr val="black"/>
              </a:solidFill>
              <a:latin typeface="Arial Narrow" panose="020B0606020202030204" pitchFamily="34" charset="0"/>
            </a:endParaRPr>
          </a:p>
          <a:p>
            <a:pPr marL="0" indent="0">
              <a:buNone/>
            </a:pPr>
            <a:endParaRPr lang="en-US" sz="1050"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pPr algn="r"/>
            <a:fld id="{96B6FF19-05A1-4CA1-BC87-1DF7A796AA03}" type="slidenum">
              <a:rPr lang="en-US" sz="1400" b="1" smtClean="0">
                <a:solidFill>
                  <a:srgbClr val="B1A673"/>
                </a:solidFill>
                <a:latin typeface="Arial Narrow" panose="020B0606020202030204" pitchFamily="34" charset="0"/>
              </a:rPr>
              <a:pPr algn="r"/>
              <a:t>24</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1" y="295558"/>
            <a:ext cx="7219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smtClean="0">
                <a:solidFill>
                  <a:srgbClr val="B1A673"/>
                </a:solidFill>
                <a:latin typeface="Arial Narrow" panose="020B0606020202030204" pitchFamily="34" charset="0"/>
              </a:rPr>
              <a:t>PROGRESS ON BILLS</a:t>
            </a:r>
            <a:endParaRPr lang="en-ZA" sz="2200" b="1" dirty="0">
              <a:solidFill>
                <a:srgbClr val="B1A673"/>
              </a:solidFill>
              <a:latin typeface="Arial Narrow" panose="020B0606020202030204" pitchFamily="34" charset="0"/>
              <a:cs typeface="Arial Narrow"/>
            </a:endParaRPr>
          </a:p>
        </p:txBody>
      </p:sp>
      <p:sp>
        <p:nvSpPr>
          <p:cNvPr id="13" name="Rectangle 12"/>
          <p:cNvSpPr/>
          <p:nvPr/>
        </p:nvSpPr>
        <p:spPr>
          <a:xfrm>
            <a:off x="43543" y="1103374"/>
            <a:ext cx="8606971" cy="38462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n-ZA" sz="1200" b="1" dirty="0">
                <a:latin typeface="Arial Narrow" panose="020B0606020202030204" pitchFamily="34" charset="0"/>
              </a:rPr>
              <a:t>The progress </a:t>
            </a:r>
            <a:r>
              <a:rPr lang="en-ZA" sz="1200" b="1" dirty="0" smtClean="0">
                <a:latin typeface="Arial Narrow" panose="020B0606020202030204" pitchFamily="34" charset="0"/>
              </a:rPr>
              <a:t>on Bills </a:t>
            </a:r>
            <a:r>
              <a:rPr lang="en-ZA" sz="1200" b="1" dirty="0">
                <a:latin typeface="Arial Narrow" panose="020B0606020202030204" pitchFamily="34" charset="0"/>
              </a:rPr>
              <a:t>for the period ending 31 March 2021, is summarised below:</a:t>
            </a:r>
            <a:endParaRPr lang="en-US" sz="1200" dirty="0">
              <a:latin typeface="Arial Narrow" panose="020B0606020202030204" pitchFamily="34" charset="0"/>
            </a:endParaRPr>
          </a:p>
        </p:txBody>
      </p:sp>
    </p:spTree>
    <p:extLst>
      <p:ext uri="{BB962C8B-B14F-4D97-AF65-F5344CB8AC3E}">
        <p14:creationId xmlns:p14="http://schemas.microsoft.com/office/powerpoint/2010/main" val="1702200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3" name="Content Placeholder 2"/>
          <p:cNvSpPr>
            <a:spLocks noGrp="1"/>
          </p:cNvSpPr>
          <p:nvPr>
            <p:ph sz="half" idx="1"/>
          </p:nvPr>
        </p:nvSpPr>
        <p:spPr>
          <a:xfrm>
            <a:off x="58055" y="1476443"/>
            <a:ext cx="5776687" cy="5381557"/>
          </a:xfrm>
        </p:spPr>
        <p:txBody>
          <a:bodyPr>
            <a:noAutofit/>
          </a:bodyPr>
          <a:lstStyle/>
          <a:p>
            <a:pPr marL="0" lvl="0" indent="0" algn="just">
              <a:lnSpc>
                <a:spcPct val="150000"/>
              </a:lnSpc>
              <a:spcBef>
                <a:spcPts val="0"/>
              </a:spcBef>
              <a:buNone/>
            </a:pPr>
            <a:r>
              <a:rPr lang="en-ZA" sz="1100" b="1" dirty="0" smtClean="0">
                <a:solidFill>
                  <a:srgbClr val="B1A673"/>
                </a:solidFill>
                <a:latin typeface="Arial Narrow" panose="020B0606020202030204" pitchFamily="34" charset="0"/>
              </a:rPr>
              <a:t>Review </a:t>
            </a:r>
            <a:r>
              <a:rPr lang="en-ZA" sz="1100" b="1" dirty="0">
                <a:solidFill>
                  <a:srgbClr val="B1A673"/>
                </a:solidFill>
                <a:latin typeface="Arial Narrow" panose="020B0606020202030204" pitchFamily="34" charset="0"/>
              </a:rPr>
              <a:t>of the Regulation of Gatherings Act, 1994 (Act No 205 of 1993) (“Regulation of Gatherings Act”)</a:t>
            </a:r>
            <a:endParaRPr lang="en-US" sz="1100" dirty="0">
              <a:solidFill>
                <a:srgbClr val="B1A673"/>
              </a:solidFill>
              <a:latin typeface="Arial Narrow" panose="020B0606020202030204" pitchFamily="34" charset="0"/>
            </a:endParaRPr>
          </a:p>
          <a:p>
            <a:pPr marL="0" lvl="0" indent="0" algn="just">
              <a:lnSpc>
                <a:spcPct val="150000"/>
              </a:lnSpc>
              <a:spcBef>
                <a:spcPts val="0"/>
              </a:spcBef>
              <a:buNone/>
            </a:pPr>
            <a:r>
              <a:rPr lang="en-US" sz="1100" b="1" dirty="0">
                <a:solidFill>
                  <a:prstClr val="black"/>
                </a:solidFill>
                <a:latin typeface="Arial Narrow" panose="020B0606020202030204" pitchFamily="34" charset="0"/>
              </a:rPr>
              <a:t>A response to the letter sent to the National Commissioner on the draft Discussion Document on the Review of the Regulation of Gatherings Act has still not been received.</a:t>
            </a:r>
          </a:p>
          <a:p>
            <a:pPr marL="0" lvl="0" indent="0" algn="just">
              <a:lnSpc>
                <a:spcPct val="150000"/>
              </a:lnSpc>
              <a:spcBef>
                <a:spcPts val="0"/>
              </a:spcBef>
              <a:buNone/>
            </a:pPr>
            <a:endParaRPr lang="en-US" sz="1100" b="1" dirty="0">
              <a:solidFill>
                <a:prstClr val="black"/>
              </a:solidFill>
              <a:latin typeface="Arial Narrow" panose="020B0606020202030204" pitchFamily="34" charset="0"/>
            </a:endParaRPr>
          </a:p>
          <a:p>
            <a:pPr marL="0" lvl="0" indent="0" algn="just">
              <a:lnSpc>
                <a:spcPct val="150000"/>
              </a:lnSpc>
              <a:spcBef>
                <a:spcPts val="0"/>
              </a:spcBef>
              <a:buNone/>
            </a:pPr>
            <a:r>
              <a:rPr lang="en-US" sz="1100" b="1" dirty="0">
                <a:solidFill>
                  <a:prstClr val="black"/>
                </a:solidFill>
                <a:latin typeface="Arial Narrow" panose="020B0606020202030204" pitchFamily="34" charset="0"/>
              </a:rPr>
              <a:t>As all the aspects addressed in the </a:t>
            </a:r>
            <a:r>
              <a:rPr lang="en-US" sz="1100" b="1" dirty="0" err="1">
                <a:solidFill>
                  <a:prstClr val="black"/>
                </a:solidFill>
                <a:latin typeface="Arial Narrow" panose="020B0606020202030204" pitchFamily="34" charset="0"/>
              </a:rPr>
              <a:t>Mlungwane</a:t>
            </a:r>
            <a:r>
              <a:rPr lang="en-US" sz="1100" b="1" dirty="0">
                <a:solidFill>
                  <a:prstClr val="black"/>
                </a:solidFill>
                <a:latin typeface="Arial Narrow" panose="020B0606020202030204" pitchFamily="34" charset="0"/>
              </a:rPr>
              <a:t> Constitutional Court matter are being addressed, as well as other matters emanating from the Report of the Panel of Experts on the </a:t>
            </a:r>
            <a:r>
              <a:rPr lang="en-US" sz="1100" b="1" dirty="0" err="1">
                <a:solidFill>
                  <a:prstClr val="black"/>
                </a:solidFill>
                <a:latin typeface="Arial Narrow" panose="020B0606020202030204" pitchFamily="34" charset="0"/>
              </a:rPr>
              <a:t>Marikana</a:t>
            </a:r>
            <a:r>
              <a:rPr lang="en-US" sz="1100" b="1" dirty="0">
                <a:solidFill>
                  <a:prstClr val="black"/>
                </a:solidFill>
                <a:latin typeface="Arial Narrow" panose="020B0606020202030204" pitchFamily="34" charset="0"/>
              </a:rPr>
              <a:t> events, the review of the remainder of the Regulation of Gatherings Act, 1993 will continue once the SAPSA has been finalised. This will not prevent interactions with the SAPS and other role-players on the Discussion Document and exploring best practices to address problematic areas in the enforcement of the Act.</a:t>
            </a:r>
          </a:p>
          <a:p>
            <a:pPr marL="0" lvl="0" indent="0" algn="just">
              <a:lnSpc>
                <a:spcPct val="150000"/>
              </a:lnSpc>
              <a:spcBef>
                <a:spcPts val="0"/>
              </a:spcBef>
              <a:buNone/>
            </a:pPr>
            <a:endParaRPr lang="en-US" sz="1000" dirty="0">
              <a:solidFill>
                <a:prstClr val="black"/>
              </a:solidFill>
              <a:latin typeface="Arial Narrow" panose="020B0606020202030204" pitchFamily="34" charset="0"/>
            </a:endParaRPr>
          </a:p>
          <a:p>
            <a:pPr marL="0" lvl="0" indent="0" algn="just">
              <a:lnSpc>
                <a:spcPct val="150000"/>
              </a:lnSpc>
              <a:spcBef>
                <a:spcPts val="0"/>
              </a:spcBef>
              <a:buNone/>
            </a:pPr>
            <a:r>
              <a:rPr lang="en-ZA" sz="1100" b="1" dirty="0">
                <a:solidFill>
                  <a:srgbClr val="B1A673"/>
                </a:solidFill>
                <a:latin typeface="Arial Narrow" panose="020B0606020202030204" pitchFamily="34" charset="0"/>
              </a:rPr>
              <a:t>Second Hand Goods Amendment Bill</a:t>
            </a:r>
            <a:endParaRPr lang="en-US" sz="1100" dirty="0">
              <a:solidFill>
                <a:srgbClr val="B1A673"/>
              </a:solidFill>
              <a:latin typeface="Arial Narrow" panose="020B0606020202030204" pitchFamily="34" charset="0"/>
            </a:endParaRPr>
          </a:p>
          <a:p>
            <a:pPr marL="0" lvl="0" indent="0" algn="just">
              <a:lnSpc>
                <a:spcPct val="150000"/>
              </a:lnSpc>
              <a:spcBef>
                <a:spcPts val="0"/>
              </a:spcBef>
              <a:buNone/>
            </a:pPr>
            <a:r>
              <a:rPr lang="en-US" sz="1100" b="1" dirty="0">
                <a:solidFill>
                  <a:prstClr val="black"/>
                </a:solidFill>
                <a:latin typeface="Arial Narrow" panose="020B0606020202030204" pitchFamily="34" charset="0"/>
              </a:rPr>
              <a:t>Considerations of the input into the Socio-Economic Impact Assessment System (SEIAS) are ongoing</a:t>
            </a:r>
            <a:r>
              <a:rPr lang="en-US" sz="1100" b="1" dirty="0" smtClean="0">
                <a:solidFill>
                  <a:prstClr val="black"/>
                </a:solidFill>
                <a:latin typeface="Arial Narrow" panose="020B0606020202030204" pitchFamily="34" charset="0"/>
              </a:rPr>
              <a:t>.</a:t>
            </a:r>
          </a:p>
          <a:p>
            <a:pPr marL="0" lvl="0" indent="0" algn="just">
              <a:lnSpc>
                <a:spcPct val="150000"/>
              </a:lnSpc>
              <a:spcBef>
                <a:spcPts val="0"/>
              </a:spcBef>
              <a:buNone/>
            </a:pPr>
            <a:endParaRPr lang="en-US" sz="1000" dirty="0">
              <a:solidFill>
                <a:prstClr val="black"/>
              </a:solidFill>
              <a:latin typeface="Arial Narrow" panose="020B0606020202030204" pitchFamily="34" charset="0"/>
            </a:endParaRPr>
          </a:p>
          <a:p>
            <a:pPr marL="0" lvl="0" indent="0" algn="just">
              <a:lnSpc>
                <a:spcPct val="150000"/>
              </a:lnSpc>
              <a:spcBef>
                <a:spcPts val="0"/>
              </a:spcBef>
              <a:buNone/>
            </a:pPr>
            <a:r>
              <a:rPr lang="en-ZA" sz="1100" b="1" dirty="0">
                <a:solidFill>
                  <a:srgbClr val="B1A673"/>
                </a:solidFill>
                <a:latin typeface="Arial Narrow" panose="020B0606020202030204" pitchFamily="34" charset="0"/>
              </a:rPr>
              <a:t>Stock Theft Amendment Bill</a:t>
            </a:r>
            <a:endParaRPr lang="en-US" sz="1100" dirty="0">
              <a:solidFill>
                <a:srgbClr val="B1A673"/>
              </a:solidFill>
              <a:latin typeface="Arial Narrow" panose="020B0606020202030204" pitchFamily="34" charset="0"/>
            </a:endParaRPr>
          </a:p>
          <a:p>
            <a:pPr marL="0" lvl="0" indent="0" algn="just">
              <a:lnSpc>
                <a:spcPct val="150000"/>
              </a:lnSpc>
              <a:spcBef>
                <a:spcPts val="0"/>
              </a:spcBef>
              <a:buNone/>
            </a:pPr>
            <a:r>
              <a:rPr lang="en-US" sz="1100" b="1" dirty="0">
                <a:solidFill>
                  <a:prstClr val="black"/>
                </a:solidFill>
                <a:latin typeface="Arial Narrow" panose="020B0606020202030204" pitchFamily="34" charset="0"/>
              </a:rPr>
              <a:t>There has been ongoing consultation with the Department of Agriculture to identify areas of conflict and overlap between the two draft Bills. No conflict has been noted, however, there are areas of overlap and the Bill is being reviewed to eliminate these.  </a:t>
            </a:r>
          </a:p>
          <a:p>
            <a:pPr marL="0" lvl="0" indent="0" algn="just">
              <a:lnSpc>
                <a:spcPct val="150000"/>
              </a:lnSpc>
              <a:spcBef>
                <a:spcPts val="0"/>
              </a:spcBef>
              <a:buNone/>
            </a:pPr>
            <a:endParaRPr lang="en-US" sz="1100" dirty="0" smtClean="0">
              <a:solidFill>
                <a:prstClr val="black"/>
              </a:solidFill>
              <a:latin typeface="Arial Narrow" panose="020B0606020202030204" pitchFamily="34" charset="0"/>
            </a:endParaRPr>
          </a:p>
          <a:p>
            <a:pPr marL="0" lvl="0" indent="0" algn="just">
              <a:lnSpc>
                <a:spcPct val="150000"/>
              </a:lnSpc>
              <a:spcBef>
                <a:spcPts val="0"/>
              </a:spcBef>
              <a:buNone/>
            </a:pPr>
            <a:endParaRPr lang="en-US" sz="1100" dirty="0" smtClean="0">
              <a:solidFill>
                <a:prstClr val="black"/>
              </a:solidFill>
              <a:latin typeface="Arial Narrow" panose="020B0606020202030204" pitchFamily="34" charset="0"/>
            </a:endParaRPr>
          </a:p>
          <a:p>
            <a:pPr marL="0" lvl="0" indent="0" algn="just">
              <a:lnSpc>
                <a:spcPct val="150000"/>
              </a:lnSpc>
              <a:spcBef>
                <a:spcPts val="0"/>
              </a:spcBef>
              <a:buNone/>
            </a:pPr>
            <a:endParaRPr lang="en-US" sz="1100" dirty="0">
              <a:solidFill>
                <a:prstClr val="black"/>
              </a:solidFill>
              <a:latin typeface="Arial Narrow" panose="020B0606020202030204" pitchFamily="34" charset="0"/>
            </a:endParaRPr>
          </a:p>
          <a:p>
            <a:pPr marL="0" lvl="0" indent="0" algn="just">
              <a:lnSpc>
                <a:spcPct val="150000"/>
              </a:lnSpc>
              <a:spcBef>
                <a:spcPts val="0"/>
              </a:spcBef>
              <a:buNone/>
            </a:pPr>
            <a:endParaRPr lang="en-US" sz="1100" dirty="0">
              <a:solidFill>
                <a:prstClr val="black"/>
              </a:solidFill>
              <a:latin typeface="Arial Narrow" panose="020B0606020202030204" pitchFamily="34" charset="0"/>
            </a:endParaRPr>
          </a:p>
          <a:p>
            <a:pPr marL="0" lvl="0" indent="0" algn="just">
              <a:lnSpc>
                <a:spcPct val="150000"/>
              </a:lnSpc>
              <a:spcBef>
                <a:spcPts val="0"/>
              </a:spcBef>
              <a:buNone/>
            </a:pPr>
            <a:endParaRPr lang="en-US" sz="1000" dirty="0">
              <a:solidFill>
                <a:prstClr val="black"/>
              </a:solidFill>
              <a:latin typeface="Arial Narrow" panose="020B0606020202030204" pitchFamily="34" charset="0"/>
            </a:endParaRPr>
          </a:p>
        </p:txBody>
      </p:sp>
      <p:sp>
        <p:nvSpPr>
          <p:cNvPr id="12" name="Content Placeholder 11"/>
          <p:cNvSpPr>
            <a:spLocks noGrp="1"/>
          </p:cNvSpPr>
          <p:nvPr>
            <p:ph sz="half" idx="2"/>
          </p:nvPr>
        </p:nvSpPr>
        <p:spPr>
          <a:xfrm>
            <a:off x="5943600" y="1501153"/>
            <a:ext cx="3889829" cy="4786742"/>
          </a:xfrm>
        </p:spPr>
        <p:txBody>
          <a:bodyPr>
            <a:normAutofit/>
          </a:bodyPr>
          <a:lstStyle/>
          <a:p>
            <a:pPr marL="0" lvl="0" indent="0" algn="just">
              <a:lnSpc>
                <a:spcPct val="150000"/>
              </a:lnSpc>
              <a:spcBef>
                <a:spcPts val="0"/>
              </a:spcBef>
              <a:buNone/>
            </a:pPr>
            <a:r>
              <a:rPr lang="en-ZA" sz="1100" b="1" dirty="0">
                <a:solidFill>
                  <a:srgbClr val="B1A673"/>
                </a:solidFill>
                <a:latin typeface="Arial Narrow" panose="020B0606020202030204" pitchFamily="34" charset="0"/>
              </a:rPr>
              <a:t>Critical Infrastructure Protection Regulations</a:t>
            </a:r>
            <a:endParaRPr lang="en-US" sz="1100" dirty="0">
              <a:solidFill>
                <a:srgbClr val="B1A673"/>
              </a:solidFill>
              <a:latin typeface="Arial Narrow" panose="020B0606020202030204" pitchFamily="34" charset="0"/>
            </a:endParaRPr>
          </a:p>
          <a:p>
            <a:pPr marL="0" lvl="0" indent="0" algn="just">
              <a:lnSpc>
                <a:spcPct val="150000"/>
              </a:lnSpc>
              <a:spcBef>
                <a:spcPts val="0"/>
              </a:spcBef>
              <a:buNone/>
            </a:pPr>
            <a:r>
              <a:rPr lang="en-US" sz="1100" b="1" dirty="0">
                <a:solidFill>
                  <a:prstClr val="black"/>
                </a:solidFill>
                <a:latin typeface="Arial Narrow" panose="020B0606020202030204" pitchFamily="34" charset="0"/>
              </a:rPr>
              <a:t>The members of work streams </a:t>
            </a:r>
            <a:r>
              <a:rPr lang="en-ZA" sz="1100" b="1" dirty="0">
                <a:solidFill>
                  <a:prstClr val="black"/>
                </a:solidFill>
                <a:latin typeface="Arial Narrow" panose="020B0606020202030204" pitchFamily="34" charset="0"/>
              </a:rPr>
              <a:t>established out of the work groups from various relevant Government Departments involved in Critical Infrastructure </a:t>
            </a:r>
            <a:r>
              <a:rPr lang="en-US" sz="1100" b="1" dirty="0">
                <a:solidFill>
                  <a:prstClr val="black"/>
                </a:solidFill>
                <a:latin typeface="Arial Narrow" panose="020B0606020202030204" pitchFamily="34" charset="0"/>
              </a:rPr>
              <a:t>continue with drafting of the Regulations.  All the required government institutions who are, in terms of the Act, required to nominate officials to be part of the Council have done so. Ministers from the relevant Departments have facilitated the process of the designation of officials to be members of the Council.  </a:t>
            </a:r>
          </a:p>
          <a:p>
            <a:pPr marL="0" lvl="0" indent="0" algn="just">
              <a:lnSpc>
                <a:spcPct val="100000"/>
              </a:lnSpc>
              <a:spcBef>
                <a:spcPts val="0"/>
              </a:spcBef>
              <a:buNone/>
            </a:pPr>
            <a:r>
              <a:rPr lang="en-US" sz="1100" b="1" dirty="0">
                <a:solidFill>
                  <a:prstClr val="black"/>
                </a:solidFill>
                <a:latin typeface="Arial Narrow" panose="020B0606020202030204" pitchFamily="34" charset="0"/>
              </a:rPr>
              <a:t> </a:t>
            </a:r>
          </a:p>
          <a:p>
            <a:pPr marL="0" lvl="0" indent="0" algn="just">
              <a:lnSpc>
                <a:spcPct val="150000"/>
              </a:lnSpc>
              <a:spcBef>
                <a:spcPts val="0"/>
              </a:spcBef>
              <a:buNone/>
            </a:pPr>
            <a:r>
              <a:rPr lang="en-US" sz="1100" b="1" dirty="0">
                <a:solidFill>
                  <a:prstClr val="black"/>
                </a:solidFill>
                <a:latin typeface="Arial Narrow" panose="020B0606020202030204" pitchFamily="34" charset="0"/>
              </a:rPr>
              <a:t>The Parliamentary process of recruiting some members of the Council who are from the private sector is underway.  On 25 March 2021, a presentation was made to the Central Evaluations Committee (National Treasury and DPSA) meeting with regards to the financial provisions in relation to the private members of the Critical Infrastructure Council, in anticipation of the appointment of these members. </a:t>
            </a:r>
          </a:p>
          <a:p>
            <a:pPr marL="0" lvl="0" indent="0" algn="just">
              <a:lnSpc>
                <a:spcPct val="150000"/>
              </a:lnSpc>
              <a:spcBef>
                <a:spcPts val="0"/>
              </a:spcBef>
              <a:buNone/>
            </a:pPr>
            <a:endParaRPr lang="en-US" sz="1300" dirty="0">
              <a:solidFill>
                <a:prstClr val="black"/>
              </a:solidFill>
              <a:latin typeface="Arial Narrow" panose="020B0606020202030204" pitchFamily="34" charset="0"/>
            </a:endParaRPr>
          </a:p>
          <a:p>
            <a:pPr marL="0" lvl="0" indent="0" algn="just">
              <a:lnSpc>
                <a:spcPct val="150000"/>
              </a:lnSpc>
              <a:spcBef>
                <a:spcPts val="0"/>
              </a:spcBef>
              <a:buNone/>
            </a:pPr>
            <a:endParaRPr lang="en-US" sz="1050" dirty="0" smtClean="0">
              <a:solidFill>
                <a:prstClr val="black"/>
              </a:solidFill>
              <a:latin typeface="Arial Narrow" panose="020B0606020202030204" pitchFamily="34" charset="0"/>
            </a:endParaRPr>
          </a:p>
          <a:p>
            <a:pPr marL="0" indent="0">
              <a:buNone/>
            </a:pPr>
            <a:endParaRPr lang="en-US" sz="1050"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pPr algn="r"/>
            <a:fld id="{96B6FF19-05A1-4CA1-BC87-1DF7A796AA03}" type="slidenum">
              <a:rPr lang="en-US" sz="1400" b="1" smtClean="0">
                <a:solidFill>
                  <a:srgbClr val="B1A673"/>
                </a:solidFill>
                <a:latin typeface="Arial Narrow" panose="020B0606020202030204" pitchFamily="34" charset="0"/>
              </a:rPr>
              <a:pPr algn="r"/>
              <a:t>25</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1" y="295558"/>
            <a:ext cx="7219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smtClean="0">
                <a:solidFill>
                  <a:srgbClr val="B1A673"/>
                </a:solidFill>
                <a:latin typeface="Arial Narrow" panose="020B0606020202030204" pitchFamily="34" charset="0"/>
              </a:rPr>
              <a:t>PROGRESS ON BILLS </a:t>
            </a:r>
            <a:endParaRPr lang="en-ZA" sz="2200" b="1" dirty="0">
              <a:solidFill>
                <a:srgbClr val="B1A673"/>
              </a:solidFill>
              <a:latin typeface="Arial Narrow" panose="020B0606020202030204" pitchFamily="34" charset="0"/>
              <a:cs typeface="Arial Narrow"/>
            </a:endParaRPr>
          </a:p>
        </p:txBody>
      </p:sp>
      <p:sp>
        <p:nvSpPr>
          <p:cNvPr id="13" name="Rectangle 12"/>
          <p:cNvSpPr/>
          <p:nvPr/>
        </p:nvSpPr>
        <p:spPr>
          <a:xfrm>
            <a:off x="58057" y="1103374"/>
            <a:ext cx="8592458" cy="38462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n-ZA" sz="1200" b="1" dirty="0">
                <a:latin typeface="Arial Narrow" panose="020B0606020202030204" pitchFamily="34" charset="0"/>
              </a:rPr>
              <a:t>The progress </a:t>
            </a:r>
            <a:r>
              <a:rPr lang="en-ZA" sz="1200" b="1" dirty="0" smtClean="0">
                <a:latin typeface="Arial Narrow" panose="020B0606020202030204" pitchFamily="34" charset="0"/>
              </a:rPr>
              <a:t>on Bills </a:t>
            </a:r>
            <a:r>
              <a:rPr lang="en-ZA" sz="1200" b="1" dirty="0">
                <a:latin typeface="Arial Narrow" panose="020B0606020202030204" pitchFamily="34" charset="0"/>
              </a:rPr>
              <a:t>for the period ending 31 March 2021, is summarised below:</a:t>
            </a:r>
            <a:endParaRPr lang="en-US" sz="1200" dirty="0">
              <a:latin typeface="Arial Narrow" panose="020B0606020202030204" pitchFamily="34" charset="0"/>
            </a:endParaRPr>
          </a:p>
        </p:txBody>
      </p:sp>
    </p:spTree>
    <p:extLst>
      <p:ext uri="{BB962C8B-B14F-4D97-AF65-F5344CB8AC3E}">
        <p14:creationId xmlns:p14="http://schemas.microsoft.com/office/powerpoint/2010/main" val="34512305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14" name="Content Placeholder 13"/>
          <p:cNvSpPr>
            <a:spLocks noGrp="1"/>
          </p:cNvSpPr>
          <p:nvPr>
            <p:ph idx="1"/>
          </p:nvPr>
        </p:nvSpPr>
        <p:spPr>
          <a:xfrm>
            <a:off x="64656" y="1009178"/>
            <a:ext cx="9841344" cy="5344098"/>
          </a:xfrm>
        </p:spPr>
        <p:txBody>
          <a:bodyPr>
            <a:noAutofit/>
          </a:bodyPr>
          <a:lstStyle/>
          <a:p>
            <a:pPr marL="0" indent="0" algn="just">
              <a:lnSpc>
                <a:spcPct val="150000"/>
              </a:lnSpc>
              <a:spcBef>
                <a:spcPts val="0"/>
              </a:spcBef>
              <a:buNone/>
            </a:pPr>
            <a:r>
              <a:rPr lang="en-ZA" sz="1300" b="1" dirty="0" smtClean="0">
                <a:latin typeface="Arial Narrow" panose="020B0606020202030204" pitchFamily="34" charset="0"/>
              </a:rPr>
              <a:t>1</a:t>
            </a:r>
            <a:r>
              <a:rPr lang="en-ZA" sz="1300" dirty="0" smtClean="0">
                <a:latin typeface="Arial Narrow" panose="020B0606020202030204" pitchFamily="34" charset="0"/>
              </a:rPr>
              <a:t>. </a:t>
            </a:r>
            <a:r>
              <a:rPr lang="en-ZA" sz="1300" b="1" dirty="0" smtClean="0">
                <a:solidFill>
                  <a:srgbClr val="B1A673"/>
                </a:solidFill>
                <a:latin typeface="Arial Narrow" panose="020B0606020202030204" pitchFamily="34" charset="0"/>
              </a:rPr>
              <a:t>When </a:t>
            </a:r>
            <a:r>
              <a:rPr lang="en-ZA" sz="1300" b="1" dirty="0">
                <a:solidFill>
                  <a:srgbClr val="B1A673"/>
                </a:solidFill>
                <a:latin typeface="Arial Narrow" panose="020B0606020202030204" pitchFamily="34" charset="0"/>
              </a:rPr>
              <a:t>was the court decision to amend the </a:t>
            </a:r>
            <a:r>
              <a:rPr lang="en-ZA" sz="1300" b="1" dirty="0" err="1">
                <a:solidFill>
                  <a:srgbClr val="B1A673"/>
                </a:solidFill>
                <a:latin typeface="Arial Narrow" panose="020B0606020202030204" pitchFamily="34" charset="0"/>
              </a:rPr>
              <a:t>IPID</a:t>
            </a:r>
            <a:r>
              <a:rPr lang="en-ZA" sz="1300" b="1" dirty="0">
                <a:solidFill>
                  <a:srgbClr val="B1A673"/>
                </a:solidFill>
                <a:latin typeface="Arial Narrow" panose="020B0606020202030204" pitchFamily="34" charset="0"/>
              </a:rPr>
              <a:t> Act made? </a:t>
            </a:r>
            <a:endParaRPr lang="en-US" sz="1300" b="1" dirty="0">
              <a:solidFill>
                <a:srgbClr val="B1A673"/>
              </a:solidFill>
              <a:latin typeface="Arial Narrow" panose="020B0606020202030204" pitchFamily="34" charset="0"/>
            </a:endParaRPr>
          </a:p>
          <a:p>
            <a:pPr algn="just">
              <a:lnSpc>
                <a:spcPct val="150000"/>
              </a:lnSpc>
              <a:spcBef>
                <a:spcPts val="0"/>
              </a:spcBef>
            </a:pPr>
            <a:r>
              <a:rPr lang="en-ZA" sz="1300" dirty="0" smtClean="0">
                <a:latin typeface="Arial Narrow" panose="020B0606020202030204" pitchFamily="34" charset="0"/>
              </a:rPr>
              <a:t>During the </a:t>
            </a:r>
            <a:r>
              <a:rPr lang="en-ZA" sz="1300" dirty="0">
                <a:latin typeface="Arial Narrow" panose="020B0606020202030204" pitchFamily="34" charset="0"/>
              </a:rPr>
              <a:t>Judgment of McBride v Minister of Police and Another that was handed down on 06 September 2016</a:t>
            </a:r>
            <a:endParaRPr lang="en-US" sz="1300" dirty="0">
              <a:latin typeface="Arial Narrow" panose="020B0606020202030204" pitchFamily="34" charset="0"/>
            </a:endParaRPr>
          </a:p>
          <a:p>
            <a:pPr marL="0" indent="0" algn="just">
              <a:lnSpc>
                <a:spcPct val="150000"/>
              </a:lnSpc>
              <a:spcBef>
                <a:spcPts val="0"/>
              </a:spcBef>
              <a:buNone/>
            </a:pPr>
            <a:r>
              <a:rPr lang="en-ZA" sz="1300" b="1" dirty="0" smtClean="0">
                <a:latin typeface="Arial Narrow" panose="020B0606020202030204" pitchFamily="34" charset="0"/>
              </a:rPr>
              <a:t>2. </a:t>
            </a:r>
            <a:r>
              <a:rPr lang="en-ZA" sz="1300" b="1" dirty="0" smtClean="0">
                <a:solidFill>
                  <a:srgbClr val="B1A673"/>
                </a:solidFill>
                <a:latin typeface="Arial Narrow" panose="020B0606020202030204" pitchFamily="34" charset="0"/>
              </a:rPr>
              <a:t>What </a:t>
            </a:r>
            <a:r>
              <a:rPr lang="en-ZA" sz="1300" b="1" dirty="0">
                <a:solidFill>
                  <a:srgbClr val="B1A673"/>
                </a:solidFill>
                <a:latin typeface="Arial Narrow" panose="020B0606020202030204" pitchFamily="34" charset="0"/>
              </a:rPr>
              <a:t>has been done in relation to the decision? </a:t>
            </a:r>
            <a:endParaRPr lang="en-US" sz="1300" b="1" dirty="0">
              <a:solidFill>
                <a:srgbClr val="B1A673"/>
              </a:solidFill>
              <a:latin typeface="Arial Narrow" panose="020B0606020202030204" pitchFamily="34" charset="0"/>
            </a:endParaRPr>
          </a:p>
          <a:p>
            <a:pPr algn="just">
              <a:lnSpc>
                <a:spcPct val="150000"/>
              </a:lnSpc>
              <a:spcBef>
                <a:spcPts val="0"/>
              </a:spcBef>
            </a:pPr>
            <a:r>
              <a:rPr lang="en-US" sz="1300" dirty="0" smtClean="0">
                <a:latin typeface="Arial Narrow" panose="020B0606020202030204" pitchFamily="34" charset="0"/>
              </a:rPr>
              <a:t>The </a:t>
            </a:r>
            <a:r>
              <a:rPr lang="en-US" sz="1300" dirty="0" err="1">
                <a:latin typeface="Arial Narrow" panose="020B0606020202030204" pitchFamily="34" charset="0"/>
              </a:rPr>
              <a:t>IPID</a:t>
            </a:r>
            <a:r>
              <a:rPr lang="en-US" sz="1300" dirty="0">
                <a:latin typeface="Arial Narrow" panose="020B0606020202030204" pitchFamily="34" charset="0"/>
              </a:rPr>
              <a:t> Amendment </a:t>
            </a:r>
            <a:r>
              <a:rPr lang="en-US" sz="1300" dirty="0" smtClean="0">
                <a:latin typeface="Arial Narrow" panose="020B0606020202030204" pitchFamily="34" charset="0"/>
              </a:rPr>
              <a:t>Bill, addressing the </a:t>
            </a:r>
            <a:r>
              <a:rPr lang="en-ZA" sz="1300" dirty="0">
                <a:latin typeface="Arial Narrow" panose="020B0606020202030204" pitchFamily="34" charset="0"/>
              </a:rPr>
              <a:t>Constitutional Court </a:t>
            </a:r>
            <a:r>
              <a:rPr lang="en-ZA" sz="1300" dirty="0" smtClean="0">
                <a:latin typeface="Arial Narrow" panose="020B0606020202030204" pitchFamily="34" charset="0"/>
              </a:rPr>
              <a:t>ruling,</a:t>
            </a:r>
            <a:r>
              <a:rPr lang="en-US" sz="1300" dirty="0" smtClean="0">
                <a:latin typeface="Arial Narrow" panose="020B0606020202030204" pitchFamily="34" charset="0"/>
              </a:rPr>
              <a:t> </a:t>
            </a:r>
            <a:r>
              <a:rPr lang="en-US" sz="1300" dirty="0">
                <a:latin typeface="Arial Narrow" panose="020B0606020202030204" pitchFamily="34" charset="0"/>
              </a:rPr>
              <a:t>was introduced to Parliament on 1 March </a:t>
            </a:r>
            <a:r>
              <a:rPr lang="en-US" sz="1300" dirty="0" smtClean="0">
                <a:latin typeface="Arial Narrow" panose="020B0606020202030204" pitchFamily="34" charset="0"/>
              </a:rPr>
              <a:t>2018 </a:t>
            </a:r>
            <a:r>
              <a:rPr lang="en-US" sz="1300" dirty="0">
                <a:latin typeface="Arial Narrow" panose="020B0606020202030204" pitchFamily="34" charset="0"/>
              </a:rPr>
              <a:t>and published for public comments in the Government Gazette, number 41667 on 1 June 2018. </a:t>
            </a:r>
            <a:endParaRPr lang="en-US" sz="1300" dirty="0" smtClean="0">
              <a:latin typeface="Arial Narrow" panose="020B0606020202030204" pitchFamily="34" charset="0"/>
            </a:endParaRPr>
          </a:p>
          <a:p>
            <a:pPr algn="just">
              <a:lnSpc>
                <a:spcPct val="150000"/>
              </a:lnSpc>
              <a:spcBef>
                <a:spcPts val="0"/>
              </a:spcBef>
            </a:pPr>
            <a:r>
              <a:rPr lang="en-US" sz="1300" dirty="0" smtClean="0">
                <a:latin typeface="Arial Narrow" panose="020B0606020202030204" pitchFamily="34" charset="0"/>
              </a:rPr>
              <a:t>It was </a:t>
            </a:r>
            <a:r>
              <a:rPr lang="en-US" sz="1300" dirty="0">
                <a:latin typeface="Arial Narrow" panose="020B0606020202030204" pitchFamily="34" charset="0"/>
              </a:rPr>
              <a:t>passed by the National Assembly and referred to the National Council of Provinces </a:t>
            </a:r>
            <a:r>
              <a:rPr lang="en-US" sz="1300" dirty="0" smtClean="0">
                <a:latin typeface="Arial Narrow" panose="020B0606020202030204" pitchFamily="34" charset="0"/>
              </a:rPr>
              <a:t>which passed it on 20 November 2019</a:t>
            </a:r>
          </a:p>
          <a:p>
            <a:pPr algn="just">
              <a:lnSpc>
                <a:spcPct val="150000"/>
              </a:lnSpc>
              <a:spcBef>
                <a:spcPts val="0"/>
              </a:spcBef>
            </a:pPr>
            <a:r>
              <a:rPr lang="en-US" sz="1300" dirty="0" smtClean="0">
                <a:latin typeface="Arial Narrow" panose="020B0606020202030204" pitchFamily="34" charset="0"/>
              </a:rPr>
              <a:t>It was assented </a:t>
            </a:r>
            <a:r>
              <a:rPr lang="en-US" sz="1300" dirty="0">
                <a:latin typeface="Arial Narrow" panose="020B0606020202030204" pitchFamily="34" charset="0"/>
              </a:rPr>
              <a:t>by the President of the Republic of South Africa on 3 June 2020.</a:t>
            </a:r>
          </a:p>
          <a:p>
            <a:pPr marL="0" indent="0" algn="just">
              <a:lnSpc>
                <a:spcPct val="150000"/>
              </a:lnSpc>
              <a:spcBef>
                <a:spcPts val="0"/>
              </a:spcBef>
              <a:buNone/>
            </a:pPr>
            <a:r>
              <a:rPr lang="en-ZA" sz="1300" b="1" dirty="0" smtClean="0">
                <a:latin typeface="Arial Narrow" panose="020B0606020202030204" pitchFamily="34" charset="0"/>
              </a:rPr>
              <a:t>3</a:t>
            </a:r>
            <a:r>
              <a:rPr lang="en-ZA" sz="1300" b="1" dirty="0" smtClean="0">
                <a:solidFill>
                  <a:schemeClr val="accent6"/>
                </a:solidFill>
                <a:latin typeface="Arial Narrow" panose="020B0606020202030204" pitchFamily="34" charset="0"/>
              </a:rPr>
              <a:t>. </a:t>
            </a:r>
            <a:r>
              <a:rPr lang="en-ZA" sz="1300" b="1" dirty="0" smtClean="0">
                <a:solidFill>
                  <a:srgbClr val="B1A673"/>
                </a:solidFill>
                <a:latin typeface="Arial Narrow" panose="020B0606020202030204" pitchFamily="34" charset="0"/>
              </a:rPr>
              <a:t>When </a:t>
            </a:r>
            <a:r>
              <a:rPr lang="en-ZA" sz="1300" b="1" dirty="0">
                <a:solidFill>
                  <a:srgbClr val="B1A673"/>
                </a:solidFill>
                <a:latin typeface="Arial Narrow" panose="020B0606020202030204" pitchFamily="34" charset="0"/>
              </a:rPr>
              <a:t>was the recommendation to amend the </a:t>
            </a:r>
            <a:r>
              <a:rPr lang="en-ZA" sz="1300" b="1" dirty="0" err="1">
                <a:solidFill>
                  <a:srgbClr val="B1A673"/>
                </a:solidFill>
                <a:latin typeface="Arial Narrow" panose="020B0606020202030204" pitchFamily="34" charset="0"/>
              </a:rPr>
              <a:t>IPID</a:t>
            </a:r>
            <a:r>
              <a:rPr lang="en-ZA" sz="1300" b="1" dirty="0">
                <a:solidFill>
                  <a:srgbClr val="B1A673"/>
                </a:solidFill>
                <a:latin typeface="Arial Narrow" panose="020B0606020202030204" pitchFamily="34" charset="0"/>
              </a:rPr>
              <a:t> Act made by the Committee? </a:t>
            </a:r>
            <a:endParaRPr lang="en-US" sz="1300" b="1" dirty="0">
              <a:solidFill>
                <a:srgbClr val="B1A673"/>
              </a:solidFill>
              <a:latin typeface="Arial Narrow" panose="020B0606020202030204" pitchFamily="34" charset="0"/>
            </a:endParaRPr>
          </a:p>
          <a:p>
            <a:pPr algn="just">
              <a:lnSpc>
                <a:spcPct val="150000"/>
              </a:lnSpc>
              <a:spcBef>
                <a:spcPts val="0"/>
              </a:spcBef>
            </a:pPr>
            <a:r>
              <a:rPr lang="en-ZA" sz="1300" dirty="0">
                <a:latin typeface="Arial Narrow" panose="020B0606020202030204" pitchFamily="34" charset="0"/>
              </a:rPr>
              <a:t>In January 2018, however the priority was on addressing the Constitutional court ruling and the department was advised to bring the full amendment of the Act before the Committee at a later stage.  </a:t>
            </a:r>
            <a:endParaRPr lang="en-US" sz="1300" dirty="0">
              <a:latin typeface="Arial Narrow" panose="020B0606020202030204" pitchFamily="34" charset="0"/>
            </a:endParaRPr>
          </a:p>
          <a:p>
            <a:pPr marL="0" indent="0" algn="just">
              <a:lnSpc>
                <a:spcPct val="150000"/>
              </a:lnSpc>
              <a:spcBef>
                <a:spcPts val="0"/>
              </a:spcBef>
              <a:buNone/>
            </a:pPr>
            <a:r>
              <a:rPr lang="en-US" sz="1300" b="1" dirty="0" smtClean="0">
                <a:latin typeface="Arial Narrow" panose="020B0606020202030204" pitchFamily="34" charset="0"/>
              </a:rPr>
              <a:t>4. </a:t>
            </a:r>
            <a:r>
              <a:rPr lang="en-ZA" sz="1300" b="1" dirty="0">
                <a:solidFill>
                  <a:srgbClr val="B1A673"/>
                </a:solidFill>
                <a:latin typeface="Arial Narrow" panose="020B0606020202030204" pitchFamily="34" charset="0"/>
              </a:rPr>
              <a:t>How far is the process of amendment of the </a:t>
            </a:r>
            <a:r>
              <a:rPr lang="en-ZA" sz="1300" b="1" dirty="0" smtClean="0">
                <a:solidFill>
                  <a:srgbClr val="B1A673"/>
                </a:solidFill>
                <a:latin typeface="Arial Narrow" panose="020B0606020202030204" pitchFamily="34" charset="0"/>
              </a:rPr>
              <a:t>Act? </a:t>
            </a:r>
            <a:endParaRPr lang="en-US" sz="1300" b="1" dirty="0">
              <a:solidFill>
                <a:srgbClr val="B1A673"/>
              </a:solidFill>
              <a:latin typeface="Arial Narrow" panose="020B0606020202030204" pitchFamily="34" charset="0"/>
            </a:endParaRPr>
          </a:p>
          <a:p>
            <a:pPr algn="just">
              <a:lnSpc>
                <a:spcPct val="150000"/>
              </a:lnSpc>
              <a:spcBef>
                <a:spcPts val="0"/>
              </a:spcBef>
            </a:pPr>
            <a:r>
              <a:rPr lang="en-ZA" sz="1300" dirty="0">
                <a:latin typeface="Arial Narrow" panose="020B0606020202030204" pitchFamily="34" charset="0"/>
              </a:rPr>
              <a:t>The </a:t>
            </a:r>
            <a:r>
              <a:rPr lang="en-ZA" sz="1300" dirty="0" err="1">
                <a:latin typeface="Arial Narrow" panose="020B0606020202030204" pitchFamily="34" charset="0"/>
              </a:rPr>
              <a:t>IPID</a:t>
            </a:r>
            <a:r>
              <a:rPr lang="en-ZA" sz="1300" dirty="0">
                <a:latin typeface="Arial Narrow" panose="020B0606020202030204" pitchFamily="34" charset="0"/>
              </a:rPr>
              <a:t> Amendment Bill has been drafted</a:t>
            </a:r>
            <a:r>
              <a:rPr lang="en-ZA" sz="1300" dirty="0" smtClean="0">
                <a:latin typeface="Arial Narrow" panose="020B0606020202030204" pitchFamily="34" charset="0"/>
              </a:rPr>
              <a:t>.</a:t>
            </a:r>
          </a:p>
          <a:p>
            <a:pPr algn="just">
              <a:lnSpc>
                <a:spcPct val="150000"/>
              </a:lnSpc>
              <a:spcBef>
                <a:spcPts val="0"/>
              </a:spcBef>
            </a:pPr>
            <a:r>
              <a:rPr lang="en-ZA" sz="1300" dirty="0" smtClean="0">
                <a:latin typeface="Arial Narrow" panose="020B0606020202030204" pitchFamily="34" charset="0"/>
              </a:rPr>
              <a:t> </a:t>
            </a:r>
            <a:r>
              <a:rPr lang="en-ZA" sz="1300" dirty="0">
                <a:latin typeface="Arial Narrow" panose="020B0606020202030204" pitchFamily="34" charset="0"/>
              </a:rPr>
              <a:t>A request was made to consider the possibility of including all Law Enforcement under the mandate of </a:t>
            </a:r>
            <a:r>
              <a:rPr lang="en-ZA" sz="1300" dirty="0" err="1">
                <a:latin typeface="Arial Narrow" panose="020B0606020202030204" pitchFamily="34" charset="0"/>
              </a:rPr>
              <a:t>IPID</a:t>
            </a:r>
            <a:r>
              <a:rPr lang="en-ZA" sz="1300" dirty="0">
                <a:latin typeface="Arial Narrow" panose="020B0606020202030204" pitchFamily="34" charset="0"/>
              </a:rPr>
              <a:t>, and that required extensive desk top research, as well as an opinion from the State Law Advisers which </a:t>
            </a:r>
            <a:r>
              <a:rPr lang="en-ZA" sz="1300" dirty="0" smtClean="0">
                <a:latin typeface="Arial Narrow" panose="020B0606020202030204" pitchFamily="34" charset="0"/>
              </a:rPr>
              <a:t>was received </a:t>
            </a:r>
            <a:r>
              <a:rPr lang="en-ZA" sz="1300" dirty="0">
                <a:latin typeface="Arial Narrow" panose="020B0606020202030204" pitchFamily="34" charset="0"/>
              </a:rPr>
              <a:t>on 14 April </a:t>
            </a:r>
            <a:r>
              <a:rPr lang="en-ZA" sz="1300" dirty="0" smtClean="0">
                <a:latin typeface="Arial Narrow" panose="020B0606020202030204" pitchFamily="34" charset="0"/>
              </a:rPr>
              <a:t>2021</a:t>
            </a:r>
            <a:r>
              <a:rPr lang="en-ZA" sz="1300" dirty="0">
                <a:latin typeface="Arial Narrow" panose="020B0606020202030204" pitchFamily="34" charset="0"/>
              </a:rPr>
              <a:t> </a:t>
            </a:r>
            <a:r>
              <a:rPr lang="en-ZA" sz="1300" dirty="0" smtClean="0">
                <a:latin typeface="Arial Narrow" panose="020B0606020202030204" pitchFamily="34" charset="0"/>
              </a:rPr>
              <a:t>after which the Bill </a:t>
            </a:r>
            <a:r>
              <a:rPr lang="en-ZA" sz="1300" dirty="0">
                <a:latin typeface="Arial Narrow" panose="020B0606020202030204" pitchFamily="34" charset="0"/>
              </a:rPr>
              <a:t>was redrafted, removing all reference to the inclusion of Law Enforcement. </a:t>
            </a:r>
            <a:endParaRPr lang="en-ZA" sz="1300" dirty="0" smtClean="0">
              <a:latin typeface="Arial Narrow" panose="020B0606020202030204" pitchFamily="34" charset="0"/>
            </a:endParaRPr>
          </a:p>
          <a:p>
            <a:pPr algn="just">
              <a:lnSpc>
                <a:spcPct val="150000"/>
              </a:lnSpc>
              <a:spcBef>
                <a:spcPts val="0"/>
              </a:spcBef>
            </a:pPr>
            <a:r>
              <a:rPr lang="en-ZA" sz="1300" dirty="0" smtClean="0">
                <a:latin typeface="Arial Narrow" panose="020B0606020202030204" pitchFamily="34" charset="0"/>
              </a:rPr>
              <a:t>The </a:t>
            </a:r>
            <a:r>
              <a:rPr lang="en-ZA" sz="1300" dirty="0">
                <a:latin typeface="Arial Narrow" panose="020B0606020202030204" pitchFamily="34" charset="0"/>
              </a:rPr>
              <a:t>process of briefing the </a:t>
            </a:r>
            <a:r>
              <a:rPr lang="en-ZA" sz="1300" dirty="0" err="1">
                <a:latin typeface="Arial Narrow" panose="020B0606020202030204" pitchFamily="34" charset="0"/>
              </a:rPr>
              <a:t>FOSAD</a:t>
            </a:r>
            <a:r>
              <a:rPr lang="en-ZA" sz="1300" dirty="0">
                <a:latin typeface="Arial Narrow" panose="020B0606020202030204" pitchFamily="34" charset="0"/>
              </a:rPr>
              <a:t> Cluster on the draft Bill has commenced. It was presented to the Development Committee (</a:t>
            </a:r>
            <a:r>
              <a:rPr lang="en-ZA" sz="1300" dirty="0" err="1">
                <a:latin typeface="Arial Narrow" panose="020B0606020202030204" pitchFamily="34" charset="0"/>
              </a:rPr>
              <a:t>DevCom</a:t>
            </a:r>
            <a:r>
              <a:rPr lang="en-ZA" sz="1300" dirty="0">
                <a:latin typeface="Arial Narrow" panose="020B0606020202030204" pitchFamily="34" charset="0"/>
              </a:rPr>
              <a:t>) on 14 July 2021. It was returned with a few concerns which are being addressed. It will be presented again at the next meeting of </a:t>
            </a:r>
            <a:r>
              <a:rPr lang="en-ZA" sz="1300" dirty="0" err="1">
                <a:latin typeface="Arial Narrow" panose="020B0606020202030204" pitchFamily="34" charset="0"/>
              </a:rPr>
              <a:t>DevCom</a:t>
            </a:r>
            <a:r>
              <a:rPr lang="en-ZA" sz="1300" dirty="0">
                <a:latin typeface="Arial Narrow" panose="020B0606020202030204" pitchFamily="34" charset="0"/>
              </a:rPr>
              <a:t>. </a:t>
            </a:r>
            <a:r>
              <a:rPr lang="en-ZA" sz="1300" dirty="0" smtClean="0">
                <a:latin typeface="Arial Narrow" panose="020B0606020202030204" pitchFamily="34" charset="0"/>
              </a:rPr>
              <a:t>The </a:t>
            </a:r>
            <a:r>
              <a:rPr lang="en-ZA" sz="1300" dirty="0">
                <a:latin typeface="Arial Narrow" panose="020B0606020202030204" pitchFamily="34" charset="0"/>
              </a:rPr>
              <a:t>draft Bill, after having followed all the processes through </a:t>
            </a:r>
            <a:r>
              <a:rPr lang="en-ZA" sz="1300" dirty="0" err="1">
                <a:latin typeface="Arial Narrow" panose="020B0606020202030204" pitchFamily="34" charset="0"/>
              </a:rPr>
              <a:t>FOSAD</a:t>
            </a:r>
            <a:r>
              <a:rPr lang="en-ZA" sz="1300" dirty="0">
                <a:latin typeface="Arial Narrow" panose="020B0606020202030204" pitchFamily="34" charset="0"/>
              </a:rPr>
              <a:t> Cluster, will be introduced during 2022/23 Financial Year.</a:t>
            </a:r>
            <a:endParaRPr lang="en-US" sz="1300" dirty="0">
              <a:latin typeface="Arial Narrow" panose="020B0606020202030204" pitchFamily="34" charset="0"/>
            </a:endParaRPr>
          </a:p>
          <a:p>
            <a:pPr marL="0" indent="0" algn="just">
              <a:lnSpc>
                <a:spcPct val="150000"/>
              </a:lnSpc>
              <a:spcBef>
                <a:spcPts val="0"/>
              </a:spcBef>
              <a:buNone/>
            </a:pPr>
            <a:endParaRPr lang="en-US" sz="1600" b="1" dirty="0" smtClean="0">
              <a:latin typeface="Arial Narrow" panose="020B0606020202030204" pitchFamily="34" charset="0"/>
            </a:endParaRPr>
          </a:p>
          <a:p>
            <a:pPr algn="just">
              <a:lnSpc>
                <a:spcPct val="150000"/>
              </a:lnSpc>
              <a:spcBef>
                <a:spcPts val="0"/>
              </a:spcBef>
            </a:pPr>
            <a:endParaRPr lang="en-US" sz="1600" b="1"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pPr algn="r"/>
            <a:fld id="{96B6FF19-05A1-4CA1-BC87-1DF7A796AA03}" type="slidenum">
              <a:rPr lang="en-US" sz="1400" b="1" smtClean="0">
                <a:solidFill>
                  <a:srgbClr val="B1A673"/>
                </a:solidFill>
                <a:latin typeface="Arial Narrow" panose="020B0606020202030204" pitchFamily="34" charset="0"/>
              </a:rPr>
              <a:pPr algn="r"/>
              <a:t>26</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5241"/>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0" y="13233"/>
            <a:ext cx="6508749" cy="60735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ZA" sz="2200" b="1" dirty="0" smtClean="0">
                <a:solidFill>
                  <a:srgbClr val="B1A673"/>
                </a:solidFill>
                <a:latin typeface="Arial Narrow" panose="020B0606020202030204" pitchFamily="34" charset="0"/>
                <a:cs typeface="Arial Narrow"/>
              </a:rPr>
              <a:t>RESPONSES TO QUESTIONS ON IPID AMENDMENT BILL</a:t>
            </a:r>
            <a:endParaRPr lang="en-ZA" sz="2200" b="1" dirty="0">
              <a:solidFill>
                <a:srgbClr val="B1A673"/>
              </a:solidFill>
              <a:latin typeface="Arial Narrow" panose="020B0606020202030204" pitchFamily="34" charset="0"/>
              <a:cs typeface="Arial Narrow"/>
            </a:endParaRPr>
          </a:p>
        </p:txBody>
      </p:sp>
      <p:sp>
        <p:nvSpPr>
          <p:cNvPr id="11" name="Rectangle 10"/>
          <p:cNvSpPr/>
          <p:nvPr/>
        </p:nvSpPr>
        <p:spPr>
          <a:xfrm>
            <a:off x="232833" y="1273785"/>
            <a:ext cx="9440334" cy="830997"/>
          </a:xfrm>
          <a:prstGeom prst="rect">
            <a:avLst/>
          </a:prstGeom>
        </p:spPr>
        <p:txBody>
          <a:bodyPr wrap="square">
            <a:spAutoFit/>
          </a:bodyPr>
          <a:lstStyle/>
          <a:p>
            <a:pPr algn="just">
              <a:lnSpc>
                <a:spcPct val="150000"/>
              </a:lnSpc>
            </a:pPr>
            <a:endParaRPr lang="en-US" sz="1600" dirty="0">
              <a:latin typeface="Arial Narrow" panose="020B0606020202030204" pitchFamily="34" charset="0"/>
            </a:endParaRPr>
          </a:p>
          <a:p>
            <a:pPr algn="just">
              <a:lnSpc>
                <a:spcPct val="150000"/>
              </a:lnSpc>
            </a:pPr>
            <a:r>
              <a:rPr lang="en-US" sz="1600" dirty="0">
                <a:latin typeface="Arial Narrow" panose="020B0606020202030204" pitchFamily="34" charset="0"/>
              </a:rPr>
              <a:t> </a:t>
            </a:r>
          </a:p>
        </p:txBody>
      </p:sp>
      <p:sp>
        <p:nvSpPr>
          <p:cNvPr id="12" name="Title 1"/>
          <p:cNvSpPr txBox="1">
            <a:spLocks/>
          </p:cNvSpPr>
          <p:nvPr/>
        </p:nvSpPr>
        <p:spPr>
          <a:xfrm>
            <a:off x="133350" y="658882"/>
            <a:ext cx="4933950" cy="43204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ZA" sz="1800" b="1" u="sng" dirty="0">
              <a:solidFill>
                <a:srgbClr val="B1A673"/>
              </a:solidFill>
              <a:latin typeface="Arial Narrow" panose="020B0606020202030204" pitchFamily="34" charset="0"/>
              <a:cs typeface="Arial Narrow"/>
            </a:endParaRPr>
          </a:p>
        </p:txBody>
      </p:sp>
    </p:spTree>
    <p:extLst>
      <p:ext uri="{BB962C8B-B14F-4D97-AF65-F5344CB8AC3E}">
        <p14:creationId xmlns:p14="http://schemas.microsoft.com/office/powerpoint/2010/main" val="12434699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4" name="Slide Number Placeholder 3"/>
          <p:cNvSpPr>
            <a:spLocks noGrp="1"/>
          </p:cNvSpPr>
          <p:nvPr>
            <p:ph type="sldNum" sz="quarter" idx="12"/>
          </p:nvPr>
        </p:nvSpPr>
        <p:spPr>
          <a:xfrm>
            <a:off x="7537980" y="6353276"/>
            <a:ext cx="2228850" cy="365125"/>
          </a:xfrm>
        </p:spPr>
        <p:txBody>
          <a:bodyPr/>
          <a:lstStyle/>
          <a:p>
            <a:pPr algn="r"/>
            <a:fld id="{96B6FF19-05A1-4CA1-BC87-1DF7A796AA03}" type="slidenum">
              <a:rPr lang="en-US" sz="1400" b="1" smtClean="0">
                <a:solidFill>
                  <a:srgbClr val="B1A673"/>
                </a:solidFill>
                <a:latin typeface="Arial Narrow" panose="020B0606020202030204" pitchFamily="34" charset="0"/>
              </a:rPr>
              <a:pPr algn="r"/>
              <a:t>27</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1" y="295558"/>
            <a:ext cx="7219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a:solidFill>
                  <a:srgbClr val="B1A673"/>
                </a:solidFill>
                <a:latin typeface="Arial Narrow" panose="020B0606020202030204" pitchFamily="34" charset="0"/>
              </a:rPr>
              <a:t>INSTITUTIONAL PROGRAMME PERFORMANCE INFORMATION </a:t>
            </a:r>
            <a:endParaRPr lang="en-ZA" sz="2200" b="1" dirty="0">
              <a:solidFill>
                <a:srgbClr val="B1A673"/>
              </a:solidFill>
              <a:latin typeface="Arial Narrow" panose="020B0606020202030204" pitchFamily="34" charset="0"/>
              <a:cs typeface="Arial Narrow"/>
            </a:endParaRPr>
          </a:p>
        </p:txBody>
      </p:sp>
      <p:sp>
        <p:nvSpPr>
          <p:cNvPr id="14" name="Rectangle 13"/>
          <p:cNvSpPr/>
          <p:nvPr/>
        </p:nvSpPr>
        <p:spPr>
          <a:xfrm>
            <a:off x="2387299" y="754121"/>
            <a:ext cx="4739442" cy="307777"/>
          </a:xfrm>
          <a:prstGeom prst="rect">
            <a:avLst/>
          </a:prstGeom>
        </p:spPr>
        <p:txBody>
          <a:bodyPr wrap="square">
            <a:spAutoFit/>
          </a:bodyPr>
          <a:lstStyle/>
          <a:p>
            <a:pPr algn="ctr"/>
            <a:r>
              <a:rPr lang="en-ZA" sz="1400" b="1" dirty="0" smtClean="0">
                <a:solidFill>
                  <a:schemeClr val="bg1"/>
                </a:solidFill>
                <a:latin typeface="Arial Narrow" panose="020B0606020202030204" pitchFamily="34" charset="0"/>
              </a:rPr>
              <a:t>INSTITUTIONAL RESPONSE TO THE </a:t>
            </a:r>
            <a:r>
              <a:rPr lang="en-ZA" sz="1400" b="1" dirty="0">
                <a:solidFill>
                  <a:schemeClr val="bg1"/>
                </a:solidFill>
                <a:latin typeface="Arial Narrow" panose="020B0606020202030204" pitchFamily="34" charset="0"/>
              </a:rPr>
              <a:t>COVID-19 </a:t>
            </a:r>
            <a:r>
              <a:rPr lang="en-ZA" sz="1400" b="1" dirty="0" smtClean="0">
                <a:solidFill>
                  <a:schemeClr val="bg1"/>
                </a:solidFill>
                <a:latin typeface="Arial Narrow" panose="020B0606020202030204" pitchFamily="34" charset="0"/>
              </a:rPr>
              <a:t>PANDEMIC</a:t>
            </a:r>
            <a:endParaRPr lang="en-US" sz="1400" b="1" dirty="0">
              <a:solidFill>
                <a:schemeClr val="bg1"/>
              </a:solidFill>
              <a:latin typeface="Arial Narrow" panose="020B0606020202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068346645"/>
              </p:ext>
            </p:extLst>
          </p:nvPr>
        </p:nvGraphicFramePr>
        <p:xfrm>
          <a:off x="181431" y="1135382"/>
          <a:ext cx="9585399" cy="5231073"/>
        </p:xfrm>
        <a:graphic>
          <a:graphicData uri="http://schemas.openxmlformats.org/drawingml/2006/table">
            <a:tbl>
              <a:tblPr firstRow="1" firstCol="1" bandRow="1"/>
              <a:tblGrid>
                <a:gridCol w="1299092">
                  <a:extLst>
                    <a:ext uri="{9D8B030D-6E8A-4147-A177-3AD203B41FA5}">
                      <a16:colId xmlns:a16="http://schemas.microsoft.com/office/drawing/2014/main" val="3880625525"/>
                    </a:ext>
                  </a:extLst>
                </a:gridCol>
                <a:gridCol w="2633378">
                  <a:extLst>
                    <a:ext uri="{9D8B030D-6E8A-4147-A177-3AD203B41FA5}">
                      <a16:colId xmlns:a16="http://schemas.microsoft.com/office/drawing/2014/main" val="3752850856"/>
                    </a:ext>
                  </a:extLst>
                </a:gridCol>
                <a:gridCol w="884806">
                  <a:extLst>
                    <a:ext uri="{9D8B030D-6E8A-4147-A177-3AD203B41FA5}">
                      <a16:colId xmlns:a16="http://schemas.microsoft.com/office/drawing/2014/main" val="3102370868"/>
                    </a:ext>
                  </a:extLst>
                </a:gridCol>
                <a:gridCol w="786495">
                  <a:extLst>
                    <a:ext uri="{9D8B030D-6E8A-4147-A177-3AD203B41FA5}">
                      <a16:colId xmlns:a16="http://schemas.microsoft.com/office/drawing/2014/main" val="2792577613"/>
                    </a:ext>
                  </a:extLst>
                </a:gridCol>
                <a:gridCol w="786495">
                  <a:extLst>
                    <a:ext uri="{9D8B030D-6E8A-4147-A177-3AD203B41FA5}">
                      <a16:colId xmlns:a16="http://schemas.microsoft.com/office/drawing/2014/main" val="3820513594"/>
                    </a:ext>
                  </a:extLst>
                </a:gridCol>
                <a:gridCol w="835650">
                  <a:extLst>
                    <a:ext uri="{9D8B030D-6E8A-4147-A177-3AD203B41FA5}">
                      <a16:colId xmlns:a16="http://schemas.microsoft.com/office/drawing/2014/main" val="1376902985"/>
                    </a:ext>
                  </a:extLst>
                </a:gridCol>
                <a:gridCol w="835650">
                  <a:extLst>
                    <a:ext uri="{9D8B030D-6E8A-4147-A177-3AD203B41FA5}">
                      <a16:colId xmlns:a16="http://schemas.microsoft.com/office/drawing/2014/main" val="3590567955"/>
                    </a:ext>
                  </a:extLst>
                </a:gridCol>
                <a:gridCol w="835650">
                  <a:extLst>
                    <a:ext uri="{9D8B030D-6E8A-4147-A177-3AD203B41FA5}">
                      <a16:colId xmlns:a16="http://schemas.microsoft.com/office/drawing/2014/main" val="1095803532"/>
                    </a:ext>
                  </a:extLst>
                </a:gridCol>
                <a:gridCol w="688183">
                  <a:extLst>
                    <a:ext uri="{9D8B030D-6E8A-4147-A177-3AD203B41FA5}">
                      <a16:colId xmlns:a16="http://schemas.microsoft.com/office/drawing/2014/main" val="2732748604"/>
                    </a:ext>
                  </a:extLst>
                </a:gridCol>
              </a:tblGrid>
              <a:tr h="801487">
                <a:tc>
                  <a:txBody>
                    <a:bodyPr/>
                    <a:lstStyle/>
                    <a:p>
                      <a:pPr marL="0" marR="0" algn="ctr">
                        <a:lnSpc>
                          <a:spcPct val="115000"/>
                        </a:lnSpc>
                        <a:spcBef>
                          <a:spcPts val="0"/>
                        </a:spcBef>
                        <a:spcAft>
                          <a:spcPts val="0"/>
                        </a:spcAft>
                      </a:pPr>
                      <a:r>
                        <a:rPr lang="en-GB" sz="950" b="1" spc="-25"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r>
                        <a:rPr lang="en-ZA" sz="950" b="1" dirty="0">
                          <a:solidFill>
                            <a:schemeClr val="tx1"/>
                          </a:solidFill>
                          <a:effectLst/>
                          <a:latin typeface="Arial Narrow" panose="020B0606020202030204" pitchFamily="34" charset="0"/>
                          <a:ea typeface="Arial" panose="020B0604020202020204" pitchFamily="34" charset="0"/>
                          <a:cs typeface="Arial" panose="020B0604020202020204" pitchFamily="34" charset="0"/>
                        </a:rPr>
                        <a:t>Budget Programme</a:t>
                      </a:r>
                      <a:endParaRPr lang="en-US" sz="95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1A673"/>
                    </a:solidFill>
                  </a:tcPr>
                </a:tc>
                <a:tc>
                  <a:txBody>
                    <a:bodyPr/>
                    <a:lstStyle/>
                    <a:p>
                      <a:pPr marL="0" marR="0" algn="ctr">
                        <a:lnSpc>
                          <a:spcPct val="115000"/>
                        </a:lnSpc>
                        <a:spcBef>
                          <a:spcPts val="0"/>
                        </a:spcBef>
                        <a:spcAft>
                          <a:spcPts val="0"/>
                        </a:spcAft>
                      </a:pPr>
                      <a:r>
                        <a:rPr lang="en-ZA" sz="950" b="1" dirty="0">
                          <a:solidFill>
                            <a:schemeClr val="tx1"/>
                          </a:solidFill>
                          <a:effectLst/>
                          <a:latin typeface="Arial Narrow" panose="020B0606020202030204" pitchFamily="34" charset="0"/>
                          <a:ea typeface="Arial" panose="020B0604020202020204" pitchFamily="34" charset="0"/>
                          <a:cs typeface="Arial" panose="020B0604020202020204" pitchFamily="34" charset="0"/>
                        </a:rPr>
                        <a:t>Intervention</a:t>
                      </a:r>
                      <a:endParaRPr lang="en-US" sz="95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1A673"/>
                    </a:solidFill>
                  </a:tcPr>
                </a:tc>
                <a:tc>
                  <a:txBody>
                    <a:bodyPr/>
                    <a:lstStyle/>
                    <a:p>
                      <a:pPr marL="0" marR="0" algn="ctr">
                        <a:lnSpc>
                          <a:spcPct val="115000"/>
                        </a:lnSpc>
                        <a:spcBef>
                          <a:spcPts val="0"/>
                        </a:spcBef>
                        <a:spcAft>
                          <a:spcPts val="0"/>
                        </a:spcAft>
                      </a:pPr>
                      <a:r>
                        <a:rPr lang="en-ZA" sz="950" b="1" dirty="0">
                          <a:solidFill>
                            <a:schemeClr val="tx1"/>
                          </a:solidFill>
                          <a:effectLst/>
                          <a:latin typeface="Arial Narrow" panose="020B0606020202030204" pitchFamily="34" charset="0"/>
                          <a:ea typeface="Arial" panose="020B0604020202020204" pitchFamily="34" charset="0"/>
                          <a:cs typeface="Arial" panose="020B0604020202020204" pitchFamily="34" charset="0"/>
                        </a:rPr>
                        <a:t>Geographic location (Province/ District/local municipality) (Where Possible)</a:t>
                      </a:r>
                      <a:endParaRPr lang="en-US" sz="95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1A673"/>
                    </a:solidFill>
                  </a:tcPr>
                </a:tc>
                <a:tc>
                  <a:txBody>
                    <a:bodyPr/>
                    <a:lstStyle/>
                    <a:p>
                      <a:pPr marL="0" marR="0" algn="ctr">
                        <a:lnSpc>
                          <a:spcPct val="115000"/>
                        </a:lnSpc>
                        <a:spcBef>
                          <a:spcPts val="0"/>
                        </a:spcBef>
                        <a:spcAft>
                          <a:spcPts val="0"/>
                        </a:spcAft>
                      </a:pPr>
                      <a:r>
                        <a:rPr lang="en-ZA" sz="950" b="1" dirty="0">
                          <a:solidFill>
                            <a:schemeClr val="tx1"/>
                          </a:solidFill>
                          <a:effectLst/>
                          <a:latin typeface="Arial Narrow" panose="020B0606020202030204" pitchFamily="34" charset="0"/>
                          <a:ea typeface="Arial" panose="020B0604020202020204" pitchFamily="34" charset="0"/>
                          <a:cs typeface="Arial" panose="020B0604020202020204" pitchFamily="34" charset="0"/>
                        </a:rPr>
                        <a:t>No. of beneficiaries (Where Possible)</a:t>
                      </a:r>
                      <a:endParaRPr lang="en-US" sz="95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1A673"/>
                    </a:solidFill>
                  </a:tcPr>
                </a:tc>
                <a:tc>
                  <a:txBody>
                    <a:bodyPr/>
                    <a:lstStyle/>
                    <a:p>
                      <a:pPr marL="0" marR="0">
                        <a:lnSpc>
                          <a:spcPct val="115000"/>
                        </a:lnSpc>
                        <a:spcBef>
                          <a:spcPts val="0"/>
                        </a:spcBef>
                        <a:spcAft>
                          <a:spcPts val="0"/>
                        </a:spcAft>
                      </a:pPr>
                      <a:r>
                        <a:rPr lang="en-ZA" sz="950" b="1" dirty="0">
                          <a:solidFill>
                            <a:schemeClr val="tx1"/>
                          </a:solidFill>
                          <a:effectLst/>
                          <a:latin typeface="Arial Narrow" panose="020B0606020202030204" pitchFamily="34" charset="0"/>
                          <a:ea typeface="Arial" panose="020B0604020202020204" pitchFamily="34" charset="0"/>
                          <a:cs typeface="Arial" panose="020B0604020202020204" pitchFamily="34" charset="0"/>
                        </a:rPr>
                        <a:t>Disaggregation of beneficiaries (Where possible)</a:t>
                      </a:r>
                      <a:endParaRPr lang="en-US" sz="95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1A673"/>
                    </a:solidFill>
                  </a:tcPr>
                </a:tc>
                <a:tc>
                  <a:txBody>
                    <a:bodyPr/>
                    <a:lstStyle/>
                    <a:p>
                      <a:pPr marL="0" marR="0" algn="ctr">
                        <a:lnSpc>
                          <a:spcPct val="115000"/>
                        </a:lnSpc>
                        <a:spcBef>
                          <a:spcPts val="0"/>
                        </a:spcBef>
                        <a:spcAft>
                          <a:spcPts val="0"/>
                        </a:spcAft>
                      </a:pPr>
                      <a:r>
                        <a:rPr lang="en-ZA" sz="950" b="1" dirty="0">
                          <a:solidFill>
                            <a:schemeClr val="tx1"/>
                          </a:solidFill>
                          <a:effectLst/>
                          <a:latin typeface="Arial Narrow" panose="020B0606020202030204" pitchFamily="34" charset="0"/>
                          <a:ea typeface="Arial" panose="020B0604020202020204" pitchFamily="34" charset="0"/>
                          <a:cs typeface="Arial" panose="020B0604020202020204" pitchFamily="34" charset="0"/>
                        </a:rPr>
                        <a:t>Total budget allocation per intervention (R’000)</a:t>
                      </a:r>
                      <a:endParaRPr lang="en-US" sz="95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1A673"/>
                    </a:solidFill>
                  </a:tcPr>
                </a:tc>
                <a:tc>
                  <a:txBody>
                    <a:bodyPr/>
                    <a:lstStyle/>
                    <a:p>
                      <a:pPr marL="0" marR="0" algn="ctr">
                        <a:lnSpc>
                          <a:spcPct val="115000"/>
                        </a:lnSpc>
                        <a:spcBef>
                          <a:spcPts val="0"/>
                        </a:spcBef>
                        <a:spcAft>
                          <a:spcPts val="0"/>
                        </a:spcAft>
                      </a:pPr>
                      <a:r>
                        <a:rPr lang="en-ZA" sz="950" b="1" dirty="0">
                          <a:solidFill>
                            <a:schemeClr val="tx1"/>
                          </a:solidFill>
                          <a:effectLst/>
                          <a:latin typeface="Arial Narrow" panose="020B0606020202030204" pitchFamily="34" charset="0"/>
                          <a:ea typeface="Arial" panose="020B0604020202020204" pitchFamily="34" charset="0"/>
                          <a:cs typeface="Arial" panose="020B0604020202020204" pitchFamily="34" charset="0"/>
                        </a:rPr>
                        <a:t>Budget spent per intervention</a:t>
                      </a:r>
                      <a:endParaRPr lang="en-US" sz="95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1A673"/>
                    </a:solidFill>
                  </a:tcPr>
                </a:tc>
                <a:tc>
                  <a:txBody>
                    <a:bodyPr/>
                    <a:lstStyle/>
                    <a:p>
                      <a:pPr marL="0" marR="0" algn="ctr">
                        <a:lnSpc>
                          <a:spcPct val="115000"/>
                        </a:lnSpc>
                        <a:spcBef>
                          <a:spcPts val="0"/>
                        </a:spcBef>
                        <a:spcAft>
                          <a:spcPts val="0"/>
                        </a:spcAft>
                      </a:pPr>
                      <a:r>
                        <a:rPr lang="en-ZA" sz="950" b="1" dirty="0">
                          <a:solidFill>
                            <a:schemeClr val="tx1"/>
                          </a:solidFill>
                          <a:effectLst/>
                          <a:latin typeface="Arial Narrow" panose="020B0606020202030204" pitchFamily="34" charset="0"/>
                          <a:ea typeface="Arial" panose="020B0604020202020204" pitchFamily="34" charset="0"/>
                          <a:cs typeface="Arial" panose="020B0604020202020204" pitchFamily="34" charset="0"/>
                        </a:rPr>
                        <a:t>Contribution to the Outputs in the APP (where applicable)</a:t>
                      </a:r>
                      <a:endParaRPr lang="en-US" sz="95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1A673"/>
                    </a:solidFill>
                  </a:tcPr>
                </a:tc>
                <a:tc>
                  <a:txBody>
                    <a:bodyPr/>
                    <a:lstStyle/>
                    <a:p>
                      <a:pPr marL="0" marR="0" algn="ctr">
                        <a:lnSpc>
                          <a:spcPct val="115000"/>
                        </a:lnSpc>
                        <a:spcBef>
                          <a:spcPts val="0"/>
                        </a:spcBef>
                        <a:spcAft>
                          <a:spcPts val="0"/>
                        </a:spcAft>
                      </a:pPr>
                      <a:r>
                        <a:rPr lang="en-ZA" sz="950" b="1" dirty="0">
                          <a:solidFill>
                            <a:schemeClr val="tx1"/>
                          </a:solidFill>
                          <a:effectLst/>
                          <a:latin typeface="Arial Narrow" panose="020B0606020202030204" pitchFamily="34" charset="0"/>
                          <a:ea typeface="Arial" panose="020B0604020202020204" pitchFamily="34" charset="0"/>
                          <a:cs typeface="Arial" panose="020B0604020202020204" pitchFamily="34" charset="0"/>
                        </a:rPr>
                        <a:t>Immediate outcomes</a:t>
                      </a:r>
                      <a:endParaRPr lang="en-US" sz="95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1A673"/>
                    </a:solidFill>
                  </a:tcPr>
                </a:tc>
                <a:extLst>
                  <a:ext uri="{0D108BD9-81ED-4DB2-BD59-A6C34878D82A}">
                    <a16:rowId xmlns:a16="http://schemas.microsoft.com/office/drawing/2014/main" val="3068522944"/>
                  </a:ext>
                </a:extLst>
              </a:tr>
              <a:tr h="267162">
                <a:tc rowSpan="12">
                  <a:txBody>
                    <a:bodyPr/>
                    <a:lstStyle/>
                    <a:p>
                      <a:pPr marL="0" marR="0" algn="ctr">
                        <a:lnSpc>
                          <a:spcPct val="115000"/>
                        </a:lnSpc>
                        <a:spcBef>
                          <a:spcPts val="0"/>
                        </a:spcBef>
                        <a:spcAft>
                          <a:spcPts val="0"/>
                        </a:spcAft>
                      </a:pPr>
                      <a:r>
                        <a:rPr lang="en-GB" sz="950" b="1" spc="-25" dirty="0">
                          <a:effectLst/>
                          <a:latin typeface="Arial Narrow" panose="020B0606020202030204" pitchFamily="34" charset="0"/>
                          <a:ea typeface="Calibri" panose="020F0502020204030204" pitchFamily="34" charset="0"/>
                          <a:cs typeface="Arial" panose="020B0604020202020204" pitchFamily="34" charset="0"/>
                        </a:rPr>
                        <a:t>All Programmes</a:t>
                      </a:r>
                      <a:endParaRPr lang="en-US" sz="9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Procured hand sanitizers, surface disinfectant and fibre cloths for employees</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2">
                  <a:txBody>
                    <a:bodyPr/>
                    <a:lstStyle/>
                    <a:p>
                      <a:pPr marL="0" marR="0" algn="ctr">
                        <a:lnSpc>
                          <a:spcPct val="115000"/>
                        </a:lnSpc>
                        <a:spcBef>
                          <a:spcPts val="0"/>
                        </a:spcBef>
                        <a:spcAft>
                          <a:spcPts val="0"/>
                        </a:spcAft>
                      </a:pPr>
                      <a:r>
                        <a:rPr lang="en-GB" sz="950" spc="-25">
                          <a:effectLst/>
                          <a:latin typeface="Arial Narrow" panose="020B0606020202030204" pitchFamily="34" charset="0"/>
                          <a:ea typeface="Times New Roman" panose="02020603050405020304" pitchFamily="18" charset="0"/>
                          <a:cs typeface="Arial" panose="020B0604020202020204" pitchFamily="34" charset="0"/>
                        </a:rPr>
                        <a:t>Gauteng Province: Pretoria CBD</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146</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78 females</a:t>
                      </a:r>
                    </a:p>
                    <a:p>
                      <a:pPr marL="0" marR="0" algn="just">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68 males</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2">
                  <a:txBody>
                    <a:bodyPr/>
                    <a:lstStyle/>
                    <a:p>
                      <a:pPr marL="0" marR="0">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The budget is not as yet allocated per intervention. However, the Department created a specific objective and items for all the expenditure on Covid-19.</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R55 768.04</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50" spc="-25">
                          <a:effectLst/>
                          <a:latin typeface="Arial Narrow" panose="020B0606020202030204" pitchFamily="34" charset="0"/>
                          <a:ea typeface="Times New Roman" panose="02020603050405020304" pitchFamily="18" charset="0"/>
                          <a:cs typeface="Arial" panose="020B0604020202020204" pitchFamily="34" charset="0"/>
                        </a:rPr>
                        <a:t>N/A</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1">
                  <a:txBody>
                    <a:bodyPr/>
                    <a:lstStyle/>
                    <a:p>
                      <a:pPr marL="0" marR="0" algn="just">
                        <a:lnSpc>
                          <a:spcPct val="115000"/>
                        </a:lnSpc>
                        <a:spcBef>
                          <a:spcPts val="0"/>
                        </a:spcBef>
                        <a:spcAft>
                          <a:spcPts val="0"/>
                        </a:spcAft>
                      </a:pPr>
                      <a:r>
                        <a:rPr lang="en-GB" sz="950" spc="-25" dirty="0">
                          <a:effectLst/>
                          <a:latin typeface="Arial Narrow" panose="020B0606020202030204" pitchFamily="34" charset="0"/>
                          <a:ea typeface="Times New Roman" panose="02020603050405020304" pitchFamily="18" charset="0"/>
                          <a:cs typeface="Arial" panose="020B0604020202020204" pitchFamily="34" charset="0"/>
                        </a:rPr>
                        <a:t>Reduced number of COVID19 infections among employees</a:t>
                      </a:r>
                      <a:endParaRPr lang="en-US" sz="9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9776586"/>
                  </a:ext>
                </a:extLst>
              </a:tr>
              <a:tr h="133581">
                <a:tc vMerge="1">
                  <a:txBody>
                    <a:bodyPr/>
                    <a:lstStyle/>
                    <a:p>
                      <a:endParaRPr lang="en-US"/>
                    </a:p>
                  </a:txBody>
                  <a:tcPr/>
                </a:tc>
                <a:tc>
                  <a:txBody>
                    <a:bodyPr/>
                    <a:lstStyle/>
                    <a:p>
                      <a:pPr marL="0" marR="0">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Testing of hand sanitizers for compliance</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ctr">
                        <a:lnSpc>
                          <a:spcPct val="115000"/>
                        </a:lnSpc>
                        <a:spcBef>
                          <a:spcPts val="0"/>
                        </a:spcBef>
                        <a:spcAft>
                          <a:spcPts val="0"/>
                        </a:spcAft>
                      </a:pPr>
                      <a:r>
                        <a:rPr lang="en-GB" sz="950" spc="-25">
                          <a:effectLst/>
                          <a:latin typeface="Arial Narrow" panose="020B0606020202030204" pitchFamily="34" charset="0"/>
                          <a:ea typeface="Times New Roman" panose="02020603050405020304" pitchFamily="18" charset="0"/>
                          <a:cs typeface="Arial" panose="020B0604020202020204" pitchFamily="34" charset="0"/>
                        </a:rPr>
                        <a:t>N/A</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950" spc="-25">
                          <a:effectLst/>
                          <a:latin typeface="Arial Narrow" panose="020B0606020202030204" pitchFamily="34" charset="0"/>
                          <a:ea typeface="Times New Roman" panose="02020603050405020304" pitchFamily="18" charset="0"/>
                          <a:cs typeface="Arial" panose="020B0604020202020204" pitchFamily="34" charset="0"/>
                        </a:rPr>
                        <a:t>N/A</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r">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R4 996.45</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50" spc="-25">
                          <a:effectLst/>
                          <a:latin typeface="Arial Narrow" panose="020B0606020202030204" pitchFamily="34" charset="0"/>
                          <a:ea typeface="Times New Roman" panose="02020603050405020304" pitchFamily="18" charset="0"/>
                          <a:cs typeface="Arial" panose="020B0604020202020204" pitchFamily="34" charset="0"/>
                        </a:rPr>
                        <a:t>N/A</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39642634"/>
                  </a:ext>
                </a:extLst>
              </a:tr>
              <a:tr h="400743">
                <a:tc vMerge="1">
                  <a:txBody>
                    <a:bodyPr/>
                    <a:lstStyle/>
                    <a:p>
                      <a:endParaRPr lang="en-US"/>
                    </a:p>
                  </a:txBody>
                  <a:tcPr/>
                </a:tc>
                <a:tc>
                  <a:txBody>
                    <a:bodyPr/>
                    <a:lstStyle/>
                    <a:p>
                      <a:pPr marL="0" marR="0">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Procured 3 thermal screening guns to measure the body temperature of employees daily  </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ctr">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146</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78 females</a:t>
                      </a:r>
                    </a:p>
                    <a:p>
                      <a:pPr marL="0" marR="0" algn="just">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68 males</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r">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R5 999.70</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50" spc="-25">
                          <a:effectLst/>
                          <a:latin typeface="Arial Narrow" panose="020B0606020202030204" pitchFamily="34" charset="0"/>
                          <a:ea typeface="Times New Roman" panose="02020603050405020304" pitchFamily="18" charset="0"/>
                          <a:cs typeface="Arial" panose="020B0604020202020204" pitchFamily="34" charset="0"/>
                        </a:rPr>
                        <a:t>N/A</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964240409"/>
                  </a:ext>
                </a:extLst>
              </a:tr>
              <a:tr h="267162">
                <a:tc vMerge="1">
                  <a:txBody>
                    <a:bodyPr/>
                    <a:lstStyle/>
                    <a:p>
                      <a:endParaRPr lang="en-US"/>
                    </a:p>
                  </a:txBody>
                  <a:tcPr/>
                </a:tc>
                <a:tc>
                  <a:txBody>
                    <a:bodyPr/>
                    <a:lstStyle/>
                    <a:p>
                      <a:pPr marL="0" marR="0">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Procured 300 surgical face masks for frontline workers</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ctr">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9</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Females: 4</a:t>
                      </a:r>
                    </a:p>
                    <a:p>
                      <a:pPr marL="0" marR="0" algn="just">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Males: 5</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r">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R5 623.50</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50" spc="-25">
                          <a:effectLst/>
                          <a:latin typeface="Arial Narrow" panose="020B0606020202030204" pitchFamily="34" charset="0"/>
                          <a:ea typeface="Times New Roman" panose="02020603050405020304" pitchFamily="18" charset="0"/>
                          <a:cs typeface="Arial" panose="020B0604020202020204" pitchFamily="34" charset="0"/>
                        </a:rPr>
                        <a:t>N/A</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929863181"/>
                  </a:ext>
                </a:extLst>
              </a:tr>
              <a:tr h="267162">
                <a:tc vMerge="1">
                  <a:txBody>
                    <a:bodyPr/>
                    <a:lstStyle/>
                    <a:p>
                      <a:endParaRPr lang="en-US"/>
                    </a:p>
                  </a:txBody>
                  <a:tcPr/>
                </a:tc>
                <a:tc>
                  <a:txBody>
                    <a:bodyPr/>
                    <a:lstStyle/>
                    <a:p>
                      <a:pPr marL="0" marR="0">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Face shields for frontline workers</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ctr">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10</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Females: 4</a:t>
                      </a:r>
                    </a:p>
                    <a:p>
                      <a:pPr marL="0" marR="0" algn="just">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Males: 5</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r">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R512.40</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50" spc="-25">
                          <a:effectLst/>
                          <a:latin typeface="Arial Narrow" panose="020B0606020202030204" pitchFamily="34" charset="0"/>
                          <a:ea typeface="Times New Roman" panose="02020603050405020304" pitchFamily="18" charset="0"/>
                          <a:cs typeface="Arial" panose="020B0604020202020204" pitchFamily="34" charset="0"/>
                        </a:rPr>
                        <a:t>N/A</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568079553"/>
                  </a:ext>
                </a:extLst>
              </a:tr>
              <a:tr h="667905">
                <a:tc vMerge="1">
                  <a:txBody>
                    <a:bodyPr/>
                    <a:lstStyle/>
                    <a:p>
                      <a:endParaRPr lang="en-US"/>
                    </a:p>
                  </a:txBody>
                  <a:tcPr/>
                </a:tc>
                <a:tc>
                  <a:txBody>
                    <a:bodyPr/>
                    <a:lstStyle/>
                    <a:p>
                      <a:pPr marL="0" marR="0">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The Department has entered into a 12-month contract with a fumigating company to ensure that the operating environment is disinfected after each confirmed case in order to contain the spread of COVID-19.</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ctr">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146</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78 females</a:t>
                      </a:r>
                    </a:p>
                    <a:p>
                      <a:pPr marL="0" marR="0" algn="just">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68 males</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r">
                        <a:lnSpc>
                          <a:spcPct val="115000"/>
                        </a:lnSpc>
                        <a:spcBef>
                          <a:spcPts val="0"/>
                        </a:spcBef>
                        <a:spcAft>
                          <a:spcPts val="0"/>
                        </a:spcAft>
                      </a:pPr>
                      <a:r>
                        <a:rPr lang="en-US" sz="95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R90 892.26</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50" spc="-25">
                          <a:effectLst/>
                          <a:latin typeface="Arial Narrow" panose="020B0606020202030204" pitchFamily="34" charset="0"/>
                          <a:ea typeface="Times New Roman" panose="02020603050405020304" pitchFamily="18" charset="0"/>
                          <a:cs typeface="Arial" panose="020B0604020202020204" pitchFamily="34" charset="0"/>
                        </a:rPr>
                        <a:t>N/A</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497141812"/>
                  </a:ext>
                </a:extLst>
              </a:tr>
              <a:tr h="267162">
                <a:tc vMerge="1">
                  <a:txBody>
                    <a:bodyPr/>
                    <a:lstStyle/>
                    <a:p>
                      <a:endParaRPr lang="en-US"/>
                    </a:p>
                  </a:txBody>
                  <a:tcPr/>
                </a:tc>
                <a:tc>
                  <a:txBody>
                    <a:bodyPr/>
                    <a:lstStyle/>
                    <a:p>
                      <a:pPr marL="0" marR="0">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Procurement of branded face mask</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ctr">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146</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78 females</a:t>
                      </a:r>
                    </a:p>
                    <a:p>
                      <a:pPr marL="0" marR="0" algn="just">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68 males</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r">
                        <a:lnSpc>
                          <a:spcPct val="115000"/>
                        </a:lnSpc>
                        <a:spcBef>
                          <a:spcPts val="0"/>
                        </a:spcBef>
                        <a:spcAft>
                          <a:spcPts val="0"/>
                        </a:spcAft>
                      </a:pPr>
                      <a:r>
                        <a:rPr lang="en-US" sz="95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R10 535.00</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50" spc="-25">
                          <a:effectLst/>
                          <a:latin typeface="Arial Narrow" panose="020B0606020202030204" pitchFamily="34" charset="0"/>
                          <a:ea typeface="Times New Roman" panose="02020603050405020304" pitchFamily="18" charset="0"/>
                          <a:cs typeface="Arial" panose="020B0604020202020204" pitchFamily="34" charset="0"/>
                        </a:rPr>
                        <a:t>N/A</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484433254"/>
                  </a:ext>
                </a:extLst>
              </a:tr>
              <a:tr h="267162">
                <a:tc vMerge="1">
                  <a:txBody>
                    <a:bodyPr/>
                    <a:lstStyle/>
                    <a:p>
                      <a:endParaRPr lang="en-US"/>
                    </a:p>
                  </a:txBody>
                  <a:tcPr/>
                </a:tc>
                <a:tc>
                  <a:txBody>
                    <a:bodyPr/>
                    <a:lstStyle/>
                    <a:p>
                      <a:pPr marL="0" marR="0">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Implemented unified communication tools</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ctr">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81</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Females: 40</a:t>
                      </a:r>
                    </a:p>
                    <a:p>
                      <a:pPr marL="0" marR="0" algn="just">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Males:41</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r">
                        <a:lnSpc>
                          <a:spcPct val="115000"/>
                        </a:lnSpc>
                        <a:spcBef>
                          <a:spcPts val="0"/>
                        </a:spcBef>
                        <a:spcAft>
                          <a:spcPts val="0"/>
                        </a:spcAft>
                      </a:pPr>
                      <a:r>
                        <a:rPr lang="en-US" sz="95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R0.00</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50" spc="-25">
                          <a:effectLst/>
                          <a:latin typeface="Arial Narrow" panose="020B0606020202030204" pitchFamily="34" charset="0"/>
                          <a:ea typeface="Times New Roman" panose="02020603050405020304" pitchFamily="18" charset="0"/>
                          <a:cs typeface="Arial" panose="020B0604020202020204" pitchFamily="34" charset="0"/>
                        </a:rPr>
                        <a:t>N/A</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10945384"/>
                  </a:ext>
                </a:extLst>
              </a:tr>
              <a:tr h="267162">
                <a:tc vMerge="1">
                  <a:txBody>
                    <a:bodyPr/>
                    <a:lstStyle/>
                    <a:p>
                      <a:endParaRPr lang="en-US"/>
                    </a:p>
                  </a:txBody>
                  <a:tcPr/>
                </a:tc>
                <a:tc>
                  <a:txBody>
                    <a:bodyPr/>
                    <a:lstStyle/>
                    <a:p>
                      <a:pPr marL="0" marR="0">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Overtime payment to staff assisting with transportation of frontline workers</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ctr">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9</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Females: 4</a:t>
                      </a:r>
                    </a:p>
                    <a:p>
                      <a:pPr marL="0" marR="0" algn="just">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Males:5</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r">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R127 136.84</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50" spc="-25">
                          <a:effectLst/>
                          <a:latin typeface="Arial Narrow" panose="020B0606020202030204" pitchFamily="34" charset="0"/>
                          <a:ea typeface="Times New Roman" panose="02020603050405020304" pitchFamily="18" charset="0"/>
                          <a:cs typeface="Arial" panose="020B0604020202020204" pitchFamily="34" charset="0"/>
                        </a:rPr>
                        <a:t> </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3679652"/>
                  </a:ext>
                </a:extLst>
              </a:tr>
              <a:tr h="267162">
                <a:tc vMerge="1">
                  <a:txBody>
                    <a:bodyPr/>
                    <a:lstStyle/>
                    <a:p>
                      <a:endParaRPr lang="en-US"/>
                    </a:p>
                  </a:txBody>
                  <a:tcPr/>
                </a:tc>
                <a:tc>
                  <a:txBody>
                    <a:bodyPr/>
                    <a:lstStyle/>
                    <a:p>
                      <a:pPr marL="0" marR="0">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The Department provides the frontline workers with transportation</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ctr">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7</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7 Males</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r">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R74 001.56</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50" spc="-25">
                          <a:effectLst/>
                          <a:latin typeface="Arial Narrow" panose="020B0606020202030204" pitchFamily="34" charset="0"/>
                          <a:ea typeface="Times New Roman" panose="02020603050405020304" pitchFamily="18" charset="0"/>
                          <a:cs typeface="Arial" panose="020B0604020202020204" pitchFamily="34" charset="0"/>
                        </a:rPr>
                        <a:t>N/A</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736090649"/>
                  </a:ext>
                </a:extLst>
              </a:tr>
              <a:tr h="267162">
                <a:tc vMerge="1">
                  <a:txBody>
                    <a:bodyPr/>
                    <a:lstStyle/>
                    <a:p>
                      <a:endParaRPr lang="en-US"/>
                    </a:p>
                  </a:txBody>
                  <a:tcPr/>
                </a:tc>
                <a:tc>
                  <a:txBody>
                    <a:bodyPr/>
                    <a:lstStyle/>
                    <a:p>
                      <a:pPr marL="0" marR="0">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Procured hand sanitizers, surface disinfectant and fibre cloths for employees</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ctr">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146</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78 females</a:t>
                      </a:r>
                    </a:p>
                    <a:p>
                      <a:pPr marL="0" marR="0" algn="just">
                        <a:lnSpc>
                          <a:spcPct val="115000"/>
                        </a:lnSpc>
                        <a:spcBef>
                          <a:spcPts val="0"/>
                        </a:spcBef>
                        <a:spcAft>
                          <a:spcPts val="0"/>
                        </a:spcAft>
                      </a:pPr>
                      <a:r>
                        <a:rPr lang="en-US" sz="950">
                          <a:effectLst/>
                          <a:latin typeface="Arial Narrow" panose="020B0606020202030204" pitchFamily="34" charset="0"/>
                          <a:ea typeface="Calibri" panose="020F0502020204030204" pitchFamily="34" charset="0"/>
                          <a:cs typeface="Times New Roman" panose="02020603050405020304" pitchFamily="18" charset="0"/>
                        </a:rPr>
                        <a:t>68 males</a:t>
                      </a: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r">
                        <a:lnSpc>
                          <a:spcPct val="115000"/>
                        </a:lnSpc>
                        <a:spcBef>
                          <a:spcPts val="0"/>
                        </a:spcBef>
                        <a:spcAft>
                          <a:spcPts val="0"/>
                        </a:spcAft>
                      </a:pPr>
                      <a:r>
                        <a:rPr lang="en-US" sz="950">
                          <a:solidFill>
                            <a:srgbClr val="000000"/>
                          </a:solidFill>
                          <a:effectLst/>
                          <a:latin typeface="Arial Narrow" panose="020B0606020202030204" pitchFamily="34" charset="0"/>
                          <a:ea typeface="Calibri" panose="020F0502020204030204" pitchFamily="34" charset="0"/>
                          <a:cs typeface="Calibri" panose="020F0502020204030204" pitchFamily="34" charset="0"/>
                        </a:rPr>
                        <a:t>R50 569.45</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50" spc="-25">
                          <a:effectLst/>
                          <a:latin typeface="Arial Narrow" panose="020B0606020202030204" pitchFamily="34" charset="0"/>
                          <a:ea typeface="Times New Roman" panose="02020603050405020304" pitchFamily="18" charset="0"/>
                          <a:cs typeface="Arial" panose="020B0604020202020204" pitchFamily="34" charset="0"/>
                        </a:rPr>
                        <a:t>N/A</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674623262"/>
                  </a:ext>
                </a:extLst>
              </a:tr>
              <a:tr h="133581">
                <a:tc vMerge="1">
                  <a:txBody>
                    <a:bodyPr/>
                    <a:lstStyle/>
                    <a:p>
                      <a:endParaRPr lang="en-US"/>
                    </a:p>
                  </a:txBody>
                  <a:tcPr/>
                </a:tc>
                <a:tc>
                  <a:txBody>
                    <a:bodyPr/>
                    <a:lstStyle/>
                    <a:p>
                      <a:pPr marL="0" marR="0">
                        <a:lnSpc>
                          <a:spcPct val="115000"/>
                        </a:lnSpc>
                        <a:spcBef>
                          <a:spcPts val="0"/>
                        </a:spcBef>
                        <a:spcAft>
                          <a:spcPts val="0"/>
                        </a:spcAft>
                      </a:pPr>
                      <a:r>
                        <a:rPr lang="en-US" sz="950" b="1">
                          <a:effectLst/>
                          <a:latin typeface="Arial Narrow" panose="020B0606020202030204" pitchFamily="34" charset="0"/>
                          <a:ea typeface="Calibri" panose="020F0502020204030204" pitchFamily="34" charset="0"/>
                          <a:cs typeface="Times New Roman" panose="02020603050405020304" pitchFamily="18" charset="0"/>
                        </a:rPr>
                        <a:t>TOTAL AMOUNT SPENT</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ctr">
                        <a:lnSpc>
                          <a:spcPct val="115000"/>
                        </a:lnSpc>
                        <a:spcBef>
                          <a:spcPts val="0"/>
                        </a:spcBef>
                        <a:spcAft>
                          <a:spcPts val="0"/>
                        </a:spcAft>
                      </a:pPr>
                      <a:r>
                        <a:rPr lang="en-GB" sz="950" spc="-25">
                          <a:effectLst/>
                          <a:latin typeface="Arial Narrow" panose="020B0606020202030204" pitchFamily="34" charset="0"/>
                          <a:ea typeface="Times New Roman" panose="02020603050405020304" pitchFamily="18" charset="0"/>
                          <a:cs typeface="Arial" panose="020B0604020202020204" pitchFamily="34" charset="0"/>
                        </a:rPr>
                        <a:t> </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950" spc="-25">
                          <a:effectLst/>
                          <a:latin typeface="Arial Narrow" panose="020B0606020202030204" pitchFamily="34" charset="0"/>
                          <a:ea typeface="Times New Roman" panose="02020603050405020304" pitchFamily="18" charset="0"/>
                          <a:cs typeface="Arial" panose="020B0604020202020204" pitchFamily="34" charset="0"/>
                        </a:rPr>
                        <a:t> </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r">
                        <a:lnSpc>
                          <a:spcPct val="115000"/>
                        </a:lnSpc>
                        <a:spcBef>
                          <a:spcPts val="0"/>
                        </a:spcBef>
                        <a:spcAft>
                          <a:spcPts val="0"/>
                        </a:spcAft>
                      </a:pPr>
                      <a:r>
                        <a:rPr lang="en-US" sz="950" b="1">
                          <a:solidFill>
                            <a:srgbClr val="000000"/>
                          </a:solidFill>
                          <a:effectLst/>
                          <a:latin typeface="Arial Narrow" panose="020B0606020202030204" pitchFamily="34" charset="0"/>
                          <a:ea typeface="Calibri" panose="020F0502020204030204" pitchFamily="34" charset="0"/>
                          <a:cs typeface="Calibri" panose="020F0502020204030204" pitchFamily="34" charset="0"/>
                        </a:rPr>
                        <a:t>R426 085.70</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950" spc="-25">
                          <a:effectLst/>
                          <a:latin typeface="Arial Narrow" panose="020B0606020202030204" pitchFamily="34" charset="0"/>
                          <a:ea typeface="Times New Roman" panose="02020603050405020304" pitchFamily="18" charset="0"/>
                          <a:cs typeface="Arial" panose="020B0604020202020204" pitchFamily="34" charset="0"/>
                        </a:rPr>
                        <a:t> </a:t>
                      </a:r>
                      <a:endParaRPr lang="en-US" sz="95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950" b="1" spc="-25"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 </a:t>
                      </a:r>
                      <a:endParaRPr lang="en-US" sz="9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5339" marR="6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2463959"/>
                  </a:ext>
                </a:extLst>
              </a:tr>
            </a:tbl>
          </a:graphicData>
        </a:graphic>
      </p:graphicFrame>
    </p:spTree>
    <p:extLst>
      <p:ext uri="{BB962C8B-B14F-4D97-AF65-F5344CB8AC3E}">
        <p14:creationId xmlns:p14="http://schemas.microsoft.com/office/powerpoint/2010/main" val="10472896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4" name="Slide Number Placeholder 3"/>
          <p:cNvSpPr>
            <a:spLocks noGrp="1"/>
          </p:cNvSpPr>
          <p:nvPr>
            <p:ph type="sldNum" sz="quarter" idx="12"/>
          </p:nvPr>
        </p:nvSpPr>
        <p:spPr>
          <a:xfrm>
            <a:off x="7537980" y="6353276"/>
            <a:ext cx="2228850" cy="365125"/>
          </a:xfrm>
        </p:spPr>
        <p:txBody>
          <a:bodyPr/>
          <a:lstStyle/>
          <a:p>
            <a:pPr algn="r"/>
            <a:fld id="{96B6FF19-05A1-4CA1-BC87-1DF7A796AA03}" type="slidenum">
              <a:rPr lang="en-US" sz="1400" b="1" smtClean="0">
                <a:solidFill>
                  <a:srgbClr val="B1A673"/>
                </a:solidFill>
                <a:latin typeface="Arial Narrow" panose="020B0606020202030204" pitchFamily="34" charset="0"/>
              </a:rPr>
              <a:pPr algn="r"/>
              <a:t>28</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2" y="248264"/>
            <a:ext cx="3282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a:solidFill>
                  <a:srgbClr val="B1A673"/>
                </a:solidFill>
                <a:latin typeface="Arial Narrow" panose="020B0606020202030204" pitchFamily="34" charset="0"/>
              </a:rPr>
              <a:t>Quarterly financial report</a:t>
            </a:r>
            <a:endParaRPr lang="en-ZA" sz="2200" b="1" dirty="0">
              <a:solidFill>
                <a:srgbClr val="B1A673"/>
              </a:solidFill>
              <a:latin typeface="Arial Narrow" panose="020B0606020202030204" pitchFamily="34" charset="0"/>
              <a:cs typeface="Arial Narrow"/>
            </a:endParaRPr>
          </a:p>
        </p:txBody>
      </p:sp>
      <p:graphicFrame>
        <p:nvGraphicFramePr>
          <p:cNvPr id="11" name="Table 10"/>
          <p:cNvGraphicFramePr>
            <a:graphicFrameLocks noGrp="1"/>
          </p:cNvGraphicFramePr>
          <p:nvPr>
            <p:extLst>
              <p:ext uri="{D42A27DB-BD31-4B8C-83A1-F6EECF244321}">
                <p14:modId xmlns:p14="http://schemas.microsoft.com/office/powerpoint/2010/main" val="52012484"/>
              </p:ext>
            </p:extLst>
          </p:nvPr>
        </p:nvGraphicFramePr>
        <p:xfrm>
          <a:off x="378620" y="1200150"/>
          <a:ext cx="9148760" cy="4706282"/>
        </p:xfrm>
        <a:graphic>
          <a:graphicData uri="http://schemas.openxmlformats.org/drawingml/2006/table">
            <a:tbl>
              <a:tblPr firstRow="1" firstCol="1" bandRow="1">
                <a:tableStyleId>{2D5ABB26-0587-4C30-8999-92F81FD0307C}</a:tableStyleId>
              </a:tblPr>
              <a:tblGrid>
                <a:gridCol w="2335070">
                  <a:extLst>
                    <a:ext uri="{9D8B030D-6E8A-4147-A177-3AD203B41FA5}">
                      <a16:colId xmlns:a16="http://schemas.microsoft.com/office/drawing/2014/main" val="20000"/>
                    </a:ext>
                  </a:extLst>
                </a:gridCol>
                <a:gridCol w="1362738">
                  <a:extLst>
                    <a:ext uri="{9D8B030D-6E8A-4147-A177-3AD203B41FA5}">
                      <a16:colId xmlns:a16="http://schemas.microsoft.com/office/drawing/2014/main" val="20001"/>
                    </a:ext>
                  </a:extLst>
                </a:gridCol>
                <a:gridCol w="1362738">
                  <a:extLst>
                    <a:ext uri="{9D8B030D-6E8A-4147-A177-3AD203B41FA5}">
                      <a16:colId xmlns:a16="http://schemas.microsoft.com/office/drawing/2014/main" val="20002"/>
                    </a:ext>
                  </a:extLst>
                </a:gridCol>
                <a:gridCol w="1362738">
                  <a:extLst>
                    <a:ext uri="{9D8B030D-6E8A-4147-A177-3AD203B41FA5}">
                      <a16:colId xmlns:a16="http://schemas.microsoft.com/office/drawing/2014/main" val="20003"/>
                    </a:ext>
                  </a:extLst>
                </a:gridCol>
                <a:gridCol w="1362738">
                  <a:extLst>
                    <a:ext uri="{9D8B030D-6E8A-4147-A177-3AD203B41FA5}">
                      <a16:colId xmlns:a16="http://schemas.microsoft.com/office/drawing/2014/main" val="20004"/>
                    </a:ext>
                  </a:extLst>
                </a:gridCol>
                <a:gridCol w="1362738">
                  <a:extLst>
                    <a:ext uri="{9D8B030D-6E8A-4147-A177-3AD203B41FA5}">
                      <a16:colId xmlns:a16="http://schemas.microsoft.com/office/drawing/2014/main" val="20005"/>
                    </a:ext>
                  </a:extLst>
                </a:gridCol>
              </a:tblGrid>
              <a:tr h="336163">
                <a:tc rowSpan="3">
                  <a:txBody>
                    <a:bodyPr/>
                    <a:lstStyle/>
                    <a:p>
                      <a:pPr marL="0" marR="0">
                        <a:lnSpc>
                          <a:spcPct val="100000"/>
                        </a:lnSpc>
                        <a:spcBef>
                          <a:spcPts val="0"/>
                        </a:spcBef>
                        <a:spcAft>
                          <a:spcPts val="1000"/>
                        </a:spcAft>
                      </a:pPr>
                      <a:r>
                        <a:rPr lang="en-ZA" sz="1050" b="1" dirty="0" smtClean="0">
                          <a:effectLst/>
                          <a:latin typeface="Arial Narrow" panose="020B0606020202030204" pitchFamily="34" charset="0"/>
                        </a:rPr>
                        <a:t>Description</a:t>
                      </a:r>
                      <a:endParaRPr lang="en-US" sz="1050" b="1" dirty="0">
                        <a:effectLst/>
                        <a:latin typeface="Arial Narrow" panose="020B0606020202030204" pitchFamily="34" charset="0"/>
                      </a:endParaRPr>
                    </a:p>
                    <a:p>
                      <a:pPr marL="0" marR="0">
                        <a:lnSpc>
                          <a:spcPct val="100000"/>
                        </a:lnSpc>
                        <a:spcBef>
                          <a:spcPts val="0"/>
                        </a:spcBef>
                        <a:spcAft>
                          <a:spcPts val="1000"/>
                        </a:spcAft>
                      </a:pPr>
                      <a:r>
                        <a:rPr lang="en-ZA" sz="1050" b="1" dirty="0">
                          <a:effectLst/>
                          <a:latin typeface="Arial Narrow" panose="020B0606020202030204" pitchFamily="34" charset="0"/>
                        </a:rPr>
                        <a:t> </a:t>
                      </a:r>
                      <a:endParaRPr lang="en-US" sz="105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gridSpan="5">
                  <a:txBody>
                    <a:bodyPr/>
                    <a:lstStyle/>
                    <a:p>
                      <a:pPr marL="0" marR="0" algn="ctr">
                        <a:lnSpc>
                          <a:spcPct val="100000"/>
                        </a:lnSpc>
                        <a:spcBef>
                          <a:spcPts val="0"/>
                        </a:spcBef>
                        <a:spcAft>
                          <a:spcPts val="0"/>
                        </a:spcAft>
                      </a:pPr>
                      <a:r>
                        <a:rPr lang="en-ZA" sz="1050" b="1" dirty="0">
                          <a:effectLst/>
                          <a:latin typeface="Arial Narrow" panose="020B0606020202030204" pitchFamily="34" charset="0"/>
                        </a:rPr>
                        <a:t>TOTAL</a:t>
                      </a:r>
                      <a:endParaRPr lang="en-US" sz="105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6163">
                <a:tc vMerge="1">
                  <a:txBody>
                    <a:bodyPr/>
                    <a:lstStyle/>
                    <a:p>
                      <a:pPr marL="0" marR="0">
                        <a:lnSpc>
                          <a:spcPct val="100000"/>
                        </a:lnSpc>
                        <a:spcBef>
                          <a:spcPts val="0"/>
                        </a:spcBef>
                        <a:spcAft>
                          <a:spcPts val="1000"/>
                        </a:spcAft>
                      </a:pPr>
                      <a:endParaRPr lang="en-US"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solidFill>
                      <a:srgbClr val="B1A673"/>
                    </a:solidFill>
                  </a:tcPr>
                </a:tc>
                <a:tc gridSpan="2">
                  <a:txBody>
                    <a:bodyPr/>
                    <a:lstStyle/>
                    <a:p>
                      <a:pPr marL="0" marR="0">
                        <a:lnSpc>
                          <a:spcPct val="100000"/>
                        </a:lnSpc>
                        <a:spcBef>
                          <a:spcPts val="0"/>
                        </a:spcBef>
                        <a:spcAft>
                          <a:spcPts val="1000"/>
                        </a:spcAft>
                      </a:pPr>
                      <a:endParaRPr lang="en-US"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0000"/>
                        </a:lnSpc>
                        <a:spcBef>
                          <a:spcPts val="0"/>
                        </a:spcBef>
                        <a:spcAft>
                          <a:spcPts val="1000"/>
                        </a:spcAft>
                      </a:pPr>
                      <a:endParaRPr lang="en-US"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lnSpc>
                          <a:spcPct val="100000"/>
                        </a:lnSpc>
                        <a:spcBef>
                          <a:spcPts val="0"/>
                        </a:spcBef>
                        <a:spcAft>
                          <a:spcPts val="1000"/>
                        </a:spcAft>
                      </a:pPr>
                      <a:r>
                        <a:rPr lang="en-ZA" sz="1050" b="1" dirty="0">
                          <a:effectLst/>
                          <a:latin typeface="Arial Narrow" panose="020B0606020202030204" pitchFamily="34" charset="0"/>
                        </a:rPr>
                        <a:t>Actual</a:t>
                      </a:r>
                      <a:endParaRPr lang="en-US"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36163">
                <a:tc vMerge="1">
                  <a:txBody>
                    <a:bodyPr/>
                    <a:lstStyle/>
                    <a:p>
                      <a:pPr marL="0" marR="0">
                        <a:lnSpc>
                          <a:spcPct val="100000"/>
                        </a:lnSpc>
                        <a:spcBef>
                          <a:spcPts val="0"/>
                        </a:spcBef>
                        <a:spcAft>
                          <a:spcPts val="1000"/>
                        </a:spcAft>
                      </a:pPr>
                      <a:endParaRPr lang="en-US"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solidFill>
                      <a:srgbClr val="B1A673"/>
                    </a:solidFill>
                  </a:tcPr>
                </a:tc>
                <a:tc>
                  <a:txBody>
                    <a:bodyPr/>
                    <a:lstStyle/>
                    <a:p>
                      <a:pPr marL="0" marR="0" algn="ctr">
                        <a:lnSpc>
                          <a:spcPct val="100000"/>
                        </a:lnSpc>
                        <a:spcBef>
                          <a:spcPts val="0"/>
                        </a:spcBef>
                        <a:spcAft>
                          <a:spcPts val="0"/>
                        </a:spcAft>
                      </a:pPr>
                      <a:r>
                        <a:rPr lang="en-ZA" sz="1050" b="1" dirty="0">
                          <a:effectLst/>
                          <a:latin typeface="Arial Narrow" panose="020B0606020202030204" pitchFamily="34" charset="0"/>
                        </a:rPr>
                        <a:t>Original Budget 2020/21</a:t>
                      </a:r>
                      <a:endParaRPr lang="en-US"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1050" b="1" dirty="0">
                          <a:effectLst/>
                          <a:latin typeface="Arial Narrow" panose="020B0606020202030204" pitchFamily="34" charset="0"/>
                        </a:rPr>
                        <a:t>Adjusted Budget 2020/21</a:t>
                      </a:r>
                      <a:endParaRPr lang="en-US"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50" b="1" dirty="0">
                          <a:effectLst/>
                          <a:latin typeface="Arial Narrow" panose="020B0606020202030204" pitchFamily="34" charset="0"/>
                        </a:rPr>
                        <a:t>Actual until</a:t>
                      </a:r>
                    </a:p>
                    <a:p>
                      <a:pPr marL="0" marR="0" algn="ctr">
                        <a:lnSpc>
                          <a:spcPct val="100000"/>
                        </a:lnSpc>
                        <a:spcBef>
                          <a:spcPts val="0"/>
                        </a:spcBef>
                        <a:spcAft>
                          <a:spcPts val="0"/>
                        </a:spcAft>
                      </a:pPr>
                      <a:r>
                        <a:rPr lang="en-US" sz="1050" b="1" dirty="0">
                          <a:effectLst/>
                          <a:latin typeface="Arial Narrow" panose="020B0606020202030204" pitchFamily="34" charset="0"/>
                        </a:rPr>
                        <a:t>31 March </a:t>
                      </a:r>
                      <a:r>
                        <a:rPr lang="en-US" sz="1050" b="1" dirty="0" smtClean="0">
                          <a:effectLst/>
                          <a:latin typeface="Arial Narrow" panose="020B0606020202030204" pitchFamily="34" charset="0"/>
                        </a:rPr>
                        <a:t>2021</a:t>
                      </a:r>
                      <a:endParaRPr lang="en-US" sz="105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b="1" dirty="0">
                          <a:effectLst/>
                          <a:latin typeface="Arial Narrow" panose="020B0606020202030204" pitchFamily="34" charset="0"/>
                        </a:rPr>
                        <a:t>Actual % Spent</a:t>
                      </a:r>
                      <a:endParaRPr lang="en-US"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50" b="1" dirty="0">
                          <a:effectLst/>
                          <a:latin typeface="Arial Narrow" panose="020B0606020202030204" pitchFamily="34" charset="0"/>
                        </a:rPr>
                        <a:t>Budget Minus Actual</a:t>
                      </a:r>
                    </a:p>
                    <a:p>
                      <a:pPr marL="0" marR="0" algn="ctr">
                        <a:lnSpc>
                          <a:spcPct val="100000"/>
                        </a:lnSpc>
                        <a:spcBef>
                          <a:spcPts val="0"/>
                        </a:spcBef>
                        <a:spcAft>
                          <a:spcPts val="0"/>
                        </a:spcAft>
                      </a:pPr>
                      <a:r>
                        <a:rPr lang="en-US" sz="1050" b="1" dirty="0">
                          <a:effectLst/>
                          <a:latin typeface="Arial Narrow" panose="020B0606020202030204" pitchFamily="34" charset="0"/>
                        </a:rPr>
                        <a:t>R</a:t>
                      </a:r>
                      <a:endParaRPr lang="en-US" sz="105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36163">
                <a:tc>
                  <a:txBody>
                    <a:bodyPr/>
                    <a:lstStyle/>
                    <a:p>
                      <a:pPr marL="0" marR="0">
                        <a:lnSpc>
                          <a:spcPct val="100000"/>
                        </a:lnSpc>
                        <a:spcBef>
                          <a:spcPts val="0"/>
                        </a:spcBef>
                        <a:spcAft>
                          <a:spcPts val="1000"/>
                        </a:spcAft>
                      </a:pPr>
                      <a:r>
                        <a:rPr lang="en-ZA" sz="1050" b="1" u="none" strike="noStrike" dirty="0">
                          <a:effectLst/>
                          <a:latin typeface="Arial Narrow" panose="020B0606020202030204" pitchFamily="34" charset="0"/>
                        </a:rPr>
                        <a:t> </a:t>
                      </a:r>
                      <a:endParaRPr lang="en-US" sz="105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R’000</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R’000</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R’000</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a:effectLst/>
                          <a:latin typeface="Arial Narrow" panose="020B0606020202030204" pitchFamily="34" charset="0"/>
                        </a:rPr>
                        <a:t>R’000</a:t>
                      </a:r>
                      <a:endParaRPr lang="en-US" sz="105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36163">
                <a:tc>
                  <a:txBody>
                    <a:bodyPr/>
                    <a:lstStyle/>
                    <a:p>
                      <a:pPr marL="0" marR="0">
                        <a:lnSpc>
                          <a:spcPct val="100000"/>
                        </a:lnSpc>
                        <a:spcBef>
                          <a:spcPts val="0"/>
                        </a:spcBef>
                        <a:spcAft>
                          <a:spcPts val="1000"/>
                        </a:spcAft>
                      </a:pPr>
                      <a:r>
                        <a:rPr lang="en-ZA" sz="1050" b="1" dirty="0">
                          <a:effectLst/>
                          <a:latin typeface="Arial Narrow" panose="020B0606020202030204" pitchFamily="34" charset="0"/>
                        </a:rPr>
                        <a:t>Administration</a:t>
                      </a:r>
                      <a:endParaRPr lang="en-US" sz="105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69 412</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63 632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61 939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97.3%</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a:effectLst/>
                          <a:latin typeface="Arial Narrow" panose="020B0606020202030204" pitchFamily="34" charset="0"/>
                        </a:rPr>
                        <a:t>1 693 </a:t>
                      </a:r>
                      <a:endParaRPr lang="en-US" sz="105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36163">
                <a:tc>
                  <a:txBody>
                    <a:bodyPr/>
                    <a:lstStyle/>
                    <a:p>
                      <a:pPr marL="0" marR="0">
                        <a:lnSpc>
                          <a:spcPct val="100000"/>
                        </a:lnSpc>
                        <a:spcBef>
                          <a:spcPts val="0"/>
                        </a:spcBef>
                        <a:spcAft>
                          <a:spcPts val="0"/>
                        </a:spcAft>
                      </a:pPr>
                      <a:r>
                        <a:rPr lang="en-ZA" sz="1050" b="1" dirty="0">
                          <a:effectLst/>
                          <a:latin typeface="Arial Narrow" panose="020B0606020202030204" pitchFamily="34" charset="0"/>
                        </a:rPr>
                        <a:t>Inter-Sectoral Coordination and Strategic Partnership</a:t>
                      </a:r>
                      <a:endParaRPr lang="en-US" sz="105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1000"/>
                        </a:spcAft>
                      </a:pPr>
                      <a:r>
                        <a:rPr lang="en-ZA" sz="1050">
                          <a:effectLst/>
                          <a:latin typeface="Arial Narrow" panose="020B0606020202030204" pitchFamily="34" charset="0"/>
                        </a:rPr>
                        <a:t>26 743</a:t>
                      </a:r>
                      <a:endParaRPr lang="en-US" sz="105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22 641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22 637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100.0%</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4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36163">
                <a:tc>
                  <a:txBody>
                    <a:bodyPr/>
                    <a:lstStyle/>
                    <a:p>
                      <a:pPr marL="0" marR="0">
                        <a:lnSpc>
                          <a:spcPct val="100000"/>
                        </a:lnSpc>
                        <a:spcBef>
                          <a:spcPts val="0"/>
                        </a:spcBef>
                        <a:spcAft>
                          <a:spcPts val="1000"/>
                        </a:spcAft>
                      </a:pPr>
                      <a:r>
                        <a:rPr lang="en-ZA" sz="1050" b="1" dirty="0">
                          <a:effectLst/>
                          <a:latin typeface="Arial Narrow" panose="020B0606020202030204" pitchFamily="34" charset="0"/>
                        </a:rPr>
                        <a:t>Legislation and Policy Development</a:t>
                      </a:r>
                      <a:endParaRPr lang="en-US" sz="105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1000"/>
                        </a:spcAft>
                      </a:pPr>
                      <a:r>
                        <a:rPr lang="en-ZA" sz="1050">
                          <a:effectLst/>
                          <a:latin typeface="Arial Narrow" panose="020B0606020202030204" pitchFamily="34" charset="0"/>
                        </a:rPr>
                        <a:t>24 796</a:t>
                      </a:r>
                      <a:endParaRPr lang="en-US" sz="105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20 755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18 639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89.8%</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2 116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36163">
                <a:tc>
                  <a:txBody>
                    <a:bodyPr/>
                    <a:lstStyle/>
                    <a:p>
                      <a:pPr marL="0" marR="0">
                        <a:lnSpc>
                          <a:spcPct val="100000"/>
                        </a:lnSpc>
                        <a:spcBef>
                          <a:spcPts val="0"/>
                        </a:spcBef>
                        <a:spcAft>
                          <a:spcPts val="1000"/>
                        </a:spcAft>
                      </a:pPr>
                      <a:r>
                        <a:rPr lang="en-ZA" sz="1050" b="1" dirty="0">
                          <a:effectLst/>
                          <a:latin typeface="Arial Narrow" panose="020B0606020202030204" pitchFamily="34" charset="0"/>
                        </a:rPr>
                        <a:t>Legislation</a:t>
                      </a:r>
                      <a:endParaRPr lang="en-US" sz="105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1000"/>
                        </a:spcAft>
                      </a:pPr>
                      <a:r>
                        <a:rPr lang="en-ZA" sz="1050">
                          <a:effectLst/>
                          <a:latin typeface="Arial Narrow" panose="020B0606020202030204" pitchFamily="34" charset="0"/>
                        </a:rPr>
                        <a:t>8 113</a:t>
                      </a:r>
                      <a:endParaRPr lang="en-US" sz="105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6 910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6 324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91.5%</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586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36163">
                <a:tc>
                  <a:txBody>
                    <a:bodyPr/>
                    <a:lstStyle/>
                    <a:p>
                      <a:pPr marL="0" marR="0">
                        <a:lnSpc>
                          <a:spcPct val="100000"/>
                        </a:lnSpc>
                        <a:spcBef>
                          <a:spcPts val="0"/>
                        </a:spcBef>
                        <a:spcAft>
                          <a:spcPts val="1000"/>
                        </a:spcAft>
                      </a:pPr>
                      <a:r>
                        <a:rPr lang="en-ZA" sz="1050" b="1" dirty="0">
                          <a:effectLst/>
                          <a:latin typeface="Arial Narrow" panose="020B0606020202030204" pitchFamily="34" charset="0"/>
                        </a:rPr>
                        <a:t>Policy Development</a:t>
                      </a:r>
                      <a:endParaRPr lang="en-US" sz="105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1000"/>
                        </a:spcAft>
                      </a:pPr>
                      <a:r>
                        <a:rPr lang="en-ZA" sz="1050">
                          <a:effectLst/>
                          <a:latin typeface="Arial Narrow" panose="020B0606020202030204" pitchFamily="34" charset="0"/>
                        </a:rPr>
                        <a:t>16 683</a:t>
                      </a:r>
                      <a:endParaRPr lang="en-US" sz="105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13 845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12 315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88.9%</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1 530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36163">
                <a:tc>
                  <a:txBody>
                    <a:bodyPr/>
                    <a:lstStyle/>
                    <a:p>
                      <a:pPr marL="0" marR="0">
                        <a:lnSpc>
                          <a:spcPct val="100000"/>
                        </a:lnSpc>
                        <a:spcBef>
                          <a:spcPts val="0"/>
                        </a:spcBef>
                        <a:spcAft>
                          <a:spcPts val="0"/>
                        </a:spcAft>
                      </a:pPr>
                      <a:r>
                        <a:rPr lang="en-ZA" sz="1050" b="1" dirty="0">
                          <a:effectLst/>
                          <a:latin typeface="Arial Narrow" panose="020B0606020202030204" pitchFamily="34" charset="0"/>
                        </a:rPr>
                        <a:t>Civilian Oversight, Monitoring and Evaluation</a:t>
                      </a:r>
                      <a:endParaRPr lang="en-US" sz="105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1000"/>
                        </a:spcAft>
                      </a:pPr>
                      <a:r>
                        <a:rPr lang="en-ZA" sz="1050">
                          <a:effectLst/>
                          <a:latin typeface="Arial Narrow" panose="020B0606020202030204" pitchFamily="34" charset="0"/>
                        </a:rPr>
                        <a:t>35 361</a:t>
                      </a:r>
                      <a:endParaRPr lang="en-US" sz="105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30 140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28 331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94.0%</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1 809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36163">
                <a:tc>
                  <a:txBody>
                    <a:bodyPr/>
                    <a:lstStyle/>
                    <a:p>
                      <a:pPr marL="0" marR="0">
                        <a:lnSpc>
                          <a:spcPct val="100000"/>
                        </a:lnSpc>
                        <a:spcBef>
                          <a:spcPts val="0"/>
                        </a:spcBef>
                        <a:spcAft>
                          <a:spcPts val="0"/>
                        </a:spcAft>
                      </a:pPr>
                      <a:r>
                        <a:rPr lang="en-ZA" sz="1050" b="1" dirty="0">
                          <a:effectLst/>
                          <a:latin typeface="Arial Narrow" panose="020B0606020202030204" pitchFamily="34" charset="0"/>
                        </a:rPr>
                        <a:t>Civilian Oversight, Monitoring and Evaluation</a:t>
                      </a:r>
                      <a:endParaRPr lang="en-US" sz="105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1000"/>
                        </a:spcAft>
                      </a:pPr>
                      <a:r>
                        <a:rPr lang="en-ZA" sz="1050">
                          <a:effectLst/>
                          <a:latin typeface="Arial Narrow" panose="020B0606020202030204" pitchFamily="34" charset="0"/>
                        </a:rPr>
                        <a:t>24 450</a:t>
                      </a:r>
                      <a:endParaRPr lang="en-US" sz="105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20 563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19 530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95.0%</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1 033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36163">
                <a:tc>
                  <a:txBody>
                    <a:bodyPr/>
                    <a:lstStyle/>
                    <a:p>
                      <a:pPr marL="0" marR="0">
                        <a:lnSpc>
                          <a:spcPct val="100000"/>
                        </a:lnSpc>
                        <a:spcBef>
                          <a:spcPts val="0"/>
                        </a:spcBef>
                        <a:spcAft>
                          <a:spcPts val="1000"/>
                        </a:spcAft>
                      </a:pPr>
                      <a:r>
                        <a:rPr lang="en-ZA" sz="1050" b="1" dirty="0">
                          <a:effectLst/>
                          <a:latin typeface="Arial Narrow" panose="020B0606020202030204" pitchFamily="34" charset="0"/>
                        </a:rPr>
                        <a:t>DPCI Judge</a:t>
                      </a:r>
                      <a:endParaRPr lang="en-US" sz="105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1000"/>
                        </a:spcAft>
                      </a:pPr>
                      <a:r>
                        <a:rPr lang="en-ZA" sz="1050">
                          <a:effectLst/>
                          <a:latin typeface="Arial Narrow" panose="020B0606020202030204" pitchFamily="34" charset="0"/>
                        </a:rPr>
                        <a:t>7 080</a:t>
                      </a:r>
                      <a:endParaRPr lang="en-US" sz="105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a:effectLst/>
                          <a:latin typeface="Arial Narrow" panose="020B0606020202030204" pitchFamily="34" charset="0"/>
                        </a:rPr>
                        <a:t>6 576 </a:t>
                      </a:r>
                      <a:endParaRPr lang="en-US" sz="105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6 367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96.8%</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209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336163">
                <a:tc>
                  <a:txBody>
                    <a:bodyPr/>
                    <a:lstStyle/>
                    <a:p>
                      <a:pPr marL="0" marR="0">
                        <a:lnSpc>
                          <a:spcPct val="100000"/>
                        </a:lnSpc>
                        <a:spcBef>
                          <a:spcPts val="0"/>
                        </a:spcBef>
                        <a:spcAft>
                          <a:spcPts val="1000"/>
                        </a:spcAft>
                      </a:pPr>
                      <a:r>
                        <a:rPr lang="en-ZA" sz="1050" b="1" dirty="0">
                          <a:effectLst/>
                          <a:latin typeface="Arial Narrow" panose="020B0606020202030204" pitchFamily="34" charset="0"/>
                        </a:rPr>
                        <a:t>NFOEB</a:t>
                      </a:r>
                      <a:endParaRPr lang="en-US" sz="105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1000"/>
                        </a:spcAft>
                      </a:pPr>
                      <a:r>
                        <a:rPr lang="en-ZA" sz="1050">
                          <a:effectLst/>
                          <a:latin typeface="Arial Narrow" panose="020B0606020202030204" pitchFamily="34" charset="0"/>
                        </a:rPr>
                        <a:t>3 831</a:t>
                      </a:r>
                      <a:endParaRPr lang="en-US" sz="105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a:effectLst/>
                          <a:latin typeface="Arial Narrow" panose="020B0606020202030204" pitchFamily="34" charset="0"/>
                        </a:rPr>
                        <a:t>3 001 </a:t>
                      </a:r>
                      <a:endParaRPr lang="en-US" sz="105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2 434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81.1%</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567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336163">
                <a:tc>
                  <a:txBody>
                    <a:bodyPr/>
                    <a:lstStyle/>
                    <a:p>
                      <a:pPr marL="0" marR="0">
                        <a:lnSpc>
                          <a:spcPct val="100000"/>
                        </a:lnSpc>
                        <a:spcBef>
                          <a:spcPts val="0"/>
                        </a:spcBef>
                        <a:spcAft>
                          <a:spcPts val="1000"/>
                        </a:spcAft>
                      </a:pPr>
                      <a:r>
                        <a:rPr lang="en-ZA" sz="1050" b="1" dirty="0">
                          <a:effectLst/>
                          <a:latin typeface="Arial Narrow" panose="020B0606020202030204" pitchFamily="34" charset="0"/>
                        </a:rPr>
                        <a:t>Total</a:t>
                      </a:r>
                      <a:endParaRPr lang="en-US" sz="105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1000"/>
                        </a:spcAft>
                      </a:pPr>
                      <a:r>
                        <a:rPr lang="en-ZA" sz="1050">
                          <a:effectLst/>
                          <a:latin typeface="Arial Narrow" panose="020B0606020202030204" pitchFamily="34" charset="0"/>
                        </a:rPr>
                        <a:t>156 312</a:t>
                      </a:r>
                      <a:endParaRPr lang="en-US" sz="105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a:effectLst/>
                          <a:latin typeface="Arial Narrow" panose="020B0606020202030204" pitchFamily="34" charset="0"/>
                        </a:rPr>
                        <a:t>137 168 </a:t>
                      </a:r>
                      <a:endParaRPr lang="en-US" sz="105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a:effectLst/>
                          <a:latin typeface="Arial Narrow" panose="020B0606020202030204" pitchFamily="34" charset="0"/>
                        </a:rPr>
                        <a:t>131 545 </a:t>
                      </a:r>
                      <a:endParaRPr lang="en-US" sz="105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95.9%</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ZA" sz="1050" dirty="0">
                          <a:effectLst/>
                          <a:latin typeface="Arial Narrow" panose="020B0606020202030204" pitchFamily="34" charset="0"/>
                        </a:rPr>
                        <a:t>5 621 </a:t>
                      </a:r>
                      <a:endParaRPr lang="en-US"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451" marR="644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12" name="Rectangle 11"/>
          <p:cNvSpPr/>
          <p:nvPr/>
        </p:nvSpPr>
        <p:spPr>
          <a:xfrm>
            <a:off x="3068639" y="718611"/>
            <a:ext cx="3611563" cy="340093"/>
          </a:xfrm>
          <a:prstGeom prst="rect">
            <a:avLst/>
          </a:prstGeom>
        </p:spPr>
        <p:txBody>
          <a:bodyPr wrap="square">
            <a:spAutoFit/>
          </a:bodyPr>
          <a:lstStyle/>
          <a:p>
            <a:pPr marL="90170">
              <a:lnSpc>
                <a:spcPct val="115000"/>
              </a:lnSpc>
            </a:pPr>
            <a:r>
              <a:rPr lang="en-ZA" sz="14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BREAKDOWN OF PROGRAMME EXPENDITURE</a:t>
            </a:r>
            <a:endParaRPr lang="en-US"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71494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4" name="Slide Number Placeholder 3"/>
          <p:cNvSpPr>
            <a:spLocks noGrp="1"/>
          </p:cNvSpPr>
          <p:nvPr>
            <p:ph type="sldNum" sz="quarter" idx="12"/>
          </p:nvPr>
        </p:nvSpPr>
        <p:spPr>
          <a:xfrm>
            <a:off x="7537980" y="6353276"/>
            <a:ext cx="2228850" cy="365125"/>
          </a:xfrm>
        </p:spPr>
        <p:txBody>
          <a:bodyPr/>
          <a:lstStyle/>
          <a:p>
            <a:pPr algn="r"/>
            <a:fld id="{96B6FF19-05A1-4CA1-BC87-1DF7A796AA03}" type="slidenum">
              <a:rPr lang="en-US" sz="1400" b="1" smtClean="0">
                <a:solidFill>
                  <a:srgbClr val="B1A673"/>
                </a:solidFill>
                <a:latin typeface="Arial Narrow" panose="020B0606020202030204" pitchFamily="34" charset="0"/>
              </a:rPr>
              <a:pPr algn="r"/>
              <a:t>29</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2" y="256102"/>
            <a:ext cx="3282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a:solidFill>
                  <a:srgbClr val="B1A673"/>
                </a:solidFill>
                <a:latin typeface="Arial Narrow" panose="020B0606020202030204" pitchFamily="34" charset="0"/>
              </a:rPr>
              <a:t>Quarterly financial report</a:t>
            </a:r>
            <a:endParaRPr lang="en-ZA" sz="2200" b="1" dirty="0">
              <a:solidFill>
                <a:srgbClr val="B1A673"/>
              </a:solidFill>
              <a:latin typeface="Arial Narrow" panose="020B0606020202030204" pitchFamily="34" charset="0"/>
              <a:cs typeface="Arial Narrow"/>
            </a:endParaRPr>
          </a:p>
        </p:txBody>
      </p:sp>
      <p:sp>
        <p:nvSpPr>
          <p:cNvPr id="11" name="Rectangle 10"/>
          <p:cNvSpPr/>
          <p:nvPr/>
        </p:nvSpPr>
        <p:spPr>
          <a:xfrm>
            <a:off x="3068639" y="718611"/>
            <a:ext cx="3611563" cy="340093"/>
          </a:xfrm>
          <a:prstGeom prst="rect">
            <a:avLst/>
          </a:prstGeom>
        </p:spPr>
        <p:txBody>
          <a:bodyPr wrap="square">
            <a:spAutoFit/>
          </a:bodyPr>
          <a:lstStyle/>
          <a:p>
            <a:pPr marL="90170">
              <a:lnSpc>
                <a:spcPct val="115000"/>
              </a:lnSpc>
            </a:pPr>
            <a:r>
              <a:rPr lang="en-ZA" sz="14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BREAKDOWN OF PROGRAMME EXPENDITURE</a:t>
            </a:r>
            <a:endParaRPr lang="en-US"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1479770936"/>
              </p:ext>
            </p:extLst>
          </p:nvPr>
        </p:nvGraphicFramePr>
        <p:xfrm>
          <a:off x="304801" y="1173547"/>
          <a:ext cx="9414932" cy="4888589"/>
        </p:xfrm>
        <a:graphic>
          <a:graphicData uri="http://schemas.openxmlformats.org/drawingml/2006/table">
            <a:tbl>
              <a:tblPr firstRow="1" firstCol="1" bandRow="1">
                <a:tableStyleId>{2D5ABB26-0587-4C30-8999-92F81FD0307C}</a:tableStyleId>
              </a:tblPr>
              <a:tblGrid>
                <a:gridCol w="2472813">
                  <a:extLst>
                    <a:ext uri="{9D8B030D-6E8A-4147-A177-3AD203B41FA5}">
                      <a16:colId xmlns:a16="http://schemas.microsoft.com/office/drawing/2014/main" val="20000"/>
                    </a:ext>
                  </a:extLst>
                </a:gridCol>
                <a:gridCol w="1236405">
                  <a:extLst>
                    <a:ext uri="{9D8B030D-6E8A-4147-A177-3AD203B41FA5}">
                      <a16:colId xmlns:a16="http://schemas.microsoft.com/office/drawing/2014/main" val="20001"/>
                    </a:ext>
                  </a:extLst>
                </a:gridCol>
                <a:gridCol w="1330999">
                  <a:extLst>
                    <a:ext uri="{9D8B030D-6E8A-4147-A177-3AD203B41FA5}">
                      <a16:colId xmlns:a16="http://schemas.microsoft.com/office/drawing/2014/main" val="20002"/>
                    </a:ext>
                  </a:extLst>
                </a:gridCol>
                <a:gridCol w="1426931">
                  <a:extLst>
                    <a:ext uri="{9D8B030D-6E8A-4147-A177-3AD203B41FA5}">
                      <a16:colId xmlns:a16="http://schemas.microsoft.com/office/drawing/2014/main" val="20003"/>
                    </a:ext>
                  </a:extLst>
                </a:gridCol>
                <a:gridCol w="1521524">
                  <a:extLst>
                    <a:ext uri="{9D8B030D-6E8A-4147-A177-3AD203B41FA5}">
                      <a16:colId xmlns:a16="http://schemas.microsoft.com/office/drawing/2014/main" val="20004"/>
                    </a:ext>
                  </a:extLst>
                </a:gridCol>
                <a:gridCol w="1426260">
                  <a:extLst>
                    <a:ext uri="{9D8B030D-6E8A-4147-A177-3AD203B41FA5}">
                      <a16:colId xmlns:a16="http://schemas.microsoft.com/office/drawing/2014/main" val="20005"/>
                    </a:ext>
                  </a:extLst>
                </a:gridCol>
              </a:tblGrid>
              <a:tr h="207118">
                <a:tc rowSpan="3">
                  <a:txBody>
                    <a:bodyPr/>
                    <a:lstStyle/>
                    <a:p>
                      <a:pPr marL="0" marR="0">
                        <a:lnSpc>
                          <a:spcPct val="100000"/>
                        </a:lnSpc>
                        <a:spcBef>
                          <a:spcPts val="0"/>
                        </a:spcBef>
                        <a:spcAft>
                          <a:spcPts val="0"/>
                        </a:spcAft>
                      </a:pPr>
                      <a:r>
                        <a:rPr lang="en-ZA" sz="900" b="1" dirty="0">
                          <a:effectLst/>
                          <a:latin typeface="Arial Narrow" panose="020B0606020202030204" pitchFamily="34" charset="0"/>
                        </a:rPr>
                        <a:t>Description</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ZA" sz="900" b="1" dirty="0">
                          <a:effectLst/>
                          <a:latin typeface="Arial Narrow" panose="020B0606020202030204" pitchFamily="34" charset="0"/>
                        </a:rPr>
                        <a:t> </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ZA" sz="900" b="1" dirty="0">
                          <a:effectLst/>
                          <a:latin typeface="Arial Narrow" panose="020B0606020202030204" pitchFamily="34" charset="0"/>
                        </a:rPr>
                        <a:t> </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gridSpan="5">
                  <a:txBody>
                    <a:bodyPr/>
                    <a:lstStyle/>
                    <a:p>
                      <a:pPr marL="0" marR="0" algn="ctr">
                        <a:lnSpc>
                          <a:spcPct val="100000"/>
                        </a:lnSpc>
                        <a:spcBef>
                          <a:spcPts val="0"/>
                        </a:spcBef>
                        <a:spcAft>
                          <a:spcPts val="0"/>
                        </a:spcAft>
                      </a:pPr>
                      <a:r>
                        <a:rPr lang="en-ZA" sz="900" b="1" dirty="0">
                          <a:effectLst/>
                          <a:latin typeface="Arial Narrow" panose="020B0606020202030204" pitchFamily="34" charset="0"/>
                        </a:rPr>
                        <a:t>TOTAL</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6849">
                <a:tc vMerge="1">
                  <a:txBody>
                    <a:bodyPr/>
                    <a:lstStyle/>
                    <a:p>
                      <a:pPr marL="0" marR="0">
                        <a:lnSpc>
                          <a:spcPct val="115000"/>
                        </a:lnSpc>
                        <a:spcBef>
                          <a:spcPts val="0"/>
                        </a:spcBef>
                        <a:spcAft>
                          <a:spcPts val="0"/>
                        </a:spcAft>
                      </a:pP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022" marR="550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nSpc>
                          <a:spcPct val="100000"/>
                        </a:lnSpc>
                        <a:spcBef>
                          <a:spcPts val="0"/>
                        </a:spcBef>
                        <a:spcAft>
                          <a:spcPts val="0"/>
                        </a:spcAft>
                      </a:pP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hMerge="1">
                  <a:txBody>
                    <a:bodyPr/>
                    <a:lstStyle/>
                    <a:p>
                      <a:pPr marL="0" marR="0">
                        <a:lnSpc>
                          <a:spcPct val="115000"/>
                        </a:lnSpc>
                        <a:spcBef>
                          <a:spcPts val="0"/>
                        </a:spcBef>
                        <a:spcAft>
                          <a:spcPts val="0"/>
                        </a:spcAft>
                      </a:pP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022" marR="550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lnSpc>
                          <a:spcPct val="100000"/>
                        </a:lnSpc>
                        <a:spcBef>
                          <a:spcPts val="0"/>
                        </a:spcBef>
                        <a:spcAft>
                          <a:spcPts val="0"/>
                        </a:spcAft>
                      </a:pPr>
                      <a:r>
                        <a:rPr lang="en-ZA" sz="900" b="1" dirty="0">
                          <a:effectLst/>
                          <a:latin typeface="Arial Narrow" panose="020B0606020202030204" pitchFamily="34" charset="0"/>
                        </a:rPr>
                        <a:t>Actual</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10883">
                <a:tc vMerge="1">
                  <a:txBody>
                    <a:bodyPr/>
                    <a:lstStyle/>
                    <a:p>
                      <a:pPr marL="0" marR="0">
                        <a:lnSpc>
                          <a:spcPct val="150000"/>
                        </a:lnSpc>
                        <a:spcBef>
                          <a:spcPts val="0"/>
                        </a:spcBef>
                        <a:spcAft>
                          <a:spcPts val="0"/>
                        </a:spcAft>
                      </a:pP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b="1">
                          <a:effectLst/>
                          <a:latin typeface="Arial Narrow" panose="020B0606020202030204" pitchFamily="34" charset="0"/>
                        </a:rPr>
                        <a:t>Original Budget 2020/21</a:t>
                      </a:r>
                      <a:endParaRPr lang="en-US" sz="900" b="1">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b="1" dirty="0">
                          <a:effectLst/>
                          <a:latin typeface="Arial Narrow" panose="020B0606020202030204" pitchFamily="34" charset="0"/>
                        </a:rPr>
                        <a:t>Adjusted Budget 2020/21</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b="1" dirty="0">
                          <a:effectLst/>
                          <a:latin typeface="Arial Narrow" panose="020B0606020202030204" pitchFamily="34" charset="0"/>
                        </a:rPr>
                        <a:t>Actual until </a:t>
                      </a:r>
                      <a:endParaRPr lang="en-US" sz="900" b="1" dirty="0">
                        <a:effectLst/>
                        <a:latin typeface="Arial Narrow" panose="020B0606020202030204" pitchFamily="34" charset="0"/>
                      </a:endParaRPr>
                    </a:p>
                    <a:p>
                      <a:pPr marL="0" marR="0" algn="ctr">
                        <a:lnSpc>
                          <a:spcPct val="100000"/>
                        </a:lnSpc>
                        <a:spcBef>
                          <a:spcPts val="0"/>
                        </a:spcBef>
                        <a:spcAft>
                          <a:spcPts val="0"/>
                        </a:spcAft>
                      </a:pPr>
                      <a:r>
                        <a:rPr lang="en-ZA" sz="900" b="1" dirty="0">
                          <a:effectLst/>
                          <a:latin typeface="Arial Narrow" panose="020B0606020202030204" pitchFamily="34" charset="0"/>
                        </a:rPr>
                        <a:t>31 March </a:t>
                      </a:r>
                      <a:r>
                        <a:rPr lang="en-ZA" sz="900" b="1" dirty="0" smtClean="0">
                          <a:effectLst/>
                          <a:latin typeface="Arial Narrow" panose="020B0606020202030204" pitchFamily="34" charset="0"/>
                        </a:rPr>
                        <a:t>2021</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b="1" dirty="0">
                          <a:effectLst/>
                          <a:latin typeface="Arial Narrow" panose="020B0606020202030204" pitchFamily="34" charset="0"/>
                        </a:rPr>
                        <a:t>Actual % Spent</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b="1" dirty="0">
                          <a:effectLst/>
                          <a:latin typeface="Arial Narrow" panose="020B0606020202030204" pitchFamily="34" charset="0"/>
                        </a:rPr>
                        <a:t>Budget Minus Actual    R</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extLst>
                  <a:ext uri="{0D108BD9-81ED-4DB2-BD59-A6C34878D82A}">
                    <a16:rowId xmlns:a16="http://schemas.microsoft.com/office/drawing/2014/main" val="10002"/>
                  </a:ext>
                </a:extLst>
              </a:tr>
              <a:tr h="207118">
                <a:tc>
                  <a:txBody>
                    <a:bodyPr/>
                    <a:lstStyle/>
                    <a:p>
                      <a:pPr marL="0" marR="0">
                        <a:lnSpc>
                          <a:spcPct val="100000"/>
                        </a:lnSpc>
                        <a:spcBef>
                          <a:spcPts val="0"/>
                        </a:spcBef>
                        <a:spcAft>
                          <a:spcPts val="0"/>
                        </a:spcAft>
                      </a:pPr>
                      <a:r>
                        <a:rPr lang="en-ZA" sz="900" b="1" dirty="0">
                          <a:effectLst/>
                          <a:latin typeface="Arial Narrow" panose="020B0606020202030204" pitchFamily="34" charset="0"/>
                        </a:rPr>
                        <a:t> </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R’000</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R’000</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R’000</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R’000</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07118">
                <a:tc>
                  <a:txBody>
                    <a:bodyPr/>
                    <a:lstStyle/>
                    <a:p>
                      <a:pPr marL="0" marR="0">
                        <a:lnSpc>
                          <a:spcPct val="100000"/>
                        </a:lnSpc>
                        <a:spcBef>
                          <a:spcPts val="0"/>
                        </a:spcBef>
                        <a:spcAft>
                          <a:spcPts val="0"/>
                        </a:spcAft>
                      </a:pPr>
                      <a:r>
                        <a:rPr lang="en-ZA" sz="900" b="1" dirty="0">
                          <a:effectLst/>
                          <a:latin typeface="Arial Narrow" panose="020B0606020202030204" pitchFamily="34" charset="0"/>
                        </a:rPr>
                        <a:t>CURRENT PAYMENTS</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US" sz="900" dirty="0">
                          <a:effectLst/>
                          <a:latin typeface="Arial Narrow" panose="020B0606020202030204" pitchFamily="34" charset="0"/>
                        </a:rPr>
                        <a:t>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US" sz="900" dirty="0">
                          <a:effectLst/>
                          <a:latin typeface="Arial Narrow" panose="020B0606020202030204" pitchFamily="34" charset="0"/>
                        </a:rPr>
                        <a:t>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US" sz="900" dirty="0">
                          <a:effectLst/>
                          <a:latin typeface="Arial Narrow" panose="020B0606020202030204" pitchFamily="34" charset="0"/>
                        </a:rPr>
                        <a:t>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US" sz="900" dirty="0">
                          <a:effectLst/>
                          <a:latin typeface="Arial Narrow" panose="020B0606020202030204" pitchFamily="34" charset="0"/>
                        </a:rPr>
                        <a:t>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US" sz="900" dirty="0">
                          <a:effectLst/>
                          <a:latin typeface="Arial Narrow" panose="020B0606020202030204" pitchFamily="34" charset="0"/>
                        </a:rPr>
                        <a:t>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extLst>
                  <a:ext uri="{0D108BD9-81ED-4DB2-BD59-A6C34878D82A}">
                    <a16:rowId xmlns:a16="http://schemas.microsoft.com/office/drawing/2014/main" val="10004"/>
                  </a:ext>
                </a:extLst>
              </a:tr>
              <a:tr h="207118">
                <a:tc>
                  <a:txBody>
                    <a:bodyPr/>
                    <a:lstStyle/>
                    <a:p>
                      <a:pPr marL="0" marR="0">
                        <a:lnSpc>
                          <a:spcPct val="100000"/>
                        </a:lnSpc>
                        <a:spcBef>
                          <a:spcPts val="0"/>
                        </a:spcBef>
                        <a:spcAft>
                          <a:spcPts val="0"/>
                        </a:spcAft>
                      </a:pPr>
                      <a:r>
                        <a:rPr lang="en-ZA" sz="900" b="1" dirty="0">
                          <a:effectLst/>
                          <a:latin typeface="Arial Narrow" panose="020B0606020202030204" pitchFamily="34" charset="0"/>
                        </a:rPr>
                        <a:t>Compensation of employees</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112 047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104 739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99 337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94.8%</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5 402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07118">
                <a:tc>
                  <a:txBody>
                    <a:bodyPr/>
                    <a:lstStyle/>
                    <a:p>
                      <a:pPr marL="0" marR="0">
                        <a:lnSpc>
                          <a:spcPct val="100000"/>
                        </a:lnSpc>
                        <a:spcBef>
                          <a:spcPts val="0"/>
                        </a:spcBef>
                        <a:spcAft>
                          <a:spcPts val="0"/>
                        </a:spcAft>
                      </a:pPr>
                      <a:r>
                        <a:rPr lang="en-ZA" sz="900" b="1" dirty="0">
                          <a:effectLst/>
                          <a:latin typeface="Arial Narrow" panose="020B0606020202030204" pitchFamily="34" charset="0"/>
                        </a:rPr>
                        <a:t>Goods and services</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42 236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25 981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25 852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99.5%</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129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07118">
                <a:tc>
                  <a:txBody>
                    <a:bodyPr/>
                    <a:lstStyle/>
                    <a:p>
                      <a:pPr marL="0" marR="0">
                        <a:lnSpc>
                          <a:spcPct val="100000"/>
                        </a:lnSpc>
                        <a:spcBef>
                          <a:spcPts val="0"/>
                        </a:spcBef>
                        <a:spcAft>
                          <a:spcPts val="0"/>
                        </a:spcAft>
                      </a:pPr>
                      <a:r>
                        <a:rPr lang="en-ZA" sz="900" b="1" dirty="0">
                          <a:effectLst/>
                          <a:latin typeface="Arial Narrow" panose="020B0606020202030204" pitchFamily="34" charset="0"/>
                        </a:rPr>
                        <a:t>Total Current Payments</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 154 283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130 720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125 189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95.8%</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5 531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07118">
                <a:tc>
                  <a:txBody>
                    <a:bodyPr/>
                    <a:lstStyle/>
                    <a:p>
                      <a:pPr marL="0" marR="0">
                        <a:lnSpc>
                          <a:spcPct val="100000"/>
                        </a:lnSpc>
                        <a:spcBef>
                          <a:spcPts val="0"/>
                        </a:spcBef>
                        <a:spcAft>
                          <a:spcPts val="0"/>
                        </a:spcAft>
                      </a:pPr>
                      <a:r>
                        <a:rPr lang="en-ZA" sz="900" b="1" dirty="0">
                          <a:effectLst/>
                          <a:latin typeface="Arial Narrow" panose="020B0606020202030204" pitchFamily="34" charset="0"/>
                        </a:rPr>
                        <a:t>TRANSFER AND SUBSIDIES</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extLst>
                  <a:ext uri="{0D108BD9-81ED-4DB2-BD59-A6C34878D82A}">
                    <a16:rowId xmlns:a16="http://schemas.microsoft.com/office/drawing/2014/main" val="10008"/>
                  </a:ext>
                </a:extLst>
              </a:tr>
              <a:tr h="207118">
                <a:tc>
                  <a:txBody>
                    <a:bodyPr/>
                    <a:lstStyle/>
                    <a:p>
                      <a:pPr marL="0" marR="0">
                        <a:lnSpc>
                          <a:spcPct val="100000"/>
                        </a:lnSpc>
                        <a:spcBef>
                          <a:spcPts val="0"/>
                        </a:spcBef>
                        <a:spcAft>
                          <a:spcPts val="0"/>
                        </a:spcAft>
                      </a:pPr>
                      <a:r>
                        <a:rPr lang="en-ZA" sz="900" b="1" dirty="0">
                          <a:effectLst/>
                          <a:latin typeface="Arial Narrow" panose="020B0606020202030204" pitchFamily="34" charset="0"/>
                        </a:rPr>
                        <a:t>Municipal agencies and funds </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6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7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 6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85.7%</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1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07118">
                <a:tc>
                  <a:txBody>
                    <a:bodyPr/>
                    <a:lstStyle/>
                    <a:p>
                      <a:pPr marL="0" marR="0">
                        <a:lnSpc>
                          <a:spcPct val="100000"/>
                        </a:lnSpc>
                        <a:spcBef>
                          <a:spcPts val="0"/>
                        </a:spcBef>
                        <a:spcAft>
                          <a:spcPts val="0"/>
                        </a:spcAft>
                      </a:pPr>
                      <a:r>
                        <a:rPr lang="en-ZA" sz="900" b="1" dirty="0">
                          <a:effectLst/>
                          <a:latin typeface="Arial Narrow" panose="020B0606020202030204" pitchFamily="34" charset="0"/>
                        </a:rPr>
                        <a:t>Departmental agencies and accounts</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202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202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 121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59.9%</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81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07118">
                <a:tc>
                  <a:txBody>
                    <a:bodyPr/>
                    <a:lstStyle/>
                    <a:p>
                      <a:pPr marL="0" marR="0">
                        <a:lnSpc>
                          <a:spcPct val="100000"/>
                        </a:lnSpc>
                        <a:spcBef>
                          <a:spcPts val="0"/>
                        </a:spcBef>
                        <a:spcAft>
                          <a:spcPts val="0"/>
                        </a:spcAft>
                      </a:pPr>
                      <a:r>
                        <a:rPr lang="en-ZA" sz="900" b="1" dirty="0">
                          <a:effectLst/>
                          <a:latin typeface="Arial Narrow" panose="020B0606020202030204" pitchFamily="34" charset="0"/>
                        </a:rPr>
                        <a:t>Households</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533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 531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99.6%</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2</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34160">
                <a:tc>
                  <a:txBody>
                    <a:bodyPr/>
                    <a:lstStyle/>
                    <a:p>
                      <a:pPr marL="0" marR="0">
                        <a:lnSpc>
                          <a:spcPct val="100000"/>
                        </a:lnSpc>
                        <a:spcBef>
                          <a:spcPts val="0"/>
                        </a:spcBef>
                        <a:spcAft>
                          <a:spcPts val="0"/>
                        </a:spcAft>
                      </a:pPr>
                      <a:r>
                        <a:rPr lang="en-ZA" sz="900" b="1" dirty="0">
                          <a:effectLst/>
                          <a:latin typeface="Arial Narrow" panose="020B0606020202030204" pitchFamily="34" charset="0"/>
                        </a:rPr>
                        <a:t>Total transfers and subsidies</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208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742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658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88.7%</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84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36461">
                <a:tc>
                  <a:txBody>
                    <a:bodyPr/>
                    <a:lstStyle/>
                    <a:p>
                      <a:pPr marL="0" marR="0">
                        <a:lnSpc>
                          <a:spcPct val="100000"/>
                        </a:lnSpc>
                        <a:spcBef>
                          <a:spcPts val="0"/>
                        </a:spcBef>
                        <a:spcAft>
                          <a:spcPts val="0"/>
                        </a:spcAft>
                      </a:pPr>
                      <a:r>
                        <a:rPr lang="en-ZA" sz="900" b="1" dirty="0">
                          <a:effectLst/>
                          <a:latin typeface="Arial Narrow" panose="020B0606020202030204" pitchFamily="34" charset="0"/>
                        </a:rPr>
                        <a:t>PAYMENTS FOR CAPITAL ASSETS</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extLst>
                  <a:ext uri="{0D108BD9-81ED-4DB2-BD59-A6C34878D82A}">
                    <a16:rowId xmlns:a16="http://schemas.microsoft.com/office/drawing/2014/main" val="10013"/>
                  </a:ext>
                </a:extLst>
              </a:tr>
              <a:tr h="241064">
                <a:tc>
                  <a:txBody>
                    <a:bodyPr/>
                    <a:lstStyle/>
                    <a:p>
                      <a:pPr marL="0" marR="0">
                        <a:lnSpc>
                          <a:spcPct val="100000"/>
                        </a:lnSpc>
                        <a:spcBef>
                          <a:spcPts val="0"/>
                        </a:spcBef>
                        <a:spcAft>
                          <a:spcPts val="0"/>
                        </a:spcAft>
                      </a:pPr>
                      <a:r>
                        <a:rPr lang="en-ZA" sz="900" b="1" dirty="0">
                          <a:effectLst/>
                          <a:latin typeface="Arial Narrow" panose="020B0606020202030204" pitchFamily="34" charset="0"/>
                        </a:rPr>
                        <a:t>Buildings and other fixed structures</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 -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 -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223804">
                <a:tc>
                  <a:txBody>
                    <a:bodyPr/>
                    <a:lstStyle/>
                    <a:p>
                      <a:pPr marL="0" marR="0">
                        <a:lnSpc>
                          <a:spcPct val="100000"/>
                        </a:lnSpc>
                        <a:spcBef>
                          <a:spcPts val="0"/>
                        </a:spcBef>
                        <a:spcAft>
                          <a:spcPts val="0"/>
                        </a:spcAft>
                      </a:pPr>
                      <a:r>
                        <a:rPr lang="en-ZA" sz="900" b="1" dirty="0">
                          <a:effectLst/>
                          <a:latin typeface="Arial Narrow" panose="020B0606020202030204" pitchFamily="34" charset="0"/>
                        </a:rPr>
                        <a:t>Machinery and equipment</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1 756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5 636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5 632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99.9%</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4</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207118">
                <a:tc>
                  <a:txBody>
                    <a:bodyPr/>
                    <a:lstStyle/>
                    <a:p>
                      <a:pPr marL="0" marR="0">
                        <a:lnSpc>
                          <a:spcPct val="100000"/>
                        </a:lnSpc>
                        <a:spcBef>
                          <a:spcPts val="0"/>
                        </a:spcBef>
                        <a:spcAft>
                          <a:spcPts val="0"/>
                        </a:spcAft>
                      </a:pPr>
                      <a:r>
                        <a:rPr lang="en-ZA" sz="900" b="1" dirty="0">
                          <a:effectLst/>
                          <a:latin typeface="Arial Narrow" panose="020B0606020202030204" pitchFamily="34" charset="0"/>
                        </a:rPr>
                        <a:t>Transport equipment</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165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979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979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100.0%</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239913">
                <a:tc>
                  <a:txBody>
                    <a:bodyPr/>
                    <a:lstStyle/>
                    <a:p>
                      <a:pPr marL="0" marR="0">
                        <a:lnSpc>
                          <a:spcPct val="100000"/>
                        </a:lnSpc>
                        <a:spcBef>
                          <a:spcPts val="0"/>
                        </a:spcBef>
                        <a:spcAft>
                          <a:spcPts val="0"/>
                        </a:spcAft>
                      </a:pPr>
                      <a:r>
                        <a:rPr lang="en-ZA" sz="900" b="1" dirty="0">
                          <a:effectLst/>
                          <a:latin typeface="Arial Narrow" panose="020B0606020202030204" pitchFamily="34" charset="0"/>
                        </a:rPr>
                        <a:t>Machinery and equipment</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1 591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4 657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4 653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99.9%</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4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
                  </a:ext>
                </a:extLst>
              </a:tr>
              <a:tr h="230707">
                <a:tc>
                  <a:txBody>
                    <a:bodyPr/>
                    <a:lstStyle/>
                    <a:p>
                      <a:pPr marL="0" marR="0">
                        <a:lnSpc>
                          <a:spcPct val="100000"/>
                        </a:lnSpc>
                        <a:spcBef>
                          <a:spcPts val="0"/>
                        </a:spcBef>
                        <a:spcAft>
                          <a:spcPts val="0"/>
                        </a:spcAft>
                      </a:pPr>
                      <a:r>
                        <a:rPr lang="en-ZA" sz="900" b="1" dirty="0">
                          <a:effectLst/>
                          <a:latin typeface="Arial Narrow" panose="020B0606020202030204" pitchFamily="34" charset="0"/>
                        </a:rPr>
                        <a:t>Software and other intangible assets</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65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0.0%</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r h="242214">
                <a:tc>
                  <a:txBody>
                    <a:bodyPr/>
                    <a:lstStyle/>
                    <a:p>
                      <a:pPr marL="0" marR="0">
                        <a:lnSpc>
                          <a:spcPct val="100000"/>
                        </a:lnSpc>
                        <a:spcBef>
                          <a:spcPts val="0"/>
                        </a:spcBef>
                        <a:spcAft>
                          <a:spcPts val="0"/>
                        </a:spcAft>
                      </a:pPr>
                      <a:r>
                        <a:rPr lang="en-ZA" sz="900" b="1" dirty="0">
                          <a:effectLst/>
                          <a:latin typeface="Arial Narrow" panose="020B0606020202030204" pitchFamily="34" charset="0"/>
                        </a:rPr>
                        <a:t>Total Payments for Capital Assets</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1 821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5 636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 5 632 </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99.9%</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4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r h="207118">
                <a:tc>
                  <a:txBody>
                    <a:bodyPr/>
                    <a:lstStyle/>
                    <a:p>
                      <a:pPr marL="0" marR="0">
                        <a:lnSpc>
                          <a:spcPct val="100000"/>
                        </a:lnSpc>
                        <a:spcBef>
                          <a:spcPts val="0"/>
                        </a:spcBef>
                        <a:spcAft>
                          <a:spcPts val="0"/>
                        </a:spcAft>
                      </a:pPr>
                      <a:r>
                        <a:rPr lang="en-ZA" sz="900" b="1" dirty="0">
                          <a:effectLst/>
                          <a:latin typeface="Arial Narrow" panose="020B0606020202030204" pitchFamily="34" charset="0"/>
                        </a:rPr>
                        <a:t>PAYMENTS FOR FINANCIAL ASSETS</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69</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a:effectLst/>
                          <a:latin typeface="Arial Narrow" panose="020B0606020202030204" pitchFamily="34" charset="0"/>
                        </a:rPr>
                        <a:t>66</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95.7%</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dirty="0">
                          <a:effectLst/>
                          <a:latin typeface="Arial Narrow" panose="020B0606020202030204" pitchFamily="34" charset="0"/>
                        </a:rPr>
                        <a:t>3</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0"/>
                  </a:ext>
                </a:extLst>
              </a:tr>
              <a:tr h="207118">
                <a:tc>
                  <a:txBody>
                    <a:bodyPr/>
                    <a:lstStyle/>
                    <a:p>
                      <a:pPr marL="0" marR="0">
                        <a:lnSpc>
                          <a:spcPct val="100000"/>
                        </a:lnSpc>
                        <a:spcBef>
                          <a:spcPts val="0"/>
                        </a:spcBef>
                        <a:spcAft>
                          <a:spcPts val="0"/>
                        </a:spcAft>
                      </a:pPr>
                      <a:r>
                        <a:rPr lang="en-ZA" sz="900" b="1" dirty="0">
                          <a:effectLst/>
                          <a:latin typeface="Arial Narrow" panose="020B0606020202030204" pitchFamily="34" charset="0"/>
                        </a:rPr>
                        <a:t>GRAND TOTAL</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A673"/>
                    </a:solidFill>
                  </a:tcPr>
                </a:tc>
                <a:tc>
                  <a:txBody>
                    <a:bodyPr/>
                    <a:lstStyle/>
                    <a:p>
                      <a:pPr marL="0" marR="0" algn="ctr">
                        <a:lnSpc>
                          <a:spcPct val="100000"/>
                        </a:lnSpc>
                        <a:spcBef>
                          <a:spcPts val="0"/>
                        </a:spcBef>
                        <a:spcAft>
                          <a:spcPts val="0"/>
                        </a:spcAft>
                      </a:pPr>
                      <a:r>
                        <a:rPr lang="en-ZA" sz="900" b="1" dirty="0">
                          <a:effectLst/>
                          <a:latin typeface="Arial Narrow" panose="020B0606020202030204" pitchFamily="34" charset="0"/>
                        </a:rPr>
                        <a:t> 156 312 </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b="1" dirty="0">
                          <a:effectLst/>
                          <a:latin typeface="Arial Narrow" panose="020B0606020202030204" pitchFamily="34" charset="0"/>
                        </a:rPr>
                        <a:t> 137 168 </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b="1" dirty="0">
                          <a:effectLst/>
                          <a:latin typeface="Arial Narrow" panose="020B0606020202030204" pitchFamily="34" charset="0"/>
                        </a:rPr>
                        <a:t> 131 545 </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b="1" dirty="0">
                          <a:effectLst/>
                          <a:latin typeface="Arial Narrow" panose="020B0606020202030204" pitchFamily="34" charset="0"/>
                        </a:rPr>
                        <a:t>95.9%</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ZA" sz="900" b="1" dirty="0">
                          <a:effectLst/>
                          <a:latin typeface="Arial Narrow" panose="020B0606020202030204" pitchFamily="34" charset="0"/>
                        </a:rPr>
                        <a:t>5 621 </a:t>
                      </a:r>
                      <a:endParaRPr lang="en-US" sz="9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2" marR="550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1883974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4" name="Slide Number Placeholder 3"/>
          <p:cNvSpPr>
            <a:spLocks noGrp="1"/>
          </p:cNvSpPr>
          <p:nvPr>
            <p:ph type="sldNum" sz="quarter" idx="12"/>
          </p:nvPr>
        </p:nvSpPr>
        <p:spPr>
          <a:xfrm>
            <a:off x="7537980" y="6353276"/>
            <a:ext cx="2228850" cy="365125"/>
          </a:xfrm>
        </p:spPr>
        <p:txBody>
          <a:bodyPr/>
          <a:lstStyle/>
          <a:p>
            <a:pPr algn="r"/>
            <a:fld id="{96B6FF19-05A1-4CA1-BC87-1DF7A796AA03}" type="slidenum">
              <a:rPr lang="en-US" sz="1400" b="1" smtClean="0">
                <a:solidFill>
                  <a:srgbClr val="B1A673"/>
                </a:solidFill>
                <a:latin typeface="Arial Narrow" panose="020B0606020202030204" pitchFamily="34" charset="0"/>
              </a:rPr>
              <a:pPr algn="r"/>
              <a:t>3</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1" y="295558"/>
            <a:ext cx="4933950" cy="43204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ZA" sz="2200" b="1" dirty="0">
                <a:solidFill>
                  <a:srgbClr val="B1A673"/>
                </a:solidFill>
                <a:latin typeface="Arial Narrow" panose="020B0606020202030204" pitchFamily="34" charset="0"/>
                <a:cs typeface="Arial Narrow"/>
              </a:rPr>
              <a:t>ORGANISATIONAL ENVIRONMENT</a:t>
            </a:r>
          </a:p>
        </p:txBody>
      </p:sp>
      <p:sp>
        <p:nvSpPr>
          <p:cNvPr id="13" name="Rectangle 12"/>
          <p:cNvSpPr/>
          <p:nvPr/>
        </p:nvSpPr>
        <p:spPr>
          <a:xfrm>
            <a:off x="42861" y="5968258"/>
            <a:ext cx="4729163" cy="308418"/>
          </a:xfrm>
          <a:prstGeom prst="rect">
            <a:avLst/>
          </a:prstGeom>
        </p:spPr>
        <p:txBody>
          <a:bodyPr wrap="square">
            <a:spAutoFit/>
          </a:bodyPr>
          <a:lstStyle/>
          <a:p>
            <a:pPr marL="91439" algn="ctr">
              <a:lnSpc>
                <a:spcPct val="150000"/>
              </a:lnSpc>
            </a:pPr>
            <a:r>
              <a:rPr lang="en-ZA" sz="1050" b="1" dirty="0">
                <a:latin typeface="Arial Narrow" panose="020B0606020202030204" pitchFamily="34" charset="0"/>
                <a:ea typeface="Calibri" panose="020F0502020204030204" pitchFamily="34" charset="0"/>
                <a:cs typeface="Times New Roman" panose="02020603050405020304" pitchFamily="18" charset="0"/>
              </a:rPr>
              <a:t>FIGURE 1: VACANCY RATE: </a:t>
            </a:r>
            <a:r>
              <a:rPr lang="en-ZA" sz="1050" b="1" dirty="0" smtClean="0">
                <a:latin typeface="Arial Narrow" panose="020B0606020202030204" pitchFamily="34" charset="0"/>
                <a:ea typeface="Calibri" panose="020F0502020204030204" pitchFamily="34" charset="0"/>
                <a:cs typeface="Times New Roman" panose="02020603050405020304" pitchFamily="18" charset="0"/>
              </a:rPr>
              <a:t>Q2-Q4</a:t>
            </a:r>
            <a:endParaRPr lang="en-US"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p:cNvSpPr/>
          <p:nvPr/>
        </p:nvSpPr>
        <p:spPr>
          <a:xfrm>
            <a:off x="2407443" y="750070"/>
            <a:ext cx="5091112" cy="323871"/>
          </a:xfrm>
          <a:prstGeom prst="rect">
            <a:avLst/>
          </a:prstGeom>
        </p:spPr>
        <p:txBody>
          <a:bodyPr wrap="square">
            <a:spAutoFit/>
          </a:bodyPr>
          <a:lstStyle/>
          <a:p>
            <a:pPr marL="90170" algn="ctr">
              <a:lnSpc>
                <a:spcPct val="115000"/>
              </a:lnSpc>
            </a:pPr>
            <a:r>
              <a:rPr lang="en-ZA" sz="14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GRAPHICAL REPRESENTATION </a:t>
            </a:r>
            <a:endParaRPr lang="en-US"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6" name="Chart 15"/>
          <p:cNvGraphicFramePr>
            <a:graphicFrameLocks/>
          </p:cNvGraphicFramePr>
          <p:nvPr>
            <p:extLst>
              <p:ext uri="{D42A27DB-BD31-4B8C-83A1-F6EECF244321}">
                <p14:modId xmlns:p14="http://schemas.microsoft.com/office/powerpoint/2010/main" val="3120017737"/>
              </p:ext>
            </p:extLst>
          </p:nvPr>
        </p:nvGraphicFramePr>
        <p:xfrm>
          <a:off x="172852" y="1288137"/>
          <a:ext cx="5072248" cy="4680121"/>
        </p:xfrm>
        <a:graphic>
          <a:graphicData uri="http://schemas.openxmlformats.org/drawingml/2006/chart">
            <c:chart xmlns:c="http://schemas.openxmlformats.org/drawingml/2006/chart" xmlns:r="http://schemas.openxmlformats.org/officeDocument/2006/relationships" r:id="rId6"/>
          </a:graphicData>
        </a:graphic>
      </p:graphicFrame>
      <p:sp>
        <p:nvSpPr>
          <p:cNvPr id="19" name="TextBox 18"/>
          <p:cNvSpPr txBox="1"/>
          <p:nvPr/>
        </p:nvSpPr>
        <p:spPr>
          <a:xfrm>
            <a:off x="5375091" y="4292833"/>
            <a:ext cx="4391738" cy="1200329"/>
          </a:xfrm>
          <a:prstGeom prst="rect">
            <a:avLst/>
          </a:prstGeom>
          <a:noFill/>
        </p:spPr>
        <p:txBody>
          <a:bodyPr wrap="square" rtlCol="0">
            <a:spAutoFit/>
          </a:bodyPr>
          <a:lstStyle/>
          <a:p>
            <a:r>
              <a:rPr lang="en-ZA" b="1" dirty="0" smtClean="0">
                <a:latin typeface="Arial Narrow" panose="020B0606020202030204" pitchFamily="34" charset="0"/>
              </a:rPr>
              <a:t>Quarter 4 </a:t>
            </a:r>
          </a:p>
          <a:p>
            <a:pPr algn="just"/>
            <a:r>
              <a:rPr lang="en-ZA" sz="1700" dirty="0" smtClean="0">
                <a:latin typeface="Arial Narrow" panose="020B0606020202030204" pitchFamily="34" charset="0"/>
              </a:rPr>
              <a:t>The Department </a:t>
            </a:r>
            <a:r>
              <a:rPr lang="en-ZA" sz="1700" dirty="0">
                <a:latin typeface="Arial Narrow" panose="020B0606020202030204" pitchFamily="34" charset="0"/>
              </a:rPr>
              <a:t>had filled 146 of its 156 post establishment, resulting in a vacancy rate of 6.41%. </a:t>
            </a:r>
          </a:p>
          <a:p>
            <a:endParaRPr lang="en-US" dirty="0"/>
          </a:p>
        </p:txBody>
      </p:sp>
      <p:sp>
        <p:nvSpPr>
          <p:cNvPr id="22" name="TextBox 21"/>
          <p:cNvSpPr txBox="1"/>
          <p:nvPr/>
        </p:nvSpPr>
        <p:spPr>
          <a:xfrm>
            <a:off x="5375091" y="1312291"/>
            <a:ext cx="4416419" cy="1169551"/>
          </a:xfrm>
          <a:prstGeom prst="rect">
            <a:avLst/>
          </a:prstGeom>
          <a:noFill/>
        </p:spPr>
        <p:txBody>
          <a:bodyPr wrap="square" rtlCol="0">
            <a:spAutoFit/>
          </a:bodyPr>
          <a:lstStyle/>
          <a:p>
            <a:r>
              <a:rPr lang="en-ZA" b="1" dirty="0" smtClean="0">
                <a:latin typeface="Arial Narrow" panose="020B0606020202030204" pitchFamily="34" charset="0"/>
              </a:rPr>
              <a:t>Quarter 2: </a:t>
            </a:r>
          </a:p>
          <a:p>
            <a:pPr algn="just"/>
            <a:r>
              <a:rPr lang="en-US" sz="1700" dirty="0" smtClean="0">
                <a:latin typeface="Arial Narrow" panose="020B0606020202030204" pitchFamily="34" charset="0"/>
              </a:rPr>
              <a:t>The </a:t>
            </a:r>
            <a:r>
              <a:rPr lang="en-US" sz="1700" dirty="0">
                <a:latin typeface="Arial Narrow" panose="020B0606020202030204" pitchFamily="34" charset="0"/>
              </a:rPr>
              <a:t>Department had filled 145 of its 155 post establishment, resulting in a vacancy rate of 6.45%. </a:t>
            </a:r>
          </a:p>
          <a:p>
            <a:endParaRPr lang="en-US" dirty="0"/>
          </a:p>
        </p:txBody>
      </p:sp>
      <p:sp>
        <p:nvSpPr>
          <p:cNvPr id="24" name="TextBox 23"/>
          <p:cNvSpPr txBox="1"/>
          <p:nvPr/>
        </p:nvSpPr>
        <p:spPr>
          <a:xfrm>
            <a:off x="5375091" y="2773369"/>
            <a:ext cx="4416419" cy="1200329"/>
          </a:xfrm>
          <a:prstGeom prst="rect">
            <a:avLst/>
          </a:prstGeom>
          <a:noFill/>
        </p:spPr>
        <p:txBody>
          <a:bodyPr wrap="square" rtlCol="0">
            <a:spAutoFit/>
          </a:bodyPr>
          <a:lstStyle/>
          <a:p>
            <a:r>
              <a:rPr lang="en-ZA" b="1" dirty="0" smtClean="0">
                <a:latin typeface="Arial Narrow" panose="020B0606020202030204" pitchFamily="34" charset="0"/>
              </a:rPr>
              <a:t>Quarter 3 </a:t>
            </a:r>
          </a:p>
          <a:p>
            <a:pPr algn="just"/>
            <a:r>
              <a:rPr lang="en-ZA" sz="1700" dirty="0" smtClean="0">
                <a:latin typeface="Arial Narrow" panose="020B0606020202030204" pitchFamily="34" charset="0"/>
              </a:rPr>
              <a:t>The Department </a:t>
            </a:r>
            <a:r>
              <a:rPr lang="en-ZA" sz="1700" dirty="0">
                <a:latin typeface="Arial Narrow" panose="020B0606020202030204" pitchFamily="34" charset="0"/>
              </a:rPr>
              <a:t>had filled </a:t>
            </a:r>
            <a:r>
              <a:rPr lang="en-ZA" sz="1700" dirty="0" smtClean="0">
                <a:latin typeface="Arial Narrow" panose="020B0606020202030204" pitchFamily="34" charset="0"/>
              </a:rPr>
              <a:t>144 </a:t>
            </a:r>
            <a:r>
              <a:rPr lang="en-ZA" sz="1700" dirty="0">
                <a:latin typeface="Arial Narrow" panose="020B0606020202030204" pitchFamily="34" charset="0"/>
              </a:rPr>
              <a:t>of its </a:t>
            </a:r>
            <a:r>
              <a:rPr lang="en-ZA" sz="1700" dirty="0" smtClean="0">
                <a:latin typeface="Arial Narrow" panose="020B0606020202030204" pitchFamily="34" charset="0"/>
              </a:rPr>
              <a:t>155 </a:t>
            </a:r>
            <a:r>
              <a:rPr lang="en-ZA" sz="1700" dirty="0">
                <a:latin typeface="Arial Narrow" panose="020B0606020202030204" pitchFamily="34" charset="0"/>
              </a:rPr>
              <a:t>post establishment, resulting in a vacancy rate of </a:t>
            </a:r>
            <a:r>
              <a:rPr lang="en-ZA" sz="1700" dirty="0" smtClean="0">
                <a:latin typeface="Arial Narrow" panose="020B0606020202030204" pitchFamily="34" charset="0"/>
              </a:rPr>
              <a:t>7%. </a:t>
            </a:r>
            <a:endParaRPr lang="en-ZA" sz="1700" dirty="0">
              <a:latin typeface="Arial Narrow" panose="020B0606020202030204" pitchFamily="34" charset="0"/>
            </a:endParaRPr>
          </a:p>
          <a:p>
            <a:endParaRPr lang="en-US" dirty="0"/>
          </a:p>
        </p:txBody>
      </p:sp>
    </p:spTree>
    <p:extLst>
      <p:ext uri="{BB962C8B-B14F-4D97-AF65-F5344CB8AC3E}">
        <p14:creationId xmlns:p14="http://schemas.microsoft.com/office/powerpoint/2010/main" val="31402379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4" name="Slide Number Placeholder 3"/>
          <p:cNvSpPr>
            <a:spLocks noGrp="1"/>
          </p:cNvSpPr>
          <p:nvPr>
            <p:ph type="sldNum" sz="quarter" idx="12"/>
          </p:nvPr>
        </p:nvSpPr>
        <p:spPr>
          <a:xfrm>
            <a:off x="7537980" y="6353276"/>
            <a:ext cx="2228850" cy="365125"/>
          </a:xfrm>
        </p:spPr>
        <p:txBody>
          <a:bodyPr/>
          <a:lstStyle/>
          <a:p>
            <a:pPr algn="r"/>
            <a:fld id="{96B6FF19-05A1-4CA1-BC87-1DF7A796AA03}" type="slidenum">
              <a:rPr lang="en-US" sz="1400" b="1" smtClean="0">
                <a:solidFill>
                  <a:srgbClr val="B1A673"/>
                </a:solidFill>
                <a:latin typeface="Arial Narrow" panose="020B0606020202030204" pitchFamily="34" charset="0"/>
              </a:rPr>
              <a:pPr algn="r"/>
              <a:t>30</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2" y="248264"/>
            <a:ext cx="3282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a:solidFill>
                  <a:srgbClr val="B1A673"/>
                </a:solidFill>
                <a:latin typeface="Arial Narrow" panose="020B0606020202030204" pitchFamily="34" charset="0"/>
              </a:rPr>
              <a:t>Quarterly financial report</a:t>
            </a:r>
            <a:endParaRPr lang="en-ZA" sz="2200" b="1" dirty="0">
              <a:solidFill>
                <a:srgbClr val="B1A673"/>
              </a:solidFill>
              <a:latin typeface="Arial Narrow" panose="020B0606020202030204" pitchFamily="34" charset="0"/>
              <a:cs typeface="Arial Narrow"/>
            </a:endParaRPr>
          </a:p>
        </p:txBody>
      </p:sp>
      <p:sp>
        <p:nvSpPr>
          <p:cNvPr id="12" name="Rectangle 11"/>
          <p:cNvSpPr/>
          <p:nvPr/>
        </p:nvSpPr>
        <p:spPr>
          <a:xfrm>
            <a:off x="190499" y="1245295"/>
            <a:ext cx="9525000" cy="4247317"/>
          </a:xfrm>
          <a:prstGeom prst="rect">
            <a:avLst/>
          </a:prstGeom>
        </p:spPr>
        <p:txBody>
          <a:bodyPr wrap="square">
            <a:spAutoFit/>
          </a:bodyPr>
          <a:lstStyle/>
          <a:p>
            <a:pPr algn="just">
              <a:lnSpc>
                <a:spcPct val="150000"/>
              </a:lnSpc>
            </a:pPr>
            <a:r>
              <a:rPr lang="en-ZA" sz="1500" b="1" dirty="0" smtClean="0">
                <a:latin typeface="Arial Narrow" panose="020B0606020202030204" pitchFamily="34" charset="0"/>
              </a:rPr>
              <a:t>As </a:t>
            </a:r>
            <a:r>
              <a:rPr lang="en-ZA" sz="1500" b="1" dirty="0">
                <a:latin typeface="Arial Narrow" panose="020B0606020202030204" pitchFamily="34" charset="0"/>
              </a:rPr>
              <a:t>at the end of the 4th quarter, the Department had spent 96% or </a:t>
            </a:r>
            <a:r>
              <a:rPr lang="en-ZA" sz="1500" b="1" dirty="0" smtClean="0">
                <a:latin typeface="Arial Narrow" panose="020B0606020202030204" pitchFamily="34" charset="0"/>
              </a:rPr>
              <a:t>R131,5 </a:t>
            </a:r>
            <a:r>
              <a:rPr lang="en-ZA" sz="1500" b="1" dirty="0">
                <a:latin typeface="Arial Narrow" panose="020B0606020202030204" pitchFamily="34" charset="0"/>
              </a:rPr>
              <a:t>million of its adjustment budget of R137,2 million. The projected cash flow for the same period was </a:t>
            </a:r>
            <a:r>
              <a:rPr lang="en-ZA" sz="1500" b="1" dirty="0" smtClean="0">
                <a:latin typeface="Arial Narrow" panose="020B0606020202030204" pitchFamily="34" charset="0"/>
              </a:rPr>
              <a:t>R134,5 </a:t>
            </a:r>
            <a:r>
              <a:rPr lang="en-ZA" sz="1500" b="1" dirty="0">
                <a:latin typeface="Arial Narrow" panose="020B0606020202030204" pitchFamily="34" charset="0"/>
              </a:rPr>
              <a:t>million or 98% of the final allocated budget of R137,2 million. The spending was 2% or </a:t>
            </a:r>
            <a:r>
              <a:rPr lang="en-ZA" sz="1500" b="1" dirty="0" smtClean="0">
                <a:latin typeface="Arial Narrow" panose="020B0606020202030204" pitchFamily="34" charset="0"/>
              </a:rPr>
              <a:t>R5,6 </a:t>
            </a:r>
            <a:r>
              <a:rPr lang="en-ZA" sz="1500" b="1" dirty="0">
                <a:latin typeface="Arial Narrow" panose="020B0606020202030204" pitchFamily="34" charset="0"/>
              </a:rPr>
              <a:t>million lower than anticipated. The underspending was mainly due to the compensation of employees, in particular, vacant funded posts that were not filled for the entire financial year.</a:t>
            </a:r>
            <a:endParaRPr lang="en-US" sz="1500" b="1" dirty="0">
              <a:latin typeface="Arial Narrow" panose="020B0606020202030204" pitchFamily="34" charset="0"/>
            </a:endParaRPr>
          </a:p>
          <a:p>
            <a:pPr algn="just">
              <a:lnSpc>
                <a:spcPct val="150000"/>
              </a:lnSpc>
            </a:pPr>
            <a:r>
              <a:rPr lang="en-ZA" sz="1500" dirty="0">
                <a:latin typeface="Arial Narrow" panose="020B0606020202030204" pitchFamily="34" charset="0"/>
              </a:rPr>
              <a:t> </a:t>
            </a:r>
            <a:endParaRPr lang="en-US" sz="1500" dirty="0">
              <a:latin typeface="Arial Narrow" panose="020B0606020202030204" pitchFamily="34" charset="0"/>
            </a:endParaRPr>
          </a:p>
          <a:p>
            <a:pPr algn="just">
              <a:lnSpc>
                <a:spcPct val="150000"/>
              </a:lnSpc>
            </a:pPr>
            <a:r>
              <a:rPr lang="en-ZA" sz="1500" b="1" dirty="0">
                <a:latin typeface="Arial Narrow" panose="020B0606020202030204" pitchFamily="34" charset="0"/>
              </a:rPr>
              <a:t>The spending on goods and services was R129 000 less than anticipated due to the </a:t>
            </a:r>
            <a:endParaRPr lang="en-ZA" sz="1500" b="1" dirty="0" smtClean="0">
              <a:latin typeface="Arial Narrow" panose="020B0606020202030204" pitchFamily="34" charset="0"/>
            </a:endParaRPr>
          </a:p>
          <a:p>
            <a:pPr algn="just">
              <a:lnSpc>
                <a:spcPct val="150000"/>
              </a:lnSpc>
            </a:pPr>
            <a:r>
              <a:rPr lang="en-ZA" sz="1500" b="1" dirty="0" smtClean="0">
                <a:latin typeface="Arial Narrow" panose="020B0606020202030204" pitchFamily="34" charset="0"/>
              </a:rPr>
              <a:t>slowdown </a:t>
            </a:r>
            <a:r>
              <a:rPr lang="en-ZA" sz="1500" b="1" dirty="0">
                <a:latin typeface="Arial Narrow" panose="020B0606020202030204" pitchFamily="34" charset="0"/>
              </a:rPr>
              <a:t>in normal business activities as a result of the national-wide </a:t>
            </a:r>
            <a:r>
              <a:rPr lang="en-ZA" sz="1500" b="1" dirty="0" smtClean="0">
                <a:latin typeface="Arial Narrow" panose="020B0606020202030204" pitchFamily="34" charset="0"/>
              </a:rPr>
              <a:t>lockdown</a:t>
            </a:r>
          </a:p>
          <a:p>
            <a:pPr algn="just">
              <a:lnSpc>
                <a:spcPct val="150000"/>
              </a:lnSpc>
            </a:pPr>
            <a:r>
              <a:rPr lang="en-ZA" sz="1500" b="1" dirty="0" smtClean="0">
                <a:latin typeface="Arial Narrow" panose="020B0606020202030204" pitchFamily="34" charset="0"/>
              </a:rPr>
              <a:t> </a:t>
            </a:r>
            <a:r>
              <a:rPr lang="en-ZA" sz="1500" b="1" dirty="0">
                <a:latin typeface="Arial Narrow" panose="020B0606020202030204" pitchFamily="34" charset="0"/>
              </a:rPr>
              <a:t>intended to curtail the spread of COVID-19, as well as the </a:t>
            </a:r>
            <a:r>
              <a:rPr lang="en-ZA" sz="1500" b="1" dirty="0" err="1">
                <a:latin typeface="Arial Narrow" panose="020B0606020202030204" pitchFamily="34" charset="0"/>
              </a:rPr>
              <a:t>virement</a:t>
            </a:r>
            <a:r>
              <a:rPr lang="en-ZA" sz="1500" b="1" dirty="0">
                <a:latin typeface="Arial Narrow" panose="020B0606020202030204" pitchFamily="34" charset="0"/>
              </a:rPr>
              <a:t> of </a:t>
            </a:r>
            <a:r>
              <a:rPr lang="en-ZA" sz="1500" b="1" dirty="0" smtClean="0">
                <a:latin typeface="Arial Narrow" panose="020B0606020202030204" pitchFamily="34" charset="0"/>
              </a:rPr>
              <a:t>R4,2 </a:t>
            </a:r>
            <a:r>
              <a:rPr lang="en-ZA" sz="1500" b="1" dirty="0">
                <a:latin typeface="Arial Narrow" panose="020B0606020202030204" pitchFamily="34" charset="0"/>
              </a:rPr>
              <a:t>million to </a:t>
            </a:r>
            <a:endParaRPr lang="en-ZA" sz="1500" b="1" dirty="0" smtClean="0">
              <a:latin typeface="Arial Narrow" panose="020B0606020202030204" pitchFamily="34" charset="0"/>
            </a:endParaRPr>
          </a:p>
          <a:p>
            <a:pPr algn="just">
              <a:lnSpc>
                <a:spcPct val="150000"/>
              </a:lnSpc>
            </a:pPr>
            <a:r>
              <a:rPr lang="en-ZA" sz="1500" b="1" dirty="0" smtClean="0">
                <a:latin typeface="Arial Narrow" panose="020B0606020202030204" pitchFamily="34" charset="0"/>
              </a:rPr>
              <a:t>payment </a:t>
            </a:r>
            <a:r>
              <a:rPr lang="en-ZA" sz="1500" b="1" dirty="0">
                <a:latin typeface="Arial Narrow" panose="020B0606020202030204" pitchFamily="34" charset="0"/>
              </a:rPr>
              <a:t>for capital assets. The spending on payment for capital assets during the first three quarters of the financial year was also below the anticipated projections due to purchase restrictions on certain items during the national-wide lockdown. Nonetheless, the Department had spent over R4million on computer equipment and almost R1million on vehicles during the quarter under review.</a:t>
            </a:r>
            <a:endParaRPr lang="en-US" sz="1500" b="1" dirty="0">
              <a:latin typeface="Arial Narrow" panose="020B0606020202030204" pitchFamily="34" charset="0"/>
            </a:endParaRPr>
          </a:p>
        </p:txBody>
      </p:sp>
      <p:pic>
        <p:nvPicPr>
          <p:cNvPr id="2" name="Picture 1"/>
          <p:cNvPicPr>
            <a:picLocks noChangeAspect="1"/>
          </p:cNvPicPr>
          <p:nvPr/>
        </p:nvPicPr>
        <p:blipFill rotWithShape="1">
          <a:blip r:embed="rId6">
            <a:duotone>
              <a:prstClr val="black"/>
              <a:srgbClr val="B1A673">
                <a:tint val="45000"/>
                <a:satMod val="400000"/>
              </a:srgbClr>
            </a:duotone>
            <a:extLst>
              <a:ext uri="{28A0092B-C50C-407E-A947-70E740481C1C}">
                <a14:useLocalDpi xmlns:a14="http://schemas.microsoft.com/office/drawing/2010/main" val="0"/>
              </a:ext>
            </a:extLst>
          </a:blip>
          <a:srcRect t="9800" r="8081" b="11905"/>
          <a:stretch/>
        </p:blipFill>
        <p:spPr>
          <a:xfrm>
            <a:off x="7026047" y="2673018"/>
            <a:ext cx="2442709" cy="1349829"/>
          </a:xfrm>
          <a:prstGeom prst="roundRect">
            <a:avLst>
              <a:gd name="adj" fmla="val 8594"/>
            </a:avLst>
          </a:prstGeom>
          <a:solidFill>
            <a:srgbClr val="FFFFFF">
              <a:shade val="85000"/>
            </a:srgbClr>
          </a:solidFill>
          <a:ln>
            <a:noFill/>
          </a:ln>
          <a:effectLst>
            <a:reflection blurRad="12700" stA="38000" endPos="28000" dist="5000" dir="5400000" sy="-100000" algn="bl" rotWithShape="0"/>
            <a:softEdge rad="12700"/>
          </a:effectLst>
        </p:spPr>
      </p:pic>
    </p:spTree>
    <p:extLst>
      <p:ext uri="{BB962C8B-B14F-4D97-AF65-F5344CB8AC3E}">
        <p14:creationId xmlns:p14="http://schemas.microsoft.com/office/powerpoint/2010/main" val="16278825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4" name="Slide Number Placeholder 3"/>
          <p:cNvSpPr>
            <a:spLocks noGrp="1"/>
          </p:cNvSpPr>
          <p:nvPr>
            <p:ph type="sldNum" sz="quarter" idx="12"/>
          </p:nvPr>
        </p:nvSpPr>
        <p:spPr>
          <a:xfrm>
            <a:off x="7537980" y="6353276"/>
            <a:ext cx="2228850" cy="365125"/>
          </a:xfrm>
        </p:spPr>
        <p:txBody>
          <a:bodyPr/>
          <a:lstStyle/>
          <a:p>
            <a:pPr algn="r"/>
            <a:fld id="{96B6FF19-05A1-4CA1-BC87-1DF7A796AA03}" type="slidenum">
              <a:rPr lang="en-US" sz="1400" b="1" smtClean="0">
                <a:solidFill>
                  <a:srgbClr val="B1A673"/>
                </a:solidFill>
                <a:latin typeface="Arial Narrow" panose="020B0606020202030204" pitchFamily="34" charset="0"/>
              </a:rPr>
              <a:pPr algn="r"/>
              <a:t>31</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Content Placeholder 2"/>
          <p:cNvSpPr txBox="1">
            <a:spLocks/>
          </p:cNvSpPr>
          <p:nvPr/>
        </p:nvSpPr>
        <p:spPr>
          <a:xfrm>
            <a:off x="920552" y="1931548"/>
            <a:ext cx="8066856" cy="31249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ZA" altLang="en-US" sz="6000" dirty="0">
              <a:latin typeface="Arial Narrow"/>
              <a:cs typeface="Arial Narrow"/>
            </a:endParaRPr>
          </a:p>
          <a:p>
            <a:pPr marL="0" indent="0" algn="ctr">
              <a:buNone/>
            </a:pPr>
            <a:r>
              <a:rPr lang="en-ZA" altLang="en-US" sz="6000" b="1" dirty="0">
                <a:solidFill>
                  <a:srgbClr val="B1A673"/>
                </a:solidFill>
                <a:latin typeface="Arial Narrow" panose="020B0606020202030204" pitchFamily="34" charset="0"/>
                <a:cs typeface="Arial Narrow"/>
              </a:rPr>
              <a:t>Thank You</a:t>
            </a:r>
          </a:p>
        </p:txBody>
      </p:sp>
      <p:pic>
        <p:nvPicPr>
          <p:cNvPr id="11" name="Picture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4203" y="5056491"/>
            <a:ext cx="2971801" cy="12349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accent1">
                      <a:gamma/>
                      <a:shade val="60000"/>
                      <a:invGamma/>
                    </a:schemeClr>
                  </a:outerShdw>
                </a:effectLst>
              </a14:hiddenEffects>
            </a:ext>
          </a:extLst>
        </p:spPr>
      </p:pic>
    </p:spTree>
    <p:extLst>
      <p:ext uri="{BB962C8B-B14F-4D97-AF65-F5344CB8AC3E}">
        <p14:creationId xmlns:p14="http://schemas.microsoft.com/office/powerpoint/2010/main" val="2745442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4" name="Slide Number Placeholder 3"/>
          <p:cNvSpPr>
            <a:spLocks noGrp="1"/>
          </p:cNvSpPr>
          <p:nvPr>
            <p:ph type="sldNum" sz="quarter" idx="12"/>
          </p:nvPr>
        </p:nvSpPr>
        <p:spPr>
          <a:xfrm>
            <a:off x="7537980" y="6353276"/>
            <a:ext cx="2228850" cy="365125"/>
          </a:xfrm>
        </p:spPr>
        <p:txBody>
          <a:bodyPr/>
          <a:lstStyle/>
          <a:p>
            <a:pPr algn="r"/>
            <a:fld id="{96B6FF19-05A1-4CA1-BC87-1DF7A796AA03}" type="slidenum">
              <a:rPr lang="en-US" sz="1400" b="1" smtClean="0">
                <a:solidFill>
                  <a:srgbClr val="B1A673"/>
                </a:solidFill>
                <a:latin typeface="Arial Narrow" panose="020B0606020202030204" pitchFamily="34" charset="0"/>
              </a:rPr>
              <a:pPr algn="r"/>
              <a:t>4</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1" y="295558"/>
            <a:ext cx="4933950" cy="43204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ZA" sz="2200" b="1" dirty="0">
                <a:solidFill>
                  <a:srgbClr val="B1A673"/>
                </a:solidFill>
                <a:latin typeface="Arial Narrow" panose="020B0606020202030204" pitchFamily="34" charset="0"/>
                <a:cs typeface="Arial Narrow"/>
              </a:rPr>
              <a:t>ORGANISATIONAL ENVIRONMENT</a:t>
            </a:r>
          </a:p>
        </p:txBody>
      </p:sp>
      <p:sp>
        <p:nvSpPr>
          <p:cNvPr id="12" name="Content Placeholder 2"/>
          <p:cNvSpPr txBox="1">
            <a:spLocks/>
          </p:cNvSpPr>
          <p:nvPr/>
        </p:nvSpPr>
        <p:spPr>
          <a:xfrm>
            <a:off x="5575301" y="1200029"/>
            <a:ext cx="4258128" cy="4975800"/>
          </a:xfrm>
          <a:prstGeom prst="rect">
            <a:avLst/>
          </a:prstGeom>
          <a:ln>
            <a:noFill/>
          </a:ln>
        </p:spPr>
        <p:style>
          <a:lnRef idx="2">
            <a:schemeClr val="accent3"/>
          </a:lnRef>
          <a:fillRef idx="1">
            <a:schemeClr val="lt1"/>
          </a:fillRef>
          <a:effectRef idx="0">
            <a:schemeClr val="accent3"/>
          </a:effectRef>
          <a:fontRef idx="minor">
            <a:schemeClr val="dk1"/>
          </a:fontRef>
        </p:style>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50000"/>
              </a:lnSpc>
              <a:buNone/>
            </a:pPr>
            <a:r>
              <a:rPr lang="en-ZA" sz="1400" b="1" dirty="0" smtClean="0">
                <a:latin typeface="Arial Narrow" panose="020B0606020202030204" pitchFamily="34" charset="0"/>
              </a:rPr>
              <a:t>Quarter 2:</a:t>
            </a:r>
          </a:p>
          <a:p>
            <a:pPr algn="just">
              <a:lnSpc>
                <a:spcPct val="150000"/>
              </a:lnSpc>
            </a:pPr>
            <a:r>
              <a:rPr lang="en-ZA" sz="1200" b="1" dirty="0" smtClean="0">
                <a:latin typeface="Arial Narrow" panose="020B0606020202030204" pitchFamily="34" charset="0"/>
              </a:rPr>
              <a:t>PWD:</a:t>
            </a:r>
            <a:r>
              <a:rPr lang="en-US" sz="1200" b="1" dirty="0">
                <a:latin typeface="Arial Narrow" panose="020B0606020202030204" pitchFamily="34" charset="0"/>
              </a:rPr>
              <a:t> </a:t>
            </a:r>
            <a:r>
              <a:rPr lang="en-US" sz="1200" dirty="0" smtClean="0">
                <a:latin typeface="Arial Narrow" panose="020B0606020202030204" pitchFamily="34" charset="0"/>
              </a:rPr>
              <a:t>1.38% of the </a:t>
            </a:r>
            <a:r>
              <a:rPr lang="en-US" sz="1200" dirty="0">
                <a:latin typeface="Arial Narrow" panose="020B0606020202030204" pitchFamily="34" charset="0"/>
              </a:rPr>
              <a:t>staff complement (2 people with </a:t>
            </a:r>
            <a:r>
              <a:rPr lang="en-US" sz="1200" dirty="0" smtClean="0">
                <a:latin typeface="Arial Narrow" panose="020B0606020202030204" pitchFamily="34" charset="0"/>
              </a:rPr>
              <a:t>disabilities)</a:t>
            </a:r>
          </a:p>
          <a:p>
            <a:pPr algn="just">
              <a:lnSpc>
                <a:spcPct val="150000"/>
              </a:lnSpc>
            </a:pPr>
            <a:r>
              <a:rPr lang="en-US" sz="1200" b="1" dirty="0" smtClean="0">
                <a:latin typeface="Arial Narrow" panose="020B0606020202030204" pitchFamily="34" charset="0"/>
              </a:rPr>
              <a:t>Gender Parity: </a:t>
            </a:r>
            <a:r>
              <a:rPr lang="en-US" sz="1200" dirty="0" smtClean="0">
                <a:latin typeface="Arial Narrow" panose="020B0606020202030204" pitchFamily="34" charset="0"/>
              </a:rPr>
              <a:t>54% females</a:t>
            </a:r>
            <a:r>
              <a:rPr lang="en-US" sz="1200" dirty="0">
                <a:latin typeface="Arial Narrow" panose="020B0606020202030204" pitchFamily="34" charset="0"/>
              </a:rPr>
              <a:t> </a:t>
            </a:r>
            <a:r>
              <a:rPr lang="en-US" sz="1200" dirty="0" smtClean="0">
                <a:latin typeface="Arial Narrow" panose="020B0606020202030204" pitchFamily="34" charset="0"/>
              </a:rPr>
              <a:t>and </a:t>
            </a:r>
            <a:r>
              <a:rPr lang="en-US" sz="1200" dirty="0">
                <a:latin typeface="Arial Narrow" panose="020B0606020202030204" pitchFamily="34" charset="0"/>
              </a:rPr>
              <a:t>46% </a:t>
            </a:r>
            <a:r>
              <a:rPr lang="en-US" sz="1200" dirty="0" smtClean="0">
                <a:latin typeface="Arial Narrow" panose="020B0606020202030204" pitchFamily="34" charset="0"/>
              </a:rPr>
              <a:t>males</a:t>
            </a:r>
          </a:p>
          <a:p>
            <a:pPr algn="just">
              <a:lnSpc>
                <a:spcPct val="150000"/>
              </a:lnSpc>
            </a:pPr>
            <a:r>
              <a:rPr lang="en-US" sz="1200" b="1" dirty="0">
                <a:latin typeface="Arial Narrow" panose="020B0606020202030204" pitchFamily="34" charset="0"/>
              </a:rPr>
              <a:t>Gender Parity </a:t>
            </a:r>
            <a:r>
              <a:rPr lang="en-US" sz="1200" b="1" dirty="0" smtClean="0">
                <a:latin typeface="Arial Narrow" panose="020B0606020202030204" pitchFamily="34" charset="0"/>
              </a:rPr>
              <a:t>at SMS Level: </a:t>
            </a:r>
            <a:r>
              <a:rPr lang="en-US" sz="1200" dirty="0" smtClean="0">
                <a:latin typeface="Arial Narrow" panose="020B0606020202030204" pitchFamily="34" charset="0"/>
              </a:rPr>
              <a:t>48% females and 52% males</a:t>
            </a:r>
          </a:p>
          <a:p>
            <a:pPr marL="0" indent="0" algn="just">
              <a:lnSpc>
                <a:spcPct val="150000"/>
              </a:lnSpc>
              <a:buNone/>
            </a:pPr>
            <a:endParaRPr lang="en-US" sz="1400" b="1" dirty="0" smtClean="0">
              <a:latin typeface="Arial Narrow" panose="020B0606020202030204" pitchFamily="34" charset="0"/>
            </a:endParaRPr>
          </a:p>
          <a:p>
            <a:pPr marL="0" indent="0" algn="just">
              <a:lnSpc>
                <a:spcPct val="150000"/>
              </a:lnSpc>
              <a:buNone/>
            </a:pPr>
            <a:r>
              <a:rPr lang="en-US" sz="1400" b="1" dirty="0" smtClean="0">
                <a:latin typeface="Arial Narrow" panose="020B0606020202030204" pitchFamily="34" charset="0"/>
              </a:rPr>
              <a:t>Quarter 3:</a:t>
            </a:r>
          </a:p>
          <a:p>
            <a:pPr algn="just">
              <a:lnSpc>
                <a:spcPct val="150000"/>
              </a:lnSpc>
            </a:pPr>
            <a:r>
              <a:rPr lang="en-ZA" sz="1200" b="1" dirty="0" smtClean="0">
                <a:latin typeface="Arial Narrow" panose="020B0606020202030204" pitchFamily="34" charset="0"/>
              </a:rPr>
              <a:t>PWD</a:t>
            </a:r>
            <a:r>
              <a:rPr lang="en-ZA" sz="1200" b="1" dirty="0">
                <a:latin typeface="Arial Narrow" panose="020B0606020202030204" pitchFamily="34" charset="0"/>
              </a:rPr>
              <a:t>:</a:t>
            </a:r>
            <a:r>
              <a:rPr lang="en-US" sz="1200" b="1" dirty="0">
                <a:latin typeface="Arial Narrow" panose="020B0606020202030204" pitchFamily="34" charset="0"/>
              </a:rPr>
              <a:t> </a:t>
            </a:r>
            <a:r>
              <a:rPr lang="en-US" sz="1200" dirty="0" smtClean="0">
                <a:latin typeface="Arial Narrow" panose="020B0606020202030204" pitchFamily="34" charset="0"/>
              </a:rPr>
              <a:t>1.38% </a:t>
            </a:r>
            <a:r>
              <a:rPr lang="en-US" sz="1200" dirty="0">
                <a:latin typeface="Arial Narrow" panose="020B0606020202030204" pitchFamily="34" charset="0"/>
              </a:rPr>
              <a:t>of the staff complement (2 people with disabilities)</a:t>
            </a:r>
          </a:p>
          <a:p>
            <a:pPr algn="just">
              <a:lnSpc>
                <a:spcPct val="150000"/>
              </a:lnSpc>
            </a:pPr>
            <a:r>
              <a:rPr lang="en-US" sz="1200" b="1" dirty="0">
                <a:latin typeface="Arial Narrow" panose="020B0606020202030204" pitchFamily="34" charset="0"/>
              </a:rPr>
              <a:t>Gender Parity: </a:t>
            </a:r>
            <a:r>
              <a:rPr lang="en-US" sz="1200" dirty="0">
                <a:latin typeface="Arial Narrow" panose="020B0606020202030204" pitchFamily="34" charset="0"/>
              </a:rPr>
              <a:t>54% females and 46% males</a:t>
            </a:r>
          </a:p>
          <a:p>
            <a:pPr algn="just">
              <a:lnSpc>
                <a:spcPct val="150000"/>
              </a:lnSpc>
            </a:pPr>
            <a:r>
              <a:rPr lang="en-US" sz="1200" b="1" dirty="0">
                <a:latin typeface="Arial Narrow" panose="020B0606020202030204" pitchFamily="34" charset="0"/>
              </a:rPr>
              <a:t>Gender Parity at SMS Level: </a:t>
            </a:r>
            <a:r>
              <a:rPr lang="en-US" sz="1200" dirty="0">
                <a:latin typeface="Arial Narrow" panose="020B0606020202030204" pitchFamily="34" charset="0"/>
              </a:rPr>
              <a:t>48% females and 52% </a:t>
            </a:r>
            <a:r>
              <a:rPr lang="en-US" sz="1200" dirty="0" smtClean="0">
                <a:latin typeface="Arial Narrow" panose="020B0606020202030204" pitchFamily="34" charset="0"/>
              </a:rPr>
              <a:t>males</a:t>
            </a:r>
            <a:endParaRPr lang="en-US" sz="1600" b="1" dirty="0" smtClean="0">
              <a:latin typeface="Arial Narrow" panose="020B0606020202030204" pitchFamily="34" charset="0"/>
            </a:endParaRPr>
          </a:p>
          <a:p>
            <a:pPr marL="0" indent="0" algn="just">
              <a:lnSpc>
                <a:spcPct val="150000"/>
              </a:lnSpc>
              <a:buNone/>
            </a:pPr>
            <a:endParaRPr lang="en-US" sz="1400" b="1" dirty="0" smtClean="0">
              <a:latin typeface="Arial Narrow" panose="020B0606020202030204" pitchFamily="34" charset="0"/>
            </a:endParaRPr>
          </a:p>
          <a:p>
            <a:pPr marL="0" indent="0" algn="just">
              <a:lnSpc>
                <a:spcPct val="150000"/>
              </a:lnSpc>
              <a:buNone/>
            </a:pPr>
            <a:r>
              <a:rPr lang="en-US" sz="1400" b="1" dirty="0" smtClean="0">
                <a:latin typeface="Arial Narrow" panose="020B0606020202030204" pitchFamily="34" charset="0"/>
              </a:rPr>
              <a:t>Quarter 4:</a:t>
            </a:r>
            <a:endParaRPr lang="en-US" sz="1400" b="1" dirty="0">
              <a:latin typeface="Arial Narrow" panose="020B0606020202030204" pitchFamily="34" charset="0"/>
            </a:endParaRPr>
          </a:p>
          <a:p>
            <a:pPr algn="just">
              <a:lnSpc>
                <a:spcPct val="150000"/>
              </a:lnSpc>
            </a:pPr>
            <a:r>
              <a:rPr lang="en-ZA" sz="1200" b="1" dirty="0" smtClean="0">
                <a:latin typeface="Arial Narrow" panose="020B0606020202030204" pitchFamily="34" charset="0"/>
              </a:rPr>
              <a:t>PWD</a:t>
            </a:r>
            <a:r>
              <a:rPr lang="en-ZA" sz="1200" b="1" dirty="0">
                <a:latin typeface="Arial Narrow" panose="020B0606020202030204" pitchFamily="34" charset="0"/>
              </a:rPr>
              <a:t>:</a:t>
            </a:r>
            <a:r>
              <a:rPr lang="en-US" sz="1200" b="1" dirty="0">
                <a:latin typeface="Arial Narrow" panose="020B0606020202030204" pitchFamily="34" charset="0"/>
              </a:rPr>
              <a:t> </a:t>
            </a:r>
            <a:r>
              <a:rPr lang="en-US" sz="1200" dirty="0" smtClean="0">
                <a:latin typeface="Arial Narrow" panose="020B0606020202030204" pitchFamily="34" charset="0"/>
              </a:rPr>
              <a:t>2.05% </a:t>
            </a:r>
            <a:r>
              <a:rPr lang="en-US" sz="1200" dirty="0">
                <a:latin typeface="Arial Narrow" panose="020B0606020202030204" pitchFamily="34" charset="0"/>
              </a:rPr>
              <a:t>of the staff complement </a:t>
            </a:r>
            <a:r>
              <a:rPr lang="en-US" sz="1200" dirty="0" smtClean="0">
                <a:latin typeface="Arial Narrow" panose="020B0606020202030204" pitchFamily="34" charset="0"/>
              </a:rPr>
              <a:t>(3 </a:t>
            </a:r>
            <a:r>
              <a:rPr lang="en-US" sz="1200" dirty="0">
                <a:latin typeface="Arial Narrow" panose="020B0606020202030204" pitchFamily="34" charset="0"/>
              </a:rPr>
              <a:t>people with disabilities)</a:t>
            </a:r>
          </a:p>
          <a:p>
            <a:pPr algn="just">
              <a:lnSpc>
                <a:spcPct val="150000"/>
              </a:lnSpc>
            </a:pPr>
            <a:r>
              <a:rPr lang="en-US" sz="1200" b="1" dirty="0">
                <a:latin typeface="Arial Narrow" panose="020B0606020202030204" pitchFamily="34" charset="0"/>
              </a:rPr>
              <a:t>Gender Parity: </a:t>
            </a:r>
            <a:r>
              <a:rPr lang="en-US" sz="1200" dirty="0" smtClean="0">
                <a:latin typeface="Arial Narrow" panose="020B0606020202030204" pitchFamily="34" charset="0"/>
              </a:rPr>
              <a:t>53% </a:t>
            </a:r>
            <a:r>
              <a:rPr lang="en-US" sz="1200" dirty="0">
                <a:latin typeface="Arial Narrow" panose="020B0606020202030204" pitchFamily="34" charset="0"/>
              </a:rPr>
              <a:t>females and </a:t>
            </a:r>
            <a:r>
              <a:rPr lang="en-US" sz="1200" dirty="0" smtClean="0">
                <a:latin typeface="Arial Narrow" panose="020B0606020202030204" pitchFamily="34" charset="0"/>
              </a:rPr>
              <a:t>47% </a:t>
            </a:r>
            <a:r>
              <a:rPr lang="en-US" sz="1200" dirty="0">
                <a:latin typeface="Arial Narrow" panose="020B0606020202030204" pitchFamily="34" charset="0"/>
              </a:rPr>
              <a:t>males</a:t>
            </a:r>
          </a:p>
          <a:p>
            <a:pPr algn="just">
              <a:lnSpc>
                <a:spcPct val="150000"/>
              </a:lnSpc>
            </a:pPr>
            <a:r>
              <a:rPr lang="en-US" sz="1200" b="1" dirty="0">
                <a:latin typeface="Arial Narrow" panose="020B0606020202030204" pitchFamily="34" charset="0"/>
              </a:rPr>
              <a:t>Gender Parity at SMS Level: </a:t>
            </a:r>
            <a:r>
              <a:rPr lang="en-US" sz="1200" dirty="0" smtClean="0">
                <a:latin typeface="Arial Narrow" panose="020B0606020202030204" pitchFamily="34" charset="0"/>
              </a:rPr>
              <a:t>50% </a:t>
            </a:r>
            <a:r>
              <a:rPr lang="en-US" sz="1200" dirty="0">
                <a:latin typeface="Arial Narrow" panose="020B0606020202030204" pitchFamily="34" charset="0"/>
              </a:rPr>
              <a:t>females and </a:t>
            </a:r>
            <a:r>
              <a:rPr lang="en-US" sz="1200" dirty="0" smtClean="0">
                <a:latin typeface="Arial Narrow" panose="020B0606020202030204" pitchFamily="34" charset="0"/>
              </a:rPr>
              <a:t>50% </a:t>
            </a:r>
            <a:r>
              <a:rPr lang="en-US" sz="1200" dirty="0">
                <a:latin typeface="Arial Narrow" panose="020B0606020202030204" pitchFamily="34" charset="0"/>
              </a:rPr>
              <a:t>males</a:t>
            </a:r>
            <a:endParaRPr lang="en-US" sz="1200" b="1" dirty="0">
              <a:latin typeface="Arial Narrow" panose="020B0606020202030204" pitchFamily="34" charset="0"/>
            </a:endParaRPr>
          </a:p>
          <a:p>
            <a:pPr marL="0" indent="0" algn="just">
              <a:lnSpc>
                <a:spcPct val="150000"/>
              </a:lnSpc>
              <a:buNone/>
            </a:pPr>
            <a:endParaRPr lang="en-ZA" sz="1400" b="1" dirty="0">
              <a:latin typeface="Arial Narrow" panose="020B0606020202030204" pitchFamily="34" charset="0"/>
            </a:endParaRPr>
          </a:p>
        </p:txBody>
      </p:sp>
      <p:sp>
        <p:nvSpPr>
          <p:cNvPr id="14" name="Rectangle 13"/>
          <p:cNvSpPr/>
          <p:nvPr/>
        </p:nvSpPr>
        <p:spPr>
          <a:xfrm>
            <a:off x="2407443" y="750070"/>
            <a:ext cx="5091112" cy="323871"/>
          </a:xfrm>
          <a:prstGeom prst="rect">
            <a:avLst/>
          </a:prstGeom>
        </p:spPr>
        <p:txBody>
          <a:bodyPr wrap="square">
            <a:spAutoFit/>
          </a:bodyPr>
          <a:lstStyle/>
          <a:p>
            <a:pPr marL="90170" algn="ctr">
              <a:lnSpc>
                <a:spcPct val="115000"/>
              </a:lnSpc>
            </a:pPr>
            <a:r>
              <a:rPr lang="en-ZA" sz="14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GRAPHICAL REPRESENTATION </a:t>
            </a:r>
            <a:endParaRPr lang="en-US"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p:cNvSpPr/>
          <p:nvPr/>
        </p:nvSpPr>
        <p:spPr>
          <a:xfrm>
            <a:off x="55561" y="5497912"/>
            <a:ext cx="4729163" cy="308418"/>
          </a:xfrm>
          <a:prstGeom prst="rect">
            <a:avLst/>
          </a:prstGeom>
        </p:spPr>
        <p:txBody>
          <a:bodyPr wrap="square">
            <a:spAutoFit/>
          </a:bodyPr>
          <a:lstStyle/>
          <a:p>
            <a:pPr marL="91439" algn="ctr">
              <a:lnSpc>
                <a:spcPct val="150000"/>
              </a:lnSpc>
            </a:pPr>
            <a:r>
              <a:rPr lang="en-ZA" sz="1050" b="1" dirty="0">
                <a:latin typeface="Arial Narrow" panose="020B0606020202030204" pitchFamily="34" charset="0"/>
                <a:ea typeface="Calibri" panose="020F0502020204030204" pitchFamily="34" charset="0"/>
                <a:cs typeface="Times New Roman" panose="02020603050405020304" pitchFamily="18" charset="0"/>
              </a:rPr>
              <a:t>FIGURE 2: EMPLOYMENT EQUITY: </a:t>
            </a:r>
            <a:r>
              <a:rPr lang="en-ZA" sz="1050" b="1" dirty="0" smtClean="0">
                <a:latin typeface="Arial Narrow" panose="020B0606020202030204" pitchFamily="34" charset="0"/>
                <a:ea typeface="Calibri" panose="020F0502020204030204" pitchFamily="34" charset="0"/>
                <a:cs typeface="Times New Roman" panose="02020603050405020304" pitchFamily="18" charset="0"/>
              </a:rPr>
              <a:t>Q2-Q4</a:t>
            </a:r>
            <a:endParaRPr lang="en-US" sz="105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7" name="Chart 16"/>
          <p:cNvGraphicFramePr>
            <a:graphicFrameLocks/>
          </p:cNvGraphicFramePr>
          <p:nvPr>
            <p:extLst>
              <p:ext uri="{D42A27DB-BD31-4B8C-83A1-F6EECF244321}">
                <p14:modId xmlns:p14="http://schemas.microsoft.com/office/powerpoint/2010/main" val="1705599081"/>
              </p:ext>
            </p:extLst>
          </p:nvPr>
        </p:nvGraphicFramePr>
        <p:xfrm>
          <a:off x="262675" y="1369414"/>
          <a:ext cx="5211025" cy="414195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79522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14" name="Content Placeholder 13"/>
          <p:cNvSpPr>
            <a:spLocks noGrp="1"/>
          </p:cNvSpPr>
          <p:nvPr>
            <p:ph idx="1"/>
          </p:nvPr>
        </p:nvSpPr>
        <p:spPr>
          <a:xfrm>
            <a:off x="133349" y="1159654"/>
            <a:ext cx="9539817" cy="5093395"/>
          </a:xfrm>
        </p:spPr>
        <p:txBody>
          <a:bodyPr>
            <a:noAutofit/>
          </a:bodyPr>
          <a:lstStyle/>
          <a:p>
            <a:pPr algn="just">
              <a:lnSpc>
                <a:spcPct val="150000"/>
              </a:lnSpc>
              <a:spcBef>
                <a:spcPts val="0"/>
              </a:spcBef>
            </a:pPr>
            <a:r>
              <a:rPr lang="en-US" sz="1600" b="1" dirty="0">
                <a:latin typeface="Arial Narrow" panose="020B0606020202030204" pitchFamily="34" charset="0"/>
              </a:rPr>
              <a:t>The 2020/21 financial year was largely characterised by variations of lockdowns and a series of restrictions which had a major impact on the </a:t>
            </a:r>
            <a:r>
              <a:rPr lang="en-US" sz="1600" b="1" i="1" dirty="0">
                <a:solidFill>
                  <a:schemeClr val="accent6">
                    <a:lumMod val="50000"/>
                  </a:schemeClr>
                </a:solidFill>
                <a:latin typeface="Arial Narrow" panose="020B0606020202030204" pitchFamily="34" charset="0"/>
              </a:rPr>
              <a:t>people-</a:t>
            </a:r>
            <a:r>
              <a:rPr lang="en-ZA" sz="1600" b="1" i="1" dirty="0">
                <a:solidFill>
                  <a:schemeClr val="accent6">
                    <a:lumMod val="50000"/>
                  </a:schemeClr>
                </a:solidFill>
                <a:latin typeface="Arial Narrow" panose="020B0606020202030204" pitchFamily="34" charset="0"/>
              </a:rPr>
              <a:t>centred</a:t>
            </a:r>
            <a:r>
              <a:rPr lang="en-US" sz="1600" b="1" dirty="0">
                <a:solidFill>
                  <a:schemeClr val="accent6">
                    <a:lumMod val="50000"/>
                  </a:schemeClr>
                </a:solidFill>
                <a:latin typeface="Arial Narrow" panose="020B0606020202030204" pitchFamily="34" charset="0"/>
              </a:rPr>
              <a:t> </a:t>
            </a:r>
            <a:r>
              <a:rPr lang="en-US" sz="1600" b="1" dirty="0">
                <a:latin typeface="Arial Narrow" panose="020B0606020202030204" pitchFamily="34" charset="0"/>
              </a:rPr>
              <a:t>mandate of the </a:t>
            </a:r>
            <a:r>
              <a:rPr lang="en-US" sz="1600" b="1" dirty="0" smtClean="0">
                <a:latin typeface="Arial Narrow" panose="020B0606020202030204" pitchFamily="34" charset="0"/>
              </a:rPr>
              <a:t>CSPS. </a:t>
            </a:r>
          </a:p>
          <a:p>
            <a:pPr algn="just">
              <a:lnSpc>
                <a:spcPct val="150000"/>
              </a:lnSpc>
              <a:spcBef>
                <a:spcPts val="0"/>
              </a:spcBef>
            </a:pPr>
            <a:r>
              <a:rPr lang="en-US" sz="1600" b="1" dirty="0" smtClean="0">
                <a:latin typeface="Arial Narrow" panose="020B0606020202030204" pitchFamily="34" charset="0"/>
              </a:rPr>
              <a:t>Of </a:t>
            </a:r>
            <a:r>
              <a:rPr lang="en-US" sz="1600" b="1" dirty="0">
                <a:latin typeface="Arial Narrow" panose="020B0606020202030204" pitchFamily="34" charset="0"/>
              </a:rPr>
              <a:t>particular relevance were the prohibition of mass gatherings and restrictions in terms of travelling, which implied that the Department had to find new ways of communicating and engaging with communities and other key stakeholders. </a:t>
            </a:r>
            <a:endParaRPr lang="en-US" sz="1600" b="1" dirty="0" smtClean="0">
              <a:latin typeface="Arial Narrow" panose="020B0606020202030204" pitchFamily="34" charset="0"/>
            </a:endParaRPr>
          </a:p>
          <a:p>
            <a:pPr algn="just">
              <a:lnSpc>
                <a:spcPct val="150000"/>
              </a:lnSpc>
              <a:spcBef>
                <a:spcPts val="0"/>
              </a:spcBef>
            </a:pPr>
            <a:r>
              <a:rPr lang="en-US" sz="1600" b="1" dirty="0" smtClean="0">
                <a:latin typeface="Arial Narrow" panose="020B0606020202030204" pitchFamily="34" charset="0"/>
              </a:rPr>
              <a:t>Notwithstanding </a:t>
            </a:r>
            <a:r>
              <a:rPr lang="en-US" sz="1600" b="1" dirty="0">
                <a:latin typeface="Arial Narrow" panose="020B0606020202030204" pitchFamily="34" charset="0"/>
              </a:rPr>
              <a:t>these challenges, the Department leveraged on the use of technological platforms to ensure the continuation of its consultations and public participation </a:t>
            </a:r>
            <a:r>
              <a:rPr lang="en-US" sz="1600" b="1" dirty="0" smtClean="0">
                <a:latin typeface="Arial Narrow" panose="020B0606020202030204" pitchFamily="34" charset="0"/>
              </a:rPr>
              <a:t>programmes.</a:t>
            </a:r>
          </a:p>
          <a:p>
            <a:pPr algn="just">
              <a:lnSpc>
                <a:spcPct val="150000"/>
              </a:lnSpc>
              <a:spcBef>
                <a:spcPts val="0"/>
              </a:spcBef>
            </a:pPr>
            <a:r>
              <a:rPr lang="en-US" sz="1600" b="1" dirty="0" smtClean="0">
                <a:latin typeface="Arial Narrow" panose="020B0606020202030204" pitchFamily="34" charset="0"/>
              </a:rPr>
              <a:t>In order to strengthen community partnerships, capacity-building and CSF facilitation workshops took place with provinces and municipalities during the period under consideration using a hybrid model of both virtual and in-person engagements.</a:t>
            </a:r>
          </a:p>
          <a:p>
            <a:pPr algn="just">
              <a:lnSpc>
                <a:spcPct val="150000"/>
              </a:lnSpc>
              <a:spcBef>
                <a:spcPts val="0"/>
              </a:spcBef>
            </a:pPr>
            <a:r>
              <a:rPr lang="en-US" sz="1600" b="1" dirty="0" smtClean="0">
                <a:latin typeface="Arial Narrow" panose="020B0606020202030204" pitchFamily="34" charset="0"/>
              </a:rPr>
              <a:t>Anti-crime campaigns also took place in partnership with NGOs and NPOs, in response to the fight against GBV and youth gangsterism.</a:t>
            </a:r>
          </a:p>
          <a:p>
            <a:pPr algn="just">
              <a:lnSpc>
                <a:spcPct val="150000"/>
              </a:lnSpc>
              <a:spcBef>
                <a:spcPts val="0"/>
              </a:spcBef>
            </a:pPr>
            <a:r>
              <a:rPr lang="en-US" sz="1600" b="1" dirty="0" smtClean="0">
                <a:latin typeface="Arial Narrow" panose="020B0606020202030204" pitchFamily="34" charset="0"/>
              </a:rPr>
              <a:t>The Ministerial public participation programme also continued, focusing on traditional leaders, farmers associations and rural safety stakeholders, amongst others. </a:t>
            </a:r>
            <a:endParaRPr lang="en-US" sz="1600" b="1"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pPr algn="r"/>
            <a:fld id="{96B6FF19-05A1-4CA1-BC87-1DF7A796AA03}" type="slidenum">
              <a:rPr lang="en-US" sz="1400" b="1" smtClean="0">
                <a:solidFill>
                  <a:srgbClr val="B1A673"/>
                </a:solidFill>
                <a:latin typeface="Arial Narrow" panose="020B0606020202030204" pitchFamily="34" charset="0"/>
              </a:rPr>
              <a:pPr algn="r"/>
              <a:t>5</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1" y="295558"/>
            <a:ext cx="4933950" cy="43204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ZA" sz="2200" b="1" dirty="0">
                <a:solidFill>
                  <a:srgbClr val="B1A673"/>
                </a:solidFill>
                <a:latin typeface="Arial Narrow" panose="020B0606020202030204" pitchFamily="34" charset="0"/>
                <a:cs typeface="Arial Narrow"/>
              </a:rPr>
              <a:t>SERVICE DELIVERY ENVIRONMENT</a:t>
            </a:r>
          </a:p>
        </p:txBody>
      </p:sp>
      <p:sp>
        <p:nvSpPr>
          <p:cNvPr id="11" name="Rectangle 10"/>
          <p:cNvSpPr/>
          <p:nvPr/>
        </p:nvSpPr>
        <p:spPr>
          <a:xfrm>
            <a:off x="232833" y="1273785"/>
            <a:ext cx="9440334" cy="830997"/>
          </a:xfrm>
          <a:prstGeom prst="rect">
            <a:avLst/>
          </a:prstGeom>
        </p:spPr>
        <p:txBody>
          <a:bodyPr wrap="square">
            <a:spAutoFit/>
          </a:bodyPr>
          <a:lstStyle/>
          <a:p>
            <a:pPr algn="just">
              <a:lnSpc>
                <a:spcPct val="150000"/>
              </a:lnSpc>
            </a:pPr>
            <a:endParaRPr lang="en-US" sz="1600" dirty="0">
              <a:latin typeface="Arial Narrow" panose="020B0606020202030204" pitchFamily="34" charset="0"/>
            </a:endParaRPr>
          </a:p>
          <a:p>
            <a:pPr algn="just">
              <a:lnSpc>
                <a:spcPct val="150000"/>
              </a:lnSpc>
            </a:pPr>
            <a:r>
              <a:rPr lang="en-US" sz="1600" dirty="0">
                <a:latin typeface="Arial Narrow" panose="020B0606020202030204" pitchFamily="34" charset="0"/>
              </a:rPr>
              <a:t> </a:t>
            </a:r>
          </a:p>
        </p:txBody>
      </p:sp>
      <p:sp>
        <p:nvSpPr>
          <p:cNvPr id="12" name="Title 1"/>
          <p:cNvSpPr txBox="1">
            <a:spLocks/>
          </p:cNvSpPr>
          <p:nvPr/>
        </p:nvSpPr>
        <p:spPr>
          <a:xfrm>
            <a:off x="133350" y="658882"/>
            <a:ext cx="4933950" cy="43204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ZA" sz="1800" b="1" u="sng" dirty="0">
              <a:solidFill>
                <a:srgbClr val="B1A673"/>
              </a:solidFill>
              <a:latin typeface="Arial Narrow" panose="020B0606020202030204" pitchFamily="34" charset="0"/>
              <a:cs typeface="Arial Narrow"/>
            </a:endParaRPr>
          </a:p>
        </p:txBody>
      </p:sp>
    </p:spTree>
    <p:extLst>
      <p:ext uri="{BB962C8B-B14F-4D97-AF65-F5344CB8AC3E}">
        <p14:creationId xmlns:p14="http://schemas.microsoft.com/office/powerpoint/2010/main" val="861296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4" name="Slide Number Placeholder 3"/>
          <p:cNvSpPr>
            <a:spLocks noGrp="1"/>
          </p:cNvSpPr>
          <p:nvPr>
            <p:ph type="sldNum" sz="quarter" idx="12"/>
          </p:nvPr>
        </p:nvSpPr>
        <p:spPr>
          <a:xfrm>
            <a:off x="7537980" y="6353276"/>
            <a:ext cx="2228850" cy="365125"/>
          </a:xfrm>
        </p:spPr>
        <p:txBody>
          <a:bodyPr/>
          <a:lstStyle/>
          <a:p>
            <a:pPr algn="r"/>
            <a:fld id="{96B6FF19-05A1-4CA1-BC87-1DF7A796AA03}" type="slidenum">
              <a:rPr lang="en-US" sz="1400" b="1" smtClean="0">
                <a:solidFill>
                  <a:srgbClr val="B1A673"/>
                </a:solidFill>
                <a:latin typeface="Arial Narrow" panose="020B0606020202030204" pitchFamily="34" charset="0"/>
              </a:rPr>
              <a:pPr algn="r"/>
              <a:t>6</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1" y="295558"/>
            <a:ext cx="7219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a:solidFill>
                  <a:srgbClr val="B1A673"/>
                </a:solidFill>
                <a:latin typeface="Arial Narrow" panose="020B0606020202030204" pitchFamily="34" charset="0"/>
              </a:rPr>
              <a:t>INSTITUTIONAL PROGRAMME PERFORMANCE INFORMATION </a:t>
            </a:r>
            <a:endParaRPr lang="en-ZA" sz="2200" b="1" dirty="0">
              <a:solidFill>
                <a:srgbClr val="B1A673"/>
              </a:solidFill>
              <a:latin typeface="Arial Narrow" panose="020B0606020202030204" pitchFamily="34" charset="0"/>
              <a:cs typeface="Arial Narrow"/>
            </a:endParaRPr>
          </a:p>
        </p:txBody>
      </p:sp>
      <p:sp>
        <p:nvSpPr>
          <p:cNvPr id="11" name="Content Placeholder 2"/>
          <p:cNvSpPr txBox="1">
            <a:spLocks/>
          </p:cNvSpPr>
          <p:nvPr/>
        </p:nvSpPr>
        <p:spPr>
          <a:xfrm>
            <a:off x="240143" y="1191157"/>
            <a:ext cx="9598636" cy="5115091"/>
          </a:xfrm>
          <a:prstGeom prst="rect">
            <a:avLst/>
          </a:prstGeom>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eaLnBrk="0" fontAlgn="base" hangingPunct="0">
              <a:lnSpc>
                <a:spcPct val="150000"/>
              </a:lnSpc>
              <a:spcBef>
                <a:spcPct val="0"/>
              </a:spcBef>
              <a:spcAft>
                <a:spcPct val="0"/>
              </a:spcAft>
            </a:pPr>
            <a:r>
              <a:rPr lang="en-ZA" altLang="en-US" sz="1400" b="1" dirty="0">
                <a:solidFill>
                  <a:schemeClr val="accent6">
                    <a:lumMod val="50000"/>
                  </a:schemeClr>
                </a:solidFill>
                <a:latin typeface="Arial Narrow" panose="020B0606020202030204" pitchFamily="34" charset="0"/>
                <a:ea typeface="MS Gothic" panose="020B0609070205080204" pitchFamily="49" charset="-128"/>
                <a:cs typeface="Times New Roman" panose="02020603050405020304" pitchFamily="18" charset="0"/>
              </a:rPr>
              <a:t>P</a:t>
            </a:r>
            <a:r>
              <a:rPr lang="en-ZA" altLang="en-US" sz="1400" b="1" dirty="0" bmk="">
                <a:solidFill>
                  <a:schemeClr val="accent6">
                    <a:lumMod val="50000"/>
                  </a:schemeClr>
                </a:solidFill>
                <a:latin typeface="Arial Narrow" panose="020B0606020202030204" pitchFamily="34" charset="0"/>
                <a:ea typeface="MS Gothic" panose="020B0609070205080204" pitchFamily="49" charset="-128"/>
                <a:cs typeface="Times New Roman" panose="02020603050405020304" pitchFamily="18" charset="0"/>
              </a:rPr>
              <a:t>rogramme 1: Administration</a:t>
            </a:r>
          </a:p>
          <a:p>
            <a:pPr algn="l" eaLnBrk="0" fontAlgn="base" hangingPunct="0">
              <a:lnSpc>
                <a:spcPct val="150000"/>
              </a:lnSpc>
              <a:spcBef>
                <a:spcPct val="0"/>
              </a:spcBef>
              <a:spcAft>
                <a:spcPct val="0"/>
              </a:spcAft>
            </a:pPr>
            <a:r>
              <a:rPr lang="en-ZA" altLang="en-US" sz="1400" b="1" dirty="0" bmk="">
                <a:latin typeface="Arial Narrow" panose="020B0606020202030204" pitchFamily="34" charset="0"/>
                <a:ea typeface="Calibri" panose="020F0502020204030204" pitchFamily="34" charset="0"/>
                <a:cs typeface="Times New Roman" panose="02020603050405020304" pitchFamily="18" charset="0"/>
              </a:rPr>
              <a:t>Purpose: Provide strategic leadership, management and support services to the Department</a:t>
            </a:r>
            <a:endParaRPr lang="en-ZA" altLang="en-US" sz="1400" dirty="0" bmk="">
              <a:solidFill>
                <a:srgbClr val="243F60"/>
              </a:solidFill>
              <a:latin typeface="Arial Narrow" panose="020B0606020202030204" pitchFamily="34" charset="0"/>
              <a:ea typeface="MS Gothic" panose="020B0609070205080204" pitchFamily="49" charset="-128"/>
              <a:cs typeface="Times New Roman" panose="02020603050405020304" pitchFamily="18" charset="0"/>
            </a:endParaRPr>
          </a:p>
          <a:p>
            <a:pPr algn="l" eaLnBrk="0" fontAlgn="base" hangingPunct="0">
              <a:lnSpc>
                <a:spcPct val="150000"/>
              </a:lnSpc>
              <a:spcBef>
                <a:spcPct val="0"/>
              </a:spcBef>
              <a:spcAft>
                <a:spcPct val="0"/>
              </a:spcAft>
            </a:pPr>
            <a:endParaRPr lang="en-ZA" altLang="en-US" sz="1200" b="1" dirty="0" bmk="">
              <a:solidFill>
                <a:srgbClr val="006666"/>
              </a:solidFill>
              <a:latin typeface="Arial Narrow" panose="020B0606020202030204" pitchFamily="34" charset="0"/>
              <a:ea typeface="MS Gothic" panose="020B0609070205080204" pitchFamily="49" charset="-128"/>
              <a:cs typeface="Times New Roman" panose="02020603050405020304" pitchFamily="18" charset="0"/>
            </a:endParaRPr>
          </a:p>
          <a:p>
            <a:pPr algn="l" eaLnBrk="0" fontAlgn="base" hangingPunct="0">
              <a:lnSpc>
                <a:spcPct val="150000"/>
              </a:lnSpc>
              <a:spcBef>
                <a:spcPct val="0"/>
              </a:spcBef>
              <a:spcAft>
                <a:spcPct val="0"/>
              </a:spcAft>
            </a:pPr>
            <a:r>
              <a:rPr lang="en-ZA" altLang="en-US" sz="1200" b="1" dirty="0" bmk="">
                <a:solidFill>
                  <a:srgbClr val="B1A673"/>
                </a:solidFill>
                <a:latin typeface="Arial Narrow" panose="020B0606020202030204" pitchFamily="34" charset="0"/>
                <a:ea typeface="MS Gothic" panose="020B0609070205080204" pitchFamily="49" charset="-128"/>
                <a:cs typeface="Times New Roman" panose="02020603050405020304" pitchFamily="18" charset="0"/>
              </a:rPr>
              <a:t>Sub-Programme 1.1: Department Management</a:t>
            </a:r>
            <a:endParaRPr lang="en-ZA" altLang="en-US" sz="1200" dirty="0">
              <a:solidFill>
                <a:srgbClr val="B1A673"/>
              </a:solidFill>
              <a:latin typeface="Arial Narrow" panose="020B0606020202030204" pitchFamily="34" charset="0"/>
              <a:ea typeface="MS Gothic" panose="020B0609070205080204" pitchFamily="49" charset="-128"/>
              <a:cs typeface="Times New Roman" panose="02020603050405020304" pitchFamily="18" charset="0"/>
            </a:endParaRPr>
          </a:p>
          <a:p>
            <a:pPr algn="l" eaLnBrk="0" fontAlgn="base" hangingPunct="0">
              <a:lnSpc>
                <a:spcPct val="150000"/>
              </a:lnSpc>
              <a:spcBef>
                <a:spcPct val="0"/>
              </a:spcBef>
              <a:spcAft>
                <a:spcPct val="0"/>
              </a:spcAft>
            </a:pPr>
            <a:r>
              <a:rPr lang="en-ZA" altLang="en-US" sz="1200" b="1" dirty="0">
                <a:latin typeface="Arial Narrow" panose="020B0606020202030204" pitchFamily="34" charset="0"/>
                <a:ea typeface="Calibri" panose="020F0502020204030204" pitchFamily="34" charset="0"/>
                <a:cs typeface="FuturaStd-Bold"/>
              </a:rPr>
              <a:t>Purpose: </a:t>
            </a:r>
            <a:r>
              <a:rPr lang="en-ZA" altLang="en-US" sz="1200" b="1" dirty="0">
                <a:latin typeface="Arial Narrow" panose="020B0606020202030204" pitchFamily="34" charset="0"/>
                <a:ea typeface="Calibri" panose="020F0502020204030204" pitchFamily="34" charset="0"/>
                <a:cs typeface="FuturaStd-Book"/>
              </a:rPr>
              <a:t>Provide administrative management support to the Secretary for Police Service and strategic support to the Minister of Police</a:t>
            </a:r>
            <a:endParaRPr lang="en-US" altLang="en-US" sz="1200" dirty="0">
              <a:latin typeface="Arial Narrow" panose="020B0606020202030204" pitchFamily="34" charset="0"/>
            </a:endParaRPr>
          </a:p>
          <a:p>
            <a:endParaRPr lang="en-ZA" dirty="0"/>
          </a:p>
        </p:txBody>
      </p:sp>
      <p:sp>
        <p:nvSpPr>
          <p:cNvPr id="14" name="TextBox 13"/>
          <p:cNvSpPr txBox="1"/>
          <p:nvPr/>
        </p:nvSpPr>
        <p:spPr>
          <a:xfrm>
            <a:off x="240143" y="2984201"/>
            <a:ext cx="2987588" cy="400110"/>
          </a:xfrm>
          <a:prstGeom prst="rect">
            <a:avLst/>
          </a:prstGeom>
          <a:noFill/>
        </p:spPr>
        <p:txBody>
          <a:bodyPr wrap="square" rtlCol="0">
            <a:spAutoFit/>
          </a:bodyPr>
          <a:lstStyle/>
          <a:p>
            <a:r>
              <a:rPr lang="en-ZA" altLang="en-US" sz="1000" b="1" i="1" dirty="0">
                <a:latin typeface="Arial Narrow" panose="020B0606020202030204" pitchFamily="34" charset="0"/>
                <a:ea typeface="Calibri" panose="020F0502020204030204" pitchFamily="34" charset="0"/>
                <a:cs typeface="Times New Roman" panose="02020603050405020304" pitchFamily="18" charset="0"/>
              </a:rPr>
              <a:t>Output Indicators, Targets, </a:t>
            </a:r>
            <a:r>
              <a:rPr lang="en-ZA" altLang="en-US" sz="1000" b="1" i="1" dirty="0" smtClean="0">
                <a:latin typeface="Arial Narrow" panose="020B0606020202030204" pitchFamily="34" charset="0"/>
                <a:ea typeface="Calibri" panose="020F0502020204030204" pitchFamily="34" charset="0"/>
                <a:cs typeface="Times New Roman" panose="02020603050405020304" pitchFamily="18" charset="0"/>
              </a:rPr>
              <a:t>and Actual Achievements </a:t>
            </a:r>
            <a:endParaRPr lang="en-US" altLang="en-US" sz="1000" i="1" dirty="0">
              <a:latin typeface="Arial Narrow" panose="020B0606020202030204" pitchFamily="34" charset="0"/>
            </a:endParaRPr>
          </a:p>
          <a:p>
            <a:endParaRPr lang="en-US" sz="1000" dirty="0">
              <a:latin typeface="Arial Narrow" panose="020B0606020202030204" pitchFamily="34" charset="0"/>
            </a:endParaRPr>
          </a:p>
        </p:txBody>
      </p:sp>
      <p:graphicFrame>
        <p:nvGraphicFramePr>
          <p:cNvPr id="19" name="Table 18"/>
          <p:cNvGraphicFramePr>
            <a:graphicFrameLocks noGrp="1"/>
          </p:cNvGraphicFramePr>
          <p:nvPr>
            <p:extLst>
              <p:ext uri="{D42A27DB-BD31-4B8C-83A1-F6EECF244321}">
                <p14:modId xmlns:p14="http://schemas.microsoft.com/office/powerpoint/2010/main" val="2695966347"/>
              </p:ext>
            </p:extLst>
          </p:nvPr>
        </p:nvGraphicFramePr>
        <p:xfrm>
          <a:off x="343936" y="3225730"/>
          <a:ext cx="9422897" cy="1950672"/>
        </p:xfrm>
        <a:graphic>
          <a:graphicData uri="http://schemas.openxmlformats.org/drawingml/2006/table">
            <a:tbl>
              <a:tblPr firstRow="1" firstCol="1" bandRow="1">
                <a:tableStyleId>{5C22544A-7EE6-4342-B048-85BDC9FD1C3A}</a:tableStyleId>
              </a:tblPr>
              <a:tblGrid>
                <a:gridCol w="590891">
                  <a:extLst>
                    <a:ext uri="{9D8B030D-6E8A-4147-A177-3AD203B41FA5}">
                      <a16:colId xmlns:a16="http://schemas.microsoft.com/office/drawing/2014/main" val="20000"/>
                    </a:ext>
                  </a:extLst>
                </a:gridCol>
                <a:gridCol w="2142658">
                  <a:extLst>
                    <a:ext uri="{9D8B030D-6E8A-4147-A177-3AD203B41FA5}">
                      <a16:colId xmlns:a16="http://schemas.microsoft.com/office/drawing/2014/main" val="20001"/>
                    </a:ext>
                  </a:extLst>
                </a:gridCol>
                <a:gridCol w="640653">
                  <a:extLst>
                    <a:ext uri="{9D8B030D-6E8A-4147-A177-3AD203B41FA5}">
                      <a16:colId xmlns:a16="http://schemas.microsoft.com/office/drawing/2014/main" val="20002"/>
                    </a:ext>
                  </a:extLst>
                </a:gridCol>
                <a:gridCol w="640653">
                  <a:extLst>
                    <a:ext uri="{9D8B030D-6E8A-4147-A177-3AD203B41FA5}">
                      <a16:colId xmlns:a16="http://schemas.microsoft.com/office/drawing/2014/main" val="20003"/>
                    </a:ext>
                  </a:extLst>
                </a:gridCol>
                <a:gridCol w="640653">
                  <a:extLst>
                    <a:ext uri="{9D8B030D-6E8A-4147-A177-3AD203B41FA5}">
                      <a16:colId xmlns:a16="http://schemas.microsoft.com/office/drawing/2014/main" val="20006"/>
                    </a:ext>
                  </a:extLst>
                </a:gridCol>
                <a:gridCol w="640653">
                  <a:extLst>
                    <a:ext uri="{9D8B030D-6E8A-4147-A177-3AD203B41FA5}">
                      <a16:colId xmlns:a16="http://schemas.microsoft.com/office/drawing/2014/main" val="20007"/>
                    </a:ext>
                  </a:extLst>
                </a:gridCol>
                <a:gridCol w="640653">
                  <a:extLst>
                    <a:ext uri="{9D8B030D-6E8A-4147-A177-3AD203B41FA5}">
                      <a16:colId xmlns:a16="http://schemas.microsoft.com/office/drawing/2014/main" val="20008"/>
                    </a:ext>
                  </a:extLst>
                </a:gridCol>
                <a:gridCol w="640653">
                  <a:extLst>
                    <a:ext uri="{9D8B030D-6E8A-4147-A177-3AD203B41FA5}">
                      <a16:colId xmlns:a16="http://schemas.microsoft.com/office/drawing/2014/main" val="20009"/>
                    </a:ext>
                  </a:extLst>
                </a:gridCol>
                <a:gridCol w="640653">
                  <a:extLst>
                    <a:ext uri="{9D8B030D-6E8A-4147-A177-3AD203B41FA5}">
                      <a16:colId xmlns:a16="http://schemas.microsoft.com/office/drawing/2014/main" val="20010"/>
                    </a:ext>
                  </a:extLst>
                </a:gridCol>
                <a:gridCol w="640653">
                  <a:extLst>
                    <a:ext uri="{9D8B030D-6E8A-4147-A177-3AD203B41FA5}">
                      <a16:colId xmlns:a16="http://schemas.microsoft.com/office/drawing/2014/main" val="20011"/>
                    </a:ext>
                  </a:extLst>
                </a:gridCol>
                <a:gridCol w="1564124">
                  <a:extLst>
                    <a:ext uri="{9D8B030D-6E8A-4147-A177-3AD203B41FA5}">
                      <a16:colId xmlns:a16="http://schemas.microsoft.com/office/drawing/2014/main" val="20014"/>
                    </a:ext>
                  </a:extLst>
                </a:gridCol>
              </a:tblGrid>
              <a:tr h="889070">
                <a:tc gridSpan="2">
                  <a:txBody>
                    <a:bodyPr/>
                    <a:lstStyle/>
                    <a:p>
                      <a:pPr marL="0" marR="0" algn="just">
                        <a:lnSpc>
                          <a:spcPct val="100000"/>
                        </a:lnSpc>
                        <a:spcBef>
                          <a:spcPts val="0"/>
                        </a:spcBef>
                        <a:spcAft>
                          <a:spcPts val="0"/>
                        </a:spcAft>
                      </a:pPr>
                      <a:r>
                        <a:rPr lang="en-US" sz="1000" b="1" dirty="0">
                          <a:effectLst/>
                          <a:latin typeface="Arial Narrow" panose="020B0606020202030204" pitchFamily="34" charset="0"/>
                        </a:rPr>
                        <a:t>OUTPUT INDICATOR</a:t>
                      </a:r>
                      <a:endParaRPr lang="en-US" sz="11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38100" cmpd="sng">
                      <a:noFill/>
                    </a:lnB>
                    <a:solidFill>
                      <a:srgbClr val="003819"/>
                    </a:solidFill>
                  </a:tcPr>
                </a:tc>
                <a:tc hMerge="1">
                  <a:txBody>
                    <a:bodyPr/>
                    <a:lstStyle/>
                    <a:p>
                      <a:endParaRPr lang="en-US"/>
                    </a:p>
                  </a:txBody>
                  <a:tcPr/>
                </a:tc>
                <a:tc>
                  <a:txBody>
                    <a:bodyPr/>
                    <a:lstStyle/>
                    <a:p>
                      <a:pPr marL="71755" marR="71755">
                        <a:lnSpc>
                          <a:spcPct val="100000"/>
                        </a:lnSpc>
                        <a:spcBef>
                          <a:spcPts val="0"/>
                        </a:spcBef>
                        <a:spcAft>
                          <a:spcPts val="0"/>
                        </a:spcAft>
                      </a:pPr>
                      <a:r>
                        <a:rPr lang="en-ZA" sz="1000" b="1" dirty="0">
                          <a:effectLst/>
                          <a:latin typeface="Arial Narrow" panose="020B0606020202030204" pitchFamily="34" charset="0"/>
                        </a:rPr>
                        <a:t>Baseline 2019/2020</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b">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Annual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Q2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Q2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Q3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66675" marR="71755" indent="5080" algn="l">
                        <a:lnSpc>
                          <a:spcPct val="100000"/>
                        </a:lnSpc>
                        <a:spcBef>
                          <a:spcPts val="0"/>
                        </a:spcBef>
                        <a:spcAft>
                          <a:spcPts val="0"/>
                        </a:spcAft>
                      </a:pPr>
                      <a:r>
                        <a:rPr lang="en-ZA" sz="1000" b="1" dirty="0">
                          <a:effectLst/>
                          <a:latin typeface="Arial Narrow" panose="020B0606020202030204" pitchFamily="34" charset="0"/>
                        </a:rPr>
                        <a:t>Q3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Q4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Q4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0" marR="0" algn="l">
                        <a:lnSpc>
                          <a:spcPct val="100000"/>
                        </a:lnSpc>
                        <a:spcBef>
                          <a:spcPts val="0"/>
                        </a:spcBef>
                        <a:spcAft>
                          <a:spcPts val="0"/>
                        </a:spcAft>
                      </a:pPr>
                      <a:r>
                        <a:rPr lang="en-ZA" sz="1000" b="1" dirty="0">
                          <a:effectLst/>
                          <a:latin typeface="Arial Narrow" panose="020B0606020202030204" pitchFamily="34" charset="0"/>
                        </a:rPr>
                        <a:t>COMMENT ON DEVIATIONS</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solidFill>
                      <a:srgbClr val="003819"/>
                    </a:solidFill>
                  </a:tcPr>
                </a:tc>
                <a:extLst>
                  <a:ext uri="{0D108BD9-81ED-4DB2-BD59-A6C34878D82A}">
                    <a16:rowId xmlns:a16="http://schemas.microsoft.com/office/drawing/2014/main" val="10000"/>
                  </a:ext>
                </a:extLst>
              </a:tr>
              <a:tr h="1061602">
                <a:tc>
                  <a:txBody>
                    <a:bodyPr/>
                    <a:lstStyle/>
                    <a:p>
                      <a:pPr marL="0" marR="0" algn="just">
                        <a:lnSpc>
                          <a:spcPct val="100000"/>
                        </a:lnSpc>
                        <a:spcBef>
                          <a:spcPts val="0"/>
                        </a:spcBef>
                        <a:spcAft>
                          <a:spcPts val="0"/>
                        </a:spcAft>
                      </a:pPr>
                      <a:r>
                        <a:rPr lang="en-US" sz="11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1.1.1</a:t>
                      </a:r>
                      <a:endParaRPr lang="en-US" sz="11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100" b="0" dirty="0" smtClean="0">
                          <a:solidFill>
                            <a:schemeClr val="tx1"/>
                          </a:solidFill>
                          <a:effectLst/>
                          <a:latin typeface="Arial Narrow" panose="020B0606020202030204" pitchFamily="34" charset="0"/>
                        </a:rPr>
                        <a:t>Number of joint consultative IPID / Secretariat forum meetings held per year in compliance with the Civilian Secretariat for Police Service Act, 2011</a:t>
                      </a:r>
                      <a:endParaRPr lang="en-US" sz="14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b="0" dirty="0">
                          <a:solidFill>
                            <a:schemeClr val="tx1"/>
                          </a:solidFill>
                          <a:effectLst/>
                          <a:latin typeface="Arial Narrow" panose="020B0606020202030204" pitchFamily="34" charset="0"/>
                        </a:rPr>
                        <a:t>4</a:t>
                      </a:r>
                      <a:endParaRPr lang="en-US" sz="11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b="1" dirty="0">
                          <a:solidFill>
                            <a:schemeClr val="tx1"/>
                          </a:solidFill>
                          <a:effectLst/>
                          <a:latin typeface="Arial Narrow" panose="020B0606020202030204" pitchFamily="34" charset="0"/>
                        </a:rPr>
                        <a:t>4</a:t>
                      </a:r>
                      <a:endParaRPr lang="en-US" sz="11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b="0" dirty="0">
                          <a:solidFill>
                            <a:schemeClr val="tx1"/>
                          </a:solidFill>
                          <a:effectLst/>
                          <a:latin typeface="Arial Narrow" panose="020B0606020202030204" pitchFamily="34" charset="0"/>
                        </a:rPr>
                        <a:t>1</a:t>
                      </a:r>
                      <a:endParaRPr lang="en-US" sz="11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b="0" dirty="0">
                          <a:solidFill>
                            <a:schemeClr val="tx1"/>
                          </a:solidFill>
                          <a:effectLst/>
                          <a:latin typeface="Arial Narrow" panose="020B0606020202030204" pitchFamily="34" charset="0"/>
                        </a:rPr>
                        <a:t>1</a:t>
                      </a:r>
                      <a:endParaRPr lang="en-US" sz="11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b="0" dirty="0">
                          <a:solidFill>
                            <a:schemeClr val="tx1"/>
                          </a:solidFill>
                          <a:effectLst/>
                          <a:latin typeface="Arial Narrow" panose="020B0606020202030204" pitchFamily="34" charset="0"/>
                        </a:rPr>
                        <a:t>1</a:t>
                      </a:r>
                      <a:endParaRPr lang="en-US" sz="11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b="0" dirty="0">
                          <a:solidFill>
                            <a:schemeClr val="tx1"/>
                          </a:solidFill>
                          <a:effectLst/>
                          <a:latin typeface="Arial Narrow" panose="020B0606020202030204" pitchFamily="34" charset="0"/>
                        </a:rPr>
                        <a:t>1</a:t>
                      </a:r>
                      <a:endParaRPr lang="en-US" sz="11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b="0" dirty="0">
                          <a:solidFill>
                            <a:schemeClr val="tx1"/>
                          </a:solidFill>
                          <a:effectLst/>
                          <a:latin typeface="Arial Narrow" panose="020B0606020202030204" pitchFamily="34" charset="0"/>
                        </a:rPr>
                        <a:t>1</a:t>
                      </a:r>
                      <a:endParaRPr lang="en-US" sz="11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b="0" dirty="0">
                          <a:solidFill>
                            <a:schemeClr val="tx1"/>
                          </a:solidFill>
                          <a:effectLst/>
                          <a:latin typeface="Arial Narrow" panose="020B0606020202030204" pitchFamily="34" charset="0"/>
                        </a:rPr>
                        <a:t>1</a:t>
                      </a:r>
                      <a:endParaRPr lang="en-US" sz="11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ZA" sz="1000" b="0" dirty="0" smtClean="0">
                          <a:solidFill>
                            <a:schemeClr val="tx1"/>
                          </a:solidFill>
                          <a:effectLst/>
                          <a:latin typeface="Arial Narrow" panose="020B0606020202030204" pitchFamily="34" charset="0"/>
                        </a:rPr>
                        <a:t>N/A</a:t>
                      </a:r>
                      <a:endParaRPr lang="en-US" sz="11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09652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4" name="Slide Number Placeholder 3"/>
          <p:cNvSpPr>
            <a:spLocks noGrp="1"/>
          </p:cNvSpPr>
          <p:nvPr>
            <p:ph type="sldNum" sz="quarter" idx="12"/>
          </p:nvPr>
        </p:nvSpPr>
        <p:spPr>
          <a:xfrm>
            <a:off x="7537980" y="6353276"/>
            <a:ext cx="2228850" cy="365125"/>
          </a:xfrm>
        </p:spPr>
        <p:txBody>
          <a:bodyPr/>
          <a:lstStyle/>
          <a:p>
            <a:pPr algn="r"/>
            <a:fld id="{96B6FF19-05A1-4CA1-BC87-1DF7A796AA03}" type="slidenum">
              <a:rPr lang="en-US" sz="1400" b="1" smtClean="0">
                <a:solidFill>
                  <a:srgbClr val="B1A673"/>
                </a:solidFill>
                <a:latin typeface="Arial Narrow" panose="020B0606020202030204" pitchFamily="34" charset="0"/>
              </a:rPr>
              <a:pPr algn="r"/>
              <a:t>7</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1" y="295558"/>
            <a:ext cx="7219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a:solidFill>
                  <a:srgbClr val="B1A673"/>
                </a:solidFill>
                <a:latin typeface="Arial Narrow" panose="020B0606020202030204" pitchFamily="34" charset="0"/>
              </a:rPr>
              <a:t>INSTITUTIONAL PROGRAMME PERFORMANCE INFORMATION </a:t>
            </a:r>
            <a:endParaRPr lang="en-ZA" sz="2200" b="1" dirty="0">
              <a:solidFill>
                <a:srgbClr val="B1A673"/>
              </a:solidFill>
              <a:latin typeface="Arial Narrow" panose="020B0606020202030204" pitchFamily="34" charset="0"/>
              <a:cs typeface="Arial Narrow"/>
            </a:endParaRPr>
          </a:p>
        </p:txBody>
      </p:sp>
      <p:sp>
        <p:nvSpPr>
          <p:cNvPr id="11" name="Content Placeholder 2"/>
          <p:cNvSpPr txBox="1">
            <a:spLocks/>
          </p:cNvSpPr>
          <p:nvPr/>
        </p:nvSpPr>
        <p:spPr>
          <a:xfrm>
            <a:off x="199866" y="1159655"/>
            <a:ext cx="9598636" cy="5115091"/>
          </a:xfrm>
          <a:prstGeom prst="rect">
            <a:avLst/>
          </a:prstGeom>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l" eaLnBrk="0" fontAlgn="base" hangingPunct="0">
              <a:lnSpc>
                <a:spcPct val="150000"/>
              </a:lnSpc>
              <a:spcBef>
                <a:spcPct val="0"/>
              </a:spcBef>
              <a:spcAft>
                <a:spcPct val="0"/>
              </a:spcAft>
            </a:pPr>
            <a:r>
              <a:rPr lang="en-ZA" altLang="en-US" sz="1400" b="1" dirty="0" bmk="">
                <a:solidFill>
                  <a:srgbClr val="B1A673"/>
                </a:solidFill>
                <a:latin typeface="Arial Narrow" panose="020B0606020202030204" pitchFamily="34" charset="0"/>
                <a:ea typeface="MS Gothic" panose="020B0609070205080204" pitchFamily="49" charset="-128"/>
                <a:cs typeface="Times New Roman" panose="02020603050405020304" pitchFamily="18" charset="0"/>
              </a:rPr>
              <a:t>Sub-Programme 1.2: Corporate Services</a:t>
            </a:r>
            <a:endParaRPr lang="en-ZA" altLang="en-US" sz="1400" dirty="0">
              <a:solidFill>
                <a:srgbClr val="B1A673"/>
              </a:solidFill>
              <a:latin typeface="Arial Narrow" panose="020B0606020202030204" pitchFamily="34" charset="0"/>
              <a:ea typeface="MS Gothic" panose="020B0609070205080204" pitchFamily="49" charset="-128"/>
              <a:cs typeface="Times New Roman" panose="02020603050405020304" pitchFamily="18" charset="0"/>
            </a:endParaRPr>
          </a:p>
          <a:p>
            <a:pPr lvl="0" algn="l" eaLnBrk="0" fontAlgn="base" hangingPunct="0">
              <a:lnSpc>
                <a:spcPct val="150000"/>
              </a:lnSpc>
              <a:spcBef>
                <a:spcPct val="0"/>
              </a:spcBef>
              <a:spcAft>
                <a:spcPct val="0"/>
              </a:spcAft>
            </a:pPr>
            <a:r>
              <a:rPr lang="en-ZA" altLang="en-US" sz="1400" b="1" dirty="0">
                <a:latin typeface="Arial Narrow" panose="020B0606020202030204" pitchFamily="34" charset="0"/>
                <a:ea typeface="Calibri" panose="020F0502020204030204" pitchFamily="34" charset="0"/>
                <a:cs typeface="FuturaStd-Bold"/>
              </a:rPr>
              <a:t>Purpose: </a:t>
            </a:r>
            <a:r>
              <a:rPr lang="en-GB" sz="1400" b="1" dirty="0">
                <a:latin typeface="Arial Narrow" panose="020B0606020202030204" pitchFamily="34" charset="0"/>
              </a:rPr>
              <a:t>To </a:t>
            </a:r>
            <a:r>
              <a:rPr lang="en-ZA" sz="1400" b="1" dirty="0">
                <a:latin typeface="Arial Narrow" panose="020B0606020202030204" pitchFamily="34" charset="0"/>
              </a:rPr>
              <a:t>provide reliable and efficient corporate services to the CSPS</a:t>
            </a:r>
            <a:endParaRPr lang="en-US" altLang="en-US" sz="1400" dirty="0">
              <a:latin typeface="Arial Narrow" panose="020B0606020202030204" pitchFamily="34" charset="0"/>
            </a:endParaRPr>
          </a:p>
          <a:p>
            <a:pPr eaLnBrk="0" fontAlgn="base" hangingPunct="0">
              <a:spcBef>
                <a:spcPct val="0"/>
              </a:spcBef>
              <a:spcAft>
                <a:spcPct val="0"/>
              </a:spcAft>
            </a:pPr>
            <a:endParaRPr lang="en-US" altLang="en-US" sz="1200" dirty="0">
              <a:latin typeface="Arial" panose="020B0604020202020204" pitchFamily="34" charset="0"/>
            </a:endParaRPr>
          </a:p>
          <a:p>
            <a:endParaRPr lang="en-ZA" dirty="0"/>
          </a:p>
        </p:txBody>
      </p:sp>
      <p:graphicFrame>
        <p:nvGraphicFramePr>
          <p:cNvPr id="12" name="Table 11"/>
          <p:cNvGraphicFramePr>
            <a:graphicFrameLocks noGrp="1"/>
          </p:cNvGraphicFramePr>
          <p:nvPr>
            <p:extLst>
              <p:ext uri="{D42A27DB-BD31-4B8C-83A1-F6EECF244321}">
                <p14:modId xmlns:p14="http://schemas.microsoft.com/office/powerpoint/2010/main" val="2492457558"/>
              </p:ext>
            </p:extLst>
          </p:nvPr>
        </p:nvGraphicFramePr>
        <p:xfrm>
          <a:off x="287743" y="2370695"/>
          <a:ext cx="9404529" cy="3802342"/>
        </p:xfrm>
        <a:graphic>
          <a:graphicData uri="http://schemas.openxmlformats.org/drawingml/2006/table">
            <a:tbl>
              <a:tblPr firstRow="1" firstCol="1" bandRow="1">
                <a:tableStyleId>{5C22544A-7EE6-4342-B048-85BDC9FD1C3A}</a:tableStyleId>
              </a:tblPr>
              <a:tblGrid>
                <a:gridCol w="550290">
                  <a:extLst>
                    <a:ext uri="{9D8B030D-6E8A-4147-A177-3AD203B41FA5}">
                      <a16:colId xmlns:a16="http://schemas.microsoft.com/office/drawing/2014/main" val="20000"/>
                    </a:ext>
                  </a:extLst>
                </a:gridCol>
                <a:gridCol w="1872572">
                  <a:extLst>
                    <a:ext uri="{9D8B030D-6E8A-4147-A177-3AD203B41FA5}">
                      <a16:colId xmlns:a16="http://schemas.microsoft.com/office/drawing/2014/main" val="20001"/>
                    </a:ext>
                  </a:extLst>
                </a:gridCol>
                <a:gridCol w="677088">
                  <a:extLst>
                    <a:ext uri="{9D8B030D-6E8A-4147-A177-3AD203B41FA5}">
                      <a16:colId xmlns:a16="http://schemas.microsoft.com/office/drawing/2014/main" val="20002"/>
                    </a:ext>
                  </a:extLst>
                </a:gridCol>
                <a:gridCol w="698247">
                  <a:extLst>
                    <a:ext uri="{9D8B030D-6E8A-4147-A177-3AD203B41FA5}">
                      <a16:colId xmlns:a16="http://schemas.microsoft.com/office/drawing/2014/main" val="20003"/>
                    </a:ext>
                  </a:extLst>
                </a:gridCol>
                <a:gridCol w="666509">
                  <a:extLst>
                    <a:ext uri="{9D8B030D-6E8A-4147-A177-3AD203B41FA5}">
                      <a16:colId xmlns:a16="http://schemas.microsoft.com/office/drawing/2014/main" val="20006"/>
                    </a:ext>
                  </a:extLst>
                </a:gridCol>
                <a:gridCol w="666509">
                  <a:extLst>
                    <a:ext uri="{9D8B030D-6E8A-4147-A177-3AD203B41FA5}">
                      <a16:colId xmlns:a16="http://schemas.microsoft.com/office/drawing/2014/main" val="20007"/>
                    </a:ext>
                  </a:extLst>
                </a:gridCol>
                <a:gridCol w="655930">
                  <a:extLst>
                    <a:ext uri="{9D8B030D-6E8A-4147-A177-3AD203B41FA5}">
                      <a16:colId xmlns:a16="http://schemas.microsoft.com/office/drawing/2014/main" val="20008"/>
                    </a:ext>
                  </a:extLst>
                </a:gridCol>
                <a:gridCol w="624190">
                  <a:extLst>
                    <a:ext uri="{9D8B030D-6E8A-4147-A177-3AD203B41FA5}">
                      <a16:colId xmlns:a16="http://schemas.microsoft.com/office/drawing/2014/main" val="20009"/>
                    </a:ext>
                  </a:extLst>
                </a:gridCol>
                <a:gridCol w="698247">
                  <a:extLst>
                    <a:ext uri="{9D8B030D-6E8A-4147-A177-3AD203B41FA5}">
                      <a16:colId xmlns:a16="http://schemas.microsoft.com/office/drawing/2014/main" val="20010"/>
                    </a:ext>
                  </a:extLst>
                </a:gridCol>
                <a:gridCol w="581872">
                  <a:extLst>
                    <a:ext uri="{9D8B030D-6E8A-4147-A177-3AD203B41FA5}">
                      <a16:colId xmlns:a16="http://schemas.microsoft.com/office/drawing/2014/main" val="20011"/>
                    </a:ext>
                  </a:extLst>
                </a:gridCol>
                <a:gridCol w="1713075">
                  <a:extLst>
                    <a:ext uri="{9D8B030D-6E8A-4147-A177-3AD203B41FA5}">
                      <a16:colId xmlns:a16="http://schemas.microsoft.com/office/drawing/2014/main" val="20014"/>
                    </a:ext>
                  </a:extLst>
                </a:gridCol>
              </a:tblGrid>
              <a:tr h="899122">
                <a:tc gridSpan="2">
                  <a:txBody>
                    <a:bodyPr/>
                    <a:lstStyle/>
                    <a:p>
                      <a:pPr marL="0" marR="0" algn="just">
                        <a:lnSpc>
                          <a:spcPct val="100000"/>
                        </a:lnSpc>
                        <a:spcBef>
                          <a:spcPts val="0"/>
                        </a:spcBef>
                        <a:spcAft>
                          <a:spcPts val="0"/>
                        </a:spcAft>
                      </a:pPr>
                      <a:r>
                        <a:rPr lang="en-US" sz="1000" b="1" dirty="0">
                          <a:effectLst/>
                          <a:latin typeface="Arial Narrow" panose="020B0606020202030204" pitchFamily="34" charset="0"/>
                        </a:rPr>
                        <a:t>OUTPUT INDICATOR</a:t>
                      </a:r>
                      <a:endParaRPr lang="en-US" sz="11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38100" cmpd="sng">
                      <a:noFill/>
                    </a:lnB>
                    <a:solidFill>
                      <a:srgbClr val="003819"/>
                    </a:solidFill>
                  </a:tcPr>
                </a:tc>
                <a:tc hMerge="1">
                  <a:txBody>
                    <a:bodyPr/>
                    <a:lstStyle/>
                    <a:p>
                      <a:endParaRPr lang="en-US"/>
                    </a:p>
                  </a:txBody>
                  <a:tcPr/>
                </a:tc>
                <a:tc>
                  <a:txBody>
                    <a:bodyPr/>
                    <a:lstStyle/>
                    <a:p>
                      <a:pPr marL="71755" marR="71755">
                        <a:lnSpc>
                          <a:spcPct val="100000"/>
                        </a:lnSpc>
                        <a:spcBef>
                          <a:spcPts val="0"/>
                        </a:spcBef>
                        <a:spcAft>
                          <a:spcPts val="0"/>
                        </a:spcAft>
                      </a:pPr>
                      <a:r>
                        <a:rPr lang="en-ZA" sz="1000" b="1" dirty="0">
                          <a:effectLst/>
                          <a:latin typeface="Arial Narrow" panose="020B0606020202030204" pitchFamily="34" charset="0"/>
                        </a:rPr>
                        <a:t>Baseline 2019/2020</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b">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Annual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Q2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Q2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Q3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66675" marR="71755" indent="5080" algn="l">
                        <a:lnSpc>
                          <a:spcPct val="100000"/>
                        </a:lnSpc>
                        <a:spcBef>
                          <a:spcPts val="0"/>
                        </a:spcBef>
                        <a:spcAft>
                          <a:spcPts val="0"/>
                        </a:spcAft>
                      </a:pPr>
                      <a:r>
                        <a:rPr lang="en-ZA" sz="1000" b="1" dirty="0">
                          <a:effectLst/>
                          <a:latin typeface="Arial Narrow" panose="020B0606020202030204" pitchFamily="34" charset="0"/>
                        </a:rPr>
                        <a:t>Q3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Q4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Q4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0" marR="0" algn="l">
                        <a:lnSpc>
                          <a:spcPct val="100000"/>
                        </a:lnSpc>
                        <a:spcBef>
                          <a:spcPts val="0"/>
                        </a:spcBef>
                        <a:spcAft>
                          <a:spcPts val="0"/>
                        </a:spcAft>
                      </a:pPr>
                      <a:r>
                        <a:rPr lang="en-ZA" sz="1000" b="1" dirty="0">
                          <a:effectLst/>
                          <a:latin typeface="Arial Narrow" panose="020B0606020202030204" pitchFamily="34" charset="0"/>
                        </a:rPr>
                        <a:t>COMMENT ON DEVIATIONS</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solidFill>
                      <a:srgbClr val="003819"/>
                    </a:solidFill>
                  </a:tcPr>
                </a:tc>
                <a:extLst>
                  <a:ext uri="{0D108BD9-81ED-4DB2-BD59-A6C34878D82A}">
                    <a16:rowId xmlns:a16="http://schemas.microsoft.com/office/drawing/2014/main" val="10000"/>
                  </a:ext>
                </a:extLst>
              </a:tr>
              <a:tr h="525780">
                <a:tc>
                  <a:txBody>
                    <a:bodyPr/>
                    <a:lstStyle/>
                    <a:p>
                      <a:pPr marL="0" marR="0" algn="just">
                        <a:lnSpc>
                          <a:spcPct val="100000"/>
                        </a:lnSpc>
                        <a:spcBef>
                          <a:spcPts val="0"/>
                        </a:spcBef>
                        <a:spcAft>
                          <a:spcPts val="0"/>
                        </a:spcAft>
                      </a:pPr>
                      <a:r>
                        <a:rPr lang="en-ZA" sz="10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1.2.1</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Arial" panose="020B0604020202020204" pitchFamily="34" charset="0"/>
                        </a:rPr>
                        <a:t>Maintain a vacancy rate of not more than 7% of the total </a:t>
                      </a:r>
                      <a:r>
                        <a:rPr lang="en-ZA" sz="1000" dirty="0" smtClean="0">
                          <a:effectLst/>
                          <a:latin typeface="Arial Narrow" panose="020B0606020202030204" pitchFamily="34" charset="0"/>
                          <a:ea typeface="Calibri" panose="020F0502020204030204" pitchFamily="34" charset="0"/>
                          <a:cs typeface="Arial" panose="020B0604020202020204" pitchFamily="34" charset="0"/>
                        </a:rPr>
                        <a:t>post establishment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7.79%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b="1">
                          <a:effectLst/>
                          <a:latin typeface="Arial Narrow" panose="020B0606020202030204" pitchFamily="34" charset="0"/>
                          <a:ea typeface="Calibri" panose="020F0502020204030204" pitchFamily="34" charset="0"/>
                          <a:cs typeface="Times New Roman" panose="02020603050405020304" pitchFamily="18" charset="0"/>
                        </a:rPr>
                        <a:t>Not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ZA" sz="1000" b="1">
                          <a:effectLst/>
                          <a:latin typeface="Arial Narrow" panose="020B0606020202030204" pitchFamily="34" charset="0"/>
                          <a:ea typeface="Calibri" panose="020F0502020204030204" pitchFamily="34" charset="0"/>
                          <a:cs typeface="Times New Roman" panose="02020603050405020304" pitchFamily="18" charset="0"/>
                        </a:rPr>
                        <a:t>more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ZA" sz="1000" b="1">
                          <a:effectLst/>
                          <a:latin typeface="Arial Narrow" panose="020B0606020202030204" pitchFamily="34" charset="0"/>
                          <a:ea typeface="Calibri" panose="020F0502020204030204" pitchFamily="34" charset="0"/>
                          <a:cs typeface="Times New Roman" panose="02020603050405020304" pitchFamily="18" charset="0"/>
                        </a:rPr>
                        <a:t>than 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Not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more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than 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6.45%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Not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more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than 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Not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more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than 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6.41%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ZA" sz="1000">
                          <a:effectLst/>
                          <a:latin typeface="Arial Narrow" panose="020B0606020202030204" pitchFamily="34" charset="0"/>
                          <a:ea typeface="Calibri" panose="020F0502020204030204" pitchFamily="34" charset="0"/>
                          <a:cs typeface="Arial" panose="020B0604020202020204" pitchFamily="34" charset="0"/>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701040">
                <a:tc>
                  <a:txBody>
                    <a:bodyPr/>
                    <a:lstStyle/>
                    <a:p>
                      <a:pPr marL="0" marR="0" algn="just">
                        <a:lnSpc>
                          <a:spcPct val="100000"/>
                        </a:lnSpc>
                        <a:spcBef>
                          <a:spcPts val="0"/>
                        </a:spcBef>
                        <a:spcAft>
                          <a:spcPts val="0"/>
                        </a:spcAft>
                      </a:pPr>
                      <a:r>
                        <a:rPr lang="en-ZA" sz="10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1.2.2</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Arial" panose="020B0604020202020204" pitchFamily="34" charset="0"/>
                        </a:rPr>
                        <a:t>Percentage implementation </a:t>
                      </a:r>
                      <a:r>
                        <a:rPr lang="en-ZA" sz="1000" dirty="0" smtClean="0">
                          <a:effectLst/>
                          <a:latin typeface="Arial Narrow" panose="020B0606020202030204" pitchFamily="34" charset="0"/>
                          <a:ea typeface="Calibri" panose="020F0502020204030204" pitchFamily="34" charset="0"/>
                          <a:cs typeface="Arial" panose="020B0604020202020204" pitchFamily="34" charset="0"/>
                        </a:rPr>
                        <a:t>of the </a:t>
                      </a:r>
                      <a:r>
                        <a:rPr lang="en-ZA" sz="1000" dirty="0">
                          <a:effectLst/>
                          <a:latin typeface="Arial Narrow" panose="020B0606020202030204" pitchFamily="34" charset="0"/>
                          <a:ea typeface="Calibri" panose="020F0502020204030204" pitchFamily="34" charset="0"/>
                          <a:cs typeface="Arial" panose="020B0604020202020204" pitchFamily="34" charset="0"/>
                        </a:rPr>
                        <a:t>Human Capital Strategy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New Indicator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b="1">
                          <a:effectLst/>
                          <a:latin typeface="Arial Narrow" panose="020B0606020202030204" pitchFamily="34" charset="0"/>
                          <a:ea typeface="Calibri" panose="020F0502020204030204" pitchFamily="34" charset="0"/>
                          <a:cs typeface="Times New Roman" panose="02020603050405020304" pitchFamily="18" charset="0"/>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45%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87%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US" sz="1100" dirty="0" smtClean="0">
                          <a:effectLst/>
                          <a:latin typeface="Arial Narrow" panose="020B0606020202030204" pitchFamily="34" charset="0"/>
                          <a:ea typeface="Calibri" panose="020F0502020204030204" pitchFamily="34" charset="0"/>
                          <a:cs typeface="Times New Roman" panose="02020603050405020304" pitchFamily="18" charset="0"/>
                        </a:rPr>
                        <a:t>The 1% variance refers to the return of 80/90% of a job satisfaction survey questionnaire by employees.  The activity was not fully achieved due to the unpredictable nature of surveys, particularly in terms of the slow response rate from employees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701040">
                <a:tc>
                  <a:txBody>
                    <a:bodyPr/>
                    <a:lstStyle/>
                    <a:p>
                      <a:pPr marL="0" marR="0" algn="just">
                        <a:lnSpc>
                          <a:spcPct val="100000"/>
                        </a:lnSpc>
                        <a:spcBef>
                          <a:spcPts val="0"/>
                        </a:spcBef>
                        <a:spcAft>
                          <a:spcPts val="0"/>
                        </a:spcAft>
                      </a:pPr>
                      <a:r>
                        <a:rPr lang="en-ZA" sz="10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1.2.3</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Arial" panose="020B0604020202020204" pitchFamily="34" charset="0"/>
                        </a:rPr>
                        <a:t>Percentage implementation </a:t>
                      </a:r>
                      <a:r>
                        <a:rPr lang="en-ZA" sz="1000" dirty="0" smtClean="0">
                          <a:effectLst/>
                          <a:latin typeface="Arial Narrow" panose="020B0606020202030204" pitchFamily="34" charset="0"/>
                          <a:ea typeface="Calibri" panose="020F0502020204030204" pitchFamily="34" charset="0"/>
                          <a:cs typeface="Arial" panose="020B0604020202020204" pitchFamily="34" charset="0"/>
                        </a:rPr>
                        <a:t>of the </a:t>
                      </a:r>
                      <a:r>
                        <a:rPr lang="en-ZA" sz="1000" dirty="0">
                          <a:effectLst/>
                          <a:latin typeface="Arial Narrow" panose="020B0606020202030204" pitchFamily="34" charset="0"/>
                          <a:ea typeface="Calibri" panose="020F0502020204030204" pitchFamily="34" charset="0"/>
                          <a:cs typeface="Arial" panose="020B0604020202020204" pitchFamily="34" charset="0"/>
                        </a:rPr>
                        <a:t>Information and Communication Technology (</a:t>
                      </a:r>
                      <a:r>
                        <a:rPr lang="en-ZA" sz="1000" dirty="0" smtClean="0">
                          <a:effectLst/>
                          <a:latin typeface="Arial Narrow" panose="020B0606020202030204" pitchFamily="34" charset="0"/>
                          <a:ea typeface="Calibri" panose="020F0502020204030204" pitchFamily="34" charset="0"/>
                          <a:cs typeface="Arial" panose="020B0604020202020204" pitchFamily="34" charset="0"/>
                        </a:rPr>
                        <a:t>ICT) Strategy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New Indicator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b="1">
                          <a:effectLst/>
                          <a:latin typeface="Arial Narrow" panose="020B0606020202030204" pitchFamily="34" charset="0"/>
                          <a:ea typeface="Calibri" panose="020F0502020204030204" pitchFamily="34" charset="0"/>
                          <a:cs typeface="Times New Roman" panose="02020603050405020304" pitchFamily="18" charset="0"/>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42%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79,5%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100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98%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Some activities in the ICT Operational Plan were not achieved at the time of </a:t>
                      </a:r>
                      <a:r>
                        <a:rPr lang="en-ZA" sz="1000" dirty="0" smtClean="0">
                          <a:effectLst/>
                          <a:latin typeface="Arial Narrow" panose="020B0606020202030204" pitchFamily="34" charset="0"/>
                          <a:ea typeface="Calibri" panose="020F0502020204030204" pitchFamily="34" charset="0"/>
                          <a:cs typeface="Times New Roman" panose="02020603050405020304" pitchFamily="18" charset="0"/>
                        </a:rPr>
                        <a:t>reporting,</a:t>
                      </a:r>
                      <a:r>
                        <a:rPr lang="en-ZA" sz="1000" baseline="0" dirty="0" smtClean="0">
                          <a:effectLst/>
                          <a:latin typeface="Arial Narrow" panose="020B0606020202030204" pitchFamily="34" charset="0"/>
                          <a:ea typeface="Calibri" panose="020F0502020204030204" pitchFamily="34" charset="0"/>
                          <a:cs typeface="Times New Roman" panose="02020603050405020304" pitchFamily="18" charset="0"/>
                        </a:rPr>
                        <a:t> due to COVID19 restrictions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48188111"/>
                  </a:ext>
                </a:extLst>
              </a:tr>
            </a:tbl>
          </a:graphicData>
        </a:graphic>
      </p:graphicFrame>
      <p:sp>
        <p:nvSpPr>
          <p:cNvPr id="15" name="TextBox 14"/>
          <p:cNvSpPr txBox="1"/>
          <p:nvPr/>
        </p:nvSpPr>
        <p:spPr>
          <a:xfrm>
            <a:off x="231339" y="2113821"/>
            <a:ext cx="2987588" cy="246221"/>
          </a:xfrm>
          <a:prstGeom prst="rect">
            <a:avLst/>
          </a:prstGeom>
          <a:noFill/>
        </p:spPr>
        <p:txBody>
          <a:bodyPr wrap="square" rtlCol="0">
            <a:spAutoFit/>
          </a:bodyPr>
          <a:lstStyle/>
          <a:p>
            <a:r>
              <a:rPr lang="en-ZA" altLang="en-US" sz="1000" b="1" i="1" dirty="0">
                <a:latin typeface="Arial Narrow" panose="020B0606020202030204" pitchFamily="34" charset="0"/>
                <a:ea typeface="Calibri" panose="020F0502020204030204" pitchFamily="34" charset="0"/>
                <a:cs typeface="Times New Roman" panose="02020603050405020304" pitchFamily="18" charset="0"/>
              </a:rPr>
              <a:t>Output Indicators, Targets, </a:t>
            </a:r>
            <a:r>
              <a:rPr lang="en-ZA" altLang="en-US" sz="1000" b="1" i="1" dirty="0" smtClean="0">
                <a:latin typeface="Arial Narrow" panose="020B0606020202030204" pitchFamily="34" charset="0"/>
                <a:ea typeface="Calibri" panose="020F0502020204030204" pitchFamily="34" charset="0"/>
                <a:cs typeface="Times New Roman" panose="02020603050405020304" pitchFamily="18" charset="0"/>
              </a:rPr>
              <a:t>and Actual Achievements</a:t>
            </a:r>
            <a:endParaRPr lang="en-US" sz="1000" dirty="0">
              <a:latin typeface="Arial Narrow" panose="020B0606020202030204" pitchFamily="34" charset="0"/>
            </a:endParaRPr>
          </a:p>
        </p:txBody>
      </p:sp>
    </p:spTree>
    <p:extLst>
      <p:ext uri="{BB962C8B-B14F-4D97-AF65-F5344CB8AC3E}">
        <p14:creationId xmlns:p14="http://schemas.microsoft.com/office/powerpoint/2010/main" val="1903635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4" name="Slide Number Placeholder 3"/>
          <p:cNvSpPr>
            <a:spLocks noGrp="1"/>
          </p:cNvSpPr>
          <p:nvPr>
            <p:ph type="sldNum" sz="quarter" idx="12"/>
          </p:nvPr>
        </p:nvSpPr>
        <p:spPr>
          <a:xfrm>
            <a:off x="7537980" y="6353276"/>
            <a:ext cx="2228850" cy="365125"/>
          </a:xfrm>
        </p:spPr>
        <p:txBody>
          <a:bodyPr/>
          <a:lstStyle/>
          <a:p>
            <a:pPr algn="r"/>
            <a:fld id="{96B6FF19-05A1-4CA1-BC87-1DF7A796AA03}" type="slidenum">
              <a:rPr lang="en-US" sz="1400" b="1" smtClean="0">
                <a:solidFill>
                  <a:srgbClr val="B1A673"/>
                </a:solidFill>
                <a:latin typeface="Arial Narrow" panose="020B0606020202030204" pitchFamily="34" charset="0"/>
              </a:rPr>
              <a:pPr algn="r"/>
              <a:t>8</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14451" y="295558"/>
            <a:ext cx="7219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a:solidFill>
                  <a:srgbClr val="B1A673"/>
                </a:solidFill>
                <a:latin typeface="Arial Narrow" panose="020B0606020202030204" pitchFamily="34" charset="0"/>
              </a:rPr>
              <a:t>INSTITUTIONAL PROGRAMME PERFORMANCE INFORMATION </a:t>
            </a:r>
            <a:endParaRPr lang="en-ZA" sz="2200" b="1" dirty="0">
              <a:solidFill>
                <a:srgbClr val="B1A673"/>
              </a:solidFill>
              <a:latin typeface="Arial Narrow" panose="020B0606020202030204" pitchFamily="34" charset="0"/>
              <a:cs typeface="Arial Narrow"/>
            </a:endParaRPr>
          </a:p>
        </p:txBody>
      </p:sp>
      <p:sp>
        <p:nvSpPr>
          <p:cNvPr id="11" name="Content Placeholder 2"/>
          <p:cNvSpPr txBox="1">
            <a:spLocks/>
          </p:cNvSpPr>
          <p:nvPr/>
        </p:nvSpPr>
        <p:spPr>
          <a:xfrm>
            <a:off x="199866" y="1159655"/>
            <a:ext cx="9598636" cy="5115091"/>
          </a:xfrm>
          <a:prstGeom prst="rect">
            <a:avLst/>
          </a:prstGeom>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l" eaLnBrk="0" fontAlgn="base" hangingPunct="0">
              <a:lnSpc>
                <a:spcPct val="150000"/>
              </a:lnSpc>
              <a:spcBef>
                <a:spcPct val="0"/>
              </a:spcBef>
              <a:spcAft>
                <a:spcPct val="0"/>
              </a:spcAft>
            </a:pPr>
            <a:r>
              <a:rPr lang="en-ZA" altLang="en-US" sz="1400" b="1" dirty="0" bmk="">
                <a:solidFill>
                  <a:srgbClr val="B1A673"/>
                </a:solidFill>
                <a:latin typeface="Arial Narrow" panose="020B0606020202030204" pitchFamily="34" charset="0"/>
                <a:ea typeface="MS Gothic" panose="020B0609070205080204" pitchFamily="49" charset="-128"/>
                <a:cs typeface="Times New Roman" panose="02020603050405020304" pitchFamily="18" charset="0"/>
              </a:rPr>
              <a:t>Sub-Programme 1.3: Finance Administration</a:t>
            </a:r>
            <a:endParaRPr lang="en-ZA" altLang="en-US" sz="1400" dirty="0">
              <a:solidFill>
                <a:srgbClr val="B1A673"/>
              </a:solidFill>
              <a:latin typeface="Arial Narrow" panose="020B0606020202030204" pitchFamily="34" charset="0"/>
              <a:ea typeface="MS Gothic" panose="020B0609070205080204" pitchFamily="49" charset="-128"/>
              <a:cs typeface="Times New Roman" panose="02020603050405020304" pitchFamily="18" charset="0"/>
            </a:endParaRPr>
          </a:p>
          <a:p>
            <a:pPr lvl="0" algn="l" eaLnBrk="0" fontAlgn="base" hangingPunct="0">
              <a:lnSpc>
                <a:spcPct val="150000"/>
              </a:lnSpc>
              <a:spcBef>
                <a:spcPct val="0"/>
              </a:spcBef>
              <a:spcAft>
                <a:spcPct val="0"/>
              </a:spcAft>
            </a:pPr>
            <a:r>
              <a:rPr lang="en-ZA" altLang="en-US" sz="1400" b="1" dirty="0">
                <a:latin typeface="Arial Narrow" panose="020B0606020202030204" pitchFamily="34" charset="0"/>
                <a:ea typeface="Calibri" panose="020F0502020204030204" pitchFamily="34" charset="0"/>
                <a:cs typeface="FuturaStd-Bold"/>
              </a:rPr>
              <a:t>Purpose: </a:t>
            </a:r>
            <a:r>
              <a:rPr lang="en-ZA" sz="1400" b="1" dirty="0">
                <a:latin typeface="Arial Narrow" panose="020B0606020202030204" pitchFamily="34" charset="0"/>
              </a:rPr>
              <a:t>Provide Public Finance Management Act (PFMA)-compliant financial, accounting and supply chain services to the CSPS</a:t>
            </a:r>
            <a:endParaRPr lang="en-ZA" sz="1400" dirty="0">
              <a:latin typeface="Arial Narrow" panose="020B0606020202030204" pitchFamily="34" charset="0"/>
            </a:endParaRPr>
          </a:p>
          <a:p>
            <a:pPr eaLnBrk="0" fontAlgn="base" hangingPunct="0">
              <a:spcBef>
                <a:spcPct val="0"/>
              </a:spcBef>
              <a:spcAft>
                <a:spcPct val="0"/>
              </a:spcAft>
            </a:pPr>
            <a:endParaRPr lang="en-US" altLang="en-US" sz="1200" dirty="0">
              <a:latin typeface="Arial" panose="020B0604020202020204" pitchFamily="34" charset="0"/>
            </a:endParaRPr>
          </a:p>
          <a:p>
            <a:endParaRPr lang="en-ZA" dirty="0"/>
          </a:p>
        </p:txBody>
      </p:sp>
      <p:graphicFrame>
        <p:nvGraphicFramePr>
          <p:cNvPr id="12" name="Table 11"/>
          <p:cNvGraphicFramePr>
            <a:graphicFrameLocks noGrp="1"/>
          </p:cNvGraphicFramePr>
          <p:nvPr>
            <p:extLst>
              <p:ext uri="{D42A27DB-BD31-4B8C-83A1-F6EECF244321}">
                <p14:modId xmlns:p14="http://schemas.microsoft.com/office/powerpoint/2010/main" val="1600448008"/>
              </p:ext>
            </p:extLst>
          </p:nvPr>
        </p:nvGraphicFramePr>
        <p:xfrm>
          <a:off x="287744" y="2407950"/>
          <a:ext cx="9404529" cy="2114576"/>
        </p:xfrm>
        <a:graphic>
          <a:graphicData uri="http://schemas.openxmlformats.org/drawingml/2006/table">
            <a:tbl>
              <a:tblPr firstRow="1" firstCol="1" bandRow="1">
                <a:tableStyleId>{5C22544A-7EE6-4342-B048-85BDC9FD1C3A}</a:tableStyleId>
              </a:tblPr>
              <a:tblGrid>
                <a:gridCol w="550290">
                  <a:extLst>
                    <a:ext uri="{9D8B030D-6E8A-4147-A177-3AD203B41FA5}">
                      <a16:colId xmlns:a16="http://schemas.microsoft.com/office/drawing/2014/main" val="20000"/>
                    </a:ext>
                  </a:extLst>
                </a:gridCol>
                <a:gridCol w="1872572">
                  <a:extLst>
                    <a:ext uri="{9D8B030D-6E8A-4147-A177-3AD203B41FA5}">
                      <a16:colId xmlns:a16="http://schemas.microsoft.com/office/drawing/2014/main" val="20001"/>
                    </a:ext>
                  </a:extLst>
                </a:gridCol>
                <a:gridCol w="677088">
                  <a:extLst>
                    <a:ext uri="{9D8B030D-6E8A-4147-A177-3AD203B41FA5}">
                      <a16:colId xmlns:a16="http://schemas.microsoft.com/office/drawing/2014/main" val="20002"/>
                    </a:ext>
                  </a:extLst>
                </a:gridCol>
                <a:gridCol w="698247">
                  <a:extLst>
                    <a:ext uri="{9D8B030D-6E8A-4147-A177-3AD203B41FA5}">
                      <a16:colId xmlns:a16="http://schemas.microsoft.com/office/drawing/2014/main" val="20003"/>
                    </a:ext>
                  </a:extLst>
                </a:gridCol>
                <a:gridCol w="666509">
                  <a:extLst>
                    <a:ext uri="{9D8B030D-6E8A-4147-A177-3AD203B41FA5}">
                      <a16:colId xmlns:a16="http://schemas.microsoft.com/office/drawing/2014/main" val="20006"/>
                    </a:ext>
                  </a:extLst>
                </a:gridCol>
                <a:gridCol w="666509">
                  <a:extLst>
                    <a:ext uri="{9D8B030D-6E8A-4147-A177-3AD203B41FA5}">
                      <a16:colId xmlns:a16="http://schemas.microsoft.com/office/drawing/2014/main" val="20007"/>
                    </a:ext>
                  </a:extLst>
                </a:gridCol>
                <a:gridCol w="655930">
                  <a:extLst>
                    <a:ext uri="{9D8B030D-6E8A-4147-A177-3AD203B41FA5}">
                      <a16:colId xmlns:a16="http://schemas.microsoft.com/office/drawing/2014/main" val="20008"/>
                    </a:ext>
                  </a:extLst>
                </a:gridCol>
                <a:gridCol w="624190">
                  <a:extLst>
                    <a:ext uri="{9D8B030D-6E8A-4147-A177-3AD203B41FA5}">
                      <a16:colId xmlns:a16="http://schemas.microsoft.com/office/drawing/2014/main" val="20009"/>
                    </a:ext>
                  </a:extLst>
                </a:gridCol>
                <a:gridCol w="698247">
                  <a:extLst>
                    <a:ext uri="{9D8B030D-6E8A-4147-A177-3AD203B41FA5}">
                      <a16:colId xmlns:a16="http://schemas.microsoft.com/office/drawing/2014/main" val="20010"/>
                    </a:ext>
                  </a:extLst>
                </a:gridCol>
                <a:gridCol w="581872">
                  <a:extLst>
                    <a:ext uri="{9D8B030D-6E8A-4147-A177-3AD203B41FA5}">
                      <a16:colId xmlns:a16="http://schemas.microsoft.com/office/drawing/2014/main" val="20011"/>
                    </a:ext>
                  </a:extLst>
                </a:gridCol>
                <a:gridCol w="1713075">
                  <a:extLst>
                    <a:ext uri="{9D8B030D-6E8A-4147-A177-3AD203B41FA5}">
                      <a16:colId xmlns:a16="http://schemas.microsoft.com/office/drawing/2014/main" val="20014"/>
                    </a:ext>
                  </a:extLst>
                </a:gridCol>
              </a:tblGrid>
              <a:tr h="899122">
                <a:tc gridSpan="2">
                  <a:txBody>
                    <a:bodyPr/>
                    <a:lstStyle/>
                    <a:p>
                      <a:pPr marL="0" marR="0" algn="just">
                        <a:lnSpc>
                          <a:spcPct val="100000"/>
                        </a:lnSpc>
                        <a:spcBef>
                          <a:spcPts val="0"/>
                        </a:spcBef>
                        <a:spcAft>
                          <a:spcPts val="0"/>
                        </a:spcAft>
                      </a:pPr>
                      <a:r>
                        <a:rPr lang="en-US" sz="1000" b="1" dirty="0">
                          <a:effectLst/>
                          <a:latin typeface="Arial Narrow" panose="020B0606020202030204" pitchFamily="34" charset="0"/>
                        </a:rPr>
                        <a:t>OUTPUT INDICATOR</a:t>
                      </a:r>
                      <a:endParaRPr lang="en-US" sz="11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38100" cmpd="sng">
                      <a:noFill/>
                    </a:lnB>
                    <a:solidFill>
                      <a:srgbClr val="003819"/>
                    </a:solidFill>
                  </a:tcPr>
                </a:tc>
                <a:tc hMerge="1">
                  <a:txBody>
                    <a:bodyPr/>
                    <a:lstStyle/>
                    <a:p>
                      <a:endParaRPr lang="en-US"/>
                    </a:p>
                  </a:txBody>
                  <a:tcPr/>
                </a:tc>
                <a:tc>
                  <a:txBody>
                    <a:bodyPr/>
                    <a:lstStyle/>
                    <a:p>
                      <a:pPr marL="71755" marR="71755">
                        <a:lnSpc>
                          <a:spcPct val="100000"/>
                        </a:lnSpc>
                        <a:spcBef>
                          <a:spcPts val="0"/>
                        </a:spcBef>
                        <a:spcAft>
                          <a:spcPts val="0"/>
                        </a:spcAft>
                      </a:pPr>
                      <a:r>
                        <a:rPr lang="en-ZA" sz="1000" b="1" dirty="0">
                          <a:effectLst/>
                          <a:latin typeface="Arial Narrow" panose="020B0606020202030204" pitchFamily="34" charset="0"/>
                        </a:rPr>
                        <a:t>Baseline 2019/2020</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b">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Annual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Q2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Q2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Q3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66675" marR="71755" indent="5080" algn="l">
                        <a:lnSpc>
                          <a:spcPct val="100000"/>
                        </a:lnSpc>
                        <a:spcBef>
                          <a:spcPts val="0"/>
                        </a:spcBef>
                        <a:spcAft>
                          <a:spcPts val="0"/>
                        </a:spcAft>
                      </a:pPr>
                      <a:r>
                        <a:rPr lang="en-ZA" sz="1000" b="1" dirty="0">
                          <a:effectLst/>
                          <a:latin typeface="Arial Narrow" panose="020B0606020202030204" pitchFamily="34" charset="0"/>
                        </a:rPr>
                        <a:t>Q3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Q4 Target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71755" marR="71755" algn="l">
                        <a:lnSpc>
                          <a:spcPct val="100000"/>
                        </a:lnSpc>
                        <a:spcBef>
                          <a:spcPts val="0"/>
                        </a:spcBef>
                        <a:spcAft>
                          <a:spcPts val="0"/>
                        </a:spcAft>
                      </a:pPr>
                      <a:r>
                        <a:rPr lang="en-ZA" sz="1000" b="1" dirty="0">
                          <a:effectLst/>
                          <a:latin typeface="Arial Narrow" panose="020B0606020202030204" pitchFamily="34" charset="0"/>
                        </a:rPr>
                        <a:t>Q4 Actual Achievement</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lnT w="12700" cap="flat" cmpd="sng" algn="ctr">
                      <a:solidFill>
                        <a:schemeClr val="tx1"/>
                      </a:solidFill>
                      <a:prstDash val="solid"/>
                      <a:round/>
                      <a:headEnd type="none" w="med" len="med"/>
                      <a:tailEnd type="none" w="med" len="med"/>
                    </a:lnT>
                    <a:lnB w="38100" cmpd="sng">
                      <a:noFill/>
                    </a:lnB>
                    <a:solidFill>
                      <a:srgbClr val="003819"/>
                    </a:solidFill>
                  </a:tcPr>
                </a:tc>
                <a:tc>
                  <a:txBody>
                    <a:bodyPr/>
                    <a:lstStyle/>
                    <a:p>
                      <a:pPr marL="0" marR="0" algn="l">
                        <a:lnSpc>
                          <a:spcPct val="100000"/>
                        </a:lnSpc>
                        <a:spcBef>
                          <a:spcPts val="0"/>
                        </a:spcBef>
                        <a:spcAft>
                          <a:spcPts val="0"/>
                        </a:spcAft>
                      </a:pPr>
                      <a:r>
                        <a:rPr lang="en-ZA" sz="1000" b="1" dirty="0">
                          <a:effectLst/>
                          <a:latin typeface="Arial Narrow" panose="020B0606020202030204" pitchFamily="34" charset="0"/>
                        </a:rPr>
                        <a:t>COMMENT ON DEVIATIONS</a:t>
                      </a:r>
                      <a:endParaRPr lang="en-US" sz="11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solidFill>
                      <a:srgbClr val="003819"/>
                    </a:solidFill>
                  </a:tcPr>
                </a:tc>
                <a:extLst>
                  <a:ext uri="{0D108BD9-81ED-4DB2-BD59-A6C34878D82A}">
                    <a16:rowId xmlns:a16="http://schemas.microsoft.com/office/drawing/2014/main" val="10000"/>
                  </a:ext>
                </a:extLst>
              </a:tr>
              <a:tr h="525780">
                <a:tc>
                  <a:txBody>
                    <a:bodyPr/>
                    <a:lstStyle/>
                    <a:p>
                      <a:pPr marL="0" marR="0" algn="just">
                        <a:lnSpc>
                          <a:spcPct val="100000"/>
                        </a:lnSpc>
                        <a:spcBef>
                          <a:spcPts val="0"/>
                        </a:spcBef>
                        <a:spcAft>
                          <a:spcPts val="0"/>
                        </a:spcAft>
                      </a:pPr>
                      <a:r>
                        <a:rPr lang="en-ZA" sz="10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1.3.1</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Arial" panose="020B0604020202020204" pitchFamily="34" charset="0"/>
                        </a:rPr>
                        <a:t>Percentage of payments made to creditors within 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Arial" panose="020B0604020202020204" pitchFamily="34" charset="0"/>
                        </a:rPr>
                        <a:t>days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b="1" dirty="0">
                          <a:effectLst/>
                          <a:latin typeface="Arial Narrow" panose="020B0606020202030204" pitchFamily="34" charset="0"/>
                          <a:ea typeface="Calibri" panose="020F0502020204030204" pitchFamily="34" charset="0"/>
                          <a:cs typeface="Times New Roman" panose="02020603050405020304" pitchFamily="18" charset="0"/>
                        </a:rPr>
                        <a:t>100%</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98%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Arial" panose="020B0604020202020204" pitchFamily="34" charset="0"/>
                        </a:rPr>
                        <a:t>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Arial" panose="020B0604020202020204" pitchFamily="34" charset="0"/>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689674">
                <a:tc>
                  <a:txBody>
                    <a:bodyPr/>
                    <a:lstStyle/>
                    <a:p>
                      <a:pPr marL="0" marR="0" algn="just">
                        <a:lnSpc>
                          <a:spcPct val="100000"/>
                        </a:lnSpc>
                        <a:spcBef>
                          <a:spcPts val="0"/>
                        </a:spcBef>
                        <a:spcAft>
                          <a:spcPts val="0"/>
                        </a:spcAft>
                      </a:pPr>
                      <a:r>
                        <a:rPr lang="en-ZA" sz="10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1.3.2</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00000"/>
                        </a:lnSpc>
                        <a:spcBef>
                          <a:spcPts val="0"/>
                        </a:spcBef>
                        <a:spcAft>
                          <a:spcPts val="0"/>
                        </a:spcAft>
                      </a:pPr>
                      <a:r>
                        <a:rPr lang="en-ZA" sz="1000">
                          <a:effectLst/>
                          <a:latin typeface="Arial Narrow" panose="020B0606020202030204" pitchFamily="34" charset="0"/>
                          <a:ea typeface="Calibri" panose="020F0502020204030204" pitchFamily="34" charset="0"/>
                          <a:cs typeface="Arial" panose="020B0604020202020204" pitchFamily="34" charset="0"/>
                        </a:rPr>
                        <a:t>Percentage of expenditure 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ZA" sz="1000">
                          <a:effectLst/>
                          <a:latin typeface="Arial Narrow" panose="020B0606020202030204" pitchFamily="34" charset="0"/>
                          <a:ea typeface="Calibri" panose="020F0502020204030204" pitchFamily="34" charset="0"/>
                          <a:cs typeface="Arial" panose="020B0604020202020204" pitchFamily="34" charset="0"/>
                        </a:rPr>
                        <a:t>relation to budget allocated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a:effectLst/>
                          <a:latin typeface="Arial Narrow" panose="020B0606020202030204" pitchFamily="34" charset="0"/>
                          <a:ea typeface="Calibri" panose="020F0502020204030204" pitchFamily="34" charset="0"/>
                          <a:cs typeface="Times New Roman" panose="02020603050405020304" pitchFamily="18" charset="0"/>
                        </a:rPr>
                        <a:t>96%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ZA" sz="1000" b="1" dirty="0">
                          <a:effectLst/>
                          <a:latin typeface="Arial Narrow" panose="020B0606020202030204" pitchFamily="34" charset="0"/>
                          <a:ea typeface="Calibri" panose="020F0502020204030204" pitchFamily="34" charset="0"/>
                          <a:cs typeface="Times New Roman" panose="02020603050405020304" pitchFamily="18" charset="0"/>
                        </a:rPr>
                        <a:t>98%</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45%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38%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70%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65%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98%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1000">
                          <a:effectLst/>
                          <a:latin typeface="Arial Narrow" panose="020B0606020202030204" pitchFamily="34" charset="0"/>
                          <a:ea typeface="Times New Roman" panose="02020603050405020304" pitchFamily="18" charset="0"/>
                          <a:cs typeface="Times New Roman" panose="02020603050405020304" pitchFamily="18" charset="0"/>
                        </a:rPr>
                        <a:t>96%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just">
                        <a:lnSpc>
                          <a:spcPct val="100000"/>
                        </a:lnSpc>
                        <a:spcBef>
                          <a:spcPts val="0"/>
                        </a:spcBef>
                        <a:spcAft>
                          <a:spcPts val="0"/>
                        </a:spcAft>
                      </a:pPr>
                      <a:r>
                        <a:rPr lang="en-ZA" sz="1000" dirty="0">
                          <a:effectLst/>
                          <a:latin typeface="Arial Narrow" panose="020B0606020202030204" pitchFamily="34" charset="0"/>
                          <a:ea typeface="Calibri" panose="020F0502020204030204" pitchFamily="34" charset="0"/>
                          <a:cs typeface="Times New Roman" panose="02020603050405020304" pitchFamily="18" charset="0"/>
                        </a:rPr>
                        <a:t>The </a:t>
                      </a:r>
                      <a:r>
                        <a:rPr lang="en-ZA" sz="1000" dirty="0" smtClean="0">
                          <a:effectLst/>
                          <a:latin typeface="Arial Narrow" panose="020B0606020202030204" pitchFamily="34" charset="0"/>
                          <a:ea typeface="Calibri" panose="020F0502020204030204" pitchFamily="34" charset="0"/>
                          <a:cs typeface="Times New Roman" panose="02020603050405020304" pitchFamily="18" charset="0"/>
                        </a:rPr>
                        <a:t>Department </a:t>
                      </a:r>
                      <a:r>
                        <a:rPr lang="en-ZA" sz="1000" dirty="0">
                          <a:effectLst/>
                          <a:latin typeface="Arial Narrow" panose="020B0606020202030204" pitchFamily="34" charset="0"/>
                          <a:ea typeface="Calibri" panose="020F0502020204030204" pitchFamily="34" charset="0"/>
                          <a:cs typeface="Times New Roman" panose="02020603050405020304" pitchFamily="18" charset="0"/>
                        </a:rPr>
                        <a:t>mainly underspent due to vacant posts not filled during the financial year.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15" name="TextBox 14"/>
          <p:cNvSpPr txBox="1"/>
          <p:nvPr/>
        </p:nvSpPr>
        <p:spPr>
          <a:xfrm>
            <a:off x="231339" y="2113821"/>
            <a:ext cx="2987588" cy="246221"/>
          </a:xfrm>
          <a:prstGeom prst="rect">
            <a:avLst/>
          </a:prstGeom>
          <a:noFill/>
        </p:spPr>
        <p:txBody>
          <a:bodyPr wrap="square" rtlCol="0">
            <a:spAutoFit/>
          </a:bodyPr>
          <a:lstStyle/>
          <a:p>
            <a:r>
              <a:rPr lang="en-ZA" altLang="en-US" sz="1000" b="1" i="1" dirty="0">
                <a:latin typeface="Arial Narrow" panose="020B0606020202030204" pitchFamily="34" charset="0"/>
                <a:ea typeface="Calibri" panose="020F0502020204030204" pitchFamily="34" charset="0"/>
                <a:cs typeface="Times New Roman" panose="02020603050405020304" pitchFamily="18" charset="0"/>
              </a:rPr>
              <a:t>Output Indicators, Targets, </a:t>
            </a:r>
            <a:r>
              <a:rPr lang="en-ZA" altLang="en-US" sz="1000" b="1" i="1" dirty="0" smtClean="0">
                <a:latin typeface="Arial Narrow" panose="020B0606020202030204" pitchFamily="34" charset="0"/>
                <a:ea typeface="Calibri" panose="020F0502020204030204" pitchFamily="34" charset="0"/>
                <a:cs typeface="Times New Roman" panose="02020603050405020304" pitchFamily="18" charset="0"/>
              </a:rPr>
              <a:t>and Actual Achievements</a:t>
            </a:r>
            <a:endParaRPr lang="en-US" sz="1000" dirty="0">
              <a:latin typeface="Arial Narrow" panose="020B0606020202030204" pitchFamily="34" charset="0"/>
            </a:endParaRPr>
          </a:p>
        </p:txBody>
      </p:sp>
    </p:spTree>
    <p:extLst>
      <p:ext uri="{BB962C8B-B14F-4D97-AF65-F5344CB8AC3E}">
        <p14:creationId xmlns:p14="http://schemas.microsoft.com/office/powerpoint/2010/main" val="2950819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a:off x="0" y="6353276"/>
            <a:ext cx="9906000" cy="346075"/>
          </a:xfrm>
          <a:prstGeom prst="rect">
            <a:avLst/>
          </a:prstGeom>
        </p:spPr>
      </p:pic>
      <p:sp>
        <p:nvSpPr>
          <p:cNvPr id="4" name="Slide Number Placeholder 3"/>
          <p:cNvSpPr>
            <a:spLocks noGrp="1"/>
          </p:cNvSpPr>
          <p:nvPr>
            <p:ph type="sldNum" sz="quarter" idx="12"/>
          </p:nvPr>
        </p:nvSpPr>
        <p:spPr>
          <a:xfrm>
            <a:off x="7537980" y="6353276"/>
            <a:ext cx="2228850" cy="365125"/>
          </a:xfrm>
        </p:spPr>
        <p:txBody>
          <a:bodyPr/>
          <a:lstStyle/>
          <a:p>
            <a:pPr algn="r"/>
            <a:fld id="{96B6FF19-05A1-4CA1-BC87-1DF7A796AA03}" type="slidenum">
              <a:rPr lang="en-US" sz="1400" b="1" smtClean="0">
                <a:solidFill>
                  <a:srgbClr val="B1A673"/>
                </a:solidFill>
                <a:latin typeface="Arial Narrow" panose="020B0606020202030204" pitchFamily="34" charset="0"/>
              </a:rPr>
              <a:pPr algn="r"/>
              <a:t>9</a:t>
            </a:fld>
            <a:endParaRPr lang="en-US" sz="1400" b="1" dirty="0">
              <a:solidFill>
                <a:srgbClr val="B1A673"/>
              </a:solidFill>
              <a:latin typeface="Arial Narrow" panose="020B0606020202030204" pitchFamily="34" charset="0"/>
            </a:endParaRPr>
          </a:p>
        </p:txBody>
      </p:sp>
      <p:sp>
        <p:nvSpPr>
          <p:cNvPr id="6" name="Rectangle 5"/>
          <p:cNvSpPr/>
          <p:nvPr/>
        </p:nvSpPr>
        <p:spPr>
          <a:xfrm>
            <a:off x="3202397" y="6353276"/>
            <a:ext cx="3501215" cy="307777"/>
          </a:xfrm>
          <a:prstGeom prst="rect">
            <a:avLst/>
          </a:prstGeom>
          <a:noFill/>
          <a:ln>
            <a:noFill/>
          </a:ln>
        </p:spPr>
        <p:txBody>
          <a:bodyPr wrap="none" lIns="91440" tIns="45720" rIns="91440" bIns="45720">
            <a:spAutoFit/>
          </a:bodyPr>
          <a:lstStyle/>
          <a:p>
            <a:pPr algn="ctr"/>
            <a:r>
              <a:rPr lang="en-US" sz="1400" b="1" dirty="0">
                <a:ln w="0"/>
                <a:solidFill>
                  <a:srgbClr val="B1A673"/>
                </a:solidFill>
                <a:effectLst>
                  <a:outerShdw blurRad="38100" dist="19050" dir="2700000" algn="tl" rotWithShape="0">
                    <a:schemeClr val="dk1">
                      <a:alpha val="40000"/>
                    </a:schemeClr>
                  </a:outerShdw>
                </a:effectLst>
                <a:latin typeface="Arial Narrow" panose="020B0606020202030204" pitchFamily="34" charset="0"/>
              </a:rPr>
              <a:t>CIVILIAN SECRETARIAT FOR POLICE SERVICE</a:t>
            </a: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9733"/>
          <a:stretch/>
        </p:blipFill>
        <p:spPr>
          <a:xfrm>
            <a:off x="0" y="13232"/>
            <a:ext cx="1314450" cy="11779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4400" y="13232"/>
            <a:ext cx="1371600" cy="71437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41398"/>
          <a:stretch/>
        </p:blipFill>
        <p:spPr>
          <a:xfrm flipV="1">
            <a:off x="0" y="727606"/>
            <a:ext cx="9906000" cy="385019"/>
          </a:xfrm>
          <a:prstGeom prst="rect">
            <a:avLst/>
          </a:prstGeom>
        </p:spPr>
      </p:pic>
      <p:sp>
        <p:nvSpPr>
          <p:cNvPr id="10" name="Title 1"/>
          <p:cNvSpPr txBox="1">
            <a:spLocks/>
          </p:cNvSpPr>
          <p:nvPr/>
        </p:nvSpPr>
        <p:spPr>
          <a:xfrm>
            <a:off x="1343027" y="279723"/>
            <a:ext cx="7219951" cy="4320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cap="small" dirty="0">
                <a:solidFill>
                  <a:srgbClr val="B1A673"/>
                </a:solidFill>
                <a:latin typeface="Arial Narrow" panose="020B0606020202030204" pitchFamily="34" charset="0"/>
              </a:rPr>
              <a:t>INSTITUTIONAL PROGRAMME PERFORMANCE INFORMATION </a:t>
            </a:r>
            <a:endParaRPr lang="en-ZA" sz="2200" b="1" dirty="0">
              <a:solidFill>
                <a:srgbClr val="B1A673"/>
              </a:solidFill>
              <a:latin typeface="Arial Narrow" panose="020B0606020202030204" pitchFamily="34" charset="0"/>
              <a:cs typeface="Arial Narrow"/>
            </a:endParaRPr>
          </a:p>
        </p:txBody>
      </p:sp>
      <p:sp>
        <p:nvSpPr>
          <p:cNvPr id="11" name="Rectangle 10"/>
          <p:cNvSpPr/>
          <p:nvPr/>
        </p:nvSpPr>
        <p:spPr>
          <a:xfrm>
            <a:off x="2378867" y="750070"/>
            <a:ext cx="5091112" cy="340093"/>
          </a:xfrm>
          <a:prstGeom prst="rect">
            <a:avLst/>
          </a:prstGeom>
        </p:spPr>
        <p:txBody>
          <a:bodyPr wrap="square">
            <a:spAutoFit/>
          </a:bodyPr>
          <a:lstStyle/>
          <a:p>
            <a:pPr marL="90170">
              <a:lnSpc>
                <a:spcPct val="115000"/>
              </a:lnSpc>
            </a:pPr>
            <a:r>
              <a:rPr lang="en-ZA" sz="14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GRAPHICAL REPRESENTATION OF PROGRAMME 1 PERFORMANCE</a:t>
            </a:r>
            <a:endParaRPr lang="en-US"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p:cNvSpPr/>
          <p:nvPr/>
        </p:nvSpPr>
        <p:spPr>
          <a:xfrm>
            <a:off x="6223000" y="1572804"/>
            <a:ext cx="3480330" cy="4431983"/>
          </a:xfrm>
          <a:prstGeom prst="rect">
            <a:avLst/>
          </a:prstGeom>
        </p:spPr>
        <p:txBody>
          <a:bodyPr wrap="square">
            <a:spAutoFit/>
          </a:bodyPr>
          <a:lstStyle/>
          <a:p>
            <a:pPr algn="just">
              <a:lnSpc>
                <a:spcPct val="150000"/>
              </a:lnSpc>
            </a:pPr>
            <a:r>
              <a:rPr lang="en-US" sz="1600" b="1" dirty="0" smtClean="0">
                <a:latin typeface="Arial Narrow" panose="020B0606020202030204" pitchFamily="34" charset="0"/>
                <a:cs typeface="Arial Narrow"/>
              </a:rPr>
              <a:t>The Programme </a:t>
            </a:r>
            <a:r>
              <a:rPr lang="en-US" sz="1600" b="1" dirty="0">
                <a:latin typeface="Arial Narrow" panose="020B0606020202030204" pitchFamily="34" charset="0"/>
                <a:cs typeface="Arial Narrow"/>
              </a:rPr>
              <a:t>did not achieve the desired </a:t>
            </a:r>
            <a:r>
              <a:rPr lang="en-US" sz="1600" b="1" dirty="0" smtClean="0">
                <a:latin typeface="Arial Narrow" panose="020B0606020202030204" pitchFamily="34" charset="0"/>
                <a:cs typeface="Arial Narrow"/>
              </a:rPr>
              <a:t>100% performance during the period under consideration due to the following reasons:</a:t>
            </a:r>
          </a:p>
          <a:p>
            <a:pPr algn="just">
              <a:lnSpc>
                <a:spcPct val="150000"/>
              </a:lnSpc>
            </a:pPr>
            <a:endParaRPr lang="en-US" sz="1400" b="1" dirty="0" smtClean="0">
              <a:latin typeface="Arial Narrow" panose="020B0606020202030204" pitchFamily="34" charset="0"/>
              <a:cs typeface="Arial Narrow"/>
            </a:endParaRPr>
          </a:p>
          <a:p>
            <a:pPr marL="285750" indent="-285750" algn="just">
              <a:lnSpc>
                <a:spcPct val="150000"/>
              </a:lnSpc>
              <a:buFont typeface="Arial" panose="020B0604020202020204" pitchFamily="34" charset="0"/>
              <a:buChar char="•"/>
            </a:pPr>
            <a:r>
              <a:rPr lang="en-US" sz="1600" dirty="0" smtClean="0">
                <a:latin typeface="Arial Narrow" panose="020B0606020202030204" pitchFamily="34" charset="0"/>
              </a:rPr>
              <a:t>low </a:t>
            </a:r>
            <a:r>
              <a:rPr lang="en-US" sz="1600" dirty="0">
                <a:latin typeface="Arial Narrow" panose="020B0606020202030204" pitchFamily="34" charset="0"/>
              </a:rPr>
              <a:t>spending on the Department’s main cost-drivers during the nation-wide </a:t>
            </a:r>
            <a:r>
              <a:rPr lang="en-US" sz="1600" dirty="0" smtClean="0">
                <a:latin typeface="Arial Narrow" panose="020B0606020202030204" pitchFamily="34" charset="0"/>
              </a:rPr>
              <a:t>lockdown;</a:t>
            </a:r>
          </a:p>
          <a:p>
            <a:pPr marL="285750" indent="-285750" algn="just">
              <a:lnSpc>
                <a:spcPct val="150000"/>
              </a:lnSpc>
              <a:buFont typeface="Arial" panose="020B0604020202020204" pitchFamily="34" charset="0"/>
              <a:buChar char="•"/>
            </a:pPr>
            <a:r>
              <a:rPr lang="en-US" sz="1600" dirty="0" smtClean="0">
                <a:latin typeface="Arial Narrow" panose="020B0606020202030204" pitchFamily="34" charset="0"/>
              </a:rPr>
              <a:t>late </a:t>
            </a:r>
            <a:r>
              <a:rPr lang="en-US" sz="1600" dirty="0">
                <a:latin typeface="Arial Narrow" panose="020B0606020202030204" pitchFamily="34" charset="0"/>
              </a:rPr>
              <a:t>approval of the ICT report, human resource </a:t>
            </a:r>
            <a:r>
              <a:rPr lang="en-US" sz="1600" dirty="0" smtClean="0">
                <a:latin typeface="Arial Narrow" panose="020B0606020202030204" pitchFamily="34" charset="0"/>
              </a:rPr>
              <a:t>policies and strategies; and</a:t>
            </a:r>
          </a:p>
          <a:p>
            <a:pPr marL="285750" indent="-285750" algn="just">
              <a:lnSpc>
                <a:spcPct val="150000"/>
              </a:lnSpc>
              <a:buFont typeface="Arial" panose="020B0604020202020204" pitchFamily="34" charset="0"/>
              <a:buChar char="•"/>
            </a:pPr>
            <a:r>
              <a:rPr lang="en-ZA" sz="1600" dirty="0">
                <a:latin typeface="Arial Narrow" panose="020B0606020202030204" pitchFamily="34" charset="0"/>
              </a:rPr>
              <a:t>vacant funded </a:t>
            </a:r>
            <a:r>
              <a:rPr lang="en-ZA" sz="1600" dirty="0" smtClean="0">
                <a:latin typeface="Arial Narrow" panose="020B0606020202030204" pitchFamily="34" charset="0"/>
              </a:rPr>
              <a:t>posts.</a:t>
            </a:r>
            <a:endParaRPr lang="en-US" sz="1600" dirty="0" smtClean="0">
              <a:latin typeface="Arial Narrow" panose="020B0606020202030204" pitchFamily="34" charset="0"/>
            </a:endParaRPr>
          </a:p>
          <a:p>
            <a:pPr marL="285750" indent="-285750" algn="just">
              <a:lnSpc>
                <a:spcPct val="150000"/>
              </a:lnSpc>
              <a:spcAft>
                <a:spcPts val="1200"/>
              </a:spcAft>
              <a:buFont typeface="Arial" panose="020B0604020202020204" pitchFamily="34" charset="0"/>
              <a:buChar char="•"/>
            </a:pPr>
            <a:endParaRPr lang="en-US" sz="1400" dirty="0">
              <a:latin typeface="Arial Narrow"/>
              <a:cs typeface="Arial Narrow"/>
            </a:endParaRPr>
          </a:p>
        </p:txBody>
      </p:sp>
      <p:sp>
        <p:nvSpPr>
          <p:cNvPr id="16" name="Rectangle 15"/>
          <p:cNvSpPr/>
          <p:nvPr/>
        </p:nvSpPr>
        <p:spPr>
          <a:xfrm>
            <a:off x="352422" y="5316190"/>
            <a:ext cx="9414408" cy="984885"/>
          </a:xfrm>
          <a:prstGeom prst="rect">
            <a:avLst/>
          </a:prstGeom>
        </p:spPr>
        <p:txBody>
          <a:bodyPr wrap="square">
            <a:spAutoFit/>
          </a:bodyPr>
          <a:lstStyle/>
          <a:p>
            <a:pPr algn="just">
              <a:lnSpc>
                <a:spcPct val="150000"/>
              </a:lnSpc>
              <a:spcAft>
                <a:spcPts val="1200"/>
              </a:spcAft>
            </a:pPr>
            <a:r>
              <a:rPr lang="en-US" sz="1600" dirty="0" smtClean="0">
                <a:latin typeface="Arial Narrow" panose="020B0606020202030204" pitchFamily="34" charset="0"/>
              </a:rPr>
              <a:t>.</a:t>
            </a:r>
            <a:endParaRPr lang="en-US" sz="1600" dirty="0">
              <a:latin typeface="Arial Narrow" panose="020B0606020202030204" pitchFamily="34" charset="0"/>
            </a:endParaRPr>
          </a:p>
          <a:p>
            <a:pPr algn="just">
              <a:lnSpc>
                <a:spcPct val="150000"/>
              </a:lnSpc>
              <a:spcAft>
                <a:spcPts val="1200"/>
              </a:spcAft>
            </a:pPr>
            <a:endParaRPr lang="en-US" sz="1600" dirty="0">
              <a:latin typeface="Arial Narrow"/>
              <a:cs typeface="Arial Narrow"/>
            </a:endParaRPr>
          </a:p>
        </p:txBody>
      </p:sp>
      <p:graphicFrame>
        <p:nvGraphicFramePr>
          <p:cNvPr id="17" name="Chart 16"/>
          <p:cNvGraphicFramePr>
            <a:graphicFrameLocks/>
          </p:cNvGraphicFramePr>
          <p:nvPr>
            <p:extLst>
              <p:ext uri="{D42A27DB-BD31-4B8C-83A1-F6EECF244321}">
                <p14:modId xmlns:p14="http://schemas.microsoft.com/office/powerpoint/2010/main" val="1768367754"/>
              </p:ext>
            </p:extLst>
          </p:nvPr>
        </p:nvGraphicFramePr>
        <p:xfrm>
          <a:off x="352422" y="1362123"/>
          <a:ext cx="5807078" cy="45903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432359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9108</TotalTime>
  <Words>5061</Words>
  <Application>Microsoft Office PowerPoint</Application>
  <PresentationFormat>A4 Paper (210x297 mm)</PresentationFormat>
  <Paragraphs>1057</Paragraphs>
  <Slides>31</Slides>
  <Notes>30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31</vt:i4>
      </vt:variant>
    </vt:vector>
  </HeadingPairs>
  <TitlesOfParts>
    <vt:vector size="42" baseType="lpstr">
      <vt:lpstr>MS Gothic</vt:lpstr>
      <vt:lpstr>Arial</vt:lpstr>
      <vt:lpstr>Arial Narrow</vt:lpstr>
      <vt:lpstr>Calibri</vt:lpstr>
      <vt:lpstr>Calibri Light</vt:lpstr>
      <vt:lpstr>FuturaStd-Bold</vt:lpstr>
      <vt:lpstr>FuturaStd-Book</vt:lpstr>
      <vt:lpstr>Times New Roman</vt:lpstr>
      <vt:lpstr>Wingdings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Madeleine Kirsten</dc:creator>
  <cp:lastModifiedBy>Itumeleng Moagi</cp:lastModifiedBy>
  <cp:revision>178</cp:revision>
  <cp:lastPrinted>2021-08-10T08:40:31Z</cp:lastPrinted>
  <dcterms:created xsi:type="dcterms:W3CDTF">2021-05-06T12:16:39Z</dcterms:created>
  <dcterms:modified xsi:type="dcterms:W3CDTF">2021-08-19T08:33:06Z</dcterms:modified>
</cp:coreProperties>
</file>