
<file path=[Content_Types].xml><?xml version="1.0" encoding="utf-8"?>
<Types xmlns="http://schemas.openxmlformats.org/package/2006/content-types">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tags/tag216.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slideLayouts/slideLayout102.xml" ContentType="application/vnd.openxmlformats-officedocument.presentationml.slideLayout+xml"/>
  <Override PartName="/ppt/tags/tag178.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tags/tag134.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theme/theme10.xml" ContentType="application/vnd.openxmlformats-officedocument.them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tags/tag131.xml" ContentType="application/vnd.openxmlformats-officedocument.presentationml.tags+xml"/>
  <Override PartName="/ppt/slideLayouts/slideLayout95.xml" ContentType="application/vnd.openxmlformats-officedocument.presentationml.slideLayout+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tags/tag29.xml" ContentType="application/vnd.openxmlformats-officedocument.presentationml.tags+xml"/>
  <Override PartName="/ppt/slideLayouts/slideLayout51.xml" ContentType="application/vnd.openxmlformats-officedocument.presentationml.slideLayout+xml"/>
  <Override PartName="/ppt/tags/tag76.xml" ContentType="application/vnd.openxmlformats-officedocument.presentationml.tags+xml"/>
  <Override PartName="/ppt/slideLayouts/slideLayout104.xml" ContentType="application/vnd.openxmlformats-officedocument.presentationml.slideLayout+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slideLayouts/slideLayout67.xml" ContentType="application/vnd.openxmlformats-officedocument.presentationml.slideLayout+xml"/>
  <Override PartName="/ppt/tags/tag103.xml" ContentType="application/vnd.openxmlformats-officedocument.presentationml.tags+xml"/>
  <Override PartName="/ppt/tags/tag150.xml" ContentType="application/vnd.openxmlformats-officedocument.presentationml.tags+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95.xml" ContentType="application/vnd.openxmlformats-officedocument.presentationml.tags+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heme/theme9.xml" ContentType="application/vnd.openxmlformats-officedocument.theme+xml"/>
  <Override PartName="/ppt/tags/tag155.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slideLayouts/slideLayout97.xml" ContentType="application/vnd.openxmlformats-officedocument.presentationml.slideLayout+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tags/tag209.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tags/tag206.xml" ContentType="application/vnd.openxmlformats-officedocument.presentationml.tags+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79.xml" ContentType="application/vnd.openxmlformats-officedocument.presentationml.tags+xml"/>
  <Override PartName="/ppt/tags/tag231.xml" ContentType="application/vnd.openxmlformats-officedocument.presentationml.tags+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slideMasters/slideMaster9.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Layouts/slideLayout99.xml" ContentType="application/vnd.openxmlformats-officedocument.presentationml.slideLayout+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slideLayouts/slideLayout88.xml" ContentType="application/vnd.openxmlformats-officedocument.presentationml.slideLayout+xml"/>
  <Override PartName="/ppt/tags/tag171.xml" ContentType="application/vnd.openxmlformats-officedocument.presentationml.tags+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slideLayouts/slideLayout108.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tags/tag94.xml" ContentType="application/vnd.openxmlformats-officedocument.presentationml.tags+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slideLayouts/slideLayout111.xml" ContentType="application/vnd.openxmlformats-officedocument.presentationml.slideLayout+xml"/>
  <Override PartName="/ppt/tags/tag187.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Layouts/slideLayout100.xml" ContentType="application/vnd.openxmlformats-officedocument.presentationml.slideLayout+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tags/tag208.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ags/tag233.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tags/tag227.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05.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129.xml" ContentType="application/vnd.openxmlformats-officedocument.presentationml.slideLayout+xml"/>
  <Override PartName="/ppt/tags/tag101.xml" ContentType="application/vnd.openxmlformats-officedocument.presentationml.tags+xml"/>
  <Override PartName="/ppt/slideLayouts/slideLayout107.xml" ContentType="application/vnd.openxmlformats-officedocument.presentationml.slideLayout+xml"/>
  <Override PartName="/ppt/slides/slide33.xml" ContentType="application/vnd.openxmlformats-officedocument.presentationml.slide+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59" r:id="rId5"/>
    <p:sldMasterId id="2147483654" r:id="rId6"/>
    <p:sldMasterId id="2147483664" r:id="rId7"/>
    <p:sldMasterId id="2147483689" r:id="rId8"/>
    <p:sldMasterId id="2147483716" r:id="rId9"/>
    <p:sldMasterId id="2147483718" r:id="rId10"/>
    <p:sldMasterId id="2147483721" r:id="rId11"/>
    <p:sldMasterId id="2147483746" r:id="rId12"/>
    <p:sldMasterId id="2147483772" r:id="rId13"/>
  </p:sldMasterIdLst>
  <p:notesMasterIdLst>
    <p:notesMasterId r:id="rId53"/>
  </p:notesMasterIdLst>
  <p:handoutMasterIdLst>
    <p:handoutMasterId r:id="rId54"/>
  </p:handoutMasterIdLst>
  <p:sldIdLst>
    <p:sldId id="740" r:id="rId14"/>
    <p:sldId id="1345" r:id="rId15"/>
    <p:sldId id="1344" r:id="rId16"/>
    <p:sldId id="1364" r:id="rId17"/>
    <p:sldId id="1362" r:id="rId18"/>
    <p:sldId id="1194" r:id="rId19"/>
    <p:sldId id="1361" r:id="rId20"/>
    <p:sldId id="1352" r:id="rId21"/>
    <p:sldId id="418" r:id="rId22"/>
    <p:sldId id="445" r:id="rId23"/>
    <p:sldId id="447" r:id="rId24"/>
    <p:sldId id="446" r:id="rId25"/>
    <p:sldId id="1351" r:id="rId26"/>
    <p:sldId id="1374" r:id="rId27"/>
    <p:sldId id="934" r:id="rId28"/>
    <p:sldId id="936" r:id="rId29"/>
    <p:sldId id="937" r:id="rId30"/>
    <p:sldId id="1184" r:id="rId31"/>
    <p:sldId id="364" r:id="rId32"/>
    <p:sldId id="367" r:id="rId33"/>
    <p:sldId id="1366" r:id="rId34"/>
    <p:sldId id="1346" r:id="rId35"/>
    <p:sldId id="783" r:id="rId36"/>
    <p:sldId id="1347" r:id="rId37"/>
    <p:sldId id="941" r:id="rId38"/>
    <p:sldId id="1348" r:id="rId39"/>
    <p:sldId id="827" r:id="rId40"/>
    <p:sldId id="1350" r:id="rId41"/>
    <p:sldId id="1354" r:id="rId42"/>
    <p:sldId id="1376" r:id="rId43"/>
    <p:sldId id="1349" r:id="rId44"/>
    <p:sldId id="1313" r:id="rId45"/>
    <p:sldId id="1308" r:id="rId46"/>
    <p:sldId id="619" r:id="rId47"/>
    <p:sldId id="1334" r:id="rId48"/>
    <p:sldId id="356" r:id="rId49"/>
    <p:sldId id="417" r:id="rId50"/>
    <p:sldId id="564" r:id="rId51"/>
    <p:sldId id="1317"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la Milner" initials="VM" lastIdx="3" clrIdx="0">
    <p:extLst>
      <p:ext uri="{19B8F6BF-5375-455C-9EA6-DF929625EA0E}">
        <p15:presenceInfo xmlns:p15="http://schemas.microsoft.com/office/powerpoint/2012/main" xmlns="" userId="2198c12ac369fff9" providerId="Windows Live"/>
      </p:ext>
    </p:extLst>
  </p:cmAuthor>
  <p:cmAuthor id="2" name="Eda Barnard" initials="EB" lastIdx="3" clrIdx="1">
    <p:extLst>
      <p:ext uri="{19B8F6BF-5375-455C-9EA6-DF929625EA0E}">
        <p15:presenceInfo xmlns:p15="http://schemas.microsoft.com/office/powerpoint/2012/main" xmlns="" userId="S-1-5-21-3528385313-3887411669-492545649-10434" providerId="AD"/>
      </p:ext>
    </p:extLst>
  </p:cmAuthor>
  <p:cmAuthor id="3" name="Eda Barnard" initials="EB [2]" lastIdx="1" clrIdx="2">
    <p:extLst>
      <p:ext uri="{19B8F6BF-5375-455C-9EA6-DF929625EA0E}">
        <p15:presenceInfo xmlns:p15="http://schemas.microsoft.com/office/powerpoint/2012/main" xmlns="" userId="S::Eda.Barnard@westerncape.gov.za::e812005c-c5d0-4b9f-9a0c-4b45f3b35637" providerId="AD"/>
      </p:ext>
    </p:extLst>
  </p:cmAuthor>
  <p:cmAuthor id="4" name="Tougieda Gallow" initials="TG" lastIdx="1" clrIdx="3">
    <p:extLst>
      <p:ext uri="{19B8F6BF-5375-455C-9EA6-DF929625EA0E}">
        <p15:presenceInfo xmlns:p15="http://schemas.microsoft.com/office/powerpoint/2012/main" xmlns="" userId="S::Tougieda.Gallow@westerncape.gov.za::02c315d8-491f-4567-9c62-1faadac052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14" autoAdjust="0"/>
    <p:restoredTop sz="94280" autoAdjust="0"/>
  </p:normalViewPr>
  <p:slideViewPr>
    <p:cSldViewPr snapToGrid="0" snapToObjects="1">
      <p:cViewPr varScale="1">
        <p:scale>
          <a:sx n="73" d="100"/>
          <a:sy n="73" d="100"/>
        </p:scale>
        <p:origin x="-1062" y="-102"/>
      </p:cViewPr>
      <p:guideLst>
        <p:guide orient="horz" pos="2160"/>
        <p:guide pos="288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906"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Benjamin" userId="5df26d19-c5e4-40cf-95b5-356f2858fae9" providerId="ADAL" clId="{BDBB1200-6CF0-436D-9288-46AD05A57874}"/>
    <pc:docChg chg="custSel modSld">
      <pc:chgData name="Daisy Benjamin" userId="5df26d19-c5e4-40cf-95b5-356f2858fae9" providerId="ADAL" clId="{BDBB1200-6CF0-436D-9288-46AD05A57874}" dt="2021-08-30T12:59:40.879" v="12" actId="1076"/>
      <pc:docMkLst>
        <pc:docMk/>
      </pc:docMkLst>
      <pc:sldChg chg="modSp mod">
        <pc:chgData name="Daisy Benjamin" userId="5df26d19-c5e4-40cf-95b5-356f2858fae9" providerId="ADAL" clId="{BDBB1200-6CF0-436D-9288-46AD05A57874}" dt="2021-08-30T12:59:32.613" v="11" actId="403"/>
        <pc:sldMkLst>
          <pc:docMk/>
          <pc:sldMk cId="469263703" sldId="827"/>
        </pc:sldMkLst>
        <pc:spChg chg="mod">
          <ac:chgData name="Daisy Benjamin" userId="5df26d19-c5e4-40cf-95b5-356f2858fae9" providerId="ADAL" clId="{BDBB1200-6CF0-436D-9288-46AD05A57874}" dt="2021-08-30T12:59:32.613" v="11" actId="403"/>
          <ac:spMkLst>
            <pc:docMk/>
            <pc:sldMk cId="469263703" sldId="827"/>
            <ac:spMk id="3" creationId="{00000000-0000-0000-0000-000000000000}"/>
          </ac:spMkLst>
        </pc:spChg>
      </pc:sldChg>
      <pc:sldChg chg="modSp mod">
        <pc:chgData name="Daisy Benjamin" userId="5df26d19-c5e4-40cf-95b5-356f2858fae9" providerId="ADAL" clId="{BDBB1200-6CF0-436D-9288-46AD05A57874}" dt="2021-08-30T12:58:52.516" v="3" actId="1076"/>
        <pc:sldMkLst>
          <pc:docMk/>
          <pc:sldMk cId="2113965490" sldId="941"/>
        </pc:sldMkLst>
        <pc:graphicFrameChg chg="mod">
          <ac:chgData name="Daisy Benjamin" userId="5df26d19-c5e4-40cf-95b5-356f2858fae9" providerId="ADAL" clId="{BDBB1200-6CF0-436D-9288-46AD05A57874}" dt="2021-08-30T12:58:52.516" v="3" actId="1076"/>
          <ac:graphicFrameMkLst>
            <pc:docMk/>
            <pc:sldMk cId="2113965490" sldId="941"/>
            <ac:graphicFrameMk id="4" creationId="{466E640E-BCBF-48A5-AC4D-FE921526BA7C}"/>
          </ac:graphicFrameMkLst>
        </pc:graphicFrameChg>
      </pc:sldChg>
      <pc:sldChg chg="modSp mod">
        <pc:chgData name="Daisy Benjamin" userId="5df26d19-c5e4-40cf-95b5-356f2858fae9" providerId="ADAL" clId="{BDBB1200-6CF0-436D-9288-46AD05A57874}" dt="2021-08-30T12:58:46.352" v="2" actId="1076"/>
        <pc:sldMkLst>
          <pc:docMk/>
          <pc:sldMk cId="739158318" sldId="1347"/>
        </pc:sldMkLst>
        <pc:graphicFrameChg chg="mod modGraphic">
          <ac:chgData name="Daisy Benjamin" userId="5df26d19-c5e4-40cf-95b5-356f2858fae9" providerId="ADAL" clId="{BDBB1200-6CF0-436D-9288-46AD05A57874}" dt="2021-08-30T12:58:46.352" v="2" actId="1076"/>
          <ac:graphicFrameMkLst>
            <pc:docMk/>
            <pc:sldMk cId="739158318" sldId="1347"/>
            <ac:graphicFrameMk id="4" creationId="{466E640E-BCBF-48A5-AC4D-FE921526BA7C}"/>
          </ac:graphicFrameMkLst>
        </pc:graphicFrameChg>
      </pc:sldChg>
      <pc:sldChg chg="modSp mod">
        <pc:chgData name="Daisy Benjamin" userId="5df26d19-c5e4-40cf-95b5-356f2858fae9" providerId="ADAL" clId="{BDBB1200-6CF0-436D-9288-46AD05A57874}" dt="2021-08-30T12:59:03.182" v="4" actId="1076"/>
        <pc:sldMkLst>
          <pc:docMk/>
          <pc:sldMk cId="3127826421" sldId="1348"/>
        </pc:sldMkLst>
        <pc:graphicFrameChg chg="mod">
          <ac:chgData name="Daisy Benjamin" userId="5df26d19-c5e4-40cf-95b5-356f2858fae9" providerId="ADAL" clId="{BDBB1200-6CF0-436D-9288-46AD05A57874}" dt="2021-08-30T12:59:03.182" v="4" actId="1076"/>
          <ac:graphicFrameMkLst>
            <pc:docMk/>
            <pc:sldMk cId="3127826421" sldId="1348"/>
            <ac:graphicFrameMk id="4" creationId="{466E640E-BCBF-48A5-AC4D-FE921526BA7C}"/>
          </ac:graphicFrameMkLst>
        </pc:graphicFrameChg>
      </pc:sldChg>
      <pc:sldChg chg="modSp mod">
        <pc:chgData name="Daisy Benjamin" userId="5df26d19-c5e4-40cf-95b5-356f2858fae9" providerId="ADAL" clId="{BDBB1200-6CF0-436D-9288-46AD05A57874}" dt="2021-08-30T12:59:40.879" v="12" actId="1076"/>
        <pc:sldMkLst>
          <pc:docMk/>
          <pc:sldMk cId="2434557649" sldId="1376"/>
        </pc:sldMkLst>
        <pc:graphicFrameChg chg="mod">
          <ac:chgData name="Daisy Benjamin" userId="5df26d19-c5e4-40cf-95b5-356f2858fae9" providerId="ADAL" clId="{BDBB1200-6CF0-436D-9288-46AD05A57874}" dt="2021-08-30T12:59:40.879" v="12" actId="1076"/>
          <ac:graphicFrameMkLst>
            <pc:docMk/>
            <pc:sldMk cId="2434557649" sldId="1376"/>
            <ac:graphicFrameMk id="3" creationId="{EA0BB9DE-1859-43FB-A725-82F032C90A16}"/>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8"/>
            <a:ext cx="3037840" cy="464819"/>
          </a:xfrm>
          <a:prstGeom prst="rect">
            <a:avLst/>
          </a:prstGeom>
        </p:spPr>
        <p:txBody>
          <a:bodyPr vert="horz" lIns="96681" tIns="48340" rIns="96681" bIns="48340" rtlCol="0"/>
          <a:lstStyle>
            <a:lvl1pPr algn="l">
              <a:defRPr sz="1300"/>
            </a:lvl1pPr>
          </a:lstStyle>
          <a:p>
            <a:endParaRPr lang="en-ZA" dirty="0"/>
          </a:p>
        </p:txBody>
      </p:sp>
      <p:sp>
        <p:nvSpPr>
          <p:cNvPr id="3" name="Date Placeholder 2"/>
          <p:cNvSpPr>
            <a:spLocks noGrp="1"/>
          </p:cNvSpPr>
          <p:nvPr>
            <p:ph type="dt" sz="quarter" idx="1"/>
          </p:nvPr>
        </p:nvSpPr>
        <p:spPr>
          <a:xfrm>
            <a:off x="3970947" y="8"/>
            <a:ext cx="3037840" cy="464819"/>
          </a:xfrm>
          <a:prstGeom prst="rect">
            <a:avLst/>
          </a:prstGeom>
        </p:spPr>
        <p:txBody>
          <a:bodyPr vert="horz" lIns="96681" tIns="48340" rIns="96681" bIns="48340" rtlCol="0"/>
          <a:lstStyle>
            <a:lvl1pPr algn="r">
              <a:defRPr sz="1300"/>
            </a:lvl1pPr>
          </a:lstStyle>
          <a:p>
            <a:fld id="{EB63F7BB-3048-4A1A-AE61-5A41C76E2951}" type="datetimeFigureOut">
              <a:rPr lang="en-ZA" smtClean="0"/>
              <a:pPr/>
              <a:t>2021/08/31</a:t>
            </a:fld>
            <a:endParaRPr lang="en-ZA" dirty="0"/>
          </a:p>
        </p:txBody>
      </p:sp>
      <p:sp>
        <p:nvSpPr>
          <p:cNvPr id="4" name="Footer Placeholder 3"/>
          <p:cNvSpPr>
            <a:spLocks noGrp="1"/>
          </p:cNvSpPr>
          <p:nvPr>
            <p:ph type="ftr" sz="quarter" idx="2"/>
          </p:nvPr>
        </p:nvSpPr>
        <p:spPr>
          <a:xfrm>
            <a:off x="8" y="8829970"/>
            <a:ext cx="3037840" cy="464819"/>
          </a:xfrm>
          <a:prstGeom prst="rect">
            <a:avLst/>
          </a:prstGeom>
        </p:spPr>
        <p:txBody>
          <a:bodyPr vert="horz" lIns="96681" tIns="48340" rIns="96681" bIns="48340" rtlCol="0" anchor="b"/>
          <a:lstStyle>
            <a:lvl1pPr algn="l">
              <a:defRPr sz="1300"/>
            </a:lvl1pPr>
          </a:lstStyle>
          <a:p>
            <a:r>
              <a:rPr lang="en-ZA" dirty="0"/>
              <a:t>1</a:t>
            </a:r>
          </a:p>
        </p:txBody>
      </p:sp>
      <p:sp>
        <p:nvSpPr>
          <p:cNvPr id="5" name="Slide Number Placeholder 4"/>
          <p:cNvSpPr>
            <a:spLocks noGrp="1"/>
          </p:cNvSpPr>
          <p:nvPr>
            <p:ph type="sldNum" sz="quarter" idx="3"/>
          </p:nvPr>
        </p:nvSpPr>
        <p:spPr>
          <a:xfrm>
            <a:off x="3970947" y="8829970"/>
            <a:ext cx="3037840" cy="464819"/>
          </a:xfrm>
          <a:prstGeom prst="rect">
            <a:avLst/>
          </a:prstGeom>
        </p:spPr>
        <p:txBody>
          <a:bodyPr vert="horz" lIns="96681" tIns="48340" rIns="96681" bIns="48340" rtlCol="0" anchor="b"/>
          <a:lstStyle>
            <a:lvl1pPr algn="r">
              <a:defRPr sz="1300"/>
            </a:lvl1pPr>
          </a:lstStyle>
          <a:p>
            <a:fld id="{CE465E22-92CF-40B2-8568-196D2741A893}" type="slidenum">
              <a:rPr lang="en-ZA" smtClean="0"/>
              <a:pPr/>
              <a:t>‹#›</a:t>
            </a:fld>
            <a:endParaRPr lang="en-ZA" dirty="0"/>
          </a:p>
        </p:txBody>
      </p:sp>
    </p:spTree>
    <p:extLst>
      <p:ext uri="{BB962C8B-B14F-4D97-AF65-F5344CB8AC3E}">
        <p14:creationId xmlns:p14="http://schemas.microsoft.com/office/powerpoint/2010/main" xmlns="" val="29439813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8"/>
            <a:ext cx="3037840" cy="464819"/>
          </a:xfrm>
          <a:prstGeom prst="rect">
            <a:avLst/>
          </a:prstGeom>
        </p:spPr>
        <p:txBody>
          <a:bodyPr vert="horz" lIns="96681" tIns="48340" rIns="96681" bIns="48340" rtlCol="0"/>
          <a:lstStyle>
            <a:lvl1pPr algn="l">
              <a:defRPr sz="1300"/>
            </a:lvl1pPr>
          </a:lstStyle>
          <a:p>
            <a:endParaRPr lang="en-ZA" dirty="0"/>
          </a:p>
        </p:txBody>
      </p:sp>
      <p:sp>
        <p:nvSpPr>
          <p:cNvPr id="3" name="Date Placeholder 2"/>
          <p:cNvSpPr>
            <a:spLocks noGrp="1"/>
          </p:cNvSpPr>
          <p:nvPr>
            <p:ph type="dt" idx="1"/>
          </p:nvPr>
        </p:nvSpPr>
        <p:spPr>
          <a:xfrm>
            <a:off x="3970947" y="8"/>
            <a:ext cx="3037840" cy="464819"/>
          </a:xfrm>
          <a:prstGeom prst="rect">
            <a:avLst/>
          </a:prstGeom>
        </p:spPr>
        <p:txBody>
          <a:bodyPr vert="horz" lIns="96681" tIns="48340" rIns="96681" bIns="48340" rtlCol="0"/>
          <a:lstStyle>
            <a:lvl1pPr algn="r">
              <a:defRPr sz="1300"/>
            </a:lvl1pPr>
          </a:lstStyle>
          <a:p>
            <a:fld id="{CFAAFD1C-C46C-4A0D-86EA-0794194841EB}" type="datetimeFigureOut">
              <a:rPr lang="en-ZA" smtClean="0"/>
              <a:pPr/>
              <a:t>2021/08/31</a:t>
            </a:fld>
            <a:endParaRPr lang="en-ZA"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6681" tIns="48340" rIns="96681" bIns="48340" rtlCol="0" anchor="ctr"/>
          <a:lstStyle/>
          <a:p>
            <a:endParaRPr lang="en-ZA" dirty="0"/>
          </a:p>
        </p:txBody>
      </p:sp>
      <p:sp>
        <p:nvSpPr>
          <p:cNvPr id="5" name="Notes Placeholder 4"/>
          <p:cNvSpPr>
            <a:spLocks noGrp="1"/>
          </p:cNvSpPr>
          <p:nvPr>
            <p:ph type="body" sz="quarter" idx="3"/>
          </p:nvPr>
        </p:nvSpPr>
        <p:spPr>
          <a:xfrm>
            <a:off x="701042" y="4415793"/>
            <a:ext cx="5608320" cy="4183381"/>
          </a:xfrm>
          <a:prstGeom prst="rect">
            <a:avLst/>
          </a:prstGeom>
        </p:spPr>
        <p:txBody>
          <a:bodyPr vert="horz" lIns="96681" tIns="48340" rIns="96681" bIns="483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8" y="8829970"/>
            <a:ext cx="3037840" cy="464819"/>
          </a:xfrm>
          <a:prstGeom prst="rect">
            <a:avLst/>
          </a:prstGeom>
        </p:spPr>
        <p:txBody>
          <a:bodyPr vert="horz" lIns="96681" tIns="48340" rIns="96681" bIns="48340" rtlCol="0" anchor="b"/>
          <a:lstStyle>
            <a:lvl1pPr algn="l">
              <a:defRPr sz="1300"/>
            </a:lvl1pPr>
          </a:lstStyle>
          <a:p>
            <a:r>
              <a:rPr lang="en-ZA" dirty="0"/>
              <a:t>1</a:t>
            </a:r>
          </a:p>
        </p:txBody>
      </p:sp>
      <p:sp>
        <p:nvSpPr>
          <p:cNvPr id="7" name="Slide Number Placeholder 6"/>
          <p:cNvSpPr>
            <a:spLocks noGrp="1"/>
          </p:cNvSpPr>
          <p:nvPr>
            <p:ph type="sldNum" sz="quarter" idx="5"/>
          </p:nvPr>
        </p:nvSpPr>
        <p:spPr>
          <a:xfrm>
            <a:off x="3970947" y="8829970"/>
            <a:ext cx="3037840" cy="464819"/>
          </a:xfrm>
          <a:prstGeom prst="rect">
            <a:avLst/>
          </a:prstGeom>
        </p:spPr>
        <p:txBody>
          <a:bodyPr vert="horz" lIns="96681" tIns="48340" rIns="96681" bIns="48340" rtlCol="0" anchor="b"/>
          <a:lstStyle>
            <a:lvl1pPr algn="r">
              <a:defRPr sz="1300"/>
            </a:lvl1pPr>
          </a:lstStyle>
          <a:p>
            <a:fld id="{379C0757-6E0B-410C-BE8F-D3A18711E9AC}" type="slidenum">
              <a:rPr lang="en-ZA" smtClean="0"/>
              <a:pPr/>
              <a:t>‹#›</a:t>
            </a:fld>
            <a:endParaRPr lang="en-ZA" dirty="0"/>
          </a:p>
        </p:txBody>
      </p:sp>
    </p:spTree>
    <p:extLst>
      <p:ext uri="{BB962C8B-B14F-4D97-AF65-F5344CB8AC3E}">
        <p14:creationId xmlns:p14="http://schemas.microsoft.com/office/powerpoint/2010/main" xmlns="" val="14638998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6921FC-2723-4DBA-B6AF-55A501F4E6E4}" type="slidenum">
              <a:rPr lang="en-ZA" smtClean="0"/>
              <a:pPr/>
              <a:t>1</a:t>
            </a:fld>
            <a:endParaRPr lang="en-ZA" dirty="0"/>
          </a:p>
        </p:txBody>
      </p:sp>
    </p:spTree>
    <p:extLst>
      <p:ext uri="{BB962C8B-B14F-4D97-AF65-F5344CB8AC3E}">
        <p14:creationId xmlns:p14="http://schemas.microsoft.com/office/powerpoint/2010/main" xmlns="" val="310077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86E0-5D0B-4096-AAF2-9F1C81FF604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6413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a:ln>
                  <a:noFill/>
                </a:ln>
                <a:solidFill>
                  <a:prstClr val="black"/>
                </a:solidFill>
                <a:effectLst/>
                <a:uLnTx/>
                <a:uFillTx/>
                <a:latin typeface="Calibri"/>
                <a:ea typeface="+mn-ea"/>
                <a:cs typeface="+mn-cs"/>
              </a:rPr>
              <a:t>1</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9C0757-6E0B-410C-BE8F-D3A18711E9AC}" type="slidenum">
              <a:rPr kumimoji="0" lang="en-Z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Z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24574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265151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a:ln>
                  <a:noFill/>
                </a:ln>
                <a:solidFill>
                  <a:prstClr val="black"/>
                </a:solidFill>
                <a:effectLst/>
                <a:uLnTx/>
                <a:uFillTx/>
                <a:latin typeface="Calibri"/>
                <a:ea typeface="+mn-ea"/>
                <a:cs typeface="+mn-cs"/>
              </a:rPr>
              <a:t>1</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9C0757-6E0B-410C-BE8F-D3A18711E9AC}" type="slidenum">
              <a:rPr kumimoji="0" lang="en-Z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Z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6356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159904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ZA"/>
              <a:t>1</a:t>
            </a:r>
          </a:p>
        </p:txBody>
      </p:sp>
      <p:sp>
        <p:nvSpPr>
          <p:cNvPr id="5" name="Slide Number Placeholder 4"/>
          <p:cNvSpPr>
            <a:spLocks noGrp="1"/>
          </p:cNvSpPr>
          <p:nvPr>
            <p:ph type="sldNum" sz="quarter" idx="11"/>
          </p:nvPr>
        </p:nvSpPr>
        <p:spPr/>
        <p:txBody>
          <a:bodyPr/>
          <a:lstStyle/>
          <a:p>
            <a:fld id="{379C0757-6E0B-410C-BE8F-D3A18711E9AC}" type="slidenum">
              <a:rPr lang="en-ZA" smtClean="0"/>
              <a:pPr/>
              <a:t>32</a:t>
            </a:fld>
            <a:endParaRPr lang="en-ZA"/>
          </a:p>
        </p:txBody>
      </p:sp>
    </p:spTree>
    <p:extLst>
      <p:ext uri="{BB962C8B-B14F-4D97-AF65-F5344CB8AC3E}">
        <p14:creationId xmlns:p14="http://schemas.microsoft.com/office/powerpoint/2010/main" xmlns="" val="181338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defTabSz="457886">
              <a:defRPr/>
            </a:pPr>
            <a:r>
              <a:rPr lang="en-ZA">
                <a:solidFill>
                  <a:prstClr val="black"/>
                </a:solidFill>
                <a:latin typeface="Calibri"/>
              </a:rPr>
              <a:t>1</a:t>
            </a:r>
          </a:p>
        </p:txBody>
      </p:sp>
      <p:sp>
        <p:nvSpPr>
          <p:cNvPr id="5" name="Slide Number Placeholder 4"/>
          <p:cNvSpPr>
            <a:spLocks noGrp="1"/>
          </p:cNvSpPr>
          <p:nvPr>
            <p:ph type="sldNum" sz="quarter" idx="11"/>
          </p:nvPr>
        </p:nvSpPr>
        <p:spPr/>
        <p:txBody>
          <a:bodyPr/>
          <a:lstStyle/>
          <a:p>
            <a:pPr defTabSz="457886">
              <a:defRPr/>
            </a:pPr>
            <a:fld id="{379C0757-6E0B-410C-BE8F-D3A18711E9AC}" type="slidenum">
              <a:rPr lang="en-ZA">
                <a:solidFill>
                  <a:prstClr val="black"/>
                </a:solidFill>
                <a:latin typeface="Calibri"/>
              </a:rPr>
              <a:pPr defTabSz="457886">
                <a:defRPr/>
              </a:pPr>
              <a:t>33</a:t>
            </a:fld>
            <a:endParaRPr lang="en-ZA">
              <a:solidFill>
                <a:prstClr val="black"/>
              </a:solidFill>
              <a:latin typeface="Calibri"/>
            </a:endParaRPr>
          </a:p>
        </p:txBody>
      </p:sp>
    </p:spTree>
    <p:extLst>
      <p:ext uri="{BB962C8B-B14F-4D97-AF65-F5344CB8AC3E}">
        <p14:creationId xmlns:p14="http://schemas.microsoft.com/office/powerpoint/2010/main" xmlns="" val="402001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9C0757-6E0B-410C-BE8F-D3A18711E9AC}" type="slidenum">
              <a:rPr kumimoji="0" lang="en-Z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ZA"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8328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123073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137101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a:ln>
                  <a:noFill/>
                </a:ln>
                <a:solidFill>
                  <a:prstClr val="black"/>
                </a:solidFill>
                <a:effectLst/>
                <a:uLnTx/>
                <a:uFillTx/>
                <a:latin typeface="Calibri"/>
                <a:ea typeface="+mn-ea"/>
                <a:cs typeface="+mn-cs"/>
              </a:rPr>
              <a:t>1</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9C0757-6E0B-410C-BE8F-D3A18711E9AC}" type="slidenum">
              <a:rPr kumimoji="0" lang="en-Z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5421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153300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336254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118792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50806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87381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21FC-2723-4DBA-B6AF-55A501F4E6E4}" type="slidenum">
              <a:rPr kumimoji="0" lang="en-ZA"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339234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2.xml"/><Relationship Id="rId1" Type="http://schemas.openxmlformats.org/officeDocument/2006/relationships/tags" Target="../tags/tag18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4.xml"/><Relationship Id="rId1" Type="http://schemas.openxmlformats.org/officeDocument/2006/relationships/tags" Target="../tags/tag18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9.xml"/><Relationship Id="rId1" Type="http://schemas.openxmlformats.org/officeDocument/2006/relationships/tags" Target="../tags/tag185.xml"/><Relationship Id="rId4" Type="http://schemas.openxmlformats.org/officeDocument/2006/relationships/image" Target="../media/image13.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93.xml"/><Relationship Id="rId1" Type="http://schemas.openxmlformats.org/officeDocument/2006/relationships/tags" Target="../tags/tag192.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95.xml"/><Relationship Id="rId1" Type="http://schemas.openxmlformats.org/officeDocument/2006/relationships/tags" Target="../tags/tag19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97.xml"/><Relationship Id="rId1" Type="http://schemas.openxmlformats.org/officeDocument/2006/relationships/tags" Target="../tags/tag196.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18.jpeg"/><Relationship Id="rId4"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2.xml"/><Relationship Id="rId1" Type="http://schemas.openxmlformats.org/officeDocument/2006/relationships/tags" Target="../tags/tag201.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4.xml"/><Relationship Id="rId1" Type="http://schemas.openxmlformats.org/officeDocument/2006/relationships/tags" Target="../tags/tag203.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6.xml"/><Relationship Id="rId1" Type="http://schemas.openxmlformats.org/officeDocument/2006/relationships/tags" Target="../tags/tag205.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8.xml"/><Relationship Id="rId1" Type="http://schemas.openxmlformats.org/officeDocument/2006/relationships/tags" Target="../tags/tag207.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0.xml"/><Relationship Id="rId1" Type="http://schemas.openxmlformats.org/officeDocument/2006/relationships/tags" Target="../tags/tag209.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2.xml"/><Relationship Id="rId1" Type="http://schemas.openxmlformats.org/officeDocument/2006/relationships/tags" Target="../tags/tag211.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4.xml"/><Relationship Id="rId1" Type="http://schemas.openxmlformats.org/officeDocument/2006/relationships/tags" Target="../tags/tag213.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6.xml"/><Relationship Id="rId1" Type="http://schemas.openxmlformats.org/officeDocument/2006/relationships/tags" Target="../tags/tag21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8.xml"/><Relationship Id="rId1" Type="http://schemas.openxmlformats.org/officeDocument/2006/relationships/tags" Target="../tags/tag217.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0.xml"/><Relationship Id="rId1" Type="http://schemas.openxmlformats.org/officeDocument/2006/relationships/tags" Target="../tags/tag219.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2.xml"/><Relationship Id="rId1" Type="http://schemas.openxmlformats.org/officeDocument/2006/relationships/tags" Target="../tags/tag221.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4.xml"/><Relationship Id="rId1" Type="http://schemas.openxmlformats.org/officeDocument/2006/relationships/tags" Target="../tags/tag223.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6.xml"/><Relationship Id="rId1" Type="http://schemas.openxmlformats.org/officeDocument/2006/relationships/tags" Target="../tags/tag22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8.xml"/><Relationship Id="rId1" Type="http://schemas.openxmlformats.org/officeDocument/2006/relationships/tags" Target="../tags/tag227.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30.xml"/><Relationship Id="rId1" Type="http://schemas.openxmlformats.org/officeDocument/2006/relationships/tags" Target="../tags/tag229.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32.xml"/><Relationship Id="rId1" Type="http://schemas.openxmlformats.org/officeDocument/2006/relationships/tags" Target="../tags/tag23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0.xml"/><Relationship Id="rId1" Type="http://schemas.openxmlformats.org/officeDocument/2006/relationships/tags" Target="../tags/tag233.xml"/><Relationship Id="rId4" Type="http://schemas.openxmlformats.org/officeDocument/2006/relationships/image" Target="../media/image16.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tags" Target="../tags/tag2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tags" Target="../tags/tag3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tags" Target="../tags/tag3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tags" Target="../tags/tag39.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tags" Target="../tags/tag5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tags" Target="../tags/tag56.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tags" Target="../tags/tag5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tags" Target="../tags/tag60.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3.xml"/><Relationship Id="rId1" Type="http://schemas.openxmlformats.org/officeDocument/2006/relationships/tags" Target="../tags/tag6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5.xml"/><Relationship Id="rId1" Type="http://schemas.openxmlformats.org/officeDocument/2006/relationships/tags" Target="../tags/tag6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7.xml"/><Relationship Id="rId1" Type="http://schemas.openxmlformats.org/officeDocument/2006/relationships/tags" Target="../tags/tag66.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tags" Target="../tags/tag68.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1.xml"/><Relationship Id="rId1" Type="http://schemas.openxmlformats.org/officeDocument/2006/relationships/tags" Target="../tags/tag70.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tags" Target="../tags/tag7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tags" Target="../tags/tag7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tags" Target="../tags/tag7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tags" Target="../tags/tag78.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tags" Target="../tags/tag80.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3.xml"/><Relationship Id="rId1" Type="http://schemas.openxmlformats.org/officeDocument/2006/relationships/tags" Target="../tags/tag8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5.xml"/><Relationship Id="rId1" Type="http://schemas.openxmlformats.org/officeDocument/2006/relationships/tags" Target="../tags/tag8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7.xml"/><Relationship Id="rId1" Type="http://schemas.openxmlformats.org/officeDocument/2006/relationships/tags" Target="../tags/tag8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9.xml"/><Relationship Id="rId1" Type="http://schemas.openxmlformats.org/officeDocument/2006/relationships/tags" Target="../tags/tag88.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1.xml"/><Relationship Id="rId1" Type="http://schemas.openxmlformats.org/officeDocument/2006/relationships/tags" Target="../tags/tag9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3.xml"/><Relationship Id="rId1" Type="http://schemas.openxmlformats.org/officeDocument/2006/relationships/tags" Target="../tags/tag9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5.xml"/><Relationship Id="rId1" Type="http://schemas.openxmlformats.org/officeDocument/2006/relationships/tags" Target="../tags/tag94.xml"/><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2.xml"/><Relationship Id="rId1" Type="http://schemas.openxmlformats.org/officeDocument/2006/relationships/tags" Target="../tags/tag10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4.xml"/><Relationship Id="rId1" Type="http://schemas.openxmlformats.org/officeDocument/2006/relationships/tags" Target="../tags/tag103.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6.xml"/><Relationship Id="rId1" Type="http://schemas.openxmlformats.org/officeDocument/2006/relationships/tags" Target="../tags/tag10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8.xml"/><Relationship Id="rId1" Type="http://schemas.openxmlformats.org/officeDocument/2006/relationships/tags" Target="../tags/tag10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0.xml"/><Relationship Id="rId1" Type="http://schemas.openxmlformats.org/officeDocument/2006/relationships/tags" Target="../tags/tag109.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2.xml"/><Relationship Id="rId1" Type="http://schemas.openxmlformats.org/officeDocument/2006/relationships/tags" Target="../tags/tag11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4.xml"/><Relationship Id="rId1" Type="http://schemas.openxmlformats.org/officeDocument/2006/relationships/tags" Target="../tags/tag11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6.xml"/><Relationship Id="rId1" Type="http://schemas.openxmlformats.org/officeDocument/2006/relationships/tags" Target="../tags/tag11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8.xml"/><Relationship Id="rId1" Type="http://schemas.openxmlformats.org/officeDocument/2006/relationships/tags" Target="../tags/tag117.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0.xml"/><Relationship Id="rId1" Type="http://schemas.openxmlformats.org/officeDocument/2006/relationships/tags" Target="../tags/tag119.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2.xml"/><Relationship Id="rId1" Type="http://schemas.openxmlformats.org/officeDocument/2006/relationships/tags" Target="../tags/tag12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4.xml"/><Relationship Id="rId1" Type="http://schemas.openxmlformats.org/officeDocument/2006/relationships/tags" Target="../tags/tag12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6.xml"/><Relationship Id="rId1" Type="http://schemas.openxmlformats.org/officeDocument/2006/relationships/tags" Target="../tags/tag125.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8.xml"/><Relationship Id="rId1" Type="http://schemas.openxmlformats.org/officeDocument/2006/relationships/tags" Target="../tags/tag127.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0.xml"/><Relationship Id="rId1" Type="http://schemas.openxmlformats.org/officeDocument/2006/relationships/tags" Target="../tags/tag129.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2.xml"/><Relationship Id="rId1" Type="http://schemas.openxmlformats.org/officeDocument/2006/relationships/tags" Target="../tags/tag131.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4.xml"/><Relationship Id="rId1" Type="http://schemas.openxmlformats.org/officeDocument/2006/relationships/tags" Target="../tags/tag13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6.xml"/><Relationship Id="rId1" Type="http://schemas.openxmlformats.org/officeDocument/2006/relationships/tags" Target="../tags/tag135.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8.xml"/><Relationship Id="rId1" Type="http://schemas.openxmlformats.org/officeDocument/2006/relationships/tags" Target="../tags/tag137.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40.xml"/><Relationship Id="rId1"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8.xml"/><Relationship Id="rId1" Type="http://schemas.openxmlformats.org/officeDocument/2006/relationships/tags" Target="../tags/tag141.xml"/><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4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49.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0.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2.xml"/><Relationship Id="rId1" Type="http://schemas.openxmlformats.org/officeDocument/2006/relationships/tags" Target="../tags/tag15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4.xml"/><Relationship Id="rId1" Type="http://schemas.openxmlformats.org/officeDocument/2006/relationships/tags" Target="../tags/tag15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6.xml"/><Relationship Id="rId1" Type="http://schemas.openxmlformats.org/officeDocument/2006/relationships/tags" Target="../tags/tag155.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8.xml"/><Relationship Id="rId1" Type="http://schemas.openxmlformats.org/officeDocument/2006/relationships/tags" Target="../tags/tag15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0.xml"/><Relationship Id="rId1" Type="http://schemas.openxmlformats.org/officeDocument/2006/relationships/tags" Target="../tags/tag159.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2.xml"/><Relationship Id="rId1" Type="http://schemas.openxmlformats.org/officeDocument/2006/relationships/tags" Target="../tags/tag16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4.xml"/><Relationship Id="rId1" Type="http://schemas.openxmlformats.org/officeDocument/2006/relationships/tags" Target="../tags/tag163.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6.xml"/><Relationship Id="rId1" Type="http://schemas.openxmlformats.org/officeDocument/2006/relationships/tags" Target="../tags/tag165.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8.xml"/><Relationship Id="rId1" Type="http://schemas.openxmlformats.org/officeDocument/2006/relationships/tags" Target="../tags/tag16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0.xml"/><Relationship Id="rId1" Type="http://schemas.openxmlformats.org/officeDocument/2006/relationships/tags" Target="../tags/tag169.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2.xml"/><Relationship Id="rId1" Type="http://schemas.openxmlformats.org/officeDocument/2006/relationships/tags" Target="../tags/tag171.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4.xml"/><Relationship Id="rId1" Type="http://schemas.openxmlformats.org/officeDocument/2006/relationships/tags" Target="../tags/tag17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6.xml"/><Relationship Id="rId1" Type="http://schemas.openxmlformats.org/officeDocument/2006/relationships/tags" Target="../tags/tag17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8.xml"/><Relationship Id="rId1" Type="http://schemas.openxmlformats.org/officeDocument/2006/relationships/tags" Target="../tags/tag177.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0.xml"/><Relationship Id="rId1" Type="http://schemas.openxmlformats.org/officeDocument/2006/relationships/tags" Target="../tags/tag17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911091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53595942"/>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63200226"/>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2"/>
            <a:ext cx="2404826" cy="584775"/>
          </a:xfrm>
          <a:prstGeom prst="rect">
            <a:avLst/>
          </a:prstGeom>
        </p:spPr>
        <p:txBody>
          <a:bodyPr wrap="none">
            <a:spAutoFit/>
          </a:bodyPr>
          <a:lstStyle/>
          <a:p>
            <a:r>
              <a:rPr lang="en-US" sz="3200" dirty="0">
                <a:solidFill>
                  <a:srgbClr val="FFFFFF"/>
                </a:solidFill>
              </a:rPr>
              <a:t>Contact Us</a:t>
            </a:r>
            <a:endParaRPr lang="en-GB" sz="2400" dirty="0">
              <a:solidFill>
                <a:srgbClr val="FFFFFF"/>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86795"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581488"/>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2"/>
            <a:ext cx="9144000" cy="246743"/>
          </a:xfrm>
          <a:prstGeom prst="rect">
            <a:avLst/>
          </a:prstGeom>
        </p:spPr>
      </p:pic>
    </p:spTree>
    <p:extLst>
      <p:ext uri="{BB962C8B-B14F-4D97-AF65-F5344CB8AC3E}">
        <p14:creationId xmlns:p14="http://schemas.microsoft.com/office/powerpoint/2010/main" xmlns="" val="1986148349"/>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7315200" y="6253165"/>
            <a:ext cx="1485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99E63A0B-21D4-4F6E-87A7-854A0886583C}" type="slidenum">
              <a:rPr kumimoji="0" lang="en-ZA" sz="1200" b="0" i="0" u="none" strike="noStrike" kern="0" cap="none" spc="0" normalizeH="0" baseline="0" noProof="0" smtClean="0">
                <a:ln>
                  <a:noFill/>
                </a:ln>
                <a:solidFill>
                  <a:prstClr val="black"/>
                </a:solidFill>
                <a:effectLst/>
                <a:uLnTx/>
                <a:uFillTx/>
                <a:latin typeface="Arial"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ZA" sz="1200" b="0" i="0" u="none" strike="noStrike" kern="0" cap="none" spc="0" normalizeH="0" baseline="0" noProof="0" dirty="0">
              <a:ln>
                <a:noFill/>
              </a:ln>
              <a:solidFill>
                <a:prstClr val="black"/>
              </a:solidFill>
              <a:effectLst/>
              <a:uLnTx/>
              <a:uFillTx/>
              <a:latin typeface="Arial" charset="0"/>
            </a:endParaRPr>
          </a:p>
        </p:txBody>
      </p:sp>
      <p:sp>
        <p:nvSpPr>
          <p:cNvPr id="2" name="Title 1"/>
          <p:cNvSpPr>
            <a:spLocks noGrp="1"/>
          </p:cNvSpPr>
          <p:nvPr>
            <p:ph type="ctrTitle"/>
          </p:nvPr>
        </p:nvSpPr>
        <p:spPr>
          <a:xfrm>
            <a:off x="295276"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295276" y="1266827"/>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2159006512"/>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825">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82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825" b="0" baseline="0">
                <a:solidFill>
                  <a:schemeClr val="bg1"/>
                </a:solidFill>
              </a:defRPr>
            </a:lvl1pPr>
          </a:lstStyle>
          <a:p>
            <a:pPr lvl="0"/>
            <a:r>
              <a:rPr lang="en-US" dirty="0"/>
              <a:t>Initial. Surname  |</a:t>
            </a:r>
            <a:endParaRPr lang="en-GB" dirty="0"/>
          </a:p>
        </p:txBody>
      </p:sp>
      <p:pic>
        <p:nvPicPr>
          <p:cNvPr id="12" name="Picture 3" descr="C:\Users\Conny\Desktop\WCG\WCG - Logo\PNG\Logos blue\Evironmental Affairs and Development Planning\WCG - Logo - Environmental Affairs and Development Planning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4946" y="399866"/>
            <a:ext cx="4301410" cy="1578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2470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35795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506239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Tree>
    <p:extLst>
      <p:ext uri="{BB962C8B-B14F-4D97-AF65-F5344CB8AC3E}">
        <p14:creationId xmlns:p14="http://schemas.microsoft.com/office/powerpoint/2010/main" xmlns="" val="7892152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538773" y="6468150"/>
            <a:ext cx="3642881"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1" name="Text Placeholder 4"/>
          <p:cNvSpPr>
            <a:spLocks noGrp="1"/>
          </p:cNvSpPr>
          <p:nvPr>
            <p:ph type="body" sz="quarter" idx="10"/>
          </p:nvPr>
        </p:nvSpPr>
        <p:spPr>
          <a:xfrm>
            <a:off x="295276" y="1412777"/>
            <a:ext cx="8597205" cy="4564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 xmlns:a16="http://schemas.microsoft.com/office/drawing/2014/main" id="{C3901B30-A749-4BBA-834F-512820BC4D18}"/>
              </a:ext>
            </a:extLst>
          </p:cNvPr>
          <p:cNvSpPr>
            <a:spLocks noGrp="1"/>
          </p:cNvSpPr>
          <p:nvPr>
            <p:ph type="title"/>
          </p:nvPr>
        </p:nvSpPr>
        <p:spPr/>
        <p:txBody>
          <a:bodyPr/>
          <a:lstStyle/>
          <a:p>
            <a:r>
              <a:rPr lang="en-US" dirty="0"/>
              <a:t>Click to edit Master title style</a:t>
            </a:r>
            <a:endParaRPr lang="en-ZA" dirty="0"/>
          </a:p>
        </p:txBody>
      </p:sp>
      <p:pic>
        <p:nvPicPr>
          <p:cNvPr id="7" name="Picture 6">
            <a:extLst>
              <a:ext uri="{FF2B5EF4-FFF2-40B4-BE49-F238E27FC236}">
                <a16:creationId xmlns="" xmlns:a16="http://schemas.microsoft.com/office/drawing/2014/main" id="{B07CF1E3-DAF4-41E6-8CEE-90A6D1B61797}"/>
              </a:ext>
            </a:extLst>
          </p:cNvPr>
          <p:cNvPicPr>
            <a:picLocks noChangeAspect="1"/>
          </p:cNvPicPr>
          <p:nvPr userDrawn="1"/>
        </p:nvPicPr>
        <p:blipFill>
          <a:blip r:embed="rId5"/>
          <a:stretch>
            <a:fillRect/>
          </a:stretch>
        </p:blipFill>
        <p:spPr>
          <a:xfrm>
            <a:off x="153538" y="6045202"/>
            <a:ext cx="1422779" cy="812798"/>
          </a:xfrm>
          <a:prstGeom prst="rect">
            <a:avLst/>
          </a:prstGeom>
        </p:spPr>
      </p:pic>
      <p:sp>
        <p:nvSpPr>
          <p:cNvPr id="12" name="Footer Placeholder 4">
            <a:extLst>
              <a:ext uri="{FF2B5EF4-FFF2-40B4-BE49-F238E27FC236}">
                <a16:creationId xmlns="" xmlns:a16="http://schemas.microsoft.com/office/drawing/2014/main" id="{5474B8F8-F49D-4FFD-AE9E-59AA8E672918}"/>
              </a:ext>
            </a:extLst>
          </p:cNvPr>
          <p:cNvSpPr txBox="1">
            <a:spLocks/>
          </p:cNvSpPr>
          <p:nvPr userDrawn="1">
            <p:custDataLst>
              <p:tags r:id="rId3"/>
            </p:custDataLst>
          </p:nvPr>
        </p:nvSpPr>
        <p:spPr>
          <a:xfrm>
            <a:off x="2170222" y="6468151"/>
            <a:ext cx="1774646" cy="231721"/>
          </a:xfrm>
          <a:prstGeom prst="rect">
            <a:avLst/>
          </a:prstGeom>
        </p:spPr>
        <p:txBody>
          <a:bodyPr vert="horz" lIns="0" tIns="54000" rIns="54000" bIns="0" rtlCol="0" anchor="b"/>
          <a:lstStyle>
            <a:defPPr>
              <a:defRPr lang="en-US"/>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600" dirty="0"/>
              <a:t>© Western Cape Government 2012   |</a:t>
            </a:r>
            <a:endParaRPr lang="en-GB" sz="600" dirty="0"/>
          </a:p>
        </p:txBody>
      </p:sp>
    </p:spTree>
    <p:extLst>
      <p:ext uri="{BB962C8B-B14F-4D97-AF65-F5344CB8AC3E}">
        <p14:creationId xmlns:p14="http://schemas.microsoft.com/office/powerpoint/2010/main" xmlns="" val="107557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Tree>
    <p:extLst>
      <p:ext uri="{BB962C8B-B14F-4D97-AF65-F5344CB8AC3E}">
        <p14:creationId xmlns:p14="http://schemas.microsoft.com/office/powerpoint/2010/main" xmlns="" val="42137307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 xmlns:a16="http://schemas.microsoft.com/office/drawing/2014/main" id="{CE924D9B-A233-48CA-9A63-C679196A91FB}"/>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25016312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Tree>
    <p:extLst>
      <p:ext uri="{BB962C8B-B14F-4D97-AF65-F5344CB8AC3E}">
        <p14:creationId xmlns:p14="http://schemas.microsoft.com/office/powerpoint/2010/main" xmlns="" val="1354047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661325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15654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39836955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53447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50719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745458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2"/>
            <a:ext cx="9086850" cy="170799"/>
          </a:xfrm>
          <a:prstGeom prst="rect">
            <a:avLst/>
          </a:prstGeom>
        </p:spPr>
      </p:pic>
      <p:pic>
        <p:nvPicPr>
          <p:cNvPr id="8"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0736" y="6066971"/>
            <a:ext cx="1199721" cy="438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4953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8070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9" name="Text Placeholder 4"/>
          <p:cNvSpPr>
            <a:spLocks noGrp="1"/>
          </p:cNvSpPr>
          <p:nvPr>
            <p:ph type="body" sz="quarter" idx="11"/>
          </p:nvPr>
        </p:nvSpPr>
        <p:spPr>
          <a:xfrm>
            <a:off x="295276"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912327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219211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159968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84950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956308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92042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6622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45424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509487"/>
            <a:ext cx="4752528" cy="326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2675159" y="3191641"/>
            <a:ext cx="4262446" cy="335107"/>
          </a:xfrm>
          <a:prstGeom prst="rect">
            <a:avLst/>
          </a:prstGeom>
        </p:spPr>
      </p:pic>
      <p:sp>
        <p:nvSpPr>
          <p:cNvPr id="12" name="Text Placeholder 5"/>
          <p:cNvSpPr>
            <a:spLocks noGrp="1"/>
          </p:cNvSpPr>
          <p:nvPr userDrawn="1">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userDrawn="1">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userDrawn="1">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userDrawn="1">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userDrawn="1">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userDrawn="1">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91177" y="1683657"/>
            <a:ext cx="2410848" cy="919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54599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715806" y="3141522"/>
            <a:ext cx="1847513" cy="755922"/>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Tree>
    <p:extLst>
      <p:ext uri="{BB962C8B-B14F-4D97-AF65-F5344CB8AC3E}">
        <p14:creationId xmlns:p14="http://schemas.microsoft.com/office/powerpoint/2010/main" xmlns="" val="1313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31653 -0.30995 C 0.53203 -0.30995 0.70716 -0.16458 0.70716 0.01482 C 0.70716 0.19375 0.53203 0.33959 0.31653 0.33959 C 0.10117 0.33959 -0.07357 0.19375 -0.07357 0.01482 C -0.07357 -0.16458 0.10117 -0.30995 0.31653 -0.30995 Z " pathEditMode="relative" rAng="0" ptsTypes="AAAAA">
                                      <p:cBhvr>
                                        <p:cTn id="6" dur="8000" fill="hold"/>
                                        <p:tgtEl>
                                          <p:spTgt spid="9"/>
                                        </p:tgtEl>
                                        <p:attrNameLst>
                                          <p:attrName>ppt_x</p:attrName>
                                          <p:attrName>ppt_y</p:attrName>
                                        </p:attrNameLst>
                                      </p:cBhvr>
                                      <p:rCtr x="26" y="3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81610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4556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155661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77579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85291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0177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2"/>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312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4775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706290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22921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304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4214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9170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64726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27044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8326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defTabSz="685800">
              <a:spcBef>
                <a:spcPts val="225"/>
              </a:spcBef>
              <a:buFont typeface="Arial" pitchFamily="34" charset="0"/>
              <a:buNone/>
            </a:pPr>
            <a:r>
              <a:rPr lang="en-GB" sz="825" b="1" dirty="0">
                <a:solidFill>
                  <a:srgbClr val="003399"/>
                </a:solidFill>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defTabSz="685800">
              <a:spcBef>
                <a:spcPts val="225"/>
              </a:spcBef>
              <a:buFont typeface="Arial" pitchFamily="34" charset="0"/>
              <a:buNone/>
            </a:pPr>
            <a:r>
              <a:rPr lang="en-GB" sz="825" b="1" dirty="0">
                <a:solidFill>
                  <a:srgbClr val="003399"/>
                </a:solidFill>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defTabSz="685800">
              <a:spcBef>
                <a:spcPts val="225"/>
              </a:spcBef>
              <a:buFont typeface="Arial" pitchFamily="34" charset="0"/>
              <a:buNone/>
            </a:pPr>
            <a:r>
              <a:rPr lang="en-GB" sz="825" b="1" dirty="0">
                <a:solidFill>
                  <a:srgbClr val="003399"/>
                </a:solidFill>
              </a:rPr>
              <a:t>www.westerncape.gov.za</a:t>
            </a:r>
          </a:p>
        </p:txBody>
      </p:sp>
      <p:sp>
        <p:nvSpPr>
          <p:cNvPr id="6" name="Rectangle 5"/>
          <p:cNvSpPr/>
          <p:nvPr userDrawn="1"/>
        </p:nvSpPr>
        <p:spPr>
          <a:xfrm>
            <a:off x="295276" y="565703"/>
            <a:ext cx="1848583" cy="461665"/>
          </a:xfrm>
          <a:prstGeom prst="rect">
            <a:avLst/>
          </a:prstGeom>
        </p:spPr>
        <p:txBody>
          <a:bodyPr wrap="none">
            <a:spAutoFit/>
          </a:bodyPr>
          <a:lstStyle/>
          <a:p>
            <a:pPr defTabSz="685800"/>
            <a:r>
              <a:rPr lang="en-US" sz="2400" dirty="0">
                <a:solidFill>
                  <a:prstClr val="white"/>
                </a:solidFill>
              </a:rPr>
              <a:t>Contact Us</a:t>
            </a:r>
            <a:endParaRPr lang="en-GB" sz="1800" dirty="0">
              <a:solidFill>
                <a:prstClr val="white"/>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86795"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055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2"/>
            <a:ext cx="9144000" cy="246743"/>
          </a:xfrm>
          <a:prstGeom prst="rect">
            <a:avLst/>
          </a:prstGeom>
        </p:spPr>
      </p:pic>
    </p:spTree>
    <p:extLst>
      <p:ext uri="{BB962C8B-B14F-4D97-AF65-F5344CB8AC3E}">
        <p14:creationId xmlns:p14="http://schemas.microsoft.com/office/powerpoint/2010/main" xmlns="" val="258054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31 August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2" name="Picture 3" descr="C:\Users\Conny\Desktop\WCG\WCG - Logo\PNG\Logos blue\Evironmental Affairs and Development Planning\WCG - Logo - Environmental Affairs and Development Planning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4945" y="399866"/>
            <a:ext cx="5588538" cy="1578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148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417520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80757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26012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157939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1112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31834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2639801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71535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83279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391831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213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2763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32105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6457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0736" y="6158754"/>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138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1214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64348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1476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1278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83207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6482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685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825">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82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825"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4221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59741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91177" y="1923155"/>
            <a:ext cx="2410848" cy="679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0502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06305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883486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0418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70"/>
            <a:ext cx="9144000" cy="6857464"/>
          </a:xfrm>
          <a:prstGeom prst="rect">
            <a:avLst/>
          </a:prstGeom>
        </p:spPr>
      </p:pic>
      <p:sp>
        <p:nvSpPr>
          <p:cNvPr id="2" name="Title 1"/>
          <p:cNvSpPr>
            <a:spLocks noGrp="1"/>
          </p:cNvSpPr>
          <p:nvPr>
            <p:ph type="ctrTitle" hasCustomPrompt="1"/>
          </p:nvPr>
        </p:nvSpPr>
        <p:spPr>
          <a:xfrm>
            <a:off x="295280"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80" y="1266827"/>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24054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1114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73933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0204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Tree>
    <p:extLst>
      <p:ext uri="{BB962C8B-B14F-4D97-AF65-F5344CB8AC3E}">
        <p14:creationId xmlns:p14="http://schemas.microsoft.com/office/powerpoint/2010/main" xmlns="" val="313491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907194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45071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7233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Tree>
    <p:extLst>
      <p:ext uri="{BB962C8B-B14F-4D97-AF65-F5344CB8AC3E}">
        <p14:creationId xmlns:p14="http://schemas.microsoft.com/office/powerpoint/2010/main" xmlns="" val="3605712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934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536808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61632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93325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7706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32493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433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782014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44336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71126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53084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20778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92514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72447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24519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5949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892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302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Tree>
    <p:extLst>
      <p:ext uri="{BB962C8B-B14F-4D97-AF65-F5344CB8AC3E}">
        <p14:creationId xmlns:p14="http://schemas.microsoft.com/office/powerpoint/2010/main" xmlns="" val="3947826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srgbClr val="FFFFFF"/>
              </a:solidFill>
            </a:endParaRPr>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473152"/>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25090286"/>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1937031"/>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xmlns="" val="1456317841"/>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1" name="Text Placeholder 4"/>
          <p:cNvSpPr>
            <a:spLocks noGrp="1"/>
          </p:cNvSpPr>
          <p:nvPr>
            <p:ph type="body" sz="quarter" idx="10"/>
          </p:nvPr>
        </p:nvSpPr>
        <p:spPr>
          <a:xfrm>
            <a:off x="295276" y="1412778"/>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48273178"/>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09286140"/>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Tree>
    <p:extLst>
      <p:ext uri="{BB962C8B-B14F-4D97-AF65-F5344CB8AC3E}">
        <p14:creationId xmlns:p14="http://schemas.microsoft.com/office/powerpoint/2010/main" xmlns="" val="3654891351"/>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9" name="Text Placeholder 4"/>
          <p:cNvSpPr>
            <a:spLocks noGrp="1"/>
          </p:cNvSpPr>
          <p:nvPr>
            <p:ph type="body" sz="quarter" idx="11"/>
          </p:nvPr>
        </p:nvSpPr>
        <p:spPr>
          <a:xfrm>
            <a:off x="295276"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93916062"/>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14307602"/>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82179697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11" name="Text Placeholder 4"/>
          <p:cNvSpPr>
            <a:spLocks noGrp="1"/>
          </p:cNvSpPr>
          <p:nvPr>
            <p:ph type="body" sz="quarter" idx="10"/>
          </p:nvPr>
        </p:nvSpPr>
        <p:spPr>
          <a:xfrm>
            <a:off x="295276" y="1412778"/>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061894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77524884"/>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92627020"/>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3069223"/>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2"/>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1975824"/>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63386476"/>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9743956"/>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517301"/>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3273767"/>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06218883"/>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15954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theme" Target="../theme/theme1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oleObject" Target="../embeddings/oleObject5.bin"/><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tags" Target="../tags/tag19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tags" Target="../tags/tag187.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tags" Target="../tags/tag190.xml"/><Relationship Id="rId37" Type="http://schemas.openxmlformats.org/officeDocument/2006/relationships/image" Target="../media/image8.png"/><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ags" Target="../tags/tag186.xml"/><Relationship Id="rId36" Type="http://schemas.openxmlformats.org/officeDocument/2006/relationships/image" Target="../media/image14.png"/><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tags" Target="../tags/tag189.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vmlDrawing" Target="../drawings/vmlDrawing5.vml"/><Relationship Id="rId30" Type="http://schemas.openxmlformats.org/officeDocument/2006/relationships/tags" Target="../tags/tag188.xml"/><Relationship Id="rId35"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vmlDrawing" Target="../drawings/vmlDrawing1.v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image" Target="../media/image6.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4.xml"/><Relationship Id="rId33" Type="http://schemas.openxmlformats.org/officeDocument/2006/relationships/oleObject" Target="../embeddings/oleObject1.bin"/><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ags" Target="../tags/tag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tags" Target="../tags/tag6.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tags" Target="../tags/tag2.xml"/><Relationship Id="rId36" Type="http://schemas.openxmlformats.org/officeDocument/2006/relationships/image" Target="../media/image8.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ags" Target="../tags/tag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vmlDrawing" Target="../drawings/vmlDrawing2.v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image" Target="../media/image6.jpe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5.xml"/><Relationship Id="rId33" Type="http://schemas.openxmlformats.org/officeDocument/2006/relationships/oleObject" Target="../embeddings/oleObject2.bin"/><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5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ags" Target="../tags/tag5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ags" Target="../tags/tag49.xml"/><Relationship Id="rId36" Type="http://schemas.openxmlformats.org/officeDocument/2006/relationships/image" Target="../media/image8.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ags" Target="../tags/tag5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vmlDrawing" Target="../drawings/vmlDrawing3.v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image" Target="../media/image6.jpe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theme" Target="../theme/theme8.xml"/><Relationship Id="rId33" Type="http://schemas.openxmlformats.org/officeDocument/2006/relationships/oleObject" Target="../embeddings/oleObject3.bin"/><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ags" Target="../tags/tag9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tags" Target="../tags/tag100.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ags" Target="../tags/tag96.xml"/><Relationship Id="rId36"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tags" Target="../tags/tag9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theme" Target="../theme/theme9.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oleObject" Target="../embeddings/oleObject4.bin"/><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tags" Target="../tags/tag147.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tags" Target="../tags/tag143.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tags" Target="../tags/tag146.xml"/><Relationship Id="rId37" Type="http://schemas.openxmlformats.org/officeDocument/2006/relationships/image" Target="../media/image8.pn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tags" Target="../tags/tag142.xml"/><Relationship Id="rId36" Type="http://schemas.openxmlformats.org/officeDocument/2006/relationships/image" Target="../media/image7.png"/><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tags" Target="../tags/tag145.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vmlDrawing" Target="../drawings/vmlDrawing4.vml"/><Relationship Id="rId30" Type="http://schemas.openxmlformats.org/officeDocument/2006/relationships/tags" Target="../tags/tag144.xml"/><Relationship Id="rId35"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5122" name="think-cell Slide" r:id="rId34" imgW="360" imgH="36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9"/>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Directorate Development Planning Intelligence Management &amp; Research – 14 October 2020</a:t>
            </a:r>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6" cstate="print">
            <a:extLst>
              <a:ext uri="{28A0092B-C50C-407E-A947-70E740481C1C}">
                <a14:useLocalDpi xmlns:a14="http://schemas.microsoft.com/office/drawing/2010/main" xmlns="" val="0"/>
              </a:ext>
            </a:extLst>
          </a:blip>
          <a:srcRect/>
          <a:stretch>
            <a:fillRect/>
          </a:stretch>
        </p:blipFill>
        <p:spPr bwMode="auto">
          <a:xfrm>
            <a:off x="280737" y="6158756"/>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2132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Lst>
  <p:hf hd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7"/>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txBox="1">
            <a:spLocks/>
          </p:cNvSpPr>
          <p:nvPr userDrawn="1"/>
        </p:nvSpPr>
        <p:spPr>
          <a:xfrm>
            <a:off x="2486026" y="2371725"/>
            <a:ext cx="6008688" cy="2038350"/>
          </a:xfrm>
          <a:prstGeom prst="rect">
            <a:avLst/>
          </a:prstGeom>
        </p:spPr>
        <p:txBody>
          <a:bodyPr anchor="ctr">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New section heading</a:t>
            </a:r>
            <a:br>
              <a:rPr lang="en-US" dirty="0"/>
            </a:b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61728322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userDrawn="1"/>
        </p:nvPicPr>
        <p:blipFill>
          <a:blip r:embed="rId3"/>
          <a:stretch>
            <a:fillRect/>
          </a:stretch>
        </p:blipFill>
        <p:spPr>
          <a:xfrm>
            <a:off x="0" y="0"/>
            <a:ext cx="9144000" cy="6858000"/>
          </a:xfrm>
          <a:prstGeom prst="rect">
            <a:avLst/>
          </a:prstGeom>
        </p:spPr>
      </p:pic>
      <p:sp>
        <p:nvSpPr>
          <p:cNvPr id="3" name="Title 1"/>
          <p:cNvSpPr txBox="1">
            <a:spLocks/>
          </p:cNvSpPr>
          <p:nvPr userDrawn="1"/>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dirty="0">
                <a:solidFill>
                  <a:schemeClr val="bg1"/>
                </a:solidFill>
                <a:latin typeface="Century Gothic"/>
                <a:cs typeface="Century Gothic"/>
              </a:rPr>
              <a:t>Thank you</a:t>
            </a:r>
          </a:p>
        </p:txBody>
      </p:sp>
    </p:spTree>
    <p:extLst>
      <p:ext uri="{BB962C8B-B14F-4D97-AF65-F5344CB8AC3E}">
        <p14:creationId xmlns:p14="http://schemas.microsoft.com/office/powerpoint/2010/main" xmlns="" val="353692669"/>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102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Provincial and Municipal Economic Review and Outlook 2020 | Budget Committee Presentation</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54000" tIns="54000" rIns="0" bIns="0" rtlCol="0" anchor="b"/>
          <a:lstStyle/>
          <a:p>
            <a:pPr defTabSz="685800"/>
            <a:r>
              <a:rPr lang="en-US" sz="600" dirty="0">
                <a:solidFill>
                  <a:srgbClr val="998F86"/>
                </a:solidFill>
              </a:rPr>
              <a:t>© Western Cape Government 2012  |</a:t>
            </a:r>
            <a:endParaRPr lang="en-GB" sz="6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41491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hf hd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6"/>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205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80736" y="6158754"/>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92426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txBox="1">
            <a:spLocks/>
          </p:cNvSpPr>
          <p:nvPr userDrawn="1"/>
        </p:nvSpPr>
        <p:spPr>
          <a:xfrm>
            <a:off x="2486026" y="2371725"/>
            <a:ext cx="6008688" cy="2038350"/>
          </a:xfrm>
          <a:prstGeom prst="rect">
            <a:avLst/>
          </a:prstGeom>
        </p:spPr>
        <p:txBody>
          <a:bodyPr anchor="ctr">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New section heading</a:t>
            </a:r>
            <a:br>
              <a:rPr lang="en-US" dirty="0"/>
            </a:b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1449618221"/>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70"/>
            <a:ext cx="9144000" cy="6857464"/>
          </a:xfrm>
          <a:prstGeom prst="rect">
            <a:avLst/>
          </a:prstGeom>
        </p:spPr>
      </p:pic>
    </p:spTree>
    <p:extLst>
      <p:ext uri="{BB962C8B-B14F-4D97-AF65-F5344CB8AC3E}">
        <p14:creationId xmlns:p14="http://schemas.microsoft.com/office/powerpoint/2010/main" xmlns="" val="3500313558"/>
      </p:ext>
    </p:extLst>
  </p:cSld>
  <p:clrMap bg1="lt1" tx1="dk1" bg2="lt2" tx2="dk2" accent1="accent1" accent2="accent2" accent3="accent3" accent4="accent4" accent5="accent5" accent6="accent6" hlink="hlink" folHlink="folHlink"/>
  <p:sldLayoutIdLst>
    <p:sldLayoutId id="2147483719" r:id="rId1"/>
    <p:sldLayoutId id="214748372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014686400"/>
              </p:ext>
            </p:extLst>
          </p:nvPr>
        </p:nvGraphicFramePr>
        <p:xfrm>
          <a:off x="0" y="0"/>
          <a:ext cx="158750" cy="158750"/>
        </p:xfrm>
        <a:graphic>
          <a:graphicData uri="http://schemas.openxmlformats.org/presentationml/2006/ole">
            <p:oleObj spid="_x0000_s307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GB" dirty="0">
                <a:solidFill>
                  <a:srgbClr val="998F86"/>
                </a:solidFill>
              </a:rPr>
              <a:t>Cabinet Presentation August 2020</a:t>
            </a: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53203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Lst>
  <p:hf sldNum="0"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4098" name="think-cell Slide" r:id="rId34" imgW="360" imgH="36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9"/>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1"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dirty="0">
                <a:solidFill>
                  <a:srgbClr val="998F86"/>
                </a:solidFill>
              </a:rPr>
              <a:t>2019 City of Cape Town SIME Engagement</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6494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Lst>
  <p:transition spd="slow">
    <p:push dir="u"/>
  </p:transition>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ommons.wikimedia.org/wiki/File:Noto_Emoji_Pie_1f642.svg" TargetMode="External"/><Relationship Id="rId5" Type="http://schemas.openxmlformats.org/officeDocument/2006/relationships/image" Target="../media/image24.png"/><Relationship Id="rId4" Type="http://schemas.openxmlformats.org/officeDocument/2006/relationships/hyperlink" Target="https://freesvg.org/frown-emoji-vectoriz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02E850A-26E5-47D9-B8B7-5C42B7EEF92C}"/>
              </a:ext>
            </a:extLst>
          </p:cNvPr>
          <p:cNvSpPr txBox="1">
            <a:spLocks/>
          </p:cNvSpPr>
          <p:nvPr/>
        </p:nvSpPr>
        <p:spPr>
          <a:xfrm>
            <a:off x="175846" y="2982352"/>
            <a:ext cx="8792307" cy="3629464"/>
          </a:xfrm>
          <a:prstGeom prst="rect">
            <a:avLst/>
          </a:prstGeom>
        </p:spPr>
        <p:txBody>
          <a:bodyPr wrap="none"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spcAft>
                <a:spcPts val="2400"/>
              </a:spcAft>
            </a:pPr>
            <a:r>
              <a:rPr lang="en-US" sz="3100" b="1" dirty="0">
                <a:solidFill>
                  <a:schemeClr val="bg1"/>
                </a:solidFill>
                <a:latin typeface="Century Gothic" panose="020B0502020202020204" pitchFamily="34" charset="0"/>
                <a:cs typeface="Century Gothic"/>
              </a:rPr>
              <a:t/>
            </a:r>
            <a:br>
              <a:rPr lang="en-US" sz="3100" b="1" dirty="0">
                <a:solidFill>
                  <a:schemeClr val="bg1"/>
                </a:solidFill>
                <a:latin typeface="Century Gothic" panose="020B0502020202020204" pitchFamily="34" charset="0"/>
                <a:cs typeface="Century Gothic"/>
              </a:rPr>
            </a:br>
            <a:r>
              <a:rPr lang="en-US" sz="3000" b="1" dirty="0">
                <a:solidFill>
                  <a:schemeClr val="bg1"/>
                </a:solidFill>
                <a:latin typeface="Century Gothic" panose="020B0502020202020204" pitchFamily="34" charset="0"/>
                <a:cs typeface="Century Gothic"/>
              </a:rPr>
              <a:t>Support to Municipalities: </a:t>
            </a:r>
            <a:br>
              <a:rPr lang="en-US" sz="3000" b="1" dirty="0">
                <a:solidFill>
                  <a:schemeClr val="bg1"/>
                </a:solidFill>
                <a:latin typeface="Century Gothic" panose="020B0502020202020204" pitchFamily="34" charset="0"/>
                <a:cs typeface="Century Gothic"/>
              </a:rPr>
            </a:br>
            <a:r>
              <a:rPr lang="en-US" sz="3000" b="1" dirty="0">
                <a:solidFill>
                  <a:schemeClr val="bg1"/>
                </a:solidFill>
                <a:latin typeface="Century Gothic" panose="020B0502020202020204" pitchFamily="34" charset="0"/>
                <a:cs typeface="Century Gothic"/>
              </a:rPr>
              <a:t>Special Focus on 2019/20 Audit outcomes</a:t>
            </a:r>
            <a:r>
              <a:rPr lang="en-US" sz="2800" b="1" dirty="0">
                <a:solidFill>
                  <a:schemeClr val="bg1"/>
                </a:solidFill>
                <a:latin typeface="Century Gothic" panose="020B0502020202020204" pitchFamily="34" charset="0"/>
                <a:cs typeface="Century Gothic"/>
              </a:rPr>
              <a:t/>
            </a:r>
            <a:br>
              <a:rPr lang="en-US" sz="2800" b="1" dirty="0">
                <a:solidFill>
                  <a:schemeClr val="bg1"/>
                </a:solidFill>
                <a:latin typeface="Century Gothic" panose="020B0502020202020204" pitchFamily="34" charset="0"/>
                <a:cs typeface="Century Gothic"/>
              </a:rPr>
            </a:br>
            <a:r>
              <a:rPr lang="en-US" sz="2800" b="1" dirty="0">
                <a:solidFill>
                  <a:schemeClr val="bg1"/>
                </a:solidFill>
                <a:latin typeface="Century Gothic" panose="020B0502020202020204" pitchFamily="34" charset="0"/>
                <a:cs typeface="Century Gothic"/>
              </a:rPr>
              <a:t/>
            </a:r>
            <a:br>
              <a:rPr lang="en-US" sz="2800" b="1" dirty="0">
                <a:solidFill>
                  <a:schemeClr val="bg1"/>
                </a:solidFill>
                <a:latin typeface="Century Gothic" panose="020B0502020202020204" pitchFamily="34" charset="0"/>
                <a:cs typeface="Century Gothic"/>
              </a:rPr>
            </a:br>
            <a:r>
              <a:rPr lang="en-US" sz="1800" b="1" dirty="0">
                <a:solidFill>
                  <a:schemeClr val="bg1"/>
                </a:solidFill>
                <a:latin typeface="Century Gothic" panose="020B0502020202020204" pitchFamily="34" charset="0"/>
                <a:cs typeface="Century Gothic"/>
              </a:rPr>
              <a:t>31 </a:t>
            </a:r>
            <a:r>
              <a:rPr lang="en-US" sz="1800" b="1" dirty="0">
                <a:solidFill>
                  <a:schemeClr val="bg1"/>
                </a:solidFill>
                <a:latin typeface="Century Gothic" panose="020B0502020202020204" pitchFamily="34" charset="0"/>
              </a:rPr>
              <a:t>August 2021</a:t>
            </a:r>
            <a:r>
              <a:rPr lang="en-US" sz="2800" dirty="0">
                <a:solidFill>
                  <a:schemeClr val="bg1"/>
                </a:solidFill>
                <a:latin typeface="Century Gothic"/>
                <a:cs typeface="Century Gothic"/>
              </a:rPr>
              <a:t/>
            </a:r>
            <a:br>
              <a:rPr lang="en-US" sz="2800" dirty="0">
                <a:solidFill>
                  <a:schemeClr val="bg1"/>
                </a:solidFill>
                <a:latin typeface="Century Gothic"/>
                <a:cs typeface="Century Gothic"/>
              </a:rPr>
            </a:br>
            <a:r>
              <a:rPr lang="en-US" sz="2800" dirty="0">
                <a:solidFill>
                  <a:schemeClr val="bg1"/>
                </a:solidFill>
                <a:latin typeface="Century Gothic"/>
                <a:cs typeface="Century Gothic"/>
              </a:rPr>
              <a:t/>
            </a:r>
            <a:br>
              <a:rPr lang="en-US" sz="2800" dirty="0">
                <a:solidFill>
                  <a:schemeClr val="bg1"/>
                </a:solidFill>
                <a:latin typeface="Century Gothic"/>
                <a:cs typeface="Century Gothic"/>
              </a:rPr>
            </a:br>
            <a:r>
              <a:rPr lang="en-US" sz="1800" dirty="0">
                <a:solidFill>
                  <a:schemeClr val="bg1"/>
                </a:solidFill>
                <a:latin typeface="Century Gothic"/>
                <a:cs typeface="Century Gothic"/>
              </a:rPr>
              <a:t>	</a:t>
            </a:r>
          </a:p>
        </p:txBody>
      </p:sp>
    </p:spTree>
    <p:extLst>
      <p:ext uri="{BB962C8B-B14F-4D97-AF65-F5344CB8AC3E}">
        <p14:creationId xmlns:p14="http://schemas.microsoft.com/office/powerpoint/2010/main" xmlns="" val="337008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0"/>
            <a:ext cx="8597205" cy="914400"/>
          </a:xfrm>
        </p:spPr>
        <p:txBody>
          <a:bodyPr/>
          <a:lstStyle/>
          <a:p>
            <a:r>
              <a:rPr lang="en-ZA" sz="2800" dirty="0"/>
              <a:t>Predetermined Objectives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Text Placeholder 4"/>
          <p:cNvSpPr>
            <a:spLocks noGrp="1"/>
          </p:cNvSpPr>
          <p:nvPr>
            <p:ph type="body" sz="quarter" idx="10"/>
          </p:nvPr>
        </p:nvSpPr>
        <p:spPr>
          <a:xfrm>
            <a:off x="97654" y="1003178"/>
            <a:ext cx="9046346" cy="5145274"/>
          </a:xfrm>
        </p:spPr>
        <p:txBody>
          <a:bodyPr>
            <a:normAutofit/>
          </a:bodyPr>
          <a:lstStyle/>
          <a:p>
            <a:pPr marL="342900" indent="-342900">
              <a:lnSpc>
                <a:spcPct val="200000"/>
              </a:lnSpc>
              <a:buFont typeface="Arial" panose="020B0604020202020204" pitchFamily="34" charset="0"/>
              <a:buChar char="•"/>
            </a:pPr>
            <a:r>
              <a:rPr lang="en-ZA" sz="1800" b="0" dirty="0">
                <a:latin typeface="+mn-lt"/>
              </a:rPr>
              <a:t>Reported information not useful:</a:t>
            </a:r>
            <a:r>
              <a:rPr lang="en-ZA" sz="1800" dirty="0">
                <a:latin typeface="+mn-lt"/>
              </a:rPr>
              <a:t> </a:t>
            </a:r>
            <a:r>
              <a:rPr lang="en-ZA" sz="1800" b="0" dirty="0">
                <a:latin typeface="+mn-lt"/>
              </a:rPr>
              <a:t>1</a:t>
            </a:r>
          </a:p>
          <a:p>
            <a:pPr marL="342900" indent="-342900">
              <a:lnSpc>
                <a:spcPct val="200000"/>
              </a:lnSpc>
              <a:buFont typeface="Arial" panose="020B0604020202020204" pitchFamily="34" charset="0"/>
              <a:buChar char="•"/>
            </a:pPr>
            <a:r>
              <a:rPr lang="en-ZA" sz="1800" b="0" dirty="0">
                <a:latin typeface="+mn-lt"/>
              </a:rPr>
              <a:t>Reported information not reliable: 1</a:t>
            </a:r>
          </a:p>
          <a:p>
            <a:pPr marL="342900" indent="-342900">
              <a:lnSpc>
                <a:spcPct val="200000"/>
              </a:lnSpc>
              <a:buFont typeface="Arial" panose="020B0604020202020204" pitchFamily="34" charset="0"/>
              <a:buChar char="•"/>
            </a:pPr>
            <a:r>
              <a:rPr lang="en-ZA" sz="1800" b="0" dirty="0">
                <a:latin typeface="+mn-lt"/>
              </a:rPr>
              <a:t>Information not submitted in time for audit: None</a:t>
            </a:r>
          </a:p>
          <a:p>
            <a:pPr marL="342900" indent="-342900">
              <a:lnSpc>
                <a:spcPct val="200000"/>
              </a:lnSpc>
              <a:buFont typeface="Arial" panose="020B0604020202020204" pitchFamily="34" charset="0"/>
              <a:buChar char="•"/>
            </a:pPr>
            <a:r>
              <a:rPr lang="en-ZA" sz="1800" b="0" dirty="0">
                <a:latin typeface="+mn-lt"/>
              </a:rPr>
              <a:t>Annual performance report: None</a:t>
            </a:r>
          </a:p>
          <a:p>
            <a:pPr marL="342900" indent="-342900">
              <a:lnSpc>
                <a:spcPct val="200000"/>
              </a:lnSpc>
              <a:buFont typeface="Arial" panose="020B0604020202020204" pitchFamily="34" charset="0"/>
              <a:buChar char="•"/>
            </a:pPr>
            <a:r>
              <a:rPr lang="en-US" sz="1800" b="0" dirty="0">
                <a:latin typeface="+mn-lt"/>
              </a:rPr>
              <a:t>Underlying records/planning documents not submitted for audit</a:t>
            </a:r>
            <a:r>
              <a:rPr lang="en-ZA" sz="1800" b="0" dirty="0">
                <a:latin typeface="+mn-lt"/>
              </a:rPr>
              <a:t>: None</a:t>
            </a:r>
          </a:p>
          <a:p>
            <a:pPr>
              <a:lnSpc>
                <a:spcPct val="200000"/>
              </a:lnSpc>
            </a:pPr>
            <a:endParaRPr lang="en-ZA" sz="1800" b="0" dirty="0"/>
          </a:p>
          <a:p>
            <a:pPr marL="342900" indent="-342900">
              <a:lnSpc>
                <a:spcPct val="200000"/>
              </a:lnSpc>
              <a:buFont typeface="+mj-lt"/>
              <a:buAutoNum type="arabicPeriod"/>
            </a:pPr>
            <a:endParaRPr lang="en-ZA" sz="1800" b="0" dirty="0"/>
          </a:p>
          <a:p>
            <a:pPr marL="342900" indent="-342900">
              <a:lnSpc>
                <a:spcPct val="200000"/>
              </a:lnSpc>
              <a:buFont typeface="+mj-lt"/>
              <a:buAutoNum type="arabicPeriod"/>
            </a:pPr>
            <a:endParaRPr lang="en-ZA" sz="1800" b="0" dirty="0"/>
          </a:p>
        </p:txBody>
      </p:sp>
      <p:sp>
        <p:nvSpPr>
          <p:cNvPr id="6" name="Rectangle 5">
            <a:extLst>
              <a:ext uri="{FF2B5EF4-FFF2-40B4-BE49-F238E27FC236}">
                <a16:creationId xmlns="" xmlns:a16="http://schemas.microsoft.com/office/drawing/2014/main" id="{14591667-A172-4620-98B6-9AF5AE80B3DE}"/>
              </a:ext>
            </a:extLst>
          </p:cNvPr>
          <p:cNvSpPr/>
          <p:nvPr/>
        </p:nvSpPr>
        <p:spPr>
          <a:xfrm>
            <a:off x="2077375" y="6468150"/>
            <a:ext cx="4367813" cy="32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222361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0"/>
            <a:ext cx="8597205" cy="914400"/>
          </a:xfrm>
        </p:spPr>
        <p:txBody>
          <a:bodyPr/>
          <a:lstStyle/>
          <a:p>
            <a:r>
              <a:rPr lang="en-ZA" sz="2800" dirty="0"/>
              <a:t>Non-Compliance</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Text Placeholder 4"/>
          <p:cNvSpPr>
            <a:spLocks noGrp="1"/>
          </p:cNvSpPr>
          <p:nvPr>
            <p:ph type="body" sz="quarter" idx="10"/>
          </p:nvPr>
        </p:nvSpPr>
        <p:spPr>
          <a:xfrm>
            <a:off x="55580" y="1003178"/>
            <a:ext cx="4360010" cy="5145274"/>
          </a:xfrm>
        </p:spPr>
        <p:txBody>
          <a:bodyPr>
            <a:normAutofit fontScale="62500" lnSpcReduction="20000"/>
          </a:bodyPr>
          <a:lstStyle/>
          <a:p>
            <a:pPr marL="342900" indent="-342900">
              <a:lnSpc>
                <a:spcPct val="200000"/>
              </a:lnSpc>
              <a:buFont typeface="Arial" panose="020B0604020202020204" pitchFamily="34" charset="0"/>
              <a:buChar char="•"/>
            </a:pPr>
            <a:r>
              <a:rPr lang="en-US" sz="2400" b="0" dirty="0">
                <a:latin typeface="+mn-lt"/>
              </a:rPr>
              <a:t>Material misstatement or limitations in submitted AFS: 1 </a:t>
            </a:r>
          </a:p>
          <a:p>
            <a:pPr marL="342900" indent="-342900">
              <a:lnSpc>
                <a:spcPct val="200000"/>
              </a:lnSpc>
              <a:buFont typeface="Arial" panose="020B0604020202020204" pitchFamily="34" charset="0"/>
              <a:buChar char="•"/>
            </a:pPr>
            <a:r>
              <a:rPr lang="en-US" sz="2400" b="0" dirty="0" err="1">
                <a:latin typeface="+mn-lt"/>
              </a:rPr>
              <a:t>Unauthorised</a:t>
            </a:r>
            <a:r>
              <a:rPr lang="en-US" sz="2400" b="0" dirty="0">
                <a:latin typeface="+mn-lt"/>
              </a:rPr>
              <a:t>, irregular, as well as fruitless and wasteful expenditure: 4 </a:t>
            </a:r>
          </a:p>
          <a:p>
            <a:pPr marL="342900" indent="-342900">
              <a:lnSpc>
                <a:spcPct val="200000"/>
              </a:lnSpc>
              <a:buFont typeface="Arial" panose="020B0604020202020204" pitchFamily="34" charset="0"/>
              <a:buChar char="•"/>
            </a:pPr>
            <a:r>
              <a:rPr lang="en-US" sz="2400" b="0" dirty="0">
                <a:latin typeface="+mn-lt"/>
              </a:rPr>
              <a:t>Annual financial statements and annual report</a:t>
            </a:r>
            <a:r>
              <a:rPr lang="en-ZA" sz="2400" b="0" dirty="0">
                <a:latin typeface="+mn-lt"/>
              </a:rPr>
              <a:t>: None</a:t>
            </a:r>
          </a:p>
          <a:p>
            <a:pPr marL="342900" indent="-342900">
              <a:lnSpc>
                <a:spcPct val="200000"/>
              </a:lnSpc>
              <a:buFont typeface="Arial" panose="020B0604020202020204" pitchFamily="34" charset="0"/>
              <a:buChar char="•"/>
            </a:pPr>
            <a:r>
              <a:rPr lang="en-ZA" sz="2400" b="0" dirty="0">
                <a:latin typeface="+mn-lt"/>
              </a:rPr>
              <a:t>Asset  management: None</a:t>
            </a:r>
          </a:p>
          <a:p>
            <a:pPr marL="342900" indent="-342900">
              <a:lnSpc>
                <a:spcPct val="200000"/>
              </a:lnSpc>
              <a:buFont typeface="Arial" panose="020B0604020202020204" pitchFamily="34" charset="0"/>
              <a:buChar char="•"/>
            </a:pPr>
            <a:r>
              <a:rPr lang="en-US" sz="2400" b="0" dirty="0">
                <a:latin typeface="+mn-lt"/>
              </a:rPr>
              <a:t>Liability management: None</a:t>
            </a:r>
          </a:p>
          <a:p>
            <a:pPr marL="342900" indent="-342900">
              <a:lnSpc>
                <a:spcPct val="200000"/>
              </a:lnSpc>
              <a:buFont typeface="Arial" panose="020B0604020202020204" pitchFamily="34" charset="0"/>
              <a:buChar char="•"/>
            </a:pPr>
            <a:r>
              <a:rPr lang="en-US" sz="2400" b="0" dirty="0">
                <a:latin typeface="+mn-lt"/>
              </a:rPr>
              <a:t>Budgets: None</a:t>
            </a:r>
          </a:p>
          <a:p>
            <a:pPr marL="342900" indent="-342900">
              <a:lnSpc>
                <a:spcPct val="200000"/>
              </a:lnSpc>
              <a:buFont typeface="Arial" panose="020B0604020202020204" pitchFamily="34" charset="0"/>
              <a:buChar char="•"/>
            </a:pPr>
            <a:r>
              <a:rPr lang="en-US" sz="2400" b="0" dirty="0">
                <a:latin typeface="+mn-lt"/>
              </a:rPr>
              <a:t>Expenditure Management: 1 </a:t>
            </a:r>
          </a:p>
          <a:p>
            <a:pPr marL="342900" indent="-342900">
              <a:lnSpc>
                <a:spcPct val="200000"/>
              </a:lnSpc>
              <a:buFont typeface="Arial" panose="020B0604020202020204" pitchFamily="34" charset="0"/>
              <a:buChar char="•"/>
            </a:pPr>
            <a:r>
              <a:rPr lang="en-US" sz="2400" b="0" dirty="0">
                <a:latin typeface="+mn-lt"/>
              </a:rPr>
              <a:t>Financial Misconduct: 1</a:t>
            </a:r>
            <a:endParaRPr lang="en-ZA" sz="2400" b="0" dirty="0"/>
          </a:p>
        </p:txBody>
      </p:sp>
      <p:sp>
        <p:nvSpPr>
          <p:cNvPr id="6" name="Text Placeholder 4">
            <a:extLst>
              <a:ext uri="{FF2B5EF4-FFF2-40B4-BE49-F238E27FC236}">
                <a16:creationId xmlns="" xmlns:a16="http://schemas.microsoft.com/office/drawing/2014/main" id="{85A0368F-7422-41C3-9088-89C859B40C64}"/>
              </a:ext>
            </a:extLst>
          </p:cNvPr>
          <p:cNvSpPr txBox="1">
            <a:spLocks/>
          </p:cNvSpPr>
          <p:nvPr/>
        </p:nvSpPr>
        <p:spPr>
          <a:xfrm>
            <a:off x="4753906" y="1003179"/>
            <a:ext cx="4138574" cy="5145274"/>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200000"/>
              </a:lnSpc>
              <a:buFont typeface="Arial" panose="020B0604020202020204" pitchFamily="34" charset="0"/>
              <a:buChar char="•"/>
            </a:pPr>
            <a:r>
              <a:rPr lang="en-US" sz="1500" b="0" dirty="0">
                <a:latin typeface="+mn-lt"/>
              </a:rPr>
              <a:t>Audit Committees: None</a:t>
            </a:r>
          </a:p>
          <a:p>
            <a:pPr marL="342900" indent="-342900">
              <a:lnSpc>
                <a:spcPct val="200000"/>
              </a:lnSpc>
              <a:buFont typeface="Arial" panose="020B0604020202020204" pitchFamily="34" charset="0"/>
              <a:buChar char="•"/>
            </a:pPr>
            <a:r>
              <a:rPr lang="en-US" sz="1500" b="0" dirty="0">
                <a:latin typeface="+mn-lt"/>
              </a:rPr>
              <a:t>Internal Audit: None</a:t>
            </a:r>
          </a:p>
          <a:p>
            <a:pPr marL="342900" indent="-342900">
              <a:lnSpc>
                <a:spcPct val="200000"/>
              </a:lnSpc>
              <a:buFont typeface="Arial" panose="020B0604020202020204" pitchFamily="34" charset="0"/>
              <a:buChar char="•"/>
            </a:pPr>
            <a:r>
              <a:rPr lang="en-US" sz="1500" b="0" dirty="0">
                <a:latin typeface="+mn-lt"/>
              </a:rPr>
              <a:t>Revenue Management: None</a:t>
            </a:r>
          </a:p>
          <a:p>
            <a:pPr marL="342900" indent="-342900">
              <a:lnSpc>
                <a:spcPct val="200000"/>
              </a:lnSpc>
              <a:buFont typeface="Arial" panose="020B0604020202020204" pitchFamily="34" charset="0"/>
              <a:buChar char="•"/>
            </a:pPr>
            <a:r>
              <a:rPr lang="en-US" sz="1500" b="0" dirty="0">
                <a:latin typeface="+mn-lt"/>
              </a:rPr>
              <a:t>Strategic planning and performance management</a:t>
            </a:r>
            <a:r>
              <a:rPr lang="en-ZA" sz="1500" b="0" dirty="0">
                <a:latin typeface="+mn-lt"/>
              </a:rPr>
              <a:t>: 2</a:t>
            </a:r>
          </a:p>
          <a:p>
            <a:pPr marL="342900" indent="-342900">
              <a:lnSpc>
                <a:spcPct val="200000"/>
              </a:lnSpc>
              <a:buFont typeface="Arial" panose="020B0604020202020204" pitchFamily="34" charset="0"/>
              <a:buChar char="•"/>
            </a:pPr>
            <a:r>
              <a:rPr lang="en-ZA" sz="1500" b="0" dirty="0">
                <a:latin typeface="+mn-lt"/>
              </a:rPr>
              <a:t>Transfer and conditional grants: 1 </a:t>
            </a:r>
          </a:p>
          <a:p>
            <a:pPr marL="342900" indent="-342900">
              <a:lnSpc>
                <a:spcPct val="200000"/>
              </a:lnSpc>
              <a:buFont typeface="Arial" panose="020B0604020202020204" pitchFamily="34" charset="0"/>
              <a:buChar char="•"/>
            </a:pPr>
            <a:r>
              <a:rPr lang="en-ZA" sz="1500" b="0" dirty="0">
                <a:latin typeface="+mn-lt"/>
              </a:rPr>
              <a:t>Procurement management: 5 </a:t>
            </a:r>
          </a:p>
          <a:p>
            <a:pPr marL="342900" indent="-342900">
              <a:lnSpc>
                <a:spcPct val="200000"/>
              </a:lnSpc>
              <a:buFont typeface="Arial" panose="020B0604020202020204" pitchFamily="34" charset="0"/>
              <a:buChar char="•"/>
            </a:pPr>
            <a:r>
              <a:rPr lang="en-ZA" sz="1500" b="0" dirty="0">
                <a:latin typeface="+mn-lt"/>
              </a:rPr>
              <a:t>Other: None</a:t>
            </a:r>
          </a:p>
          <a:p>
            <a:pPr>
              <a:lnSpc>
                <a:spcPct val="200000"/>
              </a:lnSpc>
            </a:pPr>
            <a:endParaRPr lang="en-ZA" sz="1500" b="0" dirty="0"/>
          </a:p>
          <a:p>
            <a:pPr marL="342900" indent="-342900">
              <a:lnSpc>
                <a:spcPct val="200000"/>
              </a:lnSpc>
              <a:buFont typeface="+mj-lt"/>
              <a:buAutoNum type="arabicPeriod"/>
            </a:pPr>
            <a:endParaRPr lang="en-ZA" sz="1500" b="0" dirty="0"/>
          </a:p>
          <a:p>
            <a:pPr marL="342900" indent="-342900">
              <a:lnSpc>
                <a:spcPct val="200000"/>
              </a:lnSpc>
              <a:buFont typeface="+mj-lt"/>
              <a:buAutoNum type="arabicPeriod"/>
            </a:pPr>
            <a:endParaRPr lang="en-ZA" sz="1500" b="0" dirty="0"/>
          </a:p>
        </p:txBody>
      </p:sp>
      <p:sp>
        <p:nvSpPr>
          <p:cNvPr id="7" name="Rectangle 6">
            <a:extLst>
              <a:ext uri="{FF2B5EF4-FFF2-40B4-BE49-F238E27FC236}">
                <a16:creationId xmlns="" xmlns:a16="http://schemas.microsoft.com/office/drawing/2014/main" id="{F6BFD0A0-6A40-4342-8466-43DDD7D4C8A9}"/>
              </a:ext>
            </a:extLst>
          </p:cNvPr>
          <p:cNvSpPr/>
          <p:nvPr/>
        </p:nvSpPr>
        <p:spPr>
          <a:xfrm>
            <a:off x="2077375" y="6468150"/>
            <a:ext cx="4367813" cy="32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318331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0"/>
            <a:ext cx="8597205" cy="914400"/>
          </a:xfrm>
        </p:spPr>
        <p:txBody>
          <a:bodyPr/>
          <a:lstStyle/>
          <a:p>
            <a:r>
              <a:rPr lang="en-ZA" sz="2800" dirty="0"/>
              <a:t>Specific Risks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4294967295"/>
          </p:nvPr>
        </p:nvSpPr>
        <p:spPr>
          <a:xfrm>
            <a:off x="4043081" y="6468150"/>
            <a:ext cx="4138573" cy="23083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98F86"/>
                </a:solidFill>
                <a:effectLst/>
                <a:uLnTx/>
                <a:uFillTx/>
                <a:latin typeface="Century Gothic"/>
                <a:ea typeface="+mn-ea"/>
                <a:cs typeface="+mn-cs"/>
              </a:rPr>
              <a:t>2019 City of Cape Town SIME Engagement</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a:xfrm>
            <a:off x="364460" y="1003178"/>
            <a:ext cx="8288323" cy="5145274"/>
          </a:xfrm>
        </p:spPr>
        <p:txBody>
          <a:bodyPr>
            <a:normAutofit/>
          </a:bodyPr>
          <a:lstStyle/>
          <a:p>
            <a:pPr marL="342900" indent="-342900">
              <a:lnSpc>
                <a:spcPct val="200000"/>
              </a:lnSpc>
              <a:buFont typeface="Arial" panose="020B0604020202020204" pitchFamily="34" charset="0"/>
              <a:buChar char="•"/>
            </a:pPr>
            <a:r>
              <a:rPr lang="en-US" sz="1800" b="0" dirty="0"/>
              <a:t>Quality of submitted performance reports: 6 </a:t>
            </a:r>
          </a:p>
          <a:p>
            <a:pPr marL="342900" indent="-342900">
              <a:lnSpc>
                <a:spcPct val="200000"/>
              </a:lnSpc>
              <a:buFont typeface="Arial" panose="020B0604020202020204" pitchFamily="34" charset="0"/>
              <a:buChar char="•"/>
            </a:pPr>
            <a:r>
              <a:rPr lang="en-US" sz="1800" b="0" dirty="0"/>
              <a:t>Supply chain management: 17 </a:t>
            </a:r>
          </a:p>
          <a:p>
            <a:pPr marL="342900" lvl="0" indent="-342900">
              <a:lnSpc>
                <a:spcPct val="200000"/>
              </a:lnSpc>
              <a:buFont typeface="Arial" panose="020B0604020202020204" pitchFamily="34" charset="0"/>
              <a:buChar char="•"/>
            </a:pPr>
            <a:r>
              <a:rPr lang="en-US" sz="1800" b="0" dirty="0"/>
              <a:t>Financial Health</a:t>
            </a:r>
            <a:r>
              <a:rPr lang="en-ZA" sz="1800" b="0" dirty="0"/>
              <a:t>: 6 </a:t>
            </a:r>
          </a:p>
          <a:p>
            <a:pPr marL="342900" lvl="0" indent="-342900">
              <a:lnSpc>
                <a:spcPct val="200000"/>
              </a:lnSpc>
              <a:buFont typeface="Arial" panose="020B0604020202020204" pitchFamily="34" charset="0"/>
              <a:buChar char="•"/>
            </a:pPr>
            <a:r>
              <a:rPr lang="en-ZA" sz="1800" b="0" dirty="0"/>
              <a:t>Human resource management: None</a:t>
            </a:r>
          </a:p>
          <a:p>
            <a:pPr marL="342900" lvl="0" indent="-342900">
              <a:lnSpc>
                <a:spcPct val="200000"/>
              </a:lnSpc>
              <a:buFont typeface="Arial" panose="020B0604020202020204" pitchFamily="34" charset="0"/>
              <a:buChar char="•"/>
            </a:pPr>
            <a:r>
              <a:rPr lang="en-US" sz="1800" b="0" dirty="0"/>
              <a:t>Information Technology: 2 </a:t>
            </a:r>
          </a:p>
          <a:p>
            <a:pPr lvl="0">
              <a:lnSpc>
                <a:spcPct val="200000"/>
              </a:lnSpc>
            </a:pPr>
            <a:endParaRPr lang="en-US" sz="2400" b="0" dirty="0">
              <a:latin typeface="Century Gothic"/>
            </a:endParaRPr>
          </a:p>
          <a:p>
            <a:pPr marL="342900" lvl="0" indent="-342900">
              <a:lnSpc>
                <a:spcPct val="200000"/>
              </a:lnSpc>
              <a:buFont typeface="Arial" panose="020B0604020202020204" pitchFamily="34" charset="0"/>
              <a:buChar char="•"/>
            </a:pPr>
            <a:endParaRPr lang="en-ZA" sz="1800" b="0" dirty="0"/>
          </a:p>
          <a:p>
            <a:pPr marL="342900" indent="-342900">
              <a:lnSpc>
                <a:spcPct val="200000"/>
              </a:lnSpc>
              <a:buFont typeface="+mj-lt"/>
              <a:buAutoNum type="arabicPeriod"/>
            </a:pPr>
            <a:endParaRPr lang="en-ZA" sz="1800" b="0" dirty="0"/>
          </a:p>
          <a:p>
            <a:pPr marL="342900" indent="-342900">
              <a:lnSpc>
                <a:spcPct val="200000"/>
              </a:lnSpc>
              <a:buFont typeface="+mj-lt"/>
              <a:buAutoNum type="arabicPeriod"/>
            </a:pPr>
            <a:endParaRPr lang="en-ZA" sz="2400" b="0" dirty="0"/>
          </a:p>
          <a:p>
            <a:pPr marL="342900" indent="-342900">
              <a:lnSpc>
                <a:spcPct val="200000"/>
              </a:lnSpc>
              <a:buFont typeface="+mj-lt"/>
              <a:buAutoNum type="arabicPeriod"/>
            </a:pPr>
            <a:endParaRPr lang="en-ZA" sz="2400" b="0" dirty="0"/>
          </a:p>
        </p:txBody>
      </p:sp>
      <p:sp>
        <p:nvSpPr>
          <p:cNvPr id="6" name="Rectangle 5">
            <a:extLst>
              <a:ext uri="{FF2B5EF4-FFF2-40B4-BE49-F238E27FC236}">
                <a16:creationId xmlns="" xmlns:a16="http://schemas.microsoft.com/office/drawing/2014/main" id="{ECA7D0FD-1336-47A4-9C62-81E3F2BD1752}"/>
              </a:ext>
            </a:extLst>
          </p:cNvPr>
          <p:cNvSpPr/>
          <p:nvPr/>
        </p:nvSpPr>
        <p:spPr>
          <a:xfrm>
            <a:off x="2077375" y="6468150"/>
            <a:ext cx="4367813" cy="32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403698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CC710-6102-4455-9A08-9DFB680E25B2}"/>
              </a:ext>
            </a:extLst>
          </p:cNvPr>
          <p:cNvSpPr>
            <a:spLocks noGrp="1"/>
          </p:cNvSpPr>
          <p:nvPr>
            <p:ph type="ctrTitle"/>
          </p:nvPr>
        </p:nvSpPr>
        <p:spPr/>
        <p:txBody>
          <a:bodyPr/>
          <a:lstStyle/>
          <a:p>
            <a:r>
              <a:rPr lang="en-US" dirty="0"/>
              <a:t>Persistent Risks, as highlighted by the AG</a:t>
            </a:r>
          </a:p>
        </p:txBody>
      </p:sp>
      <p:sp>
        <p:nvSpPr>
          <p:cNvPr id="3" name="Subtitle 2">
            <a:extLst>
              <a:ext uri="{FF2B5EF4-FFF2-40B4-BE49-F238E27FC236}">
                <a16:creationId xmlns="" xmlns:a16="http://schemas.microsoft.com/office/drawing/2014/main" id="{7C5A95AA-16C3-4339-A0FD-C72607934ACE}"/>
              </a:ext>
            </a:extLst>
          </p:cNvPr>
          <p:cNvSpPr>
            <a:spLocks noGrp="1"/>
          </p:cNvSpPr>
          <p:nvPr>
            <p:ph type="subTitle" idx="1"/>
          </p:nvPr>
        </p:nvSpPr>
        <p:spPr/>
        <p:txBody>
          <a:bodyPr/>
          <a:lstStyle/>
          <a:p>
            <a:pPr marL="342900" indent="-342900" defTabSz="914400">
              <a:lnSpc>
                <a:spcPct val="200000"/>
              </a:lnSpc>
              <a:spcBef>
                <a:spcPts val="300"/>
              </a:spcBef>
              <a:buFont typeface="Arial" panose="020B0604020202020204" pitchFamily="34" charset="0"/>
              <a:buChar char="•"/>
              <a:defRPr/>
            </a:pPr>
            <a:r>
              <a:rPr lang="en-US" dirty="0"/>
              <a:t>SCM regulation 32</a:t>
            </a:r>
          </a:p>
          <a:p>
            <a:pPr marL="342900" indent="-342900" defTabSz="914400">
              <a:lnSpc>
                <a:spcPct val="200000"/>
              </a:lnSpc>
              <a:spcBef>
                <a:spcPts val="300"/>
              </a:spcBef>
              <a:buFont typeface="Arial" panose="020B0604020202020204" pitchFamily="34" charset="0"/>
              <a:buChar char="•"/>
              <a:defRPr/>
            </a:pPr>
            <a:r>
              <a:rPr lang="en-US" dirty="0"/>
              <a:t>Deviations</a:t>
            </a:r>
          </a:p>
          <a:p>
            <a:pPr marL="342900" indent="-342900" defTabSz="914400">
              <a:lnSpc>
                <a:spcPct val="200000"/>
              </a:lnSpc>
              <a:spcBef>
                <a:spcPts val="300"/>
              </a:spcBef>
              <a:buFont typeface="Arial" panose="020B0604020202020204" pitchFamily="34" charset="0"/>
              <a:buChar char="•"/>
              <a:defRPr/>
            </a:pPr>
            <a:r>
              <a:rPr lang="en-US" dirty="0"/>
              <a:t>Bid Adjudication Committee (BAC) composition and reference to Government Gazette No. 43281</a:t>
            </a:r>
          </a:p>
          <a:p>
            <a:pPr marL="342900" indent="-342900" defTabSz="914400">
              <a:lnSpc>
                <a:spcPct val="200000"/>
              </a:lnSpc>
              <a:spcBef>
                <a:spcPts val="300"/>
              </a:spcBef>
              <a:buFont typeface="Arial" panose="020B0604020202020204" pitchFamily="34" charset="0"/>
              <a:buChar char="•"/>
              <a:defRPr/>
            </a:pPr>
            <a:r>
              <a:rPr lang="en-US" dirty="0"/>
              <a:t>Material irregularities</a:t>
            </a:r>
          </a:p>
          <a:p>
            <a:pPr marL="342900" indent="-342900" defTabSz="914400">
              <a:lnSpc>
                <a:spcPct val="200000"/>
              </a:lnSpc>
              <a:spcBef>
                <a:spcPts val="300"/>
              </a:spcBef>
              <a:buFont typeface="Arial" panose="020B0604020202020204" pitchFamily="34" charset="0"/>
              <a:buChar char="•"/>
              <a:defRPr/>
            </a:pPr>
            <a:r>
              <a:rPr lang="en-US" dirty="0"/>
              <a:t>Verification of indigents</a:t>
            </a:r>
          </a:p>
          <a:p>
            <a:pPr marL="342900" indent="-342900" defTabSz="914400">
              <a:lnSpc>
                <a:spcPct val="200000"/>
              </a:lnSpc>
              <a:spcBef>
                <a:spcPts val="300"/>
              </a:spcBef>
              <a:buFont typeface="Arial" panose="020B0604020202020204" pitchFamily="34" charset="0"/>
              <a:buChar char="•"/>
              <a:defRPr/>
            </a:pPr>
            <a:r>
              <a:rPr lang="en-US" dirty="0"/>
              <a:t>Debt-collection</a:t>
            </a:r>
          </a:p>
          <a:p>
            <a:endParaRPr lang="en-US" dirty="0"/>
          </a:p>
        </p:txBody>
      </p:sp>
    </p:spTree>
    <p:extLst>
      <p:ext uri="{BB962C8B-B14F-4D97-AF65-F5344CB8AC3E}">
        <p14:creationId xmlns:p14="http://schemas.microsoft.com/office/powerpoint/2010/main" xmlns="" val="263130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441032"/>
            <a:ext cx="8774051" cy="1586266"/>
          </a:xfrm>
          <a:prstGeom prst="rect">
            <a:avLst/>
          </a:prstGeom>
        </p:spPr>
        <p:txBody>
          <a:bodyPr wrap="none" anchor="t">
            <a:normAutofit fontScale="90000"/>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In response…</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(MFMA Section 131)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Measures to address matters raised by the AG</a:t>
            </a:r>
            <a:endParaRPr lang="en-US" sz="1800" dirty="0">
              <a:solidFill>
                <a:schemeClr val="bg1"/>
              </a:solidFill>
              <a:latin typeface="Century Gothic"/>
              <a:cs typeface="Century Gothic"/>
            </a:endParaRPr>
          </a:p>
        </p:txBody>
      </p:sp>
    </p:spTree>
    <p:extLst>
      <p:ext uri="{BB962C8B-B14F-4D97-AF65-F5344CB8AC3E}">
        <p14:creationId xmlns:p14="http://schemas.microsoft.com/office/powerpoint/2010/main" xmlns="" val="191434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30A48-4E26-4F9F-BD31-6AD83F25D417}"/>
              </a:ext>
            </a:extLst>
          </p:cNvPr>
          <p:cNvSpPr>
            <a:spLocks noGrp="1"/>
          </p:cNvSpPr>
          <p:nvPr>
            <p:ph type="ctrTitle"/>
          </p:nvPr>
        </p:nvSpPr>
        <p:spPr>
          <a:xfrm>
            <a:off x="319087" y="282521"/>
            <a:ext cx="8505825" cy="876300"/>
          </a:xfrm>
        </p:spPr>
        <p:txBody>
          <a:bodyPr>
            <a:normAutofit/>
          </a:bodyPr>
          <a:lstStyle/>
          <a:p>
            <a:r>
              <a:rPr lang="en-US" dirty="0"/>
              <a:t>Legislative Framework</a:t>
            </a:r>
          </a:p>
        </p:txBody>
      </p:sp>
      <p:sp>
        <p:nvSpPr>
          <p:cNvPr id="3" name="Subtitle 2">
            <a:extLst>
              <a:ext uri="{FF2B5EF4-FFF2-40B4-BE49-F238E27FC236}">
                <a16:creationId xmlns="" xmlns:a16="http://schemas.microsoft.com/office/drawing/2014/main" id="{53FC868E-4898-45A1-81D7-EEC88355230F}"/>
              </a:ext>
            </a:extLst>
          </p:cNvPr>
          <p:cNvSpPr>
            <a:spLocks noGrp="1"/>
          </p:cNvSpPr>
          <p:nvPr>
            <p:ph type="subTitle" idx="1"/>
          </p:nvPr>
        </p:nvSpPr>
        <p:spPr>
          <a:xfrm>
            <a:off x="319087" y="1220039"/>
            <a:ext cx="8505825" cy="4917290"/>
          </a:xfrm>
        </p:spPr>
        <p:txBody>
          <a:bodyPr>
            <a:normAutofit lnSpcReduction="10000"/>
          </a:bodyPr>
          <a:lstStyle/>
          <a:p>
            <a:pPr marL="465750" lvl="1" indent="-285750" algn="just">
              <a:lnSpc>
                <a:spcPct val="150000"/>
              </a:lnSpc>
              <a:spcBef>
                <a:spcPts val="1200"/>
              </a:spcBef>
              <a:spcAft>
                <a:spcPts val="0"/>
              </a:spcAft>
              <a:tabLst>
                <a:tab pos="182880" algn="l"/>
                <a:tab pos="365760" algn="l"/>
                <a:tab pos="548640" algn="l"/>
              </a:tabLst>
            </a:pPr>
            <a:r>
              <a:rPr lang="en-US" sz="1600" dirty="0"/>
              <a:t>In terms of Section 131(1) and 131(2)(a)(b) of the MFMA, a municipality must address any issues raised by the Auditor-General in an audit report. </a:t>
            </a:r>
          </a:p>
          <a:p>
            <a:pPr marL="465750" lvl="1" indent="-285750" algn="just">
              <a:lnSpc>
                <a:spcPct val="150000"/>
              </a:lnSpc>
              <a:spcBef>
                <a:spcPts val="1200"/>
              </a:spcBef>
              <a:spcAft>
                <a:spcPts val="0"/>
              </a:spcAft>
              <a:tabLst>
                <a:tab pos="182880" algn="l"/>
                <a:tab pos="365760" algn="l"/>
                <a:tab pos="548640" algn="l"/>
              </a:tabLst>
            </a:pPr>
            <a:r>
              <a:rPr lang="en-US" sz="1600" dirty="0"/>
              <a:t>The Mayor of a Municipality must ensure compliance by the municipality with this subsection. </a:t>
            </a:r>
          </a:p>
          <a:p>
            <a:pPr marL="465750" lvl="1" indent="-285750" algn="just">
              <a:lnSpc>
                <a:spcPct val="150000"/>
              </a:lnSpc>
              <a:spcBef>
                <a:spcPts val="1200"/>
              </a:spcBef>
              <a:spcAft>
                <a:spcPts val="0"/>
              </a:spcAft>
              <a:tabLst>
                <a:tab pos="182880" algn="l"/>
                <a:tab pos="365760" algn="l"/>
                <a:tab pos="548640" algn="l"/>
              </a:tabLst>
            </a:pPr>
            <a:r>
              <a:rPr lang="en-US" sz="1600" dirty="0"/>
              <a:t>The MEC for Local Government in the Province must—</a:t>
            </a:r>
          </a:p>
          <a:p>
            <a:pPr marL="825750" lvl="3" indent="-285750" algn="just">
              <a:lnSpc>
                <a:spcPct val="150000"/>
              </a:lnSpc>
              <a:spcAft>
                <a:spcPts val="1000"/>
              </a:spcAft>
              <a:buFont typeface="Wingdings" panose="05000000000000000000" pitchFamily="2" charset="2"/>
              <a:buChar char="ü"/>
            </a:pPr>
            <a:r>
              <a:rPr lang="en-ZA" sz="1600" dirty="0">
                <a:solidFill>
                  <a:srgbClr val="000000"/>
                </a:solidFill>
                <a:latin typeface="Century Gothic" panose="020B0502020202020204" pitchFamily="34" charset="0"/>
                <a:ea typeface="Times New Roman" panose="02020603050405020304" pitchFamily="18" charset="0"/>
                <a:cs typeface="Century Gothic" panose="020B0502020202020204" pitchFamily="34" charset="0"/>
              </a:rPr>
              <a:t>assess all annual financial statements of municipalities in the Province, the audit reports on such statements and any responses of municipalities to such audit reports, and determine whether municipalities have adequately addressed any issues raised by the Auditor-General in audit reports; and</a:t>
            </a:r>
            <a:endParaRPr lang="en-ZA" sz="1600" dirty="0">
              <a:latin typeface="Century Gothic" panose="020B0502020202020204" pitchFamily="34" charset="0"/>
            </a:endParaRPr>
          </a:p>
          <a:p>
            <a:pPr marL="825750" lvl="3" indent="-285750" algn="just">
              <a:lnSpc>
                <a:spcPct val="150000"/>
              </a:lnSpc>
              <a:spcAft>
                <a:spcPts val="1000"/>
              </a:spcAft>
              <a:buFont typeface="Wingdings" panose="05000000000000000000" pitchFamily="2" charset="2"/>
              <a:buChar char="ü"/>
            </a:pPr>
            <a:r>
              <a:rPr lang="en-ZA" sz="1600" dirty="0">
                <a:solidFill>
                  <a:srgbClr val="000000"/>
                </a:solidFill>
                <a:latin typeface="Century Gothic" panose="020B0502020202020204" pitchFamily="34" charset="0"/>
              </a:rPr>
              <a:t>report to the Provincial Legislature any omission by a municipality to adequately address those issues within 60 days. (a combined submission made between the DLG and PT)</a:t>
            </a:r>
          </a:p>
          <a:p>
            <a:pPr marL="0" lvl="1" indent="0" algn="just" defTabSz="914400">
              <a:lnSpc>
                <a:spcPct val="170000"/>
              </a:lnSpc>
              <a:spcBef>
                <a:spcPts val="0"/>
              </a:spcBef>
              <a:buClr>
                <a:srgbClr val="002060"/>
              </a:buClr>
              <a:buNone/>
            </a:pPr>
            <a:endParaRPr lang="en-US" sz="4800" dirty="0">
              <a:solidFill>
                <a:prstClr val="black"/>
              </a:solidFill>
              <a:latin typeface="Century Gothic"/>
            </a:endParaRPr>
          </a:p>
          <a:p>
            <a:pPr marL="346075" lvl="1" indent="-346075" algn="just" defTabSz="914400">
              <a:lnSpc>
                <a:spcPct val="170000"/>
              </a:lnSpc>
              <a:spcBef>
                <a:spcPts val="0"/>
              </a:spcBef>
              <a:buClr>
                <a:srgbClr val="002060"/>
              </a:buClr>
            </a:pPr>
            <a:endParaRPr lang="en-US" dirty="0"/>
          </a:p>
        </p:txBody>
      </p:sp>
    </p:spTree>
    <p:extLst>
      <p:ext uri="{BB962C8B-B14F-4D97-AF65-F5344CB8AC3E}">
        <p14:creationId xmlns:p14="http://schemas.microsoft.com/office/powerpoint/2010/main" xmlns="" val="70738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30A48-4E26-4F9F-BD31-6AD83F25D417}"/>
              </a:ext>
            </a:extLst>
          </p:cNvPr>
          <p:cNvSpPr>
            <a:spLocks noGrp="1"/>
          </p:cNvSpPr>
          <p:nvPr>
            <p:ph type="ctrTitle"/>
          </p:nvPr>
        </p:nvSpPr>
        <p:spPr>
          <a:xfrm>
            <a:off x="319087" y="114079"/>
            <a:ext cx="8505825" cy="876300"/>
          </a:xfrm>
        </p:spPr>
        <p:txBody>
          <a:bodyPr>
            <a:normAutofit/>
          </a:bodyPr>
          <a:lstStyle/>
          <a:p>
            <a:r>
              <a:rPr lang="en-US" dirty="0"/>
              <a:t>The Response… Municipal Audit Action Plans</a:t>
            </a:r>
          </a:p>
        </p:txBody>
      </p:sp>
      <p:sp>
        <p:nvSpPr>
          <p:cNvPr id="3" name="Subtitle 2">
            <a:extLst>
              <a:ext uri="{FF2B5EF4-FFF2-40B4-BE49-F238E27FC236}">
                <a16:creationId xmlns="" xmlns:a16="http://schemas.microsoft.com/office/drawing/2014/main" id="{53FC868E-4898-45A1-81D7-EEC88355230F}"/>
              </a:ext>
            </a:extLst>
          </p:cNvPr>
          <p:cNvSpPr>
            <a:spLocks noGrp="1"/>
          </p:cNvSpPr>
          <p:nvPr>
            <p:ph type="subTitle" idx="1"/>
          </p:nvPr>
        </p:nvSpPr>
        <p:spPr>
          <a:xfrm>
            <a:off x="319087" y="1166771"/>
            <a:ext cx="8505825" cy="4917290"/>
          </a:xfrm>
        </p:spPr>
        <p:txBody>
          <a:bodyPr>
            <a:normAutofit fontScale="25000" lnSpcReduction="20000"/>
          </a:bodyPr>
          <a:lstStyle/>
          <a:p>
            <a:pPr marL="465750" lvl="1" indent="-285750" algn="just">
              <a:lnSpc>
                <a:spcPct val="170000"/>
              </a:lnSpc>
              <a:spcBef>
                <a:spcPts val="1200"/>
              </a:spcBef>
              <a:spcAft>
                <a:spcPts val="0"/>
              </a:spcAft>
              <a:tabLst>
                <a:tab pos="182880" algn="l"/>
                <a:tab pos="365760" algn="l"/>
                <a:tab pos="548640" algn="l"/>
              </a:tabLst>
            </a:pPr>
            <a:r>
              <a:rPr lang="en-US" sz="6400" dirty="0">
                <a:solidFill>
                  <a:prstClr val="black"/>
                </a:solidFill>
                <a:latin typeface="Century Gothic"/>
              </a:rPr>
              <a:t>Following the issuing of the final audit report by the AG, every municipality prepares a </a:t>
            </a:r>
            <a:r>
              <a:rPr lang="en-US" sz="6400" b="1" dirty="0">
                <a:solidFill>
                  <a:prstClr val="black"/>
                </a:solidFill>
                <a:latin typeface="Century Gothic"/>
              </a:rPr>
              <a:t>Audit Action Plan</a:t>
            </a:r>
            <a:r>
              <a:rPr lang="en-US" sz="6400" dirty="0">
                <a:solidFill>
                  <a:prstClr val="black"/>
                </a:solidFill>
                <a:latin typeface="Century Gothic"/>
              </a:rPr>
              <a:t>. </a:t>
            </a:r>
          </a:p>
          <a:p>
            <a:pPr marL="1370625" lvl="2" indent="-457200" algn="just">
              <a:lnSpc>
                <a:spcPct val="120000"/>
              </a:lnSpc>
              <a:spcBef>
                <a:spcPts val="1200"/>
              </a:spcBef>
              <a:buFont typeface="Courier New" panose="02070309020205020404" pitchFamily="49" charset="0"/>
              <a:buChar char="o"/>
              <a:tabLst>
                <a:tab pos="182880" algn="l"/>
                <a:tab pos="365760" algn="l"/>
                <a:tab pos="548640" algn="l"/>
              </a:tabLst>
            </a:pPr>
            <a:r>
              <a:rPr lang="en-US" sz="6400" dirty="0">
                <a:solidFill>
                  <a:prstClr val="black"/>
                </a:solidFill>
                <a:latin typeface="Century Gothic"/>
              </a:rPr>
              <a:t>This plan is adopted by the Audit Committee and progress reports submitted accordingly</a:t>
            </a:r>
          </a:p>
          <a:p>
            <a:pPr marL="1370625" lvl="2" indent="-457200" algn="just">
              <a:lnSpc>
                <a:spcPct val="120000"/>
              </a:lnSpc>
              <a:spcBef>
                <a:spcPts val="1200"/>
              </a:spcBef>
              <a:buFont typeface="Courier New" panose="02070309020205020404" pitchFamily="49" charset="0"/>
              <a:buChar char="o"/>
              <a:tabLst>
                <a:tab pos="182880" algn="l"/>
                <a:tab pos="365760" algn="l"/>
                <a:tab pos="548640" algn="l"/>
              </a:tabLst>
            </a:pPr>
            <a:r>
              <a:rPr lang="en-US" sz="6400" dirty="0">
                <a:solidFill>
                  <a:prstClr val="black"/>
                </a:solidFill>
                <a:latin typeface="Century Gothic"/>
              </a:rPr>
              <a:t>Copies provided to DLG and PT</a:t>
            </a:r>
          </a:p>
          <a:p>
            <a:pPr marL="465750" lvl="1" indent="-285750" algn="just">
              <a:lnSpc>
                <a:spcPct val="170000"/>
              </a:lnSpc>
              <a:spcBef>
                <a:spcPts val="1200"/>
              </a:spcBef>
              <a:spcAft>
                <a:spcPts val="0"/>
              </a:spcAft>
              <a:tabLst>
                <a:tab pos="182880" algn="l"/>
                <a:tab pos="365760" algn="l"/>
                <a:tab pos="548640" algn="l"/>
              </a:tabLst>
            </a:pPr>
            <a:r>
              <a:rPr lang="en-US" sz="6400" dirty="0">
                <a:solidFill>
                  <a:prstClr val="black"/>
                </a:solidFill>
                <a:latin typeface="Century Gothic"/>
              </a:rPr>
              <a:t>Each Plan is tailor made to address the findings of the AG in a given year. The plan is detailed as follows; </a:t>
            </a:r>
          </a:p>
          <a:p>
            <a:pPr marL="1370625" lvl="2" indent="-457200" algn="just">
              <a:lnSpc>
                <a:spcPct val="120000"/>
              </a:lnSpc>
              <a:spcBef>
                <a:spcPts val="1200"/>
              </a:spcBef>
              <a:buFont typeface="Courier New" panose="02070309020205020404" pitchFamily="49" charset="0"/>
              <a:buChar char="o"/>
              <a:tabLst>
                <a:tab pos="182880" algn="l"/>
                <a:tab pos="365760" algn="l"/>
                <a:tab pos="548640" algn="l"/>
              </a:tabLst>
            </a:pPr>
            <a:r>
              <a:rPr lang="en-US" sz="6400" dirty="0">
                <a:solidFill>
                  <a:prstClr val="black"/>
                </a:solidFill>
                <a:latin typeface="Century Gothic"/>
              </a:rPr>
              <a:t>The exact finding is highlighted, root cause for each finding is unpacked and any recommendations by the AG is detailed, where applicable.</a:t>
            </a:r>
          </a:p>
          <a:p>
            <a:pPr marL="1370625" lvl="2" indent="-457200" algn="just">
              <a:lnSpc>
                <a:spcPct val="120000"/>
              </a:lnSpc>
              <a:spcBef>
                <a:spcPts val="1200"/>
              </a:spcBef>
              <a:buFont typeface="Courier New" panose="02070309020205020404" pitchFamily="49" charset="0"/>
              <a:buChar char="o"/>
              <a:tabLst>
                <a:tab pos="182880" algn="l"/>
                <a:tab pos="365760" algn="l"/>
                <a:tab pos="548640" algn="l"/>
              </a:tabLst>
            </a:pPr>
            <a:r>
              <a:rPr lang="en-US" sz="6400" dirty="0">
                <a:solidFill>
                  <a:prstClr val="black"/>
                </a:solidFill>
                <a:latin typeface="Century Gothic"/>
              </a:rPr>
              <a:t>A responsible official is assigned to address the finding</a:t>
            </a:r>
          </a:p>
          <a:p>
            <a:pPr marL="1370625" lvl="2" indent="-457200" algn="just">
              <a:lnSpc>
                <a:spcPct val="120000"/>
              </a:lnSpc>
              <a:spcBef>
                <a:spcPts val="1200"/>
              </a:spcBef>
              <a:buFont typeface="Courier New" panose="02070309020205020404" pitchFamily="49" charset="0"/>
              <a:buChar char="o"/>
              <a:tabLst>
                <a:tab pos="182880" algn="l"/>
                <a:tab pos="365760" algn="l"/>
                <a:tab pos="548640" algn="l"/>
              </a:tabLst>
            </a:pPr>
            <a:r>
              <a:rPr lang="en-US" sz="6400" dirty="0">
                <a:solidFill>
                  <a:prstClr val="black"/>
                </a:solidFill>
                <a:latin typeface="Century Gothic"/>
              </a:rPr>
              <a:t>Controls are identified to be put in place by management</a:t>
            </a:r>
          </a:p>
          <a:p>
            <a:pPr marL="1370625" lvl="2" indent="-457200" algn="just">
              <a:lnSpc>
                <a:spcPct val="120000"/>
              </a:lnSpc>
              <a:spcBef>
                <a:spcPts val="1200"/>
              </a:spcBef>
              <a:buFont typeface="Courier New" panose="02070309020205020404" pitchFamily="49" charset="0"/>
              <a:buChar char="o"/>
              <a:tabLst>
                <a:tab pos="182880" algn="l"/>
                <a:tab pos="365760" algn="l"/>
                <a:tab pos="548640" algn="l"/>
              </a:tabLst>
            </a:pPr>
            <a:r>
              <a:rPr lang="en-US" sz="6400" dirty="0">
                <a:solidFill>
                  <a:prstClr val="black"/>
                </a:solidFill>
                <a:latin typeface="Century Gothic"/>
              </a:rPr>
              <a:t>A target date is assigned </a:t>
            </a:r>
          </a:p>
          <a:p>
            <a:pPr marL="346075" lvl="1" indent="-346075" algn="just" defTabSz="914400">
              <a:lnSpc>
                <a:spcPct val="170000"/>
              </a:lnSpc>
              <a:spcBef>
                <a:spcPts val="0"/>
              </a:spcBef>
              <a:buClr>
                <a:srgbClr val="002060"/>
              </a:buClr>
            </a:pPr>
            <a:r>
              <a:rPr lang="en-US" dirty="0"/>
              <a:t>0</a:t>
            </a:r>
          </a:p>
        </p:txBody>
      </p:sp>
    </p:spTree>
    <p:extLst>
      <p:ext uri="{BB962C8B-B14F-4D97-AF65-F5344CB8AC3E}">
        <p14:creationId xmlns:p14="http://schemas.microsoft.com/office/powerpoint/2010/main" xmlns="" val="256412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30A48-4E26-4F9F-BD31-6AD83F25D417}"/>
              </a:ext>
            </a:extLst>
          </p:cNvPr>
          <p:cNvSpPr>
            <a:spLocks noGrp="1"/>
          </p:cNvSpPr>
          <p:nvPr>
            <p:ph type="ctrTitle"/>
          </p:nvPr>
        </p:nvSpPr>
        <p:spPr>
          <a:xfrm>
            <a:off x="319087" y="282521"/>
            <a:ext cx="8505825" cy="876300"/>
          </a:xfrm>
        </p:spPr>
        <p:txBody>
          <a:bodyPr>
            <a:normAutofit/>
          </a:bodyPr>
          <a:lstStyle/>
          <a:p>
            <a:r>
              <a:rPr lang="en-US" dirty="0"/>
              <a:t>Municipal Audit Action Plans (2)</a:t>
            </a:r>
          </a:p>
        </p:txBody>
      </p:sp>
      <p:sp>
        <p:nvSpPr>
          <p:cNvPr id="3" name="Subtitle 2">
            <a:extLst>
              <a:ext uri="{FF2B5EF4-FFF2-40B4-BE49-F238E27FC236}">
                <a16:creationId xmlns="" xmlns:a16="http://schemas.microsoft.com/office/drawing/2014/main" id="{53FC868E-4898-45A1-81D7-EEC88355230F}"/>
              </a:ext>
            </a:extLst>
          </p:cNvPr>
          <p:cNvSpPr>
            <a:spLocks noGrp="1"/>
          </p:cNvSpPr>
          <p:nvPr>
            <p:ph type="subTitle" idx="1"/>
          </p:nvPr>
        </p:nvSpPr>
        <p:spPr>
          <a:xfrm>
            <a:off x="319087" y="1220039"/>
            <a:ext cx="8505825" cy="4917290"/>
          </a:xfrm>
        </p:spPr>
        <p:txBody>
          <a:bodyPr>
            <a:normAutofit fontScale="32500" lnSpcReduction="20000"/>
          </a:bodyPr>
          <a:lstStyle/>
          <a:p>
            <a:pPr marL="465750" lvl="1" indent="-285750" algn="just">
              <a:lnSpc>
                <a:spcPct val="170000"/>
              </a:lnSpc>
              <a:spcBef>
                <a:spcPts val="1200"/>
              </a:spcBef>
              <a:spcAft>
                <a:spcPts val="0"/>
              </a:spcAft>
              <a:tabLst>
                <a:tab pos="182880" algn="l"/>
                <a:tab pos="365760" algn="l"/>
                <a:tab pos="548640" algn="l"/>
              </a:tabLst>
            </a:pPr>
            <a:r>
              <a:rPr lang="en-US" sz="4900" dirty="0">
                <a:solidFill>
                  <a:prstClr val="black"/>
                </a:solidFill>
                <a:latin typeface="Century Gothic"/>
              </a:rPr>
              <a:t>DLG and PT identifies specific matters highlighted in these plans where hands-on or other support can be rendered.</a:t>
            </a:r>
          </a:p>
          <a:p>
            <a:pPr marL="1770675" lvl="2" indent="-857250" algn="just">
              <a:lnSpc>
                <a:spcPct val="170000"/>
              </a:lnSpc>
              <a:spcBef>
                <a:spcPts val="1200"/>
              </a:spcBef>
              <a:buFont typeface="Courier New" panose="02070309020205020404" pitchFamily="49" charset="0"/>
              <a:buChar char="o"/>
              <a:tabLst>
                <a:tab pos="182880" algn="l"/>
                <a:tab pos="365760" algn="l"/>
                <a:tab pos="548640" algn="l"/>
              </a:tabLst>
            </a:pPr>
            <a:r>
              <a:rPr lang="en-US" sz="4900" dirty="0">
                <a:solidFill>
                  <a:prstClr val="black"/>
                </a:solidFill>
                <a:latin typeface="Century Gothic"/>
              </a:rPr>
              <a:t>Provincial Support packages tailored accordingly</a:t>
            </a:r>
          </a:p>
          <a:p>
            <a:pPr marL="465750" lvl="1" indent="-285750" algn="just">
              <a:lnSpc>
                <a:spcPct val="170000"/>
              </a:lnSpc>
              <a:spcBef>
                <a:spcPts val="1200"/>
              </a:spcBef>
              <a:spcAft>
                <a:spcPts val="0"/>
              </a:spcAft>
              <a:tabLst>
                <a:tab pos="182880" algn="l"/>
                <a:tab pos="365760" algn="l"/>
                <a:tab pos="548640" algn="l"/>
              </a:tabLst>
            </a:pPr>
            <a:r>
              <a:rPr lang="en-US" sz="4900" dirty="0">
                <a:solidFill>
                  <a:prstClr val="black"/>
                </a:solidFill>
                <a:latin typeface="Century Gothic"/>
              </a:rPr>
              <a:t>Province uses an automated system to track the progress made by the municipalities to address these issues.</a:t>
            </a:r>
          </a:p>
          <a:p>
            <a:pPr marL="1770675" lvl="2" indent="-857250" algn="just">
              <a:lnSpc>
                <a:spcPct val="170000"/>
              </a:lnSpc>
              <a:spcBef>
                <a:spcPts val="1200"/>
              </a:spcBef>
              <a:buFont typeface="Courier New" panose="02070309020205020404" pitchFamily="49" charset="0"/>
              <a:buChar char="o"/>
              <a:tabLst>
                <a:tab pos="182880" algn="l"/>
                <a:tab pos="365760" algn="l"/>
                <a:tab pos="548640" algn="l"/>
              </a:tabLst>
            </a:pPr>
            <a:r>
              <a:rPr lang="en-US" sz="4900" dirty="0">
                <a:solidFill>
                  <a:prstClr val="black"/>
                </a:solidFill>
                <a:latin typeface="Century Gothic"/>
              </a:rPr>
              <a:t>Slow progress made by municipalities to address these matters are monitored by Province and addressed directly with slow performing municipalities.</a:t>
            </a:r>
          </a:p>
          <a:p>
            <a:pPr marL="856275" indent="-857250" algn="just">
              <a:lnSpc>
                <a:spcPct val="170000"/>
              </a:lnSpc>
              <a:spcBef>
                <a:spcPts val="1200"/>
              </a:spcBef>
              <a:buFont typeface="Courier New" panose="02070309020205020404" pitchFamily="49" charset="0"/>
              <a:buChar char="o"/>
              <a:tabLst>
                <a:tab pos="182880" algn="l"/>
                <a:tab pos="365760" algn="l"/>
                <a:tab pos="548640" algn="l"/>
              </a:tabLst>
            </a:pPr>
            <a:r>
              <a:rPr lang="en-US" sz="4900" dirty="0">
                <a:solidFill>
                  <a:prstClr val="black"/>
                </a:solidFill>
                <a:latin typeface="Century Gothic"/>
              </a:rPr>
              <a:t>Quarterly reports submitted to the Provincial Executive to reflect progress per municipality.</a:t>
            </a:r>
          </a:p>
          <a:p>
            <a:pPr marL="346075" lvl="1" indent="-346075" algn="just" defTabSz="914400">
              <a:lnSpc>
                <a:spcPct val="170000"/>
              </a:lnSpc>
              <a:spcBef>
                <a:spcPts val="0"/>
              </a:spcBef>
              <a:buClr>
                <a:srgbClr val="002060"/>
              </a:buClr>
            </a:pPr>
            <a:endParaRPr lang="en-US" dirty="0"/>
          </a:p>
        </p:txBody>
      </p:sp>
    </p:spTree>
    <p:extLst>
      <p:ext uri="{BB962C8B-B14F-4D97-AF65-F5344CB8AC3E}">
        <p14:creationId xmlns:p14="http://schemas.microsoft.com/office/powerpoint/2010/main" xmlns="" val="84112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974" y="3236495"/>
            <a:ext cx="8774051" cy="1586266"/>
          </a:xfrm>
          <a:prstGeom prst="rect">
            <a:avLst/>
          </a:prstGeom>
        </p:spPr>
        <p:txBody>
          <a:bodyPr wrap="none" anchor="t">
            <a:normAutofit fontScale="90000"/>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Factors contributing towards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achieving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Positive Audit Outcomes</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t>
            </a:r>
            <a:endParaRPr lang="en-US" sz="1800" dirty="0">
              <a:solidFill>
                <a:schemeClr val="bg1"/>
              </a:solidFill>
              <a:latin typeface="Century Gothic"/>
              <a:cs typeface="Century Gothic"/>
            </a:endParaRPr>
          </a:p>
        </p:txBody>
      </p:sp>
    </p:spTree>
    <p:extLst>
      <p:ext uri="{BB962C8B-B14F-4D97-AF65-F5344CB8AC3E}">
        <p14:creationId xmlns:p14="http://schemas.microsoft.com/office/powerpoint/2010/main" xmlns="" val="306170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07" y="1641087"/>
            <a:ext cx="8665840" cy="5245693"/>
          </a:xfrm>
        </p:spPr>
        <p:txBody>
          <a:bodyPr>
            <a:normAutofit/>
          </a:bodyPr>
          <a:lstStyle/>
          <a:p>
            <a:pPr lvl="1" indent="0">
              <a:lnSpc>
                <a:spcPct val="150000"/>
              </a:lnSpc>
              <a:buNone/>
            </a:pPr>
            <a:endParaRPr lang="en-ZA" sz="2000" dirty="0"/>
          </a:p>
          <a:p>
            <a:pPr lvl="1" indent="0">
              <a:lnSpc>
                <a:spcPct val="150000"/>
              </a:lnSpc>
              <a:buNone/>
            </a:pPr>
            <a:endParaRPr lang="en-ZA" sz="2000" dirty="0"/>
          </a:p>
          <a:p>
            <a:pPr marL="466725" lvl="1" indent="-285750">
              <a:lnSpc>
                <a:spcPct val="150000"/>
              </a:lnSpc>
            </a:pPr>
            <a:endParaRPr lang="en-ZA" sz="1600" dirty="0"/>
          </a:p>
          <a:p>
            <a:pPr marL="466725" lvl="1" indent="-285750">
              <a:spcAft>
                <a:spcPts val="600"/>
              </a:spcAft>
              <a:buFont typeface="Wingdings" panose="05000000000000000000" pitchFamily="2" charset="2"/>
              <a:buChar char="Ø"/>
            </a:pPr>
            <a:endParaRPr lang="en-US" sz="1600" dirty="0"/>
          </a:p>
          <a:p>
            <a:pPr marL="466725" lvl="1" indent="-285750"/>
            <a:endParaRPr lang="en-ZA" sz="1600" dirty="0"/>
          </a:p>
          <a:p>
            <a:pPr marL="466725" lvl="1" indent="-285750"/>
            <a:endParaRPr lang="en-ZA" sz="1600" dirty="0"/>
          </a:p>
          <a:p>
            <a:pPr marL="1371600" lvl="2" indent="-457200">
              <a:buFont typeface="Wingdings" panose="05000000000000000000" pitchFamily="2" charset="2"/>
              <a:buChar char="Ø"/>
            </a:pPr>
            <a:endParaRPr lang="en-ZA" sz="2600" dirty="0"/>
          </a:p>
          <a:p>
            <a:pPr marL="285750" indent="-285750">
              <a:buFont typeface="Arial" pitchFamily="34" charset="0"/>
              <a:buChar char="•"/>
            </a:pPr>
            <a:endParaRPr lang="en-ZA" sz="2000" dirty="0"/>
          </a:p>
          <a:p>
            <a:pPr marL="285750" indent="-285750">
              <a:buFont typeface="Arial" pitchFamily="34" charset="0"/>
              <a:buChar char="•"/>
            </a:pPr>
            <a:endParaRPr lang="en-ZA" sz="2000" dirty="0"/>
          </a:p>
        </p:txBody>
      </p:sp>
      <p:sp>
        <p:nvSpPr>
          <p:cNvPr id="4" name="Title 3"/>
          <p:cNvSpPr>
            <a:spLocks noGrp="1"/>
          </p:cNvSpPr>
          <p:nvPr>
            <p:ph type="ctrTitle"/>
          </p:nvPr>
        </p:nvSpPr>
        <p:spPr>
          <a:xfrm>
            <a:off x="141735" y="140220"/>
            <a:ext cx="8819386" cy="876300"/>
          </a:xfrm>
        </p:spPr>
        <p:txBody>
          <a:bodyPr>
            <a:noAutofit/>
          </a:bodyPr>
          <a:lstStyle/>
          <a:p>
            <a:r>
              <a:rPr lang="en-ZA" dirty="0"/>
              <a:t>Contributing factors: A positive Audit Outcome</a:t>
            </a:r>
          </a:p>
        </p:txBody>
      </p:sp>
      <p:sp>
        <p:nvSpPr>
          <p:cNvPr id="2" name="Rectangle 1"/>
          <p:cNvSpPr/>
          <p:nvPr/>
        </p:nvSpPr>
        <p:spPr>
          <a:xfrm>
            <a:off x="295280" y="1374912"/>
            <a:ext cx="8665840" cy="4477508"/>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lang="en-ZA" sz="1600" b="1" dirty="0">
              <a:solidFill>
                <a:prstClr val="black"/>
              </a:solidFill>
              <a:latin typeface="Century Gothic"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rPr>
              <a:t>Municipal Political Leadership:</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rPr>
              <a:t>Politically stable councils </a:t>
            </a: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that fulfil their oversight responsibility effectively and  provide the necessary assurance.</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rPr>
              <a:t>Ethical Leadership </a:t>
            </a: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that is democratic, accountable and encourages citizen engagement and participation to encourage good governance and facilitate efficient service delivery</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entury Gothic" pitchFamily="34" charset="0"/>
                <a:ea typeface="+mn-ea"/>
                <a:cs typeface="+mn-cs"/>
              </a:rPr>
              <a:t>Internalise</a:t>
            </a: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 and </a:t>
            </a:r>
            <a:r>
              <a:rPr kumimoji="0" lang="en-US" sz="1600" b="1" i="0" u="none" strike="noStrike" kern="1200" cap="none" spc="0" normalizeH="0" baseline="0" noProof="0" dirty="0">
                <a:ln>
                  <a:noFill/>
                </a:ln>
                <a:solidFill>
                  <a:prstClr val="black"/>
                </a:solidFill>
                <a:effectLst/>
                <a:uLnTx/>
                <a:uFillTx/>
                <a:latin typeface="Century Gothic" pitchFamily="34" charset="0"/>
                <a:ea typeface="+mn-ea"/>
                <a:cs typeface="+mn-cs"/>
              </a:rPr>
              <a:t>live servant leadership </a:t>
            </a: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principles</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Focus on a </a:t>
            </a:r>
            <a:r>
              <a:rPr kumimoji="0" lang="en-US" sz="1600" b="1" i="0" u="none" strike="noStrike" kern="1200" cap="none" spc="0" normalizeH="0" baseline="0" noProof="0" dirty="0">
                <a:ln>
                  <a:noFill/>
                </a:ln>
                <a:solidFill>
                  <a:prstClr val="black"/>
                </a:solidFill>
                <a:effectLst/>
                <a:uLnTx/>
                <a:uFillTx/>
                <a:latin typeface="Century Gothic" pitchFamily="34" charset="0"/>
                <a:ea typeface="+mn-ea"/>
                <a:cs typeface="+mn-cs"/>
              </a:rPr>
              <a:t>citizen centric approach </a:t>
            </a: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and responsive solutions to challenges faced by the community</a:t>
            </a:r>
          </a:p>
        </p:txBody>
      </p:sp>
      <p:sp>
        <p:nvSpPr>
          <p:cNvPr id="5" name="Rectangle: Rounded Corners 4">
            <a:extLst>
              <a:ext uri="{FF2B5EF4-FFF2-40B4-BE49-F238E27FC236}">
                <a16:creationId xmlns="" xmlns:a16="http://schemas.microsoft.com/office/drawing/2014/main" id="{98636107-8E90-4E13-8403-C8D8B66560EF}"/>
              </a:ext>
            </a:extLst>
          </p:cNvPr>
          <p:cNvSpPr/>
          <p:nvPr/>
        </p:nvSpPr>
        <p:spPr>
          <a:xfrm>
            <a:off x="704995" y="1296477"/>
            <a:ext cx="7916498" cy="910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defRPr/>
            </a:pPr>
            <a:r>
              <a:rPr lang="en-US" b="1" dirty="0">
                <a:solidFill>
                  <a:prstClr val="black"/>
                </a:solidFill>
                <a:latin typeface="Century Gothic" pitchFamily="34" charset="0"/>
              </a:rPr>
              <a:t>Instilling a culture of good governance through ethical, efficient and effective leadership that enables service delivery</a:t>
            </a:r>
          </a:p>
        </p:txBody>
      </p:sp>
    </p:spTree>
    <p:extLst>
      <p:ext uri="{BB962C8B-B14F-4D97-AF65-F5344CB8AC3E}">
        <p14:creationId xmlns:p14="http://schemas.microsoft.com/office/powerpoint/2010/main" xmlns="" val="309095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272753"/>
            <a:ext cx="8774051" cy="1586266"/>
          </a:xfrm>
          <a:prstGeom prst="rect">
            <a:avLst/>
          </a:prstGeom>
        </p:spPr>
        <p:txBody>
          <a:bodyPr wrap="none" anchor="t">
            <a:normAutofit fontScale="90000"/>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2019/20</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Audit Outcomes: A Reflection</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t>
            </a:r>
            <a:endParaRPr lang="en-US" sz="1800" dirty="0">
              <a:solidFill>
                <a:schemeClr val="bg1"/>
              </a:solidFill>
              <a:latin typeface="Century Gothic"/>
              <a:cs typeface="Century Gothic"/>
            </a:endParaRPr>
          </a:p>
        </p:txBody>
      </p:sp>
    </p:spTree>
    <p:extLst>
      <p:ext uri="{BB962C8B-B14F-4D97-AF65-F5344CB8AC3E}">
        <p14:creationId xmlns:p14="http://schemas.microsoft.com/office/powerpoint/2010/main" xmlns="" val="146939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07" y="1641087"/>
            <a:ext cx="8665840" cy="5245693"/>
          </a:xfrm>
        </p:spPr>
        <p:txBody>
          <a:bodyPr>
            <a:normAutofit/>
          </a:bodyPr>
          <a:lstStyle/>
          <a:p>
            <a:pPr lvl="1" indent="0">
              <a:buNone/>
            </a:pPr>
            <a:endParaRPr lang="en-ZA" sz="2000" dirty="0"/>
          </a:p>
          <a:p>
            <a:pPr lvl="1" indent="0">
              <a:buNone/>
            </a:pPr>
            <a:endParaRPr lang="en-ZA" sz="2000" dirty="0"/>
          </a:p>
          <a:p>
            <a:pPr marL="466725" lvl="1" indent="-285750"/>
            <a:endParaRPr lang="en-ZA" sz="1600" dirty="0"/>
          </a:p>
          <a:p>
            <a:pPr marL="466725" lvl="1" indent="-285750">
              <a:spcAft>
                <a:spcPts val="600"/>
              </a:spcAft>
              <a:buFont typeface="Wingdings" panose="05000000000000000000" pitchFamily="2" charset="2"/>
              <a:buChar char="Ø"/>
            </a:pPr>
            <a:endParaRPr lang="en-US" sz="1600" dirty="0"/>
          </a:p>
          <a:p>
            <a:pPr marL="466725" lvl="1" indent="-285750"/>
            <a:endParaRPr lang="en-ZA" sz="1600" dirty="0"/>
          </a:p>
          <a:p>
            <a:pPr marL="466725" lvl="1" indent="-285750"/>
            <a:endParaRPr lang="en-ZA" sz="1600" dirty="0"/>
          </a:p>
          <a:p>
            <a:pPr marL="1371600" lvl="2" indent="-457200">
              <a:buFont typeface="Wingdings" panose="05000000000000000000" pitchFamily="2" charset="2"/>
              <a:buChar char="Ø"/>
            </a:pPr>
            <a:endParaRPr lang="en-ZA" sz="2600" dirty="0"/>
          </a:p>
          <a:p>
            <a:pPr marL="285750" indent="-285750">
              <a:buFont typeface="Arial" pitchFamily="34" charset="0"/>
              <a:buChar char="•"/>
            </a:pPr>
            <a:endParaRPr lang="en-ZA" sz="2000" dirty="0"/>
          </a:p>
          <a:p>
            <a:pPr marL="285750" indent="-285750">
              <a:buFont typeface="Arial" pitchFamily="34" charset="0"/>
              <a:buChar char="•"/>
            </a:pPr>
            <a:endParaRPr lang="en-ZA" sz="2000" dirty="0"/>
          </a:p>
        </p:txBody>
      </p:sp>
      <p:sp>
        <p:nvSpPr>
          <p:cNvPr id="4" name="Title 3"/>
          <p:cNvSpPr>
            <a:spLocks noGrp="1"/>
          </p:cNvSpPr>
          <p:nvPr>
            <p:ph type="ctrTitle"/>
          </p:nvPr>
        </p:nvSpPr>
        <p:spPr>
          <a:xfrm>
            <a:off x="336426" y="140220"/>
            <a:ext cx="8851921" cy="876300"/>
          </a:xfrm>
        </p:spPr>
        <p:txBody>
          <a:bodyPr>
            <a:noAutofit/>
          </a:bodyPr>
          <a:lstStyle/>
          <a:p>
            <a:r>
              <a:rPr lang="en-ZA" dirty="0"/>
              <a:t>Contributing success factors (2)</a:t>
            </a:r>
          </a:p>
        </p:txBody>
      </p:sp>
      <p:sp>
        <p:nvSpPr>
          <p:cNvPr id="2" name="Rectangle 1"/>
          <p:cNvSpPr/>
          <p:nvPr/>
        </p:nvSpPr>
        <p:spPr>
          <a:xfrm>
            <a:off x="336426" y="1180783"/>
            <a:ext cx="8665840" cy="469814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The establishment of a culture of good governance - continue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Administrative Leadership: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Administration led by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experienced and competent executive management </a:t>
            </a: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and staff that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ensures effective service delivery </a:t>
            </a: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while maintaining statutory compliance</a:t>
            </a:r>
          </a:p>
          <a:p>
            <a:pPr marL="742950" lvl="1" indent="-285750">
              <a:lnSpc>
                <a:spcPct val="150000"/>
              </a:lnSpc>
              <a:buFont typeface="Arial" panose="020B0604020202020204" pitchFamily="34" charset="0"/>
              <a:buChar char="•"/>
            </a:pP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putting measures in place to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institutionalise good administrative </a:t>
            </a: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and cooperative governance practices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Uphold the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integrity and credibility </a:t>
            </a: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of the municipality by ensuring that public funds can be accounted for:</a:t>
            </a:r>
          </a:p>
          <a:p>
            <a:pPr marL="742950" lvl="1" indent="-285750">
              <a:lnSpc>
                <a:spcPct val="150000"/>
              </a:lnSpc>
              <a:buFont typeface="Arial" panose="020B0604020202020204" pitchFamily="34" charset="0"/>
              <a:buChar char="•"/>
            </a:pP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putting measures in place to ensure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good financial management &amp; quality reporting</a:t>
            </a:r>
          </a:p>
          <a:p>
            <a:pPr marL="742950" lvl="1" indent="-285750">
              <a:lnSpc>
                <a:spcPct val="150000"/>
              </a:lnSpc>
              <a:buFont typeface="Arial" panose="020B0604020202020204" pitchFamily="34" charset="0"/>
              <a:buChar char="•"/>
            </a:pP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strong internal control measures </a:t>
            </a:r>
          </a:p>
          <a:p>
            <a:pPr marL="742950" lvl="1" indent="-285750">
              <a:lnSpc>
                <a:spcPct val="150000"/>
              </a:lnSpc>
              <a:buFont typeface="Arial" panose="020B0604020202020204" pitchFamily="34" charset="0"/>
              <a:buChar char="•"/>
            </a:pP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efficient systems of delegations, compliance and oversight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Focus on putting the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community first </a:t>
            </a:r>
            <a:r>
              <a:rPr kumimoji="0" lang="en-ZA" sz="1550" b="0" i="0" u="none" strike="noStrike" kern="1200" cap="none" spc="0" normalizeH="0" baseline="0" noProof="0" dirty="0">
                <a:ln>
                  <a:noFill/>
                </a:ln>
                <a:solidFill>
                  <a:prstClr val="black"/>
                </a:solidFill>
                <a:effectLst/>
                <a:uLnTx/>
                <a:uFillTx/>
                <a:latin typeface="Century Gothic" pitchFamily="34" charset="0"/>
                <a:ea typeface="+mn-ea"/>
                <a:cs typeface="+mn-cs"/>
              </a:rPr>
              <a:t>and ensure </a:t>
            </a:r>
            <a:r>
              <a:rPr kumimoji="0" lang="en-ZA" sz="1550" b="1" i="0" u="none" strike="noStrike" kern="1200" cap="none" spc="0" normalizeH="0" baseline="0" noProof="0" dirty="0">
                <a:ln>
                  <a:noFill/>
                </a:ln>
                <a:solidFill>
                  <a:prstClr val="black"/>
                </a:solidFill>
                <a:effectLst/>
                <a:uLnTx/>
                <a:uFillTx/>
                <a:latin typeface="Century Gothic" pitchFamily="34" charset="0"/>
                <a:ea typeface="+mn-ea"/>
                <a:cs typeface="+mn-cs"/>
              </a:rPr>
              <a:t>universal access to quality services</a:t>
            </a:r>
          </a:p>
        </p:txBody>
      </p:sp>
    </p:spTree>
    <p:extLst>
      <p:ext uri="{BB962C8B-B14F-4D97-AF65-F5344CB8AC3E}">
        <p14:creationId xmlns:p14="http://schemas.microsoft.com/office/powerpoint/2010/main" xmlns="" val="78121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252F2EE-877F-494F-85F7-EA796854720E}"/>
              </a:ext>
            </a:extLst>
          </p:cNvPr>
          <p:cNvSpPr>
            <a:spLocks noGrp="1"/>
          </p:cNvSpPr>
          <p:nvPr>
            <p:ph type="ctrTitle"/>
          </p:nvPr>
        </p:nvSpPr>
        <p:spPr>
          <a:xfrm>
            <a:off x="265486" y="188927"/>
            <a:ext cx="8313766" cy="876300"/>
          </a:xfrm>
        </p:spPr>
        <p:txBody>
          <a:bodyPr>
            <a:normAutofit/>
          </a:bodyPr>
          <a:lstStyle/>
          <a:p>
            <a:pPr marL="68580" indent="-68580">
              <a:lnSpc>
                <a:spcPct val="90000"/>
              </a:lnSpc>
              <a:spcBef>
                <a:spcPts val="900"/>
              </a:spcBef>
              <a:spcAft>
                <a:spcPts val="150"/>
              </a:spcAft>
              <a:buClr>
                <a:srgbClr val="1CADE4"/>
              </a:buClr>
              <a:buSzPct val="100000"/>
              <a:buFont typeface="Tw Cen MT" panose="020B0602020104020603" pitchFamily="34" charset="0"/>
              <a:buChar char=" "/>
              <a:defRPr/>
            </a:pPr>
            <a:r>
              <a:rPr lang="en-US" dirty="0"/>
              <a:t>Leadership should lead the change</a:t>
            </a:r>
            <a:endParaRPr lang="en-US" kern="0" spc="75" dirty="0">
              <a:solidFill>
                <a:prstClr val="white"/>
              </a:solidFill>
            </a:endParaRPr>
          </a:p>
        </p:txBody>
      </p:sp>
      <p:pic>
        <p:nvPicPr>
          <p:cNvPr id="3" name="Picture 2">
            <a:extLst>
              <a:ext uri="{FF2B5EF4-FFF2-40B4-BE49-F238E27FC236}">
                <a16:creationId xmlns="" xmlns:a16="http://schemas.microsoft.com/office/drawing/2014/main" id="{032D039F-6D6D-4C96-ACD4-48B0588AC277}"/>
              </a:ext>
            </a:extLst>
          </p:cNvPr>
          <p:cNvPicPr>
            <a:picLocks noChangeAspect="1"/>
          </p:cNvPicPr>
          <p:nvPr/>
        </p:nvPicPr>
        <p:blipFill>
          <a:blip r:embed="rId2"/>
          <a:stretch>
            <a:fillRect/>
          </a:stretch>
        </p:blipFill>
        <p:spPr>
          <a:xfrm>
            <a:off x="211540" y="1386350"/>
            <a:ext cx="8932460" cy="4184393"/>
          </a:xfrm>
          <a:prstGeom prst="rect">
            <a:avLst/>
          </a:prstGeom>
        </p:spPr>
      </p:pic>
    </p:spTree>
    <p:extLst>
      <p:ext uri="{BB962C8B-B14F-4D97-AF65-F5344CB8AC3E}">
        <p14:creationId xmlns:p14="http://schemas.microsoft.com/office/powerpoint/2010/main" xmlns="" val="312637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974" y="3441032"/>
            <a:ext cx="8774051" cy="1586266"/>
          </a:xfrm>
          <a:prstGeom prst="rect">
            <a:avLst/>
          </a:prstGeom>
        </p:spPr>
        <p:txBody>
          <a:bodyPr wrap="none" anchor="t">
            <a:normAutofit fontScale="90000"/>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Our Contribution towards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achieving positive Audit Outcomes</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(Support Actions: DLG)</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t>
            </a:r>
            <a:endParaRPr lang="en-US" sz="1800" dirty="0">
              <a:solidFill>
                <a:schemeClr val="bg1"/>
              </a:solidFill>
              <a:latin typeface="Century Gothic"/>
              <a:cs typeface="Century Gothic"/>
            </a:endParaRPr>
          </a:p>
        </p:txBody>
      </p:sp>
    </p:spTree>
    <p:extLst>
      <p:ext uri="{BB962C8B-B14F-4D97-AF65-F5344CB8AC3E}">
        <p14:creationId xmlns:p14="http://schemas.microsoft.com/office/powerpoint/2010/main" xmlns="" val="424947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ZA" dirty="0"/>
              <a:t>Provincial Approach towards Municipal support</a:t>
            </a:r>
          </a:p>
        </p:txBody>
      </p:sp>
      <p:sp>
        <p:nvSpPr>
          <p:cNvPr id="3" name="Subtitle 2"/>
          <p:cNvSpPr>
            <a:spLocks noGrp="1"/>
          </p:cNvSpPr>
          <p:nvPr>
            <p:ph type="subTitle" idx="1"/>
          </p:nvPr>
        </p:nvSpPr>
        <p:spPr>
          <a:xfrm>
            <a:off x="392257" y="1342689"/>
            <a:ext cx="8505825" cy="4635417"/>
          </a:xfrm>
        </p:spPr>
        <p:txBody>
          <a:bodyPr>
            <a:normAutofit/>
          </a:bodyPr>
          <a:lstStyle/>
          <a:p>
            <a:pPr marL="342900" indent="-342900" algn="just">
              <a:lnSpc>
                <a:spcPct val="120000"/>
              </a:lnSpc>
              <a:spcBef>
                <a:spcPts val="0"/>
              </a:spcBef>
              <a:buSzPct val="150000"/>
              <a:buFont typeface="Arial" panose="020B0604020202020204" pitchFamily="34" charset="0"/>
              <a:buChar char="•"/>
            </a:pPr>
            <a:r>
              <a:rPr lang="en-US" sz="2000" dirty="0">
                <a:cs typeface="Times New Roman" panose="02020603050405020304" pitchFamily="18" charset="0"/>
              </a:rPr>
              <a:t>Provincial support efforts are aimed at strengthening Council oversight, governance and service delivery in municipalities.</a:t>
            </a:r>
          </a:p>
          <a:p>
            <a:pPr marL="342900" indent="-342900" algn="just">
              <a:lnSpc>
                <a:spcPct val="120000"/>
              </a:lnSpc>
              <a:spcBef>
                <a:spcPts val="0"/>
              </a:spcBef>
              <a:buSzPct val="150000"/>
              <a:buFont typeface="Arial" panose="020B0604020202020204" pitchFamily="34" charset="0"/>
              <a:buChar char="•"/>
            </a:pPr>
            <a:r>
              <a:rPr lang="en-US" sz="2000" dirty="0">
                <a:cs typeface="Times New Roman" panose="02020603050405020304" pitchFamily="18" charset="0"/>
              </a:rPr>
              <a:t>In achieving this, strong focus is put on the objects of Local Government, as defined in the Constitution, Section 152.</a:t>
            </a:r>
          </a:p>
          <a:p>
            <a:pPr marL="342900" indent="-342900" algn="just">
              <a:lnSpc>
                <a:spcPct val="120000"/>
              </a:lnSpc>
              <a:spcBef>
                <a:spcPts val="0"/>
              </a:spcBef>
              <a:buSzPct val="150000"/>
              <a:buFont typeface="Arial" panose="020B0604020202020204" pitchFamily="34" charset="0"/>
              <a:buChar char="•"/>
            </a:pPr>
            <a:r>
              <a:rPr lang="en-US" sz="2000" dirty="0">
                <a:cs typeface="Times New Roman" panose="02020603050405020304" pitchFamily="18" charset="0"/>
              </a:rPr>
              <a:t>Section 154 is used to:</a:t>
            </a:r>
          </a:p>
          <a:p>
            <a:pPr marL="1149350" lvl="2" indent="-457200" algn="just">
              <a:lnSpc>
                <a:spcPct val="120000"/>
              </a:lnSpc>
              <a:buSzPct val="150000"/>
              <a:buFont typeface="Wingdings" panose="05000000000000000000" pitchFamily="2" charset="2"/>
              <a:buChar char="ü"/>
            </a:pPr>
            <a:r>
              <a:rPr lang="en-US" sz="1600" dirty="0">
                <a:solidFill>
                  <a:schemeClr val="tx1"/>
                </a:solidFill>
                <a:latin typeface="Century Gothic" panose="020B0502020202020204" pitchFamily="34" charset="0"/>
              </a:rPr>
              <a:t>Strengthen the capacity of municipalities to mange their own affairs through the introduction of  </a:t>
            </a:r>
            <a:r>
              <a:rPr lang="en-US" sz="1600" b="1" dirty="0">
                <a:solidFill>
                  <a:schemeClr val="tx1"/>
                </a:solidFill>
                <a:latin typeface="Century Gothic" panose="020B0502020202020204" pitchFamily="34" charset="0"/>
              </a:rPr>
              <a:t>“Transversal Support Initiatives” </a:t>
            </a:r>
          </a:p>
          <a:p>
            <a:pPr marL="1149350" lvl="2" indent="-457200" algn="just">
              <a:lnSpc>
                <a:spcPct val="120000"/>
              </a:lnSpc>
              <a:buSzPct val="150000"/>
              <a:buFont typeface="Wingdings" panose="05000000000000000000" pitchFamily="2" charset="2"/>
              <a:buChar char="ü"/>
            </a:pPr>
            <a:r>
              <a:rPr lang="en-US" sz="1600" dirty="0">
                <a:solidFill>
                  <a:schemeClr val="tx1"/>
                </a:solidFill>
                <a:latin typeface="Century Gothic" panose="020B0502020202020204" pitchFamily="34" charset="0"/>
              </a:rPr>
              <a:t>Build comprehensive and </a:t>
            </a:r>
            <a:r>
              <a:rPr lang="en-US" sz="1600" b="1" dirty="0">
                <a:solidFill>
                  <a:schemeClr val="tx1"/>
                </a:solidFill>
                <a:latin typeface="Century Gothic" panose="020B0502020202020204" pitchFamily="34" charset="0"/>
              </a:rPr>
              <a:t>holistic, bespoke support packages </a:t>
            </a:r>
            <a:r>
              <a:rPr lang="en-US" sz="1600" dirty="0">
                <a:solidFill>
                  <a:schemeClr val="tx1"/>
                </a:solidFill>
                <a:latin typeface="Century Gothic" panose="020B0502020202020204" pitchFamily="34" charset="0"/>
              </a:rPr>
              <a:t>where this may be required (Back-to-Basics Province)</a:t>
            </a:r>
          </a:p>
          <a:p>
            <a:pPr marL="1149350" lvl="2" indent="-457200" algn="just">
              <a:lnSpc>
                <a:spcPct val="120000"/>
              </a:lnSpc>
              <a:buSzPct val="150000"/>
              <a:buFont typeface="Wingdings" panose="05000000000000000000" pitchFamily="2" charset="2"/>
              <a:buChar char="ü"/>
            </a:pPr>
            <a:r>
              <a:rPr lang="en-US" sz="1600" dirty="0">
                <a:solidFill>
                  <a:schemeClr val="tx1"/>
                </a:solidFill>
                <a:latin typeface="Century Gothic" panose="020B0502020202020204" pitchFamily="34" charset="0"/>
              </a:rPr>
              <a:t>Based on a set or pre-determined criteria, provide </a:t>
            </a:r>
            <a:r>
              <a:rPr lang="en-US" sz="1600" b="1" dirty="0">
                <a:solidFill>
                  <a:schemeClr val="tx1"/>
                </a:solidFill>
                <a:latin typeface="Century Gothic" panose="020B0502020202020204" pitchFamily="34" charset="0"/>
              </a:rPr>
              <a:t>financial support </a:t>
            </a:r>
            <a:r>
              <a:rPr lang="en-US" sz="1600" dirty="0">
                <a:solidFill>
                  <a:schemeClr val="tx1"/>
                </a:solidFill>
                <a:latin typeface="Century Gothic" panose="020B0502020202020204" pitchFamily="34" charset="0"/>
              </a:rPr>
              <a:t>to municipalities based on predetermined criteria</a:t>
            </a:r>
          </a:p>
          <a:p>
            <a:pPr marL="1257300" lvl="2" indent="-342900" algn="just">
              <a:lnSpc>
                <a:spcPct val="120000"/>
              </a:lnSpc>
              <a:spcBef>
                <a:spcPts val="0"/>
              </a:spcBef>
              <a:buSzPct val="150000"/>
            </a:pPr>
            <a:endParaRPr lang="en-US" sz="2600" dirty="0">
              <a:cs typeface="Times New Roman" panose="02020603050405020304" pitchFamily="18" charset="0"/>
            </a:endParaRPr>
          </a:p>
          <a:p>
            <a:pPr marL="1257300" lvl="2" indent="-342900" algn="just">
              <a:lnSpc>
                <a:spcPct val="120000"/>
              </a:lnSpc>
              <a:spcBef>
                <a:spcPts val="0"/>
              </a:spcBef>
              <a:buSzPct val="150000"/>
            </a:pPr>
            <a:endParaRPr lang="en-ZA" sz="2700" dirty="0"/>
          </a:p>
          <a:p>
            <a:pPr marL="449263" indent="-285750" algn="just">
              <a:lnSpc>
                <a:spcPct val="134000"/>
              </a:lnSpc>
            </a:pPr>
            <a:endParaRPr lang="en-ZA" sz="2400" dirty="0"/>
          </a:p>
          <a:p>
            <a:pPr algn="just">
              <a:lnSpc>
                <a:spcPct val="134000"/>
              </a:lnSpc>
            </a:pPr>
            <a:endParaRPr lang="en-ZA" sz="1700" dirty="0"/>
          </a:p>
          <a:p>
            <a:pPr marL="285750" indent="-285750" algn="just">
              <a:lnSpc>
                <a:spcPct val="134000"/>
              </a:lnSpc>
              <a:buFont typeface="Arial" panose="020B0604020202020204" pitchFamily="34" charset="0"/>
              <a:buChar char="•"/>
            </a:pPr>
            <a:endParaRPr lang="en-ZA" sz="1700" dirty="0"/>
          </a:p>
          <a:p>
            <a:pPr algn="just">
              <a:lnSpc>
                <a:spcPct val="134000"/>
              </a:lnSpc>
            </a:pPr>
            <a:endParaRPr lang="en-ZA" sz="2600" dirty="0"/>
          </a:p>
          <a:p>
            <a:pPr marL="466725" lvl="1" indent="-285750" algn="just"/>
            <a:endParaRPr lang="en-ZA" dirty="0"/>
          </a:p>
          <a:p>
            <a:pPr marL="466725" lvl="1" indent="-285750"/>
            <a:endParaRPr lang="en-ZA" dirty="0"/>
          </a:p>
          <a:p>
            <a:endParaRPr lang="en-ZA" dirty="0"/>
          </a:p>
          <a:p>
            <a:endParaRPr lang="en-ZA" dirty="0"/>
          </a:p>
          <a:p>
            <a:pPr marL="214313" indent="-214313">
              <a:buFont typeface="Arial" panose="020B0604020202020204" pitchFamily="34" charset="0"/>
              <a:buChar char="•"/>
            </a:pPr>
            <a:endParaRPr lang="en-ZA" dirty="0"/>
          </a:p>
          <a:p>
            <a:pPr marL="214313" indent="-214313">
              <a:buFont typeface="Arial" panose="020B0604020202020204" pitchFamily="34" charset="0"/>
              <a:buChar char="•"/>
            </a:pPr>
            <a:endParaRPr lang="en-ZA" dirty="0"/>
          </a:p>
          <a:p>
            <a:pPr marL="214313" indent="-214313">
              <a:buFont typeface="Arial" panose="020B0604020202020204" pitchFamily="34" charset="0"/>
              <a:buChar char="•"/>
            </a:pPr>
            <a:endParaRPr lang="en-ZA" dirty="0"/>
          </a:p>
          <a:p>
            <a:pPr marL="214313" indent="-214313">
              <a:buFont typeface="Arial" panose="020B0604020202020204" pitchFamily="34" charset="0"/>
              <a:buChar char="•"/>
            </a:pPr>
            <a:endParaRPr lang="en-ZA" dirty="0"/>
          </a:p>
        </p:txBody>
      </p:sp>
    </p:spTree>
    <p:extLst>
      <p:ext uri="{BB962C8B-B14F-4D97-AF65-F5344CB8AC3E}">
        <p14:creationId xmlns:p14="http://schemas.microsoft.com/office/powerpoint/2010/main" xmlns="" val="178087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30A48-4E26-4F9F-BD31-6AD83F25D417}"/>
              </a:ext>
            </a:extLst>
          </p:cNvPr>
          <p:cNvSpPr>
            <a:spLocks noGrp="1"/>
          </p:cNvSpPr>
          <p:nvPr>
            <p:ph type="ctrTitle"/>
          </p:nvPr>
        </p:nvSpPr>
        <p:spPr>
          <a:xfrm>
            <a:off x="319087" y="146043"/>
            <a:ext cx="8505825" cy="876300"/>
          </a:xfrm>
        </p:spPr>
        <p:txBody>
          <a:bodyPr>
            <a:normAutofit/>
          </a:bodyPr>
          <a:lstStyle/>
          <a:p>
            <a:r>
              <a:rPr lang="en-US" dirty="0"/>
              <a:t>Transversal Support Initiatives</a:t>
            </a:r>
          </a:p>
        </p:txBody>
      </p:sp>
      <p:graphicFrame>
        <p:nvGraphicFramePr>
          <p:cNvPr id="4" name="Table 4">
            <a:extLst>
              <a:ext uri="{FF2B5EF4-FFF2-40B4-BE49-F238E27FC236}">
                <a16:creationId xmlns="" xmlns:a16="http://schemas.microsoft.com/office/drawing/2014/main" id="{466E640E-BCBF-48A5-AC4D-FE921526BA7C}"/>
              </a:ext>
            </a:extLst>
          </p:cNvPr>
          <p:cNvGraphicFramePr>
            <a:graphicFrameLocks noGrp="1"/>
          </p:cNvGraphicFramePr>
          <p:nvPr>
            <p:extLst>
              <p:ext uri="{D42A27DB-BD31-4B8C-83A1-F6EECF244321}">
                <p14:modId xmlns:p14="http://schemas.microsoft.com/office/powerpoint/2010/main" xmlns="" val="1725836383"/>
              </p:ext>
            </p:extLst>
          </p:nvPr>
        </p:nvGraphicFramePr>
        <p:xfrm>
          <a:off x="0" y="1022343"/>
          <a:ext cx="9144000" cy="5629819"/>
        </p:xfrm>
        <a:graphic>
          <a:graphicData uri="http://schemas.openxmlformats.org/drawingml/2006/table">
            <a:tbl>
              <a:tblPr firstRow="1" bandRow="1">
                <a:tableStyleId>{5C22544A-7EE6-4342-B048-85BDC9FD1C3A}</a:tableStyleId>
              </a:tblPr>
              <a:tblGrid>
                <a:gridCol w="2509805">
                  <a:extLst>
                    <a:ext uri="{9D8B030D-6E8A-4147-A177-3AD203B41FA5}">
                      <a16:colId xmlns="" xmlns:a16="http://schemas.microsoft.com/office/drawing/2014/main" val="999930960"/>
                    </a:ext>
                  </a:extLst>
                </a:gridCol>
                <a:gridCol w="6634195">
                  <a:extLst>
                    <a:ext uri="{9D8B030D-6E8A-4147-A177-3AD203B41FA5}">
                      <a16:colId xmlns="" xmlns:a16="http://schemas.microsoft.com/office/drawing/2014/main" val="2094822670"/>
                    </a:ext>
                  </a:extLst>
                </a:gridCol>
              </a:tblGrid>
              <a:tr h="212180">
                <a:tc>
                  <a:txBody>
                    <a:bodyPr/>
                    <a:lstStyle/>
                    <a:p>
                      <a:r>
                        <a:rPr lang="en-US" sz="1600" dirty="0">
                          <a:latin typeface="Century Gothic" panose="020B0502020202020204" pitchFamily="34" charset="0"/>
                        </a:rPr>
                        <a:t>Functional Area</a:t>
                      </a:r>
                    </a:p>
                  </a:txBody>
                  <a:tcPr/>
                </a:tc>
                <a:tc>
                  <a:txBody>
                    <a:bodyPr/>
                    <a:lstStyle/>
                    <a:p>
                      <a:r>
                        <a:rPr lang="en-US" sz="1600" dirty="0">
                          <a:latin typeface="Century Gothic" panose="020B0502020202020204" pitchFamily="34" charset="0"/>
                        </a:rPr>
                        <a:t>Provincial Support Rendered</a:t>
                      </a:r>
                    </a:p>
                  </a:txBody>
                  <a:tcPr/>
                </a:tc>
                <a:extLst>
                  <a:ext uri="{0D108BD9-81ED-4DB2-BD59-A6C34878D82A}">
                    <a16:rowId xmlns="" xmlns:a16="http://schemas.microsoft.com/office/drawing/2014/main" val="3877189685"/>
                  </a:ext>
                </a:extLst>
              </a:tr>
              <a:tr h="5294539">
                <a:tc>
                  <a:txBody>
                    <a:bodyPr/>
                    <a:lstStyle/>
                    <a:p>
                      <a:pPr>
                        <a:lnSpc>
                          <a:spcPct val="150000"/>
                        </a:lnSpc>
                      </a:pPr>
                      <a:r>
                        <a:rPr lang="en-US" sz="1600" b="1" dirty="0">
                          <a:latin typeface="Century Gothic" panose="020B0502020202020204" pitchFamily="34" charset="0"/>
                        </a:rPr>
                        <a:t>Strengthening Political  Leadership in Municipalities (Oversight)</a:t>
                      </a:r>
                    </a:p>
                  </a:txBody>
                  <a:tcPr/>
                </a:tc>
                <a:tc>
                  <a:txBody>
                    <a:bodyPr/>
                    <a:lstStyle/>
                    <a:p>
                      <a:pPr marL="285750" indent="-285750">
                        <a:lnSpc>
                          <a:spcPct val="150000"/>
                        </a:lnSpc>
                        <a:buFont typeface="Arial" panose="020B0604020202020204" pitchFamily="34" charset="0"/>
                        <a:buChar char="•"/>
                      </a:pPr>
                      <a:r>
                        <a:rPr lang="en-US" sz="1600" dirty="0">
                          <a:latin typeface="Century Gothic" panose="020B0502020202020204" pitchFamily="34" charset="0"/>
                        </a:rPr>
                        <a:t>Dedicated training and personal capacity development sessions for Councilors </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rPr>
                        <a:t>Ethical training &amp; sessions on roles and responsibilities.</a:t>
                      </a:r>
                    </a:p>
                    <a:p>
                      <a:pPr marL="285750" indent="-285750">
                        <a:lnSpc>
                          <a:spcPct val="150000"/>
                        </a:lnSpc>
                        <a:buFont typeface="Arial" panose="020B0604020202020204" pitchFamily="34" charset="0"/>
                        <a:buChar char="•"/>
                      </a:pPr>
                      <a:r>
                        <a:rPr lang="en-US" sz="1600" dirty="0">
                          <a:latin typeface="Century Gothic" panose="020B0502020202020204" pitchFamily="34" charset="0"/>
                        </a:rPr>
                        <a:t>Ongoing support, guidance and monitoring of functionality of oversight structures (MPAC)</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Guidance and clarity provided on legal documents, regulations and other statutory documents i.e. circulars, good governance practice notes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Improvement of collaboration through vertical and horizontal integration to the advantage of the citizen (JDMA) – DCF (political leadership playing a stronger political oversight role)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Implementation of the LG anti corruption strategy and Integrity Management Training</a:t>
                      </a:r>
                      <a:endPar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285750" indent="-285750">
                        <a:buFont typeface="Arial" panose="020B0604020202020204" pitchFamily="34" charset="0"/>
                        <a:buChar char="•"/>
                      </a:pPr>
                      <a:endParaRPr lang="en-US" sz="1600" dirty="0">
                        <a:latin typeface="Century Gothic" panose="020B0502020202020204" pitchFamily="34" charset="0"/>
                      </a:endParaRPr>
                    </a:p>
                  </a:txBody>
                  <a:tcPr/>
                </a:tc>
                <a:extLst>
                  <a:ext uri="{0D108BD9-81ED-4DB2-BD59-A6C34878D82A}">
                    <a16:rowId xmlns="" xmlns:a16="http://schemas.microsoft.com/office/drawing/2014/main" val="1350159898"/>
                  </a:ext>
                </a:extLst>
              </a:tr>
            </a:tbl>
          </a:graphicData>
        </a:graphic>
      </p:graphicFrame>
    </p:spTree>
    <p:extLst>
      <p:ext uri="{BB962C8B-B14F-4D97-AF65-F5344CB8AC3E}">
        <p14:creationId xmlns:p14="http://schemas.microsoft.com/office/powerpoint/2010/main" xmlns="" val="73915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30A48-4E26-4F9F-BD31-6AD83F25D417}"/>
              </a:ext>
            </a:extLst>
          </p:cNvPr>
          <p:cNvSpPr>
            <a:spLocks noGrp="1"/>
          </p:cNvSpPr>
          <p:nvPr>
            <p:ph type="ctrTitle"/>
          </p:nvPr>
        </p:nvSpPr>
        <p:spPr>
          <a:xfrm>
            <a:off x="223553" y="173339"/>
            <a:ext cx="8505825" cy="876300"/>
          </a:xfrm>
        </p:spPr>
        <p:txBody>
          <a:bodyPr>
            <a:normAutofit/>
          </a:bodyPr>
          <a:lstStyle/>
          <a:p>
            <a:r>
              <a:rPr lang="en-US" dirty="0"/>
              <a:t>Transversal Support Initiatives (2)</a:t>
            </a:r>
          </a:p>
        </p:txBody>
      </p:sp>
      <p:graphicFrame>
        <p:nvGraphicFramePr>
          <p:cNvPr id="4" name="Table 4">
            <a:extLst>
              <a:ext uri="{FF2B5EF4-FFF2-40B4-BE49-F238E27FC236}">
                <a16:creationId xmlns="" xmlns:a16="http://schemas.microsoft.com/office/drawing/2014/main" id="{466E640E-BCBF-48A5-AC4D-FE921526BA7C}"/>
              </a:ext>
            </a:extLst>
          </p:cNvPr>
          <p:cNvGraphicFramePr>
            <a:graphicFrameLocks noGrp="1"/>
          </p:cNvGraphicFramePr>
          <p:nvPr>
            <p:extLst>
              <p:ext uri="{D42A27DB-BD31-4B8C-83A1-F6EECF244321}">
                <p14:modId xmlns:p14="http://schemas.microsoft.com/office/powerpoint/2010/main" xmlns="" val="3395000461"/>
              </p:ext>
            </p:extLst>
          </p:nvPr>
        </p:nvGraphicFramePr>
        <p:xfrm>
          <a:off x="1" y="934037"/>
          <a:ext cx="9143999" cy="5750624"/>
        </p:xfrm>
        <a:graphic>
          <a:graphicData uri="http://schemas.openxmlformats.org/drawingml/2006/table">
            <a:tbl>
              <a:tblPr firstRow="1" bandRow="1">
                <a:tableStyleId>{5C22544A-7EE6-4342-B048-85BDC9FD1C3A}</a:tableStyleId>
              </a:tblPr>
              <a:tblGrid>
                <a:gridCol w="1799364">
                  <a:extLst>
                    <a:ext uri="{9D8B030D-6E8A-4147-A177-3AD203B41FA5}">
                      <a16:colId xmlns="" xmlns:a16="http://schemas.microsoft.com/office/drawing/2014/main" val="999930960"/>
                    </a:ext>
                  </a:extLst>
                </a:gridCol>
                <a:gridCol w="7344635">
                  <a:extLst>
                    <a:ext uri="{9D8B030D-6E8A-4147-A177-3AD203B41FA5}">
                      <a16:colId xmlns="" xmlns:a16="http://schemas.microsoft.com/office/drawing/2014/main" val="2094822670"/>
                    </a:ext>
                  </a:extLst>
                </a:gridCol>
              </a:tblGrid>
              <a:tr h="546772">
                <a:tc>
                  <a:txBody>
                    <a:bodyPr/>
                    <a:lstStyle/>
                    <a:p>
                      <a:r>
                        <a:rPr lang="en-US" sz="1600" dirty="0">
                          <a:latin typeface="Century Gothic" panose="020B0502020202020204" pitchFamily="34" charset="0"/>
                        </a:rPr>
                        <a:t>Functional Areas</a:t>
                      </a:r>
                    </a:p>
                  </a:txBody>
                  <a:tcPr/>
                </a:tc>
                <a:tc>
                  <a:txBody>
                    <a:bodyPr/>
                    <a:lstStyle/>
                    <a:p>
                      <a:r>
                        <a:rPr lang="en-US" sz="1600" dirty="0">
                          <a:latin typeface="Century Gothic" panose="020B0502020202020204" pitchFamily="34" charset="0"/>
                        </a:rPr>
                        <a:t>Provincial Support Rendered</a:t>
                      </a:r>
                    </a:p>
                  </a:txBody>
                  <a:tcPr/>
                </a:tc>
                <a:extLst>
                  <a:ext uri="{0D108BD9-81ED-4DB2-BD59-A6C34878D82A}">
                    <a16:rowId xmlns="" xmlns:a16="http://schemas.microsoft.com/office/drawing/2014/main" val="3877189685"/>
                  </a:ext>
                </a:extLst>
              </a:tr>
              <a:tr h="5151169">
                <a:tc>
                  <a:txBody>
                    <a:bodyPr/>
                    <a:lstStyle/>
                    <a:p>
                      <a:pPr>
                        <a:lnSpc>
                          <a:spcPct val="150000"/>
                        </a:lnSpc>
                      </a:pPr>
                      <a:r>
                        <a:rPr lang="en-US" sz="1600" b="1" dirty="0">
                          <a:latin typeface="Century Gothic" panose="020B0502020202020204" pitchFamily="34" charset="0"/>
                        </a:rPr>
                        <a:t>Administrative Leadership</a:t>
                      </a:r>
                    </a:p>
                  </a:txBody>
                  <a:tcP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Monitoring of critical vacant senior management posts and providing legal guidance on the appointment of competent, qualified and skilled senior managers through the:</a:t>
                      </a:r>
                    </a:p>
                    <a:p>
                      <a:pPr marL="742950" marR="0" lvl="1"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Distribution of good governance practice notes &amp; advises</a:t>
                      </a:r>
                    </a:p>
                    <a:p>
                      <a:pPr marL="742950" marR="0" lvl="1" indent="-285750" algn="just"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The enforcement of statutory prerequisites</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Hosting of intergovernmental support forums i.e. sharing of best practices, guidance and assistance with legal interpretations (MPRA Focus Group, Infrastructure Forum)</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Development of targeted support initiatives based on diagnostic assessments </a:t>
                      </a:r>
                    </a:p>
                    <a:p>
                      <a:pPr marL="7429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Section 154 support packages, and</a:t>
                      </a:r>
                    </a:p>
                    <a:p>
                      <a:pPr marL="7429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Transversal support programmes (Shared Services, Standard Organizational Structures)</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On going research (Basket of Services, Municipal Financial Sustainability)</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Training and mentorship programmes for officials</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Development of Municipal ICT action plans – specific focus on response plan in the Municipal ICT Forum( support actions to reduce risk of cyber attacks)</a:t>
                      </a:r>
                      <a:endParaRPr lang="en-US" sz="1600" dirty="0">
                        <a:latin typeface="Century Gothic" panose="020B0502020202020204" pitchFamily="34" charset="0"/>
                      </a:endParaRPr>
                    </a:p>
                  </a:txBody>
                  <a:tcPr/>
                </a:tc>
                <a:extLst>
                  <a:ext uri="{0D108BD9-81ED-4DB2-BD59-A6C34878D82A}">
                    <a16:rowId xmlns="" xmlns:a16="http://schemas.microsoft.com/office/drawing/2014/main" val="3138258695"/>
                  </a:ext>
                </a:extLst>
              </a:tr>
            </a:tbl>
          </a:graphicData>
        </a:graphic>
      </p:graphicFrame>
    </p:spTree>
    <p:extLst>
      <p:ext uri="{BB962C8B-B14F-4D97-AF65-F5344CB8AC3E}">
        <p14:creationId xmlns:p14="http://schemas.microsoft.com/office/powerpoint/2010/main" xmlns="" val="211396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30A48-4E26-4F9F-BD31-6AD83F25D417}"/>
              </a:ext>
            </a:extLst>
          </p:cNvPr>
          <p:cNvSpPr>
            <a:spLocks noGrp="1"/>
          </p:cNvSpPr>
          <p:nvPr>
            <p:ph type="ctrTitle"/>
          </p:nvPr>
        </p:nvSpPr>
        <p:spPr>
          <a:xfrm>
            <a:off x="319087" y="159691"/>
            <a:ext cx="8505825" cy="876300"/>
          </a:xfrm>
        </p:spPr>
        <p:txBody>
          <a:bodyPr>
            <a:normAutofit/>
          </a:bodyPr>
          <a:lstStyle/>
          <a:p>
            <a:r>
              <a:rPr lang="en-US" dirty="0"/>
              <a:t>Transversal Support Initiatives (3)</a:t>
            </a:r>
          </a:p>
        </p:txBody>
      </p:sp>
      <p:graphicFrame>
        <p:nvGraphicFramePr>
          <p:cNvPr id="4" name="Table 4">
            <a:extLst>
              <a:ext uri="{FF2B5EF4-FFF2-40B4-BE49-F238E27FC236}">
                <a16:creationId xmlns="" xmlns:a16="http://schemas.microsoft.com/office/drawing/2014/main" id="{466E640E-BCBF-48A5-AC4D-FE921526BA7C}"/>
              </a:ext>
            </a:extLst>
          </p:cNvPr>
          <p:cNvGraphicFramePr>
            <a:graphicFrameLocks noGrp="1"/>
          </p:cNvGraphicFramePr>
          <p:nvPr>
            <p:extLst>
              <p:ext uri="{D42A27DB-BD31-4B8C-83A1-F6EECF244321}">
                <p14:modId xmlns:p14="http://schemas.microsoft.com/office/powerpoint/2010/main" xmlns="" val="1979705190"/>
              </p:ext>
            </p:extLst>
          </p:nvPr>
        </p:nvGraphicFramePr>
        <p:xfrm>
          <a:off x="71120" y="1046732"/>
          <a:ext cx="9144000" cy="5770583"/>
        </p:xfrm>
        <a:graphic>
          <a:graphicData uri="http://schemas.openxmlformats.org/drawingml/2006/table">
            <a:tbl>
              <a:tblPr firstRow="1" bandRow="1">
                <a:tableStyleId>{5C22544A-7EE6-4342-B048-85BDC9FD1C3A}</a:tableStyleId>
              </a:tblPr>
              <a:tblGrid>
                <a:gridCol w="1841508">
                  <a:extLst>
                    <a:ext uri="{9D8B030D-6E8A-4147-A177-3AD203B41FA5}">
                      <a16:colId xmlns="" xmlns:a16="http://schemas.microsoft.com/office/drawing/2014/main" val="999930960"/>
                    </a:ext>
                  </a:extLst>
                </a:gridCol>
                <a:gridCol w="7302492">
                  <a:extLst>
                    <a:ext uri="{9D8B030D-6E8A-4147-A177-3AD203B41FA5}">
                      <a16:colId xmlns="" xmlns:a16="http://schemas.microsoft.com/office/drawing/2014/main" val="2094822670"/>
                    </a:ext>
                  </a:extLst>
                </a:gridCol>
              </a:tblGrid>
              <a:tr h="604858">
                <a:tc>
                  <a:txBody>
                    <a:bodyPr/>
                    <a:lstStyle/>
                    <a:p>
                      <a:r>
                        <a:rPr lang="en-US" sz="1600" dirty="0">
                          <a:latin typeface="Century Gothic" panose="020B0502020202020204" pitchFamily="34" charset="0"/>
                        </a:rPr>
                        <a:t>Functional Area</a:t>
                      </a:r>
                    </a:p>
                  </a:txBody>
                  <a:tcPr/>
                </a:tc>
                <a:tc>
                  <a:txBody>
                    <a:bodyPr/>
                    <a:lstStyle/>
                    <a:p>
                      <a:r>
                        <a:rPr lang="en-US" sz="1600" dirty="0">
                          <a:latin typeface="Century Gothic" panose="020B0502020202020204" pitchFamily="34" charset="0"/>
                        </a:rPr>
                        <a:t>Provincial Support Rendered</a:t>
                      </a:r>
                    </a:p>
                  </a:txBody>
                  <a:tcPr/>
                </a:tc>
                <a:extLst>
                  <a:ext uri="{0D108BD9-81ED-4DB2-BD59-A6C34878D82A}">
                    <a16:rowId xmlns="" xmlns:a16="http://schemas.microsoft.com/office/drawing/2014/main" val="3877189685"/>
                  </a:ext>
                </a:extLst>
              </a:tr>
              <a:tr h="4978315">
                <a:tc>
                  <a:txBody>
                    <a:bodyPr/>
                    <a:lstStyle/>
                    <a:p>
                      <a:pPr marL="0" algn="l" defTabSz="457200" rtl="0" eaLnBrk="1" latinLnBrk="0" hangingPunct="1"/>
                      <a:r>
                        <a:rPr lang="en-US" sz="1600" b="1" kern="1200" dirty="0">
                          <a:solidFill>
                            <a:schemeClr val="dk1"/>
                          </a:solidFill>
                          <a:latin typeface="Century Gothic" panose="020B0502020202020204" pitchFamily="34" charset="0"/>
                          <a:ea typeface="+mn-ea"/>
                          <a:cs typeface="+mn-cs"/>
                        </a:rPr>
                        <a:t>Basic Service Delivery</a:t>
                      </a:r>
                    </a:p>
                  </a:txBody>
                  <a:tcP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Conduct infrastructure and service delivery assessments to determine the root cause and make recommendations in response to specific challenges.(Wupperthal Bridge)</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Provision of direct engineering support and technical advisory services i.e. Hands-on and dedicated support by deployed engineers and geohydrologists </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Introduce new planning and funding models for bulk infrastructure (SIDAFF programme – to take new catalytic projects from feasibility to bankability)</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Development of an integrated Drought and water Response Plan </a:t>
                      </a:r>
                    </a:p>
                    <a:p>
                      <a:pPr marL="7429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15-year Water Resilience Strategy</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rPr>
                        <a:t>Establishment of dedicated technical platforms to engage on infrastructure planning, expenditure and service delivery enhancement.</a:t>
                      </a:r>
                      <a:endParaRPr lang="en-US" sz="1600" b="0" kern="1200" dirty="0">
                        <a:solidFill>
                          <a:schemeClr val="dk1"/>
                        </a:solidFill>
                        <a:latin typeface="Century Gothic" panose="020B0502020202020204" pitchFamily="34" charset="0"/>
                        <a:ea typeface="+mn-ea"/>
                        <a:cs typeface="+mn-cs"/>
                      </a:endParaRPr>
                    </a:p>
                  </a:txBody>
                  <a:tcPr/>
                </a:tc>
                <a:extLst>
                  <a:ext uri="{0D108BD9-81ED-4DB2-BD59-A6C34878D82A}">
                    <a16:rowId xmlns="" xmlns:a16="http://schemas.microsoft.com/office/drawing/2014/main" val="2596213435"/>
                  </a:ext>
                </a:extLst>
              </a:tr>
            </a:tbl>
          </a:graphicData>
        </a:graphic>
      </p:graphicFrame>
    </p:spTree>
    <p:extLst>
      <p:ext uri="{BB962C8B-B14F-4D97-AF65-F5344CB8AC3E}">
        <p14:creationId xmlns:p14="http://schemas.microsoft.com/office/powerpoint/2010/main" xmlns="" val="3127826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ZA" dirty="0"/>
              <a:t>Municipal Specific Support Plan </a:t>
            </a:r>
            <a:r>
              <a:rPr lang="en-ZA" sz="2000" dirty="0"/>
              <a:t>(Operational Plans)</a:t>
            </a:r>
          </a:p>
        </p:txBody>
      </p:sp>
      <p:sp>
        <p:nvSpPr>
          <p:cNvPr id="3" name="Subtitle 2"/>
          <p:cNvSpPr>
            <a:spLocks noGrp="1"/>
          </p:cNvSpPr>
          <p:nvPr>
            <p:ph type="subTitle" idx="1"/>
          </p:nvPr>
        </p:nvSpPr>
        <p:spPr>
          <a:xfrm>
            <a:off x="295275" y="1266824"/>
            <a:ext cx="8505825" cy="5410199"/>
          </a:xfrm>
        </p:spPr>
        <p:txBody>
          <a:bodyPr>
            <a:normAutofit fontScale="62500" lnSpcReduction="20000"/>
          </a:bodyPr>
          <a:lstStyle/>
          <a:p>
            <a:pPr algn="just">
              <a:lnSpc>
                <a:spcPct val="170000"/>
              </a:lnSpc>
            </a:pPr>
            <a:r>
              <a:rPr lang="en-ZA" sz="2600" b="1" dirty="0"/>
              <a:t>Aim: </a:t>
            </a:r>
            <a:r>
              <a:rPr lang="en-ZA" sz="2600" dirty="0"/>
              <a:t>Develop a </a:t>
            </a:r>
            <a:r>
              <a:rPr lang="en-US" sz="2600" dirty="0"/>
              <a:t>comprehensive and holistic, bespoke support package per municipality - where this may be required (Back-to-Basics)</a:t>
            </a:r>
          </a:p>
          <a:p>
            <a:pPr marL="457200" indent="-457200">
              <a:lnSpc>
                <a:spcPct val="170000"/>
              </a:lnSpc>
              <a:buFont typeface="Arial" panose="020B0604020202020204" pitchFamily="34" charset="0"/>
              <a:buChar char="•"/>
              <a:tabLst>
                <a:tab pos="349250" algn="l"/>
                <a:tab pos="396875" algn="l"/>
              </a:tabLst>
            </a:pPr>
            <a:r>
              <a:rPr lang="en-US" sz="2600" dirty="0"/>
              <a:t>First Step: Diagnostic Assessment</a:t>
            </a:r>
          </a:p>
          <a:p>
            <a:pPr algn="just"/>
            <a:endParaRPr lang="en-US" sz="2300" dirty="0"/>
          </a:p>
          <a:p>
            <a:pPr marL="457200" indent="-457200" algn="just">
              <a:buFont typeface="Arial" panose="020B0604020202020204" pitchFamily="34" charset="0"/>
              <a:buChar char="•"/>
            </a:pPr>
            <a:r>
              <a:rPr lang="en-ZA" sz="2600" dirty="0"/>
              <a:t>Principles: </a:t>
            </a:r>
          </a:p>
          <a:p>
            <a:pPr marL="1149350" lvl="2" indent="-457200" algn="just">
              <a:lnSpc>
                <a:spcPct val="140000"/>
              </a:lnSpc>
              <a:buSzPct val="150000"/>
              <a:buFont typeface="Wingdings" panose="05000000000000000000" pitchFamily="2" charset="2"/>
              <a:buChar char="ü"/>
            </a:pPr>
            <a:r>
              <a:rPr lang="en-ZA" sz="2200" dirty="0">
                <a:solidFill>
                  <a:schemeClr val="tx1"/>
                </a:solidFill>
                <a:latin typeface="Century Gothic" panose="020B0502020202020204" pitchFamily="34" charset="0"/>
              </a:rPr>
              <a:t>Premised on the 5 pillars of the Back-to Basics programme</a:t>
            </a:r>
          </a:p>
          <a:p>
            <a:pPr marL="1149350" lvl="2" indent="-457200" algn="just">
              <a:lnSpc>
                <a:spcPct val="140000"/>
              </a:lnSpc>
              <a:buSzPct val="150000"/>
              <a:buFont typeface="Wingdings" panose="05000000000000000000" pitchFamily="2" charset="2"/>
              <a:buChar char="ü"/>
            </a:pPr>
            <a:r>
              <a:rPr lang="en-ZA" sz="2200" dirty="0">
                <a:solidFill>
                  <a:schemeClr val="tx1"/>
                </a:solidFill>
                <a:latin typeface="Century Gothic" panose="020B0502020202020204" pitchFamily="34" charset="0"/>
              </a:rPr>
              <a:t>Applicable National and Provincial departments secured to provide support where required</a:t>
            </a:r>
          </a:p>
          <a:p>
            <a:pPr marL="1149350" lvl="2" indent="-457200" algn="just">
              <a:lnSpc>
                <a:spcPct val="140000"/>
              </a:lnSpc>
              <a:buSzPct val="150000"/>
              <a:buFont typeface="Wingdings" panose="05000000000000000000" pitchFamily="2" charset="2"/>
              <a:buChar char="ü"/>
            </a:pPr>
            <a:r>
              <a:rPr lang="en-ZA" sz="2200" dirty="0">
                <a:solidFill>
                  <a:schemeClr val="tx1"/>
                </a:solidFill>
                <a:latin typeface="Century Gothic" panose="020B0502020202020204" pitchFamily="34" charset="0"/>
              </a:rPr>
              <a:t>Co-ownership with the Municipal Leadership a prerequisite – Plan must be adopted and supported by Council.</a:t>
            </a:r>
          </a:p>
          <a:p>
            <a:pPr marL="1149350" lvl="2" indent="-457200" algn="just">
              <a:lnSpc>
                <a:spcPct val="140000"/>
              </a:lnSpc>
              <a:buSzPct val="150000"/>
              <a:buFont typeface="Wingdings" panose="05000000000000000000" pitchFamily="2" charset="2"/>
              <a:buChar char="ü"/>
            </a:pPr>
            <a:endParaRPr lang="en-ZA" sz="1700" dirty="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en-ZA" sz="2600" dirty="0"/>
              <a:t>Progress to date:</a:t>
            </a:r>
          </a:p>
          <a:p>
            <a:pPr marL="523875" lvl="1" indent="-342900" algn="just">
              <a:buFont typeface="Wingdings" panose="05000000000000000000" pitchFamily="2" charset="2"/>
              <a:buChar char="ü"/>
            </a:pPr>
            <a:endParaRPr lang="en-ZA" sz="1500" dirty="0"/>
          </a:p>
          <a:p>
            <a:pPr marL="1149350" lvl="2" indent="-457200" algn="just">
              <a:lnSpc>
                <a:spcPct val="140000"/>
              </a:lnSpc>
              <a:buSzPct val="150000"/>
              <a:buFont typeface="Wingdings" panose="05000000000000000000" pitchFamily="2" charset="2"/>
              <a:buChar char="ü"/>
            </a:pPr>
            <a:r>
              <a:rPr lang="en-ZA" sz="2200" dirty="0">
                <a:solidFill>
                  <a:schemeClr val="tx1"/>
                </a:solidFill>
                <a:latin typeface="Century Gothic" panose="020B0502020202020204" pitchFamily="34" charset="0"/>
              </a:rPr>
              <a:t>10 municipalities started, to date: 4 exited the programme</a:t>
            </a:r>
          </a:p>
          <a:p>
            <a:pPr marL="1149350" lvl="2" indent="-457200" algn="just">
              <a:lnSpc>
                <a:spcPct val="140000"/>
              </a:lnSpc>
              <a:buSzPct val="150000"/>
              <a:buFont typeface="Wingdings" panose="05000000000000000000" pitchFamily="2" charset="2"/>
              <a:buChar char="ü"/>
            </a:pPr>
            <a:r>
              <a:rPr lang="en-ZA" sz="2200" dirty="0">
                <a:solidFill>
                  <a:schemeClr val="tx1"/>
                </a:solidFill>
                <a:latin typeface="Century Gothic" panose="020B0502020202020204" pitchFamily="34" charset="0"/>
              </a:rPr>
              <a:t>Due to the successes achieved through the model, municipalities request to be included in the programmes</a:t>
            </a:r>
          </a:p>
          <a:p>
            <a:pPr marL="692150" lvl="2" algn="just">
              <a:lnSpc>
                <a:spcPct val="140000"/>
              </a:lnSpc>
              <a:buSzPct val="150000"/>
            </a:pPr>
            <a:endParaRPr lang="en-ZA" sz="1700" dirty="0">
              <a:solidFill>
                <a:schemeClr val="tx1"/>
              </a:solidFill>
              <a:latin typeface="Century Gothic" panose="020B0502020202020204" pitchFamily="34" charset="0"/>
            </a:endParaRPr>
          </a:p>
          <a:p>
            <a:pPr algn="just"/>
            <a:endParaRPr lang="en-ZA" sz="1700" dirty="0"/>
          </a:p>
          <a:p>
            <a:pPr algn="just"/>
            <a:r>
              <a:rPr lang="en-ZA" sz="3300" b="1" dirty="0"/>
              <a:t>	</a:t>
            </a:r>
          </a:p>
        </p:txBody>
      </p:sp>
    </p:spTree>
    <p:extLst>
      <p:ext uri="{BB962C8B-B14F-4D97-AF65-F5344CB8AC3E}">
        <p14:creationId xmlns:p14="http://schemas.microsoft.com/office/powerpoint/2010/main" xmlns="" val="469263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586" y="119809"/>
            <a:ext cx="8320403" cy="881626"/>
          </a:xfrm>
        </p:spPr>
        <p:txBody>
          <a:bodyPr>
            <a:normAutofit fontScale="90000"/>
          </a:bodyPr>
          <a:lstStyle/>
          <a:p>
            <a:pPr marL="0" marR="0">
              <a:lnSpc>
                <a:spcPct val="130000"/>
              </a:lnSpc>
              <a:spcBef>
                <a:spcPts val="0"/>
              </a:spcBef>
              <a:spcAft>
                <a:spcPts val="800"/>
              </a:spcAft>
            </a:pPr>
            <a:r>
              <a:rPr lang="en-GB" dirty="0"/>
              <a:t/>
            </a:r>
            <a:br>
              <a:rPr lang="en-GB" dirty="0"/>
            </a:br>
            <a:r>
              <a:rPr lang="en-US" sz="3100" dirty="0">
                <a:cs typeface="Times New Roman" panose="02020603050405020304" pitchFamily="18" charset="0"/>
              </a:rPr>
              <a:t>Audit outcomes: Corrective Actions/Support</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4" name="Rectangle 3">
            <a:extLst>
              <a:ext uri="{FF2B5EF4-FFF2-40B4-BE49-F238E27FC236}">
                <a16:creationId xmlns="" xmlns:a16="http://schemas.microsoft.com/office/drawing/2014/main" id="{95E70E56-9859-4F26-BF83-33E95B7897E7}"/>
              </a:ext>
            </a:extLst>
          </p:cNvPr>
          <p:cNvSpPr/>
          <p:nvPr/>
        </p:nvSpPr>
        <p:spPr>
          <a:xfrm>
            <a:off x="135634" y="1139392"/>
            <a:ext cx="8885536" cy="1199559"/>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Audit outcomes 2019/20</a:t>
            </a:r>
          </a:p>
          <a:p>
            <a:pPr marL="800100" marR="0" lvl="1"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Beaufort West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is the only municipality in the Western Cape that received a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disclaimer</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while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Kannaland and Laingsburg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received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qualified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opinions.</a:t>
            </a:r>
          </a:p>
        </p:txBody>
      </p:sp>
      <p:graphicFrame>
        <p:nvGraphicFramePr>
          <p:cNvPr id="3" name="Table 5">
            <a:extLst>
              <a:ext uri="{FF2B5EF4-FFF2-40B4-BE49-F238E27FC236}">
                <a16:creationId xmlns="" xmlns:a16="http://schemas.microsoft.com/office/drawing/2014/main" id="{EA0BB9DE-1859-43FB-A725-82F032C90A16}"/>
              </a:ext>
            </a:extLst>
          </p:cNvPr>
          <p:cNvGraphicFramePr>
            <a:graphicFrameLocks noGrp="1"/>
          </p:cNvGraphicFramePr>
          <p:nvPr>
            <p:extLst>
              <p:ext uri="{D42A27DB-BD31-4B8C-83A1-F6EECF244321}">
                <p14:modId xmlns:p14="http://schemas.microsoft.com/office/powerpoint/2010/main" xmlns="" val="3112595480"/>
              </p:ext>
            </p:extLst>
          </p:nvPr>
        </p:nvGraphicFramePr>
        <p:xfrm>
          <a:off x="189942" y="2391502"/>
          <a:ext cx="8831228" cy="4133329"/>
        </p:xfrm>
        <a:graphic>
          <a:graphicData uri="http://schemas.openxmlformats.org/drawingml/2006/table">
            <a:tbl>
              <a:tblPr firstRow="1" bandRow="1">
                <a:tableStyleId>{5C22544A-7EE6-4342-B048-85BDC9FD1C3A}</a:tableStyleId>
              </a:tblPr>
              <a:tblGrid>
                <a:gridCol w="3673667">
                  <a:extLst>
                    <a:ext uri="{9D8B030D-6E8A-4147-A177-3AD203B41FA5}">
                      <a16:colId xmlns="" xmlns:a16="http://schemas.microsoft.com/office/drawing/2014/main" val="3292336165"/>
                    </a:ext>
                  </a:extLst>
                </a:gridCol>
                <a:gridCol w="5157561">
                  <a:extLst>
                    <a:ext uri="{9D8B030D-6E8A-4147-A177-3AD203B41FA5}">
                      <a16:colId xmlns="" xmlns:a16="http://schemas.microsoft.com/office/drawing/2014/main" val="2425904682"/>
                    </a:ext>
                  </a:extLst>
                </a:gridCol>
              </a:tblGrid>
              <a:tr h="410541">
                <a:tc>
                  <a:txBody>
                    <a:bodyPr/>
                    <a:lstStyle/>
                    <a:p>
                      <a:r>
                        <a:rPr lang="en-US" dirty="0">
                          <a:latin typeface="Century Gothic" panose="020B0502020202020204" pitchFamily="34" charset="0"/>
                        </a:rPr>
                        <a:t>Municipality</a:t>
                      </a:r>
                    </a:p>
                  </a:txBody>
                  <a:tcPr/>
                </a:tc>
                <a:tc>
                  <a:txBody>
                    <a:bodyPr/>
                    <a:lstStyle/>
                    <a:p>
                      <a:r>
                        <a:rPr lang="en-US" dirty="0">
                          <a:latin typeface="Century Gothic" panose="020B0502020202020204" pitchFamily="34" charset="0"/>
                        </a:rPr>
                        <a:t>Status/Support</a:t>
                      </a:r>
                    </a:p>
                  </a:txBody>
                  <a:tcPr/>
                </a:tc>
                <a:extLst>
                  <a:ext uri="{0D108BD9-81ED-4DB2-BD59-A6C34878D82A}">
                    <a16:rowId xmlns="" xmlns:a16="http://schemas.microsoft.com/office/drawing/2014/main" val="3530098708"/>
                  </a:ext>
                </a:extLst>
              </a:tr>
              <a:tr h="410541">
                <a:tc>
                  <a:txBody>
                    <a:bodyPr/>
                    <a:lstStyle/>
                    <a:p>
                      <a:r>
                        <a:rPr lang="en-US" sz="1400" b="1" dirty="0">
                          <a:latin typeface="Century Gothic" panose="020B0502020202020204" pitchFamily="34" charset="0"/>
                        </a:rPr>
                        <a:t>Beaufort West Municipality</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Section 139 (5) adopted by Cabinet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NT requested to </a:t>
                      </a: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commence with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development of the FRP – DLG to refine Section 154 support package</a:t>
                      </a:r>
                    </a:p>
                    <a:p>
                      <a:endParaRPr lang="en-US" sz="1400" dirty="0">
                        <a:latin typeface="Century Gothic" panose="020B0502020202020204" pitchFamily="34" charset="0"/>
                      </a:endParaRPr>
                    </a:p>
                  </a:txBody>
                  <a:tcPr/>
                </a:tc>
                <a:extLst>
                  <a:ext uri="{0D108BD9-81ED-4DB2-BD59-A6C34878D82A}">
                    <a16:rowId xmlns="" xmlns:a16="http://schemas.microsoft.com/office/drawing/2014/main" val="661504381"/>
                  </a:ext>
                </a:extLst>
              </a:tr>
              <a:tr h="1062887">
                <a:tc>
                  <a:txBody>
                    <a:bodyPr/>
                    <a:lstStyle/>
                    <a:p>
                      <a:r>
                        <a:rPr lang="en-US" sz="1400" b="1" dirty="0" err="1">
                          <a:latin typeface="Century Gothic" panose="020B0502020202020204" pitchFamily="34" charset="0"/>
                        </a:rPr>
                        <a:t>Kannaland</a:t>
                      </a:r>
                      <a:r>
                        <a:rPr lang="en-US" sz="1400" b="1" dirty="0">
                          <a:latin typeface="Century Gothic" panose="020B0502020202020204" pitchFamily="34" charset="0"/>
                        </a:rPr>
                        <a:t> Municipality</a:t>
                      </a:r>
                    </a:p>
                  </a:txBody>
                  <a:tcPr/>
                </a:tc>
                <a:tc>
                  <a:txBody>
                    <a:bodyPr/>
                    <a:lstStyle/>
                    <a:p>
                      <a:pPr marL="285750" indent="-285750">
                        <a:buFont typeface="Arial" panose="020B0604020202020204" pitchFamily="34" charset="0"/>
                        <a:buChar char="•"/>
                      </a:pPr>
                      <a:r>
                        <a:rPr lang="en-US" sz="1400" dirty="0">
                          <a:latin typeface="Century Gothic" panose="020B0502020202020204" pitchFamily="34" charset="0"/>
                        </a:rPr>
                        <a:t>Section 139 (5) under way</a:t>
                      </a:r>
                    </a:p>
                    <a:p>
                      <a:pPr marL="285750" indent="-285750">
                        <a:buFont typeface="Arial" panose="020B0604020202020204" pitchFamily="34" charset="0"/>
                        <a:buChar char="•"/>
                      </a:pPr>
                      <a:r>
                        <a:rPr lang="en-US" sz="1400" dirty="0">
                          <a:latin typeface="Century Gothic" panose="020B0502020202020204" pitchFamily="34" charset="0"/>
                        </a:rPr>
                        <a:t>New FRP approved by NT – with Section 154 support package</a:t>
                      </a:r>
                    </a:p>
                    <a:p>
                      <a:pPr marL="285750" indent="-285750">
                        <a:buFont typeface="Arial" panose="020B0604020202020204" pitchFamily="34" charset="0"/>
                        <a:buChar char="•"/>
                      </a:pPr>
                      <a:r>
                        <a:rPr lang="en-US" sz="1400" dirty="0">
                          <a:latin typeface="Century Gothic" panose="020B0502020202020204" pitchFamily="34" charset="0"/>
                        </a:rPr>
                        <a:t>Ongoing litigation</a:t>
                      </a:r>
                    </a:p>
                    <a:p>
                      <a:endParaRPr lang="en-US" sz="1400" dirty="0">
                        <a:latin typeface="Century Gothic" panose="020B0502020202020204" pitchFamily="34" charset="0"/>
                      </a:endParaRPr>
                    </a:p>
                  </a:txBody>
                  <a:tcPr/>
                </a:tc>
                <a:extLst>
                  <a:ext uri="{0D108BD9-81ED-4DB2-BD59-A6C34878D82A}">
                    <a16:rowId xmlns="" xmlns:a16="http://schemas.microsoft.com/office/drawing/2014/main" val="3178149612"/>
                  </a:ext>
                </a:extLst>
              </a:tr>
              <a:tr h="1619668">
                <a:tc>
                  <a:txBody>
                    <a:bodyPr/>
                    <a:lstStyle/>
                    <a:p>
                      <a:r>
                        <a:rPr lang="en-US" sz="1400" b="1" dirty="0">
                          <a:latin typeface="Century Gothic" panose="020B0502020202020204" pitchFamily="34" charset="0"/>
                        </a:rPr>
                        <a:t>Laingsburg Municipality</a:t>
                      </a:r>
                    </a:p>
                  </a:txBody>
                  <a:tcPr/>
                </a:tc>
                <a:tc>
                  <a:txBody>
                    <a:bodyPr/>
                    <a:lstStyle/>
                    <a:p>
                      <a:pPr marL="285750" indent="-285750">
                        <a:buFont typeface="Arial" panose="020B0604020202020204" pitchFamily="34" charset="0"/>
                        <a:buChar char="•"/>
                      </a:pPr>
                      <a:r>
                        <a:rPr lang="en-US" sz="1400" dirty="0">
                          <a:latin typeface="Century Gothic" panose="020B0502020202020204" pitchFamily="34" charset="0"/>
                        </a:rPr>
                        <a:t>Continued support in terms of the Back-to-Basics programmes</a:t>
                      </a:r>
                    </a:p>
                    <a:p>
                      <a:pPr marL="285750" indent="-285750">
                        <a:buFont typeface="Arial" panose="020B0604020202020204" pitchFamily="34" charset="0"/>
                        <a:buChar char="•"/>
                      </a:pPr>
                      <a:r>
                        <a:rPr lang="en-US" sz="1400" dirty="0">
                          <a:latin typeface="Century Gothic" panose="020B0502020202020204" pitchFamily="34" charset="0"/>
                        </a:rPr>
                        <a:t>Diagnostic assessment conducted with the aim to review current support package</a:t>
                      </a:r>
                    </a:p>
                  </a:txBody>
                  <a:tcPr/>
                </a:tc>
                <a:extLst>
                  <a:ext uri="{0D108BD9-81ED-4DB2-BD59-A6C34878D82A}">
                    <a16:rowId xmlns="" xmlns:a16="http://schemas.microsoft.com/office/drawing/2014/main" val="1147870914"/>
                  </a:ext>
                </a:extLst>
              </a:tr>
            </a:tbl>
          </a:graphicData>
        </a:graphic>
      </p:graphicFrame>
    </p:spTree>
    <p:extLst>
      <p:ext uri="{BB962C8B-B14F-4D97-AF65-F5344CB8AC3E}">
        <p14:creationId xmlns:p14="http://schemas.microsoft.com/office/powerpoint/2010/main" xmlns="" val="89120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7326" y="3560515"/>
            <a:ext cx="8761045" cy="2236850"/>
          </a:xfrm>
          <a:prstGeom prst="rect">
            <a:avLst/>
          </a:prstGeom>
        </p:spPr>
        <p:txBody>
          <a:bodyPr wrap="none" anchor="t">
            <a:normAutofit fontScale="90000"/>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Interventions</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t>
            </a:r>
            <a:br>
              <a:rPr lang="en-US" sz="3100" b="1" dirty="0">
                <a:solidFill>
                  <a:schemeClr val="bg1"/>
                </a:solidFill>
                <a:latin typeface="Century Gothic" panose="020B0502020202020204" pitchFamily="34" charset="0"/>
                <a:cs typeface="Century Gothic"/>
              </a:rPr>
            </a:br>
            <a:r>
              <a:rPr lang="en-US" b="1" dirty="0">
                <a:solidFill>
                  <a:schemeClr val="bg1"/>
                </a:solidFill>
                <a:latin typeface="Century Gothic" panose="020B0502020202020204" pitchFamily="34" charset="0"/>
                <a:cs typeface="Century Gothic"/>
              </a:rPr>
              <a:t/>
            </a:r>
            <a:br>
              <a:rPr lang="en-US" b="1" dirty="0">
                <a:solidFill>
                  <a:schemeClr val="bg1"/>
                </a:solidFill>
                <a:latin typeface="Century Gothic" panose="020B0502020202020204" pitchFamily="34" charset="0"/>
                <a:cs typeface="Century Gothic"/>
              </a:rPr>
            </a:br>
            <a:r>
              <a:rPr lang="en-US" sz="1800" dirty="0">
                <a:solidFill>
                  <a:schemeClr val="bg1"/>
                </a:solidFill>
                <a:latin typeface="Century Gothic"/>
                <a:cs typeface="Century Gothic"/>
              </a:rPr>
              <a:t>	</a:t>
            </a:r>
          </a:p>
        </p:txBody>
      </p:sp>
    </p:spTree>
    <p:extLst>
      <p:ext uri="{BB962C8B-B14F-4D97-AF65-F5344CB8AC3E}">
        <p14:creationId xmlns:p14="http://schemas.microsoft.com/office/powerpoint/2010/main" xmlns="" val="91800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3E1FFBD-4C6E-4FB5-9329-6A93E6741E67}"/>
              </a:ext>
            </a:extLst>
          </p:cNvPr>
          <p:cNvGraphicFramePr>
            <a:graphicFrameLocks noGrp="1"/>
          </p:cNvGraphicFramePr>
          <p:nvPr>
            <p:extLst>
              <p:ext uri="{D42A27DB-BD31-4B8C-83A1-F6EECF244321}">
                <p14:modId xmlns:p14="http://schemas.microsoft.com/office/powerpoint/2010/main" xmlns="" val="913269059"/>
              </p:ext>
            </p:extLst>
          </p:nvPr>
        </p:nvGraphicFramePr>
        <p:xfrm>
          <a:off x="382745" y="1246545"/>
          <a:ext cx="8339223" cy="4577476"/>
        </p:xfrm>
        <a:graphic>
          <a:graphicData uri="http://schemas.openxmlformats.org/drawingml/2006/table">
            <a:tbl>
              <a:tblPr/>
              <a:tblGrid>
                <a:gridCol w="1690385">
                  <a:extLst>
                    <a:ext uri="{9D8B030D-6E8A-4147-A177-3AD203B41FA5}">
                      <a16:colId xmlns="" xmlns:a16="http://schemas.microsoft.com/office/drawing/2014/main" val="887495868"/>
                    </a:ext>
                  </a:extLst>
                </a:gridCol>
                <a:gridCol w="1040235">
                  <a:extLst>
                    <a:ext uri="{9D8B030D-6E8A-4147-A177-3AD203B41FA5}">
                      <a16:colId xmlns="" xmlns:a16="http://schemas.microsoft.com/office/drawing/2014/main" val="306390110"/>
                    </a:ext>
                  </a:extLst>
                </a:gridCol>
                <a:gridCol w="1040235">
                  <a:extLst>
                    <a:ext uri="{9D8B030D-6E8A-4147-A177-3AD203B41FA5}">
                      <a16:colId xmlns="" xmlns:a16="http://schemas.microsoft.com/office/drawing/2014/main" val="1967536178"/>
                    </a:ext>
                  </a:extLst>
                </a:gridCol>
                <a:gridCol w="1040235">
                  <a:extLst>
                    <a:ext uri="{9D8B030D-6E8A-4147-A177-3AD203B41FA5}">
                      <a16:colId xmlns="" xmlns:a16="http://schemas.microsoft.com/office/drawing/2014/main" val="3767261067"/>
                    </a:ext>
                  </a:extLst>
                </a:gridCol>
                <a:gridCol w="1132700">
                  <a:extLst>
                    <a:ext uri="{9D8B030D-6E8A-4147-A177-3AD203B41FA5}">
                      <a16:colId xmlns="" xmlns:a16="http://schemas.microsoft.com/office/drawing/2014/main" val="632321626"/>
                    </a:ext>
                  </a:extLst>
                </a:gridCol>
                <a:gridCol w="1294516">
                  <a:extLst>
                    <a:ext uri="{9D8B030D-6E8A-4147-A177-3AD203B41FA5}">
                      <a16:colId xmlns="" xmlns:a16="http://schemas.microsoft.com/office/drawing/2014/main" val="2386646134"/>
                    </a:ext>
                  </a:extLst>
                </a:gridCol>
                <a:gridCol w="1100917">
                  <a:extLst>
                    <a:ext uri="{9D8B030D-6E8A-4147-A177-3AD203B41FA5}">
                      <a16:colId xmlns="" xmlns:a16="http://schemas.microsoft.com/office/drawing/2014/main" val="2648867"/>
                    </a:ext>
                  </a:extLst>
                </a:gridCol>
              </a:tblGrid>
              <a:tr h="127323">
                <a:tc>
                  <a:txBody>
                    <a:bodyPr/>
                    <a:lstStyle/>
                    <a:p>
                      <a:pPr algn="l" fontAlgn="ctr"/>
                      <a:r>
                        <a:rPr lang="en-US" sz="600" b="1" i="0" u="none" strike="noStrike">
                          <a:solidFill>
                            <a:srgbClr val="000000"/>
                          </a:solidFill>
                          <a:effectLst/>
                          <a:latin typeface="Century Gothic" panose="020B0502020202020204" pitchFamily="34" charset="0"/>
                        </a:rPr>
                        <a:t>AUDIT RESULTS: 2015 - 2020</a:t>
                      </a:r>
                    </a:p>
                  </a:txBody>
                  <a:tcPr marL="54331" marR="6037" marT="6037" marB="0" anchor="ctr">
                    <a:lnL>
                      <a:noFill/>
                    </a:lnL>
                    <a:lnR>
                      <a:noFill/>
                    </a:lnR>
                    <a:lnT>
                      <a:noFill/>
                    </a:lnT>
                    <a:lnB>
                      <a:noFill/>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a:noFill/>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a:noFill/>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a:noFill/>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a:noFill/>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037" marR="6037" marT="6037" marB="0" anchor="b">
                    <a:lnL>
                      <a:noFill/>
                    </a:lnL>
                    <a:lnR>
                      <a:noFill/>
                    </a:lnR>
                    <a:lnT>
                      <a:noFill/>
                    </a:lnT>
                    <a:lnB>
                      <a:noFill/>
                    </a:lnB>
                  </a:tcPr>
                </a:tc>
                <a:extLst>
                  <a:ext uri="{0D108BD9-81ED-4DB2-BD59-A6C34878D82A}">
                    <a16:rowId xmlns="" xmlns:a16="http://schemas.microsoft.com/office/drawing/2014/main" val="3923353950"/>
                  </a:ext>
                </a:extLst>
              </a:tr>
              <a:tr h="127323">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a:noFill/>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037" marR="6037" marT="603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1185888"/>
                  </a:ext>
                </a:extLst>
              </a:tr>
              <a:tr h="259741">
                <a:tc>
                  <a:txBody>
                    <a:bodyPr/>
                    <a:lstStyle/>
                    <a:p>
                      <a:pPr algn="r" fontAlgn="ctr"/>
                      <a:r>
                        <a:rPr lang="en-US" sz="600" b="1" i="1" u="none" strike="noStrike">
                          <a:solidFill>
                            <a:srgbClr val="000000"/>
                          </a:solidFill>
                          <a:effectLst/>
                          <a:latin typeface="Century Gothic" panose="020B0502020202020204" pitchFamily="34" charset="0"/>
                        </a:rPr>
                        <a:t>Key:-</a:t>
                      </a:r>
                    </a:p>
                  </a:txBody>
                  <a:tcPr marL="6037" marR="54331" marT="6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solidFill>
                            <a:srgbClr val="FFFFFF"/>
                          </a:solidFill>
                          <a:effectLst/>
                          <a:latin typeface="Century Gothic" panose="020B0502020202020204" pitchFamily="34" charset="0"/>
                        </a:rPr>
                        <a:t>New audit</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600" b="1" i="0" u="none" strike="noStrike">
                          <a:solidFill>
                            <a:srgbClr val="FFFFFF"/>
                          </a:solidFill>
                          <a:effectLst/>
                          <a:latin typeface="Century Gothic" panose="020B0502020202020204" pitchFamily="34" charset="0"/>
                        </a:rPr>
                        <a:t>Adverse</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600" b="1" i="0" u="none" strike="noStrike">
                          <a:solidFill>
                            <a:srgbClr val="FFFFFF"/>
                          </a:solidFill>
                          <a:effectLst/>
                          <a:latin typeface="Century Gothic" panose="020B0502020202020204" pitchFamily="34" charset="0"/>
                        </a:rPr>
                        <a:t>Disclaimer</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ctr" fontAlgn="ctr"/>
                      <a:r>
                        <a:rPr lang="en-US" sz="600" b="1" i="0" u="none" strike="noStrike">
                          <a:solidFill>
                            <a:srgbClr val="FFFFFF"/>
                          </a:solidFill>
                          <a:effectLst/>
                          <a:latin typeface="Century Gothic" panose="020B0502020202020204" pitchFamily="34" charset="0"/>
                        </a:rPr>
                        <a:t>Qualified</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600" b="1" i="0" u="none" strike="noStrike">
                          <a:solidFill>
                            <a:srgbClr val="FFFFFF"/>
                          </a:solidFill>
                          <a:effectLst/>
                          <a:latin typeface="Century Gothic" panose="020B0502020202020204" pitchFamily="34" charset="0"/>
                        </a:rPr>
                        <a:t>Unqualified with findings</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600" b="1" i="0" u="none" strike="noStrike">
                          <a:solidFill>
                            <a:srgbClr val="FFFFFF"/>
                          </a:solidFill>
                          <a:effectLst/>
                          <a:latin typeface="Century Gothic" panose="020B0502020202020204" pitchFamily="34" charset="0"/>
                        </a:rPr>
                        <a:t>Unqualified with no findings</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926894575"/>
                  </a:ext>
                </a:extLst>
              </a:tr>
              <a:tr h="116076">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effectLst/>
                        <a:latin typeface="Century Gothic" panose="020B0502020202020204" pitchFamily="34" charset="0"/>
                      </a:endParaRPr>
                    </a:p>
                  </a:txBody>
                  <a:tcPr marL="54331" marR="6037" marT="6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037" marR="6037" marT="60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9504434"/>
                  </a:ext>
                </a:extLst>
              </a:tr>
              <a:tr h="127323">
                <a:tc>
                  <a:txBody>
                    <a:bodyPr/>
                    <a:lstStyle/>
                    <a:p>
                      <a:pPr algn="l" fontAlgn="ctr"/>
                      <a:r>
                        <a:rPr lang="en-US" sz="600" b="1" i="0" u="none" strike="noStrike">
                          <a:solidFill>
                            <a:srgbClr val="000000"/>
                          </a:solidFill>
                          <a:effectLst/>
                          <a:latin typeface="Century Gothic" panose="020B0502020202020204" pitchFamily="34" charset="0"/>
                        </a:rPr>
                        <a:t>MUNICIPALITY</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entury Gothic" panose="020B0502020202020204" pitchFamily="34" charset="0"/>
                        </a:rPr>
                        <a:t>2015</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entury Gothic" panose="020B0502020202020204" pitchFamily="34" charset="0"/>
                        </a:rPr>
                        <a:t>2016</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entury Gothic" panose="020B0502020202020204" pitchFamily="34" charset="0"/>
                        </a:rPr>
                        <a:t>2017</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entury Gothic" panose="020B0502020202020204" pitchFamily="34" charset="0"/>
                        </a:rPr>
                        <a:t>2018</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entury Gothic" panose="020B0502020202020204" pitchFamily="34" charset="0"/>
                        </a:rPr>
                        <a:t>2019</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entury Gothic" panose="020B0502020202020204" pitchFamily="34" charset="0"/>
                        </a:rPr>
                        <a:t>2020</a:t>
                      </a:r>
                    </a:p>
                  </a:txBody>
                  <a:tcPr marL="6037"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628298"/>
                  </a:ext>
                </a:extLst>
              </a:tr>
              <a:tr h="127323">
                <a:tc>
                  <a:txBody>
                    <a:bodyPr/>
                    <a:lstStyle/>
                    <a:p>
                      <a:pPr algn="l" fontAlgn="ctr"/>
                      <a:r>
                        <a:rPr lang="en-US" sz="600" b="0" i="0" u="none" strike="noStrike">
                          <a:solidFill>
                            <a:srgbClr val="000000"/>
                          </a:solidFill>
                          <a:effectLst/>
                          <a:latin typeface="Century Gothic" panose="020B0502020202020204" pitchFamily="34" charset="0"/>
                        </a:rPr>
                        <a:t>Beaufort West</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extLst>
                  <a:ext uri="{0D108BD9-81ED-4DB2-BD59-A6C34878D82A}">
                    <a16:rowId xmlns="" xmlns:a16="http://schemas.microsoft.com/office/drawing/2014/main" val="3286610492"/>
                  </a:ext>
                </a:extLst>
              </a:tr>
              <a:tr h="127323">
                <a:tc>
                  <a:txBody>
                    <a:bodyPr/>
                    <a:lstStyle/>
                    <a:p>
                      <a:pPr algn="l" fontAlgn="ctr"/>
                      <a:r>
                        <a:rPr lang="en-US" sz="600" b="0" i="0" u="none" strike="noStrike" dirty="0">
                          <a:solidFill>
                            <a:srgbClr val="000000"/>
                          </a:solidFill>
                          <a:effectLst/>
                          <a:latin typeface="Century Gothic" panose="020B0502020202020204" pitchFamily="34" charset="0"/>
                        </a:rPr>
                        <a:t>Berg River</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698317960"/>
                  </a:ext>
                </a:extLst>
              </a:tr>
              <a:tr h="127323">
                <a:tc>
                  <a:txBody>
                    <a:bodyPr/>
                    <a:lstStyle/>
                    <a:p>
                      <a:pPr algn="l" fontAlgn="ctr"/>
                      <a:r>
                        <a:rPr lang="en-US" sz="600" b="0" i="0" u="none" strike="noStrike">
                          <a:solidFill>
                            <a:srgbClr val="000000"/>
                          </a:solidFill>
                          <a:effectLst/>
                          <a:latin typeface="Century Gothic" panose="020B0502020202020204" pitchFamily="34" charset="0"/>
                        </a:rPr>
                        <a:t>Bitou</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2869547619"/>
                  </a:ext>
                </a:extLst>
              </a:tr>
              <a:tr h="127323">
                <a:tc>
                  <a:txBody>
                    <a:bodyPr/>
                    <a:lstStyle/>
                    <a:p>
                      <a:pPr algn="l" fontAlgn="ctr"/>
                      <a:r>
                        <a:rPr lang="en-US" sz="600" b="0" i="0" u="none" strike="noStrike">
                          <a:solidFill>
                            <a:srgbClr val="000000"/>
                          </a:solidFill>
                          <a:effectLst/>
                          <a:latin typeface="Century Gothic" panose="020B0502020202020204" pitchFamily="34" charset="0"/>
                        </a:rPr>
                        <a:t>Breede Valley</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109212960"/>
                  </a:ext>
                </a:extLst>
              </a:tr>
              <a:tr h="127323">
                <a:tc>
                  <a:txBody>
                    <a:bodyPr/>
                    <a:lstStyle/>
                    <a:p>
                      <a:pPr algn="l" fontAlgn="ctr"/>
                      <a:r>
                        <a:rPr lang="en-US" sz="600" b="0" i="0" u="none" strike="noStrike">
                          <a:solidFill>
                            <a:srgbClr val="000000"/>
                          </a:solidFill>
                          <a:effectLst/>
                          <a:latin typeface="Century Gothic" panose="020B0502020202020204" pitchFamily="34" charset="0"/>
                        </a:rPr>
                        <a:t>Cape Agulhas</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863677222"/>
                  </a:ext>
                </a:extLst>
              </a:tr>
              <a:tr h="127323">
                <a:tc>
                  <a:txBody>
                    <a:bodyPr/>
                    <a:lstStyle/>
                    <a:p>
                      <a:pPr algn="l" fontAlgn="ctr"/>
                      <a:r>
                        <a:rPr lang="en-US" sz="600" b="0" i="0" u="none" strike="noStrike">
                          <a:solidFill>
                            <a:srgbClr val="000000"/>
                          </a:solidFill>
                          <a:effectLst/>
                          <a:latin typeface="Century Gothic" panose="020B0502020202020204" pitchFamily="34" charset="0"/>
                        </a:rPr>
                        <a:t>Cape Winelands DM</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534434346"/>
                  </a:ext>
                </a:extLst>
              </a:tr>
              <a:tr h="127323">
                <a:tc>
                  <a:txBody>
                    <a:bodyPr/>
                    <a:lstStyle/>
                    <a:p>
                      <a:pPr algn="l" fontAlgn="ctr"/>
                      <a:r>
                        <a:rPr lang="en-US" sz="600" b="0" i="0" u="none" strike="noStrike">
                          <a:solidFill>
                            <a:srgbClr val="000000"/>
                          </a:solidFill>
                          <a:effectLst/>
                          <a:latin typeface="Century Gothic" panose="020B0502020202020204" pitchFamily="34" charset="0"/>
                        </a:rPr>
                        <a:t>Cederberg</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4057028282"/>
                  </a:ext>
                </a:extLst>
              </a:tr>
              <a:tr h="127323">
                <a:tc>
                  <a:txBody>
                    <a:bodyPr/>
                    <a:lstStyle/>
                    <a:p>
                      <a:pPr algn="l" fontAlgn="ctr"/>
                      <a:r>
                        <a:rPr lang="en-US" sz="600" b="0" i="0" u="none" strike="noStrike">
                          <a:solidFill>
                            <a:srgbClr val="000000"/>
                          </a:solidFill>
                          <a:effectLst/>
                          <a:latin typeface="Century Gothic" panose="020B0502020202020204" pitchFamily="34" charset="0"/>
                        </a:rPr>
                        <a:t>Central Karoo DM</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338568795"/>
                  </a:ext>
                </a:extLst>
              </a:tr>
              <a:tr h="127323">
                <a:tc>
                  <a:txBody>
                    <a:bodyPr/>
                    <a:lstStyle/>
                    <a:p>
                      <a:pPr algn="l" fontAlgn="ctr"/>
                      <a:r>
                        <a:rPr lang="en-US" sz="600" b="0" i="0" u="none" strike="noStrike">
                          <a:solidFill>
                            <a:srgbClr val="000000"/>
                          </a:solidFill>
                          <a:effectLst/>
                          <a:latin typeface="Century Gothic" panose="020B0502020202020204" pitchFamily="34" charset="0"/>
                        </a:rPr>
                        <a:t>City of Cape Town</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dirty="0">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595293231"/>
                  </a:ext>
                </a:extLst>
              </a:tr>
              <a:tr h="127323">
                <a:tc>
                  <a:txBody>
                    <a:bodyPr/>
                    <a:lstStyle/>
                    <a:p>
                      <a:pPr algn="l" fontAlgn="ctr"/>
                      <a:r>
                        <a:rPr lang="en-US" sz="600" b="0" i="0" u="none" strike="noStrike">
                          <a:solidFill>
                            <a:srgbClr val="000000"/>
                          </a:solidFill>
                          <a:effectLst/>
                          <a:latin typeface="Century Gothic" panose="020B0502020202020204" pitchFamily="34" charset="0"/>
                        </a:rPr>
                        <a:t>Drakenstein</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12658941"/>
                  </a:ext>
                </a:extLst>
              </a:tr>
              <a:tr h="127323">
                <a:tc>
                  <a:txBody>
                    <a:bodyPr/>
                    <a:lstStyle/>
                    <a:p>
                      <a:pPr algn="l" fontAlgn="ctr"/>
                      <a:r>
                        <a:rPr lang="en-US" sz="600" b="0" i="0" u="none" strike="noStrike">
                          <a:solidFill>
                            <a:srgbClr val="000000"/>
                          </a:solidFill>
                          <a:effectLst/>
                          <a:latin typeface="Century Gothic" panose="020B0502020202020204" pitchFamily="34" charset="0"/>
                        </a:rPr>
                        <a:t>Garden Route</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2734883263"/>
                  </a:ext>
                </a:extLst>
              </a:tr>
              <a:tr h="127323">
                <a:tc>
                  <a:txBody>
                    <a:bodyPr/>
                    <a:lstStyle/>
                    <a:p>
                      <a:pPr algn="l" fontAlgn="ctr"/>
                      <a:r>
                        <a:rPr lang="en-US" sz="600" b="0" i="0" u="none" strike="noStrike">
                          <a:solidFill>
                            <a:srgbClr val="000000"/>
                          </a:solidFill>
                          <a:effectLst/>
                          <a:latin typeface="Century Gothic" panose="020B0502020202020204" pitchFamily="34" charset="0"/>
                        </a:rPr>
                        <a:t>George</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3720484610"/>
                  </a:ext>
                </a:extLst>
              </a:tr>
              <a:tr h="127323">
                <a:tc>
                  <a:txBody>
                    <a:bodyPr/>
                    <a:lstStyle/>
                    <a:p>
                      <a:pPr algn="l" fontAlgn="ctr"/>
                      <a:r>
                        <a:rPr lang="en-US" sz="600" b="0" i="0" u="none" strike="noStrike">
                          <a:solidFill>
                            <a:srgbClr val="000000"/>
                          </a:solidFill>
                          <a:effectLst/>
                          <a:latin typeface="Century Gothic" panose="020B0502020202020204" pitchFamily="34" charset="0"/>
                        </a:rPr>
                        <a:t>Hessequa</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350103284"/>
                  </a:ext>
                </a:extLst>
              </a:tr>
              <a:tr h="127323">
                <a:tc>
                  <a:txBody>
                    <a:bodyPr/>
                    <a:lstStyle/>
                    <a:p>
                      <a:pPr algn="l" fontAlgn="ctr"/>
                      <a:r>
                        <a:rPr lang="en-US" sz="600" b="0" i="0" u="none" strike="noStrike">
                          <a:solidFill>
                            <a:srgbClr val="000000"/>
                          </a:solidFill>
                          <a:effectLst/>
                          <a:latin typeface="Century Gothic" panose="020B0502020202020204" pitchFamily="34" charset="0"/>
                        </a:rPr>
                        <a:t>Kannaland</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 xmlns:a16="http://schemas.microsoft.com/office/drawing/2014/main" val="1606354981"/>
                  </a:ext>
                </a:extLst>
              </a:tr>
              <a:tr h="127323">
                <a:tc>
                  <a:txBody>
                    <a:bodyPr/>
                    <a:lstStyle/>
                    <a:p>
                      <a:pPr algn="l" fontAlgn="ctr"/>
                      <a:r>
                        <a:rPr lang="en-US" sz="600" b="0" i="0" u="none" strike="noStrike">
                          <a:solidFill>
                            <a:srgbClr val="000000"/>
                          </a:solidFill>
                          <a:effectLst/>
                          <a:latin typeface="Century Gothic" panose="020B0502020202020204" pitchFamily="34" charset="0"/>
                        </a:rPr>
                        <a:t>Knysna</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2741273881"/>
                  </a:ext>
                </a:extLst>
              </a:tr>
              <a:tr h="127323">
                <a:tc>
                  <a:txBody>
                    <a:bodyPr/>
                    <a:lstStyle/>
                    <a:p>
                      <a:pPr algn="l" fontAlgn="ctr"/>
                      <a:r>
                        <a:rPr lang="en-US" sz="600" b="0" i="0" u="none" strike="noStrike">
                          <a:solidFill>
                            <a:srgbClr val="000000"/>
                          </a:solidFill>
                          <a:effectLst/>
                          <a:latin typeface="Century Gothic" panose="020B0502020202020204" pitchFamily="34" charset="0"/>
                        </a:rPr>
                        <a:t>Laingsburg</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 xmlns:a16="http://schemas.microsoft.com/office/drawing/2014/main" val="1797752581"/>
                  </a:ext>
                </a:extLst>
              </a:tr>
              <a:tr h="127323">
                <a:tc>
                  <a:txBody>
                    <a:bodyPr/>
                    <a:lstStyle/>
                    <a:p>
                      <a:pPr algn="l" fontAlgn="ctr"/>
                      <a:r>
                        <a:rPr lang="en-US" sz="600" b="0" i="0" u="none" strike="noStrike">
                          <a:solidFill>
                            <a:srgbClr val="000000"/>
                          </a:solidFill>
                          <a:effectLst/>
                          <a:latin typeface="Century Gothic" panose="020B0502020202020204" pitchFamily="34" charset="0"/>
                        </a:rPr>
                        <a:t>Langeberg</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801671330"/>
                  </a:ext>
                </a:extLst>
              </a:tr>
              <a:tr h="127323">
                <a:tc>
                  <a:txBody>
                    <a:bodyPr/>
                    <a:lstStyle/>
                    <a:p>
                      <a:pPr algn="l" fontAlgn="ctr"/>
                      <a:r>
                        <a:rPr lang="en-US" sz="600" b="0" i="0" u="none" strike="noStrike">
                          <a:solidFill>
                            <a:srgbClr val="000000"/>
                          </a:solidFill>
                          <a:effectLst/>
                          <a:latin typeface="Century Gothic" panose="020B0502020202020204" pitchFamily="34" charset="0"/>
                        </a:rPr>
                        <a:t>Matzikama</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514486811"/>
                  </a:ext>
                </a:extLst>
              </a:tr>
              <a:tr h="127323">
                <a:tc>
                  <a:txBody>
                    <a:bodyPr/>
                    <a:lstStyle/>
                    <a:p>
                      <a:pPr algn="l" fontAlgn="ctr"/>
                      <a:r>
                        <a:rPr lang="en-US" sz="600" b="0" i="0" u="none" strike="noStrike">
                          <a:solidFill>
                            <a:srgbClr val="000000"/>
                          </a:solidFill>
                          <a:effectLst/>
                          <a:latin typeface="Century Gothic" panose="020B0502020202020204" pitchFamily="34" charset="0"/>
                        </a:rPr>
                        <a:t>Mossel Bay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730808676"/>
                  </a:ext>
                </a:extLst>
              </a:tr>
              <a:tr h="127323">
                <a:tc>
                  <a:txBody>
                    <a:bodyPr/>
                    <a:lstStyle/>
                    <a:p>
                      <a:pPr algn="l" fontAlgn="ctr"/>
                      <a:r>
                        <a:rPr lang="en-US" sz="600" b="0" i="0" u="none" strike="noStrike">
                          <a:solidFill>
                            <a:srgbClr val="000000"/>
                          </a:solidFill>
                          <a:effectLst/>
                          <a:latin typeface="Century Gothic" panose="020B0502020202020204" pitchFamily="34" charset="0"/>
                        </a:rPr>
                        <a:t>Oudtshoorn</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dirty="0">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555520017"/>
                  </a:ext>
                </a:extLst>
              </a:tr>
              <a:tr h="127323">
                <a:tc>
                  <a:txBody>
                    <a:bodyPr/>
                    <a:lstStyle/>
                    <a:p>
                      <a:pPr algn="l" fontAlgn="ctr"/>
                      <a:r>
                        <a:rPr lang="en-US" sz="600" b="0" i="0" u="none" strike="noStrike">
                          <a:solidFill>
                            <a:srgbClr val="000000"/>
                          </a:solidFill>
                          <a:effectLst/>
                          <a:latin typeface="Century Gothic" panose="020B0502020202020204" pitchFamily="34" charset="0"/>
                        </a:rPr>
                        <a:t>Overberg DM*</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984829250"/>
                  </a:ext>
                </a:extLst>
              </a:tr>
              <a:tr h="127323">
                <a:tc>
                  <a:txBody>
                    <a:bodyPr/>
                    <a:lstStyle/>
                    <a:p>
                      <a:pPr algn="l" fontAlgn="ctr"/>
                      <a:r>
                        <a:rPr lang="en-US" sz="600" b="0" i="0" u="none" strike="noStrike">
                          <a:solidFill>
                            <a:srgbClr val="000000"/>
                          </a:solidFill>
                          <a:effectLst/>
                          <a:latin typeface="Century Gothic" panose="020B0502020202020204" pitchFamily="34" charset="0"/>
                        </a:rPr>
                        <a:t>Overstrand</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3825599097"/>
                  </a:ext>
                </a:extLst>
              </a:tr>
              <a:tr h="127323">
                <a:tc>
                  <a:txBody>
                    <a:bodyPr/>
                    <a:lstStyle/>
                    <a:p>
                      <a:pPr algn="l" fontAlgn="ctr"/>
                      <a:r>
                        <a:rPr lang="en-US" sz="600" b="0" i="0" u="none" strike="noStrike">
                          <a:solidFill>
                            <a:srgbClr val="000000"/>
                          </a:solidFill>
                          <a:effectLst/>
                          <a:latin typeface="Century Gothic" panose="020B0502020202020204" pitchFamily="34" charset="0"/>
                        </a:rPr>
                        <a:t>Prince Albert</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272766195"/>
                  </a:ext>
                </a:extLst>
              </a:tr>
              <a:tr h="127323">
                <a:tc>
                  <a:txBody>
                    <a:bodyPr/>
                    <a:lstStyle/>
                    <a:p>
                      <a:pPr algn="l" fontAlgn="ctr"/>
                      <a:r>
                        <a:rPr lang="en-US" sz="600" b="0" i="0" u="none" strike="noStrike">
                          <a:solidFill>
                            <a:srgbClr val="000000"/>
                          </a:solidFill>
                          <a:effectLst/>
                          <a:latin typeface="Century Gothic" panose="020B0502020202020204" pitchFamily="34" charset="0"/>
                        </a:rPr>
                        <a:t>Saldanha Bay</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3566551469"/>
                  </a:ext>
                </a:extLst>
              </a:tr>
              <a:tr h="127323">
                <a:tc>
                  <a:txBody>
                    <a:bodyPr/>
                    <a:lstStyle/>
                    <a:p>
                      <a:pPr algn="l" fontAlgn="ctr"/>
                      <a:r>
                        <a:rPr lang="en-US" sz="600" b="0" i="0" u="none" strike="noStrike">
                          <a:solidFill>
                            <a:srgbClr val="000000"/>
                          </a:solidFill>
                          <a:effectLst/>
                          <a:latin typeface="Century Gothic" panose="020B0502020202020204" pitchFamily="34" charset="0"/>
                        </a:rPr>
                        <a:t>Stellenbosch</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31329805"/>
                  </a:ext>
                </a:extLst>
              </a:tr>
              <a:tr h="127323">
                <a:tc>
                  <a:txBody>
                    <a:bodyPr/>
                    <a:lstStyle/>
                    <a:p>
                      <a:pPr algn="l" fontAlgn="ctr"/>
                      <a:r>
                        <a:rPr lang="en-US" sz="600" b="0" i="0" u="none" strike="noStrike">
                          <a:solidFill>
                            <a:srgbClr val="000000"/>
                          </a:solidFill>
                          <a:effectLst/>
                          <a:latin typeface="Century Gothic" panose="020B0502020202020204" pitchFamily="34" charset="0"/>
                        </a:rPr>
                        <a:t>Swartland</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201052543"/>
                  </a:ext>
                </a:extLst>
              </a:tr>
              <a:tr h="127323">
                <a:tc>
                  <a:txBody>
                    <a:bodyPr/>
                    <a:lstStyle/>
                    <a:p>
                      <a:pPr algn="l" fontAlgn="ctr"/>
                      <a:r>
                        <a:rPr lang="en-US" sz="600" b="0" i="0" u="none" strike="noStrike">
                          <a:solidFill>
                            <a:srgbClr val="000000"/>
                          </a:solidFill>
                          <a:effectLst/>
                          <a:latin typeface="Century Gothic" panose="020B0502020202020204" pitchFamily="34" charset="0"/>
                        </a:rPr>
                        <a:t>Swellendam</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54128799"/>
                  </a:ext>
                </a:extLst>
              </a:tr>
              <a:tr h="127323">
                <a:tc>
                  <a:txBody>
                    <a:bodyPr/>
                    <a:lstStyle/>
                    <a:p>
                      <a:pPr algn="l" fontAlgn="ctr"/>
                      <a:r>
                        <a:rPr lang="en-US" sz="600" b="0" i="0" u="none" strike="noStrike">
                          <a:solidFill>
                            <a:srgbClr val="000000"/>
                          </a:solidFill>
                          <a:effectLst/>
                          <a:latin typeface="Century Gothic" panose="020B0502020202020204" pitchFamily="34" charset="0"/>
                        </a:rPr>
                        <a:t>Theewaterskloof</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650794198"/>
                  </a:ext>
                </a:extLst>
              </a:tr>
              <a:tr h="127323">
                <a:tc>
                  <a:txBody>
                    <a:bodyPr/>
                    <a:lstStyle/>
                    <a:p>
                      <a:pPr algn="l" fontAlgn="ctr"/>
                      <a:r>
                        <a:rPr lang="en-US" sz="600" b="0" i="0" u="none" strike="noStrike">
                          <a:solidFill>
                            <a:srgbClr val="000000"/>
                          </a:solidFill>
                          <a:effectLst/>
                          <a:latin typeface="Century Gothic" panose="020B0502020202020204" pitchFamily="34" charset="0"/>
                        </a:rPr>
                        <a:t>West Coast DM</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544011877"/>
                  </a:ext>
                </a:extLst>
              </a:tr>
              <a:tr h="127323">
                <a:tc>
                  <a:txBody>
                    <a:bodyPr/>
                    <a:lstStyle/>
                    <a:p>
                      <a:pPr algn="l" fontAlgn="ctr"/>
                      <a:r>
                        <a:rPr lang="en-US" sz="600" b="0" i="0" u="none" strike="noStrike">
                          <a:solidFill>
                            <a:srgbClr val="000000"/>
                          </a:solidFill>
                          <a:effectLst/>
                          <a:latin typeface="Century Gothic" panose="020B0502020202020204" pitchFamily="34" charset="0"/>
                        </a:rPr>
                        <a:t>Witzenberg</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600" b="1" i="0" u="none" strike="noStrike" dirty="0">
                          <a:solidFill>
                            <a:srgbClr val="FFFFFF"/>
                          </a:solidFill>
                          <a:effectLst/>
                          <a:latin typeface="Century Gothic" panose="020B0502020202020204" pitchFamily="34" charset="0"/>
                        </a:rPr>
                        <a:t> </a:t>
                      </a:r>
                    </a:p>
                  </a:txBody>
                  <a:tcPr marL="54331" marR="6037" marT="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148023825"/>
                  </a:ext>
                </a:extLst>
              </a:tr>
            </a:tbl>
          </a:graphicData>
        </a:graphic>
      </p:graphicFrame>
      <p:sp>
        <p:nvSpPr>
          <p:cNvPr id="6" name="Title 1">
            <a:extLst>
              <a:ext uri="{FF2B5EF4-FFF2-40B4-BE49-F238E27FC236}">
                <a16:creationId xmlns="" xmlns:a16="http://schemas.microsoft.com/office/drawing/2014/main" id="{5F8B2598-6FA0-457D-BD49-60FA37CB3EED}"/>
              </a:ext>
            </a:extLst>
          </p:cNvPr>
          <p:cNvSpPr>
            <a:spLocks noGrp="1"/>
          </p:cNvSpPr>
          <p:nvPr>
            <p:ph type="ctrTitle"/>
          </p:nvPr>
        </p:nvSpPr>
        <p:spPr>
          <a:xfrm>
            <a:off x="382745" y="90903"/>
            <a:ext cx="6499686" cy="1046859"/>
          </a:xfrm>
        </p:spPr>
        <p:txBody>
          <a:bodyPr>
            <a:normAutofit/>
          </a:bodyPr>
          <a:lstStyle/>
          <a:p>
            <a:pPr marL="0" marR="0">
              <a:lnSpc>
                <a:spcPct val="130000"/>
              </a:lnSpc>
              <a:spcBef>
                <a:spcPts val="0"/>
              </a:spcBef>
              <a:spcAft>
                <a:spcPts val="800"/>
              </a:spcAft>
            </a:pPr>
            <a:r>
              <a:rPr lang="en-US" sz="3100" dirty="0">
                <a:ea typeface="Calibri" panose="020F0502020204030204" pitchFamily="34" charset="0"/>
                <a:cs typeface="Times New Roman" panose="02020603050405020304" pitchFamily="18" charset="0"/>
              </a:rPr>
              <a:t>Audit Outcomes: 2015 - 2020</a:t>
            </a:r>
            <a:endParaRPr lang="en-ZA" dirty="0"/>
          </a:p>
        </p:txBody>
      </p:sp>
    </p:spTree>
    <p:extLst>
      <p:ext uri="{BB962C8B-B14F-4D97-AF65-F5344CB8AC3E}">
        <p14:creationId xmlns:p14="http://schemas.microsoft.com/office/powerpoint/2010/main" xmlns="" val="2449779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586" y="119809"/>
            <a:ext cx="8320403" cy="881626"/>
          </a:xfrm>
        </p:spPr>
        <p:txBody>
          <a:bodyPr>
            <a:normAutofit fontScale="90000"/>
          </a:bodyPr>
          <a:lstStyle/>
          <a:p>
            <a:pPr marL="0" marR="0">
              <a:lnSpc>
                <a:spcPct val="130000"/>
              </a:lnSpc>
              <a:spcBef>
                <a:spcPts val="0"/>
              </a:spcBef>
              <a:spcAft>
                <a:spcPts val="800"/>
              </a:spcAft>
            </a:pPr>
            <a:r>
              <a:rPr lang="en-GB" dirty="0"/>
              <a:t/>
            </a:r>
            <a:br>
              <a:rPr lang="en-GB" dirty="0"/>
            </a:br>
            <a:r>
              <a:rPr lang="en-US" sz="3100" dirty="0" err="1">
                <a:cs typeface="Times New Roman" panose="02020603050405020304" pitchFamily="18" charset="0"/>
              </a:rPr>
              <a:t>Kannaland</a:t>
            </a:r>
            <a:r>
              <a:rPr lang="en-US" sz="3100" dirty="0">
                <a:cs typeface="Times New Roman" panose="02020603050405020304" pitchFamily="18" charset="0"/>
              </a:rPr>
              <a:t> Municipality: </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ZA" dirty="0"/>
          </a:p>
        </p:txBody>
      </p:sp>
      <p:graphicFrame>
        <p:nvGraphicFramePr>
          <p:cNvPr id="3" name="Table 5">
            <a:extLst>
              <a:ext uri="{FF2B5EF4-FFF2-40B4-BE49-F238E27FC236}">
                <a16:creationId xmlns="" xmlns:a16="http://schemas.microsoft.com/office/drawing/2014/main" id="{EA0BB9DE-1859-43FB-A725-82F032C90A16}"/>
              </a:ext>
            </a:extLst>
          </p:cNvPr>
          <p:cNvGraphicFramePr>
            <a:graphicFrameLocks noGrp="1"/>
          </p:cNvGraphicFramePr>
          <p:nvPr>
            <p:extLst>
              <p:ext uri="{D42A27DB-BD31-4B8C-83A1-F6EECF244321}">
                <p14:modId xmlns:p14="http://schemas.microsoft.com/office/powerpoint/2010/main" xmlns="" val="2142902119"/>
              </p:ext>
            </p:extLst>
          </p:nvPr>
        </p:nvGraphicFramePr>
        <p:xfrm>
          <a:off x="124774" y="1001435"/>
          <a:ext cx="8894452" cy="5582045"/>
        </p:xfrm>
        <a:graphic>
          <a:graphicData uri="http://schemas.openxmlformats.org/drawingml/2006/table">
            <a:tbl>
              <a:tblPr firstRow="1" bandRow="1">
                <a:tableStyleId>{5C22544A-7EE6-4342-B048-85BDC9FD1C3A}</a:tableStyleId>
              </a:tblPr>
              <a:tblGrid>
                <a:gridCol w="1973659">
                  <a:extLst>
                    <a:ext uri="{9D8B030D-6E8A-4147-A177-3AD203B41FA5}">
                      <a16:colId xmlns="" xmlns:a16="http://schemas.microsoft.com/office/drawing/2014/main" val="3292336165"/>
                    </a:ext>
                  </a:extLst>
                </a:gridCol>
                <a:gridCol w="6920793">
                  <a:extLst>
                    <a:ext uri="{9D8B030D-6E8A-4147-A177-3AD203B41FA5}">
                      <a16:colId xmlns="" xmlns:a16="http://schemas.microsoft.com/office/drawing/2014/main" val="2425904682"/>
                    </a:ext>
                  </a:extLst>
                </a:gridCol>
              </a:tblGrid>
              <a:tr h="410541">
                <a:tc>
                  <a:txBody>
                    <a:bodyPr/>
                    <a:lstStyle/>
                    <a:p>
                      <a:r>
                        <a:rPr lang="en-US" dirty="0">
                          <a:latin typeface="Century Gothic" panose="020B0502020202020204" pitchFamily="34" charset="0"/>
                        </a:rPr>
                        <a:t>Municipality</a:t>
                      </a:r>
                    </a:p>
                  </a:txBody>
                  <a:tcPr/>
                </a:tc>
                <a:tc>
                  <a:txBody>
                    <a:bodyPr/>
                    <a:lstStyle/>
                    <a:p>
                      <a:r>
                        <a:rPr lang="en-US" dirty="0">
                          <a:latin typeface="Century Gothic" panose="020B0502020202020204" pitchFamily="34" charset="0"/>
                        </a:rPr>
                        <a:t>Status/Support</a:t>
                      </a:r>
                    </a:p>
                  </a:txBody>
                  <a:tcPr/>
                </a:tc>
                <a:extLst>
                  <a:ext uri="{0D108BD9-81ED-4DB2-BD59-A6C34878D82A}">
                    <a16:rowId xmlns="" xmlns:a16="http://schemas.microsoft.com/office/drawing/2014/main" val="3530098708"/>
                  </a:ext>
                </a:extLst>
              </a:tr>
              <a:tr h="1062887">
                <a:tc>
                  <a:txBody>
                    <a:bodyPr/>
                    <a:lstStyle/>
                    <a:p>
                      <a:r>
                        <a:rPr lang="en-US" sz="1400" b="1" dirty="0" err="1">
                          <a:latin typeface="Century Gothic" panose="020B0502020202020204" pitchFamily="34" charset="0"/>
                        </a:rPr>
                        <a:t>Kannaland</a:t>
                      </a:r>
                      <a:r>
                        <a:rPr lang="en-US" sz="1400" b="1" dirty="0">
                          <a:latin typeface="Century Gothic" panose="020B0502020202020204" pitchFamily="34" charset="0"/>
                        </a:rPr>
                        <a:t> Municipality</a:t>
                      </a:r>
                    </a:p>
                  </a:txBody>
                  <a:tcPr/>
                </a:tc>
                <a:tc>
                  <a:txBody>
                    <a:bodyPr/>
                    <a:lstStyle/>
                    <a:p>
                      <a:pPr marL="0" indent="0">
                        <a:lnSpc>
                          <a:spcPct val="150000"/>
                        </a:lnSpc>
                        <a:buFont typeface="Arial" panose="020B0604020202020204" pitchFamily="34" charset="0"/>
                        <a:buNone/>
                      </a:pPr>
                      <a:r>
                        <a:rPr lang="en-US" sz="1400" b="1" dirty="0">
                          <a:latin typeface="Century Gothic" panose="020B0502020202020204" pitchFamily="34" charset="0"/>
                        </a:rPr>
                        <a:t>Status of Intervention:</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The Executive resolved to put </a:t>
                      </a:r>
                      <a:r>
                        <a:rPr lang="en-US" sz="1400" dirty="0" err="1">
                          <a:latin typeface="Century Gothic" panose="020B0502020202020204" pitchFamily="34" charset="0"/>
                        </a:rPr>
                        <a:t>Kannaland</a:t>
                      </a:r>
                      <a:r>
                        <a:rPr lang="en-US" sz="1400" dirty="0">
                          <a:latin typeface="Century Gothic" panose="020B0502020202020204" pitchFamily="34" charset="0"/>
                        </a:rPr>
                        <a:t> LM under a Section 139 (5), mandatory Intervention with a financial recovery plan.</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A dedicated official was identified and deployed to act as Administrator (FRP) to implement of the FRP</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New FRP developed and approved by NT – with Section 154 support package.</a:t>
                      </a:r>
                    </a:p>
                    <a:p>
                      <a:pPr marL="0" indent="0">
                        <a:lnSpc>
                          <a:spcPct val="150000"/>
                        </a:lnSpc>
                        <a:buFont typeface="Arial" panose="020B0604020202020204" pitchFamily="34" charset="0"/>
                        <a:buNone/>
                      </a:pPr>
                      <a:r>
                        <a:rPr lang="en-US" sz="1400" b="1" dirty="0">
                          <a:latin typeface="Century Gothic" panose="020B0502020202020204" pitchFamily="34" charset="0"/>
                        </a:rPr>
                        <a:t>General Functionality/Stability</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Ongoing instability experienced in the Council</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Number of irregular and unlawful decisions taken</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As a result, the Executive instituted urgent court proceedings against the Municipality – ongoing litigation</a:t>
                      </a:r>
                    </a:p>
                    <a:p>
                      <a:pPr marL="0" indent="0">
                        <a:lnSpc>
                          <a:spcPct val="150000"/>
                        </a:lnSpc>
                        <a:buFont typeface="Arial" panose="020B0604020202020204" pitchFamily="34" charset="0"/>
                        <a:buNone/>
                      </a:pPr>
                      <a:r>
                        <a:rPr lang="en-US" sz="1400" b="1" dirty="0">
                          <a:latin typeface="Century Gothic" panose="020B0502020202020204" pitchFamily="34" charset="0"/>
                        </a:rPr>
                        <a:t>Impact </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Dysfunctional Administration</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Resignations/negative morale</a:t>
                      </a:r>
                    </a:p>
                    <a:p>
                      <a:pPr marL="285750" indent="-285750">
                        <a:lnSpc>
                          <a:spcPct val="150000"/>
                        </a:lnSpc>
                        <a:buFont typeface="Arial" panose="020B0604020202020204" pitchFamily="34" charset="0"/>
                        <a:buChar char="•"/>
                      </a:pPr>
                      <a:r>
                        <a:rPr lang="en-US" sz="1400" dirty="0">
                          <a:latin typeface="Century Gothic" panose="020B0502020202020204" pitchFamily="34" charset="0"/>
                        </a:rPr>
                        <a:t>Service delivery directly impacted</a:t>
                      </a:r>
                    </a:p>
                  </a:txBody>
                  <a:tcPr/>
                </a:tc>
                <a:extLst>
                  <a:ext uri="{0D108BD9-81ED-4DB2-BD59-A6C34878D82A}">
                    <a16:rowId xmlns="" xmlns:a16="http://schemas.microsoft.com/office/drawing/2014/main" val="3178149612"/>
                  </a:ext>
                </a:extLst>
              </a:tr>
            </a:tbl>
          </a:graphicData>
        </a:graphic>
      </p:graphicFrame>
    </p:spTree>
    <p:extLst>
      <p:ext uri="{BB962C8B-B14F-4D97-AF65-F5344CB8AC3E}">
        <p14:creationId xmlns:p14="http://schemas.microsoft.com/office/powerpoint/2010/main" xmlns="" val="2434557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5725" y="3560515"/>
            <a:ext cx="8761045" cy="2236850"/>
          </a:xfrm>
          <a:prstGeom prst="rect">
            <a:avLst/>
          </a:prstGeom>
        </p:spPr>
        <p:txBody>
          <a:bodyPr wrap="none" anchor="t">
            <a:normAutofit fontScale="90000"/>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Enhancing Municipal Monitoring</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t>
            </a:r>
            <a:br>
              <a:rPr lang="en-US" sz="3100" b="1" dirty="0">
                <a:solidFill>
                  <a:schemeClr val="bg1"/>
                </a:solidFill>
                <a:latin typeface="Century Gothic" panose="020B0502020202020204" pitchFamily="34" charset="0"/>
                <a:cs typeface="Century Gothic"/>
              </a:rPr>
            </a:br>
            <a:r>
              <a:rPr lang="en-US" b="1" dirty="0">
                <a:solidFill>
                  <a:schemeClr val="bg1"/>
                </a:solidFill>
                <a:latin typeface="Century Gothic" panose="020B0502020202020204" pitchFamily="34" charset="0"/>
                <a:cs typeface="Century Gothic"/>
              </a:rPr>
              <a:t/>
            </a:r>
            <a:br>
              <a:rPr lang="en-US" b="1" dirty="0">
                <a:solidFill>
                  <a:schemeClr val="bg1"/>
                </a:solidFill>
                <a:latin typeface="Century Gothic" panose="020B0502020202020204" pitchFamily="34" charset="0"/>
                <a:cs typeface="Century Gothic"/>
              </a:rPr>
            </a:br>
            <a:r>
              <a:rPr lang="en-US" sz="1800" dirty="0">
                <a:solidFill>
                  <a:schemeClr val="bg1"/>
                </a:solidFill>
                <a:latin typeface="Century Gothic"/>
                <a:cs typeface="Century Gothic"/>
              </a:rPr>
              <a:t>	</a:t>
            </a:r>
          </a:p>
        </p:txBody>
      </p:sp>
    </p:spTree>
    <p:extLst>
      <p:ext uri="{BB962C8B-B14F-4D97-AF65-F5344CB8AC3E}">
        <p14:creationId xmlns:p14="http://schemas.microsoft.com/office/powerpoint/2010/main" xmlns="" val="366698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843" y="138445"/>
            <a:ext cx="9023229" cy="876300"/>
          </a:xfrm>
        </p:spPr>
        <p:txBody>
          <a:bodyPr>
            <a:normAutofit/>
          </a:bodyPr>
          <a:lstStyle/>
          <a:p>
            <a:r>
              <a:rPr lang="en-US" dirty="0"/>
              <a:t>Municipal Performance Monitoring</a:t>
            </a:r>
            <a:endParaRPr lang="en-ZA" dirty="0"/>
          </a:p>
        </p:txBody>
      </p:sp>
      <p:sp>
        <p:nvSpPr>
          <p:cNvPr id="4" name="Rectangle 3">
            <a:extLst>
              <a:ext uri="{FF2B5EF4-FFF2-40B4-BE49-F238E27FC236}">
                <a16:creationId xmlns="" xmlns:a16="http://schemas.microsoft.com/office/drawing/2014/main" id="{95E70E56-9859-4F26-BF83-33E95B7897E7}"/>
              </a:ext>
            </a:extLst>
          </p:cNvPr>
          <p:cNvSpPr/>
          <p:nvPr/>
        </p:nvSpPr>
        <p:spPr>
          <a:xfrm>
            <a:off x="234049" y="1319808"/>
            <a:ext cx="8476947" cy="646331"/>
          </a:xfrm>
          <a:prstGeom prst="rect">
            <a:avLst/>
          </a:prstGeom>
        </p:spPr>
        <p:txBody>
          <a:bodyPr wrap="square">
            <a:spAutoFit/>
          </a:bodyPr>
          <a:lstStyle/>
          <a:p>
            <a:pPr algn="just"/>
            <a:endParaRPr lang="en-ZA" dirty="0">
              <a:solidFill>
                <a:prstClr val="black"/>
              </a:solidFill>
              <a:latin typeface="Century Gothic"/>
            </a:endParaRPr>
          </a:p>
          <a:p>
            <a:pPr marL="285750" indent="-285750" algn="just">
              <a:buFont typeface="Arial" panose="020B0604020202020204" pitchFamily="34" charset="0"/>
              <a:buChar char="•"/>
            </a:pPr>
            <a:endParaRPr lang="en-ZA" dirty="0">
              <a:solidFill>
                <a:prstClr val="black"/>
              </a:solidFill>
              <a:latin typeface="Century Gothic"/>
            </a:endParaRPr>
          </a:p>
        </p:txBody>
      </p:sp>
      <p:sp>
        <p:nvSpPr>
          <p:cNvPr id="10" name="Rectangle 9">
            <a:extLst>
              <a:ext uri="{FF2B5EF4-FFF2-40B4-BE49-F238E27FC236}">
                <a16:creationId xmlns="" xmlns:a16="http://schemas.microsoft.com/office/drawing/2014/main" id="{5DDED136-A08F-4B22-ADEF-FEF2D3152600}"/>
              </a:ext>
            </a:extLst>
          </p:cNvPr>
          <p:cNvSpPr/>
          <p:nvPr/>
        </p:nvSpPr>
        <p:spPr>
          <a:xfrm>
            <a:off x="433004" y="1234930"/>
            <a:ext cx="8622107" cy="1436355"/>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n-US" sz="1600" b="1" dirty="0">
                <a:latin typeface="Century Gothic" panose="020B0502020202020204" pitchFamily="34" charset="0"/>
                <a:cs typeface="Arial" panose="020B0604020202020204" pitchFamily="34" charset="0"/>
              </a:rPr>
              <a:t>Holistic view </a:t>
            </a:r>
            <a:r>
              <a:rPr lang="en-US" sz="1600" dirty="0">
                <a:latin typeface="Century Gothic" panose="020B0502020202020204" pitchFamily="34" charset="0"/>
                <a:cs typeface="Arial" panose="020B0604020202020204" pitchFamily="34" charset="0"/>
              </a:rPr>
              <a:t>of the </a:t>
            </a:r>
            <a:r>
              <a:rPr lang="en-US" sz="1600" b="1" dirty="0">
                <a:latin typeface="Century Gothic" panose="020B0502020202020204" pitchFamily="34" charset="0"/>
                <a:cs typeface="Arial" panose="020B0604020202020204" pitchFamily="34" charset="0"/>
              </a:rPr>
              <a:t>functioning and status </a:t>
            </a:r>
            <a:r>
              <a:rPr lang="en-US" sz="1600" dirty="0">
                <a:latin typeface="Century Gothic" panose="020B0502020202020204" pitchFamily="34" charset="0"/>
                <a:cs typeface="Arial" panose="020B0604020202020204" pitchFamily="34" charset="0"/>
              </a:rPr>
              <a:t>of a municipality to inform its support and capacity building requirements – </a:t>
            </a:r>
            <a:r>
              <a:rPr lang="en-US" sz="1600" b="1" dirty="0">
                <a:latin typeface="Century Gothic" panose="020B0502020202020204" pitchFamily="34" charset="0"/>
                <a:cs typeface="Arial" panose="020B0604020202020204" pitchFamily="34" charset="0"/>
              </a:rPr>
              <a:t>Hybrid Model</a:t>
            </a:r>
            <a:r>
              <a:rPr lang="en-US" sz="1600" dirty="0">
                <a:latin typeface="Century Gothic" panose="020B0502020202020204" pitchFamily="34" charset="0"/>
                <a:cs typeface="Arial" panose="020B0604020202020204" pitchFamily="34" charset="0"/>
              </a:rPr>
              <a:t>:</a:t>
            </a:r>
          </a:p>
          <a:p>
            <a:pPr marL="920750" lvl="1" indent="-463550" algn="just">
              <a:lnSpc>
                <a:spcPct val="150000"/>
              </a:lnSpc>
              <a:buFont typeface="Courier New" panose="02070309020205020404" pitchFamily="49" charset="0"/>
              <a:buChar char="o"/>
            </a:pPr>
            <a:r>
              <a:rPr lang="en-US" sz="1400" b="1" dirty="0">
                <a:latin typeface="Century Gothic" panose="020B0502020202020204" pitchFamily="34" charset="0"/>
                <a:cs typeface="Times New Roman" panose="02020603050405020304" pitchFamily="18" charset="0"/>
              </a:rPr>
              <a:t>Evidence-based information </a:t>
            </a:r>
            <a:r>
              <a:rPr lang="en-US" sz="1400" dirty="0">
                <a:latin typeface="Century Gothic" panose="020B0502020202020204" pitchFamily="34" charset="0"/>
                <a:cs typeface="Times New Roman" panose="02020603050405020304" pitchFamily="18" charset="0"/>
              </a:rPr>
              <a:t>– statutory compliance (Diagnostic assessments)</a:t>
            </a:r>
          </a:p>
          <a:p>
            <a:pPr marL="920750" lvl="1" indent="-463550" algn="just">
              <a:lnSpc>
                <a:spcPct val="150000"/>
              </a:lnSpc>
              <a:buFont typeface="Courier New" panose="02070309020205020404" pitchFamily="49" charset="0"/>
              <a:buChar char="o"/>
            </a:pPr>
            <a:r>
              <a:rPr lang="en-US" sz="1400" b="1" dirty="0">
                <a:latin typeface="Century Gothic" panose="020B0502020202020204" pitchFamily="34" charset="0"/>
                <a:cs typeface="Times New Roman" panose="02020603050405020304" pitchFamily="18" charset="0"/>
              </a:rPr>
              <a:t>Local insights </a:t>
            </a:r>
            <a:r>
              <a:rPr lang="en-US" sz="1400" dirty="0">
                <a:latin typeface="Century Gothic" panose="020B0502020202020204" pitchFamily="34" charset="0"/>
                <a:cs typeface="Times New Roman" panose="02020603050405020304" pitchFamily="18" charset="0"/>
              </a:rPr>
              <a:t>– information from other reputable sources</a:t>
            </a:r>
          </a:p>
        </p:txBody>
      </p:sp>
      <p:grpSp>
        <p:nvGrpSpPr>
          <p:cNvPr id="3" name="Group 2">
            <a:extLst>
              <a:ext uri="{FF2B5EF4-FFF2-40B4-BE49-F238E27FC236}">
                <a16:creationId xmlns="" xmlns:a16="http://schemas.microsoft.com/office/drawing/2014/main" id="{6CE9693F-DE96-4493-927C-51F3D015E94A}"/>
              </a:ext>
            </a:extLst>
          </p:cNvPr>
          <p:cNvGrpSpPr/>
          <p:nvPr/>
        </p:nvGrpSpPr>
        <p:grpSpPr>
          <a:xfrm>
            <a:off x="2159706" y="2750838"/>
            <a:ext cx="2692781" cy="3384248"/>
            <a:chOff x="2159706" y="2750838"/>
            <a:chExt cx="2692781" cy="3384248"/>
          </a:xfrm>
        </p:grpSpPr>
        <p:sp>
          <p:nvSpPr>
            <p:cNvPr id="5" name="Isosceles Triangle 4">
              <a:extLst>
                <a:ext uri="{FF2B5EF4-FFF2-40B4-BE49-F238E27FC236}">
                  <a16:creationId xmlns="" xmlns:a16="http://schemas.microsoft.com/office/drawing/2014/main" id="{0ED40E9A-9425-4728-BEEF-0F32F6D0A2A5}"/>
                </a:ext>
              </a:extLst>
            </p:cNvPr>
            <p:cNvSpPr/>
            <p:nvPr/>
          </p:nvSpPr>
          <p:spPr>
            <a:xfrm>
              <a:off x="2159706" y="2750838"/>
              <a:ext cx="2692780" cy="117738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p>
          </p:txBody>
        </p:sp>
        <p:sp>
          <p:nvSpPr>
            <p:cNvPr id="6" name="Rectangle: Rounded Corners 5">
              <a:extLst>
                <a:ext uri="{FF2B5EF4-FFF2-40B4-BE49-F238E27FC236}">
                  <a16:creationId xmlns="" xmlns:a16="http://schemas.microsoft.com/office/drawing/2014/main" id="{C8A6D135-609A-4EFE-82BF-DB6881B9FBD0}"/>
                </a:ext>
              </a:extLst>
            </p:cNvPr>
            <p:cNvSpPr/>
            <p:nvPr/>
          </p:nvSpPr>
          <p:spPr>
            <a:xfrm>
              <a:off x="2773051" y="4034809"/>
              <a:ext cx="416606" cy="1354826"/>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900" b="1" dirty="0"/>
                <a:t>Administrative Stability</a:t>
              </a:r>
            </a:p>
          </p:txBody>
        </p:sp>
        <p:sp>
          <p:nvSpPr>
            <p:cNvPr id="7" name="Rectangle: Rounded Corners 6">
              <a:extLst>
                <a:ext uri="{FF2B5EF4-FFF2-40B4-BE49-F238E27FC236}">
                  <a16:creationId xmlns="" xmlns:a16="http://schemas.microsoft.com/office/drawing/2014/main" id="{D017C52C-3A19-4EB1-904C-CBD4239C08E6}"/>
                </a:ext>
              </a:extLst>
            </p:cNvPr>
            <p:cNvSpPr/>
            <p:nvPr/>
          </p:nvSpPr>
          <p:spPr>
            <a:xfrm>
              <a:off x="2205427" y="4034809"/>
              <a:ext cx="434627" cy="135482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900" b="1" dirty="0"/>
                <a:t>Political Oversight</a:t>
              </a:r>
            </a:p>
          </p:txBody>
        </p:sp>
        <p:sp>
          <p:nvSpPr>
            <p:cNvPr id="8" name="Rectangle: Rounded Corners 7">
              <a:extLst>
                <a:ext uri="{FF2B5EF4-FFF2-40B4-BE49-F238E27FC236}">
                  <a16:creationId xmlns="" xmlns:a16="http://schemas.microsoft.com/office/drawing/2014/main" id="{14C5F00F-A831-42F5-AA33-1049453420F8}"/>
                </a:ext>
              </a:extLst>
            </p:cNvPr>
            <p:cNvSpPr/>
            <p:nvPr/>
          </p:nvSpPr>
          <p:spPr>
            <a:xfrm>
              <a:off x="3322653" y="4034809"/>
              <a:ext cx="416605" cy="1354826"/>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900" b="1" dirty="0"/>
                <a:t>Service Delivery and Infrastructure</a:t>
              </a:r>
            </a:p>
          </p:txBody>
        </p:sp>
        <p:sp>
          <p:nvSpPr>
            <p:cNvPr id="9" name="Rectangle: Rounded Corners 8">
              <a:extLst>
                <a:ext uri="{FF2B5EF4-FFF2-40B4-BE49-F238E27FC236}">
                  <a16:creationId xmlns="" xmlns:a16="http://schemas.microsoft.com/office/drawing/2014/main" id="{2093E501-F012-41A1-A4E8-F8FA0AFC977E}"/>
                </a:ext>
              </a:extLst>
            </p:cNvPr>
            <p:cNvSpPr/>
            <p:nvPr/>
          </p:nvSpPr>
          <p:spPr>
            <a:xfrm>
              <a:off x="4421854" y="4034810"/>
              <a:ext cx="416604" cy="1354826"/>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900" b="1" dirty="0"/>
                <a:t>Investigations</a:t>
              </a:r>
              <a:endParaRPr lang="en-ZA" sz="700" b="1" dirty="0"/>
            </a:p>
          </p:txBody>
        </p:sp>
        <p:sp>
          <p:nvSpPr>
            <p:cNvPr id="11" name="Rectangle: Rounded Corners 10">
              <a:extLst>
                <a:ext uri="{FF2B5EF4-FFF2-40B4-BE49-F238E27FC236}">
                  <a16:creationId xmlns="" xmlns:a16="http://schemas.microsoft.com/office/drawing/2014/main" id="{2ED03078-180D-428C-BD06-828B20466B5E}"/>
                </a:ext>
              </a:extLst>
            </p:cNvPr>
            <p:cNvSpPr/>
            <p:nvPr/>
          </p:nvSpPr>
          <p:spPr>
            <a:xfrm>
              <a:off x="3872254" y="4034809"/>
              <a:ext cx="416604" cy="1354826"/>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900" b="1" dirty="0"/>
                <a:t>Public Participation</a:t>
              </a:r>
              <a:endParaRPr lang="en-ZA" sz="700" b="1" dirty="0"/>
            </a:p>
          </p:txBody>
        </p:sp>
        <p:sp>
          <p:nvSpPr>
            <p:cNvPr id="12" name="Rectangle 11">
              <a:extLst>
                <a:ext uri="{FF2B5EF4-FFF2-40B4-BE49-F238E27FC236}">
                  <a16:creationId xmlns="" xmlns:a16="http://schemas.microsoft.com/office/drawing/2014/main" id="{81BD4E8D-7AE7-40BD-AA5D-61BF49F6EC5C}"/>
                </a:ext>
              </a:extLst>
            </p:cNvPr>
            <p:cNvSpPr/>
            <p:nvPr/>
          </p:nvSpPr>
          <p:spPr>
            <a:xfrm>
              <a:off x="2159706" y="5479448"/>
              <a:ext cx="2692781" cy="327819"/>
            </a:xfrm>
            <a:prstGeom prst="rect">
              <a:avLst/>
            </a:prstGeom>
            <a:solidFill>
              <a:schemeClr val="accent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a:t>Statutory Compliance</a:t>
              </a:r>
              <a:endParaRPr lang="en-ZA" sz="1050" b="1" dirty="0"/>
            </a:p>
          </p:txBody>
        </p:sp>
        <p:sp>
          <p:nvSpPr>
            <p:cNvPr id="13" name="Rectangle 12">
              <a:extLst>
                <a:ext uri="{FF2B5EF4-FFF2-40B4-BE49-F238E27FC236}">
                  <a16:creationId xmlns="" xmlns:a16="http://schemas.microsoft.com/office/drawing/2014/main" id="{BE5D0F2A-B49A-4519-8F30-E24C18648ABC}"/>
                </a:ext>
              </a:extLst>
            </p:cNvPr>
            <p:cNvSpPr/>
            <p:nvPr/>
          </p:nvSpPr>
          <p:spPr>
            <a:xfrm>
              <a:off x="2159707" y="5807267"/>
              <a:ext cx="2692780" cy="327819"/>
            </a:xfrm>
            <a:prstGeom prst="rect">
              <a:avLst/>
            </a:prstGeom>
            <a:solidFill>
              <a:schemeClr val="accent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a:t>Local Insights</a:t>
              </a:r>
              <a:endParaRPr lang="en-ZA" sz="1050" b="1" dirty="0"/>
            </a:p>
          </p:txBody>
        </p:sp>
        <p:sp>
          <p:nvSpPr>
            <p:cNvPr id="14" name="TextBox 13">
              <a:extLst>
                <a:ext uri="{FF2B5EF4-FFF2-40B4-BE49-F238E27FC236}">
                  <a16:creationId xmlns="" xmlns:a16="http://schemas.microsoft.com/office/drawing/2014/main" id="{28CE49EB-E924-4953-BBA6-BAD69B81F88F}"/>
                </a:ext>
              </a:extLst>
            </p:cNvPr>
            <p:cNvSpPr txBox="1"/>
            <p:nvPr/>
          </p:nvSpPr>
          <p:spPr>
            <a:xfrm>
              <a:off x="2942206" y="3069732"/>
              <a:ext cx="1077059" cy="707886"/>
            </a:xfrm>
            <a:prstGeom prst="rect">
              <a:avLst/>
            </a:prstGeom>
            <a:noFill/>
          </p:spPr>
          <p:txBody>
            <a:bodyPr wrap="square" rtlCol="0">
              <a:spAutoFit/>
            </a:bodyPr>
            <a:lstStyle/>
            <a:p>
              <a:pPr algn="ctr"/>
              <a:r>
                <a:rPr lang="en-US" sz="1000" b="1" dirty="0">
                  <a:solidFill>
                    <a:schemeClr val="lt1"/>
                  </a:solidFill>
                </a:rPr>
                <a:t>Oversight, Governance </a:t>
              </a:r>
            </a:p>
            <a:p>
              <a:pPr algn="ctr"/>
              <a:r>
                <a:rPr lang="en-US" sz="1000" b="1" dirty="0">
                  <a:solidFill>
                    <a:schemeClr val="lt1"/>
                  </a:solidFill>
                </a:rPr>
                <a:t>and </a:t>
              </a:r>
            </a:p>
            <a:p>
              <a:pPr algn="ctr"/>
              <a:r>
                <a:rPr lang="en-US" sz="1000" b="1" dirty="0">
                  <a:solidFill>
                    <a:schemeClr val="lt1"/>
                  </a:solidFill>
                </a:rPr>
                <a:t>Service Delivery</a:t>
              </a:r>
            </a:p>
          </p:txBody>
        </p:sp>
      </p:grpSp>
      <p:grpSp>
        <p:nvGrpSpPr>
          <p:cNvPr id="15" name="Group 14">
            <a:extLst>
              <a:ext uri="{FF2B5EF4-FFF2-40B4-BE49-F238E27FC236}">
                <a16:creationId xmlns="" xmlns:a16="http://schemas.microsoft.com/office/drawing/2014/main" id="{28791B99-9B56-4F97-BAFA-C953185FCFE3}"/>
              </a:ext>
            </a:extLst>
          </p:cNvPr>
          <p:cNvGrpSpPr/>
          <p:nvPr/>
        </p:nvGrpSpPr>
        <p:grpSpPr>
          <a:xfrm>
            <a:off x="6532091" y="3869381"/>
            <a:ext cx="2112082" cy="1798041"/>
            <a:chOff x="4882776" y="2424379"/>
            <a:chExt cx="1708584" cy="1581005"/>
          </a:xfrm>
        </p:grpSpPr>
        <p:sp>
          <p:nvSpPr>
            <p:cNvPr id="16" name="Rectangle 15">
              <a:extLst>
                <a:ext uri="{FF2B5EF4-FFF2-40B4-BE49-F238E27FC236}">
                  <a16:creationId xmlns="" xmlns:a16="http://schemas.microsoft.com/office/drawing/2014/main" id="{C060DE2D-E0DF-4F73-B3BB-7213935EB235}"/>
                </a:ext>
              </a:extLst>
            </p:cNvPr>
            <p:cNvSpPr/>
            <p:nvPr/>
          </p:nvSpPr>
          <p:spPr>
            <a:xfrm>
              <a:off x="5640201" y="3614007"/>
              <a:ext cx="951159" cy="391377"/>
            </a:xfrm>
            <a:prstGeom prst="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Century Gothic" panose="020B0502020202020204" pitchFamily="34" charset="0"/>
                </a:rPr>
                <a:t>Poor</a:t>
              </a:r>
              <a:endParaRPr lang="en-ZA" sz="1000" dirty="0">
                <a:latin typeface="Century Gothic" panose="020B0502020202020204" pitchFamily="34" charset="0"/>
              </a:endParaRPr>
            </a:p>
          </p:txBody>
        </p:sp>
        <p:sp>
          <p:nvSpPr>
            <p:cNvPr id="17" name="Rectangle 16">
              <a:extLst>
                <a:ext uri="{FF2B5EF4-FFF2-40B4-BE49-F238E27FC236}">
                  <a16:creationId xmlns="" xmlns:a16="http://schemas.microsoft.com/office/drawing/2014/main" id="{16EABF54-2589-4834-9540-49F42F63FEDC}"/>
                </a:ext>
              </a:extLst>
            </p:cNvPr>
            <p:cNvSpPr/>
            <p:nvPr/>
          </p:nvSpPr>
          <p:spPr>
            <a:xfrm>
              <a:off x="5638831" y="3150434"/>
              <a:ext cx="948377" cy="438979"/>
            </a:xfrm>
            <a:prstGeom prst="rect">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Century Gothic" panose="020B0502020202020204" pitchFamily="34" charset="0"/>
                </a:rPr>
                <a:t>Satisfactory</a:t>
              </a:r>
              <a:endParaRPr lang="en-ZA" sz="1000" dirty="0">
                <a:latin typeface="Century Gothic" panose="020B0502020202020204" pitchFamily="34" charset="0"/>
              </a:endParaRPr>
            </a:p>
          </p:txBody>
        </p:sp>
        <p:sp>
          <p:nvSpPr>
            <p:cNvPr id="18" name="Rectangle 17">
              <a:extLst>
                <a:ext uri="{FF2B5EF4-FFF2-40B4-BE49-F238E27FC236}">
                  <a16:creationId xmlns="" xmlns:a16="http://schemas.microsoft.com/office/drawing/2014/main" id="{A6D5BC7F-6F27-4078-8440-510C3A82B936}"/>
                </a:ext>
              </a:extLst>
            </p:cNvPr>
            <p:cNvSpPr/>
            <p:nvPr/>
          </p:nvSpPr>
          <p:spPr>
            <a:xfrm>
              <a:off x="5640201" y="2729090"/>
              <a:ext cx="945638" cy="391378"/>
            </a:xfrm>
            <a:prstGeom prst="rect">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latin typeface="Century Gothic" panose="020B0502020202020204" pitchFamily="34" charset="0"/>
                </a:rPr>
                <a:t>Good</a:t>
              </a:r>
              <a:endParaRPr lang="en-ZA" sz="1000" dirty="0">
                <a:latin typeface="Century Gothic" panose="020B0502020202020204" pitchFamily="34" charset="0"/>
              </a:endParaRPr>
            </a:p>
          </p:txBody>
        </p:sp>
        <p:sp>
          <p:nvSpPr>
            <p:cNvPr id="19" name="Rectangle 18">
              <a:extLst>
                <a:ext uri="{FF2B5EF4-FFF2-40B4-BE49-F238E27FC236}">
                  <a16:creationId xmlns="" xmlns:a16="http://schemas.microsoft.com/office/drawing/2014/main" id="{FEBD6466-7C5B-4D2C-AA9B-A3DE182E0BFF}"/>
                </a:ext>
              </a:extLst>
            </p:cNvPr>
            <p:cNvSpPr/>
            <p:nvPr/>
          </p:nvSpPr>
          <p:spPr>
            <a:xfrm rot="16200000">
              <a:off x="5077841" y="3460776"/>
              <a:ext cx="639426" cy="447487"/>
            </a:xfrm>
            <a:prstGeom prst="rect">
              <a:avLst/>
            </a:prstGeom>
            <a:solidFill>
              <a:schemeClr val="accent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700" dirty="0"/>
                <a:t>Statutory Compliance</a:t>
              </a:r>
            </a:p>
          </p:txBody>
        </p:sp>
        <p:sp>
          <p:nvSpPr>
            <p:cNvPr id="20" name="Rectangle 19">
              <a:extLst>
                <a:ext uri="{FF2B5EF4-FFF2-40B4-BE49-F238E27FC236}">
                  <a16:creationId xmlns="" xmlns:a16="http://schemas.microsoft.com/office/drawing/2014/main" id="{50EBF463-0143-4DFE-A2F7-C1A5EFDA5E30}"/>
                </a:ext>
              </a:extLst>
            </p:cNvPr>
            <p:cNvSpPr/>
            <p:nvPr/>
          </p:nvSpPr>
          <p:spPr>
            <a:xfrm rot="16200000">
              <a:off x="4378581" y="3233284"/>
              <a:ext cx="1275145" cy="266753"/>
            </a:xfrm>
            <a:prstGeom prst="rect">
              <a:avLst/>
            </a:prstGeom>
            <a:solidFill>
              <a:schemeClr val="accent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50" b="1" dirty="0"/>
                <a:t>Rating Criteria</a:t>
              </a:r>
              <a:endParaRPr lang="en-ZA" sz="1100" b="1" dirty="0"/>
            </a:p>
          </p:txBody>
        </p:sp>
        <p:sp>
          <p:nvSpPr>
            <p:cNvPr id="21" name="Rectangle 20">
              <a:extLst>
                <a:ext uri="{FF2B5EF4-FFF2-40B4-BE49-F238E27FC236}">
                  <a16:creationId xmlns="" xmlns:a16="http://schemas.microsoft.com/office/drawing/2014/main" id="{1567660B-0196-4A35-984F-E679861A2312}"/>
                </a:ext>
              </a:extLst>
            </p:cNvPr>
            <p:cNvSpPr/>
            <p:nvPr/>
          </p:nvSpPr>
          <p:spPr>
            <a:xfrm rot="16200000">
              <a:off x="5085829" y="2817071"/>
              <a:ext cx="623451" cy="447487"/>
            </a:xfrm>
            <a:prstGeom prst="rect">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700" dirty="0"/>
                <a:t>Local Insights</a:t>
              </a:r>
              <a:endParaRPr lang="en-ZA" sz="800" dirty="0"/>
            </a:p>
          </p:txBody>
        </p:sp>
        <p:sp>
          <p:nvSpPr>
            <p:cNvPr id="22" name="Rectangle 21">
              <a:extLst>
                <a:ext uri="{FF2B5EF4-FFF2-40B4-BE49-F238E27FC236}">
                  <a16:creationId xmlns="" xmlns:a16="http://schemas.microsoft.com/office/drawing/2014/main" id="{1FD5C682-4443-44CE-8032-F95BC307A397}"/>
                </a:ext>
              </a:extLst>
            </p:cNvPr>
            <p:cNvSpPr/>
            <p:nvPr/>
          </p:nvSpPr>
          <p:spPr>
            <a:xfrm>
              <a:off x="4882776" y="2424379"/>
              <a:ext cx="1703063" cy="279469"/>
            </a:xfrm>
            <a:prstGeom prst="rect">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a:t>Municipal Categorisation</a:t>
              </a:r>
            </a:p>
          </p:txBody>
        </p:sp>
      </p:grpSp>
      <p:sp>
        <p:nvSpPr>
          <p:cNvPr id="23" name="Arrow: Right 22">
            <a:extLst>
              <a:ext uri="{FF2B5EF4-FFF2-40B4-BE49-F238E27FC236}">
                <a16:creationId xmlns="" xmlns:a16="http://schemas.microsoft.com/office/drawing/2014/main" id="{7334C436-9101-4DD7-B4B3-63443468932A}"/>
              </a:ext>
            </a:extLst>
          </p:cNvPr>
          <p:cNvSpPr/>
          <p:nvPr/>
        </p:nvSpPr>
        <p:spPr>
          <a:xfrm>
            <a:off x="5321808" y="4370832"/>
            <a:ext cx="724986" cy="5876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 xmlns:a16="http://schemas.microsoft.com/office/drawing/2014/main" id="{2B1A5866-AA63-400E-B1F9-E2D93CBF1973}"/>
              </a:ext>
            </a:extLst>
          </p:cNvPr>
          <p:cNvSpPr/>
          <p:nvPr/>
        </p:nvSpPr>
        <p:spPr>
          <a:xfrm>
            <a:off x="6532090" y="5831298"/>
            <a:ext cx="2178905" cy="9069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In line with COGTA and NT categorization</a:t>
            </a:r>
          </a:p>
        </p:txBody>
      </p:sp>
    </p:spTree>
    <p:extLst>
      <p:ext uri="{BB962C8B-B14F-4D97-AF65-F5344CB8AC3E}">
        <p14:creationId xmlns:p14="http://schemas.microsoft.com/office/powerpoint/2010/main" xmlns="" val="134456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637" y="94917"/>
            <a:ext cx="8848725" cy="876300"/>
          </a:xfrm>
        </p:spPr>
        <p:txBody>
          <a:bodyPr>
            <a:normAutofit/>
          </a:bodyPr>
          <a:lstStyle/>
          <a:p>
            <a:r>
              <a:rPr lang="en-ZA" dirty="0"/>
              <a:t>Municipal M&amp;E and Support Cycle</a:t>
            </a:r>
          </a:p>
        </p:txBody>
      </p:sp>
      <p:grpSp>
        <p:nvGrpSpPr>
          <p:cNvPr id="50" name="Group 49">
            <a:extLst>
              <a:ext uri="{FF2B5EF4-FFF2-40B4-BE49-F238E27FC236}">
                <a16:creationId xmlns="" xmlns:a16="http://schemas.microsoft.com/office/drawing/2014/main" id="{AC52C886-A8A7-486F-8604-50724A66626B}"/>
              </a:ext>
            </a:extLst>
          </p:cNvPr>
          <p:cNvGrpSpPr/>
          <p:nvPr/>
        </p:nvGrpSpPr>
        <p:grpSpPr>
          <a:xfrm>
            <a:off x="971349" y="1496766"/>
            <a:ext cx="7491566" cy="4521816"/>
            <a:chOff x="1585814" y="1459117"/>
            <a:chExt cx="7491566" cy="4521816"/>
          </a:xfrm>
        </p:grpSpPr>
        <p:sp>
          <p:nvSpPr>
            <p:cNvPr id="42" name="Oval 41">
              <a:extLst>
                <a:ext uri="{FF2B5EF4-FFF2-40B4-BE49-F238E27FC236}">
                  <a16:creationId xmlns="" xmlns:a16="http://schemas.microsoft.com/office/drawing/2014/main" id="{FDF2397D-46A7-40CE-9005-C13E52479A4F}"/>
                </a:ext>
              </a:extLst>
            </p:cNvPr>
            <p:cNvSpPr/>
            <p:nvPr/>
          </p:nvSpPr>
          <p:spPr>
            <a:xfrm>
              <a:off x="2500214" y="2242766"/>
              <a:ext cx="5328683" cy="356889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639583BC-DD5F-40AB-9109-3BB5699278E0}"/>
                </a:ext>
              </a:extLst>
            </p:cNvPr>
            <p:cNvGrpSpPr/>
            <p:nvPr/>
          </p:nvGrpSpPr>
          <p:grpSpPr>
            <a:xfrm>
              <a:off x="1585814" y="2660685"/>
              <a:ext cx="1828800" cy="2270578"/>
              <a:chOff x="1432339" y="1852888"/>
              <a:chExt cx="1828800" cy="2270578"/>
            </a:xfrm>
          </p:grpSpPr>
          <p:sp>
            <p:nvSpPr>
              <p:cNvPr id="21" name="Rectangle 20">
                <a:extLst>
                  <a:ext uri="{FF2B5EF4-FFF2-40B4-BE49-F238E27FC236}">
                    <a16:creationId xmlns="" xmlns:a16="http://schemas.microsoft.com/office/drawing/2014/main" id="{3EEA94B3-7A1D-4BE9-8220-F2878DAC0D87}"/>
                  </a:ext>
                </a:extLst>
              </p:cNvPr>
              <p:cNvSpPr/>
              <p:nvPr/>
            </p:nvSpPr>
            <p:spPr>
              <a:xfrm>
                <a:off x="2068470" y="3847170"/>
                <a:ext cx="945637" cy="276296"/>
              </a:xfrm>
              <a:prstGeom prst="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t>Poor</a:t>
                </a:r>
                <a:endParaRPr lang="en-ZA" sz="1000" dirty="0"/>
              </a:p>
            </p:txBody>
          </p:sp>
          <p:sp>
            <p:nvSpPr>
              <p:cNvPr id="22" name="Rectangle 21">
                <a:extLst>
                  <a:ext uri="{FF2B5EF4-FFF2-40B4-BE49-F238E27FC236}">
                    <a16:creationId xmlns="" xmlns:a16="http://schemas.microsoft.com/office/drawing/2014/main" id="{1076339B-7699-4E80-93E4-1C67CF3EBC75}"/>
                  </a:ext>
                </a:extLst>
              </p:cNvPr>
              <p:cNvSpPr/>
              <p:nvPr/>
            </p:nvSpPr>
            <p:spPr>
              <a:xfrm>
                <a:off x="1634815" y="3847169"/>
                <a:ext cx="423645" cy="276296"/>
              </a:xfrm>
              <a:prstGeom prst="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dirty="0"/>
                  <a:t>3</a:t>
                </a:r>
              </a:p>
            </p:txBody>
          </p:sp>
          <p:sp>
            <p:nvSpPr>
              <p:cNvPr id="23" name="Rectangle 22">
                <a:extLst>
                  <a:ext uri="{FF2B5EF4-FFF2-40B4-BE49-F238E27FC236}">
                    <a16:creationId xmlns="" xmlns:a16="http://schemas.microsoft.com/office/drawing/2014/main" id="{A2D2AC11-9D02-48CC-99EC-A2CA10712C09}"/>
                  </a:ext>
                </a:extLst>
              </p:cNvPr>
              <p:cNvSpPr/>
              <p:nvPr/>
            </p:nvSpPr>
            <p:spPr>
              <a:xfrm>
                <a:off x="2065731" y="3546283"/>
                <a:ext cx="948377" cy="279469"/>
              </a:xfrm>
              <a:prstGeom prst="rect">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t>Satisfactory</a:t>
                </a:r>
                <a:endParaRPr lang="en-ZA" sz="1000" dirty="0"/>
              </a:p>
            </p:txBody>
          </p:sp>
          <p:sp>
            <p:nvSpPr>
              <p:cNvPr id="24" name="Rectangle 23">
                <a:extLst>
                  <a:ext uri="{FF2B5EF4-FFF2-40B4-BE49-F238E27FC236}">
                    <a16:creationId xmlns="" xmlns:a16="http://schemas.microsoft.com/office/drawing/2014/main" id="{78921547-9370-4141-B379-8531F5452F56}"/>
                  </a:ext>
                </a:extLst>
              </p:cNvPr>
              <p:cNvSpPr/>
              <p:nvPr/>
            </p:nvSpPr>
            <p:spPr>
              <a:xfrm>
                <a:off x="1632076" y="3549456"/>
                <a:ext cx="423645" cy="276296"/>
              </a:xfrm>
              <a:prstGeom prst="rect">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t>2</a:t>
                </a:r>
                <a:endParaRPr lang="en-ZA" sz="1000" dirty="0"/>
              </a:p>
            </p:txBody>
          </p:sp>
          <p:sp>
            <p:nvSpPr>
              <p:cNvPr id="25" name="Rectangle 24">
                <a:extLst>
                  <a:ext uri="{FF2B5EF4-FFF2-40B4-BE49-F238E27FC236}">
                    <a16:creationId xmlns="" xmlns:a16="http://schemas.microsoft.com/office/drawing/2014/main" id="{738B810A-CA91-4975-B331-D686BBE19525}"/>
                  </a:ext>
                </a:extLst>
              </p:cNvPr>
              <p:cNvSpPr/>
              <p:nvPr/>
            </p:nvSpPr>
            <p:spPr>
              <a:xfrm>
                <a:off x="2068470" y="3245397"/>
                <a:ext cx="945638" cy="279469"/>
              </a:xfrm>
              <a:prstGeom prst="rect">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t>Good</a:t>
                </a:r>
                <a:endParaRPr lang="en-ZA" sz="1000" dirty="0"/>
              </a:p>
            </p:txBody>
          </p:sp>
          <p:sp>
            <p:nvSpPr>
              <p:cNvPr id="26" name="Rectangle 25">
                <a:extLst>
                  <a:ext uri="{FF2B5EF4-FFF2-40B4-BE49-F238E27FC236}">
                    <a16:creationId xmlns="" xmlns:a16="http://schemas.microsoft.com/office/drawing/2014/main" id="{ABAE1D4D-7867-4714-8FDD-1E3C5AB3328F}"/>
                  </a:ext>
                </a:extLst>
              </p:cNvPr>
              <p:cNvSpPr/>
              <p:nvPr/>
            </p:nvSpPr>
            <p:spPr>
              <a:xfrm>
                <a:off x="1634815" y="3245396"/>
                <a:ext cx="423645" cy="279469"/>
              </a:xfrm>
              <a:prstGeom prst="rect">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dirty="0"/>
                  <a:t>1</a:t>
                </a:r>
                <a:endParaRPr lang="en-ZA" sz="1000" dirty="0"/>
              </a:p>
            </p:txBody>
          </p:sp>
          <p:sp>
            <p:nvSpPr>
              <p:cNvPr id="4" name="Rectangle 3">
                <a:extLst>
                  <a:ext uri="{FF2B5EF4-FFF2-40B4-BE49-F238E27FC236}">
                    <a16:creationId xmlns="" xmlns:a16="http://schemas.microsoft.com/office/drawing/2014/main" id="{3DBCF89D-BD23-4DB1-91EF-01EC1B3D9B45}"/>
                  </a:ext>
                </a:extLst>
              </p:cNvPr>
              <p:cNvSpPr/>
              <p:nvPr/>
            </p:nvSpPr>
            <p:spPr>
              <a:xfrm>
                <a:off x="1432339" y="2176609"/>
                <a:ext cx="1828800" cy="10428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Knowledge Management: </a:t>
                </a:r>
              </a:p>
              <a:p>
                <a:pPr algn="ctr"/>
                <a:endParaRPr lang="en-US" sz="1100" dirty="0"/>
              </a:p>
              <a:p>
                <a:pPr algn="ctr"/>
                <a:r>
                  <a:rPr lang="en-US" sz="1100" dirty="0"/>
                  <a:t>Municipal  Oversight, Governance and Service Delivery Status </a:t>
                </a:r>
                <a:r>
                  <a:rPr lang="en-US" sz="1100" b="1" dirty="0"/>
                  <a:t> </a:t>
                </a:r>
              </a:p>
            </p:txBody>
          </p:sp>
          <p:sp>
            <p:nvSpPr>
              <p:cNvPr id="39" name="TextBox 38">
                <a:extLst>
                  <a:ext uri="{FF2B5EF4-FFF2-40B4-BE49-F238E27FC236}">
                    <a16:creationId xmlns="" xmlns:a16="http://schemas.microsoft.com/office/drawing/2014/main" id="{AC34BDDE-32C7-4A06-AB73-8903A0DABF40}"/>
                  </a:ext>
                </a:extLst>
              </p:cNvPr>
              <p:cNvSpPr txBox="1"/>
              <p:nvPr/>
            </p:nvSpPr>
            <p:spPr>
              <a:xfrm>
                <a:off x="1593131" y="1852888"/>
                <a:ext cx="1379293" cy="338554"/>
              </a:xfrm>
              <a:prstGeom prst="rect">
                <a:avLst/>
              </a:prstGeom>
              <a:noFill/>
            </p:spPr>
            <p:txBody>
              <a:bodyPr wrap="square" rtlCol="0">
                <a:spAutoFit/>
              </a:bodyPr>
              <a:lstStyle/>
              <a:p>
                <a:pPr algn="ctr"/>
                <a:r>
                  <a:rPr lang="en-ZA" sz="1600" b="1" dirty="0"/>
                  <a:t>M&amp;E</a:t>
                </a:r>
              </a:p>
            </p:txBody>
          </p:sp>
        </p:grpSp>
        <p:grpSp>
          <p:nvGrpSpPr>
            <p:cNvPr id="33" name="Group 32">
              <a:extLst>
                <a:ext uri="{FF2B5EF4-FFF2-40B4-BE49-F238E27FC236}">
                  <a16:creationId xmlns="" xmlns:a16="http://schemas.microsoft.com/office/drawing/2014/main" id="{8ED811D8-D7AC-472E-A3B5-BD6443529100}"/>
                </a:ext>
              </a:extLst>
            </p:cNvPr>
            <p:cNvGrpSpPr/>
            <p:nvPr/>
          </p:nvGrpSpPr>
          <p:grpSpPr>
            <a:xfrm>
              <a:off x="4367473" y="1459117"/>
              <a:ext cx="1835306" cy="1719546"/>
              <a:chOff x="4503083" y="2403919"/>
              <a:chExt cx="1835306" cy="1719546"/>
            </a:xfrm>
          </p:grpSpPr>
          <p:sp>
            <p:nvSpPr>
              <p:cNvPr id="27" name="Rectangle 26">
                <a:extLst>
                  <a:ext uri="{FF2B5EF4-FFF2-40B4-BE49-F238E27FC236}">
                    <a16:creationId xmlns="" xmlns:a16="http://schemas.microsoft.com/office/drawing/2014/main" id="{170E9409-5671-4FAB-85EE-CD56CFCDFF76}"/>
                  </a:ext>
                </a:extLst>
              </p:cNvPr>
              <p:cNvSpPr/>
              <p:nvPr/>
            </p:nvSpPr>
            <p:spPr>
              <a:xfrm>
                <a:off x="4503083" y="2807579"/>
                <a:ext cx="1835306" cy="131588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Targeted /Transversal support packages based on diagnostic assessment &amp;  outcomes and /or M&amp;E processes</a:t>
                </a:r>
              </a:p>
            </p:txBody>
          </p:sp>
          <p:sp>
            <p:nvSpPr>
              <p:cNvPr id="40" name="TextBox 39">
                <a:extLst>
                  <a:ext uri="{FF2B5EF4-FFF2-40B4-BE49-F238E27FC236}">
                    <a16:creationId xmlns="" xmlns:a16="http://schemas.microsoft.com/office/drawing/2014/main" id="{A21EABB1-6447-4B7B-810D-983F94AFDB2A}"/>
                  </a:ext>
                </a:extLst>
              </p:cNvPr>
              <p:cNvSpPr txBox="1"/>
              <p:nvPr/>
            </p:nvSpPr>
            <p:spPr>
              <a:xfrm>
                <a:off x="4563279" y="2403919"/>
                <a:ext cx="1517591" cy="338554"/>
              </a:xfrm>
              <a:prstGeom prst="rect">
                <a:avLst/>
              </a:prstGeom>
              <a:noFill/>
            </p:spPr>
            <p:txBody>
              <a:bodyPr wrap="square" rtlCol="0">
                <a:spAutoFit/>
              </a:bodyPr>
              <a:lstStyle/>
              <a:p>
                <a:pPr algn="ctr"/>
                <a:r>
                  <a:rPr lang="en-ZA" sz="1600" b="1" dirty="0"/>
                  <a:t>Support</a:t>
                </a:r>
              </a:p>
            </p:txBody>
          </p:sp>
        </p:grpSp>
        <p:grpSp>
          <p:nvGrpSpPr>
            <p:cNvPr id="34" name="Group 33">
              <a:extLst>
                <a:ext uri="{FF2B5EF4-FFF2-40B4-BE49-F238E27FC236}">
                  <a16:creationId xmlns="" xmlns:a16="http://schemas.microsoft.com/office/drawing/2014/main" id="{CD3E3F39-7C86-4D28-8094-55616AAA1BF8}"/>
                </a:ext>
              </a:extLst>
            </p:cNvPr>
            <p:cNvGrpSpPr/>
            <p:nvPr/>
          </p:nvGrpSpPr>
          <p:grpSpPr>
            <a:xfrm>
              <a:off x="7262193" y="2840109"/>
              <a:ext cx="1057835" cy="2091154"/>
              <a:chOff x="6964707" y="2017349"/>
              <a:chExt cx="1057835" cy="2091154"/>
            </a:xfrm>
          </p:grpSpPr>
          <p:pic>
            <p:nvPicPr>
              <p:cNvPr id="6" name="Picture 5">
                <a:extLst>
                  <a:ext uri="{FF2B5EF4-FFF2-40B4-BE49-F238E27FC236}">
                    <a16:creationId xmlns="" xmlns:a16="http://schemas.microsoft.com/office/drawing/2014/main" id="{06D683F2-2537-44D1-8B7C-A5C4B00E9B33}"/>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flipH="1">
                <a:off x="7257908" y="3354035"/>
                <a:ext cx="456764" cy="456764"/>
              </a:xfrm>
              <a:prstGeom prst="rect">
                <a:avLst/>
              </a:prstGeom>
            </p:spPr>
          </p:pic>
          <p:pic>
            <p:nvPicPr>
              <p:cNvPr id="8" name="Picture 7">
                <a:extLst>
                  <a:ext uri="{FF2B5EF4-FFF2-40B4-BE49-F238E27FC236}">
                    <a16:creationId xmlns="" xmlns:a16="http://schemas.microsoft.com/office/drawing/2014/main" id="{A249B6BD-E50D-4BCE-8487-1B40952DEB28}"/>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flipH="1">
                <a:off x="7226789" y="2446616"/>
                <a:ext cx="487883" cy="487883"/>
              </a:xfrm>
              <a:prstGeom prst="rect">
                <a:avLst/>
              </a:prstGeom>
            </p:spPr>
          </p:pic>
          <p:sp>
            <p:nvSpPr>
              <p:cNvPr id="31" name="Rectangle 30">
                <a:extLst>
                  <a:ext uri="{FF2B5EF4-FFF2-40B4-BE49-F238E27FC236}">
                    <a16:creationId xmlns="" xmlns:a16="http://schemas.microsoft.com/office/drawing/2014/main" id="{C1661928-68E6-4AE1-9D2F-0640878B316C}"/>
                  </a:ext>
                </a:extLst>
              </p:cNvPr>
              <p:cNvSpPr/>
              <p:nvPr/>
            </p:nvSpPr>
            <p:spPr>
              <a:xfrm>
                <a:off x="6964707" y="2355903"/>
                <a:ext cx="1057835" cy="876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9A09841E-650C-46B8-9C84-32BE6141CFC9}"/>
                  </a:ext>
                </a:extLst>
              </p:cNvPr>
              <p:cNvSpPr/>
              <p:nvPr/>
            </p:nvSpPr>
            <p:spPr>
              <a:xfrm>
                <a:off x="6964707" y="3232203"/>
                <a:ext cx="1057835" cy="876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B0F405E3-A48F-4A48-925E-016E5A5A38BA}"/>
                  </a:ext>
                </a:extLst>
              </p:cNvPr>
              <p:cNvSpPr/>
              <p:nvPr/>
            </p:nvSpPr>
            <p:spPr>
              <a:xfrm>
                <a:off x="6964707" y="3856698"/>
                <a:ext cx="1057835" cy="251805"/>
              </a:xfrm>
              <a:prstGeom prst="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a:latin typeface="Century Gothic" panose="020B0502020202020204" pitchFamily="34" charset="0"/>
                  </a:rPr>
                  <a:t>Regression</a:t>
                </a:r>
              </a:p>
            </p:txBody>
          </p:sp>
          <p:sp>
            <p:nvSpPr>
              <p:cNvPr id="38" name="Rectangle 37">
                <a:extLst>
                  <a:ext uri="{FF2B5EF4-FFF2-40B4-BE49-F238E27FC236}">
                    <a16:creationId xmlns="" xmlns:a16="http://schemas.microsoft.com/office/drawing/2014/main" id="{2E74A79F-0BC6-4D2E-88B0-41763A2E1108}"/>
                  </a:ext>
                </a:extLst>
              </p:cNvPr>
              <p:cNvSpPr/>
              <p:nvPr/>
            </p:nvSpPr>
            <p:spPr>
              <a:xfrm>
                <a:off x="6964849" y="2977404"/>
                <a:ext cx="1057693" cy="244447"/>
              </a:xfrm>
              <a:prstGeom prst="rect">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a:latin typeface="Century Gothic" panose="020B0502020202020204" pitchFamily="34" charset="0"/>
                  </a:rPr>
                  <a:t>Progression</a:t>
                </a:r>
                <a:endParaRPr lang="en-ZA" sz="1000" b="1" dirty="0">
                  <a:latin typeface="Century Gothic" panose="020B0502020202020204" pitchFamily="34" charset="0"/>
                </a:endParaRPr>
              </a:p>
            </p:txBody>
          </p:sp>
          <p:sp>
            <p:nvSpPr>
              <p:cNvPr id="41" name="TextBox 40">
                <a:extLst>
                  <a:ext uri="{FF2B5EF4-FFF2-40B4-BE49-F238E27FC236}">
                    <a16:creationId xmlns="" xmlns:a16="http://schemas.microsoft.com/office/drawing/2014/main" id="{35FC28EC-DD21-42EE-AE47-B5924DE5B78A}"/>
                  </a:ext>
                </a:extLst>
              </p:cNvPr>
              <p:cNvSpPr txBox="1"/>
              <p:nvPr/>
            </p:nvSpPr>
            <p:spPr>
              <a:xfrm>
                <a:off x="6964849" y="2017349"/>
                <a:ext cx="1057693" cy="338554"/>
              </a:xfrm>
              <a:prstGeom prst="rect">
                <a:avLst/>
              </a:prstGeom>
              <a:noFill/>
            </p:spPr>
            <p:txBody>
              <a:bodyPr wrap="square" rtlCol="0">
                <a:spAutoFit/>
              </a:bodyPr>
              <a:lstStyle/>
              <a:p>
                <a:pPr algn="ctr"/>
                <a:r>
                  <a:rPr lang="en-ZA" sz="1600" b="1" dirty="0"/>
                  <a:t>Outcome</a:t>
                </a:r>
              </a:p>
            </p:txBody>
          </p:sp>
        </p:grpSp>
        <p:sp>
          <p:nvSpPr>
            <p:cNvPr id="43" name="Arrow: Chevron 42">
              <a:extLst>
                <a:ext uri="{FF2B5EF4-FFF2-40B4-BE49-F238E27FC236}">
                  <a16:creationId xmlns="" xmlns:a16="http://schemas.microsoft.com/office/drawing/2014/main" id="{AB5D968B-AE34-4302-8E25-44BA67BD3D97}"/>
                </a:ext>
              </a:extLst>
            </p:cNvPr>
            <p:cNvSpPr/>
            <p:nvPr/>
          </p:nvSpPr>
          <p:spPr>
            <a:xfrm rot="20186270">
              <a:off x="3408102" y="2420195"/>
              <a:ext cx="357809" cy="33855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Arrow: Chevron 46">
              <a:extLst>
                <a:ext uri="{FF2B5EF4-FFF2-40B4-BE49-F238E27FC236}">
                  <a16:creationId xmlns="" xmlns:a16="http://schemas.microsoft.com/office/drawing/2014/main" id="{E5D17CC3-464E-4552-8BE2-4FF38E85CF15}"/>
                </a:ext>
              </a:extLst>
            </p:cNvPr>
            <p:cNvSpPr/>
            <p:nvPr/>
          </p:nvSpPr>
          <p:spPr>
            <a:xfrm rot="1614916">
              <a:off x="6575600" y="2427778"/>
              <a:ext cx="357809" cy="33855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Arrow: Chevron 47">
              <a:extLst>
                <a:ext uri="{FF2B5EF4-FFF2-40B4-BE49-F238E27FC236}">
                  <a16:creationId xmlns="" xmlns:a16="http://schemas.microsoft.com/office/drawing/2014/main" id="{89061C14-8160-4011-A707-D662B083C6B7}"/>
                </a:ext>
              </a:extLst>
            </p:cNvPr>
            <p:cNvSpPr/>
            <p:nvPr/>
          </p:nvSpPr>
          <p:spPr>
            <a:xfrm rot="10800000">
              <a:off x="5107706" y="5642379"/>
              <a:ext cx="357809" cy="33855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6" name="Group 45">
              <a:extLst>
                <a:ext uri="{FF2B5EF4-FFF2-40B4-BE49-F238E27FC236}">
                  <a16:creationId xmlns="" xmlns:a16="http://schemas.microsoft.com/office/drawing/2014/main" id="{1CCB4DA0-FCAE-431A-A7EA-E956CAB165EB}"/>
                </a:ext>
              </a:extLst>
            </p:cNvPr>
            <p:cNvGrpSpPr/>
            <p:nvPr/>
          </p:nvGrpSpPr>
          <p:grpSpPr>
            <a:xfrm>
              <a:off x="7751745" y="1559061"/>
              <a:ext cx="1325635" cy="4310295"/>
              <a:chOff x="7037082" y="1436730"/>
              <a:chExt cx="1325635" cy="4310295"/>
            </a:xfrm>
          </p:grpSpPr>
          <p:sp>
            <p:nvSpPr>
              <p:cNvPr id="44" name="Rectangle 43">
                <a:extLst>
                  <a:ext uri="{FF2B5EF4-FFF2-40B4-BE49-F238E27FC236}">
                    <a16:creationId xmlns="" xmlns:a16="http://schemas.microsoft.com/office/drawing/2014/main" id="{AE6C9931-7F0C-4A41-B898-FD29E5A3493D}"/>
                  </a:ext>
                </a:extLst>
              </p:cNvPr>
              <p:cNvSpPr/>
              <p:nvPr/>
            </p:nvSpPr>
            <p:spPr>
              <a:xfrm>
                <a:off x="7037082" y="5188882"/>
                <a:ext cx="1136566" cy="558143"/>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8286FA15-266B-4E06-8230-30D252543818}"/>
                  </a:ext>
                </a:extLst>
              </p:cNvPr>
              <p:cNvSpPr/>
              <p:nvPr/>
            </p:nvSpPr>
            <p:spPr>
              <a:xfrm>
                <a:off x="7053553" y="5332563"/>
                <a:ext cx="1101277" cy="307777"/>
              </a:xfrm>
              <a:prstGeom prst="rect">
                <a:avLst/>
              </a:prstGeom>
            </p:spPr>
            <p:txBody>
              <a:bodyPr wrap="square">
                <a:spAutoFit/>
              </a:bodyPr>
              <a:lstStyle/>
              <a:p>
                <a:pPr algn="ctr"/>
                <a:r>
                  <a:rPr lang="en-ZA" sz="1400" b="1" dirty="0"/>
                  <a:t>Intervention</a:t>
                </a:r>
              </a:p>
            </p:txBody>
          </p:sp>
          <p:sp>
            <p:nvSpPr>
              <p:cNvPr id="53" name="Rectangle 52">
                <a:extLst>
                  <a:ext uri="{FF2B5EF4-FFF2-40B4-BE49-F238E27FC236}">
                    <a16:creationId xmlns="" xmlns:a16="http://schemas.microsoft.com/office/drawing/2014/main" id="{801ECDB3-E8F5-44AC-A49A-CFA449BF14F7}"/>
                  </a:ext>
                </a:extLst>
              </p:cNvPr>
              <p:cNvSpPr/>
              <p:nvPr/>
            </p:nvSpPr>
            <p:spPr>
              <a:xfrm>
                <a:off x="7226151" y="1436730"/>
                <a:ext cx="1136566" cy="829922"/>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F5F00FCD-B99C-46AE-A3A0-59BD9165BD00}"/>
                  </a:ext>
                </a:extLst>
              </p:cNvPr>
              <p:cNvSpPr/>
              <p:nvPr/>
            </p:nvSpPr>
            <p:spPr>
              <a:xfrm>
                <a:off x="7226151" y="1447082"/>
                <a:ext cx="1101277" cy="738664"/>
              </a:xfrm>
              <a:prstGeom prst="rect">
                <a:avLst/>
              </a:prstGeom>
            </p:spPr>
            <p:txBody>
              <a:bodyPr wrap="square">
                <a:spAutoFit/>
              </a:bodyPr>
              <a:lstStyle/>
              <a:p>
                <a:pPr algn="ctr"/>
                <a:r>
                  <a:rPr lang="en-ZA" sz="1400" b="1" dirty="0"/>
                  <a:t>Improved lived experience</a:t>
                </a:r>
              </a:p>
            </p:txBody>
          </p:sp>
        </p:grpSp>
        <p:sp>
          <p:nvSpPr>
            <p:cNvPr id="49" name="Arrow: Right 48">
              <a:extLst>
                <a:ext uri="{FF2B5EF4-FFF2-40B4-BE49-F238E27FC236}">
                  <a16:creationId xmlns="" xmlns:a16="http://schemas.microsoft.com/office/drawing/2014/main" id="{25F39490-72DA-4219-ABAD-643A3A7A0AE5}"/>
                </a:ext>
              </a:extLst>
            </p:cNvPr>
            <p:cNvSpPr/>
            <p:nvPr/>
          </p:nvSpPr>
          <p:spPr>
            <a:xfrm rot="3558921">
              <a:off x="8019820" y="5028634"/>
              <a:ext cx="348572" cy="1757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 xmlns:a16="http://schemas.microsoft.com/office/drawing/2014/main" id="{59817427-6BF0-45D6-9280-A3D4BF83BD14}"/>
                </a:ext>
              </a:extLst>
            </p:cNvPr>
            <p:cNvSpPr/>
            <p:nvPr/>
          </p:nvSpPr>
          <p:spPr>
            <a:xfrm rot="18807249">
              <a:off x="8011425" y="2557530"/>
              <a:ext cx="348572" cy="1757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 xmlns:a16="http://schemas.microsoft.com/office/drawing/2014/main" id="{8A10E169-4D63-457F-B665-8390811DCDB8}"/>
              </a:ext>
            </a:extLst>
          </p:cNvPr>
          <p:cNvSpPr/>
          <p:nvPr/>
        </p:nvSpPr>
        <p:spPr>
          <a:xfrm>
            <a:off x="222637" y="5845502"/>
            <a:ext cx="1828800" cy="618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681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5781" y="2911825"/>
            <a:ext cx="8072437" cy="3328987"/>
          </a:xfrm>
          <a:prstGeom prst="rect">
            <a:avLst/>
          </a:prstGeom>
        </p:spPr>
        <p:txBody>
          <a:bodyPr wrap="none" anchor="t">
            <a:normAutofit/>
          </a:bodyPr>
          <a:lstStyle/>
          <a:p>
            <a:pPr lvl="0">
              <a:lnSpc>
                <a:spcPct val="150000"/>
              </a:lnSpc>
              <a:spcBef>
                <a:spcPts val="0"/>
              </a:spcBef>
              <a:defRPr/>
            </a:pPr>
            <a:r>
              <a:rPr lang="en-US" sz="2800" b="1" dirty="0">
                <a:solidFill>
                  <a:schemeClr val="bg1"/>
                </a:solidFill>
                <a:latin typeface="Century Gothic"/>
                <a:cs typeface="Century Gothic"/>
              </a:rPr>
              <a:t/>
            </a:r>
            <a:br>
              <a:rPr lang="en-US" sz="2800" b="1" dirty="0">
                <a:solidFill>
                  <a:schemeClr val="bg1"/>
                </a:solidFill>
                <a:latin typeface="Century Gothic"/>
                <a:cs typeface="Century Gothic"/>
              </a:rPr>
            </a:br>
            <a:r>
              <a:rPr lang="en-US" sz="2800" b="1" dirty="0">
                <a:solidFill>
                  <a:schemeClr val="bg1"/>
                </a:solidFill>
                <a:latin typeface="Century Gothic"/>
                <a:cs typeface="Century Gothic"/>
              </a:rPr>
              <a:t>JDMA: Status of Implementation </a:t>
            </a:r>
            <a:br>
              <a:rPr lang="en-US" sz="2800" b="1" dirty="0">
                <a:solidFill>
                  <a:schemeClr val="bg1"/>
                </a:solidFill>
                <a:latin typeface="Century Gothic"/>
                <a:cs typeface="Century Gothic"/>
              </a:rPr>
            </a:br>
            <a:r>
              <a:rPr lang="en-US" sz="2800" b="1" dirty="0">
                <a:solidFill>
                  <a:schemeClr val="bg1"/>
                </a:solidFill>
                <a:latin typeface="Century Gothic"/>
                <a:cs typeface="Century Gothic"/>
              </a:rPr>
              <a:t/>
            </a:r>
            <a:br>
              <a:rPr lang="en-US" sz="2800" b="1" dirty="0">
                <a:solidFill>
                  <a:schemeClr val="bg1"/>
                </a:solidFill>
                <a:latin typeface="Century Gothic"/>
                <a:cs typeface="Century Gothic"/>
              </a:rPr>
            </a:br>
            <a:r>
              <a:rPr lang="en-ZA" sz="2000" b="1" dirty="0">
                <a:solidFill>
                  <a:prstClr val="white"/>
                </a:solidFill>
                <a:effectLst>
                  <a:outerShdw blurRad="38100" dist="38100" dir="2700000" algn="tl">
                    <a:srgbClr val="000000">
                      <a:alpha val="43137"/>
                    </a:srgbClr>
                  </a:outerShdw>
                </a:effectLst>
                <a:latin typeface="Century Gothic" pitchFamily="34" charset="0"/>
              </a:rPr>
              <a:t/>
            </a:r>
            <a:br>
              <a:rPr lang="en-ZA" sz="2000" b="1" dirty="0">
                <a:solidFill>
                  <a:prstClr val="white"/>
                </a:solidFill>
                <a:effectLst>
                  <a:outerShdw blurRad="38100" dist="38100" dir="2700000" algn="tl">
                    <a:srgbClr val="000000">
                      <a:alpha val="43137"/>
                    </a:srgbClr>
                  </a:outerShdw>
                </a:effectLst>
                <a:latin typeface="Century Gothic" pitchFamily="34" charset="0"/>
              </a:rPr>
            </a:br>
            <a:endParaRPr lang="en-US" sz="2000" b="1" dirty="0">
              <a:solidFill>
                <a:schemeClr val="bg1"/>
              </a:solidFill>
              <a:latin typeface="Century Gothic"/>
              <a:cs typeface="Century Gothic"/>
            </a:endParaRPr>
          </a:p>
        </p:txBody>
      </p:sp>
      <p:sp>
        <p:nvSpPr>
          <p:cNvPr id="3" name="Rectangle 2"/>
          <p:cNvSpPr/>
          <p:nvPr/>
        </p:nvSpPr>
        <p:spPr>
          <a:xfrm>
            <a:off x="2286000" y="2759586"/>
            <a:ext cx="4572000" cy="133882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700" b="1" i="0" u="sng"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700" b="1" i="0" u="sng"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700" b="1" i="0" u="sng"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xmlns="" val="211857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505825"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ZA" altLang="en-US" dirty="0"/>
              <a:t>JDMA Rationale</a:t>
            </a:r>
          </a:p>
        </p:txBody>
      </p:sp>
      <p:sp>
        <p:nvSpPr>
          <p:cNvPr id="6" name="Subtitle 1">
            <a:extLst>
              <a:ext uri="{FF2B5EF4-FFF2-40B4-BE49-F238E27FC236}">
                <a16:creationId xmlns="" xmlns:a16="http://schemas.microsoft.com/office/drawing/2014/main" id="{0FB3AACB-6F16-42DE-892D-CE372021EB31}"/>
              </a:ext>
            </a:extLst>
          </p:cNvPr>
          <p:cNvSpPr txBox="1">
            <a:spLocks/>
          </p:cNvSpPr>
          <p:nvPr/>
        </p:nvSpPr>
        <p:spPr>
          <a:xfrm>
            <a:off x="8434317" y="5246548"/>
            <a:ext cx="3372516" cy="2182711"/>
          </a:xfrm>
          <a:prstGeom prst="rect">
            <a:avLst/>
          </a:prstGeom>
        </p:spPr>
        <p:txBody>
          <a:bodyPr>
            <a:noAutofit/>
          </a:bodyPr>
          <a:lstStyle>
            <a:lvl1pPr marL="0" indent="0" algn="l" defTabSz="457200" rtl="0" eaLnBrk="1" latinLnBrk="0" hangingPunct="1">
              <a:spcBef>
                <a:spcPct val="20000"/>
              </a:spcBef>
              <a:buFont typeface="Arial"/>
              <a:buNone/>
              <a:defRPr sz="1800" kern="1200">
                <a:solidFill>
                  <a:schemeClr val="tx1"/>
                </a:solidFill>
                <a:latin typeface="Century Gothic" pitchFamily="34" charset="0"/>
                <a:ea typeface="+mn-ea"/>
                <a:cs typeface="+mn-cs"/>
              </a:defRPr>
            </a:lvl1pPr>
            <a:lvl2pPr marL="180975" indent="-180975" algn="l" defTabSz="4572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2pPr>
            <a:lvl3pPr marL="914400" indent="0" algn="l"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5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2" name="Rectangle 1">
            <a:extLst>
              <a:ext uri="{FF2B5EF4-FFF2-40B4-BE49-F238E27FC236}">
                <a16:creationId xmlns="" xmlns:a16="http://schemas.microsoft.com/office/drawing/2014/main" id="{833EEF51-7650-4D71-8043-0853B3E35510}"/>
              </a:ext>
            </a:extLst>
          </p:cNvPr>
          <p:cNvSpPr/>
          <p:nvPr/>
        </p:nvSpPr>
        <p:spPr>
          <a:xfrm>
            <a:off x="361666" y="1108380"/>
            <a:ext cx="8563970" cy="3323987"/>
          </a:xfrm>
          <a:prstGeom prst="rect">
            <a:avLst/>
          </a:prstGeom>
        </p:spPr>
        <p:txBody>
          <a:bodyPr wrap="square">
            <a:spAutoFit/>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JDMA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the mechanism that drives and facilitates collaboration in a specific geographical space. In practice, this means that the JDMA is the vehicle that reinforces horizontal alignment between Western Cape Government Departments and vertical alignment between the 3 spheres of Government. </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the first time, this will ensure that the needs and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priorities of the citizens</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are reflected in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National, Provincial and Private Sector</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planning, budgeting and implementation.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 xmlns:a16="http://schemas.microsoft.com/office/drawing/2014/main" id="{92532856-A042-4138-A87B-51C8E83FF454}"/>
              </a:ext>
            </a:extLst>
          </p:cNvPr>
          <p:cNvGrpSpPr/>
          <p:nvPr/>
        </p:nvGrpSpPr>
        <p:grpSpPr>
          <a:xfrm>
            <a:off x="295275" y="4069429"/>
            <a:ext cx="7988916" cy="2715424"/>
            <a:chOff x="295275" y="3840445"/>
            <a:chExt cx="7988916" cy="2825746"/>
          </a:xfrm>
        </p:grpSpPr>
        <p:pic>
          <p:nvPicPr>
            <p:cNvPr id="9" name="Picture 8">
              <a:extLst>
                <a:ext uri="{FF2B5EF4-FFF2-40B4-BE49-F238E27FC236}">
                  <a16:creationId xmlns="" xmlns:a16="http://schemas.microsoft.com/office/drawing/2014/main" id="{4775257E-8C8D-4112-8AAD-5ACA26882BB9}"/>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275" y="3840445"/>
              <a:ext cx="7988916" cy="2587651"/>
            </a:xfrm>
            <a:prstGeom prst="rect">
              <a:avLst/>
            </a:prstGeom>
            <a:noFill/>
            <a:ln>
              <a:noFill/>
            </a:ln>
          </p:spPr>
        </p:pic>
        <p:sp>
          <p:nvSpPr>
            <p:cNvPr id="3" name="Rectangle: Rounded Corners 2">
              <a:extLst>
                <a:ext uri="{FF2B5EF4-FFF2-40B4-BE49-F238E27FC236}">
                  <a16:creationId xmlns="" xmlns:a16="http://schemas.microsoft.com/office/drawing/2014/main" id="{273A27EB-DDA3-42CD-8F2A-4A8451B1A4C8}"/>
                </a:ext>
              </a:extLst>
            </p:cNvPr>
            <p:cNvSpPr/>
            <p:nvPr/>
          </p:nvSpPr>
          <p:spPr>
            <a:xfrm>
              <a:off x="361666" y="6196825"/>
              <a:ext cx="955343" cy="4655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Jobs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 xmlns:a16="http://schemas.microsoft.com/office/drawing/2014/main" id="{B982D1BE-73DD-407C-A9E1-CA7015D76D4E}"/>
                </a:ext>
              </a:extLst>
            </p:cNvPr>
            <p:cNvSpPr/>
            <p:nvPr/>
          </p:nvSpPr>
          <p:spPr>
            <a:xfrm>
              <a:off x="1392072" y="6195343"/>
              <a:ext cx="955343" cy="4655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Safety</a:t>
              </a:r>
            </a:p>
          </p:txBody>
        </p:sp>
        <p:sp>
          <p:nvSpPr>
            <p:cNvPr id="13" name="Rectangle: Rounded Corners 12">
              <a:extLst>
                <a:ext uri="{FF2B5EF4-FFF2-40B4-BE49-F238E27FC236}">
                  <a16:creationId xmlns="" xmlns:a16="http://schemas.microsoft.com/office/drawing/2014/main" id="{92208BFF-D143-4622-A7DD-59A9C28FE479}"/>
                </a:ext>
              </a:extLst>
            </p:cNvPr>
            <p:cNvSpPr/>
            <p:nvPr/>
          </p:nvSpPr>
          <p:spPr>
            <a:xfrm>
              <a:off x="2422478" y="6200685"/>
              <a:ext cx="1132765" cy="4655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Wellbeing</a:t>
              </a:r>
            </a:p>
          </p:txBody>
        </p:sp>
      </p:grpSp>
    </p:spTree>
    <p:extLst>
      <p:ext uri="{BB962C8B-B14F-4D97-AF65-F5344CB8AC3E}">
        <p14:creationId xmlns:p14="http://schemas.microsoft.com/office/powerpoint/2010/main" xmlns="" val="712043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185530"/>
            <a:ext cx="8505825" cy="8794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ZA" dirty="0">
                <a:ea typeface="Calibri" panose="020F0502020204030204" pitchFamily="34" charset="0"/>
                <a:cs typeface="Times New Roman" panose="02020603050405020304" pitchFamily="18" charset="0"/>
              </a:rPr>
              <a:t>JDMA: Institutionalization in the 5 Districts</a:t>
            </a:r>
            <a:endParaRPr lang="en-ZA" altLang="en-US" dirty="0"/>
          </a:p>
        </p:txBody>
      </p:sp>
      <p:sp>
        <p:nvSpPr>
          <p:cNvPr id="2" name="Rectangle 1">
            <a:extLst>
              <a:ext uri="{FF2B5EF4-FFF2-40B4-BE49-F238E27FC236}">
                <a16:creationId xmlns="" xmlns:a16="http://schemas.microsoft.com/office/drawing/2014/main" id="{3BB819F7-8B97-4CDD-B858-4F04E7284261}"/>
              </a:ext>
            </a:extLst>
          </p:cNvPr>
          <p:cNvSpPr/>
          <p:nvPr/>
        </p:nvSpPr>
        <p:spPr>
          <a:xfrm>
            <a:off x="133165" y="5752730"/>
            <a:ext cx="2237173" cy="996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74435" name="Subtitle 2"/>
          <p:cNvSpPr>
            <a:spLocks noGrp="1"/>
          </p:cNvSpPr>
          <p:nvPr>
            <p:ph type="subTitle" idx="1"/>
          </p:nvPr>
        </p:nvSpPr>
        <p:spPr bwMode="auto">
          <a:xfrm>
            <a:off x="295275" y="1144190"/>
            <a:ext cx="8681201" cy="5605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lvl="1" indent="-285750" algn="just">
              <a:lnSpc>
                <a:spcPct val="150000"/>
              </a:lnSpc>
              <a:tabLst>
                <a:tab pos="541338" algn="l"/>
              </a:tabLst>
            </a:pPr>
            <a:r>
              <a:rPr lang="en-ZA" b="1" dirty="0">
                <a:solidFill>
                  <a:prstClr val="black"/>
                </a:solidFill>
              </a:rPr>
              <a:t>District Interface Teams</a:t>
            </a:r>
          </a:p>
          <a:p>
            <a:pPr marL="742950" lvl="1" indent="-285750" defTabSz="457200">
              <a:lnSpc>
                <a:spcPct val="150000"/>
              </a:lnSpc>
              <a:spcBef>
                <a:spcPts val="0"/>
              </a:spcBef>
              <a:tabLst>
                <a:tab pos="541338" algn="l"/>
              </a:tabLst>
            </a:pPr>
            <a:r>
              <a:rPr lang="en-ZA" dirty="0">
                <a:solidFill>
                  <a:prstClr val="black"/>
                </a:solidFill>
              </a:rPr>
              <a:t>Established from July 2019 in all districts, convene monthly to quarterly</a:t>
            </a:r>
          </a:p>
          <a:p>
            <a:pPr marL="742950" lvl="1" indent="-285750" defTabSz="457200">
              <a:lnSpc>
                <a:spcPct val="150000"/>
              </a:lnSpc>
              <a:spcBef>
                <a:spcPts val="0"/>
              </a:spcBef>
              <a:tabLst>
                <a:tab pos="541338" algn="l"/>
              </a:tabLst>
            </a:pPr>
            <a:r>
              <a:rPr lang="en-ZA" dirty="0">
                <a:solidFill>
                  <a:prstClr val="black"/>
                </a:solidFill>
              </a:rPr>
              <a:t>13 WCG depts, district and local municipalities; national depts within a footprint in the Province</a:t>
            </a:r>
          </a:p>
          <a:p>
            <a:pPr marL="742950" lvl="1" indent="-285750" defTabSz="457200">
              <a:lnSpc>
                <a:spcPct val="150000"/>
              </a:lnSpc>
              <a:spcBef>
                <a:spcPts val="0"/>
              </a:spcBef>
              <a:tabLst>
                <a:tab pos="541338" algn="l"/>
              </a:tabLst>
            </a:pPr>
            <a:r>
              <a:rPr lang="en-ZA" dirty="0">
                <a:solidFill>
                  <a:prstClr val="black"/>
                </a:solidFill>
              </a:rPr>
              <a:t>HOD and Provincial Minister per district</a:t>
            </a:r>
          </a:p>
          <a:p>
            <a:pPr marL="742950" lvl="1" indent="-285750" defTabSz="457200">
              <a:lnSpc>
                <a:spcPct val="150000"/>
              </a:lnSpc>
              <a:spcBef>
                <a:spcPts val="0"/>
              </a:spcBef>
              <a:tabLst>
                <a:tab pos="541338" algn="l"/>
              </a:tabLst>
            </a:pPr>
            <a:r>
              <a:rPr lang="en-ZA" dirty="0">
                <a:solidFill>
                  <a:prstClr val="black"/>
                </a:solidFill>
              </a:rPr>
              <a:t>Strategic and planning priorities – also unblock service delivery issues</a:t>
            </a:r>
          </a:p>
          <a:p>
            <a:pPr marL="733425" lvl="2" algn="just">
              <a:lnSpc>
                <a:spcPct val="80000"/>
              </a:lnSpc>
              <a:spcBef>
                <a:spcPts val="0"/>
              </a:spcBef>
              <a:tabLst>
                <a:tab pos="541338" algn="l"/>
              </a:tabLst>
            </a:pPr>
            <a:endParaRPr lang="en-ZA" sz="1400" dirty="0">
              <a:solidFill>
                <a:prstClr val="black"/>
              </a:solidFill>
              <a:latin typeface="+mn-lt"/>
            </a:endParaRPr>
          </a:p>
          <a:p>
            <a:pPr marL="285750" lvl="1" indent="-285750" algn="just">
              <a:lnSpc>
                <a:spcPct val="150000"/>
              </a:lnSpc>
              <a:tabLst>
                <a:tab pos="541338" algn="l"/>
              </a:tabLst>
            </a:pPr>
            <a:r>
              <a:rPr lang="en-ZA" b="1" dirty="0">
                <a:solidFill>
                  <a:prstClr val="black"/>
                </a:solidFill>
              </a:rPr>
              <a:t>DCF and DCF Technical Committees</a:t>
            </a:r>
          </a:p>
          <a:p>
            <a:pPr marL="742950" lvl="1" indent="-285750" defTabSz="457200">
              <a:lnSpc>
                <a:spcPct val="150000"/>
              </a:lnSpc>
              <a:spcBef>
                <a:spcPts val="0"/>
              </a:spcBef>
              <a:tabLst>
                <a:tab pos="541338" algn="l"/>
              </a:tabLst>
            </a:pPr>
            <a:r>
              <a:rPr lang="en-ZA" dirty="0">
                <a:solidFill>
                  <a:prstClr val="black"/>
                </a:solidFill>
              </a:rPr>
              <a:t>DCF: </a:t>
            </a:r>
            <a:r>
              <a:rPr lang="en-US" dirty="0">
                <a:solidFill>
                  <a:prstClr val="black"/>
                </a:solidFill>
              </a:rPr>
              <a:t>Oversight and strategic guidance</a:t>
            </a:r>
          </a:p>
          <a:p>
            <a:pPr marL="742950" lvl="1" indent="-285750" defTabSz="457200">
              <a:lnSpc>
                <a:spcPct val="150000"/>
              </a:lnSpc>
              <a:spcBef>
                <a:spcPts val="0"/>
              </a:spcBef>
              <a:tabLst>
                <a:tab pos="541338" algn="l"/>
              </a:tabLst>
            </a:pPr>
            <a:r>
              <a:rPr lang="en-ZA" dirty="0">
                <a:solidFill>
                  <a:prstClr val="black"/>
                </a:solidFill>
              </a:rPr>
              <a:t>DCF Tech: </a:t>
            </a:r>
            <a:r>
              <a:rPr lang="en-US" dirty="0">
                <a:solidFill>
                  <a:prstClr val="black"/>
                </a:solidFill>
              </a:rPr>
              <a:t>Monitor progress made on the Implementation Plans</a:t>
            </a:r>
          </a:p>
          <a:p>
            <a:pPr marL="733425" lvl="2" algn="just">
              <a:lnSpc>
                <a:spcPct val="80000"/>
              </a:lnSpc>
              <a:spcBef>
                <a:spcPts val="0"/>
              </a:spcBef>
              <a:tabLst>
                <a:tab pos="541338" algn="l"/>
              </a:tabLst>
            </a:pPr>
            <a:endParaRPr lang="en-US" sz="1400" dirty="0">
              <a:solidFill>
                <a:schemeClr val="tx1"/>
              </a:solidFill>
              <a:latin typeface="+mn-lt"/>
            </a:endParaRPr>
          </a:p>
          <a:p>
            <a:pPr marL="285750" lvl="1" indent="-285750" algn="just">
              <a:lnSpc>
                <a:spcPct val="150000"/>
              </a:lnSpc>
              <a:tabLst>
                <a:tab pos="541338" algn="l"/>
              </a:tabLst>
            </a:pPr>
            <a:r>
              <a:rPr lang="en-ZA" b="1" dirty="0">
                <a:solidFill>
                  <a:prstClr val="black"/>
                </a:solidFill>
              </a:rPr>
              <a:t>Implementation Plans</a:t>
            </a:r>
          </a:p>
          <a:p>
            <a:pPr marL="742950" lvl="1" indent="-285750" defTabSz="457200">
              <a:lnSpc>
                <a:spcPct val="150000"/>
              </a:lnSpc>
              <a:spcBef>
                <a:spcPts val="0"/>
              </a:spcBef>
              <a:tabLst>
                <a:tab pos="541338" algn="l"/>
              </a:tabLst>
            </a:pPr>
            <a:r>
              <a:rPr lang="en-ZA" dirty="0">
                <a:solidFill>
                  <a:prstClr val="black"/>
                </a:solidFill>
              </a:rPr>
              <a:t>Initial JDMA Implementation Plans adopted by DCFs: Nov 2019 to Feb 2020. </a:t>
            </a:r>
          </a:p>
          <a:p>
            <a:pPr marL="742950" lvl="1" indent="-285750" defTabSz="457200">
              <a:lnSpc>
                <a:spcPct val="150000"/>
              </a:lnSpc>
              <a:spcBef>
                <a:spcPts val="0"/>
              </a:spcBef>
              <a:tabLst>
                <a:tab pos="541338" algn="l"/>
              </a:tabLst>
            </a:pPr>
            <a:r>
              <a:rPr lang="en-ZA" dirty="0">
                <a:solidFill>
                  <a:prstClr val="black"/>
                </a:solidFill>
              </a:rPr>
              <a:t>Informed by municipal priorities per district - catalytic projects identified using DCFs: infrastructure projects and “social” projects</a:t>
            </a:r>
          </a:p>
          <a:p>
            <a:pPr marL="742950" lvl="1" indent="-285750" defTabSz="457200">
              <a:lnSpc>
                <a:spcPct val="150000"/>
              </a:lnSpc>
              <a:spcBef>
                <a:spcPts val="0"/>
              </a:spcBef>
              <a:spcAft>
                <a:spcPts val="300"/>
              </a:spcAft>
              <a:tabLst>
                <a:tab pos="541338" algn="l"/>
              </a:tabLst>
            </a:pPr>
            <a:r>
              <a:rPr lang="en-ZA" dirty="0" err="1">
                <a:solidFill>
                  <a:prstClr val="black"/>
                </a:solidFill>
              </a:rPr>
              <a:t>DCoG</a:t>
            </a:r>
            <a:r>
              <a:rPr lang="en-ZA" dirty="0">
                <a:solidFill>
                  <a:prstClr val="black"/>
                </a:solidFill>
              </a:rPr>
              <a:t> accepted Implementation Plans as One Plans – 29 June 2021 letter</a:t>
            </a:r>
          </a:p>
          <a:p>
            <a:pPr marL="742950" lvl="1" indent="-285750" defTabSz="457200">
              <a:lnSpc>
                <a:spcPct val="150000"/>
              </a:lnSpc>
              <a:spcBef>
                <a:spcPts val="0"/>
              </a:spcBef>
              <a:spcAft>
                <a:spcPts val="300"/>
              </a:spcAft>
              <a:tabLst>
                <a:tab pos="541338" algn="l"/>
              </a:tabLst>
            </a:pPr>
            <a:r>
              <a:rPr lang="en-ZA" dirty="0">
                <a:solidFill>
                  <a:prstClr val="black"/>
                </a:solidFill>
              </a:rPr>
              <a:t>Revised Implementation Plans submitted to </a:t>
            </a:r>
            <a:r>
              <a:rPr lang="en-ZA" dirty="0" err="1">
                <a:solidFill>
                  <a:prstClr val="black"/>
                </a:solidFill>
              </a:rPr>
              <a:t>DCoG</a:t>
            </a:r>
            <a:r>
              <a:rPr lang="en-ZA" dirty="0">
                <a:solidFill>
                  <a:prstClr val="black"/>
                </a:solidFill>
              </a:rPr>
              <a:t> on 28 July 2021</a:t>
            </a:r>
          </a:p>
        </p:txBody>
      </p:sp>
    </p:spTree>
    <p:extLst>
      <p:ext uri="{BB962C8B-B14F-4D97-AF65-F5344CB8AC3E}">
        <p14:creationId xmlns:p14="http://schemas.microsoft.com/office/powerpoint/2010/main" xmlns="" val="28111426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JDMA: Institutionalization in the Metro</a:t>
            </a:r>
          </a:p>
        </p:txBody>
      </p:sp>
      <p:sp>
        <p:nvSpPr>
          <p:cNvPr id="3" name="Subtitle 2"/>
          <p:cNvSpPr>
            <a:spLocks noGrp="1"/>
          </p:cNvSpPr>
          <p:nvPr>
            <p:ph type="subTitle" idx="1"/>
          </p:nvPr>
        </p:nvSpPr>
        <p:spPr>
          <a:xfrm>
            <a:off x="147638" y="1107229"/>
            <a:ext cx="8870719" cy="5402272"/>
          </a:xfrm>
        </p:spPr>
        <p:txBody>
          <a:bodyPr>
            <a:noAutofit/>
          </a:bodyPr>
          <a:lstStyle/>
          <a:p>
            <a:pPr lvl="1" algn="just">
              <a:spcBef>
                <a:spcPts val="0"/>
              </a:spcBef>
              <a:tabLst>
                <a:tab pos="541338" algn="l"/>
              </a:tabLst>
            </a:pPr>
            <a:r>
              <a:rPr lang="en-US" sz="1600" b="1" dirty="0"/>
              <a:t>WCG and CoCT agreed on “Committee System” as a version of the JDMA:</a:t>
            </a:r>
          </a:p>
          <a:p>
            <a:pPr marL="0" lvl="1" indent="0" algn="just">
              <a:spcBef>
                <a:spcPts val="0"/>
              </a:spcBef>
              <a:buNone/>
              <a:tabLst>
                <a:tab pos="541338" algn="l"/>
              </a:tabLst>
            </a:pPr>
            <a:endParaRPr lang="en-US" sz="1600" b="1" dirty="0"/>
          </a:p>
          <a:p>
            <a:pPr marL="633413" lvl="2" indent="-360363" algn="just">
              <a:spcBef>
                <a:spcPts val="0"/>
              </a:spcBef>
              <a:buFont typeface="Arial" panose="020B0604020202020204" pitchFamily="34" charset="0"/>
              <a:buChar char="•"/>
              <a:tabLst>
                <a:tab pos="541338" algn="l"/>
              </a:tabLst>
            </a:pPr>
            <a:r>
              <a:rPr lang="en-US" b="1" dirty="0">
                <a:solidFill>
                  <a:schemeClr val="tx1"/>
                </a:solidFill>
              </a:rPr>
              <a:t>Strategic Planning</a:t>
            </a:r>
            <a:r>
              <a:rPr lang="en-US" dirty="0">
                <a:solidFill>
                  <a:schemeClr val="tx1"/>
                </a:solidFill>
              </a:rPr>
              <a:t>: engage and share information on strategic plans and policies to ensure alignment between the two spheres of government</a:t>
            </a:r>
          </a:p>
          <a:p>
            <a:pPr marL="633413" lvl="2" indent="-360363" algn="just">
              <a:spcBef>
                <a:spcPts val="0"/>
              </a:spcBef>
              <a:buFont typeface="Arial" panose="020B0604020202020204" pitchFamily="34" charset="0"/>
              <a:buChar char="•"/>
              <a:tabLst>
                <a:tab pos="541338" algn="l"/>
              </a:tabLst>
            </a:pPr>
            <a:endParaRPr lang="en-US" dirty="0">
              <a:solidFill>
                <a:schemeClr val="tx1"/>
              </a:solidFill>
            </a:endParaRPr>
          </a:p>
          <a:p>
            <a:pPr marL="633413" lvl="2" indent="-360363" algn="just">
              <a:spcBef>
                <a:spcPts val="0"/>
              </a:spcBef>
              <a:buFont typeface="Arial" panose="020B0604020202020204" pitchFamily="34" charset="0"/>
              <a:buChar char="•"/>
              <a:tabLst>
                <a:tab pos="541338" algn="l"/>
              </a:tabLst>
            </a:pPr>
            <a:r>
              <a:rPr lang="en-US" b="1" dirty="0">
                <a:solidFill>
                  <a:schemeClr val="tx1"/>
                </a:solidFill>
              </a:rPr>
              <a:t>Infrastructure Planning</a:t>
            </a:r>
            <a:r>
              <a:rPr lang="en-US" dirty="0">
                <a:solidFill>
                  <a:schemeClr val="tx1"/>
                </a:solidFill>
              </a:rPr>
              <a:t>: </a:t>
            </a:r>
            <a:r>
              <a:rPr lang="en-US" b="0" dirty="0">
                <a:solidFill>
                  <a:schemeClr val="tx1"/>
                </a:solidFill>
              </a:rPr>
              <a:t>engage, share information and assumptions on infrastructure plans and pipelines. To identify overlaps or gaps and address provincial infrastructure plans and pipeline within the metro</a:t>
            </a:r>
            <a:endParaRPr lang="en-US" dirty="0">
              <a:solidFill>
                <a:schemeClr val="tx1"/>
              </a:solidFill>
            </a:endParaRPr>
          </a:p>
          <a:p>
            <a:pPr marL="633413" lvl="2" indent="-360363" algn="just">
              <a:spcBef>
                <a:spcPts val="0"/>
              </a:spcBef>
              <a:buFont typeface="Arial" panose="020B0604020202020204" pitchFamily="34" charset="0"/>
              <a:buChar char="•"/>
              <a:tabLst>
                <a:tab pos="541338" algn="l"/>
              </a:tabLst>
            </a:pPr>
            <a:endParaRPr lang="en-US" b="0" dirty="0">
              <a:solidFill>
                <a:schemeClr val="tx1"/>
              </a:solidFill>
            </a:endParaRPr>
          </a:p>
          <a:p>
            <a:pPr marL="633413" lvl="2" indent="-360363" algn="just">
              <a:spcBef>
                <a:spcPts val="0"/>
              </a:spcBef>
              <a:buFont typeface="Arial" panose="020B0604020202020204" pitchFamily="34" charset="0"/>
              <a:buChar char="•"/>
              <a:tabLst>
                <a:tab pos="541338" algn="l"/>
              </a:tabLst>
            </a:pPr>
            <a:r>
              <a:rPr lang="en-US" b="1" dirty="0">
                <a:solidFill>
                  <a:schemeClr val="tx1"/>
                </a:solidFill>
              </a:rPr>
              <a:t>Service Delivery: </a:t>
            </a:r>
            <a:r>
              <a:rPr lang="en-US" dirty="0">
                <a:solidFill>
                  <a:schemeClr val="tx1"/>
                </a:solidFill>
              </a:rPr>
              <a:t>engage, share information on the delivery of services and co-ordinate services: municipal, provincial and concurrent functional areas of competence</a:t>
            </a:r>
          </a:p>
          <a:p>
            <a:pPr marL="633413" lvl="2" indent="-360363" algn="just">
              <a:spcBef>
                <a:spcPts val="0"/>
              </a:spcBef>
              <a:buFont typeface="Arial" panose="020B0604020202020204" pitchFamily="34" charset="0"/>
              <a:buChar char="•"/>
              <a:tabLst>
                <a:tab pos="541338" algn="l"/>
              </a:tabLst>
            </a:pPr>
            <a:endParaRPr lang="en-US" dirty="0">
              <a:solidFill>
                <a:schemeClr val="tx1"/>
              </a:solidFill>
            </a:endParaRPr>
          </a:p>
          <a:p>
            <a:pPr marL="633413" lvl="2" indent="-360363" algn="just">
              <a:spcBef>
                <a:spcPts val="0"/>
              </a:spcBef>
              <a:buFont typeface="Arial" panose="020B0604020202020204" pitchFamily="34" charset="0"/>
              <a:buChar char="•"/>
              <a:tabLst>
                <a:tab pos="541338" algn="l"/>
              </a:tabLst>
            </a:pPr>
            <a:r>
              <a:rPr lang="en-US" b="1" dirty="0">
                <a:solidFill>
                  <a:schemeClr val="tx1"/>
                </a:solidFill>
              </a:rPr>
              <a:t>Governance &amp; Reporting</a:t>
            </a:r>
            <a:r>
              <a:rPr lang="en-US" dirty="0">
                <a:solidFill>
                  <a:schemeClr val="tx1"/>
                </a:solidFill>
              </a:rPr>
              <a:t>: engage and share information on governance matters affecting local government</a:t>
            </a:r>
          </a:p>
          <a:p>
            <a:pPr marL="733425" lvl="2" algn="just">
              <a:spcBef>
                <a:spcPts val="0"/>
              </a:spcBef>
              <a:tabLst>
                <a:tab pos="541338" algn="l"/>
              </a:tabLst>
            </a:pPr>
            <a:endParaRPr lang="en-US" sz="1400" dirty="0">
              <a:solidFill>
                <a:schemeClr val="tx1"/>
              </a:solidFill>
            </a:endParaRPr>
          </a:p>
        </p:txBody>
      </p:sp>
    </p:spTree>
    <p:extLst>
      <p:ext uri="{BB962C8B-B14F-4D97-AF65-F5344CB8AC3E}">
        <p14:creationId xmlns:p14="http://schemas.microsoft.com/office/powerpoint/2010/main" xmlns="" val="11650450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B14BB-F3AD-4FBF-B301-E542FF1D2B6A}"/>
              </a:ext>
            </a:extLst>
          </p:cNvPr>
          <p:cNvSpPr>
            <a:spLocks noGrp="1"/>
          </p:cNvSpPr>
          <p:nvPr>
            <p:ph type="ctrTitle"/>
          </p:nvPr>
        </p:nvSpPr>
        <p:spPr/>
        <p:txBody>
          <a:bodyPr/>
          <a:lstStyle/>
          <a:p>
            <a:r>
              <a:rPr lang="en-US" dirty="0"/>
              <a:t>JDMA Implementation: Key Highlights</a:t>
            </a:r>
          </a:p>
        </p:txBody>
      </p:sp>
      <p:sp>
        <p:nvSpPr>
          <p:cNvPr id="4" name="Rectangle 3">
            <a:extLst>
              <a:ext uri="{FF2B5EF4-FFF2-40B4-BE49-F238E27FC236}">
                <a16:creationId xmlns="" xmlns:a16="http://schemas.microsoft.com/office/drawing/2014/main" id="{10BF06E9-0F97-4400-B5DB-9B32EA0D8F27}"/>
              </a:ext>
            </a:extLst>
          </p:cNvPr>
          <p:cNvSpPr/>
          <p:nvPr/>
        </p:nvSpPr>
        <p:spPr>
          <a:xfrm>
            <a:off x="133165" y="5752730"/>
            <a:ext cx="2237173" cy="996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3" name="Subtitle 2">
            <a:extLst>
              <a:ext uri="{FF2B5EF4-FFF2-40B4-BE49-F238E27FC236}">
                <a16:creationId xmlns="" xmlns:a16="http://schemas.microsoft.com/office/drawing/2014/main" id="{F5E07FA3-F6E3-4627-8F47-11D7AE1F0AA8}"/>
              </a:ext>
            </a:extLst>
          </p:cNvPr>
          <p:cNvSpPr>
            <a:spLocks noGrp="1"/>
          </p:cNvSpPr>
          <p:nvPr>
            <p:ph type="subTitle" idx="1"/>
          </p:nvPr>
        </p:nvSpPr>
        <p:spPr>
          <a:xfrm>
            <a:off x="319087" y="1166812"/>
            <a:ext cx="8713231" cy="5408492"/>
          </a:xfrm>
        </p:spPr>
        <p:txBody>
          <a:bodyPr>
            <a:normAutofit lnSpcReduction="10000"/>
          </a:bodyPr>
          <a:lstStyle/>
          <a:p>
            <a:pPr marL="342900" indent="-342900" algn="just">
              <a:lnSpc>
                <a:spcPct val="170000"/>
              </a:lnSpc>
              <a:spcAft>
                <a:spcPts val="600"/>
              </a:spcAft>
              <a:buFont typeface="Arial" panose="020B0604020202020204" pitchFamily="34" charset="0"/>
              <a:buChar char="•"/>
            </a:pPr>
            <a:r>
              <a:rPr lang="en-US" sz="1100" dirty="0"/>
              <a:t>New way of working and doing business:</a:t>
            </a:r>
          </a:p>
          <a:p>
            <a:pPr marL="523875" lvl="1" indent="-342900" algn="just">
              <a:lnSpc>
                <a:spcPct val="170000"/>
              </a:lnSpc>
              <a:spcAft>
                <a:spcPts val="600"/>
              </a:spcAft>
            </a:pPr>
            <a:r>
              <a:rPr lang="en-US" sz="1050" dirty="0"/>
              <a:t>Improved relationships, coordination and collaboration: across functional areas and beyond mandates</a:t>
            </a:r>
          </a:p>
          <a:p>
            <a:pPr marL="523875" lvl="1" indent="-342900" algn="just">
              <a:lnSpc>
                <a:spcPct val="170000"/>
              </a:lnSpc>
              <a:spcAft>
                <a:spcPts val="600"/>
              </a:spcAft>
            </a:pPr>
            <a:r>
              <a:rPr lang="en-US" sz="1050" dirty="0"/>
              <a:t>Approach for WCG, National Departments and key stakeholders to communicate and collaborate in a geographical space</a:t>
            </a:r>
          </a:p>
          <a:p>
            <a:pPr marL="523875" lvl="1" indent="-342900" algn="just">
              <a:lnSpc>
                <a:spcPct val="170000"/>
              </a:lnSpc>
              <a:spcAft>
                <a:spcPts val="600"/>
              </a:spcAft>
            </a:pPr>
            <a:r>
              <a:rPr lang="en-US" sz="1050" dirty="0" err="1"/>
              <a:t>Institutionalise</a:t>
            </a:r>
            <a:r>
              <a:rPr lang="en-US" sz="1050" dirty="0"/>
              <a:t> and introduce models/measures to manage and facilitate future co-planning, budgeting and implementation</a:t>
            </a:r>
          </a:p>
          <a:p>
            <a:pPr lvl="1" algn="just">
              <a:lnSpc>
                <a:spcPct val="170000"/>
              </a:lnSpc>
              <a:spcAft>
                <a:spcPts val="600"/>
              </a:spcAft>
            </a:pPr>
            <a:r>
              <a:rPr lang="en-US" sz="1100" b="1" dirty="0"/>
              <a:t>Effective Collaboration resulting in …</a:t>
            </a:r>
          </a:p>
          <a:p>
            <a:pPr marL="523875" lvl="1" indent="-342900" algn="just">
              <a:lnSpc>
                <a:spcPct val="170000"/>
              </a:lnSpc>
              <a:spcAft>
                <a:spcPts val="600"/>
              </a:spcAft>
            </a:pPr>
            <a:r>
              <a:rPr lang="en-US" sz="1050" dirty="0"/>
              <a:t>Water Security programmes (DRAP) </a:t>
            </a:r>
          </a:p>
          <a:p>
            <a:pPr marL="523875" lvl="1" indent="-342900" algn="just">
              <a:lnSpc>
                <a:spcPct val="170000"/>
              </a:lnSpc>
              <a:spcAft>
                <a:spcPts val="600"/>
              </a:spcAft>
            </a:pPr>
            <a:r>
              <a:rPr lang="en-ZA" sz="1050" dirty="0"/>
              <a:t>JDMA structures effectively utilised to support the Provincial Response to the COVID-19 Pandemic and related economic recovery initiatives (close working relationships with the JOC established)</a:t>
            </a:r>
            <a:endParaRPr lang="en-US" sz="1050" dirty="0"/>
          </a:p>
          <a:p>
            <a:pPr marL="523875" marR="0" lvl="1" indent="-342900" algn="just">
              <a:lnSpc>
                <a:spcPct val="170000"/>
              </a:lnSpc>
              <a:spcAft>
                <a:spcPts val="600"/>
              </a:spcAft>
            </a:pPr>
            <a:r>
              <a:rPr lang="en-ZA" sz="1050" dirty="0"/>
              <a:t>JDMA structures and networks utilised part of the COVID-19 Humanitarian Relief efforts. </a:t>
            </a:r>
            <a:endParaRPr lang="en-US" sz="1050" dirty="0"/>
          </a:p>
          <a:p>
            <a:pPr marL="523875" marR="0" lvl="1" indent="-342900" algn="just">
              <a:lnSpc>
                <a:spcPct val="170000"/>
              </a:lnSpc>
              <a:spcAft>
                <a:spcPts val="600"/>
              </a:spcAft>
            </a:pPr>
            <a:r>
              <a:rPr lang="en-ZA" sz="1050" dirty="0"/>
              <a:t>In excess of 80 tons of citrus fruit distributed in the Overberg, West Coast and Cape Winelands Districts.</a:t>
            </a:r>
            <a:endParaRPr lang="en-US" sz="1050" dirty="0"/>
          </a:p>
          <a:p>
            <a:pPr marL="523875" marR="0" lvl="1" indent="-342900" algn="just">
              <a:lnSpc>
                <a:spcPct val="170000"/>
              </a:lnSpc>
              <a:spcAft>
                <a:spcPts val="600"/>
              </a:spcAft>
            </a:pPr>
            <a:r>
              <a:rPr lang="en-ZA" sz="1050" dirty="0"/>
              <a:t>3 Departments and a High school involved in a “land swop” arrangement to secure land for new primary school</a:t>
            </a:r>
            <a:endParaRPr lang="en-US" sz="1050" dirty="0"/>
          </a:p>
          <a:p>
            <a:pPr marL="523875" marR="0" lvl="1" indent="-342900" algn="just">
              <a:lnSpc>
                <a:spcPct val="170000"/>
              </a:lnSpc>
              <a:spcAft>
                <a:spcPts val="600"/>
              </a:spcAft>
            </a:pPr>
            <a:r>
              <a:rPr lang="en-ZA" sz="1050" dirty="0"/>
              <a:t>As a result of successes achieved:</a:t>
            </a:r>
          </a:p>
          <a:p>
            <a:pPr marL="800100" lvl="1" indent="-457200" algn="just">
              <a:lnSpc>
                <a:spcPct val="170000"/>
              </a:lnSpc>
              <a:spcAft>
                <a:spcPts val="600"/>
              </a:spcAft>
            </a:pPr>
            <a:r>
              <a:rPr lang="en-ZA" sz="1050" dirty="0"/>
              <a:t>Secured the support of new stakeholders and resources in support of the JDMA initiatives</a:t>
            </a:r>
          </a:p>
          <a:p>
            <a:pPr marL="800100" lvl="1" indent="-457200" algn="just">
              <a:lnSpc>
                <a:spcPct val="170000"/>
              </a:lnSpc>
              <a:spcAft>
                <a:spcPts val="600"/>
              </a:spcAft>
            </a:pPr>
            <a:r>
              <a:rPr lang="en-ZA" sz="1050" dirty="0"/>
              <a:t>Model utilised to resolve cross cutting challenges in Districts (land invasions and stray animals)</a:t>
            </a:r>
          </a:p>
        </p:txBody>
      </p:sp>
    </p:spTree>
    <p:extLst>
      <p:ext uri="{BB962C8B-B14F-4D97-AF65-F5344CB8AC3E}">
        <p14:creationId xmlns:p14="http://schemas.microsoft.com/office/powerpoint/2010/main" xmlns="" val="32465340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5725" y="3560515"/>
            <a:ext cx="8761045" cy="2236850"/>
          </a:xfrm>
          <a:prstGeom prst="rect">
            <a:avLst/>
          </a:prstGeom>
        </p:spPr>
        <p:txBody>
          <a:bodyPr wrap="none" anchor="t">
            <a:normAutofit/>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The End</a:t>
            </a:r>
            <a:r>
              <a:rPr lang="en-US" b="1" dirty="0">
                <a:solidFill>
                  <a:schemeClr val="bg1"/>
                </a:solidFill>
                <a:latin typeface="Century Gothic" panose="020B0502020202020204" pitchFamily="34" charset="0"/>
                <a:cs typeface="Century Gothic"/>
              </a:rPr>
              <a:t/>
            </a:r>
            <a:br>
              <a:rPr lang="en-US" b="1" dirty="0">
                <a:solidFill>
                  <a:schemeClr val="bg1"/>
                </a:solidFill>
                <a:latin typeface="Century Gothic" panose="020B0502020202020204" pitchFamily="34" charset="0"/>
                <a:cs typeface="Century Gothic"/>
              </a:rPr>
            </a:br>
            <a:r>
              <a:rPr lang="en-US" sz="1800" dirty="0">
                <a:solidFill>
                  <a:schemeClr val="bg1"/>
                </a:solidFill>
                <a:latin typeface="Century Gothic"/>
                <a:cs typeface="Century Gothic"/>
              </a:rPr>
              <a:t>	</a:t>
            </a:r>
          </a:p>
        </p:txBody>
      </p:sp>
    </p:spTree>
    <p:extLst>
      <p:ext uri="{BB962C8B-B14F-4D97-AF65-F5344CB8AC3E}">
        <p14:creationId xmlns:p14="http://schemas.microsoft.com/office/powerpoint/2010/main" xmlns="" val="350915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252F2EE-877F-494F-85F7-EA796854720E}"/>
              </a:ext>
            </a:extLst>
          </p:cNvPr>
          <p:cNvSpPr>
            <a:spLocks noGrp="1"/>
          </p:cNvSpPr>
          <p:nvPr>
            <p:ph type="ctrTitle"/>
          </p:nvPr>
        </p:nvSpPr>
        <p:spPr>
          <a:xfrm>
            <a:off x="265486" y="188927"/>
            <a:ext cx="8313766" cy="876300"/>
          </a:xfrm>
        </p:spPr>
        <p:txBody>
          <a:bodyPr>
            <a:normAutofit/>
          </a:bodyPr>
          <a:lstStyle/>
          <a:p>
            <a:pPr marL="68580" indent="-68580">
              <a:lnSpc>
                <a:spcPct val="90000"/>
              </a:lnSpc>
              <a:spcBef>
                <a:spcPts val="900"/>
              </a:spcBef>
              <a:spcAft>
                <a:spcPts val="150"/>
              </a:spcAft>
              <a:buClr>
                <a:srgbClr val="1CADE4"/>
              </a:buClr>
              <a:buSzPct val="100000"/>
              <a:buFont typeface="Tw Cen MT" panose="020B0602020104020603" pitchFamily="34" charset="0"/>
              <a:buChar char=" "/>
              <a:defRPr/>
            </a:pPr>
            <a:r>
              <a:rPr lang="en-US" dirty="0"/>
              <a:t>Provincial Message from the AG (2019/20)</a:t>
            </a:r>
            <a:endParaRPr lang="en-US" kern="0" spc="75" dirty="0">
              <a:solidFill>
                <a:prstClr val="white"/>
              </a:solidFill>
            </a:endParaRPr>
          </a:p>
        </p:txBody>
      </p:sp>
      <p:pic>
        <p:nvPicPr>
          <p:cNvPr id="3" name="Picture 2">
            <a:extLst>
              <a:ext uri="{FF2B5EF4-FFF2-40B4-BE49-F238E27FC236}">
                <a16:creationId xmlns="" xmlns:a16="http://schemas.microsoft.com/office/drawing/2014/main" id="{9E05AC96-DE88-4DB1-A7BF-711C25C052CA}"/>
              </a:ext>
            </a:extLst>
          </p:cNvPr>
          <p:cNvPicPr>
            <a:picLocks noChangeAspect="1"/>
          </p:cNvPicPr>
          <p:nvPr/>
        </p:nvPicPr>
        <p:blipFill>
          <a:blip r:embed="rId2"/>
          <a:stretch>
            <a:fillRect/>
          </a:stretch>
        </p:blipFill>
        <p:spPr>
          <a:xfrm>
            <a:off x="340178" y="1207339"/>
            <a:ext cx="8463643" cy="4702629"/>
          </a:xfrm>
          <a:prstGeom prst="rect">
            <a:avLst/>
          </a:prstGeom>
        </p:spPr>
      </p:pic>
    </p:spTree>
    <p:extLst>
      <p:ext uri="{BB962C8B-B14F-4D97-AF65-F5344CB8AC3E}">
        <p14:creationId xmlns:p14="http://schemas.microsoft.com/office/powerpoint/2010/main" xmlns="" val="37066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252F2EE-877F-494F-85F7-EA796854720E}"/>
              </a:ext>
            </a:extLst>
          </p:cNvPr>
          <p:cNvSpPr>
            <a:spLocks noGrp="1"/>
          </p:cNvSpPr>
          <p:nvPr>
            <p:ph type="ctrTitle"/>
          </p:nvPr>
        </p:nvSpPr>
        <p:spPr>
          <a:xfrm>
            <a:off x="415117" y="169655"/>
            <a:ext cx="8313766" cy="876300"/>
          </a:xfrm>
        </p:spPr>
        <p:txBody>
          <a:bodyPr>
            <a:normAutofit/>
          </a:bodyPr>
          <a:lstStyle/>
          <a:p>
            <a:pPr>
              <a:lnSpc>
                <a:spcPct val="90000"/>
              </a:lnSpc>
              <a:spcBef>
                <a:spcPts val="900"/>
              </a:spcBef>
              <a:spcAft>
                <a:spcPts val="150"/>
              </a:spcAft>
              <a:buClr>
                <a:srgbClr val="1CADE4"/>
              </a:buClr>
              <a:buSzPct val="100000"/>
              <a:defRPr/>
            </a:pPr>
            <a:r>
              <a:rPr lang="en-US" dirty="0"/>
              <a:t>Audit Outcomes:  2018/19 vs 2019/20 (AG)</a:t>
            </a:r>
            <a:endParaRPr lang="en-US" kern="0" spc="75" dirty="0">
              <a:solidFill>
                <a:prstClr val="white"/>
              </a:solidFill>
            </a:endParaRPr>
          </a:p>
        </p:txBody>
      </p:sp>
      <p:pic>
        <p:nvPicPr>
          <p:cNvPr id="3" name="Picture 2">
            <a:extLst>
              <a:ext uri="{FF2B5EF4-FFF2-40B4-BE49-F238E27FC236}">
                <a16:creationId xmlns="" xmlns:a16="http://schemas.microsoft.com/office/drawing/2014/main" id="{DB234D8F-6B36-4781-9024-52C68B9A0352}"/>
              </a:ext>
            </a:extLst>
          </p:cNvPr>
          <p:cNvPicPr>
            <a:picLocks noChangeAspect="1"/>
          </p:cNvPicPr>
          <p:nvPr/>
        </p:nvPicPr>
        <p:blipFill>
          <a:blip r:embed="rId2"/>
          <a:stretch>
            <a:fillRect/>
          </a:stretch>
        </p:blipFill>
        <p:spPr>
          <a:xfrm>
            <a:off x="1304650" y="1368693"/>
            <a:ext cx="7274602" cy="4489872"/>
          </a:xfrm>
          <a:prstGeom prst="rect">
            <a:avLst/>
          </a:prstGeom>
        </p:spPr>
      </p:pic>
    </p:spTree>
    <p:extLst>
      <p:ext uri="{BB962C8B-B14F-4D97-AF65-F5344CB8AC3E}">
        <p14:creationId xmlns:p14="http://schemas.microsoft.com/office/powerpoint/2010/main" xmlns="" val="162691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586" y="125135"/>
            <a:ext cx="9023229" cy="876300"/>
          </a:xfrm>
        </p:spPr>
        <p:txBody>
          <a:bodyPr>
            <a:normAutofit fontScale="90000"/>
          </a:bodyPr>
          <a:lstStyle/>
          <a:p>
            <a:pPr marL="0" marR="0">
              <a:lnSpc>
                <a:spcPct val="130000"/>
              </a:lnSpc>
              <a:spcBef>
                <a:spcPts val="0"/>
              </a:spcBef>
              <a:spcAft>
                <a:spcPts val="800"/>
              </a:spcAft>
            </a:pPr>
            <a:r>
              <a:rPr lang="en-GB" dirty="0"/>
              <a:t/>
            </a:r>
            <a:br>
              <a:rPr lang="en-GB" dirty="0"/>
            </a:br>
            <a:r>
              <a:rPr lang="en-US" sz="3100" dirty="0">
                <a:ea typeface="Calibri" panose="020F0502020204030204" pitchFamily="34" charset="0"/>
                <a:cs typeface="Times New Roman" panose="02020603050405020304" pitchFamily="18" charset="0"/>
              </a:rPr>
              <a:t>Audit Outcomes – Marked Improvement</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4" name="Rectangle 3">
            <a:extLst>
              <a:ext uri="{FF2B5EF4-FFF2-40B4-BE49-F238E27FC236}">
                <a16:creationId xmlns="" xmlns:a16="http://schemas.microsoft.com/office/drawing/2014/main" id="{95E70E56-9859-4F26-BF83-33E95B7897E7}"/>
              </a:ext>
            </a:extLst>
          </p:cNvPr>
          <p:cNvSpPr/>
          <p:nvPr/>
        </p:nvSpPr>
        <p:spPr>
          <a:xfrm>
            <a:off x="135634" y="1139392"/>
            <a:ext cx="8885536" cy="3415550"/>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Audit outcomes 2019/20</a:t>
            </a:r>
          </a:p>
          <a:p>
            <a:pPr marL="800100" marR="0" lvl="1"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Improved</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municipal audit outcomes for 2019/20 financial year.</a:t>
            </a:r>
          </a:p>
          <a:p>
            <a:pPr marL="800100" lvl="1" indent="-342900" algn="just">
              <a:lnSpc>
                <a:spcPct val="150000"/>
              </a:lnSpc>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18 out of </a:t>
            </a:r>
            <a:r>
              <a:rPr lang="en-US" sz="16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30 municipalities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the Province with clean audit opinions for the 2019/20 financial year. </a:t>
            </a:r>
          </a:p>
          <a:p>
            <a:pPr marL="800100" marR="0" lvl="1"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 further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9</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municipalities received unqualified opinions with findings. </a:t>
            </a:r>
          </a:p>
          <a:p>
            <a:pPr marL="1257300" lvl="2" indent="-342900" algn="just">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This translates into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90% of the 30 municipalities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the Western Cape that have received either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clean or unqualified opinions with findings</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800100" marR="0" lvl="1"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Beaufort West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is the only municipality in the Western Cape that received a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disclaimer</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while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Kannaland and Laingsburg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received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qualified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opinions.</a:t>
            </a:r>
          </a:p>
        </p:txBody>
      </p:sp>
      <p:graphicFrame>
        <p:nvGraphicFramePr>
          <p:cNvPr id="5" name="Table 4">
            <a:extLst>
              <a:ext uri="{FF2B5EF4-FFF2-40B4-BE49-F238E27FC236}">
                <a16:creationId xmlns="" xmlns:a16="http://schemas.microsoft.com/office/drawing/2014/main" id="{B177103E-C170-4885-AE1D-0E8930EA9C08}"/>
              </a:ext>
            </a:extLst>
          </p:cNvPr>
          <p:cNvGraphicFramePr>
            <a:graphicFrameLocks noGrp="1"/>
          </p:cNvGraphicFramePr>
          <p:nvPr/>
        </p:nvGraphicFramePr>
        <p:xfrm>
          <a:off x="3739296" y="4793919"/>
          <a:ext cx="5002094" cy="1938944"/>
        </p:xfrm>
        <a:graphic>
          <a:graphicData uri="http://schemas.openxmlformats.org/drawingml/2006/table">
            <a:tbl>
              <a:tblPr/>
              <a:tblGrid>
                <a:gridCol w="2445470">
                  <a:extLst>
                    <a:ext uri="{9D8B030D-6E8A-4147-A177-3AD203B41FA5}">
                      <a16:colId xmlns="" xmlns:a16="http://schemas.microsoft.com/office/drawing/2014/main" val="1660408883"/>
                    </a:ext>
                  </a:extLst>
                </a:gridCol>
                <a:gridCol w="852208">
                  <a:extLst>
                    <a:ext uri="{9D8B030D-6E8A-4147-A177-3AD203B41FA5}">
                      <a16:colId xmlns="" xmlns:a16="http://schemas.microsoft.com/office/drawing/2014/main" val="3466475579"/>
                    </a:ext>
                  </a:extLst>
                </a:gridCol>
                <a:gridCol w="852208">
                  <a:extLst>
                    <a:ext uri="{9D8B030D-6E8A-4147-A177-3AD203B41FA5}">
                      <a16:colId xmlns="" xmlns:a16="http://schemas.microsoft.com/office/drawing/2014/main" val="3005318957"/>
                    </a:ext>
                  </a:extLst>
                </a:gridCol>
                <a:gridCol w="852208">
                  <a:extLst>
                    <a:ext uri="{9D8B030D-6E8A-4147-A177-3AD203B41FA5}">
                      <a16:colId xmlns="" xmlns:a16="http://schemas.microsoft.com/office/drawing/2014/main" val="1271014333"/>
                    </a:ext>
                  </a:extLst>
                </a:gridCol>
              </a:tblGrid>
              <a:tr h="242368">
                <a:tc gridSpan="4">
                  <a:txBody>
                    <a:bodyPr/>
                    <a:lstStyle/>
                    <a:p>
                      <a:pPr algn="ctr" fontAlgn="b"/>
                      <a:r>
                        <a:rPr lang="en-US" sz="1100" b="1" i="0" u="none" strike="noStrike">
                          <a:solidFill>
                            <a:srgbClr val="000000"/>
                          </a:solidFill>
                          <a:effectLst/>
                          <a:latin typeface="Calibri" panose="020F0502020204030204" pitchFamily="34" charset="0"/>
                        </a:rPr>
                        <a:t>AUDIT OUTCOMES FOR PAST 3 YEARS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30148266"/>
                  </a:ext>
                </a:extLst>
              </a:tr>
              <a:tr h="242368">
                <a:tc>
                  <a:txBody>
                    <a:bodyPr/>
                    <a:lstStyle/>
                    <a:p>
                      <a:pPr algn="l" fontAlgn="ctr"/>
                      <a:r>
                        <a:rPr lang="en-US" sz="1000" b="1" i="0" u="sng" strike="noStrike">
                          <a:solidFill>
                            <a:srgbClr val="000000"/>
                          </a:solidFill>
                          <a:effectLst/>
                          <a:latin typeface="Century Gothic" panose="020B0502020202020204" pitchFamily="34" charset="0"/>
                        </a:rPr>
                        <a:t>OUTCOME</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2018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2019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2020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5854088"/>
                  </a:ext>
                </a:extLst>
              </a:tr>
              <a:tr h="242368">
                <a:tc>
                  <a:txBody>
                    <a:bodyPr/>
                    <a:lstStyle/>
                    <a:p>
                      <a:pPr algn="l" fontAlgn="ctr"/>
                      <a:r>
                        <a:rPr lang="en-US" sz="1000" b="0" i="0" u="none" strike="noStrike">
                          <a:solidFill>
                            <a:srgbClr val="000000"/>
                          </a:solidFill>
                          <a:effectLst/>
                          <a:latin typeface="Century Gothic" panose="020B0502020202020204" pitchFamily="34" charset="0"/>
                        </a:rPr>
                        <a:t>Unqualified with no findings</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D454"/>
                    </a:solidFill>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18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7007096"/>
                  </a:ext>
                </a:extLst>
              </a:tr>
              <a:tr h="242368">
                <a:tc>
                  <a:txBody>
                    <a:bodyPr/>
                    <a:lstStyle/>
                    <a:p>
                      <a:pPr algn="l" fontAlgn="ctr"/>
                      <a:r>
                        <a:rPr lang="en-US" sz="1000" b="0" i="0" u="none" strike="noStrike">
                          <a:solidFill>
                            <a:srgbClr val="000000"/>
                          </a:solidFill>
                          <a:effectLst/>
                          <a:latin typeface="Century Gothic" panose="020B0502020202020204" pitchFamily="34" charset="0"/>
                        </a:rPr>
                        <a:t>Unqualified with findings</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0637147"/>
                  </a:ext>
                </a:extLst>
              </a:tr>
              <a:tr h="242368">
                <a:tc>
                  <a:txBody>
                    <a:bodyPr/>
                    <a:lstStyle/>
                    <a:p>
                      <a:pPr algn="l" fontAlgn="ctr"/>
                      <a:r>
                        <a:rPr lang="en-US" sz="1000" b="0" i="0" u="none" strike="noStrike">
                          <a:solidFill>
                            <a:srgbClr val="000000"/>
                          </a:solidFill>
                          <a:effectLst/>
                          <a:latin typeface="Century Gothic" panose="020B0502020202020204" pitchFamily="34" charset="0"/>
                        </a:rPr>
                        <a:t>Qualified</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43552786"/>
                  </a:ext>
                </a:extLst>
              </a:tr>
              <a:tr h="242368">
                <a:tc>
                  <a:txBody>
                    <a:bodyPr/>
                    <a:lstStyle/>
                    <a:p>
                      <a:pPr algn="l" fontAlgn="ctr"/>
                      <a:r>
                        <a:rPr lang="en-US" sz="1000" b="0" i="0" u="none" strike="noStrike">
                          <a:solidFill>
                            <a:srgbClr val="000000"/>
                          </a:solidFill>
                          <a:effectLst/>
                          <a:latin typeface="Century Gothic" panose="020B0502020202020204" pitchFamily="34" charset="0"/>
                        </a:rPr>
                        <a:t>Disclaimer</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2103758"/>
                  </a:ext>
                </a:extLst>
              </a:tr>
              <a:tr h="242368">
                <a:tc>
                  <a:txBody>
                    <a:bodyPr/>
                    <a:lstStyle/>
                    <a:p>
                      <a:pPr algn="l" fontAlgn="ctr"/>
                      <a:r>
                        <a:rPr lang="en-US" sz="1000" b="0" i="0" u="none" strike="noStrike">
                          <a:solidFill>
                            <a:srgbClr val="000000"/>
                          </a:solidFill>
                          <a:effectLst/>
                          <a:latin typeface="Century Gothic" panose="020B0502020202020204" pitchFamily="34" charset="0"/>
                        </a:rPr>
                        <a:t>Adverse</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352301"/>
                  </a:ext>
                </a:extLst>
              </a:tr>
              <a:tr h="242368">
                <a:tc>
                  <a:txBody>
                    <a:bodyPr/>
                    <a:lstStyle/>
                    <a:p>
                      <a:pPr algn="l" fontAlgn="ctr"/>
                      <a:r>
                        <a:rPr lang="en-US" sz="1000" b="0" i="0" u="none" strike="noStrike">
                          <a:solidFill>
                            <a:srgbClr val="000000"/>
                          </a:solidFill>
                          <a:effectLst/>
                          <a:latin typeface="Century Gothic" panose="020B0502020202020204" pitchFamily="34" charset="0"/>
                        </a:rPr>
                        <a:t> </a:t>
                      </a:r>
                    </a:p>
                  </a:txBody>
                  <a:tcPr marL="97971"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30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30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entury Gothic" panose="020B0502020202020204" pitchFamily="34" charset="0"/>
                        </a:rPr>
                        <a:t>30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7922567"/>
                  </a:ext>
                </a:extLst>
              </a:tr>
            </a:tbl>
          </a:graphicData>
        </a:graphic>
      </p:graphicFrame>
    </p:spTree>
    <p:extLst>
      <p:ext uri="{BB962C8B-B14F-4D97-AF65-F5344CB8AC3E}">
        <p14:creationId xmlns:p14="http://schemas.microsoft.com/office/powerpoint/2010/main" xmlns="" val="312197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252F2EE-877F-494F-85F7-EA796854720E}"/>
              </a:ext>
            </a:extLst>
          </p:cNvPr>
          <p:cNvSpPr>
            <a:spLocks noGrp="1"/>
          </p:cNvSpPr>
          <p:nvPr>
            <p:ph type="ctrTitle"/>
          </p:nvPr>
        </p:nvSpPr>
        <p:spPr>
          <a:xfrm>
            <a:off x="265486" y="188927"/>
            <a:ext cx="8313766" cy="876300"/>
          </a:xfrm>
        </p:spPr>
        <p:txBody>
          <a:bodyPr>
            <a:normAutofit/>
          </a:bodyPr>
          <a:lstStyle/>
          <a:p>
            <a:pPr marL="68580" indent="-68580">
              <a:lnSpc>
                <a:spcPct val="90000"/>
              </a:lnSpc>
              <a:spcBef>
                <a:spcPts val="900"/>
              </a:spcBef>
              <a:spcAft>
                <a:spcPts val="150"/>
              </a:spcAft>
              <a:buClr>
                <a:srgbClr val="1CADE4"/>
              </a:buClr>
              <a:buSzPct val="100000"/>
              <a:buFont typeface="Tw Cen MT" panose="020B0602020104020603" pitchFamily="34" charset="0"/>
              <a:buChar char=" "/>
              <a:defRPr/>
            </a:pPr>
            <a:r>
              <a:rPr lang="en-US" dirty="0"/>
              <a:t>Improvement in Audit Outcomes (AG)</a:t>
            </a:r>
            <a:endParaRPr lang="en-US" kern="0" spc="75" dirty="0">
              <a:solidFill>
                <a:prstClr val="white"/>
              </a:solidFill>
            </a:endParaRPr>
          </a:p>
        </p:txBody>
      </p:sp>
      <p:pic>
        <p:nvPicPr>
          <p:cNvPr id="4" name="Picture 3">
            <a:extLst>
              <a:ext uri="{FF2B5EF4-FFF2-40B4-BE49-F238E27FC236}">
                <a16:creationId xmlns="" xmlns:a16="http://schemas.microsoft.com/office/drawing/2014/main" id="{BEB1016D-1C41-492E-9251-7728EDD5B4EF}"/>
              </a:ext>
            </a:extLst>
          </p:cNvPr>
          <p:cNvPicPr>
            <a:picLocks noChangeAspect="1"/>
          </p:cNvPicPr>
          <p:nvPr/>
        </p:nvPicPr>
        <p:blipFill>
          <a:blip r:embed="rId2"/>
          <a:stretch>
            <a:fillRect/>
          </a:stretch>
        </p:blipFill>
        <p:spPr>
          <a:xfrm>
            <a:off x="419724" y="1240767"/>
            <a:ext cx="8724275" cy="4660651"/>
          </a:xfrm>
          <a:prstGeom prst="rect">
            <a:avLst/>
          </a:prstGeom>
        </p:spPr>
      </p:pic>
    </p:spTree>
    <p:extLst>
      <p:ext uri="{BB962C8B-B14F-4D97-AF65-F5344CB8AC3E}">
        <p14:creationId xmlns:p14="http://schemas.microsoft.com/office/powerpoint/2010/main" xmlns="" val="117498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974" y="3236495"/>
            <a:ext cx="8774051" cy="1586266"/>
          </a:xfrm>
          <a:prstGeom prst="rect">
            <a:avLst/>
          </a:prstGeom>
        </p:spPr>
        <p:txBody>
          <a:bodyPr wrap="none" anchor="t">
            <a:normAutofit/>
          </a:bodyPr>
          <a:lstStyle/>
          <a:p>
            <a:pPr>
              <a:lnSpc>
                <a:spcPct val="150000"/>
              </a:lnSpc>
              <a:spcAft>
                <a:spcPts val="2400"/>
              </a:spcAft>
            </a:pPr>
            <a:r>
              <a:rPr lang="en-US" sz="3100" b="1" dirty="0">
                <a:solidFill>
                  <a:schemeClr val="bg1"/>
                </a:solidFill>
                <a:latin typeface="Century Gothic" panose="020B0502020202020204" pitchFamily="34" charset="0"/>
                <a:cs typeface="Century Gothic"/>
              </a:rPr>
              <a:t>AG Findings: Unpacked</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t>
            </a:r>
            <a:endParaRPr lang="en-US" sz="1800" dirty="0">
              <a:solidFill>
                <a:schemeClr val="bg1"/>
              </a:solidFill>
              <a:latin typeface="Century Gothic"/>
              <a:cs typeface="Century Gothic"/>
            </a:endParaRPr>
          </a:p>
        </p:txBody>
      </p:sp>
    </p:spTree>
    <p:extLst>
      <p:ext uri="{BB962C8B-B14F-4D97-AF65-F5344CB8AC3E}">
        <p14:creationId xmlns:p14="http://schemas.microsoft.com/office/powerpoint/2010/main" xmlns="" val="112287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0"/>
            <a:ext cx="8597205" cy="914400"/>
          </a:xfrm>
        </p:spPr>
        <p:txBody>
          <a:bodyPr/>
          <a:lstStyle/>
          <a:p>
            <a:r>
              <a:rPr lang="en-ZA" sz="2800" dirty="0"/>
              <a:t>Financial Statements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4294967295"/>
          </p:nvPr>
        </p:nvSpPr>
        <p:spPr>
          <a:xfrm>
            <a:off x="4043081" y="6468150"/>
            <a:ext cx="4138573" cy="23083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98F86"/>
                </a:solidFill>
                <a:effectLst/>
                <a:uLnTx/>
                <a:uFillTx/>
                <a:latin typeface="Century Gothic"/>
                <a:ea typeface="+mn-ea"/>
                <a:cs typeface="+mn-cs"/>
              </a:rPr>
              <a:t>2019 City of Cape Town SIME Engagement</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a:xfrm>
            <a:off x="364460" y="1003178"/>
            <a:ext cx="8288323" cy="5145274"/>
          </a:xfrm>
        </p:spPr>
        <p:txBody>
          <a:bodyPr>
            <a:normAutofit fontScale="77500" lnSpcReduction="20000"/>
          </a:bodyPr>
          <a:lstStyle/>
          <a:p>
            <a:pPr marL="342900" indent="-342900">
              <a:lnSpc>
                <a:spcPct val="200000"/>
              </a:lnSpc>
              <a:buFont typeface="Arial" panose="020B0604020202020204" pitchFamily="34" charset="0"/>
              <a:buChar char="•"/>
            </a:pPr>
            <a:r>
              <a:rPr lang="en-ZA" sz="2400" b="0" dirty="0">
                <a:latin typeface="+mn-lt"/>
              </a:rPr>
              <a:t>Non-current Assets: None</a:t>
            </a:r>
          </a:p>
          <a:p>
            <a:pPr marL="342900" indent="-342900">
              <a:lnSpc>
                <a:spcPct val="200000"/>
              </a:lnSpc>
              <a:buFont typeface="Arial" panose="020B0604020202020204" pitchFamily="34" charset="0"/>
              <a:buChar char="•"/>
            </a:pPr>
            <a:r>
              <a:rPr lang="en-ZA" sz="2400" b="0" dirty="0">
                <a:latin typeface="+mn-lt"/>
              </a:rPr>
              <a:t>Current Assets: None</a:t>
            </a:r>
          </a:p>
          <a:p>
            <a:pPr marL="342900" indent="-342900">
              <a:lnSpc>
                <a:spcPct val="200000"/>
              </a:lnSpc>
              <a:buFont typeface="Arial" panose="020B0604020202020204" pitchFamily="34" charset="0"/>
              <a:buChar char="•"/>
            </a:pPr>
            <a:r>
              <a:rPr lang="en-ZA" sz="2400" b="0" dirty="0">
                <a:latin typeface="+mn-lt"/>
              </a:rPr>
              <a:t>Liabilities: None</a:t>
            </a:r>
          </a:p>
          <a:p>
            <a:pPr marL="342900" indent="-342900">
              <a:lnSpc>
                <a:spcPct val="200000"/>
              </a:lnSpc>
              <a:buFont typeface="Arial" panose="020B0604020202020204" pitchFamily="34" charset="0"/>
              <a:buChar char="•"/>
            </a:pPr>
            <a:r>
              <a:rPr lang="en-ZA" sz="2400" b="0" dirty="0">
                <a:latin typeface="+mn-lt"/>
              </a:rPr>
              <a:t>Capital &amp; Reserves: None</a:t>
            </a:r>
          </a:p>
          <a:p>
            <a:pPr marL="342900" indent="-342900">
              <a:lnSpc>
                <a:spcPct val="200000"/>
              </a:lnSpc>
              <a:buFont typeface="Arial" panose="020B0604020202020204" pitchFamily="34" charset="0"/>
              <a:buChar char="•"/>
            </a:pPr>
            <a:r>
              <a:rPr lang="en-ZA" sz="2400" b="0" dirty="0">
                <a:latin typeface="+mn-lt"/>
              </a:rPr>
              <a:t>Other Disclosure Items: None</a:t>
            </a:r>
          </a:p>
          <a:p>
            <a:pPr marL="342900" indent="-342900">
              <a:lnSpc>
                <a:spcPct val="200000"/>
              </a:lnSpc>
              <a:buFont typeface="Arial" panose="020B0604020202020204" pitchFamily="34" charset="0"/>
              <a:buChar char="•"/>
            </a:pPr>
            <a:r>
              <a:rPr lang="en-ZA" sz="2400" b="0" dirty="0">
                <a:latin typeface="+mn-lt"/>
              </a:rPr>
              <a:t>Revenue: None</a:t>
            </a:r>
          </a:p>
          <a:p>
            <a:pPr marL="342900" indent="-342900">
              <a:lnSpc>
                <a:spcPct val="200000"/>
              </a:lnSpc>
              <a:buFont typeface="Arial" panose="020B0604020202020204" pitchFamily="34" charset="0"/>
              <a:buChar char="•"/>
            </a:pPr>
            <a:r>
              <a:rPr lang="en-ZA" sz="2400" b="0" dirty="0">
                <a:latin typeface="+mn-lt"/>
              </a:rPr>
              <a:t>Expenditure: None</a:t>
            </a:r>
          </a:p>
          <a:p>
            <a:pPr marL="342900" indent="-342900">
              <a:lnSpc>
                <a:spcPct val="200000"/>
              </a:lnSpc>
              <a:buFont typeface="Arial" panose="020B0604020202020204" pitchFamily="34" charset="0"/>
              <a:buChar char="•"/>
            </a:pPr>
            <a:r>
              <a:rPr lang="en-ZA" sz="2400" b="0" dirty="0">
                <a:latin typeface="+mn-lt"/>
              </a:rPr>
              <a:t>Unauthorised, Irregular&amp; Fruitless&amp; Wasteful Expenditure: None</a:t>
            </a:r>
          </a:p>
          <a:p>
            <a:pPr marL="342900" indent="-342900">
              <a:lnSpc>
                <a:spcPct val="200000"/>
              </a:lnSpc>
              <a:buFont typeface="Arial" panose="020B0604020202020204" pitchFamily="34" charset="0"/>
              <a:buChar char="•"/>
            </a:pPr>
            <a:r>
              <a:rPr lang="en-ZA" sz="2400" b="0" dirty="0">
                <a:latin typeface="+mn-lt"/>
              </a:rPr>
              <a:t>Aggregate misstatements: None</a:t>
            </a:r>
          </a:p>
          <a:p>
            <a:pPr>
              <a:lnSpc>
                <a:spcPct val="200000"/>
              </a:lnSpc>
            </a:pPr>
            <a:endParaRPr lang="en-ZA" sz="2400" b="0" dirty="0"/>
          </a:p>
          <a:p>
            <a:pPr marL="342900" indent="-342900">
              <a:lnSpc>
                <a:spcPct val="200000"/>
              </a:lnSpc>
              <a:buFont typeface="+mj-lt"/>
              <a:buAutoNum type="arabicPeriod"/>
            </a:pPr>
            <a:endParaRPr lang="en-ZA" sz="2400" b="0" dirty="0"/>
          </a:p>
          <a:p>
            <a:pPr marL="342900" indent="-342900">
              <a:lnSpc>
                <a:spcPct val="200000"/>
              </a:lnSpc>
              <a:buFont typeface="+mj-lt"/>
              <a:buAutoNum type="arabicPeriod"/>
            </a:pPr>
            <a:endParaRPr lang="en-ZA" sz="2400" b="0" dirty="0"/>
          </a:p>
        </p:txBody>
      </p:sp>
      <p:sp>
        <p:nvSpPr>
          <p:cNvPr id="6" name="Rectangle 5">
            <a:extLst>
              <a:ext uri="{FF2B5EF4-FFF2-40B4-BE49-F238E27FC236}">
                <a16:creationId xmlns="" xmlns:a16="http://schemas.microsoft.com/office/drawing/2014/main" id="{A53F5AA6-B258-4874-9A69-B6C9E78EA4F2}"/>
              </a:ext>
            </a:extLst>
          </p:cNvPr>
          <p:cNvSpPr/>
          <p:nvPr/>
        </p:nvSpPr>
        <p:spPr>
          <a:xfrm>
            <a:off x="2077375" y="6468150"/>
            <a:ext cx="4367813" cy="32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2579866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WCG-Environmental Affairs and Development Planning-New PPT Master-01112012" id="{9D5C8DC3-3F63-46FF-B218-B7672EF799BB}" vid="{B98894EF-4E27-4D74-980D-A0EF0BB9067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esentation_strat session_nov_2015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9_WCG-Provincial Treasury-New PPT Master-01112012">
  <a:themeElements>
    <a:clrScheme name="Custom 1">
      <a:dk1>
        <a:sysClr val="windowText" lastClr="000000"/>
      </a:dk1>
      <a:lt1>
        <a:srgbClr val="FFFFFF"/>
      </a:lt1>
      <a:dk2>
        <a:srgbClr val="003399"/>
      </a:dk2>
      <a:lt2>
        <a:srgbClr val="C4BEB8"/>
      </a:lt2>
      <a:accent1>
        <a:srgbClr val="003399"/>
      </a:accent1>
      <a:accent2>
        <a:srgbClr val="C0C0C0"/>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37CDF4144F2D4FB8B979EBF0B9A506" ma:contentTypeVersion="13" ma:contentTypeDescription="Create a new document." ma:contentTypeScope="" ma:versionID="9144d8010b6a4ca892825d443f199d0c">
  <xsd:schema xmlns:xsd="http://www.w3.org/2001/XMLSchema" xmlns:xs="http://www.w3.org/2001/XMLSchema" xmlns:p="http://schemas.microsoft.com/office/2006/metadata/properties" xmlns:ns3="9f034224-6bc3-426e-9f27-9157b7f50859" xmlns:ns4="1cdfea26-0d62-48cd-b625-ca30c534969e" targetNamespace="http://schemas.microsoft.com/office/2006/metadata/properties" ma:root="true" ma:fieldsID="6dba5d4c2d19d4d0a005882562c522be" ns3:_="" ns4:_="">
    <xsd:import namespace="9f034224-6bc3-426e-9f27-9157b7f50859"/>
    <xsd:import namespace="1cdfea26-0d62-48cd-b625-ca30c5349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34224-6bc3-426e-9f27-9157b7f50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dfea26-0d62-48cd-b625-ca30c534969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A7889-EE28-47D0-892B-0BE0A8492BDB}">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1cdfea26-0d62-48cd-b625-ca30c534969e"/>
    <ds:schemaRef ds:uri="9f034224-6bc3-426e-9f27-9157b7f50859"/>
    <ds:schemaRef ds:uri="http://purl.org/dc/terms/"/>
  </ds:schemaRefs>
</ds:datastoreItem>
</file>

<file path=customXml/itemProps2.xml><?xml version="1.0" encoding="utf-8"?>
<ds:datastoreItem xmlns:ds="http://schemas.openxmlformats.org/officeDocument/2006/customXml" ds:itemID="{C335B64D-BD4B-4066-8593-433E95D29B01}">
  <ds:schemaRefs>
    <ds:schemaRef ds:uri="http://schemas.microsoft.com/sharepoint/v3/contenttype/forms"/>
  </ds:schemaRefs>
</ds:datastoreItem>
</file>

<file path=customXml/itemProps3.xml><?xml version="1.0" encoding="utf-8"?>
<ds:datastoreItem xmlns:ds="http://schemas.openxmlformats.org/officeDocument/2006/customXml" ds:itemID="{19F76735-D3EE-47D8-9E8A-8BAE89766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34224-6bc3-426e-9f27-9157b7f50859"/>
    <ds:schemaRef ds:uri="1cdfea26-0d62-48cd-b625-ca30c53496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864</TotalTime>
  <Words>2469</Words>
  <Application>Microsoft Office PowerPoint</Application>
  <PresentationFormat>On-screen Show (4:3)</PresentationFormat>
  <Paragraphs>598</Paragraphs>
  <Slides>39</Slides>
  <Notes>18</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39</vt:i4>
      </vt:variant>
    </vt:vector>
  </HeadingPairs>
  <TitlesOfParts>
    <vt:vector size="50" baseType="lpstr">
      <vt:lpstr>Office Theme</vt:lpstr>
      <vt:lpstr>Custom Design</vt:lpstr>
      <vt:lpstr>2_Custom Design</vt:lpstr>
      <vt:lpstr>WCG-Provincial Treasury-New PPT Master-01112012</vt:lpstr>
      <vt:lpstr>WCG-PPT Master-121022-amc</vt:lpstr>
      <vt:lpstr>1_Custom Design</vt:lpstr>
      <vt:lpstr>presentation_strat session_nov_2015_updated</vt:lpstr>
      <vt:lpstr>1_WCG-Provincial Treasury-New PPT Master-01112012</vt:lpstr>
      <vt:lpstr>9_WCG-Provincial Treasury-New PPT Master-01112012</vt:lpstr>
      <vt:lpstr>1_WCG-PPT Master-121022-amc</vt:lpstr>
      <vt:lpstr>think-cell Slide</vt:lpstr>
      <vt:lpstr>Slide 1</vt:lpstr>
      <vt:lpstr>2019/20 Audit Outcomes: A Reflection  </vt:lpstr>
      <vt:lpstr>Audit Outcomes: 2015 - 2020</vt:lpstr>
      <vt:lpstr>Provincial Message from the AG (2019/20)</vt:lpstr>
      <vt:lpstr>Audit Outcomes:  2018/19 vs 2019/20 (AG)</vt:lpstr>
      <vt:lpstr> Audit Outcomes – Marked Improvement </vt:lpstr>
      <vt:lpstr>Improvement in Audit Outcomes (AG)</vt:lpstr>
      <vt:lpstr>AG Findings: Unpacked  </vt:lpstr>
      <vt:lpstr>Financial Statements</vt:lpstr>
      <vt:lpstr>Predetermined Objectives</vt:lpstr>
      <vt:lpstr>Non-Compliance</vt:lpstr>
      <vt:lpstr>Specific Risks</vt:lpstr>
      <vt:lpstr>Persistent Risks, as highlighted by the AG</vt:lpstr>
      <vt:lpstr>In response… (MFMA Section 131)    Measures to address matters raised by the AG</vt:lpstr>
      <vt:lpstr>Legislative Framework</vt:lpstr>
      <vt:lpstr>The Response… Municipal Audit Action Plans</vt:lpstr>
      <vt:lpstr>Municipal Audit Action Plans (2)</vt:lpstr>
      <vt:lpstr>Factors contributing towards  achieving  Positive Audit Outcomes  </vt:lpstr>
      <vt:lpstr>Contributing factors: A positive Audit Outcome</vt:lpstr>
      <vt:lpstr>Contributing success factors (2)</vt:lpstr>
      <vt:lpstr>Leadership should lead the change</vt:lpstr>
      <vt:lpstr>Our Contribution towards  achieving positive Audit Outcomes (Support Actions: DLG)  </vt:lpstr>
      <vt:lpstr>Provincial Approach towards Municipal support</vt:lpstr>
      <vt:lpstr>Transversal Support Initiatives</vt:lpstr>
      <vt:lpstr>Transversal Support Initiatives (2)</vt:lpstr>
      <vt:lpstr>Transversal Support Initiatives (3)</vt:lpstr>
      <vt:lpstr>Municipal Specific Support Plan (Operational Plans)</vt:lpstr>
      <vt:lpstr> Audit outcomes: Corrective Actions/Support </vt:lpstr>
      <vt:lpstr>Interventions     </vt:lpstr>
      <vt:lpstr> Kannaland Municipality:  </vt:lpstr>
      <vt:lpstr>Enhancing Municipal Monitoring     </vt:lpstr>
      <vt:lpstr>Municipal Performance Monitoring</vt:lpstr>
      <vt:lpstr>Municipal M&amp;E and Support Cycle</vt:lpstr>
      <vt:lpstr> JDMA: Status of Implementation    </vt:lpstr>
      <vt:lpstr>JDMA Rationale</vt:lpstr>
      <vt:lpstr>JDMA: Institutionalization in the 5 Districts</vt:lpstr>
      <vt:lpstr>JDMA: Institutionalization in the Metro</vt:lpstr>
      <vt:lpstr>JDMA Implementation: Key Highlights</vt:lpstr>
      <vt:lpstr>The End  </vt:lpstr>
    </vt:vector>
  </TitlesOfParts>
  <Company>YWood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Marios</dc:creator>
  <cp:lastModifiedBy>USER</cp:lastModifiedBy>
  <cp:revision>2229</cp:revision>
  <cp:lastPrinted>2021-08-30T12:39:24Z</cp:lastPrinted>
  <dcterms:created xsi:type="dcterms:W3CDTF">2011-10-06T13:46:04Z</dcterms:created>
  <dcterms:modified xsi:type="dcterms:W3CDTF">2021-08-31T11:06:05Z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0x010100A437CDF4144F2D4FB8B979EBF0B9A506</vt:lpwstr>
  </property>
</Properties>
</file>