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4"/>
  </p:sldMasterIdLst>
  <p:notesMasterIdLst>
    <p:notesMasterId r:id="rId10"/>
  </p:notesMasterIdLst>
  <p:sldIdLst>
    <p:sldId id="256" r:id="rId5"/>
    <p:sldId id="260" r:id="rId6"/>
    <p:sldId id="2270" r:id="rId7"/>
    <p:sldId id="2269" r:id="rId8"/>
    <p:sldId id="257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1D8E50"/>
    <a:srgbClr val="ED742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74"/>
    <p:restoredTop sz="94249" autoAdjust="0"/>
  </p:normalViewPr>
  <p:slideViewPr>
    <p:cSldViewPr snapToGrid="0" snapToObjects="1">
      <p:cViewPr varScale="1">
        <p:scale>
          <a:sx n="69" d="100"/>
          <a:sy n="69" d="100"/>
        </p:scale>
        <p:origin x="-786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24CBA5-35D9-42E1-BD25-CED6EA53C882}" type="datetimeFigureOut">
              <a:rPr lang="en-ZA" smtClean="0"/>
              <a:pPr/>
              <a:t>2021/09/01</a:t>
            </a:fld>
            <a:endParaRPr lang="en-Z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Z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71AD59-9628-4E50-955E-D48BB88BF18F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36347343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79243118-0D5E-484C-AB18-7DBE3DF4852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-136868" y="-78658"/>
            <a:ext cx="12374351" cy="707854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xmlns="" id="{7EDCD828-B650-A646-9429-29C2BBC4A6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34272" y="3429002"/>
            <a:ext cx="4833729" cy="1655763"/>
          </a:xfrm>
        </p:spPr>
        <p:txBody>
          <a:bodyPr anchor="b"/>
          <a:lstStyle>
            <a:lvl1pPr algn="r">
              <a:defRPr sz="4400"/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5D3DC06F-B249-DB42-842B-784C705A2F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06277" y="5065470"/>
            <a:ext cx="5161723" cy="580576"/>
          </a:xfrm>
        </p:spPr>
        <p:txBody>
          <a:bodyPr/>
          <a:lstStyle>
            <a:lvl1pPr marL="0" indent="0" algn="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392AD3E-7D48-294F-8F17-61E8483BAB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2A08C-0F56-41B2-B916-432C7E63B8AA}" type="datetime1">
              <a:rPr lang="en-US" smtClean="0"/>
              <a:pPr/>
              <a:t>9/1/2021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054FC3F-F892-C842-BEB6-E46A8DCDA4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FD29872-DEDC-E84B-81DA-9C8B5B73B4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D3B37-E7C6-4C43-A2FD-AF01220176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559967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3389F10-5DA8-224B-9B7F-8E88A05620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6FFAFDFB-4D97-5342-8380-C1E9E6BF320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3D124360-E5BC-294C-9A5A-F8028D2B3B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0728B6E2-E50E-DB49-80ED-A67BB39A75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FC968-B937-4B04-83B8-0C3E7FB9F667}" type="datetime1">
              <a:rPr lang="en-US" smtClean="0"/>
              <a:pPr/>
              <a:t>9/1/2021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8B268B72-E691-5B40-9729-511A2CF08C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A4060D59-3925-9143-A42F-DCB5E9E360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D3B37-E7C6-4C43-A2FD-AF01220176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79488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7229AC5-1F28-914F-9EF7-CAE2FE655B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EB5AC764-EDA5-1346-9175-013EBD836C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65B1FCE-25F0-7346-9ABC-F2DFD5B642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67C57-11BD-4A48-B76C-197289F258F7}" type="datetime1">
              <a:rPr lang="en-US" smtClean="0"/>
              <a:pPr/>
              <a:t>9/1/2021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853BDBE-279F-5A4A-859D-B64B1A7521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E9A70C0-ED7B-2F40-A64B-6309F8E7C2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D3B37-E7C6-4C43-A2FD-AF01220176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525326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1BD0F5C5-5C7D-AC4B-B7D6-9DFDE2A2653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DC37A1EE-64AF-0440-AF3D-1457D0C081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B7DCCC1-49A6-6244-9405-B5015593F2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E0044-083D-4ACE-8D55-3E0112310826}" type="datetime1">
              <a:rPr lang="en-US" smtClean="0"/>
              <a:pPr/>
              <a:t>9/1/2021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2FF611B-0466-024C-9393-4A7AB84687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10F400F-4122-0248-8F53-9D31D6DAE5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D3B37-E7C6-4C43-A2FD-AF01220176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296375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2EA1C20-F561-6449-BF36-96D1786E6B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AB76A6D-1BB6-4247-865C-D1FDA074D8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087D37"/>
                </a:solidFill>
              </a:defRPr>
            </a:lvl1pPr>
            <a:lvl2pPr>
              <a:defRPr>
                <a:solidFill>
                  <a:srgbClr val="087D37"/>
                </a:solidFill>
              </a:defRPr>
            </a:lvl2pPr>
            <a:lvl3pPr>
              <a:defRPr>
                <a:solidFill>
                  <a:srgbClr val="087D37"/>
                </a:solidFill>
              </a:defRPr>
            </a:lvl3pPr>
            <a:lvl4pPr>
              <a:defRPr>
                <a:solidFill>
                  <a:srgbClr val="087D37"/>
                </a:solidFill>
              </a:defRPr>
            </a:lvl4pPr>
            <a:lvl5pPr>
              <a:defRPr>
                <a:solidFill>
                  <a:srgbClr val="087D37"/>
                </a:solidFill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F33C6C3-2FEA-E744-AF17-B26B90E274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A4123-3EA0-4DE2-9DF6-AF865CAC18D5}" type="datetime1">
              <a:rPr lang="en-US" smtClean="0"/>
              <a:pPr/>
              <a:t>9/1/2021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A818BC6-59A6-344A-9CC9-CFC9C938BA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5F15041-AB75-AB46-A78F-CEF66B8485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B5209-9D49-924B-8C50-44F6DC145A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139299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3A19734-2609-EA43-A1FC-13288854B4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2293B56-BFB0-D04A-BC46-A2794E89C9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36CA2-E453-42B5-855A-09E905952CCA}" type="datetime1">
              <a:rPr lang="en-US" smtClean="0"/>
              <a:pPr/>
              <a:t>9/1/2021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B7887D7-EFE6-0940-BCA3-C00AFF0103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66A1A22-39C8-B24C-968B-8E0D78CB2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D3B37-E7C6-4C43-A2FD-AF012201760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ontent Placeholder 3">
            <a:extLst>
              <a:ext uri="{FF2B5EF4-FFF2-40B4-BE49-F238E27FC236}">
                <a16:creationId xmlns:a16="http://schemas.microsoft.com/office/drawing/2014/main" xmlns="" id="{FCEFD41D-4D68-A445-B7E5-BE9CBC5339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8200" y="2181225"/>
            <a:ext cx="10515600" cy="3684588"/>
          </a:xfrm>
        </p:spPr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264071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3A19734-2609-EA43-A1FC-13288854B4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2293B56-BFB0-D04A-BC46-A2794E89C9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CDFCF-668F-43D1-BFBF-0FA998CC01E5}" type="datetime1">
              <a:rPr lang="en-US" smtClean="0"/>
              <a:pPr/>
              <a:t>9/1/2021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B7887D7-EFE6-0940-BCA3-C00AFF0103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66A1A22-39C8-B24C-968B-8E0D78CB2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D3B37-E7C6-4C43-A2FD-AF01220176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881599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55422F4-57F3-9D45-B90D-E77D10596C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868B2873-6BF6-BF43-A221-4905C42D25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4357719-68DB-CE4F-94AA-400AB47A44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31C8F-ECAD-4578-80BD-3A524F5E4B27}" type="datetime1">
              <a:rPr lang="en-US" smtClean="0"/>
              <a:pPr/>
              <a:t>9/1/2021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0607DD8-E4C2-BE49-944D-223C1BF70B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D822B44-E26E-7A4D-AB42-3BC73B252B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D3B37-E7C6-4C43-A2FD-AF01220176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932805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D62B901-E4D0-9840-9472-CEC34701E8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79EA231-8984-AA42-AE13-4394870A9F7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69C3E36D-B346-624B-BC2E-3417D697B9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B124CEBB-F829-EF40-B74F-99B74FFDAB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91441-B632-4B5E-887C-9055046CACE7}" type="datetime1">
              <a:rPr lang="en-US" smtClean="0"/>
              <a:pPr/>
              <a:t>9/1/2021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FBDBE477-D320-894F-84A6-8BB91BEB00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E48F75C1-E939-EE49-AC8F-43D274D385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D3B37-E7C6-4C43-A2FD-AF01220176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464018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F70FCA1-8F3F-A845-99DB-1539E3743B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083F8305-A8F8-AD47-B098-2BA0CC7D89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1753CB7B-0E6E-8649-80DB-78760F7024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E8BA3619-D66C-5C45-BBE3-BD07C40723D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7D6C0363-BE21-854C-9DD0-E6174383F1B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9EE531AB-688F-2141-BEF4-F1DFF34080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1CD7C-79EE-420E-BD20-1FC11892ECBF}" type="datetime1">
              <a:rPr lang="en-US" smtClean="0"/>
              <a:pPr/>
              <a:t>9/1/2021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237C9115-627E-3F41-97B1-398BE3B8B9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FEE6679C-2399-994B-AFC1-102171DB00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D3B37-E7C6-4C43-A2FD-AF01220176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150651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9A0286A-4F88-3145-AE72-B4CD50B6F3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4C534AB9-1997-534C-9EBA-816646218F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97849-962E-4F88-9D95-30E538504272}" type="datetime1">
              <a:rPr lang="en-US" smtClean="0"/>
              <a:pPr/>
              <a:t>9/1/2021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15AA888D-72C9-8A4B-99F8-B0A67583C3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43E0A9DC-5B6A-6042-BA4A-E04AE71A15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D3B37-E7C6-4C43-A2FD-AF01220176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516841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A2D93D14-39F4-C644-B4BE-BB0F7F5B0A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CE20C-A2CE-4690-8791-5BBFC1830FE8}" type="datetime1">
              <a:rPr lang="en-US" smtClean="0"/>
              <a:pPr/>
              <a:t>9/1/2021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6A08E70D-3517-E94C-97F8-93B20FD91B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A19C07F3-7587-FD46-B3D0-B40FD36CF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D3B37-E7C6-4C43-A2FD-AF01220176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115064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D3A5319-5393-CC43-BC41-AABB836A94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BD63447-7C03-E54F-8475-FFC44A0377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668156A8-8777-F449-AAEE-98A4D9760E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E9058E72-59D3-3D41-8A89-696D4DD2D9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FB4EA-32F9-4229-AB49-437D7E827C35}" type="datetime1">
              <a:rPr lang="en-US" smtClean="0"/>
              <a:pPr/>
              <a:t>9/1/2021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D7970116-78B9-FE40-A5EB-0870E65C00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D4E9D35E-C3F6-D643-846D-6D380B8223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D3B37-E7C6-4C43-A2FD-AF01220176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994992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8025AAA9-829C-8344-8D6E-785F01EC41EA}"/>
              </a:ext>
            </a:extLst>
          </p:cNvPr>
          <p:cNvPicPr>
            <a:picLocks noChangeAspect="1"/>
          </p:cNvPicPr>
          <p:nvPr userDrawn="1"/>
        </p:nvPicPr>
        <p:blipFill>
          <a:blip r:embed="rId15"/>
          <a:srcRect/>
          <a:stretch/>
        </p:blipFill>
        <p:spPr>
          <a:xfrm>
            <a:off x="2" y="3698"/>
            <a:ext cx="12191997" cy="6974236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686510D5-684C-9E4C-BBBE-EA52240E1D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AAABE451-1287-224A-B220-F808175040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0BFFB8E-A75F-324F-A68E-70EC7994D93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Gill Sans MT Pro Book" panose="020B0502020104020203" pitchFamily="34" charset="0"/>
              </a:defRPr>
            </a:lvl1pPr>
          </a:lstStyle>
          <a:p>
            <a:fld id="{118913B8-85F2-496D-85AD-4AB6E27F30A4}" type="datetime1">
              <a:rPr lang="en-US" smtClean="0"/>
              <a:pPr/>
              <a:t>9/1/2021</a:t>
            </a:fld>
            <a:endParaRPr lang="en-US" dirty="0">
              <a:latin typeface="Gill Sans MT Pro Book" panose="020B0502020104020203" pitchFamily="34" charset="0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0FFB83B-3812-0047-8B03-64953EAC36A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Gill Sans MT Pro Book" panose="020B0502020104020203" pitchFamily="34" charset="0"/>
              </a:defRPr>
            </a:lvl1pPr>
          </a:lstStyle>
          <a:p>
            <a:endParaRPr lang="en-US" dirty="0">
              <a:latin typeface="Gill Sans MT Pro Book" panose="020B0502020104020203" pitchFamily="34" charset="0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29EA9C4-D3E7-6C4C-8DA2-8123AE9F1E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Gill Sans MT Pro Book" panose="020B0502020104020203" pitchFamily="34" charset="0"/>
              </a:defRPr>
            </a:lvl1pPr>
          </a:lstStyle>
          <a:p>
            <a:fld id="{7DCD3B37-E7C6-4C43-A2FD-AF0122017604}" type="slidenum">
              <a:rPr lang="en-US" smtClean="0"/>
              <a:pPr/>
              <a:t>‹#›</a:t>
            </a:fld>
            <a:endParaRPr lang="en-US" dirty="0">
              <a:latin typeface="Gill Sans MT Pro Book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05229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2" r:id="rId13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>
          <a:solidFill>
            <a:srgbClr val="ED7423"/>
          </a:solidFill>
          <a:latin typeface="Gill Sans MT Pro Medium" panose="020B0502020104020203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1D8E50"/>
          </a:solidFill>
          <a:latin typeface="Gill Sans MT Pro Book" panose="020B0502020104020203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1D8E50"/>
          </a:solidFill>
          <a:latin typeface="Gill Sans MT Pro Book" panose="020B0502020104020203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1D8E50"/>
          </a:solidFill>
          <a:latin typeface="Gill Sans MT Pro Book" panose="020B0502020104020203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1D8E50"/>
          </a:solidFill>
          <a:latin typeface="Gill Sans MT Pro Book" panose="020B0502020104020203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1D8E50"/>
          </a:solidFill>
          <a:latin typeface="Gill Sans MT Pro Book" panose="020B0502020104020203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7064DD5-BC4B-AF44-9EBD-DF3B7B209C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82750" y="5194306"/>
            <a:ext cx="6095999" cy="1655763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en-GB" sz="2800" b="0" i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anose="020B0604020202020204" pitchFamily="34" charset="0"/>
              </a:rPr>
              <a:t>Sefa’s Briefing to the Select Committee on Trade &amp; Industry and Economic Development.</a:t>
            </a:r>
            <a:br>
              <a:rPr lang="en-GB" sz="2800" b="0" i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anose="020B0604020202020204" pitchFamily="34" charset="0"/>
              </a:rPr>
            </a:br>
            <a:r>
              <a:rPr lang="en-US" sz="2800" b="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anose="020B0604020202020204" pitchFamily="34" charset="0"/>
              </a:rPr>
              <a:t>Update on Business Recovery Support Package.</a:t>
            </a:r>
            <a:r>
              <a:rPr lang="en-GB" sz="2800" b="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anose="020B0604020202020204" pitchFamily="34" charset="0"/>
              </a:rPr>
              <a:t> </a:t>
            </a:r>
            <a:r>
              <a:rPr lang="en-GB" sz="2800" b="0" i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anose="020B0604020202020204" pitchFamily="34" charset="0"/>
              </a:rPr>
              <a:t/>
            </a:r>
            <a:br>
              <a:rPr lang="en-GB" sz="2800" b="0" i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anose="020B0604020202020204" pitchFamily="34" charset="0"/>
              </a:rPr>
            </a:br>
            <a:r>
              <a:rPr lang="en-GB" sz="2800" b="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anose="020B0604020202020204" pitchFamily="34" charset="0"/>
              </a:rPr>
              <a:t>31 August 2021 </a:t>
            </a:r>
            <a:endParaRPr lang="en-US" sz="2800" b="0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306016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651B92C-C345-4846-846D-660B1F83896F}"/>
              </a:ext>
            </a:extLst>
          </p:cNvPr>
          <p:cNvSpPr txBox="1">
            <a:spLocks/>
          </p:cNvSpPr>
          <p:nvPr/>
        </p:nvSpPr>
        <p:spPr>
          <a:xfrm>
            <a:off x="1576075" y="163328"/>
            <a:ext cx="7886700" cy="6127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900" b="1" kern="1200">
                <a:solidFill>
                  <a:srgbClr val="50575F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ZA" sz="3200" dirty="0">
                <a:solidFill>
                  <a:srgbClr val="EF7100"/>
                </a:solidFill>
                <a:latin typeface="Gill Sans MT" panose="020B0502020104020203" pitchFamily="34" charset="0"/>
                <a:ea typeface="+mn-ea"/>
              </a:rPr>
              <a:t>Contents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38BE1DA9-7BC9-49F4-BF78-1FAAFCF28D8E}"/>
              </a:ext>
            </a:extLst>
          </p:cNvPr>
          <p:cNvSpPr txBox="1"/>
          <p:nvPr/>
        </p:nvSpPr>
        <p:spPr>
          <a:xfrm>
            <a:off x="1154244" y="1121990"/>
            <a:ext cx="9698636" cy="16892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+mj-lt"/>
              <a:buAutoNum type="arabicPeriod"/>
              <a:defRPr/>
            </a:pPr>
            <a:r>
              <a:rPr lang="en-ZA" sz="2400" dirty="0">
                <a:latin typeface="Gill Sans MT" panose="020B0502020104020203" pitchFamily="34" charset="0"/>
              </a:rPr>
              <a:t>Update on Business Recovery Support Package</a:t>
            </a:r>
            <a:endParaRPr lang="en-ZA" sz="2400" b="1" dirty="0">
              <a:latin typeface="Gill Sans MT" panose="020B0502020104020203" pitchFamily="34" charset="0"/>
            </a:endParaRP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ZA" sz="2400" dirty="0">
                <a:solidFill>
                  <a:prstClr val="black"/>
                </a:solidFill>
                <a:latin typeface="Gill Sans MT" panose="020B0502020104020203" pitchFamily="34" charset="0"/>
              </a:rPr>
              <a:t>sefa-Funded Clients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ZA" sz="2400" dirty="0">
                <a:solidFill>
                  <a:prstClr val="black"/>
                </a:solidFill>
                <a:latin typeface="Gill Sans MT" panose="020B0502020104020203" pitchFamily="34" charset="0"/>
              </a:rPr>
              <a:t>New Applications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xmlns="" id="{0F49597C-3DA5-495B-832D-74A30EE009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C0FB5209-9D49-924B-8C50-44F6DC145A8D}" type="slidenum">
              <a:rPr lang="en-US" smtClean="0"/>
              <a:pPr algn="l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801519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6EE887D-8D94-4B70-9CFD-90447867CF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9725" y="133349"/>
            <a:ext cx="10936459" cy="724780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en-US" sz="3200" b="1" dirty="0">
                <a:solidFill>
                  <a:schemeClr val="accent6">
                    <a:lumMod val="50000"/>
                  </a:schemeClr>
                </a:solidFill>
                <a:latin typeface="Gill Sans MT" panose="020B0502020104020203" pitchFamily="34" charset="0"/>
              </a:rPr>
              <a:t>Update on the Business Recovery Support Package – Businesses Affected by Riots in KZN and Gauteng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0D85E2E3-1C40-4FE9-8B4A-CBD774BF27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B5209-9D49-924B-8C50-44F6DC145A8D}" type="slidenum">
              <a:rPr lang="en-US" smtClean="0"/>
              <a:pPr/>
              <a:t>3</a:t>
            </a:fld>
            <a:endParaRPr lang="en-US"/>
          </a:p>
        </p:txBody>
      </p:sp>
      <p:graphicFrame>
        <p:nvGraphicFramePr>
          <p:cNvPr id="8" name="Table 4">
            <a:extLst>
              <a:ext uri="{FF2B5EF4-FFF2-40B4-BE49-F238E27FC236}">
                <a16:creationId xmlns:a16="http://schemas.microsoft.com/office/drawing/2014/main" xmlns="" id="{739EC9AF-F6B8-436E-A9D7-B8EEF5A8A33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93694286"/>
              </p:ext>
            </p:extLst>
          </p:nvPr>
        </p:nvGraphicFramePr>
        <p:xfrm>
          <a:off x="750434" y="885448"/>
          <a:ext cx="10925750" cy="3252245"/>
        </p:xfrm>
        <a:graphic>
          <a:graphicData uri="http://schemas.openxmlformats.org/drawingml/2006/table">
            <a:tbl>
              <a:tblPr firstRow="1" bandRow="1"/>
              <a:tblGrid>
                <a:gridCol w="1603781">
                  <a:extLst>
                    <a:ext uri="{9D8B030D-6E8A-4147-A177-3AD203B41FA5}">
                      <a16:colId xmlns:a16="http://schemas.microsoft.com/office/drawing/2014/main" xmlns="" val="2336542673"/>
                    </a:ext>
                  </a:extLst>
                </a:gridCol>
                <a:gridCol w="1678410">
                  <a:extLst>
                    <a:ext uri="{9D8B030D-6E8A-4147-A177-3AD203B41FA5}">
                      <a16:colId xmlns:a16="http://schemas.microsoft.com/office/drawing/2014/main" xmlns="" val="1377141424"/>
                    </a:ext>
                  </a:extLst>
                </a:gridCol>
                <a:gridCol w="2531512">
                  <a:extLst>
                    <a:ext uri="{9D8B030D-6E8A-4147-A177-3AD203B41FA5}">
                      <a16:colId xmlns:a16="http://schemas.microsoft.com/office/drawing/2014/main" xmlns="" val="2679017670"/>
                    </a:ext>
                  </a:extLst>
                </a:gridCol>
                <a:gridCol w="2209431">
                  <a:extLst>
                    <a:ext uri="{9D8B030D-6E8A-4147-A177-3AD203B41FA5}">
                      <a16:colId xmlns:a16="http://schemas.microsoft.com/office/drawing/2014/main" xmlns="" val="2677871572"/>
                    </a:ext>
                  </a:extLst>
                </a:gridCol>
                <a:gridCol w="2902616">
                  <a:extLst>
                    <a:ext uri="{9D8B030D-6E8A-4147-A177-3AD203B41FA5}">
                      <a16:colId xmlns:a16="http://schemas.microsoft.com/office/drawing/2014/main" xmlns="" val="2221739163"/>
                    </a:ext>
                  </a:extLst>
                </a:gridCol>
              </a:tblGrid>
              <a:tr h="83097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Arial" pitchFamily="34" charset="0"/>
                          <a:cs typeface="Arial" pitchFamily="34" charset="0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Arial" pitchFamily="34" charset="0"/>
                          <a:cs typeface="Arial" pitchFamily="34" charset="0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Arial" pitchFamily="34" charset="0"/>
                          <a:cs typeface="Arial" pitchFamily="34" charset="0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Arial" pitchFamily="34" charset="0"/>
                          <a:cs typeface="Arial" pitchFamily="34" charset="0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Arial" pitchFamily="34" charset="0"/>
                          <a:cs typeface="Arial" pitchFamily="34" charset="0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Arial" pitchFamily="34" charset="0"/>
                          <a:cs typeface="Arial" pitchFamily="34" charset="0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Arial" pitchFamily="34" charset="0"/>
                          <a:cs typeface="Arial" pitchFamily="34" charset="0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Arial" pitchFamily="34" charset="0"/>
                          <a:cs typeface="Arial" pitchFamily="34" charset="0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r>
                        <a:rPr lang="en-US" dirty="0"/>
                        <a:t>sefa Clients</a:t>
                      </a:r>
                      <a:endParaRPr lang="en-ZA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Arial" pitchFamily="34" charset="0"/>
                          <a:cs typeface="Arial" pitchFamily="34" charset="0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Arial" pitchFamily="34" charset="0"/>
                          <a:cs typeface="Arial" pitchFamily="34" charset="0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Arial" pitchFamily="34" charset="0"/>
                          <a:cs typeface="Arial" pitchFamily="34" charset="0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Arial" pitchFamily="34" charset="0"/>
                          <a:cs typeface="Arial" pitchFamily="34" charset="0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Arial" pitchFamily="34" charset="0"/>
                          <a:cs typeface="Arial" pitchFamily="34" charset="0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Arial" pitchFamily="34" charset="0"/>
                          <a:cs typeface="Arial" pitchFamily="34" charset="0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Arial" pitchFamily="34" charset="0"/>
                          <a:cs typeface="Arial" pitchFamily="34" charset="0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Arial" pitchFamily="34" charset="0"/>
                          <a:cs typeface="Arial" pitchFamily="34" charset="0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Number of Companies Impacted</a:t>
                      </a:r>
                      <a:endParaRPr lang="en-ZA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Arial" pitchFamily="34" charset="0"/>
                          <a:cs typeface="Arial" pitchFamily="34" charset="0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Arial" pitchFamily="34" charset="0"/>
                          <a:cs typeface="Arial" pitchFamily="34" charset="0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Arial" pitchFamily="34" charset="0"/>
                          <a:cs typeface="Arial" pitchFamily="34" charset="0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Arial" pitchFamily="34" charset="0"/>
                          <a:cs typeface="Arial" pitchFamily="34" charset="0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Arial" pitchFamily="34" charset="0"/>
                          <a:cs typeface="Arial" pitchFamily="34" charset="0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Arial" pitchFamily="34" charset="0"/>
                          <a:cs typeface="Arial" pitchFamily="34" charset="0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Arial" pitchFamily="34" charset="0"/>
                          <a:cs typeface="Arial" pitchFamily="34" charset="0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Arial" pitchFamily="34" charset="0"/>
                          <a:cs typeface="Arial" pitchFamily="34" charset="0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r>
                        <a:rPr lang="en-US" dirty="0"/>
                        <a:t>Economic Sectors</a:t>
                      </a:r>
                      <a:endParaRPr lang="en-ZA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Arial" pitchFamily="34" charset="0"/>
                          <a:cs typeface="Arial" pitchFamily="34" charset="0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Arial" pitchFamily="34" charset="0"/>
                          <a:cs typeface="Arial" pitchFamily="34" charset="0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Arial" pitchFamily="34" charset="0"/>
                          <a:cs typeface="Arial" pitchFamily="34" charset="0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Arial" pitchFamily="34" charset="0"/>
                          <a:cs typeface="Arial" pitchFamily="34" charset="0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Arial" pitchFamily="34" charset="0"/>
                          <a:cs typeface="Arial" pitchFamily="34" charset="0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Arial" pitchFamily="34" charset="0"/>
                          <a:cs typeface="Arial" pitchFamily="34" charset="0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Arial" pitchFamily="34" charset="0"/>
                          <a:cs typeface="Arial" pitchFamily="34" charset="0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Arial" pitchFamily="34" charset="0"/>
                          <a:cs typeface="Arial" pitchFamily="34" charset="0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r>
                        <a:rPr lang="en-US" dirty="0"/>
                        <a:t>Business Insurance Cover</a:t>
                      </a:r>
                      <a:endParaRPr lang="en-ZA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Arial" pitchFamily="34" charset="0"/>
                          <a:cs typeface="Arial" pitchFamily="34" charset="0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Arial" pitchFamily="34" charset="0"/>
                          <a:cs typeface="Arial" pitchFamily="34" charset="0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Arial" pitchFamily="34" charset="0"/>
                          <a:cs typeface="Arial" pitchFamily="34" charset="0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Arial" pitchFamily="34" charset="0"/>
                          <a:cs typeface="Arial" pitchFamily="34" charset="0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Arial" pitchFamily="34" charset="0"/>
                          <a:cs typeface="Arial" pitchFamily="34" charset="0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Arial" pitchFamily="34" charset="0"/>
                          <a:cs typeface="Arial" pitchFamily="34" charset="0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Arial" pitchFamily="34" charset="0"/>
                          <a:cs typeface="Arial" pitchFamily="34" charset="0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Arial" pitchFamily="34" charset="0"/>
                          <a:cs typeface="Arial" pitchFamily="34" charset="0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r>
                        <a:rPr lang="en-US" dirty="0"/>
                        <a:t>Total sefa Exposure</a:t>
                      </a:r>
                      <a:endParaRPr lang="en-ZA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60005507"/>
                  </a:ext>
                </a:extLst>
              </a:tr>
              <a:tr h="83097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Arial" pitchFamily="34" charset="0"/>
                          <a:cs typeface="Arial" pitchFamily="34" charset="0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Arial" pitchFamily="34" charset="0"/>
                          <a:cs typeface="Arial" pitchFamily="34" charset="0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Arial" pitchFamily="34" charset="0"/>
                          <a:cs typeface="Arial" pitchFamily="34" charset="0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Arial" pitchFamily="34" charset="0"/>
                          <a:cs typeface="Arial" pitchFamily="34" charset="0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Arial" pitchFamily="34" charset="0"/>
                          <a:cs typeface="Arial" pitchFamily="34" charset="0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Arial" pitchFamily="34" charset="0"/>
                          <a:cs typeface="Arial" pitchFamily="34" charset="0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Arial" pitchFamily="34" charset="0"/>
                          <a:cs typeface="Arial" pitchFamily="34" charset="0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Arial" pitchFamily="34" charset="0"/>
                          <a:cs typeface="Arial" pitchFamily="34" charset="0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Gauteng</a:t>
                      </a:r>
                      <a:endParaRPr lang="en-ZA" dirty="0"/>
                    </a:p>
                    <a:p>
                      <a:endParaRPr lang="en-ZA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Arial" pitchFamily="34" charset="0"/>
                          <a:cs typeface="Arial" pitchFamily="34" charset="0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Arial" pitchFamily="34" charset="0"/>
                          <a:cs typeface="Arial" pitchFamily="34" charset="0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Arial" pitchFamily="34" charset="0"/>
                          <a:cs typeface="Arial" pitchFamily="34" charset="0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Arial" pitchFamily="34" charset="0"/>
                          <a:cs typeface="Arial" pitchFamily="34" charset="0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Arial" pitchFamily="34" charset="0"/>
                          <a:cs typeface="Arial" pitchFamily="34" charset="0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Arial" pitchFamily="34" charset="0"/>
                          <a:cs typeface="Arial" pitchFamily="34" charset="0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Arial" pitchFamily="34" charset="0"/>
                          <a:cs typeface="Arial" pitchFamily="34" charset="0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Arial" pitchFamily="34" charset="0"/>
                          <a:cs typeface="Arial" pitchFamily="34" charset="0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algn="ctr"/>
                      <a:r>
                        <a:rPr lang="en-US" dirty="0"/>
                        <a:t>6</a:t>
                      </a:r>
                      <a:endParaRPr lang="en-ZA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Arial" pitchFamily="34" charset="0"/>
                          <a:cs typeface="Arial" pitchFamily="34" charset="0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Arial" pitchFamily="34" charset="0"/>
                          <a:cs typeface="Arial" pitchFamily="34" charset="0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Arial" pitchFamily="34" charset="0"/>
                          <a:cs typeface="Arial" pitchFamily="34" charset="0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Arial" pitchFamily="34" charset="0"/>
                          <a:cs typeface="Arial" pitchFamily="34" charset="0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Arial" pitchFamily="34" charset="0"/>
                          <a:cs typeface="Arial" pitchFamily="34" charset="0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Arial" pitchFamily="34" charset="0"/>
                          <a:cs typeface="Arial" pitchFamily="34" charset="0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Arial" pitchFamily="34" charset="0"/>
                          <a:cs typeface="Arial" pitchFamily="34" charset="0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Arial" pitchFamily="34" charset="0"/>
                          <a:cs typeface="Arial" pitchFamily="34" charset="0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r>
                        <a:rPr lang="en-US" dirty="0"/>
                        <a:t>Food Retail (4), </a:t>
                      </a:r>
                    </a:p>
                    <a:p>
                      <a:r>
                        <a:rPr lang="en-US" dirty="0"/>
                        <a:t>Fuel Retail (2)</a:t>
                      </a:r>
                    </a:p>
                    <a:p>
                      <a:endParaRPr lang="en-ZA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Arial" pitchFamily="34" charset="0"/>
                          <a:cs typeface="Arial" pitchFamily="34" charset="0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Arial" pitchFamily="34" charset="0"/>
                          <a:cs typeface="Arial" pitchFamily="34" charset="0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Arial" pitchFamily="34" charset="0"/>
                          <a:cs typeface="Arial" pitchFamily="34" charset="0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Arial" pitchFamily="34" charset="0"/>
                          <a:cs typeface="Arial" pitchFamily="34" charset="0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Arial" pitchFamily="34" charset="0"/>
                          <a:cs typeface="Arial" pitchFamily="34" charset="0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Arial" pitchFamily="34" charset="0"/>
                          <a:cs typeface="Arial" pitchFamily="34" charset="0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Arial" pitchFamily="34" charset="0"/>
                          <a:cs typeface="Arial" pitchFamily="34" charset="0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Arial" pitchFamily="34" charset="0"/>
                          <a:cs typeface="Arial" pitchFamily="34" charset="0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r>
                        <a:rPr lang="en-US" dirty="0"/>
                        <a:t>All 6 are covered</a:t>
                      </a:r>
                      <a:endParaRPr lang="en-ZA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Arial" pitchFamily="34" charset="0"/>
                          <a:cs typeface="Arial" pitchFamily="34" charset="0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Arial" pitchFamily="34" charset="0"/>
                          <a:cs typeface="Arial" pitchFamily="34" charset="0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Arial" pitchFamily="34" charset="0"/>
                          <a:cs typeface="Arial" pitchFamily="34" charset="0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Arial" pitchFamily="34" charset="0"/>
                          <a:cs typeface="Arial" pitchFamily="34" charset="0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Arial" pitchFamily="34" charset="0"/>
                          <a:cs typeface="Arial" pitchFamily="34" charset="0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Arial" pitchFamily="34" charset="0"/>
                          <a:cs typeface="Arial" pitchFamily="34" charset="0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Arial" pitchFamily="34" charset="0"/>
                          <a:cs typeface="Arial" pitchFamily="34" charset="0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Arial" pitchFamily="34" charset="0"/>
                          <a:cs typeface="Arial" pitchFamily="34" charset="0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/>
                        <a:t>R12 816 687.24</a:t>
                      </a:r>
                      <a:endParaRPr lang="en-ZA" sz="1600" dirty="0"/>
                    </a:p>
                    <a:p>
                      <a:pPr algn="ctr" fontAlgn="b"/>
                      <a:endParaRPr lang="en-Z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45378039"/>
                  </a:ext>
                </a:extLst>
              </a:tr>
              <a:tr h="58167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Arial" pitchFamily="34" charset="0"/>
                          <a:cs typeface="Arial" pitchFamily="34" charset="0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Arial" pitchFamily="34" charset="0"/>
                          <a:cs typeface="Arial" pitchFamily="34" charset="0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Arial" pitchFamily="34" charset="0"/>
                          <a:cs typeface="Arial" pitchFamily="34" charset="0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Arial" pitchFamily="34" charset="0"/>
                          <a:cs typeface="Arial" pitchFamily="34" charset="0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Arial" pitchFamily="34" charset="0"/>
                          <a:cs typeface="Arial" pitchFamily="34" charset="0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Arial" pitchFamily="34" charset="0"/>
                          <a:cs typeface="Arial" pitchFamily="34" charset="0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Arial" pitchFamily="34" charset="0"/>
                          <a:cs typeface="Arial" pitchFamily="34" charset="0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Arial" pitchFamily="34" charset="0"/>
                          <a:cs typeface="Arial" pitchFamily="34" charset="0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Kwa-Zulu Natal</a:t>
                      </a:r>
                      <a:endParaRPr lang="en-ZA" dirty="0"/>
                    </a:p>
                    <a:p>
                      <a:endParaRPr lang="en-ZA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Arial" pitchFamily="34" charset="0"/>
                          <a:cs typeface="Arial" pitchFamily="34" charset="0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Arial" pitchFamily="34" charset="0"/>
                          <a:cs typeface="Arial" pitchFamily="34" charset="0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Arial" pitchFamily="34" charset="0"/>
                          <a:cs typeface="Arial" pitchFamily="34" charset="0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Arial" pitchFamily="34" charset="0"/>
                          <a:cs typeface="Arial" pitchFamily="34" charset="0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Arial" pitchFamily="34" charset="0"/>
                          <a:cs typeface="Arial" pitchFamily="34" charset="0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Arial" pitchFamily="34" charset="0"/>
                          <a:cs typeface="Arial" pitchFamily="34" charset="0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Arial" pitchFamily="34" charset="0"/>
                          <a:cs typeface="Arial" pitchFamily="34" charset="0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Arial" pitchFamily="34" charset="0"/>
                          <a:cs typeface="Arial" pitchFamily="34" charset="0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algn="ctr"/>
                      <a:r>
                        <a:rPr lang="en-US" dirty="0"/>
                        <a:t>5</a:t>
                      </a:r>
                      <a:endParaRPr lang="en-ZA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Arial" pitchFamily="34" charset="0"/>
                          <a:cs typeface="Arial" pitchFamily="34" charset="0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Arial" pitchFamily="34" charset="0"/>
                          <a:cs typeface="Arial" pitchFamily="34" charset="0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Arial" pitchFamily="34" charset="0"/>
                          <a:cs typeface="Arial" pitchFamily="34" charset="0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Arial" pitchFamily="34" charset="0"/>
                          <a:cs typeface="Arial" pitchFamily="34" charset="0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Arial" pitchFamily="34" charset="0"/>
                          <a:cs typeface="Arial" pitchFamily="34" charset="0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Arial" pitchFamily="34" charset="0"/>
                          <a:cs typeface="Arial" pitchFamily="34" charset="0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Arial" pitchFamily="34" charset="0"/>
                          <a:cs typeface="Arial" pitchFamily="34" charset="0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Arial" pitchFamily="34" charset="0"/>
                          <a:cs typeface="Arial" pitchFamily="34" charset="0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r>
                        <a:rPr lang="en-US" dirty="0"/>
                        <a:t>Services (Eye care) (1)</a:t>
                      </a:r>
                    </a:p>
                    <a:p>
                      <a:r>
                        <a:rPr lang="en-US" dirty="0"/>
                        <a:t>Food Restaurants (4)</a:t>
                      </a:r>
                      <a:endParaRPr lang="en-ZA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Arial" pitchFamily="34" charset="0"/>
                          <a:cs typeface="Arial" pitchFamily="34" charset="0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Arial" pitchFamily="34" charset="0"/>
                          <a:cs typeface="Arial" pitchFamily="34" charset="0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Arial" pitchFamily="34" charset="0"/>
                          <a:cs typeface="Arial" pitchFamily="34" charset="0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Arial" pitchFamily="34" charset="0"/>
                          <a:cs typeface="Arial" pitchFamily="34" charset="0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Arial" pitchFamily="34" charset="0"/>
                          <a:cs typeface="Arial" pitchFamily="34" charset="0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Arial" pitchFamily="34" charset="0"/>
                          <a:cs typeface="Arial" pitchFamily="34" charset="0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Arial" pitchFamily="34" charset="0"/>
                          <a:cs typeface="Arial" pitchFamily="34" charset="0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Arial" pitchFamily="34" charset="0"/>
                          <a:cs typeface="Arial" pitchFamily="34" charset="0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All 5 are covered</a:t>
                      </a:r>
                      <a:endParaRPr lang="en-ZA" dirty="0"/>
                    </a:p>
                    <a:p>
                      <a:endParaRPr lang="en-ZA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Arial" pitchFamily="34" charset="0"/>
                          <a:cs typeface="Arial" pitchFamily="34" charset="0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Arial" pitchFamily="34" charset="0"/>
                          <a:cs typeface="Arial" pitchFamily="34" charset="0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Arial" pitchFamily="34" charset="0"/>
                          <a:cs typeface="Arial" pitchFamily="34" charset="0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Arial" pitchFamily="34" charset="0"/>
                          <a:cs typeface="Arial" pitchFamily="34" charset="0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Arial" pitchFamily="34" charset="0"/>
                          <a:cs typeface="Arial" pitchFamily="34" charset="0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Arial" pitchFamily="34" charset="0"/>
                          <a:cs typeface="Arial" pitchFamily="34" charset="0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Arial" pitchFamily="34" charset="0"/>
                          <a:cs typeface="Arial" pitchFamily="34" charset="0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Arial" pitchFamily="34" charset="0"/>
                          <a:cs typeface="Arial" pitchFamily="34" charset="0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r>
                        <a:rPr lang="en-GB" dirty="0"/>
                        <a:t>R2 096 572.08</a:t>
                      </a:r>
                    </a:p>
                    <a:p>
                      <a:endParaRPr lang="en-ZA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54489971"/>
                  </a:ext>
                </a:extLst>
              </a:tr>
              <a:tr h="783365">
                <a:tc>
                  <a:txBody>
                    <a:bodyPr/>
                    <a:lstStyle/>
                    <a:p>
                      <a:r>
                        <a:rPr lang="en-US" dirty="0"/>
                        <a:t>Total</a:t>
                      </a:r>
                      <a:endParaRPr lang="en-ZA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11</a:t>
                      </a:r>
                      <a:endParaRPr lang="en-ZA" dirty="0"/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dirty="0"/>
                        <a:t>R14 913 259.32</a:t>
                      </a: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960228154"/>
                  </a:ext>
                </a:extLst>
              </a:tr>
            </a:tbl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FD81B699-4B14-43D4-8870-2A564E2480E2}"/>
              </a:ext>
            </a:extLst>
          </p:cNvPr>
          <p:cNvSpPr txBox="1"/>
          <p:nvPr/>
        </p:nvSpPr>
        <p:spPr>
          <a:xfrm>
            <a:off x="1003042" y="4287790"/>
            <a:ext cx="10673142" cy="17851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prstClr val="black"/>
                </a:solidFill>
                <a:cs typeface="Arial" pitchFamily="34" charset="0"/>
              </a:rPr>
              <a:t>Status of business operation: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prstClr val="black"/>
                </a:solidFill>
                <a:cs typeface="Arial" pitchFamily="34" charset="0"/>
              </a:rPr>
              <a:t>All 11 businesses are currently not trading,  pending the payment from insurance claims,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prstClr val="black"/>
                </a:solidFill>
                <a:cs typeface="Arial" pitchFamily="34" charset="0"/>
              </a:rPr>
              <a:t>sefa</a:t>
            </a:r>
            <a:r>
              <a:rPr lang="en-US" dirty="0">
                <a:solidFill>
                  <a:prstClr val="black"/>
                </a:solidFill>
                <a:cs typeface="Arial" pitchFamily="34" charset="0"/>
              </a:rPr>
              <a:t> has granted them a 6-month payment deferment.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prstClr val="black"/>
                </a:solidFill>
                <a:cs typeface="Arial" pitchFamily="34" charset="0"/>
              </a:rPr>
              <a:t>Pick ‘n pay has also offered its franchisees that are affected by looting, loans while waiting for the insurance claims payout. One pick n pay store </a:t>
            </a:r>
            <a:r>
              <a:rPr lang="en-US" dirty="0" err="1">
                <a:solidFill>
                  <a:prstClr val="black"/>
                </a:solidFill>
                <a:cs typeface="Arial" pitchFamily="34" charset="0"/>
              </a:rPr>
              <a:t>Bassianes</a:t>
            </a:r>
            <a:r>
              <a:rPr lang="en-US" dirty="0">
                <a:solidFill>
                  <a:prstClr val="black"/>
                </a:solidFill>
                <a:cs typeface="Arial" pitchFamily="34" charset="0"/>
              </a:rPr>
              <a:t> Market (Pty) Ltd located in </a:t>
            </a:r>
            <a:r>
              <a:rPr lang="en-US" dirty="0" err="1">
                <a:solidFill>
                  <a:prstClr val="black"/>
                </a:solidFill>
                <a:cs typeface="Arial" pitchFamily="34" charset="0"/>
              </a:rPr>
              <a:t>Katlehong</a:t>
            </a:r>
            <a:r>
              <a:rPr lang="en-US" dirty="0">
                <a:solidFill>
                  <a:prstClr val="black"/>
                </a:solidFill>
                <a:cs typeface="Arial" pitchFamily="34" charset="0"/>
              </a:rPr>
              <a:t> has resumed operations.</a:t>
            </a:r>
          </a:p>
          <a:p>
            <a:pPr lvl="1"/>
            <a:endParaRPr lang="en-ZA" sz="2000" dirty="0">
              <a:solidFill>
                <a:prstClr val="black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26369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6EE887D-8D94-4B70-9CFD-90447867CF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9725" y="133349"/>
            <a:ext cx="10936459" cy="724780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b="1" dirty="0">
                <a:solidFill>
                  <a:schemeClr val="accent6">
                    <a:lumMod val="50000"/>
                  </a:schemeClr>
                </a:solidFill>
                <a:latin typeface="Gill Sans MT" panose="020B0502020104020203" pitchFamily="34" charset="0"/>
              </a:rPr>
              <a:t>Update on the Business Recovery Support Package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0D85E2E3-1C40-4FE9-8B4A-CBD774BF27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B5209-9D49-924B-8C50-44F6DC145A8D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5A54AEA3-FCA4-4687-94DC-7A5A422E7307}"/>
              </a:ext>
            </a:extLst>
          </p:cNvPr>
          <p:cNvSpPr txBox="1"/>
          <p:nvPr/>
        </p:nvSpPr>
        <p:spPr>
          <a:xfrm>
            <a:off x="1571785" y="5404452"/>
            <a:ext cx="101043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NB: Information as at 12 noon on 31 August 21. Weekly updates will be shared with DSBD.</a:t>
            </a:r>
          </a:p>
          <a:p>
            <a:r>
              <a:rPr lang="en-US" dirty="0"/>
              <a:t>The deadline for applications has been extended to 30 September 2021.</a:t>
            </a:r>
            <a:endParaRPr lang="en-ZA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xmlns="" id="{630F4E24-3F1C-4B0E-8E7F-A6B3FC60F38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607415039"/>
              </p:ext>
            </p:extLst>
          </p:nvPr>
        </p:nvGraphicFramePr>
        <p:xfrm>
          <a:off x="739724" y="1080109"/>
          <a:ext cx="10936458" cy="3926601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4278515">
                  <a:extLst>
                    <a:ext uri="{9D8B030D-6E8A-4147-A177-3AD203B41FA5}">
                      <a16:colId xmlns:a16="http://schemas.microsoft.com/office/drawing/2014/main" xmlns="" val="2591066967"/>
                    </a:ext>
                  </a:extLst>
                </a:gridCol>
                <a:gridCol w="1912848">
                  <a:extLst>
                    <a:ext uri="{9D8B030D-6E8A-4147-A177-3AD203B41FA5}">
                      <a16:colId xmlns:a16="http://schemas.microsoft.com/office/drawing/2014/main" xmlns="" val="1033953201"/>
                    </a:ext>
                  </a:extLst>
                </a:gridCol>
                <a:gridCol w="1605508">
                  <a:extLst>
                    <a:ext uri="{9D8B030D-6E8A-4147-A177-3AD203B41FA5}">
                      <a16:colId xmlns:a16="http://schemas.microsoft.com/office/drawing/2014/main" xmlns="" val="2607376527"/>
                    </a:ext>
                  </a:extLst>
                </a:gridCol>
                <a:gridCol w="1534079">
                  <a:extLst>
                    <a:ext uri="{9D8B030D-6E8A-4147-A177-3AD203B41FA5}">
                      <a16:colId xmlns:a16="http://schemas.microsoft.com/office/drawing/2014/main" xmlns="" val="4210698565"/>
                    </a:ext>
                  </a:extLst>
                </a:gridCol>
                <a:gridCol w="1605508">
                  <a:extLst>
                    <a:ext uri="{9D8B030D-6E8A-4147-A177-3AD203B41FA5}">
                      <a16:colId xmlns:a16="http://schemas.microsoft.com/office/drawing/2014/main" xmlns="" val="2214222055"/>
                    </a:ext>
                  </a:extLst>
                </a:gridCol>
              </a:tblGrid>
              <a:tr h="436289">
                <a:tc>
                  <a:txBody>
                    <a:bodyPr/>
                    <a:lstStyle/>
                    <a:p>
                      <a:r>
                        <a:rPr lang="en-ZA" sz="1200">
                          <a:effectLst/>
                        </a:rPr>
                        <a:t>REGIONAL OFFICE</a:t>
                      </a:r>
                      <a:endParaRPr lang="en-ZA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050" marR="68050" marT="0" marB="0" anchor="ctr"/>
                </a:tc>
                <a:tc>
                  <a:txBody>
                    <a:bodyPr/>
                    <a:lstStyle/>
                    <a:p>
                      <a:r>
                        <a:rPr lang="en-ZA" sz="1200">
                          <a:effectLst/>
                        </a:rPr>
                        <a:t>KwaZulu  Natal</a:t>
                      </a:r>
                      <a:endParaRPr lang="en-ZA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050" marR="68050" marT="0" marB="0" anchor="ctr"/>
                </a:tc>
                <a:tc>
                  <a:txBody>
                    <a:bodyPr/>
                    <a:lstStyle/>
                    <a:p>
                      <a:r>
                        <a:rPr lang="en-ZA" sz="1200">
                          <a:effectLst/>
                        </a:rPr>
                        <a:t>Gauteng South </a:t>
                      </a:r>
                      <a:endParaRPr lang="en-ZA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050" marR="68050" marT="0" marB="0" anchor="ctr"/>
                </a:tc>
                <a:tc>
                  <a:txBody>
                    <a:bodyPr/>
                    <a:lstStyle/>
                    <a:p>
                      <a:r>
                        <a:rPr lang="en-ZA" sz="1200">
                          <a:effectLst/>
                        </a:rPr>
                        <a:t>Gauteng North</a:t>
                      </a:r>
                      <a:endParaRPr lang="en-ZA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050" marR="6805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200">
                          <a:effectLst/>
                        </a:rPr>
                        <a:t>TOTAL</a:t>
                      </a:r>
                      <a:endParaRPr lang="en-ZA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050" marR="68050" marT="0" marB="0" anchor="ctr"/>
                </a:tc>
                <a:extLst>
                  <a:ext uri="{0D108BD9-81ED-4DB2-BD59-A6C34878D82A}">
                    <a16:rowId xmlns:a16="http://schemas.microsoft.com/office/drawing/2014/main" xmlns="" val="1461856945"/>
                  </a:ext>
                </a:extLst>
              </a:tr>
              <a:tr h="436289">
                <a:tc>
                  <a:txBody>
                    <a:bodyPr/>
                    <a:lstStyle/>
                    <a:p>
                      <a:r>
                        <a:rPr lang="en-ZA" sz="1200">
                          <a:effectLst/>
                        </a:rPr>
                        <a:t>Total Number of applications received</a:t>
                      </a:r>
                      <a:endParaRPr lang="en-ZA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050" marR="6805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200">
                          <a:effectLst/>
                        </a:rPr>
                        <a:t>94</a:t>
                      </a:r>
                      <a:endParaRPr lang="en-ZA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050" marR="6805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200">
                          <a:effectLst/>
                        </a:rPr>
                        <a:t>44</a:t>
                      </a:r>
                      <a:endParaRPr lang="en-ZA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050" marR="6805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200">
                          <a:effectLst/>
                        </a:rPr>
                        <a:t>54</a:t>
                      </a:r>
                      <a:endParaRPr lang="en-ZA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050" marR="6805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200">
                          <a:effectLst/>
                        </a:rPr>
                        <a:t>192</a:t>
                      </a:r>
                      <a:endParaRPr lang="en-ZA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050" marR="68050" marT="0" marB="0" anchor="ctr"/>
                </a:tc>
                <a:extLst>
                  <a:ext uri="{0D108BD9-81ED-4DB2-BD59-A6C34878D82A}">
                    <a16:rowId xmlns:a16="http://schemas.microsoft.com/office/drawing/2014/main" xmlns="" val="3017351629"/>
                  </a:ext>
                </a:extLst>
              </a:tr>
              <a:tr h="436289">
                <a:tc>
                  <a:txBody>
                    <a:bodyPr/>
                    <a:lstStyle/>
                    <a:p>
                      <a:r>
                        <a:rPr lang="en-ZA" sz="1200">
                          <a:effectLst/>
                        </a:rPr>
                        <a:t>Total Value of applications received</a:t>
                      </a:r>
                      <a:endParaRPr lang="en-ZA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050" marR="6805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200">
                          <a:effectLst/>
                        </a:rPr>
                        <a:t>R71 260 450.00</a:t>
                      </a:r>
                      <a:endParaRPr lang="en-ZA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050" marR="6805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200">
                          <a:effectLst/>
                        </a:rPr>
                        <a:t>R41 875 230.00</a:t>
                      </a:r>
                      <a:endParaRPr lang="en-ZA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050" marR="6805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200">
                          <a:effectLst/>
                        </a:rPr>
                        <a:t>R54 883 200.00</a:t>
                      </a:r>
                      <a:endParaRPr lang="en-ZA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050" marR="6805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200">
                          <a:effectLst/>
                        </a:rPr>
                        <a:t>R168 018 880.00</a:t>
                      </a:r>
                      <a:endParaRPr lang="en-ZA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050" marR="68050" marT="0" marB="0" anchor="ctr"/>
                </a:tc>
                <a:extLst>
                  <a:ext uri="{0D108BD9-81ED-4DB2-BD59-A6C34878D82A}">
                    <a16:rowId xmlns:a16="http://schemas.microsoft.com/office/drawing/2014/main" xmlns="" val="4084628575"/>
                  </a:ext>
                </a:extLst>
              </a:tr>
              <a:tr h="436289">
                <a:tc>
                  <a:txBody>
                    <a:bodyPr/>
                    <a:lstStyle/>
                    <a:p>
                      <a:r>
                        <a:rPr lang="en-ZA" sz="1200">
                          <a:effectLst/>
                        </a:rPr>
                        <a:t>Total Number of applications being processed </a:t>
                      </a:r>
                      <a:endParaRPr lang="en-ZA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050" marR="6805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200">
                          <a:effectLst/>
                        </a:rPr>
                        <a:t>15</a:t>
                      </a:r>
                      <a:endParaRPr lang="en-ZA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050" marR="6805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200">
                          <a:effectLst/>
                        </a:rPr>
                        <a:t>7</a:t>
                      </a:r>
                      <a:endParaRPr lang="en-ZA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050" marR="6805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200">
                          <a:effectLst/>
                        </a:rPr>
                        <a:t>8</a:t>
                      </a:r>
                      <a:endParaRPr lang="en-ZA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050" marR="6805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200">
                          <a:effectLst/>
                        </a:rPr>
                        <a:t>30</a:t>
                      </a:r>
                      <a:endParaRPr lang="en-ZA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050" marR="68050" marT="0" marB="0" anchor="ctr"/>
                </a:tc>
                <a:extLst>
                  <a:ext uri="{0D108BD9-81ED-4DB2-BD59-A6C34878D82A}">
                    <a16:rowId xmlns:a16="http://schemas.microsoft.com/office/drawing/2014/main" xmlns="" val="3338263581"/>
                  </a:ext>
                </a:extLst>
              </a:tr>
              <a:tr h="436289">
                <a:tc>
                  <a:txBody>
                    <a:bodyPr/>
                    <a:lstStyle/>
                    <a:p>
                      <a:r>
                        <a:rPr lang="en-ZA" sz="1200">
                          <a:effectLst/>
                        </a:rPr>
                        <a:t>Total Value of applications being processed </a:t>
                      </a:r>
                      <a:endParaRPr lang="en-ZA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050" marR="6805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200">
                          <a:effectLst/>
                        </a:rPr>
                        <a:t>R67 470 045.00</a:t>
                      </a:r>
                      <a:endParaRPr lang="en-ZA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050" marR="6805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200">
                          <a:effectLst/>
                        </a:rPr>
                        <a:t>R6 800 000.00</a:t>
                      </a:r>
                      <a:endParaRPr lang="en-ZA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050" marR="6805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200">
                          <a:effectLst/>
                        </a:rPr>
                        <a:t>R7 426 000.00</a:t>
                      </a:r>
                      <a:endParaRPr lang="en-ZA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050" marR="6805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200">
                          <a:effectLst/>
                        </a:rPr>
                        <a:t>R81 696 045.00</a:t>
                      </a:r>
                      <a:endParaRPr lang="en-ZA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050" marR="68050" marT="0" marB="0" anchor="ctr"/>
                </a:tc>
                <a:extLst>
                  <a:ext uri="{0D108BD9-81ED-4DB2-BD59-A6C34878D82A}">
                    <a16:rowId xmlns:a16="http://schemas.microsoft.com/office/drawing/2014/main" xmlns="" val="2764234242"/>
                  </a:ext>
                </a:extLst>
              </a:tr>
              <a:tr h="436289">
                <a:tc>
                  <a:txBody>
                    <a:bodyPr/>
                    <a:lstStyle/>
                    <a:p>
                      <a:r>
                        <a:rPr lang="en-ZA" sz="1200">
                          <a:effectLst/>
                        </a:rPr>
                        <a:t>Projected approvals dates </a:t>
                      </a:r>
                      <a:endParaRPr lang="en-ZA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050" marR="6805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200">
                          <a:effectLst/>
                        </a:rPr>
                        <a:t>3 September 2021 </a:t>
                      </a:r>
                      <a:endParaRPr lang="en-ZA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050" marR="6805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200">
                          <a:effectLst/>
                        </a:rPr>
                        <a:t>3 September 2021 </a:t>
                      </a:r>
                      <a:endParaRPr lang="en-ZA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050" marR="6805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200">
                          <a:effectLst/>
                        </a:rPr>
                        <a:t>3 September 2021 </a:t>
                      </a:r>
                      <a:endParaRPr lang="en-ZA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050" marR="6805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200" dirty="0">
                          <a:effectLst/>
                        </a:rPr>
                        <a:t> </a:t>
                      </a:r>
                      <a:endParaRPr lang="en-Z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050" marR="68050" marT="0" marB="0" anchor="ctr"/>
                </a:tc>
                <a:extLst>
                  <a:ext uri="{0D108BD9-81ED-4DB2-BD59-A6C34878D82A}">
                    <a16:rowId xmlns:a16="http://schemas.microsoft.com/office/drawing/2014/main" xmlns="" val="3844611614"/>
                  </a:ext>
                </a:extLst>
              </a:tr>
              <a:tr h="436289">
                <a:tc>
                  <a:txBody>
                    <a:bodyPr/>
                    <a:lstStyle/>
                    <a:p>
                      <a:r>
                        <a:rPr lang="en-ZA" sz="1200">
                          <a:effectLst/>
                        </a:rPr>
                        <a:t>Total Number of applications approved</a:t>
                      </a:r>
                      <a:endParaRPr lang="en-ZA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050" marR="6805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200">
                          <a:effectLst/>
                        </a:rPr>
                        <a:t>7</a:t>
                      </a:r>
                      <a:endParaRPr lang="en-ZA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050" marR="68050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200">
                          <a:effectLst/>
                        </a:rPr>
                        <a:t>2</a:t>
                      </a:r>
                      <a:endParaRPr lang="en-ZA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050" marR="68050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200">
                          <a:effectLst/>
                        </a:rPr>
                        <a:t>1</a:t>
                      </a:r>
                      <a:endParaRPr lang="en-ZA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050" marR="68050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200">
                          <a:effectLst/>
                        </a:rPr>
                        <a:t>10</a:t>
                      </a:r>
                      <a:endParaRPr lang="en-ZA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050" marR="68050" marT="0" marB="0" anchor="b"/>
                </a:tc>
                <a:extLst>
                  <a:ext uri="{0D108BD9-81ED-4DB2-BD59-A6C34878D82A}">
                    <a16:rowId xmlns:a16="http://schemas.microsoft.com/office/drawing/2014/main" xmlns="" val="2057293398"/>
                  </a:ext>
                </a:extLst>
              </a:tr>
              <a:tr h="436289">
                <a:tc>
                  <a:txBody>
                    <a:bodyPr/>
                    <a:lstStyle/>
                    <a:p>
                      <a:r>
                        <a:rPr lang="en-ZA" sz="1200">
                          <a:effectLst/>
                        </a:rPr>
                        <a:t>Total Value of applications approved</a:t>
                      </a:r>
                      <a:endParaRPr lang="en-ZA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050" marR="6805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200">
                          <a:effectLst/>
                        </a:rPr>
                        <a:t>R8 848 406.00</a:t>
                      </a:r>
                      <a:endParaRPr lang="en-ZA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050" marR="6805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200">
                          <a:effectLst/>
                        </a:rPr>
                        <a:t>R1 142 910.84</a:t>
                      </a:r>
                      <a:endParaRPr lang="en-ZA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050" marR="6805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200">
                          <a:effectLst/>
                        </a:rPr>
                        <a:t>R300 000.00</a:t>
                      </a:r>
                      <a:endParaRPr lang="en-ZA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050" marR="6805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200">
                          <a:effectLst/>
                        </a:rPr>
                        <a:t>R10 291 316.84</a:t>
                      </a:r>
                      <a:endParaRPr lang="en-ZA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050" marR="68050" marT="0" marB="0" anchor="ctr"/>
                </a:tc>
                <a:extLst>
                  <a:ext uri="{0D108BD9-81ED-4DB2-BD59-A6C34878D82A}">
                    <a16:rowId xmlns:a16="http://schemas.microsoft.com/office/drawing/2014/main" xmlns="" val="1702009567"/>
                  </a:ext>
                </a:extLst>
              </a:tr>
              <a:tr h="436289">
                <a:tc>
                  <a:txBody>
                    <a:bodyPr/>
                    <a:lstStyle/>
                    <a:p>
                      <a:r>
                        <a:rPr lang="en-ZA" sz="1200">
                          <a:effectLst/>
                        </a:rPr>
                        <a:t>Projected disbursement dates</a:t>
                      </a:r>
                      <a:endParaRPr lang="en-ZA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050" marR="6805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200">
                          <a:effectLst/>
                        </a:rPr>
                        <a:t>17 September 2021 </a:t>
                      </a:r>
                      <a:endParaRPr lang="en-ZA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050" marR="6805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200" dirty="0">
                          <a:effectLst/>
                        </a:rPr>
                        <a:t>17 September 2021 </a:t>
                      </a:r>
                      <a:endParaRPr lang="en-Z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050" marR="6805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200" dirty="0">
                          <a:effectLst/>
                        </a:rPr>
                        <a:t>17 September 2021 </a:t>
                      </a:r>
                      <a:endParaRPr lang="en-Z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050" marR="6805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200" dirty="0">
                          <a:effectLst/>
                        </a:rPr>
                        <a:t> </a:t>
                      </a:r>
                      <a:endParaRPr lang="en-Z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050" marR="68050" marT="0" marB="0" anchor="ctr"/>
                </a:tc>
                <a:extLst>
                  <a:ext uri="{0D108BD9-81ED-4DB2-BD59-A6C34878D82A}">
                    <a16:rowId xmlns:a16="http://schemas.microsoft.com/office/drawing/2014/main" xmlns="" val="2971342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817089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5">
            <a:extLst>
              <a:ext uri="{FF2B5EF4-FFF2-40B4-BE49-F238E27FC236}">
                <a16:creationId xmlns:a16="http://schemas.microsoft.com/office/drawing/2014/main" xmlns="" id="{1426063E-14C7-4C4B-A56D-9A4753B769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81725" y="2423004"/>
            <a:ext cx="7100475" cy="1849339"/>
          </a:xfrm>
        </p:spPr>
        <p:txBody>
          <a:bodyPr/>
          <a:lstStyle/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THANK YOU.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xmlns="" id="{EA6B8D71-C45A-4BDA-B599-6D1DB19100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D3B37-E7C6-4C43-A2FD-AF0122017604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873564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A93DC90D3B2AB40A5411F2699F4BAC9" ma:contentTypeVersion="13" ma:contentTypeDescription="Create a new document." ma:contentTypeScope="" ma:versionID="9bdc6c6e5555c5307705970af1184534">
  <xsd:schema xmlns:xsd="http://www.w3.org/2001/XMLSchema" xmlns:xs="http://www.w3.org/2001/XMLSchema" xmlns:p="http://schemas.microsoft.com/office/2006/metadata/properties" xmlns:ns3="76504eac-ec1d-4fb8-b4c6-03e8645e8032" xmlns:ns4="2c79e8eb-56b7-4374-929e-828565691f73" targetNamespace="http://schemas.microsoft.com/office/2006/metadata/properties" ma:root="true" ma:fieldsID="afb52eaf694286962c74f98d88bf7050" ns3:_="" ns4:_="">
    <xsd:import namespace="76504eac-ec1d-4fb8-b4c6-03e8645e8032"/>
    <xsd:import namespace="2c79e8eb-56b7-4374-929e-828565691f73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6504eac-ec1d-4fb8-b4c6-03e8645e803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c79e8eb-56b7-4374-929e-828565691f73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9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FE29072-565B-4E13-8968-6690B9D6960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6504eac-ec1d-4fb8-b4c6-03e8645e8032"/>
    <ds:schemaRef ds:uri="2c79e8eb-56b7-4374-929e-828565691f7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A39321F-3F5D-401C-8DB4-B86D839D2EA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69941D7-EA0A-494E-88CE-4B990289D4ED}">
  <ds:schemaRefs>
    <ds:schemaRef ds:uri="http://schemas.microsoft.com/office/2006/metadata/properties"/>
    <ds:schemaRef ds:uri="http://schemas.microsoft.com/office/2006/documentManagement/types"/>
    <ds:schemaRef ds:uri="2c79e8eb-56b7-4374-929e-828565691f73"/>
    <ds:schemaRef ds:uri="http://schemas.microsoft.com/office/infopath/2007/PartnerControls"/>
    <ds:schemaRef ds:uri="http://www.w3.org/XML/1998/namespace"/>
    <ds:schemaRef ds:uri="http://purl.org/dc/dcmitype/"/>
    <ds:schemaRef ds:uri="http://purl.org/dc/elements/1.1/"/>
    <ds:schemaRef ds:uri="http://purl.org/dc/terms/"/>
    <ds:schemaRef ds:uri="http://schemas.openxmlformats.org/package/2006/metadata/core-properties"/>
    <ds:schemaRef ds:uri="76504eac-ec1d-4fb8-b4c6-03e8645e8032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13197</TotalTime>
  <Words>330</Words>
  <Application>Microsoft Office PowerPoint</Application>
  <PresentationFormat>Custom</PresentationFormat>
  <Paragraphs>83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Sefa’s Briefing to the Select Committee on Trade &amp; Industry and Economic Development. Update on Business Recovery Support Package.  31 August 2021 </vt:lpstr>
      <vt:lpstr>Slide 2</vt:lpstr>
      <vt:lpstr>Slide 3</vt:lpstr>
      <vt:lpstr>Slide 4</vt:lpstr>
      <vt:lpstr>THANK YOU.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sefa’s  Products/Services</dc:title>
  <dc:creator>Don Mashele</dc:creator>
  <cp:lastModifiedBy>USER</cp:lastModifiedBy>
  <cp:revision>51</cp:revision>
  <dcterms:created xsi:type="dcterms:W3CDTF">2021-03-15T14:10:10Z</dcterms:created>
  <dcterms:modified xsi:type="dcterms:W3CDTF">2021-09-01T16:46:51Z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0x0101000A93DC90D3B2AB40A5411F2699F4BAC9</vt:lpwstr>
  </property>
</Properties>
</file>