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35"/>
  </p:notesMasterIdLst>
  <p:sldIdLst>
    <p:sldId id="256" r:id="rId3"/>
    <p:sldId id="300" r:id="rId4"/>
    <p:sldId id="259" r:id="rId5"/>
    <p:sldId id="260" r:id="rId6"/>
    <p:sldId id="301" r:id="rId7"/>
    <p:sldId id="269" r:id="rId8"/>
    <p:sldId id="302" r:id="rId9"/>
    <p:sldId id="270" r:id="rId10"/>
    <p:sldId id="271" r:id="rId11"/>
    <p:sldId id="272" r:id="rId12"/>
    <p:sldId id="273" r:id="rId13"/>
    <p:sldId id="275" r:id="rId14"/>
    <p:sldId id="315" r:id="rId15"/>
    <p:sldId id="262" r:id="rId16"/>
    <p:sldId id="263" r:id="rId17"/>
    <p:sldId id="264" r:id="rId18"/>
    <p:sldId id="265" r:id="rId19"/>
    <p:sldId id="266" r:id="rId20"/>
    <p:sldId id="283" r:id="rId21"/>
    <p:sldId id="294" r:id="rId22"/>
    <p:sldId id="305" r:id="rId23"/>
    <p:sldId id="304" r:id="rId24"/>
    <p:sldId id="297" r:id="rId25"/>
    <p:sldId id="313" r:id="rId26"/>
    <p:sldId id="309" r:id="rId27"/>
    <p:sldId id="314" r:id="rId28"/>
    <p:sldId id="308" r:id="rId29"/>
    <p:sldId id="310" r:id="rId30"/>
    <p:sldId id="311" r:id="rId31"/>
    <p:sldId id="312" r:id="rId32"/>
    <p:sldId id="307" r:id="rId33"/>
    <p:sldId id="299"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6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ZA" sz="4400" b="0" strike="noStrike" spc="-1">
                <a:latin typeface="Arial"/>
              </a:rPr>
              <a:t>Click to move the slide</a:t>
            </a:r>
          </a:p>
        </p:txBody>
      </p:sp>
      <p:sp>
        <p:nvSpPr>
          <p:cNvPr id="126" name="PlaceHolder 2"/>
          <p:cNvSpPr>
            <a:spLocks noGrp="1"/>
          </p:cNvSpPr>
          <p:nvPr>
            <p:ph type="body"/>
          </p:nvPr>
        </p:nvSpPr>
        <p:spPr>
          <a:xfrm>
            <a:off x="756000" y="5078520"/>
            <a:ext cx="6047640" cy="4811040"/>
          </a:xfrm>
          <a:prstGeom prst="rect">
            <a:avLst/>
          </a:prstGeom>
        </p:spPr>
        <p:txBody>
          <a:bodyPr lIns="0" tIns="0" rIns="0" bIns="0">
            <a:noAutofit/>
          </a:bodyPr>
          <a:lstStyle/>
          <a:p>
            <a:r>
              <a:rPr lang="en-ZA" sz="2000" b="0" strike="noStrike" spc="-1">
                <a:latin typeface="Arial"/>
              </a:rPr>
              <a:t>Click to edit the notes format</a:t>
            </a:r>
          </a:p>
        </p:txBody>
      </p:sp>
      <p:sp>
        <p:nvSpPr>
          <p:cNvPr id="127" name="PlaceHolder 3"/>
          <p:cNvSpPr>
            <a:spLocks noGrp="1"/>
          </p:cNvSpPr>
          <p:nvPr>
            <p:ph type="hdr"/>
          </p:nvPr>
        </p:nvSpPr>
        <p:spPr>
          <a:xfrm>
            <a:off x="0" y="0"/>
            <a:ext cx="3280680" cy="534240"/>
          </a:xfrm>
          <a:prstGeom prst="rect">
            <a:avLst/>
          </a:prstGeom>
        </p:spPr>
        <p:txBody>
          <a:bodyPr lIns="0" tIns="0" rIns="0" bIns="0">
            <a:noAutofit/>
          </a:bodyPr>
          <a:lstStyle/>
          <a:p>
            <a:r>
              <a:rPr lang="en-ZA" sz="1400" b="0" strike="noStrike" spc="-1">
                <a:latin typeface="Times New Roman"/>
              </a:rPr>
              <a:t>&lt;header&gt;</a:t>
            </a:r>
          </a:p>
        </p:txBody>
      </p:sp>
      <p:sp>
        <p:nvSpPr>
          <p:cNvPr id="12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ZA" sz="1400" b="0" strike="noStrike" spc="-1">
                <a:latin typeface="Times New Roman"/>
              </a:rPr>
              <a:t>&lt;date/time&gt;</a:t>
            </a:r>
          </a:p>
        </p:txBody>
      </p:sp>
      <p:sp>
        <p:nvSpPr>
          <p:cNvPr id="12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ZA" sz="1400" b="0" strike="noStrike" spc="-1">
                <a:latin typeface="Times New Roman"/>
              </a:rPr>
              <a:t>&lt;footer&gt;</a:t>
            </a:r>
          </a:p>
        </p:txBody>
      </p:sp>
      <p:sp>
        <p:nvSpPr>
          <p:cNvPr id="13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702ABDB-8FE1-4365-AE16-65835CF1F4AE}" type="slidenum">
              <a:rPr lang="en-ZA" sz="1400" b="0" strike="noStrike" spc="-1">
                <a:latin typeface="Times New Roman"/>
              </a:rPr>
              <a:pPr algn="r"/>
              <a:t>‹#›</a:t>
            </a:fld>
            <a:endParaRPr lang="en-ZA"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noRot="1" noChangeAspect="1"/>
          </p:cNvSpPr>
          <p:nvPr>
            <p:ph type="sldImg"/>
          </p:nvPr>
        </p:nvSpPr>
        <p:spPr>
          <a:xfrm>
            <a:off x="422275" y="1241425"/>
            <a:ext cx="5951538" cy="3348038"/>
          </a:xfrm>
          <a:prstGeom prst="rect">
            <a:avLst/>
          </a:prstGeom>
        </p:spPr>
      </p:sp>
      <p:sp>
        <p:nvSpPr>
          <p:cNvPr id="215" name="PlaceHolder 2"/>
          <p:cNvSpPr>
            <a:spLocks noGrp="1"/>
          </p:cNvSpPr>
          <p:nvPr>
            <p:ph type="body"/>
          </p:nvPr>
        </p:nvSpPr>
        <p:spPr>
          <a:xfrm>
            <a:off x="679680" y="4777200"/>
            <a:ext cx="5436360" cy="3906720"/>
          </a:xfrm>
          <a:prstGeom prst="rect">
            <a:avLst/>
          </a:prstGeom>
        </p:spPr>
        <p:txBody>
          <a:bodyPr lIns="0" tIns="0" rIns="0" bIns="0">
            <a:noAutofit/>
          </a:bodyPr>
          <a:lstStyle/>
          <a:p>
            <a:endParaRPr lang="en-ZA" sz="2000" b="0" strike="noStrike" spc="-1">
              <a:latin typeface="Arial"/>
            </a:endParaRPr>
          </a:p>
        </p:txBody>
      </p:sp>
      <p:sp>
        <p:nvSpPr>
          <p:cNvPr id="216" name="Slide Number Placeholder 3"/>
          <p:cNvSpPr/>
          <p:nvPr/>
        </p:nvSpPr>
        <p:spPr>
          <a:xfrm>
            <a:off x="3850560" y="9428760"/>
            <a:ext cx="2943720" cy="49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FCACE68-F140-437A-9B45-C59C6ACBF288}" type="slidenum">
              <a:rPr lang="en-US" sz="1200" b="0" strike="noStrike" spc="-1">
                <a:solidFill>
                  <a:srgbClr val="000000"/>
                </a:solidFill>
                <a:latin typeface="Times New Roman"/>
              </a:rPr>
              <a:pPr algn="r">
                <a:lnSpc>
                  <a:spcPct val="100000"/>
                </a:lnSpc>
              </a:pPr>
              <a:t>1</a:t>
            </a:fld>
            <a:endParaRPr lang="en-ZA"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noRot="1" noChangeAspect="1"/>
          </p:cNvSpPr>
          <p:nvPr>
            <p:ph type="sldImg"/>
          </p:nvPr>
        </p:nvSpPr>
        <p:spPr>
          <a:xfrm>
            <a:off x="422275" y="1241425"/>
            <a:ext cx="5951538" cy="3348038"/>
          </a:xfrm>
          <a:prstGeom prst="rect">
            <a:avLst/>
          </a:prstGeom>
        </p:spPr>
      </p:sp>
      <p:sp>
        <p:nvSpPr>
          <p:cNvPr id="218" name="PlaceHolder 2"/>
          <p:cNvSpPr>
            <a:spLocks noGrp="1"/>
          </p:cNvSpPr>
          <p:nvPr>
            <p:ph type="body"/>
          </p:nvPr>
        </p:nvSpPr>
        <p:spPr>
          <a:xfrm>
            <a:off x="679680" y="4777200"/>
            <a:ext cx="5436000" cy="3906360"/>
          </a:xfrm>
          <a:prstGeom prst="rect">
            <a:avLst/>
          </a:prstGeom>
        </p:spPr>
        <p:txBody>
          <a:bodyPr lIns="0" tIns="0" rIns="0" bIns="0">
            <a:noAutofit/>
          </a:bodyPr>
          <a:lstStyle/>
          <a:p>
            <a:endParaRPr lang="en-ZA" sz="2000" b="0" strike="noStrike" spc="-1">
              <a:latin typeface="Arial"/>
            </a:endParaRPr>
          </a:p>
        </p:txBody>
      </p:sp>
      <p:sp>
        <p:nvSpPr>
          <p:cNvPr id="219" name="Slide Number Placeholder 3"/>
          <p:cNvSpPr/>
          <p:nvPr/>
        </p:nvSpPr>
        <p:spPr>
          <a:xfrm>
            <a:off x="3850560" y="9428760"/>
            <a:ext cx="2943360" cy="49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C7F3BFA-4E20-4D37-AB32-A01A6C47B963}" type="slidenum">
              <a:rPr lang="en-US" sz="1200" b="0" strike="noStrike" spc="-1">
                <a:solidFill>
                  <a:srgbClr val="000000"/>
                </a:solidFill>
                <a:latin typeface="Times New Roman"/>
              </a:rPr>
              <a:pPr algn="r">
                <a:lnSpc>
                  <a:spcPct val="100000"/>
                </a:lnSpc>
              </a:pPr>
              <a:t>8</a:t>
            </a:fld>
            <a:endParaRPr lang="en-ZA"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rtmc.co.za/" TargetMode="External"/><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hyperlink" Target="http://www.rtmc.co.za/index.php/aboutus/key-objectiv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2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ZA" sz="3200" b="0" strike="noStrike" spc="-1">
              <a:latin typeface="Arial"/>
            </a:endParaRPr>
          </a:p>
        </p:txBody>
      </p:sp>
      <p:sp>
        <p:nvSpPr>
          <p:cNvPr id="2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ZA" sz="3200" b="0" strike="noStrike" spc="-1">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ZA" sz="3200" b="0" strike="noStrike" spc="-1">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ZA" sz="3200" b="0" strike="noStrike" spc="-1">
              <a:latin typeface="Arial"/>
            </a:endParaRPr>
          </a:p>
        </p:txBody>
      </p:sp>
      <p:sp>
        <p:nvSpPr>
          <p:cNvPr id="3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3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ZA" sz="3200" b="0" strike="noStrike" spc="-1">
              <a:latin typeface="Arial"/>
            </a:endParaRPr>
          </a:p>
        </p:txBody>
      </p:sp>
      <p:sp>
        <p:nvSpPr>
          <p:cNvPr id="3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ZA" sz="3200" b="0" strike="noStrike" spc="-1">
              <a:latin typeface="Arial"/>
            </a:endParaRPr>
          </a:p>
        </p:txBody>
      </p:sp>
      <p:sp>
        <p:nvSpPr>
          <p:cNvPr id="3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ZA" sz="3200" b="0" strike="noStrike" spc="-1">
              <a:latin typeface="Arial"/>
            </a:endParaRPr>
          </a:p>
        </p:txBody>
      </p:sp>
      <p:sp>
        <p:nvSpPr>
          <p:cNvPr id="3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ZA" sz="3200" b="0" strike="noStrike" spc="-1">
              <a:latin typeface="Arial"/>
            </a:endParaRPr>
          </a:p>
        </p:txBody>
      </p:sp>
      <p:sp>
        <p:nvSpPr>
          <p:cNvPr id="3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ZA" sz="3200" b="0" strike="noStrike" spc="-1">
              <a:latin typeface="Arial"/>
            </a:endParaRPr>
          </a:p>
        </p:txBody>
      </p:sp>
      <p:sp>
        <p:nvSpPr>
          <p:cNvPr id="3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9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9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ZA" sz="3200" b="0" strike="noStrike" spc="-1">
              <a:latin typeface="Arial"/>
            </a:endParaRPr>
          </a:p>
        </p:txBody>
      </p:sp>
      <p:sp>
        <p:nvSpPr>
          <p:cNvPr id="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ZA" sz="3200" b="0" strike="noStrike" spc="-1">
              <a:latin typeface="Arial"/>
            </a:endParaRPr>
          </a:p>
        </p:txBody>
      </p:sp>
      <p:sp>
        <p:nvSpPr>
          <p:cNvPr id="10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ZA" sz="3200" b="0" strike="noStrike" spc="-1">
              <a:latin typeface="Arial"/>
            </a:endParaRPr>
          </a:p>
        </p:txBody>
      </p:sp>
      <p:sp>
        <p:nvSpPr>
          <p:cNvPr id="10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10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ZA"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ZA" sz="3200" b="0" strike="noStrike" spc="-1">
              <a:latin typeface="Arial"/>
            </a:endParaRPr>
          </a:p>
        </p:txBody>
      </p:sp>
      <p:sp>
        <p:nvSpPr>
          <p:cNvPr id="10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1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ZA" sz="3200" b="0" strike="noStrike" spc="-1">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ZA" sz="3200" b="0" strike="noStrike" spc="-1">
              <a:latin typeface="Arial"/>
            </a:endParaRPr>
          </a:p>
        </p:txBody>
      </p:sp>
      <p:sp>
        <p:nvSpPr>
          <p:cNvPr id="10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11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ZA" sz="3200" b="0" strike="noStrike" spc="-1">
              <a:latin typeface="Arial"/>
            </a:endParaRPr>
          </a:p>
        </p:txBody>
      </p:sp>
      <p:sp>
        <p:nvSpPr>
          <p:cNvPr id="11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1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ZA" sz="3200" b="0" strike="noStrike" spc="-1">
              <a:latin typeface="Arial"/>
            </a:endParaRPr>
          </a:p>
        </p:txBody>
      </p:sp>
      <p:sp>
        <p:nvSpPr>
          <p:cNvPr id="1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ZA" sz="3200" b="0" strike="noStrike" spc="-1">
              <a:latin typeface="Arial"/>
            </a:endParaRPr>
          </a:p>
        </p:txBody>
      </p:sp>
      <p:sp>
        <p:nvSpPr>
          <p:cNvPr id="1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ZA" sz="3200" b="0" strike="noStrike" spc="-1">
              <a:latin typeface="Arial"/>
            </a:endParaRPr>
          </a:p>
        </p:txBody>
      </p:sp>
      <p:sp>
        <p:nvSpPr>
          <p:cNvPr id="11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11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ZA" sz="3200" b="0" strike="noStrike" spc="-1">
              <a:latin typeface="Arial"/>
            </a:endParaRPr>
          </a:p>
        </p:txBody>
      </p:sp>
      <p:sp>
        <p:nvSpPr>
          <p:cNvPr id="12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ZA" sz="3200" b="0" strike="noStrike" spc="-1">
              <a:latin typeface="Arial"/>
            </a:endParaRPr>
          </a:p>
        </p:txBody>
      </p:sp>
      <p:sp>
        <p:nvSpPr>
          <p:cNvPr id="12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ZA" sz="3200" b="0" strike="noStrike" spc="-1">
              <a:latin typeface="Arial"/>
            </a:endParaRPr>
          </a:p>
        </p:txBody>
      </p:sp>
      <p:sp>
        <p:nvSpPr>
          <p:cNvPr id="12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ZA" sz="3200" b="0" strike="noStrike" spc="-1">
              <a:latin typeface="Arial"/>
            </a:endParaRPr>
          </a:p>
        </p:txBody>
      </p:sp>
      <p:sp>
        <p:nvSpPr>
          <p:cNvPr id="12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ZA" sz="3200" b="0" strike="noStrike" spc="-1">
              <a:latin typeface="Arial"/>
            </a:endParaRPr>
          </a:p>
        </p:txBody>
      </p:sp>
      <p:sp>
        <p:nvSpPr>
          <p:cNvPr id="12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xmlns="" id="{49F2245B-6248-E347-8492-4ABDCEAD3F4A}"/>
              </a:ext>
            </a:extLst>
          </p:cNvPr>
          <p:cNvSpPr/>
          <p:nvPr userDrawn="1"/>
        </p:nvSpPr>
        <p:spPr>
          <a:xfrm>
            <a:off x="5978232" y="6427751"/>
            <a:ext cx="191386" cy="191386"/>
          </a:xfrm>
          <a:prstGeom prst="roundRect">
            <a:avLst/>
          </a:prstGeom>
          <a:solidFill>
            <a:srgbClr val="0070C0"/>
          </a:solidFill>
          <a:ln>
            <a:solidFill>
              <a:srgbClr val="0070C0"/>
            </a:solidFill>
          </a:ln>
          <a:effectLst>
            <a:reflection blurRad="6350" stA="30000" endPos="35000" dir="5400000" sy="-100000" algn="bl" rotWithShape="0"/>
          </a:effectLst>
          <a:scene3d>
            <a:camera prst="orthographicFront"/>
            <a:lightRig rig="threePt" dir="t"/>
          </a:scene3d>
          <a:sp3d contourW="12700">
            <a:bevelT w="44450" h="254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a:extLst>
              <a:ext uri="{FF2B5EF4-FFF2-40B4-BE49-F238E27FC236}">
                <a16:creationId xmlns:a16="http://schemas.microsoft.com/office/drawing/2014/main" xmlns="" id="{E42AB481-A010-F046-BAC6-D00AC4CAE7B4}"/>
              </a:ext>
            </a:extLst>
          </p:cNvPr>
          <p:cNvSpPr>
            <a:spLocks noGrp="1"/>
          </p:cNvSpPr>
          <p:nvPr>
            <p:ph type="title"/>
          </p:nvPr>
        </p:nvSpPr>
        <p:spPr>
          <a:xfrm>
            <a:off x="284979" y="759588"/>
            <a:ext cx="10047741" cy="762000"/>
          </a:xfrm>
        </p:spPr>
        <p:txBody>
          <a:bodyPr>
            <a:normAutofit/>
          </a:bodyPr>
          <a:lstStyle>
            <a:lvl1pPr>
              <a:defRPr sz="2400" b="1" baseline="0">
                <a:solidFill>
                  <a:srgbClr val="0070C0"/>
                </a:solidFill>
                <a:effectLst>
                  <a:reflection blurRad="25400" stA="27000" endPos="64000" dir="5400000" sy="-100000" algn="bl" rotWithShape="0"/>
                </a:effectLst>
                <a:latin typeface="Helvetica Neue Light"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B2552038-D215-4D48-9003-5C92633F6566}"/>
              </a:ext>
            </a:extLst>
          </p:cNvPr>
          <p:cNvSpPr>
            <a:spLocks noGrp="1"/>
          </p:cNvSpPr>
          <p:nvPr>
            <p:ph idx="1"/>
          </p:nvPr>
        </p:nvSpPr>
        <p:spPr>
          <a:xfrm>
            <a:off x="294968" y="1645919"/>
            <a:ext cx="11579353" cy="4564381"/>
          </a:xfrm>
        </p:spPr>
        <p:txBody>
          <a:bodyPr wrap="square">
            <a:normAutofit/>
          </a:bodyPr>
          <a:lstStyle>
            <a:lvl1pPr marL="0" indent="0">
              <a:buNone/>
              <a:defRPr sz="2000" baseline="0">
                <a:solidFill>
                  <a:schemeClr val="tx1">
                    <a:lumMod val="85000"/>
                    <a:lumOff val="15000"/>
                  </a:schemeClr>
                </a:solidFill>
                <a:latin typeface="Calibri" panose="020F0502020204030204" pitchFamily="34" charset="0"/>
              </a:defRPr>
            </a:lvl1pPr>
            <a:lvl2pPr>
              <a:defRPr sz="2000" baseline="0">
                <a:solidFill>
                  <a:schemeClr val="tx1">
                    <a:lumMod val="85000"/>
                    <a:lumOff val="15000"/>
                  </a:schemeClr>
                </a:solidFill>
                <a:latin typeface="Calibri" panose="020F0502020204030204" pitchFamily="34" charset="0"/>
              </a:defRPr>
            </a:lvl2pPr>
            <a:lvl3pPr>
              <a:defRPr sz="2000" baseline="0">
                <a:solidFill>
                  <a:schemeClr val="tx1">
                    <a:lumMod val="85000"/>
                    <a:lumOff val="15000"/>
                  </a:schemeClr>
                </a:solidFill>
                <a:latin typeface="Calibri" panose="020F0502020204030204" pitchFamily="34" charset="0"/>
              </a:defRPr>
            </a:lvl3pPr>
            <a:lvl4pPr>
              <a:defRPr sz="2000" baseline="0">
                <a:solidFill>
                  <a:schemeClr val="tx1">
                    <a:lumMod val="85000"/>
                    <a:lumOff val="15000"/>
                  </a:schemeClr>
                </a:solidFill>
                <a:latin typeface="Calibri" panose="020F0502020204030204" pitchFamily="34" charset="0"/>
              </a:defRPr>
            </a:lvl4pPr>
            <a:lvl5pPr>
              <a:defRPr sz="2000" baseline="0">
                <a:solidFill>
                  <a:schemeClr val="tx1">
                    <a:lumMod val="85000"/>
                    <a:lumOff val="15000"/>
                  </a:schemeClr>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hlinkClick r:id="rId3"/>
            <a:extLst>
              <a:ext uri="{FF2B5EF4-FFF2-40B4-BE49-F238E27FC236}">
                <a16:creationId xmlns:a16="http://schemas.microsoft.com/office/drawing/2014/main" xmlns="" id="{E0896511-29B5-7E40-A0DA-8A518F2E3D8B}"/>
              </a:ext>
            </a:extLst>
          </p:cNvPr>
          <p:cNvSpPr txBox="1"/>
          <p:nvPr userDrawn="1"/>
        </p:nvSpPr>
        <p:spPr>
          <a:xfrm>
            <a:off x="257059" y="6416676"/>
            <a:ext cx="3925081" cy="246221"/>
          </a:xfrm>
          <a:prstGeom prst="rect">
            <a:avLst/>
          </a:prstGeom>
          <a:noFill/>
        </p:spPr>
        <p:txBody>
          <a:bodyPr wrap="square" rtlCol="0">
            <a:spAutoFit/>
          </a:bodyPr>
          <a:lstStyle/>
          <a:p>
            <a:r>
              <a:rPr lang="en-ZA" sz="1000" baseline="0" dirty="0">
                <a:solidFill>
                  <a:srgbClr val="0070C0"/>
                </a:solidFill>
                <a:latin typeface="Helvetica Neue Light" pitchFamily="2" charset="0"/>
              </a:rPr>
              <a:t>Ensuring safe, secure and responsible use of roads in South Africa.</a:t>
            </a:r>
            <a:endParaRPr lang="en-US" sz="1000" baseline="0" dirty="0">
              <a:solidFill>
                <a:srgbClr val="0070C0"/>
              </a:solidFill>
              <a:latin typeface="Helvetica Neue Light" pitchFamily="2" charset="0"/>
            </a:endParaRPr>
          </a:p>
        </p:txBody>
      </p:sp>
      <p:sp>
        <p:nvSpPr>
          <p:cNvPr id="16" name="Rectangle 15">
            <a:extLst>
              <a:ext uri="{FF2B5EF4-FFF2-40B4-BE49-F238E27FC236}">
                <a16:creationId xmlns:a16="http://schemas.microsoft.com/office/drawing/2014/main" xmlns="" id="{D7752B3D-36E3-A04E-9CE5-6317306BB665}"/>
              </a:ext>
            </a:extLst>
          </p:cNvPr>
          <p:cNvSpPr/>
          <p:nvPr userDrawn="1"/>
        </p:nvSpPr>
        <p:spPr>
          <a:xfrm>
            <a:off x="5883442" y="6377766"/>
            <a:ext cx="380232" cy="292388"/>
          </a:xfrm>
          <a:prstGeom prst="rect">
            <a:avLst/>
          </a:prstGeom>
          <a:effectLst>
            <a:outerShdw blurRad="50800" dist="38100" dir="5400000" algn="t" rotWithShape="0">
              <a:prstClr val="black">
                <a:alpha val="40000"/>
              </a:prstClr>
            </a:outerShdw>
          </a:effectLst>
        </p:spPr>
        <p:txBody>
          <a:bodyPr wrap="none">
            <a:spAutoFit/>
          </a:bodyPr>
          <a:lstStyle/>
          <a:p>
            <a:pPr algn="ctr"/>
            <a:fld id="{12662C64-029E-48C8-879E-093024997BCE}" type="slidenum">
              <a:rPr lang="en-ZA" sz="1300" baseline="0" smtClean="0">
                <a:solidFill>
                  <a:schemeClr val="bg2"/>
                </a:solidFill>
                <a:latin typeface="Avenir Light" panose="020B0402020203020204" pitchFamily="34" charset="77"/>
              </a:rPr>
              <a:pPr algn="ctr"/>
              <a:t>‹#›</a:t>
            </a:fld>
            <a:endParaRPr lang="en-US" sz="1300" baseline="0" dirty="0">
              <a:solidFill>
                <a:schemeClr val="bg2"/>
              </a:solidFill>
              <a:latin typeface="Avenir Light" panose="020B0402020203020204" pitchFamily="34" charset="77"/>
            </a:endParaRPr>
          </a:p>
        </p:txBody>
      </p:sp>
      <p:sp>
        <p:nvSpPr>
          <p:cNvPr id="4" name="Round Same Side Corner Rectangle 3">
            <a:hlinkClick r:id="rId3"/>
            <a:extLst>
              <a:ext uri="{FF2B5EF4-FFF2-40B4-BE49-F238E27FC236}">
                <a16:creationId xmlns:a16="http://schemas.microsoft.com/office/drawing/2014/main" xmlns="" id="{0ACC0EE4-BA86-754C-A78F-7A0BF3B6A956}"/>
              </a:ext>
            </a:extLst>
          </p:cNvPr>
          <p:cNvSpPr/>
          <p:nvPr userDrawn="1"/>
        </p:nvSpPr>
        <p:spPr>
          <a:xfrm>
            <a:off x="10332720" y="447040"/>
            <a:ext cx="965200" cy="1056640"/>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a:hlinkClick r:id="rId4"/>
            <a:extLst>
              <a:ext uri="{FF2B5EF4-FFF2-40B4-BE49-F238E27FC236}">
                <a16:creationId xmlns:a16="http://schemas.microsoft.com/office/drawing/2014/main" xmlns="" id="{85BA72C7-D340-B34A-B9EF-E749D4B7AF4B}"/>
              </a:ext>
            </a:extLst>
          </p:cNvPr>
          <p:cNvSpPr/>
          <p:nvPr userDrawn="1"/>
        </p:nvSpPr>
        <p:spPr>
          <a:xfrm>
            <a:off x="294968" y="6416675"/>
            <a:ext cx="3758872" cy="246221"/>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4457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ZA" sz="3200" b="0" strike="noStrike" spc="-1">
              <a:latin typeface="Arial"/>
            </a:endParaRPr>
          </a:p>
        </p:txBody>
      </p:sp>
      <p:sp>
        <p:nvSpPr>
          <p:cNvPr id="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ZA" sz="3200" b="0" strike="noStrike" spc="-1">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ZA" sz="3200" b="0" strike="noStrike" spc="-1">
              <a:latin typeface="Arial"/>
            </a:endParaRPr>
          </a:p>
        </p:txBody>
      </p:sp>
      <p:sp>
        <p:nvSpPr>
          <p:cNvPr id="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ZA" sz="3200" b="0" strike="noStrike" spc="-1">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ZA" sz="3200" b="0" strike="noStrike" spc="-1">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ZA" sz="4400" b="0" strike="noStrike" spc="-1">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ZA" sz="3200" b="0" strike="noStrike" spc="-1">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ZA" sz="3200" b="0" strike="noStrike" spc="-1">
              <a:latin typeface="Arial"/>
            </a:endParaRPr>
          </a:p>
        </p:txBody>
      </p:sp>
      <p:sp>
        <p:nvSpPr>
          <p:cNvPr id="2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ZA"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blipFill>
        <a:effectLst/>
      </p:bgPr>
    </p:bg>
    <p:spTree>
      <p:nvGrpSpPr>
        <p:cNvPr id="1" name=""/>
        <p:cNvGrpSpPr/>
        <p:nvPr/>
      </p:nvGrpSpPr>
      <p:grpSpPr>
        <a:xfrm>
          <a:off x="0" y="0"/>
          <a:ext cx="0" cy="0"/>
          <a:chOff x="0" y="0"/>
          <a:chExt cx="0" cy="0"/>
        </a:xfrm>
      </p:grpSpPr>
      <p:sp>
        <p:nvSpPr>
          <p:cNvPr id="3" name="TextBox 6"/>
          <p:cNvSpPr/>
          <p:nvPr/>
        </p:nvSpPr>
        <p:spPr>
          <a:xfrm>
            <a:off x="1523880" y="4110840"/>
            <a:ext cx="9142200" cy="22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ZA" sz="870" b="0" i="1" strike="noStrike" spc="-1">
                <a:solidFill>
                  <a:srgbClr val="262626"/>
                </a:solidFill>
                <a:latin typeface="Calibri Light"/>
                <a:ea typeface="DejaVu Sans"/>
              </a:rPr>
              <a:t>Ensuring safe, secure and responsible use of roads in South Africa.</a:t>
            </a:r>
            <a:endParaRPr lang="en-ZA" sz="870" b="0" strike="noStrike" spc="-1">
              <a:latin typeface="Arial"/>
            </a:endParaRPr>
          </a:p>
        </p:txBody>
      </p:sp>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ZA" sz="4400" b="0" strike="noStrike" spc="-1">
                <a:latin typeface="Arial"/>
              </a:rPr>
              <a:t>Click to edit the title text format</a:t>
            </a:r>
          </a:p>
        </p:txBody>
      </p:sp>
      <p:sp>
        <p:nvSpPr>
          <p:cNvPr id="2"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5" cstate="print"/>
          <a:stretch/>
        </a:blipFill>
        <a:effectLst/>
      </p:bgPr>
    </p:bg>
    <p:spTree>
      <p:nvGrpSpPr>
        <p:cNvPr id="1" name=""/>
        <p:cNvGrpSpPr/>
        <p:nvPr/>
      </p:nvGrpSpPr>
      <p:grpSpPr>
        <a:xfrm>
          <a:off x="0" y="0"/>
          <a:ext cx="0" cy="0"/>
          <a:chOff x="0" y="0"/>
          <a:chExt cx="0" cy="0"/>
        </a:xfrm>
      </p:grpSpPr>
      <p:sp>
        <p:nvSpPr>
          <p:cNvPr id="82" name="Rounded Rectangle 17"/>
          <p:cNvSpPr/>
          <p:nvPr/>
        </p:nvSpPr>
        <p:spPr>
          <a:xfrm>
            <a:off x="5978160" y="6427800"/>
            <a:ext cx="191160" cy="191160"/>
          </a:xfrm>
          <a:prstGeom prst="roundRect">
            <a:avLst>
              <a:gd name="adj" fmla="val 16667"/>
            </a:avLst>
          </a:prstGeom>
          <a:solidFill>
            <a:srgbClr val="0070C0"/>
          </a:solidFill>
          <a:ln>
            <a:solidFill>
              <a:srgbClr val="0070C0"/>
            </a:solidFill>
          </a:ln>
          <a:effectLst>
            <a:reflection blurRad="6350" stA="30000" endPos="35000" dir="5400000" sy="-100000" algn="bl" rotWithShape="0"/>
          </a:effectLst>
          <a:scene3d>
            <a:camera prst="orthographicFront"/>
            <a:lightRig rig="threePt" dir="t"/>
          </a:scene3d>
          <a:sp3d contourW="12700">
            <a:bevelT w="44450" h="25400"/>
            <a:contourClr>
              <a:schemeClr val="bg1"/>
            </a:contourClr>
          </a:sp3d>
        </p:spPr>
        <p:style>
          <a:lnRef idx="2">
            <a:schemeClr val="accent1">
              <a:shade val="50000"/>
            </a:schemeClr>
          </a:lnRef>
          <a:fillRef idx="1">
            <a:schemeClr val="accent1"/>
          </a:fillRef>
          <a:effectRef idx="0">
            <a:schemeClr val="accent1"/>
          </a:effectRef>
          <a:fontRef idx="minor"/>
        </p:style>
      </p:sp>
      <p:sp>
        <p:nvSpPr>
          <p:cNvPr id="83" name="PlaceHolder 1"/>
          <p:cNvSpPr>
            <a:spLocks noGrp="1"/>
          </p:cNvSpPr>
          <p:nvPr>
            <p:ph type="title"/>
          </p:nvPr>
        </p:nvSpPr>
        <p:spPr>
          <a:xfrm>
            <a:off x="285120" y="759600"/>
            <a:ext cx="10047240" cy="761760"/>
          </a:xfrm>
          <a:prstGeom prst="rect">
            <a:avLst/>
          </a:prstGeom>
        </p:spPr>
        <p:txBody>
          <a:bodyPr anchor="ctr">
            <a:normAutofit/>
          </a:bodyPr>
          <a:lstStyle/>
          <a:p>
            <a:pPr>
              <a:lnSpc>
                <a:spcPct val="90000"/>
              </a:lnSpc>
            </a:pPr>
            <a:r>
              <a:rPr lang="en-US" sz="2400" b="1" strike="noStrike" spc="-1">
                <a:solidFill>
                  <a:srgbClr val="0070C0"/>
                </a:solidFill>
                <a:latin typeface="Helvetica Neue Light"/>
              </a:rPr>
              <a:t>Click to edit Master title style</a:t>
            </a:r>
            <a:endParaRPr lang="en-US" sz="2400" b="0" strike="noStrike" spc="-1">
              <a:solidFill>
                <a:srgbClr val="000000"/>
              </a:solidFill>
              <a:latin typeface="Calibri"/>
            </a:endParaRPr>
          </a:p>
        </p:txBody>
      </p:sp>
      <p:sp>
        <p:nvSpPr>
          <p:cNvPr id="84" name="PlaceHolder 2"/>
          <p:cNvSpPr>
            <a:spLocks noGrp="1"/>
          </p:cNvSpPr>
          <p:nvPr>
            <p:ph type="body"/>
          </p:nvPr>
        </p:nvSpPr>
        <p:spPr>
          <a:xfrm>
            <a:off x="294840" y="1645920"/>
            <a:ext cx="11579040" cy="4564080"/>
          </a:xfrm>
          <a:prstGeom prst="rect">
            <a:avLst/>
          </a:prstGeom>
        </p:spPr>
        <p:txBody>
          <a:bodyPr>
            <a:normAutofit/>
          </a:bodyPr>
          <a:lstStyle/>
          <a:p>
            <a:pPr>
              <a:lnSpc>
                <a:spcPct val="90000"/>
              </a:lnSpc>
              <a:spcBef>
                <a:spcPts val="1001"/>
              </a:spcBef>
              <a:tabLst>
                <a:tab pos="0" algn="l"/>
              </a:tabLst>
            </a:pPr>
            <a:r>
              <a:rPr lang="en-US" sz="2000" b="0" strike="noStrike" spc="-1">
                <a:solidFill>
                  <a:srgbClr val="262626"/>
                </a:solidFill>
                <a:latin typeface="Calibri"/>
              </a:rPr>
              <a:t>Click to edit Master text styles</a:t>
            </a:r>
            <a:endParaRPr lang="en-US" sz="2000" b="0" strike="noStrike" spc="-1">
              <a:solidFill>
                <a:srgbClr val="000000"/>
              </a:solidFill>
              <a:latin typeface="Calibri"/>
            </a:endParaRPr>
          </a:p>
          <a:p>
            <a:pPr marL="685800" lvl="1" indent="-228240">
              <a:lnSpc>
                <a:spcPct val="90000"/>
              </a:lnSpc>
              <a:spcBef>
                <a:spcPts val="499"/>
              </a:spcBef>
              <a:buClr>
                <a:srgbClr val="262626"/>
              </a:buClr>
              <a:buFont typeface="Arial"/>
              <a:buChar char="•"/>
              <a:tabLst>
                <a:tab pos="0" algn="l"/>
              </a:tabLst>
            </a:pPr>
            <a:r>
              <a:rPr lang="en-US" sz="2000" b="0" strike="noStrike" spc="-1">
                <a:solidFill>
                  <a:srgbClr val="262626"/>
                </a:solidFill>
                <a:latin typeface="Calibri"/>
              </a:rPr>
              <a:t>Second level</a:t>
            </a:r>
            <a:endParaRPr lang="en-US" sz="2000" b="0" strike="noStrike" spc="-1">
              <a:solidFill>
                <a:srgbClr val="000000"/>
              </a:solidFill>
              <a:latin typeface="Calibri"/>
            </a:endParaRPr>
          </a:p>
          <a:p>
            <a:pPr marL="1143000" lvl="2" indent="-228240">
              <a:lnSpc>
                <a:spcPct val="90000"/>
              </a:lnSpc>
              <a:spcBef>
                <a:spcPts val="499"/>
              </a:spcBef>
              <a:buClr>
                <a:srgbClr val="262626"/>
              </a:buClr>
              <a:buFont typeface="Arial"/>
              <a:buChar char="•"/>
              <a:tabLst>
                <a:tab pos="0" algn="l"/>
              </a:tabLst>
            </a:pPr>
            <a:r>
              <a:rPr lang="en-US" sz="2000" b="0" strike="noStrike" spc="-1">
                <a:solidFill>
                  <a:srgbClr val="262626"/>
                </a:solidFill>
                <a:latin typeface="Calibri"/>
              </a:rPr>
              <a:t>Third level</a:t>
            </a:r>
            <a:endParaRPr lang="en-US" sz="2000" b="0" strike="noStrike" spc="-1">
              <a:solidFill>
                <a:srgbClr val="000000"/>
              </a:solidFill>
              <a:latin typeface="Calibri"/>
            </a:endParaRPr>
          </a:p>
          <a:p>
            <a:pPr marL="1600200" lvl="3" indent="-228240">
              <a:lnSpc>
                <a:spcPct val="90000"/>
              </a:lnSpc>
              <a:spcBef>
                <a:spcPts val="499"/>
              </a:spcBef>
              <a:buClr>
                <a:srgbClr val="262626"/>
              </a:buClr>
              <a:buFont typeface="Arial"/>
              <a:buChar char="•"/>
              <a:tabLst>
                <a:tab pos="0" algn="l"/>
              </a:tabLst>
            </a:pPr>
            <a:r>
              <a:rPr lang="en-US" sz="2000" b="0" strike="noStrike" spc="-1">
                <a:solidFill>
                  <a:srgbClr val="262626"/>
                </a:solidFill>
                <a:latin typeface="Calibri"/>
              </a:rPr>
              <a:t>Fourth level</a:t>
            </a:r>
            <a:endParaRPr lang="en-US" sz="2000" b="0" strike="noStrike" spc="-1">
              <a:solidFill>
                <a:srgbClr val="000000"/>
              </a:solidFill>
              <a:latin typeface="Calibri"/>
            </a:endParaRPr>
          </a:p>
          <a:p>
            <a:pPr marL="2057400" lvl="4" indent="-228240">
              <a:lnSpc>
                <a:spcPct val="90000"/>
              </a:lnSpc>
              <a:spcBef>
                <a:spcPts val="499"/>
              </a:spcBef>
              <a:buClr>
                <a:srgbClr val="262626"/>
              </a:buClr>
              <a:buFont typeface="Arial"/>
              <a:buChar char="•"/>
              <a:tabLst>
                <a:tab pos="0" algn="l"/>
              </a:tabLst>
            </a:pPr>
            <a:r>
              <a:rPr lang="en-US" sz="2000" b="0" strike="noStrike" spc="-1">
                <a:solidFill>
                  <a:srgbClr val="262626"/>
                </a:solidFill>
                <a:latin typeface="Calibri"/>
              </a:rPr>
              <a:t>Fifth level</a:t>
            </a:r>
            <a:endParaRPr lang="en-US" sz="2000" b="0" strike="noStrike" spc="-1">
              <a:solidFill>
                <a:srgbClr val="000000"/>
              </a:solidFill>
              <a:latin typeface="Calibri"/>
            </a:endParaRPr>
          </a:p>
        </p:txBody>
      </p:sp>
      <p:sp>
        <p:nvSpPr>
          <p:cNvPr id="85" name="TextBox 7"/>
          <p:cNvSpPr/>
          <p:nvPr/>
        </p:nvSpPr>
        <p:spPr>
          <a:xfrm>
            <a:off x="257040" y="6416640"/>
            <a:ext cx="3924720" cy="39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ZA" sz="1000" b="0" strike="noStrike" spc="-1">
                <a:solidFill>
                  <a:srgbClr val="0070C0"/>
                </a:solidFill>
                <a:latin typeface="Helvetica Neue Light"/>
              </a:rPr>
              <a:t>Ensuring safe, secure and responsible use of roads in South Africa.</a:t>
            </a:r>
            <a:endParaRPr lang="en-ZA" sz="1000" b="0" strike="noStrike" spc="-1">
              <a:latin typeface="Arial"/>
            </a:endParaRPr>
          </a:p>
        </p:txBody>
      </p:sp>
      <p:sp>
        <p:nvSpPr>
          <p:cNvPr id="86" name="Rectangle 15"/>
          <p:cNvSpPr/>
          <p:nvPr/>
        </p:nvSpPr>
        <p:spPr>
          <a:xfrm>
            <a:off x="5526360" y="6377760"/>
            <a:ext cx="1094040" cy="288360"/>
          </a:xfrm>
          <a:prstGeom prst="rect">
            <a:avLst/>
          </a:prstGeom>
          <a:noFill/>
          <a:ln w="0">
            <a:noFill/>
          </a:ln>
          <a:effectLst>
            <a:outerShdw blurRad="50760" dist="38160" dir="5400000" algn="t" rotWithShape="0">
              <a:srgbClr val="000000">
                <a:alpha val="40000"/>
              </a:srgbClr>
            </a:outerShdw>
          </a:effectLst>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fld id="{DC99568F-D307-41CE-B453-9AF0CF464339}" type="slidenum">
              <a:rPr lang="en-ZA" sz="1300" b="0" strike="noStrike" spc="-1">
                <a:solidFill>
                  <a:srgbClr val="E7E6E6"/>
                </a:solidFill>
                <a:latin typeface="Avenir Light"/>
              </a:rPr>
              <a:pPr algn="ctr">
                <a:lnSpc>
                  <a:spcPct val="100000"/>
                </a:lnSpc>
              </a:pPr>
              <a:t>‹#›</a:t>
            </a:fld>
            <a:endParaRPr lang="en-ZA" sz="1300" b="0" strike="noStrike" spc="-1">
              <a:latin typeface="Arial"/>
            </a:endParaRPr>
          </a:p>
        </p:txBody>
      </p:sp>
      <p:sp>
        <p:nvSpPr>
          <p:cNvPr id="87" name="Round Same Side Corner Rectangle 3"/>
          <p:cNvSpPr/>
          <p:nvPr/>
        </p:nvSpPr>
        <p:spPr>
          <a:xfrm>
            <a:off x="10332720" y="447120"/>
            <a:ext cx="964800" cy="1056240"/>
          </a:xfrm>
          <a:prstGeom prst="round2SameRect">
            <a:avLst>
              <a:gd name="adj1" fmla="val 16667"/>
              <a:gd name="adj2" fmla="val 0"/>
            </a:avLst>
          </a:prstGeom>
          <a:noFill/>
          <a:ln>
            <a:noFill/>
          </a:ln>
        </p:spPr>
        <p:style>
          <a:lnRef idx="2">
            <a:schemeClr val="accent1">
              <a:shade val="50000"/>
            </a:schemeClr>
          </a:lnRef>
          <a:fillRef idx="1">
            <a:schemeClr val="accent1"/>
          </a:fillRef>
          <a:effectRef idx="0">
            <a:schemeClr val="accent1"/>
          </a:effectRef>
          <a:fontRef idx="minor"/>
        </p:style>
      </p:sp>
      <p:sp>
        <p:nvSpPr>
          <p:cNvPr id="88" name="Round Same Side Corner Rectangle 8"/>
          <p:cNvSpPr/>
          <p:nvPr/>
        </p:nvSpPr>
        <p:spPr>
          <a:xfrm>
            <a:off x="294840" y="6416640"/>
            <a:ext cx="3758400" cy="245880"/>
          </a:xfrm>
          <a:prstGeom prst="round2SameRect">
            <a:avLst>
              <a:gd name="adj1" fmla="val 0"/>
              <a:gd name="adj2" fmla="val 0"/>
            </a:avLst>
          </a:prstGeom>
          <a:noFill/>
          <a:ln>
            <a:noFill/>
          </a:ln>
        </p:spPr>
        <p:style>
          <a:lnRef idx="2">
            <a:schemeClr val="accent1">
              <a:shade val="50000"/>
            </a:schemeClr>
          </a:lnRef>
          <a:fillRef idx="1">
            <a:schemeClr val="accent1"/>
          </a:fillRef>
          <a:effectRef idx="0">
            <a:schemeClr val="accent1"/>
          </a:effectRef>
          <a:fontRef idx="minor"/>
        </p:style>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5.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5.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blipFill>
        <a:effectLst/>
      </p:bgPr>
    </p:bg>
    <p:spTree>
      <p:nvGrpSpPr>
        <p:cNvPr id="1" name=""/>
        <p:cNvGrpSpPr/>
        <p:nvPr/>
      </p:nvGrpSpPr>
      <p:grpSpPr>
        <a:xfrm>
          <a:off x="0" y="0"/>
          <a:ext cx="0" cy="0"/>
          <a:chOff x="0" y="0"/>
          <a:chExt cx="0" cy="0"/>
        </a:xfrm>
      </p:grpSpPr>
      <p:sp>
        <p:nvSpPr>
          <p:cNvPr id="131" name="Title 1"/>
          <p:cNvSpPr/>
          <p:nvPr/>
        </p:nvSpPr>
        <p:spPr>
          <a:xfrm>
            <a:off x="1523880" y="4574520"/>
            <a:ext cx="9142200" cy="90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90000"/>
              </a:lnSpc>
            </a:pPr>
            <a:r>
              <a:rPr lang="en-US" sz="2800" b="1" strike="noStrike" spc="-1">
                <a:solidFill>
                  <a:srgbClr val="262626"/>
                </a:solidFill>
                <a:latin typeface="Arial"/>
                <a:ea typeface="DejaVu Sans"/>
              </a:rPr>
              <a:t>National Implementation Plan to Address DLTCs, VTSs and RAs Challenges</a:t>
            </a:r>
            <a:endParaRPr lang="en-ZA" sz="2800" b="0" strike="noStrike" spc="-1">
              <a:latin typeface="Arial"/>
            </a:endParaRPr>
          </a:p>
        </p:txBody>
      </p:sp>
      <p:sp>
        <p:nvSpPr>
          <p:cNvPr id="132" name="Subtitle 2"/>
          <p:cNvSpPr/>
          <p:nvPr/>
        </p:nvSpPr>
        <p:spPr>
          <a:xfrm>
            <a:off x="1523880" y="5623200"/>
            <a:ext cx="9250920" cy="79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1001"/>
              </a:spcBef>
              <a:tabLst>
                <a:tab pos="0" algn="l"/>
              </a:tabLst>
            </a:pPr>
            <a:endParaRPr lang="en-ZA" sz="1800" b="0" strike="noStrike" spc="-1" dirty="0">
              <a:latin typeface="Arial"/>
            </a:endParaRPr>
          </a:p>
          <a:p>
            <a:pPr algn="ctr">
              <a:lnSpc>
                <a:spcPct val="90000"/>
              </a:lnSpc>
              <a:spcBef>
                <a:spcPts val="1001"/>
              </a:spcBef>
              <a:tabLst>
                <a:tab pos="0" algn="l"/>
              </a:tabLst>
            </a:pPr>
            <a:r>
              <a:rPr lang="en-US" sz="1700" b="1" i="1" strike="noStrike" spc="-1" dirty="0">
                <a:solidFill>
                  <a:srgbClr val="000000"/>
                </a:solidFill>
                <a:latin typeface="Helvetica Neue Light"/>
                <a:ea typeface="DejaVu Sans"/>
              </a:rPr>
              <a:t>31 August 2021</a:t>
            </a:r>
            <a:endParaRPr lang="en-ZA" sz="17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1"/>
          <p:cNvSpPr/>
          <p:nvPr/>
        </p:nvSpPr>
        <p:spPr>
          <a:xfrm>
            <a:off x="285120" y="266040"/>
            <a:ext cx="10045440" cy="75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GB" sz="2800" b="0" strike="noStrike" spc="-1" dirty="0">
                <a:solidFill>
                  <a:srgbClr val="0070C0"/>
                </a:solidFill>
                <a:latin typeface="Arial"/>
                <a:ea typeface="DejaVu Sans"/>
              </a:rPr>
              <a:t>Phase 1: Short Term interventions and Timelines cont’d..</a:t>
            </a:r>
            <a:endParaRPr lang="en-ZA" sz="2800" b="0" strike="noStrike" spc="-1" dirty="0">
              <a:latin typeface="Arial"/>
            </a:endParaRPr>
          </a:p>
        </p:txBody>
      </p:sp>
      <p:graphicFrame>
        <p:nvGraphicFramePr>
          <p:cNvPr id="197" name="Table 2"/>
          <p:cNvGraphicFramePr/>
          <p:nvPr>
            <p:extLst>
              <p:ext uri="{D42A27DB-BD31-4B8C-83A1-F6EECF244321}">
                <p14:modId xmlns:p14="http://schemas.microsoft.com/office/powerpoint/2010/main" xmlns="" val="1432437148"/>
              </p:ext>
            </p:extLst>
          </p:nvPr>
        </p:nvGraphicFramePr>
        <p:xfrm>
          <a:off x="406080" y="1723515"/>
          <a:ext cx="11618280" cy="3203180"/>
        </p:xfrm>
        <a:graphic>
          <a:graphicData uri="http://schemas.openxmlformats.org/drawingml/2006/table">
            <a:tbl>
              <a:tblPr/>
              <a:tblGrid>
                <a:gridCol w="384120">
                  <a:extLst>
                    <a:ext uri="{9D8B030D-6E8A-4147-A177-3AD203B41FA5}">
                      <a16:colId xmlns:a16="http://schemas.microsoft.com/office/drawing/2014/main" xmlns="" val="20000"/>
                    </a:ext>
                  </a:extLst>
                </a:gridCol>
                <a:gridCol w="827640">
                  <a:extLst>
                    <a:ext uri="{9D8B030D-6E8A-4147-A177-3AD203B41FA5}">
                      <a16:colId xmlns:a16="http://schemas.microsoft.com/office/drawing/2014/main" xmlns="" val="20001"/>
                    </a:ext>
                  </a:extLst>
                </a:gridCol>
                <a:gridCol w="754920">
                  <a:extLst>
                    <a:ext uri="{9D8B030D-6E8A-4147-A177-3AD203B41FA5}">
                      <a16:colId xmlns:a16="http://schemas.microsoft.com/office/drawing/2014/main" xmlns="" val="20002"/>
                    </a:ext>
                  </a:extLst>
                </a:gridCol>
                <a:gridCol w="1023120">
                  <a:extLst>
                    <a:ext uri="{9D8B030D-6E8A-4147-A177-3AD203B41FA5}">
                      <a16:colId xmlns:a16="http://schemas.microsoft.com/office/drawing/2014/main" xmlns="" val="20003"/>
                    </a:ext>
                  </a:extLst>
                </a:gridCol>
                <a:gridCol w="1609560">
                  <a:extLst>
                    <a:ext uri="{9D8B030D-6E8A-4147-A177-3AD203B41FA5}">
                      <a16:colId xmlns:a16="http://schemas.microsoft.com/office/drawing/2014/main" xmlns="" val="20004"/>
                    </a:ext>
                  </a:extLst>
                </a:gridCol>
                <a:gridCol w="991800">
                  <a:extLst>
                    <a:ext uri="{9D8B030D-6E8A-4147-A177-3AD203B41FA5}">
                      <a16:colId xmlns:a16="http://schemas.microsoft.com/office/drawing/2014/main" xmlns="" val="20005"/>
                    </a:ext>
                  </a:extLst>
                </a:gridCol>
                <a:gridCol w="6027120">
                  <a:extLst>
                    <a:ext uri="{9D8B030D-6E8A-4147-A177-3AD203B41FA5}">
                      <a16:colId xmlns:a16="http://schemas.microsoft.com/office/drawing/2014/main" xmlns="" val="20006"/>
                    </a:ext>
                  </a:extLst>
                </a:gridCol>
              </a:tblGrid>
              <a:tr h="209880">
                <a:tc>
                  <a:txBody>
                    <a:bodyPr/>
                    <a:lstStyle/>
                    <a:p>
                      <a:pPr>
                        <a:lnSpc>
                          <a:spcPct val="105000"/>
                        </a:lnSpc>
                        <a:spcAft>
                          <a:spcPts val="799"/>
                        </a:spcAft>
                      </a:pPr>
                      <a:r>
                        <a:rPr lang="en-GB" sz="1400" b="1" strike="noStrike" spc="-1">
                          <a:solidFill>
                            <a:srgbClr val="FFFFFF"/>
                          </a:solidFill>
                          <a:latin typeface="Calibri"/>
                        </a:rPr>
                        <a:t>NO</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gridSpan="2">
                  <a:txBody>
                    <a:bodyPr/>
                    <a:lstStyle/>
                    <a:p>
                      <a:pPr algn="just">
                        <a:lnSpc>
                          <a:spcPct val="105000"/>
                        </a:lnSpc>
                        <a:spcAft>
                          <a:spcPts val="799"/>
                        </a:spcAft>
                        <a:tabLst>
                          <a:tab pos="0" algn="l"/>
                        </a:tabLst>
                      </a:pPr>
                      <a:r>
                        <a:rPr lang="en-ZA" sz="1400" b="1" strike="noStrike" spc="-1">
                          <a:solidFill>
                            <a:srgbClr val="FFFFFF"/>
                          </a:solidFill>
                          <a:latin typeface="Arial "/>
                        </a:rPr>
                        <a:t>INTERVENTIONS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hMerge="1">
                  <a:txBody>
                    <a:bodyPr/>
                    <a:lstStyle/>
                    <a:p>
                      <a:endParaRPr lang="en-US"/>
                    </a:p>
                  </a:txBody>
                  <a:tcPr marL="90000" marR="90000">
                    <a:solidFill>
                      <a:srgbClr val="729FCF"/>
                    </a:solidFill>
                  </a:tcPr>
                </a:tc>
                <a:tc>
                  <a:txBody>
                    <a:bodyPr/>
                    <a:lstStyle/>
                    <a:p>
                      <a:pPr>
                        <a:lnSpc>
                          <a:spcPct val="105000"/>
                        </a:lnSpc>
                        <a:spcAft>
                          <a:spcPts val="799"/>
                        </a:spcAft>
                      </a:pPr>
                      <a:r>
                        <a:rPr lang="en-GB" sz="1400" b="1" strike="noStrike" spc="-1">
                          <a:solidFill>
                            <a:srgbClr val="FFFFFF"/>
                          </a:solidFill>
                          <a:latin typeface="Arial "/>
                        </a:rPr>
                        <a:t>ACTIVITIES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
                        </a:rPr>
                        <a:t>RESPONSIBLE</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
                        </a:rPr>
                        <a:t>DUE DATE</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a:rPr>
                        <a:t>STATUS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extLst>
                  <a:ext uri="{0D108BD9-81ED-4DB2-BD59-A6C34878D82A}">
                    <a16:rowId xmlns:a16="http://schemas.microsoft.com/office/drawing/2014/main" xmlns="" val="10000"/>
                  </a:ext>
                </a:extLst>
              </a:tr>
              <a:tr h="730440">
                <a:tc rowSpan="2">
                  <a:txBody>
                    <a:bodyPr/>
                    <a:lstStyle/>
                    <a:p>
                      <a:endParaRPr lang="en-US"/>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472C4"/>
                    </a:solidFill>
                  </a:tcPr>
                </a:tc>
                <a:tc rowSpan="2">
                  <a:txBody>
                    <a:bodyPr/>
                    <a:lstStyle/>
                    <a:p>
                      <a:endParaRPr lang="en-US"/>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endParaRPr lang="en-US"/>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just">
                        <a:lnSpc>
                          <a:spcPct val="105000"/>
                        </a:lnSpc>
                        <a:spcAft>
                          <a:spcPts val="799"/>
                        </a:spcAft>
                        <a:tabLst>
                          <a:tab pos="0" algn="l"/>
                        </a:tabLst>
                      </a:pPr>
                      <a:r>
                        <a:rPr lang="en-ZA" sz="1400" b="0" strike="noStrike" spc="-1">
                          <a:solidFill>
                            <a:schemeClr val="bg1"/>
                          </a:solidFill>
                          <a:latin typeface="Arial"/>
                        </a:rPr>
                        <a:t>Sandton Mobile DLTC</a:t>
                      </a:r>
                    </a:p>
                    <a:p>
                      <a:pPr algn="just">
                        <a:lnSpc>
                          <a:spcPct val="105000"/>
                        </a:lnSpc>
                        <a:spcAft>
                          <a:spcPts val="799"/>
                        </a:spcAft>
                        <a:tabLst>
                          <a:tab pos="0" algn="l"/>
                        </a:tabLst>
                      </a:pPr>
                      <a:endParaRPr lang="en-ZA" sz="1400" b="0" strike="noStrike" spc="-1">
                        <a:solidFill>
                          <a:schemeClr val="bg1"/>
                        </a:solidFill>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0000"/>
                    </a:solidFill>
                  </a:tcPr>
                </a:tc>
                <a:tc>
                  <a:txBody>
                    <a:bodyPr/>
                    <a:lstStyle/>
                    <a:p>
                      <a:pPr algn="just">
                        <a:lnSpc>
                          <a:spcPct val="105000"/>
                        </a:lnSpc>
                        <a:spcAft>
                          <a:spcPts val="799"/>
                        </a:spcAft>
                      </a:pPr>
                      <a:r>
                        <a:rPr lang="en-GB" sz="1400" b="0" strike="noStrike" spc="-1">
                          <a:solidFill>
                            <a:schemeClr val="bg1"/>
                          </a:solidFill>
                          <a:latin typeface="Arial"/>
                          <a:ea typeface="Calibri"/>
                        </a:rPr>
                        <a:t>City of Johannesburg</a:t>
                      </a:r>
                      <a:endParaRPr lang="en-ZA" sz="1400" b="0" strike="noStrike" spc="-1">
                        <a:solidFill>
                          <a:schemeClr val="bg1"/>
                        </a:solidFill>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0000"/>
                    </a:solidFill>
                  </a:tcPr>
                </a:tc>
                <a:tc>
                  <a:txBody>
                    <a:bodyPr/>
                    <a:lstStyle/>
                    <a:p>
                      <a:pPr algn="just">
                        <a:lnSpc>
                          <a:spcPct val="105000"/>
                        </a:lnSpc>
                        <a:spcAft>
                          <a:spcPts val="799"/>
                        </a:spcAft>
                      </a:pPr>
                      <a:r>
                        <a:rPr lang="en-ZA" sz="1400" b="0" strike="noStrike" spc="-1">
                          <a:solidFill>
                            <a:schemeClr val="bg1"/>
                          </a:solidFill>
                          <a:latin typeface="Arial"/>
                          <a:ea typeface="Calibri"/>
                        </a:rPr>
                        <a:t>31 July 2021</a:t>
                      </a:r>
                      <a:endParaRPr lang="en-ZA" sz="1400" b="0" strike="noStrike" spc="-1">
                        <a:solidFill>
                          <a:schemeClr val="bg1"/>
                        </a:solidFill>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0000"/>
                    </a:solidFill>
                  </a:tcPr>
                </a:tc>
                <a:tc>
                  <a:txBody>
                    <a:bodyPr/>
                    <a:lstStyle/>
                    <a:p>
                      <a:pPr marL="285840" indent="-283680" algn="just">
                        <a:lnSpc>
                          <a:spcPct val="105000"/>
                        </a:lnSpc>
                        <a:spcAft>
                          <a:spcPts val="799"/>
                        </a:spcAft>
                        <a:buClr>
                          <a:srgbClr val="000000"/>
                        </a:buClr>
                        <a:buFont typeface="Arial"/>
                        <a:buChar char="•"/>
                      </a:pPr>
                      <a:r>
                        <a:rPr lang="en-ZA" sz="1400" b="0" strike="noStrike" spc="-1" dirty="0">
                          <a:solidFill>
                            <a:schemeClr val="bg1"/>
                          </a:solidFill>
                          <a:latin typeface="Arial"/>
                        </a:rPr>
                        <a:t>RTMC Deployed bus with equipment in May 2021</a:t>
                      </a:r>
                    </a:p>
                    <a:p>
                      <a:pPr marL="285840" indent="-283680" algn="just">
                        <a:lnSpc>
                          <a:spcPct val="105000"/>
                        </a:lnSpc>
                        <a:spcAft>
                          <a:spcPts val="799"/>
                        </a:spcAft>
                        <a:buClr>
                          <a:srgbClr val="000000"/>
                        </a:buClr>
                        <a:buFont typeface="Arial"/>
                        <a:buChar char="•"/>
                      </a:pPr>
                      <a:r>
                        <a:rPr lang="en-ZA" sz="1400" b="0" strike="noStrike" spc="-1" dirty="0">
                          <a:solidFill>
                            <a:schemeClr val="bg1"/>
                          </a:solidFill>
                          <a:latin typeface="Arial"/>
                        </a:rPr>
                        <a:t>Date not met, processes yet to be finalised </a:t>
                      </a: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0000"/>
                    </a:solidFill>
                  </a:tcPr>
                </a:tc>
                <a:extLst>
                  <a:ext uri="{0D108BD9-81ED-4DB2-BD59-A6C34878D82A}">
                    <a16:rowId xmlns:a16="http://schemas.microsoft.com/office/drawing/2014/main" xmlns="" val="10001"/>
                  </a:ext>
                </a:extLst>
              </a:tr>
              <a:tr h="1798560">
                <a:tc vMerge="1">
                  <a:txBody>
                    <a:bodyPr/>
                    <a:lstStyle/>
                    <a:p>
                      <a:endParaRPr lang="en-US"/>
                    </a:p>
                  </a:txBody>
                  <a:tcPr marL="90000" marR="90000">
                    <a:solidFill>
                      <a:srgbClr val="729FCF"/>
                    </a:solidFill>
                  </a:tcPr>
                </a:tc>
                <a:tc vMerge="1">
                  <a:txBody>
                    <a:bodyPr/>
                    <a:lstStyle/>
                    <a:p>
                      <a:endParaRPr lang="en-US"/>
                    </a:p>
                  </a:txBody>
                  <a:tcPr marL="90000" marR="90000">
                    <a:solidFill>
                      <a:srgbClr val="729FCF"/>
                    </a:solidFill>
                  </a:tcPr>
                </a:tc>
                <a:tc>
                  <a:txBody>
                    <a:bodyPr/>
                    <a:lstStyle/>
                    <a:p>
                      <a:pPr algn="just">
                        <a:lnSpc>
                          <a:spcPct val="105000"/>
                        </a:lnSpc>
                        <a:spcAft>
                          <a:spcPts val="799"/>
                        </a:spcAft>
                      </a:pPr>
                      <a:r>
                        <a:rPr lang="en-ZA" sz="1400" b="0" strike="noStrike" spc="-1">
                          <a:solidFill>
                            <a:srgbClr val="000000"/>
                          </a:solidFill>
                          <a:latin typeface="Arial"/>
                        </a:rPr>
                        <a:t>Address human Resources needs. </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just">
                        <a:lnSpc>
                          <a:spcPct val="105000"/>
                        </a:lnSpc>
                        <a:spcAft>
                          <a:spcPts val="799"/>
                        </a:spcAft>
                      </a:pPr>
                      <a:r>
                        <a:rPr lang="en-ZA" sz="1400" b="0" strike="noStrike" spc="-1">
                          <a:solidFill>
                            <a:srgbClr val="000000"/>
                          </a:solidFill>
                          <a:latin typeface="Arial"/>
                          <a:ea typeface="Calibri"/>
                        </a:rPr>
                        <a:t>Identification of resource needs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just">
                        <a:lnSpc>
                          <a:spcPct val="105000"/>
                        </a:lnSpc>
                        <a:spcAft>
                          <a:spcPts val="799"/>
                        </a:spcAft>
                      </a:pPr>
                      <a:r>
                        <a:rPr lang="en-ZA" sz="1400" b="0" strike="noStrike" spc="-1">
                          <a:solidFill>
                            <a:srgbClr val="000000"/>
                          </a:solidFill>
                          <a:latin typeface="Arial"/>
                        </a:rPr>
                        <a:t>All Provinces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just">
                        <a:lnSpc>
                          <a:spcPct val="105000"/>
                        </a:lnSpc>
                        <a:spcAft>
                          <a:spcPts val="799"/>
                        </a:spcAft>
                      </a:pPr>
                      <a:r>
                        <a:rPr lang="en-ZA" sz="1400" b="0" strike="noStrike" spc="-1">
                          <a:solidFill>
                            <a:srgbClr val="000000"/>
                          </a:solidFill>
                          <a:latin typeface="Arial"/>
                        </a:rPr>
                        <a:t>1 July 2021</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marL="285840" indent="-283680" algn="just">
                        <a:lnSpc>
                          <a:spcPct val="100000"/>
                        </a:lnSpc>
                        <a:buClr>
                          <a:srgbClr val="000000"/>
                        </a:buClr>
                        <a:buFont typeface="Arial"/>
                        <a:buChar char="•"/>
                      </a:pPr>
                      <a:r>
                        <a:rPr lang="en-GB" sz="1400" b="0" strike="noStrike" spc="-1" dirty="0">
                          <a:solidFill>
                            <a:srgbClr val="000000"/>
                          </a:solidFill>
                          <a:latin typeface="Arial"/>
                        </a:rPr>
                        <a:t>EC – Provincial examiners are ready (awaiting HR requests from DLTCs</a:t>
                      </a:r>
                      <a:endParaRPr lang="en-ZA" sz="1400" b="0" strike="noStrike" spc="-1" dirty="0">
                        <a:latin typeface="Arial"/>
                      </a:endParaRPr>
                    </a:p>
                    <a:p>
                      <a:pPr marL="285840" indent="-283680" algn="just">
                        <a:lnSpc>
                          <a:spcPct val="100000"/>
                        </a:lnSpc>
                        <a:buClr>
                          <a:srgbClr val="000000"/>
                        </a:buClr>
                        <a:buFont typeface="Arial"/>
                        <a:buChar char="•"/>
                      </a:pPr>
                      <a:r>
                        <a:rPr lang="en-GB" sz="1400" b="0" strike="noStrike" spc="-1" dirty="0">
                          <a:solidFill>
                            <a:srgbClr val="000000"/>
                          </a:solidFill>
                          <a:latin typeface="Arial"/>
                        </a:rPr>
                        <a:t>GP - </a:t>
                      </a:r>
                      <a:r>
                        <a:rPr lang="en-US" sz="1400" b="0" strike="noStrike" spc="-1" dirty="0">
                          <a:solidFill>
                            <a:srgbClr val="000000"/>
                          </a:solidFill>
                          <a:latin typeface="Arial"/>
                        </a:rPr>
                        <a:t>All DLTC’s instructed to avail and dedicate 70% of their resources to only service Driving License renewal applications </a:t>
                      </a:r>
                      <a:endParaRPr lang="en-ZA" sz="1400" b="0" strike="noStrike" spc="-1" dirty="0">
                        <a:latin typeface="Arial"/>
                      </a:endParaRPr>
                    </a:p>
                    <a:p>
                      <a:pPr marL="285840" indent="-283680" algn="just">
                        <a:lnSpc>
                          <a:spcPct val="100000"/>
                        </a:lnSpc>
                        <a:buClr>
                          <a:srgbClr val="000000"/>
                        </a:buClr>
                        <a:buFont typeface="Arial"/>
                        <a:buChar char="•"/>
                      </a:pPr>
                      <a:r>
                        <a:rPr lang="en-US" sz="1400" b="0" strike="noStrike" spc="-1" dirty="0">
                          <a:solidFill>
                            <a:srgbClr val="000000"/>
                          </a:solidFill>
                          <a:latin typeface="Arial"/>
                        </a:rPr>
                        <a:t>NC – </a:t>
                      </a:r>
                      <a:r>
                        <a:rPr lang="en-ZA" sz="1400" b="0" strike="noStrike" spc="-1" dirty="0">
                          <a:solidFill>
                            <a:srgbClr val="000000"/>
                          </a:solidFill>
                          <a:latin typeface="Arial"/>
                        </a:rPr>
                        <a:t>Challenges with labour relations</a:t>
                      </a:r>
                      <a:endParaRPr lang="en-ZA" sz="1400" b="0" strike="noStrike" spc="-1" dirty="0">
                        <a:latin typeface="Arial"/>
                      </a:endParaRPr>
                    </a:p>
                    <a:p>
                      <a:pPr marL="285840" indent="-283680" algn="just">
                        <a:lnSpc>
                          <a:spcPct val="100000"/>
                        </a:lnSpc>
                        <a:buClr>
                          <a:srgbClr val="000000"/>
                        </a:buClr>
                        <a:buFont typeface="Arial"/>
                        <a:buChar char="•"/>
                      </a:pPr>
                      <a:r>
                        <a:rPr lang="en-ZA" sz="1400" b="0" strike="noStrike" spc="-1" dirty="0">
                          <a:solidFill>
                            <a:srgbClr val="000000"/>
                          </a:solidFill>
                          <a:latin typeface="Arial"/>
                        </a:rPr>
                        <a:t>WC - Likewise the review of human resources are also attached to the review of the miscellaneous fees</a:t>
                      </a:r>
                      <a:endParaRPr lang="en-ZA" sz="1400" b="0" strike="noStrike" spc="-1" dirty="0">
                        <a:latin typeface="Arial"/>
                      </a:endParaRPr>
                    </a:p>
                    <a:p>
                      <a:pPr marL="285840" indent="-283680" algn="just">
                        <a:lnSpc>
                          <a:spcPct val="100000"/>
                        </a:lnSpc>
                        <a:buClr>
                          <a:srgbClr val="000000"/>
                        </a:buClr>
                        <a:buFont typeface="Arial"/>
                        <a:buChar char="•"/>
                      </a:pPr>
                      <a:r>
                        <a:rPr lang="en-ZA" sz="1400" b="0" strike="noStrike" spc="-1" dirty="0">
                          <a:solidFill>
                            <a:srgbClr val="000000"/>
                          </a:solidFill>
                          <a:latin typeface="Arial"/>
                        </a:rPr>
                        <a:t>MP – Recruitment process to fill 37 vacant posts to be concluded by 31 Aug 2021 </a:t>
                      </a:r>
                      <a:endParaRPr lang="en-ZA" sz="1400" b="0" strike="noStrike" spc="-1" dirty="0">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itle 1"/>
          <p:cNvSpPr/>
          <p:nvPr/>
        </p:nvSpPr>
        <p:spPr>
          <a:xfrm>
            <a:off x="285120" y="266040"/>
            <a:ext cx="10045440" cy="75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GB" sz="2800" b="0" strike="noStrike" spc="-1">
                <a:solidFill>
                  <a:srgbClr val="0070C0"/>
                </a:solidFill>
                <a:latin typeface="Arial"/>
                <a:ea typeface="DejaVu Sans"/>
              </a:rPr>
              <a:t>Phase 1: Short Term interventions and Timelines</a:t>
            </a:r>
            <a:endParaRPr lang="en-ZA" sz="2800" b="0" strike="noStrike" spc="-1">
              <a:latin typeface="Arial"/>
            </a:endParaRPr>
          </a:p>
        </p:txBody>
      </p:sp>
      <p:graphicFrame>
        <p:nvGraphicFramePr>
          <p:cNvPr id="199" name="Table 2"/>
          <p:cNvGraphicFramePr/>
          <p:nvPr>
            <p:extLst>
              <p:ext uri="{D42A27DB-BD31-4B8C-83A1-F6EECF244321}">
                <p14:modId xmlns:p14="http://schemas.microsoft.com/office/powerpoint/2010/main" xmlns="" val="4054617462"/>
              </p:ext>
            </p:extLst>
          </p:nvPr>
        </p:nvGraphicFramePr>
        <p:xfrm>
          <a:off x="216720" y="1593360"/>
          <a:ext cx="11746080" cy="3863659"/>
        </p:xfrm>
        <a:graphic>
          <a:graphicData uri="http://schemas.openxmlformats.org/drawingml/2006/table">
            <a:tbl>
              <a:tblPr/>
              <a:tblGrid>
                <a:gridCol w="395280">
                  <a:extLst>
                    <a:ext uri="{9D8B030D-6E8A-4147-A177-3AD203B41FA5}">
                      <a16:colId xmlns:a16="http://schemas.microsoft.com/office/drawing/2014/main" xmlns="" val="20000"/>
                    </a:ext>
                  </a:extLst>
                </a:gridCol>
                <a:gridCol w="1544040">
                  <a:extLst>
                    <a:ext uri="{9D8B030D-6E8A-4147-A177-3AD203B41FA5}">
                      <a16:colId xmlns:a16="http://schemas.microsoft.com/office/drawing/2014/main" xmlns="" val="20001"/>
                    </a:ext>
                  </a:extLst>
                </a:gridCol>
                <a:gridCol w="2595600">
                  <a:extLst>
                    <a:ext uri="{9D8B030D-6E8A-4147-A177-3AD203B41FA5}">
                      <a16:colId xmlns:a16="http://schemas.microsoft.com/office/drawing/2014/main" xmlns="" val="20002"/>
                    </a:ext>
                  </a:extLst>
                </a:gridCol>
                <a:gridCol w="1818360">
                  <a:extLst>
                    <a:ext uri="{9D8B030D-6E8A-4147-A177-3AD203B41FA5}">
                      <a16:colId xmlns:a16="http://schemas.microsoft.com/office/drawing/2014/main" xmlns="" val="20003"/>
                    </a:ext>
                  </a:extLst>
                </a:gridCol>
                <a:gridCol w="1249200">
                  <a:extLst>
                    <a:ext uri="{9D8B030D-6E8A-4147-A177-3AD203B41FA5}">
                      <a16:colId xmlns:a16="http://schemas.microsoft.com/office/drawing/2014/main" xmlns="" val="20004"/>
                    </a:ext>
                  </a:extLst>
                </a:gridCol>
                <a:gridCol w="1152000">
                  <a:extLst>
                    <a:ext uri="{9D8B030D-6E8A-4147-A177-3AD203B41FA5}">
                      <a16:colId xmlns:a16="http://schemas.microsoft.com/office/drawing/2014/main" xmlns="" val="20005"/>
                    </a:ext>
                  </a:extLst>
                </a:gridCol>
                <a:gridCol w="2991600">
                  <a:extLst>
                    <a:ext uri="{9D8B030D-6E8A-4147-A177-3AD203B41FA5}">
                      <a16:colId xmlns:a16="http://schemas.microsoft.com/office/drawing/2014/main" xmlns="" val="20006"/>
                    </a:ext>
                  </a:extLst>
                </a:gridCol>
              </a:tblGrid>
              <a:tr h="419400">
                <a:tc>
                  <a:txBody>
                    <a:bodyPr/>
                    <a:lstStyle/>
                    <a:p>
                      <a:pPr>
                        <a:lnSpc>
                          <a:spcPct val="105000"/>
                        </a:lnSpc>
                        <a:spcAft>
                          <a:spcPts val="799"/>
                        </a:spcAft>
                      </a:pPr>
                      <a:r>
                        <a:rPr lang="en-GB" sz="1400" b="1" strike="noStrike" spc="-1">
                          <a:solidFill>
                            <a:srgbClr val="FFFFFF"/>
                          </a:solidFill>
                          <a:latin typeface="Arial"/>
                        </a:rPr>
                        <a:t>NO</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gridSpan="2">
                  <a:txBody>
                    <a:bodyPr/>
                    <a:lstStyle/>
                    <a:p>
                      <a:pPr algn="just">
                        <a:lnSpc>
                          <a:spcPct val="105000"/>
                        </a:lnSpc>
                        <a:spcAft>
                          <a:spcPts val="799"/>
                        </a:spcAft>
                        <a:tabLst>
                          <a:tab pos="0" algn="l"/>
                        </a:tabLst>
                      </a:pPr>
                      <a:r>
                        <a:rPr lang="en-ZA" sz="1400" b="1" strike="noStrike" spc="-1">
                          <a:solidFill>
                            <a:srgbClr val="FFFFFF"/>
                          </a:solidFill>
                          <a:latin typeface="Arial"/>
                        </a:rPr>
                        <a:t>INTERVENTIONS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hMerge="1">
                  <a:txBody>
                    <a:bodyPr/>
                    <a:lstStyle/>
                    <a:p>
                      <a:endParaRPr lang="en-US"/>
                    </a:p>
                  </a:txBody>
                  <a:tcPr marL="90000" marR="90000">
                    <a:solidFill>
                      <a:srgbClr val="729FCF"/>
                    </a:solidFill>
                  </a:tcPr>
                </a:tc>
                <a:tc>
                  <a:txBody>
                    <a:bodyPr/>
                    <a:lstStyle/>
                    <a:p>
                      <a:pPr>
                        <a:lnSpc>
                          <a:spcPct val="105000"/>
                        </a:lnSpc>
                        <a:spcAft>
                          <a:spcPts val="799"/>
                        </a:spcAft>
                      </a:pPr>
                      <a:r>
                        <a:rPr lang="en-GB" sz="1400" b="1" strike="noStrike" spc="-1">
                          <a:solidFill>
                            <a:srgbClr val="FFFFFF"/>
                          </a:solidFill>
                          <a:latin typeface="Arial"/>
                        </a:rPr>
                        <a:t>ACTIVITIES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a:rPr>
                        <a:t>RESPONSIBLE</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a:rPr>
                        <a:t>DUE DATE</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a:rPr>
                        <a:t>STATUS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extLst>
                  <a:ext uri="{0D108BD9-81ED-4DB2-BD59-A6C34878D82A}">
                    <a16:rowId xmlns:a16="http://schemas.microsoft.com/office/drawing/2014/main" xmlns="" val="10000"/>
                  </a:ext>
                </a:extLst>
              </a:tr>
              <a:tr h="1100520">
                <a:tc rowSpan="3">
                  <a:txBody>
                    <a:bodyPr/>
                    <a:lstStyle/>
                    <a:p>
                      <a:pPr>
                        <a:lnSpc>
                          <a:spcPct val="105000"/>
                        </a:lnSpc>
                        <a:spcAft>
                          <a:spcPts val="799"/>
                        </a:spcAft>
                      </a:pPr>
                      <a:r>
                        <a:rPr lang="en-ZA" sz="1400" b="1" strike="noStrike" spc="-1">
                          <a:solidFill>
                            <a:srgbClr val="FFFFFF"/>
                          </a:solidFill>
                          <a:latin typeface="Arial"/>
                        </a:rPr>
                        <a:t>2 </a:t>
                      </a:r>
                      <a:endParaRPr lang="en-ZA" sz="1400" b="0" strike="noStrike" spc="-1">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472C4"/>
                    </a:solidFill>
                  </a:tcPr>
                </a:tc>
                <a:tc rowSpan="3">
                  <a:txBody>
                    <a:bodyPr/>
                    <a:lstStyle/>
                    <a:p>
                      <a:pPr>
                        <a:lnSpc>
                          <a:spcPct val="105000"/>
                        </a:lnSpc>
                        <a:spcAft>
                          <a:spcPts val="799"/>
                        </a:spcAft>
                      </a:pPr>
                      <a:r>
                        <a:rPr lang="en-ZA" sz="1400" b="1" strike="noStrike" spc="-1">
                          <a:solidFill>
                            <a:srgbClr val="000000"/>
                          </a:solidFill>
                          <a:latin typeface="Arial"/>
                        </a:rPr>
                        <a:t>Introduction of online eye-test results</a:t>
                      </a:r>
                      <a:endParaRPr lang="en-ZA" sz="1400" b="0" strike="noStrike" spc="-1">
                        <a:latin typeface="Arial"/>
                      </a:endParaRPr>
                    </a:p>
                    <a:p>
                      <a:pPr algn="just">
                        <a:lnSpc>
                          <a:spcPct val="105000"/>
                        </a:lnSpc>
                        <a:spcAft>
                          <a:spcPts val="799"/>
                        </a:spcAft>
                      </a:pPr>
                      <a:endParaRPr lang="en-ZA" sz="1400" b="0" strike="noStrike" spc="-1">
                        <a:latin typeface="Arial"/>
                      </a:endParaRPr>
                    </a:p>
                    <a:p>
                      <a:pPr algn="just">
                        <a:lnSpc>
                          <a:spcPct val="105000"/>
                        </a:lnSpc>
                        <a:spcAft>
                          <a:spcPts val="799"/>
                        </a:spcAft>
                      </a:pPr>
                      <a:endParaRPr lang="en-ZA" sz="1400" b="0" strike="noStrike" spc="-1">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rowSpan="3">
                  <a:txBody>
                    <a:bodyPr/>
                    <a:lstStyle/>
                    <a:p>
                      <a:pPr algn="just">
                        <a:lnSpc>
                          <a:spcPct val="105000"/>
                        </a:lnSpc>
                        <a:spcAft>
                          <a:spcPts val="799"/>
                        </a:spcAft>
                      </a:pPr>
                      <a:r>
                        <a:rPr lang="en-ZA" sz="1400" b="0" strike="noStrike" spc="-1" dirty="0">
                          <a:solidFill>
                            <a:srgbClr val="000000"/>
                          </a:solidFill>
                          <a:latin typeface="Arial"/>
                        </a:rPr>
                        <a:t>Introduce electronic online Eye Testing interface with Health Professional Council of South African (HPCSA) and deploy at all Provinces.</a:t>
                      </a:r>
                      <a:endParaRPr lang="en-ZA" sz="1400" b="0" strike="noStrike" spc="-1" dirty="0">
                        <a:latin typeface="Arial"/>
                      </a:endParaRPr>
                    </a:p>
                    <a:p>
                      <a:pPr algn="just">
                        <a:lnSpc>
                          <a:spcPct val="105000"/>
                        </a:lnSpc>
                        <a:spcAft>
                          <a:spcPts val="799"/>
                        </a:spcAft>
                      </a:pPr>
                      <a:endParaRPr lang="en-ZA" sz="1400" b="0" strike="noStrike" spc="-1" dirty="0">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just">
                        <a:lnSpc>
                          <a:spcPct val="105000"/>
                        </a:lnSpc>
                        <a:spcAft>
                          <a:spcPts val="799"/>
                        </a:spcAft>
                      </a:pPr>
                      <a:r>
                        <a:rPr lang="en-ZA" sz="1400" b="0" strike="noStrike" spc="-1">
                          <a:solidFill>
                            <a:srgbClr val="000000"/>
                          </a:solidFill>
                          <a:latin typeface="Arial"/>
                        </a:rPr>
                        <a:t>Signing of contracts between RTMC and HPCSA.</a:t>
                      </a:r>
                      <a:endParaRPr lang="en-ZA" sz="1400" b="0" strike="noStrike" spc="-1">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C000"/>
                    </a:solidFill>
                  </a:tcPr>
                </a:tc>
                <a:tc>
                  <a:txBody>
                    <a:bodyPr/>
                    <a:lstStyle/>
                    <a:p>
                      <a:pPr algn="just">
                        <a:lnSpc>
                          <a:spcPct val="105000"/>
                        </a:lnSpc>
                        <a:spcAft>
                          <a:spcPts val="799"/>
                        </a:spcAft>
                      </a:pPr>
                      <a:r>
                        <a:rPr lang="en-ZA" sz="1400" b="0" strike="noStrike" spc="-1">
                          <a:solidFill>
                            <a:srgbClr val="000000"/>
                          </a:solidFill>
                          <a:latin typeface="Arial"/>
                        </a:rPr>
                        <a:t>RTMC and HPCSA</a:t>
                      </a:r>
                      <a:endParaRPr lang="en-ZA" sz="1400" b="0" strike="noStrike" spc="-1">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C000"/>
                    </a:solidFill>
                  </a:tcPr>
                </a:tc>
                <a:tc>
                  <a:txBody>
                    <a:bodyPr/>
                    <a:lstStyle/>
                    <a:p>
                      <a:pPr algn="just">
                        <a:lnSpc>
                          <a:spcPct val="105000"/>
                        </a:lnSpc>
                        <a:spcAft>
                          <a:spcPts val="799"/>
                        </a:spcAft>
                      </a:pPr>
                      <a:r>
                        <a:rPr lang="en-ZA" sz="1400" b="0" strike="noStrike" spc="-1">
                          <a:solidFill>
                            <a:srgbClr val="000000"/>
                          </a:solidFill>
                          <a:latin typeface="Arial"/>
                        </a:rPr>
                        <a:t>31 August 2021</a:t>
                      </a:r>
                      <a:endParaRPr lang="en-ZA" sz="1400" b="0" strike="noStrike" spc="-1">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C000"/>
                    </a:solidFill>
                  </a:tcPr>
                </a:tc>
                <a:tc>
                  <a:txBody>
                    <a:bodyPr/>
                    <a:lstStyle/>
                    <a:p>
                      <a:pPr algn="just">
                        <a:lnSpc>
                          <a:spcPct val="105000"/>
                        </a:lnSpc>
                        <a:spcAft>
                          <a:spcPts val="799"/>
                        </a:spcAft>
                      </a:pPr>
                      <a:r>
                        <a:rPr lang="en-ZA" sz="1400" b="0" strike="noStrike" spc="-1" dirty="0">
                          <a:solidFill>
                            <a:srgbClr val="000000"/>
                          </a:solidFill>
                          <a:latin typeface="Arial"/>
                          <a:ea typeface="Calibri"/>
                        </a:rPr>
                        <a:t>MOU submitted to HPCSA </a:t>
                      </a:r>
                      <a:endParaRPr lang="en-ZA" sz="1400" b="0" strike="noStrike" spc="-1" dirty="0">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C000"/>
                    </a:solidFill>
                  </a:tcPr>
                </a:tc>
                <a:extLst>
                  <a:ext uri="{0D108BD9-81ED-4DB2-BD59-A6C34878D82A}">
                    <a16:rowId xmlns:a16="http://schemas.microsoft.com/office/drawing/2014/main" xmlns="" val="10001"/>
                  </a:ext>
                </a:extLst>
              </a:tr>
              <a:tr h="863280">
                <a:tc vMerge="1">
                  <a:txBody>
                    <a:bodyPr/>
                    <a:lstStyle/>
                    <a:p>
                      <a:endParaRPr lang="en-US"/>
                    </a:p>
                  </a:txBody>
                  <a:tcPr marL="90000" marR="90000">
                    <a:solidFill>
                      <a:srgbClr val="729FCF"/>
                    </a:solidFill>
                  </a:tcPr>
                </a:tc>
                <a:tc vMerge="1">
                  <a:txBody>
                    <a:bodyPr/>
                    <a:lstStyle/>
                    <a:p>
                      <a:endParaRPr lang="en-US"/>
                    </a:p>
                  </a:txBody>
                  <a:tcPr marL="90000" marR="90000">
                    <a:solidFill>
                      <a:srgbClr val="729FCF"/>
                    </a:solidFill>
                  </a:tcPr>
                </a:tc>
                <a:tc vMerge="1">
                  <a:txBody>
                    <a:bodyPr/>
                    <a:lstStyle/>
                    <a:p>
                      <a:endParaRPr lang="en-US"/>
                    </a:p>
                  </a:txBody>
                  <a:tcPr marL="90000" marR="90000">
                    <a:solidFill>
                      <a:srgbClr val="729FCF"/>
                    </a:solidFill>
                  </a:tcPr>
                </a:tc>
                <a:tc>
                  <a:txBody>
                    <a:bodyPr/>
                    <a:lstStyle/>
                    <a:p>
                      <a:pPr algn="just">
                        <a:lnSpc>
                          <a:spcPct val="105000"/>
                        </a:lnSpc>
                        <a:spcAft>
                          <a:spcPts val="799"/>
                        </a:spcAft>
                      </a:pPr>
                      <a:r>
                        <a:rPr lang="en-ZA" sz="1400" b="0" strike="noStrike" spc="-1">
                          <a:solidFill>
                            <a:srgbClr val="000000"/>
                          </a:solidFill>
                          <a:latin typeface="Arial"/>
                        </a:rPr>
                        <a:t>Integrations with the identified providers. </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just">
                        <a:lnSpc>
                          <a:spcPct val="105000"/>
                        </a:lnSpc>
                        <a:spcAft>
                          <a:spcPts val="799"/>
                        </a:spcAft>
                      </a:pPr>
                      <a:r>
                        <a:rPr lang="en-ZA" sz="1400" b="0" strike="noStrike" spc="-1">
                          <a:solidFill>
                            <a:srgbClr val="000000"/>
                          </a:solidFill>
                          <a:latin typeface="Arial"/>
                        </a:rPr>
                        <a:t>RTMC</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just">
                        <a:lnSpc>
                          <a:spcPct val="105000"/>
                        </a:lnSpc>
                        <a:spcAft>
                          <a:spcPts val="799"/>
                        </a:spcAft>
                      </a:pPr>
                      <a:r>
                        <a:rPr lang="en-ZA" sz="1400" b="0" strike="noStrike" spc="-1">
                          <a:solidFill>
                            <a:srgbClr val="000000"/>
                          </a:solidFill>
                          <a:latin typeface="Arial"/>
                        </a:rPr>
                        <a:t>1 July – September 2021</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gn="just">
                        <a:lnSpc>
                          <a:spcPct val="105000"/>
                        </a:lnSpc>
                        <a:spcAft>
                          <a:spcPts val="799"/>
                        </a:spcAft>
                      </a:pPr>
                      <a:r>
                        <a:rPr lang="en-GB" sz="1400" b="0" strike="noStrike" spc="-1" dirty="0">
                          <a:solidFill>
                            <a:srgbClr val="000000"/>
                          </a:solidFill>
                          <a:latin typeface="Arial"/>
                        </a:rPr>
                        <a:t>Roll out discussions with HPCSA in progress</a:t>
                      </a:r>
                      <a:endParaRPr lang="en-ZA" sz="1400" b="0" strike="noStrike" spc="-1" dirty="0">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xmlns="" val="10002"/>
                  </a:ext>
                </a:extLst>
              </a:tr>
              <a:tr h="1375920">
                <a:tc vMerge="1">
                  <a:txBody>
                    <a:bodyPr/>
                    <a:lstStyle/>
                    <a:p>
                      <a:endParaRPr lang="en-US"/>
                    </a:p>
                  </a:txBody>
                  <a:tcPr marL="90000" marR="90000">
                    <a:solidFill>
                      <a:srgbClr val="729FCF"/>
                    </a:solidFill>
                  </a:tcPr>
                </a:tc>
                <a:tc vMerge="1">
                  <a:txBody>
                    <a:bodyPr/>
                    <a:lstStyle/>
                    <a:p>
                      <a:endParaRPr lang="en-US"/>
                    </a:p>
                  </a:txBody>
                  <a:tcPr marL="90000" marR="90000">
                    <a:solidFill>
                      <a:srgbClr val="729FCF"/>
                    </a:solidFill>
                  </a:tcPr>
                </a:tc>
                <a:tc vMerge="1">
                  <a:txBody>
                    <a:bodyPr/>
                    <a:lstStyle/>
                    <a:p>
                      <a:endParaRPr lang="en-US"/>
                    </a:p>
                  </a:txBody>
                  <a:tcPr marL="90000" marR="90000">
                    <a:solidFill>
                      <a:srgbClr val="729FCF"/>
                    </a:solidFill>
                  </a:tcPr>
                </a:tc>
                <a:tc>
                  <a:txBody>
                    <a:bodyPr/>
                    <a:lstStyle/>
                    <a:p>
                      <a:pPr algn="just">
                        <a:lnSpc>
                          <a:spcPct val="105000"/>
                        </a:lnSpc>
                        <a:spcAft>
                          <a:spcPts val="799"/>
                        </a:spcAft>
                      </a:pPr>
                      <a:r>
                        <a:rPr lang="en-ZA" sz="1400" b="0" strike="noStrike" spc="-1">
                          <a:solidFill>
                            <a:srgbClr val="000000"/>
                          </a:solidFill>
                          <a:latin typeface="Arial"/>
                        </a:rPr>
                        <a:t>Launch </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just">
                        <a:lnSpc>
                          <a:spcPct val="105000"/>
                        </a:lnSpc>
                        <a:spcAft>
                          <a:spcPts val="799"/>
                        </a:spcAft>
                      </a:pPr>
                      <a:r>
                        <a:rPr lang="en-ZA" sz="1400" b="0" strike="noStrike" spc="-1">
                          <a:solidFill>
                            <a:srgbClr val="000000"/>
                          </a:solidFill>
                          <a:latin typeface="Arial"/>
                        </a:rPr>
                        <a:t>RTMC</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just">
                        <a:lnSpc>
                          <a:spcPct val="105000"/>
                        </a:lnSpc>
                        <a:spcAft>
                          <a:spcPts val="799"/>
                        </a:spcAft>
                      </a:pPr>
                      <a:r>
                        <a:rPr lang="en-ZA" sz="1400" b="0" strike="noStrike" spc="-1">
                          <a:solidFill>
                            <a:srgbClr val="000000"/>
                          </a:solidFill>
                          <a:latin typeface="Arial"/>
                        </a:rPr>
                        <a:t>30 September 2021</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endParaRPr lang="en-US" dirty="0"/>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1"/>
          <p:cNvSpPr/>
          <p:nvPr/>
        </p:nvSpPr>
        <p:spPr>
          <a:xfrm>
            <a:off x="285120" y="266040"/>
            <a:ext cx="10045440" cy="75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GB" sz="2800" b="0" strike="noStrike" spc="-1">
                <a:solidFill>
                  <a:srgbClr val="0070C0"/>
                </a:solidFill>
                <a:latin typeface="Arial"/>
                <a:ea typeface="DejaVu Sans"/>
              </a:rPr>
              <a:t>Phase 1: Short Term interventions and Timelines</a:t>
            </a:r>
            <a:endParaRPr lang="en-ZA" sz="2800" b="0" strike="noStrike" spc="-1">
              <a:latin typeface="Arial"/>
            </a:endParaRPr>
          </a:p>
        </p:txBody>
      </p:sp>
      <p:graphicFrame>
        <p:nvGraphicFramePr>
          <p:cNvPr id="203" name="Table 3"/>
          <p:cNvGraphicFramePr/>
          <p:nvPr>
            <p:extLst>
              <p:ext uri="{D42A27DB-BD31-4B8C-83A1-F6EECF244321}">
                <p14:modId xmlns:p14="http://schemas.microsoft.com/office/powerpoint/2010/main" xmlns="" val="1403205582"/>
              </p:ext>
            </p:extLst>
          </p:nvPr>
        </p:nvGraphicFramePr>
        <p:xfrm>
          <a:off x="285120" y="1652145"/>
          <a:ext cx="11583031" cy="3875025"/>
        </p:xfrm>
        <a:graphic>
          <a:graphicData uri="http://schemas.openxmlformats.org/drawingml/2006/table">
            <a:tbl>
              <a:tblPr/>
              <a:tblGrid>
                <a:gridCol w="388824">
                  <a:extLst>
                    <a:ext uri="{9D8B030D-6E8A-4147-A177-3AD203B41FA5}">
                      <a16:colId xmlns:a16="http://schemas.microsoft.com/office/drawing/2014/main" xmlns="" val="20000"/>
                    </a:ext>
                  </a:extLst>
                </a:gridCol>
                <a:gridCol w="2539182">
                  <a:extLst>
                    <a:ext uri="{9D8B030D-6E8A-4147-A177-3AD203B41FA5}">
                      <a16:colId xmlns:a16="http://schemas.microsoft.com/office/drawing/2014/main" xmlns="" val="20001"/>
                    </a:ext>
                  </a:extLst>
                </a:gridCol>
                <a:gridCol w="2380991">
                  <a:extLst>
                    <a:ext uri="{9D8B030D-6E8A-4147-A177-3AD203B41FA5}">
                      <a16:colId xmlns:a16="http://schemas.microsoft.com/office/drawing/2014/main" xmlns="" val="20002"/>
                    </a:ext>
                  </a:extLst>
                </a:gridCol>
                <a:gridCol w="1458459">
                  <a:extLst>
                    <a:ext uri="{9D8B030D-6E8A-4147-A177-3AD203B41FA5}">
                      <a16:colId xmlns:a16="http://schemas.microsoft.com/office/drawing/2014/main" xmlns="" val="20003"/>
                    </a:ext>
                  </a:extLst>
                </a:gridCol>
                <a:gridCol w="1513530">
                  <a:extLst>
                    <a:ext uri="{9D8B030D-6E8A-4147-A177-3AD203B41FA5}">
                      <a16:colId xmlns:a16="http://schemas.microsoft.com/office/drawing/2014/main" xmlns="" val="20004"/>
                    </a:ext>
                  </a:extLst>
                </a:gridCol>
                <a:gridCol w="3302045">
                  <a:extLst>
                    <a:ext uri="{9D8B030D-6E8A-4147-A177-3AD203B41FA5}">
                      <a16:colId xmlns:a16="http://schemas.microsoft.com/office/drawing/2014/main" xmlns="" val="20005"/>
                    </a:ext>
                  </a:extLst>
                </a:gridCol>
              </a:tblGrid>
              <a:tr h="336304">
                <a:tc>
                  <a:txBody>
                    <a:bodyPr/>
                    <a:lstStyle/>
                    <a:p>
                      <a:pPr>
                        <a:lnSpc>
                          <a:spcPct val="105000"/>
                        </a:lnSpc>
                        <a:spcAft>
                          <a:spcPts val="799"/>
                        </a:spcAft>
                      </a:pPr>
                      <a:r>
                        <a:rPr lang="en-GB" sz="1400" b="1" strike="noStrike" spc="-1">
                          <a:solidFill>
                            <a:srgbClr val="FFFFFF"/>
                          </a:solidFill>
                          <a:latin typeface="Arial"/>
                        </a:rPr>
                        <a:t>NO</a:t>
                      </a:r>
                      <a:endParaRPr lang="en-ZA" sz="1400" b="0" strike="noStrike" spc="-1">
                        <a:latin typeface="Arial"/>
                      </a:endParaRPr>
                    </a:p>
                  </a:txBody>
                  <a:tcPr marL="11160" marR="1116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just">
                        <a:lnSpc>
                          <a:spcPct val="105000"/>
                        </a:lnSpc>
                        <a:spcAft>
                          <a:spcPts val="799"/>
                        </a:spcAft>
                        <a:tabLst>
                          <a:tab pos="0" algn="l"/>
                        </a:tabLst>
                      </a:pPr>
                      <a:r>
                        <a:rPr lang="en-ZA" sz="1400" b="1" strike="noStrike" spc="-1">
                          <a:solidFill>
                            <a:srgbClr val="FFFFFF"/>
                          </a:solidFill>
                          <a:latin typeface="Arial"/>
                        </a:rPr>
                        <a:t>INTERVENTIONS</a:t>
                      </a:r>
                      <a:endParaRPr lang="en-ZA" sz="1400" b="0" strike="noStrike" spc="-1">
                        <a:latin typeface="Arial"/>
                      </a:endParaRPr>
                    </a:p>
                  </a:txBody>
                  <a:tcPr marL="11160" marR="1116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gn="just">
                        <a:lnSpc>
                          <a:spcPct val="105000"/>
                        </a:lnSpc>
                        <a:spcAft>
                          <a:spcPts val="799"/>
                        </a:spcAft>
                      </a:pPr>
                      <a:r>
                        <a:rPr lang="en-GB" sz="1400" b="1" strike="noStrike" spc="-1">
                          <a:solidFill>
                            <a:srgbClr val="FFFFFF"/>
                          </a:solidFill>
                          <a:latin typeface="Arial"/>
                        </a:rPr>
                        <a:t>ACTIVITIES</a:t>
                      </a:r>
                      <a:endParaRPr lang="en-ZA" sz="1400" b="0" strike="noStrike" spc="-1">
                        <a:latin typeface="Arial"/>
                      </a:endParaRPr>
                    </a:p>
                  </a:txBody>
                  <a:tcPr marL="11160" marR="1116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a:rPr>
                        <a:t>RESPONSIBLE</a:t>
                      </a:r>
                      <a:endParaRPr lang="en-ZA" sz="1400" b="0" strike="noStrike" spc="-1">
                        <a:latin typeface="Arial"/>
                      </a:endParaRPr>
                    </a:p>
                  </a:txBody>
                  <a:tcPr marL="11160" marR="1116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a:rPr>
                        <a:t>DUE DATE</a:t>
                      </a:r>
                      <a:endParaRPr lang="en-ZA" sz="1400" b="0" strike="noStrike" spc="-1">
                        <a:latin typeface="Arial"/>
                      </a:endParaRPr>
                    </a:p>
                  </a:txBody>
                  <a:tcPr marL="11160" marR="1116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a:rPr>
                        <a:t>STATUS</a:t>
                      </a:r>
                      <a:endParaRPr lang="en-ZA" sz="1400" b="0" strike="noStrike" spc="-1">
                        <a:latin typeface="Arial"/>
                      </a:endParaRPr>
                    </a:p>
                  </a:txBody>
                  <a:tcPr marL="11160" marR="1116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extLst>
                  <a:ext uri="{0D108BD9-81ED-4DB2-BD59-A6C34878D82A}">
                    <a16:rowId xmlns:a16="http://schemas.microsoft.com/office/drawing/2014/main" xmlns="" val="10000"/>
                  </a:ext>
                </a:extLst>
              </a:tr>
              <a:tr h="1569014">
                <a:tc rowSpan="2">
                  <a:txBody>
                    <a:bodyPr/>
                    <a:lstStyle/>
                    <a:p>
                      <a:pPr>
                        <a:lnSpc>
                          <a:spcPct val="105000"/>
                        </a:lnSpc>
                        <a:spcAft>
                          <a:spcPts val="799"/>
                        </a:spcAft>
                      </a:pPr>
                      <a:r>
                        <a:rPr lang="en-GB" sz="1400" b="1" strike="noStrike" spc="-1" dirty="0">
                          <a:solidFill>
                            <a:srgbClr val="FFFFFF"/>
                          </a:solidFill>
                          <a:latin typeface="Arial"/>
                        </a:rPr>
                        <a:t>3</a:t>
                      </a:r>
                      <a:endParaRPr lang="en-ZA" sz="1400" b="0" strike="noStrike" spc="-1" dirty="0">
                        <a:latin typeface="Arial"/>
                      </a:endParaRPr>
                    </a:p>
                  </a:txBody>
                  <a:tcPr marL="11160" marR="111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472C4"/>
                    </a:solidFill>
                  </a:tcPr>
                </a:tc>
                <a:tc rowSpan="2">
                  <a:txBody>
                    <a:bodyPr/>
                    <a:lstStyle/>
                    <a:p>
                      <a:pPr algn="just">
                        <a:lnSpc>
                          <a:spcPct val="105000"/>
                        </a:lnSpc>
                        <a:spcAft>
                          <a:spcPts val="799"/>
                        </a:spcAft>
                      </a:pPr>
                      <a:r>
                        <a:rPr lang="en-ZA" sz="1400" b="1" strike="noStrike" spc="-1">
                          <a:solidFill>
                            <a:srgbClr val="000000"/>
                          </a:solidFill>
                          <a:latin typeface="Arial"/>
                        </a:rPr>
                        <a:t>Computerisation of Learner Licence Testing Centres (CLLT)</a:t>
                      </a:r>
                      <a:endParaRPr lang="en-ZA" sz="1400" b="0" strike="noStrike" spc="-1">
                        <a:latin typeface="Arial"/>
                      </a:endParaRPr>
                    </a:p>
                  </a:txBody>
                  <a:tcPr marL="11160" marR="111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rowSpan="2">
                  <a:txBody>
                    <a:bodyPr/>
                    <a:lstStyle/>
                    <a:p>
                      <a:pPr algn="just">
                        <a:lnSpc>
                          <a:spcPct val="105000"/>
                        </a:lnSpc>
                        <a:spcAft>
                          <a:spcPts val="799"/>
                        </a:spcAft>
                      </a:pPr>
                      <a:r>
                        <a:rPr lang="en-ZA" sz="1400" b="0" strike="noStrike" spc="-1">
                          <a:solidFill>
                            <a:srgbClr val="000000"/>
                          </a:solidFill>
                          <a:latin typeface="Arial"/>
                        </a:rPr>
                        <a:t>CLLT roll out</a:t>
                      </a:r>
                      <a:endParaRPr lang="en-ZA" sz="1400" b="0" strike="noStrike" spc="-1">
                        <a:latin typeface="Arial"/>
                      </a:endParaRPr>
                    </a:p>
                  </a:txBody>
                  <a:tcPr marL="11160" marR="111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BF00"/>
                    </a:solidFill>
                  </a:tcPr>
                </a:tc>
                <a:tc>
                  <a:txBody>
                    <a:bodyPr/>
                    <a:lstStyle/>
                    <a:p>
                      <a:pPr>
                        <a:lnSpc>
                          <a:spcPct val="105000"/>
                        </a:lnSpc>
                        <a:spcAft>
                          <a:spcPts val="799"/>
                        </a:spcAft>
                      </a:pPr>
                      <a:r>
                        <a:rPr lang="en-ZA" sz="1400" b="0" strike="noStrike" spc="-1">
                          <a:solidFill>
                            <a:srgbClr val="000000"/>
                          </a:solidFill>
                          <a:latin typeface="Arial"/>
                        </a:rPr>
                        <a:t>RTMC </a:t>
                      </a:r>
                      <a:endParaRPr lang="en-ZA" sz="1400" b="0" strike="noStrike" spc="-1">
                        <a:latin typeface="Arial"/>
                      </a:endParaRPr>
                    </a:p>
                  </a:txBody>
                  <a:tcPr marL="11160" marR="111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BF00"/>
                    </a:solidFill>
                  </a:tcPr>
                </a:tc>
                <a:tc>
                  <a:txBody>
                    <a:bodyPr/>
                    <a:lstStyle/>
                    <a:p>
                      <a:pPr>
                        <a:lnSpc>
                          <a:spcPct val="105000"/>
                        </a:lnSpc>
                        <a:spcAft>
                          <a:spcPts val="799"/>
                        </a:spcAft>
                      </a:pPr>
                      <a:r>
                        <a:rPr lang="en-ZA" sz="1400" b="0" strike="noStrike" spc="-1">
                          <a:solidFill>
                            <a:srgbClr val="000000"/>
                          </a:solidFill>
                          <a:latin typeface="Arial"/>
                        </a:rPr>
                        <a:t>31 August 2021 </a:t>
                      </a:r>
                      <a:endParaRPr lang="en-ZA" sz="1400" b="0" strike="noStrike" spc="-1">
                        <a:latin typeface="Arial"/>
                      </a:endParaRPr>
                    </a:p>
                  </a:txBody>
                  <a:tcPr marL="11160" marR="111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BF00"/>
                    </a:solidFill>
                  </a:tcPr>
                </a:tc>
                <a:tc>
                  <a:txBody>
                    <a:bodyPr/>
                    <a:lstStyle/>
                    <a:p>
                      <a:pPr>
                        <a:lnSpc>
                          <a:spcPct val="105000"/>
                        </a:lnSpc>
                        <a:spcAft>
                          <a:spcPts val="799"/>
                        </a:spcAft>
                      </a:pPr>
                      <a:r>
                        <a:rPr lang="en-ZA" sz="1400" b="0" strike="noStrike" spc="-1">
                          <a:solidFill>
                            <a:srgbClr val="000000"/>
                          </a:solidFill>
                          <a:latin typeface="Arial"/>
                        </a:rPr>
                        <a:t>Site visits completed in EC and LP. </a:t>
                      </a:r>
                      <a:endParaRPr lang="en-ZA" sz="1400" b="0" strike="noStrike" spc="-1">
                        <a:latin typeface="Arial"/>
                      </a:endParaRPr>
                    </a:p>
                    <a:p>
                      <a:pPr>
                        <a:lnSpc>
                          <a:spcPct val="105000"/>
                        </a:lnSpc>
                        <a:spcAft>
                          <a:spcPts val="799"/>
                        </a:spcAft>
                      </a:pPr>
                      <a:r>
                        <a:rPr lang="en-ZA" sz="1400" b="0" strike="noStrike" spc="-1">
                          <a:solidFill>
                            <a:srgbClr val="000000"/>
                          </a:solidFill>
                          <a:latin typeface="Arial"/>
                        </a:rPr>
                        <a:t>Site visits for GP is at 56%</a:t>
                      </a:r>
                      <a:endParaRPr lang="en-ZA" sz="1400" b="0" strike="noStrike" spc="-1">
                        <a:latin typeface="Arial"/>
                      </a:endParaRPr>
                    </a:p>
                    <a:p>
                      <a:pPr>
                        <a:lnSpc>
                          <a:spcPct val="105000"/>
                        </a:lnSpc>
                        <a:spcAft>
                          <a:spcPts val="799"/>
                        </a:spcAft>
                      </a:pPr>
                      <a:r>
                        <a:rPr lang="en-ZA" sz="1400" b="0" strike="noStrike" spc="-1">
                          <a:solidFill>
                            <a:srgbClr val="000000"/>
                          </a:solidFill>
                          <a:latin typeface="Arial"/>
                        </a:rPr>
                        <a:t>Discussions are ongoing with KZN who will advise on sites. Deployments will commence in July 2021.</a:t>
                      </a:r>
                      <a:endParaRPr lang="en-ZA" sz="1400" b="0" strike="noStrike" spc="-1">
                        <a:latin typeface="Arial"/>
                      </a:endParaRPr>
                    </a:p>
                  </a:txBody>
                  <a:tcPr marL="11160" marR="1116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BF00"/>
                    </a:solidFill>
                  </a:tcPr>
                </a:tc>
                <a:extLst>
                  <a:ext uri="{0D108BD9-81ED-4DB2-BD59-A6C34878D82A}">
                    <a16:rowId xmlns:a16="http://schemas.microsoft.com/office/drawing/2014/main" xmlns="" val="10001"/>
                  </a:ext>
                </a:extLst>
              </a:tr>
              <a:tr h="1957512">
                <a:tc vMerge="1">
                  <a:txBody>
                    <a:bodyPr/>
                    <a:lstStyle/>
                    <a:p>
                      <a:endParaRPr lang="en-US"/>
                    </a:p>
                  </a:txBody>
                  <a:tcPr marL="90000" marR="90000">
                    <a:solidFill>
                      <a:srgbClr val="729FCF"/>
                    </a:solidFill>
                  </a:tcPr>
                </a:tc>
                <a:tc vMerge="1">
                  <a:txBody>
                    <a:bodyPr/>
                    <a:lstStyle/>
                    <a:p>
                      <a:endParaRPr lang="en-US"/>
                    </a:p>
                  </a:txBody>
                  <a:tcPr marL="90000" marR="90000">
                    <a:solidFill>
                      <a:srgbClr val="729FCF"/>
                    </a:solidFill>
                  </a:tcPr>
                </a:tc>
                <a:tc vMerge="1">
                  <a:txBody>
                    <a:bodyPr/>
                    <a:lstStyle/>
                    <a:p>
                      <a:endParaRPr lang="en-US"/>
                    </a:p>
                  </a:txBody>
                  <a:tcPr marL="90000" marR="90000">
                    <a:solidFill>
                      <a:srgbClr val="729FCF"/>
                    </a:solidFill>
                  </a:tcPr>
                </a:tc>
                <a:tc>
                  <a:txBody>
                    <a:bodyPr/>
                    <a:lstStyle/>
                    <a:p>
                      <a:pPr>
                        <a:lnSpc>
                          <a:spcPct val="105000"/>
                        </a:lnSpc>
                        <a:spcAft>
                          <a:spcPts val="799"/>
                        </a:spcAft>
                      </a:pPr>
                      <a:r>
                        <a:rPr lang="en-ZA" sz="1400" b="0" strike="noStrike" spc="-1" dirty="0">
                          <a:solidFill>
                            <a:srgbClr val="000000"/>
                          </a:solidFill>
                          <a:latin typeface="Arial"/>
                        </a:rPr>
                        <a:t>RTMC </a:t>
                      </a:r>
                      <a:endParaRPr lang="en-ZA" sz="1400" b="0" strike="noStrike" spc="-1" dirty="0">
                        <a:latin typeface="Arial"/>
                      </a:endParaRPr>
                    </a:p>
                    <a:p>
                      <a:pPr>
                        <a:lnSpc>
                          <a:spcPct val="105000"/>
                        </a:lnSpc>
                        <a:spcAft>
                          <a:spcPts val="799"/>
                        </a:spcAft>
                        <a:tabLst>
                          <a:tab pos="0" algn="l"/>
                        </a:tabLst>
                      </a:pPr>
                      <a:endParaRPr lang="en-ZA" sz="1400" b="0" strike="noStrike" spc="-1" dirty="0">
                        <a:latin typeface="Arial"/>
                      </a:endParaRPr>
                    </a:p>
                    <a:p>
                      <a:pPr>
                        <a:lnSpc>
                          <a:spcPct val="105000"/>
                        </a:lnSpc>
                        <a:spcAft>
                          <a:spcPts val="799"/>
                        </a:spcAft>
                        <a:tabLst>
                          <a:tab pos="0" algn="l"/>
                        </a:tabLst>
                      </a:pPr>
                      <a:endParaRPr lang="en-ZA" sz="1400" b="0" strike="noStrike" spc="-1" dirty="0">
                        <a:latin typeface="Arial"/>
                      </a:endParaRPr>
                    </a:p>
                  </a:txBody>
                  <a:tcPr marL="11160" marR="11160">
                    <a:lnL w="12240">
                      <a:solidFill>
                        <a:srgbClr val="FFFFFF"/>
                      </a:solidFill>
                    </a:lnL>
                    <a:lnR w="12240">
                      <a:solidFill>
                        <a:srgbClr val="FFFFFF"/>
                      </a:solidFill>
                    </a:lnR>
                    <a:lnT w="12240">
                      <a:solidFill>
                        <a:srgbClr val="FFFFFF"/>
                      </a:solidFill>
                    </a:lnT>
                    <a:lnB w="12240">
                      <a:solidFill>
                        <a:srgbClr val="FFFFFF"/>
                      </a:solidFill>
                    </a:lnB>
                    <a:solidFill>
                      <a:srgbClr val="FFBF00"/>
                    </a:solidFill>
                  </a:tcPr>
                </a:tc>
                <a:tc>
                  <a:txBody>
                    <a:bodyPr/>
                    <a:lstStyle/>
                    <a:p>
                      <a:pPr>
                        <a:lnSpc>
                          <a:spcPct val="105000"/>
                        </a:lnSpc>
                        <a:spcAft>
                          <a:spcPts val="799"/>
                        </a:spcAft>
                      </a:pPr>
                      <a:r>
                        <a:rPr lang="en-ZA" sz="1400" b="0" strike="noStrike" spc="-1">
                          <a:solidFill>
                            <a:srgbClr val="000000"/>
                          </a:solidFill>
                          <a:latin typeface="Arial"/>
                        </a:rPr>
                        <a:t>30 September 2021</a:t>
                      </a:r>
                      <a:endParaRPr lang="en-ZA" sz="1400" b="0" strike="noStrike" spc="-1">
                        <a:latin typeface="Arial"/>
                      </a:endParaRPr>
                    </a:p>
                  </a:txBody>
                  <a:tcPr marL="11160" marR="11160">
                    <a:lnL w="12240">
                      <a:solidFill>
                        <a:srgbClr val="FFFFFF"/>
                      </a:solidFill>
                    </a:lnL>
                    <a:lnR w="12240">
                      <a:solidFill>
                        <a:srgbClr val="FFFFFF"/>
                      </a:solidFill>
                    </a:lnR>
                    <a:lnT w="12240">
                      <a:solidFill>
                        <a:srgbClr val="FFFFFF"/>
                      </a:solidFill>
                    </a:lnT>
                    <a:lnB w="12240">
                      <a:solidFill>
                        <a:srgbClr val="FFFFFF"/>
                      </a:solidFill>
                    </a:lnB>
                    <a:solidFill>
                      <a:srgbClr val="FFBF00"/>
                    </a:solidFill>
                  </a:tcPr>
                </a:tc>
                <a:tc>
                  <a:txBody>
                    <a:bodyPr/>
                    <a:lstStyle/>
                    <a:p>
                      <a:pPr>
                        <a:lnSpc>
                          <a:spcPct val="105000"/>
                        </a:lnSpc>
                        <a:spcAft>
                          <a:spcPts val="799"/>
                        </a:spcAft>
                      </a:pPr>
                      <a:r>
                        <a:rPr lang="en-ZA" sz="1400" b="0" strike="noStrike" spc="-1" dirty="0">
                          <a:solidFill>
                            <a:srgbClr val="000000"/>
                          </a:solidFill>
                          <a:latin typeface="Arial"/>
                        </a:rPr>
                        <a:t>FS site visits have been completed. In Bloemfontein, the old CLLT was replaced and old equipment parts are used as spares for other provinces (until the full roll out plan has been completed). 8 completed to date. </a:t>
                      </a:r>
                    </a:p>
                    <a:p>
                      <a:pPr>
                        <a:lnSpc>
                          <a:spcPct val="105000"/>
                        </a:lnSpc>
                        <a:spcAft>
                          <a:spcPts val="799"/>
                        </a:spcAft>
                      </a:pPr>
                      <a:r>
                        <a:rPr lang="en-ZA" sz="1400" b="0" strike="noStrike" spc="-1" dirty="0">
                          <a:solidFill>
                            <a:srgbClr val="000000"/>
                          </a:solidFill>
                          <a:latin typeface="Arial"/>
                        </a:rPr>
                        <a:t>Deployments  started in August 2021. Site visits for MP is completed.</a:t>
                      </a:r>
                      <a:endParaRPr lang="en-ZA" sz="1400" b="0" strike="noStrike" spc="-1" dirty="0">
                        <a:latin typeface="Arial"/>
                      </a:endParaRPr>
                    </a:p>
                  </a:txBody>
                  <a:tcPr marL="11160" marR="11160">
                    <a:lnL w="12240">
                      <a:solidFill>
                        <a:srgbClr val="FFFFFF"/>
                      </a:solidFill>
                    </a:lnL>
                    <a:lnR w="12240">
                      <a:solidFill>
                        <a:srgbClr val="FFFFFF"/>
                      </a:solidFill>
                    </a:lnR>
                    <a:lnT w="12240">
                      <a:solidFill>
                        <a:srgbClr val="FFFFFF"/>
                      </a:solidFill>
                    </a:lnT>
                    <a:lnB w="12240">
                      <a:solidFill>
                        <a:srgbClr val="FFFFFF"/>
                      </a:solidFill>
                    </a:lnB>
                    <a:solidFill>
                      <a:srgbClr val="FFBF00"/>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le 1"/>
          <p:cNvSpPr/>
          <p:nvPr/>
        </p:nvSpPr>
        <p:spPr>
          <a:xfrm>
            <a:off x="285120" y="266040"/>
            <a:ext cx="10045440" cy="1181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nSpc>
                <a:spcPct val="90000"/>
              </a:lnSpc>
            </a:pPr>
            <a:r>
              <a:rPr lang="en-GB" sz="2800" b="0" strike="noStrike" spc="-1" dirty="0">
                <a:solidFill>
                  <a:srgbClr val="0070C0"/>
                </a:solidFill>
                <a:latin typeface="Arial"/>
                <a:ea typeface="DejaVu Sans"/>
              </a:rPr>
              <a:t>The new CLLTs are aimed at ensuring learner driver testing is modernised and reduce/remove the element of corruption in the system </a:t>
            </a:r>
            <a:endParaRPr lang="en-ZA" sz="2800" b="0" strike="noStrike" spc="-1" dirty="0">
              <a:latin typeface="Arial"/>
            </a:endParaRPr>
          </a:p>
        </p:txBody>
      </p:sp>
      <p:pic>
        <p:nvPicPr>
          <p:cNvPr id="3" name="Picture 2">
            <a:extLst>
              <a:ext uri="{FF2B5EF4-FFF2-40B4-BE49-F238E27FC236}">
                <a16:creationId xmlns:a16="http://schemas.microsoft.com/office/drawing/2014/main" xmlns="" id="{B202B5F2-A446-4058-A397-E13865A7C11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8975"/>
          <a:stretch/>
        </p:blipFill>
        <p:spPr>
          <a:xfrm>
            <a:off x="400050" y="2076450"/>
            <a:ext cx="5975501" cy="3581400"/>
          </a:xfrm>
          <a:prstGeom prst="rect">
            <a:avLst/>
          </a:prstGeom>
        </p:spPr>
      </p:pic>
      <p:pic>
        <p:nvPicPr>
          <p:cNvPr id="7" name="Picture 6" descr="A group of people sitting in a room with computers&#10;&#10;Description automatically generated with medium confidence">
            <a:extLst>
              <a:ext uri="{FF2B5EF4-FFF2-40B4-BE49-F238E27FC236}">
                <a16:creationId xmlns:a16="http://schemas.microsoft.com/office/drawing/2014/main" xmlns="" id="{9973115E-E338-482B-BB88-F2FEF8E449F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797" r="16406"/>
          <a:stretch/>
        </p:blipFill>
        <p:spPr>
          <a:xfrm>
            <a:off x="6981824" y="2076450"/>
            <a:ext cx="4876801" cy="3832389"/>
          </a:xfrm>
          <a:prstGeom prst="rect">
            <a:avLst/>
          </a:prstGeom>
        </p:spPr>
      </p:pic>
    </p:spTree>
    <p:extLst>
      <p:ext uri="{BB962C8B-B14F-4D97-AF65-F5344CB8AC3E}">
        <p14:creationId xmlns:p14="http://schemas.microsoft.com/office/powerpoint/2010/main" xmlns="" val="314827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_2"/>
          <p:cNvSpPr txBox="1"/>
          <p:nvPr/>
        </p:nvSpPr>
        <p:spPr>
          <a:xfrm>
            <a:off x="333375" y="235080"/>
            <a:ext cx="9418680" cy="761760"/>
          </a:xfrm>
          <a:prstGeom prst="rect">
            <a:avLst/>
          </a:prstGeom>
          <a:noFill/>
          <a:ln w="0">
            <a:noFill/>
          </a:ln>
        </p:spPr>
        <p:txBody>
          <a:bodyPr anchor="ctr">
            <a:noAutofit/>
          </a:bodyPr>
          <a:lstStyle/>
          <a:p>
            <a:pPr>
              <a:lnSpc>
                <a:spcPct val="90000"/>
              </a:lnSpc>
            </a:pPr>
            <a:r>
              <a:rPr lang="en-GB" sz="2400" b="1" strike="noStrike" spc="-1" dirty="0">
                <a:solidFill>
                  <a:srgbClr val="0070C0"/>
                </a:solidFill>
                <a:latin typeface="Helvetica Neue Light"/>
              </a:rPr>
              <a:t>RTMC Sites for the establishment at the following sites and update to date</a:t>
            </a:r>
            <a:endParaRPr lang="en-US" sz="2400" b="0" strike="noStrike" spc="-1" dirty="0">
              <a:solidFill>
                <a:srgbClr val="000000"/>
              </a:solidFill>
              <a:latin typeface="Calibri"/>
            </a:endParaRPr>
          </a:p>
        </p:txBody>
      </p:sp>
      <p:grpSp>
        <p:nvGrpSpPr>
          <p:cNvPr id="142" name="Content Placeholder 3_2"/>
          <p:cNvGrpSpPr/>
          <p:nvPr/>
        </p:nvGrpSpPr>
        <p:grpSpPr>
          <a:xfrm>
            <a:off x="148680" y="1121040"/>
            <a:ext cx="11504160" cy="3950280"/>
            <a:chOff x="148680" y="1121040"/>
            <a:chExt cx="11504160" cy="3950280"/>
          </a:xfrm>
        </p:grpSpPr>
        <p:sp>
          <p:nvSpPr>
            <p:cNvPr id="143" name="Rectangle 142"/>
            <p:cNvSpPr/>
            <p:nvPr/>
          </p:nvSpPr>
          <p:spPr>
            <a:xfrm>
              <a:off x="148680" y="1121040"/>
              <a:ext cx="11504160" cy="3950280"/>
            </a:xfrm>
            <a:prstGeom prst="rect">
              <a:avLst/>
            </a:prstGeom>
            <a:noFill/>
            <a:ln w="0">
              <a:noFill/>
            </a:ln>
          </p:spPr>
          <p:style>
            <a:lnRef idx="0">
              <a:scrgbClr r="0" g="0" b="0"/>
            </a:lnRef>
            <a:fillRef idx="0">
              <a:scrgbClr r="0" g="0" b="0"/>
            </a:fillRef>
            <a:effectRef idx="0">
              <a:scrgbClr r="0" g="0" b="0"/>
            </a:effectRef>
            <a:fontRef idx="minor"/>
          </p:style>
        </p:sp>
        <p:sp>
          <p:nvSpPr>
            <p:cNvPr id="144" name="Arrow: Pentagon 143"/>
            <p:cNvSpPr/>
            <p:nvPr/>
          </p:nvSpPr>
          <p:spPr>
            <a:xfrm>
              <a:off x="4750560" y="1121040"/>
              <a:ext cx="6902280" cy="1234080"/>
            </a:xfrm>
            <a:prstGeom prst="homePlate">
              <a:avLst>
                <a:gd name="adj" fmla="val 50000"/>
              </a:avLst>
            </a:prstGeom>
            <a:solidFill>
              <a:schemeClr val="accent1">
                <a:alpha val="90000"/>
                <a:tint val="40000"/>
                <a:hueOff val="0"/>
                <a:satOff val="0"/>
                <a:lumOff val="0"/>
                <a:alphaOff val="0"/>
              </a:schemeClr>
            </a:solidFill>
            <a:ln>
              <a:solidFill>
                <a:srgbClr val="4472C4">
                  <a:alpha val="90000"/>
                  <a:tint val="40000"/>
                  <a:hueOff val="0"/>
                  <a:satOff val="0"/>
                  <a:lumOff val="0"/>
                  <a:alphaOff val="0"/>
                </a:srgbClr>
              </a:solidFill>
            </a:ln>
          </p:spPr>
          <p:style>
            <a:lnRef idx="2">
              <a:scrgbClr r="0" g="0" b="0"/>
            </a:lnRef>
            <a:fillRef idx="0">
              <a:scrgbClr r="0" g="0" b="0"/>
            </a:fillRef>
            <a:effectRef idx="0">
              <a:scrgbClr r="0" g="0" b="0"/>
            </a:effectRef>
            <a:fontRef idx="minor"/>
          </p:style>
          <p:txBody>
            <a:bodyPr lIns="12600" tIns="12600" rIns="12600" bIns="12600">
              <a:noAutofit/>
            </a:bodyPr>
            <a:lstStyle/>
            <a:p>
              <a:pPr marL="228600" lvl="1" indent="-228240">
                <a:lnSpc>
                  <a:spcPct val="90000"/>
                </a:lnSpc>
                <a:spcAft>
                  <a:spcPts val="300"/>
                </a:spcAft>
                <a:buClr>
                  <a:srgbClr val="000000"/>
                </a:buClr>
                <a:buFont typeface="Symbol" charset="2"/>
                <a:buChar char=""/>
              </a:pPr>
              <a:r>
                <a:rPr lang="en-GB" sz="2000" b="0" strike="noStrike" spc="-1">
                  <a:solidFill>
                    <a:srgbClr val="000000"/>
                  </a:solidFill>
                  <a:latin typeface="Calibri"/>
                </a:rPr>
                <a:t>All equipment has been deployed</a:t>
              </a:r>
              <a:endParaRPr lang="en-ZA" sz="2000" b="0" strike="noStrike" spc="-1">
                <a:latin typeface="Arial"/>
              </a:endParaRPr>
            </a:p>
            <a:p>
              <a:pPr marL="228600" lvl="1" indent="-228240">
                <a:lnSpc>
                  <a:spcPct val="90000"/>
                </a:lnSpc>
                <a:spcAft>
                  <a:spcPts val="300"/>
                </a:spcAft>
                <a:buClr>
                  <a:srgbClr val="000000"/>
                </a:buClr>
                <a:buFont typeface="Symbol" charset="2"/>
                <a:buChar char=""/>
              </a:pPr>
              <a:r>
                <a:rPr lang="en-GB" sz="2000" b="0" strike="noStrike" spc="-1">
                  <a:solidFill>
                    <a:srgbClr val="000000"/>
                  </a:solidFill>
                  <a:latin typeface="Calibri"/>
                </a:rPr>
                <a:t>Staff appointed and trained</a:t>
              </a:r>
              <a:endParaRPr lang="en-ZA" sz="2000" b="0" strike="noStrike" spc="-1">
                <a:latin typeface="Arial"/>
              </a:endParaRPr>
            </a:p>
            <a:p>
              <a:pPr marL="228600" lvl="1" indent="-228240">
                <a:lnSpc>
                  <a:spcPct val="90000"/>
                </a:lnSpc>
                <a:spcAft>
                  <a:spcPts val="300"/>
                </a:spcAft>
                <a:buClr>
                  <a:srgbClr val="000000"/>
                </a:buClr>
                <a:buFont typeface="Symbol" charset="2"/>
                <a:buChar char=""/>
              </a:pPr>
              <a:r>
                <a:rPr lang="en-ZA" sz="2000" b="0" strike="noStrike" spc="-1">
                  <a:solidFill>
                    <a:srgbClr val="000000"/>
                  </a:solidFill>
                  <a:latin typeface="Calibri"/>
                </a:rPr>
                <a:t>The centre was inspected on the 19 August awaiting Gauteng internal processes</a:t>
              </a:r>
              <a:endParaRPr lang="en-ZA" sz="2000" b="0" strike="noStrike" spc="-1">
                <a:latin typeface="Arial"/>
              </a:endParaRPr>
            </a:p>
          </p:txBody>
        </p:sp>
        <p:sp>
          <p:nvSpPr>
            <p:cNvPr id="145" name="Rectangle: Rounded Corners 144"/>
            <p:cNvSpPr/>
            <p:nvPr/>
          </p:nvSpPr>
          <p:spPr>
            <a:xfrm>
              <a:off x="148680" y="1121040"/>
              <a:ext cx="4601520" cy="123408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174600" tIns="117360" rIns="114480" bIns="117720" anchor="ctr">
              <a:noAutofit/>
            </a:bodyPr>
            <a:lstStyle/>
            <a:p>
              <a:pPr algn="ctr">
                <a:lnSpc>
                  <a:spcPct val="90000"/>
                </a:lnSpc>
                <a:spcAft>
                  <a:spcPts val="1049"/>
                </a:spcAft>
                <a:tabLst>
                  <a:tab pos="0" algn="l"/>
                </a:tabLst>
              </a:pPr>
              <a:r>
                <a:rPr lang="en-GB" sz="3000" b="0" strike="noStrike" spc="-1">
                  <a:solidFill>
                    <a:srgbClr val="FFFFFF"/>
                  </a:solidFill>
                  <a:latin typeface="Calibri"/>
                </a:rPr>
                <a:t>Eco Park</a:t>
              </a:r>
              <a:endParaRPr lang="en-ZA" sz="3000" b="0" strike="noStrike" spc="-1">
                <a:latin typeface="Arial"/>
              </a:endParaRPr>
            </a:p>
          </p:txBody>
        </p:sp>
        <p:sp>
          <p:nvSpPr>
            <p:cNvPr id="146" name="Arrow: Pentagon 145"/>
            <p:cNvSpPr/>
            <p:nvPr/>
          </p:nvSpPr>
          <p:spPr>
            <a:xfrm>
              <a:off x="4750560" y="2478960"/>
              <a:ext cx="6902280" cy="1234080"/>
            </a:xfrm>
            <a:prstGeom prst="homePlate">
              <a:avLst>
                <a:gd name="adj" fmla="val 50000"/>
              </a:avLst>
            </a:prstGeom>
            <a:solidFill>
              <a:schemeClr val="accent1">
                <a:alpha val="90000"/>
                <a:tint val="40000"/>
                <a:hueOff val="0"/>
                <a:satOff val="0"/>
                <a:lumOff val="0"/>
                <a:alphaOff val="0"/>
              </a:schemeClr>
            </a:solidFill>
            <a:ln>
              <a:solidFill>
                <a:srgbClr val="4472C4">
                  <a:alpha val="90000"/>
                  <a:tint val="40000"/>
                  <a:hueOff val="0"/>
                  <a:satOff val="0"/>
                  <a:lumOff val="0"/>
                  <a:alphaOff val="0"/>
                </a:srgbClr>
              </a:solidFill>
            </a:ln>
          </p:spPr>
          <p:style>
            <a:lnRef idx="2">
              <a:scrgbClr r="0" g="0" b="0"/>
            </a:lnRef>
            <a:fillRef idx="0">
              <a:scrgbClr r="0" g="0" b="0"/>
            </a:fillRef>
            <a:effectRef idx="0">
              <a:scrgbClr r="0" g="0" b="0"/>
            </a:effectRef>
            <a:fontRef idx="minor"/>
          </p:style>
          <p:txBody>
            <a:bodyPr lIns="12600" tIns="12600" rIns="12600" bIns="12600">
              <a:noAutofit/>
            </a:bodyPr>
            <a:lstStyle/>
            <a:p>
              <a:pPr marL="228600" lvl="1" indent="-228240">
                <a:lnSpc>
                  <a:spcPct val="90000"/>
                </a:lnSpc>
                <a:spcAft>
                  <a:spcPts val="300"/>
                </a:spcAft>
                <a:buClr>
                  <a:srgbClr val="000000"/>
                </a:buClr>
                <a:buFont typeface="Symbol" charset="2"/>
                <a:buChar char=""/>
              </a:pPr>
              <a:r>
                <a:rPr lang="en-GB" sz="2000" b="0" strike="noStrike" spc="-1">
                  <a:solidFill>
                    <a:srgbClr val="000000"/>
                  </a:solidFill>
                  <a:latin typeface="Calibri"/>
                </a:rPr>
                <a:t>All equipment has been deployed</a:t>
              </a:r>
              <a:endParaRPr lang="en-ZA" sz="2000" b="0" strike="noStrike" spc="-1">
                <a:latin typeface="Arial"/>
              </a:endParaRPr>
            </a:p>
            <a:p>
              <a:pPr marL="228600" lvl="1" indent="-228240">
                <a:lnSpc>
                  <a:spcPct val="90000"/>
                </a:lnSpc>
                <a:spcAft>
                  <a:spcPts val="300"/>
                </a:spcAft>
                <a:buClr>
                  <a:srgbClr val="000000"/>
                </a:buClr>
                <a:buFont typeface="Symbol" charset="2"/>
                <a:buChar char=""/>
              </a:pPr>
              <a:r>
                <a:rPr lang="en-GB" sz="2000" b="0" strike="noStrike" spc="-1">
                  <a:solidFill>
                    <a:srgbClr val="000000"/>
                  </a:solidFill>
                  <a:latin typeface="Calibri"/>
                </a:rPr>
                <a:t>Staff appointed and trained</a:t>
              </a:r>
              <a:endParaRPr lang="en-ZA" sz="2000" b="0" strike="noStrike" spc="-1">
                <a:latin typeface="Arial"/>
              </a:endParaRPr>
            </a:p>
            <a:p>
              <a:pPr marL="228600" lvl="1" indent="-228240">
                <a:lnSpc>
                  <a:spcPct val="90000"/>
                </a:lnSpc>
                <a:spcAft>
                  <a:spcPts val="300"/>
                </a:spcAft>
                <a:buClr>
                  <a:srgbClr val="000000"/>
                </a:buClr>
                <a:buFont typeface="Symbol" charset="2"/>
                <a:buChar char=""/>
              </a:pPr>
              <a:r>
                <a:rPr lang="en-ZA" sz="2000" b="0" strike="noStrike" spc="-1">
                  <a:solidFill>
                    <a:srgbClr val="000000"/>
                  </a:solidFill>
                  <a:latin typeface="Calibri"/>
                </a:rPr>
                <a:t>The centre was inspected on the 19 August awaiting Gauteng  internal processes</a:t>
              </a:r>
              <a:endParaRPr lang="en-ZA" sz="2000" b="0" strike="noStrike" spc="-1">
                <a:latin typeface="Arial"/>
              </a:endParaRPr>
            </a:p>
          </p:txBody>
        </p:sp>
        <p:sp>
          <p:nvSpPr>
            <p:cNvPr id="147" name="Rectangle: Rounded Corners 146"/>
            <p:cNvSpPr/>
            <p:nvPr/>
          </p:nvSpPr>
          <p:spPr>
            <a:xfrm>
              <a:off x="148680" y="2478960"/>
              <a:ext cx="4601520" cy="123408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174600" tIns="117360" rIns="114480" bIns="117720" anchor="ctr">
              <a:noAutofit/>
            </a:bodyPr>
            <a:lstStyle/>
            <a:p>
              <a:pPr algn="ctr">
                <a:lnSpc>
                  <a:spcPct val="90000"/>
                </a:lnSpc>
                <a:spcAft>
                  <a:spcPts val="1049"/>
                </a:spcAft>
                <a:tabLst>
                  <a:tab pos="0" algn="l"/>
                </a:tabLst>
              </a:pPr>
              <a:r>
                <a:rPr lang="en-GB" sz="3000" b="0" strike="noStrike" spc="-1">
                  <a:solidFill>
                    <a:srgbClr val="FFFFFF"/>
                  </a:solidFill>
                  <a:latin typeface="Calibri"/>
                </a:rPr>
                <a:t>WaterFall</a:t>
              </a:r>
              <a:endParaRPr lang="en-ZA" sz="3000" b="0" strike="noStrike" spc="-1">
                <a:latin typeface="Arial"/>
              </a:endParaRPr>
            </a:p>
          </p:txBody>
        </p:sp>
        <p:sp>
          <p:nvSpPr>
            <p:cNvPr id="148" name="Arrow: Right 147"/>
            <p:cNvSpPr/>
            <p:nvPr/>
          </p:nvSpPr>
          <p:spPr>
            <a:xfrm>
              <a:off x="4750560" y="3837240"/>
              <a:ext cx="6902280" cy="1234080"/>
            </a:xfrm>
            <a:prstGeom prst="rightArrow">
              <a:avLst>
                <a:gd name="adj1" fmla="val 75000"/>
                <a:gd name="adj2" fmla="val 50000"/>
              </a:avLst>
            </a:prstGeom>
            <a:solidFill>
              <a:schemeClr val="accent1">
                <a:alpha val="90000"/>
                <a:tint val="40000"/>
                <a:hueOff val="0"/>
                <a:satOff val="0"/>
                <a:lumOff val="0"/>
                <a:alphaOff val="0"/>
              </a:schemeClr>
            </a:solidFill>
            <a:ln>
              <a:solidFill>
                <a:srgbClr val="4472C4">
                  <a:alpha val="90000"/>
                  <a:tint val="40000"/>
                  <a:hueOff val="0"/>
                  <a:satOff val="0"/>
                  <a:lumOff val="0"/>
                  <a:alphaOff val="0"/>
                </a:srgbClr>
              </a:solidFill>
            </a:ln>
          </p:spPr>
          <p:style>
            <a:lnRef idx="2">
              <a:scrgbClr r="0" g="0" b="0"/>
            </a:lnRef>
            <a:fillRef idx="0">
              <a:scrgbClr r="0" g="0" b="0"/>
            </a:fillRef>
            <a:effectRef idx="0">
              <a:scrgbClr r="0" g="0" b="0"/>
            </a:effectRef>
            <a:fontRef idx="minor"/>
          </p:style>
          <p:txBody>
            <a:bodyPr lIns="12600" tIns="12600" rIns="12600" bIns="12600">
              <a:noAutofit/>
            </a:bodyPr>
            <a:lstStyle/>
            <a:p>
              <a:pPr marL="228600" lvl="1" indent="-228240">
                <a:lnSpc>
                  <a:spcPct val="90000"/>
                </a:lnSpc>
                <a:spcAft>
                  <a:spcPts val="300"/>
                </a:spcAft>
                <a:buClr>
                  <a:srgbClr val="000000"/>
                </a:buClr>
                <a:buFont typeface="Symbol" charset="2"/>
                <a:buChar char=""/>
              </a:pPr>
              <a:r>
                <a:rPr lang="en-ZA" sz="2000" b="0" strike="noStrike" spc="-1">
                  <a:solidFill>
                    <a:srgbClr val="000000"/>
                  </a:solidFill>
                  <a:latin typeface="Calibri"/>
                </a:rPr>
                <a:t>The building has structural problems that need to be addressed prior equipment deployment </a:t>
              </a:r>
              <a:endParaRPr lang="en-ZA" sz="2000" b="0" strike="noStrike" spc="-1">
                <a:latin typeface="Arial"/>
              </a:endParaRPr>
            </a:p>
          </p:txBody>
        </p:sp>
        <p:sp>
          <p:nvSpPr>
            <p:cNvPr id="149" name="Rectangle: Rounded Corners 148"/>
            <p:cNvSpPr/>
            <p:nvPr/>
          </p:nvSpPr>
          <p:spPr>
            <a:xfrm>
              <a:off x="148680" y="3837240"/>
              <a:ext cx="4601520" cy="1234080"/>
            </a:xfrm>
            <a:prstGeom prst="roundRect">
              <a:avLst>
                <a:gd name="adj" fmla="val 16667"/>
              </a:avLst>
            </a:prstGeom>
            <a:solidFill>
              <a:schemeClr val="accent1">
                <a:hueOff val="0"/>
                <a:satOff val="0"/>
                <a:lumOff val="0"/>
                <a:alphaOff val="0"/>
              </a:schemeClr>
            </a:solidFill>
            <a:ln>
              <a:solidFill>
                <a:srgbClr val="FFFFFF">
                  <a:hueOff val="0"/>
                  <a:satOff val="0"/>
                  <a:lumOff val="0"/>
                  <a:alphaOff val="0"/>
                </a:srgbClr>
              </a:solidFill>
            </a:ln>
          </p:spPr>
          <p:style>
            <a:lnRef idx="2">
              <a:scrgbClr r="0" g="0" b="0"/>
            </a:lnRef>
            <a:fillRef idx="0">
              <a:scrgbClr r="0" g="0" b="0"/>
            </a:fillRef>
            <a:effectRef idx="0">
              <a:scrgbClr r="0" g="0" b="0"/>
            </a:effectRef>
            <a:fontRef idx="minor"/>
          </p:style>
          <p:txBody>
            <a:bodyPr lIns="174600" tIns="117360" rIns="114480" bIns="117720" anchor="ctr">
              <a:noAutofit/>
            </a:bodyPr>
            <a:lstStyle/>
            <a:p>
              <a:pPr algn="ctr">
                <a:lnSpc>
                  <a:spcPct val="90000"/>
                </a:lnSpc>
                <a:spcAft>
                  <a:spcPts val="1049"/>
                </a:spcAft>
                <a:tabLst>
                  <a:tab pos="0" algn="l"/>
                </a:tabLst>
              </a:pPr>
              <a:r>
                <a:rPr lang="en-ZA" sz="3000" b="0" strike="noStrike" spc="-1">
                  <a:solidFill>
                    <a:srgbClr val="FFFFFF"/>
                  </a:solidFill>
                  <a:latin typeface="Calibri"/>
                </a:rPr>
                <a:t>Koedoespoort </a:t>
              </a:r>
              <a:endParaRPr lang="en-ZA" sz="3000" b="0" strike="noStrike" spc="-1">
                <a:latin typeface="Arial"/>
              </a:endParaRPr>
            </a:p>
          </p:txBody>
        </p:sp>
      </p:grpSp>
      <p:sp>
        <p:nvSpPr>
          <p:cNvPr id="150" name="Rectangle 4_0"/>
          <p:cNvSpPr/>
          <p:nvPr/>
        </p:nvSpPr>
        <p:spPr>
          <a:xfrm>
            <a:off x="627480" y="5273385"/>
            <a:ext cx="11068200" cy="755280"/>
          </a:xfrm>
          <a:prstGeom prst="rect">
            <a:avLst/>
          </a:prstGeom>
          <a:solidFill>
            <a:schemeClr val="accent1">
              <a:hueOff val="0"/>
              <a:satOff val="0"/>
              <a:lumOff val="0"/>
              <a:alphaOff val="0"/>
            </a:schemeClr>
          </a:solidFill>
          <a:ln>
            <a:solidFill>
              <a:srgbClr val="FFFFFF">
                <a:hueOff val="0"/>
                <a:satOff val="0"/>
                <a:lumOff val="0"/>
                <a:alphaOff val="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ZA" sz="2400" b="1" strike="noStrike" spc="-1" dirty="0">
                <a:solidFill>
                  <a:schemeClr val="bg1"/>
                </a:solidFill>
                <a:latin typeface="Calibri"/>
              </a:rPr>
              <a:t>The centres were due to be operational by the 1 August 2021, however this deadline has been deferred to 01 October 2021</a:t>
            </a:r>
            <a:endParaRPr lang="en-ZA" sz="2400" b="1" strike="noStrike" spc="-1" dirty="0">
              <a:solidFill>
                <a:schemeClr val="bg1"/>
              </a:solidFill>
              <a:latin typeface="Arial"/>
            </a:endParaRPr>
          </a:p>
        </p:txBody>
      </p:sp>
    </p:spTree>
    <p:extLst>
      <p:ext uri="{BB962C8B-B14F-4D97-AF65-F5344CB8AC3E}">
        <p14:creationId xmlns:p14="http://schemas.microsoft.com/office/powerpoint/2010/main" xmlns="" val="199736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_3"/>
          <p:cNvSpPr txBox="1"/>
          <p:nvPr/>
        </p:nvSpPr>
        <p:spPr>
          <a:xfrm>
            <a:off x="285120" y="759600"/>
            <a:ext cx="10047240" cy="761760"/>
          </a:xfrm>
          <a:prstGeom prst="rect">
            <a:avLst/>
          </a:prstGeom>
          <a:noFill/>
          <a:ln w="0">
            <a:noFill/>
          </a:ln>
        </p:spPr>
        <p:txBody>
          <a:bodyPr anchor="ctr">
            <a:noAutofit/>
          </a:bodyPr>
          <a:lstStyle/>
          <a:p>
            <a:endParaRPr lang="en-US" sz="1960" b="0" strike="noStrike" spc="-1">
              <a:solidFill>
                <a:srgbClr val="000000"/>
              </a:solidFill>
              <a:latin typeface="Calibri"/>
            </a:endParaRPr>
          </a:p>
        </p:txBody>
      </p:sp>
      <p:pic>
        <p:nvPicPr>
          <p:cNvPr id="152" name="Content Placeholder 4_0"/>
          <p:cNvPicPr/>
          <p:nvPr/>
        </p:nvPicPr>
        <p:blipFill>
          <a:blip r:embed="rId2" cstate="print"/>
          <a:stretch/>
        </p:blipFill>
        <p:spPr>
          <a:xfrm>
            <a:off x="367200" y="1412640"/>
            <a:ext cx="5164560" cy="2904840"/>
          </a:xfrm>
          <a:prstGeom prst="rect">
            <a:avLst/>
          </a:prstGeom>
          <a:ln w="0">
            <a:noFill/>
          </a:ln>
        </p:spPr>
      </p:pic>
      <p:pic>
        <p:nvPicPr>
          <p:cNvPr id="153" name="Picture 6_0" descr="A picture containing indoor, wall, floor, room&#10;&#10;Description automatically generated"/>
          <p:cNvPicPr/>
          <p:nvPr/>
        </p:nvPicPr>
        <p:blipFill>
          <a:blip r:embed="rId3" cstate="print"/>
          <a:stretch/>
        </p:blipFill>
        <p:spPr>
          <a:xfrm>
            <a:off x="5960160" y="2773800"/>
            <a:ext cx="5127480" cy="3088440"/>
          </a:xfrm>
          <a:prstGeom prst="rect">
            <a:avLst/>
          </a:prstGeom>
          <a:ln w="0">
            <a:noFill/>
          </a:ln>
        </p:spPr>
      </p:pic>
    </p:spTree>
    <p:extLst>
      <p:ext uri="{BB962C8B-B14F-4D97-AF65-F5344CB8AC3E}">
        <p14:creationId xmlns:p14="http://schemas.microsoft.com/office/powerpoint/2010/main" xmlns="" val="3065143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_4"/>
          <p:cNvSpPr txBox="1"/>
          <p:nvPr/>
        </p:nvSpPr>
        <p:spPr>
          <a:xfrm>
            <a:off x="285120" y="759600"/>
            <a:ext cx="10047240" cy="761760"/>
          </a:xfrm>
          <a:prstGeom prst="rect">
            <a:avLst/>
          </a:prstGeom>
          <a:noFill/>
          <a:ln w="0">
            <a:noFill/>
          </a:ln>
        </p:spPr>
        <p:txBody>
          <a:bodyPr anchor="ctr">
            <a:noAutofit/>
          </a:bodyPr>
          <a:lstStyle/>
          <a:p>
            <a:endParaRPr lang="en-US" sz="1960" b="0" strike="noStrike" spc="-1">
              <a:solidFill>
                <a:srgbClr val="000000"/>
              </a:solidFill>
              <a:latin typeface="Calibri"/>
            </a:endParaRPr>
          </a:p>
        </p:txBody>
      </p:sp>
      <p:pic>
        <p:nvPicPr>
          <p:cNvPr id="155" name="Picture 6_1" descr="A picture containing ceiling, indoor, floor, room&#10;&#10;Description automatically generated"/>
          <p:cNvPicPr/>
          <p:nvPr/>
        </p:nvPicPr>
        <p:blipFill>
          <a:blip r:embed="rId2" cstate="print"/>
          <a:stretch/>
        </p:blipFill>
        <p:spPr>
          <a:xfrm>
            <a:off x="1260000" y="1475280"/>
            <a:ext cx="10260000" cy="4534560"/>
          </a:xfrm>
          <a:prstGeom prst="rect">
            <a:avLst/>
          </a:prstGeom>
          <a:ln w="0">
            <a:noFill/>
          </a:ln>
        </p:spPr>
      </p:pic>
    </p:spTree>
    <p:extLst>
      <p:ext uri="{BB962C8B-B14F-4D97-AF65-F5344CB8AC3E}">
        <p14:creationId xmlns:p14="http://schemas.microsoft.com/office/powerpoint/2010/main" xmlns="" val="373608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1_5"/>
          <p:cNvSpPr txBox="1"/>
          <p:nvPr/>
        </p:nvSpPr>
        <p:spPr>
          <a:xfrm>
            <a:off x="285120" y="360360"/>
            <a:ext cx="10047240" cy="761760"/>
          </a:xfrm>
          <a:prstGeom prst="rect">
            <a:avLst/>
          </a:prstGeom>
          <a:noFill/>
          <a:ln w="0">
            <a:noFill/>
          </a:ln>
        </p:spPr>
        <p:txBody>
          <a:bodyPr anchor="ctr">
            <a:noAutofit/>
          </a:bodyPr>
          <a:lstStyle/>
          <a:p>
            <a:pPr>
              <a:lnSpc>
                <a:spcPct val="90000"/>
              </a:lnSpc>
            </a:pPr>
            <a:r>
              <a:rPr lang="en-ZA" sz="2400" b="1" strike="noStrike" spc="-1">
                <a:solidFill>
                  <a:srgbClr val="0070C0"/>
                </a:solidFill>
                <a:latin typeface="Helvetica Neue Light"/>
              </a:rPr>
              <a:t>Operating model of the centres</a:t>
            </a:r>
            <a:endParaRPr lang="en-US" sz="2400" b="0" strike="noStrike" spc="-1">
              <a:solidFill>
                <a:srgbClr val="000000"/>
              </a:solidFill>
              <a:latin typeface="Calibri"/>
            </a:endParaRPr>
          </a:p>
        </p:txBody>
      </p:sp>
      <p:sp>
        <p:nvSpPr>
          <p:cNvPr id="157" name="Content Placeholder 2_0"/>
          <p:cNvSpPr txBox="1"/>
          <p:nvPr/>
        </p:nvSpPr>
        <p:spPr>
          <a:xfrm>
            <a:off x="294840" y="1613880"/>
            <a:ext cx="11579040" cy="4564080"/>
          </a:xfrm>
          <a:prstGeom prst="rect">
            <a:avLst/>
          </a:prstGeom>
          <a:noFill/>
          <a:ln w="0">
            <a:noFill/>
          </a:ln>
        </p:spPr>
        <p:txBody>
          <a:bodyPr>
            <a:normAutofit/>
          </a:bodyPr>
          <a:lstStyle/>
          <a:p>
            <a:pPr marL="343080" indent="-342720">
              <a:lnSpc>
                <a:spcPct val="90000"/>
              </a:lnSpc>
              <a:spcBef>
                <a:spcPts val="1001"/>
              </a:spcBef>
              <a:buClr>
                <a:srgbClr val="262626"/>
              </a:buClr>
              <a:buFont typeface="Arial"/>
              <a:buChar char="•"/>
            </a:pPr>
            <a:r>
              <a:rPr lang="en-ZA" sz="2400" b="0" strike="noStrike" spc="-1" dirty="0">
                <a:solidFill>
                  <a:srgbClr val="262626"/>
                </a:solidFill>
                <a:latin typeface="Calibri"/>
              </a:rPr>
              <a:t>The centre and will operate 7 days a week</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pPr>
            <a:r>
              <a:rPr lang="en-ZA" sz="2400" b="0" strike="noStrike" spc="-1" dirty="0">
                <a:solidFill>
                  <a:srgbClr val="262626"/>
                </a:solidFill>
                <a:latin typeface="Calibri"/>
              </a:rPr>
              <a:t>The operating times will be from 7AM to 9PM. It will be a two-shift model. The centre will close at 9PM</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pPr>
            <a:r>
              <a:rPr lang="en-ZA" sz="2400" b="0" strike="noStrike" spc="-1" dirty="0">
                <a:solidFill>
                  <a:srgbClr val="262626"/>
                </a:solidFill>
                <a:latin typeface="Calibri"/>
              </a:rPr>
              <a:t>The required human resources have been appointed and underwent </a:t>
            </a:r>
            <a:r>
              <a:rPr lang="en-ZA" sz="2400" b="0" strike="noStrike" spc="-1" dirty="0" err="1">
                <a:solidFill>
                  <a:srgbClr val="262626"/>
                </a:solidFill>
                <a:latin typeface="Calibri"/>
              </a:rPr>
              <a:t>NaTIS</a:t>
            </a:r>
            <a:r>
              <a:rPr lang="en-ZA" sz="2400" b="0" strike="noStrike" spc="-1" dirty="0">
                <a:solidFill>
                  <a:srgbClr val="262626"/>
                </a:solidFill>
                <a:latin typeface="Calibri"/>
              </a:rPr>
              <a:t> and Customer Care training </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pPr>
            <a:r>
              <a:rPr lang="en-ZA" sz="2400" b="0" strike="noStrike" spc="-1" dirty="0">
                <a:solidFill>
                  <a:srgbClr val="262626"/>
                </a:solidFill>
                <a:latin typeface="Calibri"/>
              </a:rPr>
              <a:t>The total number of registered Examiners for Driving Licences is 37</a:t>
            </a: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p:txBody>
      </p:sp>
    </p:spTree>
    <p:extLst>
      <p:ext uri="{BB962C8B-B14F-4D97-AF65-F5344CB8AC3E}">
        <p14:creationId xmlns:p14="http://schemas.microsoft.com/office/powerpoint/2010/main" xmlns="" val="42700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_6"/>
          <p:cNvSpPr txBox="1"/>
          <p:nvPr/>
        </p:nvSpPr>
        <p:spPr>
          <a:xfrm>
            <a:off x="294840" y="531000"/>
            <a:ext cx="10047240" cy="761760"/>
          </a:xfrm>
          <a:prstGeom prst="rect">
            <a:avLst/>
          </a:prstGeom>
          <a:noFill/>
          <a:ln w="0">
            <a:noFill/>
          </a:ln>
        </p:spPr>
        <p:txBody>
          <a:bodyPr anchor="ctr">
            <a:noAutofit/>
          </a:bodyPr>
          <a:lstStyle/>
          <a:p>
            <a:pPr>
              <a:lnSpc>
                <a:spcPct val="90000"/>
              </a:lnSpc>
            </a:pPr>
            <a:r>
              <a:rPr lang="en-ZA" sz="2400" b="1" strike="noStrike" spc="-1" dirty="0">
                <a:solidFill>
                  <a:srgbClr val="0070C0"/>
                </a:solidFill>
                <a:latin typeface="Helvetica Neue Light"/>
              </a:rPr>
              <a:t>Enhanced Capacity in Terms of Slots</a:t>
            </a:r>
            <a:endParaRPr lang="en-US" sz="2400" b="0" strike="noStrike" spc="-1" dirty="0">
              <a:solidFill>
                <a:srgbClr val="000000"/>
              </a:solidFill>
              <a:latin typeface="Calibri"/>
            </a:endParaRPr>
          </a:p>
        </p:txBody>
      </p:sp>
      <p:sp>
        <p:nvSpPr>
          <p:cNvPr id="159" name="Content Placeholder 2_1"/>
          <p:cNvSpPr txBox="1"/>
          <p:nvPr/>
        </p:nvSpPr>
        <p:spPr>
          <a:xfrm>
            <a:off x="294840" y="1645920"/>
            <a:ext cx="11579040" cy="4564080"/>
          </a:xfrm>
          <a:prstGeom prst="rect">
            <a:avLst/>
          </a:prstGeom>
          <a:noFill/>
          <a:ln w="0">
            <a:noFill/>
          </a:ln>
        </p:spPr>
        <p:txBody>
          <a:bodyPr>
            <a:noAutofit/>
          </a:bodyPr>
          <a:lstStyle/>
          <a:p>
            <a:pPr marL="343080" indent="-342720">
              <a:lnSpc>
                <a:spcPct val="90000"/>
              </a:lnSpc>
              <a:spcBef>
                <a:spcPts val="1001"/>
              </a:spcBef>
              <a:buClr>
                <a:srgbClr val="262626"/>
              </a:buClr>
              <a:buFont typeface="Arial"/>
              <a:buChar char="•"/>
            </a:pPr>
            <a:r>
              <a:rPr lang="en-ZA" sz="2400" b="0" strike="noStrike" spc="-1" dirty="0">
                <a:solidFill>
                  <a:srgbClr val="262626"/>
                </a:solidFill>
                <a:latin typeface="Calibri"/>
              </a:rPr>
              <a:t>16 hours per day (1 260)</a:t>
            </a:r>
            <a:endParaRPr lang="en-US" sz="2400" b="0" strike="noStrike" spc="-1" dirty="0">
              <a:solidFill>
                <a:srgbClr val="000000"/>
              </a:solidFill>
              <a:latin typeface="Calibri"/>
            </a:endParaRPr>
          </a:p>
          <a:p>
            <a:pPr>
              <a:lnSpc>
                <a:spcPct val="90000"/>
              </a:lnSpc>
              <a:spcBef>
                <a:spcPts val="1001"/>
              </a:spcBef>
              <a:tabLst>
                <a:tab pos="0" algn="l"/>
              </a:tabLst>
            </a:pP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tabLst>
                <a:tab pos="0" algn="l"/>
              </a:tabLst>
            </a:pPr>
            <a:r>
              <a:rPr lang="en-ZA" sz="2400" b="0" strike="noStrike" spc="-1" dirty="0">
                <a:solidFill>
                  <a:srgbClr val="262626"/>
                </a:solidFill>
                <a:latin typeface="Calibri"/>
              </a:rPr>
              <a:t>7 days a week (8 820)</a:t>
            </a:r>
            <a:endParaRPr lang="en-US" sz="2400" b="0" strike="noStrike" spc="-1" dirty="0">
              <a:solidFill>
                <a:srgbClr val="000000"/>
              </a:solidFill>
              <a:latin typeface="Calibri"/>
            </a:endParaRPr>
          </a:p>
          <a:p>
            <a:pPr>
              <a:lnSpc>
                <a:spcPct val="90000"/>
              </a:lnSpc>
              <a:spcBef>
                <a:spcPts val="1001"/>
              </a:spcBef>
              <a:tabLst>
                <a:tab pos="0" algn="l"/>
              </a:tabLst>
            </a:pP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tabLst>
                <a:tab pos="0" algn="l"/>
              </a:tabLst>
            </a:pPr>
            <a:r>
              <a:rPr lang="en-ZA" sz="2400" b="0" strike="noStrike" spc="-1" dirty="0">
                <a:solidFill>
                  <a:srgbClr val="262626"/>
                </a:solidFill>
                <a:latin typeface="Calibri"/>
              </a:rPr>
              <a:t>Per month the 2 DLTCs can add 35 380 renewal slots.</a:t>
            </a: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tabLst>
                <a:tab pos="0" algn="l"/>
              </a:tabLst>
            </a:pP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tabLst>
                <a:tab pos="0" algn="l"/>
              </a:tabLst>
            </a:pPr>
            <a:r>
              <a:rPr lang="en-ZA" sz="2400" b="0" strike="noStrike" spc="-1" dirty="0">
                <a:solidFill>
                  <a:srgbClr val="262626"/>
                </a:solidFill>
                <a:latin typeface="Calibri"/>
              </a:rPr>
              <a:t>Since January to July, Gauteng averaged 73 000 renewal bookings per month.</a:t>
            </a: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tabLst>
                <a:tab pos="0" algn="l"/>
              </a:tabLst>
            </a:pP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tabLst>
                <a:tab pos="0" algn="l"/>
              </a:tabLst>
            </a:pPr>
            <a:r>
              <a:rPr lang="en-ZA" sz="2400" b="0" strike="noStrike" spc="-1" dirty="0">
                <a:solidFill>
                  <a:srgbClr val="262626"/>
                </a:solidFill>
                <a:latin typeface="Calibri"/>
              </a:rPr>
              <a:t>RTMC will increase capacity by 48% for renewal slots only.</a:t>
            </a:r>
            <a:endParaRPr lang="en-US" sz="2400" b="0" strike="noStrike" spc="-1" dirty="0">
              <a:solidFill>
                <a:srgbClr val="000000"/>
              </a:solidFill>
              <a:latin typeface="Calibri"/>
            </a:endParaRPr>
          </a:p>
          <a:p>
            <a:pPr>
              <a:lnSpc>
                <a:spcPct val="90000"/>
              </a:lnSpc>
              <a:spcBef>
                <a:spcPts val="1001"/>
              </a:spcBef>
              <a:tabLst>
                <a:tab pos="0" algn="l"/>
              </a:tabLst>
            </a:pPr>
            <a:endParaRPr lang="en-US" sz="2400" b="0" strike="noStrike" spc="-1" dirty="0">
              <a:solidFill>
                <a:srgbClr val="000000"/>
              </a:solidFill>
              <a:latin typeface="Calibri"/>
            </a:endParaRPr>
          </a:p>
          <a:p>
            <a:pPr>
              <a:lnSpc>
                <a:spcPct val="90000"/>
              </a:lnSpc>
              <a:spcBef>
                <a:spcPts val="1001"/>
              </a:spcBef>
              <a:tabLst>
                <a:tab pos="0" algn="l"/>
              </a:tabLst>
            </a:pPr>
            <a:endParaRPr lang="en-US" sz="2400" b="0" strike="noStrike" spc="-1" dirty="0">
              <a:solidFill>
                <a:srgbClr val="000000"/>
              </a:solidFill>
              <a:latin typeface="Calibri"/>
            </a:endParaRPr>
          </a:p>
        </p:txBody>
      </p:sp>
    </p:spTree>
    <p:extLst>
      <p:ext uri="{BB962C8B-B14F-4D97-AF65-F5344CB8AC3E}">
        <p14:creationId xmlns:p14="http://schemas.microsoft.com/office/powerpoint/2010/main" xmlns="" val="1047251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1_5"/>
          <p:cNvSpPr txBox="1"/>
          <p:nvPr/>
        </p:nvSpPr>
        <p:spPr>
          <a:xfrm>
            <a:off x="285120" y="360360"/>
            <a:ext cx="10047240" cy="761760"/>
          </a:xfrm>
          <a:prstGeom prst="rect">
            <a:avLst/>
          </a:prstGeom>
          <a:noFill/>
          <a:ln w="0">
            <a:noFill/>
          </a:ln>
        </p:spPr>
        <p:txBody>
          <a:bodyPr anchor="ctr">
            <a:noAutofit/>
          </a:bodyPr>
          <a:lstStyle/>
          <a:p>
            <a:pPr>
              <a:lnSpc>
                <a:spcPct val="90000"/>
              </a:lnSpc>
            </a:pPr>
            <a:r>
              <a:rPr lang="en-ZA" sz="2800" b="1" strike="noStrike" spc="-1" dirty="0">
                <a:solidFill>
                  <a:srgbClr val="0070C0"/>
                </a:solidFill>
                <a:latin typeface="Helvetica Neue Light"/>
              </a:rPr>
              <a:t>Interventions implemented to date</a:t>
            </a:r>
            <a:endParaRPr lang="en-US" sz="2800" b="0" strike="noStrike" spc="-1" dirty="0">
              <a:solidFill>
                <a:srgbClr val="000000"/>
              </a:solidFill>
              <a:latin typeface="Calibri"/>
            </a:endParaRPr>
          </a:p>
        </p:txBody>
      </p:sp>
      <p:sp>
        <p:nvSpPr>
          <p:cNvPr id="157" name="Content Placeholder 2_0"/>
          <p:cNvSpPr txBox="1"/>
          <p:nvPr/>
        </p:nvSpPr>
        <p:spPr>
          <a:xfrm>
            <a:off x="294840" y="1547205"/>
            <a:ext cx="11579040" cy="4564080"/>
          </a:xfrm>
          <a:prstGeom prst="rect">
            <a:avLst/>
          </a:prstGeom>
          <a:noFill/>
          <a:ln w="0">
            <a:noFill/>
          </a:ln>
        </p:spPr>
        <p:txBody>
          <a:bodyPr>
            <a:normAutofit fontScale="92500" lnSpcReduction="10000"/>
          </a:bodyPr>
          <a:lstStyle/>
          <a:p>
            <a:pPr marL="343080" indent="-342720">
              <a:lnSpc>
                <a:spcPct val="90000"/>
              </a:lnSpc>
              <a:spcBef>
                <a:spcPts val="1001"/>
              </a:spcBef>
              <a:buClr>
                <a:srgbClr val="262626"/>
              </a:buClr>
              <a:buFont typeface="Arial"/>
              <a:buChar char="•"/>
            </a:pPr>
            <a:r>
              <a:rPr lang="en-GB" sz="2400" b="0" strike="noStrike" spc="-1" dirty="0">
                <a:solidFill>
                  <a:srgbClr val="262626"/>
                </a:solidFill>
                <a:latin typeface="Calibri"/>
              </a:rPr>
              <a:t>Upgrade of </a:t>
            </a:r>
            <a:r>
              <a:rPr lang="en-GB" sz="2400" b="0" strike="noStrike" spc="-1" dirty="0" err="1">
                <a:solidFill>
                  <a:srgbClr val="262626"/>
                </a:solidFill>
                <a:latin typeface="Calibri"/>
              </a:rPr>
              <a:t>NaTIS</a:t>
            </a:r>
            <a:r>
              <a:rPr lang="en-GB" sz="2400" b="0" strike="noStrike" spc="-1" dirty="0">
                <a:solidFill>
                  <a:srgbClr val="262626"/>
                </a:solidFill>
                <a:latin typeface="Calibri"/>
              </a:rPr>
              <a:t> network</a:t>
            </a:r>
          </a:p>
          <a:p>
            <a:pPr marL="343080" indent="-342720">
              <a:lnSpc>
                <a:spcPct val="90000"/>
              </a:lnSpc>
              <a:spcBef>
                <a:spcPts val="1001"/>
              </a:spcBef>
              <a:buClr>
                <a:srgbClr val="262626"/>
              </a:buClr>
              <a:buFont typeface="Arial"/>
              <a:buChar char="•"/>
            </a:pPr>
            <a:endParaRPr lang="en-GB" sz="2400" spc="-1" dirty="0">
              <a:solidFill>
                <a:srgbClr val="262626"/>
              </a:solidFill>
              <a:latin typeface="Calibri"/>
            </a:endParaRPr>
          </a:p>
          <a:p>
            <a:pPr marL="343080" indent="-342720">
              <a:lnSpc>
                <a:spcPct val="90000"/>
              </a:lnSpc>
              <a:spcBef>
                <a:spcPts val="1001"/>
              </a:spcBef>
              <a:buClr>
                <a:srgbClr val="262626"/>
              </a:buClr>
              <a:buFont typeface="Arial"/>
              <a:buChar char="•"/>
            </a:pPr>
            <a:r>
              <a:rPr lang="en-GB" sz="2400" b="0" strike="noStrike" spc="-1" dirty="0">
                <a:solidFill>
                  <a:srgbClr val="262626"/>
                </a:solidFill>
                <a:latin typeface="Calibri"/>
              </a:rPr>
              <a:t>Upgrade of the connectivity for seven Gauteng DLTCs (from copper to fibre/microwave)</a:t>
            </a:r>
          </a:p>
          <a:p>
            <a:pPr marL="343080" indent="-342720">
              <a:lnSpc>
                <a:spcPct val="90000"/>
              </a:lnSpc>
              <a:spcBef>
                <a:spcPts val="1001"/>
              </a:spcBef>
              <a:buClr>
                <a:srgbClr val="262626"/>
              </a:buClr>
              <a:buFont typeface="Arial"/>
              <a:buChar char="•"/>
            </a:pPr>
            <a:endParaRPr lang="en-GB" sz="2400" spc="-1" dirty="0">
              <a:solidFill>
                <a:srgbClr val="262626"/>
              </a:solidFill>
              <a:latin typeface="Calibri"/>
            </a:endParaRPr>
          </a:p>
          <a:p>
            <a:pPr marL="343080" indent="-342720">
              <a:lnSpc>
                <a:spcPct val="90000"/>
              </a:lnSpc>
              <a:spcBef>
                <a:spcPts val="1001"/>
              </a:spcBef>
              <a:buClr>
                <a:srgbClr val="262626"/>
              </a:buClr>
              <a:buFont typeface="Arial"/>
              <a:buChar char="•"/>
            </a:pPr>
            <a:r>
              <a:rPr lang="en-US" sz="2400" spc="-1" dirty="0">
                <a:solidFill>
                  <a:srgbClr val="000000"/>
                </a:solidFill>
                <a:latin typeface="Calibri"/>
              </a:rPr>
              <a:t>Commenced with the deployment of the CLLT in the Free State, Eastern Cape and Gauteng</a:t>
            </a:r>
          </a:p>
          <a:p>
            <a:pPr marL="343080" indent="-342720">
              <a:lnSpc>
                <a:spcPct val="90000"/>
              </a:lnSpc>
              <a:spcBef>
                <a:spcPts val="1001"/>
              </a:spcBef>
              <a:buClr>
                <a:srgbClr val="262626"/>
              </a:buClr>
              <a:buFont typeface="Arial"/>
              <a:buChar char="•"/>
            </a:pPr>
            <a:endParaRPr lang="en-US" sz="2400" b="0" strike="noStrike" spc="-1" dirty="0">
              <a:solidFill>
                <a:srgbClr val="000000"/>
              </a:solidFill>
              <a:latin typeface="Calibri"/>
            </a:endParaRPr>
          </a:p>
          <a:p>
            <a:pPr marL="343080" indent="-342720">
              <a:lnSpc>
                <a:spcPct val="90000"/>
              </a:lnSpc>
              <a:spcBef>
                <a:spcPts val="1001"/>
              </a:spcBef>
              <a:buClr>
                <a:srgbClr val="262626"/>
              </a:buClr>
              <a:buFont typeface="Arial"/>
              <a:buChar char="•"/>
            </a:pPr>
            <a:r>
              <a:rPr lang="en-US" sz="2400" b="0" strike="noStrike" spc="-1" dirty="0">
                <a:solidFill>
                  <a:srgbClr val="000000"/>
                </a:solidFill>
                <a:latin typeface="Calibri"/>
              </a:rPr>
              <a:t>Equipment installation of the mobile buses</a:t>
            </a:r>
          </a:p>
          <a:p>
            <a:pPr marL="343080" indent="-342720">
              <a:lnSpc>
                <a:spcPct val="90000"/>
              </a:lnSpc>
              <a:spcBef>
                <a:spcPts val="1001"/>
              </a:spcBef>
              <a:buClr>
                <a:srgbClr val="262626"/>
              </a:buClr>
              <a:buFont typeface="Arial"/>
              <a:buChar char="•"/>
            </a:pPr>
            <a:endParaRPr lang="en-US" sz="2400" spc="-1" dirty="0">
              <a:solidFill>
                <a:srgbClr val="000000"/>
              </a:solidFill>
              <a:latin typeface="Calibri"/>
            </a:endParaRPr>
          </a:p>
          <a:p>
            <a:pPr marL="343080" indent="-342720">
              <a:lnSpc>
                <a:spcPct val="90000"/>
              </a:lnSpc>
              <a:spcBef>
                <a:spcPts val="1001"/>
              </a:spcBef>
              <a:buClr>
                <a:srgbClr val="262626"/>
              </a:buClr>
              <a:buFont typeface="Arial"/>
              <a:buChar char="•"/>
            </a:pPr>
            <a:r>
              <a:rPr lang="en-US" sz="2400" b="0" strike="noStrike" spc="-1" dirty="0">
                <a:solidFill>
                  <a:srgbClr val="000000"/>
                </a:solidFill>
                <a:latin typeface="Calibri"/>
              </a:rPr>
              <a:t>Extension of the operating hours at certain DLTCs</a:t>
            </a:r>
          </a:p>
          <a:p>
            <a:pPr marL="343080" indent="-342720">
              <a:lnSpc>
                <a:spcPct val="90000"/>
              </a:lnSpc>
              <a:spcBef>
                <a:spcPts val="1001"/>
              </a:spcBef>
              <a:buClr>
                <a:srgbClr val="262626"/>
              </a:buClr>
              <a:buFont typeface="Arial"/>
              <a:buChar char="•"/>
            </a:pPr>
            <a:endParaRPr lang="en-US" sz="2400" spc="-1" dirty="0">
              <a:solidFill>
                <a:srgbClr val="000000"/>
              </a:solidFill>
              <a:latin typeface="Calibri"/>
            </a:endParaRPr>
          </a:p>
          <a:p>
            <a:pPr marL="343080" indent="-342720">
              <a:lnSpc>
                <a:spcPct val="90000"/>
              </a:lnSpc>
              <a:spcBef>
                <a:spcPts val="1001"/>
              </a:spcBef>
              <a:buClr>
                <a:srgbClr val="262626"/>
              </a:buClr>
              <a:buFont typeface="Arial"/>
              <a:buChar char="•"/>
            </a:pPr>
            <a:r>
              <a:rPr lang="en-US" sz="2400" b="0" strike="noStrike" spc="-1" dirty="0">
                <a:solidFill>
                  <a:srgbClr val="000000"/>
                </a:solidFill>
                <a:latin typeface="Calibri"/>
              </a:rPr>
              <a:t>Tembisa DLTC operational from 25 July 2021</a:t>
            </a:r>
          </a:p>
          <a:p>
            <a:pPr marL="343080" indent="-342720">
              <a:lnSpc>
                <a:spcPct val="90000"/>
              </a:lnSpc>
              <a:spcBef>
                <a:spcPts val="1001"/>
              </a:spcBef>
              <a:buClr>
                <a:srgbClr val="262626"/>
              </a:buClr>
              <a:buFont typeface="Arial"/>
              <a:buChar char="•"/>
            </a:pPr>
            <a:endParaRPr lang="en-US" sz="2400" spc="-1" dirty="0">
              <a:solidFill>
                <a:srgbClr val="000000"/>
              </a:solidFill>
              <a:latin typeface="Calibri"/>
            </a:endParaRPr>
          </a:p>
          <a:p>
            <a:pPr marL="343080" indent="-342720">
              <a:lnSpc>
                <a:spcPct val="90000"/>
              </a:lnSpc>
              <a:spcBef>
                <a:spcPts val="1001"/>
              </a:spcBef>
              <a:buClr>
                <a:srgbClr val="262626"/>
              </a:buClr>
              <a:buFont typeface="Arial"/>
              <a:buChar char="•"/>
            </a:pPr>
            <a:endParaRPr lang="en-US" sz="2400" b="0" strike="noStrike" spc="-1" dirty="0">
              <a:solidFill>
                <a:srgbClr val="000000"/>
              </a:solidFill>
              <a:latin typeface="Calibri"/>
            </a:endParaRPr>
          </a:p>
          <a:p>
            <a:pPr>
              <a:lnSpc>
                <a:spcPct val="90000"/>
              </a:lnSpc>
              <a:spcBef>
                <a:spcPts val="1001"/>
              </a:spcBef>
            </a:pPr>
            <a:endParaRPr lang="en-US" sz="2400" b="0" strike="noStrike" spc="-1" dirty="0">
              <a:solidFill>
                <a:srgbClr val="000000"/>
              </a:solidFill>
              <a:latin typeface="Calibri"/>
            </a:endParaRPr>
          </a:p>
        </p:txBody>
      </p:sp>
    </p:spTree>
    <p:extLst>
      <p:ext uri="{BB962C8B-B14F-4D97-AF65-F5344CB8AC3E}">
        <p14:creationId xmlns:p14="http://schemas.microsoft.com/office/powerpoint/2010/main" xmlns="" val="41756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p:nvPr/>
        </p:nvSpPr>
        <p:spPr>
          <a:xfrm>
            <a:off x="285120" y="266040"/>
            <a:ext cx="10045800" cy="7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2800" b="1" strike="noStrike" spc="-1">
                <a:solidFill>
                  <a:srgbClr val="0070C0"/>
                </a:solidFill>
                <a:latin typeface="Arial"/>
                <a:ea typeface="DejaVu Sans"/>
              </a:rPr>
              <a:t>Purpose</a:t>
            </a:r>
            <a:endParaRPr lang="en-ZA" sz="2800" b="0" strike="noStrike" spc="-1">
              <a:latin typeface="Arial"/>
            </a:endParaRPr>
          </a:p>
        </p:txBody>
      </p:sp>
      <p:sp>
        <p:nvSpPr>
          <p:cNvPr id="134" name="Content Placeholder 2"/>
          <p:cNvSpPr/>
          <p:nvPr/>
        </p:nvSpPr>
        <p:spPr>
          <a:xfrm>
            <a:off x="294840" y="1645920"/>
            <a:ext cx="11577600" cy="456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indent="-457200">
              <a:lnSpc>
                <a:spcPct val="90000"/>
              </a:lnSpc>
              <a:spcBef>
                <a:spcPts val="1001"/>
              </a:spcBef>
              <a:buFont typeface="Arial" panose="020B0604020202020204" pitchFamily="34" charset="0"/>
              <a:buChar char="•"/>
              <a:tabLst>
                <a:tab pos="0" algn="l"/>
              </a:tabLst>
            </a:pPr>
            <a:r>
              <a:rPr lang="en-US" sz="2800" b="0" strike="noStrike" spc="-1" dirty="0">
                <a:solidFill>
                  <a:srgbClr val="262626"/>
                </a:solidFill>
                <a:latin typeface="Arial"/>
                <a:ea typeface="DejaVu Sans"/>
              </a:rPr>
              <a:t>Backlog Status</a:t>
            </a:r>
          </a:p>
          <a:p>
            <a:pPr marL="457200" indent="-457200">
              <a:lnSpc>
                <a:spcPct val="90000"/>
              </a:lnSpc>
              <a:spcBef>
                <a:spcPts val="1001"/>
              </a:spcBef>
              <a:buFont typeface="Arial" panose="020B0604020202020204" pitchFamily="34" charset="0"/>
              <a:buChar char="•"/>
              <a:tabLst>
                <a:tab pos="0" algn="l"/>
              </a:tabLst>
            </a:pPr>
            <a:endParaRPr lang="en-US" sz="2800" spc="-1" dirty="0">
              <a:solidFill>
                <a:srgbClr val="262626"/>
              </a:solidFill>
              <a:latin typeface="Arial"/>
              <a:ea typeface="DejaVu Sans"/>
            </a:endParaRPr>
          </a:p>
          <a:p>
            <a:pPr marL="457200" indent="-457200">
              <a:lnSpc>
                <a:spcPct val="90000"/>
              </a:lnSpc>
              <a:spcBef>
                <a:spcPts val="1001"/>
              </a:spcBef>
              <a:buFont typeface="Arial" panose="020B0604020202020204" pitchFamily="34" charset="0"/>
              <a:buChar char="•"/>
              <a:tabLst>
                <a:tab pos="0" algn="l"/>
              </a:tabLst>
            </a:pPr>
            <a:r>
              <a:rPr lang="en-US" sz="2800" b="0" strike="noStrike" spc="-1" dirty="0">
                <a:solidFill>
                  <a:srgbClr val="262626"/>
                </a:solidFill>
                <a:latin typeface="Arial"/>
                <a:ea typeface="DejaVu Sans"/>
              </a:rPr>
              <a:t>DLTC Plan of Action Focus Areas</a:t>
            </a:r>
          </a:p>
          <a:p>
            <a:pPr marL="457200" indent="-457200">
              <a:lnSpc>
                <a:spcPct val="90000"/>
              </a:lnSpc>
              <a:spcBef>
                <a:spcPts val="1001"/>
              </a:spcBef>
              <a:buFont typeface="Arial" panose="020B0604020202020204" pitchFamily="34" charset="0"/>
              <a:buChar char="•"/>
              <a:tabLst>
                <a:tab pos="0" algn="l"/>
              </a:tabLst>
            </a:pPr>
            <a:endParaRPr lang="en-US" sz="2800" spc="-1" dirty="0">
              <a:solidFill>
                <a:srgbClr val="262626"/>
              </a:solidFill>
              <a:latin typeface="Arial"/>
              <a:ea typeface="DejaVu Sans"/>
            </a:endParaRPr>
          </a:p>
          <a:p>
            <a:pPr marL="457200" indent="-457200">
              <a:lnSpc>
                <a:spcPct val="90000"/>
              </a:lnSpc>
              <a:spcBef>
                <a:spcPts val="1001"/>
              </a:spcBef>
              <a:buFont typeface="Arial" panose="020B0604020202020204" pitchFamily="34" charset="0"/>
              <a:buChar char="•"/>
              <a:tabLst>
                <a:tab pos="0" algn="l"/>
              </a:tabLst>
            </a:pPr>
            <a:r>
              <a:rPr lang="en-GB" sz="2800" b="0" strike="noStrike" spc="-1" dirty="0">
                <a:solidFill>
                  <a:srgbClr val="262626"/>
                </a:solidFill>
                <a:latin typeface="Arial"/>
                <a:ea typeface="DejaVu Sans"/>
              </a:rPr>
              <a:t>Status Update on the proposed interventions</a:t>
            </a:r>
            <a:br>
              <a:rPr lang="en-GB" sz="2800" b="0" strike="noStrike" spc="-1" dirty="0">
                <a:solidFill>
                  <a:srgbClr val="262626"/>
                </a:solidFill>
                <a:latin typeface="Arial"/>
                <a:ea typeface="DejaVu Sans"/>
              </a:rPr>
            </a:br>
            <a:endParaRPr lang="en-ZA" sz="2800" b="0" strike="noStrike" spc="-1" dirty="0">
              <a:latin typeface="Arial"/>
            </a:endParaRPr>
          </a:p>
        </p:txBody>
      </p:sp>
      <p:sp>
        <p:nvSpPr>
          <p:cNvPr id="2" name="Rectangle 1">
            <a:extLst>
              <a:ext uri="{FF2B5EF4-FFF2-40B4-BE49-F238E27FC236}">
                <a16:creationId xmlns:a16="http://schemas.microsoft.com/office/drawing/2014/main" xmlns="" id="{D1623EA5-CB68-4B56-98C1-2E6BA3862318}"/>
              </a:ext>
            </a:extLst>
          </p:cNvPr>
          <p:cNvSpPr/>
          <p:nvPr/>
        </p:nvSpPr>
        <p:spPr>
          <a:xfrm>
            <a:off x="285120" y="1524000"/>
            <a:ext cx="10906755"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946169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1_5"/>
          <p:cNvSpPr txBox="1"/>
          <p:nvPr/>
        </p:nvSpPr>
        <p:spPr>
          <a:xfrm>
            <a:off x="285120" y="360360"/>
            <a:ext cx="10047240" cy="761760"/>
          </a:xfrm>
          <a:prstGeom prst="rect">
            <a:avLst/>
          </a:prstGeom>
          <a:noFill/>
          <a:ln w="0">
            <a:noFill/>
          </a:ln>
        </p:spPr>
        <p:txBody>
          <a:bodyPr anchor="ctr">
            <a:noAutofit/>
          </a:bodyPr>
          <a:lstStyle/>
          <a:p>
            <a:pPr>
              <a:lnSpc>
                <a:spcPct val="90000"/>
              </a:lnSpc>
            </a:pPr>
            <a:r>
              <a:rPr lang="en-GB" sz="2800" b="1" spc="-1" dirty="0" err="1">
                <a:solidFill>
                  <a:srgbClr val="0070C0"/>
                </a:solidFill>
                <a:latin typeface="Helvetica Neue Light"/>
              </a:rPr>
              <a:t>Pr</a:t>
            </a:r>
            <a:r>
              <a:rPr lang="en-ZA" sz="2800" b="1" strike="noStrike" spc="-1" dirty="0">
                <a:solidFill>
                  <a:srgbClr val="0070C0"/>
                </a:solidFill>
                <a:latin typeface="Helvetica Neue Light"/>
              </a:rPr>
              <a:t>ogr</a:t>
            </a:r>
            <a:r>
              <a:rPr lang="en-ZA" sz="2800" b="1" spc="-1" dirty="0">
                <a:solidFill>
                  <a:srgbClr val="0070C0"/>
                </a:solidFill>
                <a:latin typeface="Helvetica Neue Light"/>
              </a:rPr>
              <a:t>ess made in the last two weeks</a:t>
            </a:r>
            <a:endParaRPr lang="en-US" sz="2800" b="0" strike="noStrike" spc="-1" dirty="0">
              <a:solidFill>
                <a:srgbClr val="000000"/>
              </a:solidFill>
              <a:latin typeface="Calibri"/>
            </a:endParaRPr>
          </a:p>
        </p:txBody>
      </p:sp>
      <p:sp>
        <p:nvSpPr>
          <p:cNvPr id="157" name="Content Placeholder 2_0"/>
          <p:cNvSpPr txBox="1"/>
          <p:nvPr/>
        </p:nvSpPr>
        <p:spPr>
          <a:xfrm>
            <a:off x="294840" y="2175854"/>
            <a:ext cx="11579040" cy="3853471"/>
          </a:xfrm>
          <a:prstGeom prst="rect">
            <a:avLst/>
          </a:prstGeom>
          <a:noFill/>
          <a:ln w="0">
            <a:noFill/>
          </a:ln>
        </p:spPr>
        <p:txBody>
          <a:bodyPr>
            <a:normAutofit/>
          </a:bodyPr>
          <a:lstStyle/>
          <a:p>
            <a:pPr marL="343080" indent="-342720">
              <a:lnSpc>
                <a:spcPct val="90000"/>
              </a:lnSpc>
              <a:spcBef>
                <a:spcPts val="1001"/>
              </a:spcBef>
              <a:buClr>
                <a:srgbClr val="262626"/>
              </a:buClr>
              <a:buFont typeface="Arial"/>
              <a:buChar char="•"/>
            </a:pPr>
            <a:r>
              <a:rPr lang="en-GB" sz="2800" spc="-1" dirty="0">
                <a:solidFill>
                  <a:srgbClr val="262626"/>
                </a:solidFill>
                <a:latin typeface="Calibri"/>
              </a:rPr>
              <a:t>The Minister to extend the grace period – </a:t>
            </a:r>
            <a:r>
              <a:rPr lang="en-GB" sz="2800" b="1" spc="-1" dirty="0">
                <a:solidFill>
                  <a:schemeClr val="accent6">
                    <a:lumMod val="75000"/>
                  </a:schemeClr>
                </a:solidFill>
                <a:latin typeface="Calibri"/>
              </a:rPr>
              <a:t>Completed </a:t>
            </a:r>
            <a:endParaRPr lang="en-GB" sz="2800" b="1" strike="sngStrike" spc="-1" dirty="0">
              <a:solidFill>
                <a:schemeClr val="accent6">
                  <a:lumMod val="75000"/>
                </a:schemeClr>
              </a:solidFill>
              <a:latin typeface="Calibri"/>
            </a:endParaRPr>
          </a:p>
          <a:p>
            <a:pPr marL="343080" indent="-342720">
              <a:lnSpc>
                <a:spcPct val="90000"/>
              </a:lnSpc>
              <a:spcBef>
                <a:spcPts val="1001"/>
              </a:spcBef>
              <a:buClr>
                <a:srgbClr val="262626"/>
              </a:buClr>
              <a:buFont typeface="Arial"/>
              <a:buChar char="•"/>
            </a:pPr>
            <a:endParaRPr lang="en-GB" sz="2800" spc="-1" dirty="0">
              <a:solidFill>
                <a:srgbClr val="262626"/>
              </a:solidFill>
              <a:latin typeface="Calibri"/>
            </a:endParaRPr>
          </a:p>
          <a:p>
            <a:pPr marL="343080" indent="-342720">
              <a:lnSpc>
                <a:spcPct val="90000"/>
              </a:lnSpc>
              <a:spcBef>
                <a:spcPts val="1001"/>
              </a:spcBef>
              <a:buClr>
                <a:srgbClr val="262626"/>
              </a:buClr>
              <a:buFont typeface="Arial"/>
              <a:buChar char="•"/>
            </a:pPr>
            <a:r>
              <a:rPr lang="en-GB" sz="2800" spc="-1" dirty="0">
                <a:solidFill>
                  <a:srgbClr val="262626"/>
                </a:solidFill>
                <a:latin typeface="Calibri"/>
              </a:rPr>
              <a:t>DOT will publish the amendments to the RTMCA by the end of August 2021 - </a:t>
            </a:r>
            <a:r>
              <a:rPr lang="en-GB" sz="2800" b="1" spc="-1" dirty="0">
                <a:solidFill>
                  <a:schemeClr val="accent6">
                    <a:lumMod val="75000"/>
                  </a:schemeClr>
                </a:solidFill>
                <a:latin typeface="Calibri"/>
              </a:rPr>
              <a:t>Completed</a:t>
            </a:r>
          </a:p>
          <a:p>
            <a:pPr marL="343080" indent="-342720">
              <a:lnSpc>
                <a:spcPct val="90000"/>
              </a:lnSpc>
              <a:spcBef>
                <a:spcPts val="1001"/>
              </a:spcBef>
              <a:buClr>
                <a:srgbClr val="262626"/>
              </a:buClr>
              <a:buFont typeface="Arial"/>
              <a:buChar char="•"/>
            </a:pPr>
            <a:endParaRPr lang="en-GB" sz="2800" spc="-1" dirty="0">
              <a:solidFill>
                <a:srgbClr val="262626"/>
              </a:solidFill>
              <a:latin typeface="Calibri"/>
            </a:endParaRPr>
          </a:p>
          <a:p>
            <a:pPr marL="343080" indent="-342720">
              <a:lnSpc>
                <a:spcPct val="90000"/>
              </a:lnSpc>
              <a:spcBef>
                <a:spcPts val="1001"/>
              </a:spcBef>
              <a:buClr>
                <a:srgbClr val="262626"/>
              </a:buClr>
              <a:buFont typeface="Arial"/>
              <a:buChar char="•"/>
            </a:pPr>
            <a:r>
              <a:rPr lang="en-GB" sz="2800" spc="-1" dirty="0">
                <a:solidFill>
                  <a:srgbClr val="262626"/>
                </a:solidFill>
                <a:latin typeface="Calibri"/>
              </a:rPr>
              <a:t>DOT will approve the Sec 54 (Infrastructure upgrade) – </a:t>
            </a:r>
            <a:r>
              <a:rPr lang="en-GB" sz="2800" b="1" spc="-1" dirty="0">
                <a:solidFill>
                  <a:schemeClr val="accent6">
                    <a:lumMod val="75000"/>
                  </a:schemeClr>
                </a:solidFill>
                <a:latin typeface="Calibri"/>
              </a:rPr>
              <a:t>Approved</a:t>
            </a:r>
          </a:p>
          <a:p>
            <a:pPr marL="800280" lvl="1" indent="-342720">
              <a:lnSpc>
                <a:spcPct val="90000"/>
              </a:lnSpc>
              <a:spcBef>
                <a:spcPts val="1001"/>
              </a:spcBef>
              <a:buClr>
                <a:srgbClr val="262626"/>
              </a:buClr>
              <a:buFont typeface="Arial"/>
              <a:buChar char="•"/>
            </a:pPr>
            <a:r>
              <a:rPr lang="en-GB" sz="2800" b="1" spc="-1" dirty="0">
                <a:solidFill>
                  <a:srgbClr val="262626"/>
                </a:solidFill>
                <a:latin typeface="Calibri"/>
              </a:rPr>
              <a:t>Infrastructure upgrade – 6 weeks from Sec. 54 approval</a:t>
            </a:r>
            <a:endParaRPr lang="en-GB" sz="2900" b="1" spc="-1" dirty="0">
              <a:solidFill>
                <a:srgbClr val="262626"/>
              </a:solidFill>
              <a:latin typeface="Calibri"/>
            </a:endParaRPr>
          </a:p>
          <a:p>
            <a:pPr marL="360">
              <a:lnSpc>
                <a:spcPct val="90000"/>
              </a:lnSpc>
              <a:spcBef>
                <a:spcPts val="1001"/>
              </a:spcBef>
              <a:buClr>
                <a:srgbClr val="262626"/>
              </a:buClr>
            </a:pPr>
            <a:endParaRPr lang="en-GB" sz="2800" b="1" spc="-1" dirty="0">
              <a:solidFill>
                <a:schemeClr val="accent6">
                  <a:lumMod val="75000"/>
                </a:schemeClr>
              </a:solidFill>
              <a:latin typeface="Calibri"/>
            </a:endParaRPr>
          </a:p>
          <a:p>
            <a:pPr marL="343080" indent="-342720">
              <a:lnSpc>
                <a:spcPct val="90000"/>
              </a:lnSpc>
              <a:spcBef>
                <a:spcPts val="1001"/>
              </a:spcBef>
              <a:buClr>
                <a:srgbClr val="262626"/>
              </a:buClr>
              <a:buFont typeface="Arial"/>
              <a:buChar char="•"/>
            </a:pPr>
            <a:endParaRPr lang="en-GB" sz="2800" spc="-1" dirty="0">
              <a:solidFill>
                <a:srgbClr val="262626"/>
              </a:solidFill>
              <a:latin typeface="Calibri"/>
            </a:endParaRPr>
          </a:p>
          <a:p>
            <a:pPr marL="343080" indent="-342720">
              <a:lnSpc>
                <a:spcPct val="90000"/>
              </a:lnSpc>
              <a:spcBef>
                <a:spcPts val="1001"/>
              </a:spcBef>
              <a:buClr>
                <a:srgbClr val="262626"/>
              </a:buClr>
              <a:buFont typeface="Arial"/>
              <a:buChar char="•"/>
            </a:pPr>
            <a:endParaRPr lang="en-GB" sz="2800" spc="-1" dirty="0">
              <a:solidFill>
                <a:srgbClr val="262626"/>
              </a:solidFill>
              <a:latin typeface="Calibri"/>
            </a:endParaRPr>
          </a:p>
          <a:p>
            <a:pPr marL="800280" lvl="1" indent="-342720">
              <a:lnSpc>
                <a:spcPct val="90000"/>
              </a:lnSpc>
              <a:spcBef>
                <a:spcPts val="1001"/>
              </a:spcBef>
              <a:buClr>
                <a:srgbClr val="262626"/>
              </a:buClr>
              <a:buFont typeface="Arial"/>
              <a:buChar char="•"/>
            </a:pPr>
            <a:endParaRPr lang="en-US" sz="2400" strike="noStrike" spc="-1" dirty="0">
              <a:solidFill>
                <a:srgbClr val="000000"/>
              </a:solidFill>
              <a:latin typeface="Calibri"/>
            </a:endParaRPr>
          </a:p>
          <a:p>
            <a:pPr>
              <a:lnSpc>
                <a:spcPct val="90000"/>
              </a:lnSpc>
              <a:spcBef>
                <a:spcPts val="1001"/>
              </a:spcBef>
            </a:pPr>
            <a:endParaRPr lang="en-US" sz="2800" strike="noStrike" spc="-1" dirty="0">
              <a:solidFill>
                <a:srgbClr val="000000"/>
              </a:solidFill>
              <a:latin typeface="Calibri"/>
            </a:endParaRPr>
          </a:p>
        </p:txBody>
      </p:sp>
    </p:spTree>
    <p:extLst>
      <p:ext uri="{BB962C8B-B14F-4D97-AF65-F5344CB8AC3E}">
        <p14:creationId xmlns:p14="http://schemas.microsoft.com/office/powerpoint/2010/main" xmlns="" val="3514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1_5"/>
          <p:cNvSpPr txBox="1"/>
          <p:nvPr/>
        </p:nvSpPr>
        <p:spPr>
          <a:xfrm>
            <a:off x="285120" y="360360"/>
            <a:ext cx="10047240" cy="761760"/>
          </a:xfrm>
          <a:prstGeom prst="rect">
            <a:avLst/>
          </a:prstGeom>
          <a:noFill/>
          <a:ln w="0">
            <a:noFill/>
          </a:ln>
        </p:spPr>
        <p:txBody>
          <a:bodyPr anchor="ctr">
            <a:noAutofit/>
          </a:bodyPr>
          <a:lstStyle/>
          <a:p>
            <a:pPr>
              <a:lnSpc>
                <a:spcPct val="90000"/>
              </a:lnSpc>
            </a:pPr>
            <a:r>
              <a:rPr lang="en-GB" sz="2800" b="1" strike="noStrike" spc="-1" dirty="0">
                <a:solidFill>
                  <a:srgbClr val="0070C0"/>
                </a:solidFill>
                <a:latin typeface="Helvetica Neue Light"/>
              </a:rPr>
              <a:t>P</a:t>
            </a:r>
            <a:r>
              <a:rPr lang="en-ZA" sz="2800" b="1" strike="noStrike" spc="-1" dirty="0" err="1">
                <a:solidFill>
                  <a:srgbClr val="0070C0"/>
                </a:solidFill>
                <a:latin typeface="Helvetica Neue Light"/>
              </a:rPr>
              <a:t>rogr</a:t>
            </a:r>
            <a:r>
              <a:rPr lang="en-ZA" sz="2800" b="1" spc="-1" dirty="0" err="1">
                <a:solidFill>
                  <a:srgbClr val="0070C0"/>
                </a:solidFill>
                <a:latin typeface="Helvetica Neue Light"/>
              </a:rPr>
              <a:t>ess</a:t>
            </a:r>
            <a:r>
              <a:rPr lang="en-ZA" sz="2800" b="1" spc="-1" dirty="0">
                <a:solidFill>
                  <a:srgbClr val="0070C0"/>
                </a:solidFill>
                <a:latin typeface="Helvetica Neue Light"/>
              </a:rPr>
              <a:t> made in the last two weeks (cont’d)</a:t>
            </a:r>
            <a:endParaRPr lang="en-US" sz="2800" b="0" strike="noStrike" spc="-1" dirty="0">
              <a:solidFill>
                <a:srgbClr val="000000"/>
              </a:solidFill>
              <a:latin typeface="Calibri"/>
            </a:endParaRPr>
          </a:p>
        </p:txBody>
      </p:sp>
      <p:sp>
        <p:nvSpPr>
          <p:cNvPr id="157" name="Content Placeholder 2_0"/>
          <p:cNvSpPr txBox="1"/>
          <p:nvPr/>
        </p:nvSpPr>
        <p:spPr>
          <a:xfrm>
            <a:off x="294840" y="1671029"/>
            <a:ext cx="11579040" cy="4386871"/>
          </a:xfrm>
          <a:prstGeom prst="rect">
            <a:avLst/>
          </a:prstGeom>
          <a:noFill/>
          <a:ln w="0">
            <a:noFill/>
          </a:ln>
        </p:spPr>
        <p:txBody>
          <a:bodyPr>
            <a:normAutofit fontScale="92500"/>
          </a:bodyPr>
          <a:lstStyle/>
          <a:p>
            <a:pPr marL="343080" indent="-342720">
              <a:lnSpc>
                <a:spcPct val="90000"/>
              </a:lnSpc>
              <a:spcBef>
                <a:spcPts val="1001"/>
              </a:spcBef>
              <a:buClr>
                <a:srgbClr val="262626"/>
              </a:buClr>
              <a:buFont typeface="Arial"/>
              <a:buChar char="•"/>
            </a:pPr>
            <a:r>
              <a:rPr lang="en-GB" sz="2800" spc="-1" dirty="0">
                <a:solidFill>
                  <a:srgbClr val="262626"/>
                </a:solidFill>
                <a:latin typeface="Calibri"/>
              </a:rPr>
              <a:t>Gauteng appointed the RTMC to operationalise the </a:t>
            </a:r>
            <a:r>
              <a:rPr lang="en-GB" sz="2800" spc="-1" dirty="0" err="1">
                <a:solidFill>
                  <a:srgbClr val="262626"/>
                </a:solidFill>
                <a:latin typeface="Calibri"/>
              </a:rPr>
              <a:t>EcoPark</a:t>
            </a:r>
            <a:r>
              <a:rPr lang="en-GB" sz="2800" spc="-1" dirty="0">
                <a:solidFill>
                  <a:srgbClr val="262626"/>
                </a:solidFill>
                <a:latin typeface="Calibri"/>
              </a:rPr>
              <a:t> and Waterfall DLTCs – </a:t>
            </a:r>
            <a:r>
              <a:rPr lang="en-GB" sz="2800" b="1" spc="-1" dirty="0">
                <a:solidFill>
                  <a:schemeClr val="accent6">
                    <a:lumMod val="75000"/>
                  </a:schemeClr>
                </a:solidFill>
                <a:latin typeface="Calibri"/>
              </a:rPr>
              <a:t>MEC signed the Gazette on Friday, 27 August 2021</a:t>
            </a:r>
          </a:p>
          <a:p>
            <a:pPr marL="343080" indent="-342720">
              <a:lnSpc>
                <a:spcPct val="90000"/>
              </a:lnSpc>
              <a:spcBef>
                <a:spcPts val="1001"/>
              </a:spcBef>
              <a:buClr>
                <a:srgbClr val="262626"/>
              </a:buClr>
              <a:buFont typeface="Arial"/>
              <a:buChar char="•"/>
            </a:pPr>
            <a:endParaRPr lang="en-GB" sz="2800" spc="-1" dirty="0">
              <a:solidFill>
                <a:srgbClr val="262626"/>
              </a:solidFill>
              <a:latin typeface="Calibri"/>
            </a:endParaRPr>
          </a:p>
          <a:p>
            <a:pPr marL="343080" indent="-342720">
              <a:lnSpc>
                <a:spcPct val="90000"/>
              </a:lnSpc>
              <a:spcBef>
                <a:spcPts val="1001"/>
              </a:spcBef>
              <a:buClr>
                <a:srgbClr val="262626"/>
              </a:buClr>
              <a:buFont typeface="Arial"/>
              <a:buChar char="•"/>
            </a:pPr>
            <a:r>
              <a:rPr lang="en-GB" sz="2800" spc="-1" dirty="0">
                <a:solidFill>
                  <a:srgbClr val="262626"/>
                </a:solidFill>
                <a:latin typeface="Calibri"/>
              </a:rPr>
              <a:t>RTMC will deploy the smart enrolment solution by end of September – </a:t>
            </a:r>
            <a:r>
              <a:rPr lang="en-GB" sz="2800" b="1" spc="-1" dirty="0">
                <a:solidFill>
                  <a:schemeClr val="accent6">
                    <a:lumMod val="75000"/>
                  </a:schemeClr>
                </a:solidFill>
                <a:latin typeface="Calibri"/>
              </a:rPr>
              <a:t>On track</a:t>
            </a:r>
          </a:p>
          <a:p>
            <a:pPr marL="343080" indent="-342720">
              <a:lnSpc>
                <a:spcPct val="90000"/>
              </a:lnSpc>
              <a:spcBef>
                <a:spcPts val="1001"/>
              </a:spcBef>
              <a:buClr>
                <a:srgbClr val="262626"/>
              </a:buClr>
              <a:buFont typeface="Arial"/>
              <a:buChar char="•"/>
            </a:pPr>
            <a:endParaRPr lang="en-GB" sz="2800" b="1" spc="-1" dirty="0">
              <a:solidFill>
                <a:schemeClr val="accent6">
                  <a:lumMod val="75000"/>
                </a:schemeClr>
              </a:solidFill>
              <a:latin typeface="Calibri"/>
            </a:endParaRPr>
          </a:p>
          <a:p>
            <a:pPr marL="343080" indent="-342720">
              <a:lnSpc>
                <a:spcPct val="90000"/>
              </a:lnSpc>
              <a:spcBef>
                <a:spcPts val="1001"/>
              </a:spcBef>
              <a:buClr>
                <a:srgbClr val="262626"/>
              </a:buClr>
              <a:buFont typeface="Arial"/>
              <a:buChar char="•"/>
            </a:pPr>
            <a:r>
              <a:rPr lang="en-ZA" sz="2800" spc="-1" dirty="0">
                <a:solidFill>
                  <a:srgbClr val="262626"/>
                </a:solidFill>
                <a:latin typeface="Calibri"/>
              </a:rPr>
              <a:t>Smart enrolment system integrated with Department of Home Affairs to be tested</a:t>
            </a:r>
          </a:p>
          <a:p>
            <a:pPr marL="800280" lvl="1" indent="-342720">
              <a:lnSpc>
                <a:spcPct val="90000"/>
              </a:lnSpc>
              <a:spcBef>
                <a:spcPts val="1001"/>
              </a:spcBef>
              <a:buClr>
                <a:srgbClr val="262626"/>
              </a:buClr>
              <a:buFont typeface="Arial"/>
              <a:buChar char="•"/>
            </a:pPr>
            <a:r>
              <a:rPr lang="en-ZA" sz="2800" b="1" spc="-1" dirty="0">
                <a:solidFill>
                  <a:schemeClr val="accent6">
                    <a:lumMod val="75000"/>
                  </a:schemeClr>
                </a:solidFill>
                <a:latin typeface="Calibri"/>
              </a:rPr>
              <a:t>Manual integration testing complete with DLCA on 03 August 2021</a:t>
            </a:r>
          </a:p>
          <a:p>
            <a:pPr marL="800280" lvl="1" indent="-342720">
              <a:lnSpc>
                <a:spcPct val="90000"/>
              </a:lnSpc>
              <a:spcBef>
                <a:spcPts val="1001"/>
              </a:spcBef>
              <a:buClr>
                <a:srgbClr val="262626"/>
              </a:buClr>
              <a:buFont typeface="Arial"/>
              <a:buChar char="•"/>
            </a:pPr>
            <a:endParaRPr lang="en-ZA" sz="2800" b="1" spc="-1" dirty="0">
              <a:solidFill>
                <a:schemeClr val="accent6">
                  <a:lumMod val="75000"/>
                </a:schemeClr>
              </a:solidFill>
              <a:latin typeface="Calibri"/>
            </a:endParaRPr>
          </a:p>
          <a:p>
            <a:pPr marL="343080" indent="-342720">
              <a:lnSpc>
                <a:spcPct val="90000"/>
              </a:lnSpc>
              <a:spcBef>
                <a:spcPts val="1001"/>
              </a:spcBef>
              <a:buClr>
                <a:srgbClr val="262626"/>
              </a:buClr>
              <a:buFont typeface="Arial"/>
              <a:buChar char="•"/>
            </a:pPr>
            <a:r>
              <a:rPr lang="en-GB" sz="2800" spc="-1" dirty="0">
                <a:solidFill>
                  <a:srgbClr val="262626"/>
                </a:solidFill>
                <a:latin typeface="Calibri"/>
              </a:rPr>
              <a:t>Online services to be launched 60 days from publication of amendment</a:t>
            </a:r>
          </a:p>
          <a:p>
            <a:pPr marL="800280" lvl="1" indent="-342720">
              <a:lnSpc>
                <a:spcPct val="90000"/>
              </a:lnSpc>
              <a:spcBef>
                <a:spcPts val="1001"/>
              </a:spcBef>
              <a:buClr>
                <a:srgbClr val="262626"/>
              </a:buClr>
              <a:buFont typeface="Arial"/>
              <a:buChar char="•"/>
            </a:pPr>
            <a:endParaRPr lang="en-US" sz="2400" strike="noStrike" spc="-1" dirty="0">
              <a:solidFill>
                <a:srgbClr val="000000"/>
              </a:solidFill>
              <a:latin typeface="Calibri"/>
            </a:endParaRPr>
          </a:p>
          <a:p>
            <a:pPr>
              <a:lnSpc>
                <a:spcPct val="90000"/>
              </a:lnSpc>
              <a:spcBef>
                <a:spcPts val="1001"/>
              </a:spcBef>
            </a:pPr>
            <a:endParaRPr lang="en-US" sz="2800" strike="noStrike" spc="-1" dirty="0">
              <a:solidFill>
                <a:srgbClr val="000000"/>
              </a:solidFill>
              <a:latin typeface="Calibri"/>
            </a:endParaRPr>
          </a:p>
        </p:txBody>
      </p:sp>
    </p:spTree>
    <p:extLst>
      <p:ext uri="{BB962C8B-B14F-4D97-AF65-F5344CB8AC3E}">
        <p14:creationId xmlns:p14="http://schemas.microsoft.com/office/powerpoint/2010/main" xmlns="" val="3789265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682A5A-0EF2-4A19-B705-D580E01381FB}"/>
              </a:ext>
            </a:extLst>
          </p:cNvPr>
          <p:cNvSpPr>
            <a:spLocks noGrp="1"/>
          </p:cNvSpPr>
          <p:nvPr>
            <p:ph type="title"/>
          </p:nvPr>
        </p:nvSpPr>
        <p:spPr>
          <a:xfrm>
            <a:off x="257175" y="2052887"/>
            <a:ext cx="3829050" cy="3195388"/>
          </a:xfrm>
          <a:noFill/>
          <a:ln w="0">
            <a:noFill/>
          </a:ln>
        </p:spPr>
        <p:txBody>
          <a:bodyPr anchor="ctr">
            <a:noAutofit/>
          </a:bodyPr>
          <a:lstStyle/>
          <a:p>
            <a:r>
              <a:rPr lang="en-GB" b="1" spc="-1" dirty="0">
                <a:solidFill>
                  <a:srgbClr val="0070C0"/>
                </a:solidFill>
                <a:latin typeface="Helvetica Neue Light"/>
                <a:ea typeface="+mn-ea"/>
                <a:cs typeface="+mn-cs"/>
              </a:rPr>
              <a:t>Introduction of a new APP for Gauteng and dedicated email addresses</a:t>
            </a:r>
            <a:endParaRPr lang="en-ZA" b="1" spc="-1" dirty="0">
              <a:solidFill>
                <a:srgbClr val="0070C0"/>
              </a:solidFill>
              <a:latin typeface="Helvetica Neue Light"/>
              <a:ea typeface="+mn-ea"/>
              <a:cs typeface="+mn-cs"/>
            </a:endParaRPr>
          </a:p>
        </p:txBody>
      </p:sp>
      <p:pic>
        <p:nvPicPr>
          <p:cNvPr id="5" name="Picture 4">
            <a:extLst>
              <a:ext uri="{FF2B5EF4-FFF2-40B4-BE49-F238E27FC236}">
                <a16:creationId xmlns:a16="http://schemas.microsoft.com/office/drawing/2014/main" xmlns="" id="{B29A682E-904D-4DDA-81D0-D017868A56D4}"/>
              </a:ext>
            </a:extLst>
          </p:cNvPr>
          <p:cNvPicPr>
            <a:picLocks noChangeAspect="1"/>
          </p:cNvPicPr>
          <p:nvPr/>
        </p:nvPicPr>
        <p:blipFill>
          <a:blip r:embed="rId2" cstate="print"/>
          <a:stretch>
            <a:fillRect/>
          </a:stretch>
        </p:blipFill>
        <p:spPr>
          <a:xfrm>
            <a:off x="4235683" y="267200"/>
            <a:ext cx="7956317" cy="5504950"/>
          </a:xfrm>
          <a:prstGeom prst="rect">
            <a:avLst/>
          </a:prstGeom>
        </p:spPr>
      </p:pic>
    </p:spTree>
    <p:extLst>
      <p:ext uri="{BB962C8B-B14F-4D97-AF65-F5344CB8AC3E}">
        <p14:creationId xmlns:p14="http://schemas.microsoft.com/office/powerpoint/2010/main" xmlns="" val="239206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1_5"/>
          <p:cNvSpPr txBox="1"/>
          <p:nvPr/>
        </p:nvSpPr>
        <p:spPr>
          <a:xfrm>
            <a:off x="285120" y="360360"/>
            <a:ext cx="10047240" cy="761760"/>
          </a:xfrm>
          <a:prstGeom prst="rect">
            <a:avLst/>
          </a:prstGeom>
          <a:noFill/>
          <a:ln w="0">
            <a:noFill/>
          </a:ln>
        </p:spPr>
        <p:txBody>
          <a:bodyPr anchor="ctr">
            <a:noAutofit/>
          </a:bodyPr>
          <a:lstStyle/>
          <a:p>
            <a:pPr>
              <a:lnSpc>
                <a:spcPct val="90000"/>
              </a:lnSpc>
            </a:pPr>
            <a:r>
              <a:rPr lang="en-ZA" sz="2800" b="1" spc="-1" dirty="0">
                <a:solidFill>
                  <a:srgbClr val="0070C0"/>
                </a:solidFill>
                <a:latin typeface="Helvetica Neue Light"/>
              </a:rPr>
              <a:t>Impact of Approvals</a:t>
            </a:r>
            <a:endParaRPr lang="en-US" sz="2800" b="0" strike="noStrike" spc="-1" dirty="0">
              <a:solidFill>
                <a:srgbClr val="000000"/>
              </a:solidFill>
              <a:latin typeface="Calibri"/>
            </a:endParaRPr>
          </a:p>
        </p:txBody>
      </p:sp>
      <p:sp>
        <p:nvSpPr>
          <p:cNvPr id="157" name="Content Placeholder 2_0"/>
          <p:cNvSpPr txBox="1"/>
          <p:nvPr/>
        </p:nvSpPr>
        <p:spPr>
          <a:xfrm>
            <a:off x="294840" y="1537680"/>
            <a:ext cx="11579040" cy="4564080"/>
          </a:xfrm>
          <a:prstGeom prst="rect">
            <a:avLst/>
          </a:prstGeom>
          <a:noFill/>
          <a:ln w="0">
            <a:noFill/>
          </a:ln>
        </p:spPr>
        <p:txBody>
          <a:bodyPr>
            <a:normAutofit fontScale="92500" lnSpcReduction="10000"/>
          </a:bodyPr>
          <a:lstStyle/>
          <a:p>
            <a:pPr marL="343080" indent="-342720">
              <a:lnSpc>
                <a:spcPct val="90000"/>
              </a:lnSpc>
              <a:spcBef>
                <a:spcPts val="1001"/>
              </a:spcBef>
              <a:buClr>
                <a:srgbClr val="262626"/>
              </a:buClr>
              <a:buFont typeface="Arial"/>
              <a:buChar char="•"/>
            </a:pPr>
            <a:r>
              <a:rPr lang="en-GB" sz="3200" b="1" spc="-1" dirty="0">
                <a:solidFill>
                  <a:srgbClr val="262626"/>
                </a:solidFill>
                <a:latin typeface="Calibri"/>
              </a:rPr>
              <a:t>Catch up </a:t>
            </a:r>
            <a:r>
              <a:rPr lang="en-GB" sz="3200" spc="-1" dirty="0">
                <a:solidFill>
                  <a:srgbClr val="262626"/>
                </a:solidFill>
                <a:latin typeface="Calibri"/>
              </a:rPr>
              <a:t>on the driving licence renewal backlog by 31 March 2022</a:t>
            </a:r>
          </a:p>
          <a:p>
            <a:pPr marL="343080" indent="-342720">
              <a:lnSpc>
                <a:spcPct val="90000"/>
              </a:lnSpc>
              <a:spcBef>
                <a:spcPts val="1001"/>
              </a:spcBef>
              <a:buClr>
                <a:srgbClr val="262626"/>
              </a:buClr>
              <a:buFont typeface="Arial"/>
              <a:buChar char="•"/>
            </a:pPr>
            <a:endParaRPr lang="en-GB" sz="3200" spc="-1" dirty="0">
              <a:solidFill>
                <a:srgbClr val="262626"/>
              </a:solidFill>
              <a:latin typeface="Calibri"/>
            </a:endParaRPr>
          </a:p>
          <a:p>
            <a:pPr marL="343080" indent="-342720">
              <a:lnSpc>
                <a:spcPct val="90000"/>
              </a:lnSpc>
              <a:spcBef>
                <a:spcPts val="1001"/>
              </a:spcBef>
              <a:buClr>
                <a:srgbClr val="262626"/>
              </a:buClr>
              <a:buFont typeface="Arial"/>
              <a:buChar char="•"/>
            </a:pPr>
            <a:r>
              <a:rPr lang="en-GB" sz="3200" b="1" spc="-1" dirty="0">
                <a:solidFill>
                  <a:srgbClr val="262626"/>
                </a:solidFill>
                <a:latin typeface="Calibri"/>
              </a:rPr>
              <a:t>Immediate 48% increase in capacity</a:t>
            </a:r>
            <a:r>
              <a:rPr lang="en-GB" sz="3200" spc="-1" dirty="0">
                <a:solidFill>
                  <a:srgbClr val="262626"/>
                </a:solidFill>
                <a:latin typeface="Calibri"/>
              </a:rPr>
              <a:t> in Gauteng for renewals</a:t>
            </a:r>
          </a:p>
          <a:p>
            <a:pPr marL="343080" indent="-342720">
              <a:lnSpc>
                <a:spcPct val="90000"/>
              </a:lnSpc>
              <a:spcBef>
                <a:spcPts val="1001"/>
              </a:spcBef>
              <a:buClr>
                <a:srgbClr val="262626"/>
              </a:buClr>
              <a:buFont typeface="Arial"/>
              <a:buChar char="•"/>
            </a:pPr>
            <a:endParaRPr lang="en-GB" sz="3200" spc="-1" dirty="0">
              <a:solidFill>
                <a:srgbClr val="262626"/>
              </a:solidFill>
              <a:latin typeface="Calibri"/>
            </a:endParaRPr>
          </a:p>
          <a:p>
            <a:pPr marL="343080" indent="-342720">
              <a:lnSpc>
                <a:spcPct val="90000"/>
              </a:lnSpc>
              <a:spcBef>
                <a:spcPts val="1001"/>
              </a:spcBef>
              <a:buClr>
                <a:srgbClr val="262626"/>
              </a:buClr>
              <a:buFont typeface="Arial"/>
              <a:buChar char="•"/>
            </a:pPr>
            <a:r>
              <a:rPr lang="en-GB" sz="3200" b="1" spc="-1" dirty="0">
                <a:solidFill>
                  <a:srgbClr val="262626"/>
                </a:solidFill>
                <a:latin typeface="Calibri"/>
              </a:rPr>
              <a:t>Immediate convenient services for the public </a:t>
            </a:r>
            <a:r>
              <a:rPr lang="en-GB" sz="3200" spc="-1" dirty="0">
                <a:solidFill>
                  <a:srgbClr val="262626"/>
                </a:solidFill>
                <a:latin typeface="Calibri"/>
              </a:rPr>
              <a:t>(online transactions)</a:t>
            </a:r>
          </a:p>
          <a:p>
            <a:pPr marL="343080" indent="-342720">
              <a:lnSpc>
                <a:spcPct val="90000"/>
              </a:lnSpc>
              <a:spcBef>
                <a:spcPts val="1001"/>
              </a:spcBef>
              <a:buClr>
                <a:srgbClr val="262626"/>
              </a:buClr>
              <a:buFont typeface="Arial"/>
              <a:buChar char="•"/>
            </a:pPr>
            <a:endParaRPr lang="en-GB" sz="3200" spc="-1" dirty="0">
              <a:solidFill>
                <a:srgbClr val="262626"/>
              </a:solidFill>
              <a:latin typeface="Calibri"/>
            </a:endParaRPr>
          </a:p>
          <a:p>
            <a:pPr marL="343080" indent="-342720">
              <a:lnSpc>
                <a:spcPct val="90000"/>
              </a:lnSpc>
              <a:spcBef>
                <a:spcPts val="1001"/>
              </a:spcBef>
              <a:buClr>
                <a:srgbClr val="262626"/>
              </a:buClr>
              <a:buFont typeface="Arial"/>
              <a:buChar char="•"/>
            </a:pPr>
            <a:r>
              <a:rPr lang="en-GB" sz="3200" b="1" spc="-1" dirty="0">
                <a:solidFill>
                  <a:srgbClr val="262626"/>
                </a:solidFill>
                <a:latin typeface="Calibri"/>
              </a:rPr>
              <a:t>Improved system performance</a:t>
            </a:r>
            <a:r>
              <a:rPr lang="en-GB" sz="3200" spc="-1" dirty="0">
                <a:solidFill>
                  <a:srgbClr val="262626"/>
                </a:solidFill>
                <a:latin typeface="Calibri"/>
              </a:rPr>
              <a:t> and reliability of equipment </a:t>
            </a:r>
          </a:p>
          <a:p>
            <a:pPr marL="343080" indent="-342720">
              <a:lnSpc>
                <a:spcPct val="90000"/>
              </a:lnSpc>
              <a:spcBef>
                <a:spcPts val="1001"/>
              </a:spcBef>
              <a:buClr>
                <a:srgbClr val="262626"/>
              </a:buClr>
              <a:buFont typeface="Arial"/>
              <a:buChar char="•"/>
            </a:pPr>
            <a:endParaRPr lang="en-GB" sz="3200" spc="-1" dirty="0">
              <a:solidFill>
                <a:srgbClr val="262626"/>
              </a:solidFill>
              <a:latin typeface="Calibri"/>
            </a:endParaRPr>
          </a:p>
          <a:p>
            <a:pPr marL="343080" indent="-342720">
              <a:lnSpc>
                <a:spcPct val="90000"/>
              </a:lnSpc>
              <a:spcBef>
                <a:spcPts val="1001"/>
              </a:spcBef>
              <a:buClr>
                <a:srgbClr val="262626"/>
              </a:buClr>
              <a:buFont typeface="Arial"/>
              <a:buChar char="•"/>
            </a:pPr>
            <a:r>
              <a:rPr lang="en-GB" sz="3200" b="1" spc="-1" dirty="0">
                <a:solidFill>
                  <a:srgbClr val="262626"/>
                </a:solidFill>
                <a:latin typeface="Calibri"/>
              </a:rPr>
              <a:t>Improved stakeholder relations</a:t>
            </a:r>
            <a:r>
              <a:rPr lang="en-GB" sz="3200" spc="-1" dirty="0">
                <a:solidFill>
                  <a:srgbClr val="262626"/>
                </a:solidFill>
                <a:latin typeface="Calibri"/>
              </a:rPr>
              <a:t> and public perception</a:t>
            </a:r>
          </a:p>
          <a:p>
            <a:pPr marL="343080" indent="-342720">
              <a:lnSpc>
                <a:spcPct val="90000"/>
              </a:lnSpc>
              <a:spcBef>
                <a:spcPts val="1001"/>
              </a:spcBef>
              <a:buClr>
                <a:srgbClr val="262626"/>
              </a:buClr>
              <a:buFont typeface="Arial"/>
              <a:buChar char="•"/>
            </a:pPr>
            <a:endParaRPr lang="en-GB" sz="3200" spc="-1" dirty="0">
              <a:solidFill>
                <a:srgbClr val="262626"/>
              </a:solidFill>
              <a:latin typeface="Calibri"/>
            </a:endParaRPr>
          </a:p>
          <a:p>
            <a:pPr marL="360">
              <a:lnSpc>
                <a:spcPct val="90000"/>
              </a:lnSpc>
              <a:spcBef>
                <a:spcPts val="1001"/>
              </a:spcBef>
              <a:buClr>
                <a:srgbClr val="262626"/>
              </a:buClr>
            </a:pPr>
            <a:endParaRPr lang="en-GB" sz="3200" spc="-1" dirty="0">
              <a:solidFill>
                <a:srgbClr val="262626"/>
              </a:solidFill>
              <a:latin typeface="Calibri"/>
            </a:endParaRPr>
          </a:p>
          <a:p>
            <a:pPr marL="343080" indent="-342720">
              <a:lnSpc>
                <a:spcPct val="90000"/>
              </a:lnSpc>
              <a:spcBef>
                <a:spcPts val="1001"/>
              </a:spcBef>
              <a:buClr>
                <a:srgbClr val="262626"/>
              </a:buClr>
              <a:buFont typeface="Arial"/>
              <a:buChar char="•"/>
            </a:pPr>
            <a:endParaRPr lang="en-GB" sz="3200" spc="-1" dirty="0">
              <a:solidFill>
                <a:srgbClr val="262626"/>
              </a:solidFill>
              <a:latin typeface="Calibri"/>
            </a:endParaRPr>
          </a:p>
          <a:p>
            <a:pPr marL="343080" indent="-342720">
              <a:lnSpc>
                <a:spcPct val="90000"/>
              </a:lnSpc>
              <a:spcBef>
                <a:spcPts val="1001"/>
              </a:spcBef>
              <a:buClr>
                <a:srgbClr val="262626"/>
              </a:buClr>
              <a:buFont typeface="Arial"/>
              <a:buChar char="•"/>
            </a:pPr>
            <a:endParaRPr lang="en-GB" sz="3200" spc="-1" dirty="0">
              <a:solidFill>
                <a:srgbClr val="262626"/>
              </a:solidFill>
              <a:latin typeface="Calibri"/>
            </a:endParaRPr>
          </a:p>
        </p:txBody>
      </p:sp>
    </p:spTree>
    <p:extLst>
      <p:ext uri="{BB962C8B-B14F-4D97-AF65-F5344CB8AC3E}">
        <p14:creationId xmlns:p14="http://schemas.microsoft.com/office/powerpoint/2010/main" xmlns="" val="135992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1_5"/>
          <p:cNvSpPr txBox="1"/>
          <p:nvPr/>
        </p:nvSpPr>
        <p:spPr>
          <a:xfrm>
            <a:off x="1072379" y="2667239"/>
            <a:ext cx="10290945" cy="1495185"/>
          </a:xfrm>
          <a:prstGeom prst="rect">
            <a:avLst/>
          </a:prstGeom>
          <a:noFill/>
          <a:ln w="0">
            <a:noFill/>
          </a:ln>
        </p:spPr>
        <p:txBody>
          <a:bodyPr anchor="ctr">
            <a:noAutofit/>
          </a:bodyPr>
          <a:lstStyle/>
          <a:p>
            <a:pPr>
              <a:lnSpc>
                <a:spcPct val="90000"/>
              </a:lnSpc>
            </a:pPr>
            <a:r>
              <a:rPr lang="en-GB" sz="4400" b="1" strike="noStrike" spc="-1" dirty="0">
                <a:solidFill>
                  <a:srgbClr val="0070C0"/>
                </a:solidFill>
                <a:latin typeface="Helvetica Neue Light"/>
              </a:rPr>
              <a:t>M</a:t>
            </a:r>
            <a:r>
              <a:rPr lang="en-ZA" sz="4400" b="1" strike="noStrike" spc="-1" dirty="0" err="1">
                <a:solidFill>
                  <a:srgbClr val="0070C0"/>
                </a:solidFill>
                <a:latin typeface="Helvetica Neue Light"/>
              </a:rPr>
              <a:t>arketing</a:t>
            </a:r>
            <a:r>
              <a:rPr lang="en-ZA" sz="4400" b="1" strike="noStrike" spc="-1" dirty="0">
                <a:solidFill>
                  <a:srgbClr val="0070C0"/>
                </a:solidFill>
                <a:latin typeface="Helvetica Neue Light"/>
              </a:rPr>
              <a:t> </a:t>
            </a:r>
            <a:r>
              <a:rPr lang="en-ZA" sz="4400" b="1" spc="-1" dirty="0">
                <a:solidFill>
                  <a:srgbClr val="0070C0"/>
                </a:solidFill>
                <a:latin typeface="Helvetica Neue Light"/>
              </a:rPr>
              <a:t>Interventions</a:t>
            </a:r>
            <a:endParaRPr lang="en-US" sz="4400" b="0" strike="noStrike" spc="-1" dirty="0">
              <a:solidFill>
                <a:srgbClr val="000000"/>
              </a:solidFill>
              <a:latin typeface="Calibri"/>
            </a:endParaRPr>
          </a:p>
        </p:txBody>
      </p:sp>
    </p:spTree>
    <p:extLst>
      <p:ext uri="{BB962C8B-B14F-4D97-AF65-F5344CB8AC3E}">
        <p14:creationId xmlns:p14="http://schemas.microsoft.com/office/powerpoint/2010/main" xmlns="" val="341589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42" y="321944"/>
            <a:ext cx="10047741" cy="762000"/>
          </a:xfrm>
        </p:spPr>
        <p:txBody>
          <a:bodyPr>
            <a:normAutofit/>
          </a:bodyPr>
          <a:lstStyle/>
          <a:p>
            <a:r>
              <a:rPr lang="en-GB" sz="3200" dirty="0"/>
              <a:t>Intensified communication to inform the public</a:t>
            </a:r>
            <a:endParaRPr lang="en-ZA" sz="3200" dirty="0"/>
          </a:p>
        </p:txBody>
      </p:sp>
      <p:sp>
        <p:nvSpPr>
          <p:cNvPr id="5" name="Content Placeholder 2"/>
          <p:cNvSpPr txBox="1">
            <a:spLocks/>
          </p:cNvSpPr>
          <p:nvPr/>
        </p:nvSpPr>
        <p:spPr>
          <a:xfrm>
            <a:off x="387042" y="1333500"/>
            <a:ext cx="10169832" cy="3657600"/>
          </a:xfrm>
          <a:prstGeom prst="rect">
            <a:avLst/>
          </a:prstGeom>
        </p:spPr>
        <p:txBody>
          <a:bodyPr vert="horz" wrap="square"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85000"/>
                    <a:lumOff val="15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ZA" sz="3200" dirty="0"/>
              <a:t>Social Media Platforms</a:t>
            </a:r>
          </a:p>
          <a:p>
            <a:pPr marL="342900" indent="-342900">
              <a:buFont typeface="Arial" panose="020B0604020202020204" pitchFamily="34" charset="0"/>
              <a:buChar char="•"/>
            </a:pPr>
            <a:r>
              <a:rPr lang="en-ZA" sz="3200" dirty="0"/>
              <a:t>Radio</a:t>
            </a:r>
          </a:p>
          <a:p>
            <a:pPr marL="342900" indent="-342900">
              <a:buFont typeface="Arial" panose="020B0604020202020204" pitchFamily="34" charset="0"/>
              <a:buChar char="•"/>
            </a:pPr>
            <a:r>
              <a:rPr lang="en-ZA" sz="3200" dirty="0"/>
              <a:t>TV</a:t>
            </a:r>
          </a:p>
          <a:p>
            <a:pPr marL="342900" indent="-342900">
              <a:buFont typeface="Arial" panose="020B0604020202020204" pitchFamily="34" charset="0"/>
              <a:buChar char="•"/>
            </a:pPr>
            <a:r>
              <a:rPr lang="en-ZA" sz="3200" dirty="0"/>
              <a:t>Webinars</a:t>
            </a:r>
          </a:p>
          <a:p>
            <a:pPr marL="342900" indent="-342900">
              <a:buFont typeface="Arial" panose="020B0604020202020204" pitchFamily="34" charset="0"/>
              <a:buChar char="•"/>
            </a:pPr>
            <a:r>
              <a:rPr lang="en-ZA" sz="3200" dirty="0"/>
              <a:t>Interviews with the media</a:t>
            </a:r>
          </a:p>
        </p:txBody>
      </p:sp>
    </p:spTree>
    <p:extLst>
      <p:ext uri="{BB962C8B-B14F-4D97-AF65-F5344CB8AC3E}">
        <p14:creationId xmlns:p14="http://schemas.microsoft.com/office/powerpoint/2010/main" xmlns="" val="14719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728" y="381000"/>
            <a:ext cx="10047741"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baseline="0">
                <a:solidFill>
                  <a:srgbClr val="0070C0"/>
                </a:solidFill>
                <a:effectLst>
                  <a:reflection blurRad="25400" stA="27000" endPos="64000" dir="5400000" sy="-100000" algn="bl" rotWithShape="0"/>
                </a:effectLst>
                <a:latin typeface="Helvetica Neue Light" pitchFamily="2" charset="0"/>
                <a:ea typeface="+mj-ea"/>
                <a:cs typeface="+mj-cs"/>
              </a:defRPr>
            </a:lvl1pPr>
          </a:lstStyle>
          <a:p>
            <a:r>
              <a:rPr lang="en-ZA" sz="3200" dirty="0"/>
              <a:t>Target Audience</a:t>
            </a:r>
          </a:p>
        </p:txBody>
      </p:sp>
      <p:sp>
        <p:nvSpPr>
          <p:cNvPr id="5" name="Content Placeholder 2"/>
          <p:cNvSpPr txBox="1">
            <a:spLocks/>
          </p:cNvSpPr>
          <p:nvPr/>
        </p:nvSpPr>
        <p:spPr>
          <a:xfrm>
            <a:off x="406728" y="1600200"/>
            <a:ext cx="10169832" cy="4362450"/>
          </a:xfrm>
          <a:prstGeom prst="rect">
            <a:avLst/>
          </a:prstGeom>
        </p:spPr>
        <p:txBody>
          <a:bodyPr vert="horz" wrap="square"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85000"/>
                    <a:lumOff val="15000"/>
                  </a:schemeClr>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85000"/>
                    <a:lumOff val="1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ZA" sz="2400" dirty="0"/>
              <a:t>Driving license holders </a:t>
            </a:r>
          </a:p>
          <a:p>
            <a:pPr marL="342900" indent="-342900">
              <a:buFont typeface="Arial" panose="020B0604020202020204" pitchFamily="34" charset="0"/>
              <a:buChar char="•"/>
            </a:pPr>
            <a:r>
              <a:rPr lang="en-ZA" sz="2400" dirty="0"/>
              <a:t>Local and national media</a:t>
            </a:r>
          </a:p>
          <a:p>
            <a:pPr marL="342900" indent="-342900">
              <a:buFont typeface="Arial" panose="020B0604020202020204" pitchFamily="34" charset="0"/>
              <a:buChar char="•"/>
            </a:pPr>
            <a:r>
              <a:rPr lang="en-ZA" sz="2400" dirty="0"/>
              <a:t>Learner licence, driving licence and vehicle licence applicants</a:t>
            </a:r>
          </a:p>
          <a:p>
            <a:pPr marL="342900" indent="-342900">
              <a:buFont typeface="Arial" panose="020B0604020202020204" pitchFamily="34" charset="0"/>
              <a:buChar char="•"/>
            </a:pPr>
            <a:r>
              <a:rPr lang="en-ZA" sz="2400" dirty="0"/>
              <a:t>Driving school operators</a:t>
            </a:r>
          </a:p>
          <a:p>
            <a:pPr marL="342900" indent="-342900">
              <a:buFont typeface="Arial" panose="020B0604020202020204" pitchFamily="34" charset="0"/>
              <a:buChar char="•"/>
            </a:pPr>
            <a:r>
              <a:rPr lang="en-ZA" sz="2400" dirty="0"/>
              <a:t>Vehicle dealerships and banks </a:t>
            </a:r>
          </a:p>
          <a:p>
            <a:pPr marL="342900" indent="-342900">
              <a:buFont typeface="Arial" panose="020B0604020202020204" pitchFamily="34" charset="0"/>
              <a:buChar char="•"/>
            </a:pPr>
            <a:r>
              <a:rPr lang="en-ZA" sz="2400" dirty="0"/>
              <a:t>Short term insurance companies  </a:t>
            </a:r>
          </a:p>
        </p:txBody>
      </p:sp>
    </p:spTree>
    <p:extLst>
      <p:ext uri="{BB962C8B-B14F-4D97-AF65-F5344CB8AC3E}">
        <p14:creationId xmlns:p14="http://schemas.microsoft.com/office/powerpoint/2010/main" xmlns="" val="2702587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340488"/>
            <a:ext cx="10047741" cy="762000"/>
          </a:xfrm>
        </p:spPr>
        <p:txBody>
          <a:bodyPr>
            <a:normAutofit/>
          </a:bodyPr>
          <a:lstStyle/>
          <a:p>
            <a:r>
              <a:rPr lang="en-ZA" sz="3200" dirty="0"/>
              <a:t>Communication Platforms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ZA" sz="2800" dirty="0"/>
              <a:t>Media launches for new services</a:t>
            </a:r>
          </a:p>
          <a:p>
            <a:pPr marL="342900" indent="-342900">
              <a:buFont typeface="Arial" panose="020B0604020202020204" pitchFamily="34" charset="0"/>
              <a:buChar char="•"/>
            </a:pPr>
            <a:r>
              <a:rPr lang="en-ZA" sz="2800" dirty="0"/>
              <a:t>PR events to showcase improved services</a:t>
            </a:r>
          </a:p>
          <a:p>
            <a:pPr marL="342900" indent="-342900">
              <a:buFont typeface="Arial" panose="020B0604020202020204" pitchFamily="34" charset="0"/>
              <a:buChar char="•"/>
            </a:pPr>
            <a:r>
              <a:rPr lang="en-ZA" sz="2800" dirty="0"/>
              <a:t>Social media messages to sustain messages </a:t>
            </a:r>
          </a:p>
          <a:p>
            <a:pPr marL="342900" indent="-342900">
              <a:buFont typeface="Arial" panose="020B0604020202020204" pitchFamily="34" charset="0"/>
              <a:buChar char="•"/>
            </a:pPr>
            <a:r>
              <a:rPr lang="en-ZA" sz="2800" dirty="0"/>
              <a:t>Current affairs media interviews</a:t>
            </a:r>
          </a:p>
          <a:p>
            <a:pPr marL="342900" indent="-342900">
              <a:buFont typeface="Arial" panose="020B0604020202020204" pitchFamily="34" charset="0"/>
              <a:buChar char="•"/>
            </a:pPr>
            <a:r>
              <a:rPr lang="en-ZA" sz="2800" dirty="0"/>
              <a:t>Opinion pieces </a:t>
            </a:r>
          </a:p>
          <a:p>
            <a:r>
              <a:rPr lang="en-ZA" sz="2800" dirty="0"/>
              <a:t>  </a:t>
            </a:r>
          </a:p>
        </p:txBody>
      </p:sp>
    </p:spTree>
    <p:extLst>
      <p:ext uri="{BB962C8B-B14F-4D97-AF65-F5344CB8AC3E}">
        <p14:creationId xmlns:p14="http://schemas.microsoft.com/office/powerpoint/2010/main" xmlns="" val="3169456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FF08288-B2EA-4FC1-9730-1E44DBE4FAE0}"/>
              </a:ext>
            </a:extLst>
          </p:cNvPr>
          <p:cNvSpPr/>
          <p:nvPr/>
        </p:nvSpPr>
        <p:spPr>
          <a:xfrm>
            <a:off x="99060" y="906780"/>
            <a:ext cx="5465441" cy="525964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C9B5386-ED6F-4F99-91A1-51AA8CD3E535}"/>
              </a:ext>
            </a:extLst>
          </p:cNvPr>
          <p:cNvSpPr>
            <a:spLocks noGrp="1"/>
          </p:cNvSpPr>
          <p:nvPr>
            <p:ph type="title"/>
          </p:nvPr>
        </p:nvSpPr>
        <p:spPr>
          <a:xfrm>
            <a:off x="124959" y="98336"/>
            <a:ext cx="10047741" cy="762000"/>
          </a:xfrm>
        </p:spPr>
        <p:txBody>
          <a:bodyPr/>
          <a:lstStyle/>
          <a:p>
            <a:r>
              <a:rPr lang="en-US" dirty="0"/>
              <a:t>Focused Marketing Interventions per Group – 1 of 3</a:t>
            </a:r>
          </a:p>
        </p:txBody>
      </p:sp>
      <p:sp>
        <p:nvSpPr>
          <p:cNvPr id="5" name="TextBox 4">
            <a:extLst>
              <a:ext uri="{FF2B5EF4-FFF2-40B4-BE49-F238E27FC236}">
                <a16:creationId xmlns:a16="http://schemas.microsoft.com/office/drawing/2014/main" xmlns="" id="{A94EF09C-9B3F-4D54-98F3-CDAE9771ADC4}"/>
              </a:ext>
            </a:extLst>
          </p:cNvPr>
          <p:cNvSpPr txBox="1"/>
          <p:nvPr/>
        </p:nvSpPr>
        <p:spPr>
          <a:xfrm>
            <a:off x="15241" y="3611881"/>
            <a:ext cx="1882139" cy="2400657"/>
          </a:xfrm>
          <a:prstGeom prst="rect">
            <a:avLst/>
          </a:prstGeom>
          <a:noFill/>
        </p:spPr>
        <p:txBody>
          <a:bodyPr wrap="square" rtlCol="0">
            <a:spAutoFit/>
          </a:bodyPr>
          <a:lstStyle/>
          <a:p>
            <a:pPr algn="ctr"/>
            <a:r>
              <a:rPr lang="en-US" sz="1500" b="1" dirty="0"/>
              <a:t>Under 25 years old</a:t>
            </a:r>
          </a:p>
          <a:p>
            <a:pPr marL="285750" indent="-285750">
              <a:buFont typeface="Arial" panose="020B0604020202020204" pitchFamily="34" charset="0"/>
              <a:buChar char="•"/>
            </a:pPr>
            <a:r>
              <a:rPr lang="en-US" sz="1500" dirty="0"/>
              <a:t>Techno savvy </a:t>
            </a:r>
          </a:p>
          <a:p>
            <a:pPr marL="285750" indent="-285750">
              <a:buFont typeface="Arial" panose="020B0604020202020204" pitchFamily="34" charset="0"/>
              <a:buChar char="•"/>
            </a:pPr>
            <a:r>
              <a:rPr lang="en-US" sz="1500" dirty="0"/>
              <a:t>Impatient</a:t>
            </a:r>
          </a:p>
          <a:p>
            <a:pPr marL="285750" indent="-285750">
              <a:buFont typeface="Arial" panose="020B0604020202020204" pitchFamily="34" charset="0"/>
              <a:buChar char="•"/>
            </a:pPr>
            <a:r>
              <a:rPr lang="en-US" sz="1500" dirty="0"/>
              <a:t>Receives info via social media</a:t>
            </a:r>
          </a:p>
          <a:p>
            <a:pPr marL="285750" indent="-285750">
              <a:buFont typeface="Arial" panose="020B0604020202020204" pitchFamily="34" charset="0"/>
              <a:buChar char="•"/>
            </a:pPr>
            <a:r>
              <a:rPr lang="en-US" sz="1500" dirty="0"/>
              <a:t>Provides ratings on social media and Google Maps</a:t>
            </a:r>
          </a:p>
        </p:txBody>
      </p:sp>
      <p:pic>
        <p:nvPicPr>
          <p:cNvPr id="13" name="Picture 2" descr="Man Aging Age Human Life Young Growing Old - Royalty Free Stock Vector  129166586 - Avopix.com">
            <a:extLst>
              <a:ext uri="{FF2B5EF4-FFF2-40B4-BE49-F238E27FC236}">
                <a16:creationId xmlns:a16="http://schemas.microsoft.com/office/drawing/2014/main" xmlns="" id="{1C23C417-F3E1-4C5D-9E1C-358E18B79DB5}"/>
              </a:ext>
            </a:extLst>
          </p:cNvPr>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4188140" y="1568996"/>
            <a:ext cx="937260" cy="204216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Man Aging Age Human Life Young Growing Old - Royalty Free Stock Vector  129166586 - Avopix.com">
            <a:extLst>
              <a:ext uri="{FF2B5EF4-FFF2-40B4-BE49-F238E27FC236}">
                <a16:creationId xmlns:a16="http://schemas.microsoft.com/office/drawing/2014/main" xmlns="" id="{530BEE2E-9164-4281-9478-A19A0A7414E1}"/>
              </a:ext>
            </a:extLst>
          </p:cNvPr>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2380297" y="1591856"/>
            <a:ext cx="868680" cy="204216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Man Aging Age Human Life Young Growing Old - Royalty Free Stock Vector  129166586 - Avopix.com">
            <a:extLst>
              <a:ext uri="{FF2B5EF4-FFF2-40B4-BE49-F238E27FC236}">
                <a16:creationId xmlns:a16="http://schemas.microsoft.com/office/drawing/2014/main" xmlns="" id="{E19C2DB2-A1BB-4A35-993C-5C0F99942574}"/>
              </a:ext>
            </a:extLst>
          </p:cNvPr>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593024" y="1751876"/>
            <a:ext cx="848110" cy="1787252"/>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a:extLst>
              <a:ext uri="{FF2B5EF4-FFF2-40B4-BE49-F238E27FC236}">
                <a16:creationId xmlns:a16="http://schemas.microsoft.com/office/drawing/2014/main" xmlns="" id="{21CAE648-3958-41DF-8C30-AA60790653A7}"/>
              </a:ext>
            </a:extLst>
          </p:cNvPr>
          <p:cNvSpPr txBox="1"/>
          <p:nvPr/>
        </p:nvSpPr>
        <p:spPr>
          <a:xfrm>
            <a:off x="1920240" y="3634016"/>
            <a:ext cx="1882139" cy="2400657"/>
          </a:xfrm>
          <a:prstGeom prst="rect">
            <a:avLst/>
          </a:prstGeom>
          <a:noFill/>
        </p:spPr>
        <p:txBody>
          <a:bodyPr wrap="square" rtlCol="0">
            <a:spAutoFit/>
          </a:bodyPr>
          <a:lstStyle/>
          <a:p>
            <a:pPr algn="ctr"/>
            <a:r>
              <a:rPr lang="en-US" sz="1500" b="1" dirty="0"/>
              <a:t>25 – 35 years</a:t>
            </a:r>
          </a:p>
          <a:p>
            <a:endParaRPr lang="en-US" sz="1500" dirty="0"/>
          </a:p>
          <a:p>
            <a:pPr marL="285750" indent="-285750">
              <a:buFont typeface="Arial" panose="020B0604020202020204" pitchFamily="34" charset="0"/>
              <a:buChar char="•"/>
            </a:pPr>
            <a:r>
              <a:rPr lang="en-US" sz="1500" dirty="0"/>
              <a:t>Techno savvy </a:t>
            </a:r>
          </a:p>
          <a:p>
            <a:pPr marL="285750" indent="-285750">
              <a:buFont typeface="Arial" panose="020B0604020202020204" pitchFamily="34" charset="0"/>
              <a:buChar char="•"/>
            </a:pPr>
            <a:r>
              <a:rPr lang="en-US" sz="1500" dirty="0"/>
              <a:t>Current Affairs follower</a:t>
            </a:r>
          </a:p>
          <a:p>
            <a:pPr marL="285750" indent="-285750">
              <a:buFont typeface="Arial" panose="020B0604020202020204" pitchFamily="34" charset="0"/>
              <a:buChar char="•"/>
            </a:pPr>
            <a:r>
              <a:rPr lang="en-US" sz="1500" dirty="0"/>
              <a:t>Receives info via social media</a:t>
            </a:r>
          </a:p>
          <a:p>
            <a:pPr marL="285750" indent="-285750">
              <a:buFont typeface="Arial" panose="020B0604020202020204" pitchFamily="34" charset="0"/>
              <a:buChar char="•"/>
            </a:pPr>
            <a:r>
              <a:rPr lang="en-US" sz="1500" dirty="0"/>
              <a:t>Provides ratings on social media &amp; Google Maps</a:t>
            </a:r>
          </a:p>
        </p:txBody>
      </p:sp>
      <p:sp>
        <p:nvSpPr>
          <p:cNvPr id="18" name="TextBox 17">
            <a:extLst>
              <a:ext uri="{FF2B5EF4-FFF2-40B4-BE49-F238E27FC236}">
                <a16:creationId xmlns:a16="http://schemas.microsoft.com/office/drawing/2014/main" xmlns="" id="{A8D854C0-C02F-46C3-8708-15338844784D}"/>
              </a:ext>
            </a:extLst>
          </p:cNvPr>
          <p:cNvSpPr txBox="1"/>
          <p:nvPr/>
        </p:nvSpPr>
        <p:spPr>
          <a:xfrm>
            <a:off x="3633309" y="3640456"/>
            <a:ext cx="1951673" cy="2400657"/>
          </a:xfrm>
          <a:prstGeom prst="rect">
            <a:avLst/>
          </a:prstGeom>
          <a:noFill/>
        </p:spPr>
        <p:txBody>
          <a:bodyPr wrap="square" rtlCol="0">
            <a:spAutoFit/>
          </a:bodyPr>
          <a:lstStyle/>
          <a:p>
            <a:pPr algn="ctr"/>
            <a:r>
              <a:rPr lang="en-US" sz="1500" b="1" dirty="0"/>
              <a:t>36 – 44 years</a:t>
            </a:r>
          </a:p>
          <a:p>
            <a:endParaRPr lang="en-US" sz="1500" dirty="0"/>
          </a:p>
          <a:p>
            <a:pPr marL="285750" indent="-285750">
              <a:buFont typeface="Arial" panose="020B0604020202020204" pitchFamily="34" charset="0"/>
              <a:buChar char="•"/>
            </a:pPr>
            <a:r>
              <a:rPr lang="en-US" sz="1500" dirty="0"/>
              <a:t>Techno savvy </a:t>
            </a:r>
          </a:p>
          <a:p>
            <a:pPr marL="285750" indent="-285750">
              <a:buFont typeface="Arial" panose="020B0604020202020204" pitchFamily="34" charset="0"/>
              <a:buChar char="•"/>
            </a:pPr>
            <a:r>
              <a:rPr lang="en-US" sz="1500" dirty="0"/>
              <a:t>Current Affairs follower</a:t>
            </a:r>
          </a:p>
          <a:p>
            <a:pPr marL="285750" indent="-285750">
              <a:buFont typeface="Arial" panose="020B0604020202020204" pitchFamily="34" charset="0"/>
              <a:buChar char="•"/>
            </a:pPr>
            <a:r>
              <a:rPr lang="en-US" sz="1500" dirty="0"/>
              <a:t>Receives info via social media</a:t>
            </a:r>
          </a:p>
          <a:p>
            <a:pPr marL="285750" indent="-285750">
              <a:buFont typeface="Arial" panose="020B0604020202020204" pitchFamily="34" charset="0"/>
              <a:buChar char="•"/>
            </a:pPr>
            <a:r>
              <a:rPr lang="en-US" sz="1500" dirty="0"/>
              <a:t>Likely to use 3</a:t>
            </a:r>
            <a:r>
              <a:rPr lang="en-US" sz="1500" baseline="30000" dirty="0"/>
              <a:t>rd</a:t>
            </a:r>
            <a:r>
              <a:rPr lang="en-US" sz="1500" dirty="0"/>
              <a:t> party service providers</a:t>
            </a:r>
          </a:p>
        </p:txBody>
      </p:sp>
      <p:pic>
        <p:nvPicPr>
          <p:cNvPr id="6" name="Picture 5" descr="A picture containing website&#10;&#10;Description automatically generated">
            <a:extLst>
              <a:ext uri="{FF2B5EF4-FFF2-40B4-BE49-F238E27FC236}">
                <a16:creationId xmlns:a16="http://schemas.microsoft.com/office/drawing/2014/main" xmlns="" id="{998378D2-CA05-47D1-91E0-7FF914625B0C}"/>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648320" y="795928"/>
            <a:ext cx="3634016" cy="3634016"/>
          </a:xfrm>
          <a:prstGeom prst="rect">
            <a:avLst/>
          </a:prstGeom>
        </p:spPr>
      </p:pic>
      <p:pic>
        <p:nvPicPr>
          <p:cNvPr id="9" name="Picture 8" descr="Text, letter&#10;&#10;Description automatically generated">
            <a:extLst>
              <a:ext uri="{FF2B5EF4-FFF2-40B4-BE49-F238E27FC236}">
                <a16:creationId xmlns:a16="http://schemas.microsoft.com/office/drawing/2014/main" xmlns="" id="{3D1ADEC8-DDE8-4C9D-A723-28BAA7ABD113}"/>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648320" y="4556760"/>
            <a:ext cx="6438665" cy="1609666"/>
          </a:xfrm>
          <a:prstGeom prst="rect">
            <a:avLst/>
          </a:prstGeom>
        </p:spPr>
      </p:pic>
      <p:sp>
        <p:nvSpPr>
          <p:cNvPr id="11" name="TextBox 10">
            <a:extLst>
              <a:ext uri="{FF2B5EF4-FFF2-40B4-BE49-F238E27FC236}">
                <a16:creationId xmlns:a16="http://schemas.microsoft.com/office/drawing/2014/main" xmlns="" id="{A6B33E0B-CB7D-42C2-821A-F2EF1D587355}"/>
              </a:ext>
            </a:extLst>
          </p:cNvPr>
          <p:cNvSpPr txBox="1"/>
          <p:nvPr/>
        </p:nvSpPr>
        <p:spPr>
          <a:xfrm>
            <a:off x="9305196" y="1602105"/>
            <a:ext cx="2909664" cy="255454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Social Media</a:t>
            </a:r>
          </a:p>
          <a:p>
            <a:pPr marL="742950" lvl="1" indent="-285750">
              <a:buFont typeface="Arial" panose="020B0604020202020204" pitchFamily="34" charset="0"/>
              <a:buChar char="•"/>
            </a:pPr>
            <a:r>
              <a:rPr lang="en-US" sz="1600" dirty="0"/>
              <a:t>Minister Mbalula to be the face of service improvement delivery</a:t>
            </a:r>
          </a:p>
          <a:p>
            <a:pPr marL="742950" lvl="1" indent="-285750">
              <a:buFont typeface="Arial" panose="020B0604020202020204" pitchFamily="34" charset="0"/>
              <a:buChar char="•"/>
            </a:pPr>
            <a:r>
              <a:rPr lang="en-US" sz="1600" dirty="0"/>
              <a:t>MECs to support the Minister</a:t>
            </a:r>
          </a:p>
          <a:p>
            <a:pPr marL="285750" indent="-285750">
              <a:buFont typeface="Arial" panose="020B0604020202020204" pitchFamily="34" charset="0"/>
              <a:buChar char="•"/>
            </a:pPr>
            <a:r>
              <a:rPr lang="en-US" sz="1600" b="1" dirty="0"/>
              <a:t>Radio &amp; Print</a:t>
            </a:r>
          </a:p>
          <a:p>
            <a:pPr marL="742950" lvl="1" indent="-285750">
              <a:buFont typeface="Arial" panose="020B0604020202020204" pitchFamily="34" charset="0"/>
              <a:buChar char="•"/>
            </a:pPr>
            <a:r>
              <a:rPr lang="en-US" sz="1600" dirty="0"/>
              <a:t>To consider the SABC &amp;  commercial stations (YFM, Metro FM)</a:t>
            </a:r>
          </a:p>
        </p:txBody>
      </p:sp>
    </p:spTree>
    <p:extLst>
      <p:ext uri="{BB962C8B-B14F-4D97-AF65-F5344CB8AC3E}">
        <p14:creationId xmlns:p14="http://schemas.microsoft.com/office/powerpoint/2010/main" xmlns="" val="371196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FF08288-B2EA-4FC1-9730-1E44DBE4FAE0}"/>
              </a:ext>
            </a:extLst>
          </p:cNvPr>
          <p:cNvSpPr/>
          <p:nvPr/>
        </p:nvSpPr>
        <p:spPr>
          <a:xfrm>
            <a:off x="99061" y="906780"/>
            <a:ext cx="2634612" cy="525964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C9B5386-ED6F-4F99-91A1-51AA8CD3E535}"/>
              </a:ext>
            </a:extLst>
          </p:cNvPr>
          <p:cNvSpPr>
            <a:spLocks noGrp="1"/>
          </p:cNvSpPr>
          <p:nvPr>
            <p:ph type="title"/>
          </p:nvPr>
        </p:nvSpPr>
        <p:spPr>
          <a:xfrm>
            <a:off x="124959" y="98336"/>
            <a:ext cx="10047741" cy="762000"/>
          </a:xfrm>
        </p:spPr>
        <p:txBody>
          <a:bodyPr/>
          <a:lstStyle/>
          <a:p>
            <a:r>
              <a:rPr lang="en-US" dirty="0"/>
              <a:t>Focused Marketing Interventions per Group – 2 of 3</a:t>
            </a:r>
          </a:p>
        </p:txBody>
      </p:sp>
      <p:pic>
        <p:nvPicPr>
          <p:cNvPr id="9" name="Picture 8" descr="Text, letter&#10;&#10;Description automatically generated">
            <a:extLst>
              <a:ext uri="{FF2B5EF4-FFF2-40B4-BE49-F238E27FC236}">
                <a16:creationId xmlns:a16="http://schemas.microsoft.com/office/drawing/2014/main" xmlns="" id="{3D1ADEC8-DDE8-4C9D-A723-28BAA7ABD113}"/>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903220" y="4507172"/>
            <a:ext cx="6385560" cy="1596390"/>
          </a:xfrm>
          <a:prstGeom prst="rect">
            <a:avLst/>
          </a:prstGeom>
        </p:spPr>
      </p:pic>
      <p:pic>
        <p:nvPicPr>
          <p:cNvPr id="16" name="Picture 2" descr="Man Aging Age Human Life Young Growing Old - Royalty Free Stock Vector  129166586 - Avopix.com">
            <a:extLst>
              <a:ext uri="{FF2B5EF4-FFF2-40B4-BE49-F238E27FC236}">
                <a16:creationId xmlns:a16="http://schemas.microsoft.com/office/drawing/2014/main" xmlns="" id="{0CAEDBF9-550A-4B34-885D-A181120BC436}"/>
              </a:ext>
            </a:extLst>
          </p:cNvPr>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078229" y="1442859"/>
            <a:ext cx="937260" cy="204216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a:extLst>
              <a:ext uri="{FF2B5EF4-FFF2-40B4-BE49-F238E27FC236}">
                <a16:creationId xmlns:a16="http://schemas.microsoft.com/office/drawing/2014/main" xmlns="" id="{9F0E6CD8-B52B-4868-B3D5-2EA79E47A6F0}"/>
              </a:ext>
            </a:extLst>
          </p:cNvPr>
          <p:cNvSpPr txBox="1"/>
          <p:nvPr/>
        </p:nvSpPr>
        <p:spPr>
          <a:xfrm>
            <a:off x="124959" y="3451092"/>
            <a:ext cx="2608713" cy="2631490"/>
          </a:xfrm>
          <a:prstGeom prst="rect">
            <a:avLst/>
          </a:prstGeom>
          <a:noFill/>
        </p:spPr>
        <p:txBody>
          <a:bodyPr wrap="square" rtlCol="0">
            <a:spAutoFit/>
          </a:bodyPr>
          <a:lstStyle/>
          <a:p>
            <a:pPr algn="ctr"/>
            <a:r>
              <a:rPr lang="en-US" sz="1500" b="1" dirty="0"/>
              <a:t>45 – 59 years</a:t>
            </a:r>
          </a:p>
          <a:p>
            <a:endParaRPr lang="en-US" sz="1500" dirty="0"/>
          </a:p>
          <a:p>
            <a:pPr marL="285750" indent="-285750">
              <a:buFont typeface="Arial" panose="020B0604020202020204" pitchFamily="34" charset="0"/>
              <a:buChar char="•"/>
            </a:pPr>
            <a:r>
              <a:rPr lang="en-US" sz="1500" dirty="0"/>
              <a:t>Still prefers human interaction</a:t>
            </a:r>
          </a:p>
          <a:p>
            <a:pPr marL="285750" indent="-285750">
              <a:buFont typeface="Arial" panose="020B0604020202020204" pitchFamily="34" charset="0"/>
              <a:buChar char="•"/>
            </a:pPr>
            <a:r>
              <a:rPr lang="en-US" sz="1500" dirty="0"/>
              <a:t>Current Affairs follower</a:t>
            </a:r>
          </a:p>
          <a:p>
            <a:pPr marL="285750" indent="-285750">
              <a:buFont typeface="Arial" panose="020B0604020202020204" pitchFamily="34" charset="0"/>
              <a:buChar char="•"/>
            </a:pPr>
            <a:r>
              <a:rPr lang="en-US" sz="1500" dirty="0"/>
              <a:t>Information can be sourced from younger generation</a:t>
            </a:r>
          </a:p>
          <a:p>
            <a:pPr marL="285750" indent="-285750">
              <a:buFont typeface="Arial" panose="020B0604020202020204" pitchFamily="34" charset="0"/>
              <a:buChar char="•"/>
            </a:pPr>
            <a:r>
              <a:rPr lang="en-US" sz="1500" dirty="0"/>
              <a:t>Likely to use 3</a:t>
            </a:r>
            <a:r>
              <a:rPr lang="en-US" sz="1500" baseline="30000" dirty="0"/>
              <a:t>rd</a:t>
            </a:r>
            <a:r>
              <a:rPr lang="en-US" sz="1500" dirty="0"/>
              <a:t> party service providers (e.g. weq4u)</a:t>
            </a:r>
          </a:p>
        </p:txBody>
      </p:sp>
      <p:pic>
        <p:nvPicPr>
          <p:cNvPr id="4" name="Picture 3">
            <a:extLst>
              <a:ext uri="{FF2B5EF4-FFF2-40B4-BE49-F238E27FC236}">
                <a16:creationId xmlns:a16="http://schemas.microsoft.com/office/drawing/2014/main" xmlns="" id="{A58FC772-B331-4577-AC76-0ADA1DAFFC14}"/>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903220" y="2799173"/>
            <a:ext cx="6385560" cy="159639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xmlns="" id="{2021F79A-680B-4FC1-AE3A-A1802A10842F}"/>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903220" y="1091174"/>
            <a:ext cx="6385560" cy="1596390"/>
          </a:xfrm>
          <a:prstGeom prst="rect">
            <a:avLst/>
          </a:prstGeom>
        </p:spPr>
      </p:pic>
      <p:sp>
        <p:nvSpPr>
          <p:cNvPr id="21" name="TextBox 20">
            <a:extLst>
              <a:ext uri="{FF2B5EF4-FFF2-40B4-BE49-F238E27FC236}">
                <a16:creationId xmlns:a16="http://schemas.microsoft.com/office/drawing/2014/main" xmlns="" id="{117F654D-9A48-4977-862C-5730ADC7EF22}"/>
              </a:ext>
            </a:extLst>
          </p:cNvPr>
          <p:cNvSpPr txBox="1"/>
          <p:nvPr/>
        </p:nvSpPr>
        <p:spPr>
          <a:xfrm>
            <a:off x="9387841" y="1546860"/>
            <a:ext cx="2804159" cy="387798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Ministerial DLTC visits with media</a:t>
            </a:r>
          </a:p>
          <a:p>
            <a:pPr marL="742950" lvl="1" indent="-285750">
              <a:buFont typeface="Arial" panose="020B0604020202020204" pitchFamily="34" charset="0"/>
              <a:buChar char="•"/>
            </a:pPr>
            <a:r>
              <a:rPr lang="en-US" sz="1600" dirty="0"/>
              <a:t>Minister Mbalula to be the face of service improvement delivery</a:t>
            </a:r>
          </a:p>
          <a:p>
            <a:pPr marL="742950" lvl="1" indent="-285750">
              <a:buFont typeface="Arial" panose="020B0604020202020204" pitchFamily="34" charset="0"/>
              <a:buChar char="•"/>
            </a:pPr>
            <a:r>
              <a:rPr lang="en-US" sz="1600" dirty="0"/>
              <a:t>MECs to support the Minister</a:t>
            </a:r>
          </a:p>
          <a:p>
            <a:pPr marL="285750" indent="-285750">
              <a:buFont typeface="Arial" panose="020B0604020202020204" pitchFamily="34" charset="0"/>
              <a:buChar char="•"/>
            </a:pPr>
            <a:r>
              <a:rPr lang="en-US" sz="1600" b="1" dirty="0"/>
              <a:t>Radio &amp; Print</a:t>
            </a:r>
          </a:p>
          <a:p>
            <a:pPr marL="742950" lvl="1" indent="-285750">
              <a:buFont typeface="Arial" panose="020B0604020202020204" pitchFamily="34" charset="0"/>
              <a:buChar char="•"/>
            </a:pPr>
            <a:r>
              <a:rPr lang="en-US" sz="1600" dirty="0"/>
              <a:t>To consider the SABC &amp;  commercial stations</a:t>
            </a:r>
          </a:p>
          <a:p>
            <a:pPr marL="285750" indent="-285750">
              <a:buFont typeface="Arial" panose="020B0604020202020204" pitchFamily="34" charset="0"/>
              <a:buChar char="•"/>
            </a:pPr>
            <a:r>
              <a:rPr lang="en-US" sz="1600" b="1" dirty="0"/>
              <a:t>Digital Marketing</a:t>
            </a:r>
          </a:p>
          <a:p>
            <a:pPr marL="742950" lvl="1" indent="-285750">
              <a:buFont typeface="Arial" panose="020B0604020202020204" pitchFamily="34" charset="0"/>
              <a:buChar char="•"/>
            </a:pPr>
            <a:r>
              <a:rPr lang="en-US" sz="1600" dirty="0"/>
              <a:t>Use of the RTMC and DOT websites</a:t>
            </a:r>
          </a:p>
        </p:txBody>
      </p:sp>
    </p:spTree>
    <p:extLst>
      <p:ext uri="{BB962C8B-B14F-4D97-AF65-F5344CB8AC3E}">
        <p14:creationId xmlns:p14="http://schemas.microsoft.com/office/powerpoint/2010/main" xmlns="" val="223830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_0"/>
          <p:cNvSpPr txBox="1"/>
          <p:nvPr/>
        </p:nvSpPr>
        <p:spPr>
          <a:xfrm>
            <a:off x="295275" y="226200"/>
            <a:ext cx="10172700" cy="916800"/>
          </a:xfrm>
          <a:prstGeom prst="rect">
            <a:avLst/>
          </a:prstGeom>
          <a:noFill/>
          <a:ln w="0">
            <a:noFill/>
          </a:ln>
        </p:spPr>
        <p:txBody>
          <a:bodyPr anchor="ctr">
            <a:noAutofit/>
          </a:bodyPr>
          <a:lstStyle/>
          <a:p>
            <a:pPr>
              <a:lnSpc>
                <a:spcPct val="90000"/>
              </a:lnSpc>
            </a:pPr>
            <a:r>
              <a:rPr lang="en-ZA" sz="2800" b="1" strike="noStrike" spc="-1" dirty="0">
                <a:solidFill>
                  <a:srgbClr val="0070C0"/>
                </a:solidFill>
                <a:latin typeface="Helvetica Neue Light"/>
              </a:rPr>
              <a:t>Backlog as at the end of July 2021 (March  to December 2020 Driving Licences)</a:t>
            </a:r>
            <a:endParaRPr lang="en-US" sz="2800" b="0" strike="noStrike" spc="-1" dirty="0">
              <a:solidFill>
                <a:srgbClr val="000000"/>
              </a:solidFill>
              <a:latin typeface="Calibri"/>
            </a:endParaRPr>
          </a:p>
        </p:txBody>
      </p:sp>
      <p:pic>
        <p:nvPicPr>
          <p:cNvPr id="138" name="Content Placeholder 3_0"/>
          <p:cNvPicPr/>
          <p:nvPr/>
        </p:nvPicPr>
        <p:blipFill>
          <a:blip r:embed="rId2" cstate="print"/>
          <a:stretch/>
        </p:blipFill>
        <p:spPr>
          <a:xfrm>
            <a:off x="1000125" y="1238249"/>
            <a:ext cx="8629650" cy="4772025"/>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FF08288-B2EA-4FC1-9730-1E44DBE4FAE0}"/>
              </a:ext>
            </a:extLst>
          </p:cNvPr>
          <p:cNvSpPr/>
          <p:nvPr/>
        </p:nvSpPr>
        <p:spPr>
          <a:xfrm>
            <a:off x="99061" y="906780"/>
            <a:ext cx="4366260" cy="525964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C9B5386-ED6F-4F99-91A1-51AA8CD3E535}"/>
              </a:ext>
            </a:extLst>
          </p:cNvPr>
          <p:cNvSpPr>
            <a:spLocks noGrp="1"/>
          </p:cNvSpPr>
          <p:nvPr>
            <p:ph type="title"/>
          </p:nvPr>
        </p:nvSpPr>
        <p:spPr>
          <a:xfrm>
            <a:off x="124959" y="98336"/>
            <a:ext cx="10047741" cy="762000"/>
          </a:xfrm>
        </p:spPr>
        <p:txBody>
          <a:bodyPr/>
          <a:lstStyle/>
          <a:p>
            <a:r>
              <a:rPr lang="en-US" dirty="0"/>
              <a:t>Focused Marketing Interventions per Group – 3 of 3</a:t>
            </a:r>
          </a:p>
        </p:txBody>
      </p:sp>
      <p:sp>
        <p:nvSpPr>
          <p:cNvPr id="21" name="TextBox 20">
            <a:extLst>
              <a:ext uri="{FF2B5EF4-FFF2-40B4-BE49-F238E27FC236}">
                <a16:creationId xmlns:a16="http://schemas.microsoft.com/office/drawing/2014/main" xmlns="" id="{117F654D-9A48-4977-862C-5730ADC7EF22}"/>
              </a:ext>
            </a:extLst>
          </p:cNvPr>
          <p:cNvSpPr txBox="1"/>
          <p:nvPr/>
        </p:nvSpPr>
        <p:spPr>
          <a:xfrm>
            <a:off x="8277630" y="1399813"/>
            <a:ext cx="3789412" cy="3231654"/>
          </a:xfrm>
          <a:prstGeom prst="rect">
            <a:avLst/>
          </a:prstGeom>
          <a:noFill/>
        </p:spPr>
        <p:txBody>
          <a:bodyPr wrap="square" rtlCol="0">
            <a:spAutoFit/>
          </a:bodyPr>
          <a:lstStyle/>
          <a:p>
            <a:pPr marL="285750" indent="-285750">
              <a:buFont typeface="Arial" panose="020B0604020202020204" pitchFamily="34" charset="0"/>
              <a:buChar char="•"/>
            </a:pPr>
            <a:r>
              <a:rPr lang="en-US" sz="1700" b="1" dirty="0"/>
              <a:t>Ministerial DLTC visits with media</a:t>
            </a:r>
          </a:p>
          <a:p>
            <a:pPr marL="742950" lvl="1" indent="-285750">
              <a:buFont typeface="Arial" panose="020B0604020202020204" pitchFamily="34" charset="0"/>
              <a:buChar char="•"/>
            </a:pPr>
            <a:r>
              <a:rPr lang="en-US" sz="1700" dirty="0"/>
              <a:t>Minister Mbalula to be the face of service improvement delivery</a:t>
            </a:r>
          </a:p>
          <a:p>
            <a:pPr marL="742950" lvl="1" indent="-285750">
              <a:buFont typeface="Arial" panose="020B0604020202020204" pitchFamily="34" charset="0"/>
              <a:buChar char="•"/>
            </a:pPr>
            <a:r>
              <a:rPr lang="en-US" sz="1700" dirty="0"/>
              <a:t>MECs to support the Minister</a:t>
            </a:r>
          </a:p>
          <a:p>
            <a:pPr marL="285750" indent="-285750">
              <a:buFont typeface="Arial" panose="020B0604020202020204" pitchFamily="34" charset="0"/>
              <a:buChar char="•"/>
            </a:pPr>
            <a:r>
              <a:rPr lang="en-US" sz="1700" b="1" dirty="0"/>
              <a:t>Radio &amp; Print</a:t>
            </a:r>
          </a:p>
          <a:p>
            <a:pPr marL="742950" lvl="1" indent="-285750">
              <a:buFont typeface="Arial" panose="020B0604020202020204" pitchFamily="34" charset="0"/>
              <a:buChar char="•"/>
            </a:pPr>
            <a:r>
              <a:rPr lang="en-US" sz="1700" dirty="0"/>
              <a:t>To consider the SABC &amp;  commercial stations</a:t>
            </a:r>
          </a:p>
          <a:p>
            <a:pPr marL="285750" indent="-285750">
              <a:buFont typeface="Arial" panose="020B0604020202020204" pitchFamily="34" charset="0"/>
              <a:buChar char="•"/>
            </a:pPr>
            <a:r>
              <a:rPr lang="en-US" sz="1700" b="1" dirty="0"/>
              <a:t>Digital Marketing</a:t>
            </a:r>
          </a:p>
          <a:p>
            <a:pPr marL="742950" lvl="1" indent="-285750">
              <a:buFont typeface="Arial" panose="020B0604020202020204" pitchFamily="34" charset="0"/>
              <a:buChar char="•"/>
            </a:pPr>
            <a:r>
              <a:rPr lang="en-US" sz="1700" dirty="0"/>
              <a:t>Use of the RTMC and DOT websites</a:t>
            </a:r>
          </a:p>
        </p:txBody>
      </p:sp>
      <p:pic>
        <p:nvPicPr>
          <p:cNvPr id="11" name="Picture 10">
            <a:extLst>
              <a:ext uri="{FF2B5EF4-FFF2-40B4-BE49-F238E27FC236}">
                <a16:creationId xmlns:a16="http://schemas.microsoft.com/office/drawing/2014/main" xmlns="" id="{AE5F28DD-2BE8-4AD7-AA05-8BDA72D97507}"/>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2679658" y="1656987"/>
            <a:ext cx="1171685" cy="1584960"/>
          </a:xfrm>
          <a:prstGeom prst="rect">
            <a:avLst/>
          </a:prstGeom>
        </p:spPr>
      </p:pic>
      <p:pic>
        <p:nvPicPr>
          <p:cNvPr id="12" name="Picture 2" descr="Man Aging Age Human Life Young Growing Old - Royalty Free Stock Vector  129166586 - Avopix.com">
            <a:extLst>
              <a:ext uri="{FF2B5EF4-FFF2-40B4-BE49-F238E27FC236}">
                <a16:creationId xmlns:a16="http://schemas.microsoft.com/office/drawing/2014/main" xmlns="" id="{27554C25-1160-4622-8966-22E027AA70BF}"/>
              </a:ext>
            </a:extLst>
          </p:cNvPr>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946787" y="1428387"/>
            <a:ext cx="792480" cy="204216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xmlns="" id="{F583A3EA-65F8-4CC5-B1B9-D4558F24011E}"/>
              </a:ext>
            </a:extLst>
          </p:cNvPr>
          <p:cNvSpPr txBox="1"/>
          <p:nvPr/>
        </p:nvSpPr>
        <p:spPr>
          <a:xfrm>
            <a:off x="2819002" y="3139232"/>
            <a:ext cx="713272" cy="276999"/>
          </a:xfrm>
          <a:prstGeom prst="rect">
            <a:avLst/>
          </a:prstGeom>
          <a:noFill/>
        </p:spPr>
        <p:txBody>
          <a:bodyPr wrap="none" rtlCol="0">
            <a:spAutoFit/>
          </a:bodyPr>
          <a:lstStyle/>
          <a:p>
            <a:r>
              <a:rPr lang="en-US" sz="1200" b="1" dirty="0"/>
              <a:t>70 years</a:t>
            </a:r>
          </a:p>
        </p:txBody>
      </p:sp>
      <p:sp>
        <p:nvSpPr>
          <p:cNvPr id="14" name="TextBox 13">
            <a:extLst>
              <a:ext uri="{FF2B5EF4-FFF2-40B4-BE49-F238E27FC236}">
                <a16:creationId xmlns:a16="http://schemas.microsoft.com/office/drawing/2014/main" xmlns="" id="{442ED9B6-BE46-4ED0-A1D3-E2F0D09A9EDE}"/>
              </a:ext>
            </a:extLst>
          </p:cNvPr>
          <p:cNvSpPr txBox="1"/>
          <p:nvPr/>
        </p:nvSpPr>
        <p:spPr>
          <a:xfrm>
            <a:off x="124959" y="3429000"/>
            <a:ext cx="2289810" cy="2308324"/>
          </a:xfrm>
          <a:prstGeom prst="rect">
            <a:avLst/>
          </a:prstGeom>
          <a:noFill/>
        </p:spPr>
        <p:txBody>
          <a:bodyPr wrap="square" rtlCol="0">
            <a:spAutoFit/>
          </a:bodyPr>
          <a:lstStyle/>
          <a:p>
            <a:pPr algn="ctr"/>
            <a:r>
              <a:rPr lang="en-US" sz="1600" b="1" dirty="0"/>
              <a:t>60 – 69 years</a:t>
            </a:r>
          </a:p>
          <a:p>
            <a:endParaRPr lang="en-US" sz="1600" dirty="0"/>
          </a:p>
          <a:p>
            <a:pPr marL="285750" indent="-285750">
              <a:buFont typeface="Arial" panose="020B0604020202020204" pitchFamily="34" charset="0"/>
              <a:buChar char="•"/>
            </a:pPr>
            <a:r>
              <a:rPr lang="en-US" sz="1600" dirty="0"/>
              <a:t>Still prefers human interaction</a:t>
            </a:r>
          </a:p>
          <a:p>
            <a:pPr marL="285750" indent="-285750">
              <a:buFont typeface="Arial" panose="020B0604020202020204" pitchFamily="34" charset="0"/>
              <a:buChar char="•"/>
            </a:pPr>
            <a:r>
              <a:rPr lang="en-US" sz="1600" dirty="0"/>
              <a:t>Current Affairs follower</a:t>
            </a:r>
          </a:p>
          <a:p>
            <a:pPr marL="285750" indent="-285750">
              <a:buFont typeface="Arial" panose="020B0604020202020204" pitchFamily="34" charset="0"/>
              <a:buChar char="•"/>
            </a:pPr>
            <a:r>
              <a:rPr lang="en-US" sz="1600" dirty="0"/>
              <a:t>Ample time to attend to personal affairs</a:t>
            </a:r>
          </a:p>
          <a:p>
            <a:endParaRPr lang="en-US" sz="1600" dirty="0"/>
          </a:p>
        </p:txBody>
      </p:sp>
      <p:sp>
        <p:nvSpPr>
          <p:cNvPr id="15" name="TextBox 14">
            <a:extLst>
              <a:ext uri="{FF2B5EF4-FFF2-40B4-BE49-F238E27FC236}">
                <a16:creationId xmlns:a16="http://schemas.microsoft.com/office/drawing/2014/main" xmlns="" id="{314207EB-1CC4-4D86-8F9B-8316AACBC04C}"/>
              </a:ext>
            </a:extLst>
          </p:cNvPr>
          <p:cNvSpPr txBox="1"/>
          <p:nvPr/>
        </p:nvSpPr>
        <p:spPr>
          <a:xfrm>
            <a:off x="2392384" y="3429000"/>
            <a:ext cx="1891963" cy="2554545"/>
          </a:xfrm>
          <a:prstGeom prst="rect">
            <a:avLst/>
          </a:prstGeom>
          <a:noFill/>
        </p:spPr>
        <p:txBody>
          <a:bodyPr wrap="square" rtlCol="0">
            <a:spAutoFit/>
          </a:bodyPr>
          <a:lstStyle/>
          <a:p>
            <a:pPr algn="ctr"/>
            <a:r>
              <a:rPr lang="en-US" sz="1600" b="1" dirty="0"/>
              <a:t>70 years or older</a:t>
            </a:r>
          </a:p>
          <a:p>
            <a:endParaRPr lang="en-US" sz="1600" dirty="0"/>
          </a:p>
          <a:p>
            <a:pPr marL="285750" indent="-285750">
              <a:buFont typeface="Arial" panose="020B0604020202020204" pitchFamily="34" charset="0"/>
              <a:buChar char="•"/>
            </a:pPr>
            <a:r>
              <a:rPr lang="en-US" sz="1600" dirty="0"/>
              <a:t>Still prefers human interaction</a:t>
            </a:r>
          </a:p>
          <a:p>
            <a:pPr marL="285750" indent="-285750">
              <a:buFont typeface="Arial" panose="020B0604020202020204" pitchFamily="34" charset="0"/>
              <a:buChar char="•"/>
            </a:pPr>
            <a:r>
              <a:rPr lang="en-US" sz="1600" dirty="0"/>
              <a:t>Current Affairs follower</a:t>
            </a:r>
          </a:p>
          <a:p>
            <a:pPr marL="285750" indent="-285750">
              <a:buFont typeface="Arial" panose="020B0604020202020204" pitchFamily="34" charset="0"/>
              <a:buChar char="•"/>
            </a:pPr>
            <a:r>
              <a:rPr lang="en-US" sz="1600" dirty="0"/>
              <a:t>Ample time to attend to personal affairs</a:t>
            </a:r>
          </a:p>
        </p:txBody>
      </p:sp>
      <p:pic>
        <p:nvPicPr>
          <p:cNvPr id="6" name="Picture 5" descr="Text&#10;&#10;Description automatically generated">
            <a:extLst>
              <a:ext uri="{FF2B5EF4-FFF2-40B4-BE49-F238E27FC236}">
                <a16:creationId xmlns:a16="http://schemas.microsoft.com/office/drawing/2014/main" xmlns="" id="{0E69A443-8537-481C-9975-38A540706DC6}"/>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734330" y="906781"/>
            <a:ext cx="3543299" cy="3543299"/>
          </a:xfrm>
          <a:prstGeom prst="rect">
            <a:avLst/>
          </a:prstGeom>
        </p:spPr>
      </p:pic>
      <p:pic>
        <p:nvPicPr>
          <p:cNvPr id="7" name="Picture 6">
            <a:extLst>
              <a:ext uri="{FF2B5EF4-FFF2-40B4-BE49-F238E27FC236}">
                <a16:creationId xmlns:a16="http://schemas.microsoft.com/office/drawing/2014/main" xmlns="" id="{C1916197-4855-4536-A4E2-98A7B53F0772}"/>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734330" y="4567710"/>
            <a:ext cx="6174176" cy="1529138"/>
          </a:xfrm>
          <a:prstGeom prst="rect">
            <a:avLst/>
          </a:prstGeom>
        </p:spPr>
      </p:pic>
    </p:spTree>
    <p:extLst>
      <p:ext uri="{BB962C8B-B14F-4D97-AF65-F5344CB8AC3E}">
        <p14:creationId xmlns:p14="http://schemas.microsoft.com/office/powerpoint/2010/main" xmlns="" val="222601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51" y="288699"/>
            <a:ext cx="10047741" cy="762000"/>
          </a:xfrm>
        </p:spPr>
        <p:txBody>
          <a:bodyPr>
            <a:normAutofit/>
          </a:bodyPr>
          <a:lstStyle/>
          <a:p>
            <a:r>
              <a:rPr lang="en-ZA" sz="3200" dirty="0"/>
              <a:t>Medium Term Deliverables  - Media Launches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11105186"/>
              </p:ext>
            </p:extLst>
          </p:nvPr>
        </p:nvGraphicFramePr>
        <p:xfrm>
          <a:off x="357051" y="1423928"/>
          <a:ext cx="11349174" cy="4669845"/>
        </p:xfrm>
        <a:graphic>
          <a:graphicData uri="http://schemas.openxmlformats.org/drawingml/2006/table">
            <a:tbl>
              <a:tblPr firstRow="1" bandRow="1">
                <a:tableStyleId>{5C22544A-7EE6-4342-B048-85BDC9FD1C3A}</a:tableStyleId>
              </a:tblPr>
              <a:tblGrid>
                <a:gridCol w="5986357">
                  <a:extLst>
                    <a:ext uri="{9D8B030D-6E8A-4147-A177-3AD203B41FA5}">
                      <a16:colId xmlns:a16="http://schemas.microsoft.com/office/drawing/2014/main" xmlns="" val="4016193097"/>
                    </a:ext>
                  </a:extLst>
                </a:gridCol>
                <a:gridCol w="2376325">
                  <a:extLst>
                    <a:ext uri="{9D8B030D-6E8A-4147-A177-3AD203B41FA5}">
                      <a16:colId xmlns:a16="http://schemas.microsoft.com/office/drawing/2014/main" xmlns="" val="3725272106"/>
                    </a:ext>
                  </a:extLst>
                </a:gridCol>
                <a:gridCol w="2986492">
                  <a:extLst>
                    <a:ext uri="{9D8B030D-6E8A-4147-A177-3AD203B41FA5}">
                      <a16:colId xmlns:a16="http://schemas.microsoft.com/office/drawing/2014/main" xmlns="" val="2332167049"/>
                    </a:ext>
                  </a:extLst>
                </a:gridCol>
              </a:tblGrid>
              <a:tr h="346007">
                <a:tc>
                  <a:txBody>
                    <a:bodyPr/>
                    <a:lstStyle/>
                    <a:p>
                      <a:r>
                        <a:rPr lang="en-ZA" dirty="0"/>
                        <a:t>Product/Service</a:t>
                      </a:r>
                    </a:p>
                  </a:txBody>
                  <a:tcPr/>
                </a:tc>
                <a:tc>
                  <a:txBody>
                    <a:bodyPr/>
                    <a:lstStyle/>
                    <a:p>
                      <a:r>
                        <a:rPr lang="en-ZA" dirty="0"/>
                        <a:t>Venue</a:t>
                      </a:r>
                      <a:r>
                        <a:rPr lang="en-ZA" baseline="0" dirty="0"/>
                        <a:t> </a:t>
                      </a:r>
                      <a:endParaRPr lang="en-ZA" dirty="0"/>
                    </a:p>
                  </a:txBody>
                  <a:tcPr/>
                </a:tc>
                <a:tc>
                  <a:txBody>
                    <a:bodyPr/>
                    <a:lstStyle/>
                    <a:p>
                      <a:r>
                        <a:rPr lang="en-ZA" dirty="0"/>
                        <a:t>Authority </a:t>
                      </a:r>
                    </a:p>
                  </a:txBody>
                  <a:tcPr/>
                </a:tc>
                <a:extLst>
                  <a:ext uri="{0D108BD9-81ED-4DB2-BD59-A6C34878D82A}">
                    <a16:rowId xmlns:a16="http://schemas.microsoft.com/office/drawing/2014/main" xmlns="" val="3285884902"/>
                  </a:ext>
                </a:extLst>
              </a:tr>
              <a:tr h="677937">
                <a:tc>
                  <a:txBody>
                    <a:bodyPr/>
                    <a:lstStyle/>
                    <a:p>
                      <a:r>
                        <a:rPr lang="en-ZA" dirty="0"/>
                        <a:t>Show</a:t>
                      </a:r>
                      <a:r>
                        <a:rPr lang="en-ZA" baseline="0" dirty="0"/>
                        <a:t>case new Natis equipment at DLTCS </a:t>
                      </a:r>
                      <a:endParaRPr lang="en-ZA" dirty="0"/>
                    </a:p>
                  </a:txBody>
                  <a:tcPr/>
                </a:tc>
                <a:tc>
                  <a:txBody>
                    <a:bodyPr/>
                    <a:lstStyle/>
                    <a:p>
                      <a:r>
                        <a:rPr lang="en-ZA" dirty="0"/>
                        <a:t>Gauteng/RTMC </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Gauteng</a:t>
                      </a:r>
                      <a:r>
                        <a:rPr lang="en-ZA" baseline="0" dirty="0"/>
                        <a:t> Transport/RTMC </a:t>
                      </a:r>
                      <a:endParaRPr lang="en-ZA" dirty="0"/>
                    </a:p>
                  </a:txBody>
                  <a:tcPr/>
                </a:tc>
                <a:extLst>
                  <a:ext uri="{0D108BD9-81ED-4DB2-BD59-A6C34878D82A}">
                    <a16:rowId xmlns:a16="http://schemas.microsoft.com/office/drawing/2014/main" xmlns="" val="2734192332"/>
                  </a:ext>
                </a:extLst>
              </a:tr>
              <a:tr h="677937">
                <a:tc>
                  <a:txBody>
                    <a:bodyPr/>
                    <a:lstStyle/>
                    <a:p>
                      <a:r>
                        <a:rPr lang="en-ZA" dirty="0"/>
                        <a:t>Anti-Corruption</a:t>
                      </a:r>
                      <a:r>
                        <a:rPr lang="en-ZA" baseline="0" dirty="0"/>
                        <a:t> Arrests </a:t>
                      </a:r>
                      <a:endParaRPr lang="en-ZA" dirty="0"/>
                    </a:p>
                  </a:txBody>
                  <a:tcPr/>
                </a:tc>
                <a:tc>
                  <a:txBody>
                    <a:bodyPr/>
                    <a:lstStyle/>
                    <a:p>
                      <a:r>
                        <a:rPr lang="en-ZA" dirty="0"/>
                        <a:t>RTMC</a:t>
                      </a:r>
                      <a:r>
                        <a:rPr lang="en-ZA" baseline="0" dirty="0"/>
                        <a:t> </a:t>
                      </a:r>
                      <a:endParaRPr lang="en-ZA" dirty="0"/>
                    </a:p>
                  </a:txBody>
                  <a:tcPr/>
                </a:tc>
                <a:tc>
                  <a:txBody>
                    <a:bodyPr/>
                    <a:lstStyle/>
                    <a:p>
                      <a:r>
                        <a:rPr lang="en-ZA" dirty="0"/>
                        <a:t>RTMC </a:t>
                      </a:r>
                    </a:p>
                  </a:txBody>
                  <a:tcPr/>
                </a:tc>
                <a:extLst>
                  <a:ext uri="{0D108BD9-81ED-4DB2-BD59-A6C34878D82A}">
                    <a16:rowId xmlns:a16="http://schemas.microsoft.com/office/drawing/2014/main" xmlns="" val="491583986"/>
                  </a:ext>
                </a:extLst>
              </a:tr>
              <a:tr h="6779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Digitalization of Mobile </a:t>
                      </a:r>
                      <a:r>
                        <a:rPr lang="en-US" sz="1800" kern="1200" dirty="0" err="1">
                          <a:solidFill>
                            <a:schemeClr val="dk1"/>
                          </a:solidFill>
                          <a:effectLst/>
                          <a:latin typeface="+mn-lt"/>
                          <a:ea typeface="+mn-ea"/>
                          <a:cs typeface="+mn-cs"/>
                        </a:rPr>
                        <a:t>Centres</a:t>
                      </a:r>
                      <a:r>
                        <a:rPr lang="en-US" sz="1800" kern="1200" dirty="0">
                          <a:solidFill>
                            <a:schemeClr val="dk1"/>
                          </a:solidFill>
                          <a:effectLst/>
                          <a:latin typeface="+mn-lt"/>
                          <a:ea typeface="+mn-ea"/>
                          <a:cs typeface="+mn-cs"/>
                        </a:rPr>
                        <a:t> – Speed Point Services for Driving Licence Card Renewal</a:t>
                      </a:r>
                      <a:r>
                        <a:rPr lang="en-US" sz="1800" kern="1200" baseline="0" dirty="0">
                          <a:solidFill>
                            <a:schemeClr val="dk1"/>
                          </a:solidFill>
                          <a:effectLst/>
                          <a:latin typeface="+mn-lt"/>
                          <a:ea typeface="+mn-ea"/>
                          <a:cs typeface="+mn-cs"/>
                        </a:rPr>
                        <a:t> </a:t>
                      </a:r>
                      <a:endParaRPr lang="en-ZA" sz="1800" kern="1200" dirty="0">
                        <a:solidFill>
                          <a:schemeClr val="dk1"/>
                        </a:solidFill>
                        <a:effectLst/>
                        <a:latin typeface="+mn-lt"/>
                        <a:ea typeface="+mn-ea"/>
                        <a:cs typeface="+mn-cs"/>
                      </a:endParaRPr>
                    </a:p>
                  </a:txBody>
                  <a:tcPr/>
                </a:tc>
                <a:tc>
                  <a:txBody>
                    <a:bodyPr/>
                    <a:lstStyle/>
                    <a:p>
                      <a:r>
                        <a:rPr lang="en-ZA" dirty="0"/>
                        <a:t>KZN </a:t>
                      </a:r>
                    </a:p>
                  </a:txBody>
                  <a:tcPr/>
                </a:tc>
                <a:tc rowSpan="2">
                  <a:txBody>
                    <a:bodyPr/>
                    <a:lstStyle/>
                    <a:p>
                      <a:r>
                        <a:rPr lang="en-ZA" dirty="0"/>
                        <a:t>KZN</a:t>
                      </a:r>
                      <a:r>
                        <a:rPr lang="en-ZA" baseline="0" dirty="0"/>
                        <a:t> Transport / RTMC </a:t>
                      </a:r>
                      <a:endParaRPr lang="en-ZA" dirty="0"/>
                    </a:p>
                  </a:txBody>
                  <a:tcPr/>
                </a:tc>
                <a:extLst>
                  <a:ext uri="{0D108BD9-81ED-4DB2-BD59-A6C34878D82A}">
                    <a16:rowId xmlns:a16="http://schemas.microsoft.com/office/drawing/2014/main" xmlns="" val="1541982330"/>
                  </a:ext>
                </a:extLst>
              </a:tr>
              <a:tr h="67793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Implement Driving Licence Card registered mail collection from the applicant appointed nearest post office for a nominal additional fee. </a:t>
                      </a:r>
                      <a:endParaRPr lang="en-ZA" sz="1800" kern="1200" dirty="0">
                        <a:solidFill>
                          <a:schemeClr val="dk1"/>
                        </a:solidFill>
                        <a:effectLst/>
                        <a:latin typeface="+mn-lt"/>
                        <a:ea typeface="+mn-ea"/>
                        <a:cs typeface="+mn-cs"/>
                      </a:endParaRPr>
                    </a:p>
                  </a:txBody>
                  <a:tcPr/>
                </a:tc>
                <a:tc rowSpan="2">
                  <a:txBody>
                    <a:bodyPr/>
                    <a:lstStyle/>
                    <a:p>
                      <a:r>
                        <a:rPr lang="en-ZA" dirty="0"/>
                        <a:t>KZN </a:t>
                      </a:r>
                    </a:p>
                  </a:txBody>
                  <a:tcPr/>
                </a:tc>
                <a:tc vMerge="1">
                  <a:txBody>
                    <a:bodyPr/>
                    <a:lstStyle/>
                    <a:p>
                      <a:endParaRPr lang="en-ZA" dirty="0"/>
                    </a:p>
                  </a:txBody>
                  <a:tcPr/>
                </a:tc>
                <a:extLst>
                  <a:ext uri="{0D108BD9-81ED-4DB2-BD59-A6C34878D82A}">
                    <a16:rowId xmlns:a16="http://schemas.microsoft.com/office/drawing/2014/main" xmlns="" val="1154698767"/>
                  </a:ext>
                </a:extLst>
              </a:tr>
              <a:tr h="677937">
                <a:tc vMerge="1">
                  <a:txBody>
                    <a:bodyPr/>
                    <a:lstStyle/>
                    <a:p>
                      <a:endParaRPr lang="en-ZA"/>
                    </a:p>
                  </a:txBody>
                  <a:tcPr/>
                </a:tc>
                <a:tc vMerge="1">
                  <a:txBody>
                    <a:bodyPr/>
                    <a:lstStyle/>
                    <a:p>
                      <a:endParaRPr lang="en-ZA"/>
                    </a:p>
                  </a:txBody>
                  <a:tcPr/>
                </a:tc>
                <a:tc>
                  <a:txBody>
                    <a:bodyPr/>
                    <a:lstStyle/>
                    <a:p>
                      <a:r>
                        <a:rPr lang="en-ZA" dirty="0"/>
                        <a:t>KZN Transport / DLCA</a:t>
                      </a:r>
                      <a:r>
                        <a:rPr lang="en-ZA" baseline="0" dirty="0"/>
                        <a:t> </a:t>
                      </a:r>
                      <a:endParaRPr lang="en-ZA" dirty="0"/>
                    </a:p>
                  </a:txBody>
                  <a:tcPr/>
                </a:tc>
                <a:extLst>
                  <a:ext uri="{0D108BD9-81ED-4DB2-BD59-A6C34878D82A}">
                    <a16:rowId xmlns:a16="http://schemas.microsoft.com/office/drawing/2014/main" xmlns="" val="10005"/>
                  </a:ext>
                </a:extLst>
              </a:tr>
              <a:tr h="831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Computerisation of Learners licence testing centres (CLLT)</a:t>
                      </a:r>
                    </a:p>
                    <a:p>
                      <a:endParaRPr lang="en-ZA" dirty="0"/>
                    </a:p>
                  </a:txBody>
                  <a:tcPr/>
                </a:tc>
                <a:tc>
                  <a:txBody>
                    <a:bodyPr/>
                    <a:lstStyle/>
                    <a:p>
                      <a:r>
                        <a:rPr lang="en-ZA" dirty="0"/>
                        <a:t>Limpopo </a:t>
                      </a:r>
                    </a:p>
                  </a:txBody>
                  <a:tcPr/>
                </a:tc>
                <a:tc>
                  <a:txBody>
                    <a:bodyPr/>
                    <a:lstStyle/>
                    <a:p>
                      <a:r>
                        <a:rPr lang="en-ZA" dirty="0"/>
                        <a:t>Limpopo Transport/ RTMC  </a:t>
                      </a:r>
                    </a:p>
                  </a:txBody>
                  <a:tcPr/>
                </a:tc>
                <a:extLst>
                  <a:ext uri="{0D108BD9-81ED-4DB2-BD59-A6C34878D82A}">
                    <a16:rowId xmlns:a16="http://schemas.microsoft.com/office/drawing/2014/main" xmlns="" val="2408572439"/>
                  </a:ext>
                </a:extLst>
              </a:tr>
            </a:tbl>
          </a:graphicData>
        </a:graphic>
      </p:graphicFrame>
    </p:spTree>
    <p:extLst>
      <p:ext uri="{BB962C8B-B14F-4D97-AF65-F5344CB8AC3E}">
        <p14:creationId xmlns:p14="http://schemas.microsoft.com/office/powerpoint/2010/main" xmlns="" val="3805783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le 1_5"/>
          <p:cNvSpPr txBox="1"/>
          <p:nvPr/>
        </p:nvSpPr>
        <p:spPr>
          <a:xfrm>
            <a:off x="1323345" y="2884485"/>
            <a:ext cx="10047240" cy="761760"/>
          </a:xfrm>
          <a:prstGeom prst="rect">
            <a:avLst/>
          </a:prstGeom>
          <a:noFill/>
          <a:ln w="0">
            <a:noFill/>
          </a:ln>
        </p:spPr>
        <p:txBody>
          <a:bodyPr anchor="ctr">
            <a:noAutofit/>
          </a:bodyPr>
          <a:lstStyle/>
          <a:p>
            <a:pPr algn="r">
              <a:lnSpc>
                <a:spcPct val="90000"/>
              </a:lnSpc>
            </a:pPr>
            <a:r>
              <a:rPr lang="en-GB" sz="4400" b="1" i="1" spc="-1" dirty="0">
                <a:solidFill>
                  <a:srgbClr val="0070C0"/>
                </a:solidFill>
                <a:latin typeface="Helvetica Neue Light"/>
              </a:rPr>
              <a:t>Start by doing what's necessary; then do what's possible; and suddenly you are doing the impossible.</a:t>
            </a:r>
          </a:p>
          <a:p>
            <a:pPr algn="r">
              <a:lnSpc>
                <a:spcPct val="90000"/>
              </a:lnSpc>
            </a:pPr>
            <a:endParaRPr lang="en-GB" sz="4400" b="1" i="1" spc="-1" dirty="0">
              <a:solidFill>
                <a:srgbClr val="0070C0"/>
              </a:solidFill>
              <a:latin typeface="Helvetica Neue Light"/>
            </a:endParaRPr>
          </a:p>
          <a:p>
            <a:pPr algn="r">
              <a:lnSpc>
                <a:spcPct val="90000"/>
              </a:lnSpc>
            </a:pPr>
            <a:r>
              <a:rPr lang="en-GB" sz="3600" b="1" i="1" spc="-1" dirty="0">
                <a:solidFill>
                  <a:srgbClr val="0070C0"/>
                </a:solidFill>
                <a:latin typeface="Helvetica Neue Light"/>
              </a:rPr>
              <a:t>Francis of Assisi</a:t>
            </a:r>
            <a:endParaRPr lang="en-US" sz="4400" b="0" i="1" strike="noStrike" spc="-1" dirty="0">
              <a:solidFill>
                <a:srgbClr val="000000"/>
              </a:solidFill>
              <a:latin typeface="Calibri"/>
            </a:endParaRPr>
          </a:p>
        </p:txBody>
      </p:sp>
    </p:spTree>
    <p:extLst>
      <p:ext uri="{BB962C8B-B14F-4D97-AF65-F5344CB8AC3E}">
        <p14:creationId xmlns:p14="http://schemas.microsoft.com/office/powerpoint/2010/main" xmlns="" val="55103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_1"/>
          <p:cNvSpPr txBox="1"/>
          <p:nvPr/>
        </p:nvSpPr>
        <p:spPr>
          <a:xfrm>
            <a:off x="8610600" y="1876425"/>
            <a:ext cx="3589410" cy="2632913"/>
          </a:xfrm>
          <a:prstGeom prst="rect">
            <a:avLst/>
          </a:prstGeom>
          <a:noFill/>
          <a:ln w="0">
            <a:noFill/>
          </a:ln>
        </p:spPr>
        <p:txBody>
          <a:bodyPr anchor="ctr">
            <a:noAutofit/>
          </a:bodyPr>
          <a:lstStyle/>
          <a:p>
            <a:pPr algn="ctr">
              <a:lnSpc>
                <a:spcPct val="90000"/>
              </a:lnSpc>
            </a:pPr>
            <a:r>
              <a:rPr lang="en-ZA" sz="3200" b="1" strike="noStrike" spc="-1" dirty="0">
                <a:solidFill>
                  <a:srgbClr val="0070C0"/>
                </a:solidFill>
                <a:latin typeface="Helvetica Neue Light"/>
              </a:rPr>
              <a:t>Status for all provinces as at 31 July 2021</a:t>
            </a:r>
            <a:endParaRPr lang="en-US" sz="3200" b="0" strike="noStrike" spc="-1" dirty="0">
              <a:solidFill>
                <a:srgbClr val="000000"/>
              </a:solidFill>
              <a:latin typeface="Calibri"/>
            </a:endParaRPr>
          </a:p>
        </p:txBody>
      </p:sp>
      <p:pic>
        <p:nvPicPr>
          <p:cNvPr id="140" name="Picture 139"/>
          <p:cNvPicPr/>
          <p:nvPr/>
        </p:nvPicPr>
        <p:blipFill rotWithShape="1">
          <a:blip r:embed="rId2" cstate="print"/>
          <a:srcRect t="4296"/>
          <a:stretch/>
        </p:blipFill>
        <p:spPr>
          <a:xfrm>
            <a:off x="356400" y="114301"/>
            <a:ext cx="8216100" cy="6053324"/>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p:nvPr/>
        </p:nvSpPr>
        <p:spPr>
          <a:xfrm>
            <a:off x="285120" y="266040"/>
            <a:ext cx="10045800" cy="7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2800" b="1" strike="noStrike" spc="-1">
                <a:solidFill>
                  <a:srgbClr val="0070C0"/>
                </a:solidFill>
                <a:latin typeface="Arial"/>
                <a:ea typeface="DejaVu Sans"/>
              </a:rPr>
              <a:t>Purpose</a:t>
            </a:r>
            <a:endParaRPr lang="en-ZA" sz="2800" b="0" strike="noStrike" spc="-1">
              <a:latin typeface="Arial"/>
            </a:endParaRPr>
          </a:p>
        </p:txBody>
      </p:sp>
      <p:sp>
        <p:nvSpPr>
          <p:cNvPr id="134" name="Content Placeholder 2"/>
          <p:cNvSpPr/>
          <p:nvPr/>
        </p:nvSpPr>
        <p:spPr>
          <a:xfrm>
            <a:off x="294840" y="1645920"/>
            <a:ext cx="11577600" cy="456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indent="-457200">
              <a:lnSpc>
                <a:spcPct val="90000"/>
              </a:lnSpc>
              <a:spcBef>
                <a:spcPts val="1001"/>
              </a:spcBef>
              <a:buFont typeface="Arial" panose="020B0604020202020204" pitchFamily="34" charset="0"/>
              <a:buChar char="•"/>
              <a:tabLst>
                <a:tab pos="0" algn="l"/>
              </a:tabLst>
            </a:pPr>
            <a:r>
              <a:rPr lang="en-US" sz="2800" b="0" strike="noStrike" spc="-1" dirty="0">
                <a:solidFill>
                  <a:srgbClr val="262626"/>
                </a:solidFill>
                <a:latin typeface="Arial"/>
                <a:ea typeface="DejaVu Sans"/>
              </a:rPr>
              <a:t>Backlog Status</a:t>
            </a:r>
          </a:p>
          <a:p>
            <a:pPr marL="457200" indent="-457200">
              <a:lnSpc>
                <a:spcPct val="90000"/>
              </a:lnSpc>
              <a:spcBef>
                <a:spcPts val="1001"/>
              </a:spcBef>
              <a:buFont typeface="Arial" panose="020B0604020202020204" pitchFamily="34" charset="0"/>
              <a:buChar char="•"/>
              <a:tabLst>
                <a:tab pos="0" algn="l"/>
              </a:tabLst>
            </a:pPr>
            <a:endParaRPr lang="en-US" sz="2800" spc="-1" dirty="0">
              <a:solidFill>
                <a:srgbClr val="262626"/>
              </a:solidFill>
              <a:latin typeface="Arial"/>
              <a:ea typeface="DejaVu Sans"/>
            </a:endParaRPr>
          </a:p>
          <a:p>
            <a:pPr marL="457200" indent="-457200">
              <a:lnSpc>
                <a:spcPct val="90000"/>
              </a:lnSpc>
              <a:spcBef>
                <a:spcPts val="1001"/>
              </a:spcBef>
              <a:buFont typeface="Arial" panose="020B0604020202020204" pitchFamily="34" charset="0"/>
              <a:buChar char="•"/>
              <a:tabLst>
                <a:tab pos="0" algn="l"/>
              </a:tabLst>
            </a:pPr>
            <a:r>
              <a:rPr lang="en-US" sz="2800" b="0" strike="noStrike" spc="-1" dirty="0">
                <a:solidFill>
                  <a:srgbClr val="262626"/>
                </a:solidFill>
                <a:latin typeface="Arial"/>
                <a:ea typeface="DejaVu Sans"/>
              </a:rPr>
              <a:t>DLTC Plan of Action Focus Areas</a:t>
            </a:r>
          </a:p>
          <a:p>
            <a:pPr marL="457200" indent="-457200">
              <a:lnSpc>
                <a:spcPct val="90000"/>
              </a:lnSpc>
              <a:spcBef>
                <a:spcPts val="1001"/>
              </a:spcBef>
              <a:buFont typeface="Arial" panose="020B0604020202020204" pitchFamily="34" charset="0"/>
              <a:buChar char="•"/>
              <a:tabLst>
                <a:tab pos="0" algn="l"/>
              </a:tabLst>
            </a:pPr>
            <a:endParaRPr lang="en-US" sz="2800" spc="-1" dirty="0">
              <a:solidFill>
                <a:srgbClr val="262626"/>
              </a:solidFill>
              <a:latin typeface="Arial"/>
              <a:ea typeface="DejaVu Sans"/>
            </a:endParaRPr>
          </a:p>
          <a:p>
            <a:pPr marL="457200" indent="-457200">
              <a:lnSpc>
                <a:spcPct val="90000"/>
              </a:lnSpc>
              <a:spcBef>
                <a:spcPts val="1001"/>
              </a:spcBef>
              <a:buFont typeface="Arial" panose="020B0604020202020204" pitchFamily="34" charset="0"/>
              <a:buChar char="•"/>
              <a:tabLst>
                <a:tab pos="0" algn="l"/>
              </a:tabLst>
            </a:pPr>
            <a:r>
              <a:rPr lang="en-GB" sz="2800" b="0" strike="noStrike" spc="-1" dirty="0">
                <a:solidFill>
                  <a:srgbClr val="262626"/>
                </a:solidFill>
                <a:latin typeface="Arial"/>
                <a:ea typeface="DejaVu Sans"/>
              </a:rPr>
              <a:t>Status Update on the proposed interventions</a:t>
            </a:r>
            <a:endParaRPr lang="en-ZA" sz="2800" b="0" strike="noStrike" spc="-1" dirty="0">
              <a:latin typeface="Arial"/>
            </a:endParaRPr>
          </a:p>
        </p:txBody>
      </p:sp>
      <p:sp>
        <p:nvSpPr>
          <p:cNvPr id="2" name="Rectangle 1">
            <a:extLst>
              <a:ext uri="{FF2B5EF4-FFF2-40B4-BE49-F238E27FC236}">
                <a16:creationId xmlns:a16="http://schemas.microsoft.com/office/drawing/2014/main" xmlns="" id="{D1623EA5-CB68-4B56-98C1-2E6BA3862318}"/>
              </a:ext>
            </a:extLst>
          </p:cNvPr>
          <p:cNvSpPr/>
          <p:nvPr/>
        </p:nvSpPr>
        <p:spPr>
          <a:xfrm>
            <a:off x="285120" y="2552700"/>
            <a:ext cx="10906755"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401357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p:nvPr/>
        </p:nvSpPr>
        <p:spPr>
          <a:xfrm>
            <a:off x="285120" y="217500"/>
            <a:ext cx="10249530" cy="10284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2800" b="0" strike="noStrike" spc="-1" dirty="0">
                <a:solidFill>
                  <a:srgbClr val="0070C0"/>
                </a:solidFill>
                <a:latin typeface="Arial"/>
                <a:ea typeface="DejaVu Sans"/>
              </a:rPr>
              <a:t>The key focus areas that were identified to improve service delivery focused on</a:t>
            </a:r>
            <a:endParaRPr lang="en-ZA" sz="2800" b="0" strike="noStrike" spc="-1" dirty="0">
              <a:latin typeface="Arial"/>
            </a:endParaRPr>
          </a:p>
        </p:txBody>
      </p:sp>
      <p:grpSp>
        <p:nvGrpSpPr>
          <p:cNvPr id="164" name="Group 14"/>
          <p:cNvGrpSpPr/>
          <p:nvPr/>
        </p:nvGrpSpPr>
        <p:grpSpPr>
          <a:xfrm>
            <a:off x="765030" y="1262130"/>
            <a:ext cx="5407920" cy="4393440"/>
            <a:chOff x="784080" y="1700280"/>
            <a:chExt cx="5407920" cy="4393440"/>
          </a:xfrm>
        </p:grpSpPr>
        <p:sp>
          <p:nvSpPr>
            <p:cNvPr id="165" name="Rectangle 3"/>
            <p:cNvSpPr/>
            <p:nvPr/>
          </p:nvSpPr>
          <p:spPr>
            <a:xfrm>
              <a:off x="784080" y="1700280"/>
              <a:ext cx="1749600" cy="1433160"/>
            </a:xfrm>
            <a:prstGeom prst="rect">
              <a:avLst/>
            </a:prstGeom>
            <a:solidFill>
              <a:schemeClr val="tx2"/>
            </a:solidFill>
            <a:ln w="19050">
              <a:noFill/>
            </a:ln>
          </p:spPr>
          <p:style>
            <a:lnRef idx="0">
              <a:scrgbClr r="0" g="0" b="0"/>
            </a:lnRef>
            <a:fillRef idx="0">
              <a:scrgbClr r="0" g="0" b="0"/>
            </a:fillRef>
            <a:effectRef idx="0">
              <a:scrgbClr r="0" g="0" b="0"/>
            </a:effectRef>
            <a:fontRef idx="minor"/>
          </p:style>
          <p:txBody>
            <a:bodyPr wrap="none" lIns="90000" tIns="91440" rIns="90000" bIns="91440">
              <a:noAutofit/>
            </a:bodyPr>
            <a:lstStyle/>
            <a:p>
              <a:pPr algn="just">
                <a:lnSpc>
                  <a:spcPct val="100000"/>
                </a:lnSpc>
              </a:pPr>
              <a:r>
                <a:rPr lang="en-US" sz="1400" b="0" strike="noStrike" spc="-1">
                  <a:solidFill>
                    <a:srgbClr val="FFFFFF"/>
                  </a:solidFill>
                  <a:latin typeface="Arial"/>
                  <a:ea typeface="DejaVu Sans"/>
                </a:rPr>
                <a:t>Updating of the </a:t>
              </a:r>
              <a:endParaRPr lang="en-ZA" sz="1400" b="0" strike="noStrike" spc="-1">
                <a:latin typeface="Arial"/>
              </a:endParaRPr>
            </a:p>
            <a:p>
              <a:pPr algn="just">
                <a:lnSpc>
                  <a:spcPct val="100000"/>
                </a:lnSpc>
              </a:pPr>
              <a:r>
                <a:rPr lang="en-US" sz="1400" b="0" strike="noStrike" spc="-1">
                  <a:solidFill>
                    <a:srgbClr val="FFFFFF"/>
                  </a:solidFill>
                  <a:latin typeface="Arial"/>
                  <a:ea typeface="DejaVu Sans"/>
                </a:rPr>
                <a:t>Oracle Database </a:t>
              </a:r>
              <a:endParaRPr lang="en-ZA" sz="1400" b="0" strike="noStrike" spc="-1">
                <a:latin typeface="Arial"/>
              </a:endParaRPr>
            </a:p>
            <a:p>
              <a:pPr algn="just">
                <a:lnSpc>
                  <a:spcPct val="100000"/>
                </a:lnSpc>
              </a:pPr>
              <a:r>
                <a:rPr lang="en-US" sz="1400" b="0" strike="noStrike" spc="-1">
                  <a:solidFill>
                    <a:srgbClr val="FFFFFF"/>
                  </a:solidFill>
                  <a:latin typeface="Arial"/>
                  <a:ea typeface="DejaVu Sans"/>
                </a:rPr>
                <a:t>to improve the </a:t>
              </a:r>
              <a:endParaRPr lang="en-ZA" sz="1400" b="0" strike="noStrike" spc="-1">
                <a:latin typeface="Arial"/>
              </a:endParaRPr>
            </a:p>
            <a:p>
              <a:pPr algn="just">
                <a:lnSpc>
                  <a:spcPct val="100000"/>
                </a:lnSpc>
              </a:pPr>
              <a:r>
                <a:rPr lang="en-US" sz="1400" b="0" strike="noStrike" spc="-1">
                  <a:solidFill>
                    <a:srgbClr val="FFFFFF"/>
                  </a:solidFill>
                  <a:latin typeface="Arial"/>
                  <a:ea typeface="DejaVu Sans"/>
                </a:rPr>
                <a:t>processing</a:t>
              </a:r>
              <a:endParaRPr lang="en-ZA" sz="1400" b="0" strike="noStrike" spc="-1">
                <a:latin typeface="Arial"/>
              </a:endParaRPr>
            </a:p>
            <a:p>
              <a:pPr algn="just">
                <a:lnSpc>
                  <a:spcPct val="100000"/>
                </a:lnSpc>
              </a:pPr>
              <a:r>
                <a:rPr lang="en-US" sz="1400" b="0" strike="noStrike" spc="-1">
                  <a:solidFill>
                    <a:srgbClr val="FFFFFF"/>
                  </a:solidFill>
                  <a:latin typeface="Arial"/>
                  <a:ea typeface="DejaVu Sans"/>
                </a:rPr>
                <a:t>speed</a:t>
              </a:r>
              <a:endParaRPr lang="en-ZA" sz="1400" b="0" strike="noStrike" spc="-1">
                <a:latin typeface="Arial"/>
              </a:endParaRPr>
            </a:p>
          </p:txBody>
        </p:sp>
        <p:sp>
          <p:nvSpPr>
            <p:cNvPr id="166" name="Rectangle 4"/>
            <p:cNvSpPr/>
            <p:nvPr/>
          </p:nvSpPr>
          <p:spPr>
            <a:xfrm>
              <a:off x="2612520" y="1700280"/>
              <a:ext cx="1749600" cy="1433160"/>
            </a:xfrm>
            <a:prstGeom prst="rect">
              <a:avLst/>
            </a:prstGeom>
            <a:solidFill>
              <a:schemeClr val="tx2"/>
            </a:solidFill>
            <a:ln w="19050">
              <a:noFill/>
            </a:ln>
          </p:spPr>
          <p:style>
            <a:lnRef idx="0">
              <a:scrgbClr r="0" g="0" b="0"/>
            </a:lnRef>
            <a:fillRef idx="0">
              <a:scrgbClr r="0" g="0" b="0"/>
            </a:fillRef>
            <a:effectRef idx="0">
              <a:scrgbClr r="0" g="0" b="0"/>
            </a:effectRef>
            <a:fontRef idx="minor"/>
          </p:style>
          <p:txBody>
            <a:bodyPr wrap="none" lIns="90000" tIns="91440" rIns="90000" bIns="91440" anchor="ctr">
              <a:noAutofit/>
            </a:bodyPr>
            <a:lstStyle/>
            <a:p>
              <a:pPr algn="just">
                <a:lnSpc>
                  <a:spcPct val="100000"/>
                </a:lnSpc>
              </a:pPr>
              <a:r>
                <a:rPr lang="en-ZA" sz="1400" b="0" strike="noStrike" spc="-1">
                  <a:solidFill>
                    <a:srgbClr val="FFFFFF"/>
                  </a:solidFill>
                  <a:latin typeface="Arial"/>
                  <a:ea typeface="DejaVu Sans"/>
                </a:rPr>
                <a:t>Upgrading of the</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Network lines to</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improve the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Performance of</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the NaTIS </a:t>
              </a:r>
              <a:r>
                <a:rPr lang="en-US" sz="1400" b="0" strike="noStrike" spc="-1">
                  <a:solidFill>
                    <a:srgbClr val="FFFFFF"/>
                  </a:solidFill>
                  <a:latin typeface="Arial"/>
                  <a:ea typeface="DejaVu Sans"/>
                </a:rPr>
                <a:t>system</a:t>
              </a:r>
              <a:endParaRPr lang="en-ZA" sz="1400" b="0" strike="noStrike" spc="-1">
                <a:latin typeface="Arial"/>
              </a:endParaRPr>
            </a:p>
          </p:txBody>
        </p:sp>
        <p:sp>
          <p:nvSpPr>
            <p:cNvPr id="167" name="Rectangle 5"/>
            <p:cNvSpPr/>
            <p:nvPr/>
          </p:nvSpPr>
          <p:spPr>
            <a:xfrm>
              <a:off x="4442400" y="1700280"/>
              <a:ext cx="1749600" cy="1433160"/>
            </a:xfrm>
            <a:prstGeom prst="rect">
              <a:avLst/>
            </a:prstGeom>
            <a:solidFill>
              <a:schemeClr val="tx2"/>
            </a:solidFill>
            <a:ln w="19050">
              <a:noFill/>
            </a:ln>
          </p:spPr>
          <p:style>
            <a:lnRef idx="0">
              <a:scrgbClr r="0" g="0" b="0"/>
            </a:lnRef>
            <a:fillRef idx="0">
              <a:scrgbClr r="0" g="0" b="0"/>
            </a:fillRef>
            <a:effectRef idx="0">
              <a:scrgbClr r="0" g="0" b="0"/>
            </a:effectRef>
            <a:fontRef idx="minor"/>
          </p:style>
          <p:txBody>
            <a:bodyPr wrap="none" lIns="90000" tIns="91440" rIns="90000" bIns="91440" anchor="ctr">
              <a:noAutofit/>
            </a:bodyPr>
            <a:lstStyle/>
            <a:p>
              <a:pPr algn="just">
                <a:lnSpc>
                  <a:spcPct val="100000"/>
                </a:lnSpc>
              </a:pPr>
              <a:r>
                <a:rPr lang="en-ZA" sz="1400" b="0" strike="noStrike" spc="-1">
                  <a:solidFill>
                    <a:srgbClr val="FFFFFF"/>
                  </a:solidFill>
                  <a:latin typeface="Arial"/>
                  <a:ea typeface="DejaVu Sans"/>
                </a:rPr>
                <a:t>Security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Improvement of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Face value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documents.</a:t>
              </a:r>
              <a:endParaRPr lang="en-ZA" sz="1400" b="0" strike="noStrike" spc="-1">
                <a:latin typeface="Arial"/>
              </a:endParaRPr>
            </a:p>
          </p:txBody>
        </p:sp>
        <p:sp>
          <p:nvSpPr>
            <p:cNvPr id="168" name="Rectangle 6"/>
            <p:cNvSpPr/>
            <p:nvPr/>
          </p:nvSpPr>
          <p:spPr>
            <a:xfrm>
              <a:off x="784080" y="4660560"/>
              <a:ext cx="1749600" cy="1433160"/>
            </a:xfrm>
            <a:prstGeom prst="rect">
              <a:avLst/>
            </a:prstGeom>
            <a:solidFill>
              <a:schemeClr val="accent6">
                <a:lumMod val="75000"/>
              </a:schemeClr>
            </a:solidFill>
            <a:ln w="19050">
              <a:noFill/>
            </a:ln>
          </p:spPr>
          <p:style>
            <a:lnRef idx="0">
              <a:scrgbClr r="0" g="0" b="0"/>
            </a:lnRef>
            <a:fillRef idx="0">
              <a:scrgbClr r="0" g="0" b="0"/>
            </a:fillRef>
            <a:effectRef idx="0">
              <a:scrgbClr r="0" g="0" b="0"/>
            </a:effectRef>
            <a:fontRef idx="minor"/>
          </p:style>
          <p:txBody>
            <a:bodyPr wrap="none" lIns="90000" tIns="91440" rIns="90000" bIns="91440" anchor="ctr">
              <a:noAutofit/>
            </a:bodyPr>
            <a:lstStyle/>
            <a:p>
              <a:pPr algn="just">
                <a:lnSpc>
                  <a:spcPct val="100000"/>
                </a:lnSpc>
              </a:pPr>
              <a:r>
                <a:rPr lang="en-ZA" sz="1400" b="0" strike="noStrike" spc="-1">
                  <a:solidFill>
                    <a:srgbClr val="FFFFFF"/>
                  </a:solidFill>
                  <a:latin typeface="Arial"/>
                  <a:ea typeface="DejaVu Sans"/>
                </a:rPr>
                <a:t>Improvements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to the online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booking system</a:t>
              </a:r>
              <a:endParaRPr lang="en-ZA" sz="1400" b="0" strike="noStrike" spc="-1">
                <a:latin typeface="Arial"/>
              </a:endParaRPr>
            </a:p>
          </p:txBody>
        </p:sp>
        <p:sp>
          <p:nvSpPr>
            <p:cNvPr id="169" name="Rectangle 7"/>
            <p:cNvSpPr/>
            <p:nvPr/>
          </p:nvSpPr>
          <p:spPr>
            <a:xfrm>
              <a:off x="2612520" y="4660560"/>
              <a:ext cx="1749600" cy="1433160"/>
            </a:xfrm>
            <a:prstGeom prst="rect">
              <a:avLst/>
            </a:prstGeom>
            <a:solidFill>
              <a:schemeClr val="accent6">
                <a:lumMod val="75000"/>
              </a:schemeClr>
            </a:solidFill>
            <a:ln w="19050">
              <a:noFill/>
            </a:ln>
          </p:spPr>
          <p:style>
            <a:lnRef idx="0">
              <a:scrgbClr r="0" g="0" b="0"/>
            </a:lnRef>
            <a:fillRef idx="0">
              <a:scrgbClr r="0" g="0" b="0"/>
            </a:fillRef>
            <a:effectRef idx="0">
              <a:scrgbClr r="0" g="0" b="0"/>
            </a:effectRef>
            <a:fontRef idx="minor"/>
          </p:style>
          <p:txBody>
            <a:bodyPr wrap="none" lIns="90000" tIns="91440" rIns="90000" bIns="91440" anchor="ctr">
              <a:noAutofit/>
            </a:bodyPr>
            <a:lstStyle/>
            <a:p>
              <a:pPr algn="just">
                <a:lnSpc>
                  <a:spcPct val="100000"/>
                </a:lnSpc>
              </a:pPr>
              <a:r>
                <a:rPr lang="en-ZA" sz="1400" b="0" strike="noStrike" spc="-1">
                  <a:solidFill>
                    <a:srgbClr val="FFFFFF"/>
                  </a:solidFill>
                  <a:latin typeface="Arial"/>
                  <a:ea typeface="DejaVu Sans"/>
                </a:rPr>
                <a:t>Expansion of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the</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online booking</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services to other</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Provinces</a:t>
              </a:r>
              <a:endParaRPr lang="en-ZA" sz="1400" b="0" strike="noStrike" spc="-1">
                <a:latin typeface="Arial"/>
              </a:endParaRPr>
            </a:p>
            <a:p>
              <a:pPr algn="just">
                <a:lnSpc>
                  <a:spcPct val="100000"/>
                </a:lnSpc>
              </a:pPr>
              <a:endParaRPr lang="en-ZA" sz="1400" b="0" strike="noStrike" spc="-1">
                <a:latin typeface="Arial"/>
              </a:endParaRPr>
            </a:p>
          </p:txBody>
        </p:sp>
        <p:sp>
          <p:nvSpPr>
            <p:cNvPr id="170" name="Rectangle 8"/>
            <p:cNvSpPr/>
            <p:nvPr/>
          </p:nvSpPr>
          <p:spPr>
            <a:xfrm>
              <a:off x="4442400" y="4660560"/>
              <a:ext cx="1749600" cy="1433160"/>
            </a:xfrm>
            <a:prstGeom prst="rect">
              <a:avLst/>
            </a:prstGeom>
            <a:solidFill>
              <a:schemeClr val="accent6">
                <a:lumMod val="75000"/>
              </a:schemeClr>
            </a:solidFill>
            <a:ln w="19050">
              <a:noFill/>
            </a:ln>
          </p:spPr>
          <p:style>
            <a:lnRef idx="0">
              <a:scrgbClr r="0" g="0" b="0"/>
            </a:lnRef>
            <a:fillRef idx="0">
              <a:scrgbClr r="0" g="0" b="0"/>
            </a:fillRef>
            <a:effectRef idx="0">
              <a:scrgbClr r="0" g="0" b="0"/>
            </a:effectRef>
            <a:fontRef idx="minor"/>
          </p:style>
          <p:txBody>
            <a:bodyPr wrap="none" lIns="90000" tIns="91440" rIns="90000" bIns="91440" anchor="ctr">
              <a:noAutofit/>
            </a:bodyPr>
            <a:lstStyle/>
            <a:p>
              <a:pPr algn="just">
                <a:lnSpc>
                  <a:spcPct val="100000"/>
                </a:lnSpc>
              </a:pPr>
              <a:r>
                <a:rPr lang="en-GB" sz="1400" b="0" strike="noStrike" spc="-1">
                  <a:solidFill>
                    <a:srgbClr val="FFFFFF"/>
                  </a:solidFill>
                  <a:latin typeface="Arial"/>
                  <a:ea typeface="ＭＳ Ｐゴシック"/>
                </a:rPr>
                <a:t>Operationalisation </a:t>
              </a:r>
              <a:endParaRPr lang="en-ZA" sz="1400" b="0" strike="noStrike" spc="-1">
                <a:latin typeface="Arial"/>
              </a:endParaRPr>
            </a:p>
            <a:p>
              <a:pPr algn="just">
                <a:lnSpc>
                  <a:spcPct val="100000"/>
                </a:lnSpc>
              </a:pPr>
              <a:r>
                <a:rPr lang="en-GB" sz="1400" b="0" strike="noStrike" spc="-1">
                  <a:solidFill>
                    <a:srgbClr val="FFFFFF"/>
                  </a:solidFill>
                  <a:latin typeface="Arial"/>
                  <a:ea typeface="ＭＳ Ｐゴシック"/>
                </a:rPr>
                <a:t>of online services </a:t>
              </a:r>
              <a:endParaRPr lang="en-ZA" sz="1400" b="0" strike="noStrike" spc="-1">
                <a:latin typeface="Arial"/>
              </a:endParaRPr>
            </a:p>
          </p:txBody>
        </p:sp>
        <p:sp>
          <p:nvSpPr>
            <p:cNvPr id="171" name="Rectangle 9"/>
            <p:cNvSpPr/>
            <p:nvPr/>
          </p:nvSpPr>
          <p:spPr>
            <a:xfrm>
              <a:off x="784080" y="3180240"/>
              <a:ext cx="1749600" cy="1433160"/>
            </a:xfrm>
            <a:prstGeom prst="rect">
              <a:avLst/>
            </a:prstGeom>
            <a:solidFill>
              <a:schemeClr val="accent6">
                <a:lumMod val="75000"/>
              </a:schemeClr>
            </a:solidFill>
            <a:ln w="19050">
              <a:noFill/>
            </a:ln>
          </p:spPr>
          <p:style>
            <a:lnRef idx="0">
              <a:scrgbClr r="0" g="0" b="0"/>
            </a:lnRef>
            <a:fillRef idx="0">
              <a:scrgbClr r="0" g="0" b="0"/>
            </a:fillRef>
            <a:effectRef idx="0">
              <a:scrgbClr r="0" g="0" b="0"/>
            </a:effectRef>
            <a:fontRef idx="minor"/>
          </p:style>
          <p:txBody>
            <a:bodyPr wrap="none" lIns="90000" tIns="91440" rIns="90000" bIns="91440" anchor="ctr">
              <a:noAutofit/>
            </a:bodyPr>
            <a:lstStyle/>
            <a:p>
              <a:pPr algn="just">
                <a:lnSpc>
                  <a:spcPct val="100000"/>
                </a:lnSpc>
              </a:pPr>
              <a:r>
                <a:rPr lang="en-ZA" sz="1400" b="0" strike="noStrike" spc="-1">
                  <a:solidFill>
                    <a:srgbClr val="FFFFFF"/>
                  </a:solidFill>
                  <a:latin typeface="Arial"/>
                  <a:ea typeface="DejaVu Sans"/>
                </a:rPr>
                <a:t>Digitalisation of</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Mobile Centres</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Sandton,</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Diepsloot</a:t>
              </a:r>
              <a:endParaRPr lang="en-ZA" sz="1400" b="0" strike="noStrike" spc="-1">
                <a:latin typeface="Arial"/>
              </a:endParaRPr>
            </a:p>
          </p:txBody>
        </p:sp>
        <p:sp>
          <p:nvSpPr>
            <p:cNvPr id="172" name="Rectangle 10"/>
            <p:cNvSpPr/>
            <p:nvPr/>
          </p:nvSpPr>
          <p:spPr>
            <a:xfrm>
              <a:off x="2612520" y="3180240"/>
              <a:ext cx="1749600" cy="1433160"/>
            </a:xfrm>
            <a:prstGeom prst="rect">
              <a:avLst/>
            </a:prstGeom>
            <a:solidFill>
              <a:schemeClr val="accent6">
                <a:lumMod val="75000"/>
              </a:schemeClr>
            </a:solidFill>
            <a:ln w="19050">
              <a:noFill/>
            </a:ln>
          </p:spPr>
          <p:style>
            <a:lnRef idx="0">
              <a:scrgbClr r="0" g="0" b="0"/>
            </a:lnRef>
            <a:fillRef idx="0">
              <a:scrgbClr r="0" g="0" b="0"/>
            </a:fillRef>
            <a:effectRef idx="0">
              <a:scrgbClr r="0" g="0" b="0"/>
            </a:effectRef>
            <a:fontRef idx="minor"/>
          </p:style>
          <p:txBody>
            <a:bodyPr wrap="none" lIns="90000" tIns="91440" rIns="90000" bIns="91440" anchor="ctr">
              <a:noAutofit/>
            </a:bodyPr>
            <a:lstStyle/>
            <a:p>
              <a:pPr algn="just">
                <a:lnSpc>
                  <a:spcPct val="100000"/>
                </a:lnSpc>
              </a:pPr>
              <a:r>
                <a:rPr lang="en-ZA" sz="1400" b="0" strike="noStrike" spc="-1">
                  <a:solidFill>
                    <a:srgbClr val="FFFFFF"/>
                  </a:solidFill>
                  <a:latin typeface="Arial"/>
                  <a:ea typeface="DejaVu Sans"/>
                </a:rPr>
                <a:t>Establishment of</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DLTCs managed</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by RTMC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(Waterfall,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Eco Park &amp;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Koedoespoort)</a:t>
              </a:r>
              <a:endParaRPr lang="en-ZA" sz="1400" b="0" strike="noStrike" spc="-1">
                <a:latin typeface="Arial"/>
              </a:endParaRPr>
            </a:p>
          </p:txBody>
        </p:sp>
        <p:sp>
          <p:nvSpPr>
            <p:cNvPr id="173" name="Rectangle 11"/>
            <p:cNvSpPr/>
            <p:nvPr/>
          </p:nvSpPr>
          <p:spPr>
            <a:xfrm>
              <a:off x="4442400" y="3180240"/>
              <a:ext cx="1749600" cy="1433160"/>
            </a:xfrm>
            <a:prstGeom prst="rect">
              <a:avLst/>
            </a:prstGeom>
            <a:solidFill>
              <a:schemeClr val="accent6">
                <a:lumMod val="75000"/>
              </a:schemeClr>
            </a:solidFill>
            <a:ln w="19050">
              <a:noFill/>
            </a:ln>
          </p:spPr>
          <p:style>
            <a:lnRef idx="0">
              <a:scrgbClr r="0" g="0" b="0"/>
            </a:lnRef>
            <a:fillRef idx="0">
              <a:scrgbClr r="0" g="0" b="0"/>
            </a:fillRef>
            <a:effectRef idx="0">
              <a:scrgbClr r="0" g="0" b="0"/>
            </a:effectRef>
            <a:fontRef idx="minor"/>
          </p:style>
          <p:txBody>
            <a:bodyPr wrap="none" lIns="90000" tIns="91440" rIns="90000" bIns="91440" anchor="ctr">
              <a:noAutofit/>
            </a:bodyPr>
            <a:lstStyle/>
            <a:p>
              <a:pPr algn="just">
                <a:lnSpc>
                  <a:spcPct val="100000"/>
                </a:lnSpc>
              </a:pPr>
              <a:r>
                <a:rPr lang="en-ZA" sz="1400" b="0" strike="noStrike" spc="-1">
                  <a:solidFill>
                    <a:srgbClr val="FFFFFF"/>
                  </a:solidFill>
                  <a:latin typeface="Arial"/>
                  <a:ea typeface="DejaVu Sans"/>
                </a:rPr>
                <a:t>Introduce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electronic online</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Eye Testing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interface with </a:t>
              </a:r>
              <a:endParaRPr lang="en-ZA" sz="1400" b="0" strike="noStrike" spc="-1">
                <a:latin typeface="Arial"/>
              </a:endParaRPr>
            </a:p>
            <a:p>
              <a:pPr algn="just">
                <a:lnSpc>
                  <a:spcPct val="100000"/>
                </a:lnSpc>
              </a:pPr>
              <a:r>
                <a:rPr lang="en-ZA" sz="1400" b="0" strike="noStrike" spc="-1">
                  <a:solidFill>
                    <a:srgbClr val="FFFFFF"/>
                  </a:solidFill>
                  <a:latin typeface="Arial"/>
                  <a:ea typeface="DejaVu Sans"/>
                </a:rPr>
                <a:t>HPCSA.</a:t>
              </a:r>
              <a:endParaRPr lang="en-ZA" sz="1400" b="0" strike="noStrike" spc="-1">
                <a:latin typeface="Arial"/>
              </a:endParaRPr>
            </a:p>
          </p:txBody>
        </p:sp>
      </p:grpSp>
      <p:sp>
        <p:nvSpPr>
          <p:cNvPr id="174" name="AutoShape 12"/>
          <p:cNvSpPr/>
          <p:nvPr/>
        </p:nvSpPr>
        <p:spPr>
          <a:xfrm>
            <a:off x="6455190" y="1294530"/>
            <a:ext cx="334440" cy="4317480"/>
          </a:xfrm>
          <a:prstGeom prst="homePlate">
            <a:avLst>
              <a:gd name="adj" fmla="val 100000"/>
            </a:avLst>
          </a:prstGeom>
          <a:solidFill>
            <a:schemeClr val="accent2"/>
          </a:solidFill>
          <a:ln w="6350">
            <a:noFill/>
          </a:ln>
        </p:spPr>
        <p:style>
          <a:lnRef idx="0">
            <a:scrgbClr r="0" g="0" b="0"/>
          </a:lnRef>
          <a:fillRef idx="0">
            <a:scrgbClr r="0" g="0" b="0"/>
          </a:fillRef>
          <a:effectRef idx="0">
            <a:scrgbClr r="0" g="0" b="0"/>
          </a:effectRef>
          <a:fontRef idx="minor"/>
        </p:style>
      </p:sp>
      <p:sp>
        <p:nvSpPr>
          <p:cNvPr id="175" name="Rectangle 19"/>
          <p:cNvSpPr/>
          <p:nvPr/>
        </p:nvSpPr>
        <p:spPr>
          <a:xfrm>
            <a:off x="7072230" y="1209570"/>
            <a:ext cx="1896480" cy="4317480"/>
          </a:xfrm>
          <a:prstGeom prst="rect">
            <a:avLst/>
          </a:prstGeom>
          <a:solidFill>
            <a:schemeClr val="accent6">
              <a:lumMod val="20000"/>
              <a:lumOff val="80000"/>
            </a:schemeClr>
          </a:solidFill>
          <a:ln w="19050">
            <a:noFill/>
          </a:ln>
        </p:spPr>
        <p:style>
          <a:lnRef idx="0">
            <a:scrgbClr r="0" g="0" b="0"/>
          </a:lnRef>
          <a:fillRef idx="0">
            <a:scrgbClr r="0" g="0" b="0"/>
          </a:fillRef>
          <a:effectRef idx="0">
            <a:scrgbClr r="0" g="0" b="0"/>
          </a:effectRef>
          <a:fontRef idx="minor"/>
        </p:style>
        <p:txBody>
          <a:bodyPr wrap="none" lIns="90000" tIns="91440" rIns="90000" bIns="91440" anchor="ctr">
            <a:noAutofit/>
          </a:bodyPr>
          <a:lstStyle/>
          <a:p>
            <a:pPr algn="ctr">
              <a:lnSpc>
                <a:spcPct val="100000"/>
              </a:lnSpc>
            </a:pPr>
            <a:r>
              <a:rPr lang="en-GB" sz="1800" b="1" strike="noStrike" spc="-1" dirty="0">
                <a:solidFill>
                  <a:srgbClr val="000000"/>
                </a:solidFill>
                <a:latin typeface="Arial"/>
                <a:ea typeface="ＭＳ Ｐゴシック"/>
              </a:rPr>
              <a:t>Backlog </a:t>
            </a:r>
            <a:endParaRPr lang="en-ZA" sz="1800" b="0" strike="noStrike" spc="-1" dirty="0">
              <a:latin typeface="Arial"/>
            </a:endParaRPr>
          </a:p>
          <a:p>
            <a:pPr algn="ctr">
              <a:lnSpc>
                <a:spcPct val="100000"/>
              </a:lnSpc>
            </a:pPr>
            <a:r>
              <a:rPr lang="en-GB" sz="1800" b="1" strike="noStrike" spc="-1" dirty="0">
                <a:solidFill>
                  <a:srgbClr val="000000"/>
                </a:solidFill>
                <a:latin typeface="Arial"/>
                <a:ea typeface="ＭＳ Ｐゴシック"/>
              </a:rPr>
              <a:t>reduction </a:t>
            </a:r>
            <a:endParaRPr lang="en-ZA" sz="1800" b="0" strike="noStrike" spc="-1" dirty="0">
              <a:latin typeface="Arial"/>
            </a:endParaRPr>
          </a:p>
          <a:p>
            <a:pPr algn="ctr">
              <a:lnSpc>
                <a:spcPct val="100000"/>
              </a:lnSpc>
            </a:pPr>
            <a:r>
              <a:rPr lang="en-GB" sz="1800" b="1" strike="noStrike" spc="-1" dirty="0">
                <a:solidFill>
                  <a:srgbClr val="000000"/>
                </a:solidFill>
                <a:latin typeface="Arial"/>
                <a:ea typeface="ＭＳ Ｐゴシック"/>
              </a:rPr>
              <a:t>and </a:t>
            </a:r>
            <a:endParaRPr lang="en-ZA" sz="1800" b="0" strike="noStrike" spc="-1" dirty="0">
              <a:latin typeface="Arial"/>
            </a:endParaRPr>
          </a:p>
          <a:p>
            <a:pPr algn="ctr">
              <a:lnSpc>
                <a:spcPct val="100000"/>
              </a:lnSpc>
            </a:pPr>
            <a:r>
              <a:rPr lang="en-GB" sz="1800" b="1" strike="noStrike" spc="-1" dirty="0">
                <a:solidFill>
                  <a:srgbClr val="000000"/>
                </a:solidFill>
                <a:latin typeface="Arial"/>
                <a:ea typeface="ＭＳ Ｐゴシック"/>
              </a:rPr>
              <a:t>Improvement in </a:t>
            </a:r>
            <a:endParaRPr lang="en-ZA" sz="1800" b="0" strike="noStrike" spc="-1" dirty="0">
              <a:latin typeface="Arial"/>
            </a:endParaRPr>
          </a:p>
          <a:p>
            <a:pPr algn="ctr">
              <a:lnSpc>
                <a:spcPct val="100000"/>
              </a:lnSpc>
            </a:pPr>
            <a:r>
              <a:rPr lang="en-GB" sz="1800" b="1" strike="noStrike" spc="-1" dirty="0">
                <a:solidFill>
                  <a:srgbClr val="000000"/>
                </a:solidFill>
                <a:latin typeface="Arial"/>
                <a:ea typeface="ＭＳ Ｐゴシック"/>
              </a:rPr>
              <a:t>service delivery</a:t>
            </a:r>
            <a:endParaRPr lang="en-ZA" sz="18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p:nvPr/>
        </p:nvSpPr>
        <p:spPr>
          <a:xfrm>
            <a:off x="285120" y="266040"/>
            <a:ext cx="10045800" cy="760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2800" b="1" strike="noStrike" spc="-1">
                <a:solidFill>
                  <a:srgbClr val="0070C0"/>
                </a:solidFill>
                <a:latin typeface="Arial"/>
                <a:ea typeface="DejaVu Sans"/>
              </a:rPr>
              <a:t>Purpose</a:t>
            </a:r>
            <a:endParaRPr lang="en-ZA" sz="2800" b="0" strike="noStrike" spc="-1">
              <a:latin typeface="Arial"/>
            </a:endParaRPr>
          </a:p>
        </p:txBody>
      </p:sp>
      <p:sp>
        <p:nvSpPr>
          <p:cNvPr id="134" name="Content Placeholder 2"/>
          <p:cNvSpPr/>
          <p:nvPr/>
        </p:nvSpPr>
        <p:spPr>
          <a:xfrm>
            <a:off x="294840" y="1645920"/>
            <a:ext cx="11577600" cy="456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457200" indent="-457200">
              <a:lnSpc>
                <a:spcPct val="90000"/>
              </a:lnSpc>
              <a:spcBef>
                <a:spcPts val="1001"/>
              </a:spcBef>
              <a:buFont typeface="Arial" panose="020B0604020202020204" pitchFamily="34" charset="0"/>
              <a:buChar char="•"/>
              <a:tabLst>
                <a:tab pos="0" algn="l"/>
              </a:tabLst>
            </a:pPr>
            <a:r>
              <a:rPr lang="en-US" sz="2800" b="0" strike="noStrike" spc="-1" dirty="0">
                <a:solidFill>
                  <a:srgbClr val="262626"/>
                </a:solidFill>
                <a:latin typeface="Arial"/>
                <a:ea typeface="DejaVu Sans"/>
              </a:rPr>
              <a:t>Backlog Status</a:t>
            </a:r>
          </a:p>
          <a:p>
            <a:pPr marL="457200" indent="-457200">
              <a:lnSpc>
                <a:spcPct val="90000"/>
              </a:lnSpc>
              <a:spcBef>
                <a:spcPts val="1001"/>
              </a:spcBef>
              <a:buFont typeface="Arial" panose="020B0604020202020204" pitchFamily="34" charset="0"/>
              <a:buChar char="•"/>
              <a:tabLst>
                <a:tab pos="0" algn="l"/>
              </a:tabLst>
            </a:pPr>
            <a:endParaRPr lang="en-US" sz="2800" spc="-1" dirty="0">
              <a:solidFill>
                <a:srgbClr val="262626"/>
              </a:solidFill>
              <a:latin typeface="Arial"/>
              <a:ea typeface="DejaVu Sans"/>
            </a:endParaRPr>
          </a:p>
          <a:p>
            <a:pPr marL="457200" indent="-457200">
              <a:lnSpc>
                <a:spcPct val="90000"/>
              </a:lnSpc>
              <a:spcBef>
                <a:spcPts val="1001"/>
              </a:spcBef>
              <a:buFont typeface="Arial" panose="020B0604020202020204" pitchFamily="34" charset="0"/>
              <a:buChar char="•"/>
              <a:tabLst>
                <a:tab pos="0" algn="l"/>
              </a:tabLst>
            </a:pPr>
            <a:r>
              <a:rPr lang="en-US" sz="2800" b="0" strike="noStrike" spc="-1" dirty="0">
                <a:solidFill>
                  <a:srgbClr val="262626"/>
                </a:solidFill>
                <a:latin typeface="Arial"/>
                <a:ea typeface="DejaVu Sans"/>
              </a:rPr>
              <a:t>DLTC Plan of Action Focus Areas</a:t>
            </a:r>
          </a:p>
          <a:p>
            <a:pPr marL="457200" indent="-457200">
              <a:lnSpc>
                <a:spcPct val="90000"/>
              </a:lnSpc>
              <a:spcBef>
                <a:spcPts val="1001"/>
              </a:spcBef>
              <a:buFont typeface="Arial" panose="020B0604020202020204" pitchFamily="34" charset="0"/>
              <a:buChar char="•"/>
              <a:tabLst>
                <a:tab pos="0" algn="l"/>
              </a:tabLst>
            </a:pPr>
            <a:endParaRPr lang="en-US" sz="2800" spc="-1" dirty="0">
              <a:solidFill>
                <a:srgbClr val="262626"/>
              </a:solidFill>
              <a:latin typeface="Arial"/>
              <a:ea typeface="DejaVu Sans"/>
            </a:endParaRPr>
          </a:p>
          <a:p>
            <a:pPr marL="457200" indent="-457200">
              <a:lnSpc>
                <a:spcPct val="90000"/>
              </a:lnSpc>
              <a:spcBef>
                <a:spcPts val="1001"/>
              </a:spcBef>
              <a:buFont typeface="Arial" panose="020B0604020202020204" pitchFamily="34" charset="0"/>
              <a:buChar char="•"/>
              <a:tabLst>
                <a:tab pos="0" algn="l"/>
              </a:tabLst>
            </a:pPr>
            <a:r>
              <a:rPr lang="en-GB" sz="2800" b="0" strike="noStrike" spc="-1" dirty="0">
                <a:solidFill>
                  <a:srgbClr val="262626"/>
                </a:solidFill>
                <a:latin typeface="Arial"/>
                <a:ea typeface="DejaVu Sans"/>
              </a:rPr>
              <a:t>Status Update on the proposed interventions</a:t>
            </a:r>
            <a:endParaRPr lang="en-ZA" sz="2800" b="0" strike="noStrike" spc="-1" dirty="0">
              <a:latin typeface="Arial"/>
            </a:endParaRPr>
          </a:p>
        </p:txBody>
      </p:sp>
      <p:sp>
        <p:nvSpPr>
          <p:cNvPr id="2" name="Rectangle 1">
            <a:extLst>
              <a:ext uri="{FF2B5EF4-FFF2-40B4-BE49-F238E27FC236}">
                <a16:creationId xmlns:a16="http://schemas.microsoft.com/office/drawing/2014/main" xmlns="" id="{D1623EA5-CB68-4B56-98C1-2E6BA3862318}"/>
              </a:ext>
            </a:extLst>
          </p:cNvPr>
          <p:cNvSpPr/>
          <p:nvPr/>
        </p:nvSpPr>
        <p:spPr>
          <a:xfrm>
            <a:off x="285120" y="3581400"/>
            <a:ext cx="10906755" cy="676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06526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traight Connector 9"/>
          <p:cNvSpPr/>
          <p:nvPr/>
        </p:nvSpPr>
        <p:spPr>
          <a:xfrm>
            <a:off x="7636320" y="1221840"/>
            <a:ext cx="360" cy="421632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77" name="Straight Connector 7"/>
          <p:cNvSpPr/>
          <p:nvPr/>
        </p:nvSpPr>
        <p:spPr>
          <a:xfrm>
            <a:off x="4940280" y="1189080"/>
            <a:ext cx="360" cy="421632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78" name="Straight Connector 27"/>
          <p:cNvSpPr/>
          <p:nvPr/>
        </p:nvSpPr>
        <p:spPr>
          <a:xfrm>
            <a:off x="2287440" y="1229760"/>
            <a:ext cx="360" cy="421632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79" name="Title 1"/>
          <p:cNvSpPr/>
          <p:nvPr/>
        </p:nvSpPr>
        <p:spPr>
          <a:xfrm>
            <a:off x="132840" y="95400"/>
            <a:ext cx="10045440" cy="75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2800" b="0" strike="noStrike" spc="-1">
                <a:solidFill>
                  <a:srgbClr val="0070C0"/>
                </a:solidFill>
                <a:latin typeface="Arial"/>
                <a:ea typeface="DejaVu Sans"/>
              </a:rPr>
              <a:t>Timelines for various solutions and progress </a:t>
            </a:r>
            <a:endParaRPr lang="en-ZA" sz="2800" b="0" strike="noStrike" spc="-1">
              <a:latin typeface="Arial"/>
            </a:endParaRPr>
          </a:p>
        </p:txBody>
      </p:sp>
      <p:sp>
        <p:nvSpPr>
          <p:cNvPr id="180" name="Arrow: Pentagon 3"/>
          <p:cNvSpPr/>
          <p:nvPr/>
        </p:nvSpPr>
        <p:spPr>
          <a:xfrm>
            <a:off x="32760" y="999000"/>
            <a:ext cx="2196360" cy="431280"/>
          </a:xfrm>
          <a:prstGeom prst="homePlate">
            <a:avLst>
              <a:gd name="adj" fmla="val 50000"/>
            </a:avLst>
          </a:prstGeom>
          <a:solidFill>
            <a:srgbClr val="F10D0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ZA" sz="1400" b="0" strike="noStrike" spc="-1">
                <a:solidFill>
                  <a:schemeClr val="bg1"/>
                </a:solidFill>
                <a:latin typeface="Arial"/>
                <a:ea typeface="Calibri"/>
              </a:rPr>
              <a:t>Digitalisation  Diepsloot Mobile Centre</a:t>
            </a:r>
            <a:endParaRPr lang="en-ZA" sz="1400" b="0" strike="noStrike" spc="-1">
              <a:solidFill>
                <a:schemeClr val="bg1"/>
              </a:solidFill>
              <a:latin typeface="Arial"/>
            </a:endParaRPr>
          </a:p>
        </p:txBody>
      </p:sp>
      <p:sp>
        <p:nvSpPr>
          <p:cNvPr id="181" name="Arrow: Pentagon 4"/>
          <p:cNvSpPr/>
          <p:nvPr/>
        </p:nvSpPr>
        <p:spPr>
          <a:xfrm>
            <a:off x="32760" y="1975680"/>
            <a:ext cx="7549200" cy="621720"/>
          </a:xfrm>
          <a:prstGeom prst="homePlate">
            <a:avLst>
              <a:gd name="adj" fmla="val 50000"/>
            </a:avLst>
          </a:prstGeom>
          <a:solidFill>
            <a:srgbClr val="FFA6A6"/>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ZA" sz="1400" b="0" strike="noStrike" spc="-1">
                <a:latin typeface="Arial"/>
                <a:ea typeface="Calibri"/>
              </a:rPr>
              <a:t>Establishment of DLTC managed by RTMC (Waterfall, Eco Park &amp; Koedoespoort)</a:t>
            </a:r>
            <a:endParaRPr lang="en-ZA" sz="1400" b="0" strike="noStrike" spc="-1">
              <a:latin typeface="Arial"/>
            </a:endParaRPr>
          </a:p>
        </p:txBody>
      </p:sp>
      <p:sp>
        <p:nvSpPr>
          <p:cNvPr id="182" name="TextBox 8"/>
          <p:cNvSpPr/>
          <p:nvPr/>
        </p:nvSpPr>
        <p:spPr>
          <a:xfrm>
            <a:off x="4354560" y="5408280"/>
            <a:ext cx="1318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ea typeface="DejaVu Sans"/>
              </a:rPr>
              <a:t>July 2021</a:t>
            </a:r>
            <a:endParaRPr lang="en-ZA" sz="1800" b="0" strike="noStrike" spc="-1">
              <a:latin typeface="Arial"/>
            </a:endParaRPr>
          </a:p>
        </p:txBody>
      </p:sp>
      <p:sp>
        <p:nvSpPr>
          <p:cNvPr id="183" name="TextBox 10"/>
          <p:cNvSpPr/>
          <p:nvPr/>
        </p:nvSpPr>
        <p:spPr>
          <a:xfrm>
            <a:off x="7013520" y="5419440"/>
            <a:ext cx="1318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ea typeface="DejaVu Sans"/>
              </a:rPr>
              <a:t>Aug 2021</a:t>
            </a:r>
            <a:endParaRPr lang="en-ZA" sz="1800" b="0" strike="noStrike" spc="-1">
              <a:latin typeface="Arial"/>
            </a:endParaRPr>
          </a:p>
        </p:txBody>
      </p:sp>
      <p:sp>
        <p:nvSpPr>
          <p:cNvPr id="184" name="Straight Connector 11"/>
          <p:cNvSpPr/>
          <p:nvPr/>
        </p:nvSpPr>
        <p:spPr>
          <a:xfrm>
            <a:off x="10332720" y="1146240"/>
            <a:ext cx="360" cy="4216320"/>
          </a:xfrm>
          <a:prstGeom prst="line">
            <a:avLst/>
          </a:prstGeom>
          <a:ln>
            <a:solidFill>
              <a:srgbClr val="4472C4"/>
            </a:solidFill>
          </a:ln>
        </p:spPr>
        <p:style>
          <a:lnRef idx="1">
            <a:schemeClr val="accent1"/>
          </a:lnRef>
          <a:fillRef idx="0">
            <a:schemeClr val="accent1"/>
          </a:fillRef>
          <a:effectRef idx="0">
            <a:schemeClr val="accent1"/>
          </a:effectRef>
          <a:fontRef idx="minor"/>
        </p:style>
      </p:sp>
      <p:sp>
        <p:nvSpPr>
          <p:cNvPr id="185" name="TextBox 12"/>
          <p:cNvSpPr/>
          <p:nvPr/>
        </p:nvSpPr>
        <p:spPr>
          <a:xfrm>
            <a:off x="9672480" y="5397480"/>
            <a:ext cx="1318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ea typeface="DejaVu Sans"/>
              </a:rPr>
              <a:t>Sep 2021</a:t>
            </a:r>
            <a:endParaRPr lang="en-ZA" sz="1800" b="0" strike="noStrike" spc="-1">
              <a:latin typeface="Arial"/>
            </a:endParaRPr>
          </a:p>
        </p:txBody>
      </p:sp>
      <p:sp>
        <p:nvSpPr>
          <p:cNvPr id="186" name="TextBox 18"/>
          <p:cNvSpPr/>
          <p:nvPr/>
        </p:nvSpPr>
        <p:spPr>
          <a:xfrm>
            <a:off x="1695600" y="5419080"/>
            <a:ext cx="13186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Arial"/>
                <a:ea typeface="DejaVu Sans"/>
              </a:rPr>
              <a:t>June 2021</a:t>
            </a:r>
            <a:endParaRPr lang="en-ZA" sz="1800" b="0" strike="noStrike" spc="-1">
              <a:latin typeface="Arial"/>
            </a:endParaRPr>
          </a:p>
        </p:txBody>
      </p:sp>
      <p:sp>
        <p:nvSpPr>
          <p:cNvPr id="187" name="Arrow: Pentagon 20"/>
          <p:cNvSpPr/>
          <p:nvPr/>
        </p:nvSpPr>
        <p:spPr>
          <a:xfrm>
            <a:off x="27720" y="3359880"/>
            <a:ext cx="10278000" cy="458640"/>
          </a:xfrm>
          <a:prstGeom prst="homePlate">
            <a:avLst>
              <a:gd name="adj" fmla="val 50000"/>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ZA" sz="1600" b="0" strike="noStrike" spc="-1">
                <a:solidFill>
                  <a:srgbClr val="000000"/>
                </a:solidFill>
                <a:latin typeface="Arial"/>
                <a:ea typeface="DejaVu Sans"/>
              </a:rPr>
              <a:t>Upgrading of network lines for better performance of LEUs and NaTIS.</a:t>
            </a:r>
            <a:endParaRPr lang="en-ZA" sz="1600" b="0" strike="noStrike" spc="-1">
              <a:latin typeface="Arial"/>
            </a:endParaRPr>
          </a:p>
        </p:txBody>
      </p:sp>
      <p:sp>
        <p:nvSpPr>
          <p:cNvPr id="188" name="Arrow: Pentagon 24"/>
          <p:cNvSpPr/>
          <p:nvPr/>
        </p:nvSpPr>
        <p:spPr>
          <a:xfrm>
            <a:off x="38520" y="4390920"/>
            <a:ext cx="10278000" cy="458640"/>
          </a:xfrm>
          <a:prstGeom prst="homePlate">
            <a:avLst>
              <a:gd name="adj" fmla="val 50000"/>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ZA" sz="1600" b="0" strike="noStrike" spc="-1">
                <a:solidFill>
                  <a:srgbClr val="000000"/>
                </a:solidFill>
                <a:latin typeface="Arial"/>
                <a:ea typeface="Calibri"/>
              </a:rPr>
              <a:t>Computerisation of Learner Licence Testing Centres (CLLT)</a:t>
            </a:r>
            <a:endParaRPr lang="en-ZA" sz="1600" b="0" strike="noStrike" spc="-1">
              <a:latin typeface="Arial"/>
            </a:endParaRPr>
          </a:p>
        </p:txBody>
      </p:sp>
      <p:sp>
        <p:nvSpPr>
          <p:cNvPr id="189" name="Arrow: Pentagon 25"/>
          <p:cNvSpPr/>
          <p:nvPr/>
        </p:nvSpPr>
        <p:spPr>
          <a:xfrm>
            <a:off x="27720" y="2678430"/>
            <a:ext cx="7554240" cy="609840"/>
          </a:xfrm>
          <a:prstGeom prst="homePlate">
            <a:avLst>
              <a:gd name="adj" fmla="val 50000"/>
            </a:avLst>
          </a:prstGeom>
          <a:solidFill>
            <a:srgbClr val="FFA6A6"/>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1600" b="0" strike="noStrike" spc="-1">
                <a:solidFill>
                  <a:srgbClr val="000000"/>
                </a:solidFill>
                <a:latin typeface="Arial"/>
                <a:ea typeface="Calibri"/>
              </a:rPr>
              <a:t>Improvements &amp; expansion of the online booking system/Payment Gateway</a:t>
            </a:r>
            <a:endParaRPr lang="en-ZA" sz="1600" b="0" strike="noStrike" spc="-1">
              <a:latin typeface="Arial"/>
            </a:endParaRPr>
          </a:p>
        </p:txBody>
      </p:sp>
      <p:sp>
        <p:nvSpPr>
          <p:cNvPr id="190" name="Arrow: Pentagon 26"/>
          <p:cNvSpPr/>
          <p:nvPr/>
        </p:nvSpPr>
        <p:spPr>
          <a:xfrm>
            <a:off x="48600" y="4931640"/>
            <a:ext cx="10278720" cy="457560"/>
          </a:xfrm>
          <a:prstGeom prst="homePlate">
            <a:avLst>
              <a:gd name="adj" fmla="val 50000"/>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ZA" sz="1600" b="0" strike="noStrike" spc="-1">
                <a:solidFill>
                  <a:srgbClr val="000000"/>
                </a:solidFill>
                <a:latin typeface="Arial"/>
                <a:ea typeface="Calibri"/>
              </a:rPr>
              <a:t>Digitalisation of roadworthiness testing sheet</a:t>
            </a:r>
            <a:endParaRPr lang="en-ZA" sz="1600" b="0" strike="noStrike" spc="-1">
              <a:latin typeface="Arial"/>
            </a:endParaRPr>
          </a:p>
        </p:txBody>
      </p:sp>
      <p:sp>
        <p:nvSpPr>
          <p:cNvPr id="191" name="Arrow: Pentagon 17"/>
          <p:cNvSpPr/>
          <p:nvPr/>
        </p:nvSpPr>
        <p:spPr>
          <a:xfrm>
            <a:off x="27720" y="3866400"/>
            <a:ext cx="10279440" cy="458640"/>
          </a:xfrm>
          <a:prstGeom prst="homePlate">
            <a:avLst>
              <a:gd name="adj" fmla="val 50000"/>
            </a:avLst>
          </a:prstGeom>
          <a:solidFill>
            <a:srgbClr val="FFC000"/>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ZA" sz="1600" b="0" strike="noStrike" spc="-1">
                <a:solidFill>
                  <a:srgbClr val="000000"/>
                </a:solidFill>
                <a:latin typeface="Arial"/>
                <a:ea typeface="Calibri"/>
              </a:rPr>
              <a:t>Introduce electronic online Eye Testing interface with HPCSA</a:t>
            </a:r>
            <a:endParaRPr lang="en-ZA" sz="1600" b="0" strike="noStrike" spc="-1">
              <a:latin typeface="Arial"/>
            </a:endParaRPr>
          </a:p>
        </p:txBody>
      </p:sp>
      <p:graphicFrame>
        <p:nvGraphicFramePr>
          <p:cNvPr id="192" name="Table 5"/>
          <p:cNvGraphicFramePr/>
          <p:nvPr>
            <p:extLst>
              <p:ext uri="{D42A27DB-BD31-4B8C-83A1-F6EECF244321}">
                <p14:modId xmlns:p14="http://schemas.microsoft.com/office/powerpoint/2010/main" xmlns="" val="2595265612"/>
              </p:ext>
            </p:extLst>
          </p:nvPr>
        </p:nvGraphicFramePr>
        <p:xfrm>
          <a:off x="10452240" y="2654280"/>
          <a:ext cx="1544040" cy="1895040"/>
        </p:xfrm>
        <a:graphic>
          <a:graphicData uri="http://schemas.openxmlformats.org/drawingml/2006/table">
            <a:tbl>
              <a:tblPr/>
              <a:tblGrid>
                <a:gridCol w="1544040">
                  <a:extLst>
                    <a:ext uri="{9D8B030D-6E8A-4147-A177-3AD203B41FA5}">
                      <a16:colId xmlns:a16="http://schemas.microsoft.com/office/drawing/2014/main" xmlns="" val="20000"/>
                    </a:ext>
                  </a:extLst>
                </a:gridCol>
              </a:tblGrid>
              <a:tr h="398880">
                <a:tc>
                  <a:txBody>
                    <a:bodyPr/>
                    <a:lstStyle/>
                    <a:p>
                      <a:pPr>
                        <a:lnSpc>
                          <a:spcPct val="100000"/>
                        </a:lnSpc>
                      </a:pPr>
                      <a:r>
                        <a:rPr lang="en-US" sz="1500" b="1" strike="noStrike" spc="-1">
                          <a:solidFill>
                            <a:srgbClr val="FFFFFF"/>
                          </a:solidFill>
                          <a:latin typeface="Arial"/>
                        </a:rPr>
                        <a:t>Complete</a:t>
                      </a:r>
                      <a:endParaRPr lang="en-ZA" sz="15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B050"/>
                    </a:solidFill>
                  </a:tcPr>
                </a:tc>
                <a:extLst>
                  <a:ext uri="{0D108BD9-81ED-4DB2-BD59-A6C34878D82A}">
                    <a16:rowId xmlns:a16="http://schemas.microsoft.com/office/drawing/2014/main" xmlns="" val="10000"/>
                  </a:ext>
                </a:extLst>
              </a:tr>
              <a:tr h="422280">
                <a:tc>
                  <a:txBody>
                    <a:bodyPr/>
                    <a:lstStyle/>
                    <a:p>
                      <a:pPr>
                        <a:lnSpc>
                          <a:spcPct val="100000"/>
                        </a:lnSpc>
                      </a:pPr>
                      <a:r>
                        <a:rPr lang="en-US" sz="1500" b="0" strike="noStrike" spc="-1">
                          <a:solidFill>
                            <a:srgbClr val="000000"/>
                          </a:solidFill>
                          <a:latin typeface="Arial"/>
                        </a:rPr>
                        <a:t>In progress</a:t>
                      </a:r>
                      <a:endParaRPr lang="en-ZA" sz="1500" b="0" strike="noStrike" spc="-1">
                        <a:latin typeface="Arial"/>
                      </a:endParaRPr>
                    </a:p>
                    <a:p>
                      <a:pPr>
                        <a:lnSpc>
                          <a:spcPct val="100000"/>
                        </a:lnSpc>
                      </a:pPr>
                      <a:r>
                        <a:rPr lang="en-US" sz="1500" b="0" strike="noStrike" spc="-1">
                          <a:solidFill>
                            <a:srgbClr val="000000"/>
                          </a:solidFill>
                          <a:latin typeface="Arial"/>
                        </a:rPr>
                        <a:t>OnTrack</a:t>
                      </a:r>
                      <a:endParaRPr lang="en-ZA" sz="15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C000"/>
                    </a:solidFill>
                  </a:tcPr>
                </a:tc>
                <a:extLst>
                  <a:ext uri="{0D108BD9-81ED-4DB2-BD59-A6C34878D82A}">
                    <a16:rowId xmlns:a16="http://schemas.microsoft.com/office/drawing/2014/main" xmlns="" val="10001"/>
                  </a:ext>
                </a:extLst>
              </a:tr>
              <a:tr h="398880">
                <a:tc>
                  <a:txBody>
                    <a:bodyPr/>
                    <a:lstStyle/>
                    <a:p>
                      <a:pPr>
                        <a:lnSpc>
                          <a:spcPct val="100000"/>
                        </a:lnSpc>
                      </a:pPr>
                      <a:r>
                        <a:rPr lang="en-ZA" sz="1500" b="0" strike="noStrike" spc="-1">
                          <a:latin typeface="Arial"/>
                        </a:rPr>
                        <a:t>In progress</a:t>
                      </a:r>
                    </a:p>
                    <a:p>
                      <a:pPr>
                        <a:lnSpc>
                          <a:spcPct val="100000"/>
                        </a:lnSpc>
                      </a:pPr>
                      <a:r>
                        <a:rPr lang="en-ZA" sz="1500" b="0" strike="noStrike" spc="-1">
                          <a:latin typeface="Arial"/>
                        </a:rPr>
                        <a:t>At Risk</a:t>
                      </a:r>
                    </a:p>
                  </a:txBody>
                  <a:tcPr>
                    <a:lnL w="12240">
                      <a:solidFill>
                        <a:srgbClr val="FFFFFF"/>
                      </a:solidFill>
                    </a:lnL>
                    <a:lnR w="12240">
                      <a:solidFill>
                        <a:srgbClr val="FFFFFF"/>
                      </a:solidFill>
                    </a:lnR>
                    <a:lnT w="12240">
                      <a:solidFill>
                        <a:srgbClr val="FFFFFF"/>
                      </a:solidFill>
                    </a:lnT>
                    <a:lnB w="12240">
                      <a:solidFill>
                        <a:srgbClr val="FFFFFF"/>
                      </a:solidFill>
                    </a:lnB>
                    <a:solidFill>
                      <a:srgbClr val="FFA6A6"/>
                    </a:solidFill>
                  </a:tcPr>
                </a:tc>
                <a:extLst>
                  <a:ext uri="{0D108BD9-81ED-4DB2-BD59-A6C34878D82A}">
                    <a16:rowId xmlns:a16="http://schemas.microsoft.com/office/drawing/2014/main" xmlns="" val="10002"/>
                  </a:ext>
                </a:extLst>
              </a:tr>
              <a:tr h="398880">
                <a:tc>
                  <a:txBody>
                    <a:bodyPr/>
                    <a:lstStyle/>
                    <a:p>
                      <a:pPr>
                        <a:lnSpc>
                          <a:spcPct val="100000"/>
                        </a:lnSpc>
                      </a:pPr>
                      <a:r>
                        <a:rPr lang="en-ZA" sz="1500" b="0" strike="noStrike" spc="-1" dirty="0">
                          <a:solidFill>
                            <a:schemeClr val="bg1"/>
                          </a:solidFill>
                          <a:latin typeface="Arial"/>
                        </a:rPr>
                        <a:t>At Risk</a:t>
                      </a:r>
                    </a:p>
                  </a:txBody>
                  <a:tcPr>
                    <a:lnL w="12240">
                      <a:solidFill>
                        <a:srgbClr val="FFFFFF"/>
                      </a:solidFill>
                    </a:lnL>
                    <a:lnR w="12240">
                      <a:solidFill>
                        <a:srgbClr val="FFFFFF"/>
                      </a:solidFill>
                    </a:lnR>
                    <a:lnT w="12240">
                      <a:solidFill>
                        <a:srgbClr val="FFFFFF"/>
                      </a:solidFill>
                    </a:lnT>
                    <a:lnB w="12240">
                      <a:solidFill>
                        <a:srgbClr val="FFFFFF"/>
                      </a:solidFill>
                    </a:lnB>
                    <a:solidFill>
                      <a:srgbClr val="FF0000"/>
                    </a:solidFill>
                  </a:tcPr>
                </a:tc>
                <a:extLst>
                  <a:ext uri="{0D108BD9-81ED-4DB2-BD59-A6C34878D82A}">
                    <a16:rowId xmlns:a16="http://schemas.microsoft.com/office/drawing/2014/main" xmlns="" val="10003"/>
                  </a:ext>
                </a:extLst>
              </a:tr>
            </a:tbl>
          </a:graphicData>
        </a:graphic>
      </p:graphicFrame>
      <p:sp>
        <p:nvSpPr>
          <p:cNvPr id="193" name="Arrow: Pentagon 19"/>
          <p:cNvSpPr/>
          <p:nvPr/>
        </p:nvSpPr>
        <p:spPr>
          <a:xfrm>
            <a:off x="43920" y="1465200"/>
            <a:ext cx="2207880" cy="431280"/>
          </a:xfrm>
          <a:prstGeom prst="homePlate">
            <a:avLst>
              <a:gd name="adj" fmla="val 50000"/>
            </a:avLst>
          </a:prstGeom>
          <a:solidFill>
            <a:srgbClr val="F10D0C"/>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ZA" sz="1400" b="0" strike="noStrike" spc="-1">
                <a:solidFill>
                  <a:schemeClr val="bg1"/>
                </a:solidFill>
                <a:latin typeface="Arial"/>
                <a:ea typeface="Calibri"/>
              </a:rPr>
              <a:t>Digitalisation of Sandton Mobile Centre</a:t>
            </a:r>
            <a:endParaRPr lang="en-ZA" sz="1400" b="0" strike="noStrike" spc="-1">
              <a:solidFill>
                <a:schemeClr val="bg1"/>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itle 1"/>
          <p:cNvSpPr/>
          <p:nvPr/>
        </p:nvSpPr>
        <p:spPr>
          <a:xfrm>
            <a:off x="217800" y="0"/>
            <a:ext cx="10045440" cy="75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GB" sz="2800" b="0" strike="noStrike" spc="-1">
                <a:solidFill>
                  <a:srgbClr val="0070C0"/>
                </a:solidFill>
                <a:latin typeface="Arial"/>
                <a:ea typeface="DejaVu Sans"/>
              </a:rPr>
              <a:t>Phase 1: Short Term interventions and Timelines</a:t>
            </a:r>
            <a:endParaRPr lang="en-ZA" sz="2800" b="0" strike="noStrike" spc="-1">
              <a:latin typeface="Arial"/>
            </a:endParaRPr>
          </a:p>
        </p:txBody>
      </p:sp>
      <p:graphicFrame>
        <p:nvGraphicFramePr>
          <p:cNvPr id="195" name="Table 2"/>
          <p:cNvGraphicFramePr/>
          <p:nvPr>
            <p:extLst>
              <p:ext uri="{D42A27DB-BD31-4B8C-83A1-F6EECF244321}">
                <p14:modId xmlns:p14="http://schemas.microsoft.com/office/powerpoint/2010/main" xmlns="" val="1258956869"/>
              </p:ext>
            </p:extLst>
          </p:nvPr>
        </p:nvGraphicFramePr>
        <p:xfrm>
          <a:off x="217800" y="816480"/>
          <a:ext cx="11472840" cy="5274216"/>
        </p:xfrm>
        <a:graphic>
          <a:graphicData uri="http://schemas.openxmlformats.org/drawingml/2006/table">
            <a:tbl>
              <a:tblPr/>
              <a:tblGrid>
                <a:gridCol w="385920">
                  <a:extLst>
                    <a:ext uri="{9D8B030D-6E8A-4147-A177-3AD203B41FA5}">
                      <a16:colId xmlns:a16="http://schemas.microsoft.com/office/drawing/2014/main" xmlns="" val="20000"/>
                    </a:ext>
                  </a:extLst>
                </a:gridCol>
                <a:gridCol w="831240">
                  <a:extLst>
                    <a:ext uri="{9D8B030D-6E8A-4147-A177-3AD203B41FA5}">
                      <a16:colId xmlns:a16="http://schemas.microsoft.com/office/drawing/2014/main" xmlns="" val="20001"/>
                    </a:ext>
                  </a:extLst>
                </a:gridCol>
                <a:gridCol w="839520">
                  <a:extLst>
                    <a:ext uri="{9D8B030D-6E8A-4147-A177-3AD203B41FA5}">
                      <a16:colId xmlns:a16="http://schemas.microsoft.com/office/drawing/2014/main" xmlns="" val="20002"/>
                    </a:ext>
                  </a:extLst>
                </a:gridCol>
                <a:gridCol w="1121040">
                  <a:extLst>
                    <a:ext uri="{9D8B030D-6E8A-4147-A177-3AD203B41FA5}">
                      <a16:colId xmlns:a16="http://schemas.microsoft.com/office/drawing/2014/main" xmlns="" val="20003"/>
                    </a:ext>
                  </a:extLst>
                </a:gridCol>
                <a:gridCol w="1357560">
                  <a:extLst>
                    <a:ext uri="{9D8B030D-6E8A-4147-A177-3AD203B41FA5}">
                      <a16:colId xmlns:a16="http://schemas.microsoft.com/office/drawing/2014/main" xmlns="" val="20004"/>
                    </a:ext>
                  </a:extLst>
                </a:gridCol>
                <a:gridCol w="798480">
                  <a:extLst>
                    <a:ext uri="{9D8B030D-6E8A-4147-A177-3AD203B41FA5}">
                      <a16:colId xmlns:a16="http://schemas.microsoft.com/office/drawing/2014/main" xmlns="" val="20005"/>
                    </a:ext>
                  </a:extLst>
                </a:gridCol>
                <a:gridCol w="6139080">
                  <a:extLst>
                    <a:ext uri="{9D8B030D-6E8A-4147-A177-3AD203B41FA5}">
                      <a16:colId xmlns:a16="http://schemas.microsoft.com/office/drawing/2014/main" xmlns="" val="20006"/>
                    </a:ext>
                  </a:extLst>
                </a:gridCol>
              </a:tblGrid>
              <a:tr h="421560">
                <a:tc>
                  <a:txBody>
                    <a:bodyPr/>
                    <a:lstStyle/>
                    <a:p>
                      <a:pPr>
                        <a:lnSpc>
                          <a:spcPct val="105000"/>
                        </a:lnSpc>
                        <a:spcAft>
                          <a:spcPts val="799"/>
                        </a:spcAft>
                      </a:pPr>
                      <a:r>
                        <a:rPr lang="en-GB" sz="1400" b="1" strike="noStrike" spc="-1">
                          <a:solidFill>
                            <a:srgbClr val="FFFFFF"/>
                          </a:solidFill>
                          <a:latin typeface="Arial"/>
                        </a:rPr>
                        <a:t>NO</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gridSpan="2">
                  <a:txBody>
                    <a:bodyPr/>
                    <a:lstStyle/>
                    <a:p>
                      <a:pPr>
                        <a:lnSpc>
                          <a:spcPct val="105000"/>
                        </a:lnSpc>
                        <a:spcAft>
                          <a:spcPts val="799"/>
                        </a:spcAft>
                        <a:tabLst>
                          <a:tab pos="0" algn="l"/>
                        </a:tabLst>
                      </a:pPr>
                      <a:r>
                        <a:rPr lang="en-ZA" sz="1400" b="1" strike="noStrike" spc="-1">
                          <a:solidFill>
                            <a:srgbClr val="FFFFFF"/>
                          </a:solidFill>
                          <a:latin typeface="Arial"/>
                        </a:rPr>
                        <a:t>INTERVENTIONS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hMerge="1">
                  <a:txBody>
                    <a:bodyPr/>
                    <a:lstStyle/>
                    <a:p>
                      <a:endParaRPr lang="en-US"/>
                    </a:p>
                  </a:txBody>
                  <a:tcPr marL="90000" marR="90000">
                    <a:solidFill>
                      <a:srgbClr val="729FCF"/>
                    </a:solidFill>
                  </a:tcPr>
                </a:tc>
                <a:tc>
                  <a:txBody>
                    <a:bodyPr/>
                    <a:lstStyle/>
                    <a:p>
                      <a:pPr>
                        <a:lnSpc>
                          <a:spcPct val="105000"/>
                        </a:lnSpc>
                        <a:spcAft>
                          <a:spcPts val="799"/>
                        </a:spcAft>
                      </a:pPr>
                      <a:r>
                        <a:rPr lang="en-GB" sz="1400" b="1" strike="noStrike" spc="-1">
                          <a:solidFill>
                            <a:srgbClr val="FFFFFF"/>
                          </a:solidFill>
                          <a:latin typeface="Arial"/>
                        </a:rPr>
                        <a:t>ACTIVITIES</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a:solidFill>
                            <a:srgbClr val="FFFFFF"/>
                          </a:solidFill>
                          <a:latin typeface="Arial"/>
                        </a:rPr>
                        <a:t>RESPONSIBLE</a:t>
                      </a: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dirty="0">
                          <a:solidFill>
                            <a:srgbClr val="FFFFFF"/>
                          </a:solidFill>
                          <a:latin typeface="Arial"/>
                        </a:rPr>
                        <a:t>DUE DATE</a:t>
                      </a:r>
                      <a:endParaRPr lang="en-ZA" sz="1400" b="0" strike="noStrike" spc="-1" dirty="0">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5000"/>
                        </a:lnSpc>
                        <a:spcAft>
                          <a:spcPts val="799"/>
                        </a:spcAft>
                      </a:pPr>
                      <a:r>
                        <a:rPr lang="en-GB" sz="1400" b="1" strike="noStrike" spc="-1" dirty="0">
                          <a:solidFill>
                            <a:srgbClr val="FFFFFF"/>
                          </a:solidFill>
                          <a:latin typeface="Arial"/>
                        </a:rPr>
                        <a:t>STATUS</a:t>
                      </a:r>
                      <a:endParaRPr lang="en-ZA" sz="1400" b="0" strike="noStrike" spc="-1" dirty="0">
                        <a:latin typeface="Arial"/>
                      </a:endParaRPr>
                    </a:p>
                  </a:txBody>
                  <a:tcPr marL="17640" marR="176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extLst>
                  <a:ext uri="{0D108BD9-81ED-4DB2-BD59-A6C34878D82A}">
                    <a16:rowId xmlns:a16="http://schemas.microsoft.com/office/drawing/2014/main" xmlns="" val="10000"/>
                  </a:ext>
                </a:extLst>
              </a:tr>
              <a:tr h="3686760">
                <a:tc rowSpan="2">
                  <a:txBody>
                    <a:bodyPr/>
                    <a:lstStyle/>
                    <a:p>
                      <a:pPr>
                        <a:lnSpc>
                          <a:spcPct val="105000"/>
                        </a:lnSpc>
                        <a:spcAft>
                          <a:spcPts val="799"/>
                        </a:spcAft>
                      </a:pPr>
                      <a:r>
                        <a:rPr lang="en-ZA" sz="1400" b="1" strike="noStrike" spc="-1">
                          <a:solidFill>
                            <a:srgbClr val="FFFFFF"/>
                          </a:solidFill>
                          <a:latin typeface="Arial"/>
                        </a:rPr>
                        <a:t>1</a:t>
                      </a:r>
                      <a:endParaRPr lang="en-ZA" sz="1400" b="0" strike="noStrike" spc="-1">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472C4"/>
                    </a:solidFill>
                  </a:tcPr>
                </a:tc>
                <a:tc rowSpan="2">
                  <a:txBody>
                    <a:bodyPr/>
                    <a:lstStyle/>
                    <a:p>
                      <a:pPr algn="just">
                        <a:lnSpc>
                          <a:spcPct val="105000"/>
                        </a:lnSpc>
                        <a:spcAft>
                          <a:spcPts val="799"/>
                        </a:spcAft>
                      </a:pPr>
                      <a:r>
                        <a:rPr lang="en-ZA" sz="1400" b="1" strike="noStrike" spc="-1">
                          <a:solidFill>
                            <a:srgbClr val="000000"/>
                          </a:solidFill>
                          <a:latin typeface="Arial"/>
                        </a:rPr>
                        <a:t>Decreasing backlog</a:t>
                      </a:r>
                      <a:endParaRPr lang="en-ZA" sz="1400" b="0" strike="noStrike" spc="-1">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just">
                        <a:lnSpc>
                          <a:spcPct val="105000"/>
                        </a:lnSpc>
                        <a:spcAft>
                          <a:spcPts val="799"/>
                        </a:spcAft>
                      </a:pPr>
                      <a:r>
                        <a:rPr lang="en-ZA" sz="1400" b="0" strike="noStrike" spc="-1">
                          <a:solidFill>
                            <a:srgbClr val="000000"/>
                          </a:solidFill>
                          <a:latin typeface="Arial"/>
                        </a:rPr>
                        <a:t>Extension of Operating hours </a:t>
                      </a:r>
                      <a:endParaRPr lang="en-ZA" sz="1400" b="0" strike="noStrike" spc="-1">
                        <a:latin typeface="Arial"/>
                      </a:endParaRPr>
                    </a:p>
                    <a:p>
                      <a:pPr algn="just">
                        <a:lnSpc>
                          <a:spcPct val="105000"/>
                        </a:lnSpc>
                        <a:spcAft>
                          <a:spcPts val="799"/>
                        </a:spcAft>
                      </a:pPr>
                      <a:endParaRPr lang="en-ZA" sz="1400" b="0" strike="noStrike" spc="-1">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gn="just">
                        <a:lnSpc>
                          <a:spcPct val="105000"/>
                        </a:lnSpc>
                        <a:spcAft>
                          <a:spcPts val="799"/>
                        </a:spcAft>
                      </a:pPr>
                      <a:r>
                        <a:rPr lang="en-ZA" sz="1400" b="0" strike="noStrike" spc="-1">
                          <a:solidFill>
                            <a:srgbClr val="000000"/>
                          </a:solidFill>
                          <a:latin typeface="Arial"/>
                        </a:rPr>
                        <a:t>Communication of new operation hours </a:t>
                      </a:r>
                      <a:endParaRPr lang="en-ZA" sz="1400" b="0" strike="noStrike" spc="-1">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just">
                        <a:lnSpc>
                          <a:spcPct val="105000"/>
                        </a:lnSpc>
                        <a:spcAft>
                          <a:spcPts val="799"/>
                        </a:spcAft>
                      </a:pPr>
                      <a:r>
                        <a:rPr lang="en-ZA" sz="1400" b="0" strike="noStrike" spc="-1">
                          <a:solidFill>
                            <a:srgbClr val="000000"/>
                          </a:solidFill>
                          <a:latin typeface="Arial"/>
                        </a:rPr>
                        <a:t>All Provinces</a:t>
                      </a:r>
                      <a:endParaRPr lang="en-ZA" sz="1400" b="0" strike="noStrike" spc="-1">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gn="just">
                        <a:lnSpc>
                          <a:spcPct val="105000"/>
                        </a:lnSpc>
                        <a:spcAft>
                          <a:spcPts val="799"/>
                        </a:spcAft>
                      </a:pPr>
                      <a:r>
                        <a:rPr lang="en-ZA" sz="1400" b="0" strike="noStrike" spc="-1" dirty="0">
                          <a:solidFill>
                            <a:srgbClr val="000000"/>
                          </a:solidFill>
                          <a:latin typeface="Arial"/>
                        </a:rPr>
                        <a:t>Ongoing</a:t>
                      </a:r>
                      <a:endParaRPr lang="en-ZA" sz="1400" b="0" strike="noStrike" spc="-1" dirty="0">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marL="285840" indent="-283680" algn="just">
                        <a:lnSpc>
                          <a:spcPct val="100000"/>
                        </a:lnSpc>
                        <a:buClr>
                          <a:srgbClr val="000000"/>
                        </a:buClr>
                        <a:buFont typeface="Arial"/>
                        <a:buChar char="•"/>
                      </a:pPr>
                      <a:r>
                        <a:rPr lang="en-ZA" sz="1400" b="0" strike="noStrike" spc="-1" dirty="0">
                          <a:solidFill>
                            <a:srgbClr val="000000"/>
                          </a:solidFill>
                          <a:latin typeface="Arial"/>
                        </a:rPr>
                        <a:t>GP - Provincial Registering Authorities instructed to work extended hours and over weekends.</a:t>
                      </a:r>
                      <a:endParaRPr lang="en-ZA" sz="1400" b="0" strike="noStrike" spc="-1" dirty="0">
                        <a:latin typeface="Arial"/>
                      </a:endParaRPr>
                    </a:p>
                    <a:p>
                      <a:pPr marL="743040" lvl="1" indent="-283680" algn="just">
                        <a:lnSpc>
                          <a:spcPct val="100000"/>
                        </a:lnSpc>
                        <a:buClr>
                          <a:srgbClr val="000000"/>
                        </a:buClr>
                        <a:buFont typeface="Arial"/>
                        <a:buChar char="•"/>
                      </a:pPr>
                      <a:r>
                        <a:rPr lang="en-US" sz="1400" b="0" strike="noStrike" spc="-1" dirty="0">
                          <a:solidFill>
                            <a:srgbClr val="000000"/>
                          </a:solidFill>
                          <a:latin typeface="Arial"/>
                        </a:rPr>
                        <a:t>COJ – working Saturdays</a:t>
                      </a:r>
                      <a:endParaRPr lang="en-ZA" sz="1400" b="0" strike="noStrike" spc="-1" dirty="0">
                        <a:latin typeface="Arial"/>
                      </a:endParaRPr>
                    </a:p>
                    <a:p>
                      <a:pPr marL="743040" lvl="1" indent="-283680" algn="just">
                        <a:lnSpc>
                          <a:spcPct val="100000"/>
                        </a:lnSpc>
                        <a:buClr>
                          <a:srgbClr val="000000"/>
                        </a:buClr>
                        <a:buFont typeface="Arial"/>
                        <a:buChar char="•"/>
                      </a:pPr>
                      <a:r>
                        <a:rPr lang="en-US" sz="1400" b="0" strike="noStrike" spc="-1" dirty="0">
                          <a:solidFill>
                            <a:srgbClr val="000000"/>
                          </a:solidFill>
                          <a:latin typeface="Arial"/>
                        </a:rPr>
                        <a:t>Ekurhuleni/Mogale City – working 3 Saturdays a month</a:t>
                      </a:r>
                      <a:endParaRPr lang="en-ZA" sz="1400" b="0" strike="noStrike" spc="-1" dirty="0">
                        <a:latin typeface="Arial"/>
                      </a:endParaRPr>
                    </a:p>
                    <a:p>
                      <a:pPr marL="743040" lvl="1" indent="-283680" algn="just">
                        <a:lnSpc>
                          <a:spcPct val="100000"/>
                        </a:lnSpc>
                        <a:buClr>
                          <a:srgbClr val="000000"/>
                        </a:buClr>
                        <a:buFont typeface="Arial"/>
                        <a:buChar char="•"/>
                      </a:pPr>
                      <a:r>
                        <a:rPr lang="en-US" sz="1400" b="0" strike="noStrike" spc="-1" dirty="0">
                          <a:solidFill>
                            <a:srgbClr val="000000"/>
                          </a:solidFill>
                          <a:latin typeface="Arial"/>
                        </a:rPr>
                        <a:t>Tshwane – July 2021,  reduced working hours</a:t>
                      </a:r>
                      <a:endParaRPr lang="en-ZA" sz="1400" b="0" strike="noStrike" spc="-1" dirty="0">
                        <a:latin typeface="Arial"/>
                      </a:endParaRPr>
                    </a:p>
                    <a:p>
                      <a:pPr marL="285840" indent="-283680" algn="just">
                        <a:lnSpc>
                          <a:spcPct val="100000"/>
                        </a:lnSpc>
                        <a:buClr>
                          <a:srgbClr val="000000"/>
                        </a:buClr>
                        <a:buFont typeface="Arial"/>
                        <a:buChar char="•"/>
                      </a:pPr>
                      <a:r>
                        <a:rPr lang="en-ZA" sz="1400" b="0" strike="noStrike" spc="-1" dirty="0">
                          <a:solidFill>
                            <a:srgbClr val="000000"/>
                          </a:solidFill>
                          <a:latin typeface="Arial"/>
                        </a:rPr>
                        <a:t>FS – Med and high-capacity testing stations to work on Sat from 1 July</a:t>
                      </a:r>
                      <a:endParaRPr lang="en-ZA" sz="1400" b="0" strike="noStrike" spc="-1" dirty="0">
                        <a:latin typeface="Arial"/>
                      </a:endParaRPr>
                    </a:p>
                    <a:p>
                      <a:pPr marL="285840" indent="-283680" algn="just">
                        <a:lnSpc>
                          <a:spcPct val="100000"/>
                        </a:lnSpc>
                        <a:buClr>
                          <a:srgbClr val="000000"/>
                        </a:buClr>
                        <a:buFont typeface="Arial"/>
                        <a:buChar char="•"/>
                      </a:pPr>
                      <a:r>
                        <a:rPr lang="en-ZA" sz="1400" b="0" strike="noStrike" spc="-1" dirty="0">
                          <a:solidFill>
                            <a:srgbClr val="000000"/>
                          </a:solidFill>
                          <a:latin typeface="Arial"/>
                        </a:rPr>
                        <a:t>EC – Certain DLTCs to operate on Sat </a:t>
                      </a:r>
                      <a:endParaRPr lang="en-ZA" sz="1400" b="0" strike="noStrike" spc="-1" dirty="0">
                        <a:latin typeface="Arial"/>
                      </a:endParaRPr>
                    </a:p>
                    <a:p>
                      <a:pPr marL="285840" indent="-283680" algn="just">
                        <a:lnSpc>
                          <a:spcPct val="100000"/>
                        </a:lnSpc>
                        <a:buClr>
                          <a:srgbClr val="000000"/>
                        </a:buClr>
                        <a:buFont typeface="Arial"/>
                        <a:buChar char="•"/>
                      </a:pPr>
                      <a:r>
                        <a:rPr lang="en-ZA" sz="1400" b="0" strike="noStrike" spc="-1" dirty="0">
                          <a:solidFill>
                            <a:srgbClr val="000000"/>
                          </a:solidFill>
                          <a:latin typeface="Arial"/>
                        </a:rPr>
                        <a:t>NC – No extended hours</a:t>
                      </a:r>
                      <a:endParaRPr lang="en-ZA" sz="1400" b="0" strike="noStrike" spc="-1" dirty="0">
                        <a:latin typeface="Arial"/>
                      </a:endParaRPr>
                    </a:p>
                    <a:p>
                      <a:pPr marL="285840" indent="-283680" algn="just">
                        <a:lnSpc>
                          <a:spcPct val="100000"/>
                        </a:lnSpc>
                        <a:buClr>
                          <a:srgbClr val="000000"/>
                        </a:buClr>
                        <a:buFont typeface="Arial"/>
                        <a:buChar char="•"/>
                      </a:pPr>
                      <a:r>
                        <a:rPr lang="en-ZA" sz="1400" b="0" strike="noStrike" spc="-1" dirty="0">
                          <a:solidFill>
                            <a:srgbClr val="000000"/>
                          </a:solidFill>
                          <a:latin typeface="Arial"/>
                        </a:rPr>
                        <a:t>WC - A few municipalities who were by means to work longer hours complied with the request, although admittedly some even requested the opportunity out of own accord. This matter is attached to the review of the miscellaneous fees as per the feedback letter of 29 May 2021.</a:t>
                      </a:r>
                      <a:endParaRPr lang="en-ZA" sz="1400" b="0" strike="noStrike" spc="-1" dirty="0">
                        <a:latin typeface="Arial"/>
                      </a:endParaRPr>
                    </a:p>
                    <a:p>
                      <a:pPr marL="285840" indent="-283680" algn="just">
                        <a:lnSpc>
                          <a:spcPct val="100000"/>
                        </a:lnSpc>
                        <a:buClr>
                          <a:srgbClr val="000000"/>
                        </a:buClr>
                        <a:buFont typeface="Arial"/>
                        <a:buChar char="•"/>
                      </a:pPr>
                      <a:r>
                        <a:rPr lang="en-ZA" sz="1400" b="0" strike="noStrike" spc="-1" dirty="0">
                          <a:solidFill>
                            <a:srgbClr val="000000"/>
                          </a:solidFill>
                          <a:latin typeface="Arial"/>
                        </a:rPr>
                        <a:t>LP – All centres are operating over weekends</a:t>
                      </a:r>
                      <a:endParaRPr lang="en-ZA" sz="1400" b="0" strike="noStrike" spc="-1" dirty="0">
                        <a:latin typeface="Arial"/>
                      </a:endParaRPr>
                    </a:p>
                    <a:p>
                      <a:pPr marL="285840" indent="-283680" algn="just">
                        <a:lnSpc>
                          <a:spcPct val="100000"/>
                        </a:lnSpc>
                        <a:buClr>
                          <a:srgbClr val="000000"/>
                        </a:buClr>
                        <a:buFont typeface="Arial"/>
                        <a:buChar char="•"/>
                      </a:pPr>
                      <a:r>
                        <a:rPr lang="en-ZA" sz="1400" b="0" strike="noStrike" spc="-1" dirty="0">
                          <a:solidFill>
                            <a:srgbClr val="000000"/>
                          </a:solidFill>
                          <a:latin typeface="Arial"/>
                        </a:rPr>
                        <a:t>MP – Op hours not extended since operating above the National norm of 90%</a:t>
                      </a:r>
                      <a:endParaRPr lang="en-ZA" sz="1400" b="0" strike="noStrike" spc="-1" dirty="0">
                        <a:latin typeface="Arial"/>
                      </a:endParaRPr>
                    </a:p>
                    <a:p>
                      <a:pPr marL="285840" indent="-283680" algn="just">
                        <a:lnSpc>
                          <a:spcPct val="100000"/>
                        </a:lnSpc>
                        <a:buClr>
                          <a:srgbClr val="000000"/>
                        </a:buClr>
                        <a:buFont typeface="Arial"/>
                        <a:buChar char="•"/>
                      </a:pPr>
                      <a:r>
                        <a:rPr lang="en-ZA" sz="1400" b="0" strike="noStrike" spc="-1" dirty="0">
                          <a:solidFill>
                            <a:srgbClr val="000000"/>
                          </a:solidFill>
                          <a:latin typeface="Arial"/>
                        </a:rPr>
                        <a:t>KZN – July-Aug 2021 RAs and DLTCs operating over Weekends</a:t>
                      </a:r>
                      <a:endParaRPr lang="en-ZA" sz="1400" b="0" strike="noStrike" spc="-1" dirty="0">
                        <a:latin typeface="Arial"/>
                      </a:endParaRPr>
                    </a:p>
                  </a:txBody>
                  <a:tcPr marL="17640" marR="1764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extLst>
                  <a:ext uri="{0D108BD9-81ED-4DB2-BD59-A6C34878D82A}">
                    <a16:rowId xmlns:a16="http://schemas.microsoft.com/office/drawing/2014/main" xmlns="" val="10001"/>
                  </a:ext>
                </a:extLst>
              </a:tr>
              <a:tr h="1047960">
                <a:tc vMerge="1">
                  <a:txBody>
                    <a:bodyPr/>
                    <a:lstStyle/>
                    <a:p>
                      <a:endParaRPr lang="en-US"/>
                    </a:p>
                  </a:txBody>
                  <a:tcPr marL="90000" marR="90000">
                    <a:solidFill>
                      <a:srgbClr val="729FCF"/>
                    </a:solidFill>
                  </a:tcPr>
                </a:tc>
                <a:tc vMerge="1">
                  <a:txBody>
                    <a:bodyPr/>
                    <a:lstStyle/>
                    <a:p>
                      <a:endParaRPr lang="en-US"/>
                    </a:p>
                  </a:txBody>
                  <a:tcPr marL="90000" marR="90000">
                    <a:solidFill>
                      <a:srgbClr val="729FCF"/>
                    </a:solidFill>
                  </a:tcPr>
                </a:tc>
                <a:tc>
                  <a:txBody>
                    <a:bodyPr/>
                    <a:lstStyle/>
                    <a:p>
                      <a:pPr algn="just">
                        <a:lnSpc>
                          <a:spcPct val="105000"/>
                        </a:lnSpc>
                        <a:spcAft>
                          <a:spcPts val="799"/>
                        </a:spcAft>
                      </a:pPr>
                      <a:r>
                        <a:rPr lang="en-ZA" sz="1400" b="0" strike="noStrike" spc="-1">
                          <a:solidFill>
                            <a:schemeClr val="bg1"/>
                          </a:solidFill>
                          <a:latin typeface="Arial"/>
                        </a:rPr>
                        <a:t>Digitalisation of Mobile Centres</a:t>
                      </a: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FF0000"/>
                    </a:solidFill>
                  </a:tcPr>
                </a:tc>
                <a:tc>
                  <a:txBody>
                    <a:bodyPr/>
                    <a:lstStyle/>
                    <a:p>
                      <a:pPr algn="just">
                        <a:lnSpc>
                          <a:spcPct val="105000"/>
                        </a:lnSpc>
                        <a:spcAft>
                          <a:spcPts val="799"/>
                        </a:spcAft>
                      </a:pPr>
                      <a:r>
                        <a:rPr lang="en-ZA" sz="1400" b="0" strike="noStrike" spc="-1">
                          <a:solidFill>
                            <a:schemeClr val="bg1"/>
                          </a:solidFill>
                          <a:latin typeface="Arial"/>
                        </a:rPr>
                        <a:t>Diepsloot</a:t>
                      </a: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FF0000"/>
                    </a:solidFill>
                  </a:tcPr>
                </a:tc>
                <a:tc>
                  <a:txBody>
                    <a:bodyPr/>
                    <a:lstStyle/>
                    <a:p>
                      <a:pPr algn="just">
                        <a:lnSpc>
                          <a:spcPct val="105000"/>
                        </a:lnSpc>
                        <a:spcAft>
                          <a:spcPts val="799"/>
                        </a:spcAft>
                      </a:pPr>
                      <a:r>
                        <a:rPr lang="en-ZA" sz="1400" b="0" strike="noStrike" spc="-1" dirty="0">
                          <a:solidFill>
                            <a:schemeClr val="bg1"/>
                          </a:solidFill>
                          <a:latin typeface="Arial"/>
                        </a:rPr>
                        <a:t>City of Johannesburg</a:t>
                      </a:r>
                    </a:p>
                    <a:p>
                      <a:pPr algn="just">
                        <a:lnSpc>
                          <a:spcPct val="105000"/>
                        </a:lnSpc>
                        <a:spcAft>
                          <a:spcPts val="799"/>
                        </a:spcAft>
                      </a:pPr>
                      <a:endParaRPr lang="en-ZA" sz="1400" b="0" strike="noStrike" spc="-1" dirty="0">
                        <a:solidFill>
                          <a:schemeClr val="bg1"/>
                        </a:solidFill>
                        <a:latin typeface="Arial"/>
                      </a:endParaRP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FF0000"/>
                    </a:solidFill>
                  </a:tcPr>
                </a:tc>
                <a:tc>
                  <a:txBody>
                    <a:bodyPr/>
                    <a:lstStyle/>
                    <a:p>
                      <a:pPr algn="just">
                        <a:lnSpc>
                          <a:spcPct val="105000"/>
                        </a:lnSpc>
                        <a:spcAft>
                          <a:spcPts val="799"/>
                        </a:spcAft>
                      </a:pPr>
                      <a:r>
                        <a:rPr lang="en-ZA" sz="1400" b="0" strike="noStrike" spc="-1" dirty="0">
                          <a:solidFill>
                            <a:schemeClr val="bg1"/>
                          </a:solidFill>
                          <a:latin typeface="Arial"/>
                        </a:rPr>
                        <a:t>31 July 2021</a:t>
                      </a: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FF0000"/>
                    </a:solidFill>
                  </a:tcPr>
                </a:tc>
                <a:tc>
                  <a:txBody>
                    <a:bodyPr/>
                    <a:lstStyle/>
                    <a:p>
                      <a:pPr marL="285840" indent="-283680" algn="just">
                        <a:lnSpc>
                          <a:spcPct val="105000"/>
                        </a:lnSpc>
                        <a:spcAft>
                          <a:spcPts val="799"/>
                        </a:spcAft>
                        <a:buClr>
                          <a:srgbClr val="000000"/>
                        </a:buClr>
                        <a:buFont typeface="Arial"/>
                        <a:buChar char="•"/>
                      </a:pPr>
                      <a:r>
                        <a:rPr lang="en-ZA" sz="1400" b="0" strike="noStrike" spc="-1" dirty="0">
                          <a:solidFill>
                            <a:schemeClr val="bg1"/>
                          </a:solidFill>
                          <a:latin typeface="Arial"/>
                        </a:rPr>
                        <a:t>RTMC Deployed bus with equipment in May 2021</a:t>
                      </a:r>
                    </a:p>
                    <a:p>
                      <a:pPr marL="285840" indent="-283680" algn="just">
                        <a:lnSpc>
                          <a:spcPct val="105000"/>
                        </a:lnSpc>
                        <a:spcAft>
                          <a:spcPts val="799"/>
                        </a:spcAft>
                        <a:buClr>
                          <a:srgbClr val="000000"/>
                        </a:buClr>
                        <a:buFont typeface="Arial"/>
                        <a:buChar char="•"/>
                      </a:pPr>
                      <a:r>
                        <a:rPr lang="en-ZA" sz="1400" b="0" strike="noStrike" spc="-1" dirty="0">
                          <a:solidFill>
                            <a:schemeClr val="bg1"/>
                          </a:solidFill>
                          <a:latin typeface="+mn-lt"/>
                        </a:rPr>
                        <a:t>Date not met, processes yet to be finalised </a:t>
                      </a:r>
                    </a:p>
                  </a:txBody>
                  <a:tcPr marL="17640" marR="17640">
                    <a:lnL w="12240">
                      <a:solidFill>
                        <a:srgbClr val="FFFFFF"/>
                      </a:solidFill>
                    </a:lnL>
                    <a:lnR w="12240">
                      <a:solidFill>
                        <a:srgbClr val="FFFFFF"/>
                      </a:solidFill>
                    </a:lnR>
                    <a:lnT w="12240">
                      <a:solidFill>
                        <a:srgbClr val="FFFFFF"/>
                      </a:solidFill>
                    </a:lnT>
                    <a:lnB w="12240">
                      <a:solidFill>
                        <a:srgbClr val="FFFFFF"/>
                      </a:solidFill>
                    </a:lnB>
                    <a:solidFill>
                      <a:srgbClr val="FF0000"/>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TotalTime>
  <Words>1716</Words>
  <Application>Microsoft Office PowerPoint</Application>
  <PresentationFormat>Custom</PresentationFormat>
  <Paragraphs>355</Paragraphs>
  <Slides>32</Slides>
  <Notes>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Introduction of a new APP for Gauteng and dedicated email addresses</vt:lpstr>
      <vt:lpstr>Slide 23</vt:lpstr>
      <vt:lpstr>Slide 24</vt:lpstr>
      <vt:lpstr>Intensified communication to inform the public</vt:lpstr>
      <vt:lpstr>Slide 26</vt:lpstr>
      <vt:lpstr>Communication Platforms</vt:lpstr>
      <vt:lpstr>Focused Marketing Interventions per Group – 1 of 3</vt:lpstr>
      <vt:lpstr>Focused Marketing Interventions per Group – 2 of 3</vt:lpstr>
      <vt:lpstr>Focused Marketing Interventions per Group – 3 of 3</vt:lpstr>
      <vt:lpstr>Medium Term Deliverables  - Media Launches </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68</cp:revision>
  <cp:lastPrinted>2021-06-01T06:58:00Z</cp:lastPrinted>
  <dcterms:created xsi:type="dcterms:W3CDTF">2019-04-04T14:02:48Z</dcterms:created>
  <dcterms:modified xsi:type="dcterms:W3CDTF">2021-08-31T10:57:41Z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0x0101002925F5DB0D9DBF47AA42D197C1A42F81</vt:lpwstr>
  </property>
  <property fmtid="{D5CDD505-2E9C-101B-9397-08002B2CF9AE}" pid="3" name="Notes">
    <vt:r8>3</vt:r8>
  </property>
  <property fmtid="{D5CDD505-2E9C-101B-9397-08002B2CF9AE}" pid="4" name="PresentationFormat">
    <vt:lpwstr>Widescreen</vt:lpwstr>
  </property>
  <property fmtid="{D5CDD505-2E9C-101B-9397-08002B2CF9AE}" pid="5" name="Slides">
    <vt:r8>42</vt:r8>
  </property>
</Properties>
</file>