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4" r:id="rId8"/>
    <p:sldId id="265" r:id="rId9"/>
    <p:sldId id="266" r:id="rId10"/>
    <p:sldId id="268" r:id="rId11"/>
    <p:sldId id="269" r:id="rId12"/>
    <p:sldId id="272" r:id="rId13"/>
    <p:sldId id="262"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F7761B-9EC4-493A-9BBE-7D65BDAF89C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52B0BEA-1697-4699-B8FE-3C7BDD11396E}"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8CF7761B-9EC4-493A-9BBE-7D65BDAF89C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2B0BEA-1697-4699-B8FE-3C7BDD11396E}"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8CF7761B-9EC4-493A-9BBE-7D65BDAF89C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2B0BEA-1697-4699-B8FE-3C7BDD11396E}" type="slidenum">
              <a:rPr lang="en-US" smtClean="0"/>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endParaRPr lang="en-US"/>
          </a:p>
        </p:txBody>
      </p:sp>
      <p:sp>
        <p:nvSpPr>
          <p:cNvPr id="5" name="Date Placeholder 4"/>
          <p:cNvSpPr>
            <a:spLocks noGrp="1"/>
          </p:cNvSpPr>
          <p:nvPr>
            <p:ph type="dt" sz="half" idx="10"/>
          </p:nvPr>
        </p:nvSpPr>
        <p:spPr/>
        <p:txBody>
          <a:bodyPr/>
          <a:lstStyle/>
          <a:p>
            <a:fld id="{8CF7761B-9EC4-493A-9BBE-7D65BDAF89C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2B0BEA-1697-4699-B8FE-3C7BDD11396E}" type="slidenum">
              <a:rPr lang="en-US" smtClean="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endParaRPr lang="en-US"/>
          </a:p>
        </p:txBody>
      </p:sp>
      <p:sp>
        <p:nvSpPr>
          <p:cNvPr id="5" name="Date Placeholder 4"/>
          <p:cNvSpPr>
            <a:spLocks noGrp="1"/>
          </p:cNvSpPr>
          <p:nvPr>
            <p:ph type="dt" sz="half" idx="10"/>
          </p:nvPr>
        </p:nvSpPr>
        <p:spPr/>
        <p:txBody>
          <a:bodyPr/>
          <a:lstStyle/>
          <a:p>
            <a:fld id="{8CF7761B-9EC4-493A-9BBE-7D65BDAF89C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2B0BEA-1697-4699-B8FE-3C7BDD11396E}" type="slidenum">
              <a:rPr lang="en-US" smtClean="0"/>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endParaRPr lang="en-US"/>
          </a:p>
        </p:txBody>
      </p:sp>
      <p:sp>
        <p:nvSpPr>
          <p:cNvPr id="5" name="Date Placeholder 4"/>
          <p:cNvSpPr>
            <a:spLocks noGrp="1"/>
          </p:cNvSpPr>
          <p:nvPr>
            <p:ph type="dt" sz="half" idx="10"/>
          </p:nvPr>
        </p:nvSpPr>
        <p:spPr/>
        <p:txBody>
          <a:bodyPr/>
          <a:lstStyle/>
          <a:p>
            <a:fld id="{8CF7761B-9EC4-493A-9BBE-7D65BDAF89C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2B0BEA-1697-4699-B8FE-3C7BDD11396E}"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8CF7761B-9EC4-493A-9BBE-7D65BDAF89C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2B0BEA-1697-4699-B8FE-3C7BDD11396E}"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8CF7761B-9EC4-493A-9BBE-7D65BDAF89C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2B0BEA-1697-4699-B8FE-3C7BDD11396E}"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8CF7761B-9EC4-493A-9BBE-7D65BDAF89C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2B0BEA-1697-4699-B8FE-3C7BDD11396E}"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8CF7761B-9EC4-493A-9BBE-7D65BDAF89C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2B0BEA-1697-4699-B8FE-3C7BDD11396E}"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8CF7761B-9EC4-493A-9BBE-7D65BDAF89C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52B0BEA-1697-4699-B8FE-3C7BDD11396E}"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8CF7761B-9EC4-493A-9BBE-7D65BDAF89C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52B0BEA-1697-4699-B8FE-3C7BDD11396E}"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F7761B-9EC4-493A-9BBE-7D65BDAF89C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52B0BEA-1697-4699-B8FE-3C7BDD11396E}"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7761B-9EC4-493A-9BBE-7D65BDAF89C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52B0BEA-1697-4699-B8FE-3C7BDD11396E}"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8CF7761B-9EC4-493A-9BBE-7D65BDAF89C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52B0BEA-1697-4699-B8FE-3C7BDD11396E}"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8CF7761B-9EC4-493A-9BBE-7D65BDAF89CD}" type="datetimeFigureOut">
              <a:rPr lang="en-US" smtClean="0"/>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2B0BEA-1697-4699-B8FE-3C7BDD11396E}"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CF7761B-9EC4-493A-9BBE-7D65BDAF89CD}" type="datetimeFigureOut">
              <a:rPr lang="en-US" smtClean="0"/>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52B0BEA-1697-4699-B8FE-3C7BDD11396E}"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b="1" dirty="0"/>
            </a:br>
            <a:br>
              <a:rPr lang="en-US" b="1" dirty="0"/>
            </a:br>
            <a:br>
              <a:rPr lang="en-US" b="1" dirty="0"/>
            </a:br>
            <a:br>
              <a:rPr lang="en-US" b="1" dirty="0"/>
            </a:br>
            <a:r>
              <a:rPr lang="en-US" b="1" dirty="0"/>
              <a:t>PRESENTATION TO  PORTFOLIO COMMITTTEE OF POLICE BY WESTERN CAPE CPF CLUSTER CHAIRPERSONS </a:t>
            </a:r>
            <a:endParaRPr lang="en-US" b="1" dirty="0"/>
          </a:p>
        </p:txBody>
      </p:sp>
      <p:sp>
        <p:nvSpPr>
          <p:cNvPr id="3" name="Subtitle 2"/>
          <p:cNvSpPr>
            <a:spLocks noGrp="1"/>
          </p:cNvSpPr>
          <p:nvPr>
            <p:ph type="subTitle" idx="1"/>
          </p:nvPr>
        </p:nvSpPr>
        <p:spPr>
          <a:xfrm>
            <a:off x="1751012" y="3912137"/>
            <a:ext cx="8689976" cy="1371599"/>
          </a:xfrm>
        </p:spPr>
        <p:txBody>
          <a:bodyPr>
            <a:normAutofit/>
          </a:bodyPr>
          <a:lstStyle/>
          <a:p>
            <a:endParaRPr lang="en-US" dirty="0"/>
          </a:p>
          <a:p>
            <a:r>
              <a:rPr lang="en-US" dirty="0"/>
              <a:t>								</a:t>
            </a:r>
            <a:endParaRPr lang="en-US" dirty="0"/>
          </a:p>
          <a:p>
            <a:r>
              <a:rPr lang="en-US" dirty="0"/>
              <a:t>				</a:t>
            </a:r>
            <a:endParaRPr lang="en-US" dirty="0"/>
          </a:p>
        </p:txBody>
      </p:sp>
      <p:pic>
        <p:nvPicPr>
          <p:cNvPr id="5" name="Picture 4" descr="A picture containing text, clipart&#10;&#10;Description automatically generated"/>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969062" y="241568"/>
            <a:ext cx="2222938" cy="157426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1026" name="Picture 2" descr="HCPF – Henley on Klip Community Police For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151" y="0"/>
            <a:ext cx="2951354" cy="157426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CHALLENGES WITH SAPS</a:t>
            </a:r>
            <a:endParaRPr lang="en-US" b="1" dirty="0"/>
          </a:p>
        </p:txBody>
      </p:sp>
      <p:sp>
        <p:nvSpPr>
          <p:cNvPr id="3" name="Content Placeholder 2"/>
          <p:cNvSpPr>
            <a:spLocks noGrp="1"/>
          </p:cNvSpPr>
          <p:nvPr>
            <p:ph idx="1"/>
          </p:nvPr>
        </p:nvSpPr>
        <p:spPr/>
        <p:txBody>
          <a:bodyPr/>
          <a:lstStyle/>
          <a:p>
            <a:r>
              <a:rPr lang="en-US" dirty="0"/>
              <a:t>Lack of communication and consultation on pertinent issues relating to the Partnership.</a:t>
            </a:r>
            <a:endParaRPr lang="en-US" dirty="0"/>
          </a:p>
          <a:p>
            <a:r>
              <a:rPr lang="en-US" dirty="0"/>
              <a:t>Unilateral decision making regarding constitutional issues affecting CPF`s</a:t>
            </a:r>
            <a:endParaRPr lang="en-US" dirty="0"/>
          </a:p>
          <a:p>
            <a:r>
              <a:rPr lang="en-US" dirty="0"/>
              <a:t>Not honoring partnership as envisaged in SAPS Act 18 of 1995 and Constitution.</a:t>
            </a:r>
            <a:endParaRPr lang="en-US" dirty="0"/>
          </a:p>
          <a:p>
            <a:r>
              <a:rPr lang="en-US" dirty="0"/>
              <a:t>Not implementing key community policing strategies launch of community policing strategy and community in blue concept.</a:t>
            </a:r>
            <a:endParaRPr lang="en-US" dirty="0"/>
          </a:p>
          <a:p>
            <a:r>
              <a:rPr lang="en-US" dirty="0"/>
              <a:t> Refusal to meet with elected representatives of the community (CPF Cluster chairpersons) to discuss safety concerns of the community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t>Recently released Crime Stats and Role of CPF in fighting Crime </a:t>
            </a:r>
            <a:endParaRPr lang="en-US" b="1"/>
          </a:p>
        </p:txBody>
      </p:sp>
      <p:sp>
        <p:nvSpPr>
          <p:cNvPr id="3" name="Content Placeholder 2"/>
          <p:cNvSpPr>
            <a:spLocks noGrp="1"/>
          </p:cNvSpPr>
          <p:nvPr>
            <p:ph idx="1"/>
          </p:nvPr>
        </p:nvSpPr>
        <p:spPr/>
        <p:txBody>
          <a:bodyPr>
            <a:noAutofit/>
          </a:bodyPr>
          <a:p>
            <a:r>
              <a:rPr lang="en-US" sz="1700"/>
              <a:t>Showed an increased in contact crime and murder </a:t>
            </a:r>
            <a:endParaRPr lang="en-US" sz="1700"/>
          </a:p>
          <a:p>
            <a:r>
              <a:rPr lang="en-US" sz="1700"/>
              <a:t>The second pandemic GBV and Femicide continues to increase and role of CPF in social crme prevention initiatve becomes even more critical if we wish to turn the tide against the 2nd pandemic </a:t>
            </a:r>
            <a:endParaRPr lang="en-US" sz="1700"/>
          </a:p>
          <a:p>
            <a:r>
              <a:rPr lang="en-US" sz="1700"/>
              <a:t>CPF plays a criticial role in community mobilisation and coordination on fight against crime. </a:t>
            </a:r>
            <a:endParaRPr lang="en-US" sz="1700"/>
          </a:p>
          <a:p>
            <a:r>
              <a:rPr lang="en-US" sz="1700"/>
              <a:t>To this end strong functunal structures  at all levels are needed to mobilise the community to support programs and projects to prevent crime. </a:t>
            </a:r>
            <a:endParaRPr lang="en-US" sz="1700"/>
          </a:p>
          <a:p>
            <a:r>
              <a:rPr lang="en-US" sz="1700"/>
              <a:t>Dissolvement of structures without proper justification will only lead to vacuum and nature do not allow for vacuum.</a:t>
            </a:r>
            <a:endParaRPr lang="en-US" sz="1700"/>
          </a:p>
          <a:p>
            <a:r>
              <a:rPr lang="en-US" sz="1700"/>
              <a:t>CPF structure MUST mirror the organisational structure of SAPS i.e SAPS Area Boards = CPF Area Boards etc.</a:t>
            </a:r>
            <a:endParaRPr lang="en-US" sz="1700"/>
          </a:p>
          <a:p>
            <a:r>
              <a:rPr lang="en-US" sz="1700"/>
              <a:t>Currently SAPS still operate according to Cluster Offices however CPF  has been unilaterally dissolved in anticipation of  the implementation of the SAPS Model  </a:t>
            </a:r>
            <a:endParaRPr lang="en-US" sz="1700"/>
          </a:p>
          <a:p>
            <a:r>
              <a:rPr lang="en-US" sz="1700"/>
              <a:t>This situation must be corrected as a matter of urgency if SAPS are serious about community policing and implementation thereof </a:t>
            </a:r>
            <a:endParaRPr lang="en-US" sz="1700"/>
          </a:p>
          <a:p>
            <a:endParaRPr lang="en-US" sz="11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3866"/>
            <a:ext cx="8911687" cy="1280890"/>
          </a:xfrm>
        </p:spPr>
        <p:txBody>
          <a:bodyPr/>
          <a:lstStyle/>
          <a:p>
            <a:r>
              <a:rPr lang="en-US" b="1" dirty="0"/>
              <a:t>Recommendations</a:t>
            </a:r>
            <a:endParaRPr lang="en-US" b="1" dirty="0"/>
          </a:p>
        </p:txBody>
      </p:sp>
      <p:sp>
        <p:nvSpPr>
          <p:cNvPr id="3" name="Content Placeholder 2"/>
          <p:cNvSpPr>
            <a:spLocks noGrp="1"/>
          </p:cNvSpPr>
          <p:nvPr>
            <p:ph idx="1"/>
          </p:nvPr>
        </p:nvSpPr>
        <p:spPr/>
        <p:txBody>
          <a:bodyPr/>
          <a:lstStyle/>
          <a:p>
            <a:r>
              <a:rPr lang="en-US" cap="none" dirty="0">
                <a:latin typeface="Calibri" panose="020F0502020204030204" pitchFamily="34" charset="0"/>
                <a:cs typeface="Calibri" panose="020F0502020204030204" pitchFamily="34" charset="0"/>
              </a:rPr>
              <a:t>Conclusion of AGM processes on all levels </a:t>
            </a:r>
            <a:endParaRPr lang="en-US" cap="none"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Recognition and Respecting of Cluster Chairpersons by SAPS and DOCS</a:t>
            </a:r>
            <a:endParaRPr lang="en-US"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Start process to amendment CPF Uniform Constitution in anticipation of SAPS District Model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Adequate Funding for all CPF`s for crime prevention programs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Training, Capacitation and resourcing of CPF`s</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Restoration of breakdown in relations between SAPS, DOCS and CPF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Reinstatement of CPF Cluster Structures with IMMEDIATE  effect </a:t>
            </a:r>
            <a:endParaRPr lang="en-US" cap="none" dirty="0">
              <a:latin typeface="Calibri" panose="020F0502020204030204" pitchFamily="34" charset="0"/>
              <a:cs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End </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dirty="0">
                <a:latin typeface="Calibri" panose="020F0502020204030204" pitchFamily="34" charset="0"/>
                <a:cs typeface="Calibri" panose="020F0502020204030204" pitchFamily="34" charset="0"/>
              </a:rPr>
              <a:t>Thank you… </a:t>
            </a:r>
            <a:endParaRPr lang="en-US" sz="4000" dirty="0">
              <a:latin typeface="Calibri" panose="020F0502020204030204" pitchFamily="34" charset="0"/>
              <a:cs typeface="Calibri" panose="020F0502020204030204" pitchFamily="34" charset="0"/>
            </a:endParaRPr>
          </a:p>
          <a:p>
            <a:pPr marL="0" indent="0" algn="ctr">
              <a:buNone/>
            </a:pPr>
            <a:r>
              <a:rPr lang="en-US" sz="4000" dirty="0" err="1">
                <a:latin typeface="Calibri" panose="020F0502020204030204" pitchFamily="34" charset="0"/>
                <a:cs typeface="Calibri" panose="020F0502020204030204" pitchFamily="34" charset="0"/>
              </a:rPr>
              <a:t>Dankie</a:t>
            </a:r>
            <a:r>
              <a:rPr lang="en-US" sz="4000" dirty="0">
                <a:latin typeface="Calibri" panose="020F0502020204030204" pitchFamily="34" charset="0"/>
                <a:cs typeface="Calibri" panose="020F0502020204030204" pitchFamily="34" charset="0"/>
              </a:rPr>
              <a:t> </a:t>
            </a:r>
            <a:endParaRPr lang="en-US" sz="4000" dirty="0">
              <a:latin typeface="Calibri" panose="020F0502020204030204" pitchFamily="34" charset="0"/>
              <a:cs typeface="Calibri" panose="020F0502020204030204" pitchFamily="34" charset="0"/>
            </a:endParaRPr>
          </a:p>
          <a:p>
            <a:pPr marL="0" indent="0" algn="ctr">
              <a:buNone/>
            </a:pPr>
            <a:r>
              <a:rPr lang="en-US" sz="4000" dirty="0" err="1">
                <a:latin typeface="Calibri" panose="020F0502020204030204" pitchFamily="34" charset="0"/>
                <a:cs typeface="Calibri" panose="020F0502020204030204" pitchFamily="34" charset="0"/>
              </a:rPr>
              <a:t>Enkosi</a:t>
            </a:r>
            <a:endParaRPr lang="en-US" sz="4000" dirty="0">
              <a:latin typeface="Calibri" panose="020F0502020204030204" pitchFamily="34" charset="0"/>
              <a:cs typeface="Calibri" panose="020F0502020204030204" pitchFamily="34" charset="0"/>
            </a:endParaRPr>
          </a:p>
          <a:p>
            <a:pPr marL="0" indent="0" algn="ctr">
              <a:buNone/>
            </a:pPr>
            <a:r>
              <a:rPr lang="en-US" sz="4000" dirty="0" err="1">
                <a:latin typeface="Calibri" panose="020F0502020204030204" pitchFamily="34" charset="0"/>
                <a:cs typeface="Calibri" panose="020F0502020204030204" pitchFamily="34" charset="0"/>
              </a:rPr>
              <a:t>Realeboga</a:t>
            </a:r>
            <a:r>
              <a:rPr lang="en-US" sz="4000" dirty="0">
                <a:latin typeface="Calibri" panose="020F0502020204030204" pitchFamily="34" charset="0"/>
                <a:cs typeface="Calibri" panose="020F0502020204030204" pitchFamily="34" charset="0"/>
              </a:rPr>
              <a:t> </a:t>
            </a:r>
            <a:endParaRPr lang="en-US" sz="4000" dirty="0">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BACKGROUND	</a:t>
            </a:r>
            <a:endParaRPr lang="en-US" b="1" dirty="0"/>
          </a:p>
        </p:txBody>
      </p:sp>
      <p:sp>
        <p:nvSpPr>
          <p:cNvPr id="3" name="Content Placeholder 2"/>
          <p:cNvSpPr>
            <a:spLocks noGrp="1"/>
          </p:cNvSpPr>
          <p:nvPr>
            <p:ph idx="1"/>
          </p:nvPr>
        </p:nvSpPr>
        <p:spPr/>
        <p:txBody>
          <a:bodyPr/>
          <a:lstStyle/>
          <a:p>
            <a:r>
              <a:rPr lang="en-US" dirty="0"/>
              <a:t>November 2019 all CPF`S and NHW`s invited to portfolio committee on police </a:t>
            </a:r>
            <a:endParaRPr lang="en-US" dirty="0"/>
          </a:p>
          <a:p>
            <a:r>
              <a:rPr lang="en-US" dirty="0"/>
              <a:t>Cluster Chairperson presented to police portfolio on following issues :</a:t>
            </a:r>
            <a:endParaRPr lang="en-US" dirty="0"/>
          </a:p>
          <a:p>
            <a:r>
              <a:rPr lang="en-US" dirty="0"/>
              <a:t>Relationship between CPF, SAPS and DOCS</a:t>
            </a:r>
            <a:endParaRPr lang="en-US" dirty="0"/>
          </a:p>
          <a:p>
            <a:r>
              <a:rPr lang="en-US" dirty="0"/>
              <a:t>Relationship between CPF  and NHW`s</a:t>
            </a:r>
            <a:endParaRPr lang="en-US" dirty="0"/>
          </a:p>
          <a:p>
            <a:r>
              <a:rPr lang="en-US" dirty="0"/>
              <a:t>Challenges faced by Western Cape CPF`s in executing their duties </a:t>
            </a:r>
            <a:endParaRPr lang="en-US" dirty="0"/>
          </a:p>
          <a:p>
            <a:r>
              <a:rPr lang="en-US" dirty="0"/>
              <a:t>A follow up session was to be held between parties however due to COVID 19 it was not impossible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744200" cy="1325563"/>
          </a:xfrm>
        </p:spPr>
        <p:txBody>
          <a:bodyPr/>
          <a:lstStyle/>
          <a:p>
            <a:pPr algn="ctr"/>
            <a:r>
              <a:rPr lang="en-US" b="1" dirty="0"/>
              <a:t>ISSUES/ CONCERNS RAISED BY CPF`S IN NOV. 2019</a:t>
            </a:r>
            <a:endParaRPr lang="en-US" b="1" dirty="0"/>
          </a:p>
        </p:txBody>
      </p:sp>
      <p:sp>
        <p:nvSpPr>
          <p:cNvPr id="3" name="Content Placeholder 2"/>
          <p:cNvSpPr>
            <a:spLocks noGrp="1"/>
          </p:cNvSpPr>
          <p:nvPr>
            <p:ph idx="1"/>
          </p:nvPr>
        </p:nvSpPr>
        <p:spPr>
          <a:xfrm>
            <a:off x="1107658" y="1690687"/>
            <a:ext cx="8825659" cy="4802188"/>
          </a:xfrm>
        </p:spPr>
        <p:txBody>
          <a:bodyPr>
            <a:normAutofit/>
          </a:bodyPr>
          <a:lstStyle/>
          <a:p>
            <a:r>
              <a:rPr lang="en-US" cap="none" dirty="0">
                <a:latin typeface="Calibri" panose="020F0502020204030204" pitchFamily="34" charset="0"/>
                <a:cs typeface="Calibri" panose="020F0502020204030204" pitchFamily="34" charset="0"/>
              </a:rPr>
              <a:t>Unhappiness on how EPP  is used as funding model for CPF`s</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Lack of Training </a:t>
            </a:r>
            <a:r>
              <a:rPr lang="en-US" cap="none" dirty="0" err="1">
                <a:latin typeface="Calibri" panose="020F0502020204030204" pitchFamily="34" charset="0"/>
                <a:cs typeface="Calibri" panose="020F0502020204030204" pitchFamily="34" charset="0"/>
              </a:rPr>
              <a:t>andSupport</a:t>
            </a:r>
            <a:r>
              <a:rPr lang="en-US" cap="none" dirty="0">
                <a:latin typeface="Calibri" panose="020F0502020204030204" pitchFamily="34" charset="0"/>
                <a:cs typeface="Calibri" panose="020F0502020204030204" pitchFamily="34" charset="0"/>
              </a:rPr>
              <a:t> to CPF`s</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Relationship Breakdown between CPF, SAPS and DOCS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Political interference by certain ward councillors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NHW used by DOCS as a Parallel structures to CPF`s</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CPF AGM (CPF Constitution vs DOCS directives)</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Needidentified for new police stations (Makhaza , Kwanonqoba, Lwandle, Fisante Kraal)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Shortage of SAPS personnel and resources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Environmental design of townships and informal areas detrimental for effective policing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Lack of involvement of other government departments such correctional services, education, and DSD</a:t>
            </a:r>
            <a:endParaRPr lang="en-US" cap="none" dirty="0">
              <a:latin typeface="Calibri" panose="020F0502020204030204" pitchFamily="34" charset="0"/>
              <a:cs typeface="Calibri" panose="020F0502020204030204" pitchFamily="34" charset="0"/>
            </a:endParaRPr>
          </a:p>
          <a:p>
            <a:endParaRPr lang="en-US" cap="none" dirty="0">
              <a:latin typeface="Calibri" panose="020F0502020204030204" pitchFamily="34" charset="0"/>
              <a:cs typeface="Calibri" panose="020F0502020204030204" pitchFamily="34" charset="0"/>
            </a:endParaRPr>
          </a:p>
          <a:p>
            <a:endParaRPr lang="en-US" cap="none" dirty="0">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CONTINUING </a:t>
            </a:r>
            <a:endParaRPr lang="en-US" b="1" dirty="0"/>
          </a:p>
        </p:txBody>
      </p:sp>
      <p:sp>
        <p:nvSpPr>
          <p:cNvPr id="3" name="Content Placeholder 2"/>
          <p:cNvSpPr>
            <a:spLocks noGrp="1"/>
          </p:cNvSpPr>
          <p:nvPr>
            <p:ph idx="1"/>
          </p:nvPr>
        </p:nvSpPr>
        <p:spPr>
          <a:xfrm>
            <a:off x="1154954" y="1718440"/>
            <a:ext cx="8825659" cy="5344511"/>
          </a:xfrm>
        </p:spPr>
        <p:txBody>
          <a:bodyPr>
            <a:noAutofit/>
          </a:bodyPr>
          <a:lstStyle/>
          <a:p>
            <a:r>
              <a:rPr lang="en-US" cap="none" dirty="0">
                <a:latin typeface="Calibri" panose="020F0502020204030204" pitchFamily="34" charset="0"/>
                <a:cs typeface="Calibri" panose="020F0502020204030204" pitchFamily="34" charset="0"/>
              </a:rPr>
              <a:t>Trust issues between SAPS, DOCS, and CPF</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 Migration of criminals from metro to rural areas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Revision of reservists policy</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Deteriorating relationship between CPF and NHW  as a result of accreditation process of DOCS</a:t>
            </a:r>
            <a:endParaRPr lang="en-US" cap="none"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Lack of </a:t>
            </a:r>
            <a:r>
              <a:rPr lang="en-US" cap="none" dirty="0">
                <a:latin typeface="Calibri" panose="020F0502020204030204" pitchFamily="34" charset="0"/>
                <a:cs typeface="Calibri" panose="020F0502020204030204" pitchFamily="34" charset="0"/>
              </a:rPr>
              <a:t>office space for CPF in some police stations</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Municipal by-laws allowing trading of spaza shops and taverns till 04h00</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Plan of action after departure of SANDF from gang areas</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Bail granted for serious crimes by NPA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Farm attacks in rural areas</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Redeployment of SAPS personnel from </a:t>
            </a:r>
            <a:r>
              <a:rPr lang="en-US" dirty="0">
                <a:latin typeface="Calibri" panose="020F0502020204030204" pitchFamily="34" charset="0"/>
                <a:cs typeface="Calibri" panose="020F0502020204030204" pitchFamily="34" charset="0"/>
              </a:rPr>
              <a:t>R</a:t>
            </a:r>
            <a:r>
              <a:rPr lang="en-US" cap="none" dirty="0">
                <a:latin typeface="Calibri" panose="020F0502020204030204" pitchFamily="34" charset="0"/>
                <a:cs typeface="Calibri" panose="020F0502020204030204" pitchFamily="34" charset="0"/>
              </a:rPr>
              <a:t>ural to Metro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Safety of SAPS in CSC i.e. Klapmuts station</a:t>
            </a:r>
            <a:endParaRPr lang="en-US" cap="none" dirty="0">
              <a:latin typeface="Calibri" panose="020F0502020204030204" pitchFamily="34" charset="0"/>
              <a:cs typeface="Calibri" panose="020F0502020204030204" pitchFamily="34" charset="0"/>
            </a:endParaRPr>
          </a:p>
          <a:p>
            <a:endParaRPr lang="en-US" cap="none" dirty="0">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484848"/>
            <a:ext cx="8911687" cy="1280890"/>
          </a:xfrm>
        </p:spPr>
        <p:txBody>
          <a:bodyPr/>
          <a:lstStyle/>
          <a:p>
            <a:pPr algn="ctr"/>
            <a:r>
              <a:rPr lang="en-US" b="1" dirty="0"/>
              <a:t>WHAT HAS BEEN DONE</a:t>
            </a:r>
            <a:endParaRPr lang="en-US" b="1" dirty="0"/>
          </a:p>
        </p:txBody>
      </p:sp>
      <p:sp>
        <p:nvSpPr>
          <p:cNvPr id="3" name="Content Placeholder 2"/>
          <p:cNvSpPr>
            <a:spLocks noGrp="1"/>
          </p:cNvSpPr>
          <p:nvPr>
            <p:ph idx="1"/>
          </p:nvPr>
        </p:nvSpPr>
        <p:spPr>
          <a:xfrm>
            <a:off x="1154954" y="1765738"/>
            <a:ext cx="8825659" cy="5092262"/>
          </a:xfrm>
        </p:spPr>
        <p:txBody>
          <a:bodyPr>
            <a:noAutofit/>
          </a:bodyPr>
          <a:lstStyle/>
          <a:p>
            <a:r>
              <a:rPr lang="en-US" cap="none" dirty="0">
                <a:latin typeface="Calibri" panose="020F0502020204030204" pitchFamily="34" charset="0"/>
                <a:cs typeface="Calibri" panose="020F0502020204030204" pitchFamily="34" charset="0"/>
              </a:rPr>
              <a:t>CPF Agm’s done in accordance with CPF uniform constitution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Station level AGM`s 99% done</a:t>
            </a:r>
            <a:endParaRPr lang="en-US" cap="none"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Outstanding CPF station AGM`s : Strand, Beaufort West, Elsies, River, Phillipi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 Cluster AGM`s due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Provincial Board AGM </a:t>
            </a:r>
            <a:r>
              <a:rPr lang="en-US" dirty="0">
                <a:latin typeface="Calibri" panose="020F0502020204030204" pitchFamily="34" charset="0"/>
                <a:cs typeface="Calibri" panose="020F0502020204030204" pitchFamily="34" charset="0"/>
              </a:rPr>
              <a:t>is </a:t>
            </a:r>
            <a:r>
              <a:rPr lang="en-US" cap="none" dirty="0">
                <a:latin typeface="Calibri" panose="020F0502020204030204" pitchFamily="34" charset="0"/>
                <a:cs typeface="Calibri" panose="020F0502020204030204" pitchFamily="34" charset="0"/>
              </a:rPr>
              <a:t>due </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Relationship with saps weakened on Cluster and Provincial levels</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CPF mobilization of communities and other community safety structures against looting and destruction of property and infrastructure (National Unrest during July 2021)</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EPP funding model abandoned by DOCS </a:t>
            </a:r>
            <a:endParaRPr lang="en-US" cap="none"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New </a:t>
            </a:r>
            <a:r>
              <a:rPr lang="en-US" cap="none" dirty="0">
                <a:latin typeface="Calibri" panose="020F0502020204030204" pitchFamily="34" charset="0"/>
                <a:cs typeface="Calibri" panose="020F0502020204030204" pitchFamily="34" charset="0"/>
              </a:rPr>
              <a:t>Area Based Teams approach</a:t>
            </a:r>
            <a:endParaRPr lang="en-US" cap="none"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Only </a:t>
            </a:r>
            <a:r>
              <a:rPr lang="en-US" cap="none" dirty="0">
                <a:latin typeface="Calibri" panose="020F0502020204030204" pitchFamily="34" charset="0"/>
                <a:cs typeface="Calibri" panose="020F0502020204030204" pitchFamily="34" charset="0"/>
              </a:rPr>
              <a:t>5 areas prioritized (Delft, Khayelitsha, Mitchells Pain, Bishop Lavis and Phillipi</a:t>
            </a:r>
            <a:endParaRPr lang="en-US" cap="none" dirty="0">
              <a:latin typeface="Calibri" panose="020F0502020204030204" pitchFamily="34" charset="0"/>
              <a:cs typeface="Calibri" panose="020F0502020204030204" pitchFamily="34" charset="0"/>
            </a:endParaRPr>
          </a:p>
          <a:p>
            <a:r>
              <a:rPr lang="en-US" cap="none" dirty="0">
                <a:latin typeface="Calibri" panose="020F0502020204030204" pitchFamily="34" charset="0"/>
                <a:cs typeface="Calibri" panose="020F0502020204030204" pitchFamily="34" charset="0"/>
              </a:rPr>
              <a:t>No funding for CPF’s need to apply for R5000 p/a should they qualify</a:t>
            </a:r>
            <a:endParaRPr lang="en-US" cap="none" dirty="0">
              <a:latin typeface="Calibri" panose="020F0502020204030204" pitchFamily="34" charset="0"/>
              <a:cs typeface="Calibri" panose="020F0502020204030204" pitchFamily="34" charset="0"/>
            </a:endParaRPr>
          </a:p>
          <a:p>
            <a:pPr marL="0" indent="0">
              <a:buNone/>
            </a:pPr>
            <a:endParaRPr lang="en-US" cap="none" dirty="0">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CPF CHALLENGES WITH DEPARTMENT OF COMMUNITY SAFETY (DOCS)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Partnership between CPF and DOCS not strong and effective rather an administrative tick box exercise</a:t>
            </a:r>
            <a:endParaRPr lang="en-US" dirty="0"/>
          </a:p>
          <a:p>
            <a:r>
              <a:rPr lang="en-US" dirty="0"/>
              <a:t>CPF training through DOCS not empowering to communities </a:t>
            </a:r>
            <a:endParaRPr lang="en-US" dirty="0"/>
          </a:p>
          <a:p>
            <a:r>
              <a:rPr lang="en-US" dirty="0"/>
              <a:t>WCCSA of 2013 (Western Cape Community Safety Act thus further limiting the functions of CPF </a:t>
            </a:r>
            <a:endParaRPr lang="en-US" dirty="0"/>
          </a:p>
          <a:p>
            <a:r>
              <a:rPr lang="en-US" dirty="0"/>
              <a:t>Through this provincial act DOCS reduced/ removed section 18 (1) paragraph (f) of chapter 7 of SAPS Act in addition to influencing the effect of section 18 (1) paragraph (a)thus rendering the CPF powerless in the establishment of community partnership programs.</a:t>
            </a:r>
            <a:endParaRPr lang="en-US" dirty="0"/>
          </a:p>
          <a:p>
            <a:r>
              <a:rPr lang="en-US" dirty="0"/>
              <a:t>WCCSA completely removes rights of CPF through its insertion of section 5(2)thus removing all responsibility from SAPS on the establishment and maintenance of partnership between community and police. </a:t>
            </a:r>
            <a:endParaRPr lang="en-US" dirty="0"/>
          </a:p>
          <a:p>
            <a:r>
              <a:rPr lang="en-US" dirty="0"/>
              <a:t>Thus going against the constitutional instruction of  Act 108 of 1996</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endParaRPr lang="en-US" dirty="0"/>
          </a:p>
          <a:p>
            <a:endParaRPr lang="en-US" dirty="0"/>
          </a:p>
          <a:p>
            <a:endParaRPr lang="en-US" dirty="0"/>
          </a:p>
          <a:p>
            <a:endParaRPr lang="en-US" dirty="0"/>
          </a:p>
          <a:p>
            <a:pPr marL="0" indent="0">
              <a:buNone/>
            </a:pPr>
            <a:endParaRPr lang="en-US" dirty="0"/>
          </a:p>
          <a:p>
            <a:endParaRPr lang="en-US" dirty="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a:t>
            </a:r>
            <a:endParaRPr lang="en-US" b="1" dirty="0"/>
          </a:p>
        </p:txBody>
      </p:sp>
      <p:sp>
        <p:nvSpPr>
          <p:cNvPr id="3" name="Content Placeholder 2"/>
          <p:cNvSpPr>
            <a:spLocks noGrp="1"/>
          </p:cNvSpPr>
          <p:nvPr>
            <p:ph idx="1"/>
          </p:nvPr>
        </p:nvSpPr>
        <p:spPr/>
        <p:txBody>
          <a:bodyPr>
            <a:normAutofit fontScale="92500"/>
          </a:bodyPr>
          <a:lstStyle/>
          <a:p>
            <a:r>
              <a:rPr lang="en-US" dirty="0"/>
              <a:t>The DOCS EPP/TPA which was an extended partnership program the CPF was utilized for compliance purposes rather than for effectiveness and partnership rendering.</a:t>
            </a:r>
            <a:endParaRPr lang="en-US" dirty="0"/>
          </a:p>
          <a:p>
            <a:r>
              <a:rPr lang="en-US" dirty="0"/>
              <a:t>The EPP tool was used to create friction between the partnership as there was no training provided to station commanders</a:t>
            </a:r>
            <a:endParaRPr lang="en-US" dirty="0"/>
          </a:p>
          <a:p>
            <a:r>
              <a:rPr lang="en-US" dirty="0"/>
              <a:t>The information gained through the EPP  would have an effective tool used however DOCS had no ability to store the information captured therefor no complaints, issues r potential problems were ever recorded through the system. </a:t>
            </a:r>
            <a:endParaRPr lang="en-US" dirty="0"/>
          </a:p>
          <a:p>
            <a:r>
              <a:rPr lang="en-US" dirty="0"/>
              <a:t>Thus creating a further divide in the partnership as CPF  felt that complaints were not been attended to.</a:t>
            </a:r>
            <a:endParaRPr lang="en-US" dirty="0"/>
          </a:p>
          <a:p>
            <a:r>
              <a:rPr lang="en-US" dirty="0"/>
              <a:t>SAPS had no recollection of complaints forwarded through the EPP and no matters were used as discussion points at provincial level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 </a:t>
            </a:r>
            <a:endParaRPr lang="en-US" b="1" dirty="0"/>
          </a:p>
        </p:txBody>
      </p:sp>
      <p:sp>
        <p:nvSpPr>
          <p:cNvPr id="3" name="Content Placeholder 2"/>
          <p:cNvSpPr>
            <a:spLocks noGrp="1"/>
          </p:cNvSpPr>
          <p:nvPr>
            <p:ph idx="1"/>
          </p:nvPr>
        </p:nvSpPr>
        <p:spPr/>
        <p:txBody>
          <a:bodyPr/>
          <a:lstStyle/>
          <a:p>
            <a:r>
              <a:rPr lang="en-US" dirty="0"/>
              <a:t>Information gained but never discussed was issues relating to SAPS staff, station assets, vehicles, victim support issues, detainees complaints, SAPS station functionality. </a:t>
            </a:r>
            <a:endParaRPr lang="en-US" dirty="0"/>
          </a:p>
          <a:p>
            <a:r>
              <a:rPr lang="en-US" dirty="0"/>
              <a:t>The above proves that that CPF`s were used as nothing more than a box ticking exercise rather than an effective community policing partner in reducing crime.</a:t>
            </a:r>
            <a:endParaRPr lang="en-US" dirty="0"/>
          </a:p>
          <a:p>
            <a:r>
              <a:rPr lang="en-US" dirty="0"/>
              <a:t>DOCS had a clear mandate to divide and to destroy the partnership as so prescribe through our national constitution</a:t>
            </a:r>
            <a:endParaRPr lang="en-US" dirty="0"/>
          </a:p>
          <a:p>
            <a:r>
              <a:rPr lang="en-US" dirty="0"/>
              <a:t>Its clear the political drive is not focused on what is nationally a norm but to disrupt the constitutional requirements and to abolish the constitutional law in this regard rendering our communities powerless with no safety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1464" y="650615"/>
            <a:ext cx="8911687" cy="1280890"/>
          </a:xfrm>
        </p:spPr>
        <p:txBody>
          <a:bodyPr/>
          <a:lstStyle/>
          <a:p>
            <a:r>
              <a:rPr lang="en-US" b="1" dirty="0" err="1"/>
              <a:t>Cont</a:t>
            </a:r>
            <a:r>
              <a:rPr lang="en-US" b="1" dirty="0"/>
              <a:t>…</a:t>
            </a:r>
            <a:endParaRPr lang="en-US" b="1" dirty="0"/>
          </a:p>
        </p:txBody>
      </p:sp>
      <p:sp>
        <p:nvSpPr>
          <p:cNvPr id="3" name="Content Placeholder 2"/>
          <p:cNvSpPr>
            <a:spLocks noGrp="1"/>
          </p:cNvSpPr>
          <p:nvPr>
            <p:ph idx="1"/>
          </p:nvPr>
        </p:nvSpPr>
        <p:spPr/>
        <p:txBody>
          <a:bodyPr/>
          <a:lstStyle/>
          <a:p>
            <a:r>
              <a:rPr lang="en-US" dirty="0"/>
              <a:t>The usage of funding carrot to a donkey approach has created corrupt misguidance of our community. </a:t>
            </a:r>
            <a:endParaRPr lang="en-US" dirty="0"/>
          </a:p>
          <a:p>
            <a:r>
              <a:rPr lang="en-US" dirty="0"/>
              <a:t>The bolstering of funding to NHW`s and the decrease of funding to CPF`s is a clear indication of this. </a:t>
            </a:r>
            <a:endParaRPr lang="en-US" dirty="0"/>
          </a:p>
          <a:p>
            <a:r>
              <a:rPr lang="en-US" dirty="0"/>
              <a:t>DOCS equally needs to be held accountable for their action as these actions has caused the death of many .</a:t>
            </a:r>
            <a:endParaRPr lang="en-US" dirty="0"/>
          </a:p>
          <a:p>
            <a:r>
              <a:rPr lang="en-US" dirty="0"/>
              <a:t>CPF must be recognized and respected as the community partner with the police. </a:t>
            </a:r>
            <a:endParaRPr lang="en-US" dirty="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7098</Words>
  <Application>WPS Presentation</Application>
  <PresentationFormat>Widescreen</PresentationFormat>
  <Paragraphs>144</Paragraphs>
  <Slides>13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Arial</vt:lpstr>
      <vt:lpstr>SimSun</vt:lpstr>
      <vt:lpstr>Wingdings</vt:lpstr>
      <vt:lpstr>Wingdings 3</vt:lpstr>
      <vt:lpstr>Arial</vt:lpstr>
      <vt:lpstr>Calibri</vt:lpstr>
      <vt:lpstr>Century Gothic</vt:lpstr>
      <vt:lpstr>Microsoft YaHei</vt:lpstr>
      <vt:lpstr>Arial Unicode MS</vt:lpstr>
      <vt:lpstr>Wisp</vt:lpstr>
      <vt:lpstr>    PRESENTATION TO  PORTFOLIO COMMITTTEE OF POLICE BY WESTERN CAPE CPF CLUSTER CHAIRPERSONS </vt:lpstr>
      <vt:lpstr>BACKGROUND	</vt:lpstr>
      <vt:lpstr>ISSUES/ CONCERNS RAISED BY CPF`S IN NOV. 2019</vt:lpstr>
      <vt:lpstr>CONTINUING </vt:lpstr>
      <vt:lpstr>WHAT HAS BEEN DONE</vt:lpstr>
      <vt:lpstr>CPF CHALLENGES WITH DEPARTMENT OF COMMUNITY SAFETY (DOCS)</vt:lpstr>
      <vt:lpstr>Cont..</vt:lpstr>
      <vt:lpstr>Cont.. </vt:lpstr>
      <vt:lpstr>Cont…</vt:lpstr>
      <vt:lpstr>CHALLENGES WITH SAPS</vt:lpstr>
      <vt:lpstr>PowerPoint 演示文稿</vt:lpstr>
      <vt:lpstr>Recommendations</vt:lpstr>
      <vt:lpstr>The End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PORTFOLIO COMMITTTEE OF POLICE BY WESTERN CAPE CPF CLUSTER CHAIRPERSONS</dc:title>
  <dc:creator>Lucas Msizi</dc:creator>
  <cp:lastModifiedBy>HOME PC</cp:lastModifiedBy>
  <cp:revision>4</cp:revision>
  <dcterms:created xsi:type="dcterms:W3CDTF">2021-08-30T10:48:00Z</dcterms:created>
  <dcterms:modified xsi:type="dcterms:W3CDTF">2021-08-30T15:01:36Z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0x0101007880AE7D586A374D91E40424C51252D7</vt:lpwstr>
  </property>
  <property fmtid="{D5CDD505-2E9C-101B-9397-08002B2CF9AE}" pid="3" name="ICV">
    <vt:lpwstr>07EDC10351ED4296A3394E66E1305E9B</vt:lpwstr>
  </property>
  <property fmtid="{D5CDD505-2E9C-101B-9397-08002B2CF9AE}" pid="4" name="KSOProductBuildVer">
    <vt:lpwstr>1033-11.2.0.10258</vt:lpwstr>
  </property>
</Properties>
</file>