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4"/>
  </p:sldMasterIdLst>
  <p:notesMasterIdLst>
    <p:notesMasterId r:id="rId16"/>
  </p:notesMasterIdLst>
  <p:sldIdLst>
    <p:sldId id="256" r:id="rId5"/>
    <p:sldId id="452" r:id="rId6"/>
    <p:sldId id="472" r:id="rId7"/>
    <p:sldId id="463" r:id="rId8"/>
    <p:sldId id="473" r:id="rId9"/>
    <p:sldId id="427" r:id="rId10"/>
    <p:sldId id="474" r:id="rId11"/>
    <p:sldId id="464" r:id="rId12"/>
    <p:sldId id="465" r:id="rId13"/>
    <p:sldId id="385" r:id="rId14"/>
    <p:sldId id="475" r:id="rId15"/>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8799B163-7287-492B-8C24-1A7ED675C4BA}"/>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9395" name="Rectangle 3">
            <a:extLst>
              <a:ext uri="{FF2B5EF4-FFF2-40B4-BE49-F238E27FC236}">
                <a16:creationId xmlns:a16="http://schemas.microsoft.com/office/drawing/2014/main" id="{90B589E9-110B-4752-BB11-DCF69E3DBC68}"/>
              </a:ext>
            </a:extLst>
          </p:cNvPr>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a:extLst>
              <a:ext uri="{FF2B5EF4-FFF2-40B4-BE49-F238E27FC236}">
                <a16:creationId xmlns:a16="http://schemas.microsoft.com/office/drawing/2014/main" id="{92DDA06B-50C4-4CB8-B318-9A9617A9D4FC}"/>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a:extLst>
              <a:ext uri="{FF2B5EF4-FFF2-40B4-BE49-F238E27FC236}">
                <a16:creationId xmlns:a16="http://schemas.microsoft.com/office/drawing/2014/main" id="{FA10E00C-BF36-4E7C-8A54-F3B86AC361D2}"/>
              </a:ext>
            </a:extLst>
          </p:cNvPr>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a:extLst>
              <a:ext uri="{FF2B5EF4-FFF2-40B4-BE49-F238E27FC236}">
                <a16:creationId xmlns:a16="http://schemas.microsoft.com/office/drawing/2014/main" id="{13099129-5024-404E-A22F-3A960BDAA4AC}"/>
              </a:ext>
            </a:extLst>
          </p:cNvPr>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9399" name="Rectangle 7">
            <a:extLst>
              <a:ext uri="{FF2B5EF4-FFF2-40B4-BE49-F238E27FC236}">
                <a16:creationId xmlns:a16="http://schemas.microsoft.com/office/drawing/2014/main" id="{9E307B90-FE67-442B-BE7E-077116CD3AD5}"/>
              </a:ext>
            </a:extLst>
          </p:cNvPr>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9F4C4C11-3FF2-49C8-B7C9-D3222F0F470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727F67A8-0F38-467A-82C3-C83CC44E12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CFE2433-CF34-454D-A728-0AF8DFE2CF14}" type="slidenum">
              <a:rPr lang="en-US" altLang="en-US" smtClean="0"/>
              <a:pPr>
                <a:spcBef>
                  <a:spcPct val="0"/>
                </a:spcBef>
              </a:pPr>
              <a:t>1</a:t>
            </a:fld>
            <a:endParaRPr lang="en-US" altLang="en-US"/>
          </a:p>
        </p:txBody>
      </p:sp>
      <p:sp>
        <p:nvSpPr>
          <p:cNvPr id="4099" name="Rectangle 2">
            <a:extLst>
              <a:ext uri="{FF2B5EF4-FFF2-40B4-BE49-F238E27FC236}">
                <a16:creationId xmlns:a16="http://schemas.microsoft.com/office/drawing/2014/main" id="{2FB09BD9-7D03-4A37-826F-9D662BE8DD43}"/>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D06BC01C-7FBC-47C7-8EBE-3E971122E3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E07EF12-AA41-4F70-ABC2-F748C28ABBF4}"/>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36D4FC39-A184-4F5D-9A3C-9494064C0F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cs typeface="Arial" panose="020B0604020202020204" pitchFamily="34" charset="0"/>
            </a:endParaRPr>
          </a:p>
        </p:txBody>
      </p:sp>
      <p:sp>
        <p:nvSpPr>
          <p:cNvPr id="14340" name="Slide Number Placeholder 3">
            <a:extLst>
              <a:ext uri="{FF2B5EF4-FFF2-40B4-BE49-F238E27FC236}">
                <a16:creationId xmlns:a16="http://schemas.microsoft.com/office/drawing/2014/main" id="{878BF028-0D7B-45EF-AAC8-AE7E713A46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BF8F432-D290-4143-B91A-8B994115A847}" type="slidenum">
              <a:rPr lang="en-US" altLang="en-US" smtClean="0">
                <a:latin typeface="Arial" panose="020B0604020202020204" pitchFamily="34" charset="0"/>
              </a:rPr>
              <a:pPr/>
              <a:t>10</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E07EF12-AA41-4F70-ABC2-F748C28ABBF4}"/>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36D4FC39-A184-4F5D-9A3C-9494064C0F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cs typeface="Arial" panose="020B0604020202020204" pitchFamily="34" charset="0"/>
            </a:endParaRPr>
          </a:p>
        </p:txBody>
      </p:sp>
      <p:sp>
        <p:nvSpPr>
          <p:cNvPr id="14340" name="Slide Number Placeholder 3">
            <a:extLst>
              <a:ext uri="{FF2B5EF4-FFF2-40B4-BE49-F238E27FC236}">
                <a16:creationId xmlns:a16="http://schemas.microsoft.com/office/drawing/2014/main" id="{878BF028-0D7B-45EF-AAC8-AE7E713A46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BF8F432-D290-4143-B91A-8B994115A847}" type="slidenum">
              <a:rPr lang="en-US" altLang="en-US" smtClean="0">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205415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116A4C4E-3CDD-440E-817D-943BB62797F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E3BF065-14F6-430A-9F33-127A7DCD16E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527D22-51FD-4D0E-BBAB-40D9A292F3E3}"/>
              </a:ext>
            </a:extLst>
          </p:cNvPr>
          <p:cNvSpPr>
            <a:spLocks noGrp="1"/>
          </p:cNvSpPr>
          <p:nvPr>
            <p:ph type="sldNum" sz="quarter" idx="12"/>
          </p:nvPr>
        </p:nvSpPr>
        <p:spPr/>
        <p:txBody>
          <a:bodyPr/>
          <a:lstStyle>
            <a:lvl1pPr>
              <a:defRPr/>
            </a:lvl1pPr>
          </a:lstStyle>
          <a:p>
            <a:pPr>
              <a:defRPr/>
            </a:pPr>
            <a:fld id="{FCE23174-8B5C-457C-B234-1AF737776EDC}" type="slidenum">
              <a:rPr lang="en-US" altLang="en-US"/>
              <a:pPr>
                <a:defRPr/>
              </a:pPr>
              <a:t>‹#›</a:t>
            </a:fld>
            <a:endParaRPr lang="en-US" altLang="en-US"/>
          </a:p>
        </p:txBody>
      </p:sp>
    </p:spTree>
    <p:extLst>
      <p:ext uri="{BB962C8B-B14F-4D97-AF65-F5344CB8AC3E}">
        <p14:creationId xmlns:p14="http://schemas.microsoft.com/office/powerpoint/2010/main" val="142031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3FCF7A1-D52F-4A12-992C-E0ADAFBF8DC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1B8BD83-92A9-4FB0-BF06-117AB402DC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F0BE067-82F8-4D97-B6F4-324486633608}"/>
              </a:ext>
            </a:extLst>
          </p:cNvPr>
          <p:cNvSpPr>
            <a:spLocks noGrp="1"/>
          </p:cNvSpPr>
          <p:nvPr>
            <p:ph type="sldNum" sz="quarter" idx="12"/>
          </p:nvPr>
        </p:nvSpPr>
        <p:spPr/>
        <p:txBody>
          <a:bodyPr/>
          <a:lstStyle>
            <a:lvl1pPr>
              <a:defRPr/>
            </a:lvl1pPr>
          </a:lstStyle>
          <a:p>
            <a:pPr>
              <a:defRPr/>
            </a:pPr>
            <a:fld id="{2B8CABCA-52B0-4CE7-93CF-ADBBF6B17220}" type="slidenum">
              <a:rPr lang="en-US" altLang="en-US"/>
              <a:pPr>
                <a:defRPr/>
              </a:pPr>
              <a:t>‹#›</a:t>
            </a:fld>
            <a:endParaRPr lang="en-US" altLang="en-US"/>
          </a:p>
        </p:txBody>
      </p:sp>
    </p:spTree>
    <p:extLst>
      <p:ext uri="{BB962C8B-B14F-4D97-AF65-F5344CB8AC3E}">
        <p14:creationId xmlns:p14="http://schemas.microsoft.com/office/powerpoint/2010/main" val="128724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6A459B7-A6BB-4DA4-944D-2F9E7DBF96B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E5109D4-3BA5-43EA-9015-11C19D244B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F67C82F-DFD5-4185-96F3-D961344EBE00}"/>
              </a:ext>
            </a:extLst>
          </p:cNvPr>
          <p:cNvSpPr>
            <a:spLocks noGrp="1"/>
          </p:cNvSpPr>
          <p:nvPr>
            <p:ph type="sldNum" sz="quarter" idx="12"/>
          </p:nvPr>
        </p:nvSpPr>
        <p:spPr/>
        <p:txBody>
          <a:bodyPr/>
          <a:lstStyle>
            <a:lvl1pPr>
              <a:defRPr/>
            </a:lvl1pPr>
          </a:lstStyle>
          <a:p>
            <a:pPr>
              <a:defRPr/>
            </a:pPr>
            <a:fld id="{7FA7524F-E006-4A74-822D-197D80CD973B}" type="slidenum">
              <a:rPr lang="en-US" altLang="en-US"/>
              <a:pPr>
                <a:defRPr/>
              </a:pPr>
              <a:t>‹#›</a:t>
            </a:fld>
            <a:endParaRPr lang="en-US" altLang="en-US"/>
          </a:p>
        </p:txBody>
      </p:sp>
    </p:spTree>
    <p:extLst>
      <p:ext uri="{BB962C8B-B14F-4D97-AF65-F5344CB8AC3E}">
        <p14:creationId xmlns:p14="http://schemas.microsoft.com/office/powerpoint/2010/main" val="37686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D9ABC26-3595-4AE6-8F6A-DD46135824A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9AFC3D5-4F98-486F-8AB0-205F252838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91FFC0-905E-45C6-AB22-D85E60857CA7}"/>
              </a:ext>
            </a:extLst>
          </p:cNvPr>
          <p:cNvSpPr>
            <a:spLocks noGrp="1"/>
          </p:cNvSpPr>
          <p:nvPr>
            <p:ph type="sldNum" sz="quarter" idx="12"/>
          </p:nvPr>
        </p:nvSpPr>
        <p:spPr/>
        <p:txBody>
          <a:bodyPr/>
          <a:lstStyle>
            <a:lvl1pPr>
              <a:defRPr/>
            </a:lvl1pPr>
          </a:lstStyle>
          <a:p>
            <a:pPr>
              <a:defRPr/>
            </a:pPr>
            <a:fld id="{92EDBFDB-7220-4633-AC7A-9EF52E7F192C}" type="slidenum">
              <a:rPr lang="en-US" altLang="en-US"/>
              <a:pPr>
                <a:defRPr/>
              </a:pPr>
              <a:t>‹#›</a:t>
            </a:fld>
            <a:endParaRPr lang="en-US" altLang="en-US"/>
          </a:p>
        </p:txBody>
      </p:sp>
    </p:spTree>
    <p:extLst>
      <p:ext uri="{BB962C8B-B14F-4D97-AF65-F5344CB8AC3E}">
        <p14:creationId xmlns:p14="http://schemas.microsoft.com/office/powerpoint/2010/main" val="206055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3A52B9-B014-4371-918E-CD8125AAFEB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6BFA8A4-06A6-42E7-AA1C-23EDA4A04A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B6A603D-3BE2-4FB6-88F3-548BE2000AE6}"/>
              </a:ext>
            </a:extLst>
          </p:cNvPr>
          <p:cNvSpPr>
            <a:spLocks noGrp="1"/>
          </p:cNvSpPr>
          <p:nvPr>
            <p:ph type="sldNum" sz="quarter" idx="12"/>
          </p:nvPr>
        </p:nvSpPr>
        <p:spPr/>
        <p:txBody>
          <a:bodyPr/>
          <a:lstStyle>
            <a:lvl1pPr>
              <a:defRPr/>
            </a:lvl1pPr>
          </a:lstStyle>
          <a:p>
            <a:pPr>
              <a:defRPr/>
            </a:pPr>
            <a:fld id="{ED4A95FF-D45F-425E-97BC-4D16916B3AAD}" type="slidenum">
              <a:rPr lang="en-US" altLang="en-US"/>
              <a:pPr>
                <a:defRPr/>
              </a:pPr>
              <a:t>‹#›</a:t>
            </a:fld>
            <a:endParaRPr lang="en-US" altLang="en-US"/>
          </a:p>
        </p:txBody>
      </p:sp>
    </p:spTree>
    <p:extLst>
      <p:ext uri="{BB962C8B-B14F-4D97-AF65-F5344CB8AC3E}">
        <p14:creationId xmlns:p14="http://schemas.microsoft.com/office/powerpoint/2010/main" val="80031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69A32A9D-0026-46FE-BF9C-23D4F1E08CE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0D194B1-DB78-48C5-9855-D873806DA98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B4BA9D9-9E42-4CB0-9D37-79B71FDACE03}"/>
              </a:ext>
            </a:extLst>
          </p:cNvPr>
          <p:cNvSpPr>
            <a:spLocks noGrp="1"/>
          </p:cNvSpPr>
          <p:nvPr>
            <p:ph type="sldNum" sz="quarter" idx="12"/>
          </p:nvPr>
        </p:nvSpPr>
        <p:spPr/>
        <p:txBody>
          <a:bodyPr/>
          <a:lstStyle>
            <a:lvl1pPr>
              <a:defRPr/>
            </a:lvl1pPr>
          </a:lstStyle>
          <a:p>
            <a:pPr>
              <a:defRPr/>
            </a:pPr>
            <a:fld id="{1A8E4ACF-E4F2-4DA2-8FFD-C8D58E1E675F}" type="slidenum">
              <a:rPr lang="en-US" altLang="en-US"/>
              <a:pPr>
                <a:defRPr/>
              </a:pPr>
              <a:t>‹#›</a:t>
            </a:fld>
            <a:endParaRPr lang="en-US" altLang="en-US"/>
          </a:p>
        </p:txBody>
      </p:sp>
    </p:spTree>
    <p:extLst>
      <p:ext uri="{BB962C8B-B14F-4D97-AF65-F5344CB8AC3E}">
        <p14:creationId xmlns:p14="http://schemas.microsoft.com/office/powerpoint/2010/main" val="139222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558A28C9-F3D4-468C-9FA4-4BB13A5C4B50}"/>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4D2E3D75-F426-4866-8841-088D9771403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D1DB208-DBF2-41D8-B6D0-AF7CBD0002E1}"/>
              </a:ext>
            </a:extLst>
          </p:cNvPr>
          <p:cNvSpPr>
            <a:spLocks noGrp="1"/>
          </p:cNvSpPr>
          <p:nvPr>
            <p:ph type="sldNum" sz="quarter" idx="12"/>
          </p:nvPr>
        </p:nvSpPr>
        <p:spPr/>
        <p:txBody>
          <a:bodyPr/>
          <a:lstStyle>
            <a:lvl1pPr>
              <a:defRPr/>
            </a:lvl1pPr>
          </a:lstStyle>
          <a:p>
            <a:pPr>
              <a:defRPr/>
            </a:pPr>
            <a:fld id="{F6EFC794-98BF-4D81-868D-668FA0681593}" type="slidenum">
              <a:rPr lang="en-US" altLang="en-US"/>
              <a:pPr>
                <a:defRPr/>
              </a:pPr>
              <a:t>‹#›</a:t>
            </a:fld>
            <a:endParaRPr lang="en-US" altLang="en-US"/>
          </a:p>
        </p:txBody>
      </p:sp>
    </p:spTree>
    <p:extLst>
      <p:ext uri="{BB962C8B-B14F-4D97-AF65-F5344CB8AC3E}">
        <p14:creationId xmlns:p14="http://schemas.microsoft.com/office/powerpoint/2010/main" val="11966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85AC0739-BBEC-4073-97C4-7C7D138CD961}"/>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31CBE82-5114-4554-8406-87B9CC879D2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FB41FB0-BFEC-4335-91DB-0E7556C365DB}"/>
              </a:ext>
            </a:extLst>
          </p:cNvPr>
          <p:cNvSpPr>
            <a:spLocks noGrp="1"/>
          </p:cNvSpPr>
          <p:nvPr>
            <p:ph type="sldNum" sz="quarter" idx="12"/>
          </p:nvPr>
        </p:nvSpPr>
        <p:spPr/>
        <p:txBody>
          <a:bodyPr/>
          <a:lstStyle>
            <a:lvl1pPr>
              <a:defRPr/>
            </a:lvl1pPr>
          </a:lstStyle>
          <a:p>
            <a:pPr>
              <a:defRPr/>
            </a:pPr>
            <a:fld id="{4C51B767-B6BC-4CE7-8235-FB5AB0588D6C}" type="slidenum">
              <a:rPr lang="en-US" altLang="en-US"/>
              <a:pPr>
                <a:defRPr/>
              </a:pPr>
              <a:t>‹#›</a:t>
            </a:fld>
            <a:endParaRPr lang="en-US" altLang="en-US"/>
          </a:p>
        </p:txBody>
      </p:sp>
    </p:spTree>
    <p:extLst>
      <p:ext uri="{BB962C8B-B14F-4D97-AF65-F5344CB8AC3E}">
        <p14:creationId xmlns:p14="http://schemas.microsoft.com/office/powerpoint/2010/main" val="275742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8963646-8452-47E3-856D-D175D572358C}"/>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78CACE0C-F3BF-4114-9620-908DA8BB95E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D367716-0F3C-4FB9-80FF-83986677CCFF}"/>
              </a:ext>
            </a:extLst>
          </p:cNvPr>
          <p:cNvSpPr>
            <a:spLocks noGrp="1"/>
          </p:cNvSpPr>
          <p:nvPr>
            <p:ph type="sldNum" sz="quarter" idx="12"/>
          </p:nvPr>
        </p:nvSpPr>
        <p:spPr/>
        <p:txBody>
          <a:bodyPr/>
          <a:lstStyle>
            <a:lvl1pPr>
              <a:defRPr/>
            </a:lvl1pPr>
          </a:lstStyle>
          <a:p>
            <a:pPr>
              <a:defRPr/>
            </a:pPr>
            <a:fld id="{F3E945D3-179F-426D-BFFC-A2872FF4698E}" type="slidenum">
              <a:rPr lang="en-US" altLang="en-US"/>
              <a:pPr>
                <a:defRPr/>
              </a:pPr>
              <a:t>‹#›</a:t>
            </a:fld>
            <a:endParaRPr lang="en-US" altLang="en-US"/>
          </a:p>
        </p:txBody>
      </p:sp>
    </p:spTree>
    <p:extLst>
      <p:ext uri="{BB962C8B-B14F-4D97-AF65-F5344CB8AC3E}">
        <p14:creationId xmlns:p14="http://schemas.microsoft.com/office/powerpoint/2010/main" val="167392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5D961F8-AF4B-4D6C-A59A-DAA1DAB49FD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D336403-B160-46AE-8611-90B09D0B12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22D4CC1-9809-44B8-9AB3-C6ECD0BE657B}"/>
              </a:ext>
            </a:extLst>
          </p:cNvPr>
          <p:cNvSpPr>
            <a:spLocks noGrp="1"/>
          </p:cNvSpPr>
          <p:nvPr>
            <p:ph type="sldNum" sz="quarter" idx="12"/>
          </p:nvPr>
        </p:nvSpPr>
        <p:spPr/>
        <p:txBody>
          <a:bodyPr/>
          <a:lstStyle>
            <a:lvl1pPr>
              <a:defRPr/>
            </a:lvl1pPr>
          </a:lstStyle>
          <a:p>
            <a:pPr>
              <a:defRPr/>
            </a:pPr>
            <a:fld id="{16C9A95C-2B8F-43E6-AFAC-DEDA22443302}" type="slidenum">
              <a:rPr lang="en-US" altLang="en-US"/>
              <a:pPr>
                <a:defRPr/>
              </a:pPr>
              <a:t>‹#›</a:t>
            </a:fld>
            <a:endParaRPr lang="en-US" altLang="en-US"/>
          </a:p>
        </p:txBody>
      </p:sp>
    </p:spTree>
    <p:extLst>
      <p:ext uri="{BB962C8B-B14F-4D97-AF65-F5344CB8AC3E}">
        <p14:creationId xmlns:p14="http://schemas.microsoft.com/office/powerpoint/2010/main" val="409641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D7B0E4F-7C9A-4066-826F-5B09649D434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6DA09E2-2982-44EF-8EFE-A459EC8D88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CD1F927-9A39-4FC7-B909-62C1CADDBF37}"/>
              </a:ext>
            </a:extLst>
          </p:cNvPr>
          <p:cNvSpPr>
            <a:spLocks noGrp="1"/>
          </p:cNvSpPr>
          <p:nvPr>
            <p:ph type="sldNum" sz="quarter" idx="12"/>
          </p:nvPr>
        </p:nvSpPr>
        <p:spPr/>
        <p:txBody>
          <a:bodyPr/>
          <a:lstStyle>
            <a:lvl1pPr>
              <a:defRPr/>
            </a:lvl1pPr>
          </a:lstStyle>
          <a:p>
            <a:pPr>
              <a:defRPr/>
            </a:pPr>
            <a:fld id="{6EC1A235-AF61-4588-B6DF-85B666BE0F19}" type="slidenum">
              <a:rPr lang="en-US" altLang="en-US"/>
              <a:pPr>
                <a:defRPr/>
              </a:pPr>
              <a:t>‹#›</a:t>
            </a:fld>
            <a:endParaRPr lang="en-US" altLang="en-US"/>
          </a:p>
        </p:txBody>
      </p:sp>
    </p:spTree>
    <p:extLst>
      <p:ext uri="{BB962C8B-B14F-4D97-AF65-F5344CB8AC3E}">
        <p14:creationId xmlns:p14="http://schemas.microsoft.com/office/powerpoint/2010/main" val="2636313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AC3CA74-D496-4DF7-9825-705858D204D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id="{F414AD8F-48D2-46E3-B184-834265C67B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FFA45A61-6D4C-47AA-B091-33A6D67DEBD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charset="0"/>
              </a:defRPr>
            </a:lvl1pPr>
          </a:lstStyle>
          <a:p>
            <a:pPr>
              <a:defRPr/>
            </a:pPr>
            <a:endParaRPr lang="en-US"/>
          </a:p>
        </p:txBody>
      </p:sp>
      <p:sp>
        <p:nvSpPr>
          <p:cNvPr id="5" name="Footer Placeholder 4">
            <a:extLst>
              <a:ext uri="{FF2B5EF4-FFF2-40B4-BE49-F238E27FC236}">
                <a16:creationId xmlns:a16="http://schemas.microsoft.com/office/drawing/2014/main" id="{F7C9B1DA-0432-403C-9502-86B5F9F2329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64805A76-134C-44B6-A028-20B3FFFD9D5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0F891BF-9371-45C3-B1BC-E92516ACF7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45CFD3E-3099-48E4-AA00-7956CC252914}"/>
              </a:ext>
            </a:extLst>
          </p:cNvPr>
          <p:cNvSpPr>
            <a:spLocks noGrp="1" noChangeArrowheads="1"/>
          </p:cNvSpPr>
          <p:nvPr>
            <p:ph type="ctrTitle"/>
          </p:nvPr>
        </p:nvSpPr>
        <p:spPr>
          <a:xfrm>
            <a:off x="1066800" y="0"/>
            <a:ext cx="7086600" cy="4441825"/>
          </a:xfrm>
        </p:spPr>
        <p:txBody>
          <a:bodyPr rtlCol="0">
            <a:normAutofit fontScale="90000"/>
          </a:bodyPr>
          <a:lstStyle/>
          <a:p>
            <a:pPr eaLnBrk="1" fontAlgn="auto" hangingPunct="1">
              <a:spcAft>
                <a:spcPts val="0"/>
              </a:spcAft>
              <a:defRPr/>
            </a:pPr>
            <a:r>
              <a:rPr lang="en-US" sz="4000" dirty="0"/>
              <a:t/>
            </a:r>
            <a:br>
              <a:rPr lang="en-US" sz="4000" dirty="0"/>
            </a:br>
            <a:r>
              <a:rPr lang="en-US" sz="3600" b="1" dirty="0"/>
              <a:t>COSATU Submission:</a:t>
            </a:r>
            <a:br>
              <a:rPr lang="en-US" sz="3600" b="1" dirty="0"/>
            </a:br>
            <a:r>
              <a:rPr lang="en-US" sz="900" dirty="0"/>
              <a:t/>
            </a:r>
            <a:br>
              <a:rPr lang="en-US" sz="900" dirty="0"/>
            </a:br>
            <a:r>
              <a:rPr lang="en-US" sz="3600" dirty="0"/>
              <a:t>Cannabis for Private Purposes Bill</a:t>
            </a:r>
            <a:br>
              <a:rPr lang="en-US" sz="3600" dirty="0"/>
            </a:br>
            <a:r>
              <a:rPr lang="en-US" sz="2200" dirty="0"/>
              <a:t/>
            </a:r>
            <a:br>
              <a:rPr lang="en-US" sz="2200" dirty="0"/>
            </a:br>
            <a:r>
              <a:rPr lang="en-US" sz="900" dirty="0"/>
              <a:t/>
            </a:r>
            <a:br>
              <a:rPr lang="en-US" sz="900" dirty="0"/>
            </a:br>
            <a:r>
              <a:rPr lang="en-US" sz="3600" dirty="0"/>
              <a:t>Portfolio Committee: </a:t>
            </a:r>
            <a:br>
              <a:rPr lang="en-US" sz="3600" dirty="0"/>
            </a:br>
            <a:r>
              <a:rPr lang="en-US" sz="3600" dirty="0"/>
              <a:t>Justice &amp; </a:t>
            </a:r>
            <a:r>
              <a:rPr lang="en-US" sz="3600"/>
              <a:t>Correctional Services</a:t>
            </a:r>
            <a:r>
              <a:rPr lang="en-US" sz="3600" dirty="0"/>
              <a:t/>
            </a:r>
            <a:br>
              <a:rPr lang="en-US" sz="3600" dirty="0"/>
            </a:br>
            <a:r>
              <a:rPr lang="en-US" sz="900" dirty="0"/>
              <a:t/>
            </a:r>
            <a:br>
              <a:rPr lang="en-US" sz="900" dirty="0"/>
            </a:br>
            <a:r>
              <a:rPr lang="en-US" sz="3600" dirty="0"/>
              <a:t>National Assembly</a:t>
            </a:r>
            <a:br>
              <a:rPr lang="en-US" sz="3600" dirty="0"/>
            </a:br>
            <a:r>
              <a:rPr lang="en-US" sz="900"/>
              <a:t/>
            </a:r>
            <a:br>
              <a:rPr lang="en-US" sz="900"/>
            </a:br>
            <a:r>
              <a:rPr lang="en-US" sz="2700"/>
              <a:t>31/08/2021</a:t>
            </a:r>
            <a:r>
              <a:rPr lang="en-US" sz="4000" dirty="0"/>
              <a:t/>
            </a:r>
            <a:br>
              <a:rPr lang="en-US" sz="4000" dirty="0"/>
            </a:br>
            <a:endParaRPr lang="en-US" sz="4000" dirty="0"/>
          </a:p>
        </p:txBody>
      </p:sp>
      <p:pic>
        <p:nvPicPr>
          <p:cNvPr id="3075" name="Picture 5">
            <a:extLst>
              <a:ext uri="{FF2B5EF4-FFF2-40B4-BE49-F238E27FC236}">
                <a16:creationId xmlns:a16="http://schemas.microsoft.com/office/drawing/2014/main" id="{A8B41FFC-FAFC-4AD9-9997-5F991AC5BD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4305300"/>
            <a:ext cx="1755775"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1">
            <a:extLst>
              <a:ext uri="{FF2B5EF4-FFF2-40B4-BE49-F238E27FC236}">
                <a16:creationId xmlns:a16="http://schemas.microsoft.com/office/drawing/2014/main" id="{1F8EC794-B464-4D78-8848-5FFED85523D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C1FE9B0-AA0D-4760-8697-8E65CF0F1A5D}" type="slidenum">
              <a:rPr lang="en-US" altLang="en-US" sz="1200" smtClean="0">
                <a:solidFill>
                  <a:srgbClr val="898989"/>
                </a:solidFill>
                <a:latin typeface="Tahoma" panose="020B0604030504040204" pitchFamily="34" charset="0"/>
              </a:rPr>
              <a:pPr>
                <a:spcBef>
                  <a:spcPct val="0"/>
                </a:spcBef>
                <a:buFontTx/>
                <a:buNone/>
              </a:pPr>
              <a:t>1</a:t>
            </a:fld>
            <a:endParaRPr lang="en-US" altLang="en-US" sz="1200">
              <a:solidFill>
                <a:srgbClr val="898989"/>
              </a:solidFill>
              <a:latin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D2CFAD4-CE32-4E56-A8FE-8F6E359D7FD7}"/>
              </a:ext>
            </a:extLst>
          </p:cNvPr>
          <p:cNvSpPr>
            <a:spLocks noGrp="1"/>
          </p:cNvSpPr>
          <p:nvPr>
            <p:ph type="title"/>
          </p:nvPr>
        </p:nvSpPr>
        <p:spPr>
          <a:xfrm>
            <a:off x="457200" y="136526"/>
            <a:ext cx="8229600" cy="595312"/>
          </a:xfrm>
        </p:spPr>
        <p:txBody>
          <a:bodyPr/>
          <a:lstStyle/>
          <a:p>
            <a:pPr eaLnBrk="1" hangingPunct="1"/>
            <a:r>
              <a:rPr lang="en-ZA" altLang="en-US" b="1" dirty="0"/>
              <a:t>Conclusion</a:t>
            </a:r>
            <a:endParaRPr lang="en-US" altLang="en-US" b="1" dirty="0"/>
          </a:p>
        </p:txBody>
      </p:sp>
      <p:sp>
        <p:nvSpPr>
          <p:cNvPr id="13315" name="Rectangle 3">
            <a:extLst>
              <a:ext uri="{FF2B5EF4-FFF2-40B4-BE49-F238E27FC236}">
                <a16:creationId xmlns:a16="http://schemas.microsoft.com/office/drawing/2014/main" id="{A6AD795F-26E4-49B8-99A3-4B1EB605F7C3}"/>
              </a:ext>
            </a:extLst>
          </p:cNvPr>
          <p:cNvSpPr>
            <a:spLocks noGrp="1"/>
          </p:cNvSpPr>
          <p:nvPr>
            <p:ph idx="1"/>
          </p:nvPr>
        </p:nvSpPr>
        <p:spPr>
          <a:xfrm>
            <a:off x="107950" y="620688"/>
            <a:ext cx="8856663" cy="5505475"/>
          </a:xfrm>
        </p:spPr>
        <p:txBody>
          <a:bodyPr/>
          <a:lstStyle/>
          <a:p>
            <a:r>
              <a:rPr lang="en-ZA" altLang="en-US" dirty="0"/>
              <a:t>COSATU supports the speedy passage of the Cannabis for Private Consumption Bill into law, as well as the finalisation of the Master Plan.</a:t>
            </a:r>
          </a:p>
          <a:p>
            <a:r>
              <a:rPr lang="en-ZA" altLang="en-US" dirty="0"/>
              <a:t>It will play a key role in opening the doors to economic activities from health to recreational products, with the facilities and funding to educate around the dangers of misuse.</a:t>
            </a:r>
          </a:p>
          <a:p>
            <a:r>
              <a:rPr lang="en-ZA" altLang="en-US" dirty="0"/>
              <a:t>COSATU welcomes Parliament’s efforts to address constitutional concerns in the Bill, but believes its an opportune moment for far reaching changes.</a:t>
            </a:r>
          </a:p>
        </p:txBody>
      </p:sp>
      <p:sp>
        <p:nvSpPr>
          <p:cNvPr id="13316" name="Slide Number Placeholder 1">
            <a:extLst>
              <a:ext uri="{FF2B5EF4-FFF2-40B4-BE49-F238E27FC236}">
                <a16:creationId xmlns:a16="http://schemas.microsoft.com/office/drawing/2014/main" id="{D3E5046E-80DD-4B28-8C21-ADD730B3CF9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3BCCCA3-4794-4B39-8E13-5280BC81EF00}" type="slidenum">
              <a:rPr lang="en-US" altLang="en-US" sz="1200" smtClean="0">
                <a:solidFill>
                  <a:srgbClr val="898989"/>
                </a:solidFill>
                <a:latin typeface="Tahoma" panose="020B0604030504040204" pitchFamily="34" charset="0"/>
              </a:rPr>
              <a:pPr>
                <a:spcBef>
                  <a:spcPct val="0"/>
                </a:spcBef>
                <a:buFontTx/>
                <a:buNone/>
              </a:pPr>
              <a:t>10</a:t>
            </a:fld>
            <a:endParaRPr lang="en-US" altLang="en-US" sz="1200">
              <a:solidFill>
                <a:srgbClr val="898989"/>
              </a:solidFill>
              <a:latin typeface="Tahom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D2CFAD4-CE32-4E56-A8FE-8F6E359D7FD7}"/>
              </a:ext>
            </a:extLst>
          </p:cNvPr>
          <p:cNvSpPr>
            <a:spLocks noGrp="1"/>
          </p:cNvSpPr>
          <p:nvPr>
            <p:ph type="title"/>
          </p:nvPr>
        </p:nvSpPr>
        <p:spPr>
          <a:xfrm>
            <a:off x="457200" y="136526"/>
            <a:ext cx="8229600" cy="595312"/>
          </a:xfrm>
        </p:spPr>
        <p:txBody>
          <a:bodyPr/>
          <a:lstStyle/>
          <a:p>
            <a:pPr eaLnBrk="1" hangingPunct="1"/>
            <a:r>
              <a:rPr lang="en-ZA" altLang="en-US" b="1" dirty="0"/>
              <a:t>Conclusion</a:t>
            </a:r>
            <a:endParaRPr lang="en-US" altLang="en-US" b="1" dirty="0"/>
          </a:p>
        </p:txBody>
      </p:sp>
      <p:sp>
        <p:nvSpPr>
          <p:cNvPr id="13315" name="Rectangle 3">
            <a:extLst>
              <a:ext uri="{FF2B5EF4-FFF2-40B4-BE49-F238E27FC236}">
                <a16:creationId xmlns:a16="http://schemas.microsoft.com/office/drawing/2014/main" id="{A6AD795F-26E4-49B8-99A3-4B1EB605F7C3}"/>
              </a:ext>
            </a:extLst>
          </p:cNvPr>
          <p:cNvSpPr>
            <a:spLocks noGrp="1"/>
          </p:cNvSpPr>
          <p:nvPr>
            <p:ph idx="1"/>
          </p:nvPr>
        </p:nvSpPr>
        <p:spPr>
          <a:xfrm>
            <a:off x="107950" y="731838"/>
            <a:ext cx="8856663" cy="5394325"/>
          </a:xfrm>
        </p:spPr>
        <p:txBody>
          <a:bodyPr/>
          <a:lstStyle/>
          <a:p>
            <a:r>
              <a:rPr lang="en-ZA" altLang="en-US" dirty="0"/>
              <a:t>It is critical the Bill be strengthened now to ensure the development of a sector that has huge financial and socio economic benefits to poorer participants in the Industry. </a:t>
            </a:r>
          </a:p>
        </p:txBody>
      </p:sp>
      <p:sp>
        <p:nvSpPr>
          <p:cNvPr id="13316" name="Slide Number Placeholder 1">
            <a:extLst>
              <a:ext uri="{FF2B5EF4-FFF2-40B4-BE49-F238E27FC236}">
                <a16:creationId xmlns:a16="http://schemas.microsoft.com/office/drawing/2014/main" id="{D3E5046E-80DD-4B28-8C21-ADD730B3CF9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3BCCCA3-4794-4B39-8E13-5280BC81EF00}" type="slidenum">
              <a:rPr lang="en-US" altLang="en-US" sz="1200" smtClean="0">
                <a:solidFill>
                  <a:srgbClr val="898989"/>
                </a:solidFill>
                <a:latin typeface="Tahoma" panose="020B0604030504040204" pitchFamily="34" charset="0"/>
              </a:rPr>
              <a:pPr>
                <a:spcBef>
                  <a:spcPct val="0"/>
                </a:spcBef>
                <a:buFontTx/>
                <a:buNone/>
              </a:pPr>
              <a:t>11</a:t>
            </a:fld>
            <a:endParaRPr lang="en-US" altLang="en-US" sz="1200">
              <a:solidFill>
                <a:srgbClr val="898989"/>
              </a:solidFill>
              <a:latin typeface="Tahoma" panose="020B0604030504040204" pitchFamily="34" charset="0"/>
            </a:endParaRPr>
          </a:p>
        </p:txBody>
      </p:sp>
    </p:spTree>
    <p:extLst>
      <p:ext uri="{BB962C8B-B14F-4D97-AF65-F5344CB8AC3E}">
        <p14:creationId xmlns:p14="http://schemas.microsoft.com/office/powerpoint/2010/main" val="73213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3BC50E2-BFE3-4616-A17E-FACC29EA6962}"/>
              </a:ext>
            </a:extLst>
          </p:cNvPr>
          <p:cNvSpPr>
            <a:spLocks noGrp="1"/>
          </p:cNvSpPr>
          <p:nvPr>
            <p:ph type="title"/>
          </p:nvPr>
        </p:nvSpPr>
        <p:spPr>
          <a:xfrm>
            <a:off x="457200" y="136525"/>
            <a:ext cx="8229600" cy="671513"/>
          </a:xfrm>
        </p:spPr>
        <p:txBody>
          <a:bodyPr/>
          <a:lstStyle/>
          <a:p>
            <a:pPr eaLnBrk="1" hangingPunct="1"/>
            <a:r>
              <a:rPr lang="en-ZA" altLang="en-US" b="1"/>
              <a:t>Introduction</a:t>
            </a:r>
            <a:endParaRPr lang="en-US" altLang="en-US" b="1"/>
          </a:p>
        </p:txBody>
      </p:sp>
      <p:sp>
        <p:nvSpPr>
          <p:cNvPr id="5123" name="Rectangle 3">
            <a:extLst>
              <a:ext uri="{FF2B5EF4-FFF2-40B4-BE49-F238E27FC236}">
                <a16:creationId xmlns:a16="http://schemas.microsoft.com/office/drawing/2014/main" id="{B1B46061-9D52-450C-95EB-B49BE4F77655}"/>
              </a:ext>
            </a:extLst>
          </p:cNvPr>
          <p:cNvSpPr>
            <a:spLocks noGrp="1"/>
          </p:cNvSpPr>
          <p:nvPr>
            <p:ph idx="1"/>
          </p:nvPr>
        </p:nvSpPr>
        <p:spPr>
          <a:xfrm>
            <a:off x="457200" y="808038"/>
            <a:ext cx="8507413" cy="5318125"/>
          </a:xfrm>
        </p:spPr>
        <p:txBody>
          <a:bodyPr/>
          <a:lstStyle/>
          <a:p>
            <a:r>
              <a:rPr lang="en-ZA" altLang="en-US" dirty="0"/>
              <a:t>COSATU  supports the Cannabis for Private Consumption Bill as a start to addressing a complex economic product and social issue.</a:t>
            </a:r>
          </a:p>
          <a:p>
            <a:r>
              <a:rPr lang="en-ZA" altLang="en-US" dirty="0"/>
              <a:t>COSATU supports its progressive objectives &amp; provisions that will enable effective regulation of the Cannabis sector.</a:t>
            </a:r>
          </a:p>
          <a:p>
            <a:r>
              <a:rPr lang="en-ZA" altLang="en-US" dirty="0"/>
              <a:t>South Africa needs humane &amp; progressive approach to Cannabis in all its manifestations </a:t>
            </a:r>
          </a:p>
          <a:p>
            <a:r>
              <a:rPr lang="en-ZA" altLang="en-US" dirty="0"/>
              <a:t>It cannot be big industry profits above lives, education, health , jobs and livelihoods.</a:t>
            </a:r>
          </a:p>
        </p:txBody>
      </p:sp>
      <p:sp>
        <p:nvSpPr>
          <p:cNvPr id="5124" name="Slide Number Placeholder 1">
            <a:extLst>
              <a:ext uri="{FF2B5EF4-FFF2-40B4-BE49-F238E27FC236}">
                <a16:creationId xmlns:a16="http://schemas.microsoft.com/office/drawing/2014/main" id="{22D1D39F-47A7-4263-94EC-324C94E6867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8AD4818-3D19-403D-B10A-45E79662E517}" type="slidenum">
              <a:rPr lang="en-US" altLang="en-US" sz="1200" smtClean="0">
                <a:solidFill>
                  <a:srgbClr val="898989"/>
                </a:solidFill>
                <a:latin typeface="Tahoma" panose="020B0604030504040204" pitchFamily="34" charset="0"/>
              </a:rPr>
              <a:pPr>
                <a:spcBef>
                  <a:spcPct val="0"/>
                </a:spcBef>
                <a:buFontTx/>
                <a:buNone/>
              </a:pPr>
              <a:t>2</a:t>
            </a:fld>
            <a:endParaRPr lang="en-US" altLang="en-US" sz="1200">
              <a:solidFill>
                <a:srgbClr val="898989"/>
              </a:solidFill>
              <a:latin typeface="Tahom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507063C-6BC3-41F7-90CF-AC0616D34B0B}"/>
              </a:ext>
            </a:extLst>
          </p:cNvPr>
          <p:cNvSpPr>
            <a:spLocks noGrp="1"/>
          </p:cNvSpPr>
          <p:nvPr>
            <p:ph type="title"/>
          </p:nvPr>
        </p:nvSpPr>
        <p:spPr>
          <a:xfrm>
            <a:off x="457200" y="136525"/>
            <a:ext cx="8229600" cy="595313"/>
          </a:xfrm>
        </p:spPr>
        <p:txBody>
          <a:bodyPr/>
          <a:lstStyle/>
          <a:p>
            <a:pPr eaLnBrk="1" hangingPunct="1"/>
            <a:r>
              <a:rPr lang="en-ZA" altLang="en-US" b="1"/>
              <a:t>Introduction</a:t>
            </a:r>
            <a:endParaRPr lang="en-US" altLang="en-US" b="1"/>
          </a:p>
        </p:txBody>
      </p:sp>
      <p:sp>
        <p:nvSpPr>
          <p:cNvPr id="6147" name="Rectangle 3">
            <a:extLst>
              <a:ext uri="{FF2B5EF4-FFF2-40B4-BE49-F238E27FC236}">
                <a16:creationId xmlns:a16="http://schemas.microsoft.com/office/drawing/2014/main" id="{C8F23010-70F7-4C74-9603-B4B9BE9F1597}"/>
              </a:ext>
            </a:extLst>
          </p:cNvPr>
          <p:cNvSpPr>
            <a:spLocks noGrp="1"/>
          </p:cNvSpPr>
          <p:nvPr>
            <p:ph idx="1"/>
          </p:nvPr>
        </p:nvSpPr>
        <p:spPr>
          <a:xfrm>
            <a:off x="457200" y="908050"/>
            <a:ext cx="8507413" cy="5218113"/>
          </a:xfrm>
        </p:spPr>
        <p:txBody>
          <a:bodyPr/>
          <a:lstStyle/>
          <a:p>
            <a:r>
              <a:rPr lang="en-ZA" altLang="en-US" dirty="0"/>
              <a:t>COSATU appreciates Parliaments response to the Constitutional Court decisions, but must reaffirm its view that Parliament must be more proactive in addressing the social needs of our people through effective public policy, initiated and drafted by the Legislature.</a:t>
            </a:r>
          </a:p>
          <a:p>
            <a:r>
              <a:rPr lang="en-ZA" altLang="en-US" dirty="0"/>
              <a:t>COSATU further welcomes the Governments commitment to finalise a Master Plan as a comprehensive Industry plan, that includes all of the social partners.</a:t>
            </a:r>
          </a:p>
        </p:txBody>
      </p:sp>
      <p:sp>
        <p:nvSpPr>
          <p:cNvPr id="6148" name="Slide Number Placeholder 1">
            <a:extLst>
              <a:ext uri="{FF2B5EF4-FFF2-40B4-BE49-F238E27FC236}">
                <a16:creationId xmlns:a16="http://schemas.microsoft.com/office/drawing/2014/main" id="{301D3F05-5763-4613-97F7-71E97924B28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BC88FCF-8249-4F63-862D-784C60FD302D}" type="slidenum">
              <a:rPr lang="en-US" altLang="en-US" sz="1200" smtClean="0">
                <a:solidFill>
                  <a:srgbClr val="898989"/>
                </a:solidFill>
                <a:latin typeface="Tahoma" panose="020B0604030504040204" pitchFamily="34" charset="0"/>
              </a:rPr>
              <a:pPr>
                <a:spcBef>
                  <a:spcPct val="0"/>
                </a:spcBef>
                <a:buFontTx/>
                <a:buNone/>
              </a:pPr>
              <a:t>3</a:t>
            </a:fld>
            <a:endParaRPr lang="en-US" altLang="en-US" sz="1200">
              <a:solidFill>
                <a:srgbClr val="898989"/>
              </a:solidFill>
              <a:latin typeface="Tahom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5854F1E-246D-40EF-86CA-5545C370B26F}"/>
              </a:ext>
            </a:extLst>
          </p:cNvPr>
          <p:cNvSpPr>
            <a:spLocks noGrp="1"/>
          </p:cNvSpPr>
          <p:nvPr>
            <p:ph type="title"/>
          </p:nvPr>
        </p:nvSpPr>
        <p:spPr>
          <a:xfrm>
            <a:off x="457200" y="136525"/>
            <a:ext cx="8229600" cy="1046163"/>
          </a:xfrm>
        </p:spPr>
        <p:txBody>
          <a:bodyPr/>
          <a:lstStyle/>
          <a:p>
            <a:pPr eaLnBrk="1" hangingPunct="1"/>
            <a:r>
              <a:rPr lang="en-ZA" altLang="en-US" b="1" dirty="0"/>
              <a:t>COSATU Support for the Master Plan Process</a:t>
            </a:r>
            <a:endParaRPr lang="en-US" altLang="en-US" b="1" dirty="0"/>
          </a:p>
        </p:txBody>
      </p:sp>
      <p:sp>
        <p:nvSpPr>
          <p:cNvPr id="7171" name="Rectangle 3">
            <a:extLst>
              <a:ext uri="{FF2B5EF4-FFF2-40B4-BE49-F238E27FC236}">
                <a16:creationId xmlns:a16="http://schemas.microsoft.com/office/drawing/2014/main" id="{4FDC7112-8886-45AD-9F00-8788D957C9C9}"/>
              </a:ext>
            </a:extLst>
          </p:cNvPr>
          <p:cNvSpPr>
            <a:spLocks noGrp="1"/>
          </p:cNvSpPr>
          <p:nvPr>
            <p:ph idx="1"/>
          </p:nvPr>
        </p:nvSpPr>
        <p:spPr>
          <a:xfrm>
            <a:off x="457200" y="1182688"/>
            <a:ext cx="8507413" cy="4943475"/>
          </a:xfrm>
        </p:spPr>
        <p:txBody>
          <a:bodyPr/>
          <a:lstStyle/>
          <a:p>
            <a:r>
              <a:rPr lang="en-ZA" altLang="en-US" dirty="0"/>
              <a:t>COSATU supports the development of a Master Plan for the industry, but must urge compliance with the format that Government has prescribed. </a:t>
            </a:r>
          </a:p>
          <a:p>
            <a:r>
              <a:rPr lang="en-ZA" altLang="en-US" dirty="0"/>
              <a:t>The Master Plan is meant to be a co-creation of public policy amongst all the social partners, and whilst the Nedlac presentation was welcomed, it cant replace the MP process.</a:t>
            </a:r>
          </a:p>
          <a:p>
            <a:r>
              <a:rPr lang="en-ZA" altLang="en-US" dirty="0"/>
              <a:t>In this instance the process was not fully complied with and many stakeholders in the sector were not engaged. </a:t>
            </a:r>
          </a:p>
        </p:txBody>
      </p:sp>
      <p:sp>
        <p:nvSpPr>
          <p:cNvPr id="7172" name="Slide Number Placeholder 1">
            <a:extLst>
              <a:ext uri="{FF2B5EF4-FFF2-40B4-BE49-F238E27FC236}">
                <a16:creationId xmlns:a16="http://schemas.microsoft.com/office/drawing/2014/main" id="{D480A0DB-2898-45D8-B19B-B1C9B2A5E92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0B032E1-2ABC-49AC-98B5-CBAD6F4F9EDB}" type="slidenum">
              <a:rPr lang="en-US" altLang="en-US" sz="1200" smtClean="0">
                <a:solidFill>
                  <a:srgbClr val="898989"/>
                </a:solidFill>
                <a:latin typeface="Tahoma" panose="020B0604030504040204" pitchFamily="34" charset="0"/>
              </a:rPr>
              <a:pPr>
                <a:spcBef>
                  <a:spcPct val="0"/>
                </a:spcBef>
                <a:buFontTx/>
                <a:buNone/>
              </a:pPr>
              <a:t>4</a:t>
            </a:fld>
            <a:endParaRPr lang="en-US" altLang="en-US" sz="1200">
              <a:solidFill>
                <a:srgbClr val="898989"/>
              </a:solidFill>
              <a:latin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5BD3044-F941-4F1D-ADE4-D7411FBDAC00}"/>
              </a:ext>
            </a:extLst>
          </p:cNvPr>
          <p:cNvSpPr>
            <a:spLocks noGrp="1"/>
          </p:cNvSpPr>
          <p:nvPr>
            <p:ph type="title"/>
          </p:nvPr>
        </p:nvSpPr>
        <p:spPr>
          <a:xfrm>
            <a:off x="457200" y="136525"/>
            <a:ext cx="8229600" cy="989013"/>
          </a:xfrm>
        </p:spPr>
        <p:txBody>
          <a:bodyPr/>
          <a:lstStyle/>
          <a:p>
            <a:pPr eaLnBrk="1" hangingPunct="1"/>
            <a:r>
              <a:rPr lang="en-ZA" altLang="en-US" b="1" dirty="0"/>
              <a:t>COSATU Support for the Cannabis Bill</a:t>
            </a:r>
            <a:endParaRPr lang="en-US" altLang="en-US" b="1" dirty="0"/>
          </a:p>
        </p:txBody>
      </p:sp>
      <p:sp>
        <p:nvSpPr>
          <p:cNvPr id="8195" name="Rectangle 3">
            <a:extLst>
              <a:ext uri="{FF2B5EF4-FFF2-40B4-BE49-F238E27FC236}">
                <a16:creationId xmlns:a16="http://schemas.microsoft.com/office/drawing/2014/main" id="{78CD80E1-0149-405D-80ED-06FE775A0D10}"/>
              </a:ext>
            </a:extLst>
          </p:cNvPr>
          <p:cNvSpPr>
            <a:spLocks noGrp="1"/>
          </p:cNvSpPr>
          <p:nvPr>
            <p:ph idx="1"/>
          </p:nvPr>
        </p:nvSpPr>
        <p:spPr>
          <a:xfrm>
            <a:off x="457200" y="1125538"/>
            <a:ext cx="8686800" cy="5000625"/>
          </a:xfrm>
        </p:spPr>
        <p:txBody>
          <a:bodyPr/>
          <a:lstStyle/>
          <a:p>
            <a:r>
              <a:rPr lang="en-ZA" altLang="en-US" dirty="0"/>
              <a:t>The Bill should rescind the criminal records of persons charged for smoking or possession of minimal amounts of cannabis.</a:t>
            </a:r>
          </a:p>
          <a:p>
            <a:r>
              <a:rPr lang="en-ZA" altLang="en-US" dirty="0"/>
              <a:t>Need for a fair &amp; balanced approach to regulating Cannabis, much like the regulation of Alcohol and cigarettes.</a:t>
            </a:r>
          </a:p>
          <a:p>
            <a:r>
              <a:rPr lang="en-ZA" altLang="en-US" dirty="0"/>
              <a:t>Alcohol is by far the most destructive drug in the society, with huge financial and social cost.</a:t>
            </a:r>
          </a:p>
          <a:p>
            <a:r>
              <a:rPr lang="en-ZA" altLang="en-US" dirty="0"/>
              <a:t>A change in cannabis public policy could provide better education on drugs as well as social and fiscal benefits.</a:t>
            </a:r>
          </a:p>
        </p:txBody>
      </p:sp>
      <p:sp>
        <p:nvSpPr>
          <p:cNvPr id="8196" name="Slide Number Placeholder 1">
            <a:extLst>
              <a:ext uri="{FF2B5EF4-FFF2-40B4-BE49-F238E27FC236}">
                <a16:creationId xmlns:a16="http://schemas.microsoft.com/office/drawing/2014/main" id="{86DE2FBA-B8F5-447C-8C08-38BD8ADCFC8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B81E068-E61D-4E15-83B7-8AF1EECD5DD7}" type="slidenum">
              <a:rPr lang="en-US" altLang="en-US" sz="1200" smtClean="0">
                <a:solidFill>
                  <a:srgbClr val="898989"/>
                </a:solidFill>
                <a:latin typeface="Tahoma" panose="020B0604030504040204" pitchFamily="34" charset="0"/>
              </a:rPr>
              <a:pPr>
                <a:spcBef>
                  <a:spcPct val="0"/>
                </a:spcBef>
                <a:buFontTx/>
                <a:buNone/>
              </a:pPr>
              <a:t>5</a:t>
            </a:fld>
            <a:endParaRPr lang="en-US" altLang="en-US" sz="1200">
              <a:solidFill>
                <a:srgbClr val="898989"/>
              </a:solidFill>
              <a:latin typeface="Tahom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804D378-B464-4175-8C54-8A5182BDB9FE}"/>
              </a:ext>
            </a:extLst>
          </p:cNvPr>
          <p:cNvSpPr>
            <a:spLocks noGrp="1"/>
          </p:cNvSpPr>
          <p:nvPr>
            <p:ph type="title"/>
          </p:nvPr>
        </p:nvSpPr>
        <p:spPr>
          <a:xfrm>
            <a:off x="457200" y="136525"/>
            <a:ext cx="8229600" cy="1060450"/>
          </a:xfrm>
        </p:spPr>
        <p:txBody>
          <a:bodyPr/>
          <a:lstStyle/>
          <a:p>
            <a:r>
              <a:rPr lang="en-US" altLang="en-US" b="1"/>
              <a:t>COSATU’s Concerns with Regards to the Bill’s Provisions</a:t>
            </a:r>
            <a:endParaRPr lang="en-ZA" altLang="en-US"/>
          </a:p>
        </p:txBody>
      </p:sp>
      <p:sp>
        <p:nvSpPr>
          <p:cNvPr id="9219" name="Rectangle 3">
            <a:extLst>
              <a:ext uri="{FF2B5EF4-FFF2-40B4-BE49-F238E27FC236}">
                <a16:creationId xmlns:a16="http://schemas.microsoft.com/office/drawing/2014/main" id="{E05DFFB7-395B-46C7-9E0B-2751CEBE71D3}"/>
              </a:ext>
            </a:extLst>
          </p:cNvPr>
          <p:cNvSpPr>
            <a:spLocks noGrp="1"/>
          </p:cNvSpPr>
          <p:nvPr>
            <p:ph idx="1"/>
          </p:nvPr>
        </p:nvSpPr>
        <p:spPr>
          <a:xfrm>
            <a:off x="323850" y="1412875"/>
            <a:ext cx="8820150" cy="4464050"/>
          </a:xfrm>
        </p:spPr>
        <p:txBody>
          <a:bodyPr/>
          <a:lstStyle/>
          <a:p>
            <a:r>
              <a:rPr lang="en-ZA" altLang="en-US" dirty="0"/>
              <a:t>COSATU supports Bill, but has a concern that it misses the opportunity to comprehensively deal with the sector challenges and opportunities.</a:t>
            </a:r>
          </a:p>
          <a:p>
            <a:r>
              <a:rPr lang="en-ZA" altLang="en-US" dirty="0"/>
              <a:t>COSATU agrees that the Bill should be informed by the Master Plan and urges greater intergovernmental cooperation.</a:t>
            </a:r>
          </a:p>
          <a:p>
            <a:r>
              <a:rPr lang="en-ZA" altLang="en-US" dirty="0"/>
              <a:t>Federation supports an all encompassing approach to policy, with some differentials on effective dates of aspects of the law.</a:t>
            </a:r>
          </a:p>
          <a:p>
            <a:pPr lvl="1"/>
            <a:endParaRPr lang="en-ZA" altLang="en-US" dirty="0"/>
          </a:p>
        </p:txBody>
      </p:sp>
      <p:sp>
        <p:nvSpPr>
          <p:cNvPr id="9220" name="Slide Number Placeholder 1">
            <a:extLst>
              <a:ext uri="{FF2B5EF4-FFF2-40B4-BE49-F238E27FC236}">
                <a16:creationId xmlns:a16="http://schemas.microsoft.com/office/drawing/2014/main" id="{EC95513C-69B4-4F1B-859B-1E13FFCCEF2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A870452-6BB0-465D-9DA0-A3AB77C45836}" type="slidenum">
              <a:rPr lang="en-US" altLang="en-US" sz="1200" smtClean="0">
                <a:solidFill>
                  <a:srgbClr val="898989"/>
                </a:solidFill>
                <a:latin typeface="Tahoma" panose="020B0604030504040204" pitchFamily="34" charset="0"/>
              </a:rPr>
              <a:pPr>
                <a:spcBef>
                  <a:spcPct val="0"/>
                </a:spcBef>
                <a:buFontTx/>
                <a:buNone/>
              </a:pPr>
              <a:t>6</a:t>
            </a:fld>
            <a:endParaRPr lang="en-US" altLang="en-US" sz="1200">
              <a:solidFill>
                <a:srgbClr val="898989"/>
              </a:solidFill>
              <a:latin typeface="Tahom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B72BFBE-5084-4C91-AFA6-89784662DCA2}"/>
              </a:ext>
            </a:extLst>
          </p:cNvPr>
          <p:cNvSpPr>
            <a:spLocks noGrp="1"/>
          </p:cNvSpPr>
          <p:nvPr>
            <p:ph type="title"/>
          </p:nvPr>
        </p:nvSpPr>
        <p:spPr>
          <a:xfrm>
            <a:off x="457200" y="136525"/>
            <a:ext cx="8229600" cy="988219"/>
          </a:xfrm>
        </p:spPr>
        <p:txBody>
          <a:bodyPr/>
          <a:lstStyle/>
          <a:p>
            <a:r>
              <a:rPr lang="en-US" altLang="en-US" b="1" dirty="0"/>
              <a:t>COSATU’s Concerns with Regards to the Bill’s Provisions</a:t>
            </a:r>
            <a:endParaRPr lang="en-ZA" altLang="en-US" dirty="0"/>
          </a:p>
        </p:txBody>
      </p:sp>
      <p:sp>
        <p:nvSpPr>
          <p:cNvPr id="10243" name="Rectangle 3">
            <a:extLst>
              <a:ext uri="{FF2B5EF4-FFF2-40B4-BE49-F238E27FC236}">
                <a16:creationId xmlns:a16="http://schemas.microsoft.com/office/drawing/2014/main" id="{556101BD-AAF5-49DA-8F4A-5E0B52155B9C}"/>
              </a:ext>
            </a:extLst>
          </p:cNvPr>
          <p:cNvSpPr>
            <a:spLocks noGrp="1"/>
          </p:cNvSpPr>
          <p:nvPr>
            <p:ph idx="1"/>
          </p:nvPr>
        </p:nvSpPr>
        <p:spPr>
          <a:xfrm>
            <a:off x="323850" y="1124744"/>
            <a:ext cx="8820150" cy="4752181"/>
          </a:xfrm>
        </p:spPr>
        <p:txBody>
          <a:bodyPr/>
          <a:lstStyle/>
          <a:p>
            <a:r>
              <a:rPr lang="en-ZA" altLang="en-US" dirty="0"/>
              <a:t>The Bill must deal with all aspects of the Industry , which includes value add and marketing which are presently excluded.   </a:t>
            </a:r>
          </a:p>
          <a:p>
            <a:r>
              <a:rPr lang="en-ZA" altLang="en-US" dirty="0"/>
              <a:t>COSATU written submission and  presentations made by the other organisations, promoting the need for a comprehensive review of many aspects of the Bill is reaffirmed by COSATU. </a:t>
            </a:r>
          </a:p>
          <a:p>
            <a:r>
              <a:rPr lang="en-ZA" altLang="en-US" dirty="0"/>
              <a:t>South Africa must be mindful of international experiences, but must develop its own policy mindful of intellectual property and geographic indicators.</a:t>
            </a:r>
          </a:p>
          <a:p>
            <a:pPr lvl="1"/>
            <a:endParaRPr lang="en-ZA" altLang="en-US" dirty="0"/>
          </a:p>
        </p:txBody>
      </p:sp>
      <p:sp>
        <p:nvSpPr>
          <p:cNvPr id="10244" name="Slide Number Placeholder 1">
            <a:extLst>
              <a:ext uri="{FF2B5EF4-FFF2-40B4-BE49-F238E27FC236}">
                <a16:creationId xmlns:a16="http://schemas.microsoft.com/office/drawing/2014/main" id="{1546797B-B088-43E6-8009-461F0C35B3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31315D1-A970-47BC-B3F9-9CD07445DF72}" type="slidenum">
              <a:rPr lang="en-US" altLang="en-US" sz="1200" smtClean="0">
                <a:solidFill>
                  <a:srgbClr val="898989"/>
                </a:solidFill>
                <a:latin typeface="Tahoma" panose="020B0604030504040204" pitchFamily="34" charset="0"/>
              </a:rPr>
              <a:pPr>
                <a:spcBef>
                  <a:spcPct val="0"/>
                </a:spcBef>
                <a:buFontTx/>
                <a:buNone/>
              </a:pPr>
              <a:t>7</a:t>
            </a:fld>
            <a:endParaRPr lang="en-US" altLang="en-US" sz="1200">
              <a:solidFill>
                <a:srgbClr val="898989"/>
              </a:solidFill>
              <a:latin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FC44515-415D-4F14-987F-B7DC944C8E10}"/>
              </a:ext>
            </a:extLst>
          </p:cNvPr>
          <p:cNvSpPr>
            <a:spLocks noGrp="1"/>
          </p:cNvSpPr>
          <p:nvPr>
            <p:ph type="title"/>
          </p:nvPr>
        </p:nvSpPr>
        <p:spPr>
          <a:xfrm>
            <a:off x="457200" y="136525"/>
            <a:ext cx="8229600" cy="700088"/>
          </a:xfrm>
        </p:spPr>
        <p:txBody>
          <a:bodyPr/>
          <a:lstStyle/>
          <a:p>
            <a:r>
              <a:rPr lang="en-ZA" altLang="en-US" b="1"/>
              <a:t>COSATU Proposals</a:t>
            </a:r>
            <a:endParaRPr lang="en-ZA" altLang="en-US"/>
          </a:p>
        </p:txBody>
      </p:sp>
      <p:sp>
        <p:nvSpPr>
          <p:cNvPr id="11267" name="Rectangle 3">
            <a:extLst>
              <a:ext uri="{FF2B5EF4-FFF2-40B4-BE49-F238E27FC236}">
                <a16:creationId xmlns:a16="http://schemas.microsoft.com/office/drawing/2014/main" id="{DFB122AC-0B9A-4FB1-833E-188E055A3F9C}"/>
              </a:ext>
            </a:extLst>
          </p:cNvPr>
          <p:cNvSpPr>
            <a:spLocks noGrp="1"/>
          </p:cNvSpPr>
          <p:nvPr>
            <p:ph idx="1"/>
          </p:nvPr>
        </p:nvSpPr>
        <p:spPr>
          <a:xfrm>
            <a:off x="323850" y="908050"/>
            <a:ext cx="8820150" cy="4968875"/>
          </a:xfrm>
        </p:spPr>
        <p:txBody>
          <a:bodyPr/>
          <a:lstStyle/>
          <a:p>
            <a:r>
              <a:rPr lang="en-ZA" altLang="en-US" dirty="0"/>
              <a:t>The bill does not deal with an important part of the effects of Cannabis prohibition: sale of dagga.</a:t>
            </a:r>
          </a:p>
          <a:p>
            <a:r>
              <a:rPr lang="en-ZA" altLang="en-US" dirty="0"/>
              <a:t>Presently criminal networks sell Cannabis as part of the illicit economy, with the resultant violence over turf for sales. </a:t>
            </a:r>
          </a:p>
          <a:p>
            <a:r>
              <a:rPr lang="en-ZA" altLang="en-US" dirty="0"/>
              <a:t>This source of income is key to the functioning of gangs and their control over communities, which we should also mitigate with policy.</a:t>
            </a:r>
          </a:p>
          <a:p>
            <a:r>
              <a:rPr lang="en-ZA" altLang="en-US" dirty="0"/>
              <a:t>This regulation could undermine the role and control of gangs and the violence and instability they cause in communities. </a:t>
            </a:r>
          </a:p>
        </p:txBody>
      </p:sp>
      <p:sp>
        <p:nvSpPr>
          <p:cNvPr id="11268" name="Slide Number Placeholder 1">
            <a:extLst>
              <a:ext uri="{FF2B5EF4-FFF2-40B4-BE49-F238E27FC236}">
                <a16:creationId xmlns:a16="http://schemas.microsoft.com/office/drawing/2014/main" id="{58CFA8BC-B597-4213-BA51-4D6EA4F0A1B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364E79E-F8F1-48F8-BDE4-A48AD4D6EE4D}" type="slidenum">
              <a:rPr lang="en-US" altLang="en-US" sz="1200" smtClean="0">
                <a:solidFill>
                  <a:srgbClr val="898989"/>
                </a:solidFill>
                <a:latin typeface="Tahoma" panose="020B0604030504040204" pitchFamily="34" charset="0"/>
              </a:rPr>
              <a:pPr>
                <a:spcBef>
                  <a:spcPct val="0"/>
                </a:spcBef>
                <a:buFontTx/>
                <a:buNone/>
              </a:pPr>
              <a:t>8</a:t>
            </a:fld>
            <a:endParaRPr lang="en-US" altLang="en-US" sz="1200">
              <a:solidFill>
                <a:srgbClr val="898989"/>
              </a:solidFill>
              <a:latin typeface="Tahom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BA91904-D2C3-447D-8CF7-03820BB7C7EA}"/>
              </a:ext>
            </a:extLst>
          </p:cNvPr>
          <p:cNvSpPr>
            <a:spLocks noGrp="1"/>
          </p:cNvSpPr>
          <p:nvPr>
            <p:ph type="title"/>
          </p:nvPr>
        </p:nvSpPr>
        <p:spPr>
          <a:xfrm>
            <a:off x="457200" y="274638"/>
            <a:ext cx="8229600" cy="850106"/>
          </a:xfrm>
        </p:spPr>
        <p:txBody>
          <a:bodyPr/>
          <a:lstStyle/>
          <a:p>
            <a:r>
              <a:rPr lang="en-ZA" altLang="en-US" b="1" dirty="0"/>
              <a:t>COSATU Concerns with Regards to Processing of the Bill</a:t>
            </a:r>
            <a:endParaRPr lang="en-ZA" altLang="en-US" dirty="0"/>
          </a:p>
        </p:txBody>
      </p:sp>
      <p:sp>
        <p:nvSpPr>
          <p:cNvPr id="12291" name="Rectangle 3">
            <a:extLst>
              <a:ext uri="{FF2B5EF4-FFF2-40B4-BE49-F238E27FC236}">
                <a16:creationId xmlns:a16="http://schemas.microsoft.com/office/drawing/2014/main" id="{E4CBC925-E4EA-40C0-BA95-C6F5FCC9E79F}"/>
              </a:ext>
            </a:extLst>
          </p:cNvPr>
          <p:cNvSpPr>
            <a:spLocks noGrp="1"/>
          </p:cNvSpPr>
          <p:nvPr>
            <p:ph idx="1"/>
          </p:nvPr>
        </p:nvSpPr>
        <p:spPr>
          <a:xfrm>
            <a:off x="323850" y="1268760"/>
            <a:ext cx="8820150" cy="4608165"/>
          </a:xfrm>
        </p:spPr>
        <p:txBody>
          <a:bodyPr/>
          <a:lstStyle/>
          <a:p>
            <a:r>
              <a:rPr lang="en-ZA" altLang="en-US" dirty="0"/>
              <a:t>COSATU is concerned that the Bill and the present regulations that allows big pharmaceutical companies to enter the industry first, will undermine its developmental focus.</a:t>
            </a:r>
          </a:p>
          <a:p>
            <a:r>
              <a:rPr lang="en-ZA" altLang="en-US" dirty="0"/>
              <a:t>COSATU wants to see provisions that ensure that the livelihoods of small growers are not removed by prohibitive entry requirements, or domination of the market by big companies. </a:t>
            </a:r>
          </a:p>
          <a:p>
            <a:r>
              <a:rPr lang="en-ZA" altLang="en-US" dirty="0"/>
              <a:t>Clear provisions must defend the rights of small growers and assist them to move up the value chain.</a:t>
            </a:r>
          </a:p>
        </p:txBody>
      </p:sp>
      <p:sp>
        <p:nvSpPr>
          <p:cNvPr id="12292" name="Slide Number Placeholder 1">
            <a:extLst>
              <a:ext uri="{FF2B5EF4-FFF2-40B4-BE49-F238E27FC236}">
                <a16:creationId xmlns:a16="http://schemas.microsoft.com/office/drawing/2014/main" id="{8A9E9CD4-52E6-41DC-A307-F17D7FB81D7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E1FFB8-9207-4842-A20C-8379ABA3E86E}" type="slidenum">
              <a:rPr lang="en-US" altLang="en-US" sz="1200" smtClean="0">
                <a:solidFill>
                  <a:srgbClr val="898989"/>
                </a:solidFill>
                <a:latin typeface="Tahoma" panose="020B0604030504040204" pitchFamily="34" charset="0"/>
              </a:rPr>
              <a:pPr>
                <a:spcBef>
                  <a:spcPct val="0"/>
                </a:spcBef>
                <a:buFontTx/>
                <a:buNone/>
              </a:pPr>
              <a:t>9</a:t>
            </a:fld>
            <a:endParaRPr lang="en-US" altLang="en-US" sz="1200">
              <a:solidFill>
                <a:srgbClr val="898989"/>
              </a:solidFill>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9AA4F79103BB48837D51ADEC56F45F" ma:contentTypeVersion="8" ma:contentTypeDescription="Create a new document." ma:contentTypeScope="" ma:versionID="3a2d82a6f37c2e7ca814c1cb77bfa9ee">
  <xsd:schema xmlns:xsd="http://www.w3.org/2001/XMLSchema" xmlns:xs="http://www.w3.org/2001/XMLSchema" xmlns:p="http://schemas.microsoft.com/office/2006/metadata/properties" xmlns:ns3="b75805c1-2706-4157-b06e-51af8eec69c9" xmlns:ns4="5511415c-126a-4fef-9f47-e6bcbab1cfdb" targetNamespace="http://schemas.microsoft.com/office/2006/metadata/properties" ma:root="true" ma:fieldsID="11e2003599c278e59b4d130a49c0586f" ns3:_="" ns4:_="">
    <xsd:import namespace="b75805c1-2706-4157-b06e-51af8eec69c9"/>
    <xsd:import namespace="5511415c-126a-4fef-9f47-e6bcbab1cfd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5805c1-2706-4157-b06e-51af8eec69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11415c-126a-4fef-9f47-e6bcbab1cfd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AE73A7-D9FA-4461-B47C-4FD1F43D50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5805c1-2706-4157-b06e-51af8eec69c9"/>
    <ds:schemaRef ds:uri="5511415c-126a-4fef-9f47-e6bcbab1cf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D49B61-3087-406B-9257-A6AC60450FDA}">
  <ds:schemaRefs>
    <ds:schemaRef ds:uri="http://schemas.microsoft.com/sharepoint/v3/contenttype/forms"/>
  </ds:schemaRefs>
</ds:datastoreItem>
</file>

<file path=customXml/itemProps3.xml><?xml version="1.0" encoding="utf-8"?>
<ds:datastoreItem xmlns:ds="http://schemas.openxmlformats.org/officeDocument/2006/customXml" ds:itemID="{34DF3D78-AEC8-45EA-888E-E8F84B619C19}">
  <ds:schemaRefs>
    <ds:schemaRef ds:uri="http://schemas.openxmlformats.org/package/2006/metadata/core-properties"/>
    <ds:schemaRef ds:uri="http://www.w3.org/XML/1998/namespace"/>
    <ds:schemaRef ds:uri="http://schemas.microsoft.com/office/infopath/2007/PartnerControls"/>
    <ds:schemaRef ds:uri="http://purl.org/dc/dcmitype/"/>
    <ds:schemaRef ds:uri="http://purl.org/dc/elements/1.1/"/>
    <ds:schemaRef ds:uri="http://schemas.microsoft.com/office/2006/documentManagement/types"/>
    <ds:schemaRef ds:uri="5511415c-126a-4fef-9f47-e6bcbab1cfdb"/>
    <ds:schemaRef ds:uri="b75805c1-2706-4157-b06e-51af8eec69c9"/>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3185</TotalTime>
  <Words>756</Words>
  <Application>Microsoft Office PowerPoint</Application>
  <PresentationFormat>On-screen Show (4:3)</PresentationFormat>
  <Paragraphs>55</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Tahoma</vt:lpstr>
      <vt:lpstr>Office Theme</vt:lpstr>
      <vt:lpstr> COSATU Submission:  Cannabis for Private Purposes Bill   Portfolio Committee:  Justice &amp; Correctional Services  National Assembly  31/08/2021 </vt:lpstr>
      <vt:lpstr>Introduction</vt:lpstr>
      <vt:lpstr>Introduction</vt:lpstr>
      <vt:lpstr>COSATU Support for the Master Plan Process</vt:lpstr>
      <vt:lpstr>COSATU Support for the Cannabis Bill</vt:lpstr>
      <vt:lpstr>COSATU’s Concerns with Regards to the Bill’s Provisions</vt:lpstr>
      <vt:lpstr>COSATU’s Concerns with Regards to the Bill’s Provisions</vt:lpstr>
      <vt:lpstr>COSATU Proposals</vt:lpstr>
      <vt:lpstr>COSATU Concerns with Regards to Processing of the Bill</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People’s Budget Coalition Submission on the 2012/13 Fiscal Frame work and Revenue Proposals</dc:title>
  <dc:creator>matthew</dc:creator>
  <cp:lastModifiedBy>Vhonani Ramaano</cp:lastModifiedBy>
  <cp:revision>522</cp:revision>
  <dcterms:created xsi:type="dcterms:W3CDTF">2012-02-28T13:22:40Z</dcterms:created>
  <dcterms:modified xsi:type="dcterms:W3CDTF">2021-08-31T07:37:53Z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0x010100E49AA4F79103BB48837D51ADEC56F45F</vt:lpwstr>
  </property>
</Properties>
</file>