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1" r:id="rId3"/>
    <p:sldId id="288" r:id="rId4"/>
    <p:sldId id="317" r:id="rId5"/>
    <p:sldId id="309" r:id="rId6"/>
    <p:sldId id="318" r:id="rId7"/>
    <p:sldId id="314" r:id="rId8"/>
    <p:sldId id="311" r:id="rId9"/>
    <p:sldId id="319" r:id="rId10"/>
    <p:sldId id="284" r:id="rId11"/>
    <p:sldId id="286" r:id="rId12"/>
    <p:sldId id="320" r:id="rId13"/>
    <p:sldId id="303" r:id="rId14"/>
    <p:sldId id="287" r:id="rId15"/>
    <p:sldId id="3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4"/>
    <p:restoredTop sz="81479"/>
  </p:normalViewPr>
  <p:slideViewPr>
    <p:cSldViewPr snapToGrid="0" snapToObjects="1">
      <p:cViewPr varScale="1">
        <p:scale>
          <a:sx n="60" d="100"/>
          <a:sy n="60" d="100"/>
        </p:scale>
        <p:origin x="7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1E36B-0332-B848-9219-46938684BEC6}"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9EBAB-CCD6-EA46-AE8A-357AE8EDDF6F}" type="slidenum">
              <a:rPr lang="en-US" smtClean="0"/>
              <a:t>‹#›</a:t>
            </a:fld>
            <a:endParaRPr lang="en-US"/>
          </a:p>
        </p:txBody>
      </p:sp>
    </p:spTree>
    <p:extLst>
      <p:ext uri="{BB962C8B-B14F-4D97-AF65-F5344CB8AC3E}">
        <p14:creationId xmlns:p14="http://schemas.microsoft.com/office/powerpoint/2010/main" val="13178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499EBAB-CCD6-EA46-AE8A-357AE8EDDF6F}" type="slidenum">
              <a:rPr lang="en-US" smtClean="0"/>
              <a:t>3</a:t>
            </a:fld>
            <a:endParaRPr lang="en-US"/>
          </a:p>
        </p:txBody>
      </p:sp>
    </p:spTree>
    <p:extLst>
      <p:ext uri="{BB962C8B-B14F-4D97-AF65-F5344CB8AC3E}">
        <p14:creationId xmlns:p14="http://schemas.microsoft.com/office/powerpoint/2010/main" val="105870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9EBAB-CCD6-EA46-AE8A-357AE8EDDF6F}" type="slidenum">
              <a:rPr lang="en-US" smtClean="0"/>
              <a:t>4</a:t>
            </a:fld>
            <a:endParaRPr lang="en-US"/>
          </a:p>
        </p:txBody>
      </p:sp>
    </p:spTree>
    <p:extLst>
      <p:ext uri="{BB962C8B-B14F-4D97-AF65-F5344CB8AC3E}">
        <p14:creationId xmlns:p14="http://schemas.microsoft.com/office/powerpoint/2010/main" val="96660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9EBAB-CCD6-EA46-AE8A-357AE8EDDF6F}" type="slidenum">
              <a:rPr lang="en-US" smtClean="0"/>
              <a:t>6</a:t>
            </a:fld>
            <a:endParaRPr lang="en-US"/>
          </a:p>
        </p:txBody>
      </p:sp>
    </p:spTree>
    <p:extLst>
      <p:ext uri="{BB962C8B-B14F-4D97-AF65-F5344CB8AC3E}">
        <p14:creationId xmlns:p14="http://schemas.microsoft.com/office/powerpoint/2010/main" val="179604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9EBAB-CCD6-EA46-AE8A-357AE8EDDF6F}" type="slidenum">
              <a:rPr lang="en-US" smtClean="0"/>
              <a:t>11</a:t>
            </a:fld>
            <a:endParaRPr lang="en-US"/>
          </a:p>
        </p:txBody>
      </p:sp>
    </p:spTree>
    <p:extLst>
      <p:ext uri="{BB962C8B-B14F-4D97-AF65-F5344CB8AC3E}">
        <p14:creationId xmlns:p14="http://schemas.microsoft.com/office/powerpoint/2010/main" val="298601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9EBAB-CCD6-EA46-AE8A-357AE8EDDF6F}" type="slidenum">
              <a:rPr lang="en-US" smtClean="0"/>
              <a:t>12</a:t>
            </a:fld>
            <a:endParaRPr lang="en-US"/>
          </a:p>
        </p:txBody>
      </p:sp>
    </p:spTree>
    <p:extLst>
      <p:ext uri="{BB962C8B-B14F-4D97-AF65-F5344CB8AC3E}">
        <p14:creationId xmlns:p14="http://schemas.microsoft.com/office/powerpoint/2010/main" val="340596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9EBAB-CCD6-EA46-AE8A-357AE8EDDF6F}" type="slidenum">
              <a:rPr lang="en-US" smtClean="0"/>
              <a:t>13</a:t>
            </a:fld>
            <a:endParaRPr lang="en-US"/>
          </a:p>
        </p:txBody>
      </p:sp>
    </p:spTree>
    <p:extLst>
      <p:ext uri="{BB962C8B-B14F-4D97-AF65-F5344CB8AC3E}">
        <p14:creationId xmlns:p14="http://schemas.microsoft.com/office/powerpoint/2010/main" val="8159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11EB-3AFA-3443-9557-604252F6DF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DCF3C-A2FA-5C4F-9687-681C729C9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1C3F4-568B-9C49-996E-498D79A1492D}"/>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5" name="Footer Placeholder 4">
            <a:extLst>
              <a:ext uri="{FF2B5EF4-FFF2-40B4-BE49-F238E27FC236}">
                <a16:creationId xmlns:a16="http://schemas.microsoft.com/office/drawing/2014/main" id="{8F71346B-B6B6-6A48-8D4C-D94388144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90D7D-0393-E34D-99AB-FD56FB8C7BB7}"/>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401458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E888-BDBE-2A4C-A926-6EBA4133AB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46A821-FACB-C94E-B0D6-FCEB11ED05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D550D-4447-7849-8294-8FCE68DBD893}"/>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5" name="Footer Placeholder 4">
            <a:extLst>
              <a:ext uri="{FF2B5EF4-FFF2-40B4-BE49-F238E27FC236}">
                <a16:creationId xmlns:a16="http://schemas.microsoft.com/office/drawing/2014/main" id="{667D19FF-E3F7-6646-A6D7-E077A0FE7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A5AC7-C286-854C-809D-7EC108FF1475}"/>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261986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21A8E-6BA0-BE43-A465-712684C4F9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B55E1E-AAB8-874B-8B34-F0B3588535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540D9-C1BD-474D-847B-B282DF049BD9}"/>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5" name="Footer Placeholder 4">
            <a:extLst>
              <a:ext uri="{FF2B5EF4-FFF2-40B4-BE49-F238E27FC236}">
                <a16:creationId xmlns:a16="http://schemas.microsoft.com/office/drawing/2014/main" id="{518F23D8-7202-4646-97AB-8CA87665B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12487-B400-144C-960D-B74F03270DD5}"/>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400277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D3B4-78EB-0643-A481-1C7F1172D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13FBF-FEB8-D843-B56A-A7310C8C12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84C77-5905-F74D-8351-E02B0B729683}"/>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5" name="Footer Placeholder 4">
            <a:extLst>
              <a:ext uri="{FF2B5EF4-FFF2-40B4-BE49-F238E27FC236}">
                <a16:creationId xmlns:a16="http://schemas.microsoft.com/office/drawing/2014/main" id="{FAB12C84-7F9E-D24B-BFCF-A0871F5EB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D3352-0CA5-0C41-981B-FEF912AF5C01}"/>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86129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D270-070C-E846-958A-920B0C5C44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7118DA-02AA-FF47-8A92-1716663898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2F7451-B862-404F-A6CD-F56839C4DD0B}"/>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5" name="Footer Placeholder 4">
            <a:extLst>
              <a:ext uri="{FF2B5EF4-FFF2-40B4-BE49-F238E27FC236}">
                <a16:creationId xmlns:a16="http://schemas.microsoft.com/office/drawing/2014/main" id="{C9EBA6FF-80B3-A84E-8C09-639D3E59E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9FF8D-1210-244C-8042-34B1484DB715}"/>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253851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50FAA-9AAB-C343-B942-6964AD65F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1CD0E-A8AB-5D4E-8FDD-133995C373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878E5-7C2D-B14F-B6A7-E3C9197209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12A91-03E4-9D42-B51C-848A77049764}"/>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6" name="Footer Placeholder 5">
            <a:extLst>
              <a:ext uri="{FF2B5EF4-FFF2-40B4-BE49-F238E27FC236}">
                <a16:creationId xmlns:a16="http://schemas.microsoft.com/office/drawing/2014/main" id="{71CF18A1-64F0-9246-B8E2-8DFA5927C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9FCF8-F7F5-E144-BD42-998C88C94D6E}"/>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182178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147D-C34D-2742-B115-5C4E8BD9B5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E8CC40-84DB-B94F-8006-628FA6535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67F056-FDBF-B54E-83A4-D07832747A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9FC4CE-2D59-1846-AEB5-F20F852A89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BE11AC-FB13-3F46-AFC3-F207E66AEA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B3A152-7243-1941-B23A-E61D0F40ED53}"/>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8" name="Footer Placeholder 7">
            <a:extLst>
              <a:ext uri="{FF2B5EF4-FFF2-40B4-BE49-F238E27FC236}">
                <a16:creationId xmlns:a16="http://schemas.microsoft.com/office/drawing/2014/main" id="{8A7BF222-E366-0F45-BF06-0B9D4808E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10570-8A75-5A46-991E-550257718678}"/>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207753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A01D-325C-144B-8767-E11552187C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B85AA1-D2F2-4C43-AF1E-6DB43EA0F307}"/>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4" name="Footer Placeholder 3">
            <a:extLst>
              <a:ext uri="{FF2B5EF4-FFF2-40B4-BE49-F238E27FC236}">
                <a16:creationId xmlns:a16="http://schemas.microsoft.com/office/drawing/2014/main" id="{D66815E8-8950-4141-82C2-E3C63D97B4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523A8E-9522-4744-BFE2-52B87BF35F92}"/>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157854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2FAD3-ACA1-0048-898A-6EFE64E1F3B6}"/>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3" name="Footer Placeholder 2">
            <a:extLst>
              <a:ext uri="{FF2B5EF4-FFF2-40B4-BE49-F238E27FC236}">
                <a16:creationId xmlns:a16="http://schemas.microsoft.com/office/drawing/2014/main" id="{560A40F7-18C3-6841-B3D1-ABD2E9243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B3A2E3-CB7E-1B46-AB86-8E7083A17B95}"/>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163562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D18B-F955-4C49-9E1E-5965E6A38A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ABC60E-5DEF-DD4A-A496-1329B8773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F28EB0-5E13-E743-9BB6-8014A4D69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FFE72E-0A71-A94D-B26B-0484A407A3B6}"/>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6" name="Footer Placeholder 5">
            <a:extLst>
              <a:ext uri="{FF2B5EF4-FFF2-40B4-BE49-F238E27FC236}">
                <a16:creationId xmlns:a16="http://schemas.microsoft.com/office/drawing/2014/main" id="{32BCF711-E671-974A-880B-5AC9FC64B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2C688-5C7A-2543-A886-9FD1529AED3B}"/>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381924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376B-92AA-0A47-9442-309055C7A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2EC2AE-5D71-0942-A49C-39E32FD80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EC2AA8-8647-2344-A4CE-C60D30BA0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57D72A-6FAB-764F-8398-A15C57317159}"/>
              </a:ext>
            </a:extLst>
          </p:cNvPr>
          <p:cNvSpPr>
            <a:spLocks noGrp="1"/>
          </p:cNvSpPr>
          <p:nvPr>
            <p:ph type="dt" sz="half" idx="10"/>
          </p:nvPr>
        </p:nvSpPr>
        <p:spPr/>
        <p:txBody>
          <a:bodyPr/>
          <a:lstStyle/>
          <a:p>
            <a:fld id="{2A15D0AE-C506-5447-B06D-8FEA76FDF88C}" type="datetimeFigureOut">
              <a:rPr lang="en-US" smtClean="0"/>
              <a:t>8/31/2021</a:t>
            </a:fld>
            <a:endParaRPr lang="en-US"/>
          </a:p>
        </p:txBody>
      </p:sp>
      <p:sp>
        <p:nvSpPr>
          <p:cNvPr id="6" name="Footer Placeholder 5">
            <a:extLst>
              <a:ext uri="{FF2B5EF4-FFF2-40B4-BE49-F238E27FC236}">
                <a16:creationId xmlns:a16="http://schemas.microsoft.com/office/drawing/2014/main" id="{8DFC8FE4-A12C-6A41-825E-1767B3D62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B9067-E68D-804F-B3B8-FBB0B6B586AB}"/>
              </a:ext>
            </a:extLst>
          </p:cNvPr>
          <p:cNvSpPr>
            <a:spLocks noGrp="1"/>
          </p:cNvSpPr>
          <p:nvPr>
            <p:ph type="sldNum" sz="quarter" idx="12"/>
          </p:nvPr>
        </p:nvSpPr>
        <p:spPr/>
        <p:txBody>
          <a:bodyPr/>
          <a:lstStyle/>
          <a:p>
            <a:fld id="{4027D524-EE89-4645-B6B0-65E9257311BD}" type="slidenum">
              <a:rPr lang="en-US" smtClean="0"/>
              <a:t>‹#›</a:t>
            </a:fld>
            <a:endParaRPr lang="en-US"/>
          </a:p>
        </p:txBody>
      </p:sp>
    </p:spTree>
    <p:extLst>
      <p:ext uri="{BB962C8B-B14F-4D97-AF65-F5344CB8AC3E}">
        <p14:creationId xmlns:p14="http://schemas.microsoft.com/office/powerpoint/2010/main" val="247496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D8FA5-D805-314A-8A58-8E5BC06E2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3ED15F-73FF-784D-A4C7-3A666532F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228B7-063B-AA4B-AC6A-5A1C6D074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5D0AE-C506-5447-B06D-8FEA76FDF88C}" type="datetimeFigureOut">
              <a:rPr lang="en-US" smtClean="0"/>
              <a:t>8/31/2021</a:t>
            </a:fld>
            <a:endParaRPr lang="en-US"/>
          </a:p>
        </p:txBody>
      </p:sp>
      <p:sp>
        <p:nvSpPr>
          <p:cNvPr id="5" name="Footer Placeholder 4">
            <a:extLst>
              <a:ext uri="{FF2B5EF4-FFF2-40B4-BE49-F238E27FC236}">
                <a16:creationId xmlns:a16="http://schemas.microsoft.com/office/drawing/2014/main" id="{73A99ED2-248E-3E42-9AF8-5B5F4057F2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3D436-B9F5-A54F-A74B-C6E77A49A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7D524-EE89-4645-B6B0-65E9257311BD}" type="slidenum">
              <a:rPr lang="en-US" smtClean="0"/>
              <a:t>‹#›</a:t>
            </a:fld>
            <a:endParaRPr lang="en-US"/>
          </a:p>
        </p:txBody>
      </p:sp>
    </p:spTree>
    <p:extLst>
      <p:ext uri="{BB962C8B-B14F-4D97-AF65-F5344CB8AC3E}">
        <p14:creationId xmlns:p14="http://schemas.microsoft.com/office/powerpoint/2010/main" val="1763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FE50E9-C947-1044-88A6-56FC80B35592}"/>
              </a:ext>
            </a:extLst>
          </p:cNvPr>
          <p:cNvSpPr txBox="1"/>
          <p:nvPr/>
        </p:nvSpPr>
        <p:spPr>
          <a:xfrm>
            <a:off x="1596627" y="4468760"/>
            <a:ext cx="8998745" cy="2462213"/>
          </a:xfrm>
          <a:prstGeom prst="rect">
            <a:avLst/>
          </a:prstGeom>
          <a:noFill/>
        </p:spPr>
        <p:txBody>
          <a:bodyPr wrap="none" rtlCol="0">
            <a:spAutoFit/>
          </a:bodyPr>
          <a:lstStyle/>
          <a:p>
            <a:pPr algn="ctr">
              <a:lnSpc>
                <a:spcPct val="150000"/>
              </a:lnSpc>
            </a:pPr>
            <a:r>
              <a:rPr lang="en-US" sz="2800" b="1">
                <a:solidFill>
                  <a:srgbClr val="0E4353"/>
                </a:solidFill>
                <a:latin typeface="Arial" panose="020B0604020202020204" pitchFamily="34" charset="0"/>
                <a:cs typeface="Arial" panose="020B0604020202020204" pitchFamily="34" charset="0"/>
              </a:rPr>
              <a:t>SUBMISSION TO THE JUSTICE PORTFOLOIO </a:t>
            </a:r>
          </a:p>
          <a:p>
            <a:pPr algn="ctr">
              <a:lnSpc>
                <a:spcPct val="150000"/>
              </a:lnSpc>
            </a:pPr>
            <a:r>
              <a:rPr lang="en-US" sz="2800" b="1">
                <a:solidFill>
                  <a:srgbClr val="0E4353"/>
                </a:solidFill>
                <a:latin typeface="Arial" panose="020B0604020202020204" pitchFamily="34" charset="0"/>
                <a:cs typeface="Arial" panose="020B0604020202020204" pitchFamily="34" charset="0"/>
              </a:rPr>
              <a:t>COMMITTEE ON THE PROPOSED </a:t>
            </a:r>
          </a:p>
          <a:p>
            <a:pPr algn="ctr">
              <a:lnSpc>
                <a:spcPct val="150000"/>
              </a:lnSpc>
            </a:pPr>
            <a:r>
              <a:rPr lang="en-US" sz="2800" b="1">
                <a:solidFill>
                  <a:srgbClr val="0E4353"/>
                </a:solidFill>
                <a:latin typeface="Arial" panose="020B0604020202020204" pitchFamily="34" charset="0"/>
                <a:cs typeface="Arial" panose="020B0604020202020204" pitchFamily="34" charset="0"/>
              </a:rPr>
              <a:t>CANNABIS FOR PRIVATE PURPOSES BILL </a:t>
            </a:r>
          </a:p>
          <a:p>
            <a:endParaRPr lang="en-US" sz="2800" dirty="0"/>
          </a:p>
        </p:txBody>
      </p:sp>
      <p:pic>
        <p:nvPicPr>
          <p:cNvPr id="5" name="Picture 4">
            <a:extLst>
              <a:ext uri="{FF2B5EF4-FFF2-40B4-BE49-F238E27FC236}">
                <a16:creationId xmlns:a16="http://schemas.microsoft.com/office/drawing/2014/main" id="{1A711CC4-A712-4D4F-98F9-AF9FD12636B6}"/>
              </a:ext>
            </a:extLst>
          </p:cNvPr>
          <p:cNvPicPr>
            <a:picLocks noChangeAspect="1"/>
          </p:cNvPicPr>
          <p:nvPr/>
        </p:nvPicPr>
        <p:blipFill>
          <a:blip r:embed="rId2"/>
          <a:stretch>
            <a:fillRect/>
          </a:stretch>
        </p:blipFill>
        <p:spPr>
          <a:xfrm>
            <a:off x="3444165" y="1098289"/>
            <a:ext cx="4601944" cy="3343973"/>
          </a:xfrm>
          <a:prstGeom prst="rect">
            <a:avLst/>
          </a:prstGeom>
        </p:spPr>
      </p:pic>
      <p:sp>
        <p:nvSpPr>
          <p:cNvPr id="2" name="Rectangle 1">
            <a:extLst>
              <a:ext uri="{FF2B5EF4-FFF2-40B4-BE49-F238E27FC236}">
                <a16:creationId xmlns:a16="http://schemas.microsoft.com/office/drawing/2014/main" id="{73516A58-3755-3043-B2DB-9810758B6C3F}"/>
              </a:ext>
            </a:extLst>
          </p:cNvPr>
          <p:cNvSpPr/>
          <p:nvPr/>
        </p:nvSpPr>
        <p:spPr>
          <a:xfrm>
            <a:off x="1083413" y="109804"/>
            <a:ext cx="10025181" cy="820674"/>
          </a:xfrm>
          <a:prstGeom prst="rect">
            <a:avLst/>
          </a:prstGeom>
        </p:spPr>
        <p:txBody>
          <a:bodyPr wrap="none">
            <a:spAutoFit/>
          </a:bodyPr>
          <a:lstStyle/>
          <a:p>
            <a:pPr algn="ctr">
              <a:lnSpc>
                <a:spcPct val="150000"/>
              </a:lnSpc>
            </a:pPr>
            <a:r>
              <a:rPr lang="en-US" sz="3600" b="1">
                <a:solidFill>
                  <a:srgbClr val="0E4353"/>
                </a:solidFill>
                <a:latin typeface="Arial" panose="020B0604020202020204" pitchFamily="34" charset="0"/>
                <a:cs typeface="Arial" panose="020B0604020202020204" pitchFamily="34" charset="0"/>
              </a:rPr>
              <a:t>CANNABIS DEVELOPMENT COUNCIL OF SA</a:t>
            </a:r>
            <a:endParaRPr lang="en-US" sz="3600" b="1" dirty="0">
              <a:solidFill>
                <a:srgbClr val="0E43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33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A69646-C98C-834E-B6F8-497012F85117}"/>
              </a:ext>
            </a:extLst>
          </p:cNvPr>
          <p:cNvSpPr txBox="1"/>
          <p:nvPr/>
        </p:nvSpPr>
        <p:spPr>
          <a:xfrm>
            <a:off x="200049" y="1146883"/>
            <a:ext cx="11791902" cy="6909584"/>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ZA" b="1" dirty="0">
                <a:solidFill>
                  <a:srgbClr val="0E4353"/>
                </a:solidFill>
              </a:rPr>
              <a:t>Allow access to cannabis for primary &amp; preventative health care for all those that seek to benefit from the healing attributes of the plant at low price points to be available to the majority of our people and open the market.</a:t>
            </a:r>
          </a:p>
          <a:p>
            <a:pPr marL="285750" lvl="0" indent="-285750">
              <a:spcBef>
                <a:spcPts val="600"/>
              </a:spcBef>
              <a:spcAft>
                <a:spcPts val="600"/>
              </a:spcAft>
              <a:buFont typeface="Arial" panose="020B0604020202020204" pitchFamily="34" charset="0"/>
              <a:buChar char="•"/>
            </a:pPr>
            <a:r>
              <a:rPr lang="en-ZA" dirty="0">
                <a:solidFill>
                  <a:srgbClr val="0E4353"/>
                </a:solidFill>
              </a:rPr>
              <a:t>The thinking around medical cannabis must be revisited to accommodate the consequences of the privacy judgement </a:t>
            </a:r>
          </a:p>
          <a:p>
            <a:pPr marL="285750" lvl="0" indent="-285750">
              <a:spcBef>
                <a:spcPts val="600"/>
              </a:spcBef>
              <a:spcAft>
                <a:spcPts val="600"/>
              </a:spcAft>
              <a:buFont typeface="Arial" panose="020B0604020202020204" pitchFamily="34" charset="0"/>
              <a:buChar char="•"/>
            </a:pPr>
            <a:r>
              <a:rPr lang="en-ZA" dirty="0">
                <a:solidFill>
                  <a:srgbClr val="0E4353"/>
                </a:solidFill>
              </a:rPr>
              <a:t>Two Tiers Pharmaceutical and Complementary / Indigenous </a:t>
            </a:r>
          </a:p>
          <a:p>
            <a:pPr marL="742950" lvl="1" indent="-285750">
              <a:spcBef>
                <a:spcPts val="600"/>
              </a:spcBef>
              <a:spcAft>
                <a:spcPts val="600"/>
              </a:spcAft>
              <a:buFont typeface="Arial" panose="020B0604020202020204" pitchFamily="34" charset="0"/>
              <a:buChar char="•"/>
            </a:pPr>
            <a:r>
              <a:rPr lang="en-ZA" dirty="0">
                <a:solidFill>
                  <a:srgbClr val="0E4353"/>
                </a:solidFill>
              </a:rPr>
              <a:t>Establish enabling cannabis healthcare / wellness regime where ONLY pharmaceutical grade medical cannabis for specific conditions is controlled and administered through SAHPRA </a:t>
            </a:r>
          </a:p>
          <a:p>
            <a:pPr marL="742950" lvl="1" indent="-285750">
              <a:spcBef>
                <a:spcPts val="600"/>
              </a:spcBef>
              <a:spcAft>
                <a:spcPts val="600"/>
              </a:spcAft>
              <a:buFont typeface="Arial" panose="020B0604020202020204" pitchFamily="34" charset="0"/>
              <a:buChar char="•"/>
            </a:pPr>
            <a:r>
              <a:rPr lang="en-ZA" dirty="0">
                <a:solidFill>
                  <a:srgbClr val="0E4353"/>
                </a:solidFill>
              </a:rPr>
              <a:t>Establish enabling cannabis healthcare / wellness regime for complementary health care products for non-specific conditions use would fall under Traditional and Natural Health Products regulations with access to cannabis through a doctors’ or traditional healers’ recommendation which would entitle a person to become a recognised medical cannabis user </a:t>
            </a:r>
          </a:p>
          <a:p>
            <a:pPr marL="285750" indent="-285750">
              <a:spcBef>
                <a:spcPts val="600"/>
              </a:spcBef>
              <a:spcAft>
                <a:spcPts val="600"/>
              </a:spcAft>
              <a:buFont typeface="Arial" panose="020B0604020202020204" pitchFamily="34" charset="0"/>
              <a:buChar char="•"/>
            </a:pPr>
            <a:r>
              <a:rPr lang="en-ZA" dirty="0">
                <a:solidFill>
                  <a:srgbClr val="0E4353"/>
                </a:solidFill>
              </a:rPr>
              <a:t>Shift focus from cannabis for export towards developing a local market for cannabis health products</a:t>
            </a:r>
          </a:p>
          <a:p>
            <a:pPr marL="285750" indent="-285750">
              <a:spcBef>
                <a:spcPts val="600"/>
              </a:spcBef>
              <a:spcAft>
                <a:spcPts val="600"/>
              </a:spcAft>
              <a:buFont typeface="Arial" panose="020B0604020202020204" pitchFamily="34" charset="0"/>
              <a:buChar char="•"/>
            </a:pPr>
            <a:r>
              <a:rPr lang="en-ZA" dirty="0">
                <a:solidFill>
                  <a:srgbClr val="0E4353"/>
                </a:solidFill>
              </a:rPr>
              <a:t>Motivate for research and development based on efficacy,  including indigenous knowledge and regional genetics to maximise South Africa’s competitive advantage which can be regulated outside of SAHPRA</a:t>
            </a:r>
          </a:p>
          <a:p>
            <a:pPr marL="285750" indent="-285750">
              <a:spcBef>
                <a:spcPts val="600"/>
              </a:spcBef>
              <a:spcAft>
                <a:spcPts val="600"/>
              </a:spcAft>
              <a:buFont typeface="Arial" panose="020B0604020202020204" pitchFamily="34" charset="0"/>
              <a:buChar char="•"/>
            </a:pPr>
            <a:r>
              <a:rPr lang="en-ZA" dirty="0">
                <a:solidFill>
                  <a:srgbClr val="0E4353"/>
                </a:solidFill>
              </a:rPr>
              <a:t>Open up and encourage academic medical cannabis research exploring new cannabis medicines and applications and soliciting international research &amp; development funding</a:t>
            </a:r>
          </a:p>
          <a:p>
            <a:pPr marL="285750" indent="-285750">
              <a:spcBef>
                <a:spcPts val="600"/>
              </a:spcBef>
              <a:spcAft>
                <a:spcPts val="600"/>
              </a:spcAft>
              <a:buFont typeface="Arial" panose="020B0604020202020204" pitchFamily="34" charset="0"/>
              <a:buChar char="•"/>
            </a:pPr>
            <a:endParaRPr lang="en-ZA" b="1" dirty="0">
              <a:solidFill>
                <a:srgbClr val="0E4353"/>
              </a:solidFill>
            </a:endParaRPr>
          </a:p>
          <a:p>
            <a:pPr marL="285750" indent="-285750">
              <a:lnSpc>
                <a:spcPct val="150000"/>
              </a:lnSpc>
              <a:spcBef>
                <a:spcPts val="600"/>
              </a:spcBef>
              <a:spcAft>
                <a:spcPts val="600"/>
              </a:spcAft>
              <a:buFont typeface="Arial" panose="020B0604020202020204" pitchFamily="34" charset="0"/>
              <a:buChar char="•"/>
            </a:pPr>
            <a:endParaRPr lang="en-ZA" dirty="0">
              <a:solidFill>
                <a:srgbClr val="0E4353"/>
              </a:solidFill>
            </a:endParaRPr>
          </a:p>
          <a:p>
            <a:pPr>
              <a:spcBef>
                <a:spcPts val="600"/>
              </a:spcBef>
              <a:spcAft>
                <a:spcPts val="600"/>
              </a:spcAft>
            </a:pPr>
            <a:endParaRPr lang="en-US" dirty="0"/>
          </a:p>
        </p:txBody>
      </p:sp>
      <p:grpSp>
        <p:nvGrpSpPr>
          <p:cNvPr id="7" name="Group 6">
            <a:extLst>
              <a:ext uri="{FF2B5EF4-FFF2-40B4-BE49-F238E27FC236}">
                <a16:creationId xmlns:a16="http://schemas.microsoft.com/office/drawing/2014/main" id="{CFDBF38B-DA4A-454E-8EFB-8807539854E8}"/>
              </a:ext>
            </a:extLst>
          </p:cNvPr>
          <p:cNvGrpSpPr/>
          <p:nvPr/>
        </p:nvGrpSpPr>
        <p:grpSpPr>
          <a:xfrm>
            <a:off x="476101" y="78607"/>
            <a:ext cx="10515601" cy="971874"/>
            <a:chOff x="476101" y="78607"/>
            <a:chExt cx="10515601" cy="971874"/>
          </a:xfrm>
        </p:grpSpPr>
        <p:sp>
          <p:nvSpPr>
            <p:cNvPr id="4" name="object 24">
              <a:extLst>
                <a:ext uri="{FF2B5EF4-FFF2-40B4-BE49-F238E27FC236}">
                  <a16:creationId xmlns:a16="http://schemas.microsoft.com/office/drawing/2014/main" id="{58DE8B96-8F5B-3940-8E97-8EE1FD91D40E}"/>
                </a:ext>
              </a:extLst>
            </p:cNvPr>
            <p:cNvSpPr txBox="1">
              <a:spLocks/>
            </p:cNvSpPr>
            <p:nvPr/>
          </p:nvSpPr>
          <p:spPr>
            <a:xfrm>
              <a:off x="476102" y="78607"/>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KEY OUTCOMES </a:t>
              </a:r>
              <a:endParaRPr lang="en-US" sz="2950" b="1" dirty="0">
                <a:latin typeface="Arial" panose="020B0604020202020204" pitchFamily="34" charset="0"/>
                <a:cs typeface="Calibri"/>
              </a:endParaRPr>
            </a:p>
          </p:txBody>
        </p:sp>
        <p:sp>
          <p:nvSpPr>
            <p:cNvPr id="5" name="object 25">
              <a:extLst>
                <a:ext uri="{FF2B5EF4-FFF2-40B4-BE49-F238E27FC236}">
                  <a16:creationId xmlns:a16="http://schemas.microsoft.com/office/drawing/2014/main" id="{18799C02-B042-094E-AE73-3BA1E53CA001}"/>
                </a:ext>
              </a:extLst>
            </p:cNvPr>
            <p:cNvSpPr txBox="1">
              <a:spLocks/>
            </p:cNvSpPr>
            <p:nvPr/>
          </p:nvSpPr>
          <p:spPr>
            <a:xfrm>
              <a:off x="476101" y="183064"/>
              <a:ext cx="10515601"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CANNABIS FOR HEALTH PURPOSES</a:t>
              </a:r>
              <a:endParaRPr lang="en-US" sz="4000" dirty="0">
                <a:latin typeface="Arial Black" panose="020B0A04020102020204" pitchFamily="34" charset="0"/>
                <a:cs typeface="Arial"/>
              </a:endParaRPr>
            </a:p>
          </p:txBody>
        </p:sp>
      </p:grpSp>
      <p:sp>
        <p:nvSpPr>
          <p:cNvPr id="6" name="object 5">
            <a:extLst>
              <a:ext uri="{FF2B5EF4-FFF2-40B4-BE49-F238E27FC236}">
                <a16:creationId xmlns:a16="http://schemas.microsoft.com/office/drawing/2014/main" id="{2213F2BC-2DCD-7C4A-95B8-08C3CFB5ACF4}"/>
              </a:ext>
            </a:extLst>
          </p:cNvPr>
          <p:cNvSpPr/>
          <p:nvPr/>
        </p:nvSpPr>
        <p:spPr>
          <a:xfrm flipV="1">
            <a:off x="513678" y="1010808"/>
            <a:ext cx="10440445"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42967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4EF01-E8A8-DA4B-B96E-B710117237B7}"/>
              </a:ext>
            </a:extLst>
          </p:cNvPr>
          <p:cNvSpPr txBox="1"/>
          <p:nvPr/>
        </p:nvSpPr>
        <p:spPr>
          <a:xfrm>
            <a:off x="356338" y="1413844"/>
            <a:ext cx="11298978" cy="529375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ZA" dirty="0">
                <a:solidFill>
                  <a:srgbClr val="0E4353"/>
                </a:solidFill>
              </a:rPr>
              <a:t>The Constitutional Court unanimously ruled that the personal use of cannabis is not a criminal offence in private. However, this is limiting in that it allows only those with access to private land the right to grow cannabis, thereby </a:t>
            </a:r>
            <a:r>
              <a:rPr lang="en-ZA" b="1" dirty="0">
                <a:solidFill>
                  <a:srgbClr val="0E4353"/>
                </a:solidFill>
              </a:rPr>
              <a:t>excluding the vast majority of our people</a:t>
            </a:r>
            <a:r>
              <a:rPr lang="en-ZA" dirty="0">
                <a:solidFill>
                  <a:srgbClr val="0E4353"/>
                </a:solidFill>
              </a:rPr>
              <a:t>. </a:t>
            </a:r>
          </a:p>
          <a:p>
            <a:pPr marL="285750" indent="-285750">
              <a:spcBef>
                <a:spcPts val="600"/>
              </a:spcBef>
              <a:spcAft>
                <a:spcPts val="600"/>
              </a:spcAft>
              <a:buFont typeface="Arial" panose="020B0604020202020204" pitchFamily="34" charset="0"/>
              <a:buChar char="•"/>
            </a:pPr>
            <a:r>
              <a:rPr lang="en-ZA" dirty="0">
                <a:solidFill>
                  <a:srgbClr val="0E4353"/>
                </a:solidFill>
              </a:rPr>
              <a:t>Therefore, the </a:t>
            </a:r>
            <a:r>
              <a:rPr lang="en-ZA" b="1" dirty="0">
                <a:solidFill>
                  <a:srgbClr val="0E4353"/>
                </a:solidFill>
              </a:rPr>
              <a:t>law needs to accommodate a reasonable trade in recreational cannabis </a:t>
            </a:r>
            <a:r>
              <a:rPr lang="en-ZA" dirty="0">
                <a:solidFill>
                  <a:srgbClr val="0E4353"/>
                </a:solidFill>
              </a:rPr>
              <a:t>to enable people without access to land as well as those who cannot or don’t want to grow for themselves the right to still use cannabis in the privacy of their homes. </a:t>
            </a:r>
          </a:p>
          <a:p>
            <a:pPr marL="285750" lvl="0" indent="-285750">
              <a:spcBef>
                <a:spcPts val="600"/>
              </a:spcBef>
              <a:spcAft>
                <a:spcPts val="600"/>
              </a:spcAft>
              <a:buFont typeface="Arial" panose="020B0604020202020204" pitchFamily="34" charset="0"/>
              <a:buChar char="•"/>
            </a:pPr>
            <a:r>
              <a:rPr lang="en-ZA" b="1" dirty="0">
                <a:solidFill>
                  <a:srgbClr val="0E4353"/>
                </a:solidFill>
              </a:rPr>
              <a:t>Expand the Constitutional Court ruling </a:t>
            </a:r>
            <a:r>
              <a:rPr lang="en-ZA" dirty="0">
                <a:solidFill>
                  <a:srgbClr val="0E4353"/>
                </a:solidFill>
              </a:rPr>
              <a:t>based on the right to privacy, to include the ability to cultivate, extract, process, manufacture and sell cannabis-based products for recreational use, along the same lines that alcohol and tobacco are currently regulated.  </a:t>
            </a:r>
          </a:p>
          <a:p>
            <a:pPr marL="285750" lvl="0" indent="-285750">
              <a:spcBef>
                <a:spcPts val="600"/>
              </a:spcBef>
              <a:spcAft>
                <a:spcPts val="600"/>
              </a:spcAft>
              <a:buFont typeface="Arial" panose="020B0604020202020204" pitchFamily="34" charset="0"/>
              <a:buChar char="•"/>
            </a:pPr>
            <a:r>
              <a:rPr lang="en-ZA" b="1" dirty="0">
                <a:solidFill>
                  <a:srgbClr val="0E4353"/>
                </a:solidFill>
              </a:rPr>
              <a:t>State to formalise the existing illicit market and allow it to be taxed  -</a:t>
            </a:r>
            <a:r>
              <a:rPr lang="en-ZA" dirty="0">
                <a:solidFill>
                  <a:srgbClr val="0E4353"/>
                </a:solidFill>
              </a:rPr>
              <a:t> the recreational cannabis market is a massive potential revenue generator for the fiscus whilst simultaneously positioning us to get ahead of the substance use concern. </a:t>
            </a:r>
          </a:p>
          <a:p>
            <a:pPr marL="285750" lvl="0" indent="-285750">
              <a:spcBef>
                <a:spcPts val="600"/>
              </a:spcBef>
              <a:spcAft>
                <a:spcPts val="600"/>
              </a:spcAft>
              <a:buFont typeface="Arial" panose="020B0604020202020204" pitchFamily="34" charset="0"/>
              <a:buChar char="•"/>
            </a:pPr>
            <a:r>
              <a:rPr lang="en-ZA" dirty="0">
                <a:solidFill>
                  <a:srgbClr val="0E4353"/>
                </a:solidFill>
              </a:rPr>
              <a:t>Immediately establish </a:t>
            </a:r>
            <a:r>
              <a:rPr lang="en-ZA" b="1" dirty="0">
                <a:solidFill>
                  <a:srgbClr val="0E4353"/>
                </a:solidFill>
              </a:rPr>
              <a:t>guidelines for the SA Police Service to operate under that respect, protect, promote and advance cannabis users rights </a:t>
            </a:r>
            <a:r>
              <a:rPr lang="en-ZA" dirty="0">
                <a:solidFill>
                  <a:srgbClr val="0E4353"/>
                </a:solidFill>
              </a:rPr>
              <a:t>and stop arrests and police brutality towards marginalised communities that often face the brunt of police “dagga” operations.</a:t>
            </a:r>
          </a:p>
          <a:p>
            <a:pPr>
              <a:spcBef>
                <a:spcPts val="600"/>
              </a:spcBef>
              <a:spcAft>
                <a:spcPts val="600"/>
              </a:spcAft>
            </a:pPr>
            <a:endParaRPr lang="en-US" dirty="0"/>
          </a:p>
        </p:txBody>
      </p:sp>
      <p:grpSp>
        <p:nvGrpSpPr>
          <p:cNvPr id="5" name="Group 4">
            <a:extLst>
              <a:ext uri="{FF2B5EF4-FFF2-40B4-BE49-F238E27FC236}">
                <a16:creationId xmlns:a16="http://schemas.microsoft.com/office/drawing/2014/main" id="{71C6D204-9FF8-AA49-B94B-5C12FFD79B2C}"/>
              </a:ext>
            </a:extLst>
          </p:cNvPr>
          <p:cNvGrpSpPr/>
          <p:nvPr/>
        </p:nvGrpSpPr>
        <p:grpSpPr>
          <a:xfrm>
            <a:off x="748027" y="248385"/>
            <a:ext cx="10515601" cy="1016438"/>
            <a:chOff x="715370" y="196455"/>
            <a:chExt cx="10515601" cy="1016438"/>
          </a:xfrm>
        </p:grpSpPr>
        <p:sp>
          <p:nvSpPr>
            <p:cNvPr id="6" name="object 24">
              <a:extLst>
                <a:ext uri="{FF2B5EF4-FFF2-40B4-BE49-F238E27FC236}">
                  <a16:creationId xmlns:a16="http://schemas.microsoft.com/office/drawing/2014/main" id="{BC4B43C3-EC6B-984F-B6F3-388C79E73678}"/>
                </a:ext>
              </a:extLst>
            </p:cNvPr>
            <p:cNvSpPr txBox="1">
              <a:spLocks/>
            </p:cNvSpPr>
            <p:nvPr/>
          </p:nvSpPr>
          <p:spPr>
            <a:xfrm>
              <a:off x="715371" y="19645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KEY OUTCOMES </a:t>
              </a:r>
              <a:endParaRPr lang="en-US" sz="2950" b="1" dirty="0">
                <a:latin typeface="Arial" panose="020B0604020202020204" pitchFamily="34" charset="0"/>
                <a:cs typeface="Calibri"/>
              </a:endParaRPr>
            </a:p>
          </p:txBody>
        </p:sp>
        <p:sp>
          <p:nvSpPr>
            <p:cNvPr id="7" name="object 25">
              <a:extLst>
                <a:ext uri="{FF2B5EF4-FFF2-40B4-BE49-F238E27FC236}">
                  <a16:creationId xmlns:a16="http://schemas.microsoft.com/office/drawing/2014/main" id="{72649A6A-1BDD-E34A-90ED-B39857CA079C}"/>
                </a:ext>
              </a:extLst>
            </p:cNvPr>
            <p:cNvSpPr txBox="1">
              <a:spLocks/>
            </p:cNvSpPr>
            <p:nvPr/>
          </p:nvSpPr>
          <p:spPr>
            <a:xfrm>
              <a:off x="715370" y="345476"/>
              <a:ext cx="10515601"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RESPONSIBLE ADULT USE</a:t>
              </a:r>
              <a:endParaRPr lang="en-US" sz="4000" dirty="0">
                <a:latin typeface="Arial Black" panose="020B0A04020102020204" pitchFamily="34" charset="0"/>
                <a:cs typeface="Arial"/>
              </a:endParaRPr>
            </a:p>
          </p:txBody>
        </p:sp>
      </p:grpSp>
      <p:sp>
        <p:nvSpPr>
          <p:cNvPr id="8" name="object 5">
            <a:extLst>
              <a:ext uri="{FF2B5EF4-FFF2-40B4-BE49-F238E27FC236}">
                <a16:creationId xmlns:a16="http://schemas.microsoft.com/office/drawing/2014/main" id="{89DCA157-C2DB-DD46-AB2C-1F54FFECDFE0}"/>
              </a:ext>
            </a:extLst>
          </p:cNvPr>
          <p:cNvSpPr/>
          <p:nvPr/>
        </p:nvSpPr>
        <p:spPr>
          <a:xfrm flipV="1">
            <a:off x="748027" y="1181526"/>
            <a:ext cx="7506625"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pic>
        <p:nvPicPr>
          <p:cNvPr id="9" name="Picture 8">
            <a:extLst>
              <a:ext uri="{FF2B5EF4-FFF2-40B4-BE49-F238E27FC236}">
                <a16:creationId xmlns:a16="http://schemas.microsoft.com/office/drawing/2014/main" id="{E45D853D-A8B7-CD45-B59D-92AA23E4A51C}"/>
              </a:ext>
            </a:extLst>
          </p:cNvPr>
          <p:cNvPicPr>
            <a:picLocks noChangeAspect="1"/>
          </p:cNvPicPr>
          <p:nvPr/>
        </p:nvPicPr>
        <p:blipFill>
          <a:blip r:embed="rId3"/>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156856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28A771-98A5-9041-BC67-D2A9417F873D}"/>
              </a:ext>
            </a:extLst>
          </p:cNvPr>
          <p:cNvSpPr/>
          <p:nvPr/>
        </p:nvSpPr>
        <p:spPr>
          <a:xfrm>
            <a:off x="563846" y="1227245"/>
            <a:ext cx="11277499" cy="5820183"/>
          </a:xfrm>
          <a:prstGeom prst="rect">
            <a:avLst/>
          </a:prstGeom>
        </p:spPr>
        <p:txBody>
          <a:bodyPr wrap="square">
            <a:spAutoFit/>
          </a:bodyPr>
          <a:lstStyle/>
          <a:p>
            <a:pPr marL="285750" indent="-285750">
              <a:spcAft>
                <a:spcPts val="600"/>
              </a:spcAft>
              <a:buFont typeface="Arial" panose="020B0604020202020204" pitchFamily="34" charset="0"/>
              <a:buChar char="•"/>
            </a:pPr>
            <a:r>
              <a:rPr lang="en-ZA" dirty="0">
                <a:solidFill>
                  <a:srgbClr val="0E4353"/>
                </a:solidFill>
                <a:ea typeface="Times New Roman" panose="02020603050405020304" pitchFamily="18" charset="0"/>
              </a:rPr>
              <a:t>Cannabis Development focused on the development of Production corridors supported by Agro Processing Hubs </a:t>
            </a:r>
          </a:p>
          <a:p>
            <a:pPr marL="285750" indent="-285750">
              <a:spcAft>
                <a:spcPts val="600"/>
              </a:spcAft>
              <a:buFont typeface="Arial" panose="020B0604020202020204" pitchFamily="34" charset="0"/>
              <a:buChar char="•"/>
            </a:pPr>
            <a:r>
              <a:rPr lang="en-ZA" dirty="0">
                <a:solidFill>
                  <a:srgbClr val="0E4353"/>
                </a:solidFill>
                <a:ea typeface="Times New Roman" panose="02020603050405020304" pitchFamily="18" charset="0"/>
              </a:rPr>
              <a:t>Hub would support 20,000 hectares of production and represent a </a:t>
            </a:r>
            <a:r>
              <a:rPr lang="en-US" dirty="0">
                <a:solidFill>
                  <a:srgbClr val="0E4353"/>
                </a:solidFill>
                <a:latin typeface="Calibri" panose="020F0502020204030204" pitchFamily="34" charset="0"/>
                <a:ea typeface="Calibri" panose="020F0502020204030204" pitchFamily="34" charset="0"/>
                <a:cs typeface="Times New Roman" panose="02020603050405020304" pitchFamily="18" charset="0"/>
              </a:rPr>
              <a:t>new social compact between government, private sector and community ownership</a:t>
            </a:r>
            <a:endParaRPr lang="en-US" dirty="0">
              <a:solidFill>
                <a:srgbClr val="0E4353"/>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Drive a series of decortication and extraction technologies required to process industrial cannabis supported by different processing lines</a:t>
            </a:r>
          </a:p>
          <a:p>
            <a:pPr marL="742950" lvl="1"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Process up to 50,000 tons of fibre and 120,000 tons of hurd</a:t>
            </a:r>
          </a:p>
          <a:p>
            <a:pPr marL="742950" lvl="1"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Employing up to 100 plant workers and 50 support workers.</a:t>
            </a:r>
            <a:endParaRPr lang="en-ZA" dirty="0">
              <a:solidFill>
                <a:srgbClr val="0E4353"/>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Farmer Income per hectare is difficult to accurately determine as there are many variables that are dependent on region, climatic conditions, seed strains etc. Conservative estimates per hectare indicate that:</a:t>
            </a:r>
            <a:endParaRPr lang="en-ZA" dirty="0">
              <a:solidFill>
                <a:srgbClr val="0E4353"/>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Stalk biomass is worth R50,000, </a:t>
            </a:r>
            <a:endParaRPr lang="en-ZA" dirty="0">
              <a:solidFill>
                <a:srgbClr val="0E4353"/>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Fibre R18,000, </a:t>
            </a:r>
            <a:endParaRPr lang="en-ZA" dirty="0">
              <a:solidFill>
                <a:srgbClr val="0E4353"/>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Seed R155,000 and </a:t>
            </a:r>
            <a:endParaRPr lang="en-ZA" dirty="0">
              <a:solidFill>
                <a:srgbClr val="0E4353"/>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Cannabinoids R100,000 per hectare.</a:t>
            </a:r>
            <a:endParaRPr lang="en-ZA" dirty="0">
              <a:solidFill>
                <a:srgbClr val="0E4353"/>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solidFill>
                  <a:srgbClr val="0E4353"/>
                </a:solidFill>
                <a:latin typeface="Calibri" panose="020F0502020204030204" pitchFamily="34" charset="0"/>
                <a:ea typeface="Calibri" panose="020F0502020204030204" pitchFamily="34" charset="0"/>
                <a:cs typeface="Calibri" panose="020F0502020204030204" pitchFamily="34" charset="0"/>
              </a:rPr>
              <a:t> Working on an average, the income can be postulated at R175,000 per hectare, generating revenue of R350,000 for a small farmer on 2 hectares and net revenue of R3,5 billion per co-operative hub farming 20,000 hectares. </a:t>
            </a:r>
            <a:r>
              <a:rPr lang="en-US" dirty="0">
                <a:solidFill>
                  <a:srgbClr val="0E4353"/>
                </a:solidFill>
              </a:rPr>
              <a:t> </a:t>
            </a:r>
          </a:p>
          <a:p>
            <a:pPr marL="285750" indent="-285750">
              <a:spcAft>
                <a:spcPts val="600"/>
              </a:spcAft>
              <a:buFont typeface="Arial" panose="020B0604020202020204" pitchFamily="34" charset="0"/>
              <a:buChar char="•"/>
            </a:pPr>
            <a:r>
              <a:rPr lang="en-US" dirty="0">
                <a:solidFill>
                  <a:srgbClr val="0E4353"/>
                </a:solidFill>
              </a:rPr>
              <a:t>Additional added value from developing finished products still need to be determined. </a:t>
            </a:r>
            <a:endParaRPr lang="en-ZA" dirty="0">
              <a:solidFill>
                <a:srgbClr val="0E4353"/>
              </a:solidFill>
            </a:endParaRPr>
          </a:p>
          <a:p>
            <a:pPr marL="285750" indent="-285750">
              <a:lnSpc>
                <a:spcPct val="150000"/>
              </a:lnSpc>
              <a:spcAft>
                <a:spcPts val="0"/>
              </a:spcAft>
              <a:buFont typeface="Arial" panose="020B0604020202020204" pitchFamily="34" charset="0"/>
              <a:buChar char="•"/>
            </a:pPr>
            <a:endParaRPr lang="en-ZA" dirty="0">
              <a:solidFill>
                <a:srgbClr val="0E4353"/>
              </a:solidFill>
              <a:ea typeface="Times New Roman" panose="02020603050405020304" pitchFamily="18" charset="0"/>
            </a:endParaRPr>
          </a:p>
        </p:txBody>
      </p:sp>
      <p:grpSp>
        <p:nvGrpSpPr>
          <p:cNvPr id="5" name="Group 4">
            <a:extLst>
              <a:ext uri="{FF2B5EF4-FFF2-40B4-BE49-F238E27FC236}">
                <a16:creationId xmlns:a16="http://schemas.microsoft.com/office/drawing/2014/main" id="{31D3F044-10FE-AA42-80B1-EBC9B5B7930E}"/>
              </a:ext>
            </a:extLst>
          </p:cNvPr>
          <p:cNvGrpSpPr/>
          <p:nvPr/>
        </p:nvGrpSpPr>
        <p:grpSpPr>
          <a:xfrm>
            <a:off x="748027" y="210807"/>
            <a:ext cx="10515601" cy="1016438"/>
            <a:chOff x="715370" y="196455"/>
            <a:chExt cx="10515601" cy="1016438"/>
          </a:xfrm>
        </p:grpSpPr>
        <p:sp>
          <p:nvSpPr>
            <p:cNvPr id="6" name="object 24">
              <a:extLst>
                <a:ext uri="{FF2B5EF4-FFF2-40B4-BE49-F238E27FC236}">
                  <a16:creationId xmlns:a16="http://schemas.microsoft.com/office/drawing/2014/main" id="{C314D779-43A4-3D40-ACAA-3F0277EAFC19}"/>
                </a:ext>
              </a:extLst>
            </p:cNvPr>
            <p:cNvSpPr txBox="1">
              <a:spLocks/>
            </p:cNvSpPr>
            <p:nvPr/>
          </p:nvSpPr>
          <p:spPr>
            <a:xfrm>
              <a:off x="715371" y="19645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CANNABIS</a:t>
              </a:r>
              <a:endParaRPr lang="en-US" sz="2950" b="1" dirty="0">
                <a:latin typeface="Arial" panose="020B0604020202020204" pitchFamily="34" charset="0"/>
                <a:cs typeface="Calibri"/>
              </a:endParaRPr>
            </a:p>
          </p:txBody>
        </p:sp>
        <p:sp>
          <p:nvSpPr>
            <p:cNvPr id="7" name="object 25">
              <a:extLst>
                <a:ext uri="{FF2B5EF4-FFF2-40B4-BE49-F238E27FC236}">
                  <a16:creationId xmlns:a16="http://schemas.microsoft.com/office/drawing/2014/main" id="{9F6E16F7-DD5E-D74D-8333-2799E15E4FEE}"/>
                </a:ext>
              </a:extLst>
            </p:cNvPr>
            <p:cNvSpPr txBox="1">
              <a:spLocks/>
            </p:cNvSpPr>
            <p:nvPr/>
          </p:nvSpPr>
          <p:spPr>
            <a:xfrm>
              <a:off x="715370" y="345476"/>
              <a:ext cx="10515601"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ECONOMICS </a:t>
              </a:r>
              <a:endParaRPr lang="en-US" sz="4000" dirty="0">
                <a:latin typeface="Arial Black" panose="020B0A04020102020204" pitchFamily="34" charset="0"/>
                <a:cs typeface="Arial"/>
              </a:endParaRPr>
            </a:p>
          </p:txBody>
        </p:sp>
      </p:grpSp>
      <p:sp>
        <p:nvSpPr>
          <p:cNvPr id="8" name="object 5">
            <a:extLst>
              <a:ext uri="{FF2B5EF4-FFF2-40B4-BE49-F238E27FC236}">
                <a16:creationId xmlns:a16="http://schemas.microsoft.com/office/drawing/2014/main" id="{6D6BE204-D3D5-824A-BC52-0E41D85A031E}"/>
              </a:ext>
            </a:extLst>
          </p:cNvPr>
          <p:cNvSpPr/>
          <p:nvPr/>
        </p:nvSpPr>
        <p:spPr>
          <a:xfrm>
            <a:off x="748026" y="1181526"/>
            <a:ext cx="3534606"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pic>
        <p:nvPicPr>
          <p:cNvPr id="9" name="Picture 8">
            <a:extLst>
              <a:ext uri="{FF2B5EF4-FFF2-40B4-BE49-F238E27FC236}">
                <a16:creationId xmlns:a16="http://schemas.microsoft.com/office/drawing/2014/main" id="{B3CFBAD4-CE72-9449-A138-CAAE85A9A89E}"/>
              </a:ext>
            </a:extLst>
          </p:cNvPr>
          <p:cNvPicPr>
            <a:picLocks noChangeAspect="1"/>
          </p:cNvPicPr>
          <p:nvPr/>
        </p:nvPicPr>
        <p:blipFill>
          <a:blip r:embed="rId3"/>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15610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4">
            <a:extLst>
              <a:ext uri="{FF2B5EF4-FFF2-40B4-BE49-F238E27FC236}">
                <a16:creationId xmlns:a16="http://schemas.microsoft.com/office/drawing/2014/main" id="{96099D1F-549A-6146-8658-E465F35B07A5}"/>
              </a:ext>
            </a:extLst>
          </p:cNvPr>
          <p:cNvSpPr txBox="1">
            <a:spLocks/>
          </p:cNvSpPr>
          <p:nvPr/>
        </p:nvSpPr>
        <p:spPr>
          <a:xfrm>
            <a:off x="715371" y="19645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PROPOSED STRUCTURE FOR </a:t>
            </a:r>
            <a:endParaRPr lang="en-US" sz="2950" b="1" dirty="0">
              <a:latin typeface="Arial" panose="020B0604020202020204" pitchFamily="34" charset="0"/>
              <a:cs typeface="Calibri"/>
            </a:endParaRPr>
          </a:p>
        </p:txBody>
      </p:sp>
      <p:sp>
        <p:nvSpPr>
          <p:cNvPr id="3" name="object 25">
            <a:extLst>
              <a:ext uri="{FF2B5EF4-FFF2-40B4-BE49-F238E27FC236}">
                <a16:creationId xmlns:a16="http://schemas.microsoft.com/office/drawing/2014/main" id="{9F51A27D-9A37-3140-89AB-7F5692D7A0A1}"/>
              </a:ext>
            </a:extLst>
          </p:cNvPr>
          <p:cNvSpPr txBox="1">
            <a:spLocks/>
          </p:cNvSpPr>
          <p:nvPr/>
        </p:nvSpPr>
        <p:spPr>
          <a:xfrm>
            <a:off x="715371" y="442144"/>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CANNABIS IN SA</a:t>
            </a:r>
            <a:endParaRPr lang="en-US" sz="4000" dirty="0">
              <a:latin typeface="Arial Black" panose="020B0A04020102020204" pitchFamily="34" charset="0"/>
              <a:cs typeface="Arial"/>
            </a:endParaRPr>
          </a:p>
        </p:txBody>
      </p:sp>
      <p:sp>
        <p:nvSpPr>
          <p:cNvPr id="4" name="object 5">
            <a:extLst>
              <a:ext uri="{FF2B5EF4-FFF2-40B4-BE49-F238E27FC236}">
                <a16:creationId xmlns:a16="http://schemas.microsoft.com/office/drawing/2014/main" id="{F2B9341A-C3FB-5145-806A-654FBB572C86}"/>
              </a:ext>
            </a:extLst>
          </p:cNvPr>
          <p:cNvSpPr/>
          <p:nvPr/>
        </p:nvSpPr>
        <p:spPr>
          <a:xfrm flipV="1">
            <a:off x="715369" y="1297438"/>
            <a:ext cx="4883765"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sp>
        <p:nvSpPr>
          <p:cNvPr id="5" name="Rectangle 4">
            <a:extLst>
              <a:ext uri="{FF2B5EF4-FFF2-40B4-BE49-F238E27FC236}">
                <a16:creationId xmlns:a16="http://schemas.microsoft.com/office/drawing/2014/main" id="{56E7A217-81F1-B143-A844-B82326BFB26C}"/>
              </a:ext>
            </a:extLst>
          </p:cNvPr>
          <p:cNvSpPr/>
          <p:nvPr/>
        </p:nvSpPr>
        <p:spPr>
          <a:xfrm>
            <a:off x="546568" y="1520466"/>
            <a:ext cx="11098863" cy="6281848"/>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ZA" dirty="0">
                <a:solidFill>
                  <a:srgbClr val="0E4353"/>
                </a:solidFill>
                <a:ea typeface="Times New Roman" panose="02020603050405020304" pitchFamily="18" charset="0"/>
              </a:rPr>
              <a:t>The Developmental State is central to introducing modelling and controlling cannabis production so as to ensure the benefit is carried to the majority of the rural poor. </a:t>
            </a:r>
          </a:p>
          <a:p>
            <a:pPr marL="285750" indent="-285750">
              <a:lnSpc>
                <a:spcPct val="150000"/>
              </a:lnSpc>
              <a:spcAft>
                <a:spcPts val="0"/>
              </a:spcAft>
              <a:buFont typeface="Arial" panose="020B0604020202020204" pitchFamily="34" charset="0"/>
              <a:buChar char="•"/>
            </a:pPr>
            <a:r>
              <a:rPr lang="en-ZA" dirty="0">
                <a:solidFill>
                  <a:srgbClr val="0E4353"/>
                </a:solidFill>
                <a:ea typeface="Times New Roman" panose="02020603050405020304" pitchFamily="18" charset="0"/>
              </a:rPr>
              <a:t>Cannabis is a National Asset &amp; should be managed as such with the formation of a </a:t>
            </a:r>
            <a:r>
              <a:rPr lang="en-ZA" b="1" dirty="0">
                <a:solidFill>
                  <a:srgbClr val="0E4353"/>
                </a:solidFill>
                <a:ea typeface="Times New Roman" panose="02020603050405020304" pitchFamily="18" charset="0"/>
              </a:rPr>
              <a:t>Cannabis Desk in the Office of the Presidency</a:t>
            </a:r>
            <a:r>
              <a:rPr lang="en-ZA" dirty="0">
                <a:solidFill>
                  <a:srgbClr val="0E4353"/>
                </a:solidFill>
                <a:ea typeface="Times New Roman" panose="02020603050405020304" pitchFamily="18" charset="0"/>
              </a:rPr>
              <a:t> that could lead to the formation of a </a:t>
            </a:r>
            <a:r>
              <a:rPr lang="en-ZA" b="1" dirty="0">
                <a:solidFill>
                  <a:srgbClr val="0E4353"/>
                </a:solidFill>
                <a:ea typeface="Times New Roman" panose="02020603050405020304" pitchFamily="18" charset="0"/>
              </a:rPr>
              <a:t>Cannabis Developmental Agency </a:t>
            </a:r>
            <a:r>
              <a:rPr lang="en-ZA" dirty="0">
                <a:solidFill>
                  <a:srgbClr val="0E4353"/>
                </a:solidFill>
                <a:ea typeface="Times New Roman" panose="02020603050405020304" pitchFamily="18" charset="0"/>
              </a:rPr>
              <a:t>that is in line with our developmental state objectives. </a:t>
            </a:r>
          </a:p>
          <a:p>
            <a:pPr marL="285750" indent="-285750">
              <a:lnSpc>
                <a:spcPct val="150000"/>
              </a:lnSpc>
              <a:spcAft>
                <a:spcPts val="0"/>
              </a:spcAft>
              <a:buFont typeface="Arial" panose="020B0604020202020204" pitchFamily="34" charset="0"/>
              <a:buChar char="•"/>
            </a:pPr>
            <a:r>
              <a:rPr lang="en-ZA" dirty="0">
                <a:solidFill>
                  <a:srgbClr val="0E4353"/>
                </a:solidFill>
                <a:ea typeface="Times New Roman" panose="02020603050405020304" pitchFamily="18" charset="0"/>
              </a:rPr>
              <a:t>Design &amp; implement of an industrial cannabis roll out strategy to </a:t>
            </a:r>
            <a:r>
              <a:rPr lang="en-ZA" b="1" dirty="0">
                <a:solidFill>
                  <a:srgbClr val="0E4353"/>
                </a:solidFill>
                <a:ea typeface="Times New Roman" panose="02020603050405020304" pitchFamily="18" charset="0"/>
              </a:rPr>
              <a:t>develop the multi billion Rand cannabis value chain and</a:t>
            </a:r>
            <a:r>
              <a:rPr lang="en-ZA" dirty="0">
                <a:solidFill>
                  <a:srgbClr val="0E4353"/>
                </a:solidFill>
                <a:ea typeface="Times New Roman" panose="02020603050405020304" pitchFamily="18" charset="0"/>
              </a:rPr>
              <a:t> to capacitate hundreds of thousands of small scale farmers, establishing cannabis agro-processing cooperatives that would grade &amp; purchase cannabis for processing, extraction, manufacture and distribution.</a:t>
            </a:r>
          </a:p>
          <a:p>
            <a:pPr marL="285750" indent="-285750">
              <a:lnSpc>
                <a:spcPct val="150000"/>
              </a:lnSpc>
              <a:spcAft>
                <a:spcPts val="0"/>
              </a:spcAft>
              <a:buFont typeface="Arial" panose="020B0604020202020204" pitchFamily="34" charset="0"/>
              <a:buChar char="•"/>
            </a:pPr>
            <a:r>
              <a:rPr lang="en-ZA" dirty="0">
                <a:solidFill>
                  <a:srgbClr val="0E4353"/>
                </a:solidFill>
                <a:ea typeface="Times New Roman" panose="02020603050405020304" pitchFamily="18" charset="0"/>
              </a:rPr>
              <a:t>Implementation of a CDA comprised of lead officials from government departments, industry specialists, IKS </a:t>
            </a:r>
            <a:r>
              <a:rPr lang="en-ZA" dirty="0" err="1">
                <a:solidFill>
                  <a:srgbClr val="0E4353"/>
                </a:solidFill>
                <a:ea typeface="Times New Roman" panose="02020603050405020304" pitchFamily="18" charset="0"/>
              </a:rPr>
              <a:t>practioners</a:t>
            </a:r>
            <a:r>
              <a:rPr lang="en-ZA" dirty="0">
                <a:solidFill>
                  <a:srgbClr val="0E4353"/>
                </a:solidFill>
                <a:ea typeface="Times New Roman" panose="02020603050405020304" pitchFamily="18" charset="0"/>
              </a:rPr>
              <a:t> &amp; community activists who are familiar with the plant and the potential value chains. </a:t>
            </a:r>
          </a:p>
          <a:p>
            <a:pPr marL="285750" indent="-285750">
              <a:lnSpc>
                <a:spcPct val="150000"/>
              </a:lnSpc>
              <a:buFont typeface="Arial" panose="020B0604020202020204" pitchFamily="34" charset="0"/>
              <a:buChar char="•"/>
            </a:pPr>
            <a:r>
              <a:rPr lang="en-ZA" dirty="0">
                <a:solidFill>
                  <a:srgbClr val="0E4353"/>
                </a:solidFill>
                <a:ea typeface="Times New Roman" panose="02020603050405020304" pitchFamily="18" charset="0"/>
              </a:rPr>
              <a:t>The cannabis desk will be responsible for coordinating the Cannabis master plan for South Africa and liaising with all respective ministries</a:t>
            </a:r>
            <a:r>
              <a:rPr lang="en-ZA" dirty="0">
                <a:solidFill>
                  <a:srgbClr val="000000"/>
                </a:solidFill>
                <a:ea typeface="Times New Roman" panose="02020603050405020304" pitchFamily="18" charset="0"/>
              </a:rPr>
              <a:t>. </a:t>
            </a:r>
            <a:endParaRPr lang="en-ZA" dirty="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ZA" dirty="0">
              <a:solidFill>
                <a:srgbClr val="0E4353"/>
              </a:solidFill>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ZA" dirty="0">
              <a:solidFill>
                <a:srgbClr val="0E4353"/>
              </a:solidFill>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ZA" dirty="0">
              <a:solidFill>
                <a:srgbClr val="0E4353"/>
              </a:solidFill>
              <a:ea typeface="Times New Roman" panose="02020603050405020304" pitchFamily="18" charset="0"/>
            </a:endParaRPr>
          </a:p>
        </p:txBody>
      </p:sp>
      <p:pic>
        <p:nvPicPr>
          <p:cNvPr id="7" name="Picture 6">
            <a:extLst>
              <a:ext uri="{FF2B5EF4-FFF2-40B4-BE49-F238E27FC236}">
                <a16:creationId xmlns:a16="http://schemas.microsoft.com/office/drawing/2014/main" id="{12FB9C71-F3BF-2444-8376-812791A1D897}"/>
              </a:ext>
            </a:extLst>
          </p:cNvPr>
          <p:cNvPicPr>
            <a:picLocks noChangeAspect="1"/>
          </p:cNvPicPr>
          <p:nvPr/>
        </p:nvPicPr>
        <p:blipFill>
          <a:blip r:embed="rId3"/>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21270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36A8C6-5616-C542-8E2A-B48E88C6EB0C}"/>
              </a:ext>
            </a:extLst>
          </p:cNvPr>
          <p:cNvSpPr txBox="1"/>
          <p:nvPr/>
        </p:nvSpPr>
        <p:spPr>
          <a:xfrm>
            <a:off x="475672" y="1501221"/>
            <a:ext cx="10787956" cy="5432256"/>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dirty="0">
                <a:solidFill>
                  <a:srgbClr val="0E4353"/>
                </a:solidFill>
              </a:rPr>
              <a:t>Empower people by empowering our environment </a:t>
            </a:r>
          </a:p>
          <a:p>
            <a:pPr marL="285750" lvl="0" indent="-285750">
              <a:lnSpc>
                <a:spcPct val="150000"/>
              </a:lnSpc>
              <a:buFont typeface="Arial" panose="020B0604020202020204" pitchFamily="34" charset="0"/>
              <a:buChar char="•"/>
            </a:pPr>
            <a:r>
              <a:rPr lang="en-US" dirty="0">
                <a:solidFill>
                  <a:srgbClr val="0E4353"/>
                </a:solidFill>
              </a:rPr>
              <a:t>We empower our environment by working with dagga as our primary reconstruction and development agent </a:t>
            </a:r>
          </a:p>
          <a:p>
            <a:pPr marL="285750" lvl="0" indent="-285750">
              <a:lnSpc>
                <a:spcPct val="150000"/>
              </a:lnSpc>
              <a:buFont typeface="Arial" panose="020B0604020202020204" pitchFamily="34" charset="0"/>
              <a:buChar char="•"/>
            </a:pPr>
            <a:r>
              <a:rPr lang="en-US" b="1" dirty="0">
                <a:solidFill>
                  <a:srgbClr val="0E4353"/>
                </a:solidFill>
              </a:rPr>
              <a:t>We need to work with what we have which is our Indigenous Land Race Cannabis </a:t>
            </a:r>
          </a:p>
          <a:p>
            <a:pPr marL="285750" lvl="0" indent="-285750">
              <a:lnSpc>
                <a:spcPct val="150000"/>
              </a:lnSpc>
              <a:buFont typeface="Arial" panose="020B0604020202020204" pitchFamily="34" charset="0"/>
              <a:buChar char="•"/>
            </a:pPr>
            <a:r>
              <a:rPr lang="en-US" dirty="0">
                <a:solidFill>
                  <a:srgbClr val="0E4353"/>
                </a:solidFill>
              </a:rPr>
              <a:t>Only indigenous cannabis aligns with the </a:t>
            </a:r>
            <a:r>
              <a:rPr lang="en-US" b="1" dirty="0">
                <a:solidFill>
                  <a:srgbClr val="0E4353"/>
                </a:solidFill>
              </a:rPr>
              <a:t>National Development Plan </a:t>
            </a:r>
            <a:r>
              <a:rPr lang="en-US" dirty="0">
                <a:solidFill>
                  <a:srgbClr val="0E4353"/>
                </a:solidFill>
              </a:rPr>
              <a:t>by unlocking the economic prosperity of the country with an environmental “bottom line” as the foundation for economic and social policy that allows us to address economic and environmental security and the growing impact of climate change.</a:t>
            </a:r>
          </a:p>
          <a:p>
            <a:pPr marL="285750" indent="-285750">
              <a:lnSpc>
                <a:spcPct val="150000"/>
              </a:lnSpc>
              <a:buFont typeface="Arial" panose="020B0604020202020204" pitchFamily="34" charset="0"/>
              <a:buChar char="•"/>
            </a:pPr>
            <a:r>
              <a:rPr lang="en-ZA" dirty="0">
                <a:solidFill>
                  <a:srgbClr val="0E4353"/>
                </a:solidFill>
              </a:rPr>
              <a:t>Cannabis properly regulated, organised and managed to benefit the majority of our people will establish </a:t>
            </a:r>
            <a:r>
              <a:rPr lang="en-ZA" b="1" dirty="0">
                <a:solidFill>
                  <a:srgbClr val="0E4353"/>
                </a:solidFill>
              </a:rPr>
              <a:t>new pathways for rural development </a:t>
            </a:r>
            <a:r>
              <a:rPr lang="en-ZA" dirty="0">
                <a:solidFill>
                  <a:srgbClr val="0E4353"/>
                </a:solidFill>
              </a:rPr>
              <a:t>placing a hugely viable cash crop in the hands of the rural poor, marginalized and dispossessed. </a:t>
            </a:r>
          </a:p>
          <a:p>
            <a:pPr marL="285750" indent="-285750">
              <a:lnSpc>
                <a:spcPct val="150000"/>
              </a:lnSpc>
              <a:buFont typeface="Arial" panose="020B0604020202020204" pitchFamily="34" charset="0"/>
              <a:buChar char="•"/>
            </a:pPr>
            <a:r>
              <a:rPr lang="en-ZA" dirty="0">
                <a:solidFill>
                  <a:srgbClr val="0E4353"/>
                </a:solidFill>
              </a:rPr>
              <a:t>Cannabis is a </a:t>
            </a:r>
            <a:r>
              <a:rPr lang="en-ZA" b="1" dirty="0">
                <a:solidFill>
                  <a:srgbClr val="0E4353"/>
                </a:solidFill>
              </a:rPr>
              <a:t>South African natural resource </a:t>
            </a:r>
            <a:r>
              <a:rPr lang="en-ZA" dirty="0">
                <a:solidFill>
                  <a:srgbClr val="0E4353"/>
                </a:solidFill>
              </a:rPr>
              <a:t>and should be managed in an </a:t>
            </a:r>
            <a:r>
              <a:rPr lang="en-ZA" b="1" dirty="0">
                <a:solidFill>
                  <a:srgbClr val="0E4353"/>
                </a:solidFill>
              </a:rPr>
              <a:t>innovative new social compact </a:t>
            </a:r>
            <a:r>
              <a:rPr lang="en-ZA" dirty="0">
                <a:solidFill>
                  <a:srgbClr val="0E4353"/>
                </a:solidFill>
              </a:rPr>
              <a:t>that recognises the potential of this high value cash crop</a:t>
            </a:r>
          </a:p>
          <a:p>
            <a:pPr lvl="0">
              <a:lnSpc>
                <a:spcPct val="150000"/>
              </a:lnSpc>
            </a:pPr>
            <a:endParaRPr lang="en-ZA" dirty="0">
              <a:solidFill>
                <a:srgbClr val="0E4353"/>
              </a:solidFill>
            </a:endParaRPr>
          </a:p>
          <a:p>
            <a:pPr>
              <a:spcBef>
                <a:spcPts val="600"/>
              </a:spcBef>
            </a:pPr>
            <a:endParaRPr lang="en-US" dirty="0"/>
          </a:p>
        </p:txBody>
      </p:sp>
      <p:grpSp>
        <p:nvGrpSpPr>
          <p:cNvPr id="4" name="Group 3">
            <a:extLst>
              <a:ext uri="{FF2B5EF4-FFF2-40B4-BE49-F238E27FC236}">
                <a16:creationId xmlns:a16="http://schemas.microsoft.com/office/drawing/2014/main" id="{5CB72672-E7A7-DD4B-B943-46377383D89C}"/>
              </a:ext>
            </a:extLst>
          </p:cNvPr>
          <p:cNvGrpSpPr/>
          <p:nvPr/>
        </p:nvGrpSpPr>
        <p:grpSpPr>
          <a:xfrm>
            <a:off x="748027" y="210807"/>
            <a:ext cx="10515601" cy="1016438"/>
            <a:chOff x="715370" y="196455"/>
            <a:chExt cx="10515601" cy="1016438"/>
          </a:xfrm>
        </p:grpSpPr>
        <p:sp>
          <p:nvSpPr>
            <p:cNvPr id="5" name="object 24">
              <a:extLst>
                <a:ext uri="{FF2B5EF4-FFF2-40B4-BE49-F238E27FC236}">
                  <a16:creationId xmlns:a16="http://schemas.microsoft.com/office/drawing/2014/main" id="{0EE4E167-52AA-A641-81DA-83BA61C0EB8B}"/>
                </a:ext>
              </a:extLst>
            </p:cNvPr>
            <p:cNvSpPr txBox="1">
              <a:spLocks/>
            </p:cNvSpPr>
            <p:nvPr/>
          </p:nvSpPr>
          <p:spPr>
            <a:xfrm>
              <a:off x="715371" y="19645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KEY OUTCOMES </a:t>
              </a:r>
              <a:endParaRPr lang="en-US" sz="2950" b="1" dirty="0">
                <a:latin typeface="Arial" panose="020B0604020202020204" pitchFamily="34" charset="0"/>
                <a:cs typeface="Calibri"/>
              </a:endParaRPr>
            </a:p>
          </p:txBody>
        </p:sp>
        <p:sp>
          <p:nvSpPr>
            <p:cNvPr id="6" name="object 25">
              <a:extLst>
                <a:ext uri="{FF2B5EF4-FFF2-40B4-BE49-F238E27FC236}">
                  <a16:creationId xmlns:a16="http://schemas.microsoft.com/office/drawing/2014/main" id="{A44A9329-E547-DE44-9A47-9734534B8698}"/>
                </a:ext>
              </a:extLst>
            </p:cNvPr>
            <p:cNvSpPr txBox="1">
              <a:spLocks/>
            </p:cNvSpPr>
            <p:nvPr/>
          </p:nvSpPr>
          <p:spPr>
            <a:xfrm>
              <a:off x="715370" y="345476"/>
              <a:ext cx="10515601"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GREEN RESTORATION</a:t>
              </a:r>
              <a:endParaRPr lang="en-US" sz="4000" dirty="0">
                <a:latin typeface="Arial Black" panose="020B0A04020102020204" pitchFamily="34" charset="0"/>
                <a:cs typeface="Arial"/>
              </a:endParaRPr>
            </a:p>
          </p:txBody>
        </p:sp>
      </p:grpSp>
      <p:sp>
        <p:nvSpPr>
          <p:cNvPr id="7" name="object 5">
            <a:extLst>
              <a:ext uri="{FF2B5EF4-FFF2-40B4-BE49-F238E27FC236}">
                <a16:creationId xmlns:a16="http://schemas.microsoft.com/office/drawing/2014/main" id="{33BCDA9F-7FFC-5748-BA22-7A512BF0EC30}"/>
              </a:ext>
            </a:extLst>
          </p:cNvPr>
          <p:cNvSpPr/>
          <p:nvPr/>
        </p:nvSpPr>
        <p:spPr>
          <a:xfrm flipV="1">
            <a:off x="748027" y="1181525"/>
            <a:ext cx="6379283"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pic>
        <p:nvPicPr>
          <p:cNvPr id="8" name="Picture 7">
            <a:extLst>
              <a:ext uri="{FF2B5EF4-FFF2-40B4-BE49-F238E27FC236}">
                <a16:creationId xmlns:a16="http://schemas.microsoft.com/office/drawing/2014/main" id="{52189A24-6A0E-694D-8229-42AB645CEC95}"/>
              </a:ext>
            </a:extLst>
          </p:cNvPr>
          <p:cNvPicPr>
            <a:picLocks noChangeAspect="1"/>
          </p:cNvPicPr>
          <p:nvPr/>
        </p:nvPicPr>
        <p:blipFill>
          <a:blip r:embed="rId2"/>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211780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FE50E9-C947-1044-88A6-56FC80B35592}"/>
              </a:ext>
            </a:extLst>
          </p:cNvPr>
          <p:cNvSpPr txBox="1"/>
          <p:nvPr/>
        </p:nvSpPr>
        <p:spPr>
          <a:xfrm>
            <a:off x="304503" y="3941548"/>
            <a:ext cx="11582994" cy="2031325"/>
          </a:xfrm>
          <a:prstGeom prst="rect">
            <a:avLst/>
          </a:prstGeom>
          <a:noFill/>
        </p:spPr>
        <p:txBody>
          <a:bodyPr wrap="square" rtlCol="0">
            <a:spAutoFit/>
          </a:bodyPr>
          <a:lstStyle/>
          <a:p>
            <a:pPr algn="ctr">
              <a:lnSpc>
                <a:spcPct val="150000"/>
              </a:lnSpc>
            </a:pPr>
            <a:r>
              <a:rPr lang="en-US" sz="3600" dirty="0">
                <a:solidFill>
                  <a:srgbClr val="0E4353"/>
                </a:solidFill>
                <a:latin typeface="Arial" panose="020B0604020202020204" pitchFamily="34" charset="0"/>
                <a:cs typeface="Arial" panose="020B0604020202020204" pitchFamily="34" charset="0"/>
              </a:rPr>
              <a:t>Thank You </a:t>
            </a:r>
          </a:p>
          <a:p>
            <a:pPr algn="ctr">
              <a:lnSpc>
                <a:spcPct val="150000"/>
              </a:lnSpc>
            </a:pPr>
            <a:r>
              <a:rPr lang="en-US" sz="3600" dirty="0" err="1">
                <a:solidFill>
                  <a:srgbClr val="0E4353"/>
                </a:solidFill>
                <a:latin typeface="Arial" panose="020B0604020202020204" pitchFamily="34" charset="0"/>
                <a:cs typeface="Arial" panose="020B0604020202020204" pitchFamily="34" charset="0"/>
              </a:rPr>
              <a:t>cannabis@afristar.org.za</a:t>
            </a:r>
            <a:endParaRPr lang="en-US" sz="3600" dirty="0">
              <a:solidFill>
                <a:srgbClr val="0E4353"/>
              </a:solidFill>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77FBB6C3-2BAB-1E46-A98A-64B27C946449}"/>
              </a:ext>
            </a:extLst>
          </p:cNvPr>
          <p:cNvPicPr>
            <a:picLocks noChangeAspect="1"/>
          </p:cNvPicPr>
          <p:nvPr/>
        </p:nvPicPr>
        <p:blipFill>
          <a:blip r:embed="rId2"/>
          <a:stretch>
            <a:fillRect/>
          </a:stretch>
        </p:blipFill>
        <p:spPr>
          <a:xfrm>
            <a:off x="3447831" y="530505"/>
            <a:ext cx="4510554" cy="3277565"/>
          </a:xfrm>
          <a:prstGeom prst="rect">
            <a:avLst/>
          </a:prstGeom>
        </p:spPr>
      </p:pic>
    </p:spTree>
    <p:extLst>
      <p:ext uri="{BB962C8B-B14F-4D97-AF65-F5344CB8AC3E}">
        <p14:creationId xmlns:p14="http://schemas.microsoft.com/office/powerpoint/2010/main" val="92125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DB43C-EE91-3E49-BFDF-917A8187933C}"/>
              </a:ext>
            </a:extLst>
          </p:cNvPr>
          <p:cNvSpPr txBox="1"/>
          <p:nvPr/>
        </p:nvSpPr>
        <p:spPr>
          <a:xfrm>
            <a:off x="518141" y="1663637"/>
            <a:ext cx="7338866"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b="1" dirty="0">
                <a:solidFill>
                  <a:srgbClr val="0E4353"/>
                </a:solidFill>
                <a:cs typeface="Arial" panose="020B0604020202020204" pitchFamily="34" charset="0"/>
              </a:rPr>
              <a:t>Represent civil society in lobbying  </a:t>
            </a:r>
            <a:r>
              <a:rPr lang="en-ZA" dirty="0">
                <a:solidFill>
                  <a:srgbClr val="0E4353"/>
                </a:solidFill>
                <a:cs typeface="Arial" panose="020B0604020202020204" pitchFamily="34" charset="0"/>
              </a:rPr>
              <a:t>parliament &amp; government to </a:t>
            </a:r>
            <a:r>
              <a:rPr lang="en-ZA" b="1" dirty="0">
                <a:solidFill>
                  <a:srgbClr val="0E4353"/>
                </a:solidFill>
                <a:cs typeface="Arial" panose="020B0604020202020204" pitchFamily="34" charset="0"/>
              </a:rPr>
              <a:t>raise awareness </a:t>
            </a:r>
            <a:r>
              <a:rPr lang="en-ZA" dirty="0">
                <a:solidFill>
                  <a:srgbClr val="0E4353"/>
                </a:solidFill>
                <a:cs typeface="Arial" panose="020B0604020202020204" pitchFamily="34" charset="0"/>
              </a:rPr>
              <a:t>of the health and socio-economic potential of cannabis</a:t>
            </a:r>
          </a:p>
          <a:p>
            <a:pPr marL="285750" indent="-285750">
              <a:lnSpc>
                <a:spcPct val="150000"/>
              </a:lnSpc>
              <a:buFont typeface="Arial" panose="020B0604020202020204" pitchFamily="34" charset="0"/>
              <a:buChar char="•"/>
            </a:pPr>
            <a:r>
              <a:rPr lang="en-ZA" dirty="0">
                <a:solidFill>
                  <a:srgbClr val="0E4353"/>
                </a:solidFill>
                <a:cs typeface="Arial" panose="020B0604020202020204" pitchFamily="34" charset="0"/>
              </a:rPr>
              <a:t>Undo the legacy of 120 years of racist &amp; scientifically baseless cannabis prohibition </a:t>
            </a:r>
          </a:p>
          <a:p>
            <a:pPr marL="285750" indent="-285750">
              <a:lnSpc>
                <a:spcPct val="150000"/>
              </a:lnSpc>
              <a:buFont typeface="Arial" panose="020B0604020202020204" pitchFamily="34" charset="0"/>
              <a:buChar char="•"/>
            </a:pPr>
            <a:r>
              <a:rPr lang="en-ZA" dirty="0">
                <a:solidFill>
                  <a:srgbClr val="0E4353"/>
                </a:solidFill>
                <a:cs typeface="Arial" panose="020B0604020202020204" pitchFamily="34" charset="0"/>
              </a:rPr>
              <a:t>Advocating for a </a:t>
            </a:r>
            <a:r>
              <a:rPr lang="en-ZA" b="1" dirty="0">
                <a:solidFill>
                  <a:srgbClr val="0E4353"/>
                </a:solidFill>
                <a:cs typeface="Arial" panose="020B0604020202020204" pitchFamily="34" charset="0"/>
              </a:rPr>
              <a:t>rational scientific and agriculturally based approach </a:t>
            </a:r>
            <a:r>
              <a:rPr lang="en-ZA" dirty="0">
                <a:solidFill>
                  <a:srgbClr val="0E4353"/>
                </a:solidFill>
                <a:cs typeface="Arial" panose="020B0604020202020204" pitchFamily="34" charset="0"/>
              </a:rPr>
              <a:t>to cannabis legislation to benefit all South Africans </a:t>
            </a:r>
          </a:p>
          <a:p>
            <a:pPr marL="285750" indent="-285750">
              <a:lnSpc>
                <a:spcPct val="150000"/>
              </a:lnSpc>
              <a:buFont typeface="Arial" panose="020B0604020202020204" pitchFamily="34" charset="0"/>
              <a:buChar char="•"/>
            </a:pPr>
            <a:r>
              <a:rPr lang="en-ZA" dirty="0">
                <a:solidFill>
                  <a:srgbClr val="0E4353"/>
                </a:solidFill>
                <a:cs typeface="Arial" panose="020B0604020202020204" pitchFamily="34" charset="0"/>
              </a:rPr>
              <a:t>F</a:t>
            </a:r>
            <a:r>
              <a:rPr lang="en-ZA" dirty="0">
                <a:solidFill>
                  <a:srgbClr val="0E4353"/>
                </a:solidFill>
              </a:rPr>
              <a:t>ostering </a:t>
            </a:r>
            <a:r>
              <a:rPr lang="en-ZA" b="1" dirty="0">
                <a:solidFill>
                  <a:srgbClr val="0E4353"/>
                </a:solidFill>
              </a:rPr>
              <a:t>open communication and fact-based discussion</a:t>
            </a:r>
            <a:endParaRPr lang="en-ZA" b="1" dirty="0">
              <a:solidFill>
                <a:srgbClr val="0E4353"/>
              </a:solidFill>
              <a:cs typeface="Arial" panose="020B0604020202020204" pitchFamily="34" charset="0"/>
            </a:endParaRPr>
          </a:p>
          <a:p>
            <a:pPr marL="285750" indent="-285750">
              <a:lnSpc>
                <a:spcPct val="150000"/>
              </a:lnSpc>
              <a:buFont typeface="Arial" panose="020B0604020202020204" pitchFamily="34" charset="0"/>
              <a:buChar char="•"/>
            </a:pPr>
            <a:r>
              <a:rPr lang="en-ZA" b="1" dirty="0">
                <a:solidFill>
                  <a:srgbClr val="0E4353"/>
                </a:solidFill>
                <a:cs typeface="Arial" panose="020B0604020202020204" pitchFamily="34" charset="0"/>
              </a:rPr>
              <a:t>Advocate for Cannabis as South Africa’s primary reconstruction and development agent </a:t>
            </a:r>
            <a:r>
              <a:rPr lang="en-ZA" dirty="0">
                <a:solidFill>
                  <a:srgbClr val="0E4353"/>
                </a:solidFill>
                <a:cs typeface="Arial" panose="020B0604020202020204" pitchFamily="34" charset="0"/>
              </a:rPr>
              <a:t>to put us at the forefront of the rapidly emerging global, multibillion-dollar cannabis industry</a:t>
            </a:r>
          </a:p>
          <a:p>
            <a:pPr>
              <a:lnSpc>
                <a:spcPct val="150000"/>
              </a:lnSpc>
            </a:pPr>
            <a:endParaRPr lang="en-ZA" dirty="0">
              <a:cs typeface="Arial" panose="020B0604020202020204" pitchFamily="34" charset="0"/>
            </a:endParaRPr>
          </a:p>
          <a:p>
            <a:endParaRPr lang="en-US" dirty="0"/>
          </a:p>
        </p:txBody>
      </p:sp>
      <p:grpSp>
        <p:nvGrpSpPr>
          <p:cNvPr id="10" name="Group 9">
            <a:extLst>
              <a:ext uri="{FF2B5EF4-FFF2-40B4-BE49-F238E27FC236}">
                <a16:creationId xmlns:a16="http://schemas.microsoft.com/office/drawing/2014/main" id="{F8352563-013C-7444-87D2-A97FC28316BA}"/>
              </a:ext>
            </a:extLst>
          </p:cNvPr>
          <p:cNvGrpSpPr/>
          <p:nvPr/>
        </p:nvGrpSpPr>
        <p:grpSpPr>
          <a:xfrm>
            <a:off x="518141" y="415498"/>
            <a:ext cx="11476630" cy="1157763"/>
            <a:chOff x="715370" y="31671"/>
            <a:chExt cx="11476630" cy="1157763"/>
          </a:xfrm>
        </p:grpSpPr>
        <p:sp>
          <p:nvSpPr>
            <p:cNvPr id="4" name="object 24">
              <a:extLst>
                <a:ext uri="{FF2B5EF4-FFF2-40B4-BE49-F238E27FC236}">
                  <a16:creationId xmlns:a16="http://schemas.microsoft.com/office/drawing/2014/main" id="{31D42DA8-9956-AE42-A5B2-802C3878A5B5}"/>
                </a:ext>
              </a:extLst>
            </p:cNvPr>
            <p:cNvSpPr txBox="1">
              <a:spLocks/>
            </p:cNvSpPr>
            <p:nvPr/>
          </p:nvSpPr>
          <p:spPr>
            <a:xfrm>
              <a:off x="715371" y="31671"/>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WHO WE ARE </a:t>
              </a:r>
              <a:endParaRPr lang="en-US" sz="2950" b="1" dirty="0">
                <a:latin typeface="Arial" panose="020B0604020202020204" pitchFamily="34" charset="0"/>
                <a:cs typeface="Calibri"/>
              </a:endParaRPr>
            </a:p>
          </p:txBody>
        </p:sp>
        <p:sp>
          <p:nvSpPr>
            <p:cNvPr id="5" name="object 25">
              <a:extLst>
                <a:ext uri="{FF2B5EF4-FFF2-40B4-BE49-F238E27FC236}">
                  <a16:creationId xmlns:a16="http://schemas.microsoft.com/office/drawing/2014/main" id="{4C597898-8BF6-8744-AAEF-AC57903216A9}"/>
                </a:ext>
              </a:extLst>
            </p:cNvPr>
            <p:cNvSpPr txBox="1">
              <a:spLocks/>
            </p:cNvSpPr>
            <p:nvPr/>
          </p:nvSpPr>
          <p:spPr>
            <a:xfrm>
              <a:off x="715371" y="277360"/>
              <a:ext cx="1147662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CANNABIS DEVELOPMENT COUNCIL SA</a:t>
              </a:r>
              <a:endParaRPr lang="en-US" sz="4000" dirty="0">
                <a:latin typeface="Arial Black" panose="020B0A04020102020204" pitchFamily="34" charset="0"/>
                <a:cs typeface="Arial"/>
              </a:endParaRPr>
            </a:p>
          </p:txBody>
        </p:sp>
        <p:sp>
          <p:nvSpPr>
            <p:cNvPr id="6" name="object 5">
              <a:extLst>
                <a:ext uri="{FF2B5EF4-FFF2-40B4-BE49-F238E27FC236}">
                  <a16:creationId xmlns:a16="http://schemas.microsoft.com/office/drawing/2014/main" id="{612F5258-1802-A740-B341-1C9056F48B53}"/>
                </a:ext>
              </a:extLst>
            </p:cNvPr>
            <p:cNvSpPr/>
            <p:nvPr/>
          </p:nvSpPr>
          <p:spPr>
            <a:xfrm flipV="1">
              <a:off x="715370" y="1143715"/>
              <a:ext cx="7090065"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grpSp>
      <p:pic>
        <p:nvPicPr>
          <p:cNvPr id="9" name="Picture 8">
            <a:extLst>
              <a:ext uri="{FF2B5EF4-FFF2-40B4-BE49-F238E27FC236}">
                <a16:creationId xmlns:a16="http://schemas.microsoft.com/office/drawing/2014/main" id="{558B6443-A6AC-A44E-AA95-40D8E2CB3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8728" y="1622763"/>
            <a:ext cx="3536043" cy="4706120"/>
          </a:xfrm>
          <a:prstGeom prst="rect">
            <a:avLst/>
          </a:prstGeom>
        </p:spPr>
      </p:pic>
      <p:pic>
        <p:nvPicPr>
          <p:cNvPr id="8" name="Picture 7">
            <a:extLst>
              <a:ext uri="{FF2B5EF4-FFF2-40B4-BE49-F238E27FC236}">
                <a16:creationId xmlns:a16="http://schemas.microsoft.com/office/drawing/2014/main" id="{9E09590E-48B1-EA4E-B787-739499EB4D7E}"/>
              </a:ext>
            </a:extLst>
          </p:cNvPr>
          <p:cNvPicPr>
            <a:picLocks noChangeAspect="1"/>
          </p:cNvPicPr>
          <p:nvPr/>
        </p:nvPicPr>
        <p:blipFill>
          <a:blip r:embed="rId3"/>
          <a:stretch>
            <a:fillRect/>
          </a:stretch>
        </p:blipFill>
        <p:spPr>
          <a:xfrm>
            <a:off x="10912373" y="79832"/>
            <a:ext cx="1203768" cy="874710"/>
          </a:xfrm>
          <a:prstGeom prst="rect">
            <a:avLst/>
          </a:prstGeom>
        </p:spPr>
      </p:pic>
    </p:spTree>
    <p:extLst>
      <p:ext uri="{BB962C8B-B14F-4D97-AF65-F5344CB8AC3E}">
        <p14:creationId xmlns:p14="http://schemas.microsoft.com/office/powerpoint/2010/main" val="162379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5A2D5-EB82-4448-B50B-0F21C94F87A0}"/>
              </a:ext>
            </a:extLst>
          </p:cNvPr>
          <p:cNvSpPr txBox="1"/>
          <p:nvPr/>
        </p:nvSpPr>
        <p:spPr>
          <a:xfrm>
            <a:off x="595094" y="1116322"/>
            <a:ext cx="11001811" cy="50353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solidFill>
                  <a:srgbClr val="0E4353"/>
                </a:solidFill>
              </a:rPr>
              <a:t>The Constitutional Court judgment of 2018 finally catapulted RSA into a position that no other government in the world has been in before. </a:t>
            </a:r>
          </a:p>
          <a:p>
            <a:pPr marL="285750" indent="-285750">
              <a:lnSpc>
                <a:spcPct val="150000"/>
              </a:lnSpc>
              <a:buFont typeface="Arial" panose="020B0604020202020204" pitchFamily="34" charset="0"/>
              <a:buChar char="•"/>
            </a:pPr>
            <a:r>
              <a:rPr lang="en-ZA" dirty="0">
                <a:solidFill>
                  <a:srgbClr val="0E4353"/>
                </a:solidFill>
              </a:rPr>
              <a:t>It allowed RSA to become a world leader and innovator, whilst empowering our people, but it would seem our legislature and Executive wants us to be followers as opposed to leaders, and imitators instead of innovators. </a:t>
            </a:r>
          </a:p>
          <a:p>
            <a:pPr marL="285750" indent="-285750">
              <a:lnSpc>
                <a:spcPct val="150000"/>
              </a:lnSpc>
              <a:buFont typeface="Arial" panose="020B0604020202020204" pitchFamily="34" charset="0"/>
              <a:buChar char="•"/>
            </a:pPr>
            <a:r>
              <a:rPr lang="en-ZA" dirty="0">
                <a:solidFill>
                  <a:srgbClr val="0E4353"/>
                </a:solidFill>
              </a:rPr>
              <a:t>The current Cannabis Bill and Masterplan is fragmented whilst the law requires it to be holistic. </a:t>
            </a:r>
          </a:p>
          <a:p>
            <a:pPr marL="285750" indent="-285750">
              <a:lnSpc>
                <a:spcPct val="150000"/>
              </a:lnSpc>
              <a:buFont typeface="Arial" panose="020B0604020202020204" pitchFamily="34" charset="0"/>
              <a:buChar char="•"/>
            </a:pPr>
            <a:r>
              <a:rPr lang="en-ZA" dirty="0">
                <a:solidFill>
                  <a:srgbClr val="0E4353"/>
                </a:solidFill>
              </a:rPr>
              <a:t>The legislature, by virtue of their constitutional duty to prepare a law of general application must paint with broad strokes, not the narrow ones they used to draft the Bill. It continues to use racist, outdated and unscientific arguments to hold that cannabis is part of the problem instead of being part of the solution and </a:t>
            </a:r>
          </a:p>
          <a:p>
            <a:pPr marL="285750" indent="-285750">
              <a:lnSpc>
                <a:spcPct val="150000"/>
              </a:lnSpc>
              <a:buFont typeface="Arial" panose="020B0604020202020204" pitchFamily="34" charset="0"/>
              <a:buChar char="•"/>
            </a:pPr>
            <a:r>
              <a:rPr lang="en-ZA" dirty="0">
                <a:solidFill>
                  <a:srgbClr val="0E4353"/>
                </a:solidFill>
              </a:rPr>
              <a:t>Frankly represents the most realistic chance that RSA has at empowering its 12 million unemployed people and lifting them up from the quagmire of poverty, joblessness and desperation. </a:t>
            </a:r>
          </a:p>
          <a:p>
            <a:pPr marL="285750" indent="-285750">
              <a:lnSpc>
                <a:spcPct val="150000"/>
              </a:lnSpc>
              <a:buFont typeface="Arial" panose="020B0604020202020204" pitchFamily="34" charset="0"/>
              <a:buChar char="•"/>
            </a:pPr>
            <a:r>
              <a:rPr lang="en-ZA" dirty="0">
                <a:solidFill>
                  <a:srgbClr val="0E4353"/>
                </a:solidFill>
              </a:rPr>
              <a:t>All of this can be done in a sustainable, reliable and renewable manner if we embrace cannabis in a warm, holistic way, not the reluctant impassionate hug we have in the Bill and Masterplan. </a:t>
            </a:r>
            <a:endParaRPr lang="en-US" dirty="0">
              <a:solidFill>
                <a:srgbClr val="0E4353"/>
              </a:solidFill>
            </a:endParaRPr>
          </a:p>
        </p:txBody>
      </p:sp>
      <p:grpSp>
        <p:nvGrpSpPr>
          <p:cNvPr id="11" name="Group 10">
            <a:extLst>
              <a:ext uri="{FF2B5EF4-FFF2-40B4-BE49-F238E27FC236}">
                <a16:creationId xmlns:a16="http://schemas.microsoft.com/office/drawing/2014/main" id="{90D58F8C-0080-FC4E-A821-DD24FA79016D}"/>
              </a:ext>
            </a:extLst>
          </p:cNvPr>
          <p:cNvGrpSpPr/>
          <p:nvPr/>
        </p:nvGrpSpPr>
        <p:grpSpPr>
          <a:xfrm>
            <a:off x="715370" y="0"/>
            <a:ext cx="9465279" cy="917495"/>
            <a:chOff x="715370" y="-175364"/>
            <a:chExt cx="9465279" cy="917495"/>
          </a:xfrm>
        </p:grpSpPr>
        <p:sp>
          <p:nvSpPr>
            <p:cNvPr id="8" name="object 25">
              <a:extLst>
                <a:ext uri="{FF2B5EF4-FFF2-40B4-BE49-F238E27FC236}">
                  <a16:creationId xmlns:a16="http://schemas.microsoft.com/office/drawing/2014/main" id="{C0F72D6B-3068-D54F-B9F8-3EEC0FCEB6E1}"/>
                </a:ext>
              </a:extLst>
            </p:cNvPr>
            <p:cNvSpPr txBox="1">
              <a:spLocks/>
            </p:cNvSpPr>
            <p:nvPr/>
          </p:nvSpPr>
          <p:spPr>
            <a:xfrm>
              <a:off x="715370" y="-175364"/>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INTRODUCTION </a:t>
              </a:r>
              <a:endParaRPr lang="en-US" sz="4000" dirty="0">
                <a:latin typeface="Arial Black" panose="020B0A04020102020204" pitchFamily="34" charset="0"/>
                <a:cs typeface="Arial"/>
              </a:endParaRPr>
            </a:p>
          </p:txBody>
        </p:sp>
        <p:sp>
          <p:nvSpPr>
            <p:cNvPr id="9" name="object 5">
              <a:extLst>
                <a:ext uri="{FF2B5EF4-FFF2-40B4-BE49-F238E27FC236}">
                  <a16:creationId xmlns:a16="http://schemas.microsoft.com/office/drawing/2014/main" id="{CBC2457F-CBCC-544E-9C6D-B349D0D00C84}"/>
                </a:ext>
              </a:extLst>
            </p:cNvPr>
            <p:cNvSpPr/>
            <p:nvPr/>
          </p:nvSpPr>
          <p:spPr>
            <a:xfrm flipV="1">
              <a:off x="715370" y="692052"/>
              <a:ext cx="4513453" cy="5007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grpSp>
      <p:pic>
        <p:nvPicPr>
          <p:cNvPr id="12" name="Picture 11">
            <a:extLst>
              <a:ext uri="{FF2B5EF4-FFF2-40B4-BE49-F238E27FC236}">
                <a16:creationId xmlns:a16="http://schemas.microsoft.com/office/drawing/2014/main" id="{34BB49C1-7058-2543-B64C-7A739F3C6968}"/>
              </a:ext>
            </a:extLst>
          </p:cNvPr>
          <p:cNvPicPr>
            <a:picLocks noChangeAspect="1"/>
          </p:cNvPicPr>
          <p:nvPr/>
        </p:nvPicPr>
        <p:blipFill>
          <a:blip r:embed="rId3"/>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292925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4">
            <a:extLst>
              <a:ext uri="{FF2B5EF4-FFF2-40B4-BE49-F238E27FC236}">
                <a16:creationId xmlns:a16="http://schemas.microsoft.com/office/drawing/2014/main" id="{7B0033EE-45EA-8144-A02E-36A14CE75A64}"/>
              </a:ext>
            </a:extLst>
          </p:cNvPr>
          <p:cNvSpPr txBox="1">
            <a:spLocks/>
          </p:cNvSpPr>
          <p:nvPr/>
        </p:nvSpPr>
        <p:spPr>
          <a:xfrm>
            <a:off x="545328" y="9112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PROCEDURAL DEFECTS</a:t>
            </a:r>
            <a:endParaRPr lang="en-US" sz="2950" b="1" dirty="0">
              <a:latin typeface="Arial" panose="020B0604020202020204" pitchFamily="34" charset="0"/>
              <a:cs typeface="Calibri"/>
            </a:endParaRPr>
          </a:p>
        </p:txBody>
      </p:sp>
      <p:sp>
        <p:nvSpPr>
          <p:cNvPr id="5" name="object 5">
            <a:extLst>
              <a:ext uri="{FF2B5EF4-FFF2-40B4-BE49-F238E27FC236}">
                <a16:creationId xmlns:a16="http://schemas.microsoft.com/office/drawing/2014/main" id="{6D543148-33D1-3C4B-9B98-B8AC67978B6A}"/>
              </a:ext>
            </a:extLst>
          </p:cNvPr>
          <p:cNvSpPr/>
          <p:nvPr/>
        </p:nvSpPr>
        <p:spPr>
          <a:xfrm>
            <a:off x="545328" y="1204231"/>
            <a:ext cx="3624617"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sp>
        <p:nvSpPr>
          <p:cNvPr id="2" name="TextBox 1">
            <a:extLst>
              <a:ext uri="{FF2B5EF4-FFF2-40B4-BE49-F238E27FC236}">
                <a16:creationId xmlns:a16="http://schemas.microsoft.com/office/drawing/2014/main" id="{3C42B8EC-E467-3244-A6A6-7AF20E47C66C}"/>
              </a:ext>
            </a:extLst>
          </p:cNvPr>
          <p:cNvSpPr txBox="1"/>
          <p:nvPr/>
        </p:nvSpPr>
        <p:spPr>
          <a:xfrm>
            <a:off x="196194" y="1449920"/>
            <a:ext cx="11799612" cy="532453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ZA" b="1" dirty="0">
                <a:solidFill>
                  <a:srgbClr val="0E4353"/>
                </a:solidFill>
              </a:rPr>
              <a:t>The tagging process is concerned with the question of how the Bill should be  considered by the provinces and in the NCOP, and how a Bill must be considered  by the provincial legislatures depends on whether it affects the provinces, </a:t>
            </a:r>
            <a:r>
              <a:rPr lang="en-ZA" dirty="0">
                <a:solidFill>
                  <a:srgbClr val="0E4353"/>
                </a:solidFill>
              </a:rPr>
              <a:t>the more it affects the interests, concerns and capacities of the provinces, the more  say the provinces should have on its content, necessitating a Section 76 tagging.</a:t>
            </a:r>
          </a:p>
          <a:p>
            <a:pPr marL="285750" indent="-285750">
              <a:spcBef>
                <a:spcPts val="600"/>
              </a:spcBef>
              <a:spcAft>
                <a:spcPts val="600"/>
              </a:spcAft>
              <a:buFont typeface="Arial" panose="020B0604020202020204" pitchFamily="34" charset="0"/>
              <a:buChar char="•"/>
            </a:pPr>
            <a:r>
              <a:rPr lang="en-ZA" dirty="0">
                <a:solidFill>
                  <a:srgbClr val="0E4353"/>
                </a:solidFill>
              </a:rPr>
              <a:t>The proposed Cannabis for Private Purposes Bill is incorrectly tagged as a Sect 75 Bill and we maintain that it should be a Section 76 tagging primarily because it impacts : </a:t>
            </a:r>
          </a:p>
          <a:p>
            <a:pPr marL="742950" lvl="1" indent="-285750">
              <a:spcBef>
                <a:spcPts val="600"/>
              </a:spcBef>
              <a:spcAft>
                <a:spcPts val="600"/>
              </a:spcAft>
              <a:buFont typeface="Arial" panose="020B0604020202020204" pitchFamily="34" charset="0"/>
              <a:buChar char="•"/>
            </a:pPr>
            <a:r>
              <a:rPr lang="en-ZA" dirty="0">
                <a:solidFill>
                  <a:srgbClr val="0E4353"/>
                </a:solidFill>
              </a:rPr>
              <a:t>On indigenous law and custom that is a Schedule 4 concurrent competency </a:t>
            </a:r>
          </a:p>
          <a:p>
            <a:pPr marL="742950" lvl="1" indent="-285750">
              <a:spcBef>
                <a:spcPts val="600"/>
              </a:spcBef>
              <a:spcAft>
                <a:spcPts val="600"/>
              </a:spcAft>
              <a:buFont typeface="Arial" panose="020B0604020202020204" pitchFamily="34" charset="0"/>
              <a:buChar char="•"/>
            </a:pPr>
            <a:r>
              <a:rPr lang="en-ZA" dirty="0">
                <a:solidFill>
                  <a:srgbClr val="0E4353"/>
                </a:solidFill>
              </a:rPr>
              <a:t>as well as Schedule 5 that deals with exclusive Provincial competencies such as the environment and licencing. </a:t>
            </a:r>
          </a:p>
          <a:p>
            <a:pPr marL="742950" lvl="1" indent="-285750">
              <a:spcBef>
                <a:spcPts val="600"/>
              </a:spcBef>
              <a:spcAft>
                <a:spcPts val="600"/>
              </a:spcAft>
              <a:buFont typeface="Arial" panose="020B0604020202020204" pitchFamily="34" charset="0"/>
              <a:buChar char="•"/>
            </a:pPr>
            <a:r>
              <a:rPr lang="en-ZA" dirty="0">
                <a:solidFill>
                  <a:srgbClr val="0E4353"/>
                </a:solidFill>
              </a:rPr>
              <a:t>If the legislation impacts on the financial status of provinces it further demands demands a Section 76 tagging</a:t>
            </a:r>
          </a:p>
          <a:p>
            <a:pPr marL="742950" lvl="1" indent="-285750">
              <a:spcBef>
                <a:spcPts val="600"/>
              </a:spcBef>
              <a:spcAft>
                <a:spcPts val="600"/>
              </a:spcAft>
              <a:buFont typeface="Arial" panose="020B0604020202020204" pitchFamily="34" charset="0"/>
              <a:buChar char="•"/>
            </a:pPr>
            <a:r>
              <a:rPr lang="en-ZA" dirty="0">
                <a:solidFill>
                  <a:srgbClr val="0E4353"/>
                </a:solidFill>
              </a:rPr>
              <a:t>There are greater procedural safeguards built into Section 76 legislation as opposed to Section 75 that ensures greater provincial and public input. </a:t>
            </a:r>
          </a:p>
          <a:p>
            <a:pPr marL="285750" indent="-285750">
              <a:spcBef>
                <a:spcPts val="600"/>
              </a:spcBef>
              <a:spcAft>
                <a:spcPts val="600"/>
              </a:spcAft>
              <a:buFont typeface="Arial" panose="020B0604020202020204" pitchFamily="34" charset="0"/>
              <a:buChar char="•"/>
            </a:pPr>
            <a:r>
              <a:rPr lang="en-ZA" b="1" dirty="0">
                <a:solidFill>
                  <a:srgbClr val="0E4353"/>
                </a:solidFill>
              </a:rPr>
              <a:t>Although there may be scope for differences of opinion when it comes to the  value judgement, pragmatically Parliament would usually be safe if it adopted a cautious approach and tagged borderline bills in accordance with Section 76 rather than  Section 75. Rogers J @ par 89 in DA v President of South Africa 2014 ZAWCHC  </a:t>
            </a:r>
            <a:endParaRPr lang="en-ZA" dirty="0">
              <a:solidFill>
                <a:srgbClr val="0E4353"/>
              </a:solidFill>
            </a:endParaRPr>
          </a:p>
          <a:p>
            <a:pPr marL="742950" lvl="1" indent="-285750">
              <a:spcBef>
                <a:spcPts val="600"/>
              </a:spcBef>
              <a:spcAft>
                <a:spcPts val="600"/>
              </a:spcAft>
              <a:buFont typeface="Arial" panose="020B0604020202020204" pitchFamily="34" charset="0"/>
              <a:buChar char="•"/>
            </a:pPr>
            <a:endParaRPr lang="en-ZA" dirty="0">
              <a:solidFill>
                <a:srgbClr val="0E4353"/>
              </a:solidFill>
            </a:endParaRPr>
          </a:p>
        </p:txBody>
      </p:sp>
      <p:sp>
        <p:nvSpPr>
          <p:cNvPr id="6" name="object 25">
            <a:extLst>
              <a:ext uri="{FF2B5EF4-FFF2-40B4-BE49-F238E27FC236}">
                <a16:creationId xmlns:a16="http://schemas.microsoft.com/office/drawing/2014/main" id="{55C8DE36-3C40-9044-AD13-230670AF3C1E}"/>
              </a:ext>
            </a:extLst>
          </p:cNvPr>
          <p:cNvSpPr txBox="1">
            <a:spLocks/>
          </p:cNvSpPr>
          <p:nvPr/>
        </p:nvSpPr>
        <p:spPr>
          <a:xfrm>
            <a:off x="545328" y="336814"/>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INCORRECT TAGGING  </a:t>
            </a:r>
            <a:endParaRPr lang="en-US" sz="4000" dirty="0">
              <a:latin typeface="Arial Black" panose="020B0A04020102020204" pitchFamily="34" charset="0"/>
              <a:cs typeface="Arial"/>
            </a:endParaRPr>
          </a:p>
        </p:txBody>
      </p:sp>
      <p:pic>
        <p:nvPicPr>
          <p:cNvPr id="7" name="Picture 6">
            <a:extLst>
              <a:ext uri="{FF2B5EF4-FFF2-40B4-BE49-F238E27FC236}">
                <a16:creationId xmlns:a16="http://schemas.microsoft.com/office/drawing/2014/main" id="{F06A4088-9CB3-8B49-A3B9-B016CD0F5718}"/>
              </a:ext>
            </a:extLst>
          </p:cNvPr>
          <p:cNvPicPr>
            <a:picLocks noChangeAspect="1"/>
          </p:cNvPicPr>
          <p:nvPr/>
        </p:nvPicPr>
        <p:blipFill>
          <a:blip r:embed="rId3"/>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24368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4">
            <a:extLst>
              <a:ext uri="{FF2B5EF4-FFF2-40B4-BE49-F238E27FC236}">
                <a16:creationId xmlns:a16="http://schemas.microsoft.com/office/drawing/2014/main" id="{7B0033EE-45EA-8144-A02E-36A14CE75A64}"/>
              </a:ext>
            </a:extLst>
          </p:cNvPr>
          <p:cNvSpPr txBox="1">
            <a:spLocks/>
          </p:cNvSpPr>
          <p:nvPr/>
        </p:nvSpPr>
        <p:spPr>
          <a:xfrm>
            <a:off x="545328" y="9112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RESPONSIBILITY &amp; </a:t>
            </a:r>
            <a:endParaRPr lang="en-US" sz="2950" b="1" dirty="0">
              <a:latin typeface="Arial" panose="020B0604020202020204" pitchFamily="34" charset="0"/>
              <a:cs typeface="Calibri"/>
            </a:endParaRPr>
          </a:p>
        </p:txBody>
      </p:sp>
      <p:sp>
        <p:nvSpPr>
          <p:cNvPr id="4" name="object 25">
            <a:extLst>
              <a:ext uri="{FF2B5EF4-FFF2-40B4-BE49-F238E27FC236}">
                <a16:creationId xmlns:a16="http://schemas.microsoft.com/office/drawing/2014/main" id="{E8619647-4B32-5947-B9BA-6038C97CCBA4}"/>
              </a:ext>
            </a:extLst>
          </p:cNvPr>
          <p:cNvSpPr txBox="1">
            <a:spLocks/>
          </p:cNvSpPr>
          <p:nvPr/>
        </p:nvSpPr>
        <p:spPr>
          <a:xfrm>
            <a:off x="545328" y="336814"/>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COMPETANCY </a:t>
            </a:r>
            <a:endParaRPr lang="en-US" sz="4000" dirty="0">
              <a:latin typeface="Arial Black" panose="020B0A04020102020204" pitchFamily="34" charset="0"/>
              <a:cs typeface="Arial"/>
            </a:endParaRPr>
          </a:p>
        </p:txBody>
      </p:sp>
      <p:sp>
        <p:nvSpPr>
          <p:cNvPr id="5" name="object 5">
            <a:extLst>
              <a:ext uri="{FF2B5EF4-FFF2-40B4-BE49-F238E27FC236}">
                <a16:creationId xmlns:a16="http://schemas.microsoft.com/office/drawing/2014/main" id="{6D543148-33D1-3C4B-9B98-B8AC67978B6A}"/>
              </a:ext>
            </a:extLst>
          </p:cNvPr>
          <p:cNvSpPr/>
          <p:nvPr/>
        </p:nvSpPr>
        <p:spPr>
          <a:xfrm>
            <a:off x="545328" y="1204231"/>
            <a:ext cx="3624617"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sp>
        <p:nvSpPr>
          <p:cNvPr id="2" name="TextBox 1">
            <a:extLst>
              <a:ext uri="{FF2B5EF4-FFF2-40B4-BE49-F238E27FC236}">
                <a16:creationId xmlns:a16="http://schemas.microsoft.com/office/drawing/2014/main" id="{3C42B8EC-E467-3244-A6A6-7AF20E47C66C}"/>
              </a:ext>
            </a:extLst>
          </p:cNvPr>
          <p:cNvSpPr txBox="1"/>
          <p:nvPr/>
        </p:nvSpPr>
        <p:spPr>
          <a:xfrm>
            <a:off x="316636" y="1287759"/>
            <a:ext cx="11558728" cy="50353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solidFill>
                  <a:srgbClr val="0E4353"/>
                </a:solidFill>
              </a:rPr>
              <a:t>The applicants in the cannabis matter argued that the previous cannabis laws violated constitutional rights primarily those of equality, dignity, freedom and privacy.</a:t>
            </a:r>
          </a:p>
          <a:p>
            <a:pPr marL="285750" indent="-285750">
              <a:lnSpc>
                <a:spcPct val="150000"/>
              </a:lnSpc>
              <a:buFont typeface="Arial" panose="020B0604020202020204" pitchFamily="34" charset="0"/>
              <a:buChar char="•"/>
            </a:pPr>
            <a:r>
              <a:rPr lang="en-ZA" dirty="0">
                <a:solidFill>
                  <a:srgbClr val="0E4353"/>
                </a:solidFill>
              </a:rPr>
              <a:t>The Constitutional Court by virtue of the principle of minimalism chose to only develop Privacy even though several rights violations were alleged and presented in the papers.</a:t>
            </a:r>
          </a:p>
          <a:p>
            <a:pPr marL="285750" indent="-285750">
              <a:lnSpc>
                <a:spcPct val="150000"/>
              </a:lnSpc>
              <a:buFont typeface="Arial" panose="020B0604020202020204" pitchFamily="34" charset="0"/>
              <a:buChar char="•"/>
            </a:pPr>
            <a:r>
              <a:rPr lang="en-ZA" dirty="0">
                <a:solidFill>
                  <a:srgbClr val="0E4353"/>
                </a:solidFill>
              </a:rPr>
              <a:t>However the legislature cannot act by the principle of minimalism, they are obliged to develop laws as broadly as possible because that is the nature of constitutional protection. </a:t>
            </a:r>
          </a:p>
          <a:p>
            <a:pPr marL="285750" indent="-285750">
              <a:lnSpc>
                <a:spcPct val="150000"/>
              </a:lnSpc>
              <a:buFont typeface="Arial" panose="020B0604020202020204" pitchFamily="34" charset="0"/>
              <a:buChar char="•"/>
            </a:pPr>
            <a:r>
              <a:rPr lang="en-ZA" dirty="0">
                <a:solidFill>
                  <a:srgbClr val="0E4353"/>
                </a:solidFill>
              </a:rPr>
              <a:t>Parliament is therefore obliged to  address all the rights violations presented to the constitutional court and to develop a holistic bill of general application.</a:t>
            </a:r>
          </a:p>
          <a:p>
            <a:pPr marL="285750" indent="-285750">
              <a:lnSpc>
                <a:spcPct val="150000"/>
              </a:lnSpc>
              <a:buFont typeface="Arial" panose="020B0604020202020204" pitchFamily="34" charset="0"/>
              <a:buChar char="•"/>
            </a:pPr>
            <a:r>
              <a:rPr lang="en-ZA" dirty="0">
                <a:solidFill>
                  <a:srgbClr val="0E4353"/>
                </a:solidFill>
              </a:rPr>
              <a:t>The decision therefore to only provide for privacy laws shows a gross misunderstanding of their competency and responsibility.</a:t>
            </a:r>
          </a:p>
          <a:p>
            <a:pPr marL="285750" indent="-285750">
              <a:lnSpc>
                <a:spcPct val="150000"/>
              </a:lnSpc>
              <a:buFont typeface="Arial" panose="020B0604020202020204" pitchFamily="34" charset="0"/>
              <a:buChar char="•"/>
            </a:pPr>
            <a:r>
              <a:rPr lang="en-ZA" dirty="0">
                <a:solidFill>
                  <a:srgbClr val="0E4353"/>
                </a:solidFill>
              </a:rPr>
              <a:t>The resulting legislation is not allowing us to hit the ground running but to condemns SA to be followers instead of leaders and innovators in the global cannabis space.</a:t>
            </a:r>
          </a:p>
        </p:txBody>
      </p:sp>
      <p:pic>
        <p:nvPicPr>
          <p:cNvPr id="11" name="Picture 10">
            <a:extLst>
              <a:ext uri="{FF2B5EF4-FFF2-40B4-BE49-F238E27FC236}">
                <a16:creationId xmlns:a16="http://schemas.microsoft.com/office/drawing/2014/main" id="{3B31ABD1-46FA-184D-AE22-4544D7F01B77}"/>
              </a:ext>
            </a:extLst>
          </p:cNvPr>
          <p:cNvPicPr>
            <a:picLocks noChangeAspect="1"/>
          </p:cNvPicPr>
          <p:nvPr/>
        </p:nvPicPr>
        <p:blipFill>
          <a:blip r:embed="rId2"/>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230010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4">
            <a:extLst>
              <a:ext uri="{FF2B5EF4-FFF2-40B4-BE49-F238E27FC236}">
                <a16:creationId xmlns:a16="http://schemas.microsoft.com/office/drawing/2014/main" id="{7B0033EE-45EA-8144-A02E-36A14CE75A64}"/>
              </a:ext>
            </a:extLst>
          </p:cNvPr>
          <p:cNvSpPr txBox="1">
            <a:spLocks/>
          </p:cNvSpPr>
          <p:nvPr/>
        </p:nvSpPr>
        <p:spPr>
          <a:xfrm>
            <a:off x="545328" y="9112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PARLIAMENTARY  </a:t>
            </a:r>
            <a:endParaRPr lang="en-US" sz="2950" b="1" dirty="0">
              <a:latin typeface="Arial" panose="020B0604020202020204" pitchFamily="34" charset="0"/>
              <a:cs typeface="Calibri"/>
            </a:endParaRPr>
          </a:p>
        </p:txBody>
      </p:sp>
      <p:sp>
        <p:nvSpPr>
          <p:cNvPr id="5" name="object 5">
            <a:extLst>
              <a:ext uri="{FF2B5EF4-FFF2-40B4-BE49-F238E27FC236}">
                <a16:creationId xmlns:a16="http://schemas.microsoft.com/office/drawing/2014/main" id="{6D543148-33D1-3C4B-9B98-B8AC67978B6A}"/>
              </a:ext>
            </a:extLst>
          </p:cNvPr>
          <p:cNvSpPr/>
          <p:nvPr/>
        </p:nvSpPr>
        <p:spPr>
          <a:xfrm>
            <a:off x="545328" y="1204231"/>
            <a:ext cx="3624617"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sp>
        <p:nvSpPr>
          <p:cNvPr id="6" name="object 25">
            <a:extLst>
              <a:ext uri="{FF2B5EF4-FFF2-40B4-BE49-F238E27FC236}">
                <a16:creationId xmlns:a16="http://schemas.microsoft.com/office/drawing/2014/main" id="{55C8DE36-3C40-9044-AD13-230670AF3C1E}"/>
              </a:ext>
            </a:extLst>
          </p:cNvPr>
          <p:cNvSpPr txBox="1">
            <a:spLocks/>
          </p:cNvSpPr>
          <p:nvPr/>
        </p:nvSpPr>
        <p:spPr>
          <a:xfrm>
            <a:off x="545328" y="336814"/>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PUBLIC PARTICIPATION </a:t>
            </a:r>
            <a:endParaRPr lang="en-US" sz="4000" dirty="0">
              <a:latin typeface="Arial Black" panose="020B0A04020102020204" pitchFamily="34" charset="0"/>
              <a:cs typeface="Arial"/>
            </a:endParaRPr>
          </a:p>
        </p:txBody>
      </p:sp>
      <p:sp>
        <p:nvSpPr>
          <p:cNvPr id="4" name="TextBox 3">
            <a:extLst>
              <a:ext uri="{FF2B5EF4-FFF2-40B4-BE49-F238E27FC236}">
                <a16:creationId xmlns:a16="http://schemas.microsoft.com/office/drawing/2014/main" id="{F47817C4-4318-4242-8BFD-BF14438DE72D}"/>
              </a:ext>
            </a:extLst>
          </p:cNvPr>
          <p:cNvSpPr txBox="1"/>
          <p:nvPr/>
        </p:nvSpPr>
        <p:spPr>
          <a:xfrm>
            <a:off x="423134" y="1344829"/>
            <a:ext cx="11646672" cy="26161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ZA" b="1" dirty="0">
                <a:solidFill>
                  <a:srgbClr val="0E4353"/>
                </a:solidFill>
              </a:rPr>
              <a:t>Parliaments Public Participation Model states that </a:t>
            </a:r>
            <a:r>
              <a:rPr lang="en-ZA" b="1" i="1" dirty="0">
                <a:solidFill>
                  <a:srgbClr val="0E4353"/>
                </a:solidFill>
              </a:rPr>
              <a:t>A ‘People’s Parliament’ requires an institution that prioritises and seeks active engagement with the public, and that is receptive and responsive to the needs of the people.  </a:t>
            </a:r>
            <a:endParaRPr lang="en-ZA" b="1" dirty="0">
              <a:solidFill>
                <a:srgbClr val="0E4353"/>
              </a:solidFill>
            </a:endParaRPr>
          </a:p>
          <a:p>
            <a:pPr marL="285750" indent="-285750">
              <a:spcAft>
                <a:spcPts val="600"/>
              </a:spcAft>
              <a:buFont typeface="Arial" panose="020B0604020202020204" pitchFamily="34" charset="0"/>
              <a:buChar char="•"/>
            </a:pPr>
            <a:r>
              <a:rPr lang="en-ZA" dirty="0">
                <a:solidFill>
                  <a:srgbClr val="0E4353"/>
                </a:solidFill>
              </a:rPr>
              <a:t>This implies that the cannabis community had to be consulted in the Conceptualisation &amp; Development of the bill. </a:t>
            </a:r>
            <a:endParaRPr lang="en-ZA" i="1" dirty="0">
              <a:solidFill>
                <a:srgbClr val="0E4353"/>
              </a:solidFill>
            </a:endParaRPr>
          </a:p>
          <a:p>
            <a:pPr marL="285750" indent="-285750">
              <a:spcAft>
                <a:spcPts val="600"/>
              </a:spcAft>
              <a:buFont typeface="Arial" panose="020B0604020202020204" pitchFamily="34" charset="0"/>
              <a:buChar char="•"/>
            </a:pPr>
            <a:r>
              <a:rPr lang="en-ZA" dirty="0">
                <a:solidFill>
                  <a:srgbClr val="0E4353"/>
                </a:solidFill>
              </a:rPr>
              <a:t>The law states that Parliament cannot provide feedback to the public without first informing, consulting and involving citizens </a:t>
            </a:r>
          </a:p>
          <a:p>
            <a:pPr marL="285750" indent="-285750">
              <a:spcAft>
                <a:spcPts val="600"/>
              </a:spcAft>
              <a:buFont typeface="Arial" panose="020B0604020202020204" pitchFamily="34" charset="0"/>
              <a:buChar char="•"/>
            </a:pPr>
            <a:r>
              <a:rPr lang="en-ZA" dirty="0">
                <a:solidFill>
                  <a:srgbClr val="0E4353"/>
                </a:solidFill>
              </a:rPr>
              <a:t>Informing therefore becomes an absolute prerequisite for effective  public participation which has not happened. </a:t>
            </a:r>
          </a:p>
          <a:p>
            <a:pPr marL="285750" indent="-285750">
              <a:spcAft>
                <a:spcPts val="600"/>
              </a:spcAft>
              <a:buFont typeface="Arial" panose="020B0604020202020204" pitchFamily="34" charset="0"/>
              <a:buChar char="•"/>
            </a:pPr>
            <a:r>
              <a:rPr lang="en-ZA" dirty="0">
                <a:solidFill>
                  <a:srgbClr val="0E4353"/>
                </a:solidFill>
              </a:rPr>
              <a:t>An effective Public Participation Process should therefore provide for stages of participation that are commensurate with the level of public interest</a:t>
            </a:r>
          </a:p>
        </p:txBody>
      </p:sp>
      <p:pic>
        <p:nvPicPr>
          <p:cNvPr id="8" name="Picture 7" descr="Diagram&#10;&#10;Description automatically generated">
            <a:extLst>
              <a:ext uri="{FF2B5EF4-FFF2-40B4-BE49-F238E27FC236}">
                <a16:creationId xmlns:a16="http://schemas.microsoft.com/office/drawing/2014/main" id="{3F84D3E3-E612-1C43-A4A5-8697C9E67332}"/>
              </a:ext>
            </a:extLst>
          </p:cNvPr>
          <p:cNvPicPr>
            <a:picLocks noChangeAspect="1"/>
          </p:cNvPicPr>
          <p:nvPr/>
        </p:nvPicPr>
        <p:blipFill>
          <a:blip r:embed="rId3"/>
          <a:stretch>
            <a:fillRect/>
          </a:stretch>
        </p:blipFill>
        <p:spPr>
          <a:xfrm>
            <a:off x="1354237" y="3960247"/>
            <a:ext cx="9306046" cy="2658442"/>
          </a:xfrm>
          <a:prstGeom prst="rect">
            <a:avLst/>
          </a:prstGeom>
        </p:spPr>
      </p:pic>
      <p:pic>
        <p:nvPicPr>
          <p:cNvPr id="9" name="Picture 8">
            <a:extLst>
              <a:ext uri="{FF2B5EF4-FFF2-40B4-BE49-F238E27FC236}">
                <a16:creationId xmlns:a16="http://schemas.microsoft.com/office/drawing/2014/main" id="{ACEAE112-371B-C749-AA0F-0C08CD8A1E0D}"/>
              </a:ext>
            </a:extLst>
          </p:cNvPr>
          <p:cNvPicPr>
            <a:picLocks noChangeAspect="1"/>
          </p:cNvPicPr>
          <p:nvPr/>
        </p:nvPicPr>
        <p:blipFill>
          <a:blip r:embed="rId4"/>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345203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4">
            <a:extLst>
              <a:ext uri="{FF2B5EF4-FFF2-40B4-BE49-F238E27FC236}">
                <a16:creationId xmlns:a16="http://schemas.microsoft.com/office/drawing/2014/main" id="{7B0033EE-45EA-8144-A02E-36A14CE75A64}"/>
              </a:ext>
            </a:extLst>
          </p:cNvPr>
          <p:cNvSpPr txBox="1">
            <a:spLocks/>
          </p:cNvSpPr>
          <p:nvPr/>
        </p:nvSpPr>
        <p:spPr>
          <a:xfrm>
            <a:off x="545328" y="9112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CONSTITUTIONALITY  </a:t>
            </a:r>
            <a:endParaRPr lang="en-US" sz="2950" b="1" dirty="0">
              <a:latin typeface="Arial" panose="020B0604020202020204" pitchFamily="34" charset="0"/>
              <a:cs typeface="Calibri"/>
            </a:endParaRPr>
          </a:p>
        </p:txBody>
      </p:sp>
      <p:sp>
        <p:nvSpPr>
          <p:cNvPr id="4" name="object 25">
            <a:extLst>
              <a:ext uri="{FF2B5EF4-FFF2-40B4-BE49-F238E27FC236}">
                <a16:creationId xmlns:a16="http://schemas.microsoft.com/office/drawing/2014/main" id="{E8619647-4B32-5947-B9BA-6038C97CCBA4}"/>
              </a:ext>
            </a:extLst>
          </p:cNvPr>
          <p:cNvSpPr txBox="1">
            <a:spLocks/>
          </p:cNvSpPr>
          <p:nvPr/>
        </p:nvSpPr>
        <p:spPr>
          <a:xfrm>
            <a:off x="545328" y="336814"/>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OF THE PROPOSED BILL</a:t>
            </a:r>
            <a:endParaRPr lang="en-US" sz="4000" dirty="0">
              <a:latin typeface="Arial Black" panose="020B0A04020102020204" pitchFamily="34" charset="0"/>
              <a:cs typeface="Arial"/>
            </a:endParaRPr>
          </a:p>
        </p:txBody>
      </p:sp>
      <p:sp>
        <p:nvSpPr>
          <p:cNvPr id="5" name="object 5">
            <a:extLst>
              <a:ext uri="{FF2B5EF4-FFF2-40B4-BE49-F238E27FC236}">
                <a16:creationId xmlns:a16="http://schemas.microsoft.com/office/drawing/2014/main" id="{6D543148-33D1-3C4B-9B98-B8AC67978B6A}"/>
              </a:ext>
            </a:extLst>
          </p:cNvPr>
          <p:cNvSpPr/>
          <p:nvPr/>
        </p:nvSpPr>
        <p:spPr>
          <a:xfrm>
            <a:off x="545328" y="1204231"/>
            <a:ext cx="3624617"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sp>
        <p:nvSpPr>
          <p:cNvPr id="2" name="TextBox 1">
            <a:extLst>
              <a:ext uri="{FF2B5EF4-FFF2-40B4-BE49-F238E27FC236}">
                <a16:creationId xmlns:a16="http://schemas.microsoft.com/office/drawing/2014/main" id="{3C42B8EC-E467-3244-A6A6-7AF20E47C66C}"/>
              </a:ext>
            </a:extLst>
          </p:cNvPr>
          <p:cNvSpPr txBox="1"/>
          <p:nvPr/>
        </p:nvSpPr>
        <p:spPr>
          <a:xfrm>
            <a:off x="380100" y="1449920"/>
            <a:ext cx="11431799" cy="643253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ZA" dirty="0">
                <a:solidFill>
                  <a:srgbClr val="0E4353"/>
                </a:solidFill>
              </a:rPr>
              <a:t>The Bill in its current forms still negatively impacts people’s rights to equality, dignity, freedom and privacy in that it still proposes to use the criminal penal code to regulate cannabis. We should not use our societies most extreme sanction (arrest) to regulate concerns around cannabis. </a:t>
            </a:r>
          </a:p>
          <a:p>
            <a:pPr marL="285750" indent="-285750">
              <a:spcBef>
                <a:spcPts val="600"/>
              </a:spcBef>
              <a:spcAft>
                <a:spcPts val="600"/>
              </a:spcAft>
              <a:buFont typeface="Arial" panose="020B0604020202020204" pitchFamily="34" charset="0"/>
              <a:buChar char="•"/>
            </a:pPr>
            <a:r>
              <a:rPr lang="en-ZA" dirty="0">
                <a:solidFill>
                  <a:srgbClr val="0E4353"/>
                </a:solidFill>
              </a:rPr>
              <a:t>The strain on the correctional services and the inordinate costs of arrest and incarceration for the State would be immediately redressed if cannabis were to be </a:t>
            </a:r>
            <a:r>
              <a:rPr lang="en-ZA" dirty="0" err="1">
                <a:solidFill>
                  <a:srgbClr val="0E4353"/>
                </a:solidFill>
              </a:rPr>
              <a:t>desheduled</a:t>
            </a:r>
            <a:r>
              <a:rPr lang="en-ZA" dirty="0">
                <a:solidFill>
                  <a:srgbClr val="0E4353"/>
                </a:solidFill>
              </a:rPr>
              <a:t> out of the Drugs Act and the Medicines Act </a:t>
            </a:r>
          </a:p>
          <a:p>
            <a:pPr marL="285750" indent="-285750">
              <a:spcBef>
                <a:spcPts val="600"/>
              </a:spcBef>
              <a:spcAft>
                <a:spcPts val="600"/>
              </a:spcAft>
              <a:buFont typeface="Arial" panose="020B0604020202020204" pitchFamily="34" charset="0"/>
              <a:buChar char="•"/>
            </a:pPr>
            <a:r>
              <a:rPr lang="en-ZA" dirty="0">
                <a:solidFill>
                  <a:srgbClr val="0E4353"/>
                </a:solidFill>
              </a:rPr>
              <a:t>Its no coincidence that these public hearing are held in Arbour week, and this exposes an inherent contradiction in the governments approach where we are promoting the planting of trees and the government is proposing legislation that would send people to jail for planting trees.</a:t>
            </a:r>
          </a:p>
          <a:p>
            <a:pPr marL="285750" indent="-285750">
              <a:spcBef>
                <a:spcPts val="600"/>
              </a:spcBef>
              <a:spcAft>
                <a:spcPts val="600"/>
              </a:spcAft>
              <a:buFont typeface="Arial" panose="020B0604020202020204" pitchFamily="34" charset="0"/>
              <a:buChar char="•"/>
            </a:pPr>
            <a:r>
              <a:rPr lang="en-ZA" dirty="0">
                <a:solidFill>
                  <a:srgbClr val="0E4353"/>
                </a:solidFill>
              </a:rPr>
              <a:t>Dissonance between the Department of Social Development and Welfare and the stance of the Department of Justice in the Bill highlighted </a:t>
            </a:r>
            <a:r>
              <a:rPr lang="en-US" dirty="0">
                <a:solidFill>
                  <a:srgbClr val="0E4353"/>
                </a:solidFill>
              </a:rPr>
              <a:t>where the focus could be on harm reduction as opposed to harm prevention which historically has proven to be an unrealistic target and therefore Cannabis should be de-scheduled from the Drugs Act as well as the Medicines Act </a:t>
            </a:r>
          </a:p>
          <a:p>
            <a:pPr marL="285750" indent="-285750">
              <a:spcBef>
                <a:spcPts val="600"/>
              </a:spcBef>
              <a:spcAft>
                <a:spcPts val="600"/>
              </a:spcAft>
              <a:buFont typeface="Arial" panose="020B0604020202020204" pitchFamily="34" charset="0"/>
              <a:buChar char="•"/>
            </a:pPr>
            <a:r>
              <a:rPr lang="en-US" dirty="0">
                <a:solidFill>
                  <a:srgbClr val="0E4353"/>
                </a:solidFill>
              </a:rPr>
              <a:t>Section 14.2.c of the Equality Act demands that the laws regulating the cannabis community may not discriminate on the basis of criteria that are not objective and which are not related to the intrinsic nature of the activity concerned. In other words, the cannabis community cannot be discriminated against by laws that are not objective or evidence based.  </a:t>
            </a:r>
          </a:p>
          <a:p>
            <a:pPr>
              <a:spcBef>
                <a:spcPts val="600"/>
              </a:spcBef>
              <a:spcAft>
                <a:spcPts val="600"/>
              </a:spcAft>
            </a:pPr>
            <a:endParaRPr lang="en-GB" dirty="0"/>
          </a:p>
          <a:p>
            <a:pPr marL="285750" indent="-285750">
              <a:spcBef>
                <a:spcPts val="600"/>
              </a:spcBef>
              <a:spcAft>
                <a:spcPts val="600"/>
              </a:spcAft>
              <a:buFont typeface="Arial" panose="020B0604020202020204" pitchFamily="34" charset="0"/>
              <a:buChar char="•"/>
            </a:pPr>
            <a:endParaRPr lang="en-GB" dirty="0"/>
          </a:p>
          <a:p>
            <a:pPr marL="285750" indent="-285750">
              <a:spcBef>
                <a:spcPts val="600"/>
              </a:spcBef>
              <a:spcAft>
                <a:spcPts val="600"/>
              </a:spcAft>
              <a:buFont typeface="Arial" panose="020B0604020202020204" pitchFamily="34" charset="0"/>
              <a:buChar char="•"/>
            </a:pPr>
            <a:endParaRPr lang="en-ZA" b="1" dirty="0">
              <a:solidFill>
                <a:srgbClr val="0E4353"/>
              </a:solidFill>
            </a:endParaRPr>
          </a:p>
        </p:txBody>
      </p:sp>
      <p:pic>
        <p:nvPicPr>
          <p:cNvPr id="6" name="Picture 5">
            <a:extLst>
              <a:ext uri="{FF2B5EF4-FFF2-40B4-BE49-F238E27FC236}">
                <a16:creationId xmlns:a16="http://schemas.microsoft.com/office/drawing/2014/main" id="{8A1FDA0B-74D0-6B48-B19E-F28B6892B51C}"/>
              </a:ext>
            </a:extLst>
          </p:cNvPr>
          <p:cNvPicPr>
            <a:picLocks noChangeAspect="1"/>
          </p:cNvPicPr>
          <p:nvPr/>
        </p:nvPicPr>
        <p:blipFill>
          <a:blip r:embed="rId2"/>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222683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278FB3-6139-0744-95F2-0E7C380EE33B}"/>
              </a:ext>
            </a:extLst>
          </p:cNvPr>
          <p:cNvSpPr/>
          <p:nvPr/>
        </p:nvSpPr>
        <p:spPr>
          <a:xfrm>
            <a:off x="385272" y="1350177"/>
            <a:ext cx="7271164" cy="4661276"/>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a:solidFill>
                  <a:srgbClr val="0E4353"/>
                </a:solidFill>
                <a:latin typeface="Calibri" panose="020F0502020204030204" pitchFamily="34" charset="0"/>
                <a:ea typeface="Times New Roman" panose="02020603050405020304" pitchFamily="18" charset="0"/>
                <a:cs typeface="Calibri" panose="020F0502020204030204" pitchFamily="34" charset="0"/>
              </a:rPr>
              <a:t>We are proposing a single holistic unified cannabis bill that would enable cannabis for food, clothes, shelter, medicines and jobs, for struggling South Africans.</a:t>
            </a:r>
          </a:p>
          <a:p>
            <a:pPr marL="285750" indent="-285750">
              <a:lnSpc>
                <a:spcPct val="150000"/>
              </a:lnSpc>
              <a:spcAft>
                <a:spcPts val="0"/>
              </a:spcAft>
              <a:buFont typeface="Arial" panose="020B0604020202020204" pitchFamily="34" charset="0"/>
              <a:buChar char="•"/>
            </a:pPr>
            <a:r>
              <a:rPr lang="en-GB" sz="2000" dirty="0">
                <a:solidFill>
                  <a:srgbClr val="0E4353"/>
                </a:solidFill>
                <a:latin typeface="Calibri" panose="020F0502020204030204" pitchFamily="34" charset="0"/>
                <a:ea typeface="Times New Roman" panose="02020603050405020304" pitchFamily="18" charset="0"/>
                <a:cs typeface="Calibri" panose="020F0502020204030204" pitchFamily="34" charset="0"/>
              </a:rPr>
              <a:t>To develop a multi-billion Rand cannabis value chain in South Africa centred around indigenous land race cannabis </a:t>
            </a:r>
          </a:p>
          <a:p>
            <a:pPr marL="285750" indent="-285750">
              <a:lnSpc>
                <a:spcPct val="150000"/>
              </a:lnSpc>
              <a:spcAft>
                <a:spcPts val="0"/>
              </a:spcAft>
              <a:buFont typeface="Arial" panose="020B0604020202020204" pitchFamily="34" charset="0"/>
              <a:buChar char="•"/>
            </a:pPr>
            <a:r>
              <a:rPr lang="en-GB" sz="2000" dirty="0">
                <a:solidFill>
                  <a:srgbClr val="0E4353"/>
                </a:solidFill>
                <a:latin typeface="Calibri" panose="020F0502020204030204" pitchFamily="34" charset="0"/>
                <a:ea typeface="Times New Roman" panose="02020603050405020304" pitchFamily="18" charset="0"/>
                <a:cs typeface="Calibri" panose="020F0502020204030204" pitchFamily="34" charset="0"/>
              </a:rPr>
              <a:t>Enable the empowerment of small-scale farmers and the development of agro-processing cooperative hubs that meet our developmental agenda </a:t>
            </a:r>
          </a:p>
          <a:p>
            <a:pPr marL="285750" indent="-285750">
              <a:lnSpc>
                <a:spcPct val="150000"/>
              </a:lnSpc>
              <a:spcAft>
                <a:spcPts val="0"/>
              </a:spcAft>
              <a:buFont typeface="Arial" panose="020B0604020202020204" pitchFamily="34" charset="0"/>
              <a:buChar char="•"/>
            </a:pPr>
            <a:r>
              <a:rPr lang="en-GB" sz="2000" dirty="0">
                <a:solidFill>
                  <a:srgbClr val="0E4353"/>
                </a:solidFill>
                <a:latin typeface="Calibri" panose="020F0502020204030204" pitchFamily="34" charset="0"/>
                <a:ea typeface="Calibri" panose="020F0502020204030204" pitchFamily="34" charset="0"/>
                <a:cs typeface="Calibri" panose="020F0502020204030204" pitchFamily="34" charset="0"/>
              </a:rPr>
              <a:t>Utilise cannabis to meet our commitments to the UN sustainable Development and Climate Change Goals</a:t>
            </a:r>
            <a:endParaRPr lang="en-ZA" sz="2000" dirty="0">
              <a:solidFill>
                <a:srgbClr val="0E435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object 24">
            <a:extLst>
              <a:ext uri="{FF2B5EF4-FFF2-40B4-BE49-F238E27FC236}">
                <a16:creationId xmlns:a16="http://schemas.microsoft.com/office/drawing/2014/main" id="{32026F56-43DF-7D46-B8B6-3B5D43D9932F}"/>
              </a:ext>
            </a:extLst>
          </p:cNvPr>
          <p:cNvSpPr txBox="1">
            <a:spLocks/>
          </p:cNvSpPr>
          <p:nvPr/>
        </p:nvSpPr>
        <p:spPr>
          <a:xfrm>
            <a:off x="715371" y="19645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PRIMARY POLICY</a:t>
            </a:r>
            <a:endParaRPr lang="en-US" sz="2950" b="1" dirty="0">
              <a:latin typeface="Arial" panose="020B0604020202020204" pitchFamily="34" charset="0"/>
              <a:cs typeface="Calibri"/>
            </a:endParaRPr>
          </a:p>
        </p:txBody>
      </p:sp>
      <p:sp>
        <p:nvSpPr>
          <p:cNvPr id="4" name="object 25">
            <a:extLst>
              <a:ext uri="{FF2B5EF4-FFF2-40B4-BE49-F238E27FC236}">
                <a16:creationId xmlns:a16="http://schemas.microsoft.com/office/drawing/2014/main" id="{46DFA0E1-A41C-9942-B968-7D1C416F4CD4}"/>
              </a:ext>
            </a:extLst>
          </p:cNvPr>
          <p:cNvSpPr txBox="1">
            <a:spLocks/>
          </p:cNvSpPr>
          <p:nvPr/>
        </p:nvSpPr>
        <p:spPr>
          <a:xfrm>
            <a:off x="715370" y="345476"/>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OBJECTIVE</a:t>
            </a:r>
            <a:endParaRPr lang="en-US" sz="4000" dirty="0">
              <a:latin typeface="Arial Black" panose="020B0A04020102020204" pitchFamily="34" charset="0"/>
              <a:cs typeface="Arial"/>
            </a:endParaRPr>
          </a:p>
        </p:txBody>
      </p:sp>
      <p:sp>
        <p:nvSpPr>
          <p:cNvPr id="5" name="object 5">
            <a:extLst>
              <a:ext uri="{FF2B5EF4-FFF2-40B4-BE49-F238E27FC236}">
                <a16:creationId xmlns:a16="http://schemas.microsoft.com/office/drawing/2014/main" id="{F2EEBFA2-1438-0340-BCB6-4F417C05DBBC}"/>
              </a:ext>
            </a:extLst>
          </p:cNvPr>
          <p:cNvSpPr/>
          <p:nvPr/>
        </p:nvSpPr>
        <p:spPr>
          <a:xfrm flipV="1">
            <a:off x="715369" y="1204185"/>
            <a:ext cx="3305485"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pic>
        <p:nvPicPr>
          <p:cNvPr id="6" name="Picture 5">
            <a:extLst>
              <a:ext uri="{FF2B5EF4-FFF2-40B4-BE49-F238E27FC236}">
                <a16:creationId xmlns:a16="http://schemas.microsoft.com/office/drawing/2014/main" id="{E6B04954-2478-B84E-A2F2-DA9A0C8DD5A8}"/>
              </a:ext>
            </a:extLst>
          </p:cNvPr>
          <p:cNvPicPr>
            <a:picLocks noChangeAspect="1"/>
          </p:cNvPicPr>
          <p:nvPr/>
        </p:nvPicPr>
        <p:blipFill>
          <a:blip r:embed="rId2"/>
          <a:stretch>
            <a:fillRect/>
          </a:stretch>
        </p:blipFill>
        <p:spPr>
          <a:xfrm>
            <a:off x="7919336" y="345476"/>
            <a:ext cx="3311635" cy="6003445"/>
          </a:xfrm>
          <a:prstGeom prst="rect">
            <a:avLst/>
          </a:prstGeom>
        </p:spPr>
      </p:pic>
    </p:spTree>
    <p:extLst>
      <p:ext uri="{BB962C8B-B14F-4D97-AF65-F5344CB8AC3E}">
        <p14:creationId xmlns:p14="http://schemas.microsoft.com/office/powerpoint/2010/main" val="75753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A09886-4C1A-3646-B25B-9A365298C2F1}"/>
              </a:ext>
            </a:extLst>
          </p:cNvPr>
          <p:cNvPicPr>
            <a:picLocks noChangeAspect="1"/>
          </p:cNvPicPr>
          <p:nvPr/>
        </p:nvPicPr>
        <p:blipFill>
          <a:blip r:embed="rId2"/>
          <a:stretch>
            <a:fillRect/>
          </a:stretch>
        </p:blipFill>
        <p:spPr>
          <a:xfrm>
            <a:off x="7577980" y="3677812"/>
            <a:ext cx="4614020" cy="2983733"/>
          </a:xfrm>
          <a:prstGeom prst="rect">
            <a:avLst/>
          </a:prstGeom>
        </p:spPr>
      </p:pic>
      <p:sp>
        <p:nvSpPr>
          <p:cNvPr id="7" name="TextBox 6">
            <a:extLst>
              <a:ext uri="{FF2B5EF4-FFF2-40B4-BE49-F238E27FC236}">
                <a16:creationId xmlns:a16="http://schemas.microsoft.com/office/drawing/2014/main" id="{3C820072-0A9C-CE41-980C-9BCA82708C6E}"/>
              </a:ext>
            </a:extLst>
          </p:cNvPr>
          <p:cNvSpPr txBox="1"/>
          <p:nvPr/>
        </p:nvSpPr>
        <p:spPr>
          <a:xfrm>
            <a:off x="599623" y="1054374"/>
            <a:ext cx="11032934" cy="3373359"/>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endParaRPr lang="en-ZA" b="1" dirty="0">
              <a:solidFill>
                <a:srgbClr val="0E4353"/>
              </a:solidFill>
            </a:endParaRPr>
          </a:p>
          <a:p>
            <a:pPr marL="285750" indent="-285750">
              <a:lnSpc>
                <a:spcPct val="150000"/>
              </a:lnSpc>
              <a:buFont typeface="Arial" panose="020B0604020202020204" pitchFamily="34" charset="0"/>
              <a:buChar char="•"/>
            </a:pPr>
            <a:r>
              <a:rPr lang="en-ZA" b="1" dirty="0">
                <a:solidFill>
                  <a:srgbClr val="0E4353"/>
                </a:solidFill>
              </a:rPr>
              <a:t>USE WHAT WE HAVE </a:t>
            </a:r>
            <a:r>
              <a:rPr lang="en-ZA" dirty="0">
                <a:solidFill>
                  <a:srgbClr val="0E4353"/>
                </a:solidFill>
              </a:rPr>
              <a:t>– </a:t>
            </a:r>
            <a:r>
              <a:rPr lang="en-ZA" b="1" dirty="0">
                <a:solidFill>
                  <a:srgbClr val="0E4353"/>
                </a:solidFill>
              </a:rPr>
              <a:t>Allowing small farmers to participate in the industrialisation of cannabis utilising their indigenous drought tolerant genetics that have been cultivated for hundreds of years</a:t>
            </a:r>
          </a:p>
          <a:p>
            <a:pPr marL="285750" indent="-285750">
              <a:lnSpc>
                <a:spcPct val="150000"/>
              </a:lnSpc>
              <a:buFont typeface="Arial" panose="020B0604020202020204" pitchFamily="34" charset="0"/>
              <a:buChar char="•"/>
            </a:pPr>
            <a:r>
              <a:rPr lang="en-ZA" dirty="0">
                <a:solidFill>
                  <a:srgbClr val="0E4353"/>
                </a:solidFill>
              </a:rPr>
              <a:t>Treated as an agricultural commodity no longer requiring special permits to be grown and returns the plant to a cash crop status. </a:t>
            </a:r>
          </a:p>
          <a:p>
            <a:pPr marL="285750" indent="-285750">
              <a:lnSpc>
                <a:spcPct val="150000"/>
              </a:lnSpc>
              <a:buFont typeface="Arial" panose="020B0604020202020204" pitchFamily="34" charset="0"/>
              <a:buChar char="•"/>
            </a:pPr>
            <a:r>
              <a:rPr lang="en-ZA" dirty="0">
                <a:solidFill>
                  <a:srgbClr val="0E4353"/>
                </a:solidFill>
              </a:rPr>
              <a:t>Classified by end use for commercial purposes and regulated at the point of processing</a:t>
            </a:r>
          </a:p>
          <a:p>
            <a:pPr marL="285750" lvl="0" indent="-285750">
              <a:lnSpc>
                <a:spcPct val="150000"/>
              </a:lnSpc>
              <a:buFont typeface="Arial" panose="020B0604020202020204" pitchFamily="34" charset="0"/>
              <a:buChar char="•"/>
            </a:pPr>
            <a:r>
              <a:rPr lang="en-ZA" dirty="0">
                <a:solidFill>
                  <a:srgbClr val="0E4353"/>
                </a:solidFill>
              </a:rPr>
              <a:t>Develop an African definition of Industrial Cannabis and moving away from the arbitrary .3% THC defined in Europe &amp; North America.</a:t>
            </a:r>
          </a:p>
        </p:txBody>
      </p:sp>
      <p:sp>
        <p:nvSpPr>
          <p:cNvPr id="5" name="object 24">
            <a:extLst>
              <a:ext uri="{FF2B5EF4-FFF2-40B4-BE49-F238E27FC236}">
                <a16:creationId xmlns:a16="http://schemas.microsoft.com/office/drawing/2014/main" id="{D37060DD-AE11-9948-9486-02675B45CC54}"/>
              </a:ext>
            </a:extLst>
          </p:cNvPr>
          <p:cNvSpPr txBox="1">
            <a:spLocks/>
          </p:cNvSpPr>
          <p:nvPr/>
        </p:nvSpPr>
        <p:spPr>
          <a:xfrm>
            <a:off x="715371" y="196455"/>
            <a:ext cx="10515600" cy="468717"/>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en-US" sz="2950" b="1" spc="375" dirty="0">
                <a:solidFill>
                  <a:srgbClr val="9CC041"/>
                </a:solidFill>
                <a:latin typeface="Arial" panose="020B0604020202020204" pitchFamily="34" charset="0"/>
                <a:cs typeface="Calibri"/>
              </a:rPr>
              <a:t>KEY OUTCOMES </a:t>
            </a:r>
            <a:endParaRPr lang="en-US" sz="2950" b="1" dirty="0">
              <a:latin typeface="Arial" panose="020B0604020202020204" pitchFamily="34" charset="0"/>
              <a:cs typeface="Calibri"/>
            </a:endParaRPr>
          </a:p>
        </p:txBody>
      </p:sp>
      <p:sp>
        <p:nvSpPr>
          <p:cNvPr id="6" name="object 25">
            <a:extLst>
              <a:ext uri="{FF2B5EF4-FFF2-40B4-BE49-F238E27FC236}">
                <a16:creationId xmlns:a16="http://schemas.microsoft.com/office/drawing/2014/main" id="{566AB4D7-BC0C-F748-8553-059244C5F29F}"/>
              </a:ext>
            </a:extLst>
          </p:cNvPr>
          <p:cNvSpPr txBox="1">
            <a:spLocks/>
          </p:cNvSpPr>
          <p:nvPr/>
        </p:nvSpPr>
        <p:spPr>
          <a:xfrm>
            <a:off x="715371" y="442144"/>
            <a:ext cx="9465279" cy="867417"/>
          </a:xfrm>
          <a:prstGeom prst="rect">
            <a:avLst/>
          </a:prstGeom>
        </p:spPr>
        <p:txBody>
          <a:bodyPr vert="horz" wrap="square" lIns="0" tIns="16319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5940"/>
              </a:lnSpc>
              <a:spcBef>
                <a:spcPts val="1285"/>
              </a:spcBef>
            </a:pPr>
            <a:r>
              <a:rPr lang="en-US" sz="4000" b="1" spc="30" dirty="0">
                <a:solidFill>
                  <a:srgbClr val="134254"/>
                </a:solidFill>
                <a:latin typeface="Arial Black" panose="020B0A04020102020204" pitchFamily="34" charset="0"/>
                <a:cs typeface="Arial"/>
              </a:rPr>
              <a:t>INDUSTRIAL CANNABIS / HEMP</a:t>
            </a:r>
            <a:endParaRPr lang="en-US" sz="4000" dirty="0">
              <a:latin typeface="Arial Black" panose="020B0A04020102020204" pitchFamily="34" charset="0"/>
              <a:cs typeface="Arial"/>
            </a:endParaRPr>
          </a:p>
        </p:txBody>
      </p:sp>
      <p:sp>
        <p:nvSpPr>
          <p:cNvPr id="8" name="object 5">
            <a:extLst>
              <a:ext uri="{FF2B5EF4-FFF2-40B4-BE49-F238E27FC236}">
                <a16:creationId xmlns:a16="http://schemas.microsoft.com/office/drawing/2014/main" id="{FDC91F3D-3673-A04B-9292-947B0352500E}"/>
              </a:ext>
            </a:extLst>
          </p:cNvPr>
          <p:cNvSpPr/>
          <p:nvPr/>
        </p:nvSpPr>
        <p:spPr>
          <a:xfrm flipV="1">
            <a:off x="715370" y="1297442"/>
            <a:ext cx="8879567" cy="45719"/>
          </a:xfrm>
          <a:custGeom>
            <a:avLst/>
            <a:gdLst/>
            <a:ahLst/>
            <a:cxnLst/>
            <a:rect l="l" t="t" r="r" b="b"/>
            <a:pathLst>
              <a:path w="4022090" h="290829">
                <a:moveTo>
                  <a:pt x="3896007" y="0"/>
                </a:moveTo>
                <a:lnTo>
                  <a:pt x="125650" y="0"/>
                </a:lnTo>
                <a:lnTo>
                  <a:pt x="53008" y="1963"/>
                </a:lnTo>
                <a:lnTo>
                  <a:pt x="15706" y="15706"/>
                </a:lnTo>
                <a:lnTo>
                  <a:pt x="1963" y="53008"/>
                </a:lnTo>
                <a:lnTo>
                  <a:pt x="0" y="125650"/>
                </a:lnTo>
                <a:lnTo>
                  <a:pt x="0" y="164707"/>
                </a:lnTo>
                <a:lnTo>
                  <a:pt x="1963" y="237348"/>
                </a:lnTo>
                <a:lnTo>
                  <a:pt x="15706" y="274651"/>
                </a:lnTo>
                <a:lnTo>
                  <a:pt x="53008" y="288394"/>
                </a:lnTo>
                <a:lnTo>
                  <a:pt x="125650" y="290357"/>
                </a:lnTo>
                <a:lnTo>
                  <a:pt x="3896007" y="290357"/>
                </a:lnTo>
                <a:lnTo>
                  <a:pt x="3968648" y="288394"/>
                </a:lnTo>
                <a:lnTo>
                  <a:pt x="4005951" y="274651"/>
                </a:lnTo>
                <a:lnTo>
                  <a:pt x="4019694" y="237348"/>
                </a:lnTo>
                <a:lnTo>
                  <a:pt x="4021657" y="164707"/>
                </a:lnTo>
                <a:lnTo>
                  <a:pt x="4021657" y="125650"/>
                </a:lnTo>
                <a:lnTo>
                  <a:pt x="4019694" y="53008"/>
                </a:lnTo>
                <a:lnTo>
                  <a:pt x="4005951" y="15706"/>
                </a:lnTo>
                <a:lnTo>
                  <a:pt x="3968648" y="1963"/>
                </a:lnTo>
                <a:lnTo>
                  <a:pt x="3896007" y="0"/>
                </a:lnTo>
                <a:close/>
              </a:path>
            </a:pathLst>
          </a:custGeom>
          <a:solidFill>
            <a:srgbClr val="9CC041"/>
          </a:solidFill>
        </p:spPr>
        <p:txBody>
          <a:bodyPr wrap="square" lIns="0" tIns="0" rIns="0" bIns="0" rtlCol="0"/>
          <a:lstStyle/>
          <a:p>
            <a:endParaRPr dirty="0">
              <a:solidFill>
                <a:schemeClr val="accent2"/>
              </a:solidFill>
              <a:latin typeface="Arial" panose="020B0604020202020204" pitchFamily="34" charset="0"/>
            </a:endParaRPr>
          </a:p>
        </p:txBody>
      </p:sp>
      <p:sp>
        <p:nvSpPr>
          <p:cNvPr id="2" name="TextBox 1">
            <a:extLst>
              <a:ext uri="{FF2B5EF4-FFF2-40B4-BE49-F238E27FC236}">
                <a16:creationId xmlns:a16="http://schemas.microsoft.com/office/drawing/2014/main" id="{DC93CC7C-27EF-2A43-8803-4F4AD04996D1}"/>
              </a:ext>
            </a:extLst>
          </p:cNvPr>
          <p:cNvSpPr txBox="1"/>
          <p:nvPr/>
        </p:nvSpPr>
        <p:spPr>
          <a:xfrm>
            <a:off x="599623" y="4384531"/>
            <a:ext cx="6981161"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solidFill>
                  <a:srgbClr val="0E4353"/>
                </a:solidFill>
              </a:rPr>
              <a:t>Drive Research &amp; Development based on indigenous land race cannabis genetics and global best practice</a:t>
            </a:r>
          </a:p>
          <a:p>
            <a:pPr marL="285750" indent="-285750">
              <a:lnSpc>
                <a:spcPct val="150000"/>
              </a:lnSpc>
              <a:buFont typeface="Arial" panose="020B0604020202020204" pitchFamily="34" charset="0"/>
              <a:buChar char="•"/>
            </a:pPr>
            <a:r>
              <a:rPr lang="en-ZA" dirty="0">
                <a:solidFill>
                  <a:srgbClr val="0E4353"/>
                </a:solidFill>
              </a:rPr>
              <a:t>Respecting &amp; protecting our heritage and the potential of our existing cannabis resource base</a:t>
            </a:r>
          </a:p>
          <a:p>
            <a:endParaRPr lang="en-US" dirty="0"/>
          </a:p>
        </p:txBody>
      </p:sp>
      <p:pic>
        <p:nvPicPr>
          <p:cNvPr id="10" name="Picture 9">
            <a:extLst>
              <a:ext uri="{FF2B5EF4-FFF2-40B4-BE49-F238E27FC236}">
                <a16:creationId xmlns:a16="http://schemas.microsoft.com/office/drawing/2014/main" id="{496D7CE6-409B-3D47-802F-762ECCBFCA45}"/>
              </a:ext>
            </a:extLst>
          </p:cNvPr>
          <p:cNvPicPr>
            <a:picLocks noChangeAspect="1"/>
          </p:cNvPicPr>
          <p:nvPr/>
        </p:nvPicPr>
        <p:blipFill>
          <a:blip r:embed="rId3"/>
          <a:stretch>
            <a:fillRect/>
          </a:stretch>
        </p:blipFill>
        <p:spPr>
          <a:xfrm>
            <a:off x="10479661" y="58749"/>
            <a:ext cx="1395965" cy="1014369"/>
          </a:xfrm>
          <a:prstGeom prst="rect">
            <a:avLst/>
          </a:prstGeom>
        </p:spPr>
      </p:pic>
    </p:spTree>
    <p:extLst>
      <p:ext uri="{BB962C8B-B14F-4D97-AF65-F5344CB8AC3E}">
        <p14:creationId xmlns:p14="http://schemas.microsoft.com/office/powerpoint/2010/main" val="1611047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32617</TotalTime>
  <Words>1393</Words>
  <Application>Microsoft Office PowerPoint</Application>
  <PresentationFormat>Widescreen</PresentationFormat>
  <Paragraphs>121</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Heinamann</dc:creator>
  <cp:lastModifiedBy>Vhonani Ramaano</cp:lastModifiedBy>
  <cp:revision>97</cp:revision>
  <cp:lastPrinted>2020-08-16T16:28:01Z</cp:lastPrinted>
  <dcterms:created xsi:type="dcterms:W3CDTF">2020-02-12T15:49:23Z</dcterms:created>
  <dcterms:modified xsi:type="dcterms:W3CDTF">2021-08-31T07:38:40Z</dcterms:modified>
</cp:coreProperties>
</file>