
<file path=[Content_Types].xml><?xml version="1.0" encoding="utf-8"?>
<Types xmlns="http://schemas.openxmlformats.org/package/2006/content-types">
  <Override PartName="/ppt/tags/tag8.xml" ContentType="application/vnd.openxmlformats-officedocument.presentationml.tags+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diagrams/layout4.xml" ContentType="application/vnd.openxmlformats-officedocument.drawingml.diagramLayout+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diagrams/layout2.xml" ContentType="application/vnd.openxmlformats-officedocument.drawingml.diagramLayout+xml"/>
  <Override PartName="/ppt/diagrams/data5.xml" ContentType="application/vnd.openxmlformats-officedocument.drawingml.diagramData+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tags/tag32.xml" ContentType="application/vnd.openxmlformats-officedocument.presentationml.tags+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5"/>
  </p:notesMasterIdLst>
  <p:sldIdLst>
    <p:sldId id="1442" r:id="rId5"/>
    <p:sldId id="1515" r:id="rId6"/>
    <p:sldId id="2684" r:id="rId7"/>
    <p:sldId id="282" r:id="rId8"/>
    <p:sldId id="2687" r:id="rId9"/>
    <p:sldId id="1511" r:id="rId10"/>
    <p:sldId id="1512" r:id="rId11"/>
    <p:sldId id="1534" r:id="rId12"/>
    <p:sldId id="1738" r:id="rId13"/>
    <p:sldId id="1739" r:id="rId14"/>
    <p:sldId id="1533" r:id="rId15"/>
    <p:sldId id="1740" r:id="rId16"/>
    <p:sldId id="1741" r:id="rId17"/>
    <p:sldId id="1742" r:id="rId18"/>
    <p:sldId id="1743" r:id="rId19"/>
    <p:sldId id="1744" r:id="rId20"/>
    <p:sldId id="2686" r:id="rId21"/>
    <p:sldId id="1520" r:id="rId22"/>
    <p:sldId id="2680" r:id="rId23"/>
    <p:sldId id="14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liott" initials="HE" lastIdx="1" clrIdx="0"/>
  <p:cmAuthor id="2" name="Kerry Gibbs" initials="KG" lastIdx="9" clrIdx="1">
    <p:extLst>
      <p:ext uri="{19B8F6BF-5375-455C-9EA6-DF929625EA0E}">
        <p15:presenceInfo xmlns:p15="http://schemas.microsoft.com/office/powerpoint/2012/main" xmlns="" userId="S-1-5-21-1141132434-301294435-860360866-27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489"/>
    <a:srgbClr val="003398"/>
    <a:srgbClr val="001484"/>
    <a:srgbClr val="71A1A7"/>
    <a:srgbClr val="D5E3E5"/>
    <a:srgbClr val="DFF0CB"/>
    <a:srgbClr val="A6A6A6"/>
    <a:srgbClr val="CBDFEF"/>
    <a:srgbClr val="FFFF00"/>
    <a:srgbClr val="EBF2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7" autoAdjust="0"/>
    <p:restoredTop sz="95501" autoAdjust="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8.png"/><Relationship Id="rId6" Type="http://schemas.openxmlformats.org/officeDocument/2006/relationships/image" Target="../media/image14.svg"/><Relationship Id="rId5" Type="http://schemas.openxmlformats.org/officeDocument/2006/relationships/image" Target="../media/image10.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DCBC9-A99D-4206-938C-BE1A2C735A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6A5A254-4591-4AD5-8A33-E38EAEF9896E}">
      <dgm:prSet phldrT="[Text]" custT="1"/>
      <dgm:spPr/>
      <dgm:t>
        <a:bodyPr/>
        <a:lstStyle/>
        <a:p>
          <a:r>
            <a:rPr lang="en-US" sz="1000" b="1" dirty="0"/>
            <a:t>FA1: Spend on SMMEs (EMEs &amp; QSEs0 and B-BBEE; Geo mapping of businesses; sustainable green economy; access to info</a:t>
          </a:r>
        </a:p>
      </dgm:t>
    </dgm:pt>
    <dgm:pt modelId="{520B3908-8489-4B8A-AD2D-9E2E3162BB99}" type="parTrans" cxnId="{8EE72BE3-33D6-4A19-8F71-A17572D65208}">
      <dgm:prSet/>
      <dgm:spPr/>
      <dgm:t>
        <a:bodyPr/>
        <a:lstStyle/>
        <a:p>
          <a:endParaRPr lang="en-US" sz="1000" b="1"/>
        </a:p>
      </dgm:t>
    </dgm:pt>
    <dgm:pt modelId="{20D9B555-FA9D-41AD-A64C-4D900701D0AE}" type="sibTrans" cxnId="{8EE72BE3-33D6-4A19-8F71-A17572D65208}">
      <dgm:prSet/>
      <dgm:spPr/>
      <dgm:t>
        <a:bodyPr/>
        <a:lstStyle/>
        <a:p>
          <a:endParaRPr lang="en-US" sz="1000" b="1"/>
        </a:p>
      </dgm:t>
    </dgm:pt>
    <dgm:pt modelId="{63241703-A8E1-44C7-8F85-AED780F7BE46}">
      <dgm:prSet phldrT="[Text]" custT="1"/>
      <dgm:spPr/>
      <dgm:t>
        <a:bodyPr/>
        <a:lstStyle/>
        <a:p>
          <a:r>
            <a:rPr lang="en-US" sz="1000" b="1" dirty="0"/>
            <a:t>FA2: Least distortion vs Most Impactful; Procurement process focus, red tape reduction, better governance; surveys </a:t>
          </a:r>
        </a:p>
      </dgm:t>
    </dgm:pt>
    <dgm:pt modelId="{86EA1C34-ABF2-4BD4-985A-7933224B244D}" type="parTrans" cxnId="{AFF6285B-C6D4-4E7C-A554-6B46F3AB4EF4}">
      <dgm:prSet/>
      <dgm:spPr/>
      <dgm:t>
        <a:bodyPr/>
        <a:lstStyle/>
        <a:p>
          <a:endParaRPr lang="en-US" sz="1000" b="1"/>
        </a:p>
      </dgm:t>
    </dgm:pt>
    <dgm:pt modelId="{953DF7B1-8B1A-4F5A-8F19-30422356212A}" type="sibTrans" cxnId="{AFF6285B-C6D4-4E7C-A554-6B46F3AB4EF4}">
      <dgm:prSet/>
      <dgm:spPr/>
      <dgm:t>
        <a:bodyPr/>
        <a:lstStyle/>
        <a:p>
          <a:endParaRPr lang="en-US" sz="1000" b="1"/>
        </a:p>
      </dgm:t>
    </dgm:pt>
    <dgm:pt modelId="{E500B25A-0239-4311-A290-F380CFDDD0B7}">
      <dgm:prSet phldrT="[Text]" custT="1"/>
      <dgm:spPr/>
      <dgm:t>
        <a:bodyPr/>
        <a:lstStyle/>
        <a:p>
          <a:r>
            <a:rPr lang="en-US" sz="1000" b="1" dirty="0"/>
            <a:t>FA3: Expand survey to firms  contracting with gov, feedback to CFOs; PTM; VIP Steercom and Cabinet; </a:t>
          </a:r>
        </a:p>
      </dgm:t>
    </dgm:pt>
    <dgm:pt modelId="{15FF308C-D6D7-4262-917F-B4EEAD28CE4C}" type="parTrans" cxnId="{22816D9C-E818-4BA6-86B9-2E252A0E6DF4}">
      <dgm:prSet/>
      <dgm:spPr/>
      <dgm:t>
        <a:bodyPr/>
        <a:lstStyle/>
        <a:p>
          <a:endParaRPr lang="en-US" sz="1000" b="1"/>
        </a:p>
      </dgm:t>
    </dgm:pt>
    <dgm:pt modelId="{69B68ADD-D2FE-47E2-9881-4EEC8EE23C03}" type="sibTrans" cxnId="{22816D9C-E818-4BA6-86B9-2E252A0E6DF4}">
      <dgm:prSet/>
      <dgm:spPr/>
      <dgm:t>
        <a:bodyPr/>
        <a:lstStyle/>
        <a:p>
          <a:endParaRPr lang="en-US" sz="1000" b="1"/>
        </a:p>
      </dgm:t>
    </dgm:pt>
    <dgm:pt modelId="{F92630C2-1A9A-495D-B115-C6389C13283B}">
      <dgm:prSet phldrT="[Text]" custT="1"/>
      <dgm:spPr/>
      <dgm:t>
        <a:bodyPr/>
        <a:lstStyle/>
        <a:p>
          <a:r>
            <a:rPr lang="en-US" sz="1000" b="1" dirty="0"/>
            <a:t>FA8: Enterprise development; supplier selection, entry and exit processes; WSG ESD focus; support and better access</a:t>
          </a:r>
        </a:p>
      </dgm:t>
    </dgm:pt>
    <dgm:pt modelId="{6F4D6A1D-1BFC-410B-AF18-61BF17D153F9}" type="parTrans" cxnId="{861B721E-5CF0-44CE-BF5C-1C6386FFE1E6}">
      <dgm:prSet/>
      <dgm:spPr/>
      <dgm:t>
        <a:bodyPr/>
        <a:lstStyle/>
        <a:p>
          <a:endParaRPr lang="en-US" sz="1000" b="1"/>
        </a:p>
      </dgm:t>
    </dgm:pt>
    <dgm:pt modelId="{37067822-CD39-4047-8079-0ABE76BDCD00}" type="sibTrans" cxnId="{861B721E-5CF0-44CE-BF5C-1C6386FFE1E6}">
      <dgm:prSet/>
      <dgm:spPr/>
      <dgm:t>
        <a:bodyPr/>
        <a:lstStyle/>
        <a:p>
          <a:endParaRPr lang="en-US" sz="1000" b="1"/>
        </a:p>
      </dgm:t>
    </dgm:pt>
    <dgm:pt modelId="{76764C73-9EBA-40B4-9D5C-B73B90E3EBBF}">
      <dgm:prSet phldrT="[Text]" custT="1"/>
      <dgm:spPr/>
      <dgm:t>
        <a:bodyPr/>
        <a:lstStyle/>
        <a:p>
          <a:r>
            <a:rPr lang="en-US" sz="1000" b="1" dirty="0"/>
            <a:t>FA4: Opportunities for EMEs; Unbundling of large contracts; Vendor database; Threshold values</a:t>
          </a:r>
        </a:p>
      </dgm:t>
    </dgm:pt>
    <dgm:pt modelId="{18140D24-FA57-44FA-9DE1-18CC6E2A0762}" type="parTrans" cxnId="{533E4C5E-1AF3-45DF-B652-B6A157BEBB7A}">
      <dgm:prSet/>
      <dgm:spPr/>
      <dgm:t>
        <a:bodyPr/>
        <a:lstStyle/>
        <a:p>
          <a:endParaRPr lang="en-US" sz="1000" b="1"/>
        </a:p>
      </dgm:t>
    </dgm:pt>
    <dgm:pt modelId="{4B7D2A34-9791-4CDB-89ED-ED7152DA1645}" type="sibTrans" cxnId="{533E4C5E-1AF3-45DF-B652-B6A157BEBB7A}">
      <dgm:prSet/>
      <dgm:spPr/>
      <dgm:t>
        <a:bodyPr/>
        <a:lstStyle/>
        <a:p>
          <a:endParaRPr lang="en-US" sz="1000" b="1"/>
        </a:p>
      </dgm:t>
    </dgm:pt>
    <dgm:pt modelId="{31D7311D-CB52-4251-B35A-90F9D5C4D05B}">
      <dgm:prSet phldrT="[Text]" custT="1"/>
      <dgm:spPr/>
      <dgm:t>
        <a:bodyPr/>
        <a:lstStyle/>
        <a:p>
          <a:r>
            <a:rPr lang="en-US" sz="1000" b="1" dirty="0"/>
            <a:t>FA5: Data Analysis and M&amp;E; Use of Business Intelligence; Expand capacity of supplier database; Turnover; B-BBEE status and geo location</a:t>
          </a:r>
        </a:p>
      </dgm:t>
    </dgm:pt>
    <dgm:pt modelId="{87EC5EAA-DEBA-4E07-A38D-5BFD35557CA0}" type="parTrans" cxnId="{E4AE348E-A126-4A53-B885-D82A5AA9FD3F}">
      <dgm:prSet/>
      <dgm:spPr/>
      <dgm:t>
        <a:bodyPr/>
        <a:lstStyle/>
        <a:p>
          <a:endParaRPr lang="en-US" sz="1000" b="1"/>
        </a:p>
      </dgm:t>
    </dgm:pt>
    <dgm:pt modelId="{5F32FF59-F5B4-443C-A704-EE11EDAC9AAE}" type="sibTrans" cxnId="{E4AE348E-A126-4A53-B885-D82A5AA9FD3F}">
      <dgm:prSet/>
      <dgm:spPr/>
      <dgm:t>
        <a:bodyPr/>
        <a:lstStyle/>
        <a:p>
          <a:endParaRPr lang="en-US" sz="1000" b="1"/>
        </a:p>
      </dgm:t>
    </dgm:pt>
    <dgm:pt modelId="{AEE2F909-1FD2-4EFD-BC28-D9BF530ECFFF}">
      <dgm:prSet phldrT="[Text]" custT="1"/>
      <dgm:spPr/>
      <dgm:t>
        <a:bodyPr/>
        <a:lstStyle/>
        <a:p>
          <a:r>
            <a:rPr lang="en-US" sz="1000" b="1" dirty="0"/>
            <a:t>FA6: Access to markets by SMMEs beyond gov; availing supplier database to private sector; SMME capacity Development</a:t>
          </a:r>
        </a:p>
      </dgm:t>
    </dgm:pt>
    <dgm:pt modelId="{1CAC3DFA-CBE7-4F2E-8B12-4572E850DA9E}" type="parTrans" cxnId="{79D4F675-F95A-4CF6-8892-04DC731B5351}">
      <dgm:prSet/>
      <dgm:spPr/>
      <dgm:t>
        <a:bodyPr/>
        <a:lstStyle/>
        <a:p>
          <a:endParaRPr lang="en-US" sz="1000" b="1"/>
        </a:p>
      </dgm:t>
    </dgm:pt>
    <dgm:pt modelId="{B41C9A17-F572-4D91-A3CE-3716AEA1A031}" type="sibTrans" cxnId="{79D4F675-F95A-4CF6-8892-04DC731B5351}">
      <dgm:prSet/>
      <dgm:spPr/>
      <dgm:t>
        <a:bodyPr/>
        <a:lstStyle/>
        <a:p>
          <a:endParaRPr lang="en-US" sz="1000" b="1"/>
        </a:p>
      </dgm:t>
    </dgm:pt>
    <dgm:pt modelId="{822F9C9A-E61E-4F02-B763-B743342EAE5F}">
      <dgm:prSet phldrT="[Text]" custT="1"/>
      <dgm:spPr/>
      <dgm:t>
        <a:bodyPr/>
        <a:lstStyle/>
        <a:p>
          <a:r>
            <a:rPr lang="en-US" sz="1000" b="1" dirty="0"/>
            <a:t>FA7: selection of sectors; industries and commodities; SMME Growth; dedicated capacity; Economic Impact Assessment</a:t>
          </a:r>
        </a:p>
      </dgm:t>
    </dgm:pt>
    <dgm:pt modelId="{A4E88989-3220-4665-BA82-88D6CE4B609F}" type="parTrans" cxnId="{979EC251-033F-464A-81CF-8D17CAEFB726}">
      <dgm:prSet/>
      <dgm:spPr/>
      <dgm:t>
        <a:bodyPr/>
        <a:lstStyle/>
        <a:p>
          <a:endParaRPr lang="en-US" sz="1000" b="1"/>
        </a:p>
      </dgm:t>
    </dgm:pt>
    <dgm:pt modelId="{9CB00D51-7A90-43FE-9313-F9F66E9FAB45}" type="sibTrans" cxnId="{979EC251-033F-464A-81CF-8D17CAEFB726}">
      <dgm:prSet/>
      <dgm:spPr/>
      <dgm:t>
        <a:bodyPr/>
        <a:lstStyle/>
        <a:p>
          <a:endParaRPr lang="en-US" sz="1000" b="1"/>
        </a:p>
      </dgm:t>
    </dgm:pt>
    <dgm:pt modelId="{538B0180-13BD-4075-83FD-37889F972244}" type="pres">
      <dgm:prSet presAssocID="{FA1DCBC9-A99D-4206-938C-BE1A2C735ACC}" presName="linear" presStyleCnt="0">
        <dgm:presLayoutVars>
          <dgm:dir/>
          <dgm:animLvl val="lvl"/>
          <dgm:resizeHandles val="exact"/>
        </dgm:presLayoutVars>
      </dgm:prSet>
      <dgm:spPr/>
      <dgm:t>
        <a:bodyPr/>
        <a:lstStyle/>
        <a:p>
          <a:endParaRPr lang="en-ZA"/>
        </a:p>
      </dgm:t>
    </dgm:pt>
    <dgm:pt modelId="{CF932EA1-9A76-4D40-B920-7201860FC7D1}" type="pres">
      <dgm:prSet presAssocID="{B6A5A254-4591-4AD5-8A33-E38EAEF9896E}" presName="parentLin" presStyleCnt="0"/>
      <dgm:spPr/>
    </dgm:pt>
    <dgm:pt modelId="{E83C53C3-591E-468B-9CE8-81A0860AA0C9}" type="pres">
      <dgm:prSet presAssocID="{B6A5A254-4591-4AD5-8A33-E38EAEF9896E}" presName="parentLeftMargin" presStyleLbl="node1" presStyleIdx="0" presStyleCnt="8"/>
      <dgm:spPr/>
      <dgm:t>
        <a:bodyPr/>
        <a:lstStyle/>
        <a:p>
          <a:endParaRPr lang="en-ZA"/>
        </a:p>
      </dgm:t>
    </dgm:pt>
    <dgm:pt modelId="{DC45AEB9-A97B-41CF-AB58-8037FC9D63E1}" type="pres">
      <dgm:prSet presAssocID="{B6A5A254-4591-4AD5-8A33-E38EAEF9896E}" presName="parentText" presStyleLbl="node1" presStyleIdx="0" presStyleCnt="8" custScaleX="126875">
        <dgm:presLayoutVars>
          <dgm:chMax val="0"/>
          <dgm:bulletEnabled val="1"/>
        </dgm:presLayoutVars>
      </dgm:prSet>
      <dgm:spPr/>
      <dgm:t>
        <a:bodyPr/>
        <a:lstStyle/>
        <a:p>
          <a:endParaRPr lang="en-ZA"/>
        </a:p>
      </dgm:t>
    </dgm:pt>
    <dgm:pt modelId="{008A943C-FB88-432D-833F-C01613139A9E}" type="pres">
      <dgm:prSet presAssocID="{B6A5A254-4591-4AD5-8A33-E38EAEF9896E}" presName="negativeSpace" presStyleCnt="0"/>
      <dgm:spPr/>
    </dgm:pt>
    <dgm:pt modelId="{E66DE78C-7593-4534-AB68-348AC004ABCD}" type="pres">
      <dgm:prSet presAssocID="{B6A5A254-4591-4AD5-8A33-E38EAEF9896E}" presName="childText" presStyleLbl="conFgAcc1" presStyleIdx="0" presStyleCnt="8">
        <dgm:presLayoutVars>
          <dgm:bulletEnabled val="1"/>
        </dgm:presLayoutVars>
      </dgm:prSet>
      <dgm:spPr/>
    </dgm:pt>
    <dgm:pt modelId="{A4FC0063-B7DD-4329-AB93-E79B0C871DF0}" type="pres">
      <dgm:prSet presAssocID="{20D9B555-FA9D-41AD-A64C-4D900701D0AE}" presName="spaceBetweenRectangles" presStyleCnt="0"/>
      <dgm:spPr/>
    </dgm:pt>
    <dgm:pt modelId="{90683268-EB42-4701-B40E-0332CA1FF51B}" type="pres">
      <dgm:prSet presAssocID="{63241703-A8E1-44C7-8F85-AED780F7BE46}" presName="parentLin" presStyleCnt="0"/>
      <dgm:spPr/>
    </dgm:pt>
    <dgm:pt modelId="{B6EF70F6-948B-4772-9D60-F9F7C27F1C66}" type="pres">
      <dgm:prSet presAssocID="{63241703-A8E1-44C7-8F85-AED780F7BE46}" presName="parentLeftMargin" presStyleLbl="node1" presStyleIdx="0" presStyleCnt="8"/>
      <dgm:spPr/>
      <dgm:t>
        <a:bodyPr/>
        <a:lstStyle/>
        <a:p>
          <a:endParaRPr lang="en-ZA"/>
        </a:p>
      </dgm:t>
    </dgm:pt>
    <dgm:pt modelId="{CFA14FA4-5ABE-4DFE-BC79-1EAAF092B77E}" type="pres">
      <dgm:prSet presAssocID="{63241703-A8E1-44C7-8F85-AED780F7BE46}" presName="parentText" presStyleLbl="node1" presStyleIdx="1" presStyleCnt="8" custScaleX="126832">
        <dgm:presLayoutVars>
          <dgm:chMax val="0"/>
          <dgm:bulletEnabled val="1"/>
        </dgm:presLayoutVars>
      </dgm:prSet>
      <dgm:spPr/>
      <dgm:t>
        <a:bodyPr/>
        <a:lstStyle/>
        <a:p>
          <a:endParaRPr lang="en-ZA"/>
        </a:p>
      </dgm:t>
    </dgm:pt>
    <dgm:pt modelId="{BAD18D5B-6C80-44F0-BEEC-082F647E1C79}" type="pres">
      <dgm:prSet presAssocID="{63241703-A8E1-44C7-8F85-AED780F7BE46}" presName="negativeSpace" presStyleCnt="0"/>
      <dgm:spPr/>
    </dgm:pt>
    <dgm:pt modelId="{AF9D14ED-E278-414B-97FC-BD79B99C2C9F}" type="pres">
      <dgm:prSet presAssocID="{63241703-A8E1-44C7-8F85-AED780F7BE46}" presName="childText" presStyleLbl="conFgAcc1" presStyleIdx="1" presStyleCnt="8">
        <dgm:presLayoutVars>
          <dgm:bulletEnabled val="1"/>
        </dgm:presLayoutVars>
      </dgm:prSet>
      <dgm:spPr/>
    </dgm:pt>
    <dgm:pt modelId="{170A88AF-7590-4C54-8E17-41687FC7C518}" type="pres">
      <dgm:prSet presAssocID="{953DF7B1-8B1A-4F5A-8F19-30422356212A}" presName="spaceBetweenRectangles" presStyleCnt="0"/>
      <dgm:spPr/>
    </dgm:pt>
    <dgm:pt modelId="{5C722E8A-C375-481E-82D8-01BC79F6C6C5}" type="pres">
      <dgm:prSet presAssocID="{E500B25A-0239-4311-A290-F380CFDDD0B7}" presName="parentLin" presStyleCnt="0"/>
      <dgm:spPr/>
    </dgm:pt>
    <dgm:pt modelId="{755509DB-4BD3-4947-B005-A4110B21CBE4}" type="pres">
      <dgm:prSet presAssocID="{E500B25A-0239-4311-A290-F380CFDDD0B7}" presName="parentLeftMargin" presStyleLbl="node1" presStyleIdx="1" presStyleCnt="8"/>
      <dgm:spPr/>
      <dgm:t>
        <a:bodyPr/>
        <a:lstStyle/>
        <a:p>
          <a:endParaRPr lang="en-ZA"/>
        </a:p>
      </dgm:t>
    </dgm:pt>
    <dgm:pt modelId="{621D3C55-BB63-468F-B670-F9A3AF5966D4}" type="pres">
      <dgm:prSet presAssocID="{E500B25A-0239-4311-A290-F380CFDDD0B7}" presName="parentText" presStyleLbl="node1" presStyleIdx="2" presStyleCnt="8" custScaleX="128101">
        <dgm:presLayoutVars>
          <dgm:chMax val="0"/>
          <dgm:bulletEnabled val="1"/>
        </dgm:presLayoutVars>
      </dgm:prSet>
      <dgm:spPr/>
      <dgm:t>
        <a:bodyPr/>
        <a:lstStyle/>
        <a:p>
          <a:endParaRPr lang="en-ZA"/>
        </a:p>
      </dgm:t>
    </dgm:pt>
    <dgm:pt modelId="{0A8FEFAF-EFCA-468D-97F1-A4E74A3CA860}" type="pres">
      <dgm:prSet presAssocID="{E500B25A-0239-4311-A290-F380CFDDD0B7}" presName="negativeSpace" presStyleCnt="0"/>
      <dgm:spPr/>
    </dgm:pt>
    <dgm:pt modelId="{44B57EB9-FC38-430E-A267-01A0D3D60B64}" type="pres">
      <dgm:prSet presAssocID="{E500B25A-0239-4311-A290-F380CFDDD0B7}" presName="childText" presStyleLbl="conFgAcc1" presStyleIdx="2" presStyleCnt="8">
        <dgm:presLayoutVars>
          <dgm:bulletEnabled val="1"/>
        </dgm:presLayoutVars>
      </dgm:prSet>
      <dgm:spPr/>
    </dgm:pt>
    <dgm:pt modelId="{A3FB2BAD-29DB-4992-91CC-2970B36A6360}" type="pres">
      <dgm:prSet presAssocID="{69B68ADD-D2FE-47E2-9881-4EEC8EE23C03}" presName="spaceBetweenRectangles" presStyleCnt="0"/>
      <dgm:spPr/>
    </dgm:pt>
    <dgm:pt modelId="{D0E6A8AE-2AF2-4C3B-B3DE-6CE23575A298}" type="pres">
      <dgm:prSet presAssocID="{76764C73-9EBA-40B4-9D5C-B73B90E3EBBF}" presName="parentLin" presStyleCnt="0"/>
      <dgm:spPr/>
    </dgm:pt>
    <dgm:pt modelId="{4C0040B5-1251-47C4-8729-6ECC3B8B2BFA}" type="pres">
      <dgm:prSet presAssocID="{76764C73-9EBA-40B4-9D5C-B73B90E3EBBF}" presName="parentLeftMargin" presStyleLbl="node1" presStyleIdx="2" presStyleCnt="8"/>
      <dgm:spPr/>
      <dgm:t>
        <a:bodyPr/>
        <a:lstStyle/>
        <a:p>
          <a:endParaRPr lang="en-ZA"/>
        </a:p>
      </dgm:t>
    </dgm:pt>
    <dgm:pt modelId="{2C37602B-4337-44BE-820E-72475FB885AE}" type="pres">
      <dgm:prSet presAssocID="{76764C73-9EBA-40B4-9D5C-B73B90E3EBBF}" presName="parentText" presStyleLbl="node1" presStyleIdx="3" presStyleCnt="8" custScaleX="129021">
        <dgm:presLayoutVars>
          <dgm:chMax val="0"/>
          <dgm:bulletEnabled val="1"/>
        </dgm:presLayoutVars>
      </dgm:prSet>
      <dgm:spPr/>
      <dgm:t>
        <a:bodyPr/>
        <a:lstStyle/>
        <a:p>
          <a:endParaRPr lang="en-ZA"/>
        </a:p>
      </dgm:t>
    </dgm:pt>
    <dgm:pt modelId="{B0546A2B-4395-4CFC-BFDC-713A5B456F23}" type="pres">
      <dgm:prSet presAssocID="{76764C73-9EBA-40B4-9D5C-B73B90E3EBBF}" presName="negativeSpace" presStyleCnt="0"/>
      <dgm:spPr/>
    </dgm:pt>
    <dgm:pt modelId="{FF720C00-8A73-4CA5-A5FB-460F41F5E2E6}" type="pres">
      <dgm:prSet presAssocID="{76764C73-9EBA-40B4-9D5C-B73B90E3EBBF}" presName="childText" presStyleLbl="conFgAcc1" presStyleIdx="3" presStyleCnt="8">
        <dgm:presLayoutVars>
          <dgm:bulletEnabled val="1"/>
        </dgm:presLayoutVars>
      </dgm:prSet>
      <dgm:spPr/>
    </dgm:pt>
    <dgm:pt modelId="{C813AD23-EE1B-401E-BD5B-0882BF7C34A4}" type="pres">
      <dgm:prSet presAssocID="{4B7D2A34-9791-4CDB-89ED-ED7152DA1645}" presName="spaceBetweenRectangles" presStyleCnt="0"/>
      <dgm:spPr/>
    </dgm:pt>
    <dgm:pt modelId="{7E285983-C447-4D63-ABCF-A316300BBAA6}" type="pres">
      <dgm:prSet presAssocID="{31D7311D-CB52-4251-B35A-90F9D5C4D05B}" presName="parentLin" presStyleCnt="0"/>
      <dgm:spPr/>
    </dgm:pt>
    <dgm:pt modelId="{7ED87A5E-F830-4C6F-97B4-490BDA78F1FD}" type="pres">
      <dgm:prSet presAssocID="{31D7311D-CB52-4251-B35A-90F9D5C4D05B}" presName="parentLeftMargin" presStyleLbl="node1" presStyleIdx="3" presStyleCnt="8"/>
      <dgm:spPr/>
      <dgm:t>
        <a:bodyPr/>
        <a:lstStyle/>
        <a:p>
          <a:endParaRPr lang="en-ZA"/>
        </a:p>
      </dgm:t>
    </dgm:pt>
    <dgm:pt modelId="{F954F293-9E65-478B-B46E-98780FA58799}" type="pres">
      <dgm:prSet presAssocID="{31D7311D-CB52-4251-B35A-90F9D5C4D05B}" presName="parentText" presStyleLbl="node1" presStyleIdx="4" presStyleCnt="8" custScaleX="127037">
        <dgm:presLayoutVars>
          <dgm:chMax val="0"/>
          <dgm:bulletEnabled val="1"/>
        </dgm:presLayoutVars>
      </dgm:prSet>
      <dgm:spPr/>
      <dgm:t>
        <a:bodyPr/>
        <a:lstStyle/>
        <a:p>
          <a:endParaRPr lang="en-ZA"/>
        </a:p>
      </dgm:t>
    </dgm:pt>
    <dgm:pt modelId="{79E5C61A-3629-456E-8C95-BB89C9D71A49}" type="pres">
      <dgm:prSet presAssocID="{31D7311D-CB52-4251-B35A-90F9D5C4D05B}" presName="negativeSpace" presStyleCnt="0"/>
      <dgm:spPr/>
    </dgm:pt>
    <dgm:pt modelId="{DB89CBDB-8ADE-4416-8DE6-E7177D86CB7F}" type="pres">
      <dgm:prSet presAssocID="{31D7311D-CB52-4251-B35A-90F9D5C4D05B}" presName="childText" presStyleLbl="conFgAcc1" presStyleIdx="4" presStyleCnt="8">
        <dgm:presLayoutVars>
          <dgm:bulletEnabled val="1"/>
        </dgm:presLayoutVars>
      </dgm:prSet>
      <dgm:spPr/>
    </dgm:pt>
    <dgm:pt modelId="{20E9F19E-C358-4401-B30D-AB5B38264706}" type="pres">
      <dgm:prSet presAssocID="{5F32FF59-F5B4-443C-A704-EE11EDAC9AAE}" presName="spaceBetweenRectangles" presStyleCnt="0"/>
      <dgm:spPr/>
    </dgm:pt>
    <dgm:pt modelId="{A8FB605D-CABD-4EFC-ABA5-6CBE968DEA87}" type="pres">
      <dgm:prSet presAssocID="{AEE2F909-1FD2-4EFD-BC28-D9BF530ECFFF}" presName="parentLin" presStyleCnt="0"/>
      <dgm:spPr/>
    </dgm:pt>
    <dgm:pt modelId="{9C3DAE81-254D-459E-9273-82D60867D484}" type="pres">
      <dgm:prSet presAssocID="{AEE2F909-1FD2-4EFD-BC28-D9BF530ECFFF}" presName="parentLeftMargin" presStyleLbl="node1" presStyleIdx="4" presStyleCnt="8"/>
      <dgm:spPr/>
      <dgm:t>
        <a:bodyPr/>
        <a:lstStyle/>
        <a:p>
          <a:endParaRPr lang="en-ZA"/>
        </a:p>
      </dgm:t>
    </dgm:pt>
    <dgm:pt modelId="{94DB8858-6E6A-4CF8-B232-4A75C09CBD99}" type="pres">
      <dgm:prSet presAssocID="{AEE2F909-1FD2-4EFD-BC28-D9BF530ECFFF}" presName="parentText" presStyleLbl="node1" presStyleIdx="5" presStyleCnt="8" custScaleX="126875">
        <dgm:presLayoutVars>
          <dgm:chMax val="0"/>
          <dgm:bulletEnabled val="1"/>
        </dgm:presLayoutVars>
      </dgm:prSet>
      <dgm:spPr/>
      <dgm:t>
        <a:bodyPr/>
        <a:lstStyle/>
        <a:p>
          <a:endParaRPr lang="en-ZA"/>
        </a:p>
      </dgm:t>
    </dgm:pt>
    <dgm:pt modelId="{99855943-D4EB-45B5-8A1E-93EA36DC83C9}" type="pres">
      <dgm:prSet presAssocID="{AEE2F909-1FD2-4EFD-BC28-D9BF530ECFFF}" presName="negativeSpace" presStyleCnt="0"/>
      <dgm:spPr/>
    </dgm:pt>
    <dgm:pt modelId="{D2AE3EB4-7D5E-4601-9C48-1FBCF73F990B}" type="pres">
      <dgm:prSet presAssocID="{AEE2F909-1FD2-4EFD-BC28-D9BF530ECFFF}" presName="childText" presStyleLbl="conFgAcc1" presStyleIdx="5" presStyleCnt="8">
        <dgm:presLayoutVars>
          <dgm:bulletEnabled val="1"/>
        </dgm:presLayoutVars>
      </dgm:prSet>
      <dgm:spPr/>
    </dgm:pt>
    <dgm:pt modelId="{E143ABA1-17F0-4E0B-802B-20EDA263FC2B}" type="pres">
      <dgm:prSet presAssocID="{B41C9A17-F572-4D91-A3CE-3716AEA1A031}" presName="spaceBetweenRectangles" presStyleCnt="0"/>
      <dgm:spPr/>
    </dgm:pt>
    <dgm:pt modelId="{A5CDC022-0FFF-4FD9-BC60-1D9CD63D5473}" type="pres">
      <dgm:prSet presAssocID="{822F9C9A-E61E-4F02-B763-B743342EAE5F}" presName="parentLin" presStyleCnt="0"/>
      <dgm:spPr/>
    </dgm:pt>
    <dgm:pt modelId="{232FACE3-2386-4B5C-AD32-D0E4A2ACEDE9}" type="pres">
      <dgm:prSet presAssocID="{822F9C9A-E61E-4F02-B763-B743342EAE5F}" presName="parentLeftMargin" presStyleLbl="node1" presStyleIdx="5" presStyleCnt="8"/>
      <dgm:spPr/>
      <dgm:t>
        <a:bodyPr/>
        <a:lstStyle/>
        <a:p>
          <a:endParaRPr lang="en-ZA"/>
        </a:p>
      </dgm:t>
    </dgm:pt>
    <dgm:pt modelId="{D1CBF947-E425-441E-9575-BDC772FCCFC7}" type="pres">
      <dgm:prSet presAssocID="{822F9C9A-E61E-4F02-B763-B743342EAE5F}" presName="parentText" presStyleLbl="node1" presStyleIdx="6" presStyleCnt="8" custScaleX="125547" custLinFactNeighborX="5722">
        <dgm:presLayoutVars>
          <dgm:chMax val="0"/>
          <dgm:bulletEnabled val="1"/>
        </dgm:presLayoutVars>
      </dgm:prSet>
      <dgm:spPr/>
      <dgm:t>
        <a:bodyPr/>
        <a:lstStyle/>
        <a:p>
          <a:endParaRPr lang="en-ZA"/>
        </a:p>
      </dgm:t>
    </dgm:pt>
    <dgm:pt modelId="{E1FE2285-427A-4618-B5CB-8197E824219D}" type="pres">
      <dgm:prSet presAssocID="{822F9C9A-E61E-4F02-B763-B743342EAE5F}" presName="negativeSpace" presStyleCnt="0"/>
      <dgm:spPr/>
    </dgm:pt>
    <dgm:pt modelId="{6EA064AF-CFEE-445A-8D18-3F39DC07715F}" type="pres">
      <dgm:prSet presAssocID="{822F9C9A-E61E-4F02-B763-B743342EAE5F}" presName="childText" presStyleLbl="conFgAcc1" presStyleIdx="6" presStyleCnt="8">
        <dgm:presLayoutVars>
          <dgm:bulletEnabled val="1"/>
        </dgm:presLayoutVars>
      </dgm:prSet>
      <dgm:spPr/>
    </dgm:pt>
    <dgm:pt modelId="{12994FA2-096A-4568-B982-9D5F17EDEEE4}" type="pres">
      <dgm:prSet presAssocID="{9CB00D51-7A90-43FE-9313-F9F66E9FAB45}" presName="spaceBetweenRectangles" presStyleCnt="0"/>
      <dgm:spPr/>
    </dgm:pt>
    <dgm:pt modelId="{C7ECE870-B19D-49C6-AFEB-841054A570EA}" type="pres">
      <dgm:prSet presAssocID="{F92630C2-1A9A-495D-B115-C6389C13283B}" presName="parentLin" presStyleCnt="0"/>
      <dgm:spPr/>
    </dgm:pt>
    <dgm:pt modelId="{59F7DCEA-9DD9-476C-8C48-A1D46DE8ED82}" type="pres">
      <dgm:prSet presAssocID="{F92630C2-1A9A-495D-B115-C6389C13283B}" presName="parentLeftMargin" presStyleLbl="node1" presStyleIdx="6" presStyleCnt="8"/>
      <dgm:spPr/>
      <dgm:t>
        <a:bodyPr/>
        <a:lstStyle/>
        <a:p>
          <a:endParaRPr lang="en-ZA"/>
        </a:p>
      </dgm:t>
    </dgm:pt>
    <dgm:pt modelId="{58E8ECEA-0B10-4A36-932B-7B48D3BD7A8D}" type="pres">
      <dgm:prSet presAssocID="{F92630C2-1A9A-495D-B115-C6389C13283B}" presName="parentText" presStyleLbl="node1" presStyleIdx="7" presStyleCnt="8" custScaleX="127079">
        <dgm:presLayoutVars>
          <dgm:chMax val="0"/>
          <dgm:bulletEnabled val="1"/>
        </dgm:presLayoutVars>
      </dgm:prSet>
      <dgm:spPr/>
      <dgm:t>
        <a:bodyPr/>
        <a:lstStyle/>
        <a:p>
          <a:endParaRPr lang="en-ZA"/>
        </a:p>
      </dgm:t>
    </dgm:pt>
    <dgm:pt modelId="{3A12A6E1-4A41-4E6D-BDAE-8C52F1A5546F}" type="pres">
      <dgm:prSet presAssocID="{F92630C2-1A9A-495D-B115-C6389C13283B}" presName="negativeSpace" presStyleCnt="0"/>
      <dgm:spPr/>
    </dgm:pt>
    <dgm:pt modelId="{37F1304A-D96D-492E-B644-B7CC38373DC0}" type="pres">
      <dgm:prSet presAssocID="{F92630C2-1A9A-495D-B115-C6389C13283B}" presName="childText" presStyleLbl="conFgAcc1" presStyleIdx="7" presStyleCnt="8">
        <dgm:presLayoutVars>
          <dgm:bulletEnabled val="1"/>
        </dgm:presLayoutVars>
      </dgm:prSet>
      <dgm:spPr/>
    </dgm:pt>
  </dgm:ptLst>
  <dgm:cxnLst>
    <dgm:cxn modelId="{E4AE348E-A126-4A53-B885-D82A5AA9FD3F}" srcId="{FA1DCBC9-A99D-4206-938C-BE1A2C735ACC}" destId="{31D7311D-CB52-4251-B35A-90F9D5C4D05B}" srcOrd="4" destOrd="0" parTransId="{87EC5EAA-DEBA-4E07-A38D-5BFD35557CA0}" sibTransId="{5F32FF59-F5B4-443C-A704-EE11EDAC9AAE}"/>
    <dgm:cxn modelId="{533E4C5E-1AF3-45DF-B652-B6A157BEBB7A}" srcId="{FA1DCBC9-A99D-4206-938C-BE1A2C735ACC}" destId="{76764C73-9EBA-40B4-9D5C-B73B90E3EBBF}" srcOrd="3" destOrd="0" parTransId="{18140D24-FA57-44FA-9DE1-18CC6E2A0762}" sibTransId="{4B7D2A34-9791-4CDB-89ED-ED7152DA1645}"/>
    <dgm:cxn modelId="{DCD6C7BA-225A-422E-BA7C-D7D6377359CE}" type="presOf" srcId="{76764C73-9EBA-40B4-9D5C-B73B90E3EBBF}" destId="{4C0040B5-1251-47C4-8729-6ECC3B8B2BFA}" srcOrd="0" destOrd="0" presId="urn:microsoft.com/office/officeart/2005/8/layout/list1"/>
    <dgm:cxn modelId="{69493F03-D041-40C7-89A1-C025F5514EBE}" type="presOf" srcId="{31D7311D-CB52-4251-B35A-90F9D5C4D05B}" destId="{F954F293-9E65-478B-B46E-98780FA58799}" srcOrd="1" destOrd="0" presId="urn:microsoft.com/office/officeart/2005/8/layout/list1"/>
    <dgm:cxn modelId="{54210291-4881-4567-845A-F9E18BACBFF3}" type="presOf" srcId="{822F9C9A-E61E-4F02-B763-B743342EAE5F}" destId="{232FACE3-2386-4B5C-AD32-D0E4A2ACEDE9}" srcOrd="0" destOrd="0" presId="urn:microsoft.com/office/officeart/2005/8/layout/list1"/>
    <dgm:cxn modelId="{488405D2-BE36-42A8-BC85-A3B8E7040356}" type="presOf" srcId="{F92630C2-1A9A-495D-B115-C6389C13283B}" destId="{59F7DCEA-9DD9-476C-8C48-A1D46DE8ED82}" srcOrd="0" destOrd="0" presId="urn:microsoft.com/office/officeart/2005/8/layout/list1"/>
    <dgm:cxn modelId="{28C135D6-FA61-4E78-91D9-C7FD472207F7}" type="presOf" srcId="{E500B25A-0239-4311-A290-F380CFDDD0B7}" destId="{755509DB-4BD3-4947-B005-A4110B21CBE4}" srcOrd="0" destOrd="0" presId="urn:microsoft.com/office/officeart/2005/8/layout/list1"/>
    <dgm:cxn modelId="{3EFF4666-54CF-4B77-B8E6-9057F3B341AA}" type="presOf" srcId="{FA1DCBC9-A99D-4206-938C-BE1A2C735ACC}" destId="{538B0180-13BD-4075-83FD-37889F972244}" srcOrd="0" destOrd="0" presId="urn:microsoft.com/office/officeart/2005/8/layout/list1"/>
    <dgm:cxn modelId="{F4E95FA5-67A3-4767-8280-65B38AEB7D3D}" type="presOf" srcId="{76764C73-9EBA-40B4-9D5C-B73B90E3EBBF}" destId="{2C37602B-4337-44BE-820E-72475FB885AE}" srcOrd="1" destOrd="0" presId="urn:microsoft.com/office/officeart/2005/8/layout/list1"/>
    <dgm:cxn modelId="{64D78046-E655-4B09-97C5-3FB1B8188664}" type="presOf" srcId="{63241703-A8E1-44C7-8F85-AED780F7BE46}" destId="{B6EF70F6-948B-4772-9D60-F9F7C27F1C66}" srcOrd="0" destOrd="0" presId="urn:microsoft.com/office/officeart/2005/8/layout/list1"/>
    <dgm:cxn modelId="{861B721E-5CF0-44CE-BF5C-1C6386FFE1E6}" srcId="{FA1DCBC9-A99D-4206-938C-BE1A2C735ACC}" destId="{F92630C2-1A9A-495D-B115-C6389C13283B}" srcOrd="7" destOrd="0" parTransId="{6F4D6A1D-1BFC-410B-AF18-61BF17D153F9}" sibTransId="{37067822-CD39-4047-8079-0ABE76BDCD00}"/>
    <dgm:cxn modelId="{3C7CF48B-AD50-4253-A893-7500D64D8A2A}" type="presOf" srcId="{B6A5A254-4591-4AD5-8A33-E38EAEF9896E}" destId="{DC45AEB9-A97B-41CF-AB58-8037FC9D63E1}" srcOrd="1" destOrd="0" presId="urn:microsoft.com/office/officeart/2005/8/layout/list1"/>
    <dgm:cxn modelId="{9E35173D-57FD-4AEB-960A-765D67BCD234}" type="presOf" srcId="{B6A5A254-4591-4AD5-8A33-E38EAEF9896E}" destId="{E83C53C3-591E-468B-9CE8-81A0860AA0C9}" srcOrd="0" destOrd="0" presId="urn:microsoft.com/office/officeart/2005/8/layout/list1"/>
    <dgm:cxn modelId="{5EFAC610-3F00-44DA-9CC3-7996991F4F43}" type="presOf" srcId="{31D7311D-CB52-4251-B35A-90F9D5C4D05B}" destId="{7ED87A5E-F830-4C6F-97B4-490BDA78F1FD}" srcOrd="0" destOrd="0" presId="urn:microsoft.com/office/officeart/2005/8/layout/list1"/>
    <dgm:cxn modelId="{1D357A0E-D6A8-4703-9905-B816C1CD21E6}" type="presOf" srcId="{E500B25A-0239-4311-A290-F380CFDDD0B7}" destId="{621D3C55-BB63-468F-B670-F9A3AF5966D4}" srcOrd="1" destOrd="0" presId="urn:microsoft.com/office/officeart/2005/8/layout/list1"/>
    <dgm:cxn modelId="{E5DE1181-07F3-4EDE-8708-A002EF09793A}" type="presOf" srcId="{AEE2F909-1FD2-4EFD-BC28-D9BF530ECFFF}" destId="{94DB8858-6E6A-4CF8-B232-4A75C09CBD99}" srcOrd="1" destOrd="0" presId="urn:microsoft.com/office/officeart/2005/8/layout/list1"/>
    <dgm:cxn modelId="{8EE72BE3-33D6-4A19-8F71-A17572D65208}" srcId="{FA1DCBC9-A99D-4206-938C-BE1A2C735ACC}" destId="{B6A5A254-4591-4AD5-8A33-E38EAEF9896E}" srcOrd="0" destOrd="0" parTransId="{520B3908-8489-4B8A-AD2D-9E2E3162BB99}" sibTransId="{20D9B555-FA9D-41AD-A64C-4D900701D0AE}"/>
    <dgm:cxn modelId="{22816D9C-E818-4BA6-86B9-2E252A0E6DF4}" srcId="{FA1DCBC9-A99D-4206-938C-BE1A2C735ACC}" destId="{E500B25A-0239-4311-A290-F380CFDDD0B7}" srcOrd="2" destOrd="0" parTransId="{15FF308C-D6D7-4262-917F-B4EEAD28CE4C}" sibTransId="{69B68ADD-D2FE-47E2-9881-4EEC8EE23C03}"/>
    <dgm:cxn modelId="{AE3FF3FD-8E41-4F40-B77D-96916DF51A0F}" type="presOf" srcId="{AEE2F909-1FD2-4EFD-BC28-D9BF530ECFFF}" destId="{9C3DAE81-254D-459E-9273-82D60867D484}" srcOrd="0" destOrd="0" presId="urn:microsoft.com/office/officeart/2005/8/layout/list1"/>
    <dgm:cxn modelId="{1F20FE49-90E7-4291-A3C0-82D658370664}" type="presOf" srcId="{F92630C2-1A9A-495D-B115-C6389C13283B}" destId="{58E8ECEA-0B10-4A36-932B-7B48D3BD7A8D}" srcOrd="1" destOrd="0" presId="urn:microsoft.com/office/officeart/2005/8/layout/list1"/>
    <dgm:cxn modelId="{03E9DFE9-C276-4533-831B-B899C93CC2BC}" type="presOf" srcId="{63241703-A8E1-44C7-8F85-AED780F7BE46}" destId="{CFA14FA4-5ABE-4DFE-BC79-1EAAF092B77E}" srcOrd="1" destOrd="0" presId="urn:microsoft.com/office/officeart/2005/8/layout/list1"/>
    <dgm:cxn modelId="{4F86D82C-09CD-4A31-9FD1-3F8A9573FCBB}" type="presOf" srcId="{822F9C9A-E61E-4F02-B763-B743342EAE5F}" destId="{D1CBF947-E425-441E-9575-BDC772FCCFC7}" srcOrd="1" destOrd="0" presId="urn:microsoft.com/office/officeart/2005/8/layout/list1"/>
    <dgm:cxn modelId="{AFF6285B-C6D4-4E7C-A554-6B46F3AB4EF4}" srcId="{FA1DCBC9-A99D-4206-938C-BE1A2C735ACC}" destId="{63241703-A8E1-44C7-8F85-AED780F7BE46}" srcOrd="1" destOrd="0" parTransId="{86EA1C34-ABF2-4BD4-985A-7933224B244D}" sibTransId="{953DF7B1-8B1A-4F5A-8F19-30422356212A}"/>
    <dgm:cxn modelId="{979EC251-033F-464A-81CF-8D17CAEFB726}" srcId="{FA1DCBC9-A99D-4206-938C-BE1A2C735ACC}" destId="{822F9C9A-E61E-4F02-B763-B743342EAE5F}" srcOrd="6" destOrd="0" parTransId="{A4E88989-3220-4665-BA82-88D6CE4B609F}" sibTransId="{9CB00D51-7A90-43FE-9313-F9F66E9FAB45}"/>
    <dgm:cxn modelId="{79D4F675-F95A-4CF6-8892-04DC731B5351}" srcId="{FA1DCBC9-A99D-4206-938C-BE1A2C735ACC}" destId="{AEE2F909-1FD2-4EFD-BC28-D9BF530ECFFF}" srcOrd="5" destOrd="0" parTransId="{1CAC3DFA-CBE7-4F2E-8B12-4572E850DA9E}" sibTransId="{B41C9A17-F572-4D91-A3CE-3716AEA1A031}"/>
    <dgm:cxn modelId="{291CAD36-EBD2-4899-BE32-4BE00A83327B}" type="presParOf" srcId="{538B0180-13BD-4075-83FD-37889F972244}" destId="{CF932EA1-9A76-4D40-B920-7201860FC7D1}" srcOrd="0" destOrd="0" presId="urn:microsoft.com/office/officeart/2005/8/layout/list1"/>
    <dgm:cxn modelId="{4BC545A0-0999-4B79-8C82-F8E6984314FC}" type="presParOf" srcId="{CF932EA1-9A76-4D40-B920-7201860FC7D1}" destId="{E83C53C3-591E-468B-9CE8-81A0860AA0C9}" srcOrd="0" destOrd="0" presId="urn:microsoft.com/office/officeart/2005/8/layout/list1"/>
    <dgm:cxn modelId="{A11A9A81-0019-44FA-8377-F990EB9CADFE}" type="presParOf" srcId="{CF932EA1-9A76-4D40-B920-7201860FC7D1}" destId="{DC45AEB9-A97B-41CF-AB58-8037FC9D63E1}" srcOrd="1" destOrd="0" presId="urn:microsoft.com/office/officeart/2005/8/layout/list1"/>
    <dgm:cxn modelId="{CEFB9DBB-42F8-42B8-8506-D482D78E1E3F}" type="presParOf" srcId="{538B0180-13BD-4075-83FD-37889F972244}" destId="{008A943C-FB88-432D-833F-C01613139A9E}" srcOrd="1" destOrd="0" presId="urn:microsoft.com/office/officeart/2005/8/layout/list1"/>
    <dgm:cxn modelId="{09D88C0B-FD3E-4D0C-A402-8D1B1678843C}" type="presParOf" srcId="{538B0180-13BD-4075-83FD-37889F972244}" destId="{E66DE78C-7593-4534-AB68-348AC004ABCD}" srcOrd="2" destOrd="0" presId="urn:microsoft.com/office/officeart/2005/8/layout/list1"/>
    <dgm:cxn modelId="{AB287B24-BFF6-47CD-A24F-7C1018A33FF1}" type="presParOf" srcId="{538B0180-13BD-4075-83FD-37889F972244}" destId="{A4FC0063-B7DD-4329-AB93-E79B0C871DF0}" srcOrd="3" destOrd="0" presId="urn:microsoft.com/office/officeart/2005/8/layout/list1"/>
    <dgm:cxn modelId="{6324D80E-1502-4217-B125-560E00E8676F}" type="presParOf" srcId="{538B0180-13BD-4075-83FD-37889F972244}" destId="{90683268-EB42-4701-B40E-0332CA1FF51B}" srcOrd="4" destOrd="0" presId="urn:microsoft.com/office/officeart/2005/8/layout/list1"/>
    <dgm:cxn modelId="{626B0647-298C-4C6B-90A5-8C9AA8BF5361}" type="presParOf" srcId="{90683268-EB42-4701-B40E-0332CA1FF51B}" destId="{B6EF70F6-948B-4772-9D60-F9F7C27F1C66}" srcOrd="0" destOrd="0" presId="urn:microsoft.com/office/officeart/2005/8/layout/list1"/>
    <dgm:cxn modelId="{298E2107-FE43-420A-A9C5-BFABBD2289AB}" type="presParOf" srcId="{90683268-EB42-4701-B40E-0332CA1FF51B}" destId="{CFA14FA4-5ABE-4DFE-BC79-1EAAF092B77E}" srcOrd="1" destOrd="0" presId="urn:microsoft.com/office/officeart/2005/8/layout/list1"/>
    <dgm:cxn modelId="{877F790C-E2EB-4DC2-906C-6E5A015311B9}" type="presParOf" srcId="{538B0180-13BD-4075-83FD-37889F972244}" destId="{BAD18D5B-6C80-44F0-BEEC-082F647E1C79}" srcOrd="5" destOrd="0" presId="urn:microsoft.com/office/officeart/2005/8/layout/list1"/>
    <dgm:cxn modelId="{29232FE2-2D0E-4B75-8559-F6AFFCF2654D}" type="presParOf" srcId="{538B0180-13BD-4075-83FD-37889F972244}" destId="{AF9D14ED-E278-414B-97FC-BD79B99C2C9F}" srcOrd="6" destOrd="0" presId="urn:microsoft.com/office/officeart/2005/8/layout/list1"/>
    <dgm:cxn modelId="{1BD22484-4FFB-4865-B9E5-F52CD06C3809}" type="presParOf" srcId="{538B0180-13BD-4075-83FD-37889F972244}" destId="{170A88AF-7590-4C54-8E17-41687FC7C518}" srcOrd="7" destOrd="0" presId="urn:microsoft.com/office/officeart/2005/8/layout/list1"/>
    <dgm:cxn modelId="{12B68325-FA3A-42B3-AFF9-9F6086BC937E}" type="presParOf" srcId="{538B0180-13BD-4075-83FD-37889F972244}" destId="{5C722E8A-C375-481E-82D8-01BC79F6C6C5}" srcOrd="8" destOrd="0" presId="urn:microsoft.com/office/officeart/2005/8/layout/list1"/>
    <dgm:cxn modelId="{C2C3DEA9-3EB4-4419-9A54-9EBF8114DBA9}" type="presParOf" srcId="{5C722E8A-C375-481E-82D8-01BC79F6C6C5}" destId="{755509DB-4BD3-4947-B005-A4110B21CBE4}" srcOrd="0" destOrd="0" presId="urn:microsoft.com/office/officeart/2005/8/layout/list1"/>
    <dgm:cxn modelId="{104E4CD9-8AE9-4331-BE3F-9BD2B9514E0F}" type="presParOf" srcId="{5C722E8A-C375-481E-82D8-01BC79F6C6C5}" destId="{621D3C55-BB63-468F-B670-F9A3AF5966D4}" srcOrd="1" destOrd="0" presId="urn:microsoft.com/office/officeart/2005/8/layout/list1"/>
    <dgm:cxn modelId="{C5EE6996-067F-40A5-BFFB-C10B425F23FA}" type="presParOf" srcId="{538B0180-13BD-4075-83FD-37889F972244}" destId="{0A8FEFAF-EFCA-468D-97F1-A4E74A3CA860}" srcOrd="9" destOrd="0" presId="urn:microsoft.com/office/officeart/2005/8/layout/list1"/>
    <dgm:cxn modelId="{87116167-A4D6-4A3C-99FE-CA124BEF76B0}" type="presParOf" srcId="{538B0180-13BD-4075-83FD-37889F972244}" destId="{44B57EB9-FC38-430E-A267-01A0D3D60B64}" srcOrd="10" destOrd="0" presId="urn:microsoft.com/office/officeart/2005/8/layout/list1"/>
    <dgm:cxn modelId="{E4E08197-F62B-4347-AE34-2A0EF8455359}" type="presParOf" srcId="{538B0180-13BD-4075-83FD-37889F972244}" destId="{A3FB2BAD-29DB-4992-91CC-2970B36A6360}" srcOrd="11" destOrd="0" presId="urn:microsoft.com/office/officeart/2005/8/layout/list1"/>
    <dgm:cxn modelId="{30549947-CA88-4DD0-BB9D-E39A95645865}" type="presParOf" srcId="{538B0180-13BD-4075-83FD-37889F972244}" destId="{D0E6A8AE-2AF2-4C3B-B3DE-6CE23575A298}" srcOrd="12" destOrd="0" presId="urn:microsoft.com/office/officeart/2005/8/layout/list1"/>
    <dgm:cxn modelId="{557408D6-8681-4F99-B07B-FBFACF571E22}" type="presParOf" srcId="{D0E6A8AE-2AF2-4C3B-B3DE-6CE23575A298}" destId="{4C0040B5-1251-47C4-8729-6ECC3B8B2BFA}" srcOrd="0" destOrd="0" presId="urn:microsoft.com/office/officeart/2005/8/layout/list1"/>
    <dgm:cxn modelId="{4F039E7F-A9A6-49DA-8C85-743DB5CE487D}" type="presParOf" srcId="{D0E6A8AE-2AF2-4C3B-B3DE-6CE23575A298}" destId="{2C37602B-4337-44BE-820E-72475FB885AE}" srcOrd="1" destOrd="0" presId="urn:microsoft.com/office/officeart/2005/8/layout/list1"/>
    <dgm:cxn modelId="{12092C55-157C-449C-BA03-281AA6C7C5B6}" type="presParOf" srcId="{538B0180-13BD-4075-83FD-37889F972244}" destId="{B0546A2B-4395-4CFC-BFDC-713A5B456F23}" srcOrd="13" destOrd="0" presId="urn:microsoft.com/office/officeart/2005/8/layout/list1"/>
    <dgm:cxn modelId="{6266C786-597E-49F3-8EC1-DCF6F53491CE}" type="presParOf" srcId="{538B0180-13BD-4075-83FD-37889F972244}" destId="{FF720C00-8A73-4CA5-A5FB-460F41F5E2E6}" srcOrd="14" destOrd="0" presId="urn:microsoft.com/office/officeart/2005/8/layout/list1"/>
    <dgm:cxn modelId="{664B2C63-21E2-4A78-859B-421385F1752A}" type="presParOf" srcId="{538B0180-13BD-4075-83FD-37889F972244}" destId="{C813AD23-EE1B-401E-BD5B-0882BF7C34A4}" srcOrd="15" destOrd="0" presId="urn:microsoft.com/office/officeart/2005/8/layout/list1"/>
    <dgm:cxn modelId="{1CC0FA0D-9513-47F6-9171-DE5B7C469FB0}" type="presParOf" srcId="{538B0180-13BD-4075-83FD-37889F972244}" destId="{7E285983-C447-4D63-ABCF-A316300BBAA6}" srcOrd="16" destOrd="0" presId="urn:microsoft.com/office/officeart/2005/8/layout/list1"/>
    <dgm:cxn modelId="{9581B6B6-7A8A-4DC6-9C03-A66DB62CBF33}" type="presParOf" srcId="{7E285983-C447-4D63-ABCF-A316300BBAA6}" destId="{7ED87A5E-F830-4C6F-97B4-490BDA78F1FD}" srcOrd="0" destOrd="0" presId="urn:microsoft.com/office/officeart/2005/8/layout/list1"/>
    <dgm:cxn modelId="{0FBF5501-DCB8-4542-8561-A8D13F52AE61}" type="presParOf" srcId="{7E285983-C447-4D63-ABCF-A316300BBAA6}" destId="{F954F293-9E65-478B-B46E-98780FA58799}" srcOrd="1" destOrd="0" presId="urn:microsoft.com/office/officeart/2005/8/layout/list1"/>
    <dgm:cxn modelId="{F600E75C-9965-40CB-BD51-2291FAD077C4}" type="presParOf" srcId="{538B0180-13BD-4075-83FD-37889F972244}" destId="{79E5C61A-3629-456E-8C95-BB89C9D71A49}" srcOrd="17" destOrd="0" presId="urn:microsoft.com/office/officeart/2005/8/layout/list1"/>
    <dgm:cxn modelId="{863FB888-8D11-45BB-99DE-B7ED88FC4403}" type="presParOf" srcId="{538B0180-13BD-4075-83FD-37889F972244}" destId="{DB89CBDB-8ADE-4416-8DE6-E7177D86CB7F}" srcOrd="18" destOrd="0" presId="urn:microsoft.com/office/officeart/2005/8/layout/list1"/>
    <dgm:cxn modelId="{F583A8B5-8B85-4BFB-A5E4-4C085AD12F62}" type="presParOf" srcId="{538B0180-13BD-4075-83FD-37889F972244}" destId="{20E9F19E-C358-4401-B30D-AB5B38264706}" srcOrd="19" destOrd="0" presId="urn:microsoft.com/office/officeart/2005/8/layout/list1"/>
    <dgm:cxn modelId="{9EC4A467-A7F7-40D3-8402-F093F4309EE9}" type="presParOf" srcId="{538B0180-13BD-4075-83FD-37889F972244}" destId="{A8FB605D-CABD-4EFC-ABA5-6CBE968DEA87}" srcOrd="20" destOrd="0" presId="urn:microsoft.com/office/officeart/2005/8/layout/list1"/>
    <dgm:cxn modelId="{A4E48B42-365B-4521-BE0F-1D6764907733}" type="presParOf" srcId="{A8FB605D-CABD-4EFC-ABA5-6CBE968DEA87}" destId="{9C3DAE81-254D-459E-9273-82D60867D484}" srcOrd="0" destOrd="0" presId="urn:microsoft.com/office/officeart/2005/8/layout/list1"/>
    <dgm:cxn modelId="{D457B324-04A8-475E-BFAA-1A120A5D35D3}" type="presParOf" srcId="{A8FB605D-CABD-4EFC-ABA5-6CBE968DEA87}" destId="{94DB8858-6E6A-4CF8-B232-4A75C09CBD99}" srcOrd="1" destOrd="0" presId="urn:microsoft.com/office/officeart/2005/8/layout/list1"/>
    <dgm:cxn modelId="{B20C2DB0-FEE8-4C36-B992-5A504ADEF9FD}" type="presParOf" srcId="{538B0180-13BD-4075-83FD-37889F972244}" destId="{99855943-D4EB-45B5-8A1E-93EA36DC83C9}" srcOrd="21" destOrd="0" presId="urn:microsoft.com/office/officeart/2005/8/layout/list1"/>
    <dgm:cxn modelId="{D404C137-AE5E-4187-90EB-22713DC3D7E4}" type="presParOf" srcId="{538B0180-13BD-4075-83FD-37889F972244}" destId="{D2AE3EB4-7D5E-4601-9C48-1FBCF73F990B}" srcOrd="22" destOrd="0" presId="urn:microsoft.com/office/officeart/2005/8/layout/list1"/>
    <dgm:cxn modelId="{1B917F2A-9C8E-480F-976F-634734742F72}" type="presParOf" srcId="{538B0180-13BD-4075-83FD-37889F972244}" destId="{E143ABA1-17F0-4E0B-802B-20EDA263FC2B}" srcOrd="23" destOrd="0" presId="urn:microsoft.com/office/officeart/2005/8/layout/list1"/>
    <dgm:cxn modelId="{9D993C15-831B-4C3B-A315-AF97931F2883}" type="presParOf" srcId="{538B0180-13BD-4075-83FD-37889F972244}" destId="{A5CDC022-0FFF-4FD9-BC60-1D9CD63D5473}" srcOrd="24" destOrd="0" presId="urn:microsoft.com/office/officeart/2005/8/layout/list1"/>
    <dgm:cxn modelId="{7A8B7478-8CD9-4D04-8322-204F29645375}" type="presParOf" srcId="{A5CDC022-0FFF-4FD9-BC60-1D9CD63D5473}" destId="{232FACE3-2386-4B5C-AD32-D0E4A2ACEDE9}" srcOrd="0" destOrd="0" presId="urn:microsoft.com/office/officeart/2005/8/layout/list1"/>
    <dgm:cxn modelId="{9A0274D7-7EB8-4835-9162-921F0679919E}" type="presParOf" srcId="{A5CDC022-0FFF-4FD9-BC60-1D9CD63D5473}" destId="{D1CBF947-E425-441E-9575-BDC772FCCFC7}" srcOrd="1" destOrd="0" presId="urn:microsoft.com/office/officeart/2005/8/layout/list1"/>
    <dgm:cxn modelId="{FD36D15B-3787-4E4D-B2B2-9EB61F5C764C}" type="presParOf" srcId="{538B0180-13BD-4075-83FD-37889F972244}" destId="{E1FE2285-427A-4618-B5CB-8197E824219D}" srcOrd="25" destOrd="0" presId="urn:microsoft.com/office/officeart/2005/8/layout/list1"/>
    <dgm:cxn modelId="{44188421-CFF2-414D-9C10-CFE202AAB891}" type="presParOf" srcId="{538B0180-13BD-4075-83FD-37889F972244}" destId="{6EA064AF-CFEE-445A-8D18-3F39DC07715F}" srcOrd="26" destOrd="0" presId="urn:microsoft.com/office/officeart/2005/8/layout/list1"/>
    <dgm:cxn modelId="{3A85934C-5698-43A3-BEAA-792176FBEF8B}" type="presParOf" srcId="{538B0180-13BD-4075-83FD-37889F972244}" destId="{12994FA2-096A-4568-B982-9D5F17EDEEE4}" srcOrd="27" destOrd="0" presId="urn:microsoft.com/office/officeart/2005/8/layout/list1"/>
    <dgm:cxn modelId="{6E509AD5-B841-4A2B-AB8B-733CDB7964C9}" type="presParOf" srcId="{538B0180-13BD-4075-83FD-37889F972244}" destId="{C7ECE870-B19D-49C6-AFEB-841054A570EA}" srcOrd="28" destOrd="0" presId="urn:microsoft.com/office/officeart/2005/8/layout/list1"/>
    <dgm:cxn modelId="{01C39AB4-24F1-4963-9D7E-280317B2881E}" type="presParOf" srcId="{C7ECE870-B19D-49C6-AFEB-841054A570EA}" destId="{59F7DCEA-9DD9-476C-8C48-A1D46DE8ED82}" srcOrd="0" destOrd="0" presId="urn:microsoft.com/office/officeart/2005/8/layout/list1"/>
    <dgm:cxn modelId="{F7D73F1B-3F21-486F-B84B-6DF71F2CC211}" type="presParOf" srcId="{C7ECE870-B19D-49C6-AFEB-841054A570EA}" destId="{58E8ECEA-0B10-4A36-932B-7B48D3BD7A8D}" srcOrd="1" destOrd="0" presId="urn:microsoft.com/office/officeart/2005/8/layout/list1"/>
    <dgm:cxn modelId="{8AA20BE4-98DF-4BB1-83F8-DFC082C6BC3E}" type="presParOf" srcId="{538B0180-13BD-4075-83FD-37889F972244}" destId="{3A12A6E1-4A41-4E6D-BDAE-8C52F1A5546F}" srcOrd="29" destOrd="0" presId="urn:microsoft.com/office/officeart/2005/8/layout/list1"/>
    <dgm:cxn modelId="{09261A9A-B61B-4EE9-A366-88F176FB5CE0}" type="presParOf" srcId="{538B0180-13BD-4075-83FD-37889F972244}" destId="{37F1304A-D96D-492E-B644-B7CC38373DC0}"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832442-7410-4555-A3FB-D3F7B86DD6C6}" type="doc">
      <dgm:prSet loTypeId="urn:microsoft.com/office/officeart/2005/8/layout/matrix2" loCatId="matrix" qsTypeId="urn:microsoft.com/office/officeart/2005/8/quickstyle/3d4" qsCatId="3D" csTypeId="urn:microsoft.com/office/officeart/2005/8/colors/accent0_3" csCatId="mainScheme" phldr="1"/>
      <dgm:spPr/>
      <dgm:t>
        <a:bodyPr/>
        <a:lstStyle/>
        <a:p>
          <a:endParaRPr lang="en-US"/>
        </a:p>
      </dgm:t>
    </dgm:pt>
    <dgm:pt modelId="{E7BA0678-EA20-4FE2-BB7B-06D32BD841F9}">
      <dgm:prSet phldrT="[Text]" custT="1"/>
      <dgm:spPr>
        <a:xfrm>
          <a:off x="4769008" y="89971"/>
          <a:ext cx="3516712" cy="2231218"/>
        </a:xfrm>
        <a:prstGeom prst="roundRect">
          <a:avLst/>
        </a:prstGeom>
        <a:solidFill>
          <a:srgbClr val="44546A">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algn="ctr">
            <a:buNone/>
          </a:pPr>
          <a:r>
            <a:rPr lang="en-ZA" sz="900" b="1" dirty="0">
              <a:solidFill>
                <a:sysClr val="window" lastClr="FFFFFF"/>
              </a:solidFill>
              <a:latin typeface="Century Gothic" panose="020B0502020202020204" pitchFamily="34" charset="0"/>
              <a:ea typeface="+mn-ea"/>
              <a:cs typeface="+mn-cs"/>
            </a:rPr>
            <a:t>CAPACITATION &amp; DEVELOPMENT: Organisational Structure, Capacity &amp; Skill</a:t>
          </a:r>
        </a:p>
        <a:p>
          <a:pPr marL="228600" indent="-228600" algn="l">
            <a:buNone/>
          </a:pPr>
          <a:r>
            <a:rPr lang="en-ZA" sz="900" b="0" dirty="0">
              <a:solidFill>
                <a:sysClr val="window" lastClr="FFFFFF"/>
              </a:solidFill>
              <a:latin typeface="Century Gothic" panose="020B0502020202020204" pitchFamily="34" charset="0"/>
              <a:ea typeface="+mn-ea"/>
              <a:cs typeface="+mn-cs"/>
            </a:rPr>
            <a:t>Dedicated structure; Intuitional memory  for policies, best </a:t>
          </a:r>
        </a:p>
        <a:p>
          <a:pPr marL="228600" indent="-228600" algn="l">
            <a:buNone/>
          </a:pPr>
          <a:r>
            <a:rPr lang="en-ZA" sz="900" b="0" dirty="0">
              <a:solidFill>
                <a:sysClr val="window" lastClr="FFFFFF"/>
              </a:solidFill>
              <a:latin typeface="Century Gothic" panose="020B0502020202020204" pitchFamily="34" charset="0"/>
              <a:ea typeface="+mn-ea"/>
              <a:cs typeface="+mn-cs"/>
            </a:rPr>
            <a:t>practices; Training (and development Business Process</a:t>
          </a:r>
        </a:p>
        <a:p>
          <a:pPr marL="228600" indent="-228600" algn="l">
            <a:buNone/>
          </a:pPr>
          <a:r>
            <a:rPr lang="en-ZA" sz="900" b="0" dirty="0">
              <a:solidFill>
                <a:sysClr val="window" lastClr="FFFFFF"/>
              </a:solidFill>
              <a:latin typeface="Century Gothic" panose="020B0502020202020204" pitchFamily="34" charset="0"/>
              <a:ea typeface="+mn-ea"/>
              <a:cs typeface="+mn-cs"/>
            </a:rPr>
            <a:t>optimisation; Client Support (Helpdesk) Supplier Development</a:t>
          </a:r>
        </a:p>
        <a:p>
          <a:pPr marL="228600" indent="-228600" algn="l">
            <a:buNone/>
          </a:pPr>
          <a:endParaRPr lang="en-ZA" sz="900" b="0" dirty="0">
            <a:solidFill>
              <a:sysClr val="window" lastClr="FFFFFF"/>
            </a:solidFill>
            <a:latin typeface="Century Gothic" panose="020B0502020202020204" pitchFamily="34" charset="0"/>
            <a:ea typeface="+mn-ea"/>
            <a:cs typeface="+mn-cs"/>
          </a:endParaRPr>
        </a:p>
        <a:p>
          <a:pPr marL="228600" indent="-228600" algn="l">
            <a:buNone/>
          </a:pPr>
          <a:r>
            <a:rPr lang="en-ZA" sz="900" b="1" dirty="0">
              <a:solidFill>
                <a:srgbClr val="FFFF00"/>
              </a:solidFill>
              <a:latin typeface="Century Gothic" panose="020B0502020202020204" pitchFamily="34" charset="0"/>
              <a:ea typeface="+mn-ea"/>
              <a:cs typeface="+mn-cs"/>
            </a:rPr>
            <a:t>1; 2; 4; 5;  6; 7; 8 (EPP action linkages) </a:t>
          </a:r>
        </a:p>
        <a:p>
          <a:pPr marL="228600" indent="-228600" algn="l">
            <a:buNone/>
          </a:pPr>
          <a:endParaRPr lang="en-ZA" sz="1000" dirty="0">
            <a:solidFill>
              <a:srgbClr val="5B9BD5">
                <a:lumMod val="60000"/>
                <a:lumOff val="40000"/>
              </a:srgbClr>
            </a:solidFill>
            <a:latin typeface="Calibri" panose="020F0502020204030204"/>
            <a:ea typeface="+mn-ea"/>
            <a:cs typeface="+mn-cs"/>
          </a:endParaRPr>
        </a:p>
      </dgm:t>
    </dgm:pt>
    <dgm:pt modelId="{8C91C0D7-F0CA-4796-88E2-2EEB5381B563}" type="parTrans" cxnId="{BB640898-1808-4662-8E33-D09EE4999D94}">
      <dgm:prSet/>
      <dgm:spPr/>
      <dgm:t>
        <a:bodyPr/>
        <a:lstStyle/>
        <a:p>
          <a:endParaRPr lang="en-US"/>
        </a:p>
      </dgm:t>
    </dgm:pt>
    <dgm:pt modelId="{7EF2919B-4266-4E90-AC5F-115AFE3EBC38}" type="sibTrans" cxnId="{BB640898-1808-4662-8E33-D09EE4999D94}">
      <dgm:prSet/>
      <dgm:spPr/>
      <dgm:t>
        <a:bodyPr/>
        <a:lstStyle/>
        <a:p>
          <a:endParaRPr lang="en-US"/>
        </a:p>
      </dgm:t>
    </dgm:pt>
    <dgm:pt modelId="{C943DC11-6444-4069-AE34-0159158A61E9}">
      <dgm:prSet phldrT="[Text]" custT="1"/>
      <dgm:spPr>
        <a:xfrm>
          <a:off x="480176" y="2733679"/>
          <a:ext cx="3538128" cy="2254922"/>
        </a:xfrm>
        <a:prstGeom prst="roundRect">
          <a:avLst/>
        </a:prstGeom>
        <a:solidFill>
          <a:srgbClr val="44546A">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algn="ctr">
            <a:buNone/>
          </a:pPr>
          <a:r>
            <a:rPr lang="en-ZA" sz="900" b="1" dirty="0">
              <a:solidFill>
                <a:sysClr val="window" lastClr="FFFFFF"/>
              </a:solidFill>
              <a:latin typeface="Century Gothic" panose="020B0502020202020204" pitchFamily="34" charset="0"/>
              <a:ea typeface="+mn-ea"/>
              <a:cs typeface="+mn-cs"/>
            </a:rPr>
            <a:t>SCM TECHNOLOGY: REPORTING &amp; DATA INTEGRITY</a:t>
          </a:r>
        </a:p>
        <a:p>
          <a:pPr marL="228600" indent="-228600" algn="l">
            <a:buNone/>
          </a:pPr>
          <a:r>
            <a:rPr lang="en-ZA" sz="900" b="0" dirty="0">
              <a:solidFill>
                <a:sysClr val="window" lastClr="FFFFFF"/>
              </a:solidFill>
              <a:latin typeface="Century Gothic" panose="020B0502020202020204" pitchFamily="34" charset="0"/>
              <a:ea typeface="+mn-ea"/>
              <a:cs typeface="+mn-cs"/>
            </a:rPr>
            <a:t>Reporting; Enterprise Content and Information Management; </a:t>
          </a:r>
        </a:p>
        <a:p>
          <a:pPr marL="228600" indent="-228600" algn="l">
            <a:buNone/>
          </a:pPr>
          <a:r>
            <a:rPr lang="en-ZA" sz="900" b="0" dirty="0">
              <a:solidFill>
                <a:sysClr val="window" lastClr="FFFFFF"/>
              </a:solidFill>
              <a:latin typeface="Century Gothic" panose="020B0502020202020204" pitchFamily="34" charset="0"/>
              <a:ea typeface="+mn-ea"/>
              <a:cs typeface="+mn-cs"/>
            </a:rPr>
            <a:t>Integrated financial and Non- Financial System; Reliable data that </a:t>
          </a:r>
        </a:p>
        <a:p>
          <a:pPr marL="228600" indent="-228600" algn="l">
            <a:buNone/>
          </a:pPr>
          <a:r>
            <a:rPr lang="en-ZA" sz="900" b="0" dirty="0">
              <a:solidFill>
                <a:sysClr val="window" lastClr="FFFFFF"/>
              </a:solidFill>
              <a:latin typeface="Century Gothic" panose="020B0502020202020204" pitchFamily="34" charset="0"/>
              <a:ea typeface="+mn-ea"/>
              <a:cs typeface="+mn-cs"/>
            </a:rPr>
            <a:t>supports operational planning and strategic decisions and </a:t>
          </a:r>
        </a:p>
        <a:p>
          <a:pPr marL="228600" indent="-228600" algn="l">
            <a:buNone/>
          </a:pPr>
          <a:r>
            <a:rPr lang="en-ZA" sz="900" b="0" dirty="0">
              <a:solidFill>
                <a:sysClr val="window" lastClr="FFFFFF"/>
              </a:solidFill>
              <a:latin typeface="Century Gothic" panose="020B0502020202020204" pitchFamily="34" charset="0"/>
              <a:ea typeface="+mn-ea"/>
              <a:cs typeface="+mn-cs"/>
            </a:rPr>
            <a:t>Surveillance</a:t>
          </a:r>
        </a:p>
        <a:p>
          <a:pPr marL="228600" indent="-228600" algn="l">
            <a:buNone/>
          </a:pPr>
          <a:endParaRPr lang="en-ZA" sz="900" b="0" dirty="0">
            <a:solidFill>
              <a:sysClr val="window" lastClr="FFFFFF"/>
            </a:solidFill>
            <a:latin typeface="Century Gothic" panose="020B0502020202020204" pitchFamily="34" charset="0"/>
            <a:ea typeface="+mn-ea"/>
            <a:cs typeface="+mn-cs"/>
          </a:endParaRPr>
        </a:p>
        <a:p>
          <a:pPr marL="228600" indent="-228600" algn="l">
            <a:buNone/>
          </a:pPr>
          <a:r>
            <a:rPr lang="en-ZA" sz="900" b="1" dirty="0">
              <a:solidFill>
                <a:srgbClr val="FFFF00"/>
              </a:solidFill>
              <a:latin typeface="Century Gothic" panose="020B0502020202020204" pitchFamily="34" charset="0"/>
              <a:ea typeface="+mn-ea"/>
              <a:cs typeface="+mn-cs"/>
            </a:rPr>
            <a:t>4; 5; 6 (EPP action linkage)s</a:t>
          </a:r>
          <a:r>
            <a:rPr lang="en-ZA" sz="900" b="0" dirty="0">
              <a:solidFill>
                <a:sysClr val="window" lastClr="FFFFFF"/>
              </a:solidFill>
              <a:latin typeface="Century Gothic" panose="020B0502020202020204" pitchFamily="34" charset="0"/>
              <a:ea typeface="+mn-ea"/>
              <a:cs typeface="+mn-cs"/>
            </a:rPr>
            <a:t> </a:t>
          </a:r>
          <a:endParaRPr lang="en-US" sz="900" b="0" dirty="0">
            <a:solidFill>
              <a:sysClr val="window" lastClr="FFFFFF"/>
            </a:solidFill>
            <a:latin typeface="Century Gothic" panose="020B0502020202020204" pitchFamily="34" charset="0"/>
            <a:ea typeface="+mn-ea"/>
            <a:cs typeface="+mn-cs"/>
          </a:endParaRPr>
        </a:p>
      </dgm:t>
    </dgm:pt>
    <dgm:pt modelId="{C937C5A9-40A1-4C65-A179-25E86F2B18FF}" type="parTrans" cxnId="{E7A8C478-BCD2-4ADD-AA7D-048AB8278962}">
      <dgm:prSet/>
      <dgm:spPr/>
      <dgm:t>
        <a:bodyPr/>
        <a:lstStyle/>
        <a:p>
          <a:endParaRPr lang="en-US"/>
        </a:p>
      </dgm:t>
    </dgm:pt>
    <dgm:pt modelId="{D683053A-4C37-4B3D-B8B8-057E371A8113}" type="sibTrans" cxnId="{E7A8C478-BCD2-4ADD-AA7D-048AB8278962}">
      <dgm:prSet/>
      <dgm:spPr/>
      <dgm:t>
        <a:bodyPr/>
        <a:lstStyle/>
        <a:p>
          <a:endParaRPr lang="en-US"/>
        </a:p>
      </dgm:t>
    </dgm:pt>
    <dgm:pt modelId="{FE6CE6BE-73D1-4885-AE42-80C6373BAE9D}">
      <dgm:prSet phldrT="[Text]" custT="1"/>
      <dgm:spPr>
        <a:xfrm>
          <a:off x="4888929" y="2704946"/>
          <a:ext cx="3365172" cy="2331434"/>
        </a:xfrm>
        <a:prstGeom prst="roundRect">
          <a:avLst/>
        </a:prstGeom>
        <a:solidFill>
          <a:srgbClr val="5B9BD5">
            <a:lumMod val="75000"/>
          </a:srgbClr>
        </a:solidFill>
        <a:ln>
          <a:noFill/>
        </a:ln>
        <a:effectLst/>
        <a:scene3d>
          <a:camera prst="orthographicFront"/>
          <a:lightRig rig="chilly" dir="t"/>
        </a:scene3d>
        <a:sp3d prstMaterial="translucentPowder">
          <a:bevelT w="127000" h="25400" prst="softRound"/>
        </a:sp3d>
      </dgm:spPr>
      <dgm:t>
        <a:bodyPr/>
        <a:lstStyle/>
        <a:p>
          <a:pPr algn="ctr">
            <a:buNone/>
          </a:pPr>
          <a:r>
            <a:rPr lang="en-ZA" sz="1000" b="1" dirty="0">
              <a:solidFill>
                <a:sysClr val="window" lastClr="FFFFFF"/>
              </a:solidFill>
              <a:latin typeface="Century Gothic" panose="020B0502020202020204" pitchFamily="34" charset="0"/>
              <a:ea typeface="+mn-ea"/>
              <a:cs typeface="+mn-cs"/>
            </a:rPr>
            <a:t>STRATEGIC PROCUREMENT </a:t>
          </a:r>
        </a:p>
        <a:p>
          <a:pPr marL="228600" indent="-228600" algn="l">
            <a:buNone/>
          </a:pPr>
          <a:r>
            <a:rPr lang="en-ZA" sz="900" b="0" dirty="0">
              <a:solidFill>
                <a:sysClr val="window" lastClr="FFFFFF"/>
              </a:solidFill>
              <a:latin typeface="Century Gothic" panose="020B0502020202020204" pitchFamily="34" charset="0"/>
              <a:ea typeface="+mn-ea"/>
              <a:cs typeface="+mn-cs"/>
            </a:rPr>
            <a:t>Procurement Planning and informed; Commodity  Strategies; </a:t>
          </a:r>
        </a:p>
        <a:p>
          <a:pPr marL="228600" indent="-228600" algn="l">
            <a:buNone/>
          </a:pPr>
          <a:r>
            <a:rPr lang="en-ZA" sz="900" b="0" dirty="0">
              <a:solidFill>
                <a:sysClr val="window" lastClr="FFFFFF"/>
              </a:solidFill>
              <a:latin typeface="Century Gothic" panose="020B0502020202020204" pitchFamily="34" charset="0"/>
              <a:ea typeface="+mn-ea"/>
              <a:cs typeface="+mn-cs"/>
            </a:rPr>
            <a:t>Effective Utilisation of Resources; Value for  Money; Economies of </a:t>
          </a:r>
        </a:p>
        <a:p>
          <a:pPr marL="228600" indent="-228600" algn="l">
            <a:buNone/>
          </a:pPr>
          <a:r>
            <a:rPr lang="en-ZA" sz="900" b="0" dirty="0">
              <a:solidFill>
                <a:sysClr val="window" lastClr="FFFFFF"/>
              </a:solidFill>
              <a:latin typeface="Century Gothic" panose="020B0502020202020204" pitchFamily="34" charset="0"/>
              <a:ea typeface="+mn-ea"/>
              <a:cs typeface="+mn-cs"/>
            </a:rPr>
            <a:t>Scale (transversal contracts; Market intelligence and technical </a:t>
          </a:r>
        </a:p>
        <a:p>
          <a:pPr marL="228600" indent="-228600" algn="l">
            <a:buNone/>
          </a:pPr>
          <a:r>
            <a:rPr lang="en-ZA" sz="900" b="0" dirty="0">
              <a:solidFill>
                <a:sysClr val="window" lastClr="FFFFFF"/>
              </a:solidFill>
              <a:latin typeface="Century Gothic" panose="020B0502020202020204" pitchFamily="34" charset="0"/>
              <a:ea typeface="+mn-ea"/>
              <a:cs typeface="+mn-cs"/>
            </a:rPr>
            <a:t>expertise; Service Delivery Future Improvements</a:t>
          </a:r>
        </a:p>
        <a:p>
          <a:pPr marL="228600" indent="-228600" algn="l">
            <a:buNone/>
          </a:pPr>
          <a:endParaRPr lang="en-ZA" sz="900" b="0" dirty="0">
            <a:solidFill>
              <a:sysClr val="window" lastClr="FFFFFF"/>
            </a:solidFill>
            <a:latin typeface="Century Gothic" panose="020B0502020202020204" pitchFamily="34" charset="0"/>
            <a:ea typeface="+mn-ea"/>
            <a:cs typeface="+mn-cs"/>
          </a:endParaRPr>
        </a:p>
        <a:p>
          <a:pPr marL="228600" indent="-228600" algn="l">
            <a:buNone/>
          </a:pPr>
          <a:r>
            <a:rPr lang="en-ZA" sz="900" b="1" dirty="0">
              <a:solidFill>
                <a:srgbClr val="FFFF00"/>
              </a:solidFill>
              <a:latin typeface="Century Gothic" panose="020B0502020202020204" pitchFamily="34" charset="0"/>
              <a:ea typeface="+mn-ea"/>
              <a:cs typeface="+mn-cs"/>
            </a:rPr>
            <a:t>1; 7; 8 (EPP action linkages) </a:t>
          </a:r>
          <a:endParaRPr lang="en-US" sz="900" b="1" dirty="0">
            <a:solidFill>
              <a:srgbClr val="FFFF00"/>
            </a:solidFill>
            <a:latin typeface="Century Gothic" panose="020B0502020202020204" pitchFamily="34" charset="0"/>
            <a:ea typeface="+mn-ea"/>
            <a:cs typeface="+mn-cs"/>
          </a:endParaRPr>
        </a:p>
      </dgm:t>
    </dgm:pt>
    <dgm:pt modelId="{CA796086-ECE6-435E-BB37-F3BCAC2E24B1}" type="parTrans" cxnId="{23224A91-B17E-48A9-9EE8-941D357C3276}">
      <dgm:prSet/>
      <dgm:spPr/>
      <dgm:t>
        <a:bodyPr/>
        <a:lstStyle/>
        <a:p>
          <a:endParaRPr lang="en-US"/>
        </a:p>
      </dgm:t>
    </dgm:pt>
    <dgm:pt modelId="{8843C366-A808-4C2A-888A-4022978FAE78}" type="sibTrans" cxnId="{23224A91-B17E-48A9-9EE8-941D357C3276}">
      <dgm:prSet/>
      <dgm:spPr/>
      <dgm:t>
        <a:bodyPr/>
        <a:lstStyle/>
        <a:p>
          <a:endParaRPr lang="en-US"/>
        </a:p>
      </dgm:t>
    </dgm:pt>
    <dgm:pt modelId="{8F13467F-81F6-4D5A-970D-F9CC55D62BCE}">
      <dgm:prSet phldrT="[Text]" custT="1"/>
      <dgm:spPr>
        <a:xfrm>
          <a:off x="570570" y="0"/>
          <a:ext cx="3390649" cy="2473307"/>
        </a:xfrm>
        <a:prstGeom prst="roundRect">
          <a:avLst/>
        </a:prstGeom>
        <a:solidFill>
          <a:srgbClr val="5B9BD5">
            <a:lumMod val="75000"/>
          </a:srgbClr>
        </a:solidFill>
        <a:ln>
          <a:solidFill>
            <a:srgbClr val="5B9BD5">
              <a:lumMod val="40000"/>
              <a:lumOff val="60000"/>
            </a:srgbClr>
          </a:solidFill>
        </a:ln>
        <a:effectLst/>
        <a:scene3d>
          <a:camera prst="orthographicFront"/>
          <a:lightRig rig="chilly" dir="t"/>
        </a:scene3d>
        <a:sp3d prstMaterial="translucentPowder">
          <a:bevelT w="127000" h="25400" prst="softRound"/>
        </a:sp3d>
      </dgm:spPr>
      <dgm:t>
        <a:bodyPr/>
        <a:lstStyle/>
        <a:p>
          <a:pPr algn="ctr">
            <a:buNone/>
          </a:pPr>
          <a:r>
            <a:rPr lang="en-ZA" sz="900" b="1" dirty="0">
              <a:solidFill>
                <a:sysClr val="window" lastClr="FFFFFF"/>
              </a:solidFill>
              <a:latin typeface="Century Gothic" panose="020B0502020202020204" pitchFamily="34" charset="0"/>
              <a:ea typeface="+mn-ea"/>
              <a:cs typeface="+mn-cs"/>
            </a:rPr>
            <a:t>GOVERNANCE : Strategy &amp; CONTROL</a:t>
          </a:r>
        </a:p>
        <a:p>
          <a:pPr marL="228600" indent="-228600" algn="l">
            <a:buNone/>
          </a:pPr>
          <a:r>
            <a:rPr lang="en-ZA" sz="900" b="0" dirty="0">
              <a:solidFill>
                <a:sysClr val="window" lastClr="FFFFFF"/>
              </a:solidFill>
              <a:latin typeface="Century Gothic" panose="020B0502020202020204" pitchFamily="34" charset="0"/>
              <a:ea typeface="+mn-ea"/>
              <a:cs typeface="+mn-cs"/>
            </a:rPr>
            <a:t>Standardised  Strategy &amp; Procedure; Functional Ops. Transactional </a:t>
          </a:r>
        </a:p>
        <a:p>
          <a:pPr marL="228600" indent="-228600" algn="l">
            <a:buNone/>
          </a:pPr>
          <a:r>
            <a:rPr lang="en-ZA" sz="900" b="0" dirty="0">
              <a:solidFill>
                <a:sysClr val="window" lastClr="FFFFFF"/>
              </a:solidFill>
              <a:latin typeface="Century Gothic" panose="020B0502020202020204" pitchFamily="34" charset="0"/>
              <a:ea typeface="+mn-ea"/>
              <a:cs typeface="+mn-cs"/>
            </a:rPr>
            <a:t>credibility; compliance; Risk Sensitive; Responsibility &amp; </a:t>
          </a:r>
        </a:p>
        <a:p>
          <a:pPr marL="228600" indent="-228600" algn="l">
            <a:buNone/>
          </a:pPr>
          <a:r>
            <a:rPr lang="en-ZA" sz="900" b="0" dirty="0">
              <a:solidFill>
                <a:sysClr val="window" lastClr="FFFFFF"/>
              </a:solidFill>
              <a:latin typeface="Century Gothic" panose="020B0502020202020204" pitchFamily="34" charset="0"/>
              <a:ea typeface="+mn-ea"/>
              <a:cs typeface="+mn-cs"/>
            </a:rPr>
            <a:t>Accountability Management; Contract Management; Positive </a:t>
          </a:r>
        </a:p>
        <a:p>
          <a:pPr marL="228600" indent="-228600" algn="l">
            <a:buNone/>
          </a:pPr>
          <a:r>
            <a:rPr lang="en-ZA" sz="900" b="0" dirty="0">
              <a:solidFill>
                <a:sysClr val="window" lastClr="FFFFFF"/>
              </a:solidFill>
              <a:latin typeface="Century Gothic" panose="020B0502020202020204" pitchFamily="34" charset="0"/>
              <a:ea typeface="+mn-ea"/>
              <a:cs typeface="+mn-cs"/>
            </a:rPr>
            <a:t>Audit Outcomes</a:t>
          </a:r>
        </a:p>
        <a:p>
          <a:pPr marL="228600" indent="-228600" algn="l">
            <a:buNone/>
          </a:pPr>
          <a:endParaRPr lang="en-ZA" sz="900" b="0" dirty="0">
            <a:solidFill>
              <a:sysClr val="window" lastClr="FFFFFF"/>
            </a:solidFill>
            <a:latin typeface="Century Gothic" panose="020B0502020202020204" pitchFamily="34" charset="0"/>
            <a:ea typeface="+mn-ea"/>
            <a:cs typeface="+mn-cs"/>
          </a:endParaRPr>
        </a:p>
        <a:p>
          <a:pPr marL="228600" indent="-228600" algn="l">
            <a:buNone/>
          </a:pPr>
          <a:r>
            <a:rPr lang="en-ZA" sz="900" b="1" dirty="0">
              <a:solidFill>
                <a:srgbClr val="FFFF00"/>
              </a:solidFill>
              <a:latin typeface="Century Gothic" panose="020B0502020202020204" pitchFamily="34" charset="0"/>
              <a:ea typeface="+mn-ea"/>
              <a:cs typeface="+mn-cs"/>
            </a:rPr>
            <a:t>1; 2; 7; 8 (EPP action linkages)</a:t>
          </a:r>
        </a:p>
        <a:p>
          <a:pPr marL="228600" indent="-228600" algn="l">
            <a:buNone/>
          </a:pPr>
          <a:endParaRPr lang="en-US" sz="1100" dirty="0">
            <a:solidFill>
              <a:sysClr val="window" lastClr="FFFFFF"/>
            </a:solidFill>
            <a:latin typeface="Calibri" panose="020F0502020204030204"/>
            <a:ea typeface="+mn-ea"/>
            <a:cs typeface="+mn-cs"/>
          </a:endParaRPr>
        </a:p>
      </dgm:t>
    </dgm:pt>
    <dgm:pt modelId="{0498F0C3-BB91-4226-8943-9E667A7EE404}" type="sibTrans" cxnId="{1BA498C2-CB72-4536-A04B-E5D79C91BBA3}">
      <dgm:prSet/>
      <dgm:spPr/>
      <dgm:t>
        <a:bodyPr/>
        <a:lstStyle/>
        <a:p>
          <a:endParaRPr lang="en-US"/>
        </a:p>
      </dgm:t>
    </dgm:pt>
    <dgm:pt modelId="{2F65D16B-7A6E-41DB-A1F2-8ADFB84B7410}" type="parTrans" cxnId="{1BA498C2-CB72-4536-A04B-E5D79C91BBA3}">
      <dgm:prSet/>
      <dgm:spPr/>
      <dgm:t>
        <a:bodyPr/>
        <a:lstStyle/>
        <a:p>
          <a:endParaRPr lang="en-US"/>
        </a:p>
      </dgm:t>
    </dgm:pt>
    <dgm:pt modelId="{5EAF64B7-5199-4924-9303-DECCDB0A7F9E}" type="pres">
      <dgm:prSet presAssocID="{A2832442-7410-4555-A3FB-D3F7B86DD6C6}" presName="matrix" presStyleCnt="0">
        <dgm:presLayoutVars>
          <dgm:chMax val="1"/>
          <dgm:dir/>
          <dgm:resizeHandles val="exact"/>
        </dgm:presLayoutVars>
      </dgm:prSet>
      <dgm:spPr/>
      <dgm:t>
        <a:bodyPr/>
        <a:lstStyle/>
        <a:p>
          <a:endParaRPr lang="en-ZA"/>
        </a:p>
      </dgm:t>
    </dgm:pt>
    <dgm:pt modelId="{C24A445B-6B07-4263-9984-62DC9496DDF8}" type="pres">
      <dgm:prSet presAssocID="{A2832442-7410-4555-A3FB-D3F7B86DD6C6}" presName="axisShape" presStyleLbl="bgShp" presStyleIdx="0" presStyleCnt="1" custLinFactNeighborX="827" custLinFactNeighborY="5407"/>
      <dgm:spPr>
        <a:xfrm>
          <a:off x="1878357" y="0"/>
          <a:ext cx="5153024" cy="5153024"/>
        </a:xfrm>
        <a:prstGeom prst="quadArrow">
          <a:avLst>
            <a:gd name="adj1" fmla="val 2000"/>
            <a:gd name="adj2" fmla="val 4000"/>
            <a:gd name="adj3" fmla="val 5000"/>
          </a:avLst>
        </a:prstGeom>
        <a:solidFill>
          <a:srgbClr val="44546A">
            <a:tint val="40000"/>
            <a:hueOff val="0"/>
            <a:satOff val="0"/>
            <a:lumOff val="0"/>
            <a:alphaOff val="0"/>
          </a:srgbClr>
        </a:solidFill>
        <a:ln>
          <a:noFill/>
        </a:ln>
        <a:effectLst/>
        <a:scene3d>
          <a:camera prst="orthographicFront"/>
          <a:lightRig rig="chilly" dir="t"/>
        </a:scene3d>
        <a:sp3d z="-12700" extrusionH="1700" prstMaterial="translucentPowder">
          <a:bevelT w="25400" h="6350" prst="softRound"/>
          <a:bevelB w="0" h="0" prst="convex"/>
        </a:sp3d>
      </dgm:spPr>
    </dgm:pt>
    <dgm:pt modelId="{F3009BD3-54B8-4003-A615-5062FE43D14B}" type="pres">
      <dgm:prSet presAssocID="{A2832442-7410-4555-A3FB-D3F7B86DD6C6}" presName="rect1" presStyleLbl="node1" presStyleIdx="0" presStyleCnt="4" custScaleX="193732" custScaleY="119993" custLinFactNeighborX="-45381" custLinFactNeighborY="-7762">
        <dgm:presLayoutVars>
          <dgm:chMax val="0"/>
          <dgm:chPref val="0"/>
          <dgm:bulletEnabled val="1"/>
        </dgm:presLayoutVars>
      </dgm:prSet>
      <dgm:spPr/>
      <dgm:t>
        <a:bodyPr/>
        <a:lstStyle/>
        <a:p>
          <a:endParaRPr lang="en-ZA"/>
        </a:p>
      </dgm:t>
    </dgm:pt>
    <dgm:pt modelId="{08822C36-ABE0-411A-AF50-B4572F65CD96}" type="pres">
      <dgm:prSet presAssocID="{A2832442-7410-4555-A3FB-D3F7B86DD6C6}" presName="rect2" presStyleLbl="node1" presStyleIdx="1" presStyleCnt="4" custScaleX="190732" custScaleY="108248" custLinFactNeighborX="43865" custLinFactNeighborY="-7761">
        <dgm:presLayoutVars>
          <dgm:chMax val="0"/>
          <dgm:chPref val="0"/>
          <dgm:bulletEnabled val="1"/>
        </dgm:presLayoutVars>
      </dgm:prSet>
      <dgm:spPr/>
      <dgm:t>
        <a:bodyPr/>
        <a:lstStyle/>
        <a:p>
          <a:endParaRPr lang="en-ZA"/>
        </a:p>
      </dgm:t>
    </dgm:pt>
    <dgm:pt modelId="{9676F388-6D23-48DF-8EF3-C4106E0F2F7B}" type="pres">
      <dgm:prSet presAssocID="{A2832442-7410-4555-A3FB-D3F7B86DD6C6}" presName="rect3" presStyleLbl="node1" presStyleIdx="2" presStyleCnt="4" custScaleX="195908" custScaleY="109398" custLinFactNeighborX="-46189" custLinFactNeighborY="3574">
        <dgm:presLayoutVars>
          <dgm:chMax val="0"/>
          <dgm:chPref val="0"/>
          <dgm:bulletEnabled val="1"/>
        </dgm:presLayoutVars>
      </dgm:prSet>
      <dgm:spPr/>
      <dgm:t>
        <a:bodyPr/>
        <a:lstStyle/>
        <a:p>
          <a:endParaRPr lang="en-ZA"/>
        </a:p>
      </dgm:t>
    </dgm:pt>
    <dgm:pt modelId="{BC1FD7F6-F9A8-4ABD-A650-DB51A806BEF8}" type="pres">
      <dgm:prSet presAssocID="{A2832442-7410-4555-A3FB-D3F7B86DD6C6}" presName="rect4" presStyleLbl="node1" presStyleIdx="3" presStyleCnt="4" custScaleX="199280" custScaleY="113110" custLinFactNeighborX="46007" custLinFactNeighborY="4036">
        <dgm:presLayoutVars>
          <dgm:chMax val="0"/>
          <dgm:chPref val="0"/>
          <dgm:bulletEnabled val="1"/>
        </dgm:presLayoutVars>
      </dgm:prSet>
      <dgm:spPr/>
      <dgm:t>
        <a:bodyPr/>
        <a:lstStyle/>
        <a:p>
          <a:endParaRPr lang="en-ZA"/>
        </a:p>
      </dgm:t>
    </dgm:pt>
  </dgm:ptLst>
  <dgm:cxnLst>
    <dgm:cxn modelId="{47389E32-8C57-40AA-93AE-3C70CE8D2366}" type="presOf" srcId="{FE6CE6BE-73D1-4885-AE42-80C6373BAE9D}" destId="{BC1FD7F6-F9A8-4ABD-A650-DB51A806BEF8}" srcOrd="0" destOrd="0" presId="urn:microsoft.com/office/officeart/2005/8/layout/matrix2"/>
    <dgm:cxn modelId="{8E86BB0D-4F6B-4F34-B5AC-7D393C0A8F8F}" type="presOf" srcId="{C943DC11-6444-4069-AE34-0159158A61E9}" destId="{9676F388-6D23-48DF-8EF3-C4106E0F2F7B}" srcOrd="0" destOrd="0" presId="urn:microsoft.com/office/officeart/2005/8/layout/matrix2"/>
    <dgm:cxn modelId="{1BA498C2-CB72-4536-A04B-E5D79C91BBA3}" srcId="{A2832442-7410-4555-A3FB-D3F7B86DD6C6}" destId="{8F13467F-81F6-4D5A-970D-F9CC55D62BCE}" srcOrd="0" destOrd="0" parTransId="{2F65D16B-7A6E-41DB-A1F2-8ADFB84B7410}" sibTransId="{0498F0C3-BB91-4226-8943-9E667A7EE404}"/>
    <dgm:cxn modelId="{BB640898-1808-4662-8E33-D09EE4999D94}" srcId="{A2832442-7410-4555-A3FB-D3F7B86DD6C6}" destId="{E7BA0678-EA20-4FE2-BB7B-06D32BD841F9}" srcOrd="1" destOrd="0" parTransId="{8C91C0D7-F0CA-4796-88E2-2EEB5381B563}" sibTransId="{7EF2919B-4266-4E90-AC5F-115AFE3EBC38}"/>
    <dgm:cxn modelId="{C814FCFA-C26A-480A-A3A6-4DA6FD857B73}" type="presOf" srcId="{A2832442-7410-4555-A3FB-D3F7B86DD6C6}" destId="{5EAF64B7-5199-4924-9303-DECCDB0A7F9E}" srcOrd="0" destOrd="0" presId="urn:microsoft.com/office/officeart/2005/8/layout/matrix2"/>
    <dgm:cxn modelId="{23224A91-B17E-48A9-9EE8-941D357C3276}" srcId="{A2832442-7410-4555-A3FB-D3F7B86DD6C6}" destId="{FE6CE6BE-73D1-4885-AE42-80C6373BAE9D}" srcOrd="3" destOrd="0" parTransId="{CA796086-ECE6-435E-BB37-F3BCAC2E24B1}" sibTransId="{8843C366-A808-4C2A-888A-4022978FAE78}"/>
    <dgm:cxn modelId="{35F692CC-6838-4329-B83F-60CE51EC2CC3}" type="presOf" srcId="{E7BA0678-EA20-4FE2-BB7B-06D32BD841F9}" destId="{08822C36-ABE0-411A-AF50-B4572F65CD96}" srcOrd="0" destOrd="0" presId="urn:microsoft.com/office/officeart/2005/8/layout/matrix2"/>
    <dgm:cxn modelId="{E7A8C478-BCD2-4ADD-AA7D-048AB8278962}" srcId="{A2832442-7410-4555-A3FB-D3F7B86DD6C6}" destId="{C943DC11-6444-4069-AE34-0159158A61E9}" srcOrd="2" destOrd="0" parTransId="{C937C5A9-40A1-4C65-A179-25E86F2B18FF}" sibTransId="{D683053A-4C37-4B3D-B8B8-057E371A8113}"/>
    <dgm:cxn modelId="{19D4156E-D29C-490D-B412-5A9BAFEFBCAF}" type="presOf" srcId="{8F13467F-81F6-4D5A-970D-F9CC55D62BCE}" destId="{F3009BD3-54B8-4003-A615-5062FE43D14B}" srcOrd="0" destOrd="0" presId="urn:microsoft.com/office/officeart/2005/8/layout/matrix2"/>
    <dgm:cxn modelId="{FFFDA9EB-F6D9-432E-BC01-990435146634}" type="presParOf" srcId="{5EAF64B7-5199-4924-9303-DECCDB0A7F9E}" destId="{C24A445B-6B07-4263-9984-62DC9496DDF8}" srcOrd="0" destOrd="0" presId="urn:microsoft.com/office/officeart/2005/8/layout/matrix2"/>
    <dgm:cxn modelId="{527D234B-8845-4744-8FCD-BF3D5CE9649E}" type="presParOf" srcId="{5EAF64B7-5199-4924-9303-DECCDB0A7F9E}" destId="{F3009BD3-54B8-4003-A615-5062FE43D14B}" srcOrd="1" destOrd="0" presId="urn:microsoft.com/office/officeart/2005/8/layout/matrix2"/>
    <dgm:cxn modelId="{5635FC2C-124F-4DB1-A64C-FEED9D22B8D8}" type="presParOf" srcId="{5EAF64B7-5199-4924-9303-DECCDB0A7F9E}" destId="{08822C36-ABE0-411A-AF50-B4572F65CD96}" srcOrd="2" destOrd="0" presId="urn:microsoft.com/office/officeart/2005/8/layout/matrix2"/>
    <dgm:cxn modelId="{81CFE9C9-7A61-417C-B9BC-310F34697A39}" type="presParOf" srcId="{5EAF64B7-5199-4924-9303-DECCDB0A7F9E}" destId="{9676F388-6D23-48DF-8EF3-C4106E0F2F7B}" srcOrd="3" destOrd="0" presId="urn:microsoft.com/office/officeart/2005/8/layout/matrix2"/>
    <dgm:cxn modelId="{C15EA445-0152-40EA-AC6F-A7E81E869A1C}" type="presParOf" srcId="{5EAF64B7-5199-4924-9303-DECCDB0A7F9E}" destId="{BC1FD7F6-F9A8-4ABD-A650-DB51A806BEF8}" srcOrd="4" destOrd="0" presId="urn:microsoft.com/office/officeart/2005/8/layout/matrix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BDDF7D-E698-43BD-9BCF-C4840D34C2C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057A0BA-3207-4A4D-B7E5-C17179E3C648}">
      <dgm:prSet/>
      <dgm:spPr/>
      <dgm:t>
        <a:bodyPr/>
        <a:lstStyle/>
        <a:p>
          <a:r>
            <a:rPr lang="en-US" dirty="0"/>
            <a:t>Issuance of Provincial Treasury Instructions; 2019</a:t>
          </a:r>
        </a:p>
      </dgm:t>
    </dgm:pt>
    <dgm:pt modelId="{AAC05DC4-FFB0-4BED-A53E-422015382102}" type="parTrans" cxnId="{2825E9DE-8653-4AB8-B8D5-5953E3436AFD}">
      <dgm:prSet/>
      <dgm:spPr/>
      <dgm:t>
        <a:bodyPr/>
        <a:lstStyle/>
        <a:p>
          <a:endParaRPr lang="en-US"/>
        </a:p>
      </dgm:t>
    </dgm:pt>
    <dgm:pt modelId="{E295D90E-F115-4A12-84A8-F100B4F5CF7E}" type="sibTrans" cxnId="{2825E9DE-8653-4AB8-B8D5-5953E3436AFD}">
      <dgm:prSet/>
      <dgm:spPr/>
      <dgm:t>
        <a:bodyPr/>
        <a:lstStyle/>
        <a:p>
          <a:endParaRPr lang="en-US"/>
        </a:p>
      </dgm:t>
    </dgm:pt>
    <dgm:pt modelId="{79C79D24-33B3-4405-9FA7-ACF9C97ED72E}">
      <dgm:prSet/>
      <dgm:spPr/>
      <dgm:t>
        <a:bodyPr/>
        <a:lstStyle/>
        <a:p>
          <a:r>
            <a:rPr lang="en-US" dirty="0"/>
            <a:t>Issuance of Revised Blueprint Accounting Officers’ System (Sept 2021)</a:t>
          </a:r>
        </a:p>
      </dgm:t>
    </dgm:pt>
    <dgm:pt modelId="{DF863217-43FA-4508-A3D4-367920579EBB}" type="parTrans" cxnId="{3D2CBB03-7889-49ED-A660-99FEB9028083}">
      <dgm:prSet/>
      <dgm:spPr/>
      <dgm:t>
        <a:bodyPr/>
        <a:lstStyle/>
        <a:p>
          <a:endParaRPr lang="en-US"/>
        </a:p>
      </dgm:t>
    </dgm:pt>
    <dgm:pt modelId="{3A4F386A-60D1-4917-905C-AFE1ACD3B351}" type="sibTrans" cxnId="{3D2CBB03-7889-49ED-A660-99FEB9028083}">
      <dgm:prSet/>
      <dgm:spPr/>
      <dgm:t>
        <a:bodyPr/>
        <a:lstStyle/>
        <a:p>
          <a:endParaRPr lang="en-US"/>
        </a:p>
      </dgm:t>
    </dgm:pt>
    <dgm:pt modelId="{41C1B977-6BF3-48E7-952F-E2C139F475AA}">
      <dgm:prSet/>
      <dgm:spPr/>
      <dgm:t>
        <a:bodyPr/>
        <a:lstStyle/>
        <a:p>
          <a:r>
            <a:rPr lang="en-US" dirty="0"/>
            <a:t>Procurement Planning Toolkit</a:t>
          </a:r>
        </a:p>
      </dgm:t>
    </dgm:pt>
    <dgm:pt modelId="{613F3ACB-663E-4994-9DBF-CE8C6FC50A05}" type="parTrans" cxnId="{FB9D5C88-3773-4DF2-956E-969C0530839A}">
      <dgm:prSet/>
      <dgm:spPr/>
      <dgm:t>
        <a:bodyPr/>
        <a:lstStyle/>
        <a:p>
          <a:endParaRPr lang="en-US"/>
        </a:p>
      </dgm:t>
    </dgm:pt>
    <dgm:pt modelId="{34F881BC-6AFB-454F-8582-85DFB9057D76}" type="sibTrans" cxnId="{FB9D5C88-3773-4DF2-956E-969C0530839A}">
      <dgm:prSet/>
      <dgm:spPr/>
      <dgm:t>
        <a:bodyPr/>
        <a:lstStyle/>
        <a:p>
          <a:endParaRPr lang="en-US"/>
        </a:p>
      </dgm:t>
    </dgm:pt>
    <dgm:pt modelId="{6BAF26FA-7441-4211-ADC4-A9F1115E7403}">
      <dgm:prSet/>
      <dgm:spPr/>
      <dgm:t>
        <a:bodyPr/>
        <a:lstStyle/>
        <a:p>
          <a:r>
            <a:rPr lang="en-US" dirty="0"/>
            <a:t>Institutional Memory (Knowledge Management)</a:t>
          </a:r>
        </a:p>
      </dgm:t>
    </dgm:pt>
    <dgm:pt modelId="{B1097CCE-69FE-434D-BA28-48577B1E2EA9}" type="parTrans" cxnId="{CAF3D91E-8D16-490C-B7B2-FC5278B8686D}">
      <dgm:prSet/>
      <dgm:spPr/>
      <dgm:t>
        <a:bodyPr/>
        <a:lstStyle/>
        <a:p>
          <a:endParaRPr lang="en-US"/>
        </a:p>
      </dgm:t>
    </dgm:pt>
    <dgm:pt modelId="{FAE308BD-76D3-4023-8625-7FC5BCE3DD35}" type="sibTrans" cxnId="{CAF3D91E-8D16-490C-B7B2-FC5278B8686D}">
      <dgm:prSet/>
      <dgm:spPr/>
      <dgm:t>
        <a:bodyPr/>
        <a:lstStyle/>
        <a:p>
          <a:endParaRPr lang="en-US"/>
        </a:p>
      </dgm:t>
    </dgm:pt>
    <dgm:pt modelId="{E342A29B-CA78-4636-AF91-9B3675A473B2}">
      <dgm:prSet/>
      <dgm:spPr/>
      <dgm:t>
        <a:bodyPr/>
        <a:lstStyle/>
        <a:p>
          <a:r>
            <a:rPr lang="en-US" dirty="0"/>
            <a:t>Monitoring and Evaluation(Surveillance) – PDR and SCM assessments</a:t>
          </a:r>
        </a:p>
      </dgm:t>
    </dgm:pt>
    <dgm:pt modelId="{6D1EA588-DA6C-44CE-BFD2-0841256871DE}" type="parTrans" cxnId="{D48A3908-911A-4CBE-BDBC-ECCF923C8225}">
      <dgm:prSet/>
      <dgm:spPr/>
      <dgm:t>
        <a:bodyPr/>
        <a:lstStyle/>
        <a:p>
          <a:endParaRPr lang="en-US"/>
        </a:p>
      </dgm:t>
    </dgm:pt>
    <dgm:pt modelId="{E76A36A4-6376-400E-95CE-1239B2C62EA3}" type="sibTrans" cxnId="{D48A3908-911A-4CBE-BDBC-ECCF923C8225}">
      <dgm:prSet/>
      <dgm:spPr/>
      <dgm:t>
        <a:bodyPr/>
        <a:lstStyle/>
        <a:p>
          <a:endParaRPr lang="en-US"/>
        </a:p>
      </dgm:t>
    </dgm:pt>
    <dgm:pt modelId="{B76959AC-03FA-474B-B653-CCB04225DB01}">
      <dgm:prSet/>
      <dgm:spPr/>
      <dgm:t>
        <a:bodyPr/>
        <a:lstStyle/>
        <a:p>
          <a:r>
            <a:rPr lang="en-US" dirty="0"/>
            <a:t>Performance Information – SCM Insight Reports</a:t>
          </a:r>
        </a:p>
      </dgm:t>
    </dgm:pt>
    <dgm:pt modelId="{8D0F58A0-4907-4487-8715-E4AD3FF6417A}" type="parTrans" cxnId="{2CAAA5CB-E07E-4F0A-BEE5-C167B07F010B}">
      <dgm:prSet/>
      <dgm:spPr/>
      <dgm:t>
        <a:bodyPr/>
        <a:lstStyle/>
        <a:p>
          <a:endParaRPr lang="en-US"/>
        </a:p>
      </dgm:t>
    </dgm:pt>
    <dgm:pt modelId="{A6EDE64B-07E4-4323-854B-3E05BEECEE3A}" type="sibTrans" cxnId="{2CAAA5CB-E07E-4F0A-BEE5-C167B07F010B}">
      <dgm:prSet/>
      <dgm:spPr/>
      <dgm:t>
        <a:bodyPr/>
        <a:lstStyle/>
        <a:p>
          <a:endParaRPr lang="en-US"/>
        </a:p>
      </dgm:t>
    </dgm:pt>
    <dgm:pt modelId="{8F89C249-678C-463B-A73D-E9FB9F23EE2B}" type="pres">
      <dgm:prSet presAssocID="{EDBDDF7D-E698-43BD-9BCF-C4840D34C2C8}" presName="vert0" presStyleCnt="0">
        <dgm:presLayoutVars>
          <dgm:dir/>
          <dgm:animOne val="branch"/>
          <dgm:animLvl val="lvl"/>
        </dgm:presLayoutVars>
      </dgm:prSet>
      <dgm:spPr/>
      <dgm:t>
        <a:bodyPr/>
        <a:lstStyle/>
        <a:p>
          <a:endParaRPr lang="en-ZA"/>
        </a:p>
      </dgm:t>
    </dgm:pt>
    <dgm:pt modelId="{D75F475D-1F5F-419C-86C6-AE2EFA335C40}" type="pres">
      <dgm:prSet presAssocID="{B057A0BA-3207-4A4D-B7E5-C17179E3C648}" presName="thickLine" presStyleLbl="alignNode1" presStyleIdx="0" presStyleCnt="6"/>
      <dgm:spPr/>
    </dgm:pt>
    <dgm:pt modelId="{5221ACA2-277E-4CA2-B650-9F4FF1A6FE09}" type="pres">
      <dgm:prSet presAssocID="{B057A0BA-3207-4A4D-B7E5-C17179E3C648}" presName="horz1" presStyleCnt="0"/>
      <dgm:spPr/>
    </dgm:pt>
    <dgm:pt modelId="{F33AEC23-92D5-4888-A658-BCA31371285A}" type="pres">
      <dgm:prSet presAssocID="{B057A0BA-3207-4A4D-B7E5-C17179E3C648}" presName="tx1" presStyleLbl="revTx" presStyleIdx="0" presStyleCnt="6"/>
      <dgm:spPr/>
      <dgm:t>
        <a:bodyPr/>
        <a:lstStyle/>
        <a:p>
          <a:endParaRPr lang="en-ZA"/>
        </a:p>
      </dgm:t>
    </dgm:pt>
    <dgm:pt modelId="{EE59CDF1-8284-4003-80A8-90116233C424}" type="pres">
      <dgm:prSet presAssocID="{B057A0BA-3207-4A4D-B7E5-C17179E3C648}" presName="vert1" presStyleCnt="0"/>
      <dgm:spPr/>
    </dgm:pt>
    <dgm:pt modelId="{A256CEB6-1B7D-4778-9C17-0608F19674CC}" type="pres">
      <dgm:prSet presAssocID="{79C79D24-33B3-4405-9FA7-ACF9C97ED72E}" presName="thickLine" presStyleLbl="alignNode1" presStyleIdx="1" presStyleCnt="6"/>
      <dgm:spPr/>
    </dgm:pt>
    <dgm:pt modelId="{229708DD-7640-4951-9608-115F0794FBA0}" type="pres">
      <dgm:prSet presAssocID="{79C79D24-33B3-4405-9FA7-ACF9C97ED72E}" presName="horz1" presStyleCnt="0"/>
      <dgm:spPr/>
    </dgm:pt>
    <dgm:pt modelId="{104BF05A-1346-4EC0-A8E4-08C18825E25A}" type="pres">
      <dgm:prSet presAssocID="{79C79D24-33B3-4405-9FA7-ACF9C97ED72E}" presName="tx1" presStyleLbl="revTx" presStyleIdx="1" presStyleCnt="6"/>
      <dgm:spPr/>
      <dgm:t>
        <a:bodyPr/>
        <a:lstStyle/>
        <a:p>
          <a:endParaRPr lang="en-ZA"/>
        </a:p>
      </dgm:t>
    </dgm:pt>
    <dgm:pt modelId="{A81EC0A0-DCEB-4BB2-9B52-EC861474EB13}" type="pres">
      <dgm:prSet presAssocID="{79C79D24-33B3-4405-9FA7-ACF9C97ED72E}" presName="vert1" presStyleCnt="0"/>
      <dgm:spPr/>
    </dgm:pt>
    <dgm:pt modelId="{A1C3EA6A-11EE-4C03-8166-7426E9812A99}" type="pres">
      <dgm:prSet presAssocID="{41C1B977-6BF3-48E7-952F-E2C139F475AA}" presName="thickLine" presStyleLbl="alignNode1" presStyleIdx="2" presStyleCnt="6"/>
      <dgm:spPr/>
    </dgm:pt>
    <dgm:pt modelId="{30355268-CA8D-4458-AE4A-B2CB98F9C533}" type="pres">
      <dgm:prSet presAssocID="{41C1B977-6BF3-48E7-952F-E2C139F475AA}" presName="horz1" presStyleCnt="0"/>
      <dgm:spPr/>
    </dgm:pt>
    <dgm:pt modelId="{46031483-F9FA-43EF-B747-BE8FF7127D0C}" type="pres">
      <dgm:prSet presAssocID="{41C1B977-6BF3-48E7-952F-E2C139F475AA}" presName="tx1" presStyleLbl="revTx" presStyleIdx="2" presStyleCnt="6"/>
      <dgm:spPr/>
      <dgm:t>
        <a:bodyPr/>
        <a:lstStyle/>
        <a:p>
          <a:endParaRPr lang="en-ZA"/>
        </a:p>
      </dgm:t>
    </dgm:pt>
    <dgm:pt modelId="{E16BA163-DF18-408A-B7B4-094AA7940BEB}" type="pres">
      <dgm:prSet presAssocID="{41C1B977-6BF3-48E7-952F-E2C139F475AA}" presName="vert1" presStyleCnt="0"/>
      <dgm:spPr/>
    </dgm:pt>
    <dgm:pt modelId="{058F6F1E-24E1-4F1A-9CCE-DB3FC1D96C67}" type="pres">
      <dgm:prSet presAssocID="{6BAF26FA-7441-4211-ADC4-A9F1115E7403}" presName="thickLine" presStyleLbl="alignNode1" presStyleIdx="3" presStyleCnt="6"/>
      <dgm:spPr/>
    </dgm:pt>
    <dgm:pt modelId="{5CA0015A-F52B-423A-94EE-95F12409CE01}" type="pres">
      <dgm:prSet presAssocID="{6BAF26FA-7441-4211-ADC4-A9F1115E7403}" presName="horz1" presStyleCnt="0"/>
      <dgm:spPr/>
    </dgm:pt>
    <dgm:pt modelId="{51952028-8858-4201-AD94-86BC265CC2FD}" type="pres">
      <dgm:prSet presAssocID="{6BAF26FA-7441-4211-ADC4-A9F1115E7403}" presName="tx1" presStyleLbl="revTx" presStyleIdx="3" presStyleCnt="6"/>
      <dgm:spPr/>
      <dgm:t>
        <a:bodyPr/>
        <a:lstStyle/>
        <a:p>
          <a:endParaRPr lang="en-ZA"/>
        </a:p>
      </dgm:t>
    </dgm:pt>
    <dgm:pt modelId="{158552B3-00EC-4E5B-84F0-EE55F548076F}" type="pres">
      <dgm:prSet presAssocID="{6BAF26FA-7441-4211-ADC4-A9F1115E7403}" presName="vert1" presStyleCnt="0"/>
      <dgm:spPr/>
    </dgm:pt>
    <dgm:pt modelId="{90D82611-F3A8-4473-A776-7980D4EBD002}" type="pres">
      <dgm:prSet presAssocID="{E342A29B-CA78-4636-AF91-9B3675A473B2}" presName="thickLine" presStyleLbl="alignNode1" presStyleIdx="4" presStyleCnt="6"/>
      <dgm:spPr/>
    </dgm:pt>
    <dgm:pt modelId="{9293438B-F724-4DF2-9D02-EB48A69DA7D3}" type="pres">
      <dgm:prSet presAssocID="{E342A29B-CA78-4636-AF91-9B3675A473B2}" presName="horz1" presStyleCnt="0"/>
      <dgm:spPr/>
    </dgm:pt>
    <dgm:pt modelId="{116552F0-B997-4E15-8AB9-D9D749FD4697}" type="pres">
      <dgm:prSet presAssocID="{E342A29B-CA78-4636-AF91-9B3675A473B2}" presName="tx1" presStyleLbl="revTx" presStyleIdx="4" presStyleCnt="6"/>
      <dgm:spPr/>
      <dgm:t>
        <a:bodyPr/>
        <a:lstStyle/>
        <a:p>
          <a:endParaRPr lang="en-ZA"/>
        </a:p>
      </dgm:t>
    </dgm:pt>
    <dgm:pt modelId="{635AD350-FCD5-49B9-A154-6B315D90A6A2}" type="pres">
      <dgm:prSet presAssocID="{E342A29B-CA78-4636-AF91-9B3675A473B2}" presName="vert1" presStyleCnt="0"/>
      <dgm:spPr/>
    </dgm:pt>
    <dgm:pt modelId="{F9DFF0B7-4C5F-4C21-A473-165F4D1A8051}" type="pres">
      <dgm:prSet presAssocID="{B76959AC-03FA-474B-B653-CCB04225DB01}" presName="thickLine" presStyleLbl="alignNode1" presStyleIdx="5" presStyleCnt="6"/>
      <dgm:spPr/>
    </dgm:pt>
    <dgm:pt modelId="{36E967F5-EC2D-44C6-9E8A-7DB9CC499D32}" type="pres">
      <dgm:prSet presAssocID="{B76959AC-03FA-474B-B653-CCB04225DB01}" presName="horz1" presStyleCnt="0"/>
      <dgm:spPr/>
    </dgm:pt>
    <dgm:pt modelId="{0D05B235-6E3B-4BD7-9AC9-7075C4EFB05A}" type="pres">
      <dgm:prSet presAssocID="{B76959AC-03FA-474B-B653-CCB04225DB01}" presName="tx1" presStyleLbl="revTx" presStyleIdx="5" presStyleCnt="6"/>
      <dgm:spPr/>
      <dgm:t>
        <a:bodyPr/>
        <a:lstStyle/>
        <a:p>
          <a:endParaRPr lang="en-ZA"/>
        </a:p>
      </dgm:t>
    </dgm:pt>
    <dgm:pt modelId="{3AB45D8A-70CE-4C25-8DF9-1AC178AB46E4}" type="pres">
      <dgm:prSet presAssocID="{B76959AC-03FA-474B-B653-CCB04225DB01}" presName="vert1" presStyleCnt="0"/>
      <dgm:spPr/>
    </dgm:pt>
  </dgm:ptLst>
  <dgm:cxnLst>
    <dgm:cxn modelId="{2CAAA5CB-E07E-4F0A-BEE5-C167B07F010B}" srcId="{EDBDDF7D-E698-43BD-9BCF-C4840D34C2C8}" destId="{B76959AC-03FA-474B-B653-CCB04225DB01}" srcOrd="5" destOrd="0" parTransId="{8D0F58A0-4907-4487-8715-E4AD3FF6417A}" sibTransId="{A6EDE64B-07E4-4323-854B-3E05BEECEE3A}"/>
    <dgm:cxn modelId="{6099258C-112A-48E2-B99F-9356F6FBC139}" type="presOf" srcId="{B76959AC-03FA-474B-B653-CCB04225DB01}" destId="{0D05B235-6E3B-4BD7-9AC9-7075C4EFB05A}" srcOrd="0" destOrd="0" presId="urn:microsoft.com/office/officeart/2008/layout/LinedList"/>
    <dgm:cxn modelId="{2825E9DE-8653-4AB8-B8D5-5953E3436AFD}" srcId="{EDBDDF7D-E698-43BD-9BCF-C4840D34C2C8}" destId="{B057A0BA-3207-4A4D-B7E5-C17179E3C648}" srcOrd="0" destOrd="0" parTransId="{AAC05DC4-FFB0-4BED-A53E-422015382102}" sibTransId="{E295D90E-F115-4A12-84A8-F100B4F5CF7E}"/>
    <dgm:cxn modelId="{CAF3D91E-8D16-490C-B7B2-FC5278B8686D}" srcId="{EDBDDF7D-E698-43BD-9BCF-C4840D34C2C8}" destId="{6BAF26FA-7441-4211-ADC4-A9F1115E7403}" srcOrd="3" destOrd="0" parTransId="{B1097CCE-69FE-434D-BA28-48577B1E2EA9}" sibTransId="{FAE308BD-76D3-4023-8625-7FC5BCE3DD35}"/>
    <dgm:cxn modelId="{475FD151-A848-42F7-B999-0EB8340E15F7}" type="presOf" srcId="{79C79D24-33B3-4405-9FA7-ACF9C97ED72E}" destId="{104BF05A-1346-4EC0-A8E4-08C18825E25A}" srcOrd="0" destOrd="0" presId="urn:microsoft.com/office/officeart/2008/layout/LinedList"/>
    <dgm:cxn modelId="{D48A3908-911A-4CBE-BDBC-ECCF923C8225}" srcId="{EDBDDF7D-E698-43BD-9BCF-C4840D34C2C8}" destId="{E342A29B-CA78-4636-AF91-9B3675A473B2}" srcOrd="4" destOrd="0" parTransId="{6D1EA588-DA6C-44CE-BFD2-0841256871DE}" sibTransId="{E76A36A4-6376-400E-95CE-1239B2C62EA3}"/>
    <dgm:cxn modelId="{3F9AE2AC-5913-4911-B8BD-F918434D39E1}" type="presOf" srcId="{E342A29B-CA78-4636-AF91-9B3675A473B2}" destId="{116552F0-B997-4E15-8AB9-D9D749FD4697}" srcOrd="0" destOrd="0" presId="urn:microsoft.com/office/officeart/2008/layout/LinedList"/>
    <dgm:cxn modelId="{BD722383-D10B-4690-9D73-95F908FC08AB}" type="presOf" srcId="{6BAF26FA-7441-4211-ADC4-A9F1115E7403}" destId="{51952028-8858-4201-AD94-86BC265CC2FD}" srcOrd="0" destOrd="0" presId="urn:microsoft.com/office/officeart/2008/layout/LinedList"/>
    <dgm:cxn modelId="{FB9D5C88-3773-4DF2-956E-969C0530839A}" srcId="{EDBDDF7D-E698-43BD-9BCF-C4840D34C2C8}" destId="{41C1B977-6BF3-48E7-952F-E2C139F475AA}" srcOrd="2" destOrd="0" parTransId="{613F3ACB-663E-4994-9DBF-CE8C6FC50A05}" sibTransId="{34F881BC-6AFB-454F-8582-85DFB9057D76}"/>
    <dgm:cxn modelId="{7BC0B5D9-07FD-4F90-B3DE-D53C3499C161}" type="presOf" srcId="{EDBDDF7D-E698-43BD-9BCF-C4840D34C2C8}" destId="{8F89C249-678C-463B-A73D-E9FB9F23EE2B}" srcOrd="0" destOrd="0" presId="urn:microsoft.com/office/officeart/2008/layout/LinedList"/>
    <dgm:cxn modelId="{3D2CBB03-7889-49ED-A660-99FEB9028083}" srcId="{EDBDDF7D-E698-43BD-9BCF-C4840D34C2C8}" destId="{79C79D24-33B3-4405-9FA7-ACF9C97ED72E}" srcOrd="1" destOrd="0" parTransId="{DF863217-43FA-4508-A3D4-367920579EBB}" sibTransId="{3A4F386A-60D1-4917-905C-AFE1ACD3B351}"/>
    <dgm:cxn modelId="{1B10C890-D4A4-4667-B6E5-7FCDF8BB53C4}" type="presOf" srcId="{41C1B977-6BF3-48E7-952F-E2C139F475AA}" destId="{46031483-F9FA-43EF-B747-BE8FF7127D0C}" srcOrd="0" destOrd="0" presId="urn:microsoft.com/office/officeart/2008/layout/LinedList"/>
    <dgm:cxn modelId="{FAEF65C5-3CE0-4F79-B649-F3FF2EC48A86}" type="presOf" srcId="{B057A0BA-3207-4A4D-B7E5-C17179E3C648}" destId="{F33AEC23-92D5-4888-A658-BCA31371285A}" srcOrd="0" destOrd="0" presId="urn:microsoft.com/office/officeart/2008/layout/LinedList"/>
    <dgm:cxn modelId="{774A98EB-49EF-46D3-9436-5CE84221F9E5}" type="presParOf" srcId="{8F89C249-678C-463B-A73D-E9FB9F23EE2B}" destId="{D75F475D-1F5F-419C-86C6-AE2EFA335C40}" srcOrd="0" destOrd="0" presId="urn:microsoft.com/office/officeart/2008/layout/LinedList"/>
    <dgm:cxn modelId="{ABB46456-C331-402E-95CB-E053D6D9BC71}" type="presParOf" srcId="{8F89C249-678C-463B-A73D-E9FB9F23EE2B}" destId="{5221ACA2-277E-4CA2-B650-9F4FF1A6FE09}" srcOrd="1" destOrd="0" presId="urn:microsoft.com/office/officeart/2008/layout/LinedList"/>
    <dgm:cxn modelId="{E922F131-94BB-47E2-B452-93B1BB637B9E}" type="presParOf" srcId="{5221ACA2-277E-4CA2-B650-9F4FF1A6FE09}" destId="{F33AEC23-92D5-4888-A658-BCA31371285A}" srcOrd="0" destOrd="0" presId="urn:microsoft.com/office/officeart/2008/layout/LinedList"/>
    <dgm:cxn modelId="{F0411417-17A3-48A3-92B4-90623E53F351}" type="presParOf" srcId="{5221ACA2-277E-4CA2-B650-9F4FF1A6FE09}" destId="{EE59CDF1-8284-4003-80A8-90116233C424}" srcOrd="1" destOrd="0" presId="urn:microsoft.com/office/officeart/2008/layout/LinedList"/>
    <dgm:cxn modelId="{06648898-A540-47D6-90CB-3B7019094D33}" type="presParOf" srcId="{8F89C249-678C-463B-A73D-E9FB9F23EE2B}" destId="{A256CEB6-1B7D-4778-9C17-0608F19674CC}" srcOrd="2" destOrd="0" presId="urn:microsoft.com/office/officeart/2008/layout/LinedList"/>
    <dgm:cxn modelId="{A23BE1CC-D744-4D13-8584-725ECC7CC9D7}" type="presParOf" srcId="{8F89C249-678C-463B-A73D-E9FB9F23EE2B}" destId="{229708DD-7640-4951-9608-115F0794FBA0}" srcOrd="3" destOrd="0" presId="urn:microsoft.com/office/officeart/2008/layout/LinedList"/>
    <dgm:cxn modelId="{ECB88EB8-0273-43DE-A301-05A62B8A34A3}" type="presParOf" srcId="{229708DD-7640-4951-9608-115F0794FBA0}" destId="{104BF05A-1346-4EC0-A8E4-08C18825E25A}" srcOrd="0" destOrd="0" presId="urn:microsoft.com/office/officeart/2008/layout/LinedList"/>
    <dgm:cxn modelId="{7A939AA3-5C65-483A-9A6C-5E00F2BD98DC}" type="presParOf" srcId="{229708DD-7640-4951-9608-115F0794FBA0}" destId="{A81EC0A0-DCEB-4BB2-9B52-EC861474EB13}" srcOrd="1" destOrd="0" presId="urn:microsoft.com/office/officeart/2008/layout/LinedList"/>
    <dgm:cxn modelId="{A119EA37-0C15-41B0-8D33-A0907D361515}" type="presParOf" srcId="{8F89C249-678C-463B-A73D-E9FB9F23EE2B}" destId="{A1C3EA6A-11EE-4C03-8166-7426E9812A99}" srcOrd="4" destOrd="0" presId="urn:microsoft.com/office/officeart/2008/layout/LinedList"/>
    <dgm:cxn modelId="{9325DC94-79E4-4F2B-9E5B-D8A45BDB84A4}" type="presParOf" srcId="{8F89C249-678C-463B-A73D-E9FB9F23EE2B}" destId="{30355268-CA8D-4458-AE4A-B2CB98F9C533}" srcOrd="5" destOrd="0" presId="urn:microsoft.com/office/officeart/2008/layout/LinedList"/>
    <dgm:cxn modelId="{14F70BF5-99F9-408D-AC1A-0FAC0F00717C}" type="presParOf" srcId="{30355268-CA8D-4458-AE4A-B2CB98F9C533}" destId="{46031483-F9FA-43EF-B747-BE8FF7127D0C}" srcOrd="0" destOrd="0" presId="urn:microsoft.com/office/officeart/2008/layout/LinedList"/>
    <dgm:cxn modelId="{025C55A5-8BA4-4E82-A630-31CFD607E0AD}" type="presParOf" srcId="{30355268-CA8D-4458-AE4A-B2CB98F9C533}" destId="{E16BA163-DF18-408A-B7B4-094AA7940BEB}" srcOrd="1" destOrd="0" presId="urn:microsoft.com/office/officeart/2008/layout/LinedList"/>
    <dgm:cxn modelId="{6C4D95EF-EBD2-4FB3-BC39-A235BD37EF66}" type="presParOf" srcId="{8F89C249-678C-463B-A73D-E9FB9F23EE2B}" destId="{058F6F1E-24E1-4F1A-9CCE-DB3FC1D96C67}" srcOrd="6" destOrd="0" presId="urn:microsoft.com/office/officeart/2008/layout/LinedList"/>
    <dgm:cxn modelId="{470D3388-9E03-4264-9BAF-7D0B89C655BF}" type="presParOf" srcId="{8F89C249-678C-463B-A73D-E9FB9F23EE2B}" destId="{5CA0015A-F52B-423A-94EE-95F12409CE01}" srcOrd="7" destOrd="0" presId="urn:microsoft.com/office/officeart/2008/layout/LinedList"/>
    <dgm:cxn modelId="{4F3981FB-986D-4EF0-9ED9-3DA78B91B29F}" type="presParOf" srcId="{5CA0015A-F52B-423A-94EE-95F12409CE01}" destId="{51952028-8858-4201-AD94-86BC265CC2FD}" srcOrd="0" destOrd="0" presId="urn:microsoft.com/office/officeart/2008/layout/LinedList"/>
    <dgm:cxn modelId="{0A192FF5-C071-4E24-9714-221D48D0B697}" type="presParOf" srcId="{5CA0015A-F52B-423A-94EE-95F12409CE01}" destId="{158552B3-00EC-4E5B-84F0-EE55F548076F}" srcOrd="1" destOrd="0" presId="urn:microsoft.com/office/officeart/2008/layout/LinedList"/>
    <dgm:cxn modelId="{23B70ABA-A7D2-4F57-9C4B-FD6DE649C697}" type="presParOf" srcId="{8F89C249-678C-463B-A73D-E9FB9F23EE2B}" destId="{90D82611-F3A8-4473-A776-7980D4EBD002}" srcOrd="8" destOrd="0" presId="urn:microsoft.com/office/officeart/2008/layout/LinedList"/>
    <dgm:cxn modelId="{8583AF1D-2BA7-4E22-8CAA-EEA1D99EF47C}" type="presParOf" srcId="{8F89C249-678C-463B-A73D-E9FB9F23EE2B}" destId="{9293438B-F724-4DF2-9D02-EB48A69DA7D3}" srcOrd="9" destOrd="0" presId="urn:microsoft.com/office/officeart/2008/layout/LinedList"/>
    <dgm:cxn modelId="{3780C76D-4EE2-4779-85B1-C35D1E91415E}" type="presParOf" srcId="{9293438B-F724-4DF2-9D02-EB48A69DA7D3}" destId="{116552F0-B997-4E15-8AB9-D9D749FD4697}" srcOrd="0" destOrd="0" presId="urn:microsoft.com/office/officeart/2008/layout/LinedList"/>
    <dgm:cxn modelId="{AB2EA275-359B-4081-A4B2-E0F96BD0D6A4}" type="presParOf" srcId="{9293438B-F724-4DF2-9D02-EB48A69DA7D3}" destId="{635AD350-FCD5-49B9-A154-6B315D90A6A2}" srcOrd="1" destOrd="0" presId="urn:microsoft.com/office/officeart/2008/layout/LinedList"/>
    <dgm:cxn modelId="{529B9114-E4C1-429F-9033-9328646B0D40}" type="presParOf" srcId="{8F89C249-678C-463B-A73D-E9FB9F23EE2B}" destId="{F9DFF0B7-4C5F-4C21-A473-165F4D1A8051}" srcOrd="10" destOrd="0" presId="urn:microsoft.com/office/officeart/2008/layout/LinedList"/>
    <dgm:cxn modelId="{6D737981-14F6-40C5-A42A-143D1E8ED29F}" type="presParOf" srcId="{8F89C249-678C-463B-A73D-E9FB9F23EE2B}" destId="{36E967F5-EC2D-44C6-9E8A-7DB9CC499D32}" srcOrd="11" destOrd="0" presId="urn:microsoft.com/office/officeart/2008/layout/LinedList"/>
    <dgm:cxn modelId="{AAECE0EF-D205-4520-BDF0-7F8807BC1344}" type="presParOf" srcId="{36E967F5-EC2D-44C6-9E8A-7DB9CC499D32}" destId="{0D05B235-6E3B-4BD7-9AC9-7075C4EFB05A}" srcOrd="0" destOrd="0" presId="urn:microsoft.com/office/officeart/2008/layout/LinedList"/>
    <dgm:cxn modelId="{430E13F4-A0B7-44F8-AA2E-F7432B0230A5}" type="presParOf" srcId="{36E967F5-EC2D-44C6-9E8A-7DB9CC499D32}" destId="{3AB45D8A-70CE-4C25-8DF9-1AC178AB46E4}"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CD7455-E16D-4A27-8389-4B66AA4FEE91}" type="doc">
      <dgm:prSet loTypeId="urn:microsoft.com/office/officeart/2011/layout/ConvergingText" loCatId="process" qsTypeId="urn:microsoft.com/office/officeart/2005/8/quickstyle/3d1" qsCatId="3D" csTypeId="urn:microsoft.com/office/officeart/2005/8/colors/accent1_2" csCatId="accent1" phldr="1"/>
      <dgm:spPr/>
      <dgm:t>
        <a:bodyPr/>
        <a:lstStyle/>
        <a:p>
          <a:endParaRPr lang="en-US"/>
        </a:p>
      </dgm:t>
    </dgm:pt>
    <dgm:pt modelId="{C9B9CD77-C69B-465A-8392-C2002D295482}">
      <dgm:prSet phldrT="[Text]" custT="1"/>
      <dgm:spPr>
        <a:xfrm>
          <a:off x="3270160" y="1753074"/>
          <a:ext cx="2601446" cy="2601716"/>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t>
        <a:bodyPr/>
        <a:lstStyle/>
        <a:p>
          <a:pPr>
            <a:buNone/>
          </a:pPr>
          <a:r>
            <a:rPr lang="en-US" sz="2800" b="1" dirty="0">
              <a:solidFill>
                <a:sysClr val="window" lastClr="FFFFFF"/>
              </a:solidFill>
              <a:latin typeface="Calibri" panose="020F0502020204030204"/>
              <a:ea typeface="+mn-ea"/>
              <a:cs typeface="+mn-cs"/>
            </a:rPr>
            <a:t>ODS</a:t>
          </a:r>
        </a:p>
        <a:p>
          <a:pPr>
            <a:buNone/>
          </a:pPr>
          <a:r>
            <a:rPr lang="en-US" sz="1800" dirty="0">
              <a:solidFill>
                <a:sysClr val="window" lastClr="FFFFFF"/>
              </a:solidFill>
              <a:latin typeface="Calibri" panose="020F0502020204030204"/>
              <a:ea typeface="+mn-ea"/>
              <a:cs typeface="+mn-cs"/>
            </a:rPr>
            <a:t>(Data Store)</a:t>
          </a:r>
        </a:p>
      </dgm:t>
    </dgm:pt>
    <dgm:pt modelId="{E80A2781-EAD7-40C3-8B29-09BF64ACA8DB}" type="parTrans" cxnId="{698894DB-D5E3-4542-B14C-FB9F36755FD8}">
      <dgm:prSet/>
      <dgm:spPr/>
      <dgm:t>
        <a:bodyPr/>
        <a:lstStyle/>
        <a:p>
          <a:endParaRPr lang="en-US"/>
        </a:p>
      </dgm:t>
    </dgm:pt>
    <dgm:pt modelId="{221BC54E-EE27-4356-87E9-9CA57352DDCD}" type="sibTrans" cxnId="{698894DB-D5E3-4542-B14C-FB9F36755FD8}">
      <dgm:prSet/>
      <dgm:spPr/>
      <dgm:t>
        <a:bodyPr/>
        <a:lstStyle/>
        <a:p>
          <a:endParaRPr lang="en-US"/>
        </a:p>
      </dgm:t>
    </dgm:pt>
    <dgm:pt modelId="{7775CD4C-CBD8-4735-B089-78364D025005}">
      <dgm:prSet phldrT="[Text]" custT="1"/>
      <dgm:spPr>
        <a:xfrm>
          <a:off x="0" y="596521"/>
          <a:ext cx="3011447" cy="660887"/>
        </a:xfrm>
        <a:prstGeom prst="rect">
          <a:avLst/>
        </a:prstGeom>
        <a:noFill/>
        <a:ln>
          <a:noFill/>
        </a:ln>
        <a:effectLst/>
      </dgm:spPr>
      <dgm:t>
        <a:bodyPr/>
        <a:lstStyle/>
        <a:p>
          <a:pPr>
            <a:buNone/>
          </a:pPr>
          <a:r>
            <a:rPr lang="en-US" sz="1600" b="1" dirty="0">
              <a:solidFill>
                <a:schemeClr val="tx1"/>
              </a:solidFill>
              <a:latin typeface="Calibri" panose="020F0502020204030204"/>
              <a:ea typeface="+mn-ea"/>
              <a:cs typeface="+mn-cs"/>
            </a:rPr>
            <a:t>1. </a:t>
          </a:r>
          <a:r>
            <a:rPr lang="en-US" sz="1800" b="1" dirty="0">
              <a:solidFill>
                <a:schemeClr val="tx1"/>
              </a:solidFill>
              <a:latin typeface="Calibri" panose="020F0502020204030204"/>
              <a:ea typeface="+mn-ea"/>
              <a:cs typeface="+mn-cs"/>
            </a:rPr>
            <a:t>Procurement</a:t>
          </a:r>
          <a:r>
            <a:rPr lang="en-US" sz="1600" b="1" dirty="0">
              <a:solidFill>
                <a:schemeClr val="tx1"/>
              </a:solidFill>
              <a:latin typeface="Calibri" panose="020F0502020204030204"/>
              <a:ea typeface="+mn-ea"/>
              <a:cs typeface="+mn-cs"/>
            </a:rPr>
            <a:t> Planning Toolkit</a:t>
          </a:r>
        </a:p>
      </dgm:t>
    </dgm:pt>
    <dgm:pt modelId="{0B3B3C98-D041-4254-B7E1-27BC33301FDF}" type="parTrans" cxnId="{3B7DEA47-FAD1-47EA-AD72-467D1C5D1B22}">
      <dgm:prSet/>
      <dgm:spPr/>
      <dgm:t>
        <a:bodyPr/>
        <a:lstStyle/>
        <a:p>
          <a:endParaRPr lang="en-US"/>
        </a:p>
      </dgm:t>
    </dgm:pt>
    <dgm:pt modelId="{5B8A9D85-718F-4526-BD1A-613BB34D5357}" type="sibTrans" cxnId="{3B7DEA47-FAD1-47EA-AD72-467D1C5D1B22}">
      <dgm:prSet/>
      <dgm:spPr/>
      <dgm:t>
        <a:bodyPr/>
        <a:lstStyle/>
        <a:p>
          <a:endParaRPr lang="en-US"/>
        </a:p>
      </dgm:t>
    </dgm:pt>
    <dgm:pt modelId="{78A27D8D-01E2-438A-9A07-E7CD2F2CBCDA}">
      <dgm:prSet phldrT="[Text]" custT="1"/>
      <dgm:spPr>
        <a:xfrm>
          <a:off x="0" y="2267755"/>
          <a:ext cx="2277384" cy="660887"/>
        </a:xfrm>
        <a:prstGeom prst="rect">
          <a:avLst/>
        </a:prstGeom>
        <a:noFill/>
        <a:ln>
          <a:noFill/>
        </a:ln>
        <a:effectLst/>
      </dgm:spPr>
      <dgm:t>
        <a:bodyPr/>
        <a:lstStyle/>
        <a:p>
          <a:pPr>
            <a:buFont typeface="+mj-lt"/>
            <a:buAutoNum type="arabicPeriod"/>
          </a:pPr>
          <a:r>
            <a:rPr lang="en-US" sz="1800" b="1" dirty="0">
              <a:solidFill>
                <a:schemeClr val="tx1"/>
              </a:solidFill>
              <a:latin typeface="Calibri" panose="020F0502020204030204"/>
              <a:ea typeface="+mn-ea"/>
              <a:cs typeface="+mn-cs"/>
            </a:rPr>
            <a:t>2. eProcurement System and WC Supplier Evidence Bank + NT CSD</a:t>
          </a:r>
        </a:p>
      </dgm:t>
    </dgm:pt>
    <dgm:pt modelId="{57B78C07-79C1-46BE-AED8-BCD0C65823EC}" type="parTrans" cxnId="{ACFEE6EB-E2A9-4A7D-A8AA-7D28496EDD60}">
      <dgm:prSet/>
      <dgm:spPr/>
      <dgm:t>
        <a:bodyPr/>
        <a:lstStyle/>
        <a:p>
          <a:endParaRPr lang="en-US"/>
        </a:p>
      </dgm:t>
    </dgm:pt>
    <dgm:pt modelId="{0C213E0D-20B4-4F4F-BE8E-B84598FBAAA2}" type="sibTrans" cxnId="{ACFEE6EB-E2A9-4A7D-A8AA-7D28496EDD60}">
      <dgm:prSet/>
      <dgm:spPr/>
      <dgm:t>
        <a:bodyPr/>
        <a:lstStyle/>
        <a:p>
          <a:endParaRPr lang="en-US"/>
        </a:p>
      </dgm:t>
    </dgm:pt>
    <dgm:pt modelId="{43DACAB0-35D3-4F7C-A6B0-32819FDABC5B}">
      <dgm:prSet phldrT="[Text]" custT="1"/>
      <dgm:spPr>
        <a:xfrm>
          <a:off x="0" y="3901804"/>
          <a:ext cx="3011447" cy="660887"/>
        </a:xfrm>
        <a:prstGeom prst="rect">
          <a:avLst/>
        </a:prstGeom>
        <a:noFill/>
        <a:ln>
          <a:noFill/>
        </a:ln>
        <a:effectLst/>
      </dgm:spPr>
      <dgm:t>
        <a:bodyPr/>
        <a:lstStyle/>
        <a:p>
          <a:pPr>
            <a:buNone/>
          </a:pPr>
          <a:r>
            <a:rPr lang="en-US" sz="2200" b="1" dirty="0">
              <a:solidFill>
                <a:schemeClr val="tx1"/>
              </a:solidFill>
              <a:latin typeface="Calibri" panose="020F0502020204030204"/>
              <a:ea typeface="+mn-ea"/>
              <a:cs typeface="+mn-cs"/>
            </a:rPr>
            <a:t>3. </a:t>
          </a:r>
          <a:r>
            <a:rPr lang="en-US" sz="1800" b="1" dirty="0">
              <a:solidFill>
                <a:schemeClr val="tx1"/>
              </a:solidFill>
              <a:latin typeface="Calibri" panose="020F0502020204030204"/>
              <a:ea typeface="+mn-ea"/>
              <a:cs typeface="+mn-cs"/>
            </a:rPr>
            <a:t>Financial Systems Data (BAS; LOGIS; Vulindlela and other</a:t>
          </a:r>
        </a:p>
      </dgm:t>
    </dgm:pt>
    <dgm:pt modelId="{BC724DB7-4058-4DBC-BAD4-ABEA3104E48A}" type="parTrans" cxnId="{7CF8E3AA-16FE-4974-AD6F-B5F7FA1BBA07}">
      <dgm:prSet/>
      <dgm:spPr/>
      <dgm:t>
        <a:bodyPr/>
        <a:lstStyle/>
        <a:p>
          <a:endParaRPr lang="en-US"/>
        </a:p>
      </dgm:t>
    </dgm:pt>
    <dgm:pt modelId="{70907D73-ECD9-4F97-969A-16B27A515F79}" type="sibTrans" cxnId="{7CF8E3AA-16FE-4974-AD6F-B5F7FA1BBA07}">
      <dgm:prSet/>
      <dgm:spPr/>
      <dgm:t>
        <a:bodyPr/>
        <a:lstStyle/>
        <a:p>
          <a:endParaRPr lang="en-US"/>
        </a:p>
      </dgm:t>
    </dgm:pt>
    <dgm:pt modelId="{497AB9EA-2D07-41C1-A802-D5E9C5A634C7}" type="pres">
      <dgm:prSet presAssocID="{10CD7455-E16D-4A27-8389-4B66AA4FEE91}" presName="Name0" presStyleCnt="0">
        <dgm:presLayoutVars>
          <dgm:chMax/>
          <dgm:chPref val="1"/>
          <dgm:dir/>
          <dgm:animOne val="branch"/>
          <dgm:animLvl val="lvl"/>
          <dgm:resizeHandles/>
        </dgm:presLayoutVars>
      </dgm:prSet>
      <dgm:spPr/>
      <dgm:t>
        <a:bodyPr/>
        <a:lstStyle/>
        <a:p>
          <a:endParaRPr lang="en-ZA"/>
        </a:p>
      </dgm:t>
    </dgm:pt>
    <dgm:pt modelId="{B366C980-E3E7-4396-8138-5840A1A1E037}" type="pres">
      <dgm:prSet presAssocID="{C9B9CD77-C69B-465A-8392-C2002D295482}" presName="composite" presStyleCnt="0"/>
      <dgm:spPr/>
    </dgm:pt>
    <dgm:pt modelId="{D9BC9B2F-00D8-4CAA-A192-3C346A258BBA}" type="pres">
      <dgm:prSet presAssocID="{C9B9CD77-C69B-465A-8392-C2002D295482}" presName="ParentAccent1" presStyleLbl="alignNode1" presStyleIdx="0" presStyleCnt="34"/>
      <dgm:spPr>
        <a:xfrm>
          <a:off x="8695063" y="2925262"/>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B93AEE80-F6F3-4747-AFBF-04DCB261E12D}" type="pres">
      <dgm:prSet presAssocID="{C9B9CD77-C69B-465A-8392-C2002D295482}" presName="ParentAccent2" presStyleLbl="alignNode1" presStyleIdx="1" presStyleCnt="34"/>
      <dgm:spPr>
        <a:xfrm>
          <a:off x="8224188" y="2925262"/>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DE22FC0C-A3CA-43BB-B5B4-132D72B6BFAC}" type="pres">
      <dgm:prSet presAssocID="{C9B9CD77-C69B-465A-8392-C2002D295482}" presName="ParentAccent3" presStyleLbl="alignNode1" presStyleIdx="2" presStyleCnt="34"/>
      <dgm:spPr>
        <a:xfrm>
          <a:off x="7753314" y="2925262"/>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59682333-E7C7-45F3-8BBE-695DC631BA3D}" type="pres">
      <dgm:prSet presAssocID="{C9B9CD77-C69B-465A-8392-C2002D295482}" presName="ParentAccent4" presStyleLbl="alignNode1" presStyleIdx="3" presStyleCnt="34"/>
      <dgm:spPr>
        <a:xfrm>
          <a:off x="7283334" y="2925262"/>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BA0E62E6-5C99-4F04-822D-8CA2CBF8CFA8}" type="pres">
      <dgm:prSet presAssocID="{C9B9CD77-C69B-465A-8392-C2002D295482}" presName="ParentAccent5" presStyleLbl="alignNode1" presStyleIdx="4" presStyleCnt="34"/>
      <dgm:spPr>
        <a:xfrm>
          <a:off x="6812460" y="2925262"/>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9965E601-D257-45F3-9F63-17E2B5E3FA71}" type="pres">
      <dgm:prSet presAssocID="{C9B9CD77-C69B-465A-8392-C2002D295482}" presName="ParentAccent6" presStyleLbl="alignNode1" presStyleIdx="5" presStyleCnt="34"/>
      <dgm:spPr>
        <a:xfrm>
          <a:off x="6084664" y="2796803"/>
          <a:ext cx="513843" cy="514258"/>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795FBD68-AFF6-4A4F-8D7B-B2E3AFD7902F}" type="pres">
      <dgm:prSet presAssocID="{C9B9CD77-C69B-465A-8392-C2002D295482}" presName="ParentAccent7" presStyleLbl="alignNode1" presStyleIdx="6" presStyleCnt="34"/>
      <dgm:spPr>
        <a:xfrm>
          <a:off x="8276110" y="2394524"/>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F25E688D-2813-4415-ABBE-A774AF70EF4C}" type="pres">
      <dgm:prSet presAssocID="{C9B9CD77-C69B-465A-8392-C2002D295482}" presName="ParentAccent8" presStyleLbl="alignNode1" presStyleIdx="7" presStyleCnt="34"/>
      <dgm:spPr>
        <a:xfrm>
          <a:off x="8276110" y="3459804"/>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EBCA3738-7F8C-455B-9CEE-346B3F98429E}" type="pres">
      <dgm:prSet presAssocID="{C9B9CD77-C69B-465A-8392-C2002D295482}" presName="ParentAccent9" presStyleLbl="alignNode1" presStyleIdx="8" presStyleCnt="34"/>
      <dgm:spPr>
        <a:xfrm>
          <a:off x="8505280" y="2625243"/>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E47BF0D3-157A-4FB8-B225-887E3E8D8B80}" type="pres">
      <dgm:prSet presAssocID="{C9B9CD77-C69B-465A-8392-C2002D295482}" presName="ParentAccent10" presStyleLbl="alignNode1" presStyleIdx="9" presStyleCnt="34"/>
      <dgm:spPr>
        <a:xfrm>
          <a:off x="8520499" y="3230352"/>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F4B3CEA7-C5AB-490E-BD15-C91449C3C54B}" type="pres">
      <dgm:prSet presAssocID="{C9B9CD77-C69B-465A-8392-C2002D295482}" presName="Parent" presStyleLbl="alignNode1" presStyleIdx="10" presStyleCnt="34" custLinFactNeighborX="914" custLinFactNeighborY="235">
        <dgm:presLayoutVars>
          <dgm:chMax val="5"/>
          <dgm:chPref val="3"/>
          <dgm:bulletEnabled val="1"/>
        </dgm:presLayoutVars>
      </dgm:prSet>
      <dgm:spPr/>
      <dgm:t>
        <a:bodyPr/>
        <a:lstStyle/>
        <a:p>
          <a:endParaRPr lang="en-ZA"/>
        </a:p>
      </dgm:t>
    </dgm:pt>
    <dgm:pt modelId="{D4090E55-F3C6-481B-AF47-804C167A58B6}" type="pres">
      <dgm:prSet presAssocID="{7775CD4C-CBD8-4735-B089-78364D025005}" presName="Child1Accent1" presStyleLbl="alignNode1" presStyleIdx="11" presStyleCnt="34"/>
      <dgm:spPr>
        <a:xfrm>
          <a:off x="3075902" y="1530806"/>
          <a:ext cx="513843" cy="514258"/>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8D423C58-BBD3-44BF-888C-A9F990E6CE98}" type="pres">
      <dgm:prSet presAssocID="{7775CD4C-CBD8-4735-B089-78364D025005}" presName="Child1Accent2" presStyleLbl="alignNode1" presStyleIdx="12" presStyleCnt="34"/>
      <dgm:spPr>
        <a:xfrm>
          <a:off x="2746468" y="1259521"/>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6560AA4E-E36A-40ED-B460-1B1BEDA6D7B1}" type="pres">
      <dgm:prSet presAssocID="{7775CD4C-CBD8-4735-B089-78364D025005}" presName="Child1Accent3" presStyleLbl="alignNode1" presStyleIdx="13" presStyleCnt="34"/>
      <dgm:spPr>
        <a:xfrm>
          <a:off x="2197712" y="1259521"/>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B1D3A593-FFB9-4E44-ADAD-7A9E910A1E80}" type="pres">
      <dgm:prSet presAssocID="{7775CD4C-CBD8-4735-B089-78364D025005}" presName="Child1Accent4" presStyleLbl="alignNode1" presStyleIdx="14" presStyleCnt="34"/>
      <dgm:spPr>
        <a:xfrm>
          <a:off x="1648955" y="1259521"/>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530272E5-9648-48AC-9CA9-F1C5389C9854}" type="pres">
      <dgm:prSet presAssocID="{7775CD4C-CBD8-4735-B089-78364D025005}" presName="Child1Accent5" presStyleLbl="alignNode1" presStyleIdx="15" presStyleCnt="34"/>
      <dgm:spPr>
        <a:xfrm>
          <a:off x="1100198" y="1259521"/>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8C68E48-EE00-4228-A284-8D8E40A8D2DF}" type="pres">
      <dgm:prSet presAssocID="{7775CD4C-CBD8-4735-B089-78364D025005}" presName="Child1Accent6" presStyleLbl="alignNode1" presStyleIdx="16" presStyleCnt="34"/>
      <dgm:spPr>
        <a:xfrm>
          <a:off x="550547" y="1259521"/>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42D9FE78-836E-45A3-81C9-1657ABE5B789}" type="pres">
      <dgm:prSet presAssocID="{7775CD4C-CBD8-4735-B089-78364D025005}" presName="Child1Accent7" presStyleLbl="alignNode1" presStyleIdx="17" presStyleCnt="34"/>
      <dgm:spPr>
        <a:xfrm>
          <a:off x="1790" y="1259521"/>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EBB2D299-CD5E-485F-AA61-8FDD3EFFFFE8}" type="pres">
      <dgm:prSet presAssocID="{7775CD4C-CBD8-4735-B089-78364D025005}" presName="Child1Accent8" presStyleLbl="alignNode1" presStyleIdx="18" presStyleCnt="34"/>
      <dgm:spPr/>
    </dgm:pt>
    <dgm:pt modelId="{32516156-2710-44AD-B5C6-6B5B26FE1445}" type="pres">
      <dgm:prSet presAssocID="{7775CD4C-CBD8-4735-B089-78364D025005}" presName="Child1Accent9" presStyleLbl="alignNode1" presStyleIdx="19" presStyleCnt="34"/>
      <dgm:spPr/>
    </dgm:pt>
    <dgm:pt modelId="{E43F0589-8237-4197-87DA-F6F69029E4D5}" type="pres">
      <dgm:prSet presAssocID="{7775CD4C-CBD8-4735-B089-78364D025005}" presName="Child1" presStyleLbl="revTx" presStyleIdx="0" presStyleCnt="3" custScaleX="123783" custScaleY="85753" custLinFactNeighborX="-70" custLinFactNeighborY="-8178">
        <dgm:presLayoutVars>
          <dgm:chMax/>
          <dgm:chPref val="0"/>
          <dgm:bulletEnabled val="1"/>
        </dgm:presLayoutVars>
      </dgm:prSet>
      <dgm:spPr/>
      <dgm:t>
        <a:bodyPr/>
        <a:lstStyle/>
        <a:p>
          <a:endParaRPr lang="en-ZA"/>
        </a:p>
      </dgm:t>
    </dgm:pt>
    <dgm:pt modelId="{D95A3D2C-BC0C-4F3F-BBD5-830D80CB9B9C}" type="pres">
      <dgm:prSet presAssocID="{78A27D8D-01E2-438A-9A07-E7CD2F2CBCDA}" presName="Child2Accent1" presStyleLbl="alignNode1" presStyleIdx="20" presStyleCnt="34"/>
      <dgm:spPr>
        <a:xfrm>
          <a:off x="2542363" y="2796803"/>
          <a:ext cx="513843" cy="514258"/>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A059F47B-5397-4CD7-A56E-74C9999689CF}" type="pres">
      <dgm:prSet presAssocID="{78A27D8D-01E2-438A-9A07-E7CD2F2CBCDA}" presName="Child2Accent2" presStyleLbl="alignNode1" presStyleIdx="21" presStyleCnt="34"/>
      <dgm:spPr>
        <a:xfrm>
          <a:off x="2033890" y="2925262"/>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2C8E1CA6-12CE-463B-BC89-05BCB75AD4D8}" type="pres">
      <dgm:prSet presAssocID="{78A27D8D-01E2-438A-9A07-E7CD2F2CBCDA}" presName="Child2Accent3" presStyleLbl="alignNode1" presStyleIdx="22" presStyleCnt="34"/>
      <dgm:spPr>
        <a:xfrm>
          <a:off x="1526313" y="2925262"/>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EB569D6B-C1CA-4D80-9D2B-047BA6786606}" type="pres">
      <dgm:prSet presAssocID="{78A27D8D-01E2-438A-9A07-E7CD2F2CBCDA}" presName="Child2Accent4" presStyleLbl="alignNode1" presStyleIdx="23" presStyleCnt="34"/>
      <dgm:spPr>
        <a:xfrm>
          <a:off x="1017840" y="2925262"/>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C7914280-E178-40DB-93AE-8AC7975EF52F}" type="pres">
      <dgm:prSet presAssocID="{78A27D8D-01E2-438A-9A07-E7CD2F2CBCDA}" presName="Child2Accent5" presStyleLbl="alignNode1" presStyleIdx="24" presStyleCnt="34"/>
      <dgm:spPr>
        <a:xfrm>
          <a:off x="510263" y="2925262"/>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51F91B1B-1AF9-4520-9A27-66CEF7F1D49C}" type="pres">
      <dgm:prSet presAssocID="{78A27D8D-01E2-438A-9A07-E7CD2F2CBCDA}" presName="Child2Accent6" presStyleLbl="alignNode1" presStyleIdx="25" presStyleCnt="34"/>
      <dgm:spPr>
        <a:xfrm>
          <a:off x="1790" y="2925262"/>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6B1884C6-F8F8-48A4-A870-23782D648D38}" type="pres">
      <dgm:prSet presAssocID="{78A27D8D-01E2-438A-9A07-E7CD2F2CBCDA}" presName="Child2Accent7" presStyleLbl="alignNode1" presStyleIdx="26" presStyleCnt="34"/>
      <dgm:spPr/>
    </dgm:pt>
    <dgm:pt modelId="{595FCFAA-61EA-4A48-A355-463A17B5B036}" type="pres">
      <dgm:prSet presAssocID="{78A27D8D-01E2-438A-9A07-E7CD2F2CBCDA}" presName="Child2" presStyleLbl="revTx" presStyleIdx="1" presStyleCnt="3" custScaleX="163001" custLinFactNeighborX="7457" custLinFactNeighborY="-29074">
        <dgm:presLayoutVars>
          <dgm:chMax/>
          <dgm:chPref val="0"/>
          <dgm:bulletEnabled val="1"/>
        </dgm:presLayoutVars>
      </dgm:prSet>
      <dgm:spPr/>
      <dgm:t>
        <a:bodyPr/>
        <a:lstStyle/>
        <a:p>
          <a:endParaRPr lang="en-ZA"/>
        </a:p>
      </dgm:t>
    </dgm:pt>
    <dgm:pt modelId="{1902A2AC-3161-4A21-8312-8F2915E1480C}" type="pres">
      <dgm:prSet presAssocID="{43DACAB0-35D3-4F7C-A6B0-32819FDABC5B}" presName="Child3Accent1" presStyleLbl="alignNode1" presStyleIdx="27" presStyleCnt="34"/>
      <dgm:spPr>
        <a:xfrm>
          <a:off x="3075902" y="4041672"/>
          <a:ext cx="513843" cy="514258"/>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39553C1C-828A-40DC-818D-FD5694CD14E0}" type="pres">
      <dgm:prSet presAssocID="{43DACAB0-35D3-4F7C-A6B0-32819FDABC5B}" presName="Child3Accent2" presStyleLbl="alignNode1" presStyleIdx="28" presStyleCnt="34"/>
      <dgm:spPr>
        <a:xfrm>
          <a:off x="2746468" y="4565227"/>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24639439-8525-405F-B7E7-10D97F095E2F}" type="pres">
      <dgm:prSet presAssocID="{43DACAB0-35D3-4F7C-A6B0-32819FDABC5B}" presName="Child3Accent3" presStyleLbl="alignNode1" presStyleIdx="29" presStyleCnt="34"/>
      <dgm:spPr>
        <a:xfrm>
          <a:off x="2197712" y="4565227"/>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BA70F3E6-913C-48E4-83ED-184C80859F05}" type="pres">
      <dgm:prSet presAssocID="{43DACAB0-35D3-4F7C-A6B0-32819FDABC5B}" presName="Child3Accent4" presStyleLbl="alignNode1" presStyleIdx="30" presStyleCnt="34"/>
      <dgm:spPr>
        <a:xfrm>
          <a:off x="1648955" y="4565227"/>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D6BDB8E0-4289-4184-892F-5969355E01BE}" type="pres">
      <dgm:prSet presAssocID="{43DACAB0-35D3-4F7C-A6B0-32819FDABC5B}" presName="Child3Accent5" presStyleLbl="alignNode1" presStyleIdx="31" presStyleCnt="34"/>
      <dgm:spPr>
        <a:xfrm>
          <a:off x="1100198" y="4565227"/>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D943E0E9-C66B-483F-87E9-759BD35449A2}" type="pres">
      <dgm:prSet presAssocID="{43DACAB0-35D3-4F7C-A6B0-32819FDABC5B}" presName="Child3Accent6" presStyleLbl="alignNode1" presStyleIdx="32" presStyleCnt="34"/>
      <dgm:spPr>
        <a:xfrm>
          <a:off x="550547" y="4565227"/>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75EE1461-08E4-4444-A3E3-7A1C02321FF9}" type="pres">
      <dgm:prSet presAssocID="{43DACAB0-35D3-4F7C-A6B0-32819FDABC5B}" presName="Child3Accent7" presStyleLbl="alignNode1" presStyleIdx="33" presStyleCnt="34"/>
      <dgm:spPr>
        <a:xfrm>
          <a:off x="1790" y="4565227"/>
          <a:ext cx="256921" cy="25691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9425FE03-D08A-4759-A6C6-9C29BAC3D9D1}" type="pres">
      <dgm:prSet presAssocID="{43DACAB0-35D3-4F7C-A6B0-32819FDABC5B}" presName="Child3" presStyleLbl="revTx" presStyleIdx="2" presStyleCnt="3" custScaleX="119253" custLinFactNeighborX="-9422" custLinFactNeighborY="-37500">
        <dgm:presLayoutVars>
          <dgm:chMax/>
          <dgm:chPref val="0"/>
          <dgm:bulletEnabled val="1"/>
        </dgm:presLayoutVars>
      </dgm:prSet>
      <dgm:spPr/>
      <dgm:t>
        <a:bodyPr/>
        <a:lstStyle/>
        <a:p>
          <a:endParaRPr lang="en-ZA"/>
        </a:p>
      </dgm:t>
    </dgm:pt>
  </dgm:ptLst>
  <dgm:cxnLst>
    <dgm:cxn modelId="{ACFEE6EB-E2A9-4A7D-A8AA-7D28496EDD60}" srcId="{C9B9CD77-C69B-465A-8392-C2002D295482}" destId="{78A27D8D-01E2-438A-9A07-E7CD2F2CBCDA}" srcOrd="1" destOrd="0" parTransId="{57B78C07-79C1-46BE-AED8-BCD0C65823EC}" sibTransId="{0C213E0D-20B4-4F4F-BE8E-B84598FBAAA2}"/>
    <dgm:cxn modelId="{9AD5D12C-813C-4828-8153-31A54F7DA197}" type="presOf" srcId="{78A27D8D-01E2-438A-9A07-E7CD2F2CBCDA}" destId="{595FCFAA-61EA-4A48-A355-463A17B5B036}" srcOrd="0" destOrd="0" presId="urn:microsoft.com/office/officeart/2011/layout/ConvergingText"/>
    <dgm:cxn modelId="{0C6618FE-850C-4A7D-9CF4-322D1CCD43AF}" type="presOf" srcId="{10CD7455-E16D-4A27-8389-4B66AA4FEE91}" destId="{497AB9EA-2D07-41C1-A802-D5E9C5A634C7}" srcOrd="0" destOrd="0" presId="urn:microsoft.com/office/officeart/2011/layout/ConvergingText"/>
    <dgm:cxn modelId="{698894DB-D5E3-4542-B14C-FB9F36755FD8}" srcId="{10CD7455-E16D-4A27-8389-4B66AA4FEE91}" destId="{C9B9CD77-C69B-465A-8392-C2002D295482}" srcOrd="0" destOrd="0" parTransId="{E80A2781-EAD7-40C3-8B29-09BF64ACA8DB}" sibTransId="{221BC54E-EE27-4356-87E9-9CA57352DDCD}"/>
    <dgm:cxn modelId="{DD1D6212-3ED8-41A5-866B-06275FCA35E8}" type="presOf" srcId="{7775CD4C-CBD8-4735-B089-78364D025005}" destId="{E43F0589-8237-4197-87DA-F6F69029E4D5}" srcOrd="0" destOrd="0" presId="urn:microsoft.com/office/officeart/2011/layout/ConvergingText"/>
    <dgm:cxn modelId="{7CF8E3AA-16FE-4974-AD6F-B5F7FA1BBA07}" srcId="{C9B9CD77-C69B-465A-8392-C2002D295482}" destId="{43DACAB0-35D3-4F7C-A6B0-32819FDABC5B}" srcOrd="2" destOrd="0" parTransId="{BC724DB7-4058-4DBC-BAD4-ABEA3104E48A}" sibTransId="{70907D73-ECD9-4F97-969A-16B27A515F79}"/>
    <dgm:cxn modelId="{8D316444-BBA7-4DA9-9306-48F17ACA307B}" type="presOf" srcId="{43DACAB0-35D3-4F7C-A6B0-32819FDABC5B}" destId="{9425FE03-D08A-4759-A6C6-9C29BAC3D9D1}" srcOrd="0" destOrd="0" presId="urn:microsoft.com/office/officeart/2011/layout/ConvergingText"/>
    <dgm:cxn modelId="{052D79E6-0E68-4CCA-8A6C-F3CD8D2CDD1E}" type="presOf" srcId="{C9B9CD77-C69B-465A-8392-C2002D295482}" destId="{F4B3CEA7-C5AB-490E-BD15-C91449C3C54B}" srcOrd="0" destOrd="0" presId="urn:microsoft.com/office/officeart/2011/layout/ConvergingText"/>
    <dgm:cxn modelId="{3B7DEA47-FAD1-47EA-AD72-467D1C5D1B22}" srcId="{C9B9CD77-C69B-465A-8392-C2002D295482}" destId="{7775CD4C-CBD8-4735-B089-78364D025005}" srcOrd="0" destOrd="0" parTransId="{0B3B3C98-D041-4254-B7E1-27BC33301FDF}" sibTransId="{5B8A9D85-718F-4526-BD1A-613BB34D5357}"/>
    <dgm:cxn modelId="{B747DC29-71EA-4F49-AA71-56CD4ACE5F46}" type="presParOf" srcId="{497AB9EA-2D07-41C1-A802-D5E9C5A634C7}" destId="{B366C980-E3E7-4396-8138-5840A1A1E037}" srcOrd="0" destOrd="0" presId="urn:microsoft.com/office/officeart/2011/layout/ConvergingText"/>
    <dgm:cxn modelId="{1C6FBC49-C1FD-4ACF-B0D9-6FF9100DB0A2}" type="presParOf" srcId="{B366C980-E3E7-4396-8138-5840A1A1E037}" destId="{D9BC9B2F-00D8-4CAA-A192-3C346A258BBA}" srcOrd="0" destOrd="0" presId="urn:microsoft.com/office/officeart/2011/layout/ConvergingText"/>
    <dgm:cxn modelId="{819FA08F-219E-456F-852E-9279978AAECD}" type="presParOf" srcId="{B366C980-E3E7-4396-8138-5840A1A1E037}" destId="{B93AEE80-F6F3-4747-AFBF-04DCB261E12D}" srcOrd="1" destOrd="0" presId="urn:microsoft.com/office/officeart/2011/layout/ConvergingText"/>
    <dgm:cxn modelId="{9CEAFBE9-07EA-406E-92F0-116B575E9315}" type="presParOf" srcId="{B366C980-E3E7-4396-8138-5840A1A1E037}" destId="{DE22FC0C-A3CA-43BB-B5B4-132D72B6BFAC}" srcOrd="2" destOrd="0" presId="urn:microsoft.com/office/officeart/2011/layout/ConvergingText"/>
    <dgm:cxn modelId="{20922DCC-CD7A-4AA8-ACC9-F7C354DACF94}" type="presParOf" srcId="{B366C980-E3E7-4396-8138-5840A1A1E037}" destId="{59682333-E7C7-45F3-8BBE-695DC631BA3D}" srcOrd="3" destOrd="0" presId="urn:microsoft.com/office/officeart/2011/layout/ConvergingText"/>
    <dgm:cxn modelId="{A7108D72-EB44-44F9-9093-157B1883439B}" type="presParOf" srcId="{B366C980-E3E7-4396-8138-5840A1A1E037}" destId="{BA0E62E6-5C99-4F04-822D-8CA2CBF8CFA8}" srcOrd="4" destOrd="0" presId="urn:microsoft.com/office/officeart/2011/layout/ConvergingText"/>
    <dgm:cxn modelId="{EF48DD07-2CCE-4FDF-BFF8-8A95055FE602}" type="presParOf" srcId="{B366C980-E3E7-4396-8138-5840A1A1E037}" destId="{9965E601-D257-45F3-9F63-17E2B5E3FA71}" srcOrd="5" destOrd="0" presId="urn:microsoft.com/office/officeart/2011/layout/ConvergingText"/>
    <dgm:cxn modelId="{02C15448-D839-44F5-BFB4-B81145E6D74D}" type="presParOf" srcId="{B366C980-E3E7-4396-8138-5840A1A1E037}" destId="{795FBD68-AFF6-4A4F-8D7B-B2E3AFD7902F}" srcOrd="6" destOrd="0" presId="urn:microsoft.com/office/officeart/2011/layout/ConvergingText"/>
    <dgm:cxn modelId="{8A371977-750A-4A01-83F0-E97A38598A23}" type="presParOf" srcId="{B366C980-E3E7-4396-8138-5840A1A1E037}" destId="{F25E688D-2813-4415-ABBE-A774AF70EF4C}" srcOrd="7" destOrd="0" presId="urn:microsoft.com/office/officeart/2011/layout/ConvergingText"/>
    <dgm:cxn modelId="{6149C94E-CEB6-4520-B5BC-70CC4BD4D018}" type="presParOf" srcId="{B366C980-E3E7-4396-8138-5840A1A1E037}" destId="{EBCA3738-7F8C-455B-9CEE-346B3F98429E}" srcOrd="8" destOrd="0" presId="urn:microsoft.com/office/officeart/2011/layout/ConvergingText"/>
    <dgm:cxn modelId="{BED6625F-54E7-43B5-981F-AE8EC652A396}" type="presParOf" srcId="{B366C980-E3E7-4396-8138-5840A1A1E037}" destId="{E47BF0D3-157A-4FB8-B225-887E3E8D8B80}" srcOrd="9" destOrd="0" presId="urn:microsoft.com/office/officeart/2011/layout/ConvergingText"/>
    <dgm:cxn modelId="{2FEE24DF-62C2-476E-8C94-3EBECD706268}" type="presParOf" srcId="{B366C980-E3E7-4396-8138-5840A1A1E037}" destId="{F4B3CEA7-C5AB-490E-BD15-C91449C3C54B}" srcOrd="10" destOrd="0" presId="urn:microsoft.com/office/officeart/2011/layout/ConvergingText"/>
    <dgm:cxn modelId="{692820B7-DEBE-4B10-9C48-917BC0BEE088}" type="presParOf" srcId="{B366C980-E3E7-4396-8138-5840A1A1E037}" destId="{D4090E55-F3C6-481B-AF47-804C167A58B6}" srcOrd="11" destOrd="0" presId="urn:microsoft.com/office/officeart/2011/layout/ConvergingText"/>
    <dgm:cxn modelId="{E3AE4B08-8B63-461D-8FE0-CF48A4C1F241}" type="presParOf" srcId="{B366C980-E3E7-4396-8138-5840A1A1E037}" destId="{8D423C58-BBD3-44BF-888C-A9F990E6CE98}" srcOrd="12" destOrd="0" presId="urn:microsoft.com/office/officeart/2011/layout/ConvergingText"/>
    <dgm:cxn modelId="{88E610F6-8D75-4AB0-A0DC-5A0384C560AE}" type="presParOf" srcId="{B366C980-E3E7-4396-8138-5840A1A1E037}" destId="{6560AA4E-E36A-40ED-B460-1B1BEDA6D7B1}" srcOrd="13" destOrd="0" presId="urn:microsoft.com/office/officeart/2011/layout/ConvergingText"/>
    <dgm:cxn modelId="{01F674AD-B217-4EEB-9F4B-C41725D70F0C}" type="presParOf" srcId="{B366C980-E3E7-4396-8138-5840A1A1E037}" destId="{B1D3A593-FFB9-4E44-ADAD-7A9E910A1E80}" srcOrd="14" destOrd="0" presId="urn:microsoft.com/office/officeart/2011/layout/ConvergingText"/>
    <dgm:cxn modelId="{46E7CC7F-19A4-4558-90E7-7D0C2A87CC06}" type="presParOf" srcId="{B366C980-E3E7-4396-8138-5840A1A1E037}" destId="{530272E5-9648-48AC-9CA9-F1C5389C9854}" srcOrd="15" destOrd="0" presId="urn:microsoft.com/office/officeart/2011/layout/ConvergingText"/>
    <dgm:cxn modelId="{FF76C468-ECD4-4A02-86FD-683E3788B542}" type="presParOf" srcId="{B366C980-E3E7-4396-8138-5840A1A1E037}" destId="{08C68E48-EE00-4228-A284-8D8E40A8D2DF}" srcOrd="16" destOrd="0" presId="urn:microsoft.com/office/officeart/2011/layout/ConvergingText"/>
    <dgm:cxn modelId="{44160218-4FC4-40E0-B155-CB5C6D32B3A3}" type="presParOf" srcId="{B366C980-E3E7-4396-8138-5840A1A1E037}" destId="{42D9FE78-836E-45A3-81C9-1657ABE5B789}" srcOrd="17" destOrd="0" presId="urn:microsoft.com/office/officeart/2011/layout/ConvergingText"/>
    <dgm:cxn modelId="{BAD640FC-3241-4D97-A548-9F2E2EC6DE21}" type="presParOf" srcId="{B366C980-E3E7-4396-8138-5840A1A1E037}" destId="{EBB2D299-CD5E-485F-AA61-8FDD3EFFFFE8}" srcOrd="18" destOrd="0" presId="urn:microsoft.com/office/officeart/2011/layout/ConvergingText"/>
    <dgm:cxn modelId="{6124E852-C71F-40AA-84AC-F780BA8DE0C6}" type="presParOf" srcId="{B366C980-E3E7-4396-8138-5840A1A1E037}" destId="{32516156-2710-44AD-B5C6-6B5B26FE1445}" srcOrd="19" destOrd="0" presId="urn:microsoft.com/office/officeart/2011/layout/ConvergingText"/>
    <dgm:cxn modelId="{D4D18B45-38C9-4E77-9CFB-9F6EC37DDFC4}" type="presParOf" srcId="{B366C980-E3E7-4396-8138-5840A1A1E037}" destId="{E43F0589-8237-4197-87DA-F6F69029E4D5}" srcOrd="20" destOrd="0" presId="urn:microsoft.com/office/officeart/2011/layout/ConvergingText"/>
    <dgm:cxn modelId="{74326B02-A880-4A32-87CE-B09AB7AA8EE0}" type="presParOf" srcId="{B366C980-E3E7-4396-8138-5840A1A1E037}" destId="{D95A3D2C-BC0C-4F3F-BBD5-830D80CB9B9C}" srcOrd="21" destOrd="0" presId="urn:microsoft.com/office/officeart/2011/layout/ConvergingText"/>
    <dgm:cxn modelId="{F04B5417-7ECA-476A-9FB2-606223C80E75}" type="presParOf" srcId="{B366C980-E3E7-4396-8138-5840A1A1E037}" destId="{A059F47B-5397-4CD7-A56E-74C9999689CF}" srcOrd="22" destOrd="0" presId="urn:microsoft.com/office/officeart/2011/layout/ConvergingText"/>
    <dgm:cxn modelId="{4D34F69C-16E9-4343-B953-D405B3F3AE06}" type="presParOf" srcId="{B366C980-E3E7-4396-8138-5840A1A1E037}" destId="{2C8E1CA6-12CE-463B-BC89-05BCB75AD4D8}" srcOrd="23" destOrd="0" presId="urn:microsoft.com/office/officeart/2011/layout/ConvergingText"/>
    <dgm:cxn modelId="{1F410D65-2B7B-4E16-AEA7-9602A2482EA7}" type="presParOf" srcId="{B366C980-E3E7-4396-8138-5840A1A1E037}" destId="{EB569D6B-C1CA-4D80-9D2B-047BA6786606}" srcOrd="24" destOrd="0" presId="urn:microsoft.com/office/officeart/2011/layout/ConvergingText"/>
    <dgm:cxn modelId="{43944CB9-42A0-423B-A242-B6E168644905}" type="presParOf" srcId="{B366C980-E3E7-4396-8138-5840A1A1E037}" destId="{C7914280-E178-40DB-93AE-8AC7975EF52F}" srcOrd="25" destOrd="0" presId="urn:microsoft.com/office/officeart/2011/layout/ConvergingText"/>
    <dgm:cxn modelId="{32175EB8-516E-4DAA-82EE-06ECA8E712FB}" type="presParOf" srcId="{B366C980-E3E7-4396-8138-5840A1A1E037}" destId="{51F91B1B-1AF9-4520-9A27-66CEF7F1D49C}" srcOrd="26" destOrd="0" presId="urn:microsoft.com/office/officeart/2011/layout/ConvergingText"/>
    <dgm:cxn modelId="{467C43CF-299C-4DBA-BA90-194E0C84F23F}" type="presParOf" srcId="{B366C980-E3E7-4396-8138-5840A1A1E037}" destId="{6B1884C6-F8F8-48A4-A870-23782D648D38}" srcOrd="27" destOrd="0" presId="urn:microsoft.com/office/officeart/2011/layout/ConvergingText"/>
    <dgm:cxn modelId="{4AEC326B-D7D0-44F0-8CE0-161E4E3772C4}" type="presParOf" srcId="{B366C980-E3E7-4396-8138-5840A1A1E037}" destId="{595FCFAA-61EA-4A48-A355-463A17B5B036}" srcOrd="28" destOrd="0" presId="urn:microsoft.com/office/officeart/2011/layout/ConvergingText"/>
    <dgm:cxn modelId="{BABF97D2-1E41-4CB8-9D73-FC4F77282585}" type="presParOf" srcId="{B366C980-E3E7-4396-8138-5840A1A1E037}" destId="{1902A2AC-3161-4A21-8312-8F2915E1480C}" srcOrd="29" destOrd="0" presId="urn:microsoft.com/office/officeart/2011/layout/ConvergingText"/>
    <dgm:cxn modelId="{C2647459-9A8A-4FB9-BA8E-E025B2D59406}" type="presParOf" srcId="{B366C980-E3E7-4396-8138-5840A1A1E037}" destId="{39553C1C-828A-40DC-818D-FD5694CD14E0}" srcOrd="30" destOrd="0" presId="urn:microsoft.com/office/officeart/2011/layout/ConvergingText"/>
    <dgm:cxn modelId="{EC634F36-6DFD-4B62-98E2-30669426F43B}" type="presParOf" srcId="{B366C980-E3E7-4396-8138-5840A1A1E037}" destId="{24639439-8525-405F-B7E7-10D97F095E2F}" srcOrd="31" destOrd="0" presId="urn:microsoft.com/office/officeart/2011/layout/ConvergingText"/>
    <dgm:cxn modelId="{51F67A02-3ACA-4055-A131-0B94CD61E3B0}" type="presParOf" srcId="{B366C980-E3E7-4396-8138-5840A1A1E037}" destId="{BA70F3E6-913C-48E4-83ED-184C80859F05}" srcOrd="32" destOrd="0" presId="urn:microsoft.com/office/officeart/2011/layout/ConvergingText"/>
    <dgm:cxn modelId="{513F3B61-24CE-48FC-B6BD-D38BC398CF85}" type="presParOf" srcId="{B366C980-E3E7-4396-8138-5840A1A1E037}" destId="{D6BDB8E0-4289-4184-892F-5969355E01BE}" srcOrd="33" destOrd="0" presId="urn:microsoft.com/office/officeart/2011/layout/ConvergingText"/>
    <dgm:cxn modelId="{9D37A105-CDB8-40A6-AC43-876E262B5BC5}" type="presParOf" srcId="{B366C980-E3E7-4396-8138-5840A1A1E037}" destId="{D943E0E9-C66B-483F-87E9-759BD35449A2}" srcOrd="34" destOrd="0" presId="urn:microsoft.com/office/officeart/2011/layout/ConvergingText"/>
    <dgm:cxn modelId="{9AB0BBD1-30AE-4C95-872B-576866E206A6}" type="presParOf" srcId="{B366C980-E3E7-4396-8138-5840A1A1E037}" destId="{75EE1461-08E4-4444-A3E3-7A1C02321FF9}" srcOrd="35" destOrd="0" presId="urn:microsoft.com/office/officeart/2011/layout/ConvergingText"/>
    <dgm:cxn modelId="{8403137A-1582-461B-A732-C6E8306BE61B}" type="presParOf" srcId="{B366C980-E3E7-4396-8138-5840A1A1E037}" destId="{9425FE03-D08A-4759-A6C6-9C29BAC3D9D1}" srcOrd="36" destOrd="0" presId="urn:microsoft.com/office/officeart/2011/layout/ConvergingTex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6F6AAD-8795-40DD-BC55-1839AC21B2EB}" type="doc">
      <dgm:prSet loTypeId="urn:microsoft.com/office/officeart/2005/8/layout/rings+Icon" loCatId="relationship" qsTypeId="urn:microsoft.com/office/officeart/2005/8/quickstyle/3d1" qsCatId="3D" csTypeId="urn:microsoft.com/office/officeart/2005/8/colors/accent1_2" csCatId="accent1" phldr="1"/>
      <dgm:spPr/>
    </dgm:pt>
    <dgm:pt modelId="{9EDE8429-40FD-4B3E-B543-732C3C0215F6}">
      <dgm:prSet phldrT="[Text]"/>
      <dgm:spPr>
        <a:xfrm>
          <a:off x="3793066" y="2438400"/>
          <a:ext cx="2980266" cy="2980266"/>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b="1" dirty="0">
              <a:solidFill>
                <a:srgbClr val="FFFF00"/>
              </a:solidFill>
              <a:latin typeface="Calibri" panose="020F0502020204030204"/>
              <a:ea typeface="+mn-ea"/>
              <a:cs typeface="+mn-cs"/>
            </a:rPr>
            <a:t>CUSTOMER RELATIONSHIP MANAGEMENT</a:t>
          </a:r>
        </a:p>
        <a:p>
          <a:pPr>
            <a:buNone/>
          </a:pPr>
          <a:r>
            <a:rPr lang="en-US" dirty="0">
              <a:solidFill>
                <a:sysClr val="window" lastClr="FFFFFF"/>
              </a:solidFill>
              <a:latin typeface="Calibri" panose="020F0502020204030204"/>
              <a:ea typeface="+mn-ea"/>
              <a:cs typeface="+mn-cs"/>
            </a:rPr>
            <a:t>(Helpdesk; Booking Tools; Knowledge Management &amp; Institutional Memory)</a:t>
          </a:r>
        </a:p>
      </dgm:t>
    </dgm:pt>
    <dgm:pt modelId="{0D27CF70-0E24-47D8-8E47-95864E3E4338}" type="parTrans" cxnId="{CB5C3DEB-FBAD-4AFE-9903-AA7AB8C74526}">
      <dgm:prSet/>
      <dgm:spPr/>
      <dgm:t>
        <a:bodyPr/>
        <a:lstStyle/>
        <a:p>
          <a:endParaRPr lang="en-US"/>
        </a:p>
      </dgm:t>
    </dgm:pt>
    <dgm:pt modelId="{0E5085D4-7F38-4D9F-ADDD-CA1EEA5B495E}" type="sibTrans" cxnId="{CB5C3DEB-FBAD-4AFE-9903-AA7AB8C74526}">
      <dgm:prSet/>
      <dgm:spPr>
        <a:xfrm>
          <a:off x="3577577" y="1980864"/>
          <a:ext cx="3814741" cy="3814741"/>
        </a:xfrm>
        <a:prstGeom prst="circularArrow">
          <a:avLst>
            <a:gd name="adj1" fmla="val 4688"/>
            <a:gd name="adj2" fmla="val 299029"/>
            <a:gd name="adj3" fmla="val 2539295"/>
            <a:gd name="adj4" fmla="val 15812321"/>
            <a:gd name="adj5" fmla="val 5469"/>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n-US"/>
        </a:p>
      </dgm:t>
    </dgm:pt>
    <dgm:pt modelId="{0C7EE1D3-8089-4692-A642-A34B3E95C3F5}">
      <dgm:prSet phldrT="[Text]"/>
      <dgm:spPr>
        <a:xfrm>
          <a:off x="2059093" y="1733973"/>
          <a:ext cx="2167466" cy="2167466"/>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b="1" dirty="0">
              <a:solidFill>
                <a:srgbClr val="FFFF00"/>
              </a:solidFill>
              <a:latin typeface="Calibri" panose="020F0502020204030204"/>
              <a:ea typeface="+mn-ea"/>
              <a:cs typeface="+mn-cs"/>
            </a:rPr>
            <a:t>PT Web-enablement</a:t>
          </a:r>
        </a:p>
        <a:p>
          <a:pPr>
            <a:buNone/>
          </a:pPr>
          <a:r>
            <a:rPr lang="en-US" dirty="0">
              <a:solidFill>
                <a:sysClr val="window" lastClr="FFFFFF"/>
              </a:solidFill>
              <a:latin typeface="Calibri" panose="020F0502020204030204"/>
              <a:ea typeface="+mn-ea"/>
              <a:cs typeface="+mn-cs"/>
            </a:rPr>
            <a:t>(Brand; Information, FAQS; what we do and how we do it)</a:t>
          </a:r>
        </a:p>
      </dgm:t>
    </dgm:pt>
    <dgm:pt modelId="{C717F8DE-8CE4-42F1-AE2B-062B8D403D92}" type="parTrans" cxnId="{8245ECC7-9B77-48C6-9D9C-0E490949CF50}">
      <dgm:prSet/>
      <dgm:spPr/>
      <dgm:t>
        <a:bodyPr/>
        <a:lstStyle/>
        <a:p>
          <a:endParaRPr lang="en-US"/>
        </a:p>
      </dgm:t>
    </dgm:pt>
    <dgm:pt modelId="{64C8D1A8-CB0D-4B5E-88D8-4D81DD874971}" type="sibTrans" cxnId="{8245ECC7-9B77-48C6-9D9C-0E490949CF50}">
      <dgm:prSet/>
      <dgm:spPr>
        <a:xfrm>
          <a:off x="1675238" y="1249140"/>
          <a:ext cx="2771648" cy="2771648"/>
        </a:xfrm>
        <a:prstGeom prst="leftCircularArrow">
          <a:avLst>
            <a:gd name="adj1" fmla="val 6452"/>
            <a:gd name="adj2" fmla="val 429999"/>
            <a:gd name="adj3" fmla="val 10489124"/>
            <a:gd name="adj4" fmla="val 14837806"/>
            <a:gd name="adj5" fmla="val 7527"/>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n-US"/>
        </a:p>
      </dgm:t>
    </dgm:pt>
    <dgm:pt modelId="{63D579B4-1BC2-45AD-9CED-264CEED95570}">
      <dgm:prSet phldrT="[Text]" custT="1"/>
      <dgm:spPr>
        <a:xfrm rot="20700000">
          <a:off x="3273095" y="238642"/>
          <a:ext cx="2123675" cy="2123675"/>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sz="1600" b="1" dirty="0">
              <a:solidFill>
                <a:srgbClr val="FFFF00"/>
              </a:solidFill>
              <a:latin typeface="Calibri" panose="020F0502020204030204"/>
              <a:ea typeface="+mn-ea"/>
              <a:cs typeface="+mn-cs"/>
            </a:rPr>
            <a:t>e-Learning</a:t>
          </a:r>
        </a:p>
        <a:p>
          <a:pPr>
            <a:buNone/>
          </a:pPr>
          <a:r>
            <a:rPr lang="en-US" sz="1600" dirty="0">
              <a:solidFill>
                <a:sysClr val="window" lastClr="FFFFFF"/>
              </a:solidFill>
              <a:latin typeface="Calibri" panose="020F0502020204030204"/>
              <a:ea typeface="+mn-ea"/>
              <a:cs typeface="+mn-cs"/>
            </a:rPr>
            <a:t>(webinars; videos; Moodle platform)</a:t>
          </a:r>
        </a:p>
      </dgm:t>
    </dgm:pt>
    <dgm:pt modelId="{496F1C84-E204-4060-9F93-5BB34E5A8B37}" type="parTrans" cxnId="{3357CA17-2570-4D70-9A32-7A4CA0780741}">
      <dgm:prSet/>
      <dgm:spPr/>
      <dgm:t>
        <a:bodyPr/>
        <a:lstStyle/>
        <a:p>
          <a:endParaRPr lang="en-US"/>
        </a:p>
      </dgm:t>
    </dgm:pt>
    <dgm:pt modelId="{3E820C72-B86B-41DC-86B8-86E45F5BB6C3}" type="sibTrans" cxnId="{3357CA17-2570-4D70-9A32-7A4CA0780741}">
      <dgm:prSet/>
      <dgm:spPr>
        <a:xfrm>
          <a:off x="2781867" y="-231776"/>
          <a:ext cx="2988394" cy="2988394"/>
        </a:xfrm>
        <a:prstGeom prst="circularArrow">
          <a:avLst>
            <a:gd name="adj1" fmla="val 5984"/>
            <a:gd name="adj2" fmla="val 394124"/>
            <a:gd name="adj3" fmla="val 13313824"/>
            <a:gd name="adj4" fmla="val 10508221"/>
            <a:gd name="adj5" fmla="val 6981"/>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n-US"/>
        </a:p>
      </dgm:t>
    </dgm:pt>
    <dgm:pt modelId="{AEF62404-BB6E-4C50-BD01-DFE1BAA889C3}" type="pres">
      <dgm:prSet presAssocID="{A06F6AAD-8795-40DD-BC55-1839AC21B2EB}" presName="Name0" presStyleCnt="0">
        <dgm:presLayoutVars>
          <dgm:chMax val="7"/>
          <dgm:dir/>
          <dgm:resizeHandles val="exact"/>
        </dgm:presLayoutVars>
      </dgm:prSet>
      <dgm:spPr/>
    </dgm:pt>
    <dgm:pt modelId="{1CF3F415-7E4E-4691-A338-5BA42CC77E04}" type="pres">
      <dgm:prSet presAssocID="{A06F6AAD-8795-40DD-BC55-1839AC21B2EB}" presName="ellipse1" presStyleLbl="vennNode1" presStyleIdx="0" presStyleCnt="3">
        <dgm:presLayoutVars>
          <dgm:bulletEnabled val="1"/>
        </dgm:presLayoutVars>
      </dgm:prSet>
      <dgm:spPr>
        <a:prstGeom prst="gear9">
          <a:avLst/>
        </a:prstGeom>
      </dgm:spPr>
      <dgm:t>
        <a:bodyPr/>
        <a:lstStyle/>
        <a:p>
          <a:endParaRPr lang="en-ZA"/>
        </a:p>
      </dgm:t>
    </dgm:pt>
    <dgm:pt modelId="{CA0D93FB-E282-437F-8B5F-942A987DFA79}" type="pres">
      <dgm:prSet presAssocID="{A06F6AAD-8795-40DD-BC55-1839AC21B2EB}" presName="ellipse2" presStyleLbl="vennNode1" presStyleIdx="1" presStyleCnt="3">
        <dgm:presLayoutVars>
          <dgm:bulletEnabled val="1"/>
        </dgm:presLayoutVars>
      </dgm:prSet>
      <dgm:spPr>
        <a:prstGeom prst="gear6">
          <a:avLst/>
        </a:prstGeom>
      </dgm:spPr>
      <dgm:t>
        <a:bodyPr/>
        <a:lstStyle/>
        <a:p>
          <a:endParaRPr lang="en-ZA"/>
        </a:p>
      </dgm:t>
    </dgm:pt>
    <dgm:pt modelId="{88722291-6FE6-4B6E-A989-13BD02EC6CAE}" type="pres">
      <dgm:prSet presAssocID="{A06F6AAD-8795-40DD-BC55-1839AC21B2EB}" presName="ellipse3" presStyleLbl="vennNode1" presStyleIdx="2" presStyleCnt="3">
        <dgm:presLayoutVars>
          <dgm:bulletEnabled val="1"/>
        </dgm:presLayoutVars>
      </dgm:prSet>
      <dgm:spPr>
        <a:prstGeom prst="gear6">
          <a:avLst/>
        </a:prstGeom>
      </dgm:spPr>
      <dgm:t>
        <a:bodyPr/>
        <a:lstStyle/>
        <a:p>
          <a:endParaRPr lang="en-ZA"/>
        </a:p>
      </dgm:t>
    </dgm:pt>
  </dgm:ptLst>
  <dgm:cxnLst>
    <dgm:cxn modelId="{640804B8-6264-431A-B7C3-CF150D0577A0}" type="presOf" srcId="{0C7EE1D3-8089-4692-A642-A34B3E95C3F5}" destId="{CA0D93FB-E282-437F-8B5F-942A987DFA79}" srcOrd="0" destOrd="0" presId="urn:microsoft.com/office/officeart/2005/8/layout/rings+Icon"/>
    <dgm:cxn modelId="{8245ECC7-9B77-48C6-9D9C-0E490949CF50}" srcId="{A06F6AAD-8795-40DD-BC55-1839AC21B2EB}" destId="{0C7EE1D3-8089-4692-A642-A34B3E95C3F5}" srcOrd="1" destOrd="0" parTransId="{C717F8DE-8CE4-42F1-AE2B-062B8D403D92}" sibTransId="{64C8D1A8-CB0D-4B5E-88D8-4D81DD874971}"/>
    <dgm:cxn modelId="{6F5F7CDD-0A17-4581-8FD0-BC1F92E01521}" type="presOf" srcId="{9EDE8429-40FD-4B3E-B543-732C3C0215F6}" destId="{1CF3F415-7E4E-4691-A338-5BA42CC77E04}" srcOrd="0" destOrd="0" presId="urn:microsoft.com/office/officeart/2005/8/layout/rings+Icon"/>
    <dgm:cxn modelId="{3357CA17-2570-4D70-9A32-7A4CA0780741}" srcId="{A06F6AAD-8795-40DD-BC55-1839AC21B2EB}" destId="{63D579B4-1BC2-45AD-9CED-264CEED95570}" srcOrd="2" destOrd="0" parTransId="{496F1C84-E204-4060-9F93-5BB34E5A8B37}" sibTransId="{3E820C72-B86B-41DC-86B8-86E45F5BB6C3}"/>
    <dgm:cxn modelId="{F05F68B4-61AA-4C4B-8DB4-E934A421F165}" type="presOf" srcId="{A06F6AAD-8795-40DD-BC55-1839AC21B2EB}" destId="{AEF62404-BB6E-4C50-BD01-DFE1BAA889C3}" srcOrd="0" destOrd="0" presId="urn:microsoft.com/office/officeart/2005/8/layout/rings+Icon"/>
    <dgm:cxn modelId="{CB5C3DEB-FBAD-4AFE-9903-AA7AB8C74526}" srcId="{A06F6AAD-8795-40DD-BC55-1839AC21B2EB}" destId="{9EDE8429-40FD-4B3E-B543-732C3C0215F6}" srcOrd="0" destOrd="0" parTransId="{0D27CF70-0E24-47D8-8E47-95864E3E4338}" sibTransId="{0E5085D4-7F38-4D9F-ADDD-CA1EEA5B495E}"/>
    <dgm:cxn modelId="{FB713FF1-A099-4951-88B7-9BC403C7928A}" type="presOf" srcId="{63D579B4-1BC2-45AD-9CED-264CEED95570}" destId="{88722291-6FE6-4B6E-A989-13BD02EC6CAE}" srcOrd="0" destOrd="0" presId="urn:microsoft.com/office/officeart/2005/8/layout/rings+Icon"/>
    <dgm:cxn modelId="{E01BAC00-429C-477B-9770-0B28D1B1D686}" type="presParOf" srcId="{AEF62404-BB6E-4C50-BD01-DFE1BAA889C3}" destId="{1CF3F415-7E4E-4691-A338-5BA42CC77E04}" srcOrd="0" destOrd="0" presId="urn:microsoft.com/office/officeart/2005/8/layout/rings+Icon"/>
    <dgm:cxn modelId="{4F21EBAE-787B-4FC1-8CD7-E8FE6315FC93}" type="presParOf" srcId="{AEF62404-BB6E-4C50-BD01-DFE1BAA889C3}" destId="{CA0D93FB-E282-437F-8B5F-942A987DFA79}" srcOrd="1" destOrd="0" presId="urn:microsoft.com/office/officeart/2005/8/layout/rings+Icon"/>
    <dgm:cxn modelId="{BF76C3EB-E38C-40E7-B30F-937692DD0B60}" type="presParOf" srcId="{AEF62404-BB6E-4C50-BD01-DFE1BAA889C3}" destId="{88722291-6FE6-4B6E-A989-13BD02EC6CAE}" srcOrd="2"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9FDE43-77F8-43CD-915C-F065287FA3E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BAA6A94-631D-438A-8724-589630BE8CC5}">
      <dgm:prSet custT="1"/>
      <dgm:spPr/>
      <dgm:t>
        <a:bodyPr/>
        <a:lstStyle/>
        <a:p>
          <a:pPr>
            <a:defRPr cap="all"/>
          </a:pPr>
          <a:r>
            <a:rPr lang="en-US" sz="2100" b="1" dirty="0">
              <a:solidFill>
                <a:srgbClr val="001484"/>
              </a:solidFill>
              <a:latin typeface="Century Gothic" panose="020B0502020202020204" pitchFamily="34" charset="0"/>
            </a:rPr>
            <a:t>SERVICE DESK</a:t>
          </a:r>
        </a:p>
        <a:p>
          <a:pPr>
            <a:defRPr cap="all"/>
          </a:pPr>
          <a:r>
            <a:rPr lang="en-US" sz="1400" b="0" cap="none" baseline="0" dirty="0">
              <a:solidFill>
                <a:srgbClr val="001484"/>
              </a:solidFill>
              <a:latin typeface="Century Gothic" panose="020B0502020202020204" pitchFamily="34" charset="0"/>
            </a:rPr>
            <a:t>Query handling;         Advice &amp; Guidance</a:t>
          </a:r>
          <a:endParaRPr lang="en-US" sz="1400" cap="none" spc="0" baseline="0" dirty="0">
            <a:solidFill>
              <a:srgbClr val="001484"/>
            </a:solidFill>
            <a:latin typeface="Century Gothic" panose="020B0502020202020204" pitchFamily="34" charset="0"/>
          </a:endParaRPr>
        </a:p>
      </dgm:t>
    </dgm:pt>
    <dgm:pt modelId="{1C587CD7-B743-4F23-B025-7009780069BD}" type="parTrans" cxnId="{DCDA43F3-F3A7-43E3-91B3-624C68F74BC7}">
      <dgm:prSet/>
      <dgm:spPr/>
      <dgm:t>
        <a:bodyPr/>
        <a:lstStyle/>
        <a:p>
          <a:endParaRPr lang="en-US"/>
        </a:p>
      </dgm:t>
    </dgm:pt>
    <dgm:pt modelId="{5688C69D-755F-4BDF-90DB-D108840E9641}" type="sibTrans" cxnId="{DCDA43F3-F3A7-43E3-91B3-624C68F74BC7}">
      <dgm:prSet/>
      <dgm:spPr/>
      <dgm:t>
        <a:bodyPr/>
        <a:lstStyle/>
        <a:p>
          <a:endParaRPr lang="en-US"/>
        </a:p>
      </dgm:t>
    </dgm:pt>
    <dgm:pt modelId="{151781AC-6259-4F85-B875-C612269411EC}">
      <dgm:prSet custT="1"/>
      <dgm:spPr/>
      <dgm:t>
        <a:bodyPr/>
        <a:lstStyle/>
        <a:p>
          <a:pPr>
            <a:defRPr cap="all"/>
          </a:pPr>
          <a:r>
            <a:rPr lang="en-US" sz="2100" b="1" dirty="0">
              <a:solidFill>
                <a:srgbClr val="001484"/>
              </a:solidFill>
              <a:latin typeface="Century Gothic" panose="020B0502020202020204" pitchFamily="34" charset="0"/>
            </a:rPr>
            <a:t>LEARNING</a:t>
          </a:r>
        </a:p>
        <a:p>
          <a:pPr>
            <a:defRPr cap="all"/>
          </a:pPr>
          <a:r>
            <a:rPr lang="en-US" sz="1400" cap="none" baseline="0" dirty="0">
              <a:solidFill>
                <a:srgbClr val="001484"/>
              </a:solidFill>
              <a:latin typeface="Century Gothic" panose="020B0502020202020204" pitchFamily="34" charset="0"/>
            </a:rPr>
            <a:t>Training;         Videos;        Podcasts, Webinars;        Open days;        Web enablement</a:t>
          </a:r>
        </a:p>
      </dgm:t>
    </dgm:pt>
    <dgm:pt modelId="{2F16847A-AB22-4584-91B0-65DD844CFE63}" type="parTrans" cxnId="{79A16E7F-43F9-4439-A8E4-0339D7987EB2}">
      <dgm:prSet/>
      <dgm:spPr/>
      <dgm:t>
        <a:bodyPr/>
        <a:lstStyle/>
        <a:p>
          <a:endParaRPr lang="en-US"/>
        </a:p>
      </dgm:t>
    </dgm:pt>
    <dgm:pt modelId="{EB48538B-21E3-46A4-A074-2A422F86CBBB}" type="sibTrans" cxnId="{79A16E7F-43F9-4439-A8E4-0339D7987EB2}">
      <dgm:prSet/>
      <dgm:spPr/>
      <dgm:t>
        <a:bodyPr/>
        <a:lstStyle/>
        <a:p>
          <a:endParaRPr lang="en-US"/>
        </a:p>
      </dgm:t>
    </dgm:pt>
    <dgm:pt modelId="{F9E84175-DCCE-4ACE-9D98-9BDD2D74FE6A}">
      <dgm:prSet custT="1"/>
      <dgm:spPr/>
      <dgm:t>
        <a:bodyPr/>
        <a:lstStyle/>
        <a:p>
          <a:pPr>
            <a:defRPr cap="all"/>
          </a:pPr>
          <a:r>
            <a:rPr lang="en-US" sz="2100" b="1" dirty="0">
              <a:solidFill>
                <a:srgbClr val="001484"/>
              </a:solidFill>
              <a:latin typeface="Century Gothic" panose="020B0502020202020204" pitchFamily="34" charset="0"/>
            </a:rPr>
            <a:t>TECHNOLOGY SERVICES</a:t>
          </a:r>
        </a:p>
        <a:p>
          <a:pPr>
            <a:defRPr cap="all"/>
          </a:pPr>
          <a:r>
            <a:rPr lang="en-US" sz="1400" cap="none" baseline="0" dirty="0">
              <a:solidFill>
                <a:srgbClr val="001484"/>
              </a:solidFill>
              <a:latin typeface="Century Gothic" panose="020B0502020202020204" pitchFamily="34" charset="0"/>
            </a:rPr>
            <a:t>e- Procurement; WCSEB; CSD</a:t>
          </a:r>
        </a:p>
      </dgm:t>
    </dgm:pt>
    <dgm:pt modelId="{489DA1AF-66CD-489F-A4AD-F5906B4F75AA}" type="parTrans" cxnId="{3290D293-8FD4-42FF-B826-B74C9D3DA3FE}">
      <dgm:prSet/>
      <dgm:spPr/>
      <dgm:t>
        <a:bodyPr/>
        <a:lstStyle/>
        <a:p>
          <a:endParaRPr lang="en-US"/>
        </a:p>
      </dgm:t>
    </dgm:pt>
    <dgm:pt modelId="{9E88FBBA-8140-41BA-B848-228A581E6A66}" type="sibTrans" cxnId="{3290D293-8FD4-42FF-B826-B74C9D3DA3FE}">
      <dgm:prSet/>
      <dgm:spPr/>
      <dgm:t>
        <a:bodyPr/>
        <a:lstStyle/>
        <a:p>
          <a:endParaRPr lang="en-US"/>
        </a:p>
      </dgm:t>
    </dgm:pt>
    <dgm:pt modelId="{B4DA12C5-9EED-4575-B555-4B568D6A4B55}">
      <dgm:prSet custT="1"/>
      <dgm:spPr/>
      <dgm:t>
        <a:bodyPr/>
        <a:lstStyle/>
        <a:p>
          <a:pPr>
            <a:defRPr cap="all"/>
          </a:pPr>
          <a:r>
            <a:rPr lang="en-US" sz="2100" b="1" dirty="0">
              <a:solidFill>
                <a:srgbClr val="001484"/>
              </a:solidFill>
              <a:latin typeface="Century Gothic" panose="020B0502020202020204" pitchFamily="34" charset="0"/>
            </a:rPr>
            <a:t>COMPLAINTS HANDLING</a:t>
          </a:r>
        </a:p>
        <a:p>
          <a:pPr>
            <a:defRPr cap="all"/>
          </a:pPr>
          <a:r>
            <a:rPr lang="en-US" sz="1400" cap="none" baseline="0" dirty="0">
              <a:solidFill>
                <a:srgbClr val="001484"/>
              </a:solidFill>
              <a:latin typeface="Century Gothic" panose="020B0502020202020204" pitchFamily="34" charset="0"/>
            </a:rPr>
            <a:t>Mediation;  Redress</a:t>
          </a:r>
        </a:p>
      </dgm:t>
    </dgm:pt>
    <dgm:pt modelId="{8E320A14-E17E-4D07-AE91-76EE34C2661F}" type="parTrans" cxnId="{99ED17CD-D0AA-4F43-AF89-C286CC07B981}">
      <dgm:prSet/>
      <dgm:spPr/>
      <dgm:t>
        <a:bodyPr/>
        <a:lstStyle/>
        <a:p>
          <a:endParaRPr lang="en-US"/>
        </a:p>
      </dgm:t>
    </dgm:pt>
    <dgm:pt modelId="{4A6A2785-3231-43D4-8809-27BF114D104F}" type="sibTrans" cxnId="{99ED17CD-D0AA-4F43-AF89-C286CC07B981}">
      <dgm:prSet/>
      <dgm:spPr/>
      <dgm:t>
        <a:bodyPr/>
        <a:lstStyle/>
        <a:p>
          <a:endParaRPr lang="en-US"/>
        </a:p>
      </dgm:t>
    </dgm:pt>
    <dgm:pt modelId="{34543F6B-2F75-48A6-8006-CE1FC9E404E2}">
      <dgm:prSet custT="1"/>
      <dgm:spPr/>
      <dgm:t>
        <a:bodyPr/>
        <a:lstStyle/>
        <a:p>
          <a:pPr>
            <a:defRPr cap="all"/>
          </a:pPr>
          <a:r>
            <a:rPr lang="en-US" sz="2100" b="1" dirty="0">
              <a:solidFill>
                <a:srgbClr val="001484"/>
              </a:solidFill>
              <a:latin typeface="Century Gothic" panose="020B0502020202020204" pitchFamily="34" charset="0"/>
            </a:rPr>
            <a:t>SERVICE MANAGEMENT</a:t>
          </a:r>
        </a:p>
        <a:p>
          <a:pPr>
            <a:defRPr cap="all"/>
          </a:pPr>
          <a:r>
            <a:rPr lang="en-US" sz="1400" cap="none" baseline="0" dirty="0">
              <a:solidFill>
                <a:srgbClr val="001484"/>
              </a:solidFill>
              <a:latin typeface="Century Gothic" panose="020B0502020202020204" pitchFamily="34" charset="0"/>
            </a:rPr>
            <a:t>Transparency (PDR); Booking tool; Perception surveys </a:t>
          </a:r>
        </a:p>
      </dgm:t>
    </dgm:pt>
    <dgm:pt modelId="{54E703A3-200A-420A-BF5B-BF15C9543782}" type="parTrans" cxnId="{8EC5DEF8-D0BC-4418-AC13-1A99FB3C4169}">
      <dgm:prSet/>
      <dgm:spPr/>
      <dgm:t>
        <a:bodyPr/>
        <a:lstStyle/>
        <a:p>
          <a:endParaRPr lang="en-US"/>
        </a:p>
      </dgm:t>
    </dgm:pt>
    <dgm:pt modelId="{2B05F719-FDDF-4402-9191-9B5BF1A9F707}" type="sibTrans" cxnId="{8EC5DEF8-D0BC-4418-AC13-1A99FB3C4169}">
      <dgm:prSet/>
      <dgm:spPr/>
      <dgm:t>
        <a:bodyPr/>
        <a:lstStyle/>
        <a:p>
          <a:endParaRPr lang="en-US"/>
        </a:p>
      </dgm:t>
    </dgm:pt>
    <dgm:pt modelId="{8BE30974-77EC-4B11-9026-7C65266A1D0A}" type="pres">
      <dgm:prSet presAssocID="{099FDE43-77F8-43CD-915C-F065287FA3E4}" presName="root" presStyleCnt="0">
        <dgm:presLayoutVars>
          <dgm:dir/>
          <dgm:resizeHandles val="exact"/>
        </dgm:presLayoutVars>
      </dgm:prSet>
      <dgm:spPr/>
      <dgm:t>
        <a:bodyPr/>
        <a:lstStyle/>
        <a:p>
          <a:endParaRPr lang="en-ZA"/>
        </a:p>
      </dgm:t>
    </dgm:pt>
    <dgm:pt modelId="{157B9009-ACCE-47CA-8FF0-64F51620AA12}" type="pres">
      <dgm:prSet presAssocID="{5BAA6A94-631D-438A-8724-589630BE8CC5}" presName="compNode" presStyleCnt="0"/>
      <dgm:spPr/>
    </dgm:pt>
    <dgm:pt modelId="{72ABE4CB-7A8D-4483-A4A2-C528BC0CFABD}" type="pres">
      <dgm:prSet presAssocID="{5BAA6A94-631D-438A-8724-589630BE8CC5}" presName="iconBgRect" presStyleLbl="bgShp" presStyleIdx="0" presStyleCnt="5"/>
      <dgm:spPr>
        <a:solidFill>
          <a:srgbClr val="BA0C2F"/>
        </a:solidFill>
      </dgm:spPr>
    </dgm:pt>
    <dgm:pt modelId="{E2CCB1EB-7483-4612-A181-9CB48A89DCF2}" type="pres">
      <dgm:prSet presAssocID="{5BAA6A94-631D-438A-8724-589630BE8CC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Call center"/>
        </a:ext>
      </dgm:extLst>
    </dgm:pt>
    <dgm:pt modelId="{D6ADDEB1-88CF-4BCC-A17D-68322DF26449}" type="pres">
      <dgm:prSet presAssocID="{5BAA6A94-631D-438A-8724-589630BE8CC5}" presName="spaceRect" presStyleCnt="0"/>
      <dgm:spPr/>
    </dgm:pt>
    <dgm:pt modelId="{A7368B89-4389-4A1B-9E93-C6B7AAA07FAC}" type="pres">
      <dgm:prSet presAssocID="{5BAA6A94-631D-438A-8724-589630BE8CC5}" presName="textRect" presStyleLbl="revTx" presStyleIdx="0" presStyleCnt="5">
        <dgm:presLayoutVars>
          <dgm:chMax val="1"/>
          <dgm:chPref val="1"/>
        </dgm:presLayoutVars>
      </dgm:prSet>
      <dgm:spPr/>
      <dgm:t>
        <a:bodyPr/>
        <a:lstStyle/>
        <a:p>
          <a:endParaRPr lang="en-ZA"/>
        </a:p>
      </dgm:t>
    </dgm:pt>
    <dgm:pt modelId="{9506E8A3-3139-404D-86A6-0C75A9C1F907}" type="pres">
      <dgm:prSet presAssocID="{5688C69D-755F-4BDF-90DB-D108840E9641}" presName="sibTrans" presStyleCnt="0"/>
      <dgm:spPr/>
    </dgm:pt>
    <dgm:pt modelId="{05B735F9-3633-430D-867F-02FB8D438EF5}" type="pres">
      <dgm:prSet presAssocID="{151781AC-6259-4F85-B875-C612269411EC}" presName="compNode" presStyleCnt="0"/>
      <dgm:spPr/>
    </dgm:pt>
    <dgm:pt modelId="{A58F04A9-51C8-46CE-8197-BEBEC6D04472}" type="pres">
      <dgm:prSet presAssocID="{151781AC-6259-4F85-B875-C612269411EC}" presName="iconBgRect" presStyleLbl="bgShp" presStyleIdx="1" presStyleCnt="5"/>
      <dgm:spPr>
        <a:solidFill>
          <a:srgbClr val="001484"/>
        </a:solidFill>
      </dgm:spPr>
    </dgm:pt>
    <dgm:pt modelId="{E273C618-C4D7-478C-BAEF-D7504203B9AC}" type="pres">
      <dgm:prSet presAssocID="{151781AC-6259-4F85-B875-C612269411E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lassroom"/>
        </a:ext>
      </dgm:extLst>
    </dgm:pt>
    <dgm:pt modelId="{2D73A8AD-EC9A-4C6A-B87F-BFF0A5167294}" type="pres">
      <dgm:prSet presAssocID="{151781AC-6259-4F85-B875-C612269411EC}" presName="spaceRect" presStyleCnt="0"/>
      <dgm:spPr/>
    </dgm:pt>
    <dgm:pt modelId="{D0989E96-43C6-49F0-B59C-819B726BACC8}" type="pres">
      <dgm:prSet presAssocID="{151781AC-6259-4F85-B875-C612269411EC}" presName="textRect" presStyleLbl="revTx" presStyleIdx="1" presStyleCnt="5">
        <dgm:presLayoutVars>
          <dgm:chMax val="1"/>
          <dgm:chPref val="1"/>
        </dgm:presLayoutVars>
      </dgm:prSet>
      <dgm:spPr/>
      <dgm:t>
        <a:bodyPr/>
        <a:lstStyle/>
        <a:p>
          <a:endParaRPr lang="en-ZA"/>
        </a:p>
      </dgm:t>
    </dgm:pt>
    <dgm:pt modelId="{F125740F-2B0C-4D0D-9E76-15DDD47F0AB3}" type="pres">
      <dgm:prSet presAssocID="{EB48538B-21E3-46A4-A074-2A422F86CBBB}" presName="sibTrans" presStyleCnt="0"/>
      <dgm:spPr/>
    </dgm:pt>
    <dgm:pt modelId="{0D8E39AF-AA38-4FA3-B7BA-FF561118C495}" type="pres">
      <dgm:prSet presAssocID="{F9E84175-DCCE-4ACE-9D98-9BDD2D74FE6A}" presName="compNode" presStyleCnt="0"/>
      <dgm:spPr/>
    </dgm:pt>
    <dgm:pt modelId="{0406C2A3-32C8-47CC-B560-79EB54B996CC}" type="pres">
      <dgm:prSet presAssocID="{F9E84175-DCCE-4ACE-9D98-9BDD2D74FE6A}" presName="iconBgRect" presStyleLbl="bgShp" presStyleIdx="2" presStyleCnt="5"/>
      <dgm:spPr/>
    </dgm:pt>
    <dgm:pt modelId="{14D6A56C-D3B3-469C-B875-4B3F0ACAF1B9}" type="pres">
      <dgm:prSet presAssocID="{F9E84175-DCCE-4ACE-9D98-9BDD2D74FE6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Computer"/>
        </a:ext>
      </dgm:extLst>
    </dgm:pt>
    <dgm:pt modelId="{D5D0EA13-7D2E-4330-AAA1-0913BFFD4657}" type="pres">
      <dgm:prSet presAssocID="{F9E84175-DCCE-4ACE-9D98-9BDD2D74FE6A}" presName="spaceRect" presStyleCnt="0"/>
      <dgm:spPr/>
    </dgm:pt>
    <dgm:pt modelId="{E0336C06-93CC-4F38-9A16-A0737EB2D681}" type="pres">
      <dgm:prSet presAssocID="{F9E84175-DCCE-4ACE-9D98-9BDD2D74FE6A}" presName="textRect" presStyleLbl="revTx" presStyleIdx="2" presStyleCnt="5" custScaleX="109740">
        <dgm:presLayoutVars>
          <dgm:chMax val="1"/>
          <dgm:chPref val="1"/>
        </dgm:presLayoutVars>
      </dgm:prSet>
      <dgm:spPr/>
      <dgm:t>
        <a:bodyPr/>
        <a:lstStyle/>
        <a:p>
          <a:endParaRPr lang="en-ZA"/>
        </a:p>
      </dgm:t>
    </dgm:pt>
    <dgm:pt modelId="{4587345F-E548-487D-81FF-A7F468E936D7}" type="pres">
      <dgm:prSet presAssocID="{9E88FBBA-8140-41BA-B848-228A581E6A66}" presName="sibTrans" presStyleCnt="0"/>
      <dgm:spPr/>
    </dgm:pt>
    <dgm:pt modelId="{C671CF88-EAE1-4AC5-885E-B1F21EA776A4}" type="pres">
      <dgm:prSet presAssocID="{B4DA12C5-9EED-4575-B555-4B568D6A4B55}" presName="compNode" presStyleCnt="0"/>
      <dgm:spPr/>
    </dgm:pt>
    <dgm:pt modelId="{EE7E90FC-4BA1-4A88-A0A7-35C26920B9BD}" type="pres">
      <dgm:prSet presAssocID="{B4DA12C5-9EED-4575-B555-4B568D6A4B55}" presName="iconBgRect" presStyleLbl="bgShp" presStyleIdx="3" presStyleCnt="5"/>
      <dgm:spPr>
        <a:solidFill>
          <a:srgbClr val="007DBA"/>
        </a:solidFill>
      </dgm:spPr>
    </dgm:pt>
    <dgm:pt modelId="{E41258EC-F6B7-4897-88D0-DEF328E865C4}" type="pres">
      <dgm:prSet presAssocID="{B4DA12C5-9EED-4575-B555-4B568D6A4B5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Chat"/>
        </a:ext>
      </dgm:extLst>
    </dgm:pt>
    <dgm:pt modelId="{A0055C6D-CA39-44A4-AEFE-13D431F7DB38}" type="pres">
      <dgm:prSet presAssocID="{B4DA12C5-9EED-4575-B555-4B568D6A4B55}" presName="spaceRect" presStyleCnt="0"/>
      <dgm:spPr/>
    </dgm:pt>
    <dgm:pt modelId="{FD8B1C8F-8102-4BFC-A8A7-9EF29D804C77}" type="pres">
      <dgm:prSet presAssocID="{B4DA12C5-9EED-4575-B555-4B568D6A4B55}" presName="textRect" presStyleLbl="revTx" presStyleIdx="3" presStyleCnt="5">
        <dgm:presLayoutVars>
          <dgm:chMax val="1"/>
          <dgm:chPref val="1"/>
        </dgm:presLayoutVars>
      </dgm:prSet>
      <dgm:spPr/>
      <dgm:t>
        <a:bodyPr/>
        <a:lstStyle/>
        <a:p>
          <a:endParaRPr lang="en-ZA"/>
        </a:p>
      </dgm:t>
    </dgm:pt>
    <dgm:pt modelId="{7302A933-A96D-4634-B3AC-98C73B1BE255}" type="pres">
      <dgm:prSet presAssocID="{4A6A2785-3231-43D4-8809-27BF114D104F}" presName="sibTrans" presStyleCnt="0"/>
      <dgm:spPr/>
    </dgm:pt>
    <dgm:pt modelId="{921923FF-B3B9-47FA-BA6B-5EA4774168AC}" type="pres">
      <dgm:prSet presAssocID="{34543F6B-2F75-48A6-8006-CE1FC9E404E2}" presName="compNode" presStyleCnt="0"/>
      <dgm:spPr/>
    </dgm:pt>
    <dgm:pt modelId="{E5E67441-DB8A-4E75-B5EF-ABB80766797C}" type="pres">
      <dgm:prSet presAssocID="{34543F6B-2F75-48A6-8006-CE1FC9E404E2}" presName="iconBgRect" presStyleLbl="bgShp" presStyleIdx="4" presStyleCnt="5"/>
      <dgm:spPr>
        <a:solidFill>
          <a:srgbClr val="8FAD15"/>
        </a:solidFill>
      </dgm:spPr>
    </dgm:pt>
    <dgm:pt modelId="{F14ECBB3-D25F-469B-9109-281DED378929}" type="pres">
      <dgm:prSet presAssocID="{34543F6B-2F75-48A6-8006-CE1FC9E404E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xmlns="" id="0" name="" descr="Users"/>
        </a:ext>
      </dgm:extLst>
    </dgm:pt>
    <dgm:pt modelId="{E47CA60D-DAF9-4024-8BE7-E6A1ADCC6D73}" type="pres">
      <dgm:prSet presAssocID="{34543F6B-2F75-48A6-8006-CE1FC9E404E2}" presName="spaceRect" presStyleCnt="0"/>
      <dgm:spPr/>
    </dgm:pt>
    <dgm:pt modelId="{DB72A2F1-E292-43A5-ABE7-DE339E9BCBB4}" type="pres">
      <dgm:prSet presAssocID="{34543F6B-2F75-48A6-8006-CE1FC9E404E2}" presName="textRect" presStyleLbl="revTx" presStyleIdx="4" presStyleCnt="5" custScaleX="111766" custLinFactNeighborY="0">
        <dgm:presLayoutVars>
          <dgm:chMax val="1"/>
          <dgm:chPref val="1"/>
        </dgm:presLayoutVars>
      </dgm:prSet>
      <dgm:spPr/>
      <dgm:t>
        <a:bodyPr/>
        <a:lstStyle/>
        <a:p>
          <a:endParaRPr lang="en-ZA"/>
        </a:p>
      </dgm:t>
    </dgm:pt>
  </dgm:ptLst>
  <dgm:cxnLst>
    <dgm:cxn modelId="{34382037-0EA7-462D-AD4F-F2B1C5008460}" type="presOf" srcId="{B4DA12C5-9EED-4575-B555-4B568D6A4B55}" destId="{FD8B1C8F-8102-4BFC-A8A7-9EF29D804C77}" srcOrd="0" destOrd="0" presId="urn:microsoft.com/office/officeart/2018/5/layout/IconCircleLabelList"/>
    <dgm:cxn modelId="{8EC5DEF8-D0BC-4418-AC13-1A99FB3C4169}" srcId="{099FDE43-77F8-43CD-915C-F065287FA3E4}" destId="{34543F6B-2F75-48A6-8006-CE1FC9E404E2}" srcOrd="4" destOrd="0" parTransId="{54E703A3-200A-420A-BF5B-BF15C9543782}" sibTransId="{2B05F719-FDDF-4402-9191-9B5BF1A9F707}"/>
    <dgm:cxn modelId="{57591834-9896-4CDD-8F64-0AF4EB84C0D3}" type="presOf" srcId="{099FDE43-77F8-43CD-915C-F065287FA3E4}" destId="{8BE30974-77EC-4B11-9026-7C65266A1D0A}" srcOrd="0" destOrd="0" presId="urn:microsoft.com/office/officeart/2018/5/layout/IconCircleLabelList"/>
    <dgm:cxn modelId="{C357E485-75C2-4C39-BB75-B4C9C62573DA}" type="presOf" srcId="{F9E84175-DCCE-4ACE-9D98-9BDD2D74FE6A}" destId="{E0336C06-93CC-4F38-9A16-A0737EB2D681}" srcOrd="0" destOrd="0" presId="urn:microsoft.com/office/officeart/2018/5/layout/IconCircleLabelList"/>
    <dgm:cxn modelId="{ABE8BF04-7872-46FA-A73E-A1483F44D895}" type="presOf" srcId="{5BAA6A94-631D-438A-8724-589630BE8CC5}" destId="{A7368B89-4389-4A1B-9E93-C6B7AAA07FAC}" srcOrd="0" destOrd="0" presId="urn:microsoft.com/office/officeart/2018/5/layout/IconCircleLabelList"/>
    <dgm:cxn modelId="{99ED17CD-D0AA-4F43-AF89-C286CC07B981}" srcId="{099FDE43-77F8-43CD-915C-F065287FA3E4}" destId="{B4DA12C5-9EED-4575-B555-4B568D6A4B55}" srcOrd="3" destOrd="0" parTransId="{8E320A14-E17E-4D07-AE91-76EE34C2661F}" sibTransId="{4A6A2785-3231-43D4-8809-27BF114D104F}"/>
    <dgm:cxn modelId="{0256B546-2611-40C2-A86B-278FFE870595}" type="presOf" srcId="{34543F6B-2F75-48A6-8006-CE1FC9E404E2}" destId="{DB72A2F1-E292-43A5-ABE7-DE339E9BCBB4}" srcOrd="0" destOrd="0" presId="urn:microsoft.com/office/officeart/2018/5/layout/IconCircleLabelList"/>
    <dgm:cxn modelId="{3290D293-8FD4-42FF-B826-B74C9D3DA3FE}" srcId="{099FDE43-77F8-43CD-915C-F065287FA3E4}" destId="{F9E84175-DCCE-4ACE-9D98-9BDD2D74FE6A}" srcOrd="2" destOrd="0" parTransId="{489DA1AF-66CD-489F-A4AD-F5906B4F75AA}" sibTransId="{9E88FBBA-8140-41BA-B848-228A581E6A66}"/>
    <dgm:cxn modelId="{591BE132-7965-4AE2-A4B0-454F5C9FBFC8}" type="presOf" srcId="{151781AC-6259-4F85-B875-C612269411EC}" destId="{D0989E96-43C6-49F0-B59C-819B726BACC8}" srcOrd="0" destOrd="0" presId="urn:microsoft.com/office/officeart/2018/5/layout/IconCircleLabelList"/>
    <dgm:cxn modelId="{79A16E7F-43F9-4439-A8E4-0339D7987EB2}" srcId="{099FDE43-77F8-43CD-915C-F065287FA3E4}" destId="{151781AC-6259-4F85-B875-C612269411EC}" srcOrd="1" destOrd="0" parTransId="{2F16847A-AB22-4584-91B0-65DD844CFE63}" sibTransId="{EB48538B-21E3-46A4-A074-2A422F86CBBB}"/>
    <dgm:cxn modelId="{DCDA43F3-F3A7-43E3-91B3-624C68F74BC7}" srcId="{099FDE43-77F8-43CD-915C-F065287FA3E4}" destId="{5BAA6A94-631D-438A-8724-589630BE8CC5}" srcOrd="0" destOrd="0" parTransId="{1C587CD7-B743-4F23-B025-7009780069BD}" sibTransId="{5688C69D-755F-4BDF-90DB-D108840E9641}"/>
    <dgm:cxn modelId="{FE85CE49-AAFB-470B-A750-246137E8B240}" type="presParOf" srcId="{8BE30974-77EC-4B11-9026-7C65266A1D0A}" destId="{157B9009-ACCE-47CA-8FF0-64F51620AA12}" srcOrd="0" destOrd="0" presId="urn:microsoft.com/office/officeart/2018/5/layout/IconCircleLabelList"/>
    <dgm:cxn modelId="{FEC8DAFC-5960-48A7-BA75-1C195B9973E2}" type="presParOf" srcId="{157B9009-ACCE-47CA-8FF0-64F51620AA12}" destId="{72ABE4CB-7A8D-4483-A4A2-C528BC0CFABD}" srcOrd="0" destOrd="0" presId="urn:microsoft.com/office/officeart/2018/5/layout/IconCircleLabelList"/>
    <dgm:cxn modelId="{8361B73D-AFA4-4B3B-BEFE-F097A4FD6B57}" type="presParOf" srcId="{157B9009-ACCE-47CA-8FF0-64F51620AA12}" destId="{E2CCB1EB-7483-4612-A181-9CB48A89DCF2}" srcOrd="1" destOrd="0" presId="urn:microsoft.com/office/officeart/2018/5/layout/IconCircleLabelList"/>
    <dgm:cxn modelId="{5F3B3AFA-A09C-40CD-ACCC-4E5F5F3B3D4C}" type="presParOf" srcId="{157B9009-ACCE-47CA-8FF0-64F51620AA12}" destId="{D6ADDEB1-88CF-4BCC-A17D-68322DF26449}" srcOrd="2" destOrd="0" presId="urn:microsoft.com/office/officeart/2018/5/layout/IconCircleLabelList"/>
    <dgm:cxn modelId="{81CABFCD-E2B9-4239-94C5-1AB5A998673A}" type="presParOf" srcId="{157B9009-ACCE-47CA-8FF0-64F51620AA12}" destId="{A7368B89-4389-4A1B-9E93-C6B7AAA07FAC}" srcOrd="3" destOrd="0" presId="urn:microsoft.com/office/officeart/2018/5/layout/IconCircleLabelList"/>
    <dgm:cxn modelId="{FBE729E1-3B0C-42CA-98CE-079BF05EB0D1}" type="presParOf" srcId="{8BE30974-77EC-4B11-9026-7C65266A1D0A}" destId="{9506E8A3-3139-404D-86A6-0C75A9C1F907}" srcOrd="1" destOrd="0" presId="urn:microsoft.com/office/officeart/2018/5/layout/IconCircleLabelList"/>
    <dgm:cxn modelId="{E52B2C40-36D2-48BD-A8FB-B634CD61F7E3}" type="presParOf" srcId="{8BE30974-77EC-4B11-9026-7C65266A1D0A}" destId="{05B735F9-3633-430D-867F-02FB8D438EF5}" srcOrd="2" destOrd="0" presId="urn:microsoft.com/office/officeart/2018/5/layout/IconCircleLabelList"/>
    <dgm:cxn modelId="{4EB1F4EB-CB94-4909-A7FA-B8724B6A1FB7}" type="presParOf" srcId="{05B735F9-3633-430D-867F-02FB8D438EF5}" destId="{A58F04A9-51C8-46CE-8197-BEBEC6D04472}" srcOrd="0" destOrd="0" presId="urn:microsoft.com/office/officeart/2018/5/layout/IconCircleLabelList"/>
    <dgm:cxn modelId="{6BA7BCC4-2E19-4909-A5CB-62B2918AB62B}" type="presParOf" srcId="{05B735F9-3633-430D-867F-02FB8D438EF5}" destId="{E273C618-C4D7-478C-BAEF-D7504203B9AC}" srcOrd="1" destOrd="0" presId="urn:microsoft.com/office/officeart/2018/5/layout/IconCircleLabelList"/>
    <dgm:cxn modelId="{D719537C-C818-4D48-B5FB-447D7FF61250}" type="presParOf" srcId="{05B735F9-3633-430D-867F-02FB8D438EF5}" destId="{2D73A8AD-EC9A-4C6A-B87F-BFF0A5167294}" srcOrd="2" destOrd="0" presId="urn:microsoft.com/office/officeart/2018/5/layout/IconCircleLabelList"/>
    <dgm:cxn modelId="{00C2CBB3-3ACF-403A-BD39-E3826B54A5A4}" type="presParOf" srcId="{05B735F9-3633-430D-867F-02FB8D438EF5}" destId="{D0989E96-43C6-49F0-B59C-819B726BACC8}" srcOrd="3" destOrd="0" presId="urn:microsoft.com/office/officeart/2018/5/layout/IconCircleLabelList"/>
    <dgm:cxn modelId="{35CD5664-EE5F-42FA-BEB3-068F6321915E}" type="presParOf" srcId="{8BE30974-77EC-4B11-9026-7C65266A1D0A}" destId="{F125740F-2B0C-4D0D-9E76-15DDD47F0AB3}" srcOrd="3" destOrd="0" presId="urn:microsoft.com/office/officeart/2018/5/layout/IconCircleLabelList"/>
    <dgm:cxn modelId="{1064BF2D-D91B-453C-92F2-FA6AC878DD71}" type="presParOf" srcId="{8BE30974-77EC-4B11-9026-7C65266A1D0A}" destId="{0D8E39AF-AA38-4FA3-B7BA-FF561118C495}" srcOrd="4" destOrd="0" presId="urn:microsoft.com/office/officeart/2018/5/layout/IconCircleLabelList"/>
    <dgm:cxn modelId="{FE4BF86C-F072-4925-B794-C1147ABF8670}" type="presParOf" srcId="{0D8E39AF-AA38-4FA3-B7BA-FF561118C495}" destId="{0406C2A3-32C8-47CC-B560-79EB54B996CC}" srcOrd="0" destOrd="0" presId="urn:microsoft.com/office/officeart/2018/5/layout/IconCircleLabelList"/>
    <dgm:cxn modelId="{26FFC4FC-0223-4B69-80B5-1C0889EEED43}" type="presParOf" srcId="{0D8E39AF-AA38-4FA3-B7BA-FF561118C495}" destId="{14D6A56C-D3B3-469C-B875-4B3F0ACAF1B9}" srcOrd="1" destOrd="0" presId="urn:microsoft.com/office/officeart/2018/5/layout/IconCircleLabelList"/>
    <dgm:cxn modelId="{01F45D9C-2FFD-49EB-8376-8795778488B5}" type="presParOf" srcId="{0D8E39AF-AA38-4FA3-B7BA-FF561118C495}" destId="{D5D0EA13-7D2E-4330-AAA1-0913BFFD4657}" srcOrd="2" destOrd="0" presId="urn:microsoft.com/office/officeart/2018/5/layout/IconCircleLabelList"/>
    <dgm:cxn modelId="{EFC35F2F-20B9-4A09-9052-4D4C520B3169}" type="presParOf" srcId="{0D8E39AF-AA38-4FA3-B7BA-FF561118C495}" destId="{E0336C06-93CC-4F38-9A16-A0737EB2D681}" srcOrd="3" destOrd="0" presId="urn:microsoft.com/office/officeart/2018/5/layout/IconCircleLabelList"/>
    <dgm:cxn modelId="{EBCA8C0C-FEAA-4236-AEA0-4D4997B1D6B5}" type="presParOf" srcId="{8BE30974-77EC-4B11-9026-7C65266A1D0A}" destId="{4587345F-E548-487D-81FF-A7F468E936D7}" srcOrd="5" destOrd="0" presId="urn:microsoft.com/office/officeart/2018/5/layout/IconCircleLabelList"/>
    <dgm:cxn modelId="{35696289-BAF8-4613-A8E7-0A3B41952F1A}" type="presParOf" srcId="{8BE30974-77EC-4B11-9026-7C65266A1D0A}" destId="{C671CF88-EAE1-4AC5-885E-B1F21EA776A4}" srcOrd="6" destOrd="0" presId="urn:microsoft.com/office/officeart/2018/5/layout/IconCircleLabelList"/>
    <dgm:cxn modelId="{CDED781D-8F6C-435B-8751-0AEEEFB541CA}" type="presParOf" srcId="{C671CF88-EAE1-4AC5-885E-B1F21EA776A4}" destId="{EE7E90FC-4BA1-4A88-A0A7-35C26920B9BD}" srcOrd="0" destOrd="0" presId="urn:microsoft.com/office/officeart/2018/5/layout/IconCircleLabelList"/>
    <dgm:cxn modelId="{3288619B-7558-47C2-8AD5-BB461D038CF2}" type="presParOf" srcId="{C671CF88-EAE1-4AC5-885E-B1F21EA776A4}" destId="{E41258EC-F6B7-4897-88D0-DEF328E865C4}" srcOrd="1" destOrd="0" presId="urn:microsoft.com/office/officeart/2018/5/layout/IconCircleLabelList"/>
    <dgm:cxn modelId="{D0EE822A-5BF1-46D0-AEDF-3617267B9689}" type="presParOf" srcId="{C671CF88-EAE1-4AC5-885E-B1F21EA776A4}" destId="{A0055C6D-CA39-44A4-AEFE-13D431F7DB38}" srcOrd="2" destOrd="0" presId="urn:microsoft.com/office/officeart/2018/5/layout/IconCircleLabelList"/>
    <dgm:cxn modelId="{70B276A6-679E-4B7A-AAA9-CD2AB3783C77}" type="presParOf" srcId="{C671CF88-EAE1-4AC5-885E-B1F21EA776A4}" destId="{FD8B1C8F-8102-4BFC-A8A7-9EF29D804C77}" srcOrd="3" destOrd="0" presId="urn:microsoft.com/office/officeart/2018/5/layout/IconCircleLabelList"/>
    <dgm:cxn modelId="{B77AC07C-E844-4B55-A1A6-B81489F79B4C}" type="presParOf" srcId="{8BE30974-77EC-4B11-9026-7C65266A1D0A}" destId="{7302A933-A96D-4634-B3AC-98C73B1BE255}" srcOrd="7" destOrd="0" presId="urn:microsoft.com/office/officeart/2018/5/layout/IconCircleLabelList"/>
    <dgm:cxn modelId="{336A4CAA-7DE0-46AD-B55B-4F9A413B5550}" type="presParOf" srcId="{8BE30974-77EC-4B11-9026-7C65266A1D0A}" destId="{921923FF-B3B9-47FA-BA6B-5EA4774168AC}" srcOrd="8" destOrd="0" presId="urn:microsoft.com/office/officeart/2018/5/layout/IconCircleLabelList"/>
    <dgm:cxn modelId="{FB045BC5-9B79-477A-B96C-FD6830270C23}" type="presParOf" srcId="{921923FF-B3B9-47FA-BA6B-5EA4774168AC}" destId="{E5E67441-DB8A-4E75-B5EF-ABB80766797C}" srcOrd="0" destOrd="0" presId="urn:microsoft.com/office/officeart/2018/5/layout/IconCircleLabelList"/>
    <dgm:cxn modelId="{DC73FB1E-FAD0-4B19-9440-3F4461F828BC}" type="presParOf" srcId="{921923FF-B3B9-47FA-BA6B-5EA4774168AC}" destId="{F14ECBB3-D25F-469B-9109-281DED378929}" srcOrd="1" destOrd="0" presId="urn:microsoft.com/office/officeart/2018/5/layout/IconCircleLabelList"/>
    <dgm:cxn modelId="{9C5E5391-8D56-4EC4-8918-E757F5D2B4AA}" type="presParOf" srcId="{921923FF-B3B9-47FA-BA6B-5EA4774168AC}" destId="{E47CA60D-DAF9-4024-8BE7-E6A1ADCC6D73}" srcOrd="2" destOrd="0" presId="urn:microsoft.com/office/officeart/2018/5/layout/IconCircleLabelList"/>
    <dgm:cxn modelId="{82B8A216-925B-4D85-AA30-B426D983A120}" type="presParOf" srcId="{921923FF-B3B9-47FA-BA6B-5EA4774168AC}" destId="{DB72A2F1-E292-43A5-ABE7-DE339E9BCBB4}" srcOrd="3" destOrd="0" presId="urn:microsoft.com/office/officeart/2018/5/layout/IconCircle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6DE78C-7593-4534-AB68-348AC004ABCD}">
      <dsp:nvSpPr>
        <dsp:cNvPr id="0" name=""/>
        <dsp:cNvSpPr/>
      </dsp:nvSpPr>
      <dsp:spPr>
        <a:xfrm>
          <a:off x="0" y="296526"/>
          <a:ext cx="1172780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45AEB9-A97B-41CF-AB58-8037FC9D63E1}">
      <dsp:nvSpPr>
        <dsp:cNvPr id="0" name=""/>
        <dsp:cNvSpPr/>
      </dsp:nvSpPr>
      <dsp:spPr>
        <a:xfrm>
          <a:off x="586390" y="60366"/>
          <a:ext cx="10415759"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298" tIns="0" rIns="310298" bIns="0" numCol="1" spcCol="1270" anchor="ctr" anchorCtr="0">
          <a:noAutofit/>
        </a:bodyPr>
        <a:lstStyle/>
        <a:p>
          <a:pPr lvl="0" algn="l" defTabSz="444500">
            <a:lnSpc>
              <a:spcPct val="90000"/>
            </a:lnSpc>
            <a:spcBef>
              <a:spcPct val="0"/>
            </a:spcBef>
            <a:spcAft>
              <a:spcPct val="35000"/>
            </a:spcAft>
          </a:pPr>
          <a:r>
            <a:rPr lang="en-US" sz="1000" b="1" kern="1200" dirty="0"/>
            <a:t>FA1: Spend on SMMEs (EMEs &amp; QSEs0 and B-BBEE; Geo mapping of businesses; sustainable green economy; access to info</a:t>
          </a:r>
        </a:p>
      </dsp:txBody>
      <dsp:txXfrm>
        <a:off x="586390" y="60366"/>
        <a:ext cx="10415759" cy="472320"/>
      </dsp:txXfrm>
    </dsp:sp>
    <dsp:sp modelId="{AF9D14ED-E278-414B-97FC-BD79B99C2C9F}">
      <dsp:nvSpPr>
        <dsp:cNvPr id="0" name=""/>
        <dsp:cNvSpPr/>
      </dsp:nvSpPr>
      <dsp:spPr>
        <a:xfrm>
          <a:off x="0" y="1022286"/>
          <a:ext cx="1172780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A14FA4-5ABE-4DFE-BC79-1EAAF092B77E}">
      <dsp:nvSpPr>
        <dsp:cNvPr id="0" name=""/>
        <dsp:cNvSpPr/>
      </dsp:nvSpPr>
      <dsp:spPr>
        <a:xfrm>
          <a:off x="586390" y="786126"/>
          <a:ext cx="10412229"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298" tIns="0" rIns="310298" bIns="0" numCol="1" spcCol="1270" anchor="ctr" anchorCtr="0">
          <a:noAutofit/>
        </a:bodyPr>
        <a:lstStyle/>
        <a:p>
          <a:pPr lvl="0" algn="l" defTabSz="444500">
            <a:lnSpc>
              <a:spcPct val="90000"/>
            </a:lnSpc>
            <a:spcBef>
              <a:spcPct val="0"/>
            </a:spcBef>
            <a:spcAft>
              <a:spcPct val="35000"/>
            </a:spcAft>
          </a:pPr>
          <a:r>
            <a:rPr lang="en-US" sz="1000" b="1" kern="1200" dirty="0"/>
            <a:t>FA2: Least distortion vs Most Impactful; Procurement process focus, red tape reduction, better governance; surveys </a:t>
          </a:r>
        </a:p>
      </dsp:txBody>
      <dsp:txXfrm>
        <a:off x="586390" y="786126"/>
        <a:ext cx="10412229" cy="472320"/>
      </dsp:txXfrm>
    </dsp:sp>
    <dsp:sp modelId="{44B57EB9-FC38-430E-A267-01A0D3D60B64}">
      <dsp:nvSpPr>
        <dsp:cNvPr id="0" name=""/>
        <dsp:cNvSpPr/>
      </dsp:nvSpPr>
      <dsp:spPr>
        <a:xfrm>
          <a:off x="0" y="1748046"/>
          <a:ext cx="1172780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1D3C55-BB63-468F-B670-F9A3AF5966D4}">
      <dsp:nvSpPr>
        <dsp:cNvPr id="0" name=""/>
        <dsp:cNvSpPr/>
      </dsp:nvSpPr>
      <dsp:spPr>
        <a:xfrm>
          <a:off x="586390" y="1511886"/>
          <a:ext cx="1051640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298" tIns="0" rIns="310298" bIns="0" numCol="1" spcCol="1270" anchor="ctr" anchorCtr="0">
          <a:noAutofit/>
        </a:bodyPr>
        <a:lstStyle/>
        <a:p>
          <a:pPr lvl="0" algn="l" defTabSz="444500">
            <a:lnSpc>
              <a:spcPct val="90000"/>
            </a:lnSpc>
            <a:spcBef>
              <a:spcPct val="0"/>
            </a:spcBef>
            <a:spcAft>
              <a:spcPct val="35000"/>
            </a:spcAft>
          </a:pPr>
          <a:r>
            <a:rPr lang="en-US" sz="1000" b="1" kern="1200" dirty="0"/>
            <a:t>FA3: Expand survey to firms  contracting with gov, feedback to CFOs; PTM; VIP Steercom and Cabinet; </a:t>
          </a:r>
        </a:p>
      </dsp:txBody>
      <dsp:txXfrm>
        <a:off x="586390" y="1511886"/>
        <a:ext cx="10516407" cy="472320"/>
      </dsp:txXfrm>
    </dsp:sp>
    <dsp:sp modelId="{FF720C00-8A73-4CA5-A5FB-460F41F5E2E6}">
      <dsp:nvSpPr>
        <dsp:cNvPr id="0" name=""/>
        <dsp:cNvSpPr/>
      </dsp:nvSpPr>
      <dsp:spPr>
        <a:xfrm>
          <a:off x="0" y="2473805"/>
          <a:ext cx="1172780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37602B-4337-44BE-820E-72475FB885AE}">
      <dsp:nvSpPr>
        <dsp:cNvPr id="0" name=""/>
        <dsp:cNvSpPr/>
      </dsp:nvSpPr>
      <dsp:spPr>
        <a:xfrm>
          <a:off x="586390" y="2237645"/>
          <a:ext cx="10591934"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298" tIns="0" rIns="310298" bIns="0" numCol="1" spcCol="1270" anchor="ctr" anchorCtr="0">
          <a:noAutofit/>
        </a:bodyPr>
        <a:lstStyle/>
        <a:p>
          <a:pPr lvl="0" algn="l" defTabSz="444500">
            <a:lnSpc>
              <a:spcPct val="90000"/>
            </a:lnSpc>
            <a:spcBef>
              <a:spcPct val="0"/>
            </a:spcBef>
            <a:spcAft>
              <a:spcPct val="35000"/>
            </a:spcAft>
          </a:pPr>
          <a:r>
            <a:rPr lang="en-US" sz="1000" b="1" kern="1200" dirty="0"/>
            <a:t>FA4: Opportunities for EMEs; Unbundling of large contracts; Vendor database; Threshold values</a:t>
          </a:r>
        </a:p>
      </dsp:txBody>
      <dsp:txXfrm>
        <a:off x="586390" y="2237645"/>
        <a:ext cx="10591934" cy="472320"/>
      </dsp:txXfrm>
    </dsp:sp>
    <dsp:sp modelId="{DB89CBDB-8ADE-4416-8DE6-E7177D86CB7F}">
      <dsp:nvSpPr>
        <dsp:cNvPr id="0" name=""/>
        <dsp:cNvSpPr/>
      </dsp:nvSpPr>
      <dsp:spPr>
        <a:xfrm>
          <a:off x="0" y="3199566"/>
          <a:ext cx="1172780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54F293-9E65-478B-B46E-98780FA58799}">
      <dsp:nvSpPr>
        <dsp:cNvPr id="0" name=""/>
        <dsp:cNvSpPr/>
      </dsp:nvSpPr>
      <dsp:spPr>
        <a:xfrm>
          <a:off x="586390" y="2963406"/>
          <a:ext cx="10429058"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298" tIns="0" rIns="310298" bIns="0" numCol="1" spcCol="1270" anchor="ctr" anchorCtr="0">
          <a:noAutofit/>
        </a:bodyPr>
        <a:lstStyle/>
        <a:p>
          <a:pPr lvl="0" algn="l" defTabSz="444500">
            <a:lnSpc>
              <a:spcPct val="90000"/>
            </a:lnSpc>
            <a:spcBef>
              <a:spcPct val="0"/>
            </a:spcBef>
            <a:spcAft>
              <a:spcPct val="35000"/>
            </a:spcAft>
          </a:pPr>
          <a:r>
            <a:rPr lang="en-US" sz="1000" b="1" kern="1200" dirty="0"/>
            <a:t>FA5: Data Analysis and M&amp;E; Use of Business Intelligence; Expand capacity of supplier database; Turnover; B-BBEE status and geo location</a:t>
          </a:r>
        </a:p>
      </dsp:txBody>
      <dsp:txXfrm>
        <a:off x="586390" y="2963406"/>
        <a:ext cx="10429058" cy="472320"/>
      </dsp:txXfrm>
    </dsp:sp>
    <dsp:sp modelId="{D2AE3EB4-7D5E-4601-9C48-1FBCF73F990B}">
      <dsp:nvSpPr>
        <dsp:cNvPr id="0" name=""/>
        <dsp:cNvSpPr/>
      </dsp:nvSpPr>
      <dsp:spPr>
        <a:xfrm>
          <a:off x="0" y="3925326"/>
          <a:ext cx="1172780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DB8858-6E6A-4CF8-B232-4A75C09CBD99}">
      <dsp:nvSpPr>
        <dsp:cNvPr id="0" name=""/>
        <dsp:cNvSpPr/>
      </dsp:nvSpPr>
      <dsp:spPr>
        <a:xfrm>
          <a:off x="586390" y="3689166"/>
          <a:ext cx="10415759"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298" tIns="0" rIns="310298" bIns="0" numCol="1" spcCol="1270" anchor="ctr" anchorCtr="0">
          <a:noAutofit/>
        </a:bodyPr>
        <a:lstStyle/>
        <a:p>
          <a:pPr lvl="0" algn="l" defTabSz="444500">
            <a:lnSpc>
              <a:spcPct val="90000"/>
            </a:lnSpc>
            <a:spcBef>
              <a:spcPct val="0"/>
            </a:spcBef>
            <a:spcAft>
              <a:spcPct val="35000"/>
            </a:spcAft>
          </a:pPr>
          <a:r>
            <a:rPr lang="en-US" sz="1000" b="1" kern="1200" dirty="0"/>
            <a:t>FA6: Access to markets by SMMEs beyond gov; availing supplier database to private sector; SMME capacity Development</a:t>
          </a:r>
        </a:p>
      </dsp:txBody>
      <dsp:txXfrm>
        <a:off x="586390" y="3689166"/>
        <a:ext cx="10415759" cy="472320"/>
      </dsp:txXfrm>
    </dsp:sp>
    <dsp:sp modelId="{6EA064AF-CFEE-445A-8D18-3F39DC07715F}">
      <dsp:nvSpPr>
        <dsp:cNvPr id="0" name=""/>
        <dsp:cNvSpPr/>
      </dsp:nvSpPr>
      <dsp:spPr>
        <a:xfrm>
          <a:off x="0" y="4651086"/>
          <a:ext cx="1172780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CBF947-E425-441E-9575-BDC772FCCFC7}">
      <dsp:nvSpPr>
        <dsp:cNvPr id="0" name=""/>
        <dsp:cNvSpPr/>
      </dsp:nvSpPr>
      <dsp:spPr>
        <a:xfrm>
          <a:off x="619943" y="4414926"/>
          <a:ext cx="1030673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298" tIns="0" rIns="310298" bIns="0" numCol="1" spcCol="1270" anchor="ctr" anchorCtr="0">
          <a:noAutofit/>
        </a:bodyPr>
        <a:lstStyle/>
        <a:p>
          <a:pPr lvl="0" algn="l" defTabSz="444500">
            <a:lnSpc>
              <a:spcPct val="90000"/>
            </a:lnSpc>
            <a:spcBef>
              <a:spcPct val="0"/>
            </a:spcBef>
            <a:spcAft>
              <a:spcPct val="35000"/>
            </a:spcAft>
          </a:pPr>
          <a:r>
            <a:rPr lang="en-US" sz="1000" b="1" kern="1200" dirty="0"/>
            <a:t>FA7: selection of sectors; industries and commodities; SMME Growth; dedicated capacity; Economic Impact Assessment</a:t>
          </a:r>
        </a:p>
      </dsp:txBody>
      <dsp:txXfrm>
        <a:off x="619943" y="4414926"/>
        <a:ext cx="10306737" cy="472320"/>
      </dsp:txXfrm>
    </dsp:sp>
    <dsp:sp modelId="{37F1304A-D96D-492E-B644-B7CC38373DC0}">
      <dsp:nvSpPr>
        <dsp:cNvPr id="0" name=""/>
        <dsp:cNvSpPr/>
      </dsp:nvSpPr>
      <dsp:spPr>
        <a:xfrm>
          <a:off x="0" y="5376846"/>
          <a:ext cx="1172780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E8ECEA-0B10-4A36-932B-7B48D3BD7A8D}">
      <dsp:nvSpPr>
        <dsp:cNvPr id="0" name=""/>
        <dsp:cNvSpPr/>
      </dsp:nvSpPr>
      <dsp:spPr>
        <a:xfrm>
          <a:off x="586390" y="5140686"/>
          <a:ext cx="10432506"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298" tIns="0" rIns="310298" bIns="0" numCol="1" spcCol="1270" anchor="ctr" anchorCtr="0">
          <a:noAutofit/>
        </a:bodyPr>
        <a:lstStyle/>
        <a:p>
          <a:pPr lvl="0" algn="l" defTabSz="444500">
            <a:lnSpc>
              <a:spcPct val="90000"/>
            </a:lnSpc>
            <a:spcBef>
              <a:spcPct val="0"/>
            </a:spcBef>
            <a:spcAft>
              <a:spcPct val="35000"/>
            </a:spcAft>
          </a:pPr>
          <a:r>
            <a:rPr lang="en-US" sz="1000" b="1" kern="1200" dirty="0"/>
            <a:t>FA8: Enterprise development; supplier selection, entry and exit processes; WSG ESD focus; support and better access</a:t>
          </a:r>
        </a:p>
      </dsp:txBody>
      <dsp:txXfrm>
        <a:off x="586390" y="5140686"/>
        <a:ext cx="10432506" cy="4723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A445B-6B07-4263-9984-62DC9496DDF8}">
      <dsp:nvSpPr>
        <dsp:cNvPr id="0" name=""/>
        <dsp:cNvSpPr/>
      </dsp:nvSpPr>
      <dsp:spPr>
        <a:xfrm>
          <a:off x="3119872" y="0"/>
          <a:ext cx="5153024" cy="5153024"/>
        </a:xfrm>
        <a:prstGeom prst="quadArrow">
          <a:avLst>
            <a:gd name="adj1" fmla="val 2000"/>
            <a:gd name="adj2" fmla="val 4000"/>
            <a:gd name="adj3" fmla="val 5000"/>
          </a:avLst>
        </a:prstGeom>
        <a:solidFill>
          <a:srgbClr val="44546A">
            <a:tint val="40000"/>
            <a:hueOff val="0"/>
            <a:satOff val="0"/>
            <a:lumOff val="0"/>
            <a:alphaOff val="0"/>
          </a:srgb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3009BD3-54B8-4003-A615-5062FE43D14B}">
      <dsp:nvSpPr>
        <dsp:cNvPr id="0" name=""/>
        <dsp:cNvSpPr/>
      </dsp:nvSpPr>
      <dsp:spPr>
        <a:xfrm>
          <a:off x="1510799" y="0"/>
          <a:ext cx="3993223" cy="2473307"/>
        </a:xfrm>
        <a:prstGeom prst="roundRect">
          <a:avLst/>
        </a:prstGeom>
        <a:solidFill>
          <a:srgbClr val="5B9BD5">
            <a:lumMod val="75000"/>
          </a:srgbClr>
        </a:solidFill>
        <a:ln>
          <a:solidFill>
            <a:srgbClr val="5B9BD5">
              <a:lumMod val="40000"/>
              <a:lumOff val="60000"/>
            </a:srgb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buNone/>
          </a:pPr>
          <a:r>
            <a:rPr lang="en-ZA" sz="900" b="1" kern="1200" dirty="0">
              <a:solidFill>
                <a:sysClr val="window" lastClr="FFFFFF"/>
              </a:solidFill>
              <a:latin typeface="Century Gothic" panose="020B0502020202020204" pitchFamily="34" charset="0"/>
              <a:ea typeface="+mn-ea"/>
              <a:cs typeface="+mn-cs"/>
            </a:rPr>
            <a:t>GOVERNANCE : Strategy &amp; CONTROL</a:t>
          </a:r>
        </a:p>
        <a:p>
          <a:pPr marL="228600" lvl="0" indent="-228600" algn="l" defTabSz="40005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Standardised  Strategy &amp; Procedure; Functional Ops. Transactional </a:t>
          </a:r>
        </a:p>
        <a:p>
          <a:pPr marL="228600" lvl="0" indent="-228600" algn="l" defTabSz="40005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credibility; compliance; Risk Sensitive; Responsibility &amp; </a:t>
          </a:r>
        </a:p>
        <a:p>
          <a:pPr marL="228600" lvl="0" indent="-228600" algn="l" defTabSz="40005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Accountability Management; Contract Management; Positive </a:t>
          </a:r>
        </a:p>
        <a:p>
          <a:pPr marL="228600" lvl="0" indent="-228600" algn="l" defTabSz="40005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Audit Outcomes</a:t>
          </a:r>
        </a:p>
        <a:p>
          <a:pPr marL="228600" lvl="0" indent="-228600" algn="l" defTabSz="400050">
            <a:lnSpc>
              <a:spcPct val="90000"/>
            </a:lnSpc>
            <a:spcBef>
              <a:spcPct val="0"/>
            </a:spcBef>
            <a:spcAft>
              <a:spcPct val="35000"/>
            </a:spcAft>
            <a:buNone/>
          </a:pPr>
          <a:endParaRPr lang="en-ZA" sz="900" b="0" kern="1200" dirty="0">
            <a:solidFill>
              <a:sysClr val="window" lastClr="FFFFFF"/>
            </a:solidFill>
            <a:latin typeface="Century Gothic" panose="020B0502020202020204" pitchFamily="34" charset="0"/>
            <a:ea typeface="+mn-ea"/>
            <a:cs typeface="+mn-cs"/>
          </a:endParaRPr>
        </a:p>
        <a:p>
          <a:pPr marL="228600" lvl="0" indent="-228600" algn="l" defTabSz="400050">
            <a:lnSpc>
              <a:spcPct val="90000"/>
            </a:lnSpc>
            <a:spcBef>
              <a:spcPct val="0"/>
            </a:spcBef>
            <a:spcAft>
              <a:spcPct val="35000"/>
            </a:spcAft>
            <a:buNone/>
          </a:pPr>
          <a:r>
            <a:rPr lang="en-ZA" sz="900" b="1" kern="1200" dirty="0">
              <a:solidFill>
                <a:srgbClr val="FFFF00"/>
              </a:solidFill>
              <a:latin typeface="Century Gothic" panose="020B0502020202020204" pitchFamily="34" charset="0"/>
              <a:ea typeface="+mn-ea"/>
              <a:cs typeface="+mn-cs"/>
            </a:rPr>
            <a:t>1; 2; 7; 8 (EPP action linkages)</a:t>
          </a:r>
        </a:p>
        <a:p>
          <a:pPr marL="228600" lvl="0" indent="-228600" algn="l" defTabSz="400050">
            <a:lnSpc>
              <a:spcPct val="90000"/>
            </a:lnSpc>
            <a:spcBef>
              <a:spcPct val="0"/>
            </a:spcBef>
            <a:spcAft>
              <a:spcPct val="35000"/>
            </a:spcAft>
            <a:buNone/>
          </a:pPr>
          <a:endParaRPr lang="en-US" sz="1100" kern="1200" dirty="0">
            <a:solidFill>
              <a:sysClr val="window" lastClr="FFFFFF"/>
            </a:solidFill>
            <a:latin typeface="Calibri" panose="020F0502020204030204"/>
            <a:ea typeface="+mn-ea"/>
            <a:cs typeface="+mn-cs"/>
          </a:endParaRPr>
        </a:p>
      </dsp:txBody>
      <dsp:txXfrm>
        <a:off x="1510799" y="0"/>
        <a:ext cx="3993223" cy="2473307"/>
      </dsp:txXfrm>
    </dsp:sp>
    <dsp:sp modelId="{08822C36-ABE0-411A-AF50-B4572F65CD96}">
      <dsp:nvSpPr>
        <dsp:cNvPr id="0" name=""/>
        <dsp:cNvSpPr/>
      </dsp:nvSpPr>
      <dsp:spPr>
        <a:xfrm>
          <a:off x="5803186" y="89971"/>
          <a:ext cx="3931387" cy="2231218"/>
        </a:xfrm>
        <a:prstGeom prst="roundRect">
          <a:avLst/>
        </a:prstGeom>
        <a:solidFill>
          <a:srgbClr val="44546A">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buNone/>
          </a:pPr>
          <a:r>
            <a:rPr lang="en-ZA" sz="900" b="1" kern="1200" dirty="0">
              <a:solidFill>
                <a:sysClr val="window" lastClr="FFFFFF"/>
              </a:solidFill>
              <a:latin typeface="Century Gothic" panose="020B0502020202020204" pitchFamily="34" charset="0"/>
              <a:ea typeface="+mn-ea"/>
              <a:cs typeface="+mn-cs"/>
            </a:rPr>
            <a:t>CAPACITATION &amp; DEVELOPMENT: Organisational Structure, Capacity &amp; Skill</a:t>
          </a:r>
        </a:p>
        <a:p>
          <a:pPr marL="228600" lvl="0" indent="-228600" algn="l" defTabSz="40005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Dedicated structure; Intuitional memory  for policies, best </a:t>
          </a:r>
        </a:p>
        <a:p>
          <a:pPr marL="228600" lvl="0" indent="-228600" algn="l" defTabSz="40005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practices; Training (and development Business Process</a:t>
          </a:r>
        </a:p>
        <a:p>
          <a:pPr marL="228600" lvl="0" indent="-228600" algn="l" defTabSz="40005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optimisation; Client Support (Helpdesk) Supplier Development</a:t>
          </a:r>
        </a:p>
        <a:p>
          <a:pPr marL="228600" lvl="0" indent="-228600" algn="l" defTabSz="400050">
            <a:lnSpc>
              <a:spcPct val="90000"/>
            </a:lnSpc>
            <a:spcBef>
              <a:spcPct val="0"/>
            </a:spcBef>
            <a:spcAft>
              <a:spcPct val="35000"/>
            </a:spcAft>
            <a:buNone/>
          </a:pPr>
          <a:endParaRPr lang="en-ZA" sz="900" b="0" kern="1200" dirty="0">
            <a:solidFill>
              <a:sysClr val="window" lastClr="FFFFFF"/>
            </a:solidFill>
            <a:latin typeface="Century Gothic" panose="020B0502020202020204" pitchFamily="34" charset="0"/>
            <a:ea typeface="+mn-ea"/>
            <a:cs typeface="+mn-cs"/>
          </a:endParaRPr>
        </a:p>
        <a:p>
          <a:pPr marL="228600" lvl="0" indent="-228600" algn="l" defTabSz="400050">
            <a:lnSpc>
              <a:spcPct val="90000"/>
            </a:lnSpc>
            <a:spcBef>
              <a:spcPct val="0"/>
            </a:spcBef>
            <a:spcAft>
              <a:spcPct val="35000"/>
            </a:spcAft>
            <a:buNone/>
          </a:pPr>
          <a:r>
            <a:rPr lang="en-ZA" sz="900" b="1" kern="1200" dirty="0">
              <a:solidFill>
                <a:srgbClr val="FFFF00"/>
              </a:solidFill>
              <a:latin typeface="Century Gothic" panose="020B0502020202020204" pitchFamily="34" charset="0"/>
              <a:ea typeface="+mn-ea"/>
              <a:cs typeface="+mn-cs"/>
            </a:rPr>
            <a:t>1; 2; 4; 5;  6; 7; 8 (EPP action linkages) </a:t>
          </a:r>
        </a:p>
        <a:p>
          <a:pPr marL="228600" lvl="0" indent="-228600" algn="l" defTabSz="400050">
            <a:lnSpc>
              <a:spcPct val="90000"/>
            </a:lnSpc>
            <a:spcBef>
              <a:spcPct val="0"/>
            </a:spcBef>
            <a:spcAft>
              <a:spcPct val="35000"/>
            </a:spcAft>
            <a:buNone/>
          </a:pPr>
          <a:endParaRPr lang="en-ZA" sz="1000" kern="1200" dirty="0">
            <a:solidFill>
              <a:srgbClr val="5B9BD5">
                <a:lumMod val="60000"/>
                <a:lumOff val="40000"/>
              </a:srgbClr>
            </a:solidFill>
            <a:latin typeface="Calibri" panose="020F0502020204030204"/>
            <a:ea typeface="+mn-ea"/>
            <a:cs typeface="+mn-cs"/>
          </a:endParaRPr>
        </a:p>
      </dsp:txBody>
      <dsp:txXfrm>
        <a:off x="5803186" y="89971"/>
        <a:ext cx="3931387" cy="2231218"/>
      </dsp:txXfrm>
    </dsp:sp>
    <dsp:sp modelId="{9676F388-6D23-48DF-8EF3-C4106E0F2F7B}">
      <dsp:nvSpPr>
        <dsp:cNvPr id="0" name=""/>
        <dsp:cNvSpPr/>
      </dsp:nvSpPr>
      <dsp:spPr>
        <a:xfrm>
          <a:off x="1471718" y="2733679"/>
          <a:ext cx="4038075" cy="2254922"/>
        </a:xfrm>
        <a:prstGeom prst="roundRect">
          <a:avLst/>
        </a:prstGeom>
        <a:solidFill>
          <a:srgbClr val="44546A">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buNone/>
          </a:pPr>
          <a:r>
            <a:rPr lang="en-ZA" sz="900" b="1" kern="1200" dirty="0">
              <a:solidFill>
                <a:sysClr val="window" lastClr="FFFFFF"/>
              </a:solidFill>
              <a:latin typeface="Century Gothic" panose="020B0502020202020204" pitchFamily="34" charset="0"/>
              <a:ea typeface="+mn-ea"/>
              <a:cs typeface="+mn-cs"/>
            </a:rPr>
            <a:t>SCM TECHNOLOGY: REPORTING &amp; DATA INTEGRITY</a:t>
          </a:r>
        </a:p>
        <a:p>
          <a:pPr marL="228600" lvl="0" indent="-228600" algn="l" defTabSz="40005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Reporting; Enterprise Content and Information Management; </a:t>
          </a:r>
        </a:p>
        <a:p>
          <a:pPr marL="228600" lvl="0" indent="-228600" algn="l" defTabSz="40005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Integrated financial and Non- Financial System; Reliable data that </a:t>
          </a:r>
        </a:p>
        <a:p>
          <a:pPr marL="228600" lvl="0" indent="-228600" algn="l" defTabSz="40005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supports operational planning and strategic decisions and </a:t>
          </a:r>
        </a:p>
        <a:p>
          <a:pPr marL="228600" lvl="0" indent="-228600" algn="l" defTabSz="40005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Surveillance</a:t>
          </a:r>
        </a:p>
        <a:p>
          <a:pPr marL="228600" lvl="0" indent="-228600" algn="l" defTabSz="400050">
            <a:lnSpc>
              <a:spcPct val="90000"/>
            </a:lnSpc>
            <a:spcBef>
              <a:spcPct val="0"/>
            </a:spcBef>
            <a:spcAft>
              <a:spcPct val="35000"/>
            </a:spcAft>
            <a:buNone/>
          </a:pPr>
          <a:endParaRPr lang="en-ZA" sz="900" b="0" kern="1200" dirty="0">
            <a:solidFill>
              <a:sysClr val="window" lastClr="FFFFFF"/>
            </a:solidFill>
            <a:latin typeface="Century Gothic" panose="020B0502020202020204" pitchFamily="34" charset="0"/>
            <a:ea typeface="+mn-ea"/>
            <a:cs typeface="+mn-cs"/>
          </a:endParaRPr>
        </a:p>
        <a:p>
          <a:pPr marL="228600" lvl="0" indent="-228600" algn="l" defTabSz="400050">
            <a:lnSpc>
              <a:spcPct val="90000"/>
            </a:lnSpc>
            <a:spcBef>
              <a:spcPct val="0"/>
            </a:spcBef>
            <a:spcAft>
              <a:spcPct val="35000"/>
            </a:spcAft>
            <a:buNone/>
          </a:pPr>
          <a:r>
            <a:rPr lang="en-ZA" sz="900" b="1" kern="1200" dirty="0">
              <a:solidFill>
                <a:srgbClr val="FFFF00"/>
              </a:solidFill>
              <a:latin typeface="Century Gothic" panose="020B0502020202020204" pitchFamily="34" charset="0"/>
              <a:ea typeface="+mn-ea"/>
              <a:cs typeface="+mn-cs"/>
            </a:rPr>
            <a:t>4; 5; 6 (EPP action linkage)s</a:t>
          </a:r>
          <a:r>
            <a:rPr lang="en-ZA" sz="900" b="0" kern="1200" dirty="0">
              <a:solidFill>
                <a:sysClr val="window" lastClr="FFFFFF"/>
              </a:solidFill>
              <a:latin typeface="Century Gothic" panose="020B0502020202020204" pitchFamily="34" charset="0"/>
              <a:ea typeface="+mn-ea"/>
              <a:cs typeface="+mn-cs"/>
            </a:rPr>
            <a:t> </a:t>
          </a:r>
          <a:endParaRPr lang="en-US" sz="900" b="0" kern="1200" dirty="0">
            <a:solidFill>
              <a:sysClr val="window" lastClr="FFFFFF"/>
            </a:solidFill>
            <a:latin typeface="Century Gothic" panose="020B0502020202020204" pitchFamily="34" charset="0"/>
            <a:ea typeface="+mn-ea"/>
            <a:cs typeface="+mn-cs"/>
          </a:endParaRPr>
        </a:p>
      </dsp:txBody>
      <dsp:txXfrm>
        <a:off x="1471718" y="2733679"/>
        <a:ext cx="4038075" cy="2254922"/>
      </dsp:txXfrm>
    </dsp:sp>
    <dsp:sp modelId="{BC1FD7F6-F9A8-4ABD-A650-DB51A806BEF8}">
      <dsp:nvSpPr>
        <dsp:cNvPr id="0" name=""/>
        <dsp:cNvSpPr/>
      </dsp:nvSpPr>
      <dsp:spPr>
        <a:xfrm>
          <a:off x="5759241" y="2704946"/>
          <a:ext cx="4107579" cy="2331434"/>
        </a:xfrm>
        <a:prstGeom prst="roundRect">
          <a:avLst/>
        </a:prstGeom>
        <a:solidFill>
          <a:srgbClr val="5B9BD5">
            <a:lumMod val="75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buNone/>
          </a:pPr>
          <a:r>
            <a:rPr lang="en-ZA" sz="1000" b="1" kern="1200" dirty="0">
              <a:solidFill>
                <a:sysClr val="window" lastClr="FFFFFF"/>
              </a:solidFill>
              <a:latin typeface="Century Gothic" panose="020B0502020202020204" pitchFamily="34" charset="0"/>
              <a:ea typeface="+mn-ea"/>
              <a:cs typeface="+mn-cs"/>
            </a:rPr>
            <a:t>STRATEGIC PROCUREMENT </a:t>
          </a:r>
        </a:p>
        <a:p>
          <a:pPr marL="228600" lvl="0" indent="-228600" algn="l" defTabSz="44450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Procurement Planning and informed; Commodity  Strategies; </a:t>
          </a:r>
        </a:p>
        <a:p>
          <a:pPr marL="228600" lvl="0" indent="-228600" algn="l" defTabSz="44450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Effective Utilisation of Resources; Value for  Money; Economies of </a:t>
          </a:r>
        </a:p>
        <a:p>
          <a:pPr marL="228600" lvl="0" indent="-228600" algn="l" defTabSz="44450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Scale (transversal contracts; Market intelligence and technical </a:t>
          </a:r>
        </a:p>
        <a:p>
          <a:pPr marL="228600" lvl="0" indent="-228600" algn="l" defTabSz="444500">
            <a:lnSpc>
              <a:spcPct val="90000"/>
            </a:lnSpc>
            <a:spcBef>
              <a:spcPct val="0"/>
            </a:spcBef>
            <a:spcAft>
              <a:spcPct val="35000"/>
            </a:spcAft>
            <a:buNone/>
          </a:pPr>
          <a:r>
            <a:rPr lang="en-ZA" sz="900" b="0" kern="1200" dirty="0">
              <a:solidFill>
                <a:sysClr val="window" lastClr="FFFFFF"/>
              </a:solidFill>
              <a:latin typeface="Century Gothic" panose="020B0502020202020204" pitchFamily="34" charset="0"/>
              <a:ea typeface="+mn-ea"/>
              <a:cs typeface="+mn-cs"/>
            </a:rPr>
            <a:t>expertise; Service Delivery Future Improvements</a:t>
          </a:r>
        </a:p>
        <a:p>
          <a:pPr marL="228600" lvl="0" indent="-228600" algn="l" defTabSz="444500">
            <a:lnSpc>
              <a:spcPct val="90000"/>
            </a:lnSpc>
            <a:spcBef>
              <a:spcPct val="0"/>
            </a:spcBef>
            <a:spcAft>
              <a:spcPct val="35000"/>
            </a:spcAft>
            <a:buNone/>
          </a:pPr>
          <a:endParaRPr lang="en-ZA" sz="900" b="0" kern="1200" dirty="0">
            <a:solidFill>
              <a:sysClr val="window" lastClr="FFFFFF"/>
            </a:solidFill>
            <a:latin typeface="Century Gothic" panose="020B0502020202020204" pitchFamily="34" charset="0"/>
            <a:ea typeface="+mn-ea"/>
            <a:cs typeface="+mn-cs"/>
          </a:endParaRPr>
        </a:p>
        <a:p>
          <a:pPr marL="228600" lvl="0" indent="-228600" algn="l" defTabSz="444500">
            <a:lnSpc>
              <a:spcPct val="90000"/>
            </a:lnSpc>
            <a:spcBef>
              <a:spcPct val="0"/>
            </a:spcBef>
            <a:spcAft>
              <a:spcPct val="35000"/>
            </a:spcAft>
            <a:buNone/>
          </a:pPr>
          <a:r>
            <a:rPr lang="en-ZA" sz="900" b="1" kern="1200" dirty="0">
              <a:solidFill>
                <a:srgbClr val="FFFF00"/>
              </a:solidFill>
              <a:latin typeface="Century Gothic" panose="020B0502020202020204" pitchFamily="34" charset="0"/>
              <a:ea typeface="+mn-ea"/>
              <a:cs typeface="+mn-cs"/>
            </a:rPr>
            <a:t>1; 7; 8 (EPP action linkages) </a:t>
          </a:r>
          <a:endParaRPr lang="en-US" sz="900" b="1" kern="1200" dirty="0">
            <a:solidFill>
              <a:srgbClr val="FFFF00"/>
            </a:solidFill>
            <a:latin typeface="Century Gothic" panose="020B0502020202020204" pitchFamily="34" charset="0"/>
            <a:ea typeface="+mn-ea"/>
            <a:cs typeface="+mn-cs"/>
          </a:endParaRPr>
        </a:p>
      </dsp:txBody>
      <dsp:txXfrm>
        <a:off x="5759241" y="2704946"/>
        <a:ext cx="4107579" cy="23314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5F475D-1F5F-419C-86C6-AE2EFA335C40}">
      <dsp:nvSpPr>
        <dsp:cNvPr id="0" name=""/>
        <dsp:cNvSpPr/>
      </dsp:nvSpPr>
      <dsp:spPr>
        <a:xfrm>
          <a:off x="0" y="2408"/>
          <a:ext cx="1102796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AEC23-92D5-4888-A658-BCA31371285A}">
      <dsp:nvSpPr>
        <dsp:cNvPr id="0" name=""/>
        <dsp:cNvSpPr/>
      </dsp:nvSpPr>
      <dsp:spPr>
        <a:xfrm>
          <a:off x="0" y="2408"/>
          <a:ext cx="11027964" cy="821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Issuance of Provincial Treasury Instructions; 2019</a:t>
          </a:r>
        </a:p>
      </dsp:txBody>
      <dsp:txXfrm>
        <a:off x="0" y="2408"/>
        <a:ext cx="11027964" cy="821409"/>
      </dsp:txXfrm>
    </dsp:sp>
    <dsp:sp modelId="{A256CEB6-1B7D-4778-9C17-0608F19674CC}">
      <dsp:nvSpPr>
        <dsp:cNvPr id="0" name=""/>
        <dsp:cNvSpPr/>
      </dsp:nvSpPr>
      <dsp:spPr>
        <a:xfrm>
          <a:off x="0" y="823818"/>
          <a:ext cx="11027964" cy="0"/>
        </a:xfrm>
        <a:prstGeom prst="line">
          <a:avLst/>
        </a:prstGeom>
        <a:solidFill>
          <a:schemeClr val="accent2">
            <a:hueOff val="22688"/>
            <a:satOff val="2608"/>
            <a:lumOff val="-2079"/>
            <a:alphaOff val="0"/>
          </a:schemeClr>
        </a:solidFill>
        <a:ln w="25400" cap="flat" cmpd="sng" algn="ctr">
          <a:solidFill>
            <a:schemeClr val="accent2">
              <a:hueOff val="22688"/>
              <a:satOff val="2608"/>
              <a:lumOff val="-2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4BF05A-1346-4EC0-A8E4-08C18825E25A}">
      <dsp:nvSpPr>
        <dsp:cNvPr id="0" name=""/>
        <dsp:cNvSpPr/>
      </dsp:nvSpPr>
      <dsp:spPr>
        <a:xfrm>
          <a:off x="0" y="823818"/>
          <a:ext cx="11027964" cy="821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Issuance of Revised Blueprint Accounting Officers’ System (Sept 2021)</a:t>
          </a:r>
        </a:p>
      </dsp:txBody>
      <dsp:txXfrm>
        <a:off x="0" y="823818"/>
        <a:ext cx="11027964" cy="821409"/>
      </dsp:txXfrm>
    </dsp:sp>
    <dsp:sp modelId="{A1C3EA6A-11EE-4C03-8166-7426E9812A99}">
      <dsp:nvSpPr>
        <dsp:cNvPr id="0" name=""/>
        <dsp:cNvSpPr/>
      </dsp:nvSpPr>
      <dsp:spPr>
        <a:xfrm>
          <a:off x="0" y="1645227"/>
          <a:ext cx="11027964" cy="0"/>
        </a:xfrm>
        <a:prstGeom prst="line">
          <a:avLst/>
        </a:prstGeom>
        <a:solidFill>
          <a:schemeClr val="accent2">
            <a:hueOff val="45376"/>
            <a:satOff val="5216"/>
            <a:lumOff val="-4157"/>
            <a:alphaOff val="0"/>
          </a:schemeClr>
        </a:solidFill>
        <a:ln w="25400" cap="flat" cmpd="sng" algn="ctr">
          <a:solidFill>
            <a:schemeClr val="accent2">
              <a:hueOff val="45376"/>
              <a:satOff val="5216"/>
              <a:lumOff val="-4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31483-F9FA-43EF-B747-BE8FF7127D0C}">
      <dsp:nvSpPr>
        <dsp:cNvPr id="0" name=""/>
        <dsp:cNvSpPr/>
      </dsp:nvSpPr>
      <dsp:spPr>
        <a:xfrm>
          <a:off x="0" y="1645227"/>
          <a:ext cx="11027964" cy="821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Procurement Planning Toolkit</a:t>
          </a:r>
        </a:p>
      </dsp:txBody>
      <dsp:txXfrm>
        <a:off x="0" y="1645227"/>
        <a:ext cx="11027964" cy="821409"/>
      </dsp:txXfrm>
    </dsp:sp>
    <dsp:sp modelId="{058F6F1E-24E1-4F1A-9CCE-DB3FC1D96C67}">
      <dsp:nvSpPr>
        <dsp:cNvPr id="0" name=""/>
        <dsp:cNvSpPr/>
      </dsp:nvSpPr>
      <dsp:spPr>
        <a:xfrm>
          <a:off x="0" y="2466637"/>
          <a:ext cx="11027964" cy="0"/>
        </a:xfrm>
        <a:prstGeom prst="line">
          <a:avLst/>
        </a:prstGeom>
        <a:solidFill>
          <a:schemeClr val="accent2">
            <a:hueOff val="68064"/>
            <a:satOff val="7823"/>
            <a:lumOff val="-6236"/>
            <a:alphaOff val="0"/>
          </a:schemeClr>
        </a:solidFill>
        <a:ln w="25400" cap="flat" cmpd="sng" algn="ctr">
          <a:solidFill>
            <a:schemeClr val="accent2">
              <a:hueOff val="68064"/>
              <a:satOff val="7823"/>
              <a:lumOff val="-6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952028-8858-4201-AD94-86BC265CC2FD}">
      <dsp:nvSpPr>
        <dsp:cNvPr id="0" name=""/>
        <dsp:cNvSpPr/>
      </dsp:nvSpPr>
      <dsp:spPr>
        <a:xfrm>
          <a:off x="0" y="2466637"/>
          <a:ext cx="11027964" cy="821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Institutional Memory (Knowledge Management)</a:t>
          </a:r>
        </a:p>
      </dsp:txBody>
      <dsp:txXfrm>
        <a:off x="0" y="2466637"/>
        <a:ext cx="11027964" cy="821409"/>
      </dsp:txXfrm>
    </dsp:sp>
    <dsp:sp modelId="{90D82611-F3A8-4473-A776-7980D4EBD002}">
      <dsp:nvSpPr>
        <dsp:cNvPr id="0" name=""/>
        <dsp:cNvSpPr/>
      </dsp:nvSpPr>
      <dsp:spPr>
        <a:xfrm>
          <a:off x="0" y="3288047"/>
          <a:ext cx="11027964" cy="0"/>
        </a:xfrm>
        <a:prstGeom prst="line">
          <a:avLst/>
        </a:prstGeom>
        <a:solidFill>
          <a:schemeClr val="accent2">
            <a:hueOff val="90752"/>
            <a:satOff val="10431"/>
            <a:lumOff val="-8314"/>
            <a:alphaOff val="0"/>
          </a:schemeClr>
        </a:solidFill>
        <a:ln w="25400" cap="flat" cmpd="sng" algn="ctr">
          <a:solidFill>
            <a:schemeClr val="accent2">
              <a:hueOff val="90752"/>
              <a:satOff val="10431"/>
              <a:lumOff val="-8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6552F0-B997-4E15-8AB9-D9D749FD4697}">
      <dsp:nvSpPr>
        <dsp:cNvPr id="0" name=""/>
        <dsp:cNvSpPr/>
      </dsp:nvSpPr>
      <dsp:spPr>
        <a:xfrm>
          <a:off x="0" y="3288047"/>
          <a:ext cx="11027964" cy="821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Monitoring and Evaluation(Surveillance) – PDR and SCM assessments</a:t>
          </a:r>
        </a:p>
      </dsp:txBody>
      <dsp:txXfrm>
        <a:off x="0" y="3288047"/>
        <a:ext cx="11027964" cy="821409"/>
      </dsp:txXfrm>
    </dsp:sp>
    <dsp:sp modelId="{F9DFF0B7-4C5F-4C21-A473-165F4D1A8051}">
      <dsp:nvSpPr>
        <dsp:cNvPr id="0" name=""/>
        <dsp:cNvSpPr/>
      </dsp:nvSpPr>
      <dsp:spPr>
        <a:xfrm>
          <a:off x="0" y="4109456"/>
          <a:ext cx="11027964" cy="0"/>
        </a:xfrm>
        <a:prstGeom prst="line">
          <a:avLst/>
        </a:prstGeom>
        <a:solidFill>
          <a:schemeClr val="accent2">
            <a:hueOff val="113440"/>
            <a:satOff val="13039"/>
            <a:lumOff val="-10393"/>
            <a:alphaOff val="0"/>
          </a:schemeClr>
        </a:solidFill>
        <a:ln w="25400" cap="flat" cmpd="sng" algn="ctr">
          <a:solidFill>
            <a:schemeClr val="accent2">
              <a:hueOff val="113440"/>
              <a:satOff val="13039"/>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05B235-6E3B-4BD7-9AC9-7075C4EFB05A}">
      <dsp:nvSpPr>
        <dsp:cNvPr id="0" name=""/>
        <dsp:cNvSpPr/>
      </dsp:nvSpPr>
      <dsp:spPr>
        <a:xfrm>
          <a:off x="0" y="4109456"/>
          <a:ext cx="11027964" cy="821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Performance Information – SCM Insight Reports</a:t>
          </a:r>
        </a:p>
      </dsp:txBody>
      <dsp:txXfrm>
        <a:off x="0" y="4109456"/>
        <a:ext cx="11027964" cy="82140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BC9B2F-00D8-4CAA-A192-3C346A258BBA}">
      <dsp:nvSpPr>
        <dsp:cNvPr id="0" name=""/>
        <dsp:cNvSpPr/>
      </dsp:nvSpPr>
      <dsp:spPr>
        <a:xfrm>
          <a:off x="9544729" y="3045926"/>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93AEE80-F6F3-4747-AFBF-04DCB261E12D}">
      <dsp:nvSpPr>
        <dsp:cNvPr id="0" name=""/>
        <dsp:cNvSpPr/>
      </dsp:nvSpPr>
      <dsp:spPr>
        <a:xfrm>
          <a:off x="9067244" y="3045926"/>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E22FC0C-A3CA-43BB-B5B4-132D72B6BFAC}">
      <dsp:nvSpPr>
        <dsp:cNvPr id="0" name=""/>
        <dsp:cNvSpPr/>
      </dsp:nvSpPr>
      <dsp:spPr>
        <a:xfrm>
          <a:off x="8589759" y="3045926"/>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9682333-E7C7-45F3-8BBE-695DC631BA3D}">
      <dsp:nvSpPr>
        <dsp:cNvPr id="0" name=""/>
        <dsp:cNvSpPr/>
      </dsp:nvSpPr>
      <dsp:spPr>
        <a:xfrm>
          <a:off x="8113182" y="3045926"/>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A0E62E6-5C99-4F04-822D-8CA2CBF8CFA8}">
      <dsp:nvSpPr>
        <dsp:cNvPr id="0" name=""/>
        <dsp:cNvSpPr/>
      </dsp:nvSpPr>
      <dsp:spPr>
        <a:xfrm>
          <a:off x="7635698" y="3045926"/>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965E601-D257-45F3-9F63-17E2B5E3FA71}">
      <dsp:nvSpPr>
        <dsp:cNvPr id="0" name=""/>
        <dsp:cNvSpPr/>
      </dsp:nvSpPr>
      <dsp:spPr>
        <a:xfrm>
          <a:off x="6897684" y="2915663"/>
          <a:ext cx="521057" cy="52147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95FBD68-AFF6-4A4F-8D7B-B2E3AFD7902F}">
      <dsp:nvSpPr>
        <dsp:cNvPr id="0" name=""/>
        <dsp:cNvSpPr/>
      </dsp:nvSpPr>
      <dsp:spPr>
        <a:xfrm>
          <a:off x="9119894" y="2507736"/>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5E688D-2813-4415-ABBE-A774AF70EF4C}">
      <dsp:nvSpPr>
        <dsp:cNvPr id="0" name=""/>
        <dsp:cNvSpPr/>
      </dsp:nvSpPr>
      <dsp:spPr>
        <a:xfrm>
          <a:off x="9119894" y="3587971"/>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BCA3738-7F8C-455B-9CEE-346B3F98429E}">
      <dsp:nvSpPr>
        <dsp:cNvPr id="0" name=""/>
        <dsp:cNvSpPr/>
      </dsp:nvSpPr>
      <dsp:spPr>
        <a:xfrm>
          <a:off x="9352282" y="2741694"/>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47BF0D3-157A-4FB8-B225-887E3E8D8B80}">
      <dsp:nvSpPr>
        <dsp:cNvPr id="0" name=""/>
        <dsp:cNvSpPr/>
      </dsp:nvSpPr>
      <dsp:spPr>
        <a:xfrm>
          <a:off x="9367714" y="3355299"/>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4B3CEA7-C5AB-490E-BD15-C91449C3C54B}">
      <dsp:nvSpPr>
        <dsp:cNvPr id="0" name=""/>
        <dsp:cNvSpPr/>
      </dsp:nvSpPr>
      <dsp:spPr>
        <a:xfrm>
          <a:off x="4067780" y="1863482"/>
          <a:ext cx="2637966" cy="2638240"/>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buNone/>
          </a:pPr>
          <a:r>
            <a:rPr lang="en-US" sz="2800" b="1" kern="1200" dirty="0">
              <a:solidFill>
                <a:sysClr val="window" lastClr="FFFFFF"/>
              </a:solidFill>
              <a:latin typeface="Calibri" panose="020F0502020204030204"/>
              <a:ea typeface="+mn-ea"/>
              <a:cs typeface="+mn-cs"/>
            </a:rPr>
            <a:t>ODS</a:t>
          </a:r>
        </a:p>
        <a:p>
          <a:pPr lvl="0" algn="ctr" defTabSz="12446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(Data Store)</a:t>
          </a:r>
        </a:p>
      </dsp:txBody>
      <dsp:txXfrm>
        <a:off x="4067780" y="1863482"/>
        <a:ext cx="2637966" cy="2638240"/>
      </dsp:txXfrm>
    </dsp:sp>
    <dsp:sp modelId="{D4090E55-F3C6-481B-AF47-804C167A58B6}">
      <dsp:nvSpPr>
        <dsp:cNvPr id="0" name=""/>
        <dsp:cNvSpPr/>
      </dsp:nvSpPr>
      <dsp:spPr>
        <a:xfrm>
          <a:off x="3846684" y="1631894"/>
          <a:ext cx="521057" cy="52147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D423C58-BBD3-44BF-888C-A9F990E6CE98}">
      <dsp:nvSpPr>
        <dsp:cNvPr id="0" name=""/>
        <dsp:cNvSpPr/>
      </dsp:nvSpPr>
      <dsp:spPr>
        <a:xfrm>
          <a:off x="3512626" y="1356800"/>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560AA4E-E36A-40ED-B460-1B1BEDA6D7B1}">
      <dsp:nvSpPr>
        <dsp:cNvPr id="0" name=""/>
        <dsp:cNvSpPr/>
      </dsp:nvSpPr>
      <dsp:spPr>
        <a:xfrm>
          <a:off x="2956166" y="1356800"/>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1D3A593-FFB9-4E44-ADAD-7A9E910A1E80}">
      <dsp:nvSpPr>
        <dsp:cNvPr id="0" name=""/>
        <dsp:cNvSpPr/>
      </dsp:nvSpPr>
      <dsp:spPr>
        <a:xfrm>
          <a:off x="2399705" y="1356800"/>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30272E5-9648-48AC-9CA9-F1C5389C9854}">
      <dsp:nvSpPr>
        <dsp:cNvPr id="0" name=""/>
        <dsp:cNvSpPr/>
      </dsp:nvSpPr>
      <dsp:spPr>
        <a:xfrm>
          <a:off x="1843245" y="1356800"/>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8C68E48-EE00-4228-A284-8D8E40A8D2DF}">
      <dsp:nvSpPr>
        <dsp:cNvPr id="0" name=""/>
        <dsp:cNvSpPr/>
      </dsp:nvSpPr>
      <dsp:spPr>
        <a:xfrm>
          <a:off x="1285877" y="1356800"/>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2D9FE78-836E-45A3-81C9-1657ABE5B789}">
      <dsp:nvSpPr>
        <dsp:cNvPr id="0" name=""/>
        <dsp:cNvSpPr/>
      </dsp:nvSpPr>
      <dsp:spPr>
        <a:xfrm>
          <a:off x="729417" y="1356800"/>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43F0589-8237-4197-87DA-F6F69029E4D5}">
      <dsp:nvSpPr>
        <dsp:cNvPr id="0" name=""/>
        <dsp:cNvSpPr/>
      </dsp:nvSpPr>
      <dsp:spPr>
        <a:xfrm>
          <a:off x="362330" y="677425"/>
          <a:ext cx="3779990" cy="574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buNone/>
          </a:pPr>
          <a:r>
            <a:rPr lang="en-US" sz="1600" b="1" kern="1200" dirty="0">
              <a:solidFill>
                <a:schemeClr val="tx1"/>
              </a:solidFill>
              <a:latin typeface="Calibri" panose="020F0502020204030204"/>
              <a:ea typeface="+mn-ea"/>
              <a:cs typeface="+mn-cs"/>
            </a:rPr>
            <a:t>1. </a:t>
          </a:r>
          <a:r>
            <a:rPr lang="en-US" sz="1800" b="1" kern="1200" dirty="0">
              <a:solidFill>
                <a:schemeClr val="tx1"/>
              </a:solidFill>
              <a:latin typeface="Calibri" panose="020F0502020204030204"/>
              <a:ea typeface="+mn-ea"/>
              <a:cs typeface="+mn-cs"/>
            </a:rPr>
            <a:t>Procurement</a:t>
          </a:r>
          <a:r>
            <a:rPr lang="en-US" sz="1600" b="1" kern="1200" dirty="0">
              <a:solidFill>
                <a:schemeClr val="tx1"/>
              </a:solidFill>
              <a:latin typeface="Calibri" panose="020F0502020204030204"/>
              <a:ea typeface="+mn-ea"/>
              <a:cs typeface="+mn-cs"/>
            </a:rPr>
            <a:t> Planning Toolkit</a:t>
          </a:r>
        </a:p>
      </dsp:txBody>
      <dsp:txXfrm>
        <a:off x="362330" y="677425"/>
        <a:ext cx="3779990" cy="574686"/>
      </dsp:txXfrm>
    </dsp:sp>
    <dsp:sp modelId="{D95A3D2C-BC0C-4F3F-BBD5-830D80CB9B9C}">
      <dsp:nvSpPr>
        <dsp:cNvPr id="0" name=""/>
        <dsp:cNvSpPr/>
      </dsp:nvSpPr>
      <dsp:spPr>
        <a:xfrm>
          <a:off x="3305656" y="2915663"/>
          <a:ext cx="521057" cy="52147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059F47B-5397-4CD7-A56E-74C9999689CF}">
      <dsp:nvSpPr>
        <dsp:cNvPr id="0" name=""/>
        <dsp:cNvSpPr/>
      </dsp:nvSpPr>
      <dsp:spPr>
        <a:xfrm>
          <a:off x="2790045" y="3045926"/>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C8E1CA6-12CE-463B-BC89-05BCB75AD4D8}">
      <dsp:nvSpPr>
        <dsp:cNvPr id="0" name=""/>
        <dsp:cNvSpPr/>
      </dsp:nvSpPr>
      <dsp:spPr>
        <a:xfrm>
          <a:off x="2275342" y="3045926"/>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B569D6B-C1CA-4D80-9D2B-047BA6786606}">
      <dsp:nvSpPr>
        <dsp:cNvPr id="0" name=""/>
        <dsp:cNvSpPr/>
      </dsp:nvSpPr>
      <dsp:spPr>
        <a:xfrm>
          <a:off x="1759731" y="3045926"/>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914280-E178-40DB-93AE-8AC7975EF52F}">
      <dsp:nvSpPr>
        <dsp:cNvPr id="0" name=""/>
        <dsp:cNvSpPr/>
      </dsp:nvSpPr>
      <dsp:spPr>
        <a:xfrm>
          <a:off x="1245028" y="3045926"/>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1F91B1B-1AF9-4520-9A27-66CEF7F1D49C}">
      <dsp:nvSpPr>
        <dsp:cNvPr id="0" name=""/>
        <dsp:cNvSpPr/>
      </dsp:nvSpPr>
      <dsp:spPr>
        <a:xfrm>
          <a:off x="729417" y="3045926"/>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95FCFAA-61EA-4A48-A355-463A17B5B036}">
      <dsp:nvSpPr>
        <dsp:cNvPr id="0" name=""/>
        <dsp:cNvSpPr/>
      </dsp:nvSpPr>
      <dsp:spPr>
        <a:xfrm>
          <a:off x="172351" y="2184344"/>
          <a:ext cx="3764273" cy="670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buFont typeface="+mj-lt"/>
            <a:buAutoNum type="arabicPeriod"/>
          </a:pPr>
          <a:r>
            <a:rPr lang="en-US" sz="1800" b="1" kern="1200" dirty="0">
              <a:solidFill>
                <a:schemeClr val="tx1"/>
              </a:solidFill>
              <a:latin typeface="Calibri" panose="020F0502020204030204"/>
              <a:ea typeface="+mn-ea"/>
              <a:cs typeface="+mn-cs"/>
            </a:rPr>
            <a:t>2. eProcurement System and WC Supplier Evidence Bank + NT CSD</a:t>
          </a:r>
        </a:p>
      </dsp:txBody>
      <dsp:txXfrm>
        <a:off x="172351" y="2184344"/>
        <a:ext cx="3764273" cy="670165"/>
      </dsp:txXfrm>
    </dsp:sp>
    <dsp:sp modelId="{1902A2AC-3161-4A21-8312-8F2915E1480C}">
      <dsp:nvSpPr>
        <dsp:cNvPr id="0" name=""/>
        <dsp:cNvSpPr/>
      </dsp:nvSpPr>
      <dsp:spPr>
        <a:xfrm>
          <a:off x="3846684" y="4178008"/>
          <a:ext cx="521057" cy="521477"/>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9553C1C-828A-40DC-818D-FD5694CD14E0}">
      <dsp:nvSpPr>
        <dsp:cNvPr id="0" name=""/>
        <dsp:cNvSpPr/>
      </dsp:nvSpPr>
      <dsp:spPr>
        <a:xfrm>
          <a:off x="3512626" y="4708913"/>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4639439-8525-405F-B7E7-10D97F095E2F}">
      <dsp:nvSpPr>
        <dsp:cNvPr id="0" name=""/>
        <dsp:cNvSpPr/>
      </dsp:nvSpPr>
      <dsp:spPr>
        <a:xfrm>
          <a:off x="2956166" y="4708913"/>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A70F3E6-913C-48E4-83ED-184C80859F05}">
      <dsp:nvSpPr>
        <dsp:cNvPr id="0" name=""/>
        <dsp:cNvSpPr/>
      </dsp:nvSpPr>
      <dsp:spPr>
        <a:xfrm>
          <a:off x="2399705" y="4708913"/>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6BDB8E0-4289-4184-892F-5969355E01BE}">
      <dsp:nvSpPr>
        <dsp:cNvPr id="0" name=""/>
        <dsp:cNvSpPr/>
      </dsp:nvSpPr>
      <dsp:spPr>
        <a:xfrm>
          <a:off x="1843245" y="4708913"/>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943E0E9-C66B-483F-87E9-759BD35449A2}">
      <dsp:nvSpPr>
        <dsp:cNvPr id="0" name=""/>
        <dsp:cNvSpPr/>
      </dsp:nvSpPr>
      <dsp:spPr>
        <a:xfrm>
          <a:off x="1285877" y="4708913"/>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5EE1461-08E4-4444-A3E3-7A1C02321FF9}">
      <dsp:nvSpPr>
        <dsp:cNvPr id="0" name=""/>
        <dsp:cNvSpPr/>
      </dsp:nvSpPr>
      <dsp:spPr>
        <a:xfrm>
          <a:off x="729417" y="4708913"/>
          <a:ext cx="260528" cy="260524"/>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425FE03-D08A-4759-A6C6-9C29BAC3D9D1}">
      <dsp:nvSpPr>
        <dsp:cNvPr id="0" name=""/>
        <dsp:cNvSpPr/>
      </dsp:nvSpPr>
      <dsp:spPr>
        <a:xfrm>
          <a:off x="145913" y="3784864"/>
          <a:ext cx="3641657" cy="670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977900">
            <a:lnSpc>
              <a:spcPct val="90000"/>
            </a:lnSpc>
            <a:spcBef>
              <a:spcPct val="0"/>
            </a:spcBef>
            <a:spcAft>
              <a:spcPct val="35000"/>
            </a:spcAft>
            <a:buNone/>
          </a:pPr>
          <a:r>
            <a:rPr lang="en-US" sz="2200" b="1" kern="1200" dirty="0">
              <a:solidFill>
                <a:schemeClr val="tx1"/>
              </a:solidFill>
              <a:latin typeface="Calibri" panose="020F0502020204030204"/>
              <a:ea typeface="+mn-ea"/>
              <a:cs typeface="+mn-cs"/>
            </a:rPr>
            <a:t>3. </a:t>
          </a:r>
          <a:r>
            <a:rPr lang="en-US" sz="1800" b="1" kern="1200" dirty="0">
              <a:solidFill>
                <a:schemeClr val="tx1"/>
              </a:solidFill>
              <a:latin typeface="Calibri" panose="020F0502020204030204"/>
              <a:ea typeface="+mn-ea"/>
              <a:cs typeface="+mn-cs"/>
            </a:rPr>
            <a:t>Financial Systems Data (BAS; LOGIS; Vulindlela and other</a:t>
          </a:r>
        </a:p>
      </dsp:txBody>
      <dsp:txXfrm>
        <a:off x="145913" y="3784864"/>
        <a:ext cx="3641657" cy="67016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F3F415-7E4E-4691-A338-5BA42CC77E04}">
      <dsp:nvSpPr>
        <dsp:cNvPr id="0" name=""/>
        <dsp:cNvSpPr/>
      </dsp:nvSpPr>
      <dsp:spPr>
        <a:xfrm>
          <a:off x="1274469" y="0"/>
          <a:ext cx="3250704" cy="3250658"/>
        </a:xfrm>
        <a:prstGeom prst="gear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None/>
          </a:pPr>
          <a:r>
            <a:rPr lang="en-US" sz="1500" b="1" kern="1200" dirty="0">
              <a:solidFill>
                <a:srgbClr val="FFFF00"/>
              </a:solidFill>
              <a:latin typeface="Calibri" panose="020F0502020204030204"/>
              <a:ea typeface="+mn-ea"/>
              <a:cs typeface="+mn-cs"/>
            </a:rPr>
            <a:t>CUSTOMER RELATIONSHIP MANAGEMENT</a:t>
          </a:r>
        </a:p>
        <a:p>
          <a:pPr lvl="0" algn="ctr"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(Helpdesk; Booking Tools; Knowledge Management &amp; Institutional Memory)</a:t>
          </a:r>
        </a:p>
      </dsp:txBody>
      <dsp:txXfrm>
        <a:off x="1274469" y="0"/>
        <a:ext cx="3250704" cy="3250658"/>
      </dsp:txXfrm>
    </dsp:sp>
    <dsp:sp modelId="{CA0D93FB-E282-437F-8B5F-942A987DFA79}">
      <dsp:nvSpPr>
        <dsp:cNvPr id="0" name=""/>
        <dsp:cNvSpPr/>
      </dsp:nvSpPr>
      <dsp:spPr>
        <a:xfrm>
          <a:off x="2947636" y="2168008"/>
          <a:ext cx="3250704" cy="3250658"/>
        </a:xfrm>
        <a:prstGeom prst="gear6">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None/>
          </a:pPr>
          <a:r>
            <a:rPr lang="en-US" sz="1500" b="1" kern="1200" dirty="0">
              <a:solidFill>
                <a:srgbClr val="FFFF00"/>
              </a:solidFill>
              <a:latin typeface="Calibri" panose="020F0502020204030204"/>
              <a:ea typeface="+mn-ea"/>
              <a:cs typeface="+mn-cs"/>
            </a:rPr>
            <a:t>PT Web-enablement</a:t>
          </a:r>
        </a:p>
        <a:p>
          <a:pPr lvl="0" algn="ctr" defTabSz="666750">
            <a:lnSpc>
              <a:spcPct val="90000"/>
            </a:lnSpc>
            <a:spcBef>
              <a:spcPct val="0"/>
            </a:spcBef>
            <a:spcAft>
              <a:spcPct val="35000"/>
            </a:spcAft>
            <a:buNone/>
          </a:pPr>
          <a:r>
            <a:rPr lang="en-US" sz="1500" kern="1200" dirty="0">
              <a:solidFill>
                <a:sysClr val="window" lastClr="FFFFFF"/>
              </a:solidFill>
              <a:latin typeface="Calibri" panose="020F0502020204030204"/>
              <a:ea typeface="+mn-ea"/>
              <a:cs typeface="+mn-cs"/>
            </a:rPr>
            <a:t>(Brand; Information, FAQS; what we do and how we do it)</a:t>
          </a:r>
        </a:p>
      </dsp:txBody>
      <dsp:txXfrm>
        <a:off x="2947636" y="2168008"/>
        <a:ext cx="3250704" cy="3250658"/>
      </dsp:txXfrm>
    </dsp:sp>
    <dsp:sp modelId="{88722291-6FE6-4B6E-A989-13BD02EC6CAE}">
      <dsp:nvSpPr>
        <dsp:cNvPr id="0" name=""/>
        <dsp:cNvSpPr/>
      </dsp:nvSpPr>
      <dsp:spPr>
        <a:xfrm>
          <a:off x="4618824" y="0"/>
          <a:ext cx="3250704" cy="3250658"/>
        </a:xfrm>
        <a:prstGeom prst="gear6">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None/>
          </a:pPr>
          <a:r>
            <a:rPr lang="en-US" sz="1600" b="1" kern="1200" dirty="0">
              <a:solidFill>
                <a:srgbClr val="FFFF00"/>
              </a:solidFill>
              <a:latin typeface="Calibri" panose="020F0502020204030204"/>
              <a:ea typeface="+mn-ea"/>
              <a:cs typeface="+mn-cs"/>
            </a:rPr>
            <a:t>e-Learning</a:t>
          </a:r>
        </a:p>
        <a:p>
          <a:pPr lvl="0" algn="ctr"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(webinars; videos; Moodle platform)</a:t>
          </a:r>
        </a:p>
      </dsp:txBody>
      <dsp:txXfrm>
        <a:off x="4618824" y="0"/>
        <a:ext cx="3250704" cy="325065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5E3CE-E9E3-CB47-80F0-33520EC85D2E}" type="datetimeFigureOut">
              <a:rPr lang="en-US" smtClean="0"/>
              <a:pPr/>
              <a:t>8/30/2021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5923F-580B-A047-9C0E-6EE78A396537}" type="slidenum">
              <a:rPr lang="en-US" smtClean="0"/>
              <a:pPr/>
              <a:t>‹#›</a:t>
            </a:fld>
            <a:endParaRPr lang="en-US" dirty="0"/>
          </a:p>
        </p:txBody>
      </p:sp>
    </p:spTree>
    <p:extLst>
      <p:ext uri="{BB962C8B-B14F-4D97-AF65-F5344CB8AC3E}">
        <p14:creationId xmlns:p14="http://schemas.microsoft.com/office/powerpoint/2010/main" xmlns=""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454248"/>
            <a:ext cx="4421171" cy="1894278"/>
          </a:xfrm>
          <a:prstGeom prst="rect">
            <a:avLst/>
          </a:prstGeom>
        </p:spPr>
      </p:pic>
      <p:sp>
        <p:nvSpPr>
          <p:cNvPr id="4" name="Right Triangle 3"/>
          <p:cNvSpPr/>
          <p:nvPr userDrawn="1"/>
        </p:nvSpPr>
        <p:spPr>
          <a:xfrm flipH="1">
            <a:off x="1611984" y="2705493"/>
            <a:ext cx="10580016" cy="25154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49427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3146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699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40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42872" y="6138141"/>
            <a:ext cx="1115548" cy="47796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ight Triangle 8"/>
          <p:cNvSpPr/>
          <p:nvPr userDrawn="1"/>
        </p:nvSpPr>
        <p:spPr>
          <a:xfrm flipH="1">
            <a:off x="550964" y="5816337"/>
            <a:ext cx="11641035" cy="7541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424290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5397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480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0818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1480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63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516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98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913435" y="1790072"/>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tretch>
            <a:fillRect/>
          </a:stretch>
        </p:blipFill>
        <p:spPr bwMode="auto">
          <a:xfrm>
            <a:off x="3057426" y="1827575"/>
            <a:ext cx="1982038" cy="8492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5" name="Right Triangle 4"/>
          <p:cNvSpPr/>
          <p:nvPr userDrawn="1"/>
        </p:nvSpPr>
        <p:spPr>
          <a:xfrm flipH="1">
            <a:off x="393700" y="3284285"/>
            <a:ext cx="11798299" cy="12577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3904491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920637DE-AE94-418E-8345-EA415B544899}"/>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393701" y="180976"/>
            <a:ext cx="11341100" cy="876300"/>
          </a:xfrm>
          <a:prstGeom prst="rect">
            <a:avLst/>
          </a:prstGeom>
        </p:spPr>
        <p:txBody>
          <a:bodyPr>
            <a:normAutofit/>
          </a:bodyPr>
          <a:lstStyle>
            <a:lvl1pPr algn="l">
              <a:defRPr sz="2800" b="1">
                <a:solidFill>
                  <a:srgbClr val="003399"/>
                </a:solidFill>
                <a:latin typeface="Century Gothic" pitchFamily="34" charset="0"/>
              </a:defRPr>
            </a:lvl1pPr>
          </a:lstStyle>
          <a:p>
            <a:r>
              <a:rPr lang="en-US"/>
              <a:t>Click to edit Master title style</a:t>
            </a:r>
            <a:endParaRPr lang="en-ZA" dirty="0"/>
          </a:p>
        </p:txBody>
      </p:sp>
      <p:sp>
        <p:nvSpPr>
          <p:cNvPr id="3" name="Subtitle 2"/>
          <p:cNvSpPr>
            <a:spLocks noGrp="1"/>
          </p:cNvSpPr>
          <p:nvPr>
            <p:ph type="subTitle" idx="1"/>
          </p:nvPr>
        </p:nvSpPr>
        <p:spPr>
          <a:xfrm>
            <a:off x="393701" y="1266826"/>
            <a:ext cx="11341100"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xmlns="" val="3534368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7954D7A-EA06-4703-8F38-2E078FE432DA}"/>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3" name="Footer Placeholder 4">
            <a:extLst>
              <a:ext uri="{FF2B5EF4-FFF2-40B4-BE49-F238E27FC236}">
                <a16:creationId xmlns:a16="http://schemas.microsoft.com/office/drawing/2014/main" xmlns="" id="{AA204E30-DBAD-4D61-B233-A9CE49BFBAD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116C58AB-EBAA-4944-AB7C-F2D53A7A6351}"/>
              </a:ext>
            </a:extLst>
          </p:cNvPr>
          <p:cNvSpPr>
            <a:spLocks noGrp="1"/>
          </p:cNvSpPr>
          <p:nvPr>
            <p:ph type="sldNum" sz="quarter" idx="12"/>
          </p:nvPr>
        </p:nvSpPr>
        <p:spPr/>
        <p:txBody>
          <a:bodyPr/>
          <a:lstStyle>
            <a:lvl1pPr>
              <a:defRPr/>
            </a:lvl1pPr>
          </a:lstStyle>
          <a:p>
            <a:pPr>
              <a:defRPr/>
            </a:pPr>
            <a:fld id="{CF07D0B5-09B6-4DCE-AAE3-8741E9BE33A0}" type="slidenum">
              <a:rPr lang="en-US" altLang="en-US"/>
              <a:pPr>
                <a:defRPr/>
              </a:pPr>
              <a:t>‹#›</a:t>
            </a:fld>
            <a:endParaRPr lang="en-US" altLang="en-US"/>
          </a:p>
        </p:txBody>
      </p:sp>
    </p:spTree>
    <p:extLst>
      <p:ext uri="{BB962C8B-B14F-4D97-AF65-F5344CB8AC3E}">
        <p14:creationId xmlns:p14="http://schemas.microsoft.com/office/powerpoint/2010/main" xmlns="" val="62316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247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66024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676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3470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71859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065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7556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8"/>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1" cstate="print">
            <a:extLst>
              <a:ext uri="{28A0092B-C50C-407E-A947-70E740481C1C}">
                <a14:useLocalDpi xmlns:a14="http://schemas.microsoft.com/office/drawing/2010/main" xmlns="" val="0"/>
              </a:ext>
            </a:extLst>
          </a:blip>
          <a:stretch>
            <a:fillRect/>
          </a:stretch>
        </p:blipFill>
        <p:spPr bwMode="auto">
          <a:xfrm>
            <a:off x="393701" y="6270119"/>
            <a:ext cx="1115548" cy="47796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ight Triangle 11"/>
          <p:cNvSpPr/>
          <p:nvPr userDrawn="1"/>
        </p:nvSpPr>
        <p:spPr>
          <a:xfrm flipH="1">
            <a:off x="393700" y="828807"/>
            <a:ext cx="11798299" cy="125774"/>
          </a:xfrm>
          <a:prstGeom prst="rtTriangle">
            <a:avLst/>
          </a:prstGeom>
          <a:solidFill>
            <a:srgbClr val="001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hf sldNum="0"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23392" y="3525624"/>
            <a:ext cx="10945216" cy="1873674"/>
          </a:xfrm>
        </p:spPr>
        <p:txBody>
          <a:bodyPr>
            <a:normAutofit/>
          </a:bodyPr>
          <a:lstStyle/>
          <a:p>
            <a:pPr algn="ctr"/>
            <a:r>
              <a:rPr lang="en-ZA" sz="3600" b="1" dirty="0">
                <a:latin typeface="Arial Narrow" panose="020B0606020202030204" pitchFamily="34" charset="0"/>
              </a:rPr>
              <a:t>Economic Procurement Strategy Feedback to PAC</a:t>
            </a:r>
          </a:p>
          <a:p>
            <a:endParaRPr lang="en-ZA" sz="3200" b="0" dirty="0"/>
          </a:p>
        </p:txBody>
      </p:sp>
      <p:sp>
        <p:nvSpPr>
          <p:cNvPr id="12" name="TextBox 11"/>
          <p:cNvSpPr txBox="1"/>
          <p:nvPr/>
        </p:nvSpPr>
        <p:spPr>
          <a:xfrm>
            <a:off x="7740526" y="5788637"/>
            <a:ext cx="3828082" cy="369332"/>
          </a:xfrm>
          <a:prstGeom prst="rect">
            <a:avLst/>
          </a:prstGeom>
          <a:noFill/>
        </p:spPr>
        <p:txBody>
          <a:bodyPr wrap="square" rtlCol="0">
            <a:spAutoFit/>
          </a:bodyPr>
          <a:lstStyle/>
          <a:p>
            <a:pPr algn="r"/>
            <a:r>
              <a:rPr lang="en-ZA" dirty="0">
                <a:solidFill>
                  <a:schemeClr val="bg1"/>
                </a:solidFill>
              </a:rPr>
              <a:t>27 </a:t>
            </a:r>
            <a:r>
              <a:rPr lang="en-ZA" dirty="0" err="1">
                <a:solidFill>
                  <a:schemeClr val="bg1"/>
                </a:solidFill>
              </a:rPr>
              <a:t>Agust</a:t>
            </a:r>
            <a:r>
              <a:rPr lang="en-ZA" dirty="0">
                <a:solidFill>
                  <a:schemeClr val="bg1"/>
                </a:solidFill>
              </a:rPr>
              <a:t> 2021</a:t>
            </a:r>
          </a:p>
        </p:txBody>
      </p:sp>
    </p:spTree>
    <p:extLst>
      <p:ext uri="{BB962C8B-B14F-4D97-AF65-F5344CB8AC3E}">
        <p14:creationId xmlns:p14="http://schemas.microsoft.com/office/powerpoint/2010/main" xmlns="" val="190966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5CDDB6-9741-425A-8677-E4A38722BF01}"/>
              </a:ext>
            </a:extLst>
          </p:cNvPr>
          <p:cNvSpPr>
            <a:spLocks noGrp="1"/>
          </p:cNvSpPr>
          <p:nvPr>
            <p:ph type="title"/>
          </p:nvPr>
        </p:nvSpPr>
        <p:spPr/>
        <p:txBody>
          <a:bodyPr/>
          <a:lstStyle/>
          <a:p>
            <a:r>
              <a:rPr lang="en-US" dirty="0"/>
              <a:t>SUPPORT AND DEVELOPMENT- ICT Levers- Catalysts for Change </a:t>
            </a:r>
          </a:p>
        </p:txBody>
      </p:sp>
      <p:sp>
        <p:nvSpPr>
          <p:cNvPr id="3" name="Slide Number Placeholder 2">
            <a:extLst>
              <a:ext uri="{FF2B5EF4-FFF2-40B4-BE49-F238E27FC236}">
                <a16:creationId xmlns:a16="http://schemas.microsoft.com/office/drawing/2014/main" xmlns="" id="{EF207190-7F48-433E-AECE-E9B62C015573}"/>
              </a:ext>
            </a:extLst>
          </p:cNvPr>
          <p:cNvSpPr>
            <a:spLocks noGrp="1"/>
          </p:cNvSpPr>
          <p:nvPr>
            <p:ph type="sldNum" sz="quarter" idx="4"/>
          </p:nvPr>
        </p:nvSpPr>
        <p:spPr/>
        <p:txBody>
          <a:bodyPr/>
          <a:lstStyle/>
          <a:p>
            <a:fld id="{8406839F-D7A4-4E5D-B93D-768AD4D1DB36}" type="slidenum">
              <a:rPr lang="en-ZA" smtClean="0"/>
              <a:pPr/>
              <a:t>10</a:t>
            </a:fld>
            <a:endParaRPr lang="en-ZA" dirty="0"/>
          </a:p>
        </p:txBody>
      </p:sp>
      <p:graphicFrame>
        <p:nvGraphicFramePr>
          <p:cNvPr id="6" name="Diagram 5">
            <a:extLst>
              <a:ext uri="{FF2B5EF4-FFF2-40B4-BE49-F238E27FC236}">
                <a16:creationId xmlns:a16="http://schemas.microsoft.com/office/drawing/2014/main" xmlns="" id="{C4B666E1-A736-4D04-853D-4A9809427D38}"/>
              </a:ext>
            </a:extLst>
          </p:cNvPr>
          <p:cNvGraphicFramePr/>
          <p:nvPr/>
        </p:nvGraphicFramePr>
        <p:xfrm>
          <a:off x="1524001" y="1056263"/>
          <a:ext cx="91439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7900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EDAE94-FF6D-4761-A583-4DB8ACD3125F}"/>
              </a:ext>
            </a:extLst>
          </p:cNvPr>
          <p:cNvSpPr>
            <a:spLocks noGrp="1"/>
          </p:cNvSpPr>
          <p:nvPr>
            <p:ph type="title"/>
          </p:nvPr>
        </p:nvSpPr>
        <p:spPr/>
        <p:txBody>
          <a:bodyPr/>
          <a:lstStyle/>
          <a:p>
            <a:r>
              <a:rPr lang="en-US" dirty="0"/>
              <a:t>SCM Client Support- 2020/21</a:t>
            </a:r>
          </a:p>
        </p:txBody>
      </p:sp>
      <p:graphicFrame>
        <p:nvGraphicFramePr>
          <p:cNvPr id="6" name="TextBox 1">
            <a:extLst>
              <a:ext uri="{FF2B5EF4-FFF2-40B4-BE49-F238E27FC236}">
                <a16:creationId xmlns:a16="http://schemas.microsoft.com/office/drawing/2014/main" xmlns="" id="{8819101E-8CFC-44C7-9030-6E9DFA020856}"/>
              </a:ext>
            </a:extLst>
          </p:cNvPr>
          <p:cNvGraphicFramePr/>
          <p:nvPr>
            <p:extLst>
              <p:ext uri="{D42A27DB-BD31-4B8C-83A1-F6EECF244321}">
                <p14:modId xmlns:p14="http://schemas.microsoft.com/office/powerpoint/2010/main" xmlns="" val="2358958177"/>
              </p:ext>
            </p:extLst>
          </p:nvPr>
        </p:nvGraphicFramePr>
        <p:xfrm>
          <a:off x="66675" y="1255789"/>
          <a:ext cx="12125325"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xmlns="" id="{DA2DAC07-F31B-4A36-B969-2FC98AAF5B6A}"/>
              </a:ext>
            </a:extLst>
          </p:cNvPr>
          <p:cNvSpPr/>
          <p:nvPr/>
        </p:nvSpPr>
        <p:spPr>
          <a:xfrm>
            <a:off x="1196732" y="4271758"/>
            <a:ext cx="1411407" cy="174804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FFFF00"/>
                </a:solidFill>
                <a:latin typeface="Calibri" panose="020F0502020204030204" pitchFamily="34" charset="0"/>
                <a:cs typeface="Calibri" panose="020F0502020204030204" pitchFamily="34" charset="0"/>
              </a:rPr>
              <a:t>15 869 </a:t>
            </a:r>
            <a:r>
              <a:rPr lang="en-US" sz="1400" dirty="0">
                <a:solidFill>
                  <a:prstClr val="white"/>
                </a:solidFill>
                <a:latin typeface="Calibri" panose="020F0502020204030204" pitchFamily="34" charset="0"/>
                <a:cs typeface="Calibri" panose="020F0502020204030204" pitchFamily="34" charset="0"/>
              </a:rPr>
              <a:t>queries</a:t>
            </a:r>
          </a:p>
          <a:p>
            <a:pPr marL="128588" indent="-128588" defTabSz="685800">
              <a:buFont typeface="Wingdings" panose="05000000000000000000" pitchFamily="2" charset="2"/>
              <a:buChar char="§"/>
            </a:pPr>
            <a:r>
              <a:rPr lang="en-US" sz="1400" dirty="0">
                <a:solidFill>
                  <a:prstClr val="white"/>
                </a:solidFill>
                <a:latin typeface="Calibri" panose="020F0502020204030204" pitchFamily="34" charset="0"/>
                <a:cs typeface="Calibri" panose="020F0502020204030204" pitchFamily="34" charset="0"/>
              </a:rPr>
              <a:t>11575 WCSEB support</a:t>
            </a:r>
          </a:p>
          <a:p>
            <a:pPr marL="128588" indent="-128588" defTabSz="685800">
              <a:buFont typeface="Wingdings" panose="05000000000000000000" pitchFamily="2" charset="2"/>
              <a:buChar char="§"/>
            </a:pPr>
            <a:r>
              <a:rPr lang="en-US" sz="1400" dirty="0">
                <a:solidFill>
                  <a:prstClr val="white"/>
                </a:solidFill>
                <a:latin typeface="Calibri" panose="020F0502020204030204" pitchFamily="34" charset="0"/>
                <a:cs typeface="Calibri" panose="020F0502020204030204" pitchFamily="34" charset="0"/>
              </a:rPr>
              <a:t>1 754 CSD</a:t>
            </a:r>
          </a:p>
          <a:p>
            <a:pPr marL="128588" indent="-128588" defTabSz="685800">
              <a:buFont typeface="Wingdings" panose="05000000000000000000" pitchFamily="2" charset="2"/>
              <a:buChar char="§"/>
            </a:pPr>
            <a:r>
              <a:rPr lang="en-US" sz="1400" dirty="0">
                <a:solidFill>
                  <a:prstClr val="white"/>
                </a:solidFill>
                <a:latin typeface="Calibri" panose="020F0502020204030204" pitchFamily="34" charset="0"/>
                <a:cs typeface="Calibri" panose="020F0502020204030204" pitchFamily="34" charset="0"/>
              </a:rPr>
              <a:t>2 169 ePS</a:t>
            </a:r>
          </a:p>
          <a:p>
            <a:pPr marL="128588" indent="-128588" defTabSz="685800">
              <a:buFont typeface="Wingdings" panose="05000000000000000000" pitchFamily="2" charset="2"/>
              <a:buChar char="§"/>
            </a:pPr>
            <a:r>
              <a:rPr lang="en-US" sz="1400" dirty="0">
                <a:solidFill>
                  <a:prstClr val="white"/>
                </a:solidFill>
                <a:latin typeface="Calibri" panose="020F0502020204030204" pitchFamily="34" charset="0"/>
                <a:cs typeface="Calibri" panose="020F0502020204030204" pitchFamily="34" charset="0"/>
              </a:rPr>
              <a:t>371 SCM –depts only</a:t>
            </a:r>
          </a:p>
          <a:p>
            <a:pPr marL="128588" indent="-128588" defTabSz="685800">
              <a:buFont typeface="Wingdings" panose="05000000000000000000" pitchFamily="2" charset="2"/>
              <a:buChar char="§"/>
            </a:pPr>
            <a:endParaRPr lang="en-US" sz="1400" dirty="0">
              <a:solidFill>
                <a:prstClr val="white"/>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xmlns="" id="{E26C20EC-B0D7-44F4-9D9A-B4F45DF98ABE}"/>
              </a:ext>
            </a:extLst>
          </p:cNvPr>
          <p:cNvSpPr/>
          <p:nvPr/>
        </p:nvSpPr>
        <p:spPr>
          <a:xfrm>
            <a:off x="2945026" y="4271759"/>
            <a:ext cx="2353137" cy="240526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defTabSz="685800">
              <a:buFont typeface="Wingdings" panose="05000000000000000000" pitchFamily="2" charset="2"/>
              <a:buChar char="§"/>
            </a:pPr>
            <a:r>
              <a:rPr lang="en-US" sz="1400" b="1" dirty="0">
                <a:solidFill>
                  <a:srgbClr val="FFFF00"/>
                </a:solidFill>
                <a:latin typeface="Calibri" panose="020F0502020204030204" pitchFamily="34" charset="0"/>
                <a:cs typeface="Calibri" panose="020F0502020204030204" pitchFamily="34" charset="0"/>
              </a:rPr>
              <a:t>26</a:t>
            </a:r>
            <a:r>
              <a:rPr lang="en-US" sz="1400" b="1" dirty="0">
                <a:solidFill>
                  <a:prstClr val="white"/>
                </a:solidFill>
                <a:latin typeface="Calibri" panose="020F0502020204030204" pitchFamily="34" charset="0"/>
                <a:cs typeface="Calibri" panose="020F0502020204030204" pitchFamily="34" charset="0"/>
              </a:rPr>
              <a:t> web-based interventions for depts (AOS , proc planning</a:t>
            </a:r>
          </a:p>
          <a:p>
            <a:pPr marL="128588" indent="-128588" defTabSz="685800">
              <a:buFont typeface="Wingdings" panose="05000000000000000000" pitchFamily="2" charset="2"/>
              <a:buChar char="§"/>
            </a:pPr>
            <a:r>
              <a:rPr lang="en-US" sz="1400" b="1" dirty="0">
                <a:solidFill>
                  <a:prstClr val="white"/>
                </a:solidFill>
                <a:latin typeface="Calibri" panose="020F0502020204030204" pitchFamily="34" charset="0"/>
                <a:cs typeface="Calibri" panose="020F0502020204030204" pitchFamily="34" charset="0"/>
              </a:rPr>
              <a:t>CPAC- </a:t>
            </a:r>
            <a:r>
              <a:rPr lang="en-US" sz="1400" b="1" dirty="0">
                <a:solidFill>
                  <a:srgbClr val="FFFF00"/>
                </a:solidFill>
                <a:latin typeface="Calibri" panose="020F0502020204030204" pitchFamily="34" charset="0"/>
                <a:cs typeface="Calibri" panose="020F0502020204030204" pitchFamily="34" charset="0"/>
              </a:rPr>
              <a:t>17</a:t>
            </a:r>
            <a:r>
              <a:rPr lang="en-US" sz="1400" b="1" dirty="0">
                <a:solidFill>
                  <a:prstClr val="white"/>
                </a:solidFill>
                <a:latin typeface="Calibri" panose="020F0502020204030204" pitchFamily="34" charset="0"/>
                <a:cs typeface="Calibri" panose="020F0502020204030204" pitchFamily="34" charset="0"/>
              </a:rPr>
              <a:t> emergency procurement advised on </a:t>
            </a:r>
          </a:p>
          <a:p>
            <a:pPr marL="128588" indent="-128588" defTabSz="685800">
              <a:buFont typeface="Wingdings" panose="05000000000000000000" pitchFamily="2" charset="2"/>
              <a:buChar char="§"/>
            </a:pPr>
            <a:r>
              <a:rPr lang="en-US" sz="1400" b="1" dirty="0">
                <a:solidFill>
                  <a:srgbClr val="FFFF00"/>
                </a:solidFill>
                <a:latin typeface="Calibri" panose="020F0502020204030204" pitchFamily="34" charset="0"/>
                <a:cs typeface="Calibri" panose="020F0502020204030204" pitchFamily="34" charset="0"/>
              </a:rPr>
              <a:t>53</a:t>
            </a:r>
            <a:r>
              <a:rPr lang="en-US" sz="1400" b="1" dirty="0">
                <a:solidFill>
                  <a:prstClr val="white"/>
                </a:solidFill>
                <a:latin typeface="Calibri" panose="020F0502020204030204" pitchFamily="34" charset="0"/>
                <a:cs typeface="Calibri" panose="020F0502020204030204" pitchFamily="34" charset="0"/>
              </a:rPr>
              <a:t> SCM insight Reports</a:t>
            </a:r>
          </a:p>
          <a:p>
            <a:pPr marL="128588" indent="-128588" defTabSz="685800">
              <a:buFont typeface="Wingdings" panose="05000000000000000000" pitchFamily="2" charset="2"/>
              <a:buChar char="§"/>
            </a:pPr>
            <a:r>
              <a:rPr lang="en-US" sz="1400" b="1" dirty="0">
                <a:solidFill>
                  <a:prstClr val="white"/>
                </a:solidFill>
                <a:latin typeface="Calibri" panose="020F0502020204030204" pitchFamily="34" charset="0"/>
                <a:cs typeface="Calibri" panose="020F0502020204030204" pitchFamily="34" charset="0"/>
              </a:rPr>
              <a:t>Monthly PDR, Quarterly and Annual</a:t>
            </a:r>
          </a:p>
          <a:p>
            <a:pPr marL="128588" indent="-128588" defTabSz="685800">
              <a:buFont typeface="Wingdings" panose="05000000000000000000" pitchFamily="2" charset="2"/>
              <a:buChar char="§"/>
            </a:pPr>
            <a:r>
              <a:rPr lang="en-US" sz="1400" b="1" dirty="0">
                <a:solidFill>
                  <a:prstClr val="white"/>
                </a:solidFill>
                <a:latin typeface="Calibri" panose="020F0502020204030204" pitchFamily="34" charset="0"/>
                <a:cs typeface="Calibri" panose="020F0502020204030204" pitchFamily="34" charset="0"/>
              </a:rPr>
              <a:t>SCM forums</a:t>
            </a:r>
          </a:p>
          <a:p>
            <a:pPr marL="128588" indent="-128588" defTabSz="685800">
              <a:buFont typeface="Wingdings" panose="05000000000000000000" pitchFamily="2" charset="2"/>
              <a:buChar char="§"/>
            </a:pPr>
            <a:r>
              <a:rPr lang="en-US" sz="1400" b="1" dirty="0">
                <a:solidFill>
                  <a:prstClr val="white"/>
                </a:solidFill>
                <a:latin typeface="Calibri" panose="020F0502020204030204" pitchFamily="34" charset="0"/>
                <a:cs typeface="Calibri" panose="020F0502020204030204" pitchFamily="34" charset="0"/>
              </a:rPr>
              <a:t>FAQs </a:t>
            </a:r>
          </a:p>
          <a:p>
            <a:pPr marL="128588" indent="-128588" defTabSz="685800">
              <a:buFont typeface="Wingdings" panose="05000000000000000000" pitchFamily="2" charset="2"/>
              <a:buChar char="§"/>
            </a:pPr>
            <a:r>
              <a:rPr lang="en-US" sz="1400" b="1" dirty="0">
                <a:solidFill>
                  <a:prstClr val="white"/>
                </a:solidFill>
                <a:latin typeface="Calibri" panose="020F0502020204030204" pitchFamily="34" charset="0"/>
                <a:cs typeface="Calibri" panose="020F0502020204030204" pitchFamily="34" charset="0"/>
              </a:rPr>
              <a:t>2x Programmes of support</a:t>
            </a:r>
          </a:p>
        </p:txBody>
      </p:sp>
      <p:sp>
        <p:nvSpPr>
          <p:cNvPr id="9" name="Rectangle 8">
            <a:extLst>
              <a:ext uri="{FF2B5EF4-FFF2-40B4-BE49-F238E27FC236}">
                <a16:creationId xmlns:a16="http://schemas.microsoft.com/office/drawing/2014/main" xmlns="" id="{23786441-28AD-4642-9C8E-2568397DB64C}"/>
              </a:ext>
            </a:extLst>
          </p:cNvPr>
          <p:cNvSpPr/>
          <p:nvPr/>
        </p:nvSpPr>
        <p:spPr>
          <a:xfrm>
            <a:off x="5495926" y="4145655"/>
            <a:ext cx="2129850" cy="26574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defTabSz="685800">
              <a:buFont typeface="Wingdings" panose="05000000000000000000" pitchFamily="2" charset="2"/>
              <a:buChar char="§"/>
            </a:pPr>
            <a:endParaRPr lang="en-US" sz="1400" b="1" dirty="0">
              <a:solidFill>
                <a:srgbClr val="FFFF00"/>
              </a:solidFill>
              <a:latin typeface="Calibri" panose="020F0502020204030204" pitchFamily="34" charset="0"/>
              <a:cs typeface="Calibri" panose="020F0502020204030204" pitchFamily="34" charset="0"/>
            </a:endParaRPr>
          </a:p>
          <a:p>
            <a:pPr marL="128588" indent="-128588" defTabSz="685800">
              <a:buFont typeface="Wingdings" panose="05000000000000000000" pitchFamily="2" charset="2"/>
              <a:buChar char="§"/>
            </a:pPr>
            <a:r>
              <a:rPr lang="en-US" sz="1400" b="1" dirty="0">
                <a:solidFill>
                  <a:srgbClr val="FFFF00"/>
                </a:solidFill>
                <a:latin typeface="Calibri" panose="020F0502020204030204" pitchFamily="34" charset="0"/>
                <a:cs typeface="Calibri" panose="020F0502020204030204" pitchFamily="34" charset="0"/>
              </a:rPr>
              <a:t>34 372 </a:t>
            </a:r>
            <a:r>
              <a:rPr lang="en-US" sz="1400" b="1" dirty="0">
                <a:solidFill>
                  <a:prstClr val="white"/>
                </a:solidFill>
                <a:latin typeface="Calibri" panose="020F0502020204030204" pitchFamily="34" charset="0"/>
                <a:cs typeface="Calibri" panose="020F0502020204030204" pitchFamily="34" charset="0"/>
              </a:rPr>
              <a:t>events advertised vis ePS (IPS)</a:t>
            </a:r>
          </a:p>
          <a:p>
            <a:pPr marL="128588" indent="-128588" defTabSz="685800">
              <a:buFont typeface="Wingdings" panose="05000000000000000000" pitchFamily="2" charset="2"/>
              <a:buChar char="§"/>
            </a:pPr>
            <a:r>
              <a:rPr lang="en-US" sz="1400" b="1" dirty="0">
                <a:solidFill>
                  <a:prstClr val="white"/>
                </a:solidFill>
                <a:latin typeface="Calibri" panose="020F0502020204030204" pitchFamily="34" charset="0"/>
                <a:cs typeface="Calibri" panose="020F0502020204030204" pitchFamily="34" charset="0"/>
              </a:rPr>
              <a:t>Procurement Planning Toolkit- 12 Proc plans captured except DOH manual plan</a:t>
            </a:r>
          </a:p>
          <a:p>
            <a:pPr marL="128588" indent="-128588" defTabSz="685800">
              <a:buFont typeface="Wingdings" panose="05000000000000000000" pitchFamily="2" charset="2"/>
              <a:buChar char="§"/>
            </a:pPr>
            <a:r>
              <a:rPr lang="en-US" sz="1400" b="1" dirty="0">
                <a:solidFill>
                  <a:prstClr val="white"/>
                </a:solidFill>
                <a:latin typeface="Calibri" panose="020F0502020204030204" pitchFamily="34" charset="0"/>
                <a:cs typeface="Calibri" panose="020F0502020204030204" pitchFamily="34" charset="0"/>
              </a:rPr>
              <a:t>In-House ePS development</a:t>
            </a:r>
          </a:p>
          <a:p>
            <a:pPr marL="128588" indent="-128588" defTabSz="685800">
              <a:buFont typeface="Wingdings" panose="05000000000000000000" pitchFamily="2" charset="2"/>
              <a:buChar char="§"/>
            </a:pPr>
            <a:r>
              <a:rPr lang="en-US" sz="1400" b="1" dirty="0">
                <a:solidFill>
                  <a:prstClr val="white"/>
                </a:solidFill>
                <a:latin typeface="Calibri" panose="020F0502020204030204" pitchFamily="34" charset="0"/>
                <a:cs typeface="Calibri" panose="020F0502020204030204" pitchFamily="34" charset="0"/>
              </a:rPr>
              <a:t>18 429 suppliers regd. on WCSEB</a:t>
            </a:r>
          </a:p>
          <a:p>
            <a:pPr marL="128588" indent="-128588" defTabSz="685800">
              <a:buFont typeface="Wingdings" panose="05000000000000000000" pitchFamily="2" charset="2"/>
              <a:buChar char="§"/>
            </a:pPr>
            <a:r>
              <a:rPr lang="en-US" sz="1400" b="1" dirty="0">
                <a:solidFill>
                  <a:prstClr val="white"/>
                </a:solidFill>
                <a:latin typeface="Calibri" panose="020F0502020204030204" pitchFamily="34" charset="0"/>
                <a:cs typeface="Calibri" panose="020F0502020204030204" pitchFamily="34" charset="0"/>
              </a:rPr>
              <a:t>Web enablement</a:t>
            </a:r>
          </a:p>
          <a:p>
            <a:pPr marL="128588" indent="-128588" defTabSz="685800">
              <a:buFont typeface="Wingdings" panose="05000000000000000000" pitchFamily="2" charset="2"/>
              <a:buChar char="§"/>
            </a:pPr>
            <a:r>
              <a:rPr lang="en-US" sz="1400" b="1" dirty="0">
                <a:solidFill>
                  <a:prstClr val="white"/>
                </a:solidFill>
                <a:latin typeface="Calibri" panose="020F0502020204030204" pitchFamily="34" charset="0"/>
                <a:cs typeface="Calibri" panose="020F0502020204030204" pitchFamily="34" charset="0"/>
              </a:rPr>
              <a:t>Training videos</a:t>
            </a:r>
          </a:p>
          <a:p>
            <a:pPr marL="128588" indent="-128588" defTabSz="685800">
              <a:buFont typeface="Wingdings" panose="05000000000000000000" pitchFamily="2" charset="2"/>
              <a:buChar char="§"/>
            </a:pPr>
            <a:endParaRPr lang="en-US" sz="1400" b="1" dirty="0">
              <a:solidFill>
                <a:prstClr val="white"/>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xmlns="" id="{B1FE0B83-A1F2-4622-A4C2-963F3D42322E}"/>
              </a:ext>
            </a:extLst>
          </p:cNvPr>
          <p:cNvSpPr/>
          <p:nvPr/>
        </p:nvSpPr>
        <p:spPr>
          <a:xfrm>
            <a:off x="9495501" y="4262390"/>
            <a:ext cx="1952625" cy="87779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defTabSz="685800">
              <a:buFont typeface="Wingdings" panose="05000000000000000000" pitchFamily="2" charset="2"/>
              <a:buChar char="§"/>
            </a:pPr>
            <a:r>
              <a:rPr lang="en-US" sz="1400" b="1" dirty="0">
                <a:solidFill>
                  <a:prstClr val="white"/>
                </a:solidFill>
                <a:latin typeface="Calibri" panose="020F0502020204030204" pitchFamily="34" charset="0"/>
                <a:cs typeface="Calibri" panose="020F0502020204030204" pitchFamily="34" charset="0"/>
              </a:rPr>
              <a:t>Procurement Client Centre launched</a:t>
            </a:r>
          </a:p>
        </p:txBody>
      </p:sp>
    </p:spTree>
    <p:extLst>
      <p:ext uri="{BB962C8B-B14F-4D97-AF65-F5344CB8AC3E}">
        <p14:creationId xmlns:p14="http://schemas.microsoft.com/office/powerpoint/2010/main" xmlns="" val="320312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7977A-BDDF-4720-821E-06E6F33FF7F3}"/>
              </a:ext>
            </a:extLst>
          </p:cNvPr>
          <p:cNvSpPr>
            <a:spLocks noGrp="1"/>
          </p:cNvSpPr>
          <p:nvPr>
            <p:ph type="title"/>
          </p:nvPr>
        </p:nvSpPr>
        <p:spPr/>
        <p:txBody>
          <a:bodyPr/>
          <a:lstStyle/>
          <a:p>
            <a:r>
              <a:rPr lang="en-US" dirty="0"/>
              <a:t>Supplier Spread that want to engage in Procurement with WCG</a:t>
            </a:r>
          </a:p>
        </p:txBody>
      </p:sp>
      <p:sp>
        <p:nvSpPr>
          <p:cNvPr id="3" name="Footer Placeholder 2">
            <a:extLst>
              <a:ext uri="{FF2B5EF4-FFF2-40B4-BE49-F238E27FC236}">
                <a16:creationId xmlns:a16="http://schemas.microsoft.com/office/drawing/2014/main" xmlns="" id="{3A0516B4-CAD2-4ED6-B4FE-6B659D63FE66}"/>
              </a:ext>
            </a:extLst>
          </p:cNvPr>
          <p:cNvSpPr>
            <a:spLocks noGrp="1"/>
          </p:cNvSpPr>
          <p:nvPr>
            <p:ph type="ftr" sz="quarter" idx="3"/>
          </p:nvPr>
        </p:nvSpPr>
        <p:spPr/>
        <p:txBody>
          <a:bodyPr/>
          <a:lstStyle/>
          <a:p>
            <a:endParaRPr lang="en-GB" dirty="0">
              <a:solidFill>
                <a:srgbClr val="998F86"/>
              </a:solidFill>
            </a:endParaRPr>
          </a:p>
        </p:txBody>
      </p:sp>
      <p:pic>
        <p:nvPicPr>
          <p:cNvPr id="5" name="Picture 4">
            <a:extLst>
              <a:ext uri="{FF2B5EF4-FFF2-40B4-BE49-F238E27FC236}">
                <a16:creationId xmlns:a16="http://schemas.microsoft.com/office/drawing/2014/main" xmlns="" id="{4CFFEB7C-F26D-4B4A-B04D-881785E70ED5}"/>
              </a:ext>
            </a:extLst>
          </p:cNvPr>
          <p:cNvPicPr/>
          <p:nvPr/>
        </p:nvPicPr>
        <p:blipFill>
          <a:blip r:embed="rId2" cstate="print"/>
          <a:stretch>
            <a:fillRect/>
          </a:stretch>
        </p:blipFill>
        <p:spPr>
          <a:xfrm>
            <a:off x="0" y="1126857"/>
            <a:ext cx="12020549" cy="5572125"/>
          </a:xfrm>
          <a:prstGeom prst="rect">
            <a:avLst/>
          </a:prstGeom>
        </p:spPr>
      </p:pic>
    </p:spTree>
    <p:extLst>
      <p:ext uri="{BB962C8B-B14F-4D97-AF65-F5344CB8AC3E}">
        <p14:creationId xmlns:p14="http://schemas.microsoft.com/office/powerpoint/2010/main" xmlns="" val="3961918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422FFC-48D9-4477-9170-33C1222570AF}"/>
              </a:ext>
            </a:extLst>
          </p:cNvPr>
          <p:cNvSpPr>
            <a:spLocks noGrp="1"/>
          </p:cNvSpPr>
          <p:nvPr>
            <p:ph type="title"/>
          </p:nvPr>
        </p:nvSpPr>
        <p:spPr/>
        <p:txBody>
          <a:bodyPr/>
          <a:lstStyle/>
          <a:p>
            <a:r>
              <a:rPr lang="en-US" dirty="0"/>
              <a:t>Database Information sets</a:t>
            </a:r>
          </a:p>
        </p:txBody>
      </p:sp>
      <p:sp>
        <p:nvSpPr>
          <p:cNvPr id="3" name="Footer Placeholder 2">
            <a:extLst>
              <a:ext uri="{FF2B5EF4-FFF2-40B4-BE49-F238E27FC236}">
                <a16:creationId xmlns:a16="http://schemas.microsoft.com/office/drawing/2014/main" xmlns="" id="{1A544F7B-0D46-466F-911A-51078647D18F}"/>
              </a:ext>
            </a:extLst>
          </p:cNvPr>
          <p:cNvSpPr>
            <a:spLocks noGrp="1"/>
          </p:cNvSpPr>
          <p:nvPr>
            <p:ph type="ftr" sz="quarter" idx="3"/>
          </p:nvPr>
        </p:nvSpPr>
        <p:spPr/>
        <p:txBody>
          <a:bodyPr/>
          <a:lstStyle/>
          <a:p>
            <a:endParaRPr lang="en-GB" dirty="0">
              <a:solidFill>
                <a:srgbClr val="998F86"/>
              </a:solidFill>
            </a:endParaRPr>
          </a:p>
        </p:txBody>
      </p:sp>
      <p:pic>
        <p:nvPicPr>
          <p:cNvPr id="5" name="Picture 4">
            <a:extLst>
              <a:ext uri="{FF2B5EF4-FFF2-40B4-BE49-F238E27FC236}">
                <a16:creationId xmlns:a16="http://schemas.microsoft.com/office/drawing/2014/main" xmlns="" id="{E8AE5120-007A-41C1-9ED1-AD273148CCD8}"/>
              </a:ext>
            </a:extLst>
          </p:cNvPr>
          <p:cNvPicPr/>
          <p:nvPr/>
        </p:nvPicPr>
        <p:blipFill>
          <a:blip r:embed="rId2" cstate="print"/>
          <a:stretch>
            <a:fillRect/>
          </a:stretch>
        </p:blipFill>
        <p:spPr>
          <a:xfrm>
            <a:off x="0" y="838200"/>
            <a:ext cx="12192000" cy="6019800"/>
          </a:xfrm>
          <a:prstGeom prst="rect">
            <a:avLst/>
          </a:prstGeom>
        </p:spPr>
      </p:pic>
    </p:spTree>
    <p:extLst>
      <p:ext uri="{BB962C8B-B14F-4D97-AF65-F5344CB8AC3E}">
        <p14:creationId xmlns:p14="http://schemas.microsoft.com/office/powerpoint/2010/main" xmlns="" val="290808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C6E9FF-7E78-49AB-99C5-9E2A7CD4FB6C}"/>
              </a:ext>
            </a:extLst>
          </p:cNvPr>
          <p:cNvSpPr>
            <a:spLocks noGrp="1"/>
          </p:cNvSpPr>
          <p:nvPr>
            <p:ph type="title"/>
          </p:nvPr>
        </p:nvSpPr>
        <p:spPr/>
        <p:txBody>
          <a:bodyPr/>
          <a:lstStyle/>
          <a:p>
            <a:r>
              <a:rPr lang="en-US" dirty="0"/>
              <a:t>Procurement Regional Spend 2020-21</a:t>
            </a:r>
          </a:p>
        </p:txBody>
      </p:sp>
      <p:sp>
        <p:nvSpPr>
          <p:cNvPr id="3" name="Footer Placeholder 2">
            <a:extLst>
              <a:ext uri="{FF2B5EF4-FFF2-40B4-BE49-F238E27FC236}">
                <a16:creationId xmlns:a16="http://schemas.microsoft.com/office/drawing/2014/main" xmlns="" id="{6FE09A1C-3120-4493-B672-A09D1792660F}"/>
              </a:ext>
            </a:extLst>
          </p:cNvPr>
          <p:cNvSpPr>
            <a:spLocks noGrp="1"/>
          </p:cNvSpPr>
          <p:nvPr>
            <p:ph type="ftr" sz="quarter" idx="3"/>
          </p:nvPr>
        </p:nvSpPr>
        <p:spPr/>
        <p:txBody>
          <a:bodyPr/>
          <a:lstStyle/>
          <a:p>
            <a:endParaRPr lang="en-GB" dirty="0">
              <a:solidFill>
                <a:srgbClr val="998F86"/>
              </a:solidFill>
            </a:endParaRPr>
          </a:p>
        </p:txBody>
      </p:sp>
      <p:pic>
        <p:nvPicPr>
          <p:cNvPr id="5" name="Picture 4">
            <a:extLst>
              <a:ext uri="{FF2B5EF4-FFF2-40B4-BE49-F238E27FC236}">
                <a16:creationId xmlns:a16="http://schemas.microsoft.com/office/drawing/2014/main" xmlns="" id="{241726BD-A369-4DC0-8DDF-616B9B069A9E}"/>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219074" y="1095374"/>
            <a:ext cx="11706225" cy="5305425"/>
          </a:xfrm>
          <a:prstGeom prst="rect">
            <a:avLst/>
          </a:prstGeom>
        </p:spPr>
      </p:pic>
    </p:spTree>
    <p:extLst>
      <p:ext uri="{BB962C8B-B14F-4D97-AF65-F5344CB8AC3E}">
        <p14:creationId xmlns:p14="http://schemas.microsoft.com/office/powerpoint/2010/main" xmlns="" val="2536753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ADAAB-DF45-48EA-B63E-6E3AF341639C}"/>
              </a:ext>
            </a:extLst>
          </p:cNvPr>
          <p:cNvSpPr>
            <a:spLocks noGrp="1"/>
          </p:cNvSpPr>
          <p:nvPr>
            <p:ph type="title"/>
          </p:nvPr>
        </p:nvSpPr>
        <p:spPr/>
        <p:txBody>
          <a:bodyPr/>
          <a:lstStyle/>
          <a:p>
            <a:r>
              <a:rPr lang="en-US" dirty="0"/>
              <a:t>Preferential Procurement</a:t>
            </a:r>
          </a:p>
        </p:txBody>
      </p:sp>
      <p:pic>
        <p:nvPicPr>
          <p:cNvPr id="5" name="Picture 4">
            <a:extLst>
              <a:ext uri="{FF2B5EF4-FFF2-40B4-BE49-F238E27FC236}">
                <a16:creationId xmlns:a16="http://schemas.microsoft.com/office/drawing/2014/main" xmlns="" id="{6D439B1A-5CFC-4105-BA30-28BEB3546917}"/>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0" y="861694"/>
            <a:ext cx="12192000" cy="5491481"/>
          </a:xfrm>
          <a:prstGeom prst="rect">
            <a:avLst/>
          </a:prstGeom>
        </p:spPr>
      </p:pic>
      <p:sp>
        <p:nvSpPr>
          <p:cNvPr id="4" name="TextBox 3">
            <a:extLst>
              <a:ext uri="{FF2B5EF4-FFF2-40B4-BE49-F238E27FC236}">
                <a16:creationId xmlns:a16="http://schemas.microsoft.com/office/drawing/2014/main" xmlns="" id="{83BA8391-EAF4-4984-AE1B-60F96B8B36D8}"/>
              </a:ext>
            </a:extLst>
          </p:cNvPr>
          <p:cNvSpPr txBox="1"/>
          <p:nvPr/>
        </p:nvSpPr>
        <p:spPr>
          <a:xfrm>
            <a:off x="9001387" y="5469622"/>
            <a:ext cx="1848761" cy="215444"/>
          </a:xfrm>
          <a:prstGeom prst="rect">
            <a:avLst/>
          </a:prstGeom>
          <a:solidFill>
            <a:schemeClr val="bg1">
              <a:lumMod val="95000"/>
            </a:schemeClr>
          </a:solidFill>
        </p:spPr>
        <p:txBody>
          <a:bodyPr wrap="square" rtlCol="0">
            <a:spAutoFit/>
          </a:bodyPr>
          <a:lstStyle/>
          <a:p>
            <a:r>
              <a:rPr lang="en-US" sz="800" b="1" dirty="0"/>
              <a:t>1 April 2020-31 March 2021</a:t>
            </a:r>
          </a:p>
        </p:txBody>
      </p:sp>
    </p:spTree>
    <p:extLst>
      <p:ext uri="{BB962C8B-B14F-4D97-AF65-F5344CB8AC3E}">
        <p14:creationId xmlns:p14="http://schemas.microsoft.com/office/powerpoint/2010/main" xmlns="" val="363445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682E42-531A-4A26-80EF-B67E1E298E9D}"/>
              </a:ext>
            </a:extLst>
          </p:cNvPr>
          <p:cNvSpPr>
            <a:spLocks noGrp="1"/>
          </p:cNvSpPr>
          <p:nvPr>
            <p:ph type="title"/>
          </p:nvPr>
        </p:nvSpPr>
        <p:spPr/>
        <p:txBody>
          <a:bodyPr/>
          <a:lstStyle/>
          <a:p>
            <a:r>
              <a:rPr lang="en-US" dirty="0"/>
              <a:t>PPPFR- </a:t>
            </a:r>
            <a:r>
              <a:rPr lang="en-US" dirty="0" err="1"/>
              <a:t>cont</a:t>
            </a:r>
            <a:endParaRPr lang="en-US" dirty="0"/>
          </a:p>
        </p:txBody>
      </p:sp>
      <p:sp>
        <p:nvSpPr>
          <p:cNvPr id="3" name="Footer Placeholder 2">
            <a:extLst>
              <a:ext uri="{FF2B5EF4-FFF2-40B4-BE49-F238E27FC236}">
                <a16:creationId xmlns:a16="http://schemas.microsoft.com/office/drawing/2014/main" xmlns="" id="{1C04FF1E-FA2C-44ED-BC97-A8EE5AB40B33}"/>
              </a:ext>
            </a:extLst>
          </p:cNvPr>
          <p:cNvSpPr>
            <a:spLocks noGrp="1"/>
          </p:cNvSpPr>
          <p:nvPr>
            <p:ph type="ftr" sz="quarter" idx="3"/>
          </p:nvPr>
        </p:nvSpPr>
        <p:spPr/>
        <p:txBody>
          <a:bodyPr/>
          <a:lstStyle/>
          <a:p>
            <a:endParaRPr lang="en-GB" dirty="0">
              <a:solidFill>
                <a:srgbClr val="998F86"/>
              </a:solidFill>
            </a:endParaRPr>
          </a:p>
        </p:txBody>
      </p:sp>
      <p:pic>
        <p:nvPicPr>
          <p:cNvPr id="5" name="Picture 4">
            <a:extLst>
              <a:ext uri="{FF2B5EF4-FFF2-40B4-BE49-F238E27FC236}">
                <a16:creationId xmlns:a16="http://schemas.microsoft.com/office/drawing/2014/main" xmlns="" id="{90B32CA8-3FBD-4AFE-BBDC-6639599AB9F1}"/>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0" y="885825"/>
            <a:ext cx="12192000" cy="5972175"/>
          </a:xfrm>
          <a:prstGeom prst="rect">
            <a:avLst/>
          </a:prstGeom>
        </p:spPr>
      </p:pic>
    </p:spTree>
    <p:extLst>
      <p:ext uri="{BB962C8B-B14F-4D97-AF65-F5344CB8AC3E}">
        <p14:creationId xmlns:p14="http://schemas.microsoft.com/office/powerpoint/2010/main" xmlns="" val="1663034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fontScale="92500" lnSpcReduction="20000"/>
          </a:bodyPr>
          <a:lstStyle/>
          <a:p>
            <a:pPr algn="ctr"/>
            <a:r>
              <a:rPr lang="en-ZA" dirty="0"/>
              <a:t>2. BROADER WCG ECONOMIC RESPONSE AND WAY FORWARD </a:t>
            </a:r>
          </a:p>
        </p:txBody>
      </p:sp>
    </p:spTree>
    <p:extLst>
      <p:ext uri="{BB962C8B-B14F-4D97-AF65-F5344CB8AC3E}">
        <p14:creationId xmlns:p14="http://schemas.microsoft.com/office/powerpoint/2010/main" xmlns="" val="231467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D3C1AA-9D98-48AC-87D8-78EDB5C56499}"/>
              </a:ext>
            </a:extLst>
          </p:cNvPr>
          <p:cNvSpPr>
            <a:spLocks noGrp="1"/>
          </p:cNvSpPr>
          <p:nvPr>
            <p:ph type="title"/>
          </p:nvPr>
        </p:nvSpPr>
        <p:spPr>
          <a:xfrm>
            <a:off x="1895061" y="180976"/>
            <a:ext cx="9316278" cy="559256"/>
          </a:xfrm>
        </p:spPr>
        <p:txBody>
          <a:bodyPr/>
          <a:lstStyle/>
          <a:p>
            <a:pPr algn="ctr"/>
            <a:r>
              <a:rPr lang="en-US" dirty="0"/>
              <a:t> </a:t>
            </a:r>
            <a:r>
              <a:rPr lang="en-US" dirty="0">
                <a:latin typeface="Arial Narrow" panose="020B0606020202030204" pitchFamily="34" charset="0"/>
              </a:rPr>
              <a:t>DEDAT - SMALL BUSINESS SUPPORT INTERVENTIONS </a:t>
            </a:r>
          </a:p>
        </p:txBody>
      </p:sp>
      <p:sp>
        <p:nvSpPr>
          <p:cNvPr id="4" name="Text Placeholder 3">
            <a:extLst>
              <a:ext uri="{FF2B5EF4-FFF2-40B4-BE49-F238E27FC236}">
                <a16:creationId xmlns:a16="http://schemas.microsoft.com/office/drawing/2014/main" xmlns="" id="{6D335BE3-9340-453F-810A-D74A54878CEA}"/>
              </a:ext>
            </a:extLst>
          </p:cNvPr>
          <p:cNvSpPr>
            <a:spLocks noGrp="1"/>
          </p:cNvSpPr>
          <p:nvPr>
            <p:ph type="body" sz="quarter" idx="10"/>
          </p:nvPr>
        </p:nvSpPr>
        <p:spPr>
          <a:xfrm>
            <a:off x="159026" y="1042368"/>
            <a:ext cx="11873948" cy="5815632"/>
          </a:xfrm>
        </p:spPr>
        <p:txBody>
          <a:bodyPr>
            <a:normAutofit/>
          </a:bodyPr>
          <a:lstStyle/>
          <a:p>
            <a:pPr marL="285750" indent="-285750" algn="just">
              <a:buFont typeface="Arial" panose="020B0604020202020204" pitchFamily="34" charset="0"/>
              <a:buChar char="•"/>
            </a:pPr>
            <a:r>
              <a:rPr lang="en-US" sz="1800" dirty="0">
                <a:latin typeface="Arial Narrow" panose="020B0606020202030204" pitchFamily="34" charset="0"/>
              </a:rPr>
              <a:t>SMME Booster Fund </a:t>
            </a:r>
            <a:r>
              <a:rPr lang="en-US" sz="1800" b="0" dirty="0">
                <a:latin typeface="Arial Narrow" panose="020B0606020202030204" pitchFamily="34" charset="0"/>
              </a:rPr>
              <a:t>– In partnership with </a:t>
            </a:r>
            <a:r>
              <a:rPr lang="en-US" sz="1800" b="0" dirty="0">
                <a:effectLst/>
                <a:latin typeface="Arial Narrow" panose="020B0606020202030204" pitchFamily="34" charset="0"/>
                <a:ea typeface="Calibri" panose="020F0502020204030204" pitchFamily="34" charset="0"/>
                <a:cs typeface="Times New Roman" panose="02020603050405020304" pitchFamily="18" charset="0"/>
              </a:rPr>
              <a:t>SMME support organisations and municipalities provide support and assistance (directly or indirectly) to SMMEs to maintain and/or enhance sustainability, develop the capacity of the business and/or the owner/entrepreneur with the objective to grow, expand and create jobs over time. </a:t>
            </a:r>
            <a:endParaRPr lang="en-US" sz="1800" b="0" dirty="0">
              <a:latin typeface="Arial Narrow" panose="020B0606020202030204" pitchFamily="34" charset="0"/>
            </a:endParaRPr>
          </a:p>
          <a:p>
            <a:pPr marL="285750" indent="-285750" algn="just">
              <a:buFont typeface="Arial" panose="020B0604020202020204" pitchFamily="34" charset="0"/>
              <a:buChar char="•"/>
            </a:pPr>
            <a:endParaRPr lang="en-US" sz="1800" dirty="0">
              <a:latin typeface="Arial Narrow" panose="020B0606020202030204" pitchFamily="34" charset="0"/>
            </a:endParaRPr>
          </a:p>
          <a:p>
            <a:pPr marL="285750" indent="-285750" algn="just">
              <a:buFont typeface="Arial" panose="020B0604020202020204" pitchFamily="34" charset="0"/>
              <a:buChar char="•"/>
            </a:pPr>
            <a:r>
              <a:rPr lang="en-US" sz="1800" dirty="0">
                <a:latin typeface="Arial Narrow" panose="020B0606020202030204" pitchFamily="34" charset="0"/>
              </a:rPr>
              <a:t>COVID-19 Business Relief Fund</a:t>
            </a:r>
            <a:r>
              <a:rPr lang="en-US" sz="1800" b="0" dirty="0">
                <a:latin typeface="Arial Narrow" panose="020B0606020202030204" pitchFamily="34" charset="0"/>
              </a:rPr>
              <a:t> t</a:t>
            </a:r>
            <a:r>
              <a:rPr lang="en-US" sz="1800" b="0" dirty="0">
                <a:effectLst/>
                <a:latin typeface="Arial Narrow" panose="020B0606020202030204" pitchFamily="34" charset="0"/>
                <a:ea typeface="Calibri" panose="020F0502020204030204" pitchFamily="34" charset="0"/>
                <a:cs typeface="Calibri" panose="020F0502020204030204" pitchFamily="34" charset="0"/>
              </a:rPr>
              <a:t>o alleviate the economic impact on small and micro enterprises (formal and informal) operating in the Western Cape caused by COVID-19. </a:t>
            </a:r>
          </a:p>
          <a:p>
            <a:pPr marL="285750" indent="-285750" algn="just">
              <a:buFont typeface="Arial" panose="020B0604020202020204" pitchFamily="34" charset="0"/>
              <a:buChar char="•"/>
            </a:pPr>
            <a:endParaRPr lang="en-US" sz="1800" dirty="0">
              <a:latin typeface="Arial Narrow" panose="020B0606020202030204" pitchFamily="34" charset="0"/>
            </a:endParaRPr>
          </a:p>
          <a:p>
            <a:pPr marL="285750" indent="-285750" algn="just">
              <a:buFont typeface="Arial" panose="020B0604020202020204" pitchFamily="34" charset="0"/>
              <a:buChar char="•"/>
            </a:pPr>
            <a:r>
              <a:rPr lang="en-US" sz="1800" dirty="0">
                <a:latin typeface="Arial Narrow" panose="020B0606020202030204" pitchFamily="34" charset="0"/>
              </a:rPr>
              <a:t>COVID-19 Supplier Development Programme </a:t>
            </a:r>
            <a:r>
              <a:rPr lang="en-US" sz="1800" b="0" dirty="0">
                <a:latin typeface="Arial Narrow" panose="020B0606020202030204" pitchFamily="34" charset="0"/>
              </a:rPr>
              <a:t>- </a:t>
            </a:r>
            <a:r>
              <a:rPr lang="en-ZA" sz="1800" b="0" dirty="0">
                <a:effectLst/>
                <a:latin typeface="Arial Narrow" panose="020B0606020202030204" pitchFamily="34" charset="0"/>
                <a:ea typeface="Calibri" panose="020F0502020204030204" pitchFamily="34" charset="0"/>
                <a:cs typeface="Times New Roman" panose="02020603050405020304" pitchFamily="18" charset="0"/>
              </a:rPr>
              <a:t>to increase the capacity and ability of micro and small businesses who manufacture cloth masks, hand sanitisers, sanitiser dispensers (e.g., foot operated dispenser) and those that provide disinfecting services. </a:t>
            </a:r>
            <a:endParaRPr lang="en-US" sz="1800" b="0" dirty="0">
              <a:latin typeface="Arial Narrow" panose="020B0606020202030204" pitchFamily="34" charset="0"/>
            </a:endParaRPr>
          </a:p>
          <a:p>
            <a:pPr algn="just"/>
            <a:endParaRPr lang="en-US" sz="1800" dirty="0">
              <a:latin typeface="Arial Narrow" panose="020B0606020202030204" pitchFamily="34" charset="0"/>
            </a:endParaRPr>
          </a:p>
          <a:p>
            <a:pPr marL="285750" indent="-285750" algn="just">
              <a:buFont typeface="Arial" panose="020B0604020202020204" pitchFamily="34" charset="0"/>
              <a:buChar char="•"/>
            </a:pPr>
            <a:r>
              <a:rPr lang="en-US" sz="1800" dirty="0">
                <a:latin typeface="Arial Narrow" panose="020B0606020202030204" pitchFamily="34" charset="0"/>
              </a:rPr>
              <a:t>Long Street Kiosks </a:t>
            </a:r>
            <a:r>
              <a:rPr lang="en-US" sz="1800" b="0" dirty="0">
                <a:latin typeface="Arial Narrow" panose="020B0606020202030204" pitchFamily="34" charset="0"/>
              </a:rPr>
              <a:t>–  12 month rent free trading space for micro businesses  </a:t>
            </a:r>
          </a:p>
          <a:p>
            <a:pPr marL="285750" indent="-285750" algn="just">
              <a:buFont typeface="Arial" panose="020B0604020202020204" pitchFamily="34" charset="0"/>
              <a:buChar char="•"/>
            </a:pPr>
            <a:endParaRPr lang="en-US" sz="1800" b="0" dirty="0">
              <a:latin typeface="Arial Narrow" panose="020B0606020202030204" pitchFamily="34" charset="0"/>
            </a:endParaRPr>
          </a:p>
          <a:p>
            <a:pPr marL="285750" indent="-285750" algn="just">
              <a:buFont typeface="Arial" panose="020B0604020202020204" pitchFamily="34" charset="0"/>
              <a:buChar char="•"/>
            </a:pPr>
            <a:r>
              <a:rPr lang="en-US" sz="1800" dirty="0">
                <a:latin typeface="Arial Narrow" panose="020B0606020202030204" pitchFamily="34" charset="0"/>
              </a:rPr>
              <a:t>Western Cape Entrepreneurship Recognition Awards </a:t>
            </a:r>
            <a:r>
              <a:rPr lang="en-US" sz="1800">
                <a:latin typeface="Arial Narrow" panose="020B0606020202030204" pitchFamily="34" charset="0"/>
              </a:rPr>
              <a:t>- </a:t>
            </a:r>
            <a:r>
              <a:rPr lang="en-ZA" sz="1800" b="0">
                <a:effectLst/>
                <a:latin typeface="Arial Narrow" panose="020B0606020202030204" pitchFamily="34" charset="0"/>
                <a:ea typeface="Calibri" panose="020F0502020204030204" pitchFamily="34" charset="0"/>
                <a:cs typeface="Calibri Light" panose="020F0302020204030204" pitchFamily="34" charset="0"/>
              </a:rPr>
              <a:t>recognise </a:t>
            </a:r>
            <a:r>
              <a:rPr lang="en-ZA" sz="1800" b="0" dirty="0">
                <a:effectLst/>
                <a:latin typeface="Arial Narrow" panose="020B0606020202030204" pitchFamily="34" charset="0"/>
                <a:ea typeface="Calibri" panose="020F0502020204030204" pitchFamily="34" charset="0"/>
                <a:cs typeface="Calibri Light" panose="020F0302020204030204" pitchFamily="34" charset="0"/>
              </a:rPr>
              <a:t>and support the province’s most deserving and inspiring, high-potential entrepreneurs (increased entrepreneurship awareness and inculcates a culture of entrepreneurship). </a:t>
            </a:r>
          </a:p>
          <a:p>
            <a:pPr marL="285750" indent="-285750" algn="just">
              <a:buFont typeface="Arial" panose="020B0604020202020204" pitchFamily="34" charset="0"/>
              <a:buChar char="•"/>
            </a:pPr>
            <a:endParaRPr lang="en-ZA" sz="1800" b="0" dirty="0">
              <a:latin typeface="Arial Narrow" panose="020B0606020202030204" pitchFamily="34" charset="0"/>
              <a:cs typeface="Calibri Light" panose="020F0302020204030204" pitchFamily="34" charset="0"/>
            </a:endParaRPr>
          </a:p>
          <a:p>
            <a:pPr marL="285750" indent="-285750" algn="just">
              <a:buFont typeface="Arial" panose="020B0604020202020204" pitchFamily="34" charset="0"/>
              <a:buChar char="•"/>
            </a:pPr>
            <a:r>
              <a:rPr lang="en-ZA" sz="1800" dirty="0">
                <a:latin typeface="Arial Narrow" panose="020B0606020202030204" pitchFamily="34" charset="0"/>
                <a:cs typeface="Calibri Light" panose="020F0302020204030204" pitchFamily="34" charset="0"/>
              </a:rPr>
              <a:t>Pick n Pay Market Store initiative </a:t>
            </a:r>
            <a:r>
              <a:rPr lang="en-ZA" sz="1800" b="0" dirty="0">
                <a:latin typeface="Arial Narrow" panose="020B0606020202030204" pitchFamily="34" charset="0"/>
                <a:cs typeface="Calibri Light" panose="020F0302020204030204" pitchFamily="34" charset="0"/>
              </a:rPr>
              <a:t>- </a:t>
            </a:r>
            <a:r>
              <a:rPr lang="en-ZA" sz="1800" b="0" dirty="0">
                <a:effectLst/>
                <a:latin typeface="Arial Narrow" panose="020B0606020202030204" pitchFamily="34" charset="0"/>
                <a:ea typeface="Calibri" panose="020F0502020204030204" pitchFamily="34" charset="0"/>
                <a:cs typeface="Calibri" panose="020F0502020204030204" pitchFamily="34" charset="0"/>
              </a:rPr>
              <a:t>the conversion of existing spaza shops within townships into independently owned mini supermarkets. </a:t>
            </a:r>
          </a:p>
          <a:p>
            <a:pPr marL="285750" indent="-285750" algn="just">
              <a:buFont typeface="Arial" panose="020B0604020202020204" pitchFamily="34" charset="0"/>
              <a:buChar char="•"/>
            </a:pPr>
            <a:endParaRPr lang="en-US" sz="1800" dirty="0">
              <a:latin typeface="Arial Narrow" panose="020B0606020202030204" pitchFamily="34" charset="0"/>
            </a:endParaRPr>
          </a:p>
          <a:p>
            <a:pPr algn="just"/>
            <a:endParaRPr lang="en-US" b="0" dirty="0"/>
          </a:p>
        </p:txBody>
      </p:sp>
    </p:spTree>
    <p:extLst>
      <p:ext uri="{BB962C8B-B14F-4D97-AF65-F5344CB8AC3E}">
        <p14:creationId xmlns:p14="http://schemas.microsoft.com/office/powerpoint/2010/main" xmlns="" val="3507304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D9088-205D-4BC9-8EFC-1D7E9BFDDF87}"/>
              </a:ext>
            </a:extLst>
          </p:cNvPr>
          <p:cNvSpPr>
            <a:spLocks noGrp="1"/>
          </p:cNvSpPr>
          <p:nvPr>
            <p:ph type="ctrTitle"/>
          </p:nvPr>
        </p:nvSpPr>
        <p:spPr>
          <a:xfrm>
            <a:off x="1364974" y="180975"/>
            <a:ext cx="9342783" cy="876300"/>
          </a:xfrm>
        </p:spPr>
        <p:txBody>
          <a:bodyPr>
            <a:normAutofit/>
          </a:bodyPr>
          <a:lstStyle/>
          <a:p>
            <a:pPr algn="ctr" eaLnBrk="1" hangingPunct="1">
              <a:defRPr/>
            </a:pPr>
            <a:r>
              <a:rPr lang="en-US" altLang="en-US" sz="2400" cap="all" dirty="0"/>
              <a:t>WAY FORWARD </a:t>
            </a:r>
            <a:endParaRPr lang="en-ZA" altLang="en-US" sz="2400" dirty="0"/>
          </a:p>
        </p:txBody>
      </p:sp>
      <p:sp>
        <p:nvSpPr>
          <p:cNvPr id="4" name="Text Placeholder 3">
            <a:extLst>
              <a:ext uri="{FF2B5EF4-FFF2-40B4-BE49-F238E27FC236}">
                <a16:creationId xmlns:a16="http://schemas.microsoft.com/office/drawing/2014/main" xmlns="" id="{B390AAA5-A59B-42A3-A457-6E1D93E8BF9A}"/>
              </a:ext>
            </a:extLst>
          </p:cNvPr>
          <p:cNvSpPr txBox="1">
            <a:spLocks/>
          </p:cNvSpPr>
          <p:nvPr/>
        </p:nvSpPr>
        <p:spPr>
          <a:xfrm>
            <a:off x="1819275" y="1328738"/>
            <a:ext cx="8597900" cy="490855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2C2C2C"/>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2C2C2C"/>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C2C2C"/>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2C2C2C"/>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2C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lvl="1" indent="0" algn="just" fontAlgn="auto">
              <a:lnSpc>
                <a:spcPct val="150000"/>
              </a:lnSpc>
              <a:spcAft>
                <a:spcPts val="0"/>
              </a:spcAft>
              <a:buNone/>
              <a:defRPr/>
            </a:pPr>
            <a:endParaRPr lang="en-US" sz="2200" dirty="0">
              <a:solidFill>
                <a:schemeClr val="tx1">
                  <a:lumMod val="75000"/>
                  <a:lumOff val="25000"/>
                </a:schemeClr>
              </a:solidFill>
              <a:latin typeface="Century Gothic" panose="020B0502020202020204" pitchFamily="34" charset="0"/>
            </a:endParaRPr>
          </a:p>
          <a:p>
            <a:pPr eaLnBrk="1" fontAlgn="auto" hangingPunct="1">
              <a:lnSpc>
                <a:spcPct val="150000"/>
              </a:lnSpc>
              <a:spcAft>
                <a:spcPts val="0"/>
              </a:spcAft>
              <a:defRPr/>
            </a:pPr>
            <a:endParaRPr lang="en-US" dirty="0"/>
          </a:p>
          <a:p>
            <a:pPr eaLnBrk="1" fontAlgn="auto" hangingPunct="1">
              <a:lnSpc>
                <a:spcPct val="150000"/>
              </a:lnSpc>
              <a:spcAft>
                <a:spcPts val="0"/>
              </a:spcAft>
              <a:defRPr/>
            </a:pPr>
            <a:endParaRPr lang="en-US" dirty="0"/>
          </a:p>
        </p:txBody>
      </p:sp>
      <p:sp>
        <p:nvSpPr>
          <p:cNvPr id="30724" name="Text Placeholder 4">
            <a:extLst>
              <a:ext uri="{FF2B5EF4-FFF2-40B4-BE49-F238E27FC236}">
                <a16:creationId xmlns:a16="http://schemas.microsoft.com/office/drawing/2014/main" xmlns="" id="{AEBBA920-1722-46F9-A3D7-3139AD833D30}"/>
              </a:ext>
            </a:extLst>
          </p:cNvPr>
          <p:cNvSpPr txBox="1">
            <a:spLocks/>
          </p:cNvSpPr>
          <p:nvPr/>
        </p:nvSpPr>
        <p:spPr bwMode="auto">
          <a:xfrm>
            <a:off x="375203" y="1806575"/>
            <a:ext cx="11092898" cy="3460750"/>
          </a:xfrm>
          <a:prstGeom prst="rect">
            <a:avLst/>
          </a:prstGeom>
          <a:noFill/>
          <a:ln>
            <a:noFill/>
          </a:ln>
        </p:spPr>
        <p:txBody>
          <a:bodyPr lIns="72000" tIns="72000" rIns="72000" bIns="72000"/>
          <a:lstStyle>
            <a:lvl1pPr>
              <a:lnSpc>
                <a:spcPct val="90000"/>
              </a:lnSpc>
              <a:spcBef>
                <a:spcPts val="1000"/>
              </a:spcBef>
              <a:buFont typeface="Arial" panose="020B0604020202020204" pitchFamily="34" charset="0"/>
              <a:buChar char="•"/>
              <a:defRPr sz="2400">
                <a:solidFill>
                  <a:srgbClr val="2C2C2C"/>
                </a:solidFill>
                <a:latin typeface="Arial" panose="020B0604020202020204" pitchFamily="34" charset="0"/>
                <a:cs typeface="Arial" panose="020B0604020202020204" pitchFamily="34" charset="0"/>
              </a:defRPr>
            </a:lvl1pPr>
            <a:lvl2pPr marL="465138" indent="-285750">
              <a:lnSpc>
                <a:spcPct val="90000"/>
              </a:lnSpc>
              <a:spcBef>
                <a:spcPts val="500"/>
              </a:spcBef>
              <a:buFont typeface="Arial" panose="020B0604020202020204" pitchFamily="34" charset="0"/>
              <a:buChar char="•"/>
              <a:defRPr sz="2000">
                <a:solidFill>
                  <a:srgbClr val="2C2C2C"/>
                </a:solidFill>
                <a:latin typeface="Arial" panose="020B0604020202020204" pitchFamily="34" charset="0"/>
                <a:cs typeface="Arial" panose="020B0604020202020204" pitchFamily="34" charset="0"/>
              </a:defRPr>
            </a:lvl2pPr>
            <a:lvl3pPr marL="358775" indent="-179388">
              <a:lnSpc>
                <a:spcPct val="90000"/>
              </a:lnSpc>
              <a:spcBef>
                <a:spcPts val="500"/>
              </a:spcBef>
              <a:buFont typeface="Arial" panose="020B0604020202020204" pitchFamily="34" charset="0"/>
              <a:buChar char="•"/>
              <a:defRPr>
                <a:solidFill>
                  <a:srgbClr val="2C2C2C"/>
                </a:solidFill>
                <a:latin typeface="Arial" panose="020B0604020202020204" pitchFamily="34" charset="0"/>
                <a:cs typeface="Arial" panose="020B0604020202020204" pitchFamily="34" charset="0"/>
              </a:defRPr>
            </a:lvl3pPr>
            <a:lvl4pPr marL="539750" indent="-179388">
              <a:lnSpc>
                <a:spcPct val="90000"/>
              </a:lnSpc>
              <a:spcBef>
                <a:spcPts val="500"/>
              </a:spcBef>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4pPr>
            <a:lvl5pPr marL="1798638" indent="-1798638">
              <a:lnSpc>
                <a:spcPct val="90000"/>
              </a:lnSpc>
              <a:spcBef>
                <a:spcPts val="500"/>
              </a:spcBef>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5pPr>
            <a:lvl6pPr marL="2255838" indent="-1798638" eaLnBrk="0" fontAlgn="base" hangingPunct="0">
              <a:lnSpc>
                <a:spcPct val="90000"/>
              </a:lnSpc>
              <a:spcBef>
                <a:spcPts val="500"/>
              </a:spcBef>
              <a:spcAft>
                <a:spcPct val="0"/>
              </a:spcAft>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6pPr>
            <a:lvl7pPr marL="2713038" indent="-1798638" eaLnBrk="0" fontAlgn="base" hangingPunct="0">
              <a:lnSpc>
                <a:spcPct val="90000"/>
              </a:lnSpc>
              <a:spcBef>
                <a:spcPts val="500"/>
              </a:spcBef>
              <a:spcAft>
                <a:spcPct val="0"/>
              </a:spcAft>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7pPr>
            <a:lvl8pPr marL="3170238" indent="-1798638" eaLnBrk="0" fontAlgn="base" hangingPunct="0">
              <a:lnSpc>
                <a:spcPct val="90000"/>
              </a:lnSpc>
              <a:spcBef>
                <a:spcPts val="500"/>
              </a:spcBef>
              <a:spcAft>
                <a:spcPct val="0"/>
              </a:spcAft>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8pPr>
            <a:lvl9pPr marL="3627438" indent="-1798638" eaLnBrk="0" fontAlgn="base" hangingPunct="0">
              <a:lnSpc>
                <a:spcPct val="90000"/>
              </a:lnSpc>
              <a:spcBef>
                <a:spcPts val="500"/>
              </a:spcBef>
              <a:spcAft>
                <a:spcPct val="0"/>
              </a:spcAft>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9pPr>
          </a:lstStyle>
          <a:p>
            <a:pPr lvl="1" algn="just">
              <a:lnSpc>
                <a:spcPct val="150000"/>
              </a:lnSpc>
              <a:spcBef>
                <a:spcPts val="300"/>
              </a:spcBef>
              <a:buClr>
                <a:srgbClr val="002060"/>
              </a:buClr>
              <a:buBlip>
                <a:blip r:embed="rId2"/>
              </a:buBlip>
              <a:defRPr/>
            </a:pPr>
            <a:r>
              <a:rPr lang="en-US" altLang="en-US" dirty="0">
                <a:latin typeface="Arial Narrow" panose="020B0606020202030204" pitchFamily="34" charset="0"/>
              </a:rPr>
              <a:t>The current projects implemented by the DEDAT is focused on the long-term sustainability and growth of SMMEs thereby creating access to economic opportunities for SMMEs – this links directly to the objectives of the Economic </a:t>
            </a:r>
            <a:r>
              <a:rPr lang="en-US" altLang="en-US">
                <a:latin typeface="Arial Narrow" panose="020B0606020202030204" pitchFamily="34" charset="0"/>
              </a:rPr>
              <a:t>Procurement Strategy  </a:t>
            </a:r>
            <a:endParaRPr lang="en-US" altLang="en-US" dirty="0">
              <a:latin typeface="Arial Narrow" panose="020B0606020202030204" pitchFamily="34" charset="0"/>
            </a:endParaRPr>
          </a:p>
          <a:p>
            <a:pPr lvl="1" algn="just">
              <a:lnSpc>
                <a:spcPct val="150000"/>
              </a:lnSpc>
              <a:spcBef>
                <a:spcPts val="300"/>
              </a:spcBef>
              <a:buClr>
                <a:srgbClr val="002060"/>
              </a:buClr>
              <a:buBlip>
                <a:blip r:embed="rId2"/>
              </a:buBlip>
              <a:defRPr/>
            </a:pPr>
            <a:r>
              <a:rPr lang="en-US" altLang="en-US" dirty="0">
                <a:latin typeface="Arial Narrow" panose="020B0606020202030204" pitchFamily="34" charset="0"/>
              </a:rPr>
              <a:t>The embedded Good Governance, Supplier Support, Data Integrity Enhancements and Electronic Procurement Enhancement implemented by the Provincial Treasury paves the way for the seamless implementation of the Economic Procurement Strategy and Implementation Plan by all departments to the benefit of SMMEs and the broader citizens </a:t>
            </a:r>
          </a:p>
          <a:p>
            <a:pPr lvl="1" algn="just">
              <a:lnSpc>
                <a:spcPct val="150000"/>
              </a:lnSpc>
              <a:spcBef>
                <a:spcPts val="300"/>
              </a:spcBef>
              <a:buClr>
                <a:srgbClr val="002060"/>
              </a:buClr>
              <a:buBlip>
                <a:blip r:embed="rId2"/>
              </a:buBlip>
              <a:defRPr/>
            </a:pPr>
            <a:r>
              <a:rPr lang="en-US" altLang="en-US" dirty="0">
                <a:solidFill>
                  <a:srgbClr val="000000"/>
                </a:solidFill>
                <a:latin typeface="Arial Narrow" panose="020B0606020202030204" pitchFamily="34" charset="0"/>
                <a:cs typeface="Calibri" panose="020F0502020204030204" pitchFamily="34" charset="0"/>
              </a:rPr>
              <a:t>The intent is to relook at the Strategy going forward to align to current economic context (Economic Recovery Plan post Covid-19 analysis) in view of further refinements to the Strategy.</a:t>
            </a:r>
          </a:p>
          <a:p>
            <a:pPr marL="179388" lvl="1" indent="0" algn="just">
              <a:lnSpc>
                <a:spcPct val="150000"/>
              </a:lnSpc>
              <a:spcBef>
                <a:spcPts val="300"/>
              </a:spcBef>
              <a:buClr>
                <a:srgbClr val="002060"/>
              </a:buClr>
              <a:buNone/>
              <a:defRPr/>
            </a:pPr>
            <a:endParaRPr lang="en-US" altLang="en-US" dirty="0">
              <a:solidFill>
                <a:srgbClr val="000000"/>
              </a:solidFill>
              <a:latin typeface="Arial Narrow" panose="020B0606020202030204" pitchFamily="34" charset="0"/>
              <a:cs typeface="Calibri" panose="020F0502020204030204" pitchFamily="34" charset="0"/>
            </a:endParaRPr>
          </a:p>
          <a:p>
            <a:pPr>
              <a:lnSpc>
                <a:spcPct val="100000"/>
              </a:lnSpc>
              <a:spcBef>
                <a:spcPts val="300"/>
              </a:spcBef>
              <a:buNone/>
              <a:defRPr/>
            </a:pPr>
            <a:endParaRPr lang="en-US" altLang="en-US" sz="2000" b="1" dirty="0">
              <a:solidFill>
                <a:srgbClr val="000000"/>
              </a:solidFill>
              <a:latin typeface="Century Gothic" panose="020B050202020202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7294759-1A8E-418E-9486-91B816D88E96}"/>
              </a:ext>
            </a:extLst>
          </p:cNvPr>
          <p:cNvSpPr>
            <a:spLocks noGrp="1"/>
          </p:cNvSpPr>
          <p:nvPr>
            <p:ph type="body" sz="quarter" idx="12"/>
          </p:nvPr>
        </p:nvSpPr>
        <p:spPr>
          <a:xfrm>
            <a:off x="814918" y="2276873"/>
            <a:ext cx="11041721" cy="1685527"/>
          </a:xfrm>
        </p:spPr>
        <p:txBody>
          <a:bodyPr>
            <a:normAutofit/>
          </a:bodyPr>
          <a:lstStyle/>
          <a:p>
            <a:pPr algn="ctr"/>
            <a:r>
              <a:rPr lang="en-US" b="1" dirty="0">
                <a:latin typeface="Arial Narrow" panose="020B0606020202030204" pitchFamily="34" charset="0"/>
              </a:rPr>
              <a:t>OVERVIEW </a:t>
            </a:r>
          </a:p>
          <a:p>
            <a:pPr algn="ctr"/>
            <a:endParaRPr lang="en-US" b="1" dirty="0">
              <a:latin typeface="Arial Narrow" panose="020B0606020202030204" pitchFamily="34" charset="0"/>
            </a:endParaRPr>
          </a:p>
          <a:p>
            <a:pPr algn="ctr"/>
            <a:r>
              <a:rPr lang="en-US" b="1" dirty="0">
                <a:latin typeface="Arial Narrow" panose="020B0606020202030204" pitchFamily="34" charset="0"/>
              </a:rPr>
              <a:t>ECONOMIC PROCUREMENT STRATEGY</a:t>
            </a:r>
          </a:p>
        </p:txBody>
      </p:sp>
    </p:spTree>
    <p:extLst>
      <p:ext uri="{BB962C8B-B14F-4D97-AF65-F5344CB8AC3E}">
        <p14:creationId xmlns:p14="http://schemas.microsoft.com/office/powerpoint/2010/main" xmlns="" val="133268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935391" y="6090294"/>
            <a:ext cx="3828082" cy="369332"/>
          </a:xfrm>
          <a:prstGeom prst="rect">
            <a:avLst/>
          </a:prstGeom>
          <a:noFill/>
        </p:spPr>
        <p:txBody>
          <a:bodyPr wrap="square" rtlCol="0">
            <a:spAutoFit/>
          </a:bodyPr>
          <a:lstStyle/>
          <a:p>
            <a:pPr algn="r"/>
            <a:r>
              <a:rPr lang="en-ZA" dirty="0">
                <a:solidFill>
                  <a:schemeClr val="bg1"/>
                </a:solidFill>
              </a:rPr>
              <a:t>TMS Chase</a:t>
            </a:r>
          </a:p>
        </p:txBody>
      </p:sp>
    </p:spTree>
    <p:extLst>
      <p:ext uri="{BB962C8B-B14F-4D97-AF65-F5344CB8AC3E}">
        <p14:creationId xmlns:p14="http://schemas.microsoft.com/office/powerpoint/2010/main" xmlns="" val="276739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88276-6F67-4A2E-B9C6-E4909D8E13BD}"/>
              </a:ext>
            </a:extLst>
          </p:cNvPr>
          <p:cNvSpPr>
            <a:spLocks noGrp="1"/>
          </p:cNvSpPr>
          <p:nvPr>
            <p:ph type="ctrTitle"/>
          </p:nvPr>
        </p:nvSpPr>
        <p:spPr>
          <a:xfrm>
            <a:off x="1819276" y="180975"/>
            <a:ext cx="8505825" cy="876300"/>
          </a:xfrm>
        </p:spPr>
        <p:txBody>
          <a:bodyPr/>
          <a:lstStyle/>
          <a:p>
            <a:pPr algn="ctr" eaLnBrk="1" hangingPunct="1">
              <a:defRPr/>
            </a:pPr>
            <a:r>
              <a:rPr lang="en-US" cap="all" dirty="0">
                <a:latin typeface="Arial Narrow" panose="020B0606020202030204" pitchFamily="34" charset="0"/>
              </a:rPr>
              <a:t>Purpose of the Economic Procurement Strategy</a:t>
            </a:r>
            <a:endParaRPr lang="en-ZA" altLang="en-US" dirty="0">
              <a:latin typeface="Arial Narrow" panose="020B0606020202030204" pitchFamily="34" charset="0"/>
            </a:endParaRPr>
          </a:p>
        </p:txBody>
      </p:sp>
      <p:sp>
        <p:nvSpPr>
          <p:cNvPr id="4" name="Text Placeholder 3">
            <a:extLst>
              <a:ext uri="{FF2B5EF4-FFF2-40B4-BE49-F238E27FC236}">
                <a16:creationId xmlns:a16="http://schemas.microsoft.com/office/drawing/2014/main" xmlns="" id="{352329EA-516D-4A14-AAD8-3AB8EA05203C}"/>
              </a:ext>
            </a:extLst>
          </p:cNvPr>
          <p:cNvSpPr txBox="1">
            <a:spLocks/>
          </p:cNvSpPr>
          <p:nvPr/>
        </p:nvSpPr>
        <p:spPr>
          <a:xfrm>
            <a:off x="1819275" y="1328738"/>
            <a:ext cx="8597900" cy="490855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2C2C2C"/>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2C2C2C"/>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C2C2C"/>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2C2C2C"/>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2C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lvl="1" indent="0" algn="just" fontAlgn="auto">
              <a:lnSpc>
                <a:spcPct val="150000"/>
              </a:lnSpc>
              <a:spcAft>
                <a:spcPts val="0"/>
              </a:spcAft>
              <a:buNone/>
              <a:defRPr/>
            </a:pPr>
            <a:endParaRPr lang="en-US" sz="2200" dirty="0">
              <a:solidFill>
                <a:schemeClr val="tx1">
                  <a:lumMod val="75000"/>
                  <a:lumOff val="25000"/>
                </a:schemeClr>
              </a:solidFill>
              <a:latin typeface="Century Gothic" panose="020B0502020202020204" pitchFamily="34" charset="0"/>
            </a:endParaRPr>
          </a:p>
          <a:p>
            <a:pPr eaLnBrk="1" fontAlgn="auto" hangingPunct="1">
              <a:lnSpc>
                <a:spcPct val="150000"/>
              </a:lnSpc>
              <a:spcAft>
                <a:spcPts val="0"/>
              </a:spcAft>
              <a:defRPr/>
            </a:pPr>
            <a:endParaRPr lang="en-US" dirty="0"/>
          </a:p>
          <a:p>
            <a:pPr eaLnBrk="1" fontAlgn="auto" hangingPunct="1">
              <a:lnSpc>
                <a:spcPct val="150000"/>
              </a:lnSpc>
              <a:spcAft>
                <a:spcPts val="0"/>
              </a:spcAft>
              <a:defRPr/>
            </a:pPr>
            <a:endParaRPr lang="en-US" dirty="0"/>
          </a:p>
        </p:txBody>
      </p:sp>
      <p:sp>
        <p:nvSpPr>
          <p:cNvPr id="23556" name="Text Placeholder 3">
            <a:extLst>
              <a:ext uri="{FF2B5EF4-FFF2-40B4-BE49-F238E27FC236}">
                <a16:creationId xmlns:a16="http://schemas.microsoft.com/office/drawing/2014/main" xmlns="" id="{B07EBCED-5961-4D18-89F4-687205E48BB2}"/>
              </a:ext>
            </a:extLst>
          </p:cNvPr>
          <p:cNvSpPr txBox="1">
            <a:spLocks/>
          </p:cNvSpPr>
          <p:nvPr/>
        </p:nvSpPr>
        <p:spPr bwMode="auto">
          <a:xfrm>
            <a:off x="1073426" y="1481138"/>
            <a:ext cx="10588487" cy="490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000" tIns="72000" rIns="72000" bIns="72000"/>
          <a:lstStyle>
            <a:lvl1pPr>
              <a:lnSpc>
                <a:spcPct val="90000"/>
              </a:lnSpc>
              <a:spcBef>
                <a:spcPts val="1000"/>
              </a:spcBef>
              <a:buFont typeface="Arial" panose="020B0604020202020204" pitchFamily="34" charset="0"/>
              <a:buChar char="•"/>
              <a:defRPr sz="2400">
                <a:solidFill>
                  <a:srgbClr val="2C2C2C"/>
                </a:solidFill>
                <a:latin typeface="Arial" panose="020B0604020202020204" pitchFamily="34" charset="0"/>
                <a:cs typeface="Arial" panose="020B0604020202020204" pitchFamily="34" charset="0"/>
              </a:defRPr>
            </a:lvl1pPr>
            <a:lvl2pPr marL="179388" indent="-179388">
              <a:lnSpc>
                <a:spcPct val="90000"/>
              </a:lnSpc>
              <a:spcBef>
                <a:spcPts val="500"/>
              </a:spcBef>
              <a:buFont typeface="Arial" panose="020B0604020202020204" pitchFamily="34" charset="0"/>
              <a:buChar char="•"/>
              <a:defRPr sz="2000">
                <a:solidFill>
                  <a:srgbClr val="2C2C2C"/>
                </a:solidFill>
                <a:latin typeface="Arial" panose="020B0604020202020204" pitchFamily="34" charset="0"/>
                <a:cs typeface="Arial" panose="020B0604020202020204" pitchFamily="34" charset="0"/>
              </a:defRPr>
            </a:lvl2pPr>
            <a:lvl3pPr marL="358775" indent="-179388">
              <a:lnSpc>
                <a:spcPct val="90000"/>
              </a:lnSpc>
              <a:spcBef>
                <a:spcPts val="500"/>
              </a:spcBef>
              <a:buFont typeface="Arial" panose="020B0604020202020204" pitchFamily="34" charset="0"/>
              <a:buChar char="•"/>
              <a:defRPr>
                <a:solidFill>
                  <a:srgbClr val="2C2C2C"/>
                </a:solidFill>
                <a:latin typeface="Arial" panose="020B0604020202020204" pitchFamily="34" charset="0"/>
                <a:cs typeface="Arial" panose="020B0604020202020204" pitchFamily="34" charset="0"/>
              </a:defRPr>
            </a:lvl3pPr>
            <a:lvl4pPr marL="539750" indent="-179388">
              <a:lnSpc>
                <a:spcPct val="90000"/>
              </a:lnSpc>
              <a:spcBef>
                <a:spcPts val="500"/>
              </a:spcBef>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4pPr>
            <a:lvl5pPr marL="1798638" indent="-1798638">
              <a:lnSpc>
                <a:spcPct val="90000"/>
              </a:lnSpc>
              <a:spcBef>
                <a:spcPts val="500"/>
              </a:spcBef>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5pPr>
            <a:lvl6pPr marL="2255838" indent="-1798638" eaLnBrk="0" fontAlgn="base" hangingPunct="0">
              <a:lnSpc>
                <a:spcPct val="90000"/>
              </a:lnSpc>
              <a:spcBef>
                <a:spcPts val="500"/>
              </a:spcBef>
              <a:spcAft>
                <a:spcPct val="0"/>
              </a:spcAft>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6pPr>
            <a:lvl7pPr marL="2713038" indent="-1798638" eaLnBrk="0" fontAlgn="base" hangingPunct="0">
              <a:lnSpc>
                <a:spcPct val="90000"/>
              </a:lnSpc>
              <a:spcBef>
                <a:spcPts val="500"/>
              </a:spcBef>
              <a:spcAft>
                <a:spcPct val="0"/>
              </a:spcAft>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7pPr>
            <a:lvl8pPr marL="3170238" indent="-1798638" eaLnBrk="0" fontAlgn="base" hangingPunct="0">
              <a:lnSpc>
                <a:spcPct val="90000"/>
              </a:lnSpc>
              <a:spcBef>
                <a:spcPts val="500"/>
              </a:spcBef>
              <a:spcAft>
                <a:spcPct val="0"/>
              </a:spcAft>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8pPr>
            <a:lvl9pPr marL="3627438" indent="-1798638" eaLnBrk="0" fontAlgn="base" hangingPunct="0">
              <a:lnSpc>
                <a:spcPct val="90000"/>
              </a:lnSpc>
              <a:spcBef>
                <a:spcPts val="500"/>
              </a:spcBef>
              <a:spcAft>
                <a:spcPct val="0"/>
              </a:spcAft>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9pPr>
          </a:lstStyle>
          <a:p>
            <a:pPr>
              <a:lnSpc>
                <a:spcPct val="100000"/>
              </a:lnSpc>
              <a:spcBef>
                <a:spcPts val="300"/>
              </a:spcBef>
              <a:buNone/>
            </a:pPr>
            <a:endParaRPr lang="en-US" altLang="en-US" sz="1600" dirty="0">
              <a:solidFill>
                <a:srgbClr val="000000"/>
              </a:solidFill>
              <a:latin typeface="Century Gothic" panose="020B0502020202020204" pitchFamily="34" charset="0"/>
            </a:endParaRPr>
          </a:p>
          <a:p>
            <a:pPr>
              <a:lnSpc>
                <a:spcPct val="150000"/>
              </a:lnSpc>
              <a:spcBef>
                <a:spcPts val="300"/>
              </a:spcBef>
              <a:buNone/>
            </a:pPr>
            <a:endParaRPr lang="en-US" altLang="en-US" sz="1600" dirty="0">
              <a:solidFill>
                <a:srgbClr val="000000"/>
              </a:solidFill>
              <a:latin typeface="Century Gothic" panose="020B0502020202020204" pitchFamily="34" charset="0"/>
            </a:endParaRPr>
          </a:p>
          <a:p>
            <a:pPr>
              <a:lnSpc>
                <a:spcPct val="150000"/>
              </a:lnSpc>
              <a:spcBef>
                <a:spcPts val="300"/>
              </a:spcBef>
              <a:buNone/>
            </a:pPr>
            <a:endParaRPr lang="en-US" altLang="en-US" sz="1600" dirty="0">
              <a:solidFill>
                <a:srgbClr val="000000"/>
              </a:solidFill>
              <a:latin typeface="Century Gothic" panose="020B0502020202020204" pitchFamily="34" charset="0"/>
            </a:endParaRPr>
          </a:p>
        </p:txBody>
      </p:sp>
      <p:sp>
        <p:nvSpPr>
          <p:cNvPr id="23557" name="Rectangle 5">
            <a:extLst>
              <a:ext uri="{FF2B5EF4-FFF2-40B4-BE49-F238E27FC236}">
                <a16:creationId xmlns:a16="http://schemas.microsoft.com/office/drawing/2014/main" xmlns="" id="{F651FA13-C0B8-419A-B97A-D00B312A111A}"/>
              </a:ext>
            </a:extLst>
          </p:cNvPr>
          <p:cNvSpPr>
            <a:spLocks noChangeArrowheads="1"/>
          </p:cNvSpPr>
          <p:nvPr/>
        </p:nvSpPr>
        <p:spPr bwMode="auto">
          <a:xfrm>
            <a:off x="1073426" y="2444750"/>
            <a:ext cx="9915525" cy="2185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rgbClr val="2C2C2C"/>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000">
                <a:solidFill>
                  <a:srgbClr val="2C2C2C"/>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a:solidFill>
                  <a:srgbClr val="2C2C2C"/>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rgbClr val="2C2C2C"/>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ZA" altLang="en-US" sz="2800" i="1" dirty="0">
                <a:solidFill>
                  <a:srgbClr val="404040"/>
                </a:solidFill>
                <a:latin typeface="Arial Narrow" panose="020B0606020202030204" pitchFamily="34" charset="0"/>
                <a:ea typeface="Calibri" panose="020F0502020204030204" pitchFamily="34" charset="0"/>
                <a:cs typeface="Times New Roman" panose="02020603050405020304" pitchFamily="18" charset="0"/>
              </a:rPr>
              <a:t>To provide a unified transversal approach that is focused on maximising the economic impact of public procurement in the Western Cape, with a special focus on the development of SMMEs, businesses located in townships, rural areas and secondary towns.</a:t>
            </a:r>
          </a:p>
          <a:p>
            <a:pPr algn="ctr" eaLnBrk="1" hangingPunct="1">
              <a:lnSpc>
                <a:spcPct val="100000"/>
              </a:lnSpc>
              <a:spcBef>
                <a:spcPct val="0"/>
              </a:spcBef>
              <a:buFontTx/>
              <a:buNone/>
            </a:pPr>
            <a:endParaRPr lang="en-ZA" altLang="en-US" b="1" dirty="0">
              <a:solidFill>
                <a:srgbClr val="404040"/>
              </a:solidFill>
              <a:latin typeface="Century Gothic" panose="020B0502020202020204" pitchFamily="34" charset="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angle 236">
            <a:extLst>
              <a:ext uri="{FF2B5EF4-FFF2-40B4-BE49-F238E27FC236}">
                <a16:creationId xmlns:a16="http://schemas.microsoft.com/office/drawing/2014/main" xmlns="" id="{89900ECB-2A91-47A5-8756-293584C1C08E}"/>
              </a:ext>
            </a:extLst>
          </p:cNvPr>
          <p:cNvSpPr/>
          <p:nvPr/>
        </p:nvSpPr>
        <p:spPr>
          <a:xfrm>
            <a:off x="1524000" y="609601"/>
            <a:ext cx="9144000" cy="6246813"/>
          </a:xfrm>
          <a:prstGeom prst="rect">
            <a:avLst/>
          </a:prstGeom>
          <a:gradFill flip="none" rotWithShape="1">
            <a:gsLst>
              <a:gs pos="100000">
                <a:srgbClr val="F7FDFF"/>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1923" name="Group 1">
            <a:extLst>
              <a:ext uri="{FF2B5EF4-FFF2-40B4-BE49-F238E27FC236}">
                <a16:creationId xmlns:a16="http://schemas.microsoft.com/office/drawing/2014/main" xmlns="" id="{1CBA0576-AB31-4E3C-B21A-86630351B30E}"/>
              </a:ext>
            </a:extLst>
          </p:cNvPr>
          <p:cNvGrpSpPr>
            <a:grpSpLocks/>
          </p:cNvGrpSpPr>
          <p:nvPr/>
        </p:nvGrpSpPr>
        <p:grpSpPr bwMode="auto">
          <a:xfrm>
            <a:off x="0" y="847726"/>
            <a:ext cx="12192000" cy="5508625"/>
            <a:chOff x="47672" y="533401"/>
            <a:chExt cx="9144000" cy="6324598"/>
          </a:xfrm>
        </p:grpSpPr>
        <p:sp>
          <p:nvSpPr>
            <p:cNvPr id="270" name="Rectangle 269">
              <a:extLst>
                <a:ext uri="{FF2B5EF4-FFF2-40B4-BE49-F238E27FC236}">
                  <a16:creationId xmlns:a16="http://schemas.microsoft.com/office/drawing/2014/main" xmlns="" id="{A4EF9DB1-03FF-439F-B33F-4B7BFBD50673}"/>
                </a:ext>
              </a:extLst>
            </p:cNvPr>
            <p:cNvSpPr/>
            <p:nvPr/>
          </p:nvSpPr>
          <p:spPr>
            <a:xfrm>
              <a:off x="47672" y="533401"/>
              <a:ext cx="9144000" cy="4571999"/>
            </a:xfrm>
            <a:prstGeom prst="rect">
              <a:avLst/>
            </a:prstGeom>
            <a:gradFill flip="none" rotWithShape="1">
              <a:gsLst>
                <a:gs pos="100000">
                  <a:schemeClr val="bg1">
                    <a:lumMod val="95000"/>
                  </a:schemeClr>
                </a:gs>
                <a:gs pos="0">
                  <a:schemeClr val="bg1">
                    <a:lumMod val="9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extLst>
                <a:ext uri="{FF2B5EF4-FFF2-40B4-BE49-F238E27FC236}">
                  <a16:creationId xmlns:a16="http://schemas.microsoft.com/office/drawing/2014/main" xmlns="" id="{25FC5572-9C30-4E16-9564-EDBC5D594941}"/>
                </a:ext>
              </a:extLst>
            </p:cNvPr>
            <p:cNvSpPr/>
            <p:nvPr/>
          </p:nvSpPr>
          <p:spPr>
            <a:xfrm>
              <a:off x="47672" y="5029200"/>
              <a:ext cx="9144000" cy="1828799"/>
            </a:xfrm>
            <a:prstGeom prst="rect">
              <a:avLst/>
            </a:prstGeom>
            <a:gradFill flip="none" rotWithShape="1">
              <a:gsLst>
                <a:gs pos="0">
                  <a:schemeClr val="bg1"/>
                </a:gs>
                <a:gs pos="10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7" name="TextBox 36">
            <a:extLst>
              <a:ext uri="{FF2B5EF4-FFF2-40B4-BE49-F238E27FC236}">
                <a16:creationId xmlns:a16="http://schemas.microsoft.com/office/drawing/2014/main" xmlns="" id="{B2B0EB6D-2C5D-42DB-B9EA-EACE96B67F6D}"/>
              </a:ext>
            </a:extLst>
          </p:cNvPr>
          <p:cNvSpPr txBox="1"/>
          <p:nvPr/>
        </p:nvSpPr>
        <p:spPr>
          <a:xfrm>
            <a:off x="1283494" y="132354"/>
            <a:ext cx="8915400" cy="584200"/>
          </a:xfrm>
          <a:prstGeom prst="rect">
            <a:avLst/>
          </a:prstGeom>
          <a:noFill/>
        </p:spPr>
        <p:txBody>
          <a:bodyPr>
            <a:spAutoFit/>
          </a:bodyPr>
          <a:lstStyle/>
          <a:p>
            <a:pPr algn="ctr">
              <a:defRPr/>
            </a:pPr>
            <a:r>
              <a:rPr lang="en-US" sz="3200" b="1" cap="all" dirty="0">
                <a:solidFill>
                  <a:schemeClr val="tx2"/>
                </a:solidFill>
                <a:ea typeface="+mj-ea"/>
                <a:cs typeface="+mj-cs"/>
              </a:rPr>
              <a:t>STRATEGY FOCUS AREAS</a:t>
            </a:r>
          </a:p>
        </p:txBody>
      </p:sp>
      <p:sp>
        <p:nvSpPr>
          <p:cNvPr id="81925" name="Rectangle 58">
            <a:extLst>
              <a:ext uri="{FF2B5EF4-FFF2-40B4-BE49-F238E27FC236}">
                <a16:creationId xmlns:a16="http://schemas.microsoft.com/office/drawing/2014/main" xmlns="" id="{5865FE42-4B77-4704-95BD-06E6BDC88803}"/>
              </a:ext>
            </a:extLst>
          </p:cNvPr>
          <p:cNvSpPr>
            <a:spLocks noChangeArrowheads="1"/>
          </p:cNvSpPr>
          <p:nvPr/>
        </p:nvSpPr>
        <p:spPr bwMode="auto">
          <a:xfrm>
            <a:off x="4583113" y="804863"/>
            <a:ext cx="231616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just"/>
            <a:r>
              <a:rPr lang="en-US" altLang="en-US" sz="1200" b="1" dirty="0"/>
              <a:t>1. Create greater awareness and understanding of the WCG’s overall procurement spend</a:t>
            </a:r>
          </a:p>
        </p:txBody>
      </p:sp>
      <p:sp>
        <p:nvSpPr>
          <p:cNvPr id="64" name="Rectangle 63">
            <a:extLst>
              <a:ext uri="{FF2B5EF4-FFF2-40B4-BE49-F238E27FC236}">
                <a16:creationId xmlns:a16="http://schemas.microsoft.com/office/drawing/2014/main" xmlns="" id="{5A3EDA09-A443-4F29-A600-FAC09B54AC90}"/>
              </a:ext>
            </a:extLst>
          </p:cNvPr>
          <p:cNvSpPr/>
          <p:nvPr/>
        </p:nvSpPr>
        <p:spPr bwMode="auto">
          <a:xfrm>
            <a:off x="7926388" y="1073150"/>
            <a:ext cx="2017712" cy="831850"/>
          </a:xfrm>
          <a:prstGeom prst="rect">
            <a:avLst/>
          </a:prstGeom>
        </p:spPr>
        <p:txBody>
          <a:bodyPr>
            <a:spAutoFit/>
          </a:bodyPr>
          <a:lstStyle/>
          <a:p>
            <a:pPr>
              <a:defRPr/>
            </a:pPr>
            <a:r>
              <a:rPr lang="en-ZA" sz="1200" b="1" dirty="0"/>
              <a:t>2. Review, continually reform, &amp; streamline procurement processes &amp; administration</a:t>
            </a:r>
            <a:endParaRPr lang="en-US" sz="1200" b="1" u="sng" dirty="0">
              <a:latin typeface="+mj-lt"/>
            </a:endParaRPr>
          </a:p>
        </p:txBody>
      </p:sp>
      <p:sp>
        <p:nvSpPr>
          <p:cNvPr id="81927" name="Rectangle 65">
            <a:extLst>
              <a:ext uri="{FF2B5EF4-FFF2-40B4-BE49-F238E27FC236}">
                <a16:creationId xmlns:a16="http://schemas.microsoft.com/office/drawing/2014/main" xmlns="" id="{9BF68DA9-167F-4185-AD1A-9D460D51CF6C}"/>
              </a:ext>
            </a:extLst>
          </p:cNvPr>
          <p:cNvSpPr>
            <a:spLocks noChangeArrowheads="1"/>
          </p:cNvSpPr>
          <p:nvPr/>
        </p:nvSpPr>
        <p:spPr bwMode="auto">
          <a:xfrm>
            <a:off x="9067800" y="2806700"/>
            <a:ext cx="17018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t>3. A comprehensive biennial survey of suppliers and prospective suppliers</a:t>
            </a:r>
          </a:p>
        </p:txBody>
      </p:sp>
      <p:sp>
        <p:nvSpPr>
          <p:cNvPr id="81928" name="Rectangle 68">
            <a:extLst>
              <a:ext uri="{FF2B5EF4-FFF2-40B4-BE49-F238E27FC236}">
                <a16:creationId xmlns:a16="http://schemas.microsoft.com/office/drawing/2014/main" xmlns="" id="{377FD36A-E46A-49A8-B658-08CA946287DD}"/>
              </a:ext>
            </a:extLst>
          </p:cNvPr>
          <p:cNvSpPr>
            <a:spLocks noChangeArrowheads="1"/>
          </p:cNvSpPr>
          <p:nvPr/>
        </p:nvSpPr>
        <p:spPr bwMode="auto">
          <a:xfrm>
            <a:off x="8534400" y="4886325"/>
            <a:ext cx="2006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t>4.  Establish &amp; maintain a Community Vendor Database to enable EMEs to compete for specific contracts within their communities</a:t>
            </a:r>
          </a:p>
        </p:txBody>
      </p:sp>
      <p:sp>
        <p:nvSpPr>
          <p:cNvPr id="81929" name="Rectangle 71">
            <a:extLst>
              <a:ext uri="{FF2B5EF4-FFF2-40B4-BE49-F238E27FC236}">
                <a16:creationId xmlns:a16="http://schemas.microsoft.com/office/drawing/2014/main" xmlns="" id="{C5E63B61-4BD3-4DCA-AD2F-9825F073F12F}"/>
              </a:ext>
            </a:extLst>
          </p:cNvPr>
          <p:cNvSpPr>
            <a:spLocks noChangeArrowheads="1"/>
          </p:cNvSpPr>
          <p:nvPr/>
        </p:nvSpPr>
        <p:spPr bwMode="auto">
          <a:xfrm>
            <a:off x="5365750" y="5588000"/>
            <a:ext cx="22225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t>5.  Strengthening data, its use and analytical capability within the relevant supplier database and across all WCG departments</a:t>
            </a:r>
          </a:p>
        </p:txBody>
      </p:sp>
      <p:sp>
        <p:nvSpPr>
          <p:cNvPr id="81930" name="Rectangle 74">
            <a:extLst>
              <a:ext uri="{FF2B5EF4-FFF2-40B4-BE49-F238E27FC236}">
                <a16:creationId xmlns:a16="http://schemas.microsoft.com/office/drawing/2014/main" xmlns="" id="{8D676A89-5E0B-49AC-9A29-9746BF666512}"/>
              </a:ext>
            </a:extLst>
          </p:cNvPr>
          <p:cNvSpPr>
            <a:spLocks noChangeArrowheads="1"/>
          </p:cNvSpPr>
          <p:nvPr/>
        </p:nvSpPr>
        <p:spPr bwMode="auto">
          <a:xfrm>
            <a:off x="1938338" y="5178426"/>
            <a:ext cx="2665412"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Century Gothic" panose="020B0502020202020204" pitchFamily="34" charset="0"/>
              <a:buAutoNum type="arabicPeriod" startAt="6"/>
            </a:pPr>
            <a:r>
              <a:rPr lang="en-US" altLang="en-US" sz="1200" b="1"/>
              <a:t>The establishment of a public-facing procurement portal that builds on existing IT infrastructure.</a:t>
            </a:r>
          </a:p>
        </p:txBody>
      </p:sp>
      <p:sp>
        <p:nvSpPr>
          <p:cNvPr id="81931" name="Rectangle 83">
            <a:extLst>
              <a:ext uri="{FF2B5EF4-FFF2-40B4-BE49-F238E27FC236}">
                <a16:creationId xmlns:a16="http://schemas.microsoft.com/office/drawing/2014/main" xmlns="" id="{CD8E053C-03E2-420A-8258-72415206623F}"/>
              </a:ext>
            </a:extLst>
          </p:cNvPr>
          <p:cNvSpPr>
            <a:spLocks noChangeArrowheads="1"/>
          </p:cNvSpPr>
          <p:nvPr/>
        </p:nvSpPr>
        <p:spPr bwMode="auto">
          <a:xfrm>
            <a:off x="1679575" y="3429001"/>
            <a:ext cx="1701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a:t>7.  An expanded economic focus to strategic sourcing</a:t>
            </a:r>
          </a:p>
        </p:txBody>
      </p:sp>
      <p:sp>
        <p:nvSpPr>
          <p:cNvPr id="81932" name="Rectangle 86">
            <a:extLst>
              <a:ext uri="{FF2B5EF4-FFF2-40B4-BE49-F238E27FC236}">
                <a16:creationId xmlns:a16="http://schemas.microsoft.com/office/drawing/2014/main" xmlns="" id="{A46077BF-867C-4BDB-8105-B78724D02B5B}"/>
              </a:ext>
            </a:extLst>
          </p:cNvPr>
          <p:cNvSpPr>
            <a:spLocks noChangeArrowheads="1"/>
          </p:cNvSpPr>
          <p:nvPr/>
        </p:nvSpPr>
        <p:spPr bwMode="auto">
          <a:xfrm>
            <a:off x="1855788" y="1476375"/>
            <a:ext cx="2017712"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t>8.  A strengthened capacity to scale-up focused supplier and enterprise development programmes to improve supplier performance</a:t>
            </a:r>
          </a:p>
        </p:txBody>
      </p:sp>
      <p:pic>
        <p:nvPicPr>
          <p:cNvPr id="42" name="Picture 41">
            <a:extLst>
              <a:ext uri="{FF2B5EF4-FFF2-40B4-BE49-F238E27FC236}">
                <a16:creationId xmlns:a16="http://schemas.microsoft.com/office/drawing/2014/main" xmlns="" id="{26836E83-7114-4874-9575-87A6726B380D}"/>
              </a:ext>
            </a:extLst>
          </p:cNvPr>
          <p:cNvPicPr>
            <a:picLocks noChangeAspect="1"/>
          </p:cNvPicPr>
          <p:nvPr/>
        </p:nvPicPr>
        <p:blipFill rotWithShape="1">
          <a:blip r:embed="rId2" cstate="print"/>
          <a:srcRect l="46" t="21489" r="46" b="14624"/>
          <a:stretch/>
        </p:blipFill>
        <p:spPr>
          <a:xfrm>
            <a:off x="3149600" y="1590676"/>
            <a:ext cx="5943600" cy="3978275"/>
          </a:xfrm>
          <a:prstGeom prst="rect">
            <a:avLst/>
          </a:prstGeom>
          <a:effectLst>
            <a:outerShdw blurRad="63500" algn="ctr" rotWithShape="0">
              <a:prstClr val="black">
                <a:alpha val="25000"/>
              </a:prstClr>
            </a:outerShdw>
          </a:effectLst>
        </p:spPr>
      </p:pic>
      <p:sp>
        <p:nvSpPr>
          <p:cNvPr id="81934" name="Slide Number Placeholder 1">
            <a:extLst>
              <a:ext uri="{FF2B5EF4-FFF2-40B4-BE49-F238E27FC236}">
                <a16:creationId xmlns:a16="http://schemas.microsoft.com/office/drawing/2014/main" xmlns="" id="{1C1F4237-303B-434E-A3F8-C7239EDF484D}"/>
              </a:ext>
            </a:extLst>
          </p:cNvPr>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086DE6C-3147-4080-B962-1F869380B25D}" type="slidenum">
              <a:rPr lang="en-US" altLang="en-US" smtClean="0">
                <a:solidFill>
                  <a:schemeClr val="tx2"/>
                </a:solidFill>
              </a:rPr>
              <a:pPr/>
              <a:t>4</a:t>
            </a:fld>
            <a:endParaRPr lang="en-US" altLang="en-US">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DD375CA-E2D0-4AD1-8E8C-D376C9C7B069}"/>
              </a:ext>
            </a:extLst>
          </p:cNvPr>
          <p:cNvSpPr>
            <a:spLocks noGrp="1"/>
          </p:cNvSpPr>
          <p:nvPr>
            <p:ph type="dt" sz="half" idx="10"/>
          </p:nvPr>
        </p:nvSpPr>
        <p:spPr/>
        <p:txBody>
          <a:bodyPr/>
          <a:lstStyle/>
          <a:p>
            <a:pPr>
              <a:defRPr/>
            </a:pPr>
            <a:r>
              <a:rPr lang="en-US" dirty="0"/>
              <a:t>Strategy links</a:t>
            </a:r>
          </a:p>
        </p:txBody>
      </p:sp>
      <p:sp>
        <p:nvSpPr>
          <p:cNvPr id="3" name="Footer Placeholder 2">
            <a:extLst>
              <a:ext uri="{FF2B5EF4-FFF2-40B4-BE49-F238E27FC236}">
                <a16:creationId xmlns:a16="http://schemas.microsoft.com/office/drawing/2014/main" xmlns="" id="{ADE84126-CBA4-49B6-94EE-3BE5C49994E7}"/>
              </a:ext>
            </a:extLst>
          </p:cNvPr>
          <p:cNvSpPr>
            <a:spLocks noGrp="1"/>
          </p:cNvSpPr>
          <p:nvPr>
            <p:ph type="ftr" sz="quarter" idx="11"/>
          </p:nvPr>
        </p:nvSpPr>
        <p:spPr/>
        <p:txBody>
          <a:bodyPr/>
          <a:lstStyle/>
          <a:p>
            <a:pPr>
              <a:defRPr/>
            </a:pPr>
            <a:endParaRPr lang="en-US" dirty="0"/>
          </a:p>
        </p:txBody>
      </p:sp>
      <p:graphicFrame>
        <p:nvGraphicFramePr>
          <p:cNvPr id="6" name="Diagram 5">
            <a:extLst>
              <a:ext uri="{FF2B5EF4-FFF2-40B4-BE49-F238E27FC236}">
                <a16:creationId xmlns:a16="http://schemas.microsoft.com/office/drawing/2014/main" xmlns="" id="{891C93AA-019A-4872-9200-25FBAF3E02ED}"/>
              </a:ext>
            </a:extLst>
          </p:cNvPr>
          <p:cNvGraphicFramePr/>
          <p:nvPr>
            <p:extLst>
              <p:ext uri="{D42A27DB-BD31-4B8C-83A1-F6EECF244321}">
                <p14:modId xmlns:p14="http://schemas.microsoft.com/office/powerpoint/2010/main" xmlns="" val="2065012806"/>
              </p:ext>
            </p:extLst>
          </p:nvPr>
        </p:nvGraphicFramePr>
        <p:xfrm>
          <a:off x="251671" y="836613"/>
          <a:ext cx="11727808" cy="5840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xmlns="" id="{8423A030-6880-4A77-9966-346C07B4887C}"/>
              </a:ext>
            </a:extLst>
          </p:cNvPr>
          <p:cNvSpPr txBox="1">
            <a:spLocks/>
          </p:cNvSpPr>
          <p:nvPr/>
        </p:nvSpPr>
        <p:spPr>
          <a:xfrm>
            <a:off x="1819276" y="180975"/>
            <a:ext cx="8505825" cy="655638"/>
          </a:xfrm>
          <a:prstGeom prst="rect">
            <a:avLst/>
          </a:prstGeom>
        </p:spPr>
        <p:txBody>
          <a:bodyPr>
            <a:norm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algn="ctr">
              <a:defRPr/>
            </a:pPr>
            <a:r>
              <a:rPr lang="en-US" altLang="en-US" cap="all"/>
              <a:t>INTEGRATED APPROACH</a:t>
            </a:r>
            <a:endParaRPr lang="en-ZA" altLang="en-US" dirty="0"/>
          </a:p>
        </p:txBody>
      </p:sp>
    </p:spTree>
    <p:extLst>
      <p:ext uri="{BB962C8B-B14F-4D97-AF65-F5344CB8AC3E}">
        <p14:creationId xmlns:p14="http://schemas.microsoft.com/office/powerpoint/2010/main" xmlns="" val="220115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pPr algn="ctr"/>
            <a:r>
              <a:rPr lang="en-ZA" dirty="0"/>
              <a:t>1. </a:t>
            </a:r>
            <a:r>
              <a:rPr lang="en-ZA" b="1" dirty="0">
                <a:latin typeface="Arial Narrow" panose="020B0606020202030204" pitchFamily="34" charset="0"/>
              </a:rPr>
              <a:t>WCG SCM STRATEGY RESPONSE </a:t>
            </a:r>
          </a:p>
        </p:txBody>
      </p:sp>
    </p:spTree>
    <p:extLst>
      <p:ext uri="{BB962C8B-B14F-4D97-AF65-F5344CB8AC3E}">
        <p14:creationId xmlns:p14="http://schemas.microsoft.com/office/powerpoint/2010/main" xmlns="" val="354357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WCG SCM Strategy Linkages to the 8 Strategy areas</a:t>
            </a:r>
          </a:p>
        </p:txBody>
      </p:sp>
      <p:graphicFrame>
        <p:nvGraphicFramePr>
          <p:cNvPr id="6" name="Diagram 5">
            <a:extLst>
              <a:ext uri="{FF2B5EF4-FFF2-40B4-BE49-F238E27FC236}">
                <a16:creationId xmlns:a16="http://schemas.microsoft.com/office/drawing/2014/main" xmlns="" id="{CC77B298-2599-4F2F-900A-32D3EF8550B5}"/>
              </a:ext>
            </a:extLst>
          </p:cNvPr>
          <p:cNvGraphicFramePr/>
          <p:nvPr>
            <p:extLst>
              <p:ext uri="{D42A27DB-BD31-4B8C-83A1-F6EECF244321}">
                <p14:modId xmlns:p14="http://schemas.microsoft.com/office/powerpoint/2010/main" xmlns="" val="3489503877"/>
              </p:ext>
            </p:extLst>
          </p:nvPr>
        </p:nvGraphicFramePr>
        <p:xfrm>
          <a:off x="454025" y="1300162"/>
          <a:ext cx="11342291" cy="5153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31091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69D130-AF03-4190-B1EA-ABA7B754F9AB}"/>
              </a:ext>
            </a:extLst>
          </p:cNvPr>
          <p:cNvSpPr>
            <a:spLocks noGrp="1"/>
          </p:cNvSpPr>
          <p:nvPr>
            <p:ph type="title"/>
          </p:nvPr>
        </p:nvSpPr>
        <p:spPr/>
        <p:txBody>
          <a:bodyPr/>
          <a:lstStyle/>
          <a:p>
            <a:r>
              <a:rPr lang="en-US" dirty="0"/>
              <a:t>Imbedded Good Governance</a:t>
            </a:r>
          </a:p>
        </p:txBody>
      </p:sp>
      <p:sp>
        <p:nvSpPr>
          <p:cNvPr id="3" name="Footer Placeholder 2">
            <a:extLst>
              <a:ext uri="{FF2B5EF4-FFF2-40B4-BE49-F238E27FC236}">
                <a16:creationId xmlns:a16="http://schemas.microsoft.com/office/drawing/2014/main" xmlns="" id="{F821D430-A8D1-4FBB-BADF-D8BDF40EDB02}"/>
              </a:ext>
            </a:extLst>
          </p:cNvPr>
          <p:cNvSpPr>
            <a:spLocks noGrp="1"/>
          </p:cNvSpPr>
          <p:nvPr>
            <p:ph type="ftr" sz="quarter" idx="3"/>
          </p:nvPr>
        </p:nvSpPr>
        <p:spPr/>
        <p:txBody>
          <a:bodyPr/>
          <a:lstStyle/>
          <a:p>
            <a:endParaRPr lang="en-GB" dirty="0">
              <a:solidFill>
                <a:srgbClr val="998F86"/>
              </a:solidFill>
            </a:endParaRPr>
          </a:p>
        </p:txBody>
      </p:sp>
      <p:graphicFrame>
        <p:nvGraphicFramePr>
          <p:cNvPr id="6" name="Content Placeholder 2">
            <a:extLst>
              <a:ext uri="{FF2B5EF4-FFF2-40B4-BE49-F238E27FC236}">
                <a16:creationId xmlns:a16="http://schemas.microsoft.com/office/drawing/2014/main" xmlns="" id="{7F209986-4868-4A53-895F-508E8B235D58}"/>
              </a:ext>
            </a:extLst>
          </p:cNvPr>
          <p:cNvGraphicFramePr>
            <a:graphicFrameLocks/>
          </p:cNvGraphicFramePr>
          <p:nvPr>
            <p:extLst>
              <p:ext uri="{D42A27DB-BD31-4B8C-83A1-F6EECF244321}">
                <p14:modId xmlns:p14="http://schemas.microsoft.com/office/powerpoint/2010/main" xmlns="" val="1654841599"/>
              </p:ext>
            </p:extLst>
          </p:nvPr>
        </p:nvGraphicFramePr>
        <p:xfrm>
          <a:off x="832789" y="1238925"/>
          <a:ext cx="11027965" cy="4933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54394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9A34D-7B00-4C8C-96F5-EDA4D9F2D627}"/>
              </a:ext>
            </a:extLst>
          </p:cNvPr>
          <p:cNvSpPr>
            <a:spLocks noGrp="1"/>
          </p:cNvSpPr>
          <p:nvPr>
            <p:ph type="title"/>
          </p:nvPr>
        </p:nvSpPr>
        <p:spPr>
          <a:xfrm>
            <a:off x="223719" y="207224"/>
            <a:ext cx="8597205" cy="559256"/>
          </a:xfrm>
        </p:spPr>
        <p:txBody>
          <a:bodyPr/>
          <a:lstStyle/>
          <a:p>
            <a:r>
              <a:rPr lang="en-US" dirty="0"/>
              <a:t>Technology Enablement- </a:t>
            </a:r>
            <a:r>
              <a:rPr lang="en-US" sz="2000" dirty="0"/>
              <a:t>(Conformance to Performance)- Levers for Change</a:t>
            </a:r>
          </a:p>
        </p:txBody>
      </p:sp>
      <p:sp>
        <p:nvSpPr>
          <p:cNvPr id="3" name="Slide Number Placeholder 2">
            <a:extLst>
              <a:ext uri="{FF2B5EF4-FFF2-40B4-BE49-F238E27FC236}">
                <a16:creationId xmlns:a16="http://schemas.microsoft.com/office/drawing/2014/main" xmlns="" id="{16CDCEF9-F351-4300-9653-E8DECB7BE006}"/>
              </a:ext>
            </a:extLst>
          </p:cNvPr>
          <p:cNvSpPr>
            <a:spLocks noGrp="1"/>
          </p:cNvSpPr>
          <p:nvPr>
            <p:ph type="sldNum" sz="quarter" idx="4"/>
          </p:nvPr>
        </p:nvSpPr>
        <p:spPr/>
        <p:txBody>
          <a:bodyPr/>
          <a:lstStyle/>
          <a:p>
            <a:fld id="{8406839F-D7A4-4E5D-B93D-768AD4D1DB36}" type="slidenum">
              <a:rPr lang="en-ZA" smtClean="0"/>
              <a:pPr/>
              <a:t>9</a:t>
            </a:fld>
            <a:endParaRPr lang="en-ZA" dirty="0"/>
          </a:p>
        </p:txBody>
      </p:sp>
      <p:graphicFrame>
        <p:nvGraphicFramePr>
          <p:cNvPr id="7" name="Diagram 6">
            <a:extLst>
              <a:ext uri="{FF2B5EF4-FFF2-40B4-BE49-F238E27FC236}">
                <a16:creationId xmlns:a16="http://schemas.microsoft.com/office/drawing/2014/main" xmlns="" id="{6A7F3805-BCD8-419E-B9D6-92A2136BF272}"/>
              </a:ext>
            </a:extLst>
          </p:cNvPr>
          <p:cNvGraphicFramePr/>
          <p:nvPr>
            <p:extLst>
              <p:ext uri="{D42A27DB-BD31-4B8C-83A1-F6EECF244321}">
                <p14:modId xmlns:p14="http://schemas.microsoft.com/office/powerpoint/2010/main" xmlns="" val="3553048238"/>
              </p:ext>
            </p:extLst>
          </p:nvPr>
        </p:nvGraphicFramePr>
        <p:xfrm>
          <a:off x="335359" y="766480"/>
          <a:ext cx="9805401" cy="5701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a:extLst>
              <a:ext uri="{FF2B5EF4-FFF2-40B4-BE49-F238E27FC236}">
                <a16:creationId xmlns:a16="http://schemas.microsoft.com/office/drawing/2014/main" xmlns="" id="{F8797EE7-0759-4CFD-8969-26E65F7D481A}"/>
              </a:ext>
            </a:extLst>
          </p:cNvPr>
          <p:cNvSpPr/>
          <p:nvPr/>
        </p:nvSpPr>
        <p:spPr>
          <a:xfrm>
            <a:off x="10252400" y="2460129"/>
            <a:ext cx="1863399" cy="2088232"/>
          </a:xfrm>
          <a:prstGeom prst="ellipse">
            <a:avLst/>
          </a:prstGeom>
          <a:solidFill>
            <a:schemeClr val="tx2"/>
          </a:solidFill>
          <a:ln>
            <a:no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SCM Insight Reporting and PDR</a:t>
            </a:r>
          </a:p>
        </p:txBody>
      </p:sp>
      <p:sp>
        <p:nvSpPr>
          <p:cNvPr id="9" name="Rectangle 8">
            <a:extLst>
              <a:ext uri="{FF2B5EF4-FFF2-40B4-BE49-F238E27FC236}">
                <a16:creationId xmlns:a16="http://schemas.microsoft.com/office/drawing/2014/main" xmlns="" id="{F668E989-7A49-4715-9E3E-4E584AEC48F9}"/>
              </a:ext>
            </a:extLst>
          </p:cNvPr>
          <p:cNvSpPr/>
          <p:nvPr/>
        </p:nvSpPr>
        <p:spPr>
          <a:xfrm>
            <a:off x="10663386" y="1769765"/>
            <a:ext cx="1296144" cy="2880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RESULTS</a:t>
            </a:r>
          </a:p>
        </p:txBody>
      </p:sp>
      <p:sp>
        <p:nvSpPr>
          <p:cNvPr id="10" name="Rectangle 9">
            <a:extLst>
              <a:ext uri="{FF2B5EF4-FFF2-40B4-BE49-F238E27FC236}">
                <a16:creationId xmlns:a16="http://schemas.microsoft.com/office/drawing/2014/main" xmlns="" id="{B91349F3-2CE0-4143-AC24-35CB205F4CD4}"/>
              </a:ext>
            </a:extLst>
          </p:cNvPr>
          <p:cNvSpPr/>
          <p:nvPr/>
        </p:nvSpPr>
        <p:spPr>
          <a:xfrm>
            <a:off x="1898432" y="1340506"/>
            <a:ext cx="1296144" cy="2880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PLANNING</a:t>
            </a:r>
          </a:p>
        </p:txBody>
      </p:sp>
      <p:sp>
        <p:nvSpPr>
          <p:cNvPr id="11" name="Rectangle 10">
            <a:extLst>
              <a:ext uri="{FF2B5EF4-FFF2-40B4-BE49-F238E27FC236}">
                <a16:creationId xmlns:a16="http://schemas.microsoft.com/office/drawing/2014/main" xmlns="" id="{63F38219-6CDB-4A96-A97C-73FC0BB6E7D1}"/>
              </a:ext>
            </a:extLst>
          </p:cNvPr>
          <p:cNvSpPr/>
          <p:nvPr/>
        </p:nvSpPr>
        <p:spPr>
          <a:xfrm>
            <a:off x="1939600" y="2603202"/>
            <a:ext cx="1296144" cy="2880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OPERATIONS</a:t>
            </a:r>
          </a:p>
        </p:txBody>
      </p:sp>
      <p:sp>
        <p:nvSpPr>
          <p:cNvPr id="12" name="Rectangle 11">
            <a:extLst>
              <a:ext uri="{FF2B5EF4-FFF2-40B4-BE49-F238E27FC236}">
                <a16:creationId xmlns:a16="http://schemas.microsoft.com/office/drawing/2014/main" xmlns="" id="{DE969C2D-8A2B-429F-B3F1-82DBBCA7FEC0}"/>
              </a:ext>
            </a:extLst>
          </p:cNvPr>
          <p:cNvSpPr/>
          <p:nvPr/>
        </p:nvSpPr>
        <p:spPr>
          <a:xfrm>
            <a:off x="1543556" y="4153930"/>
            <a:ext cx="2088232" cy="2880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FINANCIAL INTEGRATION</a:t>
            </a:r>
          </a:p>
        </p:txBody>
      </p:sp>
      <p:sp>
        <p:nvSpPr>
          <p:cNvPr id="13" name="Rectangle 12">
            <a:extLst>
              <a:ext uri="{FF2B5EF4-FFF2-40B4-BE49-F238E27FC236}">
                <a16:creationId xmlns:a16="http://schemas.microsoft.com/office/drawing/2014/main" xmlns="" id="{AA743C62-049F-43A8-BED6-FA89B246F5F9}"/>
              </a:ext>
            </a:extLst>
          </p:cNvPr>
          <p:cNvSpPr/>
          <p:nvPr/>
        </p:nvSpPr>
        <p:spPr>
          <a:xfrm>
            <a:off x="5051884" y="5367336"/>
            <a:ext cx="2088232" cy="9647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sz="1200" b="1" dirty="0"/>
              <a:t>ONE SOURCE OF TRUTH</a:t>
            </a:r>
          </a:p>
          <a:p>
            <a:pPr algn="ctr"/>
            <a:endParaRPr lang="en-US" sz="1200" b="1" dirty="0"/>
          </a:p>
          <a:p>
            <a:pPr algn="ctr"/>
            <a:r>
              <a:rPr lang="en-US" sz="1200" dirty="0"/>
              <a:t>(The Value of using Business Intelligence capabilities) </a:t>
            </a:r>
          </a:p>
          <a:p>
            <a:pPr algn="ctr"/>
            <a:endParaRPr lang="en-US" sz="1200" b="1" dirty="0"/>
          </a:p>
        </p:txBody>
      </p:sp>
    </p:spTree>
    <p:extLst>
      <p:ext uri="{BB962C8B-B14F-4D97-AF65-F5344CB8AC3E}">
        <p14:creationId xmlns:p14="http://schemas.microsoft.com/office/powerpoint/2010/main" xmlns="" val="40671547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AA6F4ED936994B987AE46BF460E863" ma:contentTypeVersion="13" ma:contentTypeDescription="Create a new document." ma:contentTypeScope="" ma:versionID="50057934d784ab0dc09cac60e75dfb85">
  <xsd:schema xmlns:xsd="http://www.w3.org/2001/XMLSchema" xmlns:xs="http://www.w3.org/2001/XMLSchema" xmlns:p="http://schemas.microsoft.com/office/2006/metadata/properties" xmlns:ns3="b97f7988-fbbe-4fe1-a285-35f3f858d46d" xmlns:ns4="8216e7bb-8a5a-4a47-a69c-a13d1faeb798" targetNamespace="http://schemas.microsoft.com/office/2006/metadata/properties" ma:root="true" ma:fieldsID="5cf58c75c73191bd2a9916fc35c4981a" ns3:_="" ns4:_="">
    <xsd:import namespace="b97f7988-fbbe-4fe1-a285-35f3f858d46d"/>
    <xsd:import namespace="8216e7bb-8a5a-4a47-a69c-a13d1faeb79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f7988-fbbe-4fe1-a285-35f3f858d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16e7bb-8a5a-4a47-a69c-a13d1faeb7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9FE0C0-3BDC-40A9-A285-7DC04B3493CA}">
  <ds:schemaRefs>
    <ds:schemaRef ds:uri="http://schemas.microsoft.com/sharepoint/v3/contenttype/forms"/>
  </ds:schemaRefs>
</ds:datastoreItem>
</file>

<file path=customXml/itemProps2.xml><?xml version="1.0" encoding="utf-8"?>
<ds:datastoreItem xmlns:ds="http://schemas.openxmlformats.org/officeDocument/2006/customXml" ds:itemID="{BC9C39C6-D641-4899-8F93-5B1EC1F10FF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02441C6-D3D9-4F4A-B226-AAC97BC5F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7f7988-fbbe-4fe1-a285-35f3f858d46d"/>
    <ds:schemaRef ds:uri="8216e7bb-8a5a-4a47-a69c-a13d1faeb7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21390</TotalTime>
  <Words>1203</Words>
  <Application>Microsoft Office PowerPoint</Application>
  <PresentationFormat>Custom</PresentationFormat>
  <Paragraphs>145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WCG-PPT Master-121022-amc</vt:lpstr>
      <vt:lpstr>Slide 1</vt:lpstr>
      <vt:lpstr>Slide 2</vt:lpstr>
      <vt:lpstr>Purpose of the Economic Procurement Strategy</vt:lpstr>
      <vt:lpstr>Slide 4</vt:lpstr>
      <vt:lpstr>Slide 5</vt:lpstr>
      <vt:lpstr>Slide 6</vt:lpstr>
      <vt:lpstr>WCG SCM Strategy Linkages to the 8 Strategy areas</vt:lpstr>
      <vt:lpstr>Imbedded Good Governance</vt:lpstr>
      <vt:lpstr>Technology Enablement- (Conformance to Performance)- Levers for Change</vt:lpstr>
      <vt:lpstr>SUPPORT AND DEVELOPMENT- ICT Levers- Catalysts for Change </vt:lpstr>
      <vt:lpstr>SCM Client Support- 2020/21</vt:lpstr>
      <vt:lpstr>Supplier Spread that want to engage in Procurement with WCG</vt:lpstr>
      <vt:lpstr>Database Information sets</vt:lpstr>
      <vt:lpstr>Procurement Regional Spend 2020-21</vt:lpstr>
      <vt:lpstr>Preferential Procurement</vt:lpstr>
      <vt:lpstr>PPPFR- cont</vt:lpstr>
      <vt:lpstr>Slide 17</vt:lpstr>
      <vt:lpstr> DEDAT - SMALL BUSINESS SUPPORT INTERVENTIONS </vt:lpstr>
      <vt:lpstr>WAY FORWARD </vt:lpstr>
      <vt:lpstr>Slide 20</vt:lpstr>
    </vt:vector>
  </TitlesOfParts>
  <Company>PGWC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Eliott</dc:creator>
  <cp:lastModifiedBy>USER</cp:lastModifiedBy>
  <cp:revision>1521</cp:revision>
  <cp:lastPrinted>2019-01-28T07:09:01Z</cp:lastPrinted>
  <dcterms:created xsi:type="dcterms:W3CDTF">2017-01-19T08:56:34Z</dcterms:created>
  <dcterms:modified xsi:type="dcterms:W3CDTF">2021-08-30T09:00:42Z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0x01010087AA6F4ED936994B987AE46BF460E863</vt:lpwstr>
  </property>
</Properties>
</file>