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28"/>
  </p:notesMasterIdLst>
  <p:handoutMasterIdLst>
    <p:handoutMasterId r:id="rId29"/>
  </p:handoutMasterIdLst>
  <p:sldIdLst>
    <p:sldId id="498" r:id="rId3"/>
    <p:sldId id="456" r:id="rId4"/>
    <p:sldId id="523" r:id="rId5"/>
    <p:sldId id="524" r:id="rId6"/>
    <p:sldId id="516" r:id="rId7"/>
    <p:sldId id="504" r:id="rId8"/>
    <p:sldId id="470" r:id="rId9"/>
    <p:sldId id="505" r:id="rId10"/>
    <p:sldId id="506" r:id="rId11"/>
    <p:sldId id="507" r:id="rId12"/>
    <p:sldId id="508" r:id="rId13"/>
    <p:sldId id="509" r:id="rId14"/>
    <p:sldId id="510" r:id="rId15"/>
    <p:sldId id="511" r:id="rId16"/>
    <p:sldId id="512" r:id="rId17"/>
    <p:sldId id="513" r:id="rId18"/>
    <p:sldId id="514" r:id="rId19"/>
    <p:sldId id="484" r:id="rId20"/>
    <p:sldId id="487" r:id="rId21"/>
    <p:sldId id="492" r:id="rId22"/>
    <p:sldId id="496" r:id="rId23"/>
    <p:sldId id="528" r:id="rId24"/>
    <p:sldId id="526" r:id="rId25"/>
    <p:sldId id="520" r:id="rId26"/>
    <p:sldId id="519"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 Jaftha" initials="JJ" lastIdx="2" clrIdx="0">
    <p:extLst>
      <p:ext uri="{19B8F6BF-5375-455C-9EA6-DF929625EA0E}">
        <p15:presenceInfo xmlns:p15="http://schemas.microsoft.com/office/powerpoint/2012/main" userId="S-1-5-21-515967899-1292428093-1177238915-2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00"/>
    <a:srgbClr val="230799"/>
    <a:srgbClr val="93097F"/>
    <a:srgbClr val="00FFFF"/>
    <a:srgbClr val="F9ADF4"/>
    <a:srgbClr val="FFFF00"/>
    <a:srgbClr val="E329C8"/>
    <a:srgbClr val="C95BB4"/>
    <a:srgbClr val="E1F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2" autoAdjust="0"/>
    <p:restoredTop sz="86486" autoAdjust="0"/>
  </p:normalViewPr>
  <p:slideViewPr>
    <p:cSldViewPr snapToGrid="0">
      <p:cViewPr varScale="1">
        <p:scale>
          <a:sx n="114" d="100"/>
          <a:sy n="114" d="100"/>
        </p:scale>
        <p:origin x="588" y="102"/>
      </p:cViewPr>
      <p:guideLst>
        <p:guide orient="horz" pos="2160"/>
        <p:guide pos="3840"/>
      </p:guideLst>
    </p:cSldViewPr>
  </p:slideViewPr>
  <p:outlineViewPr>
    <p:cViewPr>
      <p:scale>
        <a:sx n="33" d="100"/>
        <a:sy n="33" d="100"/>
      </p:scale>
      <p:origin x="0" y="-560"/>
    </p:cViewPr>
  </p:outlineViewPr>
  <p:notesTextViewPr>
    <p:cViewPr>
      <p:scale>
        <a:sx n="1" d="1"/>
        <a:sy n="1" d="1"/>
      </p:scale>
      <p:origin x="0" y="0"/>
    </p:cViewPr>
  </p:notesTextViewPr>
  <p:sorterViewPr>
    <p:cViewPr>
      <p:scale>
        <a:sx n="126" d="100"/>
        <a:sy n="126" d="100"/>
      </p:scale>
      <p:origin x="0" y="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4BA349-ED22-4AC9-AD9E-5209B71ADC7E}" type="datetimeFigureOut">
              <a:rPr lang="en-ZA" smtClean="0"/>
              <a:t>2021/08/21</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B484F03-E3AB-4C99-9C43-CDA99833BE5E}" type="slidenum">
              <a:rPr lang="en-ZA" smtClean="0"/>
              <a:t>‹#›</a:t>
            </a:fld>
            <a:endParaRPr lang="en-ZA" dirty="0"/>
          </a:p>
        </p:txBody>
      </p:sp>
    </p:spTree>
    <p:extLst>
      <p:ext uri="{BB962C8B-B14F-4D97-AF65-F5344CB8AC3E}">
        <p14:creationId xmlns:p14="http://schemas.microsoft.com/office/powerpoint/2010/main" val="2478461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FB3D63-C193-4E24-A722-F5B20A123B17}" type="datetimeFigureOut">
              <a:rPr lang="en-ZA" smtClean="0"/>
              <a:t>2021/08/21</a:t>
            </a:fld>
            <a:endParaRPr lang="en-ZA"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3945D0-CDB0-4731-840F-F739288CFBFE}" type="slidenum">
              <a:rPr lang="en-ZA" smtClean="0"/>
              <a:t>‹#›</a:t>
            </a:fld>
            <a:endParaRPr lang="en-ZA" dirty="0"/>
          </a:p>
        </p:txBody>
      </p:sp>
    </p:spTree>
    <p:extLst>
      <p:ext uri="{BB962C8B-B14F-4D97-AF65-F5344CB8AC3E}">
        <p14:creationId xmlns:p14="http://schemas.microsoft.com/office/powerpoint/2010/main" val="336782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DB097C-A6E1-4830-884D-B66BF1C2E43E}" type="slidenum">
              <a:rPr lang="en-ZA" altLang="en-US"/>
              <a:pPr/>
              <a:t>1</a:t>
            </a:fld>
            <a:endParaRPr lang="en-ZA" altLang="en-US"/>
          </a:p>
        </p:txBody>
      </p:sp>
    </p:spTree>
    <p:extLst>
      <p:ext uri="{BB962C8B-B14F-4D97-AF65-F5344CB8AC3E}">
        <p14:creationId xmlns:p14="http://schemas.microsoft.com/office/powerpoint/2010/main" val="382900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Secret</a:t>
            </a:r>
          </a:p>
        </p:txBody>
      </p:sp>
      <p:sp>
        <p:nvSpPr>
          <p:cNvPr id="6" name="Slide Number Placeholder 5"/>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137421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Secret</a:t>
            </a:r>
          </a:p>
        </p:txBody>
      </p:sp>
      <p:sp>
        <p:nvSpPr>
          <p:cNvPr id="6" name="Slide Number Placeholder 5"/>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320292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Secret</a:t>
            </a:r>
          </a:p>
        </p:txBody>
      </p:sp>
      <p:sp>
        <p:nvSpPr>
          <p:cNvPr id="6" name="Slide Number Placeholder 5"/>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367889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Tree>
    <p:extLst>
      <p:ext uri="{BB962C8B-B14F-4D97-AF65-F5344CB8AC3E}">
        <p14:creationId xmlns:p14="http://schemas.microsoft.com/office/powerpoint/2010/main" val="275087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sz="3200" b="1">
                <a:latin typeface="Cambria" pitchFamily="18" charset="0"/>
              </a:defRPr>
            </a:lvl1pPr>
          </a:lstStyle>
          <a:p>
            <a:r>
              <a:rPr lang="en-US" dirty="0"/>
              <a:t>Click to edit Master title style</a:t>
            </a:r>
            <a:endParaRPr lang="en-ZA"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5" name="Rectangle 5"/>
          <p:cNvSpPr>
            <a:spLocks noGrp="1" noChangeArrowheads="1"/>
          </p:cNvSpPr>
          <p:nvPr>
            <p:ph type="ftr" sz="quarter" idx="11"/>
          </p:nvPr>
        </p:nvSpPr>
        <p:spPr>
          <a:xfrm>
            <a:off x="5643960" y="6265028"/>
            <a:ext cx="940661" cy="304855"/>
          </a:xfrm>
        </p:spPr>
        <p:txBody>
          <a:bodyPr/>
          <a:lstStyle>
            <a:lvl1pPr>
              <a:defRPr sz="1000" b="1" dirty="0" smtClean="0">
                <a:solidFill>
                  <a:srgbClr val="FF0000"/>
                </a:solidFill>
              </a:defRPr>
            </a:lvl1pPr>
          </a:lstStyle>
          <a:p>
            <a:r>
              <a:rPr lang="en-ZA" dirty="0"/>
              <a:t>Secret</a:t>
            </a:r>
          </a:p>
        </p:txBody>
      </p:sp>
      <p:sp>
        <p:nvSpPr>
          <p:cNvPr id="6" name="Rectangle 6"/>
          <p:cNvSpPr>
            <a:spLocks noGrp="1" noChangeArrowheads="1"/>
          </p:cNvSpPr>
          <p:nvPr>
            <p:ph type="sldNum" sz="quarter" idx="12"/>
          </p:nvPr>
        </p:nvSpPr>
        <p:spPr>
          <a:xfrm>
            <a:off x="11228104" y="6272744"/>
            <a:ext cx="963897" cy="301949"/>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4826000" y="0"/>
            <a:ext cx="2540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solidFill>
                  <a:srgbClr val="FFFFFF"/>
                </a:solidFill>
              </a:endParaRPr>
            </a:p>
          </p:txBody>
        </p:sp>
        <p:pic>
          <p:nvPicPr>
            <p:cNvPr id="10" name="Picture 9" descr="EcoDevDepLogo"/>
            <p:cNvPicPr>
              <a:picLocks noChangeAspect="1" noChangeArrowheads="1"/>
            </p:cNvPicPr>
            <p:nvPr/>
          </p:nvPicPr>
          <p:blipFill>
            <a:blip r:embed="rId2" cstate="email">
              <a:extLst>
                <a:ext uri="{28A0092B-C50C-407E-A947-70E740481C1C}">
                  <a14:useLocalDpi xmlns:a14="http://schemas.microsoft.com/office/drawing/2010/main"/>
                </a:ext>
              </a:extLst>
            </a:blip>
            <a:srcRect l="-9493"/>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val="214315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6000"/>
            <a:ext cx="10566400" cy="1143000"/>
          </a:xfrm>
        </p:spPr>
        <p:txBody>
          <a:bodyPr/>
          <a:lstStyle>
            <a:lvl1pPr algn="l">
              <a:defRPr sz="3200" b="1">
                <a:solidFill>
                  <a:srgbClr val="000090"/>
                </a:solidFill>
                <a:latin typeface="Cambria" pitchFamily="18" charset="0"/>
              </a:defRPr>
            </a:lvl1pPr>
          </a:lstStyle>
          <a:p>
            <a:r>
              <a:rPr lang="en-US" dirty="0"/>
              <a:t>Click to edit Master title style</a:t>
            </a:r>
            <a:endParaRPr lang="en-ZA" dirty="0"/>
          </a:p>
        </p:txBody>
      </p:sp>
      <p:sp>
        <p:nvSpPr>
          <p:cNvPr id="3" name="Content Placeholder 2"/>
          <p:cNvSpPr>
            <a:spLocks noGrp="1"/>
          </p:cNvSpPr>
          <p:nvPr>
            <p:ph idx="1"/>
          </p:nvPr>
        </p:nvSpPr>
        <p:spPr>
          <a:xfrm>
            <a:off x="304800" y="1206000"/>
            <a:ext cx="11582400" cy="4525963"/>
          </a:xfrm>
        </p:spPr>
        <p:txBody>
          <a:bodyPr/>
          <a:lstStyle>
            <a:lvl1pPr marL="342900" indent="-342900">
              <a:buFont typeface="Wingdings" charset="2"/>
              <a:buChar char="§"/>
              <a:defRPr sz="2400">
                <a:latin typeface="Cambria"/>
                <a:cs typeface="Cambria"/>
              </a:defRPr>
            </a:lvl1pPr>
            <a:lvl2pPr marL="742950" indent="-285750">
              <a:buFont typeface="Courier New"/>
              <a:buChar char="o"/>
              <a:defRPr sz="2000">
                <a:latin typeface="Cambria"/>
                <a:cs typeface="Cambria"/>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Rectangle 5"/>
          <p:cNvSpPr>
            <a:spLocks noGrp="1" noChangeArrowheads="1"/>
          </p:cNvSpPr>
          <p:nvPr>
            <p:ph type="ftr" sz="quarter" idx="11"/>
          </p:nvPr>
        </p:nvSpPr>
        <p:spPr>
          <a:xfrm>
            <a:off x="4176000" y="6454801"/>
            <a:ext cx="3860800" cy="339725"/>
          </a:xfrm>
        </p:spPr>
        <p:txBody>
          <a:bodyPr/>
          <a:lstStyle>
            <a:lvl1pPr algn="r">
              <a:defRPr sz="1000" b="1" dirty="0" smtClean="0">
                <a:solidFill>
                  <a:srgbClr val="FF0000"/>
                </a:solidFill>
              </a:defRPr>
            </a:lvl1pPr>
          </a:lstStyle>
          <a:p>
            <a:r>
              <a:rPr lang="en-ZA" dirty="0"/>
              <a:t>Secret</a:t>
            </a:r>
          </a:p>
        </p:txBody>
      </p:sp>
      <p:sp>
        <p:nvSpPr>
          <p:cNvPr id="7" name="Rectangle 6"/>
          <p:cNvSpPr>
            <a:spLocks noGrp="1" noChangeArrowheads="1"/>
          </p:cNvSpPr>
          <p:nvPr>
            <p:ph type="sldNum" sz="quarter" idx="12"/>
          </p:nvPr>
        </p:nvSpPr>
        <p:spPr>
          <a:xfrm>
            <a:off x="9347200" y="6347162"/>
            <a:ext cx="28448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10871200" y="0"/>
            <a:ext cx="1320800" cy="1143000"/>
            <a:chOff x="8153400" y="0"/>
            <a:chExt cx="990600" cy="1143000"/>
          </a:xfrm>
          <a:solidFill>
            <a:schemeClr val="accent1">
              <a:alpha val="0"/>
            </a:schemeClr>
          </a:solidFill>
        </p:grpSpPr>
        <p:sp>
          <p:nvSpPr>
            <p:cNvPr id="10" name="Rectangle 9"/>
            <p:cNvSpPr/>
            <p:nvPr userDrawn="1"/>
          </p:nvSpPr>
          <p:spPr>
            <a:xfrm>
              <a:off x="8153400" y="0"/>
              <a:ext cx="990600" cy="114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solidFill>
                  <a:srgbClr val="FFFFFF"/>
                </a:solidFill>
              </a:endParaRPr>
            </a:p>
          </p:txBody>
        </p:sp>
        <p:pic>
          <p:nvPicPr>
            <p:cNvPr id="11" name="Picture 10" descr="EcoDevDepLogo"/>
            <p:cNvPicPr>
              <a:picLocks noChangeAspect="1" noChangeArrowheads="1"/>
            </p:cNvPicPr>
            <p:nvPr/>
          </p:nvPicPr>
          <p:blipFill>
            <a:blip r:embed="rId2" cstate="email">
              <a:extLst>
                <a:ext uri="{28A0092B-C50C-407E-A947-70E740481C1C}">
                  <a14:useLocalDpi xmlns:a14="http://schemas.microsoft.com/office/drawing/2010/main"/>
                </a:ext>
              </a:extLst>
            </a:blip>
            <a:srcRect l="-9493"/>
            <a:stretch>
              <a:fillRect/>
            </a:stretch>
          </p:blipFill>
          <p:spPr bwMode="auto">
            <a:xfrm>
              <a:off x="8229600" y="1"/>
              <a:ext cx="914400" cy="1066799"/>
            </a:xfrm>
            <a:prstGeom prst="rect">
              <a:avLst/>
            </a:prstGeom>
            <a:grpFill/>
            <a:ln w="9525">
              <a:noFill/>
              <a:miter lim="800000"/>
              <a:headEnd/>
              <a:tailEnd/>
            </a:ln>
          </p:spPr>
        </p:pic>
      </p:grpSp>
    </p:spTree>
    <p:extLst>
      <p:ext uri="{BB962C8B-B14F-4D97-AF65-F5344CB8AC3E}">
        <p14:creationId xmlns:p14="http://schemas.microsoft.com/office/powerpoint/2010/main" val="184291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b="1">
                <a:solidFill>
                  <a:srgbClr val="000090"/>
                </a:solidFill>
                <a:latin typeface="Cambria" pitchFamily="18" charset="0"/>
              </a:defRPr>
            </a:lvl1pPr>
          </a:lstStyle>
          <a:p>
            <a:r>
              <a:rPr lang="en-US" dirty="0"/>
              <a:t>Click to edit Master title style</a:t>
            </a:r>
            <a:endParaRPr lang="en-ZA" dirty="0"/>
          </a:p>
        </p:txBody>
      </p:sp>
      <p:sp>
        <p:nvSpPr>
          <p:cNvPr id="3" name="Content Placeholder 2"/>
          <p:cNvSpPr>
            <a:spLocks noGrp="1"/>
          </p:cNvSpPr>
          <p:nvPr>
            <p:ph sz="half" idx="1"/>
          </p:nvPr>
        </p:nvSpPr>
        <p:spPr>
          <a:xfrm>
            <a:off x="609600" y="1600201"/>
            <a:ext cx="53848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1"/>
            <a:ext cx="53848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dirty="0">
              <a:solidFill>
                <a:srgbClr val="000000"/>
              </a:solidFill>
            </a:endParaRPr>
          </a:p>
        </p:txBody>
      </p:sp>
      <p:sp>
        <p:nvSpPr>
          <p:cNvPr id="7" name="Rectangle 6"/>
          <p:cNvSpPr>
            <a:spLocks noGrp="1" noChangeArrowheads="1"/>
          </p:cNvSpPr>
          <p:nvPr>
            <p:ph type="ftr" sz="quarter" idx="11"/>
          </p:nvPr>
        </p:nvSpPr>
        <p:spPr>
          <a:xfrm>
            <a:off x="7010400" y="1"/>
            <a:ext cx="3860800" cy="339725"/>
          </a:xfrm>
        </p:spPr>
        <p:txBody>
          <a:bodyPr/>
          <a:lstStyle>
            <a:lvl1pPr>
              <a:defRPr dirty="0" smtClean="0"/>
            </a:lvl1pPr>
          </a:lstStyle>
          <a:p>
            <a:r>
              <a:rPr lang="en-ZA" dirty="0">
                <a:solidFill>
                  <a:srgbClr val="000000"/>
                </a:solidFill>
              </a:rPr>
              <a:t>Secret</a:t>
            </a:r>
          </a:p>
        </p:txBody>
      </p:sp>
      <p:sp>
        <p:nvSpPr>
          <p:cNvPr id="8" name="Rectangle 7"/>
          <p:cNvSpPr>
            <a:spLocks noGrp="1" noChangeArrowheads="1"/>
          </p:cNvSpPr>
          <p:nvPr>
            <p:ph type="sldNum" sz="quarter" idx="12"/>
          </p:nvPr>
        </p:nvSpPr>
        <p:spPr>
          <a:xfrm>
            <a:off x="9347200" y="6456727"/>
            <a:ext cx="28448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10871200" y="0"/>
            <a:ext cx="13208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solidFill>
                  <a:srgbClr val="FFFFFF"/>
                </a:solidFill>
              </a:endParaRPr>
            </a:p>
          </p:txBody>
        </p:sp>
        <p:pic>
          <p:nvPicPr>
            <p:cNvPr id="15" name="Picture 14" descr="EcoDevDepLogo"/>
            <p:cNvPicPr>
              <a:picLocks noChangeAspect="1" noChangeArrowheads="1"/>
            </p:cNvPicPr>
            <p:nvPr/>
          </p:nvPicPr>
          <p:blipFill>
            <a:blip r:embed="rId2" cstate="email">
              <a:extLst>
                <a:ext uri="{28A0092B-C50C-407E-A947-70E740481C1C}">
                  <a14:useLocalDpi xmlns:a14="http://schemas.microsoft.com/office/drawing/2010/main"/>
                </a:ext>
              </a:extLst>
            </a:blip>
            <a:srcRect l="-9493"/>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val="3892531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609600" y="6245225"/>
            <a:ext cx="2844800" cy="476250"/>
          </a:xfrm>
          <a:prstGeom prst="rect">
            <a:avLst/>
          </a:prstGeom>
        </p:spPr>
        <p:txBody>
          <a:bodyPr/>
          <a:lstStyle>
            <a:lvl1pPr>
              <a:defRPr>
                <a:latin typeface="Arial" charset="0"/>
                <a:cs typeface="Arial" charset="0"/>
              </a:defRPr>
            </a:lvl1pPr>
          </a:lstStyle>
          <a:p>
            <a:pPr>
              <a:defRPr/>
            </a:pPr>
            <a:endParaRPr lang="en-ZA" dirty="0"/>
          </a:p>
        </p:txBody>
      </p:sp>
      <p:sp>
        <p:nvSpPr>
          <p:cNvPr id="8" name="Footer Placeholder 7"/>
          <p:cNvSpPr>
            <a:spLocks noGrp="1"/>
          </p:cNvSpPr>
          <p:nvPr>
            <p:ph type="ftr" sz="quarter" idx="11"/>
          </p:nvPr>
        </p:nvSpPr>
        <p:spPr>
          <a:xfrm>
            <a:off x="4165600" y="6248401"/>
            <a:ext cx="3860800" cy="339725"/>
          </a:xfrm>
          <a:prstGeom prst="rect">
            <a:avLst/>
          </a:prstGeom>
        </p:spPr>
        <p:txBody>
          <a:bodyPr/>
          <a:lstStyle>
            <a:lvl1pPr>
              <a:defRPr>
                <a:latin typeface="Arial" charset="0"/>
                <a:cs typeface="Arial" charset="0"/>
              </a:defRPr>
            </a:lvl1pPr>
          </a:lstStyle>
          <a:p>
            <a:pPr>
              <a:defRPr/>
            </a:pPr>
            <a:r>
              <a:rPr lang="en-ZA" dirty="0"/>
              <a:t>Secret</a:t>
            </a:r>
          </a:p>
        </p:txBody>
      </p:sp>
      <p:sp>
        <p:nvSpPr>
          <p:cNvPr id="9" name="Slide Number Placeholder 8"/>
          <p:cNvSpPr>
            <a:spLocks noGrp="1"/>
          </p:cNvSpPr>
          <p:nvPr>
            <p:ph type="sldNum" sz="quarter" idx="12"/>
          </p:nvPr>
        </p:nvSpPr>
        <p:spPr/>
        <p:txBody>
          <a:bodyPr/>
          <a:lstStyle>
            <a:lvl1pPr>
              <a:defRPr/>
            </a:lvl1pPr>
          </a:lstStyle>
          <a:p>
            <a:fld id="{D7D5023E-5955-4244-9947-5B3523E48319}" type="slidenum">
              <a:rPr lang="en-ZA" altLang="en-US"/>
              <a:pPr/>
              <a:t>‹#›</a:t>
            </a:fld>
            <a:endParaRPr lang="en-ZA" altLang="en-US" dirty="0"/>
          </a:p>
        </p:txBody>
      </p:sp>
    </p:spTree>
    <p:extLst>
      <p:ext uri="{BB962C8B-B14F-4D97-AF65-F5344CB8AC3E}">
        <p14:creationId xmlns:p14="http://schemas.microsoft.com/office/powerpoint/2010/main" val="1267337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995" y="1627"/>
          <a:ext cx="1989" cy="1619"/>
        </p:xfrm>
        <a:graphic>
          <a:graphicData uri="http://schemas.openxmlformats.org/presentationml/2006/ole">
            <mc:AlternateContent xmlns:mc="http://schemas.openxmlformats.org/markup-compatibility/2006">
              <mc:Choice xmlns:v="urn:schemas-microsoft-com:vml" Requires="v">
                <p:oleObj spid="_x0000_s2350"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995" y="1627"/>
                        <a:ext cx="1989" cy="1619"/>
                      </a:xfrm>
                      <a:prstGeom prst="rect">
                        <a:avLst/>
                      </a:prstGeom>
                    </p:spPr>
                  </p:pic>
                </p:oleObj>
              </mc:Fallback>
            </mc:AlternateContent>
          </a:graphicData>
        </a:graphic>
      </p:graphicFrame>
      <p:sp>
        <p:nvSpPr>
          <p:cNvPr id="2" name="Title 1"/>
          <p:cNvSpPr>
            <a:spLocks noGrp="1"/>
          </p:cNvSpPr>
          <p:nvPr>
            <p:ph type="title"/>
          </p:nvPr>
        </p:nvSpPr>
        <p:spPr>
          <a:xfrm>
            <a:off x="380787" y="321864"/>
            <a:ext cx="11432719" cy="314028"/>
          </a:xfrm>
        </p:spPr>
        <p:txBody>
          <a:bodyPr/>
          <a:lstStyle/>
          <a:p>
            <a:r>
              <a:rPr lang="en-US" noProof="0" dirty="0"/>
              <a:t>Click to edit Master title style</a:t>
            </a:r>
          </a:p>
        </p:txBody>
      </p:sp>
      <p:sp>
        <p:nvSpPr>
          <p:cNvPr id="7" name="Subtitle0"/>
          <p:cNvSpPr>
            <a:spLocks noGrp="1"/>
          </p:cNvSpPr>
          <p:nvPr>
            <p:ph type="body" idx="13" hasCustomPrompt="1"/>
          </p:nvPr>
        </p:nvSpPr>
        <p:spPr>
          <a:xfrm>
            <a:off x="380787" y="721271"/>
            <a:ext cx="11432719" cy="282625"/>
          </a:xfrm>
        </p:spPr>
        <p:txBody>
          <a:bodyPr vert="horz" wrap="square" lIns="0" tIns="0" rIns="0" bIns="0" rtlCol="0" anchor="t" anchorCtr="0">
            <a:spAutoFit/>
          </a:bodyPr>
          <a:lstStyle>
            <a:lvl1pPr marL="0" indent="0" algn="l" defTabSz="812422" rtl="0" eaLnBrk="1" latinLnBrk="0" hangingPunct="1">
              <a:spcBef>
                <a:spcPct val="0"/>
              </a:spcBef>
              <a:buNone/>
              <a:defRPr lang="en-US" sz="1800" b="0" kern="1200" dirty="0" smtClean="0">
                <a:solidFill>
                  <a:schemeClr val="bg1">
                    <a:lumMod val="50000"/>
                  </a:schemeClr>
                </a:solidFill>
                <a:latin typeface="+mn-lt"/>
                <a:ea typeface="+mj-ea"/>
                <a:cs typeface="+mj-cs"/>
              </a:defRPr>
            </a:lvl1pPr>
            <a:lvl2pPr marL="406211" indent="0">
              <a:buNone/>
              <a:defRPr sz="1776" b="1"/>
            </a:lvl2pPr>
            <a:lvl3pPr marL="812422" indent="0">
              <a:buNone/>
              <a:defRPr sz="1599" b="1"/>
            </a:lvl3pPr>
            <a:lvl4pPr marL="1218633" indent="0">
              <a:buNone/>
              <a:defRPr sz="1422" b="1"/>
            </a:lvl4pPr>
            <a:lvl5pPr marL="1624844" indent="0">
              <a:buNone/>
              <a:defRPr sz="1422" b="1"/>
            </a:lvl5pPr>
            <a:lvl6pPr marL="2031056" indent="0">
              <a:buNone/>
              <a:defRPr sz="1422" b="1"/>
            </a:lvl6pPr>
            <a:lvl7pPr marL="2437267" indent="0">
              <a:buNone/>
              <a:defRPr sz="1422" b="1"/>
            </a:lvl7pPr>
            <a:lvl8pPr marL="2843478" indent="0">
              <a:buNone/>
              <a:defRPr sz="1422" b="1"/>
            </a:lvl8pPr>
            <a:lvl9pPr marL="3249689" indent="0">
              <a:buNone/>
              <a:defRPr sz="1422" b="1"/>
            </a:lvl9pPr>
          </a:lstStyle>
          <a:p>
            <a:pPr lvl="0"/>
            <a:r>
              <a:rPr lang="en-US" noProof="0" dirty="0"/>
              <a:t>Click to add subtitle</a:t>
            </a:r>
          </a:p>
        </p:txBody>
      </p:sp>
    </p:spTree>
    <p:extLst>
      <p:ext uri="{BB962C8B-B14F-4D97-AF65-F5344CB8AC3E}">
        <p14:creationId xmlns:p14="http://schemas.microsoft.com/office/powerpoint/2010/main" val="388004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ner Standard">
    <p:spTree>
      <p:nvGrpSpPr>
        <p:cNvPr id="1" name=""/>
        <p:cNvGrpSpPr/>
        <p:nvPr/>
      </p:nvGrpSpPr>
      <p:grpSpPr>
        <a:xfrm>
          <a:off x="0" y="0"/>
          <a:ext cx="0" cy="0"/>
          <a:chOff x="0" y="0"/>
          <a:chExt cx="0" cy="0"/>
        </a:xfrm>
      </p:grpSpPr>
      <p:cxnSp>
        <p:nvCxnSpPr>
          <p:cNvPr id="4" name="Straight Connector 3"/>
          <p:cNvCxnSpPr/>
          <p:nvPr userDrawn="1"/>
        </p:nvCxnSpPr>
        <p:spPr>
          <a:xfrm>
            <a:off x="385233" y="766763"/>
            <a:ext cx="11430000"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p:cNvSpPr>
            <a:spLocks noGrp="1"/>
          </p:cNvSpPr>
          <p:nvPr>
            <p:ph type="body" sz="quarter" idx="13"/>
          </p:nvPr>
        </p:nvSpPr>
        <p:spPr>
          <a:xfrm>
            <a:off x="262829" y="254003"/>
            <a:ext cx="11430000" cy="650874"/>
          </a:xfrm>
          <a:prstGeom prst="rect">
            <a:avLst/>
          </a:prstGeom>
        </p:spPr>
        <p:txBody>
          <a:bodyPr>
            <a:normAutofit/>
          </a:bodyPr>
          <a:lstStyle>
            <a:lvl1pPr marL="0" indent="0">
              <a:buNone/>
              <a:defRPr sz="2166" b="1" i="1">
                <a:solidFill>
                  <a:srgbClr val="000090"/>
                </a:solidFill>
                <a:latin typeface="Arial"/>
                <a:cs typeface="Arial"/>
              </a:defRPr>
            </a:lvl1pPr>
            <a:lvl2pPr>
              <a:defRPr b="1" i="1">
                <a:latin typeface="Arial"/>
                <a:cs typeface="Arial"/>
              </a:defRPr>
            </a:lvl2pPr>
            <a:lvl3pPr>
              <a:defRPr b="1" i="1">
                <a:latin typeface="Arial"/>
                <a:cs typeface="Arial"/>
              </a:defRPr>
            </a:lvl3pPr>
            <a:lvl4pPr>
              <a:defRPr b="1" i="1">
                <a:latin typeface="Arial"/>
                <a:cs typeface="Arial"/>
              </a:defRPr>
            </a:lvl4pPr>
            <a:lvl5pPr>
              <a:defRPr b="1" i="1">
                <a:latin typeface="Arial"/>
                <a:cs typeface="Arial"/>
              </a:defRPr>
            </a:lvl5pPr>
          </a:lstStyle>
          <a:p>
            <a:pPr lvl="0"/>
            <a:r>
              <a:rPr lang="en-GB" dirty="0"/>
              <a:t>Click to edit Master text styles</a:t>
            </a:r>
          </a:p>
        </p:txBody>
      </p:sp>
      <p:sp>
        <p:nvSpPr>
          <p:cNvPr id="8" name="Content Placeholder 2"/>
          <p:cNvSpPr>
            <a:spLocks noGrp="1"/>
          </p:cNvSpPr>
          <p:nvPr>
            <p:ph idx="14"/>
          </p:nvPr>
        </p:nvSpPr>
        <p:spPr>
          <a:xfrm>
            <a:off x="324031" y="819704"/>
            <a:ext cx="11430000" cy="4525963"/>
          </a:xfrm>
          <a:prstGeom prst="rect">
            <a:avLst/>
          </a:prstGeom>
        </p:spPr>
        <p:txBody>
          <a:bodyPr>
            <a:normAutofit/>
          </a:bodyPr>
          <a:lstStyle>
            <a:lvl1pPr>
              <a:lnSpc>
                <a:spcPct val="150000"/>
              </a:lnSpc>
              <a:defRPr sz="1772">
                <a:latin typeface="Arial"/>
                <a:cs typeface="Arial"/>
              </a:defRPr>
            </a:lvl1pPr>
            <a:lvl2pPr>
              <a:lnSpc>
                <a:spcPct val="150000"/>
              </a:lnSpc>
              <a:defRPr sz="1772">
                <a:latin typeface="Arial"/>
                <a:cs typeface="Arial"/>
              </a:defRPr>
            </a:lvl2pPr>
            <a:lvl3pPr>
              <a:lnSpc>
                <a:spcPct val="150000"/>
              </a:lnSpc>
              <a:defRPr sz="1772">
                <a:latin typeface="Arial"/>
                <a:cs typeface="Arial"/>
              </a:defRPr>
            </a:lvl3pPr>
            <a:lvl4pPr>
              <a:lnSpc>
                <a:spcPct val="150000"/>
              </a:lnSpc>
              <a:defRPr sz="1772">
                <a:latin typeface="Arial"/>
                <a:cs typeface="Arial"/>
              </a:defRPr>
            </a:lvl4pPr>
            <a:lvl5pPr>
              <a:lnSpc>
                <a:spcPct val="150000"/>
              </a:lnSpc>
              <a:defRPr sz="1772">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17591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ZA" dirty="0"/>
              <a:t>Secret</a:t>
            </a:r>
          </a:p>
        </p:txBody>
      </p:sp>
      <p:sp>
        <p:nvSpPr>
          <p:cNvPr id="5" name="Slide Number Placeholder 4"/>
          <p:cNvSpPr>
            <a:spLocks noGrp="1"/>
          </p:cNvSpPr>
          <p:nvPr>
            <p:ph type="sldNum" sz="quarter" idx="12"/>
          </p:nvPr>
        </p:nvSpPr>
        <p:spPr/>
        <p:txBody>
          <a:bodyPr/>
          <a:lstStyle/>
          <a:p>
            <a:fld id="{AB6F6B40-47F4-48FA-A9DF-FC377DCC9047}" type="slidenum">
              <a:rPr lang="en-ZA" smtClean="0"/>
              <a:t>‹#›</a:t>
            </a:fld>
            <a:endParaRPr lang="en-ZA" dirty="0"/>
          </a:p>
        </p:txBody>
      </p:sp>
      <p:sp>
        <p:nvSpPr>
          <p:cNvPr id="7" name="Text Placeholder 6"/>
          <p:cNvSpPr>
            <a:spLocks noGrp="1"/>
          </p:cNvSpPr>
          <p:nvPr>
            <p:ph type="body" sz="quarter" idx="13"/>
          </p:nvPr>
        </p:nvSpPr>
        <p:spPr>
          <a:xfrm>
            <a:off x="0" y="1676400"/>
            <a:ext cx="6096000" cy="4343400"/>
          </a:xfrm>
        </p:spPr>
        <p:txBody>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9" name="Text Placeholder 8"/>
          <p:cNvSpPr>
            <a:spLocks noGrp="1"/>
          </p:cNvSpPr>
          <p:nvPr>
            <p:ph type="body" sz="quarter" idx="14"/>
          </p:nvPr>
        </p:nvSpPr>
        <p:spPr>
          <a:xfrm>
            <a:off x="6299200" y="1676400"/>
            <a:ext cx="5892800" cy="4343400"/>
          </a:xfrm>
          <a:solidFill>
            <a:schemeClr val="tx2">
              <a:lumMod val="75000"/>
            </a:schemeClr>
          </a:solidFill>
        </p:spPr>
        <p:txBody>
          <a:bodyPr/>
          <a:lstStyle>
            <a:lvl1pPr>
              <a:defRPr sz="22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8107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Secret</a:t>
            </a:r>
          </a:p>
        </p:txBody>
      </p:sp>
      <p:sp>
        <p:nvSpPr>
          <p:cNvPr id="6" name="Slide Number Placeholder 5"/>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426454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ZA" dirty="0"/>
              <a:t>Secret</a:t>
            </a:r>
          </a:p>
        </p:txBody>
      </p:sp>
      <p:sp>
        <p:nvSpPr>
          <p:cNvPr id="5" name="Slide Number Placeholder 4"/>
          <p:cNvSpPr>
            <a:spLocks noGrp="1"/>
          </p:cNvSpPr>
          <p:nvPr>
            <p:ph type="sldNum" sz="quarter" idx="12"/>
          </p:nvPr>
        </p:nvSpPr>
        <p:spPr/>
        <p:txBody>
          <a:bodyPr/>
          <a:lstStyle/>
          <a:p>
            <a:fld id="{AB6F6B40-47F4-48FA-A9DF-FC377DCC9047}" type="slidenum">
              <a:rPr lang="en-ZA" smtClean="0"/>
              <a:t>‹#›</a:t>
            </a:fld>
            <a:endParaRPr lang="en-ZA" dirty="0"/>
          </a:p>
        </p:txBody>
      </p:sp>
      <p:sp>
        <p:nvSpPr>
          <p:cNvPr id="7" name="Text Placeholder 6"/>
          <p:cNvSpPr>
            <a:spLocks noGrp="1"/>
          </p:cNvSpPr>
          <p:nvPr>
            <p:ph type="body" sz="quarter" idx="13"/>
          </p:nvPr>
        </p:nvSpPr>
        <p:spPr>
          <a:xfrm>
            <a:off x="0" y="1676400"/>
            <a:ext cx="6096000" cy="4343400"/>
          </a:xfrm>
          <a:solidFill>
            <a:schemeClr val="tx2">
              <a:lumMod val="75000"/>
            </a:schemeClr>
          </a:solidFill>
        </p:spPr>
        <p:txBody>
          <a:bodyPr/>
          <a:lstStyle>
            <a:lvl1pPr>
              <a:defRPr sz="22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9" name="Text Placeholder 8"/>
          <p:cNvSpPr>
            <a:spLocks noGrp="1"/>
          </p:cNvSpPr>
          <p:nvPr>
            <p:ph type="body" sz="quarter" idx="14"/>
          </p:nvPr>
        </p:nvSpPr>
        <p:spPr>
          <a:xfrm>
            <a:off x="6341035" y="1676400"/>
            <a:ext cx="5892800" cy="4343400"/>
          </a:xfrm>
          <a:noFill/>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554483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Secret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FF7A930C-9F51-4BB6-8DBB-EDAB0DE2C28C}" type="slidenum">
              <a:rPr lang="en-US"/>
              <a:pPr>
                <a:defRPr/>
              </a:pPr>
              <a:t>‹#›</a:t>
            </a:fld>
            <a:endParaRPr lang="en-US" dirty="0"/>
          </a:p>
        </p:txBody>
      </p:sp>
    </p:spTree>
    <p:extLst>
      <p:ext uri="{BB962C8B-B14F-4D97-AF65-F5344CB8AC3E}">
        <p14:creationId xmlns:p14="http://schemas.microsoft.com/office/powerpoint/2010/main" val="3381991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1" y="55563"/>
            <a:ext cx="12149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2960" y="274639"/>
            <a:ext cx="9309439" cy="1143000"/>
          </a:xfrm>
        </p:spPr>
        <p:txBody>
          <a:bodyPr/>
          <a:lstStyle>
            <a:lvl1pPr algn="r">
              <a:defRPr/>
            </a:lvl1pPr>
          </a:lstStyle>
          <a:p>
            <a:r>
              <a:rPr lang="en-US" dirty="0"/>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19E7E9D2-D56A-4CF3-B368-E9F43A4F5181}" type="slidenum">
              <a:rPr lang="en-US"/>
              <a:pPr>
                <a:defRPr/>
              </a:pPr>
              <a:t>‹#›</a:t>
            </a:fld>
            <a:endParaRPr lang="en-US" dirty="0"/>
          </a:p>
        </p:txBody>
      </p:sp>
    </p:spTree>
    <p:extLst>
      <p:ext uri="{BB962C8B-B14F-4D97-AF65-F5344CB8AC3E}">
        <p14:creationId xmlns:p14="http://schemas.microsoft.com/office/powerpoint/2010/main" val="241120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r>
              <a:rPr lang="en-ZA" dirty="0"/>
              <a:t>Secret</a:t>
            </a:r>
          </a:p>
        </p:txBody>
      </p:sp>
      <p:sp>
        <p:nvSpPr>
          <p:cNvPr id="6" name="Slide Number Placeholder 5"/>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10410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r>
              <a:rPr lang="en-ZA" dirty="0"/>
              <a:t>Secret</a:t>
            </a:r>
          </a:p>
        </p:txBody>
      </p:sp>
      <p:sp>
        <p:nvSpPr>
          <p:cNvPr id="7" name="Slide Number Placeholder 6"/>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301542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r>
              <a:rPr lang="en-ZA" dirty="0"/>
              <a:t>Secret</a:t>
            </a:r>
          </a:p>
        </p:txBody>
      </p:sp>
      <p:sp>
        <p:nvSpPr>
          <p:cNvPr id="9" name="Slide Number Placeholder 8"/>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308017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r>
              <a:rPr lang="en-ZA" dirty="0"/>
              <a:t>Secret</a:t>
            </a:r>
          </a:p>
        </p:txBody>
      </p:sp>
      <p:sp>
        <p:nvSpPr>
          <p:cNvPr id="5" name="Slide Number Placeholder 4"/>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320502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r>
              <a:rPr lang="en-ZA" dirty="0"/>
              <a:t>Secret</a:t>
            </a:r>
          </a:p>
        </p:txBody>
      </p:sp>
      <p:sp>
        <p:nvSpPr>
          <p:cNvPr id="4" name="Slide Number Placeholder 3"/>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181917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r>
              <a:rPr lang="en-ZA" dirty="0"/>
              <a:t>Secret</a:t>
            </a:r>
          </a:p>
        </p:txBody>
      </p:sp>
      <p:sp>
        <p:nvSpPr>
          <p:cNvPr id="7" name="Slide Number Placeholder 6"/>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390344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r>
              <a:rPr lang="en-ZA" dirty="0"/>
              <a:t>Secret</a:t>
            </a:r>
          </a:p>
        </p:txBody>
      </p:sp>
      <p:sp>
        <p:nvSpPr>
          <p:cNvPr id="7" name="Slide Number Placeholder 6"/>
          <p:cNvSpPr>
            <a:spLocks noGrp="1"/>
          </p:cNvSpPr>
          <p:nvPr>
            <p:ph type="sldNum" sz="quarter" idx="12"/>
          </p:nvPr>
        </p:nvSpPr>
        <p:spPr/>
        <p:txBody>
          <a:bodyPr/>
          <a:lstStyle/>
          <a:p>
            <a:fld id="{A7DD1A0C-602E-46A8-AE1A-B2DFCBF62AE0}" type="slidenum">
              <a:rPr lang="en-ZA" smtClean="0"/>
              <a:t>‹#›</a:t>
            </a:fld>
            <a:endParaRPr lang="en-ZA" dirty="0"/>
          </a:p>
        </p:txBody>
      </p:sp>
    </p:spTree>
    <p:extLst>
      <p:ext uri="{BB962C8B-B14F-4D97-AF65-F5344CB8AC3E}">
        <p14:creationId xmlns:p14="http://schemas.microsoft.com/office/powerpoint/2010/main" val="185713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Secret</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D1A0C-602E-46A8-AE1A-B2DFCBF62AE0}" type="slidenum">
              <a:rPr lang="en-ZA" smtClean="0"/>
              <a:t>‹#›</a:t>
            </a:fld>
            <a:endParaRPr lang="en-ZA" dirty="0"/>
          </a:p>
        </p:txBody>
      </p:sp>
    </p:spTree>
    <p:extLst>
      <p:ext uri="{BB962C8B-B14F-4D97-AF65-F5344CB8AC3E}">
        <p14:creationId xmlns:p14="http://schemas.microsoft.com/office/powerpoint/2010/main" val="833528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7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C99">
            <a:alpha val="3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491"/>
            <a:ext cx="1158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304800" y="1219201"/>
            <a:ext cx="115824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endParaRPr lang="en-ZA" dirty="0">
              <a:solidFill>
                <a:srgbClr val="000000"/>
              </a:solidFill>
            </a:endParaRPr>
          </a:p>
        </p:txBody>
      </p:sp>
      <p:sp>
        <p:nvSpPr>
          <p:cNvPr id="1029" name="Rectangle 5"/>
          <p:cNvSpPr>
            <a:spLocks noGrp="1" noChangeArrowheads="1"/>
          </p:cNvSpPr>
          <p:nvPr>
            <p:ph type="ftr" sz="quarter" idx="3"/>
          </p:nvPr>
        </p:nvSpPr>
        <p:spPr bwMode="auto">
          <a:xfrm>
            <a:off x="4165600" y="6248401"/>
            <a:ext cx="38608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r>
              <a:rPr lang="en-ZA" dirty="0">
                <a:solidFill>
                  <a:srgbClr val="000000"/>
                </a:solidFill>
              </a:rPr>
              <a:t>Secret</a:t>
            </a:r>
          </a:p>
        </p:txBody>
      </p:sp>
      <p:sp>
        <p:nvSpPr>
          <p:cNvPr id="1030" name="Rectangle 6"/>
          <p:cNvSpPr>
            <a:spLocks noGrp="1" noChangeArrowheads="1"/>
          </p:cNvSpPr>
          <p:nvPr>
            <p:ph type="sldNum" sz="quarter" idx="4"/>
          </p:nvPr>
        </p:nvSpPr>
        <p:spPr bwMode="auto">
          <a:xfrm>
            <a:off x="9347200" y="6378327"/>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39615D-1C02-4900-BAA9-ADAA879A0238}"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val="382877611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Lst>
  <p:hf hdr="0" ft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cstate="print">
            <a:extLst>
              <a:ext uri="{28A0092B-C50C-407E-A947-70E740481C1C}">
                <a14:useLocalDpi xmlns:a14="http://schemas.microsoft.com/office/drawing/2010/main" val="0"/>
              </a:ext>
            </a:extLst>
          </a:blip>
          <a:srcRect t="24004" b="31992"/>
          <a:stretch>
            <a:fillRect/>
          </a:stretch>
        </p:blipFill>
        <p:spPr bwMode="auto">
          <a:xfrm>
            <a:off x="1631950" y="5949951"/>
            <a:ext cx="25463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59825" y="6021389"/>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87976" y="2501809"/>
            <a:ext cx="10580913" cy="1672046"/>
          </a:xfrm>
          <a:prstGeom prst="rect">
            <a:avLst/>
          </a:prstGeom>
          <a:solidFill>
            <a:srgbClr val="7030A0"/>
          </a:solidFill>
        </p:spPr>
        <p:txBody>
          <a:bodyPr vert="horz" wrap="square" lIns="91440" tIns="45720" rIns="91440" bIns="45720" numCol="1" rtlCol="0" anchor="ctr"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altLang="en-US" sz="2000" b="1" dirty="0">
              <a:solidFill>
                <a:schemeClr val="bg1"/>
              </a:solidFill>
              <a:latin typeface="Arial" charset="0"/>
              <a:cs typeface="Arial" charset="0"/>
            </a:endParaRPr>
          </a:p>
          <a:p>
            <a:pPr>
              <a:defRPr/>
            </a:pPr>
            <a:endParaRPr lang="en-US" altLang="en-US" sz="2000" b="1" dirty="0">
              <a:solidFill>
                <a:schemeClr val="bg1"/>
              </a:solidFill>
              <a:latin typeface="Arial" charset="0"/>
              <a:cs typeface="Arial" charset="0"/>
            </a:endParaRPr>
          </a:p>
          <a:p>
            <a:pPr>
              <a:defRPr/>
            </a:pPr>
            <a:r>
              <a:rPr lang="en-US" altLang="en-US" sz="1800" b="1" dirty="0">
                <a:solidFill>
                  <a:schemeClr val="bg1"/>
                </a:solidFill>
                <a:latin typeface="Arial" charset="0"/>
                <a:cs typeface="Arial" charset="0"/>
              </a:rPr>
              <a:t>NATIONAL  CANNABIS MASTER PLAN FOR SOUTH AFRICA</a:t>
            </a:r>
          </a:p>
          <a:p>
            <a:pPr>
              <a:defRPr/>
            </a:pPr>
            <a:endParaRPr lang="en-US" altLang="en-US" sz="1800" b="1" dirty="0">
              <a:solidFill>
                <a:schemeClr val="bg1"/>
              </a:solidFill>
              <a:latin typeface="Arial" charset="0"/>
              <a:cs typeface="Arial" charset="0"/>
            </a:endParaRPr>
          </a:p>
          <a:p>
            <a:pPr>
              <a:defRPr/>
            </a:pPr>
            <a:r>
              <a:rPr lang="en-US" altLang="en-US" sz="1800" b="1" dirty="0">
                <a:solidFill>
                  <a:schemeClr val="bg1"/>
                </a:solidFill>
                <a:latin typeface="Arial" charset="0"/>
                <a:cs typeface="Arial" charset="0"/>
              </a:rPr>
              <a:t>PRESENTATION TO THE PORTFOLIO COMMITTEE ON JUSTICE AND CORRECTIONAL SERVICES</a:t>
            </a:r>
          </a:p>
          <a:p>
            <a:pPr>
              <a:defRPr/>
            </a:pPr>
            <a:endParaRPr lang="en-US" altLang="en-US" sz="1800" b="1" dirty="0">
              <a:solidFill>
                <a:schemeClr val="bg1"/>
              </a:solidFill>
              <a:latin typeface="Arial" charset="0"/>
              <a:cs typeface="Arial" charset="0"/>
            </a:endParaRPr>
          </a:p>
          <a:p>
            <a:pPr>
              <a:defRPr/>
            </a:pPr>
            <a:r>
              <a:rPr lang="en-US" altLang="en-US" sz="1800" b="1" dirty="0">
                <a:solidFill>
                  <a:schemeClr val="bg1"/>
                </a:solidFill>
                <a:latin typeface="Arial" charset="0"/>
                <a:cs typeface="Arial" charset="0"/>
              </a:rPr>
              <a:t>25 AUGUST 2021</a:t>
            </a:r>
          </a:p>
          <a:p>
            <a:pPr>
              <a:defRPr/>
            </a:pPr>
            <a:r>
              <a:rPr lang="en-US" altLang="en-US" sz="4200" b="1" dirty="0">
                <a:solidFill>
                  <a:schemeClr val="bg1"/>
                </a:solidFill>
                <a:latin typeface="Arial" charset="0"/>
                <a:cs typeface="Arial" charset="0"/>
              </a:rPr>
              <a:t> </a:t>
            </a:r>
          </a:p>
        </p:txBody>
      </p:sp>
      <p:pic>
        <p:nvPicPr>
          <p:cNvPr id="7" name="Picture 4" descr="Image result for he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76" y="252549"/>
            <a:ext cx="3060338" cy="224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mage result for hemp o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8314" y="252549"/>
            <a:ext cx="3931873" cy="224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mage result for hemp see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0725" y="4173855"/>
            <a:ext cx="4039461" cy="17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egal cannabis edibles, drinks and other products eligible to be ..."/>
          <p:cNvPicPr/>
          <p:nvPr/>
        </p:nvPicPr>
        <p:blipFill>
          <a:blip r:embed="rId8">
            <a:extLst>
              <a:ext uri="{28A0092B-C50C-407E-A947-70E740481C1C}">
                <a14:useLocalDpi xmlns:a14="http://schemas.microsoft.com/office/drawing/2010/main" val="0"/>
              </a:ext>
            </a:extLst>
          </a:blip>
          <a:srcRect/>
          <a:stretch>
            <a:fillRect/>
          </a:stretch>
        </p:blipFill>
        <p:spPr bwMode="auto">
          <a:xfrm>
            <a:off x="7680187" y="252549"/>
            <a:ext cx="3588702" cy="2260212"/>
          </a:xfrm>
          <a:prstGeom prst="rect">
            <a:avLst/>
          </a:prstGeom>
          <a:noFill/>
          <a:ln>
            <a:noFill/>
          </a:ln>
        </p:spPr>
      </p:pic>
      <p:pic>
        <p:nvPicPr>
          <p:cNvPr id="14" name="Picture 13" descr="C:\Users\ThaboR.NDA\AppData\Local\Microsoft\Windows\INetCache\Content.MSO\AE982EF2.tmp"/>
          <p:cNvPicPr/>
          <p:nvPr/>
        </p:nvPicPr>
        <p:blipFill>
          <a:blip r:embed="rId9">
            <a:extLst>
              <a:ext uri="{28A0092B-C50C-407E-A947-70E740481C1C}">
                <a14:useLocalDpi xmlns:a14="http://schemas.microsoft.com/office/drawing/2010/main" val="0"/>
              </a:ext>
            </a:extLst>
          </a:blip>
          <a:srcRect/>
          <a:stretch>
            <a:fillRect/>
          </a:stretch>
        </p:blipFill>
        <p:spPr bwMode="auto">
          <a:xfrm>
            <a:off x="687974" y="4168379"/>
            <a:ext cx="2952751" cy="1781572"/>
          </a:xfrm>
          <a:prstGeom prst="rect">
            <a:avLst/>
          </a:prstGeom>
          <a:noFill/>
          <a:ln>
            <a:noFill/>
          </a:ln>
        </p:spPr>
      </p:pic>
      <p:pic>
        <p:nvPicPr>
          <p:cNvPr id="15" name="Picture 14" descr="Cannabis Dispensaries in South Africa"/>
          <p:cNvPicPr/>
          <p:nvPr/>
        </p:nvPicPr>
        <p:blipFill>
          <a:blip r:embed="rId10">
            <a:extLst>
              <a:ext uri="{28A0092B-C50C-407E-A947-70E740481C1C}">
                <a14:useLocalDpi xmlns:a14="http://schemas.microsoft.com/office/drawing/2010/main" val="0"/>
              </a:ext>
            </a:extLst>
          </a:blip>
          <a:srcRect/>
          <a:stretch>
            <a:fillRect/>
          </a:stretch>
        </p:blipFill>
        <p:spPr bwMode="auto">
          <a:xfrm>
            <a:off x="7680187" y="4168379"/>
            <a:ext cx="3588702" cy="1781572"/>
          </a:xfrm>
          <a:prstGeom prst="rect">
            <a:avLst/>
          </a:prstGeom>
          <a:noFill/>
          <a:ln>
            <a:noFill/>
          </a:ln>
        </p:spPr>
      </p:pic>
    </p:spTree>
    <p:extLst>
      <p:ext uri="{BB962C8B-B14F-4D97-AF65-F5344CB8AC3E}">
        <p14:creationId xmlns:p14="http://schemas.microsoft.com/office/powerpoint/2010/main" val="3749207729"/>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a:t>PILLAR 2: SUSTAINABLE SEED SUPPLY SYSTEMS</a:t>
            </a:r>
          </a:p>
        </p:txBody>
      </p:sp>
      <p:sp>
        <p:nvSpPr>
          <p:cNvPr id="3" name="Content Placeholder 2"/>
          <p:cNvSpPr>
            <a:spLocks noGrp="1"/>
          </p:cNvSpPr>
          <p:nvPr>
            <p:ph idx="1"/>
          </p:nvPr>
        </p:nvSpPr>
        <p:spPr/>
        <p:txBody>
          <a:bodyPr>
            <a:noAutofit/>
          </a:bodyPr>
          <a:lstStyle/>
          <a:p>
            <a:pPr marL="514350" indent="-514350">
              <a:buFont typeface="+mj-lt"/>
              <a:buAutoNum type="alphaLcPeriod"/>
            </a:pPr>
            <a:r>
              <a:rPr lang="en-ZA" sz="1600" dirty="0">
                <a:solidFill>
                  <a:schemeClr val="dk1"/>
                </a:solidFill>
                <a:latin typeface="Arial" panose="020B0604020202020204" pitchFamily="34" charset="0"/>
                <a:cs typeface="Arial" panose="020B0604020202020204" pitchFamily="34" charset="0"/>
              </a:rPr>
              <a:t>The pillar will focus on production, processing, packaging and trade of seed and related products.    </a:t>
            </a:r>
          </a:p>
          <a:p>
            <a:pPr marL="514350" indent="-514350">
              <a:buFont typeface="+mj-lt"/>
              <a:buAutoNum type="alphaLcPeriod"/>
            </a:pPr>
            <a:r>
              <a:rPr lang="en-ZA" sz="1600" dirty="0">
                <a:solidFill>
                  <a:schemeClr val="dk1"/>
                </a:solidFill>
                <a:latin typeface="Arial" panose="020B0604020202020204" pitchFamily="34" charset="0"/>
                <a:cs typeface="Arial" panose="020B0604020202020204" pitchFamily="34" charset="0"/>
              </a:rPr>
              <a:t>The Department of Agriculture, Land Reform and Rural Development lead this pillar, supported by the Department of Small Business Development. </a:t>
            </a:r>
          </a:p>
          <a:p>
            <a:pPr marL="514350" indent="-514350">
              <a:buFont typeface="+mj-lt"/>
              <a:buAutoNum type="alphaLcPeriod"/>
            </a:pPr>
            <a:endParaRPr lang="en-ZA" sz="1600" dirty="0">
              <a:solidFill>
                <a:schemeClr val="dk1"/>
              </a:solidFill>
              <a:latin typeface="Arial" panose="020B0604020202020204" pitchFamily="34" charset="0"/>
              <a:cs typeface="Arial" panose="020B0604020202020204" pitchFamily="34" charset="0"/>
            </a:endParaRPr>
          </a:p>
          <a:p>
            <a:pPr marL="514350" indent="-514350">
              <a:buFont typeface="+mj-lt"/>
              <a:buAutoNum type="alphaLcPeriod"/>
            </a:pPr>
            <a:r>
              <a:rPr lang="en-US" sz="1600" dirty="0">
                <a:latin typeface="Arial" panose="020B0604020202020204" pitchFamily="34" charset="0"/>
                <a:cs typeface="Arial" panose="020B0604020202020204" pitchFamily="34" charset="0"/>
              </a:rPr>
              <a:t>The key intervention measures regarding this pillar include the following:</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Compulsory registration. All companies and organisations involved in in breeding, multiplication and sale of Cannabis seed must be registered and have valid permits to conduct their activities. </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Certification schemes. All Cannabis seed producers, packers and other role players will need to be included in a compulsory certification scheme. The schemes will ensure that all members comply with regulations regarding seed quality and all other related matters.</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Import and export control systems. There is a need for import and export control systems and protocols for Cannabis seed to be developed and implemented.  </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Variety control and listing. All cultivars of dagga and hemp will undergo testing to ensure their distinctiveness, uniformity and stability before they are released for sale on the South African market.</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Seed testing. Seed that is destined for export market as well as that for local markets will be tested for quality and viability. This is aimed at ensuring that only high quality seed is used locally as well as exported to other countries.</a:t>
            </a:r>
          </a:p>
          <a:p>
            <a:pP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DD1A0C-602E-46A8-AE1A-B2DFCBF62AE0}" type="slidenum">
              <a:rPr lang="en-ZA" smtClean="0"/>
              <a:t>10</a:t>
            </a:fld>
            <a:endParaRPr lang="en-ZA" dirty="0"/>
          </a:p>
        </p:txBody>
      </p:sp>
    </p:spTree>
    <p:extLst>
      <p:ext uri="{BB962C8B-B14F-4D97-AF65-F5344CB8AC3E}">
        <p14:creationId xmlns:p14="http://schemas.microsoft.com/office/powerpoint/2010/main" val="404462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231945"/>
          </a:xfrm>
          <a:solidFill>
            <a:schemeClr val="accent2">
              <a:lumMod val="50000"/>
            </a:schemeClr>
          </a:solidFill>
        </p:spPr>
        <p:txBody>
          <a:bodyPr>
            <a:normAutofit fontScale="90000"/>
          </a:bodyPr>
          <a:lstStyle/>
          <a:p>
            <a:r>
              <a:rPr lang="en-US" b="1" dirty="0">
                <a:solidFill>
                  <a:schemeClr val="bg1"/>
                </a:solidFill>
              </a:rPr>
              <a:t>PILLAR 3: RESEARCH AND TECHNOLOGY DEVELOPMENT </a:t>
            </a:r>
          </a:p>
        </p:txBody>
      </p:sp>
      <p:sp>
        <p:nvSpPr>
          <p:cNvPr id="3" name="Content Placeholder 2"/>
          <p:cNvSpPr>
            <a:spLocks noGrp="1"/>
          </p:cNvSpPr>
          <p:nvPr>
            <p:ph idx="1"/>
          </p:nvPr>
        </p:nvSpPr>
        <p:spPr>
          <a:xfrm>
            <a:off x="609600" y="1756955"/>
            <a:ext cx="10972800" cy="4525963"/>
          </a:xfrm>
        </p:spPr>
        <p:txBody>
          <a:bodyPr>
            <a:normAutofit fontScale="55000" lnSpcReduction="20000"/>
          </a:bodyPr>
          <a:lstStyle/>
          <a:p>
            <a:pPr marL="457200" indent="-457200">
              <a:buFont typeface="+mj-lt"/>
              <a:buAutoNum type="alphaLcPeriod"/>
            </a:pPr>
            <a:r>
              <a:rPr lang="en-ZA" sz="3300" dirty="0">
                <a:solidFill>
                  <a:schemeClr val="dk1"/>
                </a:solidFill>
                <a:latin typeface="Arial" panose="020B0604020202020204" pitchFamily="34" charset="0"/>
                <a:cs typeface="Arial" panose="020B0604020202020204" pitchFamily="34" charset="0"/>
              </a:rPr>
              <a:t>The pillar will focus on supporting research and development programmes for the South African Cannabis industry.  This will include breeding programmes, development of new technologies needed across the entire value chain. </a:t>
            </a:r>
          </a:p>
          <a:p>
            <a:pPr marL="457200" indent="-457200">
              <a:buFont typeface="+mj-lt"/>
              <a:buAutoNum type="alphaLcPeriod"/>
            </a:pPr>
            <a:endParaRPr lang="en-ZA" sz="3300" dirty="0">
              <a:solidFill>
                <a:schemeClr val="dk1"/>
              </a:solidFill>
              <a:latin typeface="Arial" panose="020B0604020202020204" pitchFamily="34" charset="0"/>
              <a:cs typeface="Arial" panose="020B0604020202020204" pitchFamily="34" charset="0"/>
            </a:endParaRPr>
          </a:p>
          <a:p>
            <a:pPr marL="457200" indent="-457200">
              <a:buFont typeface="+mj-lt"/>
              <a:buAutoNum type="alphaLcPeriod"/>
            </a:pPr>
            <a:r>
              <a:rPr lang="en-ZA" sz="3300" dirty="0">
                <a:solidFill>
                  <a:schemeClr val="dk1"/>
                </a:solidFill>
                <a:latin typeface="Arial" panose="020B0604020202020204" pitchFamily="34" charset="0"/>
                <a:cs typeface="Arial" panose="020B0604020202020204" pitchFamily="34" charset="0"/>
              </a:rPr>
              <a:t>The Department of Science and Innovation is the leader of this pillar, supported by the Department of Trade, Industry and Competition.</a:t>
            </a:r>
          </a:p>
          <a:p>
            <a:pPr marL="457200" indent="-457200">
              <a:buFont typeface="+mj-lt"/>
              <a:buAutoNum type="alphaLcPeriod"/>
            </a:pPr>
            <a:endParaRPr lang="en-ZA" sz="3300" dirty="0">
              <a:solidFill>
                <a:schemeClr val="dk1"/>
              </a:solidFill>
              <a:latin typeface="Arial" panose="020B0604020202020204" pitchFamily="34" charset="0"/>
              <a:cs typeface="Arial" panose="020B0604020202020204" pitchFamily="34" charset="0"/>
            </a:endParaRPr>
          </a:p>
          <a:p>
            <a:pPr marL="514350" indent="-514350">
              <a:buFont typeface="+mj-lt"/>
              <a:buAutoNum type="alphaLcPeriod"/>
            </a:pPr>
            <a:r>
              <a:rPr lang="en-US" sz="3300" dirty="0">
                <a:latin typeface="Arial" panose="020B0604020202020204" pitchFamily="34" charset="0"/>
                <a:cs typeface="Arial" panose="020B0604020202020204" pitchFamily="34" charset="0"/>
              </a:rPr>
              <a:t>The key intervention measures in terms of this pillar are as follow:</a:t>
            </a:r>
          </a:p>
          <a:p>
            <a:endParaRPr lang="en-US" sz="33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3300" dirty="0">
                <a:latin typeface="Arial" panose="020B0604020202020204" pitchFamily="34" charset="0"/>
                <a:cs typeface="Arial" panose="020B0604020202020204" pitchFamily="34" charset="0"/>
              </a:rPr>
              <a:t>Breeding of new cultivars for both marijuana and hemp. The main objective will be developing new cultivars that will be suitable for a wide range of production areas in South Africa as well as catering for the needs and preferences of consumers, users and manufacturers. </a:t>
            </a:r>
          </a:p>
          <a:p>
            <a:pPr lvl="1">
              <a:buFont typeface="Wingdings" panose="05000000000000000000" pitchFamily="2" charset="2"/>
              <a:buChar char="§"/>
            </a:pPr>
            <a:r>
              <a:rPr lang="en-US" sz="3300" dirty="0">
                <a:latin typeface="Arial" panose="020B0604020202020204" pitchFamily="34" charset="0"/>
                <a:cs typeface="Arial" panose="020B0604020202020204" pitchFamily="34" charset="0"/>
              </a:rPr>
              <a:t>Product development. This relates to development of new products that can be produced from Cannabis. The products will be aimed at been used for food, medicine, beverages, textiles, construction material, cosmetics, etc.</a:t>
            </a:r>
          </a:p>
          <a:p>
            <a:pPr lvl="1">
              <a:buFont typeface="Wingdings" panose="05000000000000000000" pitchFamily="2" charset="2"/>
              <a:buChar char="§"/>
            </a:pPr>
            <a:r>
              <a:rPr lang="en-US" sz="3300" dirty="0">
                <a:latin typeface="Arial" panose="020B0604020202020204" pitchFamily="34" charset="0"/>
                <a:cs typeface="Arial" panose="020B0604020202020204" pitchFamily="34" charset="0"/>
              </a:rPr>
              <a:t>Technology adoption. Increase and facilitate access by all farmers to all available technologies. This also include the promoting the Promote the use of high yielding cultivars.</a:t>
            </a:r>
          </a:p>
          <a:p>
            <a:endParaRPr lang="en-US" dirty="0">
              <a:latin typeface="Arial" panose="020B0604020202020204" pitchFamily="34" charset="0"/>
              <a:cs typeface="Arial" panose="020B0604020202020204" pitchFamily="34" charset="0"/>
            </a:endParaRPr>
          </a:p>
          <a:p>
            <a:endParaRPr lang="en-US" sz="2000" dirty="0"/>
          </a:p>
        </p:txBody>
      </p:sp>
      <p:sp>
        <p:nvSpPr>
          <p:cNvPr id="4" name="Slide Number Placeholder 3"/>
          <p:cNvSpPr>
            <a:spLocks noGrp="1"/>
          </p:cNvSpPr>
          <p:nvPr>
            <p:ph type="sldNum" sz="quarter" idx="12"/>
          </p:nvPr>
        </p:nvSpPr>
        <p:spPr/>
        <p:txBody>
          <a:bodyPr/>
          <a:lstStyle/>
          <a:p>
            <a:fld id="{A7DD1A0C-602E-46A8-AE1A-B2DFCBF62AE0}" type="slidenum">
              <a:rPr lang="en-ZA" smtClean="0"/>
              <a:t>11</a:t>
            </a:fld>
            <a:endParaRPr lang="en-ZA" dirty="0"/>
          </a:p>
        </p:txBody>
      </p:sp>
    </p:spTree>
    <p:extLst>
      <p:ext uri="{BB962C8B-B14F-4D97-AF65-F5344CB8AC3E}">
        <p14:creationId xmlns:p14="http://schemas.microsoft.com/office/powerpoint/2010/main" val="265362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FF"/>
          </a:solidFill>
        </p:spPr>
        <p:txBody>
          <a:bodyPr>
            <a:normAutofit/>
          </a:bodyPr>
          <a:lstStyle/>
          <a:p>
            <a:r>
              <a:rPr lang="en-US" b="1" dirty="0"/>
              <a:t>PILLAR 4: PRODUCER SUPPORT SYSTEMS </a:t>
            </a:r>
          </a:p>
        </p:txBody>
      </p:sp>
      <p:sp>
        <p:nvSpPr>
          <p:cNvPr id="3" name="Content Placeholder 2"/>
          <p:cNvSpPr>
            <a:spLocks noGrp="1"/>
          </p:cNvSpPr>
          <p:nvPr>
            <p:ph idx="1"/>
          </p:nvPr>
        </p:nvSpPr>
        <p:spPr/>
        <p:txBody>
          <a:bodyPr>
            <a:noAutofit/>
          </a:bodyPr>
          <a:lstStyle/>
          <a:p>
            <a:pPr>
              <a:buFont typeface="+mj-lt"/>
              <a:buAutoNum type="alphaLcPeriod"/>
            </a:pPr>
            <a:r>
              <a:rPr lang="en-ZA" sz="1600" dirty="0">
                <a:latin typeface="Arial" panose="020B0604020202020204" pitchFamily="34" charset="0"/>
                <a:cs typeface="Arial" panose="020B0604020202020204" pitchFamily="34" charset="0"/>
              </a:rPr>
              <a:t>The pillar will focus on mobilisation and supporting farmers to participate in the Cannabis value chains. This also involve the inclusion of current “illegal” dagga growers into the formal system.  </a:t>
            </a:r>
          </a:p>
          <a:p>
            <a:pPr>
              <a:buFont typeface="+mj-lt"/>
              <a:buAutoNum type="alphaLcPeriod"/>
            </a:pPr>
            <a:r>
              <a:rPr lang="en-ZA" sz="1600" dirty="0">
                <a:latin typeface="Arial" panose="020B0604020202020204" pitchFamily="34" charset="0"/>
                <a:cs typeface="Arial" panose="020B0604020202020204" pitchFamily="34" charset="0"/>
              </a:rPr>
              <a:t>The lead department will be Department of Agriculture, Land Reform and Rural Development supported by the Department of Small Business Development.</a:t>
            </a:r>
          </a:p>
          <a:p>
            <a:pPr>
              <a:buFont typeface="+mj-lt"/>
              <a:buAutoNum type="alphaLcPeriod"/>
            </a:pPr>
            <a:endParaRPr lang="en-ZA" sz="1600" dirty="0">
              <a:latin typeface="Arial" panose="020B0604020202020204" pitchFamily="34" charset="0"/>
              <a:cs typeface="Arial" panose="020B0604020202020204" pitchFamily="34" charset="0"/>
            </a:endParaRPr>
          </a:p>
          <a:p>
            <a:pPr marL="514350" indent="-514350">
              <a:buFont typeface="+mj-lt"/>
              <a:buAutoNum type="alphaLcPeriod"/>
            </a:pPr>
            <a:r>
              <a:rPr lang="en-US" sz="1600" dirty="0">
                <a:latin typeface="Arial" panose="020B0604020202020204" pitchFamily="34" charset="0"/>
                <a:cs typeface="Arial" panose="020B0604020202020204" pitchFamily="34" charset="0"/>
              </a:rPr>
              <a:t>The key interventions in terms of this pillar are:</a:t>
            </a:r>
          </a:p>
          <a:p>
            <a:pPr lvl="1">
              <a:buFont typeface="Wingdings" panose="05000000000000000000" pitchFamily="2" charset="2"/>
              <a:buChar char="§"/>
            </a:pPr>
            <a:r>
              <a:rPr lang="en-US" sz="1400" dirty="0">
                <a:latin typeface="Arial" panose="020B0604020202020204" pitchFamily="34" charset="0"/>
                <a:cs typeface="Arial" panose="020B0604020202020204" pitchFamily="34" charset="0"/>
              </a:rPr>
              <a:t>Technical support. The farmers will need to be supported in terms of cultivar choices, cultivation practices, pest and disease control, harvesting and post-harvest practices. </a:t>
            </a:r>
          </a:p>
          <a:p>
            <a:pPr lvl="1">
              <a:buFont typeface="Wingdings" panose="05000000000000000000" pitchFamily="2" charset="2"/>
              <a:buChar char="§"/>
            </a:pPr>
            <a:r>
              <a:rPr lang="en-US" sz="1400" dirty="0">
                <a:latin typeface="Arial" panose="020B0604020202020204" pitchFamily="34" charset="0"/>
                <a:cs typeface="Arial" panose="020B0604020202020204" pitchFamily="34" charset="0"/>
              </a:rPr>
              <a:t>Financial support. There is a need for dedicated funding for farmers participating in the Cannabis industry. Financial support may in forms of grant funding, loans, equity, blended funding, etc. </a:t>
            </a:r>
          </a:p>
          <a:p>
            <a:pPr lvl="1">
              <a:buFont typeface="Wingdings" panose="05000000000000000000" pitchFamily="2" charset="2"/>
              <a:buChar char="§"/>
            </a:pPr>
            <a:r>
              <a:rPr lang="en-US" sz="1400" dirty="0">
                <a:latin typeface="Arial" panose="020B0604020202020204" pitchFamily="34" charset="0"/>
                <a:cs typeface="Arial" panose="020B0604020202020204" pitchFamily="34" charset="0"/>
              </a:rPr>
              <a:t>Zoning. Areas where conditions are conducive for growing Cannabis should be identified and zoned. These areas should preferably be in those areas where poverty and unemployment high.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DD1A0C-602E-46A8-AE1A-B2DFCBF62AE0}" type="slidenum">
              <a:rPr lang="en-ZA" smtClean="0"/>
              <a:t>12</a:t>
            </a:fld>
            <a:endParaRPr lang="en-ZA" dirty="0"/>
          </a:p>
        </p:txBody>
      </p:sp>
    </p:spTree>
    <p:extLst>
      <p:ext uri="{BB962C8B-B14F-4D97-AF65-F5344CB8AC3E}">
        <p14:creationId xmlns:p14="http://schemas.microsoft.com/office/powerpoint/2010/main" val="407490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b="1" dirty="0">
                <a:solidFill>
                  <a:schemeClr val="bg1"/>
                </a:solidFill>
              </a:rPr>
              <a:t>PILLAR 5: MARKET DEVELOPMENT</a:t>
            </a: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lphaLcPeriod"/>
            </a:pPr>
            <a:r>
              <a:rPr lang="en-US" sz="2900" dirty="0">
                <a:latin typeface="Arial" panose="020B0604020202020204" pitchFamily="34" charset="0"/>
                <a:cs typeface="Arial" panose="020B0604020202020204" pitchFamily="34" charset="0"/>
              </a:rPr>
              <a:t>The pillar will </a:t>
            </a:r>
            <a:r>
              <a:rPr lang="en-ZA" sz="2900" dirty="0">
                <a:solidFill>
                  <a:schemeClr val="dk1"/>
                </a:solidFill>
                <a:latin typeface="Arial" panose="020B0604020202020204" pitchFamily="34" charset="0"/>
                <a:cs typeface="Arial" panose="020B0604020202020204" pitchFamily="34" charset="0"/>
              </a:rPr>
              <a:t>focus on developing new domestic and export markets for the South African Cannabis industry. </a:t>
            </a:r>
          </a:p>
          <a:p>
            <a:pPr marL="514350" indent="-514350">
              <a:buFont typeface="+mj-lt"/>
              <a:buAutoNum type="alphaLcPeriod"/>
            </a:pPr>
            <a:r>
              <a:rPr lang="en-ZA" sz="2900" dirty="0">
                <a:solidFill>
                  <a:schemeClr val="dk1"/>
                </a:solidFill>
                <a:latin typeface="Arial" panose="020B0604020202020204" pitchFamily="34" charset="0"/>
                <a:cs typeface="Arial" panose="020B0604020202020204" pitchFamily="34" charset="0"/>
              </a:rPr>
              <a:t>The Department of Trade and Industry will lead this pillar supported by Department of Small Business Development.</a:t>
            </a:r>
          </a:p>
          <a:p>
            <a:pPr marL="514350" indent="-514350">
              <a:buFont typeface="+mj-lt"/>
              <a:buAutoNum type="alphaLcPeriod"/>
            </a:pPr>
            <a:endParaRPr lang="en-ZA" sz="2900" dirty="0">
              <a:solidFill>
                <a:schemeClr val="dk1"/>
              </a:solidFill>
              <a:latin typeface="Arial" panose="020B0604020202020204" pitchFamily="34" charset="0"/>
              <a:cs typeface="Arial" panose="020B0604020202020204" pitchFamily="34" charset="0"/>
            </a:endParaRPr>
          </a:p>
          <a:p>
            <a:pPr marL="514350" indent="-514350">
              <a:buFont typeface="+mj-lt"/>
              <a:buAutoNum type="alphaLcPeriod"/>
            </a:pPr>
            <a:r>
              <a:rPr lang="en-ZA" sz="2900" dirty="0">
                <a:latin typeface="Arial" panose="020B0604020202020204" pitchFamily="34" charset="0"/>
                <a:cs typeface="Arial" panose="020B0604020202020204" pitchFamily="34" charset="0"/>
              </a:rPr>
              <a:t>The critical intervention measures in terms of this pillar include the following:   </a:t>
            </a:r>
            <a:endParaRPr lang="en-US" sz="29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900" dirty="0">
                <a:latin typeface="Arial" panose="020B0604020202020204" pitchFamily="34" charset="0"/>
                <a:cs typeface="Arial" panose="020B0604020202020204" pitchFamily="34" charset="0"/>
              </a:rPr>
              <a:t>Facilitate the development of domestic market for Cannabis products.</a:t>
            </a:r>
          </a:p>
          <a:p>
            <a:pPr lvl="1">
              <a:buFont typeface="Wingdings" panose="05000000000000000000" pitchFamily="2" charset="2"/>
              <a:buChar char="§"/>
            </a:pPr>
            <a:r>
              <a:rPr lang="en-US" sz="2900" dirty="0">
                <a:latin typeface="Arial" panose="020B0604020202020204" pitchFamily="34" charset="0"/>
                <a:cs typeface="Arial" panose="020B0604020202020204" pitchFamily="34" charset="0"/>
              </a:rPr>
              <a:t>Facilitate and co-ordinate the opening of export markets for South African Cannabis products</a:t>
            </a:r>
          </a:p>
          <a:p>
            <a:pPr lvl="1">
              <a:buFont typeface="Wingdings" panose="05000000000000000000" pitchFamily="2" charset="2"/>
              <a:buChar char="§"/>
            </a:pPr>
            <a:r>
              <a:rPr lang="en-US" sz="2900" dirty="0">
                <a:latin typeface="Arial" panose="020B0604020202020204" pitchFamily="34" charset="0"/>
                <a:cs typeface="Arial" panose="020B0604020202020204" pitchFamily="34" charset="0"/>
              </a:rPr>
              <a:t>Facilitate public sector procurement of Cannabis products from resource poor farmers and manufacturers.</a:t>
            </a:r>
          </a:p>
          <a:p>
            <a:pPr lvl="1">
              <a:buFont typeface="Wingdings" panose="05000000000000000000" pitchFamily="2" charset="2"/>
              <a:buChar char="§"/>
            </a:pPr>
            <a:r>
              <a:rPr lang="en-US" sz="2900" dirty="0">
                <a:latin typeface="Arial" panose="020B0604020202020204" pitchFamily="34" charset="0"/>
                <a:cs typeface="Arial" panose="020B0604020202020204" pitchFamily="34" charset="0"/>
              </a:rPr>
              <a:t>Facilitate the development of appropriate market support infrastructure like processing plants and storage facilities.</a:t>
            </a:r>
          </a:p>
          <a:p>
            <a:pPr lvl="1">
              <a:buFont typeface="Wingdings" panose="05000000000000000000" pitchFamily="2" charset="2"/>
              <a:buChar char="§"/>
            </a:pPr>
            <a:r>
              <a:rPr lang="en-US" sz="2900" dirty="0">
                <a:latin typeface="Arial" panose="020B0604020202020204" pitchFamily="34" charset="0"/>
                <a:cs typeface="Arial" panose="020B0604020202020204" pitchFamily="34" charset="0"/>
              </a:rPr>
              <a:t>Development and implementation of incentive programmes to support the participation of resource poor suppliers in the local and export markets for Cannabis products</a:t>
            </a:r>
          </a:p>
          <a:p>
            <a:endParaRPr lang="en-US" sz="2000" dirty="0"/>
          </a:p>
        </p:txBody>
      </p:sp>
      <p:sp>
        <p:nvSpPr>
          <p:cNvPr id="4" name="Slide Number Placeholder 3"/>
          <p:cNvSpPr>
            <a:spLocks noGrp="1"/>
          </p:cNvSpPr>
          <p:nvPr>
            <p:ph type="sldNum" sz="quarter" idx="12"/>
          </p:nvPr>
        </p:nvSpPr>
        <p:spPr/>
        <p:txBody>
          <a:bodyPr/>
          <a:lstStyle/>
          <a:p>
            <a:fld id="{A7DD1A0C-602E-46A8-AE1A-B2DFCBF62AE0}" type="slidenum">
              <a:rPr lang="en-ZA" smtClean="0"/>
              <a:t>13</a:t>
            </a:fld>
            <a:endParaRPr lang="en-ZA" dirty="0"/>
          </a:p>
        </p:txBody>
      </p:sp>
    </p:spTree>
    <p:extLst>
      <p:ext uri="{BB962C8B-B14F-4D97-AF65-F5344CB8AC3E}">
        <p14:creationId xmlns:p14="http://schemas.microsoft.com/office/powerpoint/2010/main" val="119585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a:t>PILLAR 6: SUPPLIER DEVELOPMENT SYSTEMS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lphaLcPeriod"/>
            </a:pPr>
            <a:r>
              <a:rPr lang="en-US" sz="2300" dirty="0">
                <a:latin typeface="Arial" panose="020B0604020202020204" pitchFamily="34" charset="0"/>
                <a:cs typeface="Arial" panose="020B0604020202020204" pitchFamily="34" charset="0"/>
              </a:rPr>
              <a:t>The pillar focuses on supporting a wide range of suppliers to participate in the Cannabis value chains in order to ensure sustainable growth and development of this industry.</a:t>
            </a:r>
          </a:p>
          <a:p>
            <a:pPr marL="514350" indent="-514350">
              <a:buFont typeface="+mj-lt"/>
              <a:buAutoNum type="alphaLcPeriod"/>
            </a:pPr>
            <a:r>
              <a:rPr lang="en-US" sz="2300" dirty="0">
                <a:latin typeface="Arial" panose="020B0604020202020204" pitchFamily="34" charset="0"/>
                <a:cs typeface="Arial" panose="020B0604020202020204" pitchFamily="34" charset="0"/>
              </a:rPr>
              <a:t> The indigenous dagga growers and sellers should be included in the Cannabis value chains. The same also apply to new small-scale growers from other poverty stricken areas of the country.</a:t>
            </a:r>
          </a:p>
          <a:p>
            <a:pPr marL="514350" indent="-514350">
              <a:buFont typeface="+mj-lt"/>
              <a:buAutoNum type="alphaLcPeriod"/>
            </a:pPr>
            <a:r>
              <a:rPr lang="en-US" sz="2300" dirty="0">
                <a:latin typeface="Arial" panose="020B0604020202020204" pitchFamily="34" charset="0"/>
                <a:cs typeface="Arial" panose="020B0604020202020204" pitchFamily="34" charset="0"/>
              </a:rPr>
              <a:t>The Department of Small Business Development leads the pillar, supported by the Department of Trade, Industry and Competition.</a:t>
            </a:r>
          </a:p>
          <a:p>
            <a:pPr marL="514350" indent="-514350">
              <a:buFont typeface="+mj-lt"/>
              <a:buAutoNum type="alphaLcPeriod"/>
            </a:pPr>
            <a:endParaRPr lang="en-US" sz="2300" dirty="0">
              <a:latin typeface="Arial" panose="020B0604020202020204" pitchFamily="34" charset="0"/>
              <a:cs typeface="Arial" panose="020B0604020202020204" pitchFamily="34" charset="0"/>
            </a:endParaRPr>
          </a:p>
          <a:p>
            <a:pPr marL="514350" indent="-514350">
              <a:buFont typeface="+mj-lt"/>
              <a:buAutoNum type="alphaLcPeriod"/>
            </a:pPr>
            <a:r>
              <a:rPr lang="en-US" sz="2300" dirty="0">
                <a:latin typeface="Arial" panose="020B0604020202020204" pitchFamily="34" charset="0"/>
                <a:cs typeface="Arial" panose="020B0604020202020204" pitchFamily="34" charset="0"/>
              </a:rPr>
              <a:t>Key intervention measures in terms of this pillar are as follow:</a:t>
            </a:r>
          </a:p>
          <a:p>
            <a:endParaRPr lang="en-US" dirty="0"/>
          </a:p>
          <a:p>
            <a:pPr lvl="1">
              <a:buFont typeface="Wingdings" panose="05000000000000000000" pitchFamily="2" charset="2"/>
              <a:buChar char="§"/>
            </a:pPr>
            <a:r>
              <a:rPr lang="en-US" sz="1900" dirty="0">
                <a:latin typeface="Arial" panose="020B0604020202020204" pitchFamily="34" charset="0"/>
                <a:cs typeface="Arial" panose="020B0604020202020204" pitchFamily="34" charset="0"/>
              </a:rPr>
              <a:t>Development and implementation of special incubation programmes for new suppliers.</a:t>
            </a:r>
          </a:p>
          <a:p>
            <a:pPr lvl="1">
              <a:buFont typeface="Wingdings" panose="05000000000000000000" pitchFamily="2" charset="2"/>
              <a:buChar char="§"/>
            </a:pPr>
            <a:r>
              <a:rPr lang="en-US" sz="1900" dirty="0">
                <a:latin typeface="Arial" panose="020B0604020202020204" pitchFamily="34" charset="0"/>
                <a:cs typeface="Arial" panose="020B0604020202020204" pitchFamily="34" charset="0"/>
              </a:rPr>
              <a:t>Facilitating and supporting the development and signing of off-take agreements between growers of Cannabis and the manufacturers.</a:t>
            </a:r>
          </a:p>
          <a:p>
            <a:pPr lvl="1">
              <a:buFont typeface="Wingdings" panose="05000000000000000000" pitchFamily="2" charset="2"/>
              <a:buChar char="§"/>
            </a:pPr>
            <a:r>
              <a:rPr lang="en-US" sz="1900" dirty="0">
                <a:latin typeface="Arial" panose="020B0604020202020204" pitchFamily="34" charset="0"/>
                <a:cs typeface="Arial" panose="020B0604020202020204" pitchFamily="34" charset="0"/>
              </a:rPr>
              <a:t>Providing advisory services to new and emerging suppliers in the Cannabis industry.</a:t>
            </a:r>
          </a:p>
          <a:p>
            <a:endParaRPr lang="en-US" sz="2000" dirty="0"/>
          </a:p>
          <a:p>
            <a:endParaRPr lang="en-US" dirty="0"/>
          </a:p>
        </p:txBody>
      </p:sp>
      <p:sp>
        <p:nvSpPr>
          <p:cNvPr id="4" name="Slide Number Placeholder 3"/>
          <p:cNvSpPr>
            <a:spLocks noGrp="1"/>
          </p:cNvSpPr>
          <p:nvPr>
            <p:ph type="sldNum" sz="quarter" idx="12"/>
          </p:nvPr>
        </p:nvSpPr>
        <p:spPr/>
        <p:txBody>
          <a:bodyPr/>
          <a:lstStyle/>
          <a:p>
            <a:fld id="{A7DD1A0C-602E-46A8-AE1A-B2DFCBF62AE0}" type="slidenum">
              <a:rPr lang="en-ZA" smtClean="0"/>
              <a:t>14</a:t>
            </a:fld>
            <a:endParaRPr lang="en-ZA" dirty="0"/>
          </a:p>
        </p:txBody>
      </p:sp>
    </p:spTree>
    <p:extLst>
      <p:ext uri="{BB962C8B-B14F-4D97-AF65-F5344CB8AC3E}">
        <p14:creationId xmlns:p14="http://schemas.microsoft.com/office/powerpoint/2010/main" val="99984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325563"/>
          </a:xfrm>
          <a:solidFill>
            <a:srgbClr val="E329C8"/>
          </a:solidFill>
        </p:spPr>
        <p:txBody>
          <a:bodyPr>
            <a:normAutofit fontScale="90000"/>
          </a:bodyPr>
          <a:lstStyle/>
          <a:p>
            <a:r>
              <a:rPr lang="en-US" b="1" dirty="0">
                <a:solidFill>
                  <a:schemeClr val="bg1"/>
                </a:solidFill>
              </a:rPr>
              <a:t>PILLAR 7: MANUFACTURING AND PRODUCT DEVELOPMENT </a:t>
            </a: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lphaLcPeriod"/>
            </a:pPr>
            <a:endParaRPr lang="en-ZA" sz="2900" dirty="0">
              <a:solidFill>
                <a:schemeClr val="dk1"/>
              </a:solidFill>
              <a:latin typeface="Arial" panose="020B0604020202020204" pitchFamily="34" charset="0"/>
              <a:cs typeface="Arial" panose="020B0604020202020204" pitchFamily="34" charset="0"/>
            </a:endParaRPr>
          </a:p>
          <a:p>
            <a:pPr marL="514350" indent="-514350">
              <a:buFont typeface="+mj-lt"/>
              <a:buAutoNum type="alphaLcPeriod"/>
            </a:pPr>
            <a:r>
              <a:rPr lang="en-ZA" sz="2900" dirty="0">
                <a:solidFill>
                  <a:schemeClr val="dk1"/>
                </a:solidFill>
                <a:latin typeface="Arial" panose="020B0604020202020204" pitchFamily="34" charset="0"/>
                <a:cs typeface="Arial" panose="020B0604020202020204" pitchFamily="34" charset="0"/>
              </a:rPr>
              <a:t>The pillar will focus on supporting the growth and development of the manufacturing sector for Cannabis products. </a:t>
            </a:r>
          </a:p>
          <a:p>
            <a:pPr marL="514350" indent="-514350">
              <a:buFont typeface="+mj-lt"/>
              <a:buAutoNum type="alphaLcPeriod"/>
            </a:pPr>
            <a:r>
              <a:rPr lang="en-ZA" sz="2900" dirty="0">
                <a:solidFill>
                  <a:schemeClr val="dk1"/>
                </a:solidFill>
                <a:latin typeface="Arial" panose="020B0604020202020204" pitchFamily="34" charset="0"/>
                <a:cs typeface="Arial" panose="020B0604020202020204" pitchFamily="34" charset="0"/>
              </a:rPr>
              <a:t>The Department of Trade, Industry and Competition leads this pillar supported by Department of Science and Innovation, and the Department of Small Business Development.</a:t>
            </a:r>
          </a:p>
          <a:p>
            <a:pPr marL="514350" indent="-514350">
              <a:buFont typeface="+mj-lt"/>
              <a:buAutoNum type="alphaLcPeriod"/>
            </a:pPr>
            <a:endParaRPr lang="en-ZA" sz="2900" dirty="0">
              <a:solidFill>
                <a:schemeClr val="dk1"/>
              </a:solidFill>
              <a:latin typeface="Arial" panose="020B0604020202020204" pitchFamily="34" charset="0"/>
              <a:cs typeface="Arial" panose="020B0604020202020204" pitchFamily="34" charset="0"/>
            </a:endParaRPr>
          </a:p>
          <a:p>
            <a:pPr marL="514350" indent="-514350">
              <a:buFont typeface="+mj-lt"/>
              <a:buAutoNum type="alphaLcPeriod"/>
            </a:pPr>
            <a:r>
              <a:rPr lang="en-US" sz="2900" dirty="0">
                <a:latin typeface="Arial" panose="020B0604020202020204" pitchFamily="34" charset="0"/>
                <a:cs typeface="Arial" panose="020B0604020202020204" pitchFamily="34" charset="0"/>
              </a:rPr>
              <a:t>Key intervention measures include the following:</a:t>
            </a:r>
          </a:p>
          <a:p>
            <a:endParaRPr lang="en-US" dirty="0"/>
          </a:p>
          <a:p>
            <a:pPr lvl="1">
              <a:buFont typeface="Wingdings" panose="05000000000000000000" pitchFamily="2" charset="2"/>
              <a:buChar char="§"/>
            </a:pPr>
            <a:r>
              <a:rPr lang="en-US" sz="2900" dirty="0"/>
              <a:t>Infrastructure development. There is a need for investments in establishment of manufacturing plants that will be used for producing food, medicine, beverages and a whole of other value added products from raw material of both hemp and dagga. The investments will come from government, private sector, donors, and state owned entities.</a:t>
            </a:r>
          </a:p>
          <a:p>
            <a:pPr lvl="1">
              <a:buFont typeface="Wingdings" panose="05000000000000000000" pitchFamily="2" charset="2"/>
              <a:buChar char="§"/>
            </a:pPr>
            <a:r>
              <a:rPr lang="en-US" sz="2900" dirty="0"/>
              <a:t>Incentive programmes. Development and implementation of incentive programmes for development of new products from dagga and hemp. </a:t>
            </a:r>
          </a:p>
          <a:p>
            <a:pPr marL="0" indent="0">
              <a:buNone/>
            </a:pPr>
            <a:r>
              <a:rPr lang="en-US" dirty="0"/>
              <a:t> </a:t>
            </a:r>
          </a:p>
          <a:p>
            <a:endParaRPr lang="en-US" sz="2000" dirty="0"/>
          </a:p>
        </p:txBody>
      </p:sp>
      <p:sp>
        <p:nvSpPr>
          <p:cNvPr id="4" name="Slide Number Placeholder 3"/>
          <p:cNvSpPr>
            <a:spLocks noGrp="1"/>
          </p:cNvSpPr>
          <p:nvPr>
            <p:ph type="sldNum" sz="quarter" idx="12"/>
          </p:nvPr>
        </p:nvSpPr>
        <p:spPr/>
        <p:txBody>
          <a:bodyPr/>
          <a:lstStyle/>
          <a:p>
            <a:fld id="{A7DD1A0C-602E-46A8-AE1A-B2DFCBF62AE0}" type="slidenum">
              <a:rPr lang="en-ZA" smtClean="0"/>
              <a:t>15</a:t>
            </a:fld>
            <a:endParaRPr lang="en-ZA" dirty="0"/>
          </a:p>
        </p:txBody>
      </p:sp>
    </p:spTree>
    <p:extLst>
      <p:ext uri="{BB962C8B-B14F-4D97-AF65-F5344CB8AC3E}">
        <p14:creationId xmlns:p14="http://schemas.microsoft.com/office/powerpoint/2010/main" val="77340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30799"/>
          </a:solidFill>
        </p:spPr>
        <p:txBody>
          <a:bodyPr>
            <a:normAutofit/>
          </a:bodyPr>
          <a:lstStyle/>
          <a:p>
            <a:r>
              <a:rPr lang="en-US" b="1" dirty="0">
                <a:solidFill>
                  <a:schemeClr val="bg1"/>
                </a:solidFill>
              </a:rPr>
              <a:t>PILLAR 8: EDUCATION AND TRAINING </a:t>
            </a:r>
          </a:p>
        </p:txBody>
      </p:sp>
      <p:sp>
        <p:nvSpPr>
          <p:cNvPr id="3" name="Content Placeholder 2"/>
          <p:cNvSpPr>
            <a:spLocks noGrp="1"/>
          </p:cNvSpPr>
          <p:nvPr>
            <p:ph idx="1"/>
          </p:nvPr>
        </p:nvSpPr>
        <p:spPr/>
        <p:txBody>
          <a:bodyPr>
            <a:normAutofit/>
          </a:bodyPr>
          <a:lstStyle/>
          <a:p>
            <a:pPr marL="0" indent="0">
              <a:buNone/>
            </a:pPr>
            <a:r>
              <a:rPr lang="en-US" sz="2200" dirty="0"/>
              <a:t>The pillar is focused on providing a framework on education and training matters in support of the Cannabis industry. This pillar will be led by the Department of Higher Education and Training with the support of the Department of Basic Education; as well as the Department of Labour and Employment. </a:t>
            </a:r>
          </a:p>
          <a:p>
            <a:pPr marL="0" indent="0">
              <a:buNone/>
            </a:pPr>
            <a:endParaRPr lang="en-US" sz="2200" dirty="0"/>
          </a:p>
          <a:p>
            <a:pPr marL="0" indent="0">
              <a:buNone/>
            </a:pPr>
            <a:r>
              <a:rPr lang="en-US" sz="2200" dirty="0"/>
              <a:t>Some of the intervention measures under this pillar include the following:</a:t>
            </a:r>
          </a:p>
          <a:p>
            <a:pPr marL="514350" lvl="0" indent="-514350">
              <a:buFont typeface="+mj-lt"/>
              <a:buAutoNum type="alphaLcPeriod"/>
            </a:pPr>
            <a:r>
              <a:rPr lang="en-US" sz="2200" dirty="0"/>
              <a:t>Development and implementation of formal and informal training programmes on Cannabis related matters across its value chains. </a:t>
            </a:r>
          </a:p>
          <a:p>
            <a:pPr marL="514350" lvl="0" indent="-514350">
              <a:buFont typeface="+mj-lt"/>
              <a:buAutoNum type="alphaLcPeriod"/>
            </a:pPr>
            <a:r>
              <a:rPr lang="en-US" sz="2200" dirty="0"/>
              <a:t>Integration of Cannabis related matters in curricula of schools, colleges and universities. </a:t>
            </a:r>
          </a:p>
          <a:p>
            <a:pPr marL="514350" lvl="0" indent="-514350">
              <a:buFont typeface="+mj-lt"/>
              <a:buAutoNum type="alphaLcPeriod"/>
            </a:pPr>
            <a:r>
              <a:rPr lang="en-US" sz="2200" dirty="0"/>
              <a:t>Support Cannabis education and training programmes through the appropriate Sector Education and Training Authorities (SETAs).</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A7DD1A0C-602E-46A8-AE1A-B2DFCBF62AE0}" type="slidenum">
              <a:rPr lang="en-ZA" smtClean="0"/>
              <a:t>16</a:t>
            </a:fld>
            <a:endParaRPr lang="en-ZA" dirty="0"/>
          </a:p>
        </p:txBody>
      </p:sp>
    </p:spTree>
    <p:extLst>
      <p:ext uri="{BB962C8B-B14F-4D97-AF65-F5344CB8AC3E}">
        <p14:creationId xmlns:p14="http://schemas.microsoft.com/office/powerpoint/2010/main" val="182658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sz="2600" dirty="0"/>
              <a:t>Cannabis had been shrouded in controversy for many years. The pillar is focused on communicating a clear and unambiguous message about the Cannabis industry and related matters to all stakeholders and the general public. This pillar will be led by the GCIS and supported by the Department of Communications; and communication units in sector departments. The pillar provides support to all other pillars. </a:t>
            </a:r>
          </a:p>
          <a:p>
            <a:pPr marL="0" indent="0">
              <a:buNone/>
            </a:pPr>
            <a:endParaRPr lang="en-US" sz="2600" dirty="0"/>
          </a:p>
          <a:p>
            <a:pPr marL="0" indent="0">
              <a:buNone/>
            </a:pPr>
            <a:r>
              <a:rPr lang="en-US" sz="2600" dirty="0"/>
              <a:t>Some of the intervention measures under this pillar include the following:</a:t>
            </a:r>
          </a:p>
          <a:p>
            <a:pPr marL="514350" lvl="0" indent="-514350">
              <a:buFont typeface="+mj-lt"/>
              <a:buAutoNum type="alphaLcPeriod"/>
            </a:pPr>
            <a:r>
              <a:rPr lang="en-US" sz="2900" dirty="0"/>
              <a:t>Development and implementation of information and awareness programmes. The core messages will be around demystifying some of the negative perceptions about hemp, dagga and their products. </a:t>
            </a:r>
          </a:p>
          <a:p>
            <a:pPr marL="514350" lvl="0" indent="-514350">
              <a:buFont typeface="+mj-lt"/>
              <a:buAutoNum type="alphaLcPeriod"/>
            </a:pPr>
            <a:r>
              <a:rPr lang="en-US" sz="2900" dirty="0"/>
              <a:t>Promote consumer education and awareness regarding regulatory matters in order to promote compliance to government legislation and root out wrong doers. </a:t>
            </a:r>
          </a:p>
          <a:p>
            <a:pPr marL="0" indent="0">
              <a:buNone/>
            </a:pPr>
            <a:endParaRPr lang="en-US" dirty="0"/>
          </a:p>
        </p:txBody>
      </p:sp>
      <p:sp>
        <p:nvSpPr>
          <p:cNvPr id="4" name="Slide Number Placeholder 3"/>
          <p:cNvSpPr>
            <a:spLocks noGrp="1"/>
          </p:cNvSpPr>
          <p:nvPr>
            <p:ph type="sldNum" sz="quarter" idx="12"/>
          </p:nvPr>
        </p:nvSpPr>
        <p:spPr/>
        <p:txBody>
          <a:bodyPr/>
          <a:lstStyle/>
          <a:p>
            <a:fld id="{A7DD1A0C-602E-46A8-AE1A-B2DFCBF62AE0}" type="slidenum">
              <a:rPr lang="en-ZA" smtClean="0"/>
              <a:t>17</a:t>
            </a:fld>
            <a:endParaRPr lang="en-ZA" dirty="0"/>
          </a:p>
        </p:txBody>
      </p:sp>
      <p:sp>
        <p:nvSpPr>
          <p:cNvPr id="5" name="Title 1"/>
          <p:cNvSpPr>
            <a:spLocks noGrp="1"/>
          </p:cNvSpPr>
          <p:nvPr>
            <p:ph type="title"/>
          </p:nvPr>
        </p:nvSpPr>
        <p:spPr>
          <a:solidFill>
            <a:srgbClr val="FFFF00"/>
          </a:solidFill>
        </p:spPr>
        <p:txBody>
          <a:bodyPr>
            <a:normAutofit/>
          </a:bodyPr>
          <a:lstStyle/>
          <a:p>
            <a:r>
              <a:rPr lang="en-US" b="1" dirty="0"/>
              <a:t>PILLAR 9: COMMUNICATION AND AWARENESS</a:t>
            </a:r>
          </a:p>
        </p:txBody>
      </p:sp>
    </p:spTree>
    <p:extLst>
      <p:ext uri="{BB962C8B-B14F-4D97-AF65-F5344CB8AC3E}">
        <p14:creationId xmlns:p14="http://schemas.microsoft.com/office/powerpoint/2010/main" val="353179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b="1" dirty="0">
                <a:solidFill>
                  <a:schemeClr val="bg1"/>
                </a:solidFill>
              </a:rPr>
              <a:t>DEVELOPMENTAL</a:t>
            </a:r>
            <a:r>
              <a:rPr lang="en-US" b="1" dirty="0"/>
              <a:t> </a:t>
            </a:r>
            <a:r>
              <a:rPr lang="en-US" b="1" dirty="0">
                <a:solidFill>
                  <a:schemeClr val="bg1"/>
                </a:solidFill>
              </a:rPr>
              <a:t>PATHWAYS FOR CANNABIS</a:t>
            </a:r>
          </a:p>
        </p:txBody>
      </p:sp>
      <p:sp>
        <p:nvSpPr>
          <p:cNvPr id="3" name="Content Placeholder 2"/>
          <p:cNvSpPr>
            <a:spLocks noGrp="1"/>
          </p:cNvSpPr>
          <p:nvPr>
            <p:ph idx="1"/>
          </p:nvPr>
        </p:nvSpPr>
        <p:spPr/>
        <p:txBody>
          <a:bodyPr/>
          <a:lstStyle/>
          <a:p>
            <a:r>
              <a:rPr lang="en-US" dirty="0"/>
              <a:t>HEMP VALUE CHAIN</a:t>
            </a:r>
          </a:p>
          <a:p>
            <a:r>
              <a:rPr lang="en-US" dirty="0"/>
              <a:t>MEDICAL CANNABIS VALUE CHAIN</a:t>
            </a:r>
          </a:p>
          <a:p>
            <a:r>
              <a:rPr lang="en-US" dirty="0"/>
              <a:t>RECREATIONAL CANNABIS VALUE CHAIN</a:t>
            </a:r>
          </a:p>
        </p:txBody>
      </p:sp>
      <p:sp>
        <p:nvSpPr>
          <p:cNvPr id="4" name="Slide Number Placeholder 3"/>
          <p:cNvSpPr>
            <a:spLocks noGrp="1"/>
          </p:cNvSpPr>
          <p:nvPr>
            <p:ph type="sldNum" sz="quarter" idx="12"/>
          </p:nvPr>
        </p:nvSpPr>
        <p:spPr/>
        <p:txBody>
          <a:bodyPr/>
          <a:lstStyle/>
          <a:p>
            <a:fld id="{A7DD1A0C-602E-46A8-AE1A-B2DFCBF62AE0}" type="slidenum">
              <a:rPr lang="en-ZA" smtClean="0"/>
              <a:t>18</a:t>
            </a:fld>
            <a:endParaRPr lang="en-ZA" dirty="0"/>
          </a:p>
        </p:txBody>
      </p:sp>
    </p:spTree>
    <p:extLst>
      <p:ext uri="{BB962C8B-B14F-4D97-AF65-F5344CB8AC3E}">
        <p14:creationId xmlns:p14="http://schemas.microsoft.com/office/powerpoint/2010/main" val="122868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1F61C"/>
          </a:solidFill>
        </p:spPr>
        <p:txBody>
          <a:bodyPr/>
          <a:lstStyle/>
          <a:p>
            <a:r>
              <a:rPr lang="en-US" b="1" dirty="0"/>
              <a:t>UNLOCKING THE HEMP VALUE CHAIN</a:t>
            </a:r>
          </a:p>
        </p:txBody>
      </p:sp>
      <p:sp>
        <p:nvSpPr>
          <p:cNvPr id="4" name="Slide Number Placeholder 3"/>
          <p:cNvSpPr>
            <a:spLocks noGrp="1"/>
          </p:cNvSpPr>
          <p:nvPr>
            <p:ph type="sldNum" sz="quarter" idx="12"/>
          </p:nvPr>
        </p:nvSpPr>
        <p:spPr/>
        <p:txBody>
          <a:bodyPr/>
          <a:lstStyle/>
          <a:p>
            <a:fld id="{A7DD1A0C-602E-46A8-AE1A-B2DFCBF62AE0}" type="slidenum">
              <a:rPr lang="en-ZA" smtClean="0"/>
              <a:t>19</a:t>
            </a:fld>
            <a:endParaRPr lang="en-ZA" dirty="0"/>
          </a:p>
        </p:txBody>
      </p:sp>
      <p:sp>
        <p:nvSpPr>
          <p:cNvPr id="5" name="Pentagon 4"/>
          <p:cNvSpPr/>
          <p:nvPr/>
        </p:nvSpPr>
        <p:spPr>
          <a:xfrm>
            <a:off x="505097" y="1672045"/>
            <a:ext cx="2705475" cy="1149531"/>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PRODUCTION INPUTS</a:t>
            </a:r>
          </a:p>
        </p:txBody>
      </p:sp>
      <p:sp>
        <p:nvSpPr>
          <p:cNvPr id="6" name="Pentagon 5"/>
          <p:cNvSpPr/>
          <p:nvPr/>
        </p:nvSpPr>
        <p:spPr>
          <a:xfrm>
            <a:off x="3210573" y="1672043"/>
            <a:ext cx="2643042" cy="114953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PRIMARY PRODUCTION</a:t>
            </a:r>
          </a:p>
        </p:txBody>
      </p:sp>
      <p:sp>
        <p:nvSpPr>
          <p:cNvPr id="7" name="Pentagon 6"/>
          <p:cNvSpPr/>
          <p:nvPr/>
        </p:nvSpPr>
        <p:spPr>
          <a:xfrm>
            <a:off x="5853615" y="1672044"/>
            <a:ext cx="3322316" cy="1149531"/>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2400" b="1" dirty="0"/>
              <a:t>MANUFACTURING AND PRODUCT DEVELOPMENT</a:t>
            </a:r>
          </a:p>
        </p:txBody>
      </p:sp>
      <p:sp>
        <p:nvSpPr>
          <p:cNvPr id="9" name="Pentagon 8"/>
          <p:cNvSpPr/>
          <p:nvPr/>
        </p:nvSpPr>
        <p:spPr>
          <a:xfrm>
            <a:off x="9175931" y="1733004"/>
            <a:ext cx="2275840" cy="1149531"/>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MARKETING</a:t>
            </a:r>
          </a:p>
        </p:txBody>
      </p:sp>
      <p:sp>
        <p:nvSpPr>
          <p:cNvPr id="16" name="Rounded Rectangle 15"/>
          <p:cNvSpPr/>
          <p:nvPr/>
        </p:nvSpPr>
        <p:spPr>
          <a:xfrm>
            <a:off x="5853615" y="3665855"/>
            <a:ext cx="3116214" cy="263779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Cosmetics and Body Care Products</a:t>
            </a:r>
          </a:p>
          <a:p>
            <a:pPr marL="285750" indent="-285750">
              <a:buFont typeface="Wingdings" panose="05000000000000000000" pitchFamily="2" charset="2"/>
              <a:buChar char="§"/>
            </a:pPr>
            <a:r>
              <a:rPr lang="en-US" dirty="0"/>
              <a:t>Foods and Animal Feeds</a:t>
            </a:r>
          </a:p>
          <a:p>
            <a:pPr marL="285750" indent="-285750">
              <a:buFont typeface="Wingdings" panose="05000000000000000000" pitchFamily="2" charset="2"/>
              <a:buChar char="§"/>
            </a:pPr>
            <a:r>
              <a:rPr lang="en-US" dirty="0"/>
              <a:t>Nutraceuticals</a:t>
            </a:r>
          </a:p>
          <a:p>
            <a:pPr marL="285750" indent="-285750">
              <a:buFont typeface="Wingdings" panose="05000000000000000000" pitchFamily="2" charset="2"/>
              <a:buChar char="§"/>
            </a:pPr>
            <a:r>
              <a:rPr lang="en-US" dirty="0"/>
              <a:t>Beverages</a:t>
            </a:r>
          </a:p>
          <a:p>
            <a:pPr marL="285750" indent="-285750">
              <a:buFont typeface="Wingdings" panose="05000000000000000000" pitchFamily="2" charset="2"/>
              <a:buChar char="§"/>
            </a:pPr>
            <a:r>
              <a:rPr lang="en-US" dirty="0"/>
              <a:t>Textiles</a:t>
            </a:r>
          </a:p>
          <a:p>
            <a:pPr marL="285750" indent="-285750">
              <a:buFont typeface="Wingdings" panose="05000000000000000000" pitchFamily="2" charset="2"/>
              <a:buChar char="§"/>
            </a:pPr>
            <a:r>
              <a:rPr lang="en-US" dirty="0"/>
              <a:t>Building Material</a:t>
            </a:r>
          </a:p>
          <a:p>
            <a:pPr marL="285750" indent="-285750">
              <a:buFont typeface="Wingdings" panose="05000000000000000000" pitchFamily="2" charset="2"/>
              <a:buChar char="§"/>
            </a:pPr>
            <a:r>
              <a:rPr lang="en-US" dirty="0"/>
              <a:t>Paper </a:t>
            </a:r>
          </a:p>
          <a:p>
            <a:pPr marL="285750" indent="-285750">
              <a:buFont typeface="Wingdings" panose="05000000000000000000" pitchFamily="2" charset="2"/>
              <a:buChar char="§"/>
            </a:pPr>
            <a:r>
              <a:rPr lang="en-US" dirty="0"/>
              <a:t>Industrial Products</a:t>
            </a:r>
          </a:p>
        </p:txBody>
      </p:sp>
      <p:sp>
        <p:nvSpPr>
          <p:cNvPr id="17" name="Rounded Rectangle 16"/>
          <p:cNvSpPr/>
          <p:nvPr/>
        </p:nvSpPr>
        <p:spPr>
          <a:xfrm>
            <a:off x="3057450" y="3661500"/>
            <a:ext cx="2511684" cy="2637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Smallholder Growers</a:t>
            </a:r>
          </a:p>
          <a:p>
            <a:pPr marL="285750" indent="-285750">
              <a:buFont typeface="Wingdings" panose="05000000000000000000" pitchFamily="2" charset="2"/>
              <a:buChar char="§"/>
            </a:pPr>
            <a:r>
              <a:rPr lang="en-US" dirty="0"/>
              <a:t>Commercial Growers</a:t>
            </a:r>
          </a:p>
          <a:p>
            <a:pPr marL="285750" indent="-285750">
              <a:buFont typeface="Wingdings" panose="05000000000000000000" pitchFamily="2" charset="2"/>
              <a:buChar char="§"/>
            </a:pPr>
            <a:r>
              <a:rPr lang="en-US" dirty="0"/>
              <a:t>Contractors</a:t>
            </a:r>
          </a:p>
        </p:txBody>
      </p:sp>
      <p:sp>
        <p:nvSpPr>
          <p:cNvPr id="18" name="Rounded Rectangle 17"/>
          <p:cNvSpPr/>
          <p:nvPr/>
        </p:nvSpPr>
        <p:spPr>
          <a:xfrm>
            <a:off x="365031" y="3661501"/>
            <a:ext cx="2491380" cy="263779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Breeding Companies</a:t>
            </a:r>
          </a:p>
          <a:p>
            <a:pPr marL="285750" indent="-285750">
              <a:buFont typeface="Wingdings" panose="05000000000000000000" pitchFamily="2" charset="2"/>
              <a:buChar char="§"/>
            </a:pPr>
            <a:r>
              <a:rPr lang="en-US" dirty="0"/>
              <a:t>Seed Companies</a:t>
            </a:r>
          </a:p>
          <a:p>
            <a:pPr marL="285750" indent="-285750">
              <a:buFont typeface="Wingdings" panose="05000000000000000000" pitchFamily="2" charset="2"/>
              <a:buChar char="§"/>
            </a:pPr>
            <a:r>
              <a:rPr lang="en-US" dirty="0"/>
              <a:t>Nurseries</a:t>
            </a:r>
          </a:p>
          <a:p>
            <a:pPr marL="285750" indent="-285750">
              <a:buFont typeface="Wingdings" panose="05000000000000000000" pitchFamily="2" charset="2"/>
              <a:buChar char="§"/>
            </a:pPr>
            <a:r>
              <a:rPr lang="en-US" dirty="0"/>
              <a:t>Chemical Companies</a:t>
            </a:r>
          </a:p>
        </p:txBody>
      </p:sp>
      <p:sp>
        <p:nvSpPr>
          <p:cNvPr id="19" name="Rounded Rectangle 18"/>
          <p:cNvSpPr/>
          <p:nvPr/>
        </p:nvSpPr>
        <p:spPr>
          <a:xfrm>
            <a:off x="9175932" y="3661501"/>
            <a:ext cx="2615474" cy="27684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Local Markets</a:t>
            </a:r>
          </a:p>
          <a:p>
            <a:pPr marL="285750" indent="-285750">
              <a:buFont typeface="Wingdings" panose="05000000000000000000" pitchFamily="2" charset="2"/>
              <a:buChar char="§"/>
            </a:pPr>
            <a:r>
              <a:rPr lang="en-US" dirty="0"/>
              <a:t>Export Markets</a:t>
            </a:r>
          </a:p>
        </p:txBody>
      </p:sp>
    </p:spTree>
    <p:extLst>
      <p:ext uri="{BB962C8B-B14F-4D97-AF65-F5344CB8AC3E}">
        <p14:creationId xmlns:p14="http://schemas.microsoft.com/office/powerpoint/2010/main" val="235458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endParaRPr lang="en-ZA" dirty="0"/>
          </a:p>
        </p:txBody>
      </p:sp>
      <p:sp>
        <p:nvSpPr>
          <p:cNvPr id="3" name="Content Placeholder 2"/>
          <p:cNvSpPr>
            <a:spLocks noGrp="1"/>
          </p:cNvSpPr>
          <p:nvPr>
            <p:ph idx="1"/>
          </p:nvPr>
        </p:nvSpPr>
        <p:spPr/>
        <p:txBody>
          <a:bodyPr>
            <a:normAutofit lnSpcReduction="10000"/>
          </a:bodyPr>
          <a:lstStyle/>
          <a:p>
            <a:pPr marL="514350" indent="-514350">
              <a:buFont typeface="+mj-lt"/>
              <a:buAutoNum type="alphaLcPeriod"/>
            </a:pPr>
            <a:r>
              <a:rPr lang="en-US" dirty="0"/>
              <a:t>Present an integrated government approach towards unlocking the economic potential of hemp and dagga in South Africa.</a:t>
            </a:r>
          </a:p>
          <a:p>
            <a:pPr marL="514350" indent="-514350">
              <a:buFont typeface="+mj-lt"/>
              <a:buAutoNum type="alphaLcPeriod"/>
            </a:pPr>
            <a:r>
              <a:rPr lang="en-US" dirty="0"/>
              <a:t>Provides an update on</a:t>
            </a:r>
          </a:p>
          <a:p>
            <a:pPr lvl="1">
              <a:buFont typeface="Wingdings" panose="05000000000000000000" pitchFamily="2" charset="2"/>
              <a:buChar char="§"/>
            </a:pPr>
            <a:r>
              <a:rPr lang="en-US" dirty="0"/>
              <a:t>Progress made in the development of Cannabis Master Plan</a:t>
            </a:r>
          </a:p>
          <a:p>
            <a:pPr lvl="1">
              <a:buFont typeface="Wingdings" panose="05000000000000000000" pitchFamily="2" charset="2"/>
              <a:buChar char="§"/>
            </a:pPr>
            <a:r>
              <a:rPr lang="en-US" dirty="0"/>
              <a:t>Analyses of various Cannabis value chains</a:t>
            </a:r>
          </a:p>
          <a:p>
            <a:pPr lvl="1">
              <a:buFont typeface="Wingdings" panose="05000000000000000000" pitchFamily="2" charset="2"/>
              <a:buChar char="§"/>
            </a:pPr>
            <a:r>
              <a:rPr lang="en-US" dirty="0"/>
              <a:t>Investment opportunities in the Cannabis industry (dagga and hemp)</a:t>
            </a:r>
          </a:p>
          <a:p>
            <a:pPr lvl="1">
              <a:buFont typeface="Wingdings" panose="05000000000000000000" pitchFamily="2" charset="2"/>
              <a:buChar char="§"/>
            </a:pPr>
            <a:r>
              <a:rPr lang="en-US" dirty="0"/>
              <a:t>Clarify the roles and responsibilities of all social partners; that is business, labour, communities and government. </a:t>
            </a:r>
          </a:p>
          <a:p>
            <a:pPr marL="0" indent="0">
              <a:buNone/>
            </a:pPr>
            <a:endParaRPr lang="en-US" dirty="0"/>
          </a:p>
          <a:p>
            <a:endParaRPr lang="en-US" dirty="0"/>
          </a:p>
          <a:p>
            <a:pPr lvl="1"/>
            <a:endParaRPr lang="en-ZA" dirty="0"/>
          </a:p>
        </p:txBody>
      </p:sp>
      <p:sp>
        <p:nvSpPr>
          <p:cNvPr id="4" name="Slide Number Placeholder 3"/>
          <p:cNvSpPr>
            <a:spLocks noGrp="1"/>
          </p:cNvSpPr>
          <p:nvPr>
            <p:ph type="sldNum" sz="quarter" idx="12"/>
          </p:nvPr>
        </p:nvSpPr>
        <p:spPr/>
        <p:txBody>
          <a:bodyPr/>
          <a:lstStyle/>
          <a:p>
            <a:fld id="{A7DD1A0C-602E-46A8-AE1A-B2DFCBF62AE0}" type="slidenum">
              <a:rPr lang="en-ZA" smtClean="0"/>
              <a:t>2</a:t>
            </a:fld>
            <a:endParaRPr lang="en-ZA" dirty="0"/>
          </a:p>
        </p:txBody>
      </p:sp>
      <p:sp>
        <p:nvSpPr>
          <p:cNvPr id="5" name="Title 1"/>
          <p:cNvSpPr txBox="1">
            <a:spLocks/>
          </p:cNvSpPr>
          <p:nvPr/>
        </p:nvSpPr>
        <p:spPr>
          <a:xfrm>
            <a:off x="609600" y="407989"/>
            <a:ext cx="10972800" cy="1143000"/>
          </a:xfrm>
          <a:prstGeom prst="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a:latin typeface="Arial" charset="0"/>
                <a:ea typeface="Arial" charset="0"/>
                <a:cs typeface="Arial" charset="0"/>
              </a:rPr>
              <a:t>PURPOSE OF THE PRESENTATION</a:t>
            </a:r>
            <a:endParaRPr lang="en-ZA" sz="4000" b="1" dirty="0">
              <a:latin typeface="Arial" charset="0"/>
              <a:ea typeface="Arial" charset="0"/>
              <a:cs typeface="Arial" charset="0"/>
            </a:endParaRPr>
          </a:p>
        </p:txBody>
      </p:sp>
    </p:spTree>
    <p:extLst>
      <p:ext uri="{BB962C8B-B14F-4D97-AF65-F5344CB8AC3E}">
        <p14:creationId xmlns:p14="http://schemas.microsoft.com/office/powerpoint/2010/main" val="133965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rmAutofit fontScale="90000"/>
          </a:bodyPr>
          <a:lstStyle/>
          <a:p>
            <a:r>
              <a:rPr lang="en-US" b="1" dirty="0">
                <a:solidFill>
                  <a:schemeClr val="bg1"/>
                </a:solidFill>
              </a:rPr>
              <a:t>UNLOCKING THE MEDICINAL CANNABIS (DAGGA) VALUE CHAIN</a:t>
            </a:r>
          </a:p>
        </p:txBody>
      </p:sp>
      <p:sp>
        <p:nvSpPr>
          <p:cNvPr id="4" name="Slide Number Placeholder 3"/>
          <p:cNvSpPr>
            <a:spLocks noGrp="1"/>
          </p:cNvSpPr>
          <p:nvPr>
            <p:ph type="sldNum" sz="quarter" idx="12"/>
          </p:nvPr>
        </p:nvSpPr>
        <p:spPr/>
        <p:txBody>
          <a:bodyPr/>
          <a:lstStyle/>
          <a:p>
            <a:fld id="{A7DD1A0C-602E-46A8-AE1A-B2DFCBF62AE0}" type="slidenum">
              <a:rPr lang="en-ZA" smtClean="0"/>
              <a:t>20</a:t>
            </a:fld>
            <a:endParaRPr lang="en-ZA" dirty="0"/>
          </a:p>
        </p:txBody>
      </p:sp>
      <p:sp>
        <p:nvSpPr>
          <p:cNvPr id="5" name="Pentagon 4"/>
          <p:cNvSpPr/>
          <p:nvPr/>
        </p:nvSpPr>
        <p:spPr>
          <a:xfrm>
            <a:off x="505097" y="1672045"/>
            <a:ext cx="2705475" cy="1149531"/>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PRODUCTION INPUTS</a:t>
            </a:r>
          </a:p>
        </p:txBody>
      </p:sp>
      <p:sp>
        <p:nvSpPr>
          <p:cNvPr id="6" name="Pentagon 5"/>
          <p:cNvSpPr/>
          <p:nvPr/>
        </p:nvSpPr>
        <p:spPr>
          <a:xfrm>
            <a:off x="3210573" y="1672043"/>
            <a:ext cx="2643042" cy="114953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PRIMARY PRODUCTION</a:t>
            </a:r>
          </a:p>
        </p:txBody>
      </p:sp>
      <p:sp>
        <p:nvSpPr>
          <p:cNvPr id="7" name="Pentagon 6"/>
          <p:cNvSpPr/>
          <p:nvPr/>
        </p:nvSpPr>
        <p:spPr>
          <a:xfrm>
            <a:off x="5853615" y="1672044"/>
            <a:ext cx="3322316" cy="1149531"/>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2400" b="1" dirty="0"/>
              <a:t>MANUFACTURING AND PRODUCT DEVELOPMENT</a:t>
            </a:r>
          </a:p>
        </p:txBody>
      </p:sp>
      <p:sp>
        <p:nvSpPr>
          <p:cNvPr id="9" name="Pentagon 8"/>
          <p:cNvSpPr/>
          <p:nvPr/>
        </p:nvSpPr>
        <p:spPr>
          <a:xfrm>
            <a:off x="9175931" y="1733004"/>
            <a:ext cx="2275840" cy="1149531"/>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MARKETING</a:t>
            </a:r>
          </a:p>
        </p:txBody>
      </p:sp>
      <p:sp>
        <p:nvSpPr>
          <p:cNvPr id="16" name="Rounded Rectangle 15"/>
          <p:cNvSpPr/>
          <p:nvPr/>
        </p:nvSpPr>
        <p:spPr>
          <a:xfrm>
            <a:off x="5853615" y="3665855"/>
            <a:ext cx="3116214" cy="2637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Pharmaceuticals </a:t>
            </a:r>
          </a:p>
          <a:p>
            <a:pPr marL="285750" indent="-285750">
              <a:buFont typeface="Wingdings" panose="05000000000000000000" pitchFamily="2" charset="2"/>
              <a:buChar char="§"/>
            </a:pPr>
            <a:r>
              <a:rPr lang="en-US" dirty="0"/>
              <a:t>Cannabis Oil</a:t>
            </a:r>
          </a:p>
          <a:p>
            <a:pPr marL="285750" indent="-285750">
              <a:buFont typeface="Wingdings" panose="05000000000000000000" pitchFamily="2" charset="2"/>
              <a:buChar char="§"/>
            </a:pPr>
            <a:r>
              <a:rPr lang="en-US" dirty="0"/>
              <a:t>African Medicines</a:t>
            </a:r>
          </a:p>
          <a:p>
            <a:pPr marL="285750" indent="-285750">
              <a:buFont typeface="Wingdings" panose="05000000000000000000" pitchFamily="2" charset="2"/>
              <a:buChar char="§"/>
            </a:pPr>
            <a:r>
              <a:rPr lang="en-US" dirty="0"/>
              <a:t>Foods </a:t>
            </a:r>
          </a:p>
          <a:p>
            <a:pPr marL="285750" indent="-285750">
              <a:buFont typeface="Wingdings" panose="05000000000000000000" pitchFamily="2" charset="2"/>
              <a:buChar char="§"/>
            </a:pPr>
            <a:r>
              <a:rPr lang="en-US" dirty="0"/>
              <a:t>Nutraceuticals</a:t>
            </a:r>
          </a:p>
          <a:p>
            <a:pPr marL="285750" indent="-285750">
              <a:buFont typeface="Wingdings" panose="05000000000000000000" pitchFamily="2" charset="2"/>
              <a:buChar char="§"/>
            </a:pPr>
            <a:r>
              <a:rPr lang="en-US" dirty="0"/>
              <a:t>Health Infused Products (Energy Drinks, Teas, etc.)</a:t>
            </a:r>
          </a:p>
          <a:p>
            <a:pPr marL="285750" indent="-285750">
              <a:buFont typeface="Wingdings" panose="05000000000000000000" pitchFamily="2" charset="2"/>
              <a:buChar char="§"/>
            </a:pPr>
            <a:r>
              <a:rPr lang="en-US" dirty="0"/>
              <a:t>Cosmeceuticals</a:t>
            </a:r>
          </a:p>
          <a:p>
            <a:pPr marL="285750" indent="-285750">
              <a:buFont typeface="Wingdings" panose="05000000000000000000" pitchFamily="2" charset="2"/>
              <a:buChar char="§"/>
            </a:pPr>
            <a:r>
              <a:rPr lang="en-US" dirty="0"/>
              <a:t>Industrial Products</a:t>
            </a:r>
          </a:p>
        </p:txBody>
      </p:sp>
      <p:sp>
        <p:nvSpPr>
          <p:cNvPr id="17" name="Rounded Rectangle 16"/>
          <p:cNvSpPr/>
          <p:nvPr/>
        </p:nvSpPr>
        <p:spPr>
          <a:xfrm>
            <a:off x="3057450" y="3661500"/>
            <a:ext cx="2511684" cy="2637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Smallholder Growers</a:t>
            </a:r>
          </a:p>
          <a:p>
            <a:pPr marL="285750" indent="-285750">
              <a:buFont typeface="Wingdings" panose="05000000000000000000" pitchFamily="2" charset="2"/>
              <a:buChar char="§"/>
            </a:pPr>
            <a:r>
              <a:rPr lang="en-US" dirty="0"/>
              <a:t>Commercial Growers</a:t>
            </a:r>
          </a:p>
          <a:p>
            <a:pPr marL="285750" indent="-285750">
              <a:buFont typeface="Wingdings" panose="05000000000000000000" pitchFamily="2" charset="2"/>
              <a:buChar char="§"/>
            </a:pPr>
            <a:r>
              <a:rPr lang="en-US" dirty="0"/>
              <a:t>Contractors</a:t>
            </a:r>
          </a:p>
        </p:txBody>
      </p:sp>
      <p:sp>
        <p:nvSpPr>
          <p:cNvPr id="18" name="Rounded Rectangle 17"/>
          <p:cNvSpPr/>
          <p:nvPr/>
        </p:nvSpPr>
        <p:spPr>
          <a:xfrm>
            <a:off x="365031" y="3661501"/>
            <a:ext cx="2491380" cy="263779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Breeding Companies</a:t>
            </a:r>
          </a:p>
          <a:p>
            <a:pPr marL="285750" indent="-285750">
              <a:buFont typeface="Wingdings" panose="05000000000000000000" pitchFamily="2" charset="2"/>
              <a:buChar char="§"/>
            </a:pPr>
            <a:r>
              <a:rPr lang="en-US" dirty="0"/>
              <a:t>Seed Companies</a:t>
            </a:r>
          </a:p>
          <a:p>
            <a:pPr marL="285750" indent="-285750">
              <a:buFont typeface="Wingdings" panose="05000000000000000000" pitchFamily="2" charset="2"/>
              <a:buChar char="§"/>
            </a:pPr>
            <a:r>
              <a:rPr lang="en-US" dirty="0"/>
              <a:t>Nurseries</a:t>
            </a:r>
          </a:p>
          <a:p>
            <a:pPr marL="285750" indent="-285750">
              <a:buFont typeface="Wingdings" panose="05000000000000000000" pitchFamily="2" charset="2"/>
              <a:buChar char="§"/>
            </a:pPr>
            <a:r>
              <a:rPr lang="en-US" dirty="0"/>
              <a:t>Chemical Companies</a:t>
            </a:r>
          </a:p>
        </p:txBody>
      </p:sp>
      <p:sp>
        <p:nvSpPr>
          <p:cNvPr id="19" name="Rounded Rectangle 18"/>
          <p:cNvSpPr/>
          <p:nvPr/>
        </p:nvSpPr>
        <p:spPr>
          <a:xfrm>
            <a:off x="9175932" y="3661501"/>
            <a:ext cx="2484845" cy="276842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solidFill>
                  <a:schemeClr val="tx1"/>
                </a:solidFill>
              </a:rPr>
              <a:t>Local Markets</a:t>
            </a:r>
          </a:p>
          <a:p>
            <a:pPr marL="285750" indent="-285750">
              <a:buFont typeface="Wingdings" panose="05000000000000000000" pitchFamily="2" charset="2"/>
              <a:buChar char="§"/>
            </a:pPr>
            <a:r>
              <a:rPr lang="en-US" dirty="0">
                <a:solidFill>
                  <a:schemeClr val="tx1"/>
                </a:solidFill>
              </a:rPr>
              <a:t>Export Markets</a:t>
            </a:r>
          </a:p>
        </p:txBody>
      </p:sp>
    </p:spTree>
    <p:extLst>
      <p:ext uri="{BB962C8B-B14F-4D97-AF65-F5344CB8AC3E}">
        <p14:creationId xmlns:p14="http://schemas.microsoft.com/office/powerpoint/2010/main" val="384572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b="1" dirty="0">
                <a:solidFill>
                  <a:schemeClr val="bg1"/>
                </a:solidFill>
              </a:rPr>
              <a:t>UNLOCKING THE RECREATIONAL CANNABIS (DAGGA) VALUE CHAIN</a:t>
            </a:r>
          </a:p>
        </p:txBody>
      </p:sp>
      <p:sp>
        <p:nvSpPr>
          <p:cNvPr id="4" name="Slide Number Placeholder 3"/>
          <p:cNvSpPr>
            <a:spLocks noGrp="1"/>
          </p:cNvSpPr>
          <p:nvPr>
            <p:ph type="sldNum" sz="quarter" idx="12"/>
          </p:nvPr>
        </p:nvSpPr>
        <p:spPr/>
        <p:txBody>
          <a:bodyPr/>
          <a:lstStyle/>
          <a:p>
            <a:fld id="{A7DD1A0C-602E-46A8-AE1A-B2DFCBF62AE0}" type="slidenum">
              <a:rPr lang="en-ZA" smtClean="0"/>
              <a:t>21</a:t>
            </a:fld>
            <a:endParaRPr lang="en-ZA" dirty="0"/>
          </a:p>
        </p:txBody>
      </p:sp>
      <p:sp>
        <p:nvSpPr>
          <p:cNvPr id="5" name="Pentagon 4"/>
          <p:cNvSpPr/>
          <p:nvPr/>
        </p:nvSpPr>
        <p:spPr>
          <a:xfrm>
            <a:off x="505097" y="1672045"/>
            <a:ext cx="2705475" cy="1149531"/>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PRODUCTION INPUTS</a:t>
            </a:r>
          </a:p>
        </p:txBody>
      </p:sp>
      <p:sp>
        <p:nvSpPr>
          <p:cNvPr id="6" name="Pentagon 5"/>
          <p:cNvSpPr/>
          <p:nvPr/>
        </p:nvSpPr>
        <p:spPr>
          <a:xfrm>
            <a:off x="3210573" y="1672043"/>
            <a:ext cx="2643042" cy="114953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PRIMARY PRODUCTION</a:t>
            </a:r>
          </a:p>
        </p:txBody>
      </p:sp>
      <p:sp>
        <p:nvSpPr>
          <p:cNvPr id="7" name="Pentagon 6"/>
          <p:cNvSpPr/>
          <p:nvPr/>
        </p:nvSpPr>
        <p:spPr>
          <a:xfrm>
            <a:off x="5853615" y="1672044"/>
            <a:ext cx="3322316" cy="1149531"/>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2400" b="1" dirty="0"/>
              <a:t>VALUE ADDITION</a:t>
            </a:r>
          </a:p>
        </p:txBody>
      </p:sp>
      <p:sp>
        <p:nvSpPr>
          <p:cNvPr id="9" name="Pentagon 8"/>
          <p:cNvSpPr/>
          <p:nvPr/>
        </p:nvSpPr>
        <p:spPr>
          <a:xfrm>
            <a:off x="9175931" y="1733004"/>
            <a:ext cx="2275840" cy="1149531"/>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MARKETING</a:t>
            </a:r>
          </a:p>
        </p:txBody>
      </p:sp>
      <p:sp>
        <p:nvSpPr>
          <p:cNvPr id="16" name="Rounded Rectangle 15"/>
          <p:cNvSpPr/>
          <p:nvPr/>
        </p:nvSpPr>
        <p:spPr>
          <a:xfrm>
            <a:off x="5853615" y="3665855"/>
            <a:ext cx="3116214" cy="263779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t>Own use</a:t>
            </a:r>
          </a:p>
        </p:txBody>
      </p:sp>
      <p:sp>
        <p:nvSpPr>
          <p:cNvPr id="17" name="Rounded Rectangle 16"/>
          <p:cNvSpPr/>
          <p:nvPr/>
        </p:nvSpPr>
        <p:spPr>
          <a:xfrm>
            <a:off x="3057450" y="3661500"/>
            <a:ext cx="2511684" cy="2637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Smallholder Growers</a:t>
            </a:r>
          </a:p>
        </p:txBody>
      </p:sp>
      <p:sp>
        <p:nvSpPr>
          <p:cNvPr id="18" name="Rounded Rectangle 17"/>
          <p:cNvSpPr/>
          <p:nvPr/>
        </p:nvSpPr>
        <p:spPr>
          <a:xfrm>
            <a:off x="365031" y="3661501"/>
            <a:ext cx="2491380" cy="263779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Breeding Companies</a:t>
            </a:r>
          </a:p>
          <a:p>
            <a:pPr marL="285750" indent="-285750">
              <a:buFont typeface="Wingdings" panose="05000000000000000000" pitchFamily="2" charset="2"/>
              <a:buChar char="§"/>
            </a:pPr>
            <a:r>
              <a:rPr lang="en-US" dirty="0"/>
              <a:t>Seed Companies</a:t>
            </a:r>
          </a:p>
          <a:p>
            <a:pPr marL="285750" indent="-285750">
              <a:buFont typeface="Wingdings" panose="05000000000000000000" pitchFamily="2" charset="2"/>
              <a:buChar char="§"/>
            </a:pPr>
            <a:r>
              <a:rPr lang="en-US" dirty="0"/>
              <a:t>Nurseries</a:t>
            </a:r>
          </a:p>
          <a:p>
            <a:pPr marL="285750" indent="-285750">
              <a:buFont typeface="Wingdings" panose="05000000000000000000" pitchFamily="2" charset="2"/>
              <a:buChar char="§"/>
            </a:pPr>
            <a:r>
              <a:rPr lang="en-US" dirty="0"/>
              <a:t>Chemical Companies</a:t>
            </a:r>
          </a:p>
        </p:txBody>
      </p:sp>
      <p:sp>
        <p:nvSpPr>
          <p:cNvPr id="19" name="Rounded Rectangle 18"/>
          <p:cNvSpPr/>
          <p:nvPr/>
        </p:nvSpPr>
        <p:spPr>
          <a:xfrm>
            <a:off x="9175932" y="3661501"/>
            <a:ext cx="2484845" cy="27684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solidFill>
                  <a:schemeClr val="bg1"/>
                </a:solidFill>
              </a:rPr>
              <a:t>Not Allowed</a:t>
            </a:r>
          </a:p>
        </p:txBody>
      </p:sp>
    </p:spTree>
    <p:extLst>
      <p:ext uri="{BB962C8B-B14F-4D97-AF65-F5344CB8AC3E}">
        <p14:creationId xmlns:p14="http://schemas.microsoft.com/office/powerpoint/2010/main" val="93408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Autofit/>
          </a:bodyPr>
          <a:lstStyle/>
          <a:p>
            <a:r>
              <a:rPr lang="en-US" sz="3600" b="1" dirty="0">
                <a:solidFill>
                  <a:schemeClr val="bg1"/>
                </a:solidFill>
              </a:rPr>
              <a:t>MODEL FOR INCLUSION OF SMALLER GROWERS INTO  HEMP AND DAGGA VALUE CHAINS</a:t>
            </a:r>
          </a:p>
        </p:txBody>
      </p:sp>
      <p:sp>
        <p:nvSpPr>
          <p:cNvPr id="4" name="Slide Number Placeholder 3"/>
          <p:cNvSpPr>
            <a:spLocks noGrp="1"/>
          </p:cNvSpPr>
          <p:nvPr>
            <p:ph type="sldNum" sz="quarter" idx="4294967295"/>
          </p:nvPr>
        </p:nvSpPr>
        <p:spPr>
          <a:xfrm>
            <a:off x="9347200" y="6356350"/>
            <a:ext cx="2844800" cy="365125"/>
          </a:xfrm>
        </p:spPr>
        <p:txBody>
          <a:bodyPr/>
          <a:lstStyle/>
          <a:p>
            <a:fld id="{A7DD1A0C-602E-46A8-AE1A-B2DFCBF62AE0}" type="slidenum">
              <a:rPr lang="en-ZA" smtClean="0"/>
              <a:t>22</a:t>
            </a:fld>
            <a:endParaRPr lang="en-ZA" dirty="0"/>
          </a:p>
        </p:txBody>
      </p:sp>
      <p:sp>
        <p:nvSpPr>
          <p:cNvPr id="5" name="Flowchart: Alternate Process 4"/>
          <p:cNvSpPr/>
          <p:nvPr/>
        </p:nvSpPr>
        <p:spPr>
          <a:xfrm>
            <a:off x="2534194" y="3248297"/>
            <a:ext cx="2447109" cy="1741713"/>
          </a:xfrm>
          <a:prstGeom prst="flowChartAlternateProcess">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CENTRAL PROCESSING FACILITY</a:t>
            </a:r>
          </a:p>
        </p:txBody>
      </p:sp>
      <p:sp>
        <p:nvSpPr>
          <p:cNvPr id="7" name="Oval 6"/>
          <p:cNvSpPr/>
          <p:nvPr/>
        </p:nvSpPr>
        <p:spPr>
          <a:xfrm>
            <a:off x="2743200" y="1668145"/>
            <a:ext cx="1497874" cy="914400"/>
          </a:xfrm>
          <a:prstGeom prst="ellipse">
            <a:avLst/>
          </a:prstGeom>
          <a:solidFill>
            <a:srgbClr val="3412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FARMER</a:t>
            </a:r>
          </a:p>
        </p:txBody>
      </p:sp>
      <p:sp>
        <p:nvSpPr>
          <p:cNvPr id="8" name="Oval 7"/>
          <p:cNvSpPr/>
          <p:nvPr/>
        </p:nvSpPr>
        <p:spPr>
          <a:xfrm>
            <a:off x="339634" y="2582545"/>
            <a:ext cx="1497874" cy="1031512"/>
          </a:xfrm>
          <a:prstGeom prst="ellipse">
            <a:avLst/>
          </a:prstGeom>
          <a:solidFill>
            <a:srgbClr val="230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FARMER</a:t>
            </a:r>
          </a:p>
        </p:txBody>
      </p:sp>
      <p:sp>
        <p:nvSpPr>
          <p:cNvPr id="9" name="Oval 8"/>
          <p:cNvSpPr/>
          <p:nvPr/>
        </p:nvSpPr>
        <p:spPr>
          <a:xfrm>
            <a:off x="409303" y="4204652"/>
            <a:ext cx="1497874" cy="914400"/>
          </a:xfrm>
          <a:prstGeom prst="ellipse">
            <a:avLst/>
          </a:prstGeom>
          <a:solidFill>
            <a:srgbClr val="230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FARMER</a:t>
            </a:r>
          </a:p>
        </p:txBody>
      </p:sp>
      <p:sp>
        <p:nvSpPr>
          <p:cNvPr id="10" name="Oval 9"/>
          <p:cNvSpPr/>
          <p:nvPr/>
        </p:nvSpPr>
        <p:spPr>
          <a:xfrm>
            <a:off x="3043648" y="5624511"/>
            <a:ext cx="1497874" cy="914400"/>
          </a:xfrm>
          <a:prstGeom prst="ellipse">
            <a:avLst/>
          </a:prstGeom>
          <a:solidFill>
            <a:srgbClr val="230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FARMER</a:t>
            </a:r>
          </a:p>
        </p:txBody>
      </p:sp>
      <p:sp>
        <p:nvSpPr>
          <p:cNvPr id="11" name="Oval 10"/>
          <p:cNvSpPr/>
          <p:nvPr/>
        </p:nvSpPr>
        <p:spPr>
          <a:xfrm>
            <a:off x="548639" y="5624511"/>
            <a:ext cx="1619795" cy="1096963"/>
          </a:xfrm>
          <a:prstGeom prst="ellipse">
            <a:avLst/>
          </a:prstGeom>
          <a:solidFill>
            <a:srgbClr val="3412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FARMER</a:t>
            </a:r>
          </a:p>
        </p:txBody>
      </p:sp>
      <p:sp>
        <p:nvSpPr>
          <p:cNvPr id="12" name="Pentagon 11"/>
          <p:cNvSpPr/>
          <p:nvPr/>
        </p:nvSpPr>
        <p:spPr>
          <a:xfrm>
            <a:off x="5608319" y="3352800"/>
            <a:ext cx="3091543" cy="1846217"/>
          </a:xfrm>
          <a:prstGeom prst="homePlate">
            <a:avLst/>
          </a:prstGeom>
          <a:solidFill>
            <a:srgbClr val="ED1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MANUFACTURERS OF VARIOUS PRODUCTS</a:t>
            </a:r>
          </a:p>
        </p:txBody>
      </p:sp>
      <p:sp>
        <p:nvSpPr>
          <p:cNvPr id="13" name="Hexagon 12"/>
          <p:cNvSpPr/>
          <p:nvPr/>
        </p:nvSpPr>
        <p:spPr>
          <a:xfrm>
            <a:off x="9100458" y="1894568"/>
            <a:ext cx="2223589" cy="1719489"/>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LOCAL MARKETS</a:t>
            </a:r>
          </a:p>
        </p:txBody>
      </p:sp>
      <p:sp>
        <p:nvSpPr>
          <p:cNvPr id="14" name="Hexagon 13"/>
          <p:cNvSpPr/>
          <p:nvPr/>
        </p:nvSpPr>
        <p:spPr>
          <a:xfrm>
            <a:off x="9000310" y="4661852"/>
            <a:ext cx="2223589" cy="1719489"/>
          </a:xfrm>
          <a:prstGeom prst="hexagon">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EXPORT MARKETS</a:t>
            </a:r>
          </a:p>
        </p:txBody>
      </p:sp>
      <p:sp>
        <p:nvSpPr>
          <p:cNvPr id="16" name="Right Arrow 15"/>
          <p:cNvSpPr/>
          <p:nvPr/>
        </p:nvSpPr>
        <p:spPr>
          <a:xfrm>
            <a:off x="5016140" y="4101737"/>
            <a:ext cx="592180" cy="34552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flipH="1">
            <a:off x="3326675" y="2613025"/>
            <a:ext cx="431072" cy="635271"/>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3670665" y="5020490"/>
            <a:ext cx="335278" cy="573541"/>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1907177" y="4447266"/>
            <a:ext cx="592181" cy="31632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ent Arrow 22"/>
          <p:cNvSpPr/>
          <p:nvPr/>
        </p:nvSpPr>
        <p:spPr>
          <a:xfrm>
            <a:off x="7611291" y="2835093"/>
            <a:ext cx="1567543" cy="493984"/>
          </a:xfrm>
          <a:prstGeom prst="ben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ight Arrow 25"/>
          <p:cNvSpPr/>
          <p:nvPr/>
        </p:nvSpPr>
        <p:spPr>
          <a:xfrm>
            <a:off x="7802880" y="4946832"/>
            <a:ext cx="1375954" cy="31740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1489166" y="3352800"/>
            <a:ext cx="1010192" cy="29173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nt-Up Arrow 27"/>
          <p:cNvSpPr/>
          <p:nvPr/>
        </p:nvSpPr>
        <p:spPr>
          <a:xfrm>
            <a:off x="2075547" y="5020491"/>
            <a:ext cx="968101" cy="1518420"/>
          </a:xfrm>
          <a:prstGeom prst="ben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ular Callout 33"/>
          <p:cNvSpPr/>
          <p:nvPr/>
        </p:nvSpPr>
        <p:spPr>
          <a:xfrm>
            <a:off x="4349930" y="1602377"/>
            <a:ext cx="1576252" cy="1232717"/>
          </a:xfrm>
          <a:prstGeom prst="wedge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Govt</a:t>
            </a:r>
            <a:r>
              <a:rPr lang="en-US" dirty="0"/>
              <a:t> provide infrastructure &amp; issues group permits</a:t>
            </a:r>
          </a:p>
        </p:txBody>
      </p:sp>
      <p:sp>
        <p:nvSpPr>
          <p:cNvPr id="35" name="Rectangular Callout 34"/>
          <p:cNvSpPr/>
          <p:nvPr/>
        </p:nvSpPr>
        <p:spPr>
          <a:xfrm>
            <a:off x="1323703" y="1446530"/>
            <a:ext cx="1471749" cy="1136015"/>
          </a:xfrm>
          <a:prstGeom prst="wedge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Govt</a:t>
            </a:r>
            <a:r>
              <a:rPr lang="en-US" dirty="0"/>
              <a:t> provide seed &amp; other production inputs</a:t>
            </a:r>
          </a:p>
        </p:txBody>
      </p:sp>
      <p:sp>
        <p:nvSpPr>
          <p:cNvPr id="37" name="Rectangular Callout 36"/>
          <p:cNvSpPr/>
          <p:nvPr/>
        </p:nvSpPr>
        <p:spPr>
          <a:xfrm>
            <a:off x="6143897" y="1602376"/>
            <a:ext cx="1576252" cy="1232717"/>
          </a:xfrm>
          <a:prstGeom prst="wedgeRectCallou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 sector invest in manufacturing facilities</a:t>
            </a:r>
          </a:p>
        </p:txBody>
      </p:sp>
      <p:sp>
        <p:nvSpPr>
          <p:cNvPr id="38" name="Rectangular Callout 37"/>
          <p:cNvSpPr/>
          <p:nvPr/>
        </p:nvSpPr>
        <p:spPr>
          <a:xfrm>
            <a:off x="9894389" y="3735975"/>
            <a:ext cx="1750421" cy="766355"/>
          </a:xfrm>
          <a:prstGeom prst="wedgeRectCallou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 sector provide market opportunities</a:t>
            </a:r>
          </a:p>
        </p:txBody>
      </p:sp>
      <p:cxnSp>
        <p:nvCxnSpPr>
          <p:cNvPr id="42" name="Straight Connector 41"/>
          <p:cNvCxnSpPr>
            <a:stCxn id="35" idx="1"/>
          </p:cNvCxnSpPr>
          <p:nvPr/>
        </p:nvCxnSpPr>
        <p:spPr>
          <a:xfrm flipH="1">
            <a:off x="235131" y="2014538"/>
            <a:ext cx="1088572" cy="820555"/>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235131" y="2835093"/>
            <a:ext cx="104503" cy="3886381"/>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endCxn id="8" idx="0"/>
          </p:cNvCxnSpPr>
          <p:nvPr/>
        </p:nvCxnSpPr>
        <p:spPr>
          <a:xfrm>
            <a:off x="1027611" y="2220686"/>
            <a:ext cx="60960" cy="3618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p:cNvCxnSpPr/>
          <p:nvPr/>
        </p:nvCxnSpPr>
        <p:spPr>
          <a:xfrm>
            <a:off x="235131" y="3248296"/>
            <a:ext cx="17417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p:nvPr/>
        </p:nvCxnSpPr>
        <p:spPr>
          <a:xfrm>
            <a:off x="296091" y="4661852"/>
            <a:ext cx="17417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p:nvPr/>
        </p:nvCxnSpPr>
        <p:spPr>
          <a:xfrm>
            <a:off x="296091" y="5264239"/>
            <a:ext cx="2830286" cy="6227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a:endCxn id="11" idx="3"/>
          </p:cNvCxnSpPr>
          <p:nvPr/>
        </p:nvCxnSpPr>
        <p:spPr>
          <a:xfrm flipV="1">
            <a:off x="339634" y="6560827"/>
            <a:ext cx="446218" cy="1606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p:nvPr/>
        </p:nvCxnSpPr>
        <p:spPr>
          <a:xfrm>
            <a:off x="2795452" y="1524000"/>
            <a:ext cx="391885" cy="2090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a:stCxn id="37" idx="4"/>
          </p:cNvCxnSpPr>
          <p:nvPr/>
        </p:nvCxnSpPr>
        <p:spPr>
          <a:xfrm flipH="1">
            <a:off x="6496594" y="2989183"/>
            <a:ext cx="107048" cy="33989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4" name="Straight Connector 63"/>
          <p:cNvCxnSpPr>
            <a:stCxn id="38" idx="1"/>
          </p:cNvCxnSpPr>
          <p:nvPr/>
        </p:nvCxnSpPr>
        <p:spPr>
          <a:xfrm flipH="1" flipV="1">
            <a:off x="9178834" y="4101737"/>
            <a:ext cx="715555" cy="17416"/>
          </a:xfrm>
          <a:prstGeom prst="line">
            <a:avLst/>
          </a:prstGeom>
        </p:spPr>
        <p:style>
          <a:lnRef idx="1">
            <a:schemeClr val="accent2"/>
          </a:lnRef>
          <a:fillRef idx="0">
            <a:schemeClr val="accent2"/>
          </a:fillRef>
          <a:effectRef idx="0">
            <a:schemeClr val="accent2"/>
          </a:effectRef>
          <a:fontRef idx="minor">
            <a:schemeClr val="tx1"/>
          </a:fontRef>
        </p:style>
      </p:cxnSp>
      <p:cxnSp>
        <p:nvCxnSpPr>
          <p:cNvPr id="66" name="Straight Arrow Connector 65"/>
          <p:cNvCxnSpPr>
            <a:endCxn id="13" idx="2"/>
          </p:cNvCxnSpPr>
          <p:nvPr/>
        </p:nvCxnSpPr>
        <p:spPr>
          <a:xfrm flipV="1">
            <a:off x="9178834" y="3614057"/>
            <a:ext cx="351496" cy="4876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endCxn id="14" idx="4"/>
          </p:cNvCxnSpPr>
          <p:nvPr/>
        </p:nvCxnSpPr>
        <p:spPr>
          <a:xfrm>
            <a:off x="9178834" y="4119153"/>
            <a:ext cx="251348" cy="5426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0" name="Straight Arrow Connector 69"/>
          <p:cNvCxnSpPr>
            <a:stCxn id="34" idx="4"/>
          </p:cNvCxnSpPr>
          <p:nvPr/>
        </p:nvCxnSpPr>
        <p:spPr>
          <a:xfrm flipH="1">
            <a:off x="4772297" y="2989184"/>
            <a:ext cx="37378" cy="2591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19005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normAutofit fontScale="90000"/>
          </a:bodyPr>
          <a:lstStyle/>
          <a:p>
            <a:r>
              <a:rPr lang="en-US" b="1" dirty="0"/>
              <a:t>CONSULTATION PROCESSES FOR THE CANNABIS MASTER PLAN</a:t>
            </a:r>
          </a:p>
        </p:txBody>
      </p:sp>
      <p:sp>
        <p:nvSpPr>
          <p:cNvPr id="3" name="Content Placeholder 2"/>
          <p:cNvSpPr>
            <a:spLocks noGrp="1"/>
          </p:cNvSpPr>
          <p:nvPr>
            <p:ph idx="1"/>
          </p:nvPr>
        </p:nvSpPr>
        <p:spPr>
          <a:xfrm>
            <a:off x="609600" y="1600200"/>
            <a:ext cx="10972800" cy="5257799"/>
          </a:xfrm>
        </p:spPr>
        <p:txBody>
          <a:bodyPr>
            <a:noAutofit/>
          </a:bodyPr>
          <a:lstStyle/>
          <a:p>
            <a:pPr marL="514350" indent="-514350">
              <a:buFont typeface="+mj-lt"/>
              <a:buAutoNum type="alphaLcPeriod"/>
            </a:pPr>
            <a:r>
              <a:rPr lang="en-US" sz="1600" b="1" dirty="0"/>
              <a:t>Version 5 National Cannabis Master Plan was endorsed by EXCO, Ministerial Advisory Committee and IMC to be subjected to consultation with key stakeholders, namely government, business, labour and communities.</a:t>
            </a:r>
          </a:p>
          <a:p>
            <a:pPr marL="514350" indent="-514350">
              <a:buFont typeface="+mj-lt"/>
              <a:buAutoNum type="alphaLcPeriod"/>
            </a:pPr>
            <a:r>
              <a:rPr lang="en-US" sz="1600" b="1" dirty="0"/>
              <a:t>During February to May 2021, consultation workshops were held with:</a:t>
            </a:r>
          </a:p>
          <a:p>
            <a:pPr lvl="1">
              <a:buFont typeface="Wingdings" panose="05000000000000000000" pitchFamily="2" charset="2"/>
              <a:buChar char="§"/>
            </a:pPr>
            <a:r>
              <a:rPr lang="en-US" sz="1600" b="1" dirty="0"/>
              <a:t>All provinces (Agriculture, Health and Economic Development)</a:t>
            </a:r>
          </a:p>
          <a:p>
            <a:pPr lvl="1">
              <a:buFont typeface="Wingdings" panose="05000000000000000000" pitchFamily="2" charset="2"/>
              <a:buChar char="§"/>
            </a:pPr>
            <a:r>
              <a:rPr lang="en-US" sz="1600" b="1" dirty="0"/>
              <a:t>Researchers and experts in Cannabis sector</a:t>
            </a:r>
          </a:p>
          <a:p>
            <a:pPr lvl="1">
              <a:buFont typeface="Wingdings" panose="05000000000000000000" pitchFamily="2" charset="2"/>
              <a:buChar char="§"/>
            </a:pPr>
            <a:r>
              <a:rPr lang="en-US" sz="1600" b="1" dirty="0"/>
              <a:t>COGTA and the National House of Traditional Leaders</a:t>
            </a:r>
          </a:p>
          <a:p>
            <a:pPr lvl="1">
              <a:buFont typeface="Wingdings" panose="05000000000000000000" pitchFamily="2" charset="2"/>
              <a:buChar char="§"/>
            </a:pPr>
            <a:r>
              <a:rPr lang="en-US" sz="1600" b="1" dirty="0"/>
              <a:t>SARS, IDC, ITAC, etc. </a:t>
            </a:r>
          </a:p>
          <a:p>
            <a:pPr lvl="1">
              <a:buFont typeface="Wingdings" panose="05000000000000000000" pitchFamily="2" charset="2"/>
              <a:buChar char="§"/>
            </a:pPr>
            <a:r>
              <a:rPr lang="en-US" sz="1600" b="1" dirty="0"/>
              <a:t>Departments of Social Development, as well as Higher Education and Training</a:t>
            </a:r>
          </a:p>
          <a:p>
            <a:pPr lvl="1">
              <a:buFont typeface="Wingdings" panose="05000000000000000000" pitchFamily="2" charset="2"/>
              <a:buChar char="§"/>
            </a:pPr>
            <a:r>
              <a:rPr lang="en-US" sz="1600" b="1" dirty="0"/>
              <a:t>Industry</a:t>
            </a:r>
          </a:p>
          <a:p>
            <a:pPr marL="514350" indent="-514350">
              <a:buFont typeface="+mj-lt"/>
              <a:buAutoNum type="alphaLcPeriod"/>
            </a:pPr>
            <a:r>
              <a:rPr lang="en-US" sz="1600" b="1" dirty="0"/>
              <a:t>Major issues raised thus far include: </a:t>
            </a:r>
          </a:p>
          <a:p>
            <a:pPr lvl="1">
              <a:buFont typeface="Wingdings" panose="05000000000000000000" pitchFamily="2" charset="2"/>
              <a:buChar char="§"/>
            </a:pPr>
            <a:r>
              <a:rPr lang="en-US" sz="1600" b="1" dirty="0"/>
              <a:t>Licensing challenges</a:t>
            </a:r>
          </a:p>
          <a:p>
            <a:pPr lvl="1">
              <a:buFont typeface="Wingdings" panose="05000000000000000000" pitchFamily="2" charset="2"/>
              <a:buChar char="§"/>
            </a:pPr>
            <a:r>
              <a:rPr lang="en-US" sz="1600" b="1" dirty="0"/>
              <a:t>Confusion regarding hemp permits</a:t>
            </a:r>
          </a:p>
          <a:p>
            <a:pPr lvl="1">
              <a:buFont typeface="Wingdings" panose="05000000000000000000" pitchFamily="2" charset="2"/>
              <a:buChar char="§"/>
            </a:pPr>
            <a:r>
              <a:rPr lang="en-US" sz="1600" b="1" dirty="0"/>
              <a:t>Illegal products on the local markets</a:t>
            </a:r>
          </a:p>
          <a:p>
            <a:pPr lvl="1">
              <a:buFont typeface="Wingdings" panose="05000000000000000000" pitchFamily="2" charset="2"/>
              <a:buChar char="§"/>
            </a:pPr>
            <a:r>
              <a:rPr lang="en-US" sz="1600" b="1" dirty="0"/>
              <a:t>High entry barriers</a:t>
            </a:r>
          </a:p>
          <a:p>
            <a:pPr lvl="1">
              <a:buFont typeface="Wingdings" panose="05000000000000000000" pitchFamily="2" charset="2"/>
              <a:buChar char="§"/>
            </a:pPr>
            <a:r>
              <a:rPr lang="en-US" sz="1600" b="1" dirty="0"/>
              <a:t>Inclusion of the current dagga growers and traders in the proposed Cannabis industry</a:t>
            </a:r>
          </a:p>
          <a:p>
            <a:pPr lvl="1">
              <a:buFont typeface="Wingdings" panose="05000000000000000000" pitchFamily="2" charset="2"/>
              <a:buChar char="§"/>
            </a:pPr>
            <a:r>
              <a:rPr lang="en-US" sz="1600" b="1" dirty="0"/>
              <a:t>Roles and responsibilities of provinces</a:t>
            </a:r>
          </a:p>
          <a:p>
            <a:pPr>
              <a:buAutoNum type="alphaLcPeriod" startAt="4"/>
            </a:pPr>
            <a:r>
              <a:rPr lang="en-US" sz="1600" b="1" dirty="0"/>
              <a:t>The National Cannabis Master Plan was tabled at NEDLAC on 23 June 2021. The process of co-creation of content with all social partners is currently in progress. </a:t>
            </a:r>
          </a:p>
          <a:p>
            <a:pPr marL="0" indent="0">
              <a:buNone/>
            </a:pPr>
            <a:endParaRPr lang="en-US" sz="1200" dirty="0"/>
          </a:p>
        </p:txBody>
      </p:sp>
      <p:sp>
        <p:nvSpPr>
          <p:cNvPr id="4" name="Slide Number Placeholder 3"/>
          <p:cNvSpPr>
            <a:spLocks noGrp="1"/>
          </p:cNvSpPr>
          <p:nvPr>
            <p:ph type="sldNum" sz="quarter" idx="12"/>
          </p:nvPr>
        </p:nvSpPr>
        <p:spPr/>
        <p:txBody>
          <a:bodyPr/>
          <a:lstStyle/>
          <a:p>
            <a:endParaRPr lang="en-ZA" dirty="0"/>
          </a:p>
          <a:p>
            <a:fld id="{A7DD1A0C-602E-46A8-AE1A-B2DFCBF62AE0}" type="slidenum">
              <a:rPr lang="en-ZA" smtClean="0"/>
              <a:t>23</a:t>
            </a:fld>
            <a:endParaRPr lang="en-ZA" dirty="0"/>
          </a:p>
        </p:txBody>
      </p:sp>
    </p:spTree>
    <p:extLst>
      <p:ext uri="{BB962C8B-B14F-4D97-AF65-F5344CB8AC3E}">
        <p14:creationId xmlns:p14="http://schemas.microsoft.com/office/powerpoint/2010/main" val="3778524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p:spPr>
        <p:txBody>
          <a:bodyPr>
            <a:normAutofit/>
          </a:bodyPr>
          <a:lstStyle/>
          <a:p>
            <a:r>
              <a:rPr lang="en-US" sz="3600" b="1" dirty="0">
                <a:solidFill>
                  <a:schemeClr val="bg1"/>
                </a:solidFill>
              </a:rPr>
              <a:t>IMPLEMENTATION AND MONITORING STRUCTURES</a:t>
            </a:r>
          </a:p>
        </p:txBody>
      </p:sp>
      <p:sp>
        <p:nvSpPr>
          <p:cNvPr id="3" name="Content Placeholder 2"/>
          <p:cNvSpPr>
            <a:spLocks noGrp="1"/>
          </p:cNvSpPr>
          <p:nvPr>
            <p:ph idx="1"/>
          </p:nvPr>
        </p:nvSpPr>
        <p:spPr/>
        <p:txBody>
          <a:bodyPr>
            <a:normAutofit/>
          </a:bodyPr>
          <a:lstStyle/>
          <a:p>
            <a:pPr marL="0" indent="0">
              <a:buNone/>
            </a:pPr>
            <a:r>
              <a:rPr lang="en-US" sz="1800" dirty="0"/>
              <a:t>The following structures will be responsible for guiding and monitoring the implementation of the Master Plan:</a:t>
            </a:r>
          </a:p>
          <a:p>
            <a:pPr marL="514350" indent="-514350">
              <a:buFont typeface="+mj-lt"/>
              <a:buAutoNum type="alphaLcPeriod"/>
            </a:pPr>
            <a:r>
              <a:rPr lang="en-US" sz="1800" b="1" dirty="0"/>
              <a:t>Executive Oversight Committee. </a:t>
            </a:r>
            <a:r>
              <a:rPr lang="en-US" sz="1800" dirty="0"/>
              <a:t>Will be responsible for providing high-level leadership and co-ordination of the Master Plan implementation and ensure shared ownership and accountability for outcomes and commitments amongst the social partners.  Composed of line Ministers, Farmer Associations, Manufacturers, and Retailers.</a:t>
            </a:r>
          </a:p>
          <a:p>
            <a:pPr marL="514350" indent="-514350">
              <a:buFont typeface="+mj-lt"/>
              <a:buAutoNum type="alphaLcPeriod"/>
            </a:pPr>
            <a:r>
              <a:rPr lang="en-US" sz="1800" b="1" dirty="0"/>
              <a:t>Master Plan Task Teams</a:t>
            </a:r>
            <a:r>
              <a:rPr lang="en-US" sz="1800" dirty="0"/>
              <a:t>. Will be responsible for supporting the implementation of various pillars of the master plan. They will be made up of representatives of sector departments, state owned entities, industry, and other social partners. The teams will report to the Executive Oversight Committee.</a:t>
            </a:r>
          </a:p>
          <a:p>
            <a:pPr marL="514350" indent="-514350">
              <a:buFont typeface="+mj-lt"/>
              <a:buAutoNum type="alphaLcPeriod"/>
            </a:pPr>
            <a:r>
              <a:rPr lang="en-US" sz="1800" b="1" dirty="0"/>
              <a:t>Provincial Cannabis Committees</a:t>
            </a:r>
            <a:r>
              <a:rPr lang="en-US" sz="1800" dirty="0"/>
              <a:t>. Will be responsible for supporting the implementation of various pillars of the master plan. They will be made up of representatives of sector departments, state owned entities, industry, and other social partners. The teams will report to the Executive Oversight Committee.</a:t>
            </a:r>
          </a:p>
          <a:p>
            <a:pPr marL="514350" indent="-514350">
              <a:buFont typeface="+mj-lt"/>
              <a:buAutoNum type="alphaLcPeriod"/>
            </a:pPr>
            <a:r>
              <a:rPr lang="en-US" sz="1800" b="1" dirty="0"/>
              <a:t>Programme Management Office</a:t>
            </a:r>
            <a:r>
              <a:rPr lang="en-US" sz="1800" dirty="0"/>
              <a:t>. Will be responsible for providing secretariat support to the Executive Oversight Committee and co-ordinate the work of the Master Plan Task Teams and Provincial Master Plan Committees. </a:t>
            </a:r>
          </a:p>
          <a:p>
            <a:pPr marL="514350" indent="-514350">
              <a:buFont typeface="+mj-lt"/>
              <a:buAutoNum type="alphaLcPeriod"/>
            </a:pPr>
            <a:endParaRPr lang="en-US" sz="1800" dirty="0"/>
          </a:p>
          <a:p>
            <a:pPr marL="514350" indent="-514350">
              <a:buFont typeface="+mj-lt"/>
              <a:buAutoNum type="alphaLcPeriod"/>
            </a:pPr>
            <a:endParaRPr lang="en-US" sz="2400" dirty="0"/>
          </a:p>
          <a:p>
            <a:pPr marL="0" indent="0">
              <a:buNone/>
            </a:pPr>
            <a:endParaRPr lang="en-US" sz="2000" dirty="0"/>
          </a:p>
          <a:p>
            <a:pPr marL="514350" indent="-514350">
              <a:buFont typeface="+mj-lt"/>
              <a:buAutoNum type="alphaLcPeriod"/>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A7DD1A0C-602E-46A8-AE1A-B2DFCBF62AE0}" type="slidenum">
              <a:rPr lang="en-ZA" smtClean="0"/>
              <a:t>24</a:t>
            </a:fld>
            <a:endParaRPr lang="en-ZA" dirty="0"/>
          </a:p>
        </p:txBody>
      </p:sp>
    </p:spTree>
    <p:extLst>
      <p:ext uri="{BB962C8B-B14F-4D97-AF65-F5344CB8AC3E}">
        <p14:creationId xmlns:p14="http://schemas.microsoft.com/office/powerpoint/2010/main" val="157252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4400" dirty="0"/>
            </a:br>
            <a:r>
              <a:rPr lang="en-US" sz="4400" dirty="0"/>
              <a:t>Thank You</a:t>
            </a:r>
            <a:endParaRPr lang="en-ZA" sz="4400" dirty="0"/>
          </a:p>
        </p:txBody>
      </p:sp>
      <p:sp>
        <p:nvSpPr>
          <p:cNvPr id="3" name="Slide Number Placeholder 2"/>
          <p:cNvSpPr>
            <a:spLocks noGrp="1"/>
          </p:cNvSpPr>
          <p:nvPr>
            <p:ph type="sldNum" sz="quarter" idx="12"/>
          </p:nvPr>
        </p:nvSpPr>
        <p:spPr/>
        <p:txBody>
          <a:bodyPr/>
          <a:lstStyle/>
          <a:p>
            <a:fld id="{A7DD1A0C-602E-46A8-AE1A-B2DFCBF62AE0}" type="slidenum">
              <a:rPr lang="en-ZA" smtClean="0"/>
              <a:t>25</a:t>
            </a:fld>
            <a:endParaRPr lang="en-Z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183" y="4597758"/>
            <a:ext cx="2276945" cy="17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emp | Description &amp; Uses | Britannica"/>
          <p:cNvPicPr/>
          <p:nvPr/>
        </p:nvPicPr>
        <p:blipFill>
          <a:blip r:embed="rId3">
            <a:extLst>
              <a:ext uri="{28A0092B-C50C-407E-A947-70E740481C1C}">
                <a14:useLocalDpi xmlns:a14="http://schemas.microsoft.com/office/drawing/2010/main" val="0"/>
              </a:ext>
            </a:extLst>
          </a:blip>
          <a:srcRect/>
          <a:stretch>
            <a:fillRect/>
          </a:stretch>
        </p:blipFill>
        <p:spPr bwMode="auto">
          <a:xfrm>
            <a:off x="483325" y="-486046"/>
            <a:ext cx="10585269" cy="5083804"/>
          </a:xfrm>
          <a:prstGeom prst="rect">
            <a:avLst/>
          </a:prstGeom>
          <a:noFill/>
          <a:ln>
            <a:noFill/>
          </a:ln>
        </p:spPr>
      </p:pic>
    </p:spTree>
    <p:extLst>
      <p:ext uri="{BB962C8B-B14F-4D97-AF65-F5344CB8AC3E}">
        <p14:creationId xmlns:p14="http://schemas.microsoft.com/office/powerpoint/2010/main" val="365421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1"/>
            <a:ext cx="10972800" cy="5105400"/>
          </a:xfrm>
        </p:spPr>
        <p:txBody>
          <a:bodyPr>
            <a:normAutofit fontScale="55000" lnSpcReduction="20000"/>
          </a:bodyPr>
          <a:lstStyle/>
          <a:p>
            <a:pPr marL="571500" indent="-514350">
              <a:buFont typeface="+mj-lt"/>
              <a:buAutoNum type="alphaLcPeriod"/>
            </a:pPr>
            <a:r>
              <a:rPr lang="en-GB" dirty="0"/>
              <a:t>Cabinet took a decision in July 2019 that South Africa needs </a:t>
            </a:r>
            <a:r>
              <a:rPr lang="en-US" dirty="0"/>
              <a:t>a national strategy for industrialisation and commercialisation of Cannabis in order to increase economic growth, create jobs and poverty alleviation. The Minister of Agriculture, Land Reform and Rural Development was appointed as the convener of this process.</a:t>
            </a:r>
          </a:p>
          <a:p>
            <a:pPr marL="571500" indent="-514350">
              <a:buFont typeface="+mj-lt"/>
              <a:buAutoNum type="alphaLcPeriod"/>
            </a:pPr>
            <a:r>
              <a:rPr lang="en-US" dirty="0"/>
              <a:t>The Inter-departmental Committee was established to guide the development of the National Cannabis Master Plan. This committee is composed of representatives from departments like Health, Justice, DALRRD, Small Business Development; Science and Innovation; DTIC;  Presidency; and SAPS. Representatives of state owned entities like SAHPRA, ARC, CSIR, and some universities were also co-opted into the committee. </a:t>
            </a:r>
          </a:p>
          <a:p>
            <a:pPr marL="571500" indent="-514350">
              <a:buFont typeface="+mj-lt"/>
              <a:buAutoNum type="alphaLcPeriod"/>
            </a:pPr>
            <a:r>
              <a:rPr lang="en-US" dirty="0"/>
              <a:t>The scope of the master plan includes both hemp and dagga (marijuana).  </a:t>
            </a:r>
            <a:endParaRPr lang="en-US" sz="2800" dirty="0"/>
          </a:p>
          <a:p>
            <a:pPr marL="514350" indent="-514350">
              <a:buFont typeface="+mj-lt"/>
              <a:buAutoNum type="alphaLcPeriod"/>
            </a:pPr>
            <a:r>
              <a:rPr lang="en-US" dirty="0"/>
              <a:t>Lessons were learnt from major Cannabis producing countries in the world which include Canada, Portugal, Uruguay, Spain, USA, China, Mexico, etc. </a:t>
            </a:r>
          </a:p>
          <a:p>
            <a:pPr marL="514350" indent="-514350">
              <a:buFont typeface="+mj-lt"/>
              <a:buAutoNum type="alphaLcPeriod"/>
            </a:pPr>
            <a:r>
              <a:rPr lang="en-US" dirty="0"/>
              <a:t>Experiences from other countries on the African continent were taken into consideration. These include  Nigeria, Ethiopia, Egypt, DRC, Tanzania and Kenya. Lesotho had also started issuing licenses for medicinal Cannabis.</a:t>
            </a:r>
          </a:p>
          <a:p>
            <a:pPr marL="514350" indent="-514350">
              <a:buFont typeface="+mj-lt"/>
              <a:buAutoNum type="alphaLcPeriod"/>
            </a:pPr>
            <a:r>
              <a:rPr lang="en-US" dirty="0"/>
              <a:t>South Africa also experienced instances where rural communities had been cultivating and selling dagga for hundreds of years in South Africa, even though it was illegal to do so. Dagga contributed to improved livelihoods at household levels as well as economic development of those communities. The dagga was sold mostly for recreational purposes in large cities and towns. There are reports that some of this dagga is been exported illegally out of this country.</a:t>
            </a:r>
          </a:p>
          <a:p>
            <a:pPr marL="514350" indent="-514350">
              <a:buFont typeface="+mj-lt"/>
              <a:buAutoNum type="alphaLcPeriod"/>
            </a:pPr>
            <a:endParaRPr lang="en-US" dirty="0"/>
          </a:p>
          <a:p>
            <a:pPr marL="0" indent="0">
              <a:buNone/>
            </a:pPr>
            <a:endParaRPr lang="en-ZA" dirty="0"/>
          </a:p>
        </p:txBody>
      </p:sp>
      <p:sp>
        <p:nvSpPr>
          <p:cNvPr id="4" name="Slide Number Placeholder 3"/>
          <p:cNvSpPr>
            <a:spLocks noGrp="1"/>
          </p:cNvSpPr>
          <p:nvPr>
            <p:ph type="sldNum" sz="quarter" idx="12"/>
          </p:nvPr>
        </p:nvSpPr>
        <p:spPr/>
        <p:txBody>
          <a:bodyPr/>
          <a:lstStyle/>
          <a:p>
            <a:fld id="{A7DD1A0C-602E-46A8-AE1A-B2DFCBF62AE0}" type="slidenum">
              <a:rPr lang="en-ZA" smtClean="0"/>
              <a:t>3</a:t>
            </a:fld>
            <a:endParaRPr lang="en-ZA" dirty="0"/>
          </a:p>
        </p:txBody>
      </p:sp>
      <p:sp>
        <p:nvSpPr>
          <p:cNvPr id="5" name="Title 1"/>
          <p:cNvSpPr>
            <a:spLocks noGrp="1"/>
          </p:cNvSpPr>
          <p:nvPr>
            <p:ph type="title"/>
          </p:nvPr>
        </p:nvSpPr>
        <p:spPr>
          <a:solidFill>
            <a:srgbClr val="230799"/>
          </a:solidFill>
          <a:ln/>
          <a:effectLst/>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en-ZA" sz="3600" b="1" dirty="0">
                <a:solidFill>
                  <a:schemeClr val="lt1"/>
                </a:solidFill>
                <a:latin typeface="Arial" charset="0"/>
                <a:ea typeface="Arial" charset="0"/>
                <a:cs typeface="Arial" charset="0"/>
              </a:rPr>
              <a:t>BACKGROUND</a:t>
            </a:r>
          </a:p>
        </p:txBody>
      </p:sp>
    </p:spTree>
    <p:extLst>
      <p:ext uri="{BB962C8B-B14F-4D97-AF65-F5344CB8AC3E}">
        <p14:creationId xmlns:p14="http://schemas.microsoft.com/office/powerpoint/2010/main" val="202016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3097F"/>
          </a:solidFill>
        </p:spPr>
        <p:txBody>
          <a:bodyPr/>
          <a:lstStyle/>
          <a:p>
            <a:r>
              <a:rPr lang="en-US" b="1" dirty="0">
                <a:solidFill>
                  <a:schemeClr val="bg1"/>
                </a:solidFill>
              </a:rPr>
              <a:t>RATIONALE</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lphaLcPeriod"/>
            </a:pPr>
            <a:r>
              <a:rPr lang="en-GB" dirty="0"/>
              <a:t>Establishment of the Cannabis industry will lead to diversification of the economy and thus increase economic growth, create jobs and for poverty alleviation. </a:t>
            </a:r>
            <a:endParaRPr lang="en-US" dirty="0"/>
          </a:p>
          <a:p>
            <a:pPr marL="514350" indent="-514350">
              <a:buFont typeface="+mj-lt"/>
              <a:buAutoNum type="alphaLcPeriod"/>
            </a:pPr>
            <a:r>
              <a:rPr lang="en-US" dirty="0"/>
              <a:t>The potential size of the Cannabis industry in South Africa is estimated at about R 28 billion. It is estimated that it can create between 10 000 to 25 000 jobs across the entire value chain.</a:t>
            </a:r>
          </a:p>
          <a:p>
            <a:pPr marL="514350" indent="-514350">
              <a:buFont typeface="+mj-lt"/>
              <a:buAutoNum type="alphaLcPeriod"/>
            </a:pPr>
            <a:r>
              <a:rPr lang="en-US" dirty="0"/>
              <a:t>The Cannabis sector also has huge potential in terms of development of SMMEs; attracting domestic and foreign investment; value addition in processing and manufacturing of various products for local and export markets.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7DD1A0C-602E-46A8-AE1A-B2DFCBF62AE0}" type="slidenum">
              <a:rPr lang="en-ZA" smtClean="0"/>
              <a:t>4</a:t>
            </a:fld>
            <a:endParaRPr lang="en-ZA" dirty="0"/>
          </a:p>
        </p:txBody>
      </p:sp>
    </p:spTree>
    <p:extLst>
      <p:ext uri="{BB962C8B-B14F-4D97-AF65-F5344CB8AC3E}">
        <p14:creationId xmlns:p14="http://schemas.microsoft.com/office/powerpoint/2010/main" val="93019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b="1" dirty="0"/>
              <a:t>IMPORTANCE OF CANNABIS</a:t>
            </a:r>
          </a:p>
        </p:txBody>
      </p:sp>
      <p:sp>
        <p:nvSpPr>
          <p:cNvPr id="5" name="Content Placeholder 4"/>
          <p:cNvSpPr>
            <a:spLocks noGrp="1"/>
          </p:cNvSpPr>
          <p:nvPr>
            <p:ph sz="half" idx="1"/>
          </p:nvPr>
        </p:nvSpPr>
        <p:spPr>
          <a:xfrm>
            <a:off x="609600" y="1600201"/>
            <a:ext cx="5384800" cy="2727959"/>
          </a:xfrm>
          <a:solidFill>
            <a:srgbClr val="92D050"/>
          </a:solidFill>
        </p:spPr>
        <p:txBody>
          <a:bodyPr>
            <a:normAutofit fontScale="85000" lnSpcReduction="20000"/>
          </a:bodyPr>
          <a:lstStyle/>
          <a:p>
            <a:pPr marL="0" indent="0">
              <a:buNone/>
            </a:pPr>
            <a:r>
              <a:rPr lang="en-US" b="1" dirty="0"/>
              <a:t>MEDICINE</a:t>
            </a:r>
          </a:p>
          <a:p>
            <a:pPr marL="457200" indent="-457200">
              <a:buFont typeface="+mj-lt"/>
              <a:buAutoNum type="alphaLcPeriod"/>
            </a:pPr>
            <a:r>
              <a:rPr lang="en-US" sz="2000" dirty="0"/>
              <a:t>Critical active ingredients: CBD and THC</a:t>
            </a:r>
          </a:p>
          <a:p>
            <a:pPr marL="457200" indent="-457200">
              <a:buFont typeface="+mj-lt"/>
              <a:buAutoNum type="alphaLcPeriod"/>
            </a:pPr>
            <a:r>
              <a:rPr lang="en-US" sz="2000" dirty="0"/>
              <a:t>Diseases and ailments that can be treated:</a:t>
            </a:r>
          </a:p>
          <a:p>
            <a:pPr lvl="1">
              <a:buFont typeface="Wingdings" panose="05000000000000000000" pitchFamily="2" charset="2"/>
              <a:buChar char="§"/>
            </a:pPr>
            <a:r>
              <a:rPr lang="en-US" sz="1600" dirty="0"/>
              <a:t>Chronic pain</a:t>
            </a:r>
          </a:p>
          <a:p>
            <a:pPr lvl="1">
              <a:buFont typeface="Wingdings" panose="05000000000000000000" pitchFamily="2" charset="2"/>
              <a:buChar char="§"/>
            </a:pPr>
            <a:r>
              <a:rPr lang="en-US" sz="1600" dirty="0"/>
              <a:t>Asthma and TB</a:t>
            </a:r>
          </a:p>
          <a:p>
            <a:pPr lvl="1">
              <a:buFont typeface="Wingdings" panose="05000000000000000000" pitchFamily="2" charset="2"/>
              <a:buChar char="§"/>
            </a:pPr>
            <a:r>
              <a:rPr lang="en-US" sz="1600" dirty="0"/>
              <a:t>Glaucoma</a:t>
            </a:r>
          </a:p>
          <a:p>
            <a:pPr lvl="1">
              <a:buFont typeface="Wingdings" panose="05000000000000000000" pitchFamily="2" charset="2"/>
              <a:buChar char="§"/>
            </a:pPr>
            <a:r>
              <a:rPr lang="en-US" sz="1600" dirty="0"/>
              <a:t>Epilepsy</a:t>
            </a:r>
          </a:p>
          <a:p>
            <a:pPr lvl="1">
              <a:buFont typeface="Wingdings" panose="05000000000000000000" pitchFamily="2" charset="2"/>
              <a:buChar char="§"/>
            </a:pPr>
            <a:r>
              <a:rPr lang="en-US" sz="1600" dirty="0"/>
              <a:t>Cancer</a:t>
            </a:r>
          </a:p>
          <a:p>
            <a:pPr lvl="1">
              <a:buFont typeface="Wingdings" panose="05000000000000000000" pitchFamily="2" charset="2"/>
              <a:buChar char="§"/>
            </a:pPr>
            <a:r>
              <a:rPr lang="en-US" sz="1600" dirty="0"/>
              <a:t>Arthritis</a:t>
            </a:r>
          </a:p>
          <a:p>
            <a:pPr lvl="1">
              <a:buFont typeface="Wingdings" panose="05000000000000000000" pitchFamily="2" charset="2"/>
              <a:buChar char="§"/>
            </a:pPr>
            <a:r>
              <a:rPr lang="en-US" sz="1600" dirty="0"/>
              <a:t>Appetite</a:t>
            </a:r>
          </a:p>
          <a:p>
            <a:pPr lvl="1">
              <a:buFont typeface="Wingdings" panose="05000000000000000000" pitchFamily="2" charset="2"/>
              <a:buChar char="§"/>
            </a:pPr>
            <a:r>
              <a:rPr lang="en-US" sz="1600" dirty="0"/>
              <a:t>Covid 19 virus ???? </a:t>
            </a:r>
          </a:p>
        </p:txBody>
      </p:sp>
      <p:sp>
        <p:nvSpPr>
          <p:cNvPr id="6" name="Content Placeholder 5"/>
          <p:cNvSpPr>
            <a:spLocks noGrp="1"/>
          </p:cNvSpPr>
          <p:nvPr>
            <p:ph sz="half" idx="2"/>
          </p:nvPr>
        </p:nvSpPr>
        <p:spPr>
          <a:xfrm>
            <a:off x="6197600" y="1600201"/>
            <a:ext cx="5384800" cy="2963090"/>
          </a:xfrm>
          <a:solidFill>
            <a:srgbClr val="FFC000"/>
          </a:solidFill>
        </p:spPr>
        <p:txBody>
          <a:bodyPr>
            <a:normAutofit fontScale="85000" lnSpcReduction="20000"/>
          </a:bodyPr>
          <a:lstStyle/>
          <a:p>
            <a:pPr marL="0" indent="0">
              <a:buNone/>
            </a:pPr>
            <a:r>
              <a:rPr lang="en-US" b="1" dirty="0"/>
              <a:t>FOOD</a:t>
            </a:r>
          </a:p>
          <a:p>
            <a:pPr marL="457200" indent="-457200">
              <a:buFont typeface="+mj-lt"/>
              <a:buAutoNum type="alphaLcPeriod"/>
            </a:pPr>
            <a:r>
              <a:rPr lang="en-US" sz="2000" dirty="0"/>
              <a:t>Fastest and largest growing sector</a:t>
            </a:r>
          </a:p>
          <a:p>
            <a:pPr marL="457200" indent="-457200">
              <a:buFont typeface="+mj-lt"/>
              <a:buAutoNum type="alphaLcPeriod"/>
            </a:pPr>
            <a:r>
              <a:rPr lang="en-US" sz="2000" dirty="0"/>
              <a:t>Both seeds and leaves are used for food and beverages.</a:t>
            </a:r>
          </a:p>
          <a:p>
            <a:pPr marL="457200" indent="-457200">
              <a:buFont typeface="+mj-lt"/>
              <a:buAutoNum type="alphaLcPeriod"/>
            </a:pPr>
            <a:r>
              <a:rPr lang="en-US" sz="2000" dirty="0"/>
              <a:t>Products:</a:t>
            </a:r>
          </a:p>
          <a:p>
            <a:pPr lvl="1">
              <a:buFont typeface="Wingdings" panose="05000000000000000000" pitchFamily="2" charset="2"/>
              <a:buChar char="§"/>
            </a:pPr>
            <a:r>
              <a:rPr lang="en-US" sz="1600" dirty="0"/>
              <a:t>Hemp meal</a:t>
            </a:r>
          </a:p>
          <a:p>
            <a:pPr lvl="1">
              <a:buFont typeface="Wingdings" panose="05000000000000000000" pitchFamily="2" charset="2"/>
              <a:buChar char="§"/>
            </a:pPr>
            <a:r>
              <a:rPr lang="en-US" sz="1600" dirty="0"/>
              <a:t>Baking</a:t>
            </a:r>
          </a:p>
          <a:p>
            <a:pPr lvl="1">
              <a:buFont typeface="Wingdings" panose="05000000000000000000" pitchFamily="2" charset="2"/>
              <a:buChar char="§"/>
            </a:pPr>
            <a:r>
              <a:rPr lang="en-US" sz="1600" dirty="0"/>
              <a:t>Sweets and gummies</a:t>
            </a:r>
          </a:p>
          <a:p>
            <a:pPr lvl="1">
              <a:buFont typeface="Wingdings" panose="05000000000000000000" pitchFamily="2" charset="2"/>
              <a:buChar char="§"/>
            </a:pPr>
            <a:r>
              <a:rPr lang="en-US" sz="1600" dirty="0"/>
              <a:t>Energy drinks</a:t>
            </a:r>
          </a:p>
          <a:p>
            <a:pPr lvl="1">
              <a:buFont typeface="Wingdings" panose="05000000000000000000" pitchFamily="2" charset="2"/>
              <a:buChar char="§"/>
            </a:pPr>
            <a:r>
              <a:rPr lang="en-US" sz="1600" dirty="0"/>
              <a:t>Cookies and muffins</a:t>
            </a:r>
          </a:p>
          <a:p>
            <a:pPr lvl="1">
              <a:buFont typeface="Wingdings" panose="05000000000000000000" pitchFamily="2" charset="2"/>
              <a:buChar char="§"/>
            </a:pPr>
            <a:r>
              <a:rPr lang="en-US" sz="1600" dirty="0"/>
              <a:t>Ice-creams</a:t>
            </a:r>
          </a:p>
          <a:p>
            <a:pPr lvl="1">
              <a:buFont typeface="Wingdings" panose="05000000000000000000" pitchFamily="2" charset="2"/>
              <a:buChar char="§"/>
            </a:pPr>
            <a:r>
              <a:rPr lang="en-US" sz="1600" dirty="0"/>
              <a:t>Animal feeds</a:t>
            </a:r>
          </a:p>
          <a:p>
            <a:pPr lvl="1">
              <a:buFont typeface="Wingdings" panose="05000000000000000000" pitchFamily="2" charset="2"/>
              <a:buChar char="§"/>
            </a:pPr>
            <a:endParaRPr lang="en-US" sz="1600" dirty="0"/>
          </a:p>
          <a:p>
            <a:pPr marL="457200" indent="-457200">
              <a:buFont typeface="+mj-lt"/>
              <a:buAutoNum type="alphaLcPeriod"/>
            </a:pPr>
            <a:endParaRPr lang="en-US" sz="2200" dirty="0"/>
          </a:p>
        </p:txBody>
      </p:sp>
      <p:sp>
        <p:nvSpPr>
          <p:cNvPr id="4" name="Slide Number Placeholder 3"/>
          <p:cNvSpPr>
            <a:spLocks noGrp="1"/>
          </p:cNvSpPr>
          <p:nvPr>
            <p:ph type="sldNum" sz="quarter" idx="12"/>
          </p:nvPr>
        </p:nvSpPr>
        <p:spPr/>
        <p:txBody>
          <a:bodyPr/>
          <a:lstStyle/>
          <a:p>
            <a:fld id="{A7DD1A0C-602E-46A8-AE1A-B2DFCBF62AE0}" type="slidenum">
              <a:rPr lang="en-ZA" smtClean="0"/>
              <a:t>5</a:t>
            </a:fld>
            <a:endParaRPr lang="en-ZA" dirty="0"/>
          </a:p>
        </p:txBody>
      </p:sp>
      <p:sp>
        <p:nvSpPr>
          <p:cNvPr id="7" name="Content Placeholder 4"/>
          <p:cNvSpPr txBox="1">
            <a:spLocks/>
          </p:cNvSpPr>
          <p:nvPr/>
        </p:nvSpPr>
        <p:spPr>
          <a:xfrm>
            <a:off x="609600" y="4400007"/>
            <a:ext cx="5384800" cy="2321469"/>
          </a:xfrm>
          <a:prstGeom prst="rect">
            <a:avLst/>
          </a:prstGeom>
          <a:solidFill>
            <a:srgbClr val="00FFFF"/>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INDUSTRIAL</a:t>
            </a:r>
          </a:p>
          <a:p>
            <a:pPr marL="457200" indent="-457200">
              <a:buFont typeface="+mj-lt"/>
              <a:buAutoNum type="alphaLcPeriod"/>
            </a:pPr>
            <a:r>
              <a:rPr lang="en-US" sz="2000" dirty="0"/>
              <a:t>Almost all parts of the plants are used: stalks, seeds and leaves.</a:t>
            </a:r>
          </a:p>
          <a:p>
            <a:pPr marL="457200" indent="-457200">
              <a:buFont typeface="+mj-lt"/>
              <a:buAutoNum type="alphaLcPeriod"/>
            </a:pPr>
            <a:r>
              <a:rPr lang="en-US" sz="2000" dirty="0"/>
              <a:t>Products:</a:t>
            </a:r>
          </a:p>
          <a:p>
            <a:pPr lvl="1">
              <a:buFont typeface="Wingdings" panose="05000000000000000000" pitchFamily="2" charset="2"/>
              <a:buChar char="§"/>
            </a:pPr>
            <a:r>
              <a:rPr lang="en-US" sz="1600" dirty="0"/>
              <a:t>Textiles, clothing, shoes, etc.</a:t>
            </a:r>
          </a:p>
          <a:p>
            <a:pPr lvl="1">
              <a:buFont typeface="Wingdings" panose="05000000000000000000" pitchFamily="2" charset="2"/>
              <a:buChar char="§"/>
            </a:pPr>
            <a:r>
              <a:rPr lang="en-US" sz="1600" dirty="0"/>
              <a:t>Building material: bricks and ceiling boards, paints, etc.</a:t>
            </a:r>
          </a:p>
          <a:p>
            <a:pPr lvl="1">
              <a:buFont typeface="Wingdings" panose="05000000000000000000" pitchFamily="2" charset="2"/>
              <a:buChar char="§"/>
            </a:pPr>
            <a:r>
              <a:rPr lang="en-US" sz="1600" dirty="0"/>
              <a:t>Cosmetics</a:t>
            </a:r>
          </a:p>
        </p:txBody>
      </p:sp>
      <p:sp>
        <p:nvSpPr>
          <p:cNvPr id="8" name="Content Placeholder 5"/>
          <p:cNvSpPr txBox="1">
            <a:spLocks/>
          </p:cNvSpPr>
          <p:nvPr/>
        </p:nvSpPr>
        <p:spPr>
          <a:xfrm>
            <a:off x="6280332" y="4667794"/>
            <a:ext cx="5384800" cy="2053682"/>
          </a:xfrm>
          <a:prstGeom prst="rect">
            <a:avLst/>
          </a:prstGeom>
          <a:solidFill>
            <a:srgbClr val="F9ADF4"/>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RECREATIONAL</a:t>
            </a:r>
          </a:p>
          <a:p>
            <a:pPr marL="514350" indent="-514350">
              <a:buFont typeface="+mj-lt"/>
              <a:buAutoNum type="alphaLcPeriod"/>
            </a:pPr>
            <a:endParaRPr lang="en-US" sz="3500" dirty="0"/>
          </a:p>
          <a:p>
            <a:pPr marL="514350" indent="-514350">
              <a:buFont typeface="+mj-lt"/>
              <a:buAutoNum type="alphaLcPeriod"/>
            </a:pPr>
            <a:r>
              <a:rPr lang="en-US" sz="5600" dirty="0"/>
              <a:t>Critical active ingredient is the THC in leaves and flower buds.</a:t>
            </a:r>
          </a:p>
          <a:p>
            <a:pPr marL="514350" indent="-514350">
              <a:buFont typeface="+mj-lt"/>
              <a:buAutoNum type="alphaLcPeriod"/>
            </a:pPr>
            <a:r>
              <a:rPr lang="en-US" sz="5600" dirty="0"/>
              <a:t>Consumed through all kinds of smoking.</a:t>
            </a:r>
          </a:p>
          <a:p>
            <a:pPr marL="514350" indent="-514350">
              <a:buFont typeface="+mj-lt"/>
              <a:buAutoNum type="alphaLcPeriod"/>
            </a:pPr>
            <a:r>
              <a:rPr lang="en-US" sz="5600" dirty="0"/>
              <a:t>Purpose: </a:t>
            </a:r>
          </a:p>
          <a:p>
            <a:pPr lvl="1">
              <a:buFont typeface="Wingdings" panose="05000000000000000000" pitchFamily="2" charset="2"/>
              <a:buChar char="§"/>
            </a:pPr>
            <a:r>
              <a:rPr lang="en-US" sz="5600" dirty="0"/>
              <a:t>Relaxation</a:t>
            </a:r>
          </a:p>
          <a:p>
            <a:pPr lvl="1">
              <a:buFont typeface="Wingdings" panose="05000000000000000000" pitchFamily="2" charset="2"/>
              <a:buChar char="§"/>
            </a:pPr>
            <a:r>
              <a:rPr lang="en-US" sz="5600" dirty="0"/>
              <a:t>Good mood</a:t>
            </a:r>
          </a:p>
          <a:p>
            <a:pPr lvl="1">
              <a:buFont typeface="Wingdings" panose="05000000000000000000" pitchFamily="2" charset="2"/>
              <a:buChar char="§"/>
            </a:pPr>
            <a:r>
              <a:rPr lang="en-US" sz="5600" dirty="0"/>
              <a:t>Creativity</a:t>
            </a:r>
          </a:p>
          <a:p>
            <a:pPr lvl="1">
              <a:buFont typeface="Wingdings" panose="05000000000000000000" pitchFamily="2" charset="2"/>
              <a:buChar char="§"/>
            </a:pPr>
            <a:r>
              <a:rPr lang="en-US" sz="5600" dirty="0"/>
              <a:t>Religious</a:t>
            </a:r>
          </a:p>
          <a:p>
            <a:pPr marL="0" indent="0">
              <a:buNone/>
            </a:pPr>
            <a:r>
              <a:rPr lang="en-US" sz="2900" b="1" dirty="0"/>
              <a:t> </a:t>
            </a:r>
          </a:p>
        </p:txBody>
      </p:sp>
    </p:spTree>
    <p:extLst>
      <p:ext uri="{BB962C8B-B14F-4D97-AF65-F5344CB8AC3E}">
        <p14:creationId xmlns:p14="http://schemas.microsoft.com/office/powerpoint/2010/main" val="351668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a:solidFill>
                  <a:schemeClr val="bg1"/>
                </a:solidFill>
              </a:rPr>
              <a:t>CHALLENGES FACING THE CANNABIS SECTOR</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lphaLcPeriod"/>
            </a:pPr>
            <a:r>
              <a:rPr lang="en-US" dirty="0"/>
              <a:t>Legislative restrictions</a:t>
            </a:r>
          </a:p>
          <a:p>
            <a:pPr marL="514350" indent="-514350">
              <a:buFont typeface="+mj-lt"/>
              <a:buAutoNum type="alphaLcPeriod"/>
            </a:pPr>
            <a:r>
              <a:rPr lang="en-US" dirty="0"/>
              <a:t>No formal seed supply systems</a:t>
            </a:r>
          </a:p>
          <a:p>
            <a:pPr marL="514350" indent="-514350">
              <a:buFont typeface="+mj-lt"/>
              <a:buAutoNum type="alphaLcPeriod"/>
            </a:pPr>
            <a:r>
              <a:rPr lang="en-US" dirty="0"/>
              <a:t>High entry barriers</a:t>
            </a:r>
          </a:p>
          <a:p>
            <a:pPr marL="514350" indent="-514350">
              <a:buFont typeface="+mj-lt"/>
              <a:buAutoNum type="alphaLcPeriod"/>
            </a:pPr>
            <a:r>
              <a:rPr lang="en-US" dirty="0"/>
              <a:t>Negative public perceptions</a:t>
            </a:r>
          </a:p>
          <a:p>
            <a:pPr marL="514350" indent="-514350">
              <a:buFont typeface="+mj-lt"/>
              <a:buAutoNum type="alphaLcPeriod"/>
            </a:pPr>
            <a:r>
              <a:rPr lang="en-US" dirty="0"/>
              <a:t>Lack of manufacturing capacity.</a:t>
            </a:r>
          </a:p>
          <a:p>
            <a:pPr marL="514350" indent="-514350">
              <a:buFont typeface="+mj-lt"/>
              <a:buAutoNum type="alphaLcPeriod"/>
            </a:pPr>
            <a:r>
              <a:rPr lang="en-US" dirty="0"/>
              <a:t>Limited investments in research and technology development programmes for Cannabis</a:t>
            </a:r>
          </a:p>
          <a:p>
            <a:pPr marL="514350" indent="-514350">
              <a:buFont typeface="+mj-lt"/>
              <a:buAutoNum type="alphaLcPeriod"/>
            </a:pPr>
            <a:r>
              <a:rPr lang="en-US" dirty="0"/>
              <a:t>Highly fragmented sector</a:t>
            </a:r>
          </a:p>
          <a:p>
            <a:pPr marL="514350" indent="-514350">
              <a:buFont typeface="+mj-lt"/>
              <a:buAutoNum type="alphaLcPeriod"/>
            </a:pPr>
            <a:r>
              <a:rPr lang="en-US" dirty="0"/>
              <a:t>Proliferation of illegal products</a:t>
            </a:r>
          </a:p>
          <a:p>
            <a:pPr marL="514350" indent="-514350">
              <a:buFont typeface="+mj-lt"/>
              <a:buAutoNum type="alphaLcPeriod"/>
            </a:pPr>
            <a:r>
              <a:rPr lang="en-US" dirty="0"/>
              <a:t>Market challenges</a:t>
            </a:r>
          </a:p>
          <a:p>
            <a:pPr marL="514350" indent="-514350">
              <a:buFont typeface="+mj-lt"/>
              <a:buAutoNum type="alphaLcPeriod"/>
            </a:pPr>
            <a:r>
              <a:rPr lang="en-US" dirty="0"/>
              <a:t>Threat of takeover or dominance by big corporations and pharmacy groups with big money .</a:t>
            </a:r>
          </a:p>
          <a:p>
            <a:pPr marL="514350" indent="-514350">
              <a:buFont typeface="+mj-lt"/>
              <a:buAutoNum type="alphaLcPeriod"/>
            </a:pPr>
            <a:endParaRPr lang="en-US" dirty="0"/>
          </a:p>
          <a:p>
            <a:pPr marL="514350" indent="-514350">
              <a:buFont typeface="+mj-lt"/>
              <a:buAutoNum type="alphaLcPeriod"/>
            </a:pPr>
            <a:endParaRPr lang="en-US" dirty="0"/>
          </a:p>
        </p:txBody>
      </p:sp>
      <p:sp>
        <p:nvSpPr>
          <p:cNvPr id="4" name="Slide Number Placeholder 3"/>
          <p:cNvSpPr>
            <a:spLocks noGrp="1"/>
          </p:cNvSpPr>
          <p:nvPr>
            <p:ph type="sldNum" sz="quarter" idx="12"/>
          </p:nvPr>
        </p:nvSpPr>
        <p:spPr/>
        <p:txBody>
          <a:bodyPr/>
          <a:lstStyle/>
          <a:p>
            <a:fld id="{A7DD1A0C-602E-46A8-AE1A-B2DFCBF62AE0}" type="slidenum">
              <a:rPr lang="en-ZA" smtClean="0"/>
              <a:t>6</a:t>
            </a:fld>
            <a:endParaRPr lang="en-ZA" dirty="0"/>
          </a:p>
        </p:txBody>
      </p:sp>
    </p:spTree>
    <p:extLst>
      <p:ext uri="{BB962C8B-B14F-4D97-AF65-F5344CB8AC3E}">
        <p14:creationId xmlns:p14="http://schemas.microsoft.com/office/powerpoint/2010/main" val="108331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1045780" cy="5257799"/>
          </a:xfrm>
        </p:spPr>
        <p:txBody>
          <a:bodyPr>
            <a:normAutofit fontScale="85000" lnSpcReduction="20000"/>
          </a:bodyPr>
          <a:lstStyle/>
          <a:p>
            <a:pPr marL="514350" indent="-514350">
              <a:buFont typeface="+mj-lt"/>
              <a:buAutoNum type="alphaLcPeriod"/>
            </a:pPr>
            <a:r>
              <a:rPr lang="en-US" dirty="0"/>
              <a:t>There are two pieces of legislation that regulates Cannabis and related matters: </a:t>
            </a:r>
          </a:p>
          <a:p>
            <a:pPr lvl="1">
              <a:buFont typeface="Wingdings" panose="05000000000000000000" pitchFamily="2" charset="2"/>
              <a:buChar char="§"/>
            </a:pPr>
            <a:r>
              <a:rPr lang="en-US" dirty="0"/>
              <a:t>Drugs and Drug Trafficking Act</a:t>
            </a:r>
          </a:p>
          <a:p>
            <a:pPr lvl="1">
              <a:buFont typeface="Wingdings" panose="05000000000000000000" pitchFamily="2" charset="2"/>
              <a:buChar char="§"/>
            </a:pPr>
            <a:r>
              <a:rPr lang="en-US" dirty="0"/>
              <a:t>The Medicines and Related Substances Control Act </a:t>
            </a:r>
          </a:p>
          <a:p>
            <a:pPr marL="514350" lvl="0" indent="-514350">
              <a:buFont typeface="+mj-lt"/>
              <a:buAutoNum type="alphaLcPeriod"/>
            </a:pPr>
            <a:r>
              <a:rPr lang="en-US" dirty="0"/>
              <a:t>The Schedules in the Medicines and Related Substances Control Act had been  amended to reschedule Cannabis and its compounds.</a:t>
            </a:r>
          </a:p>
          <a:p>
            <a:pPr marL="514350" lvl="0" indent="-514350">
              <a:buFont typeface="+mj-lt"/>
              <a:buAutoNum type="alphaLcPeriod"/>
            </a:pPr>
            <a:r>
              <a:rPr lang="en-US" dirty="0"/>
              <a:t>Challenges still remain with regard to the Drugs and Drug Trafficking Act. </a:t>
            </a:r>
          </a:p>
          <a:p>
            <a:pPr marL="514350" lvl="0" indent="-514350">
              <a:buFont typeface="+mj-lt"/>
              <a:buAutoNum type="alphaLcPeriod"/>
            </a:pPr>
            <a:r>
              <a:rPr lang="en-US" dirty="0"/>
              <a:t>The Regulations of the Plant Improvement Act had been amended to provide for the regulation of hemp. </a:t>
            </a:r>
          </a:p>
          <a:p>
            <a:pPr marL="514350" lvl="0" indent="-514350">
              <a:buFont typeface="+mj-lt"/>
              <a:buAutoNum type="alphaLcPeriod"/>
            </a:pPr>
            <a:r>
              <a:rPr lang="en-US" dirty="0"/>
              <a:t>There is work been done on the Plant Breeders Rights Act to provide for the protection of intellectual properties. </a:t>
            </a:r>
            <a:endParaRPr lang="en-ZA" sz="3600" dirty="0"/>
          </a:p>
          <a:p>
            <a:pPr marL="514350" lvl="0" indent="-514350">
              <a:buFont typeface="+mj-lt"/>
              <a:buAutoNum type="alphaLcPeriod"/>
            </a:pPr>
            <a:r>
              <a:rPr lang="en-US" dirty="0"/>
              <a:t>South Africa may have to develop a new policy and legislation to provide for commercialisation of Cannabis. </a:t>
            </a:r>
          </a:p>
        </p:txBody>
      </p:sp>
      <p:sp>
        <p:nvSpPr>
          <p:cNvPr id="4" name="Slide Number Placeholder 3"/>
          <p:cNvSpPr>
            <a:spLocks noGrp="1"/>
          </p:cNvSpPr>
          <p:nvPr>
            <p:ph type="sldNum" sz="quarter" idx="12"/>
          </p:nvPr>
        </p:nvSpPr>
        <p:spPr/>
        <p:txBody>
          <a:bodyPr/>
          <a:lstStyle/>
          <a:p>
            <a:fld id="{A7DD1A0C-602E-46A8-AE1A-B2DFCBF62AE0}" type="slidenum">
              <a:rPr lang="en-ZA" smtClean="0"/>
              <a:t>7</a:t>
            </a:fld>
            <a:endParaRPr lang="en-ZA" dirty="0"/>
          </a:p>
        </p:txBody>
      </p:sp>
      <p:sp>
        <p:nvSpPr>
          <p:cNvPr id="5" name="Title 1"/>
          <p:cNvSpPr txBox="1">
            <a:spLocks noGrp="1"/>
          </p:cNvSpPr>
          <p:nvPr>
            <p:ph type="title"/>
          </p:nvPr>
        </p:nvSpPr>
        <p:spPr>
          <a:prstGeom prst="rect">
            <a:avLst/>
          </a:prstGeom>
          <a:solidFill>
            <a:srgbClr val="00FFFF"/>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en-US" sz="3600" b="1" dirty="0">
                <a:solidFill>
                  <a:schemeClr val="tx1"/>
                </a:solidFill>
                <a:latin typeface="Arial" charset="0"/>
                <a:ea typeface="Arial" charset="0"/>
                <a:cs typeface="Arial" charset="0"/>
              </a:rPr>
            </a:br>
            <a:r>
              <a:rPr lang="en-US" sz="4000" b="1" dirty="0">
                <a:solidFill>
                  <a:schemeClr val="tx1"/>
                </a:solidFill>
                <a:latin typeface="Arial" charset="0"/>
                <a:ea typeface="Arial" charset="0"/>
                <a:cs typeface="Arial" charset="0"/>
              </a:rPr>
              <a:t>CURRENT LEGAL STATUS</a:t>
            </a:r>
            <a:br>
              <a:rPr lang="en-US" sz="3600" b="1" dirty="0">
                <a:solidFill>
                  <a:schemeClr val="tx1"/>
                </a:solidFill>
                <a:latin typeface="Arial" charset="0"/>
                <a:ea typeface="Arial" charset="0"/>
                <a:cs typeface="Arial" charset="0"/>
              </a:rPr>
            </a:br>
            <a:endParaRPr lang="en-ZA" sz="36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19903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7030A0"/>
          </a:solidFill>
        </p:spPr>
        <p:txBody>
          <a:bodyPr>
            <a:normAutofit/>
          </a:bodyPr>
          <a:lstStyle/>
          <a:p>
            <a:r>
              <a:rPr lang="en-US" sz="3600" b="1" dirty="0">
                <a:solidFill>
                  <a:schemeClr val="bg1"/>
                </a:solidFill>
              </a:rPr>
              <a:t>NATIONAL CANNABIS MASTER PLAN FRAMEWORK</a:t>
            </a:r>
          </a:p>
        </p:txBody>
      </p:sp>
      <p:sp>
        <p:nvSpPr>
          <p:cNvPr id="2" name="Slide Number Placeholder 1"/>
          <p:cNvSpPr>
            <a:spLocks noGrp="1"/>
          </p:cNvSpPr>
          <p:nvPr>
            <p:ph type="sldNum" sz="quarter" idx="4294967295"/>
          </p:nvPr>
        </p:nvSpPr>
        <p:spPr>
          <a:xfrm>
            <a:off x="9347200" y="6356350"/>
            <a:ext cx="2844800" cy="365125"/>
          </a:xfrm>
        </p:spPr>
        <p:txBody>
          <a:bodyPr/>
          <a:lstStyle/>
          <a:p>
            <a:fld id="{A7DD1A0C-602E-46A8-AE1A-B2DFCBF62AE0}" type="slidenum">
              <a:rPr lang="en-ZA" smtClean="0"/>
              <a:t>8</a:t>
            </a:fld>
            <a:endParaRPr lang="en-ZA" dirty="0"/>
          </a:p>
        </p:txBody>
      </p:sp>
      <p:sp>
        <p:nvSpPr>
          <p:cNvPr id="4" name="Isosceles Triangle 3"/>
          <p:cNvSpPr/>
          <p:nvPr/>
        </p:nvSpPr>
        <p:spPr>
          <a:xfrm>
            <a:off x="-78377" y="1417638"/>
            <a:ext cx="12096206" cy="2109333"/>
          </a:xfrm>
          <a:prstGeom prst="triangle">
            <a:avLst>
              <a:gd name="adj" fmla="val 4937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Master Plan is aimed at providing a framework for the establishment, growth and development of the Cannabis industry in South Africa in order to contribute to economic growth, poverty alleviation and job creation  </a:t>
            </a:r>
          </a:p>
        </p:txBody>
      </p:sp>
      <p:sp>
        <p:nvSpPr>
          <p:cNvPr id="5" name="Rectangle 4"/>
          <p:cNvSpPr/>
          <p:nvPr/>
        </p:nvSpPr>
        <p:spPr>
          <a:xfrm>
            <a:off x="391885" y="3526971"/>
            <a:ext cx="11218092" cy="1402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600" dirty="0"/>
              <a:t>OBJECTIVES</a:t>
            </a:r>
          </a:p>
          <a:p>
            <a:pPr marL="228600" lvl="0" indent="-228600">
              <a:buFont typeface="Wingdings" panose="05000000000000000000" pitchFamily="2" charset="2"/>
              <a:buChar char="§"/>
            </a:pPr>
            <a:r>
              <a:rPr lang="en-US" sz="1000" dirty="0"/>
              <a:t>Increase the volumes and variety of Cannabis products destined for both local and export markets.</a:t>
            </a:r>
          </a:p>
          <a:p>
            <a:pPr marL="228600" lvl="0" indent="-228600">
              <a:buFont typeface="Wingdings" panose="05000000000000000000" pitchFamily="2" charset="2"/>
              <a:buChar char="§"/>
            </a:pPr>
            <a:r>
              <a:rPr lang="en-US" sz="1000" dirty="0"/>
              <a:t>Establish and increase the capacity of South African farmers to produce dagga and hemp </a:t>
            </a:r>
          </a:p>
          <a:p>
            <a:pPr marL="228600" lvl="0" indent="-228600">
              <a:buFont typeface="Wingdings" panose="05000000000000000000" pitchFamily="2" charset="2"/>
              <a:buChar char="§"/>
            </a:pPr>
            <a:r>
              <a:rPr lang="en-US" sz="1000" dirty="0"/>
              <a:t>Create opportunities for creation of small and medium size enterprises across the Cannabis value chain.</a:t>
            </a:r>
          </a:p>
          <a:p>
            <a:pPr marL="228600" lvl="0" indent="-228600">
              <a:buFont typeface="Wingdings" panose="05000000000000000000" pitchFamily="2" charset="2"/>
              <a:buChar char="§"/>
            </a:pPr>
            <a:r>
              <a:rPr lang="en-US" sz="1000" dirty="0"/>
              <a:t>Replace imported Cannabis products with locally produced products.</a:t>
            </a:r>
          </a:p>
          <a:p>
            <a:pPr marL="228600" lvl="0" indent="-228600">
              <a:buFont typeface="Wingdings" panose="05000000000000000000" pitchFamily="2" charset="2"/>
              <a:buChar char="§"/>
            </a:pPr>
            <a:r>
              <a:rPr lang="en-US" sz="1000" dirty="0"/>
              <a:t>Increase investments in research and technology development to support increased production, productivity and competitiveness of the Cannabis industry.</a:t>
            </a:r>
          </a:p>
          <a:p>
            <a:pPr marL="228600" lvl="0" indent="-228600">
              <a:buFont typeface="Wingdings" panose="05000000000000000000" pitchFamily="2" charset="2"/>
              <a:buChar char="§"/>
            </a:pPr>
            <a:r>
              <a:rPr lang="en-US" sz="1000" dirty="0"/>
              <a:t>Establish and increase the manufacturing capacity of the South African Cannabis industry.</a:t>
            </a:r>
          </a:p>
          <a:p>
            <a:pPr marL="171450" lvl="0" indent="-171450">
              <a:buFont typeface="Arial" panose="020B0604020202020204" pitchFamily="34" charset="0"/>
              <a:buChar char="•"/>
            </a:pPr>
            <a:r>
              <a:rPr lang="en-US" sz="1000" dirty="0"/>
              <a:t>Development and maintenance of an effective regulatory system by strengthening law enforcement measures to deter the production, manufacturing and sale of Cannabis outside the legal framework. </a:t>
            </a:r>
          </a:p>
          <a:p>
            <a:pPr algn="ctr"/>
            <a:endParaRPr lang="en-US" dirty="0"/>
          </a:p>
        </p:txBody>
      </p:sp>
      <p:sp>
        <p:nvSpPr>
          <p:cNvPr id="7" name="Rectangle 6"/>
          <p:cNvSpPr/>
          <p:nvPr/>
        </p:nvSpPr>
        <p:spPr>
          <a:xfrm>
            <a:off x="391885" y="4929052"/>
            <a:ext cx="1489167" cy="864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 EFFECTIVE REGULATORY SYSTEMS</a:t>
            </a:r>
          </a:p>
        </p:txBody>
      </p:sp>
      <p:sp>
        <p:nvSpPr>
          <p:cNvPr id="8" name="Rectangle 7"/>
          <p:cNvSpPr/>
          <p:nvPr/>
        </p:nvSpPr>
        <p:spPr>
          <a:xfrm>
            <a:off x="1881052" y="4929052"/>
            <a:ext cx="1602377" cy="864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 SUSTAINABLE SEED SUPPLY SYSTEMS</a:t>
            </a:r>
          </a:p>
        </p:txBody>
      </p:sp>
      <p:sp>
        <p:nvSpPr>
          <p:cNvPr id="9" name="Rectangle 8"/>
          <p:cNvSpPr/>
          <p:nvPr/>
        </p:nvSpPr>
        <p:spPr>
          <a:xfrm>
            <a:off x="3483430" y="4929052"/>
            <a:ext cx="1567542" cy="86419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 RESEARCH AND TECHNOLOGY DEVELOPMENT</a:t>
            </a:r>
          </a:p>
        </p:txBody>
      </p:sp>
      <p:sp>
        <p:nvSpPr>
          <p:cNvPr id="10" name="Rectangle 9"/>
          <p:cNvSpPr/>
          <p:nvPr/>
        </p:nvSpPr>
        <p:spPr>
          <a:xfrm>
            <a:off x="5042262" y="4929052"/>
            <a:ext cx="1680755" cy="86419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 SUSTAINABLE PRODUCER SUPPORT SYSTEMS</a:t>
            </a:r>
          </a:p>
        </p:txBody>
      </p:sp>
      <p:sp>
        <p:nvSpPr>
          <p:cNvPr id="11" name="Rectangle 10"/>
          <p:cNvSpPr/>
          <p:nvPr/>
        </p:nvSpPr>
        <p:spPr>
          <a:xfrm>
            <a:off x="6723017" y="4922655"/>
            <a:ext cx="1558833" cy="87058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 MARKET DEVELOPMENT</a:t>
            </a:r>
          </a:p>
        </p:txBody>
      </p:sp>
      <p:sp>
        <p:nvSpPr>
          <p:cNvPr id="12" name="Rectangle 11"/>
          <p:cNvSpPr/>
          <p:nvPr/>
        </p:nvSpPr>
        <p:spPr>
          <a:xfrm>
            <a:off x="8290560" y="4929051"/>
            <a:ext cx="1680755" cy="8641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6. SUPPLIER DELOPMENT SYSTEMS</a:t>
            </a:r>
          </a:p>
        </p:txBody>
      </p:sp>
      <p:sp>
        <p:nvSpPr>
          <p:cNvPr id="13" name="Rectangle 12"/>
          <p:cNvSpPr/>
          <p:nvPr/>
        </p:nvSpPr>
        <p:spPr>
          <a:xfrm>
            <a:off x="9971316" y="4922654"/>
            <a:ext cx="1638662" cy="870588"/>
          </a:xfrm>
          <a:prstGeom prst="rect">
            <a:avLst/>
          </a:prstGeom>
          <a:solidFill>
            <a:srgbClr val="E32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7. MANUFACTURING AND PRODUCT DEVELOPMENT</a:t>
            </a:r>
          </a:p>
        </p:txBody>
      </p:sp>
      <p:sp>
        <p:nvSpPr>
          <p:cNvPr id="14" name="Rectangle 13"/>
          <p:cNvSpPr/>
          <p:nvPr/>
        </p:nvSpPr>
        <p:spPr>
          <a:xfrm>
            <a:off x="391885" y="5799637"/>
            <a:ext cx="11218092" cy="412615"/>
          </a:xfrm>
          <a:prstGeom prst="rect">
            <a:avLst/>
          </a:prstGeom>
          <a:solidFill>
            <a:srgbClr val="230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8. EDUCATION AND TRAINING</a:t>
            </a:r>
          </a:p>
        </p:txBody>
      </p:sp>
      <p:sp>
        <p:nvSpPr>
          <p:cNvPr id="15" name="Rectangle 14"/>
          <p:cNvSpPr/>
          <p:nvPr/>
        </p:nvSpPr>
        <p:spPr>
          <a:xfrm>
            <a:off x="391885" y="6212252"/>
            <a:ext cx="11218092" cy="3939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 COMMUNICATION AND AWARENESS</a:t>
            </a:r>
          </a:p>
        </p:txBody>
      </p:sp>
    </p:spTree>
    <p:extLst>
      <p:ext uri="{BB962C8B-B14F-4D97-AF65-F5344CB8AC3E}">
        <p14:creationId xmlns:p14="http://schemas.microsoft.com/office/powerpoint/2010/main" val="387960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a:solidFill>
                  <a:schemeClr val="bg1"/>
                </a:solidFill>
              </a:rPr>
              <a:t>PILLAR1: EFFECTIVE REGULATORY SYSTEMS</a:t>
            </a:r>
          </a:p>
        </p:txBody>
      </p:sp>
      <p:sp>
        <p:nvSpPr>
          <p:cNvPr id="3" name="Content Placeholder 2"/>
          <p:cNvSpPr>
            <a:spLocks noGrp="1"/>
          </p:cNvSpPr>
          <p:nvPr>
            <p:ph idx="1"/>
          </p:nvPr>
        </p:nvSpPr>
        <p:spPr/>
        <p:txBody>
          <a:bodyPr>
            <a:normAutofit fontScale="47500" lnSpcReduction="20000"/>
          </a:bodyPr>
          <a:lstStyle/>
          <a:p>
            <a:pPr marL="514350" indent="-514350">
              <a:buFont typeface="+mj-lt"/>
              <a:buAutoNum type="alphaLcPeriod"/>
            </a:pPr>
            <a:r>
              <a:rPr lang="en-ZA" sz="4200" dirty="0">
                <a:latin typeface="Arial" panose="020B0604020202020204" pitchFamily="34" charset="0"/>
                <a:cs typeface="Arial" panose="020B0604020202020204" pitchFamily="34" charset="0"/>
              </a:rPr>
              <a:t>The pillar focuses on developing a new regulatory framework for both hemp and dagga.. This might include amendment of existing legislation by removing existing constraints that are hindering commercialisation. </a:t>
            </a:r>
          </a:p>
          <a:p>
            <a:pPr marL="514350" indent="-514350">
              <a:buFont typeface="+mj-lt"/>
              <a:buAutoNum type="alphaLcPeriod"/>
            </a:pPr>
            <a:endParaRPr lang="en-ZA" sz="4200" dirty="0">
              <a:latin typeface="Arial" panose="020B0604020202020204" pitchFamily="34" charset="0"/>
              <a:cs typeface="Arial" panose="020B0604020202020204" pitchFamily="34" charset="0"/>
            </a:endParaRPr>
          </a:p>
          <a:p>
            <a:pPr marL="514350" indent="-514350">
              <a:buFont typeface="+mj-lt"/>
              <a:buAutoNum type="alphaLcPeriod"/>
            </a:pPr>
            <a:r>
              <a:rPr lang="en-ZA" sz="4200" dirty="0">
                <a:latin typeface="Arial" panose="020B0604020202020204" pitchFamily="34" charset="0"/>
                <a:cs typeface="Arial" panose="020B0604020202020204" pitchFamily="34" charset="0"/>
              </a:rPr>
              <a:t>The Department of Health leads this pillar, supported by the Department of Justice and Correctional Services.</a:t>
            </a:r>
          </a:p>
          <a:p>
            <a:pPr marL="514350" indent="-514350">
              <a:buFont typeface="+mj-lt"/>
              <a:buAutoNum type="alphaLcPeriod"/>
            </a:pPr>
            <a:endParaRPr lang="en-ZA" sz="4200" dirty="0">
              <a:latin typeface="Arial" panose="020B0604020202020204" pitchFamily="34" charset="0"/>
              <a:cs typeface="Arial" panose="020B0604020202020204" pitchFamily="34" charset="0"/>
            </a:endParaRPr>
          </a:p>
          <a:p>
            <a:pPr marL="514350" indent="-514350">
              <a:buFont typeface="+mj-lt"/>
              <a:buAutoNum type="alphaLcPeriod"/>
            </a:pPr>
            <a:r>
              <a:rPr lang="en-US" sz="4200" dirty="0">
                <a:latin typeface="Arial" panose="020B0604020202020204" pitchFamily="34" charset="0"/>
                <a:cs typeface="Arial" panose="020B0604020202020204" pitchFamily="34" charset="0"/>
              </a:rPr>
              <a:t>The key intervention measures regarding this pillar include the following:</a:t>
            </a:r>
          </a:p>
          <a:p>
            <a:endParaRPr lang="en-US" sz="42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4200" dirty="0">
                <a:latin typeface="Arial" panose="020B0604020202020204" pitchFamily="34" charset="0"/>
                <a:cs typeface="Arial" panose="020B0604020202020204" pitchFamily="34" charset="0"/>
              </a:rPr>
              <a:t>Finalise the amendments to both the Drugs and Drugs Trafficking Act to remove the remaining restrictions that prohibits commercialisation of all aspects of the Cannabis value chain.</a:t>
            </a:r>
          </a:p>
          <a:p>
            <a:pPr lvl="1">
              <a:buFont typeface="Wingdings" panose="05000000000000000000" pitchFamily="2" charset="2"/>
              <a:buChar char="§"/>
            </a:pPr>
            <a:r>
              <a:rPr lang="en-US" sz="4200" dirty="0">
                <a:latin typeface="Arial" panose="020B0604020202020204" pitchFamily="34" charset="0"/>
                <a:cs typeface="Arial" panose="020B0604020202020204" pitchFamily="34" charset="0"/>
              </a:rPr>
              <a:t>Develop a policy to provide a framework for development of a new regulatory system and related matters of the Cannabis industry in South Africa.</a:t>
            </a:r>
          </a:p>
          <a:p>
            <a:pPr lvl="1">
              <a:buFont typeface="Wingdings" panose="05000000000000000000" pitchFamily="2" charset="2"/>
              <a:buChar char="§"/>
            </a:pPr>
            <a:r>
              <a:rPr lang="en-US" sz="4200" dirty="0">
                <a:latin typeface="Arial" panose="020B0604020202020204" pitchFamily="34" charset="0"/>
                <a:cs typeface="Arial" panose="020B0604020202020204" pitchFamily="34" charset="0"/>
              </a:rPr>
              <a:t>Develop a new legislation to regulate the commercialisation of Cannabis in South Africa.</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A7DD1A0C-602E-46A8-AE1A-B2DFCBF62AE0}" type="slidenum">
              <a:rPr lang="en-ZA" smtClean="0"/>
              <a:t>9</a:t>
            </a:fld>
            <a:endParaRPr lang="en-ZA" dirty="0"/>
          </a:p>
        </p:txBody>
      </p:sp>
    </p:spTree>
    <p:extLst>
      <p:ext uri="{BB962C8B-B14F-4D97-AF65-F5344CB8AC3E}">
        <p14:creationId xmlns:p14="http://schemas.microsoft.com/office/powerpoint/2010/main" val="1127087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7385</TotalTime>
  <Words>2989</Words>
  <Application>Microsoft Office PowerPoint</Application>
  <PresentationFormat>Widescreen</PresentationFormat>
  <Paragraphs>318</Paragraphs>
  <Slides>25</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Cambria</vt:lpstr>
      <vt:lpstr>Courier New</vt:lpstr>
      <vt:lpstr>Wingdings</vt:lpstr>
      <vt:lpstr>Office Theme</vt:lpstr>
      <vt:lpstr>1_gov2</vt:lpstr>
      <vt:lpstr>think-cell Slide</vt:lpstr>
      <vt:lpstr>PowerPoint Presentation</vt:lpstr>
      <vt:lpstr>Purpose</vt:lpstr>
      <vt:lpstr>BACKGROUND</vt:lpstr>
      <vt:lpstr>RATIONALE</vt:lpstr>
      <vt:lpstr>IMPORTANCE OF CANNABIS</vt:lpstr>
      <vt:lpstr>CHALLENGES FACING THE CANNABIS SECTOR</vt:lpstr>
      <vt:lpstr> CURRENT LEGAL STATUS </vt:lpstr>
      <vt:lpstr>NATIONAL CANNABIS MASTER PLAN FRAMEWORK</vt:lpstr>
      <vt:lpstr>PILLAR1: EFFECTIVE REGULATORY SYSTEMS</vt:lpstr>
      <vt:lpstr>PILLAR 2: SUSTAINABLE SEED SUPPLY SYSTEMS</vt:lpstr>
      <vt:lpstr>PILLAR 3: RESEARCH AND TECHNOLOGY DEVELOPMENT </vt:lpstr>
      <vt:lpstr>PILLAR 4: PRODUCER SUPPORT SYSTEMS </vt:lpstr>
      <vt:lpstr>PILLAR 5: MARKET DEVELOPMENT</vt:lpstr>
      <vt:lpstr>PILLAR 6: SUPPLIER DEVELOPMENT SYSTEMS</vt:lpstr>
      <vt:lpstr>PILLAR 7: MANUFACTURING AND PRODUCT DEVELOPMENT </vt:lpstr>
      <vt:lpstr>PILLAR 8: EDUCATION AND TRAINING </vt:lpstr>
      <vt:lpstr>PILLAR 9: COMMUNICATION AND AWARENESS</vt:lpstr>
      <vt:lpstr>DEVELOPMENTAL PATHWAYS FOR CANNABIS</vt:lpstr>
      <vt:lpstr>UNLOCKING THE HEMP VALUE CHAIN</vt:lpstr>
      <vt:lpstr>UNLOCKING THE MEDICINAL CANNABIS (DAGGA) VALUE CHAIN</vt:lpstr>
      <vt:lpstr>UNLOCKING THE RECREATIONAL CANNABIS (DAGGA) VALUE CHAIN</vt:lpstr>
      <vt:lpstr>MODEL FOR INCLUSION OF SMALLER GROWERS INTO  HEMP AND DAGGA VALUE CHAINS</vt:lpstr>
      <vt:lpstr>CONSULTATION PROCESSES FOR THE CANNABIS MASTER PLAN</vt:lpstr>
      <vt:lpstr>IMPLEMENTATION AND MONITORING STRUCTURES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Summit</dc:title>
  <dc:creator>Rudi Dicks</dc:creator>
  <cp:lastModifiedBy>Ralph Ramogwana Sebifelo</cp:lastModifiedBy>
  <cp:revision>631</cp:revision>
  <cp:lastPrinted>2021-06-23T07:55:30Z</cp:lastPrinted>
  <dcterms:created xsi:type="dcterms:W3CDTF">2018-04-05T05:45:18Z</dcterms:created>
  <dcterms:modified xsi:type="dcterms:W3CDTF">2021-08-21T18:06:11Z</dcterms:modified>
</cp:coreProperties>
</file>