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charts/style9.xml" ContentType="application/vnd.ms-office.chartstyl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diagrams/drawing7.xml" ContentType="application/vnd.ms-office.drawingml.diagramDrawing+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charts/colors10.xml" ContentType="application/vnd.ms-office.chartcolorstyle+xml"/>
  <Override PartName="/ppt/charts/style7.xml" ContentType="application/vnd.ms-office.chartstyle+xml"/>
  <Override PartName="/ppt/diagrams/colors6.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charts/style10.xml" ContentType="application/vnd.ms-office.chartstyle+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charts/colors1.xml" ContentType="application/vnd.ms-office.chartcolorstyle+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charts/style8.xml" ContentType="application/vnd.ms-office.chartstyl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 id="2147483703" r:id="rId2"/>
    <p:sldMasterId id="2147483715" r:id="rId3"/>
  </p:sldMasterIdLst>
  <p:notesMasterIdLst>
    <p:notesMasterId r:id="rId69"/>
  </p:notesMasterIdLst>
  <p:sldIdLst>
    <p:sldId id="433" r:id="rId4"/>
    <p:sldId id="434" r:id="rId5"/>
    <p:sldId id="436" r:id="rId6"/>
    <p:sldId id="280" r:id="rId7"/>
    <p:sldId id="266" r:id="rId8"/>
    <p:sldId id="269" r:id="rId9"/>
    <p:sldId id="484" r:id="rId10"/>
    <p:sldId id="390" r:id="rId11"/>
    <p:sldId id="270" r:id="rId12"/>
    <p:sldId id="393" r:id="rId13"/>
    <p:sldId id="394" r:id="rId14"/>
    <p:sldId id="397" r:id="rId15"/>
    <p:sldId id="399" r:id="rId16"/>
    <p:sldId id="400" r:id="rId17"/>
    <p:sldId id="403" r:id="rId18"/>
    <p:sldId id="491" r:id="rId19"/>
    <p:sldId id="492" r:id="rId20"/>
    <p:sldId id="404" r:id="rId21"/>
    <p:sldId id="438" r:id="rId22"/>
    <p:sldId id="487" r:id="rId23"/>
    <p:sldId id="488" r:id="rId24"/>
    <p:sldId id="489" r:id="rId25"/>
    <p:sldId id="490" r:id="rId26"/>
    <p:sldId id="478" r:id="rId27"/>
    <p:sldId id="427" r:id="rId28"/>
    <p:sldId id="456" r:id="rId29"/>
    <p:sldId id="457" r:id="rId30"/>
    <p:sldId id="458" r:id="rId31"/>
    <p:sldId id="461" r:id="rId32"/>
    <p:sldId id="477" r:id="rId33"/>
    <p:sldId id="480" r:id="rId34"/>
    <p:sldId id="481" r:id="rId35"/>
    <p:sldId id="482" r:id="rId36"/>
    <p:sldId id="313" r:id="rId37"/>
    <p:sldId id="343" r:id="rId38"/>
    <p:sldId id="353" r:id="rId39"/>
    <p:sldId id="344" r:id="rId40"/>
    <p:sldId id="316" r:id="rId41"/>
    <p:sldId id="317" r:id="rId42"/>
    <p:sldId id="345" r:id="rId43"/>
    <p:sldId id="318" r:id="rId44"/>
    <p:sldId id="350" r:id="rId45"/>
    <p:sldId id="362" r:id="rId46"/>
    <p:sldId id="363" r:id="rId47"/>
    <p:sldId id="493" r:id="rId48"/>
    <p:sldId id="494" r:id="rId49"/>
    <p:sldId id="495" r:id="rId50"/>
    <p:sldId id="496" r:id="rId51"/>
    <p:sldId id="497" r:id="rId52"/>
    <p:sldId id="498" r:id="rId53"/>
    <p:sldId id="499" r:id="rId54"/>
    <p:sldId id="500" r:id="rId55"/>
    <p:sldId id="501" r:id="rId56"/>
    <p:sldId id="503" r:id="rId57"/>
    <p:sldId id="504" r:id="rId58"/>
    <p:sldId id="319" r:id="rId59"/>
    <p:sldId id="321" r:id="rId60"/>
    <p:sldId id="322" r:id="rId61"/>
    <p:sldId id="347" r:id="rId62"/>
    <p:sldId id="325" r:id="rId63"/>
    <p:sldId id="348" r:id="rId64"/>
    <p:sldId id="507" r:id="rId65"/>
    <p:sldId id="508" r:id="rId66"/>
    <p:sldId id="506" r:id="rId67"/>
    <p:sldId id="432" r:id="rId68"/>
  </p:sldIdLst>
  <p:sldSz cx="9144000" cy="6840538"/>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3DB"/>
    <a:srgbClr val="0033A1"/>
    <a:srgbClr val="21409A"/>
    <a:srgbClr val="FF46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364" autoAdjust="0"/>
  </p:normalViewPr>
  <p:slideViewPr>
    <p:cSldViewPr snapToGrid="0" snapToObjects="1">
      <p:cViewPr varScale="1">
        <p:scale>
          <a:sx n="69" d="100"/>
          <a:sy n="69" d="100"/>
        </p:scale>
        <p:origin x="-1404" y="-96"/>
      </p:cViewPr>
      <p:guideLst>
        <p:guide orient="horz" pos="2154"/>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1.4232967748680495E-2"/>
          <c:y val="0.20053306548526542"/>
          <c:w val="0.96345183328730699"/>
          <c:h val="0.7394204198279315"/>
        </c:manualLayout>
      </c:layout>
      <c:pie3DChart>
        <c:varyColors val="1"/>
        <c:ser>
          <c:idx val="0"/>
          <c:order val="0"/>
          <c:tx>
            <c:strRef>
              <c:f>AR!$K$2</c:f>
              <c:strCache>
                <c:ptCount val="1"/>
                <c:pt idx="0">
                  <c:v>DSI Overall Performance</c:v>
                </c:pt>
              </c:strCache>
            </c:strRef>
          </c:tx>
          <c:dPt>
            <c:idx val="0"/>
            <c:spPr>
              <a:solidFill>
                <a:srgbClr val="00B0F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6C30-4722-BBC4-9A59F422BC24}"/>
              </c:ext>
            </c:extLst>
          </c:dPt>
          <c:dPt>
            <c:idx val="1"/>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6C30-4722-BBC4-9A59F422BC24}"/>
              </c:ext>
            </c:extLst>
          </c:dPt>
          <c:dLbls>
            <c:dLbl>
              <c:idx val="0"/>
              <c:layout>
                <c:manualLayout>
                  <c:x val="4.1544306944295235E-2"/>
                  <c:y val="4.4529581885219598E-2"/>
                </c:manualLayout>
              </c:layout>
              <c:tx>
                <c:rich>
                  <a:bodyPr rot="0" spcFirstLastPara="1" vertOverflow="ellipsis" vert="horz" wrap="square" anchor="ctr" anchorCtr="1"/>
                  <a:lstStyle/>
                  <a:p>
                    <a:pPr>
                      <a:defRPr sz="1200" b="1" i="0" u="none" strike="noStrike" kern="1200" baseline="0">
                        <a:solidFill>
                          <a:schemeClr val="lt1"/>
                        </a:solidFill>
                        <a:latin typeface="Century Gothic" panose="020B0502020202020204" pitchFamily="34" charset="0"/>
                        <a:ea typeface="+mn-ea"/>
                        <a:cs typeface="+mn-cs"/>
                      </a:defRPr>
                    </a:pPr>
                    <a:r>
                      <a:rPr lang="en-US" sz="1200" dirty="0"/>
                      <a:t>(37)74%</a:t>
                    </a:r>
                  </a:p>
                </c:rich>
              </c:tx>
              <c:spPr>
                <a:solidFill>
                  <a:srgbClr val="00B0F0"/>
                </a:solidFill>
                <a:ln>
                  <a:noFill/>
                </a:ln>
                <a:effectLst>
                  <a:outerShdw blurRad="50800" dist="38100" dir="2700000" algn="tl" rotWithShape="0">
                    <a:prstClr val="black">
                      <a:alpha val="40000"/>
                    </a:prstClr>
                  </a:outerShdw>
                </a:effectLst>
              </c:spPr>
              <c:dLblPos val="bestFit"/>
              <c:showVal val="1"/>
              <c:showPercent val="1"/>
              <c:extLst xmlns:c16r2="http://schemas.microsoft.com/office/drawing/2015/06/chart">
                <c:ext xmlns:c15="http://schemas.microsoft.com/office/drawing/2012/chart" uri="{CE6537A1-D6FC-4f65-9D91-7224C49458BB}">
                  <c15:layout>
                    <c:manualLayout>
                      <c:w val="0.14425071937953848"/>
                      <c:h val="9.5988281473139606E-2"/>
                    </c:manualLayout>
                  </c15:layout>
                </c:ext>
                <c:ext xmlns:c16="http://schemas.microsoft.com/office/drawing/2014/chart" uri="{C3380CC4-5D6E-409C-BE32-E72D297353CC}">
                  <c16:uniqueId val="{00000001-6C30-4722-BBC4-9A59F422BC24}"/>
                </c:ext>
              </c:extLst>
            </c:dLbl>
            <c:dLbl>
              <c:idx val="1"/>
              <c:layout>
                <c:manualLayout>
                  <c:x val="0.10758845054705833"/>
                  <c:y val="7.6494586711592732E-2"/>
                </c:manualLayout>
              </c:layout>
              <c:tx>
                <c:rich>
                  <a:bodyPr rot="0" spcFirstLastPara="1" vertOverflow="ellipsis" vert="horz" wrap="square" anchor="ctr" anchorCtr="1"/>
                  <a:lstStyle/>
                  <a:p>
                    <a:pPr>
                      <a:defRPr sz="1100" b="1" i="0" u="none" strike="noStrike" kern="1200" baseline="0">
                        <a:solidFill>
                          <a:schemeClr val="lt1"/>
                        </a:solidFill>
                        <a:latin typeface="Century Gothic" panose="020B0502020202020204" pitchFamily="34" charset="0"/>
                        <a:ea typeface="+mn-ea"/>
                        <a:cs typeface="+mn-cs"/>
                      </a:defRPr>
                    </a:pPr>
                    <a:r>
                      <a:rPr lang="en-US" sz="1100" baseline="0" dirty="0"/>
                      <a:t>(13) 26%</a:t>
                    </a:r>
                  </a:p>
                </c:rich>
              </c:tx>
              <c:spPr>
                <a:solidFill>
                  <a:srgbClr val="FF0000"/>
                </a:solidFill>
                <a:ln>
                  <a:noFill/>
                </a:ln>
                <a:effectLst>
                  <a:outerShdw blurRad="50800" dist="38100" dir="2700000" algn="tl" rotWithShape="0">
                    <a:prstClr val="black">
                      <a:alpha val="40000"/>
                    </a:prstClr>
                  </a:outerShdw>
                </a:effectLst>
              </c:spPr>
              <c:dLblPos val="bestFit"/>
              <c:showVal val="1"/>
              <c:showPercent val="1"/>
              <c:extLst xmlns:c16r2="http://schemas.microsoft.com/office/drawing/2015/06/chart">
                <c:ext xmlns:c15="http://schemas.microsoft.com/office/drawing/2012/chart" uri="{CE6537A1-D6FC-4f65-9D91-7224C49458BB}">
                  <c15:layout>
                    <c:manualLayout>
                      <c:w val="0.11215824282032925"/>
                      <c:h val="5.9729588704284804E-2"/>
                    </c:manualLayout>
                  </c15:layout>
                </c:ext>
                <c:ext xmlns:c16="http://schemas.microsoft.com/office/drawing/2014/chart" uri="{C3380CC4-5D6E-409C-BE32-E72D297353CC}">
                  <c16:uniqueId val="{00000003-6C30-4722-BBC4-9A59F422BC24}"/>
                </c:ext>
              </c:extLst>
            </c:dLbl>
            <c:spPr>
              <a:solidFill>
                <a:srgbClr val="FF0000"/>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Century Gothic" panose="020B0502020202020204" pitchFamily="34" charset="0"/>
                    <a:ea typeface="+mn-ea"/>
                    <a:cs typeface="+mn-cs"/>
                  </a:defRPr>
                </a:pPr>
                <a:endParaRPr lang="en-US"/>
              </a:p>
            </c:txPr>
            <c:dLblPos val="ct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AR!$J$3:$J$6</c:f>
              <c:strCache>
                <c:ptCount val="2"/>
                <c:pt idx="0">
                  <c:v>Achieved Targets</c:v>
                </c:pt>
                <c:pt idx="1">
                  <c:v>Not Achieved Targets</c:v>
                </c:pt>
              </c:strCache>
            </c:strRef>
          </c:cat>
          <c:val>
            <c:numRef>
              <c:f>AR!$K$3:$K$6</c:f>
              <c:numCache>
                <c:formatCode>General</c:formatCode>
                <c:ptCount val="2"/>
                <c:pt idx="0">
                  <c:v>45</c:v>
                </c:pt>
                <c:pt idx="1">
                  <c:v>7</c:v>
                </c:pt>
              </c:numCache>
            </c:numRef>
          </c:val>
          <c:extLst xmlns:c16r2="http://schemas.microsoft.com/office/drawing/2015/06/chart">
            <c:ext xmlns:c16="http://schemas.microsoft.com/office/drawing/2014/chart" uri="{C3380CC4-5D6E-409C-BE32-E72D297353CC}">
              <c16:uniqueId val="{00000004-6C30-4722-BBC4-9A59F422BC24}"/>
            </c:ext>
          </c:extLst>
        </c:ser>
        <c:dLbls>
          <c:showVal val="1"/>
        </c:dLbls>
      </c:pie3DChart>
      <c:spPr>
        <a:noFill/>
        <a:ln>
          <a:noFill/>
        </a:ln>
        <a:effectLst/>
      </c:spPr>
    </c:plotArea>
    <c:legend>
      <c:legendPos val="r"/>
      <c:layout>
        <c:manualLayout>
          <c:xMode val="edge"/>
          <c:yMode val="edge"/>
          <c:x val="0.78720710103682168"/>
          <c:y val="0.21031976332531205"/>
          <c:w val="0.20193659027859734"/>
          <c:h val="0.20286847571305069"/>
        </c:manualLayout>
      </c:layout>
      <c:spPr>
        <a:solidFill>
          <a:schemeClr val="lt1">
            <a:lumMod val="95000"/>
            <a:alpha val="39000"/>
          </a:schemeClr>
        </a:solidFill>
        <a:ln>
          <a:noFill/>
        </a:ln>
        <a:effectLst/>
      </c:spPr>
      <c:txPr>
        <a:bodyPr rot="0" spcFirstLastPara="1" vertOverflow="ellipsis" vert="horz" wrap="square" anchor="ctr" anchorCtr="1"/>
        <a:lstStyle/>
        <a:p>
          <a:pPr>
            <a:defRPr sz="1050" b="1" i="1" u="none" strike="noStrike" kern="1200" baseline="0">
              <a:solidFill>
                <a:schemeClr val="dk1">
                  <a:lumMod val="75000"/>
                  <a:lumOff val="25000"/>
                </a:schemeClr>
              </a:solidFill>
              <a:latin typeface="Century Gothic" panose="020B0502020202020204" pitchFamily="34" charset="0"/>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Century Gothic" panose="020B0502020202020204"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b="1" dirty="0">
                <a:latin typeface="Century Gothic" panose="020B0502020202020204" pitchFamily="34" charset="0"/>
              </a:rPr>
              <a:t>DSI Performance Information per Quarter</a:t>
            </a:r>
          </a:p>
        </c:rich>
      </c:tx>
      <c:spPr>
        <a:noFill/>
        <a:ln>
          <a:noFill/>
        </a:ln>
        <a:effectLst/>
      </c:spPr>
    </c:title>
    <c:plotArea>
      <c:layout/>
      <c:barChart>
        <c:barDir val="col"/>
        <c:grouping val="clustered"/>
        <c:ser>
          <c:idx val="0"/>
          <c:order val="0"/>
          <c:tx>
            <c:strRef>
              <c:f>AR!$C$28</c:f>
              <c:strCache>
                <c:ptCount val="1"/>
                <c:pt idx="0">
                  <c:v>Target</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AR!$D$27:$G$27</c:f>
              <c:strCache>
                <c:ptCount val="4"/>
                <c:pt idx="0">
                  <c:v>Quarter 1</c:v>
                </c:pt>
                <c:pt idx="1">
                  <c:v>Quarter 2</c:v>
                </c:pt>
                <c:pt idx="2">
                  <c:v>Quarter 3</c:v>
                </c:pt>
                <c:pt idx="3">
                  <c:v>Quarter 4</c:v>
                </c:pt>
              </c:strCache>
            </c:strRef>
          </c:cat>
          <c:val>
            <c:numRef>
              <c:f>AR!$D$28:$G$28</c:f>
              <c:numCache>
                <c:formatCode>General</c:formatCode>
                <c:ptCount val="4"/>
                <c:pt idx="0">
                  <c:v>28</c:v>
                </c:pt>
                <c:pt idx="1">
                  <c:v>33</c:v>
                </c:pt>
                <c:pt idx="2">
                  <c:v>34</c:v>
                </c:pt>
                <c:pt idx="3">
                  <c:v>50</c:v>
                </c:pt>
              </c:numCache>
            </c:numRef>
          </c:val>
          <c:extLst xmlns:c16r2="http://schemas.microsoft.com/office/drawing/2015/06/chart">
            <c:ext xmlns:c16="http://schemas.microsoft.com/office/drawing/2014/chart" uri="{C3380CC4-5D6E-409C-BE32-E72D297353CC}">
              <c16:uniqueId val="{00000000-29B5-4854-88FD-3C0DF6202EA8}"/>
            </c:ext>
          </c:extLst>
        </c:ser>
        <c:ser>
          <c:idx val="1"/>
          <c:order val="1"/>
          <c:tx>
            <c:strRef>
              <c:f>AR!$C$29</c:f>
              <c:strCache>
                <c:ptCount val="1"/>
                <c:pt idx="0">
                  <c:v>Achieved Targets</c:v>
                </c:pt>
              </c:strCache>
            </c:strRef>
          </c:tx>
          <c:spPr>
            <a:solidFill>
              <a:srgbClr val="00B0F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trendline>
          <c:cat>
            <c:strRef>
              <c:f>AR!$D$27:$G$27</c:f>
              <c:strCache>
                <c:ptCount val="4"/>
                <c:pt idx="0">
                  <c:v>Quarter 1</c:v>
                </c:pt>
                <c:pt idx="1">
                  <c:v>Quarter 2</c:v>
                </c:pt>
                <c:pt idx="2">
                  <c:v>Quarter 3</c:v>
                </c:pt>
                <c:pt idx="3">
                  <c:v>Quarter 4</c:v>
                </c:pt>
              </c:strCache>
            </c:strRef>
          </c:cat>
          <c:val>
            <c:numRef>
              <c:f>AR!$D$29:$G$29</c:f>
              <c:numCache>
                <c:formatCode>General</c:formatCode>
                <c:ptCount val="4"/>
                <c:pt idx="0">
                  <c:v>11</c:v>
                </c:pt>
                <c:pt idx="1">
                  <c:v>20</c:v>
                </c:pt>
                <c:pt idx="2">
                  <c:v>21</c:v>
                </c:pt>
                <c:pt idx="3">
                  <c:v>37</c:v>
                </c:pt>
              </c:numCache>
            </c:numRef>
          </c:val>
          <c:extLst xmlns:c16r2="http://schemas.microsoft.com/office/drawing/2015/06/chart">
            <c:ext xmlns:c16="http://schemas.microsoft.com/office/drawing/2014/chart" uri="{C3380CC4-5D6E-409C-BE32-E72D297353CC}">
              <c16:uniqueId val="{00000001-29B5-4854-88FD-3C0DF6202EA8}"/>
            </c:ext>
          </c:extLst>
        </c:ser>
        <c:ser>
          <c:idx val="2"/>
          <c:order val="2"/>
          <c:tx>
            <c:strRef>
              <c:f>AR!$C$30</c:f>
              <c:strCache>
                <c:ptCount val="1"/>
                <c:pt idx="0">
                  <c:v>Not Achieved Targets</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AR!$D$27:$G$27</c:f>
              <c:strCache>
                <c:ptCount val="4"/>
                <c:pt idx="0">
                  <c:v>Quarter 1</c:v>
                </c:pt>
                <c:pt idx="1">
                  <c:v>Quarter 2</c:v>
                </c:pt>
                <c:pt idx="2">
                  <c:v>Quarter 3</c:v>
                </c:pt>
                <c:pt idx="3">
                  <c:v>Quarter 4</c:v>
                </c:pt>
              </c:strCache>
            </c:strRef>
          </c:cat>
          <c:val>
            <c:numRef>
              <c:f>AR!$D$30:$G$30</c:f>
              <c:numCache>
                <c:formatCode>General</c:formatCode>
                <c:ptCount val="4"/>
                <c:pt idx="0">
                  <c:v>-17</c:v>
                </c:pt>
                <c:pt idx="1">
                  <c:v>-13</c:v>
                </c:pt>
                <c:pt idx="2">
                  <c:v>-13</c:v>
                </c:pt>
                <c:pt idx="3">
                  <c:v>-13</c:v>
                </c:pt>
              </c:numCache>
            </c:numRef>
          </c:val>
          <c:extLst xmlns:c16r2="http://schemas.microsoft.com/office/drawing/2015/06/chart">
            <c:ext xmlns:c16="http://schemas.microsoft.com/office/drawing/2014/chart" uri="{C3380CC4-5D6E-409C-BE32-E72D297353CC}">
              <c16:uniqueId val="{00000002-29B5-4854-88FD-3C0DF6202EA8}"/>
            </c:ext>
          </c:extLst>
        </c:ser>
        <c:ser>
          <c:idx val="3"/>
          <c:order val="3"/>
          <c:tx>
            <c:strRef>
              <c:f>AR!$C$31</c:f>
              <c:strCache>
                <c:ptCount val="1"/>
                <c:pt idx="0">
                  <c:v>% Percentage Performance </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AR!$D$27:$G$27</c:f>
              <c:strCache>
                <c:ptCount val="4"/>
                <c:pt idx="0">
                  <c:v>Quarter 1</c:v>
                </c:pt>
                <c:pt idx="1">
                  <c:v>Quarter 2</c:v>
                </c:pt>
                <c:pt idx="2">
                  <c:v>Quarter 3</c:v>
                </c:pt>
                <c:pt idx="3">
                  <c:v>Quarter 4</c:v>
                </c:pt>
              </c:strCache>
            </c:strRef>
          </c:cat>
          <c:val>
            <c:numRef>
              <c:f>AR!$D$31:$G$31</c:f>
              <c:numCache>
                <c:formatCode>0%</c:formatCode>
                <c:ptCount val="4"/>
                <c:pt idx="0">
                  <c:v>0.3928571428571429</c:v>
                </c:pt>
                <c:pt idx="1">
                  <c:v>0.60606060606060619</c:v>
                </c:pt>
                <c:pt idx="2">
                  <c:v>0.61764705882352966</c:v>
                </c:pt>
                <c:pt idx="3">
                  <c:v>0.7400000000000001</c:v>
                </c:pt>
              </c:numCache>
            </c:numRef>
          </c:val>
          <c:extLst xmlns:c16r2="http://schemas.microsoft.com/office/drawing/2015/06/chart">
            <c:ext xmlns:c16="http://schemas.microsoft.com/office/drawing/2014/chart" uri="{C3380CC4-5D6E-409C-BE32-E72D297353CC}">
              <c16:uniqueId val="{00000003-29B5-4854-88FD-3C0DF6202EA8}"/>
            </c:ext>
          </c:extLst>
        </c:ser>
        <c:dLbls>
          <c:showVal val="1"/>
        </c:dLbls>
        <c:gapWidth val="219"/>
        <c:overlap val="-27"/>
        <c:axId val="106278912"/>
        <c:axId val="106280448"/>
      </c:barChart>
      <c:catAx>
        <c:axId val="1062789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106280448"/>
        <c:crosses val="autoZero"/>
        <c:auto val="1"/>
        <c:lblAlgn val="ctr"/>
        <c:lblOffset val="100"/>
      </c:catAx>
      <c:valAx>
        <c:axId val="1062804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10627891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Gill Sans MT" panose="020B0502020104020203"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latin typeface="Arial" panose="020B0604020202020204" pitchFamily="34" charset="0"/>
                <a:cs typeface="Arial" panose="020B0604020202020204" pitchFamily="34" charset="0"/>
              </a:rPr>
              <a:t>Planned</a:t>
            </a:r>
            <a:r>
              <a:rPr lang="en-US" b="1" baseline="0">
                <a:latin typeface="Arial" panose="020B0604020202020204" pitchFamily="34" charset="0"/>
                <a:cs typeface="Arial" panose="020B0604020202020204" pitchFamily="34" charset="0"/>
              </a:rPr>
              <a:t> vs Actual Expenditure</a:t>
            </a:r>
            <a:endParaRPr lang="en-US" b="1">
              <a:latin typeface="Arial" panose="020B0604020202020204" pitchFamily="34" charset="0"/>
              <a:cs typeface="Arial" panose="020B0604020202020204" pitchFamily="34" charset="0"/>
            </a:endParaRPr>
          </a:p>
        </c:rich>
      </c:tx>
      <c:spPr>
        <a:noFill/>
        <a:ln>
          <a:noFill/>
        </a:ln>
        <a:effectLst/>
      </c:spPr>
    </c:title>
    <c:view3D>
      <c:perspective val="30"/>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cked"/>
        <c:ser>
          <c:idx val="0"/>
          <c:order val="0"/>
          <c:spPr>
            <a:solidFill>
              <a:schemeClr val="accent1"/>
            </a:solidFill>
            <a:ln>
              <a:noFill/>
            </a:ln>
            <a:effectLst/>
            <a:sp3d/>
          </c:spPr>
          <c:dLbls>
            <c:dLbl>
              <c:idx val="0"/>
              <c:tx>
                <c:rich>
                  <a:bodyPr/>
                  <a:lstStyle/>
                  <a:p>
                    <a:r>
                      <a:rPr lang="en-US" dirty="0"/>
                      <a:t>7,278,287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6CD-404F-A34C-AAD1AA656C66}"/>
                </c:ext>
              </c:extLst>
            </c:dLbl>
            <c:dLbl>
              <c:idx val="1"/>
              <c:tx>
                <c:rich>
                  <a:bodyPr/>
                  <a:lstStyle/>
                  <a:p>
                    <a:r>
                      <a:rPr lang="en-US"/>
                      <a:t>7,165,265</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6CD-404F-A34C-AAD1AA656C66}"/>
                </c:ext>
              </c:extLst>
            </c:dLbl>
            <c:dLbl>
              <c:idx val="2"/>
              <c:layout>
                <c:manualLayout>
                  <c:x val="3.2206119162640899E-2"/>
                  <c:y val="-0.16960285057682276"/>
                </c:manualLayout>
              </c:layout>
              <c:tx>
                <c:rich>
                  <a:bodyPr/>
                  <a:lstStyle/>
                  <a:p>
                    <a:r>
                      <a:rPr lang="en-US" dirty="0"/>
                      <a:t>113,022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817-44D5-842C-DBDEB15CE49D}"/>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Planned Expenditure</c:v>
                </c:pt>
                <c:pt idx="1">
                  <c:v>Actual Expenditure</c:v>
                </c:pt>
                <c:pt idx="2">
                  <c:v>Variance</c:v>
                </c:pt>
              </c:strCache>
            </c:strRef>
          </c:cat>
          <c:val>
            <c:numRef>
              <c:f>Sheet1!$B$1:$B$3</c:f>
              <c:numCache>
                <c:formatCode>_ * #,##0_ ;_ * \-#,##0_ ;_ * "-"??_ ;_ @_ </c:formatCode>
                <c:ptCount val="3"/>
                <c:pt idx="0">
                  <c:v>7278287</c:v>
                </c:pt>
                <c:pt idx="1">
                  <c:v>7165265</c:v>
                </c:pt>
                <c:pt idx="2" formatCode="_(* #,##0_);_(* \(#,##0\);_(* &quot;-&quot;??_);_(@_)">
                  <c:v>113022</c:v>
                </c:pt>
              </c:numCache>
            </c:numRef>
          </c:val>
          <c:extLst xmlns:c16r2="http://schemas.microsoft.com/office/drawing/2015/06/chart">
            <c:ext xmlns:c16="http://schemas.microsoft.com/office/drawing/2014/chart" uri="{C3380CC4-5D6E-409C-BE32-E72D297353CC}">
              <c16:uniqueId val="{00000000-5942-41FB-BEB2-857AFEB216EE}"/>
            </c:ext>
          </c:extLst>
        </c:ser>
        <c:dLbls>
          <c:showVal val="1"/>
        </c:dLbls>
        <c:gapWidth val="219"/>
        <c:shape val="box"/>
        <c:axId val="132102784"/>
        <c:axId val="131993984"/>
        <c:axId val="0"/>
      </c:bar3DChart>
      <c:catAx>
        <c:axId val="1321027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993984"/>
        <c:crosses val="autoZero"/>
        <c:auto val="1"/>
        <c:lblAlgn val="ctr"/>
        <c:lblOffset val="100"/>
      </c:catAx>
      <c:valAx>
        <c:axId val="131993984"/>
        <c:scaling>
          <c:orientation val="minMax"/>
        </c:scaling>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210278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dirty="0">
                <a:latin typeface="Arial" panose="020B0604020202020204" pitchFamily="34" charset="0"/>
                <a:cs typeface="Arial" panose="020B0604020202020204" pitchFamily="34" charset="0"/>
              </a:rPr>
              <a:t>Planned</a:t>
            </a:r>
            <a:r>
              <a:rPr lang="en-ZA" b="1" baseline="0" dirty="0">
                <a:latin typeface="Arial" panose="020B0604020202020204" pitchFamily="34" charset="0"/>
                <a:cs typeface="Arial" panose="020B0604020202020204" pitchFamily="34" charset="0"/>
              </a:rPr>
              <a:t> </a:t>
            </a:r>
            <a:r>
              <a:rPr lang="en-ZA" b="1" dirty="0">
                <a:latin typeface="Arial" panose="020B0604020202020204" pitchFamily="34" charset="0"/>
                <a:cs typeface="Arial" panose="020B0604020202020204" pitchFamily="34" charset="0"/>
              </a:rPr>
              <a:t>vs actual expenditure</a:t>
            </a:r>
          </a:p>
        </c:rich>
      </c:tx>
      <c:spPr>
        <a:noFill/>
        <a:ln>
          <a:noFill/>
        </a:ln>
        <a:effectLst/>
      </c:spPr>
    </c:title>
    <c:view3D>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bar3DChart>
        <c:barDir val="col"/>
        <c:grouping val="clustered"/>
        <c:ser>
          <c:idx val="0"/>
          <c:order val="0"/>
          <c:tx>
            <c:strRef>
              <c:f>Sheet1!$B$2</c:f>
              <c:strCache>
                <c:ptCount val="1"/>
                <c:pt idx="0">
                  <c:v>Planed Expenditure</c:v>
                </c:pt>
              </c:strCache>
            </c:strRef>
          </c:tx>
          <c:spPr>
            <a:solidFill>
              <a:schemeClr val="accent1"/>
            </a:solidFill>
            <a:ln>
              <a:noFill/>
            </a:ln>
            <a:effectLst/>
            <a:sp3d/>
          </c:spPr>
          <c:dLbls>
            <c:dLbl>
              <c:idx val="0"/>
              <c:layout>
                <c:manualLayout>
                  <c:x val="0"/>
                  <c:y val="0.163277730982830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DD5-4D90-B28F-8E3EB0D98CA8}"/>
                </c:ext>
              </c:extLst>
            </c:dLbl>
            <c:dLbl>
              <c:idx val="2"/>
              <c:layout>
                <c:manualLayout>
                  <c:x val="0"/>
                  <c:y val="0.2130230208199378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capital assets</c:v>
                </c:pt>
              </c:strCache>
            </c:strRef>
          </c:cat>
          <c:val>
            <c:numRef>
              <c:f>Sheet1!$B$3:$B$7</c:f>
              <c:numCache>
                <c:formatCode>_(* #,##0_);_(* \(#,##0\);_(* "-"_);_(@_)</c:formatCode>
                <c:ptCount val="5"/>
                <c:pt idx="0">
                  <c:v>361993</c:v>
                </c:pt>
                <c:pt idx="1">
                  <c:v>119369</c:v>
                </c:pt>
                <c:pt idx="2">
                  <c:v>6789431</c:v>
                </c:pt>
                <c:pt idx="3">
                  <c:v>6994</c:v>
                </c:pt>
                <c:pt idx="4">
                  <c:v>500</c:v>
                </c:pt>
              </c:numCache>
            </c:numRef>
          </c:val>
          <c:extLst xmlns:c16r2="http://schemas.microsoft.com/office/drawing/2015/06/chart">
            <c:ext xmlns:c16="http://schemas.microsoft.com/office/drawing/2014/chart" uri="{C3380CC4-5D6E-409C-BE32-E72D297353CC}">
              <c16:uniqueId val="{00000001-40A3-4F1F-BF72-FD7DB03E7DF7}"/>
            </c:ext>
          </c:extLst>
        </c:ser>
        <c:ser>
          <c:idx val="1"/>
          <c:order val="1"/>
          <c:tx>
            <c:strRef>
              <c:f>Sheet1!$C$2</c:f>
              <c:strCache>
                <c:ptCount val="1"/>
                <c:pt idx="0">
                  <c:v>Actual expenditure</c:v>
                </c:pt>
              </c:strCache>
            </c:strRef>
          </c:tx>
          <c:spPr>
            <a:solidFill>
              <a:schemeClr val="accent2"/>
            </a:solidFill>
            <a:ln>
              <a:noFill/>
            </a:ln>
            <a:effectLst/>
            <a:sp3d/>
          </c:spPr>
          <c:dLbls>
            <c:dLbl>
              <c:idx val="0"/>
              <c:layout>
                <c:manualLayout>
                  <c:x val="1.6290862968058963E-3"/>
                  <c:y val="0.1738117781430133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DD5-4D90-B28F-8E3EB0D98CA8}"/>
                </c:ext>
              </c:extLst>
            </c:dLbl>
            <c:dLbl>
              <c:idx val="2"/>
              <c:layout>
                <c:manualLayout>
                  <c:x val="-6.0958002153374763E-17"/>
                  <c:y val="0.203340156237213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capital assets</c:v>
                </c:pt>
              </c:strCache>
            </c:strRef>
          </c:cat>
          <c:val>
            <c:numRef>
              <c:f>Sheet1!$C$3:$C$7</c:f>
              <c:numCache>
                <c:formatCode>_(* #,##0_);_(* \(#,##0\);_(* "-"_);_(@_)</c:formatCode>
                <c:ptCount val="5"/>
                <c:pt idx="0">
                  <c:v>321938</c:v>
                </c:pt>
                <c:pt idx="1">
                  <c:v>107016</c:v>
                </c:pt>
                <c:pt idx="2">
                  <c:v>6729702</c:v>
                </c:pt>
                <c:pt idx="3">
                  <c:v>6062</c:v>
                </c:pt>
                <c:pt idx="4">
                  <c:v>547</c:v>
                </c:pt>
              </c:numCache>
            </c:numRef>
          </c:val>
          <c:extLst xmlns:c16r2="http://schemas.microsoft.com/office/drawing/2015/06/chart">
            <c:ext xmlns:c16="http://schemas.microsoft.com/office/drawing/2014/chart" uri="{C3380CC4-5D6E-409C-BE32-E72D297353CC}">
              <c16:uniqueId val="{00000003-40A3-4F1F-BF72-FD7DB03E7DF7}"/>
            </c:ext>
          </c:extLst>
        </c:ser>
        <c:ser>
          <c:idx val="2"/>
          <c:order val="2"/>
          <c:tx>
            <c:strRef>
              <c:f>Sheet1!$D$2</c:f>
              <c:strCache>
                <c:ptCount val="1"/>
                <c:pt idx="0">
                  <c:v>Variance</c:v>
                </c:pt>
              </c:strCache>
            </c:strRef>
          </c:tx>
          <c:spPr>
            <a:solidFill>
              <a:schemeClr val="accent3"/>
            </a:solidFill>
            <a:ln>
              <a:noFill/>
            </a:ln>
            <a:effectLst/>
            <a:sp3d/>
          </c:spPr>
          <c:dLbls>
            <c:dLbl>
              <c:idx val="2"/>
              <c:layout>
                <c:manualLayout>
                  <c:x val="9.9750610383410234E-3"/>
                  <c:y val="-3.22762152757481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0A3-4F1F-BF72-FD7DB03E7DF7}"/>
                </c:ext>
              </c:extLst>
            </c:dLbl>
            <c:dLbl>
              <c:idx val="3"/>
              <c:layout>
                <c:manualLayout>
                  <c:x val="6.6834868757856417E-3"/>
                  <c:y val="-4.349753244765815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capital assets</c:v>
                </c:pt>
              </c:strCache>
            </c:strRef>
          </c:cat>
          <c:val>
            <c:numRef>
              <c:f>Sheet1!$D$3:$D$7</c:f>
              <c:numCache>
                <c:formatCode>_ * #,##0_ ;_ * \-#,##0_ ;_ * "-"??_ ;_ @_ </c:formatCode>
                <c:ptCount val="5"/>
                <c:pt idx="0">
                  <c:v>40055</c:v>
                </c:pt>
                <c:pt idx="1">
                  <c:v>12353</c:v>
                </c:pt>
                <c:pt idx="2">
                  <c:v>111734</c:v>
                </c:pt>
                <c:pt idx="3">
                  <c:v>932</c:v>
                </c:pt>
                <c:pt idx="4">
                  <c:v>-47</c:v>
                </c:pt>
              </c:numCache>
            </c:numRef>
          </c:val>
          <c:extLst xmlns:c16r2="http://schemas.microsoft.com/office/drawing/2015/06/chart">
            <c:ext xmlns:c16="http://schemas.microsoft.com/office/drawing/2014/chart" uri="{C3380CC4-5D6E-409C-BE32-E72D297353CC}">
              <c16:uniqueId val="{00000006-40A3-4F1F-BF72-FD7DB03E7DF7}"/>
            </c:ext>
          </c:extLst>
        </c:ser>
        <c:ser>
          <c:idx val="3"/>
          <c:order val="3"/>
          <c:tx>
            <c:strRef>
              <c:f>Sheet1!$E$2</c:f>
              <c:strCache>
                <c:ptCount val="1"/>
                <c:pt idx="0">
                  <c:v>% Variance</c:v>
                </c:pt>
              </c:strCache>
            </c:strRef>
          </c:tx>
          <c:spPr>
            <a:solidFill>
              <a:schemeClr val="accent4"/>
            </a:solidFill>
            <a:ln>
              <a:noFill/>
            </a:ln>
            <a:effectLst/>
            <a:sp3d/>
          </c:spPr>
          <c:dLbls>
            <c:dLbl>
              <c:idx val="2"/>
              <c:layout>
                <c:manualLayout>
                  <c:x val="2.3275142422795721E-2"/>
                  <c:y val="-5.809718749634670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0A3-4F1F-BF72-FD7DB03E7DF7}"/>
                </c:ext>
              </c:extLst>
            </c:dLbl>
            <c:dLbl>
              <c:idx val="3"/>
              <c:layout>
                <c:manualLayout>
                  <c:x val="2.2974349843844909E-2"/>
                  <c:y val="-4.420076584166912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capital assets</c:v>
                </c:pt>
              </c:strCache>
            </c:strRef>
          </c:cat>
          <c:val>
            <c:numRef>
              <c:f>Sheet1!$E$3:$E$7</c:f>
              <c:numCache>
                <c:formatCode>0.0%</c:formatCode>
                <c:ptCount val="5"/>
                <c:pt idx="0">
                  <c:v>0.11065131093695182</c:v>
                </c:pt>
                <c:pt idx="1">
                  <c:v>0.10348582965426535</c:v>
                </c:pt>
                <c:pt idx="2">
                  <c:v>1.6457049198968222E-2</c:v>
                </c:pt>
                <c:pt idx="3">
                  <c:v>0.13325707749499571</c:v>
                </c:pt>
                <c:pt idx="4">
                  <c:v>-9.4000000000000014E-2</c:v>
                </c:pt>
              </c:numCache>
            </c:numRef>
          </c:val>
          <c:extLst xmlns:c16r2="http://schemas.microsoft.com/office/drawing/2015/06/chart">
            <c:ext xmlns:c16="http://schemas.microsoft.com/office/drawing/2014/chart" uri="{C3380CC4-5D6E-409C-BE32-E72D297353CC}">
              <c16:uniqueId val="{00000009-40A3-4F1F-BF72-FD7DB03E7DF7}"/>
            </c:ext>
          </c:extLst>
        </c:ser>
        <c:dLbls>
          <c:showVal val="1"/>
        </c:dLbls>
        <c:shape val="box"/>
        <c:axId val="132355584"/>
        <c:axId val="132357120"/>
        <c:axId val="0"/>
      </c:bar3DChart>
      <c:catAx>
        <c:axId val="132355584"/>
        <c:scaling>
          <c:orientation val="minMax"/>
        </c:scaling>
        <c:axPos val="b"/>
        <c:numFmt formatCode="General" sourceLinked="1"/>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2357120"/>
        <c:crosses val="autoZero"/>
        <c:auto val="1"/>
        <c:lblAlgn val="ctr"/>
        <c:lblOffset val="100"/>
      </c:catAx>
      <c:valAx>
        <c:axId val="132357120"/>
        <c:scaling>
          <c:orientation val="minMax"/>
        </c:scaling>
        <c:axPos val="l"/>
        <c:numFmt formatCode="_(* #,##0_);_(* \(#,##0\);_(* &quot;-&quot;_);_(@_)"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235558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Arial" panose="020B0604020202020204" pitchFamily="34" charset="0"/>
              </a:defRPr>
            </a:pPr>
            <a:r>
              <a:rPr lang="en-ZA" b="1" dirty="0">
                <a:latin typeface="Century Gothic" panose="020B0502020202020204" pitchFamily="34" charset="0"/>
                <a:cs typeface="Arial" panose="020B0604020202020204" pitchFamily="34" charset="0"/>
              </a:rPr>
              <a:t>Planned vs actual expenditure</a:t>
            </a:r>
          </a:p>
        </c:rich>
      </c:tx>
      <c:spPr>
        <a:noFill/>
        <a:ln>
          <a:noFill/>
        </a:ln>
        <a:effectLst/>
      </c:spPr>
    </c:title>
    <c:view3D>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bar3DChart>
        <c:barDir val="col"/>
        <c:grouping val="clustered"/>
        <c:ser>
          <c:idx val="0"/>
          <c:order val="0"/>
          <c:tx>
            <c:strRef>
              <c:f>Sheet1!$B$2</c:f>
              <c:strCache>
                <c:ptCount val="1"/>
                <c:pt idx="0">
                  <c:v>Planned Expenditure</c:v>
                </c:pt>
              </c:strCache>
            </c:strRef>
          </c:tx>
          <c:spPr>
            <a:solidFill>
              <a:schemeClr val="accent1"/>
            </a:solidFill>
            <a:ln>
              <a:noFill/>
            </a:ln>
            <a:effectLst/>
            <a:sp3d/>
          </c:spPr>
          <c:dLbls>
            <c:dLbl>
              <c:idx val="1"/>
              <c:layout>
                <c:manualLayout>
                  <c:x val="0"/>
                  <c:y val="0.1607629772711230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A1D-471F-8E7D-E5DAE1237DE1}"/>
                </c:ext>
              </c:extLst>
            </c:dLbl>
            <c:dLbl>
              <c:idx val="3"/>
              <c:layout>
                <c:manualLayout>
                  <c:x val="-1.4253153540765732E-16"/>
                  <c:y val="0.2410106162207429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C72-4E9A-9EEF-D4E5D3E0A868}"/>
                </c:ext>
              </c:extLst>
            </c:dLbl>
            <c:dLbl>
              <c:idx val="4"/>
              <c:layout>
                <c:manualLayout>
                  <c:x val="0"/>
                  <c:y val="0.1634877734960573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A1D-471F-8E7D-E5DAE1237DE1}"/>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Sheet1!$B$3:$B$7</c:f>
              <c:numCache>
                <c:formatCode>_(* #,##0_);_(* \(#,##0\);_(* "-"_);_(@_)</c:formatCode>
                <c:ptCount val="5"/>
                <c:pt idx="0">
                  <c:v>294416</c:v>
                </c:pt>
                <c:pt idx="1">
                  <c:v>1397065</c:v>
                </c:pt>
                <c:pt idx="2">
                  <c:v>119302</c:v>
                </c:pt>
                <c:pt idx="3">
                  <c:v>3735718</c:v>
                </c:pt>
                <c:pt idx="4">
                  <c:v>1731786</c:v>
                </c:pt>
              </c:numCache>
            </c:numRef>
          </c:val>
          <c:extLst xmlns:c16r2="http://schemas.microsoft.com/office/drawing/2015/06/chart">
            <c:ext xmlns:c16="http://schemas.microsoft.com/office/drawing/2014/chart" uri="{C3380CC4-5D6E-409C-BE32-E72D297353CC}">
              <c16:uniqueId val="{00000001-6C72-4E9A-9EEF-D4E5D3E0A868}"/>
            </c:ext>
          </c:extLst>
        </c:ser>
        <c:ser>
          <c:idx val="1"/>
          <c:order val="1"/>
          <c:tx>
            <c:strRef>
              <c:f>Sheet1!$C$2</c:f>
              <c:strCache>
                <c:ptCount val="1"/>
                <c:pt idx="0">
                  <c:v>Actual expenditure</c:v>
                </c:pt>
              </c:strCache>
            </c:strRef>
          </c:tx>
          <c:spPr>
            <a:solidFill>
              <a:schemeClr val="accent2"/>
            </a:solidFill>
            <a:ln>
              <a:noFill/>
            </a:ln>
            <a:effectLst/>
            <a:sp3d/>
          </c:spPr>
          <c:dLbls>
            <c:dLbl>
              <c:idx val="1"/>
              <c:layout>
                <c:manualLayout>
                  <c:x val="0"/>
                  <c:y val="0.1798365508456630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A1D-471F-8E7D-E5DAE1237DE1}"/>
                </c:ext>
              </c:extLst>
            </c:dLbl>
            <c:dLbl>
              <c:idx val="3"/>
              <c:layout>
                <c:manualLayout>
                  <c:x val="2.1925514100663611E-3"/>
                  <c:y val="0.21721303121994273"/>
                </c:manualLayout>
              </c:layout>
              <c:tx>
                <c:rich>
                  <a:bodyPr/>
                  <a:lstStyle/>
                  <a:p>
                    <a:fld id="{90B8BA24-EDEC-4437-90D8-6367D9FC7D44}" type="VALUE">
                      <a:rPr lang="en-US" b="1"/>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6C72-4E9A-9EEF-D4E5D3E0A868}"/>
                </c:ext>
              </c:extLst>
            </c:dLbl>
            <c:dLbl>
              <c:idx val="4"/>
              <c:layout>
                <c:manualLayout>
                  <c:x val="0"/>
                  <c:y val="0.1525885885963202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A1D-471F-8E7D-E5DAE1237DE1}"/>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Sheet1!$C$3:$C$7</c:f>
              <c:numCache>
                <c:formatCode>_(* #,##0_);_(* \(#,##0\);_(* "-"_);_(@_)</c:formatCode>
                <c:ptCount val="5"/>
                <c:pt idx="0">
                  <c:v>262240</c:v>
                </c:pt>
                <c:pt idx="1">
                  <c:v>1379841</c:v>
                </c:pt>
                <c:pt idx="2">
                  <c:v>114229</c:v>
                </c:pt>
                <c:pt idx="3">
                  <c:v>3730976</c:v>
                </c:pt>
                <c:pt idx="4">
                  <c:v>1677979</c:v>
                </c:pt>
              </c:numCache>
            </c:numRef>
          </c:val>
          <c:extLst xmlns:c16r2="http://schemas.microsoft.com/office/drawing/2015/06/chart">
            <c:ext xmlns:c16="http://schemas.microsoft.com/office/drawing/2014/chart" uri="{C3380CC4-5D6E-409C-BE32-E72D297353CC}">
              <c16:uniqueId val="{00000003-6C72-4E9A-9EEF-D4E5D3E0A868}"/>
            </c:ext>
          </c:extLst>
        </c:ser>
        <c:ser>
          <c:idx val="2"/>
          <c:order val="2"/>
          <c:tx>
            <c:strRef>
              <c:f>Sheet1!$D$2</c:f>
              <c:strCache>
                <c:ptCount val="1"/>
                <c:pt idx="0">
                  <c:v>Variance</c:v>
                </c:pt>
              </c:strCache>
            </c:strRef>
          </c:tx>
          <c:spPr>
            <a:solidFill>
              <a:schemeClr val="accent3"/>
            </a:solidFill>
            <a:ln>
              <a:noFill/>
            </a:ln>
            <a:effectLst/>
            <a:sp3d/>
          </c:spPr>
          <c:dLbls>
            <c:dLbl>
              <c:idx val="1"/>
              <c:layout>
                <c:manualLayout>
                  <c:x val="6.7787481973934135E-3"/>
                  <c:y val="-1.362398112467154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573-499C-A5DC-68615725E3A2}"/>
                </c:ext>
              </c:extLst>
            </c:dLbl>
            <c:dLbl>
              <c:idx val="3"/>
              <c:layout>
                <c:manualLayout>
                  <c:x val="-7.6407701138348416E-4"/>
                  <c:y val="0.16235108291340355"/>
                </c:manualLayout>
              </c:layout>
              <c:tx>
                <c:rich>
                  <a:bodyPr/>
                  <a:lstStyle/>
                  <a:p>
                    <a:fld id="{D5B6CB72-1067-4B1A-9805-666FF508D739}" type="VALUE">
                      <a:rPr lang="en-US" sz="1100" b="1"/>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6C72-4E9A-9EEF-D4E5D3E0A868}"/>
                </c:ext>
              </c:extLst>
            </c:dLbl>
            <c:dLbl>
              <c:idx val="4"/>
              <c:layout>
                <c:manualLayout>
                  <c:x val="2.5267245890093454E-2"/>
                  <c:y val="-0.1049562360961300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C72-4E9A-9EEF-D4E5D3E0A868}"/>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Sheet1!$D$3:$D$7</c:f>
              <c:numCache>
                <c:formatCode>_ * #,##0_ ;_ * \-#,##0_ ;_ * "-"??_ ;_ @_ </c:formatCode>
                <c:ptCount val="5"/>
                <c:pt idx="0">
                  <c:v>32176</c:v>
                </c:pt>
                <c:pt idx="1">
                  <c:v>17224</c:v>
                </c:pt>
                <c:pt idx="2" formatCode="_-* #,##0_-;\-* #,##0_-;_-* &quot;-&quot;??_-;_-@_-">
                  <c:v>5073</c:v>
                </c:pt>
                <c:pt idx="3" formatCode="_-* #,##0_-;\-* #,##0_-;_-* &quot;-&quot;??_-;_-@_-">
                  <c:v>4742</c:v>
                </c:pt>
                <c:pt idx="4" formatCode="_-* #,##0_-;\-* #,##0_-;_-* &quot;-&quot;??_-;_-@_-">
                  <c:v>53807</c:v>
                </c:pt>
              </c:numCache>
            </c:numRef>
          </c:val>
          <c:extLst xmlns:c16r2="http://schemas.microsoft.com/office/drawing/2015/06/chart">
            <c:ext xmlns:c16="http://schemas.microsoft.com/office/drawing/2014/chart" uri="{C3380CC4-5D6E-409C-BE32-E72D297353CC}">
              <c16:uniqueId val="{00000006-6C72-4E9A-9EEF-D4E5D3E0A868}"/>
            </c:ext>
          </c:extLst>
        </c:ser>
        <c:ser>
          <c:idx val="3"/>
          <c:order val="3"/>
          <c:tx>
            <c:strRef>
              <c:f>Sheet1!$E$2</c:f>
              <c:strCache>
                <c:ptCount val="1"/>
                <c:pt idx="0">
                  <c:v>% Variance</c:v>
                </c:pt>
              </c:strCache>
            </c:strRef>
          </c:tx>
          <c:spPr>
            <a:solidFill>
              <a:schemeClr val="accent4"/>
            </a:solidFill>
            <a:ln>
              <a:noFill/>
            </a:ln>
            <a:effectLst/>
            <a:sp3d/>
          </c:spPr>
          <c:dLbls>
            <c:dLbl>
              <c:idx val="3"/>
              <c:layout>
                <c:manualLayout>
                  <c:x val="1.7187389761883234E-2"/>
                  <c:y val="-6.753163991287623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C72-4E9A-9EEF-D4E5D3E0A868}"/>
                </c:ext>
              </c:extLst>
            </c:dLbl>
            <c:dLbl>
              <c:idx val="4"/>
              <c:layout>
                <c:manualLayout>
                  <c:x val="5.2478126079424862E-2"/>
                  <c:y val="-5.83090200534056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C72-4E9A-9EEF-D4E5D3E0A868}"/>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Sheet1!$E$3:$E$7</c:f>
              <c:numCache>
                <c:formatCode>0.0%</c:formatCode>
                <c:ptCount val="5"/>
                <c:pt idx="0">
                  <c:v>0.10928753872072168</c:v>
                </c:pt>
                <c:pt idx="1">
                  <c:v>1.2328703388890279E-2</c:v>
                </c:pt>
                <c:pt idx="2">
                  <c:v>4.2522338267589804E-2</c:v>
                </c:pt>
                <c:pt idx="3">
                  <c:v>1.2693677627701021E-3</c:v>
                </c:pt>
                <c:pt idx="4">
                  <c:v>3.107023616081895E-2</c:v>
                </c:pt>
              </c:numCache>
            </c:numRef>
          </c:val>
          <c:extLst xmlns:c16r2="http://schemas.microsoft.com/office/drawing/2015/06/chart">
            <c:ext xmlns:c16="http://schemas.microsoft.com/office/drawing/2014/chart" uri="{C3380CC4-5D6E-409C-BE32-E72D297353CC}">
              <c16:uniqueId val="{00000009-6C72-4E9A-9EEF-D4E5D3E0A868}"/>
            </c:ext>
          </c:extLst>
        </c:ser>
        <c:dLbls>
          <c:showVal val="1"/>
        </c:dLbls>
        <c:shape val="box"/>
        <c:axId val="132691072"/>
        <c:axId val="132692608"/>
        <c:axId val="0"/>
      </c:bar3DChart>
      <c:catAx>
        <c:axId val="132691072"/>
        <c:scaling>
          <c:orientation val="minMax"/>
        </c:scaling>
        <c:axPos val="b"/>
        <c:numFmt formatCode="General" sourceLinked="1"/>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2692608"/>
        <c:crosses val="autoZero"/>
        <c:auto val="1"/>
        <c:lblAlgn val="ctr"/>
        <c:lblOffset val="100"/>
      </c:catAx>
      <c:valAx>
        <c:axId val="132692608"/>
        <c:scaling>
          <c:orientation val="minMax"/>
        </c:scaling>
        <c:axPos val="l"/>
        <c:numFmt formatCode="_(* #,##0_);_(* \(#,##0\);_(* &quot;-&quot;_);_(@_)"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269107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b="1"/>
              <a:t>Planned vs Actual Expenditure</a:t>
            </a:r>
          </a:p>
        </c:rich>
      </c:tx>
      <c:spPr>
        <a:noFill/>
        <a:ln>
          <a:noFill/>
        </a:ln>
        <a:effectLst/>
      </c:spPr>
    </c:title>
    <c:view3D>
      <c:perspective val="30"/>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cked"/>
        <c:ser>
          <c:idx val="0"/>
          <c:order val="0"/>
          <c:spPr>
            <a:solidFill>
              <a:schemeClr val="accent1"/>
            </a:solidFill>
            <a:ln>
              <a:noFill/>
            </a:ln>
            <a:effectLst/>
            <a:sp3d/>
          </c:spPr>
          <c:dLbls>
            <c:dLbl>
              <c:idx val="2"/>
              <c:layout>
                <c:manualLayout>
                  <c:x val="8.0515297906602248E-3"/>
                  <c:y val="-4.777545086670976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817-44D5-842C-DBDEB15CE49D}"/>
                </c:ext>
              </c:extLst>
            </c:dLbl>
            <c:spPr>
              <a:noFill/>
              <a:ln>
                <a:noFill/>
              </a:ln>
              <a:effectLst/>
            </c:spPr>
            <c:txPr>
              <a:bodyPr rot="-5400000" spcFirstLastPara="1" vertOverflow="ellipsis" wrap="square" anchor="ctr" anchorCtr="1"/>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Planned Expenditure</c:v>
                </c:pt>
                <c:pt idx="1">
                  <c:v>Actual Expenditure</c:v>
                </c:pt>
                <c:pt idx="2">
                  <c:v>Variance</c:v>
                </c:pt>
              </c:strCache>
            </c:strRef>
          </c:cat>
          <c:val>
            <c:numRef>
              <c:f>Sheet1!$B$1:$B$3</c:f>
              <c:numCache>
                <c:formatCode>_ * #,##0_ ;_ * \-#,##0_ ;_ * "-"??_ ;_ @_ </c:formatCode>
                <c:ptCount val="3"/>
                <c:pt idx="0">
                  <c:v>1715601</c:v>
                </c:pt>
                <c:pt idx="1">
                  <c:v>1122340</c:v>
                </c:pt>
                <c:pt idx="2" formatCode="_(* #,##0_);_(* \(#,##0\);_(* &quot;-&quot;??_);_(@_)">
                  <c:v>593261</c:v>
                </c:pt>
              </c:numCache>
            </c:numRef>
          </c:val>
          <c:extLst xmlns:c16r2="http://schemas.microsoft.com/office/drawing/2015/06/chart">
            <c:ext xmlns:c16="http://schemas.microsoft.com/office/drawing/2014/chart" uri="{C3380CC4-5D6E-409C-BE32-E72D297353CC}">
              <c16:uniqueId val="{00000000-5942-41FB-BEB2-857AFEB216EE}"/>
            </c:ext>
          </c:extLst>
        </c:ser>
        <c:dLbls>
          <c:showVal val="1"/>
        </c:dLbls>
        <c:gapWidth val="219"/>
        <c:shape val="box"/>
        <c:axId val="133677440"/>
        <c:axId val="133678976"/>
        <c:axId val="0"/>
      </c:bar3DChart>
      <c:catAx>
        <c:axId val="1336774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678976"/>
        <c:crosses val="autoZero"/>
        <c:auto val="1"/>
        <c:lblAlgn val="ctr"/>
        <c:lblOffset val="100"/>
      </c:catAx>
      <c:valAx>
        <c:axId val="133678976"/>
        <c:scaling>
          <c:orientation val="minMax"/>
        </c:scaling>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67744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dirty="0">
                <a:latin typeface="Arial" panose="020B0604020202020204" pitchFamily="34" charset="0"/>
                <a:cs typeface="Arial" panose="020B0604020202020204" pitchFamily="34" charset="0"/>
              </a:rPr>
              <a:t>Planned</a:t>
            </a:r>
            <a:r>
              <a:rPr lang="en-ZA" b="1" baseline="0" dirty="0">
                <a:latin typeface="Arial" panose="020B0604020202020204" pitchFamily="34" charset="0"/>
                <a:cs typeface="Arial" panose="020B0604020202020204" pitchFamily="34" charset="0"/>
              </a:rPr>
              <a:t> </a:t>
            </a:r>
            <a:r>
              <a:rPr lang="en-ZA" b="1" dirty="0">
                <a:latin typeface="Arial" panose="020B0604020202020204" pitchFamily="34" charset="0"/>
                <a:cs typeface="Arial" panose="020B0604020202020204" pitchFamily="34" charset="0"/>
              </a:rPr>
              <a:t>vs actual expenditure</a:t>
            </a:r>
          </a:p>
        </c:rich>
      </c:tx>
      <c:spPr>
        <a:noFill/>
        <a:ln>
          <a:noFill/>
        </a:ln>
        <a:effectLst/>
      </c:spPr>
    </c:title>
    <c:view3D>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bar3DChart>
        <c:barDir val="col"/>
        <c:grouping val="clustered"/>
        <c:ser>
          <c:idx val="0"/>
          <c:order val="0"/>
          <c:tx>
            <c:strRef>
              <c:f>Sheet1!$B$2</c:f>
              <c:strCache>
                <c:ptCount val="1"/>
                <c:pt idx="0">
                  <c:v>Planed Expenditure</c:v>
                </c:pt>
              </c:strCache>
            </c:strRef>
          </c:tx>
          <c:spPr>
            <a:solidFill>
              <a:schemeClr val="accent1"/>
            </a:solidFill>
            <a:ln>
              <a:noFill/>
            </a:ln>
            <a:effectLst/>
            <a:sp3d/>
          </c:spPr>
          <c:dLbls>
            <c:dLbl>
              <c:idx val="2"/>
              <c:layout>
                <c:manualLayout>
                  <c:x val="0"/>
                  <c:y val="0.2130230208199378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0A3-4F1F-BF72-FD7DB03E7DF7}"/>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4"/>
                <c:pt idx="0">
                  <c:v>Compensation of employees</c:v>
                </c:pt>
                <c:pt idx="1">
                  <c:v>Goods and services</c:v>
                </c:pt>
                <c:pt idx="2">
                  <c:v>Transfers and subsidies</c:v>
                </c:pt>
                <c:pt idx="3">
                  <c:v>Payments for capital assets</c:v>
                </c:pt>
              </c:strCache>
            </c:strRef>
          </c:cat>
          <c:val>
            <c:numRef>
              <c:f>Sheet1!$B$3:$B$7</c:f>
              <c:numCache>
                <c:formatCode>_ * #,##0_ ;_ * \-#,##0_ ;_ * "-"??_ ;_ @_ </c:formatCode>
                <c:ptCount val="5"/>
                <c:pt idx="0">
                  <c:v>89492</c:v>
                </c:pt>
                <c:pt idx="1">
                  <c:v>58263</c:v>
                </c:pt>
                <c:pt idx="2">
                  <c:v>1566958</c:v>
                </c:pt>
                <c:pt idx="3">
                  <c:v>888</c:v>
                </c:pt>
              </c:numCache>
            </c:numRef>
          </c:val>
          <c:extLst xmlns:c16r2="http://schemas.microsoft.com/office/drawing/2015/06/chart">
            <c:ext xmlns:c16="http://schemas.microsoft.com/office/drawing/2014/chart" uri="{C3380CC4-5D6E-409C-BE32-E72D297353CC}">
              <c16:uniqueId val="{00000001-40A3-4F1F-BF72-FD7DB03E7DF7}"/>
            </c:ext>
          </c:extLst>
        </c:ser>
        <c:ser>
          <c:idx val="1"/>
          <c:order val="1"/>
          <c:tx>
            <c:strRef>
              <c:f>Sheet1!$C$2</c:f>
              <c:strCache>
                <c:ptCount val="1"/>
                <c:pt idx="0">
                  <c:v>Actual expenditure</c:v>
                </c:pt>
              </c:strCache>
            </c:strRef>
          </c:tx>
          <c:spPr>
            <a:solidFill>
              <a:schemeClr val="accent2"/>
            </a:solidFill>
            <a:ln>
              <a:noFill/>
            </a:ln>
            <a:effectLst/>
            <a:sp3d/>
          </c:spPr>
          <c:dLbls>
            <c:dLbl>
              <c:idx val="2"/>
              <c:layout>
                <c:manualLayout>
                  <c:x val="-6.0958002153374763E-17"/>
                  <c:y val="0.2033401562372134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0A3-4F1F-BF72-FD7DB03E7DF7}"/>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4"/>
                <c:pt idx="0">
                  <c:v>Compensation of employees</c:v>
                </c:pt>
                <c:pt idx="1">
                  <c:v>Goods and services</c:v>
                </c:pt>
                <c:pt idx="2">
                  <c:v>Transfers and subsidies</c:v>
                </c:pt>
                <c:pt idx="3">
                  <c:v>Payments for capital assets</c:v>
                </c:pt>
              </c:strCache>
            </c:strRef>
          </c:cat>
          <c:val>
            <c:numRef>
              <c:f>Sheet1!$C$3:$C$7</c:f>
              <c:numCache>
                <c:formatCode>_ * #,##0_ ;_ * \-#,##0_ ;_ * "-"??_ ;_ @_ </c:formatCode>
                <c:ptCount val="5"/>
                <c:pt idx="0">
                  <c:v>81139</c:v>
                </c:pt>
                <c:pt idx="1">
                  <c:v>18832</c:v>
                </c:pt>
                <c:pt idx="2">
                  <c:v>1021225</c:v>
                </c:pt>
                <c:pt idx="3">
                  <c:v>1144</c:v>
                </c:pt>
              </c:numCache>
            </c:numRef>
          </c:val>
          <c:extLst xmlns:c16r2="http://schemas.microsoft.com/office/drawing/2015/06/chart">
            <c:ext xmlns:c16="http://schemas.microsoft.com/office/drawing/2014/chart" uri="{C3380CC4-5D6E-409C-BE32-E72D297353CC}">
              <c16:uniqueId val="{00000003-40A3-4F1F-BF72-FD7DB03E7DF7}"/>
            </c:ext>
          </c:extLst>
        </c:ser>
        <c:ser>
          <c:idx val="2"/>
          <c:order val="2"/>
          <c:tx>
            <c:strRef>
              <c:f>Sheet1!$D$2</c:f>
              <c:strCache>
                <c:ptCount val="1"/>
                <c:pt idx="0">
                  <c:v>Variance</c:v>
                </c:pt>
              </c:strCache>
            </c:strRef>
          </c:tx>
          <c:spPr>
            <a:solidFill>
              <a:schemeClr val="accent3"/>
            </a:solidFill>
            <a:ln>
              <a:noFill/>
            </a:ln>
            <a:effectLst/>
            <a:sp3d/>
          </c:spPr>
          <c:dLbls>
            <c:dLbl>
              <c:idx val="2"/>
              <c:layout>
                <c:manualLayout>
                  <c:x val="9.9750610383410234E-3"/>
                  <c:y val="-3.22762152757481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0A3-4F1F-BF72-FD7DB03E7DF7}"/>
                </c:ext>
              </c:extLst>
            </c:dLbl>
            <c:dLbl>
              <c:idx val="3"/>
              <c:layout>
                <c:manualLayout>
                  <c:x val="8.3250542825664312E-2"/>
                  <c:y val="-1.18951787656833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0A3-4F1F-BF72-FD7DB03E7DF7}"/>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4"/>
                <c:pt idx="0">
                  <c:v>Compensation of employees</c:v>
                </c:pt>
                <c:pt idx="1">
                  <c:v>Goods and services</c:v>
                </c:pt>
                <c:pt idx="2">
                  <c:v>Transfers and subsidies</c:v>
                </c:pt>
                <c:pt idx="3">
                  <c:v>Payments for capital assets</c:v>
                </c:pt>
              </c:strCache>
            </c:strRef>
          </c:cat>
          <c:val>
            <c:numRef>
              <c:f>Sheet1!$D$3:$D$7</c:f>
              <c:numCache>
                <c:formatCode>_ * #,##0_ ;_ * \-#,##0_ ;_ * "-"??_ ;_ @_ </c:formatCode>
                <c:ptCount val="5"/>
                <c:pt idx="0">
                  <c:v>8353</c:v>
                </c:pt>
                <c:pt idx="1">
                  <c:v>39431</c:v>
                </c:pt>
                <c:pt idx="2">
                  <c:v>111734</c:v>
                </c:pt>
                <c:pt idx="3">
                  <c:v>-256</c:v>
                </c:pt>
              </c:numCache>
            </c:numRef>
          </c:val>
          <c:extLst xmlns:c16r2="http://schemas.microsoft.com/office/drawing/2015/06/chart">
            <c:ext xmlns:c16="http://schemas.microsoft.com/office/drawing/2014/chart" uri="{C3380CC4-5D6E-409C-BE32-E72D297353CC}">
              <c16:uniqueId val="{00000006-40A3-4F1F-BF72-FD7DB03E7DF7}"/>
            </c:ext>
          </c:extLst>
        </c:ser>
        <c:ser>
          <c:idx val="3"/>
          <c:order val="3"/>
          <c:tx>
            <c:strRef>
              <c:f>Sheet1!$E$2</c:f>
              <c:strCache>
                <c:ptCount val="1"/>
                <c:pt idx="0">
                  <c:v>% Variance</c:v>
                </c:pt>
              </c:strCache>
            </c:strRef>
          </c:tx>
          <c:spPr>
            <a:solidFill>
              <a:schemeClr val="accent4"/>
            </a:solidFill>
            <a:ln>
              <a:noFill/>
            </a:ln>
            <a:effectLst/>
            <a:sp3d/>
          </c:spPr>
          <c:dLbls>
            <c:dLbl>
              <c:idx val="2"/>
              <c:layout>
                <c:manualLayout>
                  <c:x val="2.3275142422795721E-2"/>
                  <c:y val="-5.809718749634670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0A3-4F1F-BF72-FD7DB03E7DF7}"/>
                </c:ext>
              </c:extLst>
            </c:dLbl>
            <c:dLbl>
              <c:idx val="3"/>
              <c:layout>
                <c:manualLayout>
                  <c:x val="2.2974349843844909E-2"/>
                  <c:y val="-4.420076584166912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0A3-4F1F-BF72-FD7DB03E7DF7}"/>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4"/>
                <c:pt idx="0">
                  <c:v>Compensation of employees</c:v>
                </c:pt>
                <c:pt idx="1">
                  <c:v>Goods and services</c:v>
                </c:pt>
                <c:pt idx="2">
                  <c:v>Transfers and subsidies</c:v>
                </c:pt>
                <c:pt idx="3">
                  <c:v>Payments for capital assets</c:v>
                </c:pt>
              </c:strCache>
            </c:strRef>
          </c:cat>
          <c:val>
            <c:numRef>
              <c:f>Sheet1!$E$3:$E$7</c:f>
              <c:numCache>
                <c:formatCode>0.0%</c:formatCode>
                <c:ptCount val="5"/>
                <c:pt idx="0">
                  <c:v>9.3337951995709142E-2</c:v>
                </c:pt>
                <c:pt idx="1">
                  <c:v>0.67677599848960779</c:v>
                </c:pt>
                <c:pt idx="2">
                  <c:v>7.1306314527894182E-2</c:v>
                </c:pt>
                <c:pt idx="3">
                  <c:v>-0.2882882882882884</c:v>
                </c:pt>
              </c:numCache>
            </c:numRef>
          </c:val>
          <c:extLst xmlns:c16r2="http://schemas.microsoft.com/office/drawing/2015/06/chart">
            <c:ext xmlns:c16="http://schemas.microsoft.com/office/drawing/2014/chart" uri="{C3380CC4-5D6E-409C-BE32-E72D297353CC}">
              <c16:uniqueId val="{00000009-40A3-4F1F-BF72-FD7DB03E7DF7}"/>
            </c:ext>
          </c:extLst>
        </c:ser>
        <c:dLbls>
          <c:showVal val="1"/>
        </c:dLbls>
        <c:shape val="box"/>
        <c:axId val="133933312"/>
        <c:axId val="133828608"/>
        <c:axId val="0"/>
      </c:bar3DChart>
      <c:catAx>
        <c:axId val="133933312"/>
        <c:scaling>
          <c:orientation val="minMax"/>
        </c:scaling>
        <c:axPos val="b"/>
        <c:numFmt formatCode="General" sourceLinked="1"/>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3828608"/>
        <c:crosses val="autoZero"/>
        <c:auto val="1"/>
        <c:lblAlgn val="ctr"/>
        <c:lblOffset val="100"/>
      </c:catAx>
      <c:valAx>
        <c:axId val="133828608"/>
        <c:scaling>
          <c:orientation val="minMax"/>
        </c:scaling>
        <c:axPos val="l"/>
        <c:numFmt formatCode="_ * #,##0_ ;_ * \-#,##0_ ;_ * &quot;-&quot;??_ ;_ @_ "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393331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ZA" b="1"/>
              <a:t>Planned vs actual expenditure</a:t>
            </a:r>
          </a:p>
        </c:rich>
      </c:tx>
      <c:spPr>
        <a:noFill/>
        <a:ln>
          <a:noFill/>
        </a:ln>
        <a:effectLst/>
      </c:spPr>
    </c:title>
    <c:view3D>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bar3DChart>
        <c:barDir val="col"/>
        <c:grouping val="clustered"/>
        <c:ser>
          <c:idx val="0"/>
          <c:order val="0"/>
          <c:tx>
            <c:strRef>
              <c:f>Sheet1!$B$2</c:f>
              <c:strCache>
                <c:ptCount val="1"/>
                <c:pt idx="0">
                  <c:v>Planned Expenditure</c:v>
                </c:pt>
              </c:strCache>
            </c:strRef>
          </c:tx>
          <c:spPr>
            <a:solidFill>
              <a:schemeClr val="accent1"/>
            </a:solidFill>
            <a:ln>
              <a:noFill/>
            </a:ln>
            <a:effectLst/>
            <a:sp3d/>
          </c:spPr>
          <c:dLbls>
            <c:dLbl>
              <c:idx val="1"/>
              <c:layout>
                <c:manualLayout>
                  <c:x val="0"/>
                  <c:y val="0.1607629772711230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A1D-471F-8E7D-E5DAE1237DE1}"/>
                </c:ext>
              </c:extLst>
            </c:dLbl>
            <c:dLbl>
              <c:idx val="3"/>
              <c:layout>
                <c:manualLayout>
                  <c:x val="-1.4253153540765732E-16"/>
                  <c:y val="0.2410106162207429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C72-4E9A-9EEF-D4E5D3E0A868}"/>
                </c:ext>
              </c:extLst>
            </c:dLbl>
            <c:dLbl>
              <c:idx val="4"/>
              <c:layout>
                <c:manualLayout>
                  <c:x val="0"/>
                  <c:y val="0.1634877734960573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A1D-471F-8E7D-E5DAE1237DE1}"/>
                </c:ext>
              </c:extLst>
            </c:dLbl>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Sheet1!$B$3:$B$7</c:f>
              <c:numCache>
                <c:formatCode>_ * #,##0_ ;_ * \-#,##0_ ;_ * "-"??_ ;_ @_ </c:formatCode>
                <c:ptCount val="5"/>
                <c:pt idx="0">
                  <c:v>84940</c:v>
                </c:pt>
                <c:pt idx="1">
                  <c:v>369576</c:v>
                </c:pt>
                <c:pt idx="2" formatCode="#,##0">
                  <c:v>33408</c:v>
                </c:pt>
                <c:pt idx="3" formatCode="#,##0">
                  <c:v>648678</c:v>
                </c:pt>
                <c:pt idx="4" formatCode="#,##0">
                  <c:v>578999</c:v>
                </c:pt>
              </c:numCache>
            </c:numRef>
          </c:val>
          <c:extLst xmlns:c16r2="http://schemas.microsoft.com/office/drawing/2015/06/chart">
            <c:ext xmlns:c16="http://schemas.microsoft.com/office/drawing/2014/chart" uri="{C3380CC4-5D6E-409C-BE32-E72D297353CC}">
              <c16:uniqueId val="{00000001-6C72-4E9A-9EEF-D4E5D3E0A868}"/>
            </c:ext>
          </c:extLst>
        </c:ser>
        <c:ser>
          <c:idx val="1"/>
          <c:order val="1"/>
          <c:tx>
            <c:strRef>
              <c:f>Sheet1!$C$2</c:f>
              <c:strCache>
                <c:ptCount val="1"/>
                <c:pt idx="0">
                  <c:v>Actual expenditure</c:v>
                </c:pt>
              </c:strCache>
            </c:strRef>
          </c:tx>
          <c:spPr>
            <a:solidFill>
              <a:schemeClr val="accent2"/>
            </a:solidFill>
            <a:ln>
              <a:noFill/>
            </a:ln>
            <a:effectLst/>
            <a:sp3d/>
          </c:spPr>
          <c:dLbls>
            <c:dLbl>
              <c:idx val="1"/>
              <c:layout>
                <c:manualLayout>
                  <c:x val="0"/>
                  <c:y val="0.1798365508456630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A1D-471F-8E7D-E5DAE1237DE1}"/>
                </c:ext>
              </c:extLst>
            </c:dLbl>
            <c:dLbl>
              <c:idx val="3"/>
              <c:layout>
                <c:manualLayout>
                  <c:x val="2.1925514100663611E-3"/>
                  <c:y val="0.21721303121994273"/>
                </c:manualLayout>
              </c:layout>
              <c:tx>
                <c:rich>
                  <a:bodyPr/>
                  <a:lstStyle/>
                  <a:p>
                    <a:fld id="{90B8BA24-EDEC-4437-90D8-6367D9FC7D44}" type="VALUE">
                      <a:rPr lang="en-US" b="1"/>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6C72-4E9A-9EEF-D4E5D3E0A868}"/>
                </c:ext>
              </c:extLst>
            </c:dLbl>
            <c:dLbl>
              <c:idx val="4"/>
              <c:layout>
                <c:manualLayout>
                  <c:x val="0"/>
                  <c:y val="0.1525885885963202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A1D-471F-8E7D-E5DAE1237DE1}"/>
                </c:ext>
              </c:extLst>
            </c:dLbl>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Sheet1!$C$3:$C$7</c:f>
              <c:numCache>
                <c:formatCode>_ * #,##0_ ;_ * \-#,##0_ ;_ * "-"??_ ;_ @_ </c:formatCode>
                <c:ptCount val="5"/>
                <c:pt idx="0">
                  <c:v>56339</c:v>
                </c:pt>
                <c:pt idx="1">
                  <c:v>230596</c:v>
                </c:pt>
                <c:pt idx="2" formatCode="#,##0">
                  <c:v>18697</c:v>
                </c:pt>
                <c:pt idx="3" formatCode="#,##0">
                  <c:v>355409</c:v>
                </c:pt>
                <c:pt idx="4" formatCode="#,##0">
                  <c:v>461299</c:v>
                </c:pt>
              </c:numCache>
            </c:numRef>
          </c:val>
          <c:extLst xmlns:c16r2="http://schemas.microsoft.com/office/drawing/2015/06/chart">
            <c:ext xmlns:c16="http://schemas.microsoft.com/office/drawing/2014/chart" uri="{C3380CC4-5D6E-409C-BE32-E72D297353CC}">
              <c16:uniqueId val="{00000003-6C72-4E9A-9EEF-D4E5D3E0A868}"/>
            </c:ext>
          </c:extLst>
        </c:ser>
        <c:ser>
          <c:idx val="2"/>
          <c:order val="2"/>
          <c:tx>
            <c:strRef>
              <c:f>Sheet1!$D$2</c:f>
              <c:strCache>
                <c:ptCount val="1"/>
                <c:pt idx="0">
                  <c:v>Variance</c:v>
                </c:pt>
              </c:strCache>
            </c:strRef>
          </c:tx>
          <c:spPr>
            <a:solidFill>
              <a:schemeClr val="accent3"/>
            </a:solidFill>
            <a:ln>
              <a:noFill/>
            </a:ln>
            <a:effectLst/>
            <a:sp3d/>
          </c:spPr>
          <c:dLbls>
            <c:dLbl>
              <c:idx val="1"/>
              <c:layout>
                <c:manualLayout>
                  <c:x val="6.7787481973934135E-3"/>
                  <c:y val="-1.362398112467154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573-499C-A5DC-68615725E3A2}"/>
                </c:ext>
              </c:extLst>
            </c:dLbl>
            <c:dLbl>
              <c:idx val="3"/>
              <c:layout>
                <c:manualLayout>
                  <c:x val="-7.6407701138348416E-4"/>
                  <c:y val="0.16235108291340355"/>
                </c:manualLayout>
              </c:layout>
              <c:tx>
                <c:rich>
                  <a:bodyPr/>
                  <a:lstStyle/>
                  <a:p>
                    <a:fld id="{D5B6CB72-1067-4B1A-9805-666FF508D739}" type="VALUE">
                      <a:rPr lang="en-US" sz="1100" b="1"/>
                      <a:pPr/>
                      <a:t>[VALUE]</a:t>
                    </a:fld>
                    <a:endParaRPr lang="en-ZA"/>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6C72-4E9A-9EEF-D4E5D3E0A868}"/>
                </c:ext>
              </c:extLst>
            </c:dLbl>
            <c:dLbl>
              <c:idx val="4"/>
              <c:layout>
                <c:manualLayout>
                  <c:x val="2.5267245890093454E-2"/>
                  <c:y val="-0.1049562360961300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C72-4E9A-9EEF-D4E5D3E0A868}"/>
                </c:ext>
              </c:extLst>
            </c:dLbl>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Sheet1!$D$3:$D$7</c:f>
              <c:numCache>
                <c:formatCode>_ * #,##0_ ;_ * \-#,##0_ ;_ * "-"??_ ;_ @_ </c:formatCode>
                <c:ptCount val="5"/>
                <c:pt idx="0">
                  <c:v>28601</c:v>
                </c:pt>
                <c:pt idx="1">
                  <c:v>138980</c:v>
                </c:pt>
                <c:pt idx="2" formatCode="_-* #,##0_-;\-* #,##0_-;_-* &quot;-&quot;??_-;_-@_-">
                  <c:v>14711</c:v>
                </c:pt>
                <c:pt idx="3" formatCode="_-* #,##0_-;\-* #,##0_-;_-* &quot;-&quot;??_-;_-@_-">
                  <c:v>293269</c:v>
                </c:pt>
                <c:pt idx="4" formatCode="_-* #,##0_-;\-* #,##0_-;_-* &quot;-&quot;??_-;_-@_-">
                  <c:v>117700</c:v>
                </c:pt>
              </c:numCache>
            </c:numRef>
          </c:val>
          <c:extLst xmlns:c16r2="http://schemas.microsoft.com/office/drawing/2015/06/chart">
            <c:ext xmlns:c16="http://schemas.microsoft.com/office/drawing/2014/chart" uri="{C3380CC4-5D6E-409C-BE32-E72D297353CC}">
              <c16:uniqueId val="{00000006-6C72-4E9A-9EEF-D4E5D3E0A868}"/>
            </c:ext>
          </c:extLst>
        </c:ser>
        <c:ser>
          <c:idx val="3"/>
          <c:order val="3"/>
          <c:tx>
            <c:strRef>
              <c:f>Sheet1!$E$2</c:f>
              <c:strCache>
                <c:ptCount val="1"/>
                <c:pt idx="0">
                  <c:v>% Variance</c:v>
                </c:pt>
              </c:strCache>
            </c:strRef>
          </c:tx>
          <c:spPr>
            <a:solidFill>
              <a:schemeClr val="accent4"/>
            </a:solidFill>
            <a:ln>
              <a:noFill/>
            </a:ln>
            <a:effectLst/>
            <a:sp3d/>
          </c:spPr>
          <c:dLbls>
            <c:dLbl>
              <c:idx val="3"/>
              <c:layout>
                <c:manualLayout>
                  <c:x val="1.7187389761883234E-2"/>
                  <c:y val="-6.753163991287623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C72-4E9A-9EEF-D4E5D3E0A868}"/>
                </c:ext>
              </c:extLst>
            </c:dLbl>
            <c:dLbl>
              <c:idx val="4"/>
              <c:layout>
                <c:manualLayout>
                  <c:x val="5.2478126079424862E-2"/>
                  <c:y val="-5.83090200534056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C72-4E9A-9EEF-D4E5D3E0A868}"/>
                </c:ext>
              </c:extLst>
            </c:dLbl>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Sheet1!$E$3:$E$7</c:f>
              <c:numCache>
                <c:formatCode>0.0%</c:formatCode>
                <c:ptCount val="5"/>
                <c:pt idx="0">
                  <c:v>0.33672003767365211</c:v>
                </c:pt>
                <c:pt idx="1">
                  <c:v>0.37605255752538042</c:v>
                </c:pt>
                <c:pt idx="2">
                  <c:v>0.44034363026819923</c:v>
                </c:pt>
                <c:pt idx="3">
                  <c:v>0.45210258402473957</c:v>
                </c:pt>
                <c:pt idx="4">
                  <c:v>0.20328187095314496</c:v>
                </c:pt>
              </c:numCache>
            </c:numRef>
          </c:val>
          <c:extLst xmlns:c16r2="http://schemas.microsoft.com/office/drawing/2015/06/chart">
            <c:ext xmlns:c16="http://schemas.microsoft.com/office/drawing/2014/chart" uri="{C3380CC4-5D6E-409C-BE32-E72D297353CC}">
              <c16:uniqueId val="{00000009-6C72-4E9A-9EEF-D4E5D3E0A868}"/>
            </c:ext>
          </c:extLst>
        </c:ser>
        <c:dLbls>
          <c:showVal val="1"/>
        </c:dLbls>
        <c:shape val="box"/>
        <c:axId val="134316416"/>
        <c:axId val="134317952"/>
        <c:axId val="0"/>
      </c:bar3DChart>
      <c:catAx>
        <c:axId val="134316416"/>
        <c:scaling>
          <c:orientation val="minMax"/>
        </c:scaling>
        <c:axPos val="b"/>
        <c:numFmt formatCode="General" sourceLinked="1"/>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4317952"/>
        <c:crosses val="autoZero"/>
        <c:auto val="1"/>
        <c:lblAlgn val="ctr"/>
        <c:lblOffset val="100"/>
      </c:catAx>
      <c:valAx>
        <c:axId val="134317952"/>
        <c:scaling>
          <c:orientation val="minMax"/>
        </c:scaling>
        <c:axPos val="l"/>
        <c:numFmt formatCode="_ * #,##0_ ;_ * \-#,##0_ ;_ * &quot;-&quot;??_ ;_ @_ "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431641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19F21-78C8-E243-AC54-4372254978B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1FDE1D9-12A6-BA45-99D4-66B90ED0D2D7}">
      <dgm:prSet custT="1"/>
      <dgm:spPr/>
      <dgm:t>
        <a:bodyPr/>
        <a:lstStyle/>
        <a:p>
          <a:pPr rtl="0"/>
          <a:r>
            <a:rPr lang="en-US" sz="2000" b="1" dirty="0">
              <a:latin typeface="Century Gothic" panose="020B0502020202020204" pitchFamily="34" charset="0"/>
              <a:cs typeface="Arial" panose="020B0604020202020204" pitchFamily="34" charset="0"/>
            </a:rPr>
            <a:t>  A transformed, inclusive, responsive coordinated and efficient NSI. </a:t>
          </a:r>
        </a:p>
      </dgm:t>
    </dgm:pt>
    <dgm:pt modelId="{30AF340D-B61E-0347-850A-72FBB5E748F0}" type="parTrans" cxnId="{28DE894A-8393-F645-AF2D-7BE4C1D645E7}">
      <dgm:prSet/>
      <dgm:spPr/>
      <dgm:t>
        <a:bodyPr/>
        <a:lstStyle/>
        <a:p>
          <a:endParaRPr lang="en-US" sz="2100" b="1">
            <a:latin typeface="Century Gothic" panose="020B0502020202020204" pitchFamily="34" charset="0"/>
            <a:cs typeface="Arial" panose="020B0604020202020204" pitchFamily="34" charset="0"/>
          </a:endParaRPr>
        </a:p>
      </dgm:t>
    </dgm:pt>
    <dgm:pt modelId="{D5A4F777-8AF8-6A40-AB97-1C2F623410AF}" type="sibTrans" cxnId="{28DE894A-8393-F645-AF2D-7BE4C1D645E7}">
      <dgm:prSet/>
      <dgm:spPr/>
      <dgm:t>
        <a:bodyPr/>
        <a:lstStyle/>
        <a:p>
          <a:endParaRPr lang="en-US" sz="2100" b="1">
            <a:latin typeface="Century Gothic" panose="020B0502020202020204" pitchFamily="34" charset="0"/>
            <a:cs typeface="Arial" panose="020B0604020202020204" pitchFamily="34" charset="0"/>
          </a:endParaRPr>
        </a:p>
      </dgm:t>
    </dgm:pt>
    <dgm:pt modelId="{898E700E-9C97-F747-91F0-30B96CBA60B6}">
      <dgm:prSet custT="1"/>
      <dgm:spPr/>
      <dgm:t>
        <a:bodyPr/>
        <a:lstStyle/>
        <a:p>
          <a:pPr marL="179388" indent="0" rtl="0"/>
          <a:r>
            <a:rPr lang="en-ZA" sz="2100" b="1" dirty="0">
              <a:latin typeface="Century Gothic" panose="020B0502020202020204" pitchFamily="34" charset="0"/>
              <a:cs typeface="Arial" panose="020B0604020202020204" pitchFamily="34" charset="0"/>
            </a:rPr>
            <a:t>Knowledge utilisation for economic development</a:t>
          </a:r>
          <a:r>
            <a:rPr lang="en-US" sz="2100" b="1" dirty="0">
              <a:latin typeface="Century Gothic" panose="020B0502020202020204" pitchFamily="34" charset="0"/>
              <a:cs typeface="Arial" panose="020B0604020202020204" pitchFamily="34" charset="0"/>
            </a:rPr>
            <a:t>.</a:t>
          </a:r>
        </a:p>
      </dgm:t>
    </dgm:pt>
    <dgm:pt modelId="{DB2E8F39-CE31-B446-8117-D28C9D2E8EEC}" type="parTrans" cxnId="{2F3C2559-6CB2-4E46-8875-0AC433DF2846}">
      <dgm:prSet/>
      <dgm:spPr/>
      <dgm:t>
        <a:bodyPr/>
        <a:lstStyle/>
        <a:p>
          <a:endParaRPr lang="en-US" sz="2100" b="1">
            <a:latin typeface="Century Gothic" panose="020B0502020202020204" pitchFamily="34" charset="0"/>
            <a:cs typeface="Arial" panose="020B0604020202020204" pitchFamily="34" charset="0"/>
          </a:endParaRPr>
        </a:p>
      </dgm:t>
    </dgm:pt>
    <dgm:pt modelId="{59D4D249-FA2B-F44D-96A6-D74FBE220DAA}" type="sibTrans" cxnId="{2F3C2559-6CB2-4E46-8875-0AC433DF2846}">
      <dgm:prSet/>
      <dgm:spPr/>
      <dgm:t>
        <a:bodyPr/>
        <a:lstStyle/>
        <a:p>
          <a:endParaRPr lang="en-US" sz="2100" b="1">
            <a:latin typeface="Century Gothic" panose="020B0502020202020204" pitchFamily="34" charset="0"/>
            <a:cs typeface="Arial" panose="020B0604020202020204" pitchFamily="34" charset="0"/>
          </a:endParaRPr>
        </a:p>
      </dgm:t>
    </dgm:pt>
    <dgm:pt modelId="{7E8BB700-24CB-174B-A27B-F590983C0DC5}">
      <dgm:prSet custT="1"/>
      <dgm:spPr/>
      <dgm:t>
        <a:bodyPr/>
        <a:lstStyle/>
        <a:p>
          <a:pPr marL="179388" indent="0" rtl="0"/>
          <a:r>
            <a:rPr lang="en-ZA" sz="2100" b="1" dirty="0">
              <a:latin typeface="Century Gothic" panose="020B0502020202020204" pitchFamily="34" charset="0"/>
              <a:cs typeface="Arial" panose="020B0604020202020204" pitchFamily="34" charset="0"/>
            </a:rPr>
            <a:t>Knowledge utilisation for inclusive development</a:t>
          </a:r>
          <a:r>
            <a:rPr lang="en-US" sz="2100" b="1" dirty="0">
              <a:latin typeface="Century Gothic" panose="020B0502020202020204" pitchFamily="34" charset="0"/>
              <a:cs typeface="Arial" panose="020B0604020202020204" pitchFamily="34" charset="0"/>
            </a:rPr>
            <a:t>.</a:t>
          </a:r>
        </a:p>
      </dgm:t>
    </dgm:pt>
    <dgm:pt modelId="{5D94DDF2-9B12-EC4E-AD51-197961B12FD0}" type="parTrans" cxnId="{78A9F8FF-6F0A-C642-8645-B087452BBE40}">
      <dgm:prSet/>
      <dgm:spPr/>
      <dgm:t>
        <a:bodyPr/>
        <a:lstStyle/>
        <a:p>
          <a:endParaRPr lang="en-US" sz="2100" b="1">
            <a:latin typeface="Century Gothic" panose="020B0502020202020204" pitchFamily="34" charset="0"/>
            <a:cs typeface="Arial" panose="020B0604020202020204" pitchFamily="34" charset="0"/>
          </a:endParaRPr>
        </a:p>
      </dgm:t>
    </dgm:pt>
    <dgm:pt modelId="{9F5C8A46-7799-7F47-8E9C-F4D729ECAAB1}" type="sibTrans" cxnId="{78A9F8FF-6F0A-C642-8645-B087452BBE40}">
      <dgm:prSet/>
      <dgm:spPr/>
      <dgm:t>
        <a:bodyPr/>
        <a:lstStyle/>
        <a:p>
          <a:endParaRPr lang="en-US" sz="2100" b="1">
            <a:latin typeface="Century Gothic" panose="020B0502020202020204" pitchFamily="34" charset="0"/>
            <a:cs typeface="Arial" panose="020B0604020202020204" pitchFamily="34" charset="0"/>
          </a:endParaRPr>
        </a:p>
      </dgm:t>
    </dgm:pt>
    <dgm:pt modelId="{708DFAC1-A9DE-CD4F-BBE1-64CE1278654A}">
      <dgm:prSet custT="1"/>
      <dgm:spPr/>
      <dgm:t>
        <a:bodyPr/>
        <a:lstStyle/>
        <a:p>
          <a:pPr rtl="0"/>
          <a:endParaRPr lang="en-US" sz="2100" b="1" dirty="0">
            <a:latin typeface="Century Gothic" panose="020B0502020202020204" pitchFamily="34" charset="0"/>
            <a:cs typeface="Arial" panose="020B0604020202020204" pitchFamily="34" charset="0"/>
          </a:endParaRPr>
        </a:p>
        <a:p>
          <a:pPr rtl="0"/>
          <a:r>
            <a:rPr lang="en-US" sz="1900" b="1" dirty="0">
              <a:latin typeface="Century Gothic" panose="020B0502020202020204" pitchFamily="34" charset="0"/>
              <a:cs typeface="Arial" panose="020B0604020202020204" pitchFamily="34" charset="0"/>
            </a:rPr>
            <a:t>  Human capabilities and skills for the economy and for   development. </a:t>
          </a:r>
        </a:p>
        <a:p>
          <a:pPr marL="0" indent="179388" rtl="0"/>
          <a:endParaRPr lang="en-US" sz="2100" b="1" dirty="0">
            <a:latin typeface="Century Gothic" panose="020B0502020202020204" pitchFamily="34" charset="0"/>
            <a:cs typeface="Arial" panose="020B0604020202020204" pitchFamily="34" charset="0"/>
          </a:endParaRPr>
        </a:p>
      </dgm:t>
    </dgm:pt>
    <dgm:pt modelId="{2E341963-09C4-CF40-AE1B-9C627C766B06}" type="sibTrans" cxnId="{87150037-64D7-A840-8DA5-7A80E2F273C2}">
      <dgm:prSet/>
      <dgm:spPr/>
      <dgm:t>
        <a:bodyPr/>
        <a:lstStyle/>
        <a:p>
          <a:endParaRPr lang="en-US" sz="2100" b="1">
            <a:latin typeface="Century Gothic" panose="020B0502020202020204" pitchFamily="34" charset="0"/>
            <a:cs typeface="Arial" panose="020B0604020202020204" pitchFamily="34" charset="0"/>
          </a:endParaRPr>
        </a:p>
      </dgm:t>
    </dgm:pt>
    <dgm:pt modelId="{0C451482-1ABD-AA4E-AABA-C1EC432B70F1}" type="parTrans" cxnId="{87150037-64D7-A840-8DA5-7A80E2F273C2}">
      <dgm:prSet/>
      <dgm:spPr/>
      <dgm:t>
        <a:bodyPr/>
        <a:lstStyle/>
        <a:p>
          <a:endParaRPr lang="en-US" sz="2100" b="1">
            <a:latin typeface="Century Gothic" panose="020B0502020202020204" pitchFamily="34" charset="0"/>
            <a:cs typeface="Arial" panose="020B0604020202020204" pitchFamily="34" charset="0"/>
          </a:endParaRPr>
        </a:p>
      </dgm:t>
    </dgm:pt>
    <dgm:pt modelId="{4F2D6653-DBE8-4012-BEE1-9E0374185D1C}">
      <dgm:prSet custT="1"/>
      <dgm:spPr/>
      <dgm:t>
        <a:bodyPr/>
        <a:lstStyle/>
        <a:p>
          <a:pPr marL="179388" indent="0"/>
          <a:r>
            <a:rPr lang="en-ZA" sz="2100" b="1" dirty="0">
              <a:latin typeface="Century Gothic" panose="020B0502020202020204" pitchFamily="34" charset="0"/>
              <a:cs typeface="Arial" panose="020B0604020202020204" pitchFamily="34" charset="0"/>
            </a:rPr>
            <a:t>Innovation in support of a capable and developmental state</a:t>
          </a:r>
          <a:endParaRPr lang="en-US" sz="2100" b="1" dirty="0">
            <a:latin typeface="Century Gothic" panose="020B0502020202020204" pitchFamily="34" charset="0"/>
            <a:cs typeface="Arial" panose="020B0604020202020204" pitchFamily="34" charset="0"/>
          </a:endParaRPr>
        </a:p>
      </dgm:t>
    </dgm:pt>
    <dgm:pt modelId="{918D1289-8CE6-4FA5-9984-543924F5FB7F}" type="parTrans" cxnId="{B9D77A94-967F-4758-84E6-B335016FE31A}">
      <dgm:prSet/>
      <dgm:spPr/>
      <dgm:t>
        <a:bodyPr/>
        <a:lstStyle/>
        <a:p>
          <a:endParaRPr lang="en-ZA" sz="2100" b="1">
            <a:latin typeface="Century Gothic" panose="020B0502020202020204" pitchFamily="34" charset="0"/>
            <a:cs typeface="Arial" panose="020B0604020202020204" pitchFamily="34" charset="0"/>
          </a:endParaRPr>
        </a:p>
      </dgm:t>
    </dgm:pt>
    <dgm:pt modelId="{15A55DD9-42B9-42EF-83A8-3C318A54F6CD}" type="sibTrans" cxnId="{B9D77A94-967F-4758-84E6-B335016FE31A}">
      <dgm:prSet/>
      <dgm:spPr/>
      <dgm:t>
        <a:bodyPr/>
        <a:lstStyle/>
        <a:p>
          <a:endParaRPr lang="en-ZA" sz="2100" b="1">
            <a:latin typeface="Century Gothic" panose="020B0502020202020204" pitchFamily="34" charset="0"/>
            <a:cs typeface="Arial" panose="020B0604020202020204" pitchFamily="34" charset="0"/>
          </a:endParaRPr>
        </a:p>
      </dgm:t>
    </dgm:pt>
    <dgm:pt modelId="{D11622B9-817F-AB4F-9E73-2E9383DA7EC3}">
      <dgm:prSet custT="1"/>
      <dgm:spPr/>
      <dgm:t>
        <a:bodyPr/>
        <a:lstStyle/>
        <a:p>
          <a:pPr marL="0" indent="179388" rtl="0"/>
          <a:r>
            <a:rPr lang="en-US" sz="2100" b="1" dirty="0">
              <a:latin typeface="Century Gothic" panose="020B0502020202020204" pitchFamily="34" charset="0"/>
              <a:cs typeface="Arial" panose="020B0604020202020204" pitchFamily="34" charset="0"/>
            </a:rPr>
            <a:t>Increased knowledge generation and innovation outputs.</a:t>
          </a:r>
        </a:p>
      </dgm:t>
    </dgm:pt>
    <dgm:pt modelId="{D24B562F-F26A-E045-8AD2-5C227C48FC41}" type="sibTrans" cxnId="{4077B4AC-27B5-894A-B472-0F2A0CEE4962}">
      <dgm:prSet/>
      <dgm:spPr/>
      <dgm:t>
        <a:bodyPr/>
        <a:lstStyle/>
        <a:p>
          <a:endParaRPr lang="en-US" sz="2100" b="1">
            <a:latin typeface="Century Gothic" panose="020B0502020202020204" pitchFamily="34" charset="0"/>
            <a:cs typeface="Arial" panose="020B0604020202020204" pitchFamily="34" charset="0"/>
          </a:endParaRPr>
        </a:p>
      </dgm:t>
    </dgm:pt>
    <dgm:pt modelId="{AFAE7D64-7466-E24D-9599-6FE4DA09D4B1}" type="parTrans" cxnId="{4077B4AC-27B5-894A-B472-0F2A0CEE4962}">
      <dgm:prSet/>
      <dgm:spPr/>
      <dgm:t>
        <a:bodyPr/>
        <a:lstStyle/>
        <a:p>
          <a:endParaRPr lang="en-US" sz="2100" b="1">
            <a:latin typeface="Century Gothic" panose="020B0502020202020204" pitchFamily="34" charset="0"/>
            <a:cs typeface="Arial" panose="020B0604020202020204" pitchFamily="34" charset="0"/>
          </a:endParaRPr>
        </a:p>
      </dgm:t>
    </dgm:pt>
    <dgm:pt modelId="{BC39DE0E-A489-43BC-9C33-CE45E40099D4}" type="pres">
      <dgm:prSet presAssocID="{AB219F21-78C8-E243-AC54-4372254978B5}" presName="linear" presStyleCnt="0">
        <dgm:presLayoutVars>
          <dgm:animLvl val="lvl"/>
          <dgm:resizeHandles val="exact"/>
        </dgm:presLayoutVars>
      </dgm:prSet>
      <dgm:spPr/>
      <dgm:t>
        <a:bodyPr/>
        <a:lstStyle/>
        <a:p>
          <a:endParaRPr lang="en-US"/>
        </a:p>
      </dgm:t>
    </dgm:pt>
    <dgm:pt modelId="{9065E706-542E-4E6D-810F-7F3465B5AD4F}" type="pres">
      <dgm:prSet presAssocID="{21FDE1D9-12A6-BA45-99D4-66B90ED0D2D7}" presName="parentText" presStyleLbl="node1" presStyleIdx="0" presStyleCnt="6">
        <dgm:presLayoutVars>
          <dgm:chMax val="0"/>
          <dgm:bulletEnabled val="1"/>
        </dgm:presLayoutVars>
      </dgm:prSet>
      <dgm:spPr/>
      <dgm:t>
        <a:bodyPr/>
        <a:lstStyle/>
        <a:p>
          <a:endParaRPr lang="en-US"/>
        </a:p>
      </dgm:t>
    </dgm:pt>
    <dgm:pt modelId="{4B28F80F-BD9E-4916-AE66-293195BF0440}" type="pres">
      <dgm:prSet presAssocID="{D5A4F777-8AF8-6A40-AB97-1C2F623410AF}" presName="spacer" presStyleCnt="0"/>
      <dgm:spPr/>
    </dgm:pt>
    <dgm:pt modelId="{5B8BCA15-9813-4F67-A32A-4136208334A7}" type="pres">
      <dgm:prSet presAssocID="{708DFAC1-A9DE-CD4F-BBE1-64CE1278654A}" presName="parentText" presStyleLbl="node1" presStyleIdx="1" presStyleCnt="6">
        <dgm:presLayoutVars>
          <dgm:chMax val="0"/>
          <dgm:bulletEnabled val="1"/>
        </dgm:presLayoutVars>
      </dgm:prSet>
      <dgm:spPr/>
      <dgm:t>
        <a:bodyPr/>
        <a:lstStyle/>
        <a:p>
          <a:endParaRPr lang="en-US"/>
        </a:p>
      </dgm:t>
    </dgm:pt>
    <dgm:pt modelId="{1F9DE4B8-2DE3-4597-8638-3A2676A4AD07}" type="pres">
      <dgm:prSet presAssocID="{2E341963-09C4-CF40-AE1B-9C627C766B06}" presName="spacer" presStyleCnt="0"/>
      <dgm:spPr/>
    </dgm:pt>
    <dgm:pt modelId="{FD6D5BA4-EAA3-45C0-B124-D668ADA1C03D}" type="pres">
      <dgm:prSet presAssocID="{D11622B9-817F-AB4F-9E73-2E9383DA7EC3}" presName="parentText" presStyleLbl="node1" presStyleIdx="2" presStyleCnt="6">
        <dgm:presLayoutVars>
          <dgm:chMax val="0"/>
          <dgm:bulletEnabled val="1"/>
        </dgm:presLayoutVars>
      </dgm:prSet>
      <dgm:spPr/>
      <dgm:t>
        <a:bodyPr/>
        <a:lstStyle/>
        <a:p>
          <a:endParaRPr lang="en-US"/>
        </a:p>
      </dgm:t>
    </dgm:pt>
    <dgm:pt modelId="{14049E7E-F58F-43A2-8C2A-DA920067273A}" type="pres">
      <dgm:prSet presAssocID="{D24B562F-F26A-E045-8AD2-5C227C48FC41}" presName="spacer" presStyleCnt="0"/>
      <dgm:spPr/>
    </dgm:pt>
    <dgm:pt modelId="{DB561BCA-2B2C-40AB-A104-FFE29185C637}" type="pres">
      <dgm:prSet presAssocID="{898E700E-9C97-F747-91F0-30B96CBA60B6}" presName="parentText" presStyleLbl="node1" presStyleIdx="3" presStyleCnt="6">
        <dgm:presLayoutVars>
          <dgm:chMax val="0"/>
          <dgm:bulletEnabled val="1"/>
        </dgm:presLayoutVars>
      </dgm:prSet>
      <dgm:spPr/>
      <dgm:t>
        <a:bodyPr/>
        <a:lstStyle/>
        <a:p>
          <a:endParaRPr lang="en-US"/>
        </a:p>
      </dgm:t>
    </dgm:pt>
    <dgm:pt modelId="{858CFB90-A613-4F5B-B77C-CE4B9179C93C}" type="pres">
      <dgm:prSet presAssocID="{59D4D249-FA2B-F44D-96A6-D74FBE220DAA}" presName="spacer" presStyleCnt="0"/>
      <dgm:spPr/>
    </dgm:pt>
    <dgm:pt modelId="{BC41D97C-AEA2-4D56-933D-347E36334901}" type="pres">
      <dgm:prSet presAssocID="{7E8BB700-24CB-174B-A27B-F590983C0DC5}" presName="parentText" presStyleLbl="node1" presStyleIdx="4" presStyleCnt="6">
        <dgm:presLayoutVars>
          <dgm:chMax val="0"/>
          <dgm:bulletEnabled val="1"/>
        </dgm:presLayoutVars>
      </dgm:prSet>
      <dgm:spPr/>
      <dgm:t>
        <a:bodyPr/>
        <a:lstStyle/>
        <a:p>
          <a:endParaRPr lang="en-US"/>
        </a:p>
      </dgm:t>
    </dgm:pt>
    <dgm:pt modelId="{6F67133F-C8EC-4FBD-BA92-6521934DD95F}" type="pres">
      <dgm:prSet presAssocID="{9F5C8A46-7799-7F47-8E9C-F4D729ECAAB1}" presName="spacer" presStyleCnt="0"/>
      <dgm:spPr/>
    </dgm:pt>
    <dgm:pt modelId="{0617CF09-EE55-4D56-B3DA-9E336090AE70}" type="pres">
      <dgm:prSet presAssocID="{4F2D6653-DBE8-4012-BEE1-9E0374185D1C}" presName="parentText" presStyleLbl="node1" presStyleIdx="5" presStyleCnt="6">
        <dgm:presLayoutVars>
          <dgm:chMax val="0"/>
          <dgm:bulletEnabled val="1"/>
        </dgm:presLayoutVars>
      </dgm:prSet>
      <dgm:spPr/>
      <dgm:t>
        <a:bodyPr/>
        <a:lstStyle/>
        <a:p>
          <a:endParaRPr lang="en-US"/>
        </a:p>
      </dgm:t>
    </dgm:pt>
  </dgm:ptLst>
  <dgm:cxnLst>
    <dgm:cxn modelId="{6A5829A5-F1D9-4FBD-AC1C-5B004EFF909B}" type="presOf" srcId="{21FDE1D9-12A6-BA45-99D4-66B90ED0D2D7}" destId="{9065E706-542E-4E6D-810F-7F3465B5AD4F}" srcOrd="0" destOrd="0" presId="urn:microsoft.com/office/officeart/2005/8/layout/vList2"/>
    <dgm:cxn modelId="{6CF2A284-849A-4921-AC26-70721A6BFC75}" type="presOf" srcId="{7E8BB700-24CB-174B-A27B-F590983C0DC5}" destId="{BC41D97C-AEA2-4D56-933D-347E36334901}" srcOrd="0" destOrd="0" presId="urn:microsoft.com/office/officeart/2005/8/layout/vList2"/>
    <dgm:cxn modelId="{FFF7D108-EEF9-4DD0-88DC-A2AC5D559D5B}" type="presOf" srcId="{4F2D6653-DBE8-4012-BEE1-9E0374185D1C}" destId="{0617CF09-EE55-4D56-B3DA-9E336090AE70}" srcOrd="0" destOrd="0" presId="urn:microsoft.com/office/officeart/2005/8/layout/vList2"/>
    <dgm:cxn modelId="{87150037-64D7-A840-8DA5-7A80E2F273C2}" srcId="{AB219F21-78C8-E243-AC54-4372254978B5}" destId="{708DFAC1-A9DE-CD4F-BBE1-64CE1278654A}" srcOrd="1" destOrd="0" parTransId="{0C451482-1ABD-AA4E-AABA-C1EC432B70F1}" sibTransId="{2E341963-09C4-CF40-AE1B-9C627C766B06}"/>
    <dgm:cxn modelId="{28DE894A-8393-F645-AF2D-7BE4C1D645E7}" srcId="{AB219F21-78C8-E243-AC54-4372254978B5}" destId="{21FDE1D9-12A6-BA45-99D4-66B90ED0D2D7}" srcOrd="0" destOrd="0" parTransId="{30AF340D-B61E-0347-850A-72FBB5E748F0}" sibTransId="{D5A4F777-8AF8-6A40-AB97-1C2F623410AF}"/>
    <dgm:cxn modelId="{4077B4AC-27B5-894A-B472-0F2A0CEE4962}" srcId="{AB219F21-78C8-E243-AC54-4372254978B5}" destId="{D11622B9-817F-AB4F-9E73-2E9383DA7EC3}" srcOrd="2" destOrd="0" parTransId="{AFAE7D64-7466-E24D-9599-6FE4DA09D4B1}" sibTransId="{D24B562F-F26A-E045-8AD2-5C227C48FC41}"/>
    <dgm:cxn modelId="{118DD19F-DF9E-4AC7-83B3-5535A7185BC9}" type="presOf" srcId="{D11622B9-817F-AB4F-9E73-2E9383DA7EC3}" destId="{FD6D5BA4-EAA3-45C0-B124-D668ADA1C03D}" srcOrd="0" destOrd="0" presId="urn:microsoft.com/office/officeart/2005/8/layout/vList2"/>
    <dgm:cxn modelId="{78A9F8FF-6F0A-C642-8645-B087452BBE40}" srcId="{AB219F21-78C8-E243-AC54-4372254978B5}" destId="{7E8BB700-24CB-174B-A27B-F590983C0DC5}" srcOrd="4" destOrd="0" parTransId="{5D94DDF2-9B12-EC4E-AD51-197961B12FD0}" sibTransId="{9F5C8A46-7799-7F47-8E9C-F4D729ECAAB1}"/>
    <dgm:cxn modelId="{44C46CC6-FB7F-468A-BEE4-51E100C86E00}" type="presOf" srcId="{898E700E-9C97-F747-91F0-30B96CBA60B6}" destId="{DB561BCA-2B2C-40AB-A104-FFE29185C637}" srcOrd="0" destOrd="0" presId="urn:microsoft.com/office/officeart/2005/8/layout/vList2"/>
    <dgm:cxn modelId="{E5F4183D-337A-47C6-BF34-9A241B8DB5D5}" type="presOf" srcId="{708DFAC1-A9DE-CD4F-BBE1-64CE1278654A}" destId="{5B8BCA15-9813-4F67-A32A-4136208334A7}" srcOrd="0" destOrd="0" presId="urn:microsoft.com/office/officeart/2005/8/layout/vList2"/>
    <dgm:cxn modelId="{2F3C2559-6CB2-4E46-8875-0AC433DF2846}" srcId="{AB219F21-78C8-E243-AC54-4372254978B5}" destId="{898E700E-9C97-F747-91F0-30B96CBA60B6}" srcOrd="3" destOrd="0" parTransId="{DB2E8F39-CE31-B446-8117-D28C9D2E8EEC}" sibTransId="{59D4D249-FA2B-F44D-96A6-D74FBE220DAA}"/>
    <dgm:cxn modelId="{ACD0EA63-82E9-4C47-9726-6A5ED387DCE5}" type="presOf" srcId="{AB219F21-78C8-E243-AC54-4372254978B5}" destId="{BC39DE0E-A489-43BC-9C33-CE45E40099D4}" srcOrd="0" destOrd="0" presId="urn:microsoft.com/office/officeart/2005/8/layout/vList2"/>
    <dgm:cxn modelId="{B9D77A94-967F-4758-84E6-B335016FE31A}" srcId="{AB219F21-78C8-E243-AC54-4372254978B5}" destId="{4F2D6653-DBE8-4012-BEE1-9E0374185D1C}" srcOrd="5" destOrd="0" parTransId="{918D1289-8CE6-4FA5-9984-543924F5FB7F}" sibTransId="{15A55DD9-42B9-42EF-83A8-3C318A54F6CD}"/>
    <dgm:cxn modelId="{D88CEAD1-3AFF-4EB3-9E85-DC0D18E1C488}" type="presParOf" srcId="{BC39DE0E-A489-43BC-9C33-CE45E40099D4}" destId="{9065E706-542E-4E6D-810F-7F3465B5AD4F}" srcOrd="0" destOrd="0" presId="urn:microsoft.com/office/officeart/2005/8/layout/vList2"/>
    <dgm:cxn modelId="{1225987E-5F45-44CA-B686-C3441B3A7DC9}" type="presParOf" srcId="{BC39DE0E-A489-43BC-9C33-CE45E40099D4}" destId="{4B28F80F-BD9E-4916-AE66-293195BF0440}" srcOrd="1" destOrd="0" presId="urn:microsoft.com/office/officeart/2005/8/layout/vList2"/>
    <dgm:cxn modelId="{ACF721CD-8F5A-48E9-8F81-2B45065501BE}" type="presParOf" srcId="{BC39DE0E-A489-43BC-9C33-CE45E40099D4}" destId="{5B8BCA15-9813-4F67-A32A-4136208334A7}" srcOrd="2" destOrd="0" presId="urn:microsoft.com/office/officeart/2005/8/layout/vList2"/>
    <dgm:cxn modelId="{A4C27A71-30F9-4F40-8655-84A58603C63A}" type="presParOf" srcId="{BC39DE0E-A489-43BC-9C33-CE45E40099D4}" destId="{1F9DE4B8-2DE3-4597-8638-3A2676A4AD07}" srcOrd="3" destOrd="0" presId="urn:microsoft.com/office/officeart/2005/8/layout/vList2"/>
    <dgm:cxn modelId="{5BF5134A-5DBE-4317-8F6A-5B6C06B98258}" type="presParOf" srcId="{BC39DE0E-A489-43BC-9C33-CE45E40099D4}" destId="{FD6D5BA4-EAA3-45C0-B124-D668ADA1C03D}" srcOrd="4" destOrd="0" presId="urn:microsoft.com/office/officeart/2005/8/layout/vList2"/>
    <dgm:cxn modelId="{EC1B926A-C22F-4D2E-B71A-8186FD9E35D8}" type="presParOf" srcId="{BC39DE0E-A489-43BC-9C33-CE45E40099D4}" destId="{14049E7E-F58F-43A2-8C2A-DA920067273A}" srcOrd="5" destOrd="0" presId="urn:microsoft.com/office/officeart/2005/8/layout/vList2"/>
    <dgm:cxn modelId="{B00364E9-78E0-4166-8721-740A7B19EE3B}" type="presParOf" srcId="{BC39DE0E-A489-43BC-9C33-CE45E40099D4}" destId="{DB561BCA-2B2C-40AB-A104-FFE29185C637}" srcOrd="6" destOrd="0" presId="urn:microsoft.com/office/officeart/2005/8/layout/vList2"/>
    <dgm:cxn modelId="{583FF1A0-A774-4A14-BB98-64B8E6A39C8D}" type="presParOf" srcId="{BC39DE0E-A489-43BC-9C33-CE45E40099D4}" destId="{858CFB90-A613-4F5B-B77C-CE4B9179C93C}" srcOrd="7" destOrd="0" presId="urn:microsoft.com/office/officeart/2005/8/layout/vList2"/>
    <dgm:cxn modelId="{E04EE69E-5499-40D4-AEAA-EE461EBE41B2}" type="presParOf" srcId="{BC39DE0E-A489-43BC-9C33-CE45E40099D4}" destId="{BC41D97C-AEA2-4D56-933D-347E36334901}" srcOrd="8" destOrd="0" presId="urn:microsoft.com/office/officeart/2005/8/layout/vList2"/>
    <dgm:cxn modelId="{DA898849-D11F-438E-87E2-BC43FC144BD6}" type="presParOf" srcId="{BC39DE0E-A489-43BC-9C33-CE45E40099D4}" destId="{6F67133F-C8EC-4FBD-BA92-6521934DD95F}" srcOrd="9" destOrd="0" presId="urn:microsoft.com/office/officeart/2005/8/layout/vList2"/>
    <dgm:cxn modelId="{6FF6DE89-67DE-4723-AC24-B7C2DFD46031}" type="presParOf" srcId="{BC39DE0E-A489-43BC-9C33-CE45E40099D4}" destId="{0617CF09-EE55-4D56-B3DA-9E336090AE70}"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endParaRPr lang="en-US" sz="3200" b="1" dirty="0">
            <a:solidFill>
              <a:schemeClr val="bg1"/>
            </a:solidFill>
            <a:latin typeface="Century Gothic" panose="020B0502020202020204" pitchFamily="34" charset="0"/>
            <a:cs typeface="Arial" panose="020B0604020202020204" pitchFamily="34" charset="0"/>
          </a:endParaRPr>
        </a:p>
        <a:p>
          <a:pPr algn="ctr"/>
          <a:r>
            <a:rPr lang="en-US" sz="3200" b="1" dirty="0">
              <a:solidFill>
                <a:schemeClr val="bg1"/>
              </a:solidFill>
              <a:latin typeface="Century Gothic" panose="020B0502020202020204" pitchFamily="34" charset="0"/>
              <a:cs typeface="Arial" panose="020B0604020202020204" pitchFamily="34" charset="0"/>
            </a:rPr>
            <a:t>DSI PERFORMANCE HIGHLIGHTS</a:t>
          </a:r>
        </a:p>
        <a:p>
          <a:pPr algn="ctr"/>
          <a:endParaRPr lang="en-GB" sz="3200" b="1" dirty="0">
            <a:solidFill>
              <a:schemeClr val="bg1"/>
            </a:solidFill>
            <a:latin typeface="Century Gothic" panose="020B0502020202020204" pitchFamily="34" charset="0"/>
            <a:cs typeface="Arial" panose="020B0604020202020204"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96639" custScaleY="66050" custLinFactNeighborY="28637">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endParaRPr lang="en-US" sz="3000" b="1" dirty="0">
            <a:solidFill>
              <a:schemeClr val="bg1"/>
            </a:solidFill>
            <a:latin typeface="Century Gothic" panose="020B0502020202020204" pitchFamily="34" charset="0"/>
            <a:cs typeface="Arial" pitchFamily="34" charset="0"/>
          </a:endParaRPr>
        </a:p>
        <a:p>
          <a:pPr algn="ctr"/>
          <a:r>
            <a:rPr lang="en-ZA" sz="3000" b="1" dirty="0">
              <a:solidFill>
                <a:schemeClr val="bg1"/>
              </a:solidFill>
              <a:latin typeface="Century Gothic" panose="020B0502020202020204" pitchFamily="34" charset="0"/>
              <a:cs typeface="Arial" pitchFamily="34" charset="0"/>
            </a:rPr>
            <a:t>Q4 2020/21 AND Q1 2021/22 PERFORMANCE OVERVIEW</a:t>
          </a:r>
          <a:endParaRPr lang="en-GB" sz="3000" b="1" dirty="0">
            <a:solidFill>
              <a:schemeClr val="bg1"/>
            </a:solidFill>
            <a:latin typeface="Century Gothic" panose="020B0502020202020204" pitchFamily="34" charset="0"/>
            <a:cs typeface="Arial" pitchFamily="34" charset="0"/>
          </a:endParaRPr>
        </a:p>
      </dgm:t>
    </dgm:pt>
    <dgm:pt modelId="{91C5A170-9B67-4EE4-A5C7-B554F7C2AFFC}" type="parTrans" cxnId="{403F4171-5307-477F-A2CE-AAA6DA22F4B2}">
      <dgm:prSet/>
      <dgm:spPr/>
      <dgm:t>
        <a:bodyPr/>
        <a:lstStyle/>
        <a:p>
          <a:endParaRPr lang="en-GB" sz="3200">
            <a:latin typeface="Century Gothic" panose="020B0502020202020204" pitchFamily="34" charset="0"/>
          </a:endParaRPr>
        </a:p>
      </dgm:t>
    </dgm:pt>
    <dgm:pt modelId="{C0749945-6830-4AF9-B746-03615859FBBE}" type="sibTrans" cxnId="{403F4171-5307-477F-A2CE-AAA6DA22F4B2}">
      <dgm:prSet/>
      <dgm:spPr/>
      <dgm:t>
        <a:bodyPr/>
        <a:lstStyle/>
        <a:p>
          <a:endParaRPr lang="en-GB" sz="3200">
            <a:latin typeface="Century Gothic" panose="020B0502020202020204" pitchFamily="34" charset="0"/>
          </a:endParaRPr>
        </a:p>
      </dgm:t>
    </dgm:pt>
    <dgm:pt modelId="{CE195D97-4810-468D-933E-CAC6DE4C5A87}">
      <dgm:prSet phldrT="[Text]" custT="1"/>
      <dgm:spPr/>
      <dgm:t>
        <a:bodyPr/>
        <a:lstStyle/>
        <a:p>
          <a:endParaRPr lang="en-GB" sz="3200" dirty="0">
            <a:latin typeface="Century Gothic" panose="020B0502020202020204" pitchFamily="34" charset="0"/>
          </a:endParaRPr>
        </a:p>
      </dgm:t>
    </dgm:pt>
    <dgm:pt modelId="{A06DAAA3-7715-4AFE-A04E-00C69501CD6F}" type="parTrans" cxnId="{AC5F4D28-9034-467A-9F95-7B166B7CC8E5}">
      <dgm:prSet/>
      <dgm:spPr/>
      <dgm:t>
        <a:bodyPr/>
        <a:lstStyle/>
        <a:p>
          <a:endParaRPr lang="en-GB" sz="3200">
            <a:latin typeface="Century Gothic" panose="020B0502020202020204" pitchFamily="34" charset="0"/>
          </a:endParaRPr>
        </a:p>
      </dgm:t>
    </dgm:pt>
    <dgm:pt modelId="{2125CC21-1BA1-4340-8CBF-6A179699022E}" type="sibTrans" cxnId="{AC5F4D28-9034-467A-9F95-7B166B7CC8E5}">
      <dgm:prSet/>
      <dgm:spPr/>
      <dgm:t>
        <a:bodyPr/>
        <a:lstStyle/>
        <a:p>
          <a:endParaRPr lang="en-GB" sz="3200">
            <a:latin typeface="Century Gothic" panose="020B0502020202020204" pitchFamily="34" charset="0"/>
          </a:endParaRPr>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100000" custScaleY="344679" custLinFactNeighborX="3612" custLinFactNeighborY="-33306">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US" sz="3200" b="1" dirty="0">
              <a:solidFill>
                <a:schemeClr val="bg1"/>
              </a:solidFill>
              <a:latin typeface="Gill Sans MT" pitchFamily="34" charset="0"/>
              <a:cs typeface="Arial" pitchFamily="34" charset="0"/>
            </a:rPr>
            <a:t>Q4 TARGETS WHICH WERE NOT ACHIEVED</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a:p>
      </dgm:t>
    </dgm:pt>
    <dgm:pt modelId="{C0749945-6830-4AF9-B746-03615859FBBE}" type="sibTrans" cxnId="{403F4171-5307-477F-A2CE-AAA6DA22F4B2}">
      <dgm:prSet/>
      <dgm:spPr/>
      <dgm:t>
        <a:bodyPr/>
        <a:lstStyle/>
        <a:p>
          <a:endParaRPr lang="en-GB"/>
        </a:p>
      </dgm:t>
    </dgm:pt>
    <dgm:pt modelId="{CE195D97-4810-468D-933E-CAC6DE4C5A87}">
      <dgm:prSet phldrT="[Text]"/>
      <dgm:spPr/>
      <dgm:t>
        <a:bodyPr/>
        <a:lstStyle/>
        <a:p>
          <a:endParaRPr lang="en-GB" dirty="0"/>
        </a:p>
      </dgm:t>
    </dgm:pt>
    <dgm:pt modelId="{A06DAAA3-7715-4AFE-A04E-00C69501CD6F}" type="parTrans" cxnId="{AC5F4D28-9034-467A-9F95-7B166B7CC8E5}">
      <dgm:prSet/>
      <dgm:spPr/>
      <dgm:t>
        <a:bodyPr/>
        <a:lstStyle/>
        <a:p>
          <a:endParaRPr lang="en-GB"/>
        </a:p>
      </dgm:t>
    </dgm:pt>
    <dgm:pt modelId="{2125CC21-1BA1-4340-8CBF-6A179699022E}" type="sibTrans" cxnId="{AC5F4D28-9034-467A-9F95-7B166B7CC8E5}">
      <dgm:prSet/>
      <dgm:spPr/>
      <dgm:t>
        <a:bodyPr/>
        <a:lstStyle/>
        <a:p>
          <a:endParaRPr lang="en-GB"/>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Y="76687" custLinFactNeighborY="28637">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3C4586BB-5D74-2144-903B-E41B02F1E9F2}" type="presOf" srcId="{E69819B2-C778-4D75-A019-9C1017CEBFE5}" destId="{EC8DC889-2541-4582-880E-89E3AD5F2B91}" srcOrd="0" destOrd="0" presId="urn:microsoft.com/office/officeart/2005/8/layout/vList2"/>
    <dgm:cxn modelId="{9B7A609F-0C45-0D47-8937-42EE735329F5}" type="presOf" srcId="{CE195D97-4810-468D-933E-CAC6DE4C5A87}" destId="{E1C91CC1-E606-4BE9-9E4E-F496581E7F73}" srcOrd="0" destOrd="0" presId="urn:microsoft.com/office/officeart/2005/8/layout/vList2"/>
    <dgm:cxn modelId="{403F4171-5307-477F-A2CE-AAA6DA22F4B2}" srcId="{08F6CE17-D923-42B5-82B2-41DDB9072B93}" destId="{E69819B2-C778-4D75-A019-9C1017CEBFE5}" srcOrd="0" destOrd="0" parTransId="{91C5A170-9B67-4EE4-A5C7-B554F7C2AFFC}" sibTransId="{C0749945-6830-4AF9-B746-03615859FBBE}"/>
    <dgm:cxn modelId="{E769DB0A-85F8-A349-8E4F-F43F70DF0BC2}" type="presOf" srcId="{08F6CE17-D923-42B5-82B2-41DDB9072B93}" destId="{F1DE9BB3-A5F2-4251-99AD-0D2D11B76D9C}"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F39E8C40-BB6E-5E48-8469-21921BE334DE}" type="presParOf" srcId="{F1DE9BB3-A5F2-4251-99AD-0D2D11B76D9C}" destId="{EC8DC889-2541-4582-880E-89E3AD5F2B91}" srcOrd="0" destOrd="0" presId="urn:microsoft.com/office/officeart/2005/8/layout/vList2"/>
    <dgm:cxn modelId="{4BB59EF8-555D-3C4A-BF92-ADF297E62DA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US" sz="3200" b="1" dirty="0">
              <a:solidFill>
                <a:schemeClr val="bg1"/>
              </a:solidFill>
              <a:latin typeface="Gill Sans MT" pitchFamily="34" charset="0"/>
              <a:cs typeface="Arial" pitchFamily="34" charset="0"/>
            </a:rPr>
            <a:t>TARGETS NOT ACHIEVED</a:t>
          </a:r>
          <a:endParaRPr lang="en-GB" sz="3200" b="1" dirty="0">
            <a:solidFill>
              <a:schemeClr val="bg1"/>
            </a:solidFill>
            <a:latin typeface="Gill Sans MT" pitchFamily="34" charset="0"/>
            <a:cs typeface="Arial" pitchFamily="34" charset="0"/>
          </a:endParaRPr>
        </a:p>
      </dgm:t>
    </dgm:pt>
    <dgm:pt modelId="{91C5A170-9B67-4EE4-A5C7-B554F7C2AFFC}" type="parTrans" cxnId="{403F4171-5307-477F-A2CE-AAA6DA22F4B2}">
      <dgm:prSet/>
      <dgm:spPr/>
      <dgm:t>
        <a:bodyPr/>
        <a:lstStyle/>
        <a:p>
          <a:endParaRPr lang="en-GB"/>
        </a:p>
      </dgm:t>
    </dgm:pt>
    <dgm:pt modelId="{C0749945-6830-4AF9-B746-03615859FBBE}" type="sibTrans" cxnId="{403F4171-5307-477F-A2CE-AAA6DA22F4B2}">
      <dgm:prSet/>
      <dgm:spPr/>
      <dgm:t>
        <a:bodyPr/>
        <a:lstStyle/>
        <a:p>
          <a:endParaRPr lang="en-GB"/>
        </a:p>
      </dgm:t>
    </dgm:pt>
    <dgm:pt modelId="{CE195D97-4810-468D-933E-CAC6DE4C5A87}">
      <dgm:prSet phldrT="[Text]"/>
      <dgm:spPr/>
      <dgm:t>
        <a:bodyPr/>
        <a:lstStyle/>
        <a:p>
          <a:endParaRPr lang="en-GB" dirty="0"/>
        </a:p>
      </dgm:t>
    </dgm:pt>
    <dgm:pt modelId="{A06DAAA3-7715-4AFE-A04E-00C69501CD6F}" type="parTrans" cxnId="{AC5F4D28-9034-467A-9F95-7B166B7CC8E5}">
      <dgm:prSet/>
      <dgm:spPr/>
      <dgm:t>
        <a:bodyPr/>
        <a:lstStyle/>
        <a:p>
          <a:endParaRPr lang="en-GB"/>
        </a:p>
      </dgm:t>
    </dgm:pt>
    <dgm:pt modelId="{2125CC21-1BA1-4340-8CBF-6A179699022E}" type="sibTrans" cxnId="{AC5F4D28-9034-467A-9F95-7B166B7CC8E5}">
      <dgm:prSet/>
      <dgm:spPr/>
      <dgm:t>
        <a:bodyPr/>
        <a:lstStyle/>
        <a:p>
          <a:endParaRPr lang="en-GB"/>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Y="76687" custLinFactNeighborY="28637">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3C4586BB-5D74-2144-903B-E41B02F1E9F2}" type="presOf" srcId="{E69819B2-C778-4D75-A019-9C1017CEBFE5}" destId="{EC8DC889-2541-4582-880E-89E3AD5F2B91}" srcOrd="0" destOrd="0" presId="urn:microsoft.com/office/officeart/2005/8/layout/vList2"/>
    <dgm:cxn modelId="{9B7A609F-0C45-0D47-8937-42EE735329F5}" type="presOf" srcId="{CE195D97-4810-468D-933E-CAC6DE4C5A87}" destId="{E1C91CC1-E606-4BE9-9E4E-F496581E7F73}" srcOrd="0" destOrd="0" presId="urn:microsoft.com/office/officeart/2005/8/layout/vList2"/>
    <dgm:cxn modelId="{403F4171-5307-477F-A2CE-AAA6DA22F4B2}" srcId="{08F6CE17-D923-42B5-82B2-41DDB9072B93}" destId="{E69819B2-C778-4D75-A019-9C1017CEBFE5}" srcOrd="0" destOrd="0" parTransId="{91C5A170-9B67-4EE4-A5C7-B554F7C2AFFC}" sibTransId="{C0749945-6830-4AF9-B746-03615859FBBE}"/>
    <dgm:cxn modelId="{E769DB0A-85F8-A349-8E4F-F43F70DF0BC2}" type="presOf" srcId="{08F6CE17-D923-42B5-82B2-41DDB9072B93}" destId="{F1DE9BB3-A5F2-4251-99AD-0D2D11B76D9C}"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F39E8C40-BB6E-5E48-8469-21921BE334DE}" type="presParOf" srcId="{F1DE9BB3-A5F2-4251-99AD-0D2D11B76D9C}" destId="{EC8DC889-2541-4582-880E-89E3AD5F2B91}" srcOrd="0" destOrd="0" presId="urn:microsoft.com/office/officeart/2005/8/layout/vList2"/>
    <dgm:cxn modelId="{4BB59EF8-555D-3C4A-BF92-ADF297E62DA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US" sz="3200" b="1">
              <a:solidFill>
                <a:schemeClr val="bg1"/>
              </a:solidFill>
              <a:latin typeface="Arial" panose="020B0604020202020204" pitchFamily="34" charset="0"/>
              <a:cs typeface="Arial" panose="020B0604020202020204" pitchFamily="34" charset="0"/>
            </a:rPr>
            <a:t>2020/21 Q4  </a:t>
          </a:r>
          <a:r>
            <a:rPr lang="en-US" sz="3200" b="1" dirty="0">
              <a:solidFill>
                <a:schemeClr val="bg1"/>
              </a:solidFill>
              <a:latin typeface="Arial" panose="020B0604020202020204" pitchFamily="34" charset="0"/>
              <a:cs typeface="Arial" panose="020B0604020202020204" pitchFamily="34" charset="0"/>
            </a:rPr>
            <a:t>FINANCIAL REPORTING</a:t>
          </a:r>
          <a:endParaRPr lang="en-GB" sz="3200" b="1" dirty="0">
            <a:solidFill>
              <a:schemeClr val="bg1"/>
            </a:solidFill>
            <a:latin typeface="Arial" panose="020B0604020202020204" pitchFamily="34" charset="0"/>
            <a:cs typeface="Arial" panose="020B0604020202020204" pitchFamily="34" charset="0"/>
          </a:endParaRPr>
        </a:p>
      </dgm:t>
    </dgm:pt>
    <dgm:pt modelId="{91C5A170-9B67-4EE4-A5C7-B554F7C2AFFC}" type="parTrans" cxnId="{403F4171-5307-477F-A2CE-AAA6DA22F4B2}">
      <dgm:prSet/>
      <dgm:spPr/>
      <dgm:t>
        <a:bodyPr/>
        <a:lstStyle/>
        <a:p>
          <a:endParaRPr lang="en-GB"/>
        </a:p>
      </dgm:t>
    </dgm:pt>
    <dgm:pt modelId="{C0749945-6830-4AF9-B746-03615859FBBE}" type="sibTrans" cxnId="{403F4171-5307-477F-A2CE-AAA6DA22F4B2}">
      <dgm:prSet/>
      <dgm:spPr/>
      <dgm:t>
        <a:bodyPr/>
        <a:lstStyle/>
        <a:p>
          <a:endParaRPr lang="en-GB"/>
        </a:p>
      </dgm:t>
    </dgm:pt>
    <dgm:pt modelId="{CE195D97-4810-468D-933E-CAC6DE4C5A87}">
      <dgm:prSet phldrT="[Text]"/>
      <dgm:spPr/>
      <dgm:t>
        <a:bodyPr/>
        <a:lstStyle/>
        <a:p>
          <a:endParaRPr lang="en-GB" dirty="0"/>
        </a:p>
      </dgm:t>
    </dgm:pt>
    <dgm:pt modelId="{A06DAAA3-7715-4AFE-A04E-00C69501CD6F}" type="parTrans" cxnId="{AC5F4D28-9034-467A-9F95-7B166B7CC8E5}">
      <dgm:prSet/>
      <dgm:spPr/>
      <dgm:t>
        <a:bodyPr/>
        <a:lstStyle/>
        <a:p>
          <a:endParaRPr lang="en-GB"/>
        </a:p>
      </dgm:t>
    </dgm:pt>
    <dgm:pt modelId="{2125CC21-1BA1-4340-8CBF-6A179699022E}" type="sibTrans" cxnId="{AC5F4D28-9034-467A-9F95-7B166B7CC8E5}">
      <dgm:prSet/>
      <dgm:spPr/>
      <dgm:t>
        <a:bodyPr/>
        <a:lstStyle/>
        <a:p>
          <a:endParaRPr lang="en-GB"/>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LinFactY="-5016" custLinFactNeighborX="1860" custLinFactNeighborY="-100000">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A4CEB1A5-E71D-E941-A203-A253C25EEA41}" type="presOf" srcId="{CE195D97-4810-468D-933E-CAC6DE4C5A87}" destId="{E1C91CC1-E606-4BE9-9E4E-F496581E7F73}" srcOrd="0" destOrd="0" presId="urn:microsoft.com/office/officeart/2005/8/layout/vList2"/>
    <dgm:cxn modelId="{BDAE2621-7539-814A-91A3-FC48E5E6F7CB}" type="presOf" srcId="{08F6CE17-D923-42B5-82B2-41DDB9072B93}" destId="{F1DE9BB3-A5F2-4251-99AD-0D2D11B76D9C}"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80FDBE33-B396-2B4B-8E52-F4DA319DF98A}" type="presOf" srcId="{E69819B2-C778-4D75-A019-9C1017CEBFE5}" destId="{EC8DC889-2541-4582-880E-89E3AD5F2B91}" srcOrd="0" destOrd="0" presId="urn:microsoft.com/office/officeart/2005/8/layout/vList2"/>
    <dgm:cxn modelId="{DA713364-41E3-3645-9C19-638F3E003EF6}" type="presParOf" srcId="{F1DE9BB3-A5F2-4251-99AD-0D2D11B76D9C}" destId="{EC8DC889-2541-4582-880E-89E3AD5F2B91}" srcOrd="0" destOrd="0" presId="urn:microsoft.com/office/officeart/2005/8/layout/vList2"/>
    <dgm:cxn modelId="{505514C8-800E-6E4B-9913-0F79B464D493}"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US" sz="3200" b="1" dirty="0">
              <a:solidFill>
                <a:schemeClr val="bg1"/>
              </a:solidFill>
              <a:latin typeface="Century Gothic" panose="020B0502020202020204" pitchFamily="34" charset="0"/>
              <a:cs typeface="Arial" panose="020B0604020202020204" pitchFamily="34" charset="0"/>
            </a:rPr>
            <a:t>2021/22 Q1  FINANCIAL REPORTING</a:t>
          </a:r>
          <a:endParaRPr lang="en-GB" sz="3200" b="1" dirty="0">
            <a:solidFill>
              <a:schemeClr val="bg1"/>
            </a:solidFill>
            <a:latin typeface="Century Gothic" panose="020B0502020202020204" pitchFamily="34" charset="0"/>
            <a:cs typeface="Arial" panose="020B0604020202020204" pitchFamily="34" charset="0"/>
          </a:endParaRPr>
        </a:p>
      </dgm:t>
    </dgm:pt>
    <dgm:pt modelId="{91C5A170-9B67-4EE4-A5C7-B554F7C2AFFC}" type="parTrans" cxnId="{403F4171-5307-477F-A2CE-AAA6DA22F4B2}">
      <dgm:prSet/>
      <dgm:spPr/>
      <dgm:t>
        <a:bodyPr/>
        <a:lstStyle/>
        <a:p>
          <a:endParaRPr lang="en-GB">
            <a:latin typeface="Century Gothic" panose="020B0502020202020204" pitchFamily="34" charset="0"/>
          </a:endParaRPr>
        </a:p>
      </dgm:t>
    </dgm:pt>
    <dgm:pt modelId="{C0749945-6830-4AF9-B746-03615859FBBE}" type="sibTrans" cxnId="{403F4171-5307-477F-A2CE-AAA6DA22F4B2}">
      <dgm:prSet/>
      <dgm:spPr/>
      <dgm:t>
        <a:bodyPr/>
        <a:lstStyle/>
        <a:p>
          <a:endParaRPr lang="en-GB">
            <a:latin typeface="Century Gothic" panose="020B0502020202020204" pitchFamily="34" charset="0"/>
          </a:endParaRPr>
        </a:p>
      </dgm:t>
    </dgm:pt>
    <dgm:pt modelId="{CE195D97-4810-468D-933E-CAC6DE4C5A87}">
      <dgm:prSet phldrT="[Text]"/>
      <dgm:spPr/>
      <dgm:t>
        <a:bodyPr/>
        <a:lstStyle/>
        <a:p>
          <a:endParaRPr lang="en-GB" dirty="0">
            <a:latin typeface="Century Gothic" panose="020B0502020202020204" pitchFamily="34" charset="0"/>
          </a:endParaRPr>
        </a:p>
      </dgm:t>
    </dgm:pt>
    <dgm:pt modelId="{A06DAAA3-7715-4AFE-A04E-00C69501CD6F}" type="parTrans" cxnId="{AC5F4D28-9034-467A-9F95-7B166B7CC8E5}">
      <dgm:prSet/>
      <dgm:spPr/>
      <dgm:t>
        <a:bodyPr/>
        <a:lstStyle/>
        <a:p>
          <a:endParaRPr lang="en-GB">
            <a:latin typeface="Century Gothic" panose="020B0502020202020204" pitchFamily="34" charset="0"/>
          </a:endParaRPr>
        </a:p>
      </dgm:t>
    </dgm:pt>
    <dgm:pt modelId="{2125CC21-1BA1-4340-8CBF-6A179699022E}" type="sibTrans" cxnId="{AC5F4D28-9034-467A-9F95-7B166B7CC8E5}">
      <dgm:prSet/>
      <dgm:spPr/>
      <dgm:t>
        <a:bodyPr/>
        <a:lstStyle/>
        <a:p>
          <a:endParaRPr lang="en-GB">
            <a:latin typeface="Century Gothic" panose="020B0502020202020204" pitchFamily="34" charset="0"/>
          </a:endParaRPr>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LinFactY="-5016" custLinFactNeighborX="1860" custLinFactNeighborY="-100000">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A4CEB1A5-E71D-E941-A203-A253C25EEA41}" type="presOf" srcId="{CE195D97-4810-468D-933E-CAC6DE4C5A87}" destId="{E1C91CC1-E606-4BE9-9E4E-F496581E7F73}" srcOrd="0" destOrd="0" presId="urn:microsoft.com/office/officeart/2005/8/layout/vList2"/>
    <dgm:cxn modelId="{BDAE2621-7539-814A-91A3-FC48E5E6F7CB}" type="presOf" srcId="{08F6CE17-D923-42B5-82B2-41DDB9072B93}" destId="{F1DE9BB3-A5F2-4251-99AD-0D2D11B76D9C}"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80FDBE33-B396-2B4B-8E52-F4DA319DF98A}" type="presOf" srcId="{E69819B2-C778-4D75-A019-9C1017CEBFE5}" destId="{EC8DC889-2541-4582-880E-89E3AD5F2B91}" srcOrd="0" destOrd="0" presId="urn:microsoft.com/office/officeart/2005/8/layout/vList2"/>
    <dgm:cxn modelId="{DA713364-41E3-3645-9C19-638F3E003EF6}" type="presParOf" srcId="{F1DE9BB3-A5F2-4251-99AD-0D2D11B76D9C}" destId="{EC8DC889-2541-4582-880E-89E3AD5F2B91}" srcOrd="0" destOrd="0" presId="urn:microsoft.com/office/officeart/2005/8/layout/vList2"/>
    <dgm:cxn modelId="{505514C8-800E-6E4B-9913-0F79B464D493}"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65E706-542E-4E6D-810F-7F3465B5AD4F}">
      <dsp:nvSpPr>
        <dsp:cNvPr id="0" name=""/>
        <dsp:cNvSpPr/>
      </dsp:nvSpPr>
      <dsp:spPr>
        <a:xfrm>
          <a:off x="0" y="772"/>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latin typeface="Century Gothic" panose="020B0502020202020204" pitchFamily="34" charset="0"/>
              <a:cs typeface="Arial" panose="020B0604020202020204" pitchFamily="34" charset="0"/>
            </a:rPr>
            <a:t>  A transformed, inclusive, responsive coordinated and efficient NSI. </a:t>
          </a:r>
        </a:p>
      </dsp:txBody>
      <dsp:txXfrm>
        <a:off x="0" y="772"/>
        <a:ext cx="9144000" cy="841758"/>
      </dsp:txXfrm>
    </dsp:sp>
    <dsp:sp modelId="{5B8BCA15-9813-4F67-A32A-4136208334A7}">
      <dsp:nvSpPr>
        <dsp:cNvPr id="0" name=""/>
        <dsp:cNvSpPr/>
      </dsp:nvSpPr>
      <dsp:spPr>
        <a:xfrm>
          <a:off x="0" y="851320"/>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endParaRPr lang="en-US" sz="2100" b="1" kern="1200" dirty="0">
            <a:latin typeface="Century Gothic" panose="020B0502020202020204" pitchFamily="34" charset="0"/>
            <a:cs typeface="Arial" panose="020B0604020202020204" pitchFamily="34" charset="0"/>
          </a:endParaRPr>
        </a:p>
        <a:p>
          <a:pPr lvl="0" algn="l" defTabSz="933450" rtl="0">
            <a:lnSpc>
              <a:spcPct val="90000"/>
            </a:lnSpc>
            <a:spcBef>
              <a:spcPct val="0"/>
            </a:spcBef>
            <a:spcAft>
              <a:spcPct val="35000"/>
            </a:spcAft>
          </a:pPr>
          <a:r>
            <a:rPr lang="en-US" sz="1900" b="1" kern="1200" dirty="0">
              <a:latin typeface="Century Gothic" panose="020B0502020202020204" pitchFamily="34" charset="0"/>
              <a:cs typeface="Arial" panose="020B0604020202020204" pitchFamily="34" charset="0"/>
            </a:rPr>
            <a:t>  Human capabilities and skills for the economy and for   development. </a:t>
          </a:r>
        </a:p>
        <a:p>
          <a:pPr marL="0" lvl="0" indent="179388" algn="l" defTabSz="933450" rtl="0">
            <a:lnSpc>
              <a:spcPct val="90000"/>
            </a:lnSpc>
            <a:spcBef>
              <a:spcPct val="0"/>
            </a:spcBef>
            <a:spcAft>
              <a:spcPct val="35000"/>
            </a:spcAft>
          </a:pPr>
          <a:endParaRPr lang="en-US" sz="2100" b="1" kern="1200" dirty="0">
            <a:latin typeface="Century Gothic" panose="020B0502020202020204" pitchFamily="34" charset="0"/>
            <a:cs typeface="Arial" panose="020B0604020202020204" pitchFamily="34" charset="0"/>
          </a:endParaRPr>
        </a:p>
      </dsp:txBody>
      <dsp:txXfrm>
        <a:off x="0" y="851320"/>
        <a:ext cx="9144000" cy="841758"/>
      </dsp:txXfrm>
    </dsp:sp>
    <dsp:sp modelId="{FD6D5BA4-EAA3-45C0-B124-D668ADA1C03D}">
      <dsp:nvSpPr>
        <dsp:cNvPr id="0" name=""/>
        <dsp:cNvSpPr/>
      </dsp:nvSpPr>
      <dsp:spPr>
        <a:xfrm>
          <a:off x="0" y="1701868"/>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179388" algn="l" defTabSz="933450" rtl="0">
            <a:lnSpc>
              <a:spcPct val="90000"/>
            </a:lnSpc>
            <a:spcBef>
              <a:spcPct val="0"/>
            </a:spcBef>
            <a:spcAft>
              <a:spcPct val="35000"/>
            </a:spcAft>
          </a:pPr>
          <a:r>
            <a:rPr lang="en-US" sz="2100" b="1" kern="1200" dirty="0">
              <a:latin typeface="Century Gothic" panose="020B0502020202020204" pitchFamily="34" charset="0"/>
              <a:cs typeface="Arial" panose="020B0604020202020204" pitchFamily="34" charset="0"/>
            </a:rPr>
            <a:t>Increased knowledge generation and innovation outputs.</a:t>
          </a:r>
        </a:p>
      </dsp:txBody>
      <dsp:txXfrm>
        <a:off x="0" y="1701868"/>
        <a:ext cx="9144000" cy="841758"/>
      </dsp:txXfrm>
    </dsp:sp>
    <dsp:sp modelId="{DB561BCA-2B2C-40AB-A104-FFE29185C637}">
      <dsp:nvSpPr>
        <dsp:cNvPr id="0" name=""/>
        <dsp:cNvSpPr/>
      </dsp:nvSpPr>
      <dsp:spPr>
        <a:xfrm>
          <a:off x="0" y="2552416"/>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179388" lvl="0" indent="0" algn="l" defTabSz="933450" rtl="0">
            <a:lnSpc>
              <a:spcPct val="90000"/>
            </a:lnSpc>
            <a:spcBef>
              <a:spcPct val="0"/>
            </a:spcBef>
            <a:spcAft>
              <a:spcPct val="35000"/>
            </a:spcAft>
          </a:pPr>
          <a:r>
            <a:rPr lang="en-ZA" sz="2100" b="1" kern="1200" dirty="0">
              <a:latin typeface="Century Gothic" panose="020B0502020202020204" pitchFamily="34" charset="0"/>
              <a:cs typeface="Arial" panose="020B0604020202020204" pitchFamily="34" charset="0"/>
            </a:rPr>
            <a:t>Knowledge utilisation for economic development</a:t>
          </a:r>
          <a:r>
            <a:rPr lang="en-US" sz="2100" b="1" kern="1200" dirty="0">
              <a:latin typeface="Century Gothic" panose="020B0502020202020204" pitchFamily="34" charset="0"/>
              <a:cs typeface="Arial" panose="020B0604020202020204" pitchFamily="34" charset="0"/>
            </a:rPr>
            <a:t>.</a:t>
          </a:r>
        </a:p>
      </dsp:txBody>
      <dsp:txXfrm>
        <a:off x="0" y="2552416"/>
        <a:ext cx="9144000" cy="841758"/>
      </dsp:txXfrm>
    </dsp:sp>
    <dsp:sp modelId="{BC41D97C-AEA2-4D56-933D-347E36334901}">
      <dsp:nvSpPr>
        <dsp:cNvPr id="0" name=""/>
        <dsp:cNvSpPr/>
      </dsp:nvSpPr>
      <dsp:spPr>
        <a:xfrm>
          <a:off x="0" y="3402963"/>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179388" lvl="0" indent="0" algn="l" defTabSz="933450" rtl="0">
            <a:lnSpc>
              <a:spcPct val="90000"/>
            </a:lnSpc>
            <a:spcBef>
              <a:spcPct val="0"/>
            </a:spcBef>
            <a:spcAft>
              <a:spcPct val="35000"/>
            </a:spcAft>
          </a:pPr>
          <a:r>
            <a:rPr lang="en-ZA" sz="2100" b="1" kern="1200" dirty="0">
              <a:latin typeface="Century Gothic" panose="020B0502020202020204" pitchFamily="34" charset="0"/>
              <a:cs typeface="Arial" panose="020B0604020202020204" pitchFamily="34" charset="0"/>
            </a:rPr>
            <a:t>Knowledge utilisation for inclusive development</a:t>
          </a:r>
          <a:r>
            <a:rPr lang="en-US" sz="2100" b="1" kern="1200" dirty="0">
              <a:latin typeface="Century Gothic" panose="020B0502020202020204" pitchFamily="34" charset="0"/>
              <a:cs typeface="Arial" panose="020B0604020202020204" pitchFamily="34" charset="0"/>
            </a:rPr>
            <a:t>.</a:t>
          </a:r>
        </a:p>
      </dsp:txBody>
      <dsp:txXfrm>
        <a:off x="0" y="3402963"/>
        <a:ext cx="9144000" cy="841758"/>
      </dsp:txXfrm>
    </dsp:sp>
    <dsp:sp modelId="{0617CF09-EE55-4D56-B3DA-9E336090AE70}">
      <dsp:nvSpPr>
        <dsp:cNvPr id="0" name=""/>
        <dsp:cNvSpPr/>
      </dsp:nvSpPr>
      <dsp:spPr>
        <a:xfrm>
          <a:off x="0" y="4253511"/>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179388" lvl="0" indent="0" algn="l" defTabSz="933450">
            <a:lnSpc>
              <a:spcPct val="90000"/>
            </a:lnSpc>
            <a:spcBef>
              <a:spcPct val="0"/>
            </a:spcBef>
            <a:spcAft>
              <a:spcPct val="35000"/>
            </a:spcAft>
          </a:pPr>
          <a:r>
            <a:rPr lang="en-ZA" sz="2100" b="1" kern="1200" dirty="0">
              <a:latin typeface="Century Gothic" panose="020B0502020202020204" pitchFamily="34" charset="0"/>
              <a:cs typeface="Arial" panose="020B0604020202020204" pitchFamily="34" charset="0"/>
            </a:rPr>
            <a:t>Innovation in support of a capable and developmental state</a:t>
          </a:r>
          <a:endParaRPr lang="en-US" sz="2100" b="1" kern="1200" dirty="0">
            <a:latin typeface="Century Gothic" panose="020B0502020202020204" pitchFamily="34" charset="0"/>
            <a:cs typeface="Arial" panose="020B0604020202020204" pitchFamily="34" charset="0"/>
          </a:endParaRPr>
        </a:p>
      </dsp:txBody>
      <dsp:txXfrm>
        <a:off x="0" y="4253511"/>
        <a:ext cx="9144000" cy="8417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8DC889-2541-4582-880E-89E3AD5F2B91}">
      <dsp:nvSpPr>
        <dsp:cNvPr id="0" name=""/>
        <dsp:cNvSpPr/>
      </dsp:nvSpPr>
      <dsp:spPr>
        <a:xfrm>
          <a:off x="151103" y="1374311"/>
          <a:ext cx="8689392" cy="1434288"/>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dirty="0">
            <a:solidFill>
              <a:schemeClr val="bg1"/>
            </a:solidFill>
            <a:latin typeface="Century Gothic" panose="020B0502020202020204" pitchFamily="34" charset="0"/>
            <a:cs typeface="Arial" panose="020B0604020202020204" pitchFamily="34" charset="0"/>
          </a:endParaRPr>
        </a:p>
        <a:p>
          <a:pPr lvl="0" algn="ctr" defTabSz="1422400">
            <a:lnSpc>
              <a:spcPct val="90000"/>
            </a:lnSpc>
            <a:spcBef>
              <a:spcPct val="0"/>
            </a:spcBef>
            <a:spcAft>
              <a:spcPct val="35000"/>
            </a:spcAft>
          </a:pPr>
          <a:r>
            <a:rPr lang="en-US" sz="3200" b="1" kern="1200" dirty="0">
              <a:solidFill>
                <a:schemeClr val="bg1"/>
              </a:solidFill>
              <a:latin typeface="Century Gothic" panose="020B0502020202020204" pitchFamily="34" charset="0"/>
              <a:cs typeface="Arial" panose="020B0604020202020204" pitchFamily="34" charset="0"/>
            </a:rPr>
            <a:t>DSI PERFORMANCE HIGHLIGHTS</a:t>
          </a:r>
        </a:p>
        <a:p>
          <a:pPr lvl="0" algn="ctr" defTabSz="1422400">
            <a:lnSpc>
              <a:spcPct val="90000"/>
            </a:lnSpc>
            <a:spcBef>
              <a:spcPct val="0"/>
            </a:spcBef>
            <a:spcAft>
              <a:spcPct val="35000"/>
            </a:spcAft>
          </a:pPr>
          <a:endParaRPr lang="en-GB" sz="3200" b="1" kern="1200" dirty="0">
            <a:solidFill>
              <a:schemeClr val="bg1"/>
            </a:solidFill>
            <a:latin typeface="Century Gothic" panose="020B0502020202020204" pitchFamily="34" charset="0"/>
            <a:cs typeface="Arial" panose="020B0604020202020204" pitchFamily="34" charset="0"/>
          </a:endParaRPr>
        </a:p>
      </dsp:txBody>
      <dsp:txXfrm>
        <a:off x="151103" y="1374311"/>
        <a:ext cx="8689392" cy="1434288"/>
      </dsp:txXfrm>
    </dsp:sp>
    <dsp:sp modelId="{E1C91CC1-E606-4BE9-9E4E-F496581E7F73}">
      <dsp:nvSpPr>
        <dsp:cNvPr id="0" name=""/>
        <dsp:cNvSpPr/>
      </dsp:nvSpPr>
      <dsp:spPr>
        <a:xfrm>
          <a:off x="0" y="2505094"/>
          <a:ext cx="8991600" cy="10598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483"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2505094"/>
        <a:ext cx="8991600" cy="10598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002038-5549-194A-AF75-2172F97EC8AA}" type="datetimeFigureOut">
              <a:rPr lang="en-US" smtClean="0"/>
              <a:pPr/>
              <a:t>8/25/2021</a:t>
            </a:fld>
            <a:endParaRPr lang="en-US" dirty="0"/>
          </a:p>
        </p:txBody>
      </p:sp>
      <p:sp>
        <p:nvSpPr>
          <p:cNvPr id="4" name="Slide Image Placeholder 3"/>
          <p:cNvSpPr>
            <a:spLocks noGrp="1" noRot="1" noChangeAspect="1"/>
          </p:cNvSpPr>
          <p:nvPr>
            <p:ph type="sldImg" idx="2"/>
          </p:nvPr>
        </p:nvSpPr>
        <p:spPr>
          <a:xfrm>
            <a:off x="1408113" y="1162050"/>
            <a:ext cx="41941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C18A5F-2E17-3646-BF95-FE7126A34F3F}" type="slidenum">
              <a:rPr lang="en-US" smtClean="0"/>
              <a:pPr/>
              <a:t>‹#›</a:t>
            </a:fld>
            <a:endParaRPr lang="en-US" dirty="0"/>
          </a:p>
        </p:txBody>
      </p:sp>
    </p:spTree>
    <p:extLst>
      <p:ext uri="{BB962C8B-B14F-4D97-AF65-F5344CB8AC3E}">
        <p14:creationId xmlns:p14="http://schemas.microsoft.com/office/powerpoint/2010/main" xmlns="" val="14109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8A5F-2E17-3646-BF95-FE7126A34F3F}" type="slidenum">
              <a:rPr lang="en-US" smtClean="0"/>
              <a:pPr/>
              <a:t>3</a:t>
            </a:fld>
            <a:endParaRPr lang="en-US" dirty="0"/>
          </a:p>
        </p:txBody>
      </p:sp>
    </p:spTree>
    <p:extLst>
      <p:ext uri="{BB962C8B-B14F-4D97-AF65-F5344CB8AC3E}">
        <p14:creationId xmlns:p14="http://schemas.microsoft.com/office/powerpoint/2010/main" xmlns="" val="106893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8A5F-2E17-3646-BF95-FE7126A34F3F}" type="slidenum">
              <a:rPr lang="en-US" smtClean="0"/>
              <a:pPr/>
              <a:t>6</a:t>
            </a:fld>
            <a:endParaRPr lang="en-US" dirty="0"/>
          </a:p>
        </p:txBody>
      </p:sp>
    </p:spTree>
    <p:extLst>
      <p:ext uri="{BB962C8B-B14F-4D97-AF65-F5344CB8AC3E}">
        <p14:creationId xmlns:p14="http://schemas.microsoft.com/office/powerpoint/2010/main" xmlns="" val="419663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8A5F-2E17-3646-BF95-FE7126A34F3F}" type="slidenum">
              <a:rPr lang="en-US" smtClean="0"/>
              <a:pPr/>
              <a:t>31</a:t>
            </a:fld>
            <a:endParaRPr lang="en-US" dirty="0"/>
          </a:p>
        </p:txBody>
      </p:sp>
    </p:spTree>
    <p:extLst>
      <p:ext uri="{BB962C8B-B14F-4D97-AF65-F5344CB8AC3E}">
        <p14:creationId xmlns:p14="http://schemas.microsoft.com/office/powerpoint/2010/main" xmlns="" val="18469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8A5F-2E17-3646-BF95-FE7126A34F3F}" type="slidenum">
              <a:rPr lang="en-US" smtClean="0"/>
              <a:pPr/>
              <a:t>63</a:t>
            </a:fld>
            <a:endParaRPr lang="en-US" dirty="0"/>
          </a:p>
        </p:txBody>
      </p:sp>
    </p:spTree>
    <p:extLst>
      <p:ext uri="{BB962C8B-B14F-4D97-AF65-F5344CB8AC3E}">
        <p14:creationId xmlns:p14="http://schemas.microsoft.com/office/powerpoint/2010/main" xmlns="" val="2945916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xmlns=""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xmlns=""/>
              </a:ext>
            </a:extLst>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xmlns=""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1" name="Rectangle 10">
            <a:extLst>
              <a:ext uri="{FF2B5EF4-FFF2-40B4-BE49-F238E27FC236}">
                <a16:creationId xmlns:a16="http://schemas.microsoft.com/office/drawing/2014/main" xmlns=""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xmlns=""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171428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456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19188"/>
            <a:ext cx="6858000" cy="23812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592513"/>
            <a:ext cx="6858000"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18A5B6-D4B4-47D3-9D5E-7EF3066F66BA}" type="datetimeFigureOut">
              <a:rPr lang="en-US" smtClean="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60312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8A5B6-D4B4-47D3-9D5E-7EF3066F66BA}" type="datetimeFigureOut">
              <a:rPr lang="en-US" smtClean="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827246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4975"/>
            <a:ext cx="7886700" cy="28463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78350"/>
            <a:ext cx="7886700" cy="1495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18A5B6-D4B4-47D3-9D5E-7EF3066F66BA}" type="datetimeFigureOut">
              <a:rPr lang="en-US" smtClean="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422196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0863"/>
            <a:ext cx="3867150" cy="434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0863"/>
            <a:ext cx="3867150" cy="434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18A5B6-D4B4-47D3-9D5E-7EF3066F66BA}" type="datetimeFigureOut">
              <a:rPr lang="en-US" smtClean="0"/>
              <a:pPr/>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88718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3538"/>
            <a:ext cx="7886700" cy="1322387"/>
          </a:xfrm>
        </p:spPr>
        <p:txBody>
          <a:bodyPr/>
          <a:lstStyle/>
          <a:p>
            <a:r>
              <a:rPr lang="en-US"/>
              <a:t>Click to edit Master title style</a:t>
            </a:r>
          </a:p>
        </p:txBody>
      </p:sp>
      <p:sp>
        <p:nvSpPr>
          <p:cNvPr id="3" name="Text Placeholder 2"/>
          <p:cNvSpPr>
            <a:spLocks noGrp="1"/>
          </p:cNvSpPr>
          <p:nvPr>
            <p:ph type="body" idx="1"/>
          </p:nvPr>
        </p:nvSpPr>
        <p:spPr>
          <a:xfrm>
            <a:off x="630238" y="1676400"/>
            <a:ext cx="3868737"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498725"/>
            <a:ext cx="3868737" cy="3675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76400"/>
            <a:ext cx="3887788"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498725"/>
            <a:ext cx="3887788" cy="3675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18A5B6-D4B4-47D3-9D5E-7EF3066F66BA}" type="datetimeFigureOut">
              <a:rPr lang="en-US" smtClean="0"/>
              <a:pPr/>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2519682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18A5B6-D4B4-47D3-9D5E-7EF3066F66BA}" type="datetimeFigureOut">
              <a:rPr lang="en-US" smtClean="0"/>
              <a:pPr/>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1319738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8A5B6-D4B4-47D3-9D5E-7EF3066F66BA}" type="datetimeFigureOut">
              <a:rPr lang="en-US" smtClean="0"/>
              <a:pPr/>
              <a:t>8/25/2021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2390118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5613"/>
            <a:ext cx="2949575" cy="159702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4250"/>
            <a:ext cx="4629150" cy="4862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2638"/>
            <a:ext cx="2949575" cy="380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18A5B6-D4B4-47D3-9D5E-7EF3066F66BA}" type="datetimeFigureOut">
              <a:rPr lang="en-US" smtClean="0"/>
              <a:pPr/>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3159676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5613"/>
            <a:ext cx="2949575" cy="159702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4250"/>
            <a:ext cx="4629150" cy="4862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2638"/>
            <a:ext cx="2949575" cy="380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18A5B6-D4B4-47D3-9D5E-7EF3066F66BA}" type="datetimeFigureOut">
              <a:rPr lang="en-US" smtClean="0"/>
              <a:pPr/>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259269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
        <p:nvSpPr>
          <p:cNvPr id="6" name="Slide Number Placeholder 5">
            <a:extLst>
              <a:ext uri="{FF2B5EF4-FFF2-40B4-BE49-F238E27FC236}">
                <a16:creationId xmlns:a16="http://schemas.microsoft.com/office/drawing/2014/main" xmlns="" id="{6D8844DC-9044-F647-BD42-20025F15F66C}"/>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xmlns="" val="19258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8A5B6-D4B4-47D3-9D5E-7EF3066F66BA}" type="datetimeFigureOut">
              <a:rPr lang="en-US" smtClean="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1245218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3538"/>
            <a:ext cx="1971675" cy="5797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3538"/>
            <a:ext cx="5762625" cy="57975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8A5B6-D4B4-47D3-9D5E-7EF3066F66BA}" type="datetimeFigureOut">
              <a:rPr lang="en-US" smtClean="0"/>
              <a:pPr/>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375467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xmlns=""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xmlns=""/>
              </a:ext>
            </a:extLst>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xmlns=""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1" name="Rectangle 10">
            <a:extLst>
              <a:ext uri="{FF2B5EF4-FFF2-40B4-BE49-F238E27FC236}">
                <a16:creationId xmlns:a16="http://schemas.microsoft.com/office/drawing/2014/main" xmlns=""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xmlns=""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xmlns=""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241717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03D7C19-5DAD-7E45-A4CC-D0ED2F9ACA37}"/>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l="-37546" b="-26693"/>
          <a:stretch/>
        </p:blipFill>
        <p:spPr>
          <a:xfrm>
            <a:off x="-3437075" y="-93879"/>
            <a:ext cx="12581074" cy="8342333"/>
          </a:xfrm>
          <a:prstGeom prst="rect">
            <a:avLst/>
          </a:prstGeom>
        </p:spPr>
      </p:pic>
      <p:sp>
        <p:nvSpPr>
          <p:cNvPr id="14" name="Rectangle 13">
            <a:extLst>
              <a:ext uri="{FF2B5EF4-FFF2-40B4-BE49-F238E27FC236}">
                <a16:creationId xmlns:a16="http://schemas.microsoft.com/office/drawing/2014/main" xmlns="" id="{8AA89B66-893A-6F44-A8FC-2C228AA6C757}"/>
              </a:ext>
            </a:extLst>
          </p:cNvPr>
          <p:cNvSpPr/>
          <p:nvPr userDrawn="1"/>
        </p:nvSpPr>
        <p:spPr>
          <a:xfrm>
            <a:off x="-89480" y="-93879"/>
            <a:ext cx="9233479" cy="5676771"/>
          </a:xfrm>
          <a:prstGeom prst="rect">
            <a:avLst/>
          </a:prstGeom>
          <a:solidFill>
            <a:srgbClr val="00A3D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xmlns="" id="{31024C8F-0C9E-3549-9CC7-C046097F530E}"/>
              </a:ext>
            </a:extLst>
          </p:cNvPr>
          <p:cNvPicPr>
            <a:picLocks noChangeAspect="1"/>
          </p:cNvPicPr>
          <p:nvPr userDrawn="1"/>
        </p:nvPicPr>
        <p:blipFill>
          <a:blip r:embed="rId3" cstate="email">
            <a:extLst>
              <a:ext uri="{28A0092B-C50C-407E-A947-70E740481C1C}">
                <a14:useLocalDpi xmlns:a14="http://schemas.microsoft.com/office/drawing/2010/main" xmlns=""/>
              </a:ext>
            </a:extLst>
          </a:blip>
          <a:srcRect/>
          <a:stretch/>
        </p:blipFill>
        <p:spPr>
          <a:xfrm>
            <a:off x="342451" y="349342"/>
            <a:ext cx="5659120" cy="4895138"/>
          </a:xfrm>
          <a:prstGeom prst="rect">
            <a:avLst/>
          </a:prstGeom>
        </p:spPr>
      </p:pic>
      <p:sp>
        <p:nvSpPr>
          <p:cNvPr id="2" name="Title 1"/>
          <p:cNvSpPr>
            <a:spLocks noGrp="1"/>
          </p:cNvSpPr>
          <p:nvPr>
            <p:ph type="title" hasCustomPrompt="1"/>
          </p:nvPr>
        </p:nvSpPr>
        <p:spPr>
          <a:xfrm>
            <a:off x="628650" y="791027"/>
            <a:ext cx="4041944" cy="543508"/>
          </a:xfrm>
        </p:spPr>
        <p:txBody>
          <a:bodyPr>
            <a:normAutofit/>
          </a:bodyPr>
          <a:lstStyle>
            <a:lvl1pPr>
              <a:defRPr sz="2200">
                <a:solidFill>
                  <a:schemeClr val="bg1"/>
                </a:solidFill>
              </a:defRPr>
            </a:lvl1pPr>
          </a:lstStyle>
          <a:p>
            <a:r>
              <a:rPr lang="en-US" dirty="0"/>
              <a:t>Click to edit Contents</a:t>
            </a:r>
          </a:p>
        </p:txBody>
      </p:sp>
      <p:sp>
        <p:nvSpPr>
          <p:cNvPr id="3" name="Content Placeholder 2"/>
          <p:cNvSpPr>
            <a:spLocks noGrp="1"/>
          </p:cNvSpPr>
          <p:nvPr>
            <p:ph idx="1"/>
          </p:nvPr>
        </p:nvSpPr>
        <p:spPr>
          <a:xfrm>
            <a:off x="628650" y="1334535"/>
            <a:ext cx="4041944" cy="2854933"/>
          </a:xfrm>
        </p:spPr>
        <p:txBody>
          <a:bodyPr>
            <a:normAutofit/>
          </a:bodyPr>
          <a:lstStyle>
            <a:lvl1pPr marL="342900" indent="-342900">
              <a:buFont typeface="+mj-lt"/>
              <a:buAutoNum type="arabicPeriod"/>
              <a:defRPr sz="1800">
                <a:solidFill>
                  <a:schemeClr val="bg1"/>
                </a:solidFill>
              </a:defRPr>
            </a:lvl1pPr>
            <a:lvl2pPr marL="456057" indent="0">
              <a:buFontTx/>
              <a:buNone/>
              <a:defRPr sz="1800">
                <a:solidFill>
                  <a:schemeClr val="bg1"/>
                </a:solidFill>
              </a:defRPr>
            </a:lvl2pPr>
            <a:lvl3pPr marL="912114" indent="0">
              <a:buFontTx/>
              <a:buNone/>
              <a:defRPr sz="1800">
                <a:solidFill>
                  <a:schemeClr val="bg1"/>
                </a:solidFill>
              </a:defRPr>
            </a:lvl3pPr>
            <a:lvl4pPr marL="1368171" indent="0">
              <a:buFontTx/>
              <a:buNone/>
              <a:defRPr sz="1800">
                <a:solidFill>
                  <a:schemeClr val="bg1"/>
                </a:solidFill>
              </a:defRPr>
            </a:lvl4pPr>
            <a:lvl5pPr marL="1824228" indent="0">
              <a:buFontTx/>
              <a:buNone/>
              <a:defRPr sz="18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xmlns="" id="{A57954D5-02D4-E54C-9C3C-D00A821595BA}"/>
              </a:ext>
            </a:extLst>
          </p:cNvPr>
          <p:cNvSpPr/>
          <p:nvPr userDrawn="1"/>
        </p:nvSpPr>
        <p:spPr>
          <a:xfrm>
            <a:off x="353291" y="1392382"/>
            <a:ext cx="5112789" cy="385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xmlns="" id="{56A62023-D7EF-6C48-84CE-873EFB7D2B5A}"/>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xmlns="" id="{358C6F26-40CE-844F-9EFF-056DD9CAAA9D}"/>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9" name="Picture 18">
            <a:extLst>
              <a:ext uri="{FF2B5EF4-FFF2-40B4-BE49-F238E27FC236}">
                <a16:creationId xmlns:a16="http://schemas.microsoft.com/office/drawing/2014/main" xmlns="" id="{814931CE-96CA-5341-BC65-28A2FAD31428}"/>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1451694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
        <p:nvSpPr>
          <p:cNvPr id="6" name="Slide Number Placeholder 5">
            <a:extLst>
              <a:ext uri="{FF2B5EF4-FFF2-40B4-BE49-F238E27FC236}">
                <a16:creationId xmlns:a16="http://schemas.microsoft.com/office/drawing/2014/main" xmlns="" id="{6D8844DC-9044-F647-BD42-20025F15F66C}"/>
              </a:ext>
            </a:extLst>
          </p:cNvPr>
          <p:cNvSpPr>
            <a:spLocks noGrp="1"/>
          </p:cNvSpPr>
          <p:nvPr>
            <p:ph type="sldNum" sz="quarter" idx="12"/>
          </p:nvPr>
        </p:nvSpPr>
        <p:spPr>
          <a:xfrm>
            <a:off x="5851784" y="6293778"/>
            <a:ext cx="2743200" cy="365125"/>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9500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xmlns=""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xmlns=""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xmlns=""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
        <p:nvSpPr>
          <p:cNvPr id="8" name="Slide Number Placeholder 5">
            <a:extLst>
              <a:ext uri="{FF2B5EF4-FFF2-40B4-BE49-F238E27FC236}">
                <a16:creationId xmlns:a16="http://schemas.microsoft.com/office/drawing/2014/main" xmlns="" id="{31A1296C-4116-1947-BB69-8B1FF8FAA77B}"/>
              </a:ext>
            </a:extLst>
          </p:cNvPr>
          <p:cNvSpPr>
            <a:spLocks noGrp="1"/>
          </p:cNvSpPr>
          <p:nvPr>
            <p:ph type="sldNum" sz="quarter" idx="12"/>
          </p:nvPr>
        </p:nvSpPr>
        <p:spPr>
          <a:xfrm>
            <a:off x="5851784" y="6293778"/>
            <a:ext cx="2743200" cy="365125"/>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24395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A62ED21-75D0-954B-A4A6-63628B0D2AB7}"/>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rot="5400000" flipH="1">
            <a:off x="1336560" y="-1336562"/>
            <a:ext cx="6470879" cy="9143999"/>
          </a:xfrm>
          <a:prstGeom prst="rect">
            <a:avLst/>
          </a:prstGeom>
        </p:spPr>
      </p:pic>
      <p:pic>
        <p:nvPicPr>
          <p:cNvPr id="9" name="Picture 8">
            <a:extLst>
              <a:ext uri="{FF2B5EF4-FFF2-40B4-BE49-F238E27FC236}">
                <a16:creationId xmlns:a16="http://schemas.microsoft.com/office/drawing/2014/main" xmlns="" id="{160CC4E8-B89A-5A4D-9418-4A4C9F43A0C1}"/>
              </a:ext>
            </a:extLst>
          </p:cNvPr>
          <p:cNvPicPr>
            <a:picLocks noChangeAspect="1"/>
          </p:cNvPicPr>
          <p:nvPr userDrawn="1"/>
        </p:nvPicPr>
        <p:blipFill>
          <a:blip r:embed="rId3" cstate="email">
            <a:alphaModFix amt="38000"/>
            <a:extLst>
              <a:ext uri="{28A0092B-C50C-407E-A947-70E740481C1C}">
                <a14:useLocalDpi xmlns:a14="http://schemas.microsoft.com/office/drawing/2010/main" xmlns=""/>
              </a:ext>
            </a:extLst>
          </a:blip>
          <a:stretch>
            <a:fillRect/>
          </a:stretch>
        </p:blipFill>
        <p:spPr>
          <a:xfrm>
            <a:off x="-77504" y="-1760128"/>
            <a:ext cx="5960144" cy="7888027"/>
          </a:xfrm>
          <a:prstGeom prst="rect">
            <a:avLst/>
          </a:prstGeom>
        </p:spPr>
      </p:pic>
      <p:pic>
        <p:nvPicPr>
          <p:cNvPr id="10" name="Picture 9">
            <a:extLst>
              <a:ext uri="{FF2B5EF4-FFF2-40B4-BE49-F238E27FC236}">
                <a16:creationId xmlns:a16="http://schemas.microsoft.com/office/drawing/2014/main" xmlns="" id="{D6B1682E-7EA0-6E4D-9330-4D7F8C682A5B}"/>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345440" y="351083"/>
            <a:ext cx="3917374" cy="3408115"/>
          </a:xfrm>
          <a:prstGeom prst="rect">
            <a:avLst/>
          </a:prstGeom>
        </p:spPr>
      </p:pic>
      <p:sp>
        <p:nvSpPr>
          <p:cNvPr id="11" name="Title 1">
            <a:extLst>
              <a:ext uri="{FF2B5EF4-FFF2-40B4-BE49-F238E27FC236}">
                <a16:creationId xmlns:a16="http://schemas.microsoft.com/office/drawing/2014/main" xmlns="" id="{845D7569-70B3-7D40-B8DC-56866BC8EC2D}"/>
              </a:ext>
            </a:extLst>
          </p:cNvPr>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Thank</a:t>
            </a:r>
            <a:br>
              <a:rPr lang="en-US" dirty="0"/>
            </a:br>
            <a:r>
              <a:rPr lang="en-US" dirty="0"/>
              <a:t>You</a:t>
            </a:r>
          </a:p>
        </p:txBody>
      </p:sp>
      <p:sp>
        <p:nvSpPr>
          <p:cNvPr id="12" name="Subtitle 2">
            <a:extLst>
              <a:ext uri="{FF2B5EF4-FFF2-40B4-BE49-F238E27FC236}">
                <a16:creationId xmlns:a16="http://schemas.microsoft.com/office/drawing/2014/main" xmlns="" id="{81AB1412-9A75-B74C-BC60-242BDA948163}"/>
              </a:ext>
            </a:extLst>
          </p:cNvPr>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3" name="Rectangle 12">
            <a:extLst>
              <a:ext uri="{FF2B5EF4-FFF2-40B4-BE49-F238E27FC236}">
                <a16:creationId xmlns:a16="http://schemas.microsoft.com/office/drawing/2014/main" xmlns="" id="{F37EA302-5F4B-2442-9BA9-0C5AF269A547}"/>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xmlns="" id="{813D28DA-BB63-6A4F-8A69-20DB0A5BE1F6}"/>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xmlns="" id="{626D35D8-93A1-B246-8BD6-DA2D5990C750}"/>
              </a:ext>
            </a:extLst>
          </p:cNvPr>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2775585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91791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5893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868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xmlns=""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xmlns=""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xmlns=""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
        <p:nvSpPr>
          <p:cNvPr id="8" name="Slide Number Placeholder 5">
            <a:extLst>
              <a:ext uri="{FF2B5EF4-FFF2-40B4-BE49-F238E27FC236}">
                <a16:creationId xmlns:a16="http://schemas.microsoft.com/office/drawing/2014/main" xmlns="" id="{31A1296C-4116-1947-BB69-8B1FF8FAA77B}"/>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xmlns="" val="1411549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68774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63399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14619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3507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52137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7363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20754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56201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30594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75455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2046005976"/>
      </p:ext>
    </p:extLst>
  </p:cSld>
  <p:clrMap bg1="lt1" tx1="dk1" bg2="lt2" tx2="dk2" accent1="accent1" accent2="accent2" accent3="accent3" accent4="accent4" accent5="accent5" accent6="accent6" hlink="hlink" folHlink="folHlink"/>
  <p:sldLayoutIdLst>
    <p:sldLayoutId id="2147483673" r:id="rId1"/>
    <p:sldLayoutId id="2147483699" r:id="rId2"/>
    <p:sldLayoutId id="2147483701" r:id="rId3"/>
    <p:sldLayoutId id="2147483675" r:id="rId4"/>
    <p:sldLayoutId id="2147483676" r:id="rId5"/>
    <p:sldLayoutId id="2147483677" r:id="rId6"/>
    <p:sldLayoutId id="2147483678" r:id="rId7"/>
    <p:sldLayoutId id="2147483680" r:id="rId8"/>
    <p:sldLayoutId id="2147483681" r:id="rId9"/>
    <p:sldLayoutId id="2147483700" r:id="rId10"/>
  </p:sldLayoutIdLst>
  <p:hf hdr="0" ft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3538"/>
            <a:ext cx="7886700" cy="13223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0863"/>
            <a:ext cx="7886700" cy="43402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40475"/>
            <a:ext cx="2057400"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D418A5B6-D4B4-47D3-9D5E-7EF3066F66BA}" type="datetimeFigureOut">
              <a:rPr lang="en-US" smtClean="0"/>
              <a:pPr/>
              <a:t>8/25/2021</a:t>
            </a:fld>
            <a:endParaRPr lang="en-US" dirty="0"/>
          </a:p>
        </p:txBody>
      </p:sp>
      <p:sp>
        <p:nvSpPr>
          <p:cNvPr id="5" name="Footer Placeholder 4"/>
          <p:cNvSpPr>
            <a:spLocks noGrp="1"/>
          </p:cNvSpPr>
          <p:nvPr>
            <p:ph type="ftr" sz="quarter" idx="3"/>
          </p:nvPr>
        </p:nvSpPr>
        <p:spPr>
          <a:xfrm>
            <a:off x="3028950" y="6340475"/>
            <a:ext cx="3086100" cy="3635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475"/>
            <a:ext cx="2057400" cy="363538"/>
          </a:xfrm>
          <a:prstGeom prst="rect">
            <a:avLst/>
          </a:prstGeom>
        </p:spPr>
        <p:txBody>
          <a:bodyPr vert="horz" lIns="91440" tIns="45720" rIns="91440" bIns="45720" rtlCol="0" anchor="ctr"/>
          <a:lstStyle>
            <a:lvl1pPr algn="r">
              <a:defRPr sz="1200">
                <a:solidFill>
                  <a:schemeClr val="tx1">
                    <a:tint val="75000"/>
                  </a:schemeClr>
                </a:solidFill>
              </a:defRPr>
            </a:lvl1pPr>
          </a:lstStyle>
          <a:p>
            <a:fld id="{AC166406-81CA-4350-891D-5C2ED100BE19}" type="slidenum">
              <a:rPr lang="en-US" smtClean="0"/>
              <a:pPr/>
              <a:t>‹#›</a:t>
            </a:fld>
            <a:endParaRPr lang="en-US" dirty="0"/>
          </a:p>
        </p:txBody>
      </p:sp>
    </p:spTree>
    <p:extLst>
      <p:ext uri="{BB962C8B-B14F-4D97-AF65-F5344CB8AC3E}">
        <p14:creationId xmlns:p14="http://schemas.microsoft.com/office/powerpoint/2010/main" xmlns="" val="35315479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2825676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Contents</a:t>
            </a:r>
          </a:p>
        </p:txBody>
      </p:sp>
      <p:sp>
        <p:nvSpPr>
          <p:cNvPr id="3" name="Subtitle 2"/>
          <p:cNvSpPr>
            <a:spLocks noGrp="1"/>
          </p:cNvSpPr>
          <p:nvPr>
            <p:ph type="subTitle" idx="1"/>
          </p:nvPr>
        </p:nvSpPr>
        <p:spPr/>
        <p:txBody>
          <a:bodyPr>
            <a:normAutofit fontScale="40000" lnSpcReduction="20000"/>
          </a:bodyPr>
          <a:lstStyle/>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endParaRPr lang="en-US" dirty="0"/>
          </a:p>
        </p:txBody>
      </p:sp>
      <p:sp>
        <p:nvSpPr>
          <p:cNvPr id="9" name="Slide Number Placeholder 8">
            <a:extLst>
              <a:ext uri="{FF2B5EF4-FFF2-40B4-BE49-F238E27FC236}">
                <a16:creationId xmlns:a16="http://schemas.microsoft.com/office/drawing/2014/main" xmlns="" id="{73FD658C-AF75-FC48-81D1-244AE63889BB}"/>
              </a:ext>
            </a:extLst>
          </p:cNvPr>
          <p:cNvSpPr>
            <a:spLocks noGrp="1"/>
          </p:cNvSpPr>
          <p:nvPr>
            <p:ph type="sldNum" sz="quarter" idx="4294967295"/>
          </p:nvPr>
        </p:nvSpPr>
        <p:spPr>
          <a:xfrm>
            <a:off x="7086600" y="6340475"/>
            <a:ext cx="2057400" cy="363538"/>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20E00670-E354-44B6-997B-10AC32AA258F}"/>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714309"/>
          </a:xfrm>
          <a:prstGeom prst="rect">
            <a:avLst/>
          </a:prstGeom>
        </p:spPr>
      </p:pic>
      <p:sp>
        <p:nvSpPr>
          <p:cNvPr id="5" name="Title 1">
            <a:extLst>
              <a:ext uri="{FF2B5EF4-FFF2-40B4-BE49-F238E27FC236}">
                <a16:creationId xmlns:a16="http://schemas.microsoft.com/office/drawing/2014/main" xmlns="" id="{09757770-D9A9-4B84-BB55-BF82F8D8111B}"/>
              </a:ext>
            </a:extLst>
          </p:cNvPr>
          <p:cNvSpPr txBox="1">
            <a:spLocks/>
          </p:cNvSpPr>
          <p:nvPr/>
        </p:nvSpPr>
        <p:spPr>
          <a:xfrm>
            <a:off x="294967" y="602725"/>
            <a:ext cx="3569109" cy="1607127"/>
          </a:xfrm>
          <a:prstGeom prst="rect">
            <a:avLst/>
          </a:prstGeom>
        </p:spPr>
        <p:txBody>
          <a:bodyPr vert="horz" lIns="91440" tIns="45720" rIns="91440" bIns="45720" rtlCol="0" anchor="ctr" anchorCtr="0">
            <a:noAutofit/>
          </a:bodyPr>
          <a:lstStyle>
            <a:lvl1pPr algn="l" defTabSz="912114" rtl="0" eaLnBrk="1" latinLnBrk="0" hangingPunct="1">
              <a:lnSpc>
                <a:spcPct val="90000"/>
              </a:lnSpc>
              <a:spcBef>
                <a:spcPct val="0"/>
              </a:spcBef>
              <a:buNone/>
              <a:defRPr sz="5985"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pPr lvl="0">
              <a:lnSpc>
                <a:spcPct val="100000"/>
              </a:lnSpc>
              <a:defRPr/>
            </a:pPr>
            <a:r>
              <a:rPr lang="en-ZA" sz="1600" b="1" spc="600" dirty="0">
                <a:solidFill>
                  <a:prstClr val="white"/>
                </a:solidFill>
                <a:latin typeface="Gill Sans MT" pitchFamily="34" charset="0"/>
              </a:rPr>
              <a:t>DSI FOURTH </a:t>
            </a:r>
          </a:p>
          <a:p>
            <a:pPr lvl="0">
              <a:lnSpc>
                <a:spcPct val="100000"/>
              </a:lnSpc>
              <a:defRPr/>
            </a:pPr>
            <a:r>
              <a:rPr lang="en-ZA" sz="1600" b="1" spc="600" dirty="0">
                <a:solidFill>
                  <a:prstClr val="white"/>
                </a:solidFill>
                <a:latin typeface="Gill Sans MT" pitchFamily="34" charset="0"/>
              </a:rPr>
              <a:t>QUARTER 2020/2021 &amp; QUARTER 1 (2021/22)</a:t>
            </a:r>
          </a:p>
          <a:p>
            <a:pPr lvl="0">
              <a:lnSpc>
                <a:spcPct val="100000"/>
              </a:lnSpc>
              <a:defRPr/>
            </a:pPr>
            <a:r>
              <a:rPr lang="en-ZA" sz="1600" b="1" spc="600" dirty="0">
                <a:solidFill>
                  <a:prstClr val="white"/>
                </a:solidFill>
                <a:latin typeface="Gill Sans MT" pitchFamily="34" charset="0"/>
              </a:rPr>
              <a:t>PERFORMANCE </a:t>
            </a:r>
          </a:p>
          <a:p>
            <a:pPr lvl="0">
              <a:lnSpc>
                <a:spcPct val="100000"/>
              </a:lnSpc>
              <a:defRPr/>
            </a:pPr>
            <a:r>
              <a:rPr lang="en-ZA" sz="1600" b="1" spc="600" dirty="0">
                <a:solidFill>
                  <a:prstClr val="white"/>
                </a:solidFill>
                <a:latin typeface="Gill Sans MT" pitchFamily="34" charset="0"/>
              </a:rPr>
              <a:t>AND FINANCIAL </a:t>
            </a:r>
          </a:p>
          <a:p>
            <a:pPr lvl="0">
              <a:lnSpc>
                <a:spcPct val="100000"/>
              </a:lnSpc>
              <a:defRPr/>
            </a:pPr>
            <a:r>
              <a:rPr lang="en-ZA" sz="1600" b="1" spc="600" dirty="0">
                <a:solidFill>
                  <a:prstClr val="white"/>
                </a:solidFill>
                <a:latin typeface="Gill Sans MT" pitchFamily="34" charset="0"/>
              </a:rPr>
              <a:t>REPORTS</a:t>
            </a:r>
          </a:p>
          <a:p>
            <a:pPr marL="0" marR="0" lvl="0" indent="0" algn="l" defTabSz="912114"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TextBox 2">
            <a:extLst>
              <a:ext uri="{FF2B5EF4-FFF2-40B4-BE49-F238E27FC236}">
                <a16:creationId xmlns:a16="http://schemas.microsoft.com/office/drawing/2014/main" xmlns="" id="{9F23ED53-6620-474A-B777-8DC3600F3324}"/>
              </a:ext>
            </a:extLst>
          </p:cNvPr>
          <p:cNvSpPr txBox="1">
            <a:spLocks noChangeArrowheads="1"/>
          </p:cNvSpPr>
          <p:nvPr/>
        </p:nvSpPr>
        <p:spPr bwMode="auto">
          <a:xfrm>
            <a:off x="369456" y="2280908"/>
            <a:ext cx="243839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Gill Sans MT" charset="0"/>
              </a:rPr>
              <a:t>DG: Dr Phil Mjwara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MT" charset="0"/>
              </a:rPr>
              <a:t>Date:  25</a:t>
            </a:r>
            <a:r>
              <a:rPr lang="en-US" sz="1600" b="1" dirty="0">
                <a:solidFill>
                  <a:srgbClr val="FF0000"/>
                </a:solidFill>
                <a:latin typeface="Gill Sans MT" charset="0"/>
              </a:rPr>
              <a:t> </a:t>
            </a:r>
            <a:r>
              <a:rPr lang="en-US" sz="1600" b="1" dirty="0">
                <a:solidFill>
                  <a:schemeClr val="bg1"/>
                </a:solidFill>
                <a:latin typeface="Gill Sans MT" charset="0"/>
              </a:rPr>
              <a:t>August </a:t>
            </a:r>
            <a:r>
              <a:rPr kumimoji="0" lang="en-US" sz="1600" b="1" i="0" u="none" strike="noStrike" kern="1200" cap="none" spc="0" normalizeH="0" baseline="0" noProof="0" dirty="0">
                <a:ln>
                  <a:noFill/>
                </a:ln>
                <a:solidFill>
                  <a:schemeClr val="bg1"/>
                </a:solidFill>
                <a:effectLst/>
                <a:uLnTx/>
                <a:uFillTx/>
                <a:latin typeface="Gill Sans MT" charset="0"/>
              </a:rPr>
              <a:t> 2021</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Gill Sans MT"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MT" charset="0"/>
              </a:rPr>
              <a:t>Portfolio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ill Sans MT" charset="0"/>
              </a:rPr>
              <a:t>Committee</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white"/>
              </a:solidFill>
              <a:effectLst/>
              <a:uLnTx/>
              <a:uFillTx/>
              <a:latin typeface="Gill Sans MT" charset="0"/>
            </a:endParaRPr>
          </a:p>
        </p:txBody>
      </p:sp>
    </p:spTree>
    <p:extLst>
      <p:ext uri="{BB962C8B-B14F-4D97-AF65-F5344CB8AC3E}">
        <p14:creationId xmlns:p14="http://schemas.microsoft.com/office/powerpoint/2010/main" xmlns="" val="362684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DEF5FD8-99BD-D64A-BEDE-9B8A1DC0D37F}"/>
              </a:ext>
            </a:extLst>
          </p:cNvPr>
          <p:cNvSpPr>
            <a:spLocks noGrp="1"/>
          </p:cNvSpPr>
          <p:nvPr>
            <p:ph type="sldNum" sz="quarter" idx="12"/>
          </p:nvPr>
        </p:nvSpPr>
        <p:spPr/>
        <p:txBody>
          <a:bodyPr/>
          <a:lstStyle/>
          <a:p>
            <a:fld id="{6BEAD508-187F-9C41-8168-FD791BBC9830}" type="slidenum">
              <a:rPr lang="en-US" smtClean="0"/>
              <a:pPr/>
              <a:t>9</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44971"/>
            <a:ext cx="9144000" cy="973014"/>
          </a:xfrm>
        </p:spPr>
        <p:txBody>
          <a:bodyPr>
            <a:noAutofit/>
          </a:bodyPr>
          <a:lstStyle/>
          <a:p>
            <a:r>
              <a:rPr lang="en-US" sz="2900" b="1" dirty="0">
                <a:latin typeface="Century Gothic" panose="020B0502020202020204" pitchFamily="34" charset="0"/>
              </a:rPr>
              <a:t>INCREASED KNOWLEDGE GENERATION </a:t>
            </a:r>
            <a:br>
              <a:rPr lang="en-US" sz="2900" b="1" dirty="0">
                <a:latin typeface="Century Gothic" panose="020B0502020202020204" pitchFamily="34" charset="0"/>
              </a:rPr>
            </a:br>
            <a:r>
              <a:rPr lang="en-US" sz="2900" b="1" dirty="0">
                <a:latin typeface="Century Gothic" panose="020B0502020202020204" pitchFamily="34" charset="0"/>
              </a:rPr>
              <a:t>AND INNOVATION OUTPUTS (2)</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1017985"/>
            <a:ext cx="9068586" cy="5275793"/>
          </a:xfrm>
        </p:spPr>
        <p:txBody>
          <a:bodyPr>
            <a:normAutofit/>
          </a:bodyPr>
          <a:lstStyle/>
          <a:p>
            <a:pPr marL="0" indent="0" algn="just">
              <a:lnSpc>
                <a:spcPct val="150000"/>
              </a:lnSpc>
              <a:buClr>
                <a:srgbClr val="FFC000"/>
              </a:buClr>
              <a:buNone/>
            </a:pPr>
            <a:r>
              <a:rPr lang="en-US" sz="1900" b="1" dirty="0">
                <a:solidFill>
                  <a:schemeClr val="tx1"/>
                </a:solidFill>
                <a:latin typeface="Century Gothic" panose="020B0502020202020204" pitchFamily="34" charset="0"/>
                <a:ea typeface="Calibri" panose="020F0502020204030204" pitchFamily="34" charset="0"/>
              </a:rPr>
              <a:t>NIPMO:</a:t>
            </a:r>
          </a:p>
          <a:p>
            <a:pPr algn="just">
              <a:lnSpc>
                <a:spcPct val="150000"/>
              </a:lnSpc>
              <a:buClr>
                <a:srgbClr val="FFC000"/>
              </a:buClr>
              <a:buFont typeface="Wingdings" panose="05000000000000000000" pitchFamily="2" charset="2"/>
              <a:buChar char="§"/>
            </a:pPr>
            <a:r>
              <a:rPr lang="en-US" sz="1900" dirty="0">
                <a:solidFill>
                  <a:schemeClr val="tx1"/>
                </a:solidFill>
                <a:latin typeface="Century Gothic" panose="020B0502020202020204" pitchFamily="34" charset="0"/>
                <a:ea typeface="Calibri" panose="020F0502020204030204" pitchFamily="34" charset="0"/>
              </a:rPr>
              <a:t>Extension of the reach of the NIPMO IP Wise™ sessions to Technical and Vocational Education and Training (TVET) colleges around the country! IP Wise™ sessions at Gert Sibande TVET  completed and NIPMO to continue with the IP awareness campaign at TVET colleges in the years to come.</a:t>
            </a:r>
          </a:p>
          <a:p>
            <a:pPr algn="just">
              <a:lnSpc>
                <a:spcPct val="150000"/>
              </a:lnSpc>
              <a:buClr>
                <a:srgbClr val="FFC000"/>
              </a:buClr>
              <a:buFont typeface="Wingdings" panose="05000000000000000000" pitchFamily="2" charset="2"/>
              <a:buChar char="§"/>
            </a:pPr>
            <a:r>
              <a:rPr lang="en-US" sz="1900" dirty="0">
                <a:solidFill>
                  <a:schemeClr val="tx1"/>
                </a:solidFill>
                <a:latin typeface="Century Gothic" panose="020B0502020202020204" pitchFamily="34" charset="0"/>
                <a:ea typeface="Calibri" panose="020F0502020204030204" pitchFamily="34" charset="0"/>
              </a:rPr>
              <a:t>2-year internship programme that focuses on developing data-driven and artificial intelligence (AI)-enabled solutions and Augmented Reality (AR) to the to the large data sets of the DHET supported. </a:t>
            </a:r>
          </a:p>
        </p:txBody>
      </p:sp>
    </p:spTree>
    <p:extLst>
      <p:ext uri="{BB962C8B-B14F-4D97-AF65-F5344CB8AC3E}">
        <p14:creationId xmlns:p14="http://schemas.microsoft.com/office/powerpoint/2010/main" xmlns="" val="355281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fld id="{6BEAD508-187F-9C41-8168-FD791BBC9830}" type="slidenum">
              <a:rPr lang="en-US" smtClean="0"/>
              <a:pPr/>
              <a:t>10</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ZA" sz="2900" b="1" dirty="0">
                <a:latin typeface="Century Gothic" panose="020B0502020202020204" pitchFamily="34" charset="0"/>
              </a:rPr>
              <a:t>KNOWLEDGE UTILISATION FOR ECONOMIC DEVELOPMENT (1)</a:t>
            </a:r>
            <a:br>
              <a:rPr lang="en-ZA" sz="2900" b="1" dirty="0">
                <a:latin typeface="Century Gothic" panose="020B0502020202020204" pitchFamily="34" charset="0"/>
              </a:rPr>
            </a:br>
            <a:r>
              <a:rPr lang="en-ZA" sz="2900" b="1" dirty="0">
                <a:latin typeface="Century Gothic" panose="020B0502020202020204" pitchFamily="34" charset="0"/>
              </a:rPr>
              <a:t/>
            </a:r>
            <a:br>
              <a:rPr lang="en-ZA" sz="2900" b="1" dirty="0">
                <a:latin typeface="Century Gothic" panose="020B0502020202020204" pitchFamily="34" charset="0"/>
              </a:rPr>
            </a:b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fontScale="92500" lnSpcReduction="20000"/>
          </a:bodyPr>
          <a:lstStyle/>
          <a:p>
            <a:pPr marL="0" lvl="0" indent="0" algn="just">
              <a:lnSpc>
                <a:spcPct val="150000"/>
              </a:lnSpc>
              <a:buClr>
                <a:srgbClr val="FFC000"/>
              </a:buClr>
              <a:buNone/>
            </a:pPr>
            <a:r>
              <a:rPr lang="en-US" sz="1600" b="1" dirty="0">
                <a:solidFill>
                  <a:schemeClr val="tx1"/>
                </a:solidFill>
                <a:latin typeface="Century Gothic" panose="020B0502020202020204" pitchFamily="34" charset="0"/>
              </a:rPr>
              <a:t>Revitalisation of the Agricultural Sector:</a:t>
            </a:r>
          </a:p>
          <a:p>
            <a:pPr lvl="0"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Funded Biorefinery Research, Development and Innovation Consortium comprising the CSIR, Wits University and Tshwane University of Technology. </a:t>
            </a:r>
          </a:p>
          <a:p>
            <a:pPr lvl="0"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DSI through the Strategic Industrial Bio-innovation partnership (SIIP) Programme, a patent for novel xylanase enzyme formulation with commercial application in the animal feed additive industry was granted. An anti-</a:t>
            </a:r>
            <a:r>
              <a:rPr lang="en-US" sz="1600" dirty="0" err="1">
                <a:solidFill>
                  <a:schemeClr val="tx1"/>
                </a:solidFill>
                <a:latin typeface="Century Gothic" panose="020B0502020202020204" pitchFamily="34" charset="0"/>
              </a:rPr>
              <a:t>Taq</a:t>
            </a:r>
            <a:r>
              <a:rPr lang="en-US" sz="1600" dirty="0">
                <a:solidFill>
                  <a:schemeClr val="tx1"/>
                </a:solidFill>
                <a:latin typeface="Century Gothic" panose="020B0502020202020204" pitchFamily="34" charset="0"/>
              </a:rPr>
              <a:t> polymerase fragmented antibody technology aimed at improving the performance of polymerase chain reaction as a diagnostic tool was developed and demonstrated at the relevant environment (TRL6). </a:t>
            </a:r>
          </a:p>
          <a:p>
            <a:pPr marL="0" lvl="0" indent="0" algn="just">
              <a:lnSpc>
                <a:spcPct val="150000"/>
              </a:lnSpc>
              <a:buClr>
                <a:srgbClr val="FFC000"/>
              </a:buClr>
              <a:buNone/>
            </a:pPr>
            <a:r>
              <a:rPr lang="en-US" sz="1600" b="1" dirty="0">
                <a:solidFill>
                  <a:schemeClr val="tx1"/>
                </a:solidFill>
                <a:latin typeface="Century Gothic" panose="020B0502020202020204" pitchFamily="34" charset="0"/>
              </a:rPr>
              <a:t>The Agricultural Bio-economy Innovation Partnership </a:t>
            </a:r>
            <a:r>
              <a:rPr lang="en-US" sz="1600" b="1" dirty="0" err="1">
                <a:solidFill>
                  <a:schemeClr val="tx1"/>
                </a:solidFill>
                <a:latin typeface="Century Gothic" panose="020B0502020202020204" pitchFamily="34" charset="0"/>
              </a:rPr>
              <a:t>Programme</a:t>
            </a:r>
            <a:r>
              <a:rPr lang="en-US" sz="1600" b="1" dirty="0">
                <a:solidFill>
                  <a:schemeClr val="tx1"/>
                </a:solidFill>
                <a:latin typeface="Century Gothic" panose="020B0502020202020204" pitchFamily="34" charset="0"/>
              </a:rPr>
              <a:t> (ABIPP) supported a number of initiatives in support of the economic recovery</a:t>
            </a:r>
          </a:p>
          <a:p>
            <a:pPr lvl="0"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187 farmers trained on the </a:t>
            </a:r>
            <a:r>
              <a:rPr lang="en-US" sz="1600" b="1" dirty="0">
                <a:solidFill>
                  <a:schemeClr val="tx1"/>
                </a:solidFill>
                <a:latin typeface="Century Gothic" panose="020B0502020202020204" pitchFamily="34" charset="0"/>
              </a:rPr>
              <a:t>agronomic practices of planting pulses, </a:t>
            </a:r>
            <a:r>
              <a:rPr lang="en-US" sz="1600" dirty="0">
                <a:solidFill>
                  <a:schemeClr val="tx1"/>
                </a:solidFill>
                <a:latin typeface="Century Gothic" panose="020B0502020202020204" pitchFamily="34" charset="0"/>
              </a:rPr>
              <a:t>pest and disease surveys and decision support on pests and diseases in several communities in the Eastern, the Diya and </a:t>
            </a:r>
            <a:r>
              <a:rPr lang="en-US" sz="1600" dirty="0" err="1">
                <a:solidFill>
                  <a:schemeClr val="tx1"/>
                </a:solidFill>
                <a:latin typeface="Century Gothic" panose="020B0502020202020204" pitchFamily="34" charset="0"/>
              </a:rPr>
              <a:t>Tipane</a:t>
            </a:r>
            <a:r>
              <a:rPr lang="en-US" sz="1600" dirty="0">
                <a:solidFill>
                  <a:schemeClr val="tx1"/>
                </a:solidFill>
                <a:latin typeface="Century Gothic" panose="020B0502020202020204" pitchFamily="34" charset="0"/>
              </a:rPr>
              <a:t> communities </a:t>
            </a:r>
          </a:p>
          <a:p>
            <a:pPr lvl="0"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Supported a bilateral research </a:t>
            </a:r>
            <a:r>
              <a:rPr lang="en-US" sz="1600" dirty="0" err="1">
                <a:solidFill>
                  <a:schemeClr val="tx1"/>
                </a:solidFill>
                <a:latin typeface="Century Gothic" panose="020B0502020202020204" pitchFamily="34" charset="0"/>
              </a:rPr>
              <a:t>programme</a:t>
            </a:r>
            <a:r>
              <a:rPr lang="en-US" sz="1600" dirty="0">
                <a:solidFill>
                  <a:schemeClr val="tx1"/>
                </a:solidFill>
                <a:latin typeface="Century Gothic" panose="020B0502020202020204" pitchFamily="34" charset="0"/>
              </a:rPr>
              <a:t> with Malawi i.e. new pro-active interventions for diagnostic, surveillance, monitoring and early warning systems (Aquaculture Health and Feed </a:t>
            </a:r>
            <a:r>
              <a:rPr lang="en-US" sz="1600" dirty="0" err="1">
                <a:solidFill>
                  <a:schemeClr val="tx1"/>
                </a:solidFill>
                <a:latin typeface="Century Gothic" panose="020B0502020202020204" pitchFamily="34" charset="0"/>
              </a:rPr>
              <a:t>Programme</a:t>
            </a:r>
            <a:r>
              <a:rPr lang="en-US" sz="1600" dirty="0">
                <a:solidFill>
                  <a:schemeClr val="tx1"/>
                </a:solidFill>
                <a:latin typeface="Century Gothic" panose="020B0502020202020204" pitchFamily="34" charset="0"/>
              </a:rPr>
              <a:t>).</a:t>
            </a:r>
            <a:endParaRPr lang="en-ZA" sz="1600" dirty="0">
              <a:solidFill>
                <a:schemeClr val="tx1"/>
              </a:solidFill>
              <a:latin typeface="Century Gothic" panose="020B0502020202020204" pitchFamily="34" charset="0"/>
            </a:endParaRPr>
          </a:p>
          <a:p>
            <a:pPr lvl="0" algn="just">
              <a:lnSpc>
                <a:spcPct val="150000"/>
              </a:lnSpc>
              <a:buClr>
                <a:srgbClr val="FFC000"/>
              </a:buClr>
              <a:buFont typeface="Wingdings" panose="05000000000000000000" pitchFamily="2" charset="2"/>
              <a:buChar char="§"/>
            </a:pPr>
            <a:endParaRPr lang="en-US" sz="1500" dirty="0">
              <a:solidFill>
                <a:schemeClr val="tx1"/>
              </a:solidFill>
              <a:latin typeface="Century Gothic" panose="020B0502020202020204" pitchFamily="34" charset="0"/>
            </a:endParaRPr>
          </a:p>
          <a:p>
            <a:pPr lvl="0" algn="just">
              <a:lnSpc>
                <a:spcPct val="150000"/>
              </a:lnSpc>
              <a:buClr>
                <a:srgbClr val="FFC000"/>
              </a:buClr>
              <a:buFont typeface="Wingdings" panose="05000000000000000000" pitchFamily="2" charset="2"/>
              <a:buChar char="ü"/>
            </a:pPr>
            <a:endParaRPr lang="en-US" sz="1500" dirty="0">
              <a:solidFill>
                <a:schemeClr val="tx1"/>
              </a:solidFill>
              <a:latin typeface="Century Gothic" panose="020B0502020202020204" pitchFamily="34" charset="0"/>
            </a:endParaRPr>
          </a:p>
          <a:p>
            <a:pPr lvl="1" algn="just">
              <a:lnSpc>
                <a:spcPct val="150000"/>
              </a:lnSpc>
              <a:buClr>
                <a:srgbClr val="FFC000"/>
              </a:buClr>
              <a:buFont typeface="Wingdings" panose="05000000000000000000" pitchFamily="2" charset="2"/>
              <a:buChar char="ü"/>
            </a:pPr>
            <a:endParaRPr lang="en-ZA" sz="15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105854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fld id="{6BEAD508-187F-9C41-8168-FD791BBC9830}" type="slidenum">
              <a:rPr lang="en-US" smtClean="0"/>
              <a:pPr/>
              <a:t>11</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ZA" sz="2900" b="1" dirty="0">
                <a:latin typeface="Century Gothic" panose="020B0502020202020204" pitchFamily="34" charset="0"/>
              </a:rPr>
              <a:t>KNOWLEDGE UTILISATION FOR ECONOMIC DEVELOPMENT (2)</a:t>
            </a:r>
            <a:br>
              <a:rPr lang="en-ZA" sz="2900" b="1" dirty="0">
                <a:latin typeface="Century Gothic" panose="020B0502020202020204" pitchFamily="34" charset="0"/>
              </a:rPr>
            </a:br>
            <a:r>
              <a:rPr lang="en-ZA" sz="2900" b="1" dirty="0">
                <a:latin typeface="Century Gothic" panose="020B0502020202020204" pitchFamily="34" charset="0"/>
              </a:rPr>
              <a:t/>
            </a:r>
            <a:br>
              <a:rPr lang="en-ZA" sz="2900" b="1" dirty="0">
                <a:latin typeface="Century Gothic" panose="020B0502020202020204" pitchFamily="34" charset="0"/>
              </a:rPr>
            </a:b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US" sz="1600" b="1" dirty="0">
                <a:solidFill>
                  <a:schemeClr val="tx1"/>
                </a:solidFill>
                <a:latin typeface="Century Gothic" panose="020B0502020202020204" pitchFamily="34" charset="0"/>
              </a:rPr>
              <a:t>Technology Localisation, Beneficiation and Advanced Manufacturing:</a:t>
            </a:r>
          </a:p>
          <a:p>
            <a:pPr lvl="0"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Funded a number of instruments in support of increased localisation, competitiveness and R&amp;D- led industry development in aerospace, advanced manufacturing, chemicals, mining, advanced metals, and ICTs, Industry Innovation Programme and the sector innovation fund.</a:t>
            </a:r>
          </a:p>
          <a:p>
            <a:pPr lvl="0" algn="just">
              <a:lnSpc>
                <a:spcPct val="150000"/>
              </a:lnSpc>
              <a:buClr>
                <a:srgbClr val="FFC000"/>
              </a:buClr>
              <a:buFont typeface="Wingdings" panose="05000000000000000000" pitchFamily="2" charset="2"/>
              <a:buChar char="§"/>
            </a:pPr>
            <a:r>
              <a:rPr lang="en-US" sz="1500" dirty="0">
                <a:solidFill>
                  <a:schemeClr val="tx1"/>
                </a:solidFill>
                <a:latin typeface="Century Gothic" panose="020B0502020202020204" pitchFamily="34" charset="0"/>
              </a:rPr>
              <a:t>In response to Covid-19, the Titanium Centre of Competence (</a:t>
            </a:r>
            <a:r>
              <a:rPr lang="en-US" sz="1500" dirty="0" err="1">
                <a:solidFill>
                  <a:schemeClr val="tx1"/>
                </a:solidFill>
                <a:latin typeface="Century Gothic" panose="020B0502020202020204" pitchFamily="34" charset="0"/>
              </a:rPr>
              <a:t>TiCoC</a:t>
            </a:r>
            <a:r>
              <a:rPr lang="en-US" sz="1500" dirty="0">
                <a:solidFill>
                  <a:schemeClr val="tx1"/>
                </a:solidFill>
                <a:latin typeface="Century Gothic" panose="020B0502020202020204" pitchFamily="34" charset="0"/>
              </a:rPr>
              <a:t>) initiated three projects, </a:t>
            </a:r>
            <a:r>
              <a:rPr lang="en-US" sz="1500" dirty="0" err="1">
                <a:solidFill>
                  <a:schemeClr val="tx1"/>
                </a:solidFill>
                <a:latin typeface="Century Gothic" panose="020B0502020202020204" pitchFamily="34" charset="0"/>
              </a:rPr>
              <a:t>viz</a:t>
            </a:r>
            <a:r>
              <a:rPr lang="en-US" sz="1500" dirty="0">
                <a:solidFill>
                  <a:schemeClr val="tx1"/>
                </a:solidFill>
                <a:latin typeface="Century Gothic" panose="020B0502020202020204" pitchFamily="34" charset="0"/>
              </a:rPr>
              <a:t>; the manufacturing of ultra-violet (UV) lamps for germicidal disinfection, hospital beds and face shields. </a:t>
            </a:r>
          </a:p>
          <a:p>
            <a:pPr lvl="1" algn="just">
              <a:lnSpc>
                <a:spcPct val="150000"/>
              </a:lnSpc>
              <a:buClr>
                <a:srgbClr val="FFC000"/>
              </a:buClr>
              <a:buFont typeface="Courier New" panose="02070309020205020404" pitchFamily="49" charset="0"/>
              <a:buChar char="o"/>
            </a:pPr>
            <a:r>
              <a:rPr lang="en-US" sz="1500" dirty="0">
                <a:solidFill>
                  <a:schemeClr val="tx1"/>
                </a:solidFill>
                <a:latin typeface="Century Gothic" panose="020B0502020202020204" pitchFamily="34" charset="0"/>
              </a:rPr>
              <a:t>A hand-held lamp device is being considered as a CSIR technology demonstrator with the possibility of incubation funding. </a:t>
            </a:r>
          </a:p>
          <a:p>
            <a:pPr lvl="1" algn="just">
              <a:lnSpc>
                <a:spcPct val="150000"/>
              </a:lnSpc>
              <a:buClr>
                <a:srgbClr val="FFC000"/>
              </a:buClr>
              <a:buFont typeface="Courier New" panose="02070309020205020404" pitchFamily="49" charset="0"/>
              <a:buChar char="o"/>
            </a:pPr>
            <a:r>
              <a:rPr lang="en-US" sz="1500" dirty="0">
                <a:solidFill>
                  <a:schemeClr val="tx1"/>
                </a:solidFill>
                <a:latin typeface="Century Gothic" panose="020B0502020202020204" pitchFamily="34" charset="0"/>
              </a:rPr>
              <a:t>Sufficient funding for the establishment of a world class hot isostatic pressing (HIP) facility was secured. </a:t>
            </a:r>
          </a:p>
          <a:p>
            <a:pPr lvl="1" algn="just">
              <a:lnSpc>
                <a:spcPct val="150000"/>
              </a:lnSpc>
              <a:buClr>
                <a:srgbClr val="FFC000"/>
              </a:buClr>
              <a:buFont typeface="Courier New" panose="02070309020205020404" pitchFamily="49" charset="0"/>
              <a:buChar char="o"/>
            </a:pPr>
            <a:r>
              <a:rPr lang="en-US" sz="1500" dirty="0">
                <a:solidFill>
                  <a:schemeClr val="tx1"/>
                </a:solidFill>
                <a:latin typeface="Century Gothic" panose="020B0502020202020204" pitchFamily="34" charset="0"/>
              </a:rPr>
              <a:t>The CSIR also committed additional funding for the refurbishment of the building and utilities for the housing of the facility.  </a:t>
            </a:r>
            <a:endParaRPr lang="en-ZA" sz="15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36653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fld id="{6BEAD508-187F-9C41-8168-FD791BBC9830}" type="slidenum">
              <a:rPr lang="en-US" smtClean="0"/>
              <a:pPr/>
              <a:t>12</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2900" b="1" dirty="0">
                <a:latin typeface="Century Gothic" panose="020B0502020202020204" pitchFamily="34" charset="0"/>
              </a:rPr>
              <a:t>Knowledge utilisation for inclusive development </a:t>
            </a:r>
            <a:r>
              <a:rPr lang="en-ZA" sz="2900" b="1" dirty="0">
                <a:latin typeface="Century Gothic" panose="020B0502020202020204" pitchFamily="34" charset="0"/>
              </a:rPr>
              <a:t>(1)</a:t>
            </a:r>
            <a:br>
              <a:rPr lang="en-ZA" sz="2900" b="1" dirty="0">
                <a:latin typeface="Century Gothic" panose="020B0502020202020204" pitchFamily="34" charset="0"/>
              </a:rPr>
            </a:br>
            <a:r>
              <a:rPr lang="en-ZA" sz="2900" b="1" dirty="0">
                <a:latin typeface="Century Gothic" panose="020B0502020202020204" pitchFamily="34" charset="0"/>
              </a:rPr>
              <a:t/>
            </a:r>
            <a:br>
              <a:rPr lang="en-ZA" sz="2900" b="1" dirty="0">
                <a:latin typeface="Century Gothic" panose="020B0502020202020204" pitchFamily="34" charset="0"/>
              </a:rPr>
            </a:b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fontScale="92500" lnSpcReduction="20000"/>
          </a:bodyPr>
          <a:lstStyle/>
          <a:p>
            <a:pPr marL="0" lvl="0" indent="0" algn="just">
              <a:lnSpc>
                <a:spcPct val="150000"/>
              </a:lnSpc>
              <a:buClr>
                <a:srgbClr val="FFC000"/>
              </a:buClr>
              <a:buNone/>
            </a:pPr>
            <a:r>
              <a:rPr lang="en-US" sz="1600" b="1" dirty="0">
                <a:solidFill>
                  <a:schemeClr val="tx1"/>
                </a:solidFill>
                <a:latin typeface="Century Gothic" panose="020B0502020202020204" pitchFamily="34" charset="0"/>
              </a:rPr>
              <a:t>Health innovation initiatives:</a:t>
            </a:r>
          </a:p>
          <a:p>
            <a:pPr lvl="0"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IK-Based Covid-19 Research Team had made excellent progress in the investigation of herbal medicines against Covid-19. </a:t>
            </a:r>
          </a:p>
          <a:p>
            <a:pPr lvl="0"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Multi-herbal formulations, namely Product </a:t>
            </a:r>
            <a:r>
              <a:rPr lang="en-US" sz="1600" dirty="0" err="1">
                <a:solidFill>
                  <a:schemeClr val="tx1"/>
                </a:solidFill>
                <a:latin typeface="Century Gothic" panose="020B0502020202020204" pitchFamily="34" charset="0"/>
              </a:rPr>
              <a:t>Nkabinde</a:t>
            </a:r>
            <a:r>
              <a:rPr lang="en-US" sz="1600" dirty="0">
                <a:solidFill>
                  <a:schemeClr val="tx1"/>
                </a:solidFill>
                <a:latin typeface="Century Gothic" panose="020B0502020202020204" pitchFamily="34" charset="0"/>
              </a:rPr>
              <a:t>, PHELA and a mono-herbal ingredient, coded BD01, have demonstrated good activity against both SARS-CoV-2 and MERS-SARS-2 viruses. </a:t>
            </a:r>
          </a:p>
          <a:p>
            <a:pPr lvl="0" algn="just">
              <a:lnSpc>
                <a:spcPct val="150000"/>
              </a:lnSpc>
              <a:buClr>
                <a:srgbClr val="FFC000"/>
              </a:buClr>
              <a:buFont typeface="Wingdings" panose="05000000000000000000" pitchFamily="2" charset="2"/>
              <a:buChar char="§"/>
            </a:pPr>
            <a:r>
              <a:rPr lang="en-US" sz="1600" dirty="0" err="1">
                <a:solidFill>
                  <a:schemeClr val="tx1"/>
                </a:solidFill>
                <a:latin typeface="Century Gothic" panose="020B0502020202020204" pitchFamily="34" charset="0"/>
              </a:rPr>
              <a:t>Phela</a:t>
            </a:r>
            <a:r>
              <a:rPr lang="en-US" sz="1600" dirty="0">
                <a:solidFill>
                  <a:schemeClr val="tx1"/>
                </a:solidFill>
                <a:latin typeface="Century Gothic" panose="020B0502020202020204" pitchFamily="34" charset="0"/>
              </a:rPr>
              <a:t> formulation has demonstrated an outstanding intracellular activity against SARS-CoV-2 without cytotoxicity. </a:t>
            </a:r>
          </a:p>
          <a:p>
            <a:pPr lvl="0"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The University of Free State is working in collaboration with Farmers, working at a UFS-owned state of the art and United States Food and Drug Administration (UF-FDA) approved clinical trial facility.  </a:t>
            </a:r>
          </a:p>
          <a:p>
            <a:pPr lvl="1" algn="just">
              <a:lnSpc>
                <a:spcPct val="150000"/>
              </a:lnSpc>
              <a:buClr>
                <a:srgbClr val="FFC000"/>
              </a:buClr>
              <a:buFont typeface="Courier New" panose="02070309020205020404" pitchFamily="49" charset="0"/>
              <a:buChar char="o"/>
            </a:pPr>
            <a:r>
              <a:rPr lang="en-US" sz="1600" dirty="0">
                <a:solidFill>
                  <a:schemeClr val="tx1"/>
                </a:solidFill>
                <a:latin typeface="Century Gothic" panose="020B0502020202020204" pitchFamily="34" charset="0"/>
              </a:rPr>
              <a:t>This work is also being conducted in collaboration with the Beijing University of Chinese Medicines as an international collaborating research partner. </a:t>
            </a:r>
          </a:p>
          <a:p>
            <a:pPr lvl="1" algn="just">
              <a:lnSpc>
                <a:spcPct val="150000"/>
              </a:lnSpc>
              <a:buClr>
                <a:srgbClr val="FFC000"/>
              </a:buClr>
              <a:buFont typeface="Courier New" panose="02070309020205020404" pitchFamily="49" charset="0"/>
              <a:buChar char="o"/>
            </a:pPr>
            <a:r>
              <a:rPr lang="en-US" sz="1600" dirty="0">
                <a:solidFill>
                  <a:schemeClr val="tx1"/>
                </a:solidFill>
                <a:latin typeface="Century Gothic" panose="020B0502020202020204" pitchFamily="34" charset="0"/>
              </a:rPr>
              <a:t>The PHELA clinical trial protocol was developed and sent to two international regulators, i.e., Learn and Confirm in Canada and the US-FDA experts in the US, for comments prior to submission to the South African Health Products Authority (SAHPRA) for approval. </a:t>
            </a:r>
            <a:endParaRPr lang="en-ZA" sz="15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11224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fld id="{6BEAD508-187F-9C41-8168-FD791BBC9830}" type="slidenum">
              <a:rPr lang="en-US" smtClean="0"/>
              <a:pPr/>
              <a:t>13</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2900" b="1" dirty="0">
                <a:latin typeface="Century Gothic" panose="020B0502020202020204" pitchFamily="34" charset="0"/>
              </a:rPr>
              <a:t>Knowledge utilisation for inclusive development </a:t>
            </a:r>
            <a:r>
              <a:rPr lang="en-ZA" sz="2900" b="1" dirty="0">
                <a:latin typeface="Century Gothic" panose="020B0502020202020204" pitchFamily="34" charset="0"/>
              </a:rPr>
              <a:t>(2)</a:t>
            </a:r>
            <a:br>
              <a:rPr lang="en-ZA" sz="2900" b="1" dirty="0">
                <a:latin typeface="Century Gothic" panose="020B0502020202020204" pitchFamily="34" charset="0"/>
              </a:rPr>
            </a:br>
            <a:r>
              <a:rPr lang="en-ZA" sz="2900" b="1" dirty="0">
                <a:latin typeface="Century Gothic" panose="020B0502020202020204" pitchFamily="34" charset="0"/>
              </a:rPr>
              <a:t/>
            </a:r>
            <a:br>
              <a:rPr lang="en-ZA" sz="2900" b="1" dirty="0">
                <a:latin typeface="Century Gothic" panose="020B0502020202020204" pitchFamily="34" charset="0"/>
              </a:rPr>
            </a:b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US" sz="1700" b="1" dirty="0">
                <a:solidFill>
                  <a:schemeClr val="tx1"/>
                </a:solidFill>
                <a:latin typeface="Century Gothic" panose="020B0502020202020204" pitchFamily="34" charset="0"/>
              </a:rPr>
              <a:t>Health innovation initiatives:</a:t>
            </a:r>
          </a:p>
          <a:p>
            <a:pPr lvl="0" algn="just">
              <a:lnSpc>
                <a:spcPct val="150000"/>
              </a:lnSpc>
              <a:buClr>
                <a:srgbClr val="FFC000"/>
              </a:buClr>
              <a:buFont typeface="Wingdings" panose="05000000000000000000" pitchFamily="2" charset="2"/>
              <a:buChar char="§"/>
            </a:pPr>
            <a:r>
              <a:rPr lang="en-US" sz="1700" dirty="0">
                <a:solidFill>
                  <a:schemeClr val="tx1"/>
                </a:solidFill>
                <a:latin typeface="Century Gothic" panose="020B0502020202020204" pitchFamily="34" charset="0"/>
              </a:rPr>
              <a:t>The second multi-herbal formulation, Product </a:t>
            </a:r>
            <a:r>
              <a:rPr lang="en-US" sz="1700" dirty="0" err="1">
                <a:solidFill>
                  <a:schemeClr val="tx1"/>
                </a:solidFill>
                <a:latin typeface="Century Gothic" panose="020B0502020202020204" pitchFamily="34" charset="0"/>
              </a:rPr>
              <a:t>Nkabinde</a:t>
            </a:r>
            <a:r>
              <a:rPr lang="en-US" sz="1700" dirty="0">
                <a:solidFill>
                  <a:schemeClr val="tx1"/>
                </a:solidFill>
                <a:latin typeface="Century Gothic" panose="020B0502020202020204" pitchFamily="34" charset="0"/>
              </a:rPr>
              <a:t>, demonstrated activity in the interaction of the SARS-Cov-2 Spike Protein and ACE-2 Receptors on host cells. </a:t>
            </a:r>
          </a:p>
          <a:p>
            <a:pPr lvl="1" algn="just">
              <a:lnSpc>
                <a:spcPct val="150000"/>
              </a:lnSpc>
              <a:buClr>
                <a:srgbClr val="FFC000"/>
              </a:buClr>
              <a:buFont typeface="Courier New" panose="02070309020205020404" pitchFamily="49" charset="0"/>
              <a:buChar char="o"/>
            </a:pPr>
            <a:r>
              <a:rPr lang="en-US" sz="1700" dirty="0">
                <a:solidFill>
                  <a:schemeClr val="tx1"/>
                </a:solidFill>
                <a:latin typeface="Century Gothic" panose="020B0502020202020204" pitchFamily="34" charset="0"/>
              </a:rPr>
              <a:t>This indicates that there is disruption of SARS-Cov-2 viruses from entering the human cells, thereby preventing infection and progression of COVID-19 disease. </a:t>
            </a:r>
          </a:p>
          <a:p>
            <a:pPr lvl="1" algn="just">
              <a:lnSpc>
                <a:spcPct val="150000"/>
              </a:lnSpc>
              <a:buClr>
                <a:srgbClr val="FFC000"/>
              </a:buClr>
              <a:buFont typeface="Courier New" panose="02070309020205020404" pitchFamily="49" charset="0"/>
              <a:buChar char="o"/>
            </a:pPr>
            <a:r>
              <a:rPr lang="en-US" sz="1700" dirty="0">
                <a:solidFill>
                  <a:schemeClr val="tx1"/>
                </a:solidFill>
                <a:latin typeface="Century Gothic" panose="020B0502020202020204" pitchFamily="34" charset="0"/>
              </a:rPr>
              <a:t>This anti-viral effect was confirmed in a cellular based bioassay using clinical isolates of SARS-Cov-2. This is also good news for those with co-morbidity as ACE-2 Receptors are responsible for onset of hypertension, commonly known as high blood pressure. </a:t>
            </a:r>
          </a:p>
          <a:p>
            <a:pPr lvl="1" algn="just">
              <a:lnSpc>
                <a:spcPct val="150000"/>
              </a:lnSpc>
              <a:buClr>
                <a:srgbClr val="FFC000"/>
              </a:buClr>
              <a:buFont typeface="Courier New" panose="02070309020205020404" pitchFamily="49" charset="0"/>
              <a:buChar char="o"/>
            </a:pPr>
            <a:r>
              <a:rPr lang="en-US" sz="1700" dirty="0">
                <a:solidFill>
                  <a:schemeClr val="tx1"/>
                </a:solidFill>
                <a:latin typeface="Century Gothic" panose="020B0502020202020204" pitchFamily="34" charset="0"/>
              </a:rPr>
              <a:t>The studies were done by the UKZN and UP in collaboration with </a:t>
            </a:r>
            <a:r>
              <a:rPr lang="en-US" sz="1700" dirty="0" err="1">
                <a:solidFill>
                  <a:schemeClr val="tx1"/>
                </a:solidFill>
                <a:latin typeface="Century Gothic" panose="020B0502020202020204" pitchFamily="34" charset="0"/>
              </a:rPr>
              <a:t>Wistar</a:t>
            </a:r>
            <a:r>
              <a:rPr lang="en-US" sz="1700" dirty="0">
                <a:solidFill>
                  <a:schemeClr val="tx1"/>
                </a:solidFill>
                <a:latin typeface="Century Gothic" panose="020B0502020202020204" pitchFamily="34" charset="0"/>
              </a:rPr>
              <a:t> Institute (USA) and University of Basel, Switzerland. </a:t>
            </a:r>
            <a:endParaRPr lang="en-ZA" sz="17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85114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fld id="{6BEAD508-187F-9C41-8168-FD791BBC9830}" type="slidenum">
              <a:rPr lang="en-US" smtClean="0"/>
              <a:pPr/>
              <a:t>14</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2900" b="1" dirty="0"/>
              <a:t>Innovation in support of a capable and </a:t>
            </a:r>
            <a:r>
              <a:rPr lang="en-US" sz="2900" b="1" dirty="0">
                <a:latin typeface="Century Gothic" panose="020B0502020202020204" pitchFamily="34" charset="0"/>
              </a:rPr>
              <a:t>developmental</a:t>
            </a:r>
            <a:r>
              <a:rPr lang="en-US" sz="2900" b="1" dirty="0"/>
              <a:t> state </a:t>
            </a:r>
            <a:r>
              <a:rPr lang="en-ZA" sz="2900" b="1" dirty="0"/>
              <a:t>(1)</a:t>
            </a:r>
            <a:r>
              <a:rPr lang="en-ZA" sz="2900" b="1" dirty="0">
                <a:latin typeface="Gill Sans MT" panose="020B0502020104020203" pitchFamily="34" charset="0"/>
              </a:rPr>
              <a:t/>
            </a:r>
            <a:br>
              <a:rPr lang="en-ZA" sz="2900" b="1" dirty="0">
                <a:latin typeface="Gill Sans MT" panose="020B0502020104020203"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US" b="1" dirty="0">
                <a:solidFill>
                  <a:schemeClr val="tx1"/>
                </a:solidFill>
                <a:latin typeface="Century Gothic" panose="020B0502020202020204" pitchFamily="34" charset="0"/>
              </a:rPr>
              <a:t>Provision of STI decision support tools:</a:t>
            </a:r>
          </a:p>
          <a:p>
            <a:pPr algn="just">
              <a:lnSpc>
                <a:spcPct val="150000"/>
              </a:lnSpc>
              <a:buClr>
                <a:srgbClr val="FFC000"/>
              </a:buClr>
            </a:pPr>
            <a:r>
              <a:rPr lang="en-US" dirty="0">
                <a:solidFill>
                  <a:schemeClr val="tx1"/>
                </a:solidFill>
                <a:latin typeface="Century Gothic" panose="020B0502020202020204" pitchFamily="34" charset="0"/>
              </a:rPr>
              <a:t>The DSI has developed decision support tools and information management systems to provide policy and decision makers with relevant space derived spatial information and tools to support evidence-based decision making in their efforts to deliver services and better the lives of all South Africans. </a:t>
            </a:r>
          </a:p>
          <a:p>
            <a:pPr algn="just">
              <a:lnSpc>
                <a:spcPct val="150000"/>
              </a:lnSpc>
              <a:buClr>
                <a:srgbClr val="FFC000"/>
              </a:buClr>
            </a:pPr>
            <a:r>
              <a:rPr lang="en-US" dirty="0">
                <a:solidFill>
                  <a:schemeClr val="tx1"/>
                </a:solidFill>
                <a:latin typeface="Century Gothic" panose="020B0502020202020204" pitchFamily="34" charset="0"/>
              </a:rPr>
              <a:t>DSI and Department of Environment, Forest and Fisheries supported the CSIR and SANSA in their development of the National Oceans and Coast Information Management System and acquisition of Synthetic Aperture Radar dataset for the maritime domain awareness (Oceans Economy). </a:t>
            </a:r>
          </a:p>
        </p:txBody>
      </p:sp>
    </p:spTree>
    <p:extLst>
      <p:ext uri="{BB962C8B-B14F-4D97-AF65-F5344CB8AC3E}">
        <p14:creationId xmlns:p14="http://schemas.microsoft.com/office/powerpoint/2010/main" xmlns="" val="239536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fld id="{6BEAD508-187F-9C41-8168-FD791BBC9830}" type="slidenum">
              <a:rPr lang="en-US" smtClean="0"/>
              <a:pPr/>
              <a:t>15</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2900" b="1" dirty="0"/>
              <a:t>Innovation in support of a capable and </a:t>
            </a:r>
            <a:r>
              <a:rPr lang="en-US" sz="2900" b="1" dirty="0">
                <a:latin typeface="Century Gothic" panose="020B0502020202020204" pitchFamily="34" charset="0"/>
              </a:rPr>
              <a:t>developmental</a:t>
            </a:r>
            <a:r>
              <a:rPr lang="en-US" sz="2900" b="1" dirty="0"/>
              <a:t> state </a:t>
            </a:r>
            <a:r>
              <a:rPr lang="en-ZA" sz="2900" b="1" dirty="0"/>
              <a:t>(2)</a:t>
            </a:r>
            <a:r>
              <a:rPr lang="en-ZA" sz="2900" b="1" dirty="0">
                <a:latin typeface="Gill Sans MT" panose="020B0502020104020203" pitchFamily="34" charset="0"/>
              </a:rPr>
              <a:t/>
            </a:r>
            <a:br>
              <a:rPr lang="en-ZA" sz="2900" b="1" dirty="0">
                <a:latin typeface="Gill Sans MT" panose="020B0502020104020203"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Autofit/>
          </a:bodyPr>
          <a:lstStyle/>
          <a:p>
            <a:pPr marL="0" lvl="0" indent="0" algn="just">
              <a:lnSpc>
                <a:spcPct val="150000"/>
              </a:lnSpc>
              <a:spcBef>
                <a:spcPts val="0"/>
              </a:spcBef>
              <a:buClr>
                <a:srgbClr val="FFC000"/>
              </a:buClr>
              <a:buNone/>
            </a:pPr>
            <a:r>
              <a:rPr lang="en-US" sz="1600" b="1" dirty="0">
                <a:solidFill>
                  <a:prstClr val="black"/>
                </a:solidFill>
                <a:latin typeface="Century Gothic" panose="020B0502020202020204" pitchFamily="34" charset="0"/>
              </a:rPr>
              <a:t>Provision of STI decision support tools (2):</a:t>
            </a:r>
          </a:p>
          <a:p>
            <a:pPr lvl="0" algn="just">
              <a:lnSpc>
                <a:spcPct val="160000"/>
              </a:lnSpc>
              <a:spcBef>
                <a:spcPts val="0"/>
              </a:spcBef>
              <a:buClr>
                <a:srgbClr val="FFC000"/>
              </a:buClr>
            </a:pPr>
            <a:r>
              <a:rPr lang="en-US" sz="1600" b="1" dirty="0">
                <a:solidFill>
                  <a:prstClr val="black"/>
                </a:solidFill>
                <a:latin typeface="Century Gothic" panose="020B0502020202020204" pitchFamily="34" charset="0"/>
              </a:rPr>
              <a:t>Vegetation Condition Index (VCI) to Support the National Integrated Water Information System (NIWIS) Drought Status Information:  </a:t>
            </a:r>
            <a:r>
              <a:rPr lang="en-US" sz="1600" dirty="0">
                <a:solidFill>
                  <a:prstClr val="black"/>
                </a:solidFill>
                <a:latin typeface="Century Gothic" panose="020B0502020202020204" pitchFamily="34" charset="0"/>
              </a:rPr>
              <a:t>DSI, through SANSA, has developed the Vegetation Condition Index (VCI) to generate drought information for the National Integrated Water Information System. VCI indicates different vegetation conditions from month-to-month in comparison to the long-term average (Normal/No drought, Light, Moderate, Severe, Extreme).  SANSA has provided, on an operational basis, VCI information to DWS using imagery obtained from SANSA’s Earth Observation Data Centre (EODC). </a:t>
            </a:r>
          </a:p>
          <a:p>
            <a:pPr lvl="0" algn="just">
              <a:lnSpc>
                <a:spcPct val="160000"/>
              </a:lnSpc>
              <a:spcBef>
                <a:spcPts val="0"/>
              </a:spcBef>
              <a:buClr>
                <a:srgbClr val="FFC000"/>
              </a:buClr>
            </a:pPr>
            <a:r>
              <a:rPr lang="en-US" sz="1600" b="1" dirty="0">
                <a:solidFill>
                  <a:prstClr val="black"/>
                </a:solidFill>
                <a:latin typeface="Century Gothic" panose="020B0502020202020204" pitchFamily="34" charset="0"/>
              </a:rPr>
              <a:t>Water volume: </a:t>
            </a:r>
            <a:r>
              <a:rPr lang="en-US" sz="1600" dirty="0">
                <a:solidFill>
                  <a:prstClr val="black"/>
                </a:solidFill>
                <a:latin typeface="Century Gothic" panose="020B0502020202020204" pitchFamily="34" charset="0"/>
              </a:rPr>
              <a:t>Monthly water quantity data from the Mzansi-Amanzi National Water Quantity Information Service is currently being distributed to the Department of Water and Sanitation.  Water quantity information is also publicly available from the https://www.water-southafrica.co.za/ portal.  The water volume data was sourced from the private sector in line with SANSA’s mandate to develop South Africa’s Earth observation industry.</a:t>
            </a:r>
          </a:p>
        </p:txBody>
      </p:sp>
    </p:spTree>
    <p:extLst>
      <p:ext uri="{BB962C8B-B14F-4D97-AF65-F5344CB8AC3E}">
        <p14:creationId xmlns:p14="http://schemas.microsoft.com/office/powerpoint/2010/main" xmlns="" val="46841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fld id="{6BEAD508-187F-9C41-8168-FD791BBC9830}" type="slidenum">
              <a:rPr lang="en-US" smtClean="0"/>
              <a:pPr/>
              <a:t>16</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2900" b="1" dirty="0"/>
              <a:t>Innovation in support of a capable and </a:t>
            </a:r>
            <a:r>
              <a:rPr lang="en-US" sz="2900" b="1" dirty="0">
                <a:latin typeface="Century Gothic" panose="020B0502020202020204" pitchFamily="34" charset="0"/>
              </a:rPr>
              <a:t>developmental</a:t>
            </a:r>
            <a:r>
              <a:rPr lang="en-US" sz="2900" b="1" dirty="0"/>
              <a:t> state </a:t>
            </a:r>
            <a:r>
              <a:rPr lang="en-ZA" sz="2900" b="1" dirty="0"/>
              <a:t>(3)</a:t>
            </a:r>
            <a:r>
              <a:rPr lang="en-ZA" sz="2900" b="1" dirty="0">
                <a:latin typeface="Gill Sans MT" panose="020B0502020104020203" pitchFamily="34" charset="0"/>
              </a:rPr>
              <a:t/>
            </a:r>
            <a:br>
              <a:rPr lang="en-ZA" sz="2900" b="1" dirty="0">
                <a:latin typeface="Gill Sans MT" panose="020B0502020104020203"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a:bodyPr>
          <a:lstStyle/>
          <a:p>
            <a:pPr marL="0" lvl="0" indent="0">
              <a:buNone/>
            </a:pPr>
            <a:r>
              <a:rPr lang="en-US" sz="1900" b="1" dirty="0">
                <a:solidFill>
                  <a:prstClr val="black"/>
                </a:solidFill>
                <a:latin typeface="Century Gothic" panose="020B0502020202020204" pitchFamily="34" charset="0"/>
              </a:rPr>
              <a:t>Provision of STI decision support tools (3):</a:t>
            </a:r>
          </a:p>
          <a:p>
            <a:pPr marL="0" lvl="0" indent="0" algn="just">
              <a:lnSpc>
                <a:spcPct val="150000"/>
              </a:lnSpc>
              <a:buClr>
                <a:srgbClr val="FFC000"/>
              </a:buClr>
              <a:buNone/>
            </a:pPr>
            <a:r>
              <a:rPr lang="en-US" sz="1900" b="1" dirty="0">
                <a:solidFill>
                  <a:prstClr val="black"/>
                </a:solidFill>
                <a:latin typeface="Century Gothic" panose="020B0502020202020204" pitchFamily="34" charset="0"/>
              </a:rPr>
              <a:t>Supporting fire investigations and Illegal Irrigation Investigations:</a:t>
            </a:r>
          </a:p>
          <a:p>
            <a:pPr lvl="1" algn="just">
              <a:lnSpc>
                <a:spcPct val="150000"/>
              </a:lnSpc>
              <a:buClr>
                <a:srgbClr val="FFC000"/>
              </a:buClr>
            </a:pPr>
            <a:r>
              <a:rPr lang="en-US" sz="1900" dirty="0">
                <a:solidFill>
                  <a:prstClr val="black"/>
                </a:solidFill>
                <a:latin typeface="Century Gothic" panose="020B0502020202020204" pitchFamily="34" charset="0"/>
              </a:rPr>
              <a:t>Fire investigations are often used as evidence for insurance claims or disputed claims which often result in court cases. In 2020/2021 SANSA produced 35 fire reports and 11 fire maps for external clients. SANSA supported one client as an expert witness in a court case,</a:t>
            </a:r>
          </a:p>
          <a:p>
            <a:pPr lvl="1" algn="just">
              <a:lnSpc>
                <a:spcPct val="150000"/>
              </a:lnSpc>
              <a:buClr>
                <a:srgbClr val="FFC000"/>
              </a:buClr>
            </a:pPr>
            <a:r>
              <a:rPr lang="en-US" sz="1900" dirty="0">
                <a:solidFill>
                  <a:prstClr val="black"/>
                </a:solidFill>
                <a:latin typeface="Century Gothic" panose="020B0502020202020204" pitchFamily="34" charset="0"/>
              </a:rPr>
              <a:t>An irrigation investigation is based on the Water Act of 1998 and provides evidence to support legal processes at the water tribunal. In 2020/2021 SANSA produced eight irrigation reports. SANSA supported one client as an expert witness in a court case for illegal irrigation.</a:t>
            </a:r>
          </a:p>
        </p:txBody>
      </p:sp>
    </p:spTree>
    <p:extLst>
      <p:ext uri="{BB962C8B-B14F-4D97-AF65-F5344CB8AC3E}">
        <p14:creationId xmlns:p14="http://schemas.microsoft.com/office/powerpoint/2010/main" xmlns="" val="358760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12"/>
          </p:nvPr>
        </p:nvSpPr>
        <p:spPr/>
        <p:txBody>
          <a:bodyPr/>
          <a:lstStyle/>
          <a:p>
            <a:fld id="{6BEAD508-187F-9C41-8168-FD791BBC9830}" type="slidenum">
              <a:rPr lang="en-US" smtClean="0"/>
              <a:pPr/>
              <a:t>17</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4000" cy="893068"/>
          </a:xfrm>
        </p:spPr>
        <p:txBody>
          <a:bodyPr>
            <a:noAutofit/>
          </a:bodyPr>
          <a:lstStyle/>
          <a:p>
            <a:r>
              <a:rPr lang="en-US" sz="2900" b="1" dirty="0">
                <a:latin typeface="Century Gothic" panose="020B0502020202020204" pitchFamily="34" charset="0"/>
              </a:rPr>
              <a:t>Innovation in support of a capable and developmental state </a:t>
            </a:r>
            <a:r>
              <a:rPr lang="en-ZA" sz="2900" b="1" dirty="0">
                <a:latin typeface="Century Gothic" panose="020B0502020202020204" pitchFamily="34" charset="0"/>
              </a:rPr>
              <a:t>(4)</a:t>
            </a:r>
            <a:br>
              <a:rPr lang="en-ZA" sz="2900" b="1" dirty="0">
                <a:latin typeface="Century Gothic" panose="020B0502020202020204" pitchFamily="34" charset="0"/>
              </a:rPr>
            </a:br>
            <a:r>
              <a:rPr lang="en-ZA" sz="2900" b="1" dirty="0">
                <a:latin typeface="Century Gothic" panose="020B0502020202020204" pitchFamily="34" charset="0"/>
              </a:rPr>
              <a:t/>
            </a:r>
            <a:br>
              <a:rPr lang="en-ZA" sz="2900" b="1" dirty="0">
                <a:latin typeface="Century Gothic" panose="020B0502020202020204" pitchFamily="34" charset="0"/>
              </a:rPr>
            </a:b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53029"/>
            <a:ext cx="9030878" cy="5489335"/>
          </a:xfrm>
        </p:spPr>
        <p:txBody>
          <a:bodyPr>
            <a:normAutofit/>
          </a:bodyPr>
          <a:lstStyle/>
          <a:p>
            <a:pPr marL="0" indent="0" algn="just">
              <a:lnSpc>
                <a:spcPct val="150000"/>
              </a:lnSpc>
              <a:buClr>
                <a:srgbClr val="FFC000"/>
              </a:buClr>
              <a:buNone/>
            </a:pPr>
            <a:r>
              <a:rPr lang="en-US" b="1" dirty="0">
                <a:solidFill>
                  <a:schemeClr val="tx1"/>
                </a:solidFill>
                <a:latin typeface="Century Gothic" panose="020B0502020202020204" pitchFamily="34" charset="0"/>
              </a:rPr>
              <a:t>The District Development Model (DDM)</a:t>
            </a:r>
            <a:r>
              <a:rPr lang="en-US" dirty="0">
                <a:solidFill>
                  <a:schemeClr val="tx1"/>
                </a:solidFill>
                <a:latin typeface="Century Gothic" panose="020B0502020202020204" pitchFamily="34" charset="0"/>
              </a:rPr>
              <a:t> initiatives contributed to the following:</a:t>
            </a:r>
          </a:p>
          <a:p>
            <a:pPr algn="just">
              <a:lnSpc>
                <a:spcPct val="150000"/>
              </a:lnSpc>
              <a:buClr>
                <a:srgbClr val="FFC000"/>
              </a:buClr>
              <a:buFont typeface="Wingdings" panose="05000000000000000000" pitchFamily="2" charset="2"/>
              <a:buChar char="§"/>
            </a:pPr>
            <a:r>
              <a:rPr lang="en-US" dirty="0">
                <a:solidFill>
                  <a:schemeClr val="tx1"/>
                </a:solidFill>
                <a:latin typeface="Century Gothic" panose="020B0502020202020204" pitchFamily="34" charset="0"/>
              </a:rPr>
              <a:t>DDM STI strengthen capacity at local municipality level, thereby contributing to local economic development;</a:t>
            </a:r>
          </a:p>
          <a:p>
            <a:pPr algn="just">
              <a:lnSpc>
                <a:spcPct val="150000"/>
              </a:lnSpc>
              <a:buClr>
                <a:srgbClr val="FFC000"/>
              </a:buClr>
              <a:buFont typeface="Wingdings" panose="05000000000000000000" pitchFamily="2" charset="2"/>
              <a:buChar char="§"/>
            </a:pPr>
            <a:r>
              <a:rPr lang="en-US" dirty="0">
                <a:solidFill>
                  <a:schemeClr val="tx1"/>
                </a:solidFill>
                <a:latin typeface="Century Gothic" panose="020B0502020202020204" pitchFamily="34" charset="0"/>
              </a:rPr>
              <a:t>Data observatory: engaging lead departments for an observatory to enable real-time access to DDM information (This is critical for evidence-informed decision-making);</a:t>
            </a:r>
          </a:p>
          <a:p>
            <a:pPr algn="just">
              <a:lnSpc>
                <a:spcPct val="150000"/>
              </a:lnSpc>
              <a:buClr>
                <a:srgbClr val="FFC000"/>
              </a:buClr>
              <a:buFont typeface="Wingdings" panose="05000000000000000000" pitchFamily="2" charset="2"/>
              <a:buChar char="§"/>
            </a:pPr>
            <a:r>
              <a:rPr lang="en-US" dirty="0">
                <a:solidFill>
                  <a:schemeClr val="tx1"/>
                </a:solidFill>
                <a:latin typeface="Century Gothic" panose="020B0502020202020204" pitchFamily="34" charset="0"/>
              </a:rPr>
              <a:t>Deployment of the Municipal Innovation Maturity Index: assess readiness and strengthen innovation maturity to improve service delivery;</a:t>
            </a:r>
          </a:p>
          <a:p>
            <a:pPr algn="just">
              <a:lnSpc>
                <a:spcPct val="150000"/>
              </a:lnSpc>
              <a:buClr>
                <a:srgbClr val="FFC000"/>
              </a:buClr>
              <a:buFont typeface="Wingdings" panose="05000000000000000000" pitchFamily="2" charset="2"/>
              <a:buChar char="§"/>
            </a:pPr>
            <a:r>
              <a:rPr lang="en-US" dirty="0">
                <a:solidFill>
                  <a:schemeClr val="tx1"/>
                </a:solidFill>
                <a:latin typeface="Century Gothic" panose="020B0502020202020204" pitchFamily="34" charset="0"/>
              </a:rPr>
              <a:t>Harness solutions developed from DSI entities for the DDM; and</a:t>
            </a:r>
          </a:p>
          <a:p>
            <a:pPr algn="just">
              <a:lnSpc>
                <a:spcPct val="150000"/>
              </a:lnSpc>
              <a:buClr>
                <a:srgbClr val="FFC000"/>
              </a:buClr>
              <a:buFont typeface="Wingdings" panose="05000000000000000000" pitchFamily="2" charset="2"/>
              <a:buChar char="§"/>
            </a:pPr>
            <a:r>
              <a:rPr lang="en-US" dirty="0">
                <a:solidFill>
                  <a:schemeClr val="tx1"/>
                </a:solidFill>
                <a:latin typeface="Century Gothic" panose="020B0502020202020204" pitchFamily="34" charset="0"/>
              </a:rPr>
              <a:t>DSI DDM project information submitted to COGTA for planning purposes.</a:t>
            </a:r>
          </a:p>
        </p:txBody>
      </p:sp>
    </p:spTree>
    <p:extLst>
      <p:ext uri="{BB962C8B-B14F-4D97-AF65-F5344CB8AC3E}">
        <p14:creationId xmlns:p14="http://schemas.microsoft.com/office/powerpoint/2010/main" xmlns="" val="2447849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939C0EA-1AF3-2044-AEA0-D335B46D751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xmlns="" id="{1E8BD0F1-3CEB-437A-8717-06F076B8E5AF}"/>
              </a:ext>
            </a:extLst>
          </p:cNvPr>
          <p:cNvSpPr>
            <a:spLocks noGrp="1"/>
          </p:cNvSpPr>
          <p:nvPr>
            <p:ph idx="1"/>
          </p:nvPr>
        </p:nvSpPr>
        <p:spPr>
          <a:xfrm>
            <a:off x="0" y="942109"/>
            <a:ext cx="9144000" cy="5898429"/>
          </a:xfrm>
        </p:spPr>
        <p:txBody>
          <a:bodyPr/>
          <a:lstStyle/>
          <a:p>
            <a:endParaRPr lang="en-ZA" dirty="0"/>
          </a:p>
        </p:txBody>
      </p:sp>
      <p:pic>
        <p:nvPicPr>
          <p:cNvPr id="15" name="Picture 2" descr="C:\Users\Elke-HP\Documents\Jobs\Stock images\Science &amp; technology\shutterstock_61518634.jpg">
            <a:extLst>
              <a:ext uri="{FF2B5EF4-FFF2-40B4-BE49-F238E27FC236}">
                <a16:creationId xmlns:a16="http://schemas.microsoft.com/office/drawing/2014/main" xmlns=""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30705" b="16917"/>
          <a:stretch>
            <a:fillRect/>
          </a:stretch>
        </p:blipFill>
        <p:spPr bwMode="auto">
          <a:xfrm>
            <a:off x="-4086" y="897060"/>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a:extLst>
              <a:ext uri="{FF2B5EF4-FFF2-40B4-BE49-F238E27FC236}">
                <a16:creationId xmlns:a16="http://schemas.microsoft.com/office/drawing/2014/main" xmlns="" id="{65460526-F63C-4EBE-97CF-2CD1632FC477}"/>
              </a:ext>
            </a:extLst>
          </p:cNvPr>
          <p:cNvGraphicFramePr/>
          <p:nvPr>
            <p:extLst>
              <p:ext uri="{D42A27DB-BD31-4B8C-83A1-F6EECF244321}">
                <p14:modId xmlns:p14="http://schemas.microsoft.com/office/powerpoint/2010/main" xmlns="" val="3653081004"/>
              </p:ext>
            </p:extLst>
          </p:nvPr>
        </p:nvGraphicFramePr>
        <p:xfrm>
          <a:off x="73891" y="2403231"/>
          <a:ext cx="8988047" cy="193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8471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969818"/>
          </a:xfrm>
        </p:spPr>
        <p:txBody>
          <a:bodyPr anchor="ctr">
            <a:noAutofit/>
          </a:bodyPr>
          <a:lstStyle/>
          <a:p>
            <a:r>
              <a:rPr lang="en-ZA" altLang="en-US" sz="3200" b="1" dirty="0">
                <a:latin typeface="Century Gothic" panose="020B0502020202020204" pitchFamily="34" charset="0"/>
                <a:ea typeface="ＭＳ Ｐゴシック" panose="020B0600070205080204" pitchFamily="34" charset="-128"/>
              </a:rPr>
              <a:t>Presentation</a:t>
            </a:r>
            <a:r>
              <a:rPr lang="en-ZA" altLang="en-US" sz="3200" b="1" dirty="0">
                <a:latin typeface="Gill Sans MT" panose="020B0502020104020203" pitchFamily="34" charset="0"/>
                <a:ea typeface="ＭＳ Ｐゴシック" panose="020B0600070205080204" pitchFamily="34" charset="-128"/>
              </a:rPr>
              <a:t> Outline</a:t>
            </a:r>
            <a:endParaRPr lang="en-US" sz="3200" b="1" dirty="0">
              <a:latin typeface="Gill Sans MT" panose="020B0502020104020203" pitchFamily="34" charset="0"/>
            </a:endParaRPr>
          </a:p>
        </p:txBody>
      </p:sp>
      <p:sp>
        <p:nvSpPr>
          <p:cNvPr id="3" name="Subtitle 2"/>
          <p:cNvSpPr>
            <a:spLocks noGrp="1"/>
          </p:cNvSpPr>
          <p:nvPr>
            <p:ph idx="1"/>
          </p:nvPr>
        </p:nvSpPr>
        <p:spPr>
          <a:xfrm>
            <a:off x="1" y="969818"/>
            <a:ext cx="9050214" cy="5412509"/>
          </a:xfrm>
        </p:spPr>
        <p:txBody>
          <a:bodyPr>
            <a:normAutofit lnSpcReduction="10000"/>
          </a:bodyPr>
          <a:lstStyle/>
          <a:p>
            <a:pPr marL="738188" indent="-738188" algn="just">
              <a:lnSpc>
                <a:spcPct val="160000"/>
              </a:lnSpc>
              <a:buClr>
                <a:schemeClr val="bg2">
                  <a:lumMod val="50000"/>
                </a:schemeClr>
              </a:buClr>
              <a:buFont typeface="Wingdings" charset="0"/>
              <a:buChar char="q"/>
            </a:pPr>
            <a:r>
              <a:rPr lang="en-US" sz="2400" b="1" dirty="0">
                <a:solidFill>
                  <a:schemeClr val="tx1"/>
                </a:solidFill>
                <a:latin typeface="Century Gothic" panose="020B0502020202020204" pitchFamily="34" charset="0"/>
              </a:rPr>
              <a:t>DSI’s Vision and Mission</a:t>
            </a:r>
          </a:p>
          <a:p>
            <a:pPr marL="738188" indent="-738188" algn="just">
              <a:lnSpc>
                <a:spcPct val="160000"/>
              </a:lnSpc>
              <a:buClr>
                <a:schemeClr val="bg2">
                  <a:lumMod val="50000"/>
                </a:schemeClr>
              </a:buClr>
              <a:buFont typeface="Wingdings" charset="0"/>
              <a:buChar char="q"/>
            </a:pPr>
            <a:r>
              <a:rPr lang="en-US" sz="2400" b="1" dirty="0">
                <a:solidFill>
                  <a:schemeClr val="tx1"/>
                </a:solidFill>
                <a:latin typeface="Century Gothic" panose="020B0502020202020204" pitchFamily="34" charset="0"/>
              </a:rPr>
              <a:t>DSI’s Outcome Goals</a:t>
            </a:r>
          </a:p>
          <a:p>
            <a:pPr marL="738188" indent="-738188" algn="just">
              <a:lnSpc>
                <a:spcPct val="160000"/>
              </a:lnSpc>
              <a:buClr>
                <a:schemeClr val="bg2">
                  <a:lumMod val="50000"/>
                </a:schemeClr>
              </a:buClr>
              <a:buFont typeface="Wingdings" charset="0"/>
              <a:buChar char="q"/>
            </a:pPr>
            <a:r>
              <a:rPr lang="en-US" sz="2400" b="1" dirty="0">
                <a:solidFill>
                  <a:schemeClr val="tx1"/>
                </a:solidFill>
                <a:latin typeface="Century Gothic" panose="020B0502020202020204" pitchFamily="34" charset="0"/>
              </a:rPr>
              <a:t>Key achievements per DSI  Outcome Goals</a:t>
            </a:r>
          </a:p>
          <a:p>
            <a:pPr marL="738188" indent="-738188" algn="just">
              <a:lnSpc>
                <a:spcPct val="160000"/>
              </a:lnSpc>
              <a:buClr>
                <a:schemeClr val="bg2">
                  <a:lumMod val="50000"/>
                </a:schemeClr>
              </a:buClr>
              <a:buFont typeface="Wingdings" charset="0"/>
              <a:buChar char="q"/>
            </a:pPr>
            <a:r>
              <a:rPr lang="en-US" sz="2400" b="1" dirty="0">
                <a:solidFill>
                  <a:schemeClr val="tx1"/>
                </a:solidFill>
                <a:latin typeface="Century Gothic" panose="020B0502020202020204" pitchFamily="34" charset="0"/>
              </a:rPr>
              <a:t>DSI Performance highlights</a:t>
            </a:r>
          </a:p>
          <a:p>
            <a:pPr marL="738188" indent="-738188" algn="just">
              <a:lnSpc>
                <a:spcPct val="160000"/>
              </a:lnSpc>
              <a:buClr>
                <a:schemeClr val="bg2">
                  <a:lumMod val="50000"/>
                </a:schemeClr>
              </a:buClr>
              <a:buFont typeface="Wingdings" charset="0"/>
              <a:buChar char="q"/>
            </a:pPr>
            <a:r>
              <a:rPr lang="en-US" sz="2400" b="1" dirty="0">
                <a:solidFill>
                  <a:schemeClr val="tx1"/>
                </a:solidFill>
                <a:latin typeface="Century Gothic" panose="020B0502020202020204" pitchFamily="34" charset="0"/>
              </a:rPr>
              <a:t>DSI’s Overall Performance</a:t>
            </a:r>
          </a:p>
          <a:p>
            <a:pPr marL="738188" indent="-738188" algn="just">
              <a:lnSpc>
                <a:spcPct val="160000"/>
              </a:lnSpc>
              <a:buClr>
                <a:schemeClr val="bg2">
                  <a:lumMod val="50000"/>
                </a:schemeClr>
              </a:buClr>
              <a:buFont typeface="Wingdings" charset="0"/>
              <a:buChar char="q"/>
            </a:pPr>
            <a:r>
              <a:rPr lang="en-US" sz="2400" b="1" dirty="0">
                <a:solidFill>
                  <a:schemeClr val="tx1"/>
                </a:solidFill>
                <a:latin typeface="Century Gothic" panose="020B0502020202020204" pitchFamily="34" charset="0"/>
              </a:rPr>
              <a:t>Overview of Performance per Programme</a:t>
            </a:r>
          </a:p>
          <a:p>
            <a:pPr marL="738188" indent="-738188" algn="just">
              <a:lnSpc>
                <a:spcPct val="160000"/>
              </a:lnSpc>
              <a:buClr>
                <a:schemeClr val="bg2">
                  <a:lumMod val="50000"/>
                </a:schemeClr>
              </a:buClr>
              <a:buFont typeface="Wingdings" charset="0"/>
              <a:buChar char="q"/>
            </a:pPr>
            <a:r>
              <a:rPr lang="en-US" sz="2400" b="1" dirty="0">
                <a:solidFill>
                  <a:schemeClr val="tx1"/>
                </a:solidFill>
                <a:latin typeface="Century Gothic" panose="020B0502020202020204" pitchFamily="34" charset="0"/>
              </a:rPr>
              <a:t>Financial Performance</a:t>
            </a:r>
          </a:p>
          <a:p>
            <a:pPr marL="738188" indent="-738188" algn="just">
              <a:lnSpc>
                <a:spcPct val="160000"/>
              </a:lnSpc>
              <a:buClr>
                <a:schemeClr val="bg2">
                  <a:lumMod val="50000"/>
                </a:schemeClr>
              </a:buClr>
              <a:buFont typeface="Wingdings" charset="0"/>
              <a:buChar char="q"/>
            </a:pPr>
            <a:r>
              <a:rPr lang="en-US" sz="2400" b="1" dirty="0">
                <a:solidFill>
                  <a:schemeClr val="tx1"/>
                </a:solidFill>
                <a:latin typeface="Century Gothic" panose="020B0502020202020204" pitchFamily="34" charset="0"/>
              </a:rPr>
              <a:t>Conclusion</a:t>
            </a:r>
          </a:p>
          <a:p>
            <a:pPr marL="738188" indent="-738188" algn="just">
              <a:lnSpc>
                <a:spcPct val="150000"/>
              </a:lnSpc>
              <a:buFont typeface="Wingdings" charset="0"/>
              <a:buChar char="q"/>
            </a:pPr>
            <a:endParaRPr lang="en-US" sz="1700" dirty="0">
              <a:latin typeface="Century Gothic" panose="020B0502020202020204" pitchFamily="34" charset="0"/>
            </a:endParaRPr>
          </a:p>
          <a:p>
            <a:pPr marL="738188" indent="-738188" algn="just">
              <a:lnSpc>
                <a:spcPct val="150000"/>
              </a:lnSpc>
              <a:buNone/>
            </a:pPr>
            <a:endParaRPr lang="en-US" sz="1700" dirty="0">
              <a:latin typeface="Century Gothic" panose="020B0502020202020204" pitchFamily="34" charset="0"/>
            </a:endParaRPr>
          </a:p>
          <a:p>
            <a:pPr marL="738188" indent="-738188">
              <a:buNone/>
            </a:pPr>
            <a:endParaRPr lang="en-US" sz="1700" dirty="0">
              <a:latin typeface="Century Gothic" panose="020B0502020202020204" pitchFamily="34" charset="0"/>
            </a:endParaRPr>
          </a:p>
          <a:p>
            <a:pPr marL="738188" indent="-738188"/>
            <a:endParaRPr lang="en-US" sz="1700" dirty="0">
              <a:latin typeface="Century Gothic" panose="020B0502020202020204" pitchFamily="34" charset="0"/>
            </a:endParaRPr>
          </a:p>
          <a:p>
            <a:pPr marL="738188" indent="-738188">
              <a:buNone/>
            </a:pPr>
            <a:endParaRPr lang="en-US" sz="1700" dirty="0">
              <a:latin typeface="Century Gothic" panose="020B0502020202020204" pitchFamily="34" charset="0"/>
            </a:endParaRPr>
          </a:p>
          <a:p>
            <a:endParaRPr lang="en-US" sz="1700"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xmlns="" id="{57776BAC-665E-F04B-86D9-AD262CA9C39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45136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7343AE-23DE-FD4B-B75D-4A4A6BC5177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79D1546-E2A0-4744-95A1-67723CA71490}"/>
              </a:ext>
            </a:extLst>
          </p:cNvPr>
          <p:cNvSpPr>
            <a:spLocks noGrp="1"/>
          </p:cNvSpPr>
          <p:nvPr>
            <p:ph type="title"/>
          </p:nvPr>
        </p:nvSpPr>
        <p:spPr>
          <a:xfrm>
            <a:off x="0" y="755568"/>
            <a:ext cx="9067799" cy="177305"/>
          </a:xfrm>
        </p:spPr>
        <p:txBody>
          <a:bodyPr anchor="ctr">
            <a:noAutofit/>
          </a:bodyPr>
          <a:lstStyle/>
          <a:p>
            <a:pPr marL="101600">
              <a:lnSpc>
                <a:spcPct val="80000"/>
              </a:lnSpc>
              <a:spcBef>
                <a:spcPts val="850"/>
              </a:spcBef>
            </a:pPr>
            <a:r>
              <a:rPr lang="en-US" sz="3600" b="1" dirty="0">
                <a:latin typeface="Century Gothic" panose="020B0502020202020204" pitchFamily="34" charset="0"/>
              </a:rPr>
              <a:t>2020/21 DSI Fourth Quarter overall performance </a:t>
            </a:r>
            <a:r>
              <a:rPr lang="en-GB" sz="3200" b="1" dirty="0">
                <a:latin typeface="Century Gothic" panose="020B0502020202020204" pitchFamily="34" charset="0"/>
              </a:rPr>
              <a:t/>
            </a:r>
            <a:br>
              <a:rPr lang="en-GB" sz="3200" b="1" dirty="0">
                <a:latin typeface="Century Gothic" panose="020B0502020202020204" pitchFamily="34" charset="0"/>
              </a:rPr>
            </a:br>
            <a:r>
              <a:rPr lang="en-US" sz="3600" dirty="0">
                <a:latin typeface="Century Gothic" panose="020B0502020202020204" pitchFamily="34" charset="0"/>
              </a:rPr>
              <a:t/>
            </a:r>
            <a:br>
              <a:rPr lang="en-US" sz="3600" dirty="0">
                <a:latin typeface="Century Gothic" panose="020B0502020202020204" pitchFamily="34" charset="0"/>
              </a:rPr>
            </a:br>
            <a:endParaRPr lang="en-US" sz="3000" b="1" dirty="0">
              <a:latin typeface="Century Gothic" panose="020B0502020202020204" pitchFamily="34" charset="0"/>
            </a:endParaRPr>
          </a:p>
        </p:txBody>
      </p:sp>
      <p:sp>
        <p:nvSpPr>
          <p:cNvPr id="7" name="Rectangle 3">
            <a:extLst>
              <a:ext uri="{FF2B5EF4-FFF2-40B4-BE49-F238E27FC236}">
                <a16:creationId xmlns:a16="http://schemas.microsoft.com/office/drawing/2014/main" xmlns="" id="{2719A20F-A6FF-4191-95BF-E2B38962FCF7}"/>
              </a:ext>
            </a:extLst>
          </p:cNvPr>
          <p:cNvSpPr txBox="1">
            <a:spLocks noChangeArrowheads="1"/>
          </p:cNvSpPr>
          <p:nvPr/>
        </p:nvSpPr>
        <p:spPr>
          <a:xfrm>
            <a:off x="-1" y="1019908"/>
            <a:ext cx="9067799" cy="5599967"/>
          </a:xfrm>
          <a:prstGeom prst="rect">
            <a:avLst/>
          </a:prstGeom>
        </p:spPr>
        <p:txBody>
          <a:bodyPr vert="horz" lIns="91440" tIns="45720" rIns="91440" bIns="45720" rtlCol="0">
            <a:norm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228029" marR="0" lvl="0" indent="-228029" algn="ctr"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6600"/>
              </a:solidFill>
              <a:effectLst/>
              <a:uLnTx/>
              <a:uFillTx/>
              <a:latin typeface="Gill Sans MT"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xmlns="" id="{A9502731-2048-40C7-A326-95E991C46854}"/>
              </a:ext>
            </a:extLst>
          </p:cNvPr>
          <p:cNvSpPr>
            <a:spLocks noGrp="1"/>
          </p:cNvSpPr>
          <p:nvPr>
            <p:ph idx="1"/>
          </p:nvPr>
        </p:nvSpPr>
        <p:spPr>
          <a:xfrm>
            <a:off x="64656" y="969818"/>
            <a:ext cx="8985560" cy="5870720"/>
          </a:xfrm>
        </p:spPr>
        <p:txBody>
          <a:bodyPr>
            <a:normAutofit/>
          </a:bodyPr>
          <a:lstStyle/>
          <a:p>
            <a:pPr marL="114300" lvl="0" indent="0" algn="just" defTabSz="914400">
              <a:buNone/>
              <a:tabLst>
                <a:tab pos="-285750" algn="l"/>
                <a:tab pos="263525" algn="l"/>
                <a:tab pos="285750" algn="l"/>
              </a:tabLst>
            </a:pPr>
            <a:r>
              <a:rPr lang="en-ZA" altLang="zh-CN" b="1" dirty="0">
                <a:solidFill>
                  <a:srgbClr val="000000"/>
                </a:solidFill>
                <a:latin typeface="Century Gothic" panose="020B0502020202020204" pitchFamily="34" charset="0"/>
                <a:ea typeface="SimSun" charset="0"/>
                <a:cs typeface="SimSun" charset="0"/>
              </a:rPr>
              <a:t>Figure 1: DSI’s overall final fourth quarter performance overview: (Total number of planned output targets, n= 50) </a:t>
            </a:r>
            <a:r>
              <a:rPr lang="en-ZA" altLang="zh-CN" b="1" i="1" dirty="0">
                <a:solidFill>
                  <a:srgbClr val="FF0000"/>
                </a:solidFill>
                <a:latin typeface="Century Gothic" panose="020B0502020202020204" pitchFamily="34" charset="0"/>
                <a:ea typeface="SimSun" charset="0"/>
                <a:cs typeface="SimSun" charset="0"/>
              </a:rPr>
              <a:t>NB: Only Quarter 4 not Annual results</a:t>
            </a:r>
            <a:endParaRPr lang="en-US" sz="1600" i="1" dirty="0">
              <a:solidFill>
                <a:srgbClr val="FF0000"/>
              </a:solidFill>
              <a:latin typeface="Century Gothic" panose="020B0502020202020204" pitchFamily="34" charset="0"/>
            </a:endParaRPr>
          </a:p>
          <a:p>
            <a:pPr marL="0" indent="0" algn="just">
              <a:lnSpc>
                <a:spcPct val="150000"/>
              </a:lnSpc>
              <a:buClr>
                <a:srgbClr val="FFC000"/>
              </a:buClr>
              <a:buNone/>
            </a:pPr>
            <a:endParaRPr lang="en-US" sz="1600" b="1" dirty="0">
              <a:solidFill>
                <a:schemeClr val="tx1"/>
              </a:solidFill>
              <a:latin typeface="Century Gothic" panose="020B0502020202020204" pitchFamily="34" charset="0"/>
            </a:endParaRPr>
          </a:p>
          <a:p>
            <a:pPr>
              <a:lnSpc>
                <a:spcPct val="150000"/>
              </a:lnSpc>
            </a:pPr>
            <a:endParaRPr lang="en-ZA" b="1" dirty="0">
              <a:latin typeface="Century Gothic" panose="020B0502020202020204" pitchFamily="34" charset="0"/>
            </a:endParaRPr>
          </a:p>
        </p:txBody>
      </p:sp>
      <p:graphicFrame>
        <p:nvGraphicFramePr>
          <p:cNvPr id="9" name="Chart 8">
            <a:extLst>
              <a:ext uri="{FF2B5EF4-FFF2-40B4-BE49-F238E27FC236}">
                <a16:creationId xmlns:a16="http://schemas.microsoft.com/office/drawing/2014/main" xmlns="" id="{BEED0D15-B3CD-4B40-B995-335D00A663BE}"/>
              </a:ext>
            </a:extLst>
          </p:cNvPr>
          <p:cNvGraphicFramePr>
            <a:graphicFrameLocks/>
          </p:cNvGraphicFramePr>
          <p:nvPr>
            <p:extLst>
              <p:ext uri="{D42A27DB-BD31-4B8C-83A1-F6EECF244321}">
                <p14:modId xmlns:p14="http://schemas.microsoft.com/office/powerpoint/2010/main" xmlns="" val="4131172732"/>
              </p:ext>
            </p:extLst>
          </p:nvPr>
        </p:nvGraphicFramePr>
        <p:xfrm>
          <a:off x="1131885" y="1945748"/>
          <a:ext cx="6448786" cy="4348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3148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7343AE-23DE-FD4B-B75D-4A4A6BC5177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79D1546-E2A0-4744-95A1-67723CA71490}"/>
              </a:ext>
            </a:extLst>
          </p:cNvPr>
          <p:cNvSpPr>
            <a:spLocks noGrp="1"/>
          </p:cNvSpPr>
          <p:nvPr>
            <p:ph type="title"/>
          </p:nvPr>
        </p:nvSpPr>
        <p:spPr>
          <a:xfrm>
            <a:off x="0" y="755568"/>
            <a:ext cx="9067799" cy="177305"/>
          </a:xfrm>
        </p:spPr>
        <p:txBody>
          <a:bodyPr anchor="ctr">
            <a:noAutofit/>
          </a:bodyPr>
          <a:lstStyle/>
          <a:p>
            <a:pPr marL="101600">
              <a:lnSpc>
                <a:spcPct val="80000"/>
              </a:lnSpc>
              <a:spcBef>
                <a:spcPts val="850"/>
              </a:spcBef>
            </a:pPr>
            <a:r>
              <a:rPr lang="en-US" sz="3200" b="1" dirty="0">
                <a:latin typeface="Gill Sans MT" charset="0"/>
              </a:rPr>
              <a:t>Quarterly analysis 2020/21 DSI overall performance </a:t>
            </a:r>
            <a:r>
              <a:rPr lang="en-GB" sz="3200" b="1" dirty="0">
                <a:latin typeface="Gill Sans MT" charset="0"/>
              </a:rPr>
              <a:t/>
            </a:r>
            <a:br>
              <a:rPr lang="en-GB" sz="3200" b="1" dirty="0">
                <a:latin typeface="Gill Sans MT" charset="0"/>
              </a:rPr>
            </a:br>
            <a:r>
              <a:rPr lang="en-US" sz="3600" dirty="0">
                <a:latin typeface="Calibri" charset="0"/>
              </a:rPr>
              <a:t/>
            </a:r>
            <a:br>
              <a:rPr lang="en-US" sz="3600" dirty="0">
                <a:latin typeface="Calibri" charset="0"/>
              </a:rPr>
            </a:br>
            <a:endParaRPr lang="en-US" sz="3000" b="1" dirty="0"/>
          </a:p>
        </p:txBody>
      </p:sp>
      <p:sp>
        <p:nvSpPr>
          <p:cNvPr id="7" name="Rectangle 3">
            <a:extLst>
              <a:ext uri="{FF2B5EF4-FFF2-40B4-BE49-F238E27FC236}">
                <a16:creationId xmlns:a16="http://schemas.microsoft.com/office/drawing/2014/main" xmlns="" id="{2719A20F-A6FF-4191-95BF-E2B38962FCF7}"/>
              </a:ext>
            </a:extLst>
          </p:cNvPr>
          <p:cNvSpPr txBox="1">
            <a:spLocks noChangeArrowheads="1"/>
          </p:cNvSpPr>
          <p:nvPr/>
        </p:nvSpPr>
        <p:spPr>
          <a:xfrm>
            <a:off x="-1" y="1019908"/>
            <a:ext cx="9067799" cy="5599967"/>
          </a:xfrm>
          <a:prstGeom prst="rect">
            <a:avLst/>
          </a:prstGeom>
        </p:spPr>
        <p:txBody>
          <a:bodyPr vert="horz" lIns="91440" tIns="45720" rIns="91440" bIns="45720" rtlCol="0">
            <a:norm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228029" marR="0" lvl="0" indent="-228029" algn="ctr"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6600"/>
              </a:solidFill>
              <a:effectLst/>
              <a:uLnTx/>
              <a:uFillTx/>
              <a:latin typeface="Gill Sans MT"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xmlns="" id="{B8A3A7FF-E521-4735-939E-EFC5237370C1}"/>
              </a:ext>
            </a:extLst>
          </p:cNvPr>
          <p:cNvSpPr>
            <a:spLocks noGrp="1"/>
          </p:cNvSpPr>
          <p:nvPr>
            <p:ph idx="1"/>
          </p:nvPr>
        </p:nvSpPr>
        <p:spPr>
          <a:xfrm>
            <a:off x="64656" y="1019908"/>
            <a:ext cx="8985560" cy="5820630"/>
          </a:xfrm>
        </p:spPr>
        <p:txBody>
          <a:bodyPr>
            <a:normAutofit/>
          </a:bodyPr>
          <a:lstStyle/>
          <a:p>
            <a:pPr algn="just">
              <a:lnSpc>
                <a:spcPct val="150000"/>
              </a:lnSpc>
              <a:buClr>
                <a:srgbClr val="FFC000"/>
              </a:buClr>
              <a:buFont typeface="Wingdings" panose="05000000000000000000" pitchFamily="2" charset="2"/>
              <a:buChar char="q"/>
            </a:pPr>
            <a:r>
              <a:rPr lang="en-US" sz="1600" b="1" dirty="0">
                <a:solidFill>
                  <a:schemeClr val="tx1"/>
                </a:solidFill>
                <a:latin typeface="Century Gothic" panose="020B0502020202020204" pitchFamily="34" charset="0"/>
              </a:rPr>
              <a:t> Figure 2:  Quarterly analysis for the Financial Year 2020/21</a:t>
            </a:r>
          </a:p>
          <a:p>
            <a:pPr marL="0" indent="0" algn="just">
              <a:lnSpc>
                <a:spcPct val="150000"/>
              </a:lnSpc>
              <a:buClr>
                <a:srgbClr val="FFC000"/>
              </a:buClr>
              <a:buNone/>
            </a:pPr>
            <a:r>
              <a:rPr lang="en-US" b="1" dirty="0">
                <a:solidFill>
                  <a:schemeClr val="tx1"/>
                </a:solidFill>
                <a:latin typeface="Century Gothic" panose="020B0502020202020204" pitchFamily="34" charset="0"/>
              </a:rPr>
              <a:t>   </a:t>
            </a:r>
          </a:p>
          <a:p>
            <a:pPr>
              <a:lnSpc>
                <a:spcPct val="150000"/>
              </a:lnSpc>
            </a:pPr>
            <a:endParaRPr lang="en-ZA" b="1" dirty="0">
              <a:latin typeface="Century Gothic" panose="020B0502020202020204" pitchFamily="34" charset="0"/>
            </a:endParaRPr>
          </a:p>
        </p:txBody>
      </p:sp>
      <p:graphicFrame>
        <p:nvGraphicFramePr>
          <p:cNvPr id="11" name="Chart 10">
            <a:extLst>
              <a:ext uri="{FF2B5EF4-FFF2-40B4-BE49-F238E27FC236}">
                <a16:creationId xmlns:a16="http://schemas.microsoft.com/office/drawing/2014/main" xmlns="" id="{3E0E1C8F-5DBB-4397-BF30-64C79528BA35}"/>
              </a:ext>
            </a:extLst>
          </p:cNvPr>
          <p:cNvGraphicFramePr>
            <a:graphicFrameLocks/>
          </p:cNvGraphicFramePr>
          <p:nvPr>
            <p:extLst/>
          </p:nvPr>
        </p:nvGraphicFramePr>
        <p:xfrm>
          <a:off x="554183" y="1714102"/>
          <a:ext cx="8040802" cy="4540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81012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A851E79-D200-44A3-A4F0-AFB9BD7AD5AF}"/>
              </a:ext>
            </a:extLst>
          </p:cNvPr>
          <p:cNvSpPr>
            <a:spLocks noGrp="1"/>
          </p:cNvSpPr>
          <p:nvPr>
            <p:ph type="sldNum" sz="quarter" idx="12"/>
          </p:nvPr>
        </p:nvSpPr>
        <p:spPr/>
        <p:txBody>
          <a:bodyPr/>
          <a:lstStyle/>
          <a:p>
            <a:fld id="{6BEAD508-187F-9C41-8168-FD791BBC9830}" type="slidenum">
              <a:rPr lang="en-US" smtClean="0"/>
              <a:pPr/>
              <a:t>23</a:t>
            </a:fld>
            <a:endParaRPr lang="en-US" dirty="0"/>
          </a:p>
        </p:txBody>
      </p:sp>
      <p:sp>
        <p:nvSpPr>
          <p:cNvPr id="5" name="Title 1">
            <a:extLst>
              <a:ext uri="{FF2B5EF4-FFF2-40B4-BE49-F238E27FC236}">
                <a16:creationId xmlns:a16="http://schemas.microsoft.com/office/drawing/2014/main" xmlns="" id="{13519027-0E7D-4BFF-ABA2-3692002B156E}"/>
              </a:ext>
            </a:extLst>
          </p:cNvPr>
          <p:cNvSpPr>
            <a:spLocks noGrp="1"/>
          </p:cNvSpPr>
          <p:nvPr>
            <p:ph type="title"/>
          </p:nvPr>
        </p:nvSpPr>
        <p:spPr>
          <a:xfrm>
            <a:off x="169817" y="364197"/>
            <a:ext cx="8595359" cy="456685"/>
          </a:xfrm>
        </p:spPr>
        <p:txBody>
          <a:bodyPr>
            <a:noAutofit/>
          </a:bodyPr>
          <a:lstStyle/>
          <a:p>
            <a:pPr marL="101600">
              <a:lnSpc>
                <a:spcPct val="80000"/>
              </a:lnSpc>
              <a:spcBef>
                <a:spcPts val="850"/>
              </a:spcBef>
            </a:pPr>
            <a:r>
              <a:rPr lang="en-US" sz="3000" b="1" dirty="0">
                <a:latin typeface="Gill Sans MT" charset="0"/>
                <a:sym typeface="Helvetica Neue" charset="0"/>
              </a:rPr>
              <a:t>2020/21 Q4 UNDERPERFORMANCE</a:t>
            </a:r>
            <a:r>
              <a:rPr lang="en-US" sz="3000" dirty="0">
                <a:latin typeface="Gill Sans MT" charset="0"/>
              </a:rPr>
              <a:t/>
            </a:r>
            <a:br>
              <a:rPr lang="en-US" sz="3000" dirty="0">
                <a:latin typeface="Gill Sans MT" charset="0"/>
              </a:rPr>
            </a:br>
            <a:endParaRPr lang="en-US" sz="3000" b="1" dirty="0"/>
          </a:p>
        </p:txBody>
      </p:sp>
      <p:pic>
        <p:nvPicPr>
          <p:cNvPr id="9" name="Picture 2" descr="C:\Users\Elke-HP\Documents\Jobs\Stock images\Science &amp; technology\shutterstock_61518634.jpg">
            <a:extLst>
              <a:ext uri="{FF2B5EF4-FFF2-40B4-BE49-F238E27FC236}">
                <a16:creationId xmlns:a16="http://schemas.microsoft.com/office/drawing/2014/main" xmlns="" id="{7D677992-B71A-4767-B4DF-83DB9C3C2C6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30705" b="16917"/>
          <a:stretch>
            <a:fillRect/>
          </a:stretch>
        </p:blipFill>
        <p:spPr bwMode="auto">
          <a:xfrm>
            <a:off x="0" y="984749"/>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 name="Diagram 9">
            <a:extLst>
              <a:ext uri="{FF2B5EF4-FFF2-40B4-BE49-F238E27FC236}">
                <a16:creationId xmlns:a16="http://schemas.microsoft.com/office/drawing/2014/main" xmlns="" id="{41E668F2-4CC4-4DA9-BD09-1AFC94ECB8F1}"/>
              </a:ext>
            </a:extLst>
          </p:cNvPr>
          <p:cNvGraphicFramePr/>
          <p:nvPr>
            <p:extLst>
              <p:ext uri="{D42A27DB-BD31-4B8C-83A1-F6EECF244321}">
                <p14:modId xmlns:p14="http://schemas.microsoft.com/office/powerpoint/2010/main" xmlns="" val="1764394813"/>
              </p:ext>
            </p:extLst>
          </p:nvPr>
        </p:nvGraphicFramePr>
        <p:xfrm>
          <a:off x="609600" y="13970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89971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732FCB5-3850-4D47-AC0E-E263487E4280}"/>
              </a:ext>
            </a:extLst>
          </p:cNvPr>
          <p:cNvSpPr>
            <a:spLocks noGrp="1"/>
          </p:cNvSpPr>
          <p:nvPr>
            <p:ph type="sldNum" sz="quarter" idx="12"/>
          </p:nvPr>
        </p:nvSpPr>
        <p:spPr/>
        <p:txBody>
          <a:bodyPr/>
          <a:lstStyle/>
          <a:p>
            <a:fld id="{6BEAD508-187F-9C41-8168-FD791BBC9830}" type="slidenum">
              <a:rPr lang="en-US" smtClean="0"/>
              <a:pPr/>
              <a:t>24</a:t>
            </a:fld>
            <a:endParaRPr lang="en-US" dirty="0"/>
          </a:p>
        </p:txBody>
      </p:sp>
      <p:sp>
        <p:nvSpPr>
          <p:cNvPr id="5" name="Title 1">
            <a:extLst>
              <a:ext uri="{FF2B5EF4-FFF2-40B4-BE49-F238E27FC236}">
                <a16:creationId xmlns:a16="http://schemas.microsoft.com/office/drawing/2014/main" xmlns="" id="{48C818EC-2CAC-4C7F-B82B-85787413B843}"/>
              </a:ext>
            </a:extLst>
          </p:cNvPr>
          <p:cNvSpPr>
            <a:spLocks noGrp="1"/>
          </p:cNvSpPr>
          <p:nvPr>
            <p:ph type="title"/>
          </p:nvPr>
        </p:nvSpPr>
        <p:spPr>
          <a:xfrm>
            <a:off x="0" y="0"/>
            <a:ext cx="9075173" cy="937845"/>
          </a:xfrm>
        </p:spPr>
        <p:txBody>
          <a:bodyPr>
            <a:noAutofit/>
          </a:bodyPr>
          <a:lstStyle/>
          <a:p>
            <a:pPr marL="285750" lvl="0" indent="-184150" defTabSz="457200" fontAlgn="base">
              <a:lnSpc>
                <a:spcPct val="80000"/>
              </a:lnSpc>
              <a:spcBef>
                <a:spcPts val="850"/>
              </a:spcBef>
              <a:spcAft>
                <a:spcPct val="0"/>
              </a:spcAft>
              <a:defRPr/>
            </a:pPr>
            <a:r>
              <a:rPr lang="en-US" sz="3200" b="1" dirty="0">
                <a:solidFill>
                  <a:prstClr val="white"/>
                </a:solidFill>
                <a:latin typeface="Century Gothic" panose="020B0502020202020204" pitchFamily="34" charset="0"/>
                <a:ea typeface="MS PGothic" pitchFamily="34" charset="-128"/>
                <a:cs typeface="+mn-cs"/>
                <a:sym typeface="Helvetica Neue"/>
              </a:rPr>
              <a:t>Classification of reasons for variances due </a:t>
            </a:r>
            <a:br>
              <a:rPr lang="en-US" sz="3200" b="1" dirty="0">
                <a:solidFill>
                  <a:prstClr val="white"/>
                </a:solidFill>
                <a:latin typeface="Century Gothic" panose="020B0502020202020204" pitchFamily="34" charset="0"/>
                <a:ea typeface="MS PGothic" pitchFamily="34" charset="-128"/>
                <a:cs typeface="+mn-cs"/>
                <a:sym typeface="Helvetica Neue"/>
              </a:rPr>
            </a:br>
            <a:r>
              <a:rPr lang="en-US" sz="3200" b="1" dirty="0">
                <a:solidFill>
                  <a:prstClr val="white"/>
                </a:solidFill>
                <a:latin typeface="Century Gothic" panose="020B0502020202020204" pitchFamily="34" charset="0"/>
                <a:ea typeface="MS PGothic" pitchFamily="34" charset="-128"/>
                <a:cs typeface="+mn-cs"/>
                <a:sym typeface="Helvetica Neue"/>
              </a:rPr>
              <a:t>to non/under achievement     </a:t>
            </a:r>
            <a:br>
              <a:rPr lang="en-US" sz="3200" b="1" dirty="0">
                <a:solidFill>
                  <a:prstClr val="white"/>
                </a:solidFill>
                <a:latin typeface="Century Gothic" panose="020B0502020202020204" pitchFamily="34" charset="0"/>
                <a:ea typeface="MS PGothic" pitchFamily="34" charset="-128"/>
                <a:cs typeface="+mn-cs"/>
                <a:sym typeface="Helvetica Neue"/>
              </a:rPr>
            </a:br>
            <a:r>
              <a:rPr lang="en-US" sz="3200" b="1" dirty="0">
                <a:latin typeface="Century Gothic" panose="020B0502020202020204" pitchFamily="34" charset="0"/>
                <a:sym typeface="Helvetica Neue" charset="0"/>
              </a:rPr>
              <a:t/>
            </a:r>
            <a:br>
              <a:rPr lang="en-US" sz="3200" b="1" dirty="0">
                <a:latin typeface="Century Gothic" panose="020B0502020202020204" pitchFamily="34" charset="0"/>
                <a:sym typeface="Helvetica Neue" charset="0"/>
              </a:rPr>
            </a:br>
            <a:r>
              <a:rPr lang="en-US" sz="3200" b="1" dirty="0">
                <a:highlight>
                  <a:srgbClr val="FFFF00"/>
                </a:highlight>
                <a:latin typeface="Century Gothic" panose="020B0502020202020204" pitchFamily="34" charset="0"/>
                <a:sym typeface="Helvetica Neue" charset="0"/>
              </a:rPr>
              <a:t>  </a:t>
            </a:r>
            <a:br>
              <a:rPr lang="en-US" sz="3200" b="1" dirty="0">
                <a:highlight>
                  <a:srgbClr val="FFFF00"/>
                </a:highlight>
                <a:latin typeface="Century Gothic" panose="020B0502020202020204" pitchFamily="34" charset="0"/>
                <a:sym typeface="Helvetica Neue" charset="0"/>
              </a:rPr>
            </a:br>
            <a:r>
              <a:rPr lang="en-US" sz="3200" b="1" dirty="0">
                <a:latin typeface="Century Gothic" panose="020B0502020202020204" pitchFamily="34" charset="0"/>
                <a:sym typeface="Helvetica Neue" charset="0"/>
              </a:rPr>
              <a:t>                              </a:t>
            </a:r>
            <a:r>
              <a:rPr lang="en-US" sz="3200" dirty="0">
                <a:latin typeface="Century Gothic" panose="020B0502020202020204" pitchFamily="34" charset="0"/>
              </a:rPr>
              <a:t/>
            </a:r>
            <a:br>
              <a:rPr lang="en-US" sz="3200" dirty="0">
                <a:latin typeface="Century Gothic" panose="020B0502020202020204" pitchFamily="34" charset="0"/>
              </a:rPr>
            </a:br>
            <a:endParaRPr lang="en-US" sz="32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6B4FD84C-161D-47D8-9604-A17B1D638A23}"/>
              </a:ext>
            </a:extLst>
          </p:cNvPr>
          <p:cNvSpPr>
            <a:spLocks noGrp="1"/>
          </p:cNvSpPr>
          <p:nvPr>
            <p:ph idx="1"/>
          </p:nvPr>
        </p:nvSpPr>
        <p:spPr>
          <a:xfrm>
            <a:off x="120073" y="1031631"/>
            <a:ext cx="8848081" cy="5262147"/>
          </a:xfrm>
        </p:spPr>
        <p:txBody>
          <a:bodyPr>
            <a:noAutofit/>
          </a:bodyPr>
          <a:lstStyle/>
          <a:p>
            <a:pPr algn="just">
              <a:buFont typeface="Wingdings" panose="05000000000000000000" pitchFamily="2" charset="2"/>
              <a:buChar char="q"/>
            </a:pPr>
            <a:r>
              <a:rPr lang="en-US" altLang="en-US" sz="2000" b="1" dirty="0">
                <a:solidFill>
                  <a:schemeClr val="tx1"/>
                </a:solidFill>
                <a:latin typeface="Century Gothic" panose="020B0502020202020204" pitchFamily="34" charset="0"/>
              </a:rPr>
              <a:t>Process  delays </a:t>
            </a:r>
            <a:r>
              <a:rPr lang="en-US" altLang="en-US" sz="2000" dirty="0">
                <a:solidFill>
                  <a:schemeClr val="tx1"/>
                </a:solidFill>
                <a:latin typeface="Century Gothic" panose="020B0502020202020204" pitchFamily="34" charset="0"/>
              </a:rPr>
              <a:t>– refers to under/non-achievement due to factors which are not within the control of the DST and therefore the achievement of such targets is mainly dependent on outside stakeholders.</a:t>
            </a:r>
          </a:p>
          <a:p>
            <a:pPr algn="just">
              <a:buFont typeface="Courier New" panose="02070309020205020404" pitchFamily="49" charset="0"/>
              <a:buChar char="o"/>
            </a:pPr>
            <a:r>
              <a:rPr lang="en-US" altLang="en-US" sz="2000" dirty="0">
                <a:solidFill>
                  <a:schemeClr val="tx1"/>
                </a:solidFill>
                <a:latin typeface="Century Gothic" panose="020B0502020202020204" pitchFamily="34" charset="0"/>
              </a:rPr>
              <a:t>Such targets require the department to better manage the inter-dependent nature of the deliverables which, in turn, affect the DST deliverables.</a:t>
            </a:r>
          </a:p>
          <a:p>
            <a:pPr lvl="0" algn="just">
              <a:buFont typeface="Wingdings" charset="0"/>
              <a:buChar char="q"/>
            </a:pPr>
            <a:r>
              <a:rPr lang="en-US" sz="2000" b="1" dirty="0">
                <a:solidFill>
                  <a:schemeClr val="tx1"/>
                </a:solidFill>
                <a:latin typeface="Century Gothic" panose="020B0502020202020204" pitchFamily="34" charset="0"/>
                <a:ea typeface="ＭＳ Ｐゴシック" charset="0"/>
              </a:rPr>
              <a:t>Ineffectiveness of implementers </a:t>
            </a:r>
            <a:r>
              <a:rPr lang="en-US" sz="2000" dirty="0">
                <a:solidFill>
                  <a:schemeClr val="tx1"/>
                </a:solidFill>
                <a:latin typeface="Century Gothic" panose="020B0502020202020204" pitchFamily="34" charset="0"/>
                <a:ea typeface="ＭＳ Ｐゴシック" charset="0"/>
              </a:rPr>
              <a:t>– refers to non-achievement due to </a:t>
            </a:r>
            <a:r>
              <a:rPr lang="en-ZA" sz="2000" dirty="0">
                <a:solidFill>
                  <a:schemeClr val="tx1"/>
                </a:solidFill>
                <a:latin typeface="Century Gothic" panose="020B0502020202020204" pitchFamily="34" charset="0"/>
                <a:ea typeface="ＭＳ Ｐゴシック" charset="0"/>
              </a:rPr>
              <a:t>deficiencies during the implementation phase</a:t>
            </a:r>
            <a:r>
              <a:rPr lang="en-US" sz="2000" dirty="0">
                <a:solidFill>
                  <a:schemeClr val="tx1"/>
                </a:solidFill>
                <a:latin typeface="Century Gothic" panose="020B0502020202020204" pitchFamily="34" charset="0"/>
                <a:ea typeface="ＭＳ Ｐゴシック" charset="0"/>
              </a:rPr>
              <a:t>.</a:t>
            </a:r>
          </a:p>
          <a:p>
            <a:pPr lvl="0" algn="just">
              <a:buFont typeface="Courier New" panose="02070309020205020404" pitchFamily="49" charset="0"/>
              <a:buChar char="o"/>
            </a:pPr>
            <a:r>
              <a:rPr lang="en-US" altLang="en-US" sz="2000" dirty="0">
                <a:solidFill>
                  <a:schemeClr val="tx1"/>
                </a:solidFill>
                <a:latin typeface="Century Gothic" panose="020B0502020202020204" pitchFamily="34" charset="0"/>
              </a:rPr>
              <a:t>Such targets require the department to better manage the planning of its targets to be aligned  to the entities’ targets to ensure that they are working towards achieving a common goal.</a:t>
            </a:r>
          </a:p>
          <a:p>
            <a:pPr lvl="0" algn="just">
              <a:buFont typeface="Wingdings" panose="05000000000000000000" pitchFamily="2" charset="2"/>
              <a:buChar char="q"/>
            </a:pPr>
            <a:r>
              <a:rPr lang="en-US" altLang="en-US" sz="2000" b="1" dirty="0">
                <a:solidFill>
                  <a:schemeClr val="tx1"/>
                </a:solidFill>
                <a:latin typeface="Century Gothic" panose="020B0502020202020204" pitchFamily="34" charset="0"/>
              </a:rPr>
              <a:t>Target formulation </a:t>
            </a:r>
            <a:r>
              <a:rPr lang="en-ZA" altLang="en-US" sz="2000" b="1" dirty="0">
                <a:solidFill>
                  <a:schemeClr val="tx1"/>
                </a:solidFill>
                <a:latin typeface="Century Gothic" panose="020B0502020202020204" pitchFamily="34" charset="0"/>
              </a:rPr>
              <a:t>deficiencies</a:t>
            </a:r>
            <a:r>
              <a:rPr lang="en-US" altLang="en-US" sz="2000" b="1" dirty="0">
                <a:solidFill>
                  <a:schemeClr val="tx1"/>
                </a:solidFill>
                <a:latin typeface="Century Gothic" panose="020B0502020202020204" pitchFamily="34" charset="0"/>
              </a:rPr>
              <a:t> </a:t>
            </a:r>
            <a:r>
              <a:rPr lang="en-US" altLang="en-US" sz="2000" dirty="0">
                <a:solidFill>
                  <a:schemeClr val="tx1"/>
                </a:solidFill>
                <a:latin typeface="Century Gothic" panose="020B0502020202020204" pitchFamily="34" charset="0"/>
              </a:rPr>
              <a:t>– refers to under/non-achievement due to variables which were not foreseen during the target formulation phase.</a:t>
            </a:r>
          </a:p>
          <a:p>
            <a:pPr lvl="0" algn="just">
              <a:buFont typeface="Courier New" panose="02070309020205020404" pitchFamily="49" charset="0"/>
              <a:buChar char="o"/>
            </a:pPr>
            <a:r>
              <a:rPr lang="en-US" altLang="en-US" sz="2000" dirty="0">
                <a:solidFill>
                  <a:schemeClr val="tx1"/>
                </a:solidFill>
                <a:latin typeface="Century Gothic" panose="020B0502020202020204" pitchFamily="34" charset="0"/>
              </a:rPr>
              <a:t>These gaps can be addressed during the strategic planning processes of the following financial year as part of the lessons learnt.</a:t>
            </a:r>
          </a:p>
          <a:p>
            <a:endParaRPr lang="en-ZA" sz="2000" dirty="0">
              <a:latin typeface="Century Gothic" panose="020B0502020202020204" pitchFamily="34" charset="0"/>
            </a:endParaRPr>
          </a:p>
        </p:txBody>
      </p:sp>
    </p:spTree>
    <p:extLst>
      <p:ext uri="{BB962C8B-B14F-4D97-AF65-F5344CB8AC3E}">
        <p14:creationId xmlns:p14="http://schemas.microsoft.com/office/powerpoint/2010/main" xmlns="" val="770659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846AF59-615F-4976-9067-98E26A50B848}"/>
              </a:ext>
            </a:extLst>
          </p:cNvPr>
          <p:cNvSpPr>
            <a:spLocks noGrp="1"/>
          </p:cNvSpPr>
          <p:nvPr>
            <p:ph type="sldNum" sz="quarter" idx="12"/>
          </p:nvPr>
        </p:nvSpPr>
        <p:spPr/>
        <p:txBody>
          <a:bodyPr/>
          <a:lstStyle/>
          <a:p>
            <a:fld id="{6BEAD508-187F-9C41-8168-FD791BBC9830}" type="slidenum">
              <a:rPr lang="en-US" smtClean="0"/>
              <a:pPr/>
              <a:t>25</a:t>
            </a:fld>
            <a:endParaRPr lang="en-US" dirty="0"/>
          </a:p>
        </p:txBody>
      </p:sp>
      <p:sp>
        <p:nvSpPr>
          <p:cNvPr id="5" name="Title 1">
            <a:extLst>
              <a:ext uri="{FF2B5EF4-FFF2-40B4-BE49-F238E27FC236}">
                <a16:creationId xmlns:a16="http://schemas.microsoft.com/office/drawing/2014/main" xmlns="" id="{071FDCC5-9659-4CD0-A470-5E788227FEF5}"/>
              </a:ext>
            </a:extLst>
          </p:cNvPr>
          <p:cNvSpPr>
            <a:spLocks noGrp="1"/>
          </p:cNvSpPr>
          <p:nvPr>
            <p:ph type="title"/>
          </p:nvPr>
        </p:nvSpPr>
        <p:spPr>
          <a:xfrm>
            <a:off x="1" y="120946"/>
            <a:ext cx="9143999" cy="504042"/>
          </a:xfrm>
        </p:spPr>
        <p:txBody>
          <a:bodyPr>
            <a:noAutofit/>
          </a:bodyPr>
          <a:lstStyle/>
          <a:p>
            <a:pPr marL="101600">
              <a:lnSpc>
                <a:spcPct val="80000"/>
              </a:lnSpc>
              <a:spcBef>
                <a:spcPts val="850"/>
              </a:spcBef>
            </a:pPr>
            <a:r>
              <a:rPr lang="en-US" sz="3000" b="1" dirty="0">
                <a:latin typeface="Century Gothic" panose="020B0502020202020204" pitchFamily="34" charset="0"/>
                <a:sym typeface="Helvetica Neue" charset="0"/>
              </a:rPr>
              <a:t>DSI’s Underperformance Overview</a:t>
            </a:r>
            <a:r>
              <a:rPr lang="en-US" sz="3000" dirty="0">
                <a:latin typeface="Century Gothic" panose="020B0502020202020204" pitchFamily="34" charset="0"/>
              </a:rPr>
              <a:t/>
            </a:r>
            <a:br>
              <a:rPr lang="en-US" sz="3000" dirty="0">
                <a:latin typeface="Century Gothic" panose="020B0502020202020204" pitchFamily="34" charset="0"/>
              </a:rPr>
            </a:br>
            <a:r>
              <a:rPr lang="en-US" sz="3000" dirty="0">
                <a:latin typeface="Century Gothic" panose="020B0502020202020204" pitchFamily="34" charset="0"/>
              </a:rPr>
              <a:t/>
            </a:r>
            <a:br>
              <a:rPr lang="en-US" sz="3000" dirty="0">
                <a:latin typeface="Century Gothic" panose="020B0502020202020204" pitchFamily="34" charset="0"/>
              </a:rPr>
            </a:br>
            <a:endParaRPr lang="en-US" sz="30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39DCBF69-C2B0-4302-9AD9-1FE8D86EEB0F}"/>
              </a:ext>
            </a:extLst>
          </p:cNvPr>
          <p:cNvSpPr>
            <a:spLocks noGrp="1"/>
          </p:cNvSpPr>
          <p:nvPr>
            <p:ph idx="1"/>
          </p:nvPr>
        </p:nvSpPr>
        <p:spPr>
          <a:xfrm>
            <a:off x="0" y="1008085"/>
            <a:ext cx="9143999" cy="5832453"/>
          </a:xfrm>
        </p:spPr>
        <p:txBody>
          <a:bodyPr>
            <a:noAutofit/>
          </a:bodyPr>
          <a:lstStyle/>
          <a:p>
            <a:pPr marL="0" indent="0">
              <a:lnSpc>
                <a:spcPct val="110000"/>
              </a:lnSpc>
              <a:buNone/>
            </a:pPr>
            <a:endParaRPr lang="en-ZA" sz="1600" b="1" dirty="0">
              <a:solidFill>
                <a:schemeClr val="tx1"/>
              </a:solidFill>
              <a:latin typeface="Century Gothic" panose="020B0502020202020204" pitchFamily="34" charset="0"/>
            </a:endParaRPr>
          </a:p>
        </p:txBody>
      </p:sp>
      <p:graphicFrame>
        <p:nvGraphicFramePr>
          <p:cNvPr id="7" name="Content Placeholder 3">
            <a:extLst>
              <a:ext uri="{FF2B5EF4-FFF2-40B4-BE49-F238E27FC236}">
                <a16:creationId xmlns:a16="http://schemas.microsoft.com/office/drawing/2014/main" xmlns="" id="{D5248872-2BE7-4130-B81C-B11EEA550F55}"/>
              </a:ext>
            </a:extLst>
          </p:cNvPr>
          <p:cNvGraphicFramePr>
            <a:graphicFrameLocks noGrp="1"/>
          </p:cNvGraphicFramePr>
          <p:nvPr>
            <p:extLst>
              <p:ext uri="{D42A27DB-BD31-4B8C-83A1-F6EECF244321}">
                <p14:modId xmlns:p14="http://schemas.microsoft.com/office/powerpoint/2010/main" xmlns="" val="2548998835"/>
              </p:ext>
            </p:extLst>
          </p:nvPr>
        </p:nvGraphicFramePr>
        <p:xfrm>
          <a:off x="0" y="1008085"/>
          <a:ext cx="9144000" cy="6126253"/>
        </p:xfrm>
        <a:graphic>
          <a:graphicData uri="http://schemas.openxmlformats.org/drawingml/2006/table">
            <a:tbl>
              <a:tblPr/>
              <a:tblGrid>
                <a:gridCol w="2045110">
                  <a:extLst>
                    <a:ext uri="{9D8B030D-6E8A-4147-A177-3AD203B41FA5}">
                      <a16:colId xmlns:a16="http://schemas.microsoft.com/office/drawing/2014/main" xmlns="" val="20000"/>
                    </a:ext>
                  </a:extLst>
                </a:gridCol>
                <a:gridCol w="2428567">
                  <a:extLst>
                    <a:ext uri="{9D8B030D-6E8A-4147-A177-3AD203B41FA5}">
                      <a16:colId xmlns:a16="http://schemas.microsoft.com/office/drawing/2014/main" xmlns="" val="20001"/>
                    </a:ext>
                  </a:extLst>
                </a:gridCol>
                <a:gridCol w="2081493">
                  <a:extLst>
                    <a:ext uri="{9D8B030D-6E8A-4147-A177-3AD203B41FA5}">
                      <a16:colId xmlns:a16="http://schemas.microsoft.com/office/drawing/2014/main" xmlns="" val="20002"/>
                    </a:ext>
                  </a:extLst>
                </a:gridCol>
                <a:gridCol w="1020647">
                  <a:extLst>
                    <a:ext uri="{9D8B030D-6E8A-4147-A177-3AD203B41FA5}">
                      <a16:colId xmlns:a16="http://schemas.microsoft.com/office/drawing/2014/main" xmlns="" val="20003"/>
                    </a:ext>
                  </a:extLst>
                </a:gridCol>
                <a:gridCol w="1568183">
                  <a:extLst>
                    <a:ext uri="{9D8B030D-6E8A-4147-A177-3AD203B41FA5}">
                      <a16:colId xmlns:a16="http://schemas.microsoft.com/office/drawing/2014/main" xmlns="" val="20004"/>
                    </a:ext>
                  </a:extLst>
                </a:gridCol>
              </a:tblGrid>
              <a:tr h="4559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Quarter 4  Target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Quarter  4 Progress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Reasons for non-achievement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Status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Variance Classification </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357613">
                <a:tc>
                  <a:txBody>
                    <a:bodyPr/>
                    <a:lstStyle/>
                    <a:p>
                      <a:pPr algn="l">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Alignment of the Strategic Plans and Annual Performance</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p>
                      <a:pPr algn="l">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Plans of the DSI and its entities including CSIR Shareholder compact to the Decadal Plan</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spcAft>
                          <a:spcPts val="0"/>
                        </a:spcAft>
                      </a:pPr>
                      <a:r>
                        <a:rPr lang="en-GB" sz="1200" dirty="0">
                          <a:effectLst/>
                          <a:latin typeface="Century Gothic" panose="020B0502020202020204" pitchFamily="34" charset="0"/>
                          <a:ea typeface="Times New Roman" panose="02020603050405020304" pitchFamily="18" charset="0"/>
                          <a:cs typeface="Arial" panose="020B0604020202020204" pitchFamily="34" charset="0"/>
                        </a:rPr>
                        <a:t>Approval of the Decadal Plan by Cabinet on 24 March 2021.  Follow-up consultations approved by the Minister to refine the Decadal Plan deliverables</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lnSpc>
                          <a:spcPct val="107000"/>
                        </a:lnSpc>
                        <a:spcAft>
                          <a:spcPts val="0"/>
                        </a:spcAft>
                      </a:pPr>
                      <a:r>
                        <a:rPr lang="en-ZA" sz="1200" dirty="0">
                          <a:effectLst/>
                          <a:latin typeface="Century Gothic" panose="020B0502020202020204" pitchFamily="34" charset="0"/>
                          <a:ea typeface="Times New Roman" panose="02020603050405020304" pitchFamily="18" charset="0"/>
                          <a:cs typeface="Arial" panose="020B0604020202020204" pitchFamily="34" charset="0"/>
                        </a:rPr>
                        <a:t>Consultations complicated by Covid-19, and additional work requested from NACI to enrich the Decadal Plan</a:t>
                      </a: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2771737889"/>
                  </a:ext>
                </a:extLst>
              </a:tr>
              <a:tr h="816077">
                <a:tc>
                  <a:txBody>
                    <a:bodyPr/>
                    <a:lstStyle/>
                    <a:p>
                      <a:pPr algn="l">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Flight model delivered and launched by 31 March 2021</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lang="en-ZA" sz="1200" dirty="0">
                          <a:effectLst/>
                          <a:latin typeface="Century Gothic" panose="020B0502020202020204" pitchFamily="34" charset="0"/>
                          <a:ea typeface="Times New Roman" panose="02020603050405020304" pitchFamily="18" charset="0"/>
                          <a:cs typeface="Arial" panose="020B0604020202020204" pitchFamily="34" charset="0"/>
                        </a:rPr>
                        <a:t>3 Flight models were delivered, but not launched</a:t>
                      </a: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lnSpc>
                          <a:spcPct val="107000"/>
                        </a:lnSpc>
                        <a:spcAft>
                          <a:spcPts val="0"/>
                        </a:spcAft>
                      </a:pPr>
                      <a:r>
                        <a:rPr lang="en-ZA" sz="1200" dirty="0">
                          <a:effectLst/>
                          <a:latin typeface="Century Gothic" panose="020B0502020202020204" pitchFamily="34" charset="0"/>
                          <a:ea typeface="Times New Roman" panose="02020603050405020304" pitchFamily="18" charset="0"/>
                          <a:cs typeface="Arial" panose="020B0604020202020204" pitchFamily="34" charset="0"/>
                        </a:rPr>
                        <a:t>Launch delayed due to effects of Covid-19 on global space value chain</a:t>
                      </a: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835982524"/>
                  </a:ext>
                </a:extLst>
              </a:tr>
              <a:tr h="917593">
                <a:tc>
                  <a:txBody>
                    <a:bodyPr/>
                    <a:lstStyle/>
                    <a:p>
                      <a:pPr algn="l">
                        <a:spcAft>
                          <a:spcPts val="0"/>
                        </a:spcAft>
                      </a:pPr>
                      <a:r>
                        <a:rPr lang="en-ZA" sz="1200" b="0" dirty="0">
                          <a:effectLst/>
                          <a:latin typeface="Century Gothic" panose="020B0502020202020204" pitchFamily="34" charset="0"/>
                          <a:ea typeface="Calibri" panose="020F0502020204030204" pitchFamily="34" charset="0"/>
                          <a:cs typeface="Arial" panose="020B0604020202020204" pitchFamily="34" charset="0"/>
                        </a:rPr>
                        <a:t>20 artisans and/or technicians</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trained in the energy and</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agriculture sectors of the economy by 31</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March 2021</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spcAft>
                          <a:spcPts val="0"/>
                        </a:spcAft>
                      </a:pPr>
                      <a:r>
                        <a:rPr lang="en-ZA" sz="1200" b="0" dirty="0">
                          <a:effectLst/>
                          <a:latin typeface="Century Gothic" panose="020B0502020202020204" pitchFamily="34" charset="0"/>
                          <a:ea typeface="Calibri" panose="020F0502020204030204" pitchFamily="34" charset="0"/>
                          <a:cs typeface="Arial" panose="020B0604020202020204" pitchFamily="34" charset="0"/>
                        </a:rPr>
                        <a:t>2 artisans and/or technicians</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trained in the energy and</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agriculture sectors of the economy by 31 March 2021</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panose="02020603050405020304" pitchFamily="18" charset="0"/>
                          <a:cs typeface="Arial" panose="020B0604020202020204" pitchFamily="34" charset="0"/>
                        </a:rPr>
                        <a:t>Due to outstanding evidence from the implementers the indicator was not achieved</a:t>
                      </a:r>
                      <a:endPar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a:spcAft>
                          <a:spcPts val="0"/>
                        </a:spcAf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633841704"/>
                  </a:ext>
                </a:extLst>
              </a:tr>
              <a:tr h="14140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25 trainees upskilled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in intellectual property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management and technology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transfer skills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spcAft>
                          <a:spcPts val="0"/>
                        </a:spcAft>
                      </a:pPr>
                      <a:r>
                        <a:rPr lang="en-US" sz="1200" b="0" dirty="0">
                          <a:effectLst/>
                          <a:latin typeface="Century Gothic" panose="020B0502020202020204" pitchFamily="34" charset="0"/>
                          <a:ea typeface="Times New Roman" panose="02020603050405020304" pitchFamily="18" charset="0"/>
                          <a:cs typeface="Arial" panose="020B0604020202020204" pitchFamily="34" charset="0"/>
                        </a:rPr>
                        <a:t>0 trainees upskilled</a:t>
                      </a:r>
                    </a:p>
                    <a:p>
                      <a:pPr algn="l">
                        <a:spcAft>
                          <a:spcPts val="0"/>
                        </a:spcAft>
                      </a:pPr>
                      <a:r>
                        <a:rPr lang="en-US" sz="1200" b="0" dirty="0">
                          <a:effectLst/>
                          <a:latin typeface="Century Gothic" panose="020B0502020202020204" pitchFamily="34" charset="0"/>
                          <a:ea typeface="Times New Roman" panose="02020603050405020304" pitchFamily="18" charset="0"/>
                          <a:cs typeface="Arial" panose="020B0604020202020204" pitchFamily="34" charset="0"/>
                        </a:rPr>
                        <a:t>in intellectual property</a:t>
                      </a:r>
                    </a:p>
                    <a:p>
                      <a:pPr algn="l">
                        <a:spcAft>
                          <a:spcPts val="0"/>
                        </a:spcAft>
                      </a:pPr>
                      <a:r>
                        <a:rPr lang="en-US" sz="1200" b="0" dirty="0">
                          <a:effectLst/>
                          <a:latin typeface="Century Gothic" panose="020B0502020202020204" pitchFamily="34" charset="0"/>
                          <a:ea typeface="Times New Roman" panose="02020603050405020304" pitchFamily="18" charset="0"/>
                          <a:cs typeface="Arial" panose="020B0604020202020204" pitchFamily="34" charset="0"/>
                        </a:rPr>
                        <a:t>management and technology</a:t>
                      </a:r>
                    </a:p>
                    <a:p>
                      <a:pPr algn="l">
                        <a:spcAft>
                          <a:spcPts val="0"/>
                        </a:spcAft>
                      </a:pPr>
                      <a:r>
                        <a:rPr lang="en-US" sz="1200" b="0" dirty="0">
                          <a:effectLst/>
                          <a:latin typeface="Century Gothic" panose="020B0502020202020204" pitchFamily="34" charset="0"/>
                          <a:ea typeface="Times New Roman" panose="02020603050405020304" pitchFamily="18" charset="0"/>
                          <a:cs typeface="Arial" panose="020B0604020202020204" pitchFamily="34" charset="0"/>
                        </a:rPr>
                        <a:t>transfer skills</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lnSpc>
                          <a:spcPct val="107000"/>
                        </a:lnSpc>
                        <a:spcAft>
                          <a:spcPts val="0"/>
                        </a:spcAft>
                      </a:pPr>
                      <a:r>
                        <a:rPr lang="en-ZA" sz="1200" b="0" dirty="0">
                          <a:effectLst/>
                          <a:latin typeface="Century Gothic" panose="020B0502020202020204" pitchFamily="34" charset="0"/>
                          <a:ea typeface="Times New Roman" panose="02020603050405020304" pitchFamily="18" charset="0"/>
                          <a:cs typeface="Arial" panose="020B0604020202020204" pitchFamily="34" charset="0"/>
                        </a:rPr>
                        <a:t>The Annual WIPO summer School has been postponed, due to COVID, to a virtual event in May 2021.  Furthermore, NIPMO is happy to announce that we did achieve the trainee's target earlier in the year, so this postponement luckily did not affect the annual performance.</a:t>
                      </a: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3248131935"/>
                  </a:ext>
                </a:extLst>
              </a:tr>
            </a:tbl>
          </a:graphicData>
        </a:graphic>
      </p:graphicFrame>
      <p:sp>
        <p:nvSpPr>
          <p:cNvPr id="9" name="Content Placeholder 2">
            <a:extLst>
              <a:ext uri="{FF2B5EF4-FFF2-40B4-BE49-F238E27FC236}">
                <a16:creationId xmlns:a16="http://schemas.microsoft.com/office/drawing/2014/main" xmlns="" id="{39DCBF69-C2B0-4302-9AD9-1FE8D86EEB0F}"/>
              </a:ext>
            </a:extLst>
          </p:cNvPr>
          <p:cNvSpPr txBox="1">
            <a:spLocks/>
          </p:cNvSpPr>
          <p:nvPr/>
        </p:nvSpPr>
        <p:spPr>
          <a:xfrm>
            <a:off x="189412" y="519070"/>
            <a:ext cx="3301040" cy="424827"/>
          </a:xfrm>
          <a:prstGeom prst="rect">
            <a:avLst/>
          </a:prstGeom>
          <a:solidFill>
            <a:srgbClr val="FFC000"/>
          </a:solidFill>
        </p:spPr>
        <p:txBody>
          <a:bodyPr vert="horz" lIns="91440" tIns="45720" rIns="91440" bIns="45720"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600" b="1" dirty="0">
                <a:solidFill>
                  <a:schemeClr val="tx1"/>
                </a:solidFill>
                <a:latin typeface="Gill Sans MT" panose="020B0502020104020203" pitchFamily="34" charset="0"/>
              </a:rPr>
              <a:t>Quarter 4 targets not achieved</a:t>
            </a:r>
            <a:r>
              <a:rPr lang="en-GB" sz="1600" b="1" dirty="0">
                <a:solidFill>
                  <a:schemeClr val="tx1"/>
                </a:solidFill>
                <a:latin typeface="Gill Sans MT" panose="020B0502020104020203" pitchFamily="34" charset="0"/>
              </a:rPr>
              <a:t> </a:t>
            </a:r>
            <a:endParaRPr lang="en-ZA" sz="16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xmlns="" val="247738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846AF59-615F-4976-9067-98E26A50B848}"/>
              </a:ext>
            </a:extLst>
          </p:cNvPr>
          <p:cNvSpPr>
            <a:spLocks noGrp="1"/>
          </p:cNvSpPr>
          <p:nvPr>
            <p:ph type="sldNum" sz="quarter" idx="12"/>
          </p:nvPr>
        </p:nvSpPr>
        <p:spPr/>
        <p:txBody>
          <a:bodyPr/>
          <a:lstStyle/>
          <a:p>
            <a:fld id="{6BEAD508-187F-9C41-8168-FD791BBC9830}" type="slidenum">
              <a:rPr lang="en-US" smtClean="0"/>
              <a:pPr/>
              <a:t>26</a:t>
            </a:fld>
            <a:endParaRPr lang="en-US" dirty="0"/>
          </a:p>
        </p:txBody>
      </p:sp>
      <p:sp>
        <p:nvSpPr>
          <p:cNvPr id="5" name="Title 1">
            <a:extLst>
              <a:ext uri="{FF2B5EF4-FFF2-40B4-BE49-F238E27FC236}">
                <a16:creationId xmlns:a16="http://schemas.microsoft.com/office/drawing/2014/main" xmlns="" id="{071FDCC5-9659-4CD0-A470-5E788227FEF5}"/>
              </a:ext>
            </a:extLst>
          </p:cNvPr>
          <p:cNvSpPr>
            <a:spLocks noGrp="1"/>
          </p:cNvSpPr>
          <p:nvPr>
            <p:ph type="title"/>
          </p:nvPr>
        </p:nvSpPr>
        <p:spPr>
          <a:xfrm>
            <a:off x="0" y="47726"/>
            <a:ext cx="9143999" cy="504042"/>
          </a:xfrm>
        </p:spPr>
        <p:txBody>
          <a:bodyPr>
            <a:noAutofit/>
          </a:bodyPr>
          <a:lstStyle/>
          <a:p>
            <a:pPr marL="101600">
              <a:lnSpc>
                <a:spcPct val="80000"/>
              </a:lnSpc>
              <a:spcBef>
                <a:spcPts val="850"/>
              </a:spcBef>
            </a:pPr>
            <a:r>
              <a:rPr lang="en-US" sz="3000" b="1" dirty="0">
                <a:latin typeface="Century Gothic" panose="020B0502020202020204" pitchFamily="34" charset="0"/>
                <a:sym typeface="Helvetica Neue" charset="0"/>
              </a:rPr>
              <a:t>DSI’s Underperformance Overview</a:t>
            </a:r>
            <a:r>
              <a:rPr lang="en-US" sz="3000" dirty="0">
                <a:latin typeface="Century Gothic" panose="020B0502020202020204" pitchFamily="34" charset="0"/>
              </a:rPr>
              <a:t/>
            </a:r>
            <a:br>
              <a:rPr lang="en-US" sz="3000" dirty="0">
                <a:latin typeface="Century Gothic" panose="020B0502020202020204" pitchFamily="34" charset="0"/>
              </a:rPr>
            </a:br>
            <a:r>
              <a:rPr lang="en-US" sz="3000" dirty="0">
                <a:latin typeface="Century Gothic" panose="020B0502020202020204" pitchFamily="34" charset="0"/>
              </a:rPr>
              <a:t/>
            </a:r>
            <a:br>
              <a:rPr lang="en-US" sz="3000" dirty="0">
                <a:latin typeface="Century Gothic" panose="020B0502020202020204" pitchFamily="34" charset="0"/>
              </a:rPr>
            </a:br>
            <a:endParaRPr lang="en-US" sz="30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39DCBF69-C2B0-4302-9AD9-1FE8D86EEB0F}"/>
              </a:ext>
            </a:extLst>
          </p:cNvPr>
          <p:cNvSpPr>
            <a:spLocks noGrp="1"/>
          </p:cNvSpPr>
          <p:nvPr>
            <p:ph idx="1"/>
          </p:nvPr>
        </p:nvSpPr>
        <p:spPr>
          <a:xfrm>
            <a:off x="5648" y="1008085"/>
            <a:ext cx="9143999" cy="5832453"/>
          </a:xfrm>
        </p:spPr>
        <p:txBody>
          <a:bodyPr>
            <a:noAutofit/>
          </a:bodyPr>
          <a:lstStyle/>
          <a:p>
            <a:pPr marL="0" indent="0">
              <a:lnSpc>
                <a:spcPct val="110000"/>
              </a:lnSpc>
              <a:buNone/>
            </a:pPr>
            <a:r>
              <a:rPr lang="en-US" sz="1600" b="1" dirty="0">
                <a:solidFill>
                  <a:schemeClr val="tx1"/>
                </a:solidFill>
                <a:latin typeface="Century Gothic" panose="020B0502020202020204" pitchFamily="34" charset="0"/>
              </a:rPr>
              <a:t>Quarter 4 targets which were not achieved</a:t>
            </a:r>
            <a:r>
              <a:rPr lang="en-GB" sz="1600" b="1" dirty="0">
                <a:solidFill>
                  <a:schemeClr val="tx1"/>
                </a:solidFill>
                <a:latin typeface="Century Gothic" panose="020B0502020202020204" pitchFamily="34" charset="0"/>
              </a:rPr>
              <a:t> </a:t>
            </a:r>
            <a:endParaRPr lang="en-ZA" sz="1600" b="1" dirty="0">
              <a:solidFill>
                <a:schemeClr val="tx1"/>
              </a:solidFill>
              <a:latin typeface="Century Gothic" panose="020B0502020202020204" pitchFamily="34" charset="0"/>
            </a:endParaRPr>
          </a:p>
        </p:txBody>
      </p:sp>
      <p:graphicFrame>
        <p:nvGraphicFramePr>
          <p:cNvPr id="7" name="Content Placeholder 3">
            <a:extLst>
              <a:ext uri="{FF2B5EF4-FFF2-40B4-BE49-F238E27FC236}">
                <a16:creationId xmlns:a16="http://schemas.microsoft.com/office/drawing/2014/main" xmlns="" id="{D5248872-2BE7-4130-B81C-B11EEA550F55}"/>
              </a:ext>
            </a:extLst>
          </p:cNvPr>
          <p:cNvGraphicFramePr>
            <a:graphicFrameLocks noGrp="1"/>
          </p:cNvGraphicFramePr>
          <p:nvPr>
            <p:extLst>
              <p:ext uri="{D42A27DB-BD31-4B8C-83A1-F6EECF244321}">
                <p14:modId xmlns:p14="http://schemas.microsoft.com/office/powerpoint/2010/main" xmlns="" val="2987475382"/>
              </p:ext>
            </p:extLst>
          </p:nvPr>
        </p:nvGraphicFramePr>
        <p:xfrm>
          <a:off x="5648" y="1008084"/>
          <a:ext cx="9138353" cy="5852743"/>
        </p:xfrm>
        <a:graphic>
          <a:graphicData uri="http://schemas.openxmlformats.org/drawingml/2006/table">
            <a:tbl>
              <a:tblPr/>
              <a:tblGrid>
                <a:gridCol w="1893918">
                  <a:extLst>
                    <a:ext uri="{9D8B030D-6E8A-4147-A177-3AD203B41FA5}">
                      <a16:colId xmlns:a16="http://schemas.microsoft.com/office/drawing/2014/main" xmlns="" val="20000"/>
                    </a:ext>
                  </a:extLst>
                </a:gridCol>
                <a:gridCol w="2210251">
                  <a:extLst>
                    <a:ext uri="{9D8B030D-6E8A-4147-A177-3AD203B41FA5}">
                      <a16:colId xmlns:a16="http://schemas.microsoft.com/office/drawing/2014/main" xmlns="" val="20001"/>
                    </a:ext>
                  </a:extLst>
                </a:gridCol>
                <a:gridCol w="2446953">
                  <a:extLst>
                    <a:ext uri="{9D8B030D-6E8A-4147-A177-3AD203B41FA5}">
                      <a16:colId xmlns:a16="http://schemas.microsoft.com/office/drawing/2014/main" xmlns="" val="20002"/>
                    </a:ext>
                  </a:extLst>
                </a:gridCol>
                <a:gridCol w="1020017">
                  <a:extLst>
                    <a:ext uri="{9D8B030D-6E8A-4147-A177-3AD203B41FA5}">
                      <a16:colId xmlns:a16="http://schemas.microsoft.com/office/drawing/2014/main" xmlns="" val="20003"/>
                    </a:ext>
                  </a:extLst>
                </a:gridCol>
                <a:gridCol w="1567214">
                  <a:extLst>
                    <a:ext uri="{9D8B030D-6E8A-4147-A177-3AD203B41FA5}">
                      <a16:colId xmlns:a16="http://schemas.microsoft.com/office/drawing/2014/main" xmlns="" val="20004"/>
                    </a:ext>
                  </a:extLst>
                </a:gridCol>
              </a:tblGrid>
              <a:tr h="66005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Quarter 4  Target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Quarter  4 Progress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Reasons for non-achievement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Status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Variance Classification </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517513">
                <a:tc>
                  <a:txBody>
                    <a:bodyPr/>
                    <a:lstStyle/>
                    <a:p>
                      <a:pPr>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184 South African students</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p>
                      <a:pPr>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participating in international</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p>
                      <a:r>
                        <a:rPr lang="en-ZA" sz="1200" dirty="0">
                          <a:effectLst/>
                          <a:latin typeface="Century Gothic" panose="020B0502020202020204" pitchFamily="34" charset="0"/>
                          <a:ea typeface="Calibri" panose="020F0502020204030204" pitchFamily="34" charset="0"/>
                          <a:cs typeface="Arial" panose="020B0604020202020204" pitchFamily="34" charset="0"/>
                        </a:rPr>
                        <a:t>training programmes</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lang="en-ZA" sz="1200" dirty="0">
                          <a:effectLst/>
                          <a:latin typeface="Century Gothic" panose="020B0502020202020204" pitchFamily="34" charset="0"/>
                          <a:ea typeface="Times New Roman" panose="02020603050405020304" pitchFamily="18" charset="0"/>
                          <a:cs typeface="Arial" panose="020B0604020202020204" pitchFamily="34" charset="0"/>
                        </a:rPr>
                        <a:t>159 South African students participating in international training programmes</a:t>
                      </a: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spcAft>
                          <a:spcPts val="0"/>
                        </a:spcAft>
                      </a:pPr>
                      <a:r>
                        <a:rPr lang="en-Z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Although the target for Q4 was not achieved, due to fewer international partners reporting in the last quarter, the results reported in previous quarters contributed to the achievement of the annual target.</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Target formulation</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835982524"/>
                  </a:ext>
                </a:extLst>
              </a:tr>
              <a:tr h="766916">
                <a:tc>
                  <a:txBody>
                    <a:bodyPr/>
                    <a:lstStyle/>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16 capacity-building</a:t>
                      </a:r>
                      <a:r>
                        <a:rPr lang="en-US" sz="1200" baseline="0" dirty="0">
                          <a:effectLst/>
                          <a:latin typeface="Century Gothic" panose="020B0502020202020204" pitchFamily="34" charset="0"/>
                          <a:ea typeface="Calibri" panose="020F0502020204030204" pitchFamily="34" charset="0"/>
                          <a:cs typeface="Arial" panose="020B0604020202020204" pitchFamily="34" charset="0"/>
                        </a:rPr>
                        <a:t> </a:t>
                      </a:r>
                      <a:r>
                        <a:rPr lang="en-US" sz="1200" dirty="0">
                          <a:effectLst/>
                          <a:latin typeface="Century Gothic" panose="020B0502020202020204" pitchFamily="34" charset="0"/>
                          <a:ea typeface="Calibri" panose="020F0502020204030204" pitchFamily="34" charset="0"/>
                          <a:cs typeface="Arial" panose="020B0604020202020204" pitchFamily="34" charset="0"/>
                        </a:rPr>
                        <a:t>initiatives</a:t>
                      </a:r>
                      <a:r>
                        <a:rPr lang="en-US" sz="1200" baseline="0" dirty="0">
                          <a:effectLst/>
                          <a:latin typeface="Century Gothic" panose="020B0502020202020204" pitchFamily="34" charset="0"/>
                          <a:ea typeface="Calibri" panose="020F0502020204030204" pitchFamily="34" charset="0"/>
                          <a:cs typeface="Arial" panose="020B0604020202020204" pitchFamily="34" charset="0"/>
                        </a:rPr>
                        <a:t> </a:t>
                      </a:r>
                      <a:r>
                        <a:rPr lang="en-US" sz="1200" dirty="0">
                          <a:effectLst/>
                          <a:latin typeface="Century Gothic" panose="020B0502020202020204" pitchFamily="34" charset="0"/>
                          <a:ea typeface="Calibri" panose="020F0502020204030204" pitchFamily="34" charset="0"/>
                          <a:cs typeface="Arial" panose="020B0604020202020204" pitchFamily="34" charset="0"/>
                        </a:rPr>
                        <a:t>for</a:t>
                      </a:r>
                      <a:r>
                        <a:rPr lang="en-US" sz="1200" baseline="0" dirty="0">
                          <a:effectLst/>
                          <a:latin typeface="Century Gothic" panose="020B0502020202020204" pitchFamily="34" charset="0"/>
                          <a:ea typeface="Calibri" panose="020F0502020204030204" pitchFamily="34" charset="0"/>
                          <a:cs typeface="Arial" panose="020B0604020202020204" pitchFamily="34" charset="0"/>
                        </a:rPr>
                        <a:t> </a:t>
                      </a:r>
                      <a:r>
                        <a:rPr lang="en-US" sz="1200" dirty="0">
                          <a:effectLst/>
                          <a:latin typeface="Century Gothic" panose="020B0502020202020204" pitchFamily="34" charset="0"/>
                          <a:ea typeface="Calibri" panose="020F0502020204030204" pitchFamily="34" charset="0"/>
                          <a:cs typeface="Arial" panose="020B0604020202020204" pitchFamily="34" charset="0"/>
                        </a:rPr>
                        <a:t>international cooperation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15000"/>
                        </a:lnSpc>
                        <a:spcAft>
                          <a:spcPts val="0"/>
                        </a:spcAft>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8</a:t>
                      </a:r>
                      <a:r>
                        <a:rPr lang="en-US" sz="1200" baseline="0" dirty="0">
                          <a:effectLst/>
                          <a:latin typeface="Century Gothic" panose="020B0502020202020204" pitchFamily="34" charset="0"/>
                          <a:ea typeface="Times New Roman" panose="02020603050405020304" pitchFamily="18" charset="0"/>
                          <a:cs typeface="Arial" panose="020B0604020202020204" pitchFamily="34" charset="0"/>
                        </a:rPr>
                        <a:t> </a:t>
                      </a:r>
                      <a:r>
                        <a:rPr lang="en-US" sz="1200" dirty="0">
                          <a:effectLst/>
                          <a:latin typeface="Century Gothic" panose="020B0502020202020204" pitchFamily="34" charset="0"/>
                          <a:ea typeface="Times New Roman" panose="02020603050405020304" pitchFamily="18" charset="0"/>
                          <a:cs typeface="Arial" panose="020B0604020202020204" pitchFamily="34" charset="0"/>
                        </a:rPr>
                        <a:t>capacity-building</a:t>
                      </a:r>
                      <a:r>
                        <a:rPr lang="en-US" sz="1200" baseline="0" dirty="0">
                          <a:effectLst/>
                          <a:latin typeface="Century Gothic" panose="020B0502020202020204" pitchFamily="34" charset="0"/>
                          <a:ea typeface="Times New Roman" panose="02020603050405020304" pitchFamily="18" charset="0"/>
                          <a:cs typeface="Arial" panose="020B0604020202020204" pitchFamily="34" charset="0"/>
                        </a:rPr>
                        <a:t> </a:t>
                      </a:r>
                      <a:r>
                        <a:rPr lang="en-US" sz="1200" dirty="0">
                          <a:effectLst/>
                          <a:latin typeface="Century Gothic" panose="020B0502020202020204" pitchFamily="34" charset="0"/>
                          <a:ea typeface="Times New Roman" panose="02020603050405020304" pitchFamily="18" charset="0"/>
                          <a:cs typeface="Arial" panose="020B0604020202020204" pitchFamily="34" charset="0"/>
                        </a:rPr>
                        <a:t>initiatives</a:t>
                      </a:r>
                      <a:r>
                        <a:rPr lang="en-US" sz="1200" baseline="0" dirty="0">
                          <a:effectLst/>
                          <a:latin typeface="Century Gothic" panose="020B0502020202020204" pitchFamily="34" charset="0"/>
                          <a:ea typeface="Times New Roman" panose="02020603050405020304" pitchFamily="18" charset="0"/>
                          <a:cs typeface="Arial" panose="020B0604020202020204" pitchFamily="34" charset="0"/>
                        </a:rPr>
                        <a:t> </a:t>
                      </a:r>
                      <a:r>
                        <a:rPr lang="en-US" sz="1200" dirty="0">
                          <a:effectLst/>
                          <a:latin typeface="Century Gothic" panose="020B0502020202020204" pitchFamily="34" charset="0"/>
                          <a:ea typeface="Times New Roman" panose="02020603050405020304" pitchFamily="18" charset="0"/>
                          <a:cs typeface="Arial" panose="020B0604020202020204" pitchFamily="34" charset="0"/>
                        </a:rPr>
                        <a:t>for international cooperation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07000"/>
                        </a:lnSpc>
                        <a:spcAft>
                          <a:spcPts val="0"/>
                        </a:spcAft>
                      </a:pPr>
                      <a:r>
                        <a:rPr lang="en-GB" sz="1200" dirty="0">
                          <a:effectLst/>
                          <a:latin typeface="Century Gothic" panose="020B0502020202020204" pitchFamily="34" charset="0"/>
                          <a:ea typeface="Times New Roman" panose="02020603050405020304" pitchFamily="18" charset="0"/>
                          <a:cs typeface="Arial" panose="020B0604020202020204" pitchFamily="34" charset="0"/>
                        </a:rPr>
                        <a:t>Due to </a:t>
                      </a:r>
                      <a:r>
                        <a:rPr lang="en-ZA" sz="1200" baseline="0" dirty="0">
                          <a:effectLst/>
                          <a:latin typeface="Century Gothic" panose="020B0502020202020204" pitchFamily="34" charset="0"/>
                          <a:ea typeface="Times New Roman" panose="02020603050405020304" pitchFamily="18" charset="0"/>
                          <a:cs typeface="Arial" panose="020B0604020202020204" pitchFamily="34" charset="0"/>
                        </a:rPr>
                        <a:t> </a:t>
                      </a:r>
                      <a:r>
                        <a:rPr lang="en-GB" sz="1200" dirty="0">
                          <a:effectLst/>
                          <a:latin typeface="Century Gothic" panose="020B0502020202020204" pitchFamily="34" charset="0"/>
                          <a:ea typeface="Times New Roman" panose="02020603050405020304" pitchFamily="18" charset="0"/>
                          <a:cs typeface="Arial" panose="020B0604020202020204" pitchFamily="34" charset="0"/>
                        </a:rPr>
                        <a:t>Covid restrictions engagement opportunities with HDIs were limited</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a:spcAft>
                          <a:spcPts val="0"/>
                        </a:spcAf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552633170"/>
                  </a:ext>
                </a:extLst>
              </a:tr>
              <a:tr h="747251">
                <a:tc>
                  <a:txBody>
                    <a:bodyPr/>
                    <a:lstStyle/>
                    <a:p>
                      <a:pPr>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5 engagements with global</a:t>
                      </a:r>
                      <a:r>
                        <a:rPr lang="en-ZA" sz="120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dirty="0">
                          <a:effectLst/>
                          <a:latin typeface="Century Gothic" panose="020B0502020202020204" pitchFamily="34" charset="0"/>
                          <a:ea typeface="Calibri" panose="020F0502020204030204" pitchFamily="34" charset="0"/>
                          <a:cs typeface="Arial" panose="020B0604020202020204" pitchFamily="34" charset="0"/>
                        </a:rPr>
                        <a:t>science leaders</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1 engagement with global science leaders</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ZA" sz="1200" dirty="0">
                          <a:effectLst/>
                          <a:latin typeface="Century Gothic" panose="020B0502020202020204" pitchFamily="34" charset="0"/>
                          <a:ea typeface="Times New Roman" panose="02020603050405020304" pitchFamily="18" charset="0"/>
                          <a:cs typeface="Arial" panose="020B0604020202020204" pitchFamily="34" charset="0"/>
                        </a:rPr>
                        <a:t>Due to COVID restrictions, engagement with global leaders had limited opportunity</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a:spcAft>
                          <a:spcPts val="0"/>
                        </a:spcAf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3732431590"/>
                  </a:ext>
                </a:extLst>
              </a:tr>
              <a:tr h="816078">
                <a:tc>
                  <a:txBody>
                    <a:bodyPr/>
                    <a:lstStyle/>
                    <a:p>
                      <a:pPr>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6 international STI initiatives</a:t>
                      </a:r>
                      <a:r>
                        <a:rPr lang="en-ZA" sz="120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dirty="0">
                          <a:effectLst/>
                          <a:latin typeface="Century Gothic" panose="020B0502020202020204" pitchFamily="34" charset="0"/>
                          <a:ea typeface="Calibri" panose="020F0502020204030204" pitchFamily="34" charset="0"/>
                          <a:cs typeface="Arial" panose="020B0604020202020204" pitchFamily="34" charset="0"/>
                        </a:rPr>
                        <a:t>focused on SDGs supported</a:t>
                      </a:r>
                      <a:r>
                        <a:rPr lang="en-ZA" sz="120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dirty="0">
                          <a:effectLst/>
                          <a:latin typeface="Century Gothic" panose="020B0502020202020204" pitchFamily="34" charset="0"/>
                          <a:ea typeface="Calibri" panose="020F0502020204030204" pitchFamily="34" charset="0"/>
                          <a:cs typeface="Arial" panose="020B0604020202020204" pitchFamily="34" charset="0"/>
                        </a:rPr>
                        <a:t>by South Africa</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2 international STI  initiatives focused on SDGs supported by South Africa</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spcAft>
                          <a:spcPts val="0"/>
                        </a:spcAft>
                      </a:pPr>
                      <a:r>
                        <a:rPr lang="en-ZA" sz="1200" dirty="0">
                          <a:effectLst/>
                          <a:latin typeface="Century Gothic" panose="020B0502020202020204" pitchFamily="34" charset="0"/>
                          <a:ea typeface="Times New Roman" panose="02020603050405020304" pitchFamily="18" charset="0"/>
                          <a:cs typeface="Arial" panose="020B0604020202020204" pitchFamily="34" charset="0"/>
                        </a:rPr>
                        <a:t>Due to COVID restrictions, engagement on SDG</a:t>
                      </a:r>
                      <a:r>
                        <a:rPr lang="en-ZA" sz="1200" baseline="0" dirty="0">
                          <a:effectLst/>
                          <a:latin typeface="Century Gothic" panose="020B0502020202020204" pitchFamily="34" charset="0"/>
                          <a:ea typeface="Times New Roman" panose="02020603050405020304" pitchFamily="18" charset="0"/>
                          <a:cs typeface="Arial" panose="020B0604020202020204" pitchFamily="34" charset="0"/>
                        </a:rPr>
                        <a:t> </a:t>
                      </a:r>
                      <a:r>
                        <a:rPr lang="en-ZA" sz="1200" dirty="0">
                          <a:effectLst/>
                          <a:latin typeface="Century Gothic" panose="020B0502020202020204" pitchFamily="34" charset="0"/>
                          <a:ea typeface="Times New Roman" panose="02020603050405020304" pitchFamily="18" charset="0"/>
                          <a:cs typeface="Arial" panose="020B0604020202020204" pitchFamily="34" charset="0"/>
                        </a:rPr>
                        <a:t>opportunities was limited</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2989395961"/>
                  </a:ext>
                </a:extLst>
              </a:tr>
              <a:tr h="1150082">
                <a:tc>
                  <a:txBody>
                    <a:bodyPr/>
                    <a:lstStyle/>
                    <a:p>
                      <a:pPr>
                        <a:spcAft>
                          <a:spcPts val="0"/>
                        </a:spcAft>
                      </a:pPr>
                      <a:r>
                        <a:rPr lang="en-ZA" sz="1200" b="0" dirty="0">
                          <a:effectLst/>
                          <a:latin typeface="Century Gothic" panose="020B0502020202020204" pitchFamily="34" charset="0"/>
                          <a:ea typeface="Calibri" panose="020F0502020204030204" pitchFamily="34" charset="0"/>
                          <a:cs typeface="Arial" panose="020B0604020202020204" pitchFamily="34" charset="0"/>
                        </a:rPr>
                        <a:t>No fewer than 2 400 PhD</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students awarded an annual</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bursary as reflected in the</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reports from the NRF and other</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p>
                      <a:pPr>
                        <a:spcAft>
                          <a:spcPts val="0"/>
                        </a:spcAft>
                      </a:pPr>
                      <a:r>
                        <a:rPr lang="en-ZA" sz="1200" b="0" dirty="0">
                          <a:effectLst/>
                          <a:latin typeface="Century Gothic" panose="020B0502020202020204" pitchFamily="34" charset="0"/>
                          <a:ea typeface="Calibri" panose="020F0502020204030204" pitchFamily="34" charset="0"/>
                          <a:cs typeface="Arial" panose="020B0604020202020204" pitchFamily="34" charset="0"/>
                        </a:rPr>
                        <a:t>relevant entities by</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p>
                      <a:r>
                        <a:rPr lang="en-ZA" sz="1200" b="0" dirty="0">
                          <a:effectLst/>
                          <a:latin typeface="Century Gothic" panose="020B0502020202020204" pitchFamily="34" charset="0"/>
                          <a:ea typeface="Calibri" panose="020F0502020204030204" pitchFamily="34" charset="0"/>
                          <a:cs typeface="Arial" panose="020B0604020202020204" pitchFamily="34" charset="0"/>
                        </a:rPr>
                        <a:t>31 March 2021</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lang="en-ZA" sz="1200" b="0" dirty="0">
                          <a:effectLst/>
                          <a:latin typeface="Century Gothic" panose="020B0502020202020204" pitchFamily="34" charset="0"/>
                          <a:ea typeface="Calibri" panose="020F0502020204030204" pitchFamily="34" charset="0"/>
                          <a:cs typeface="Arial" panose="020B0604020202020204" pitchFamily="34" charset="0"/>
                        </a:rPr>
                        <a:t>0 PhD students awarded an annual bursary as reflected in the reports from the NRF and other</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p>
                      <a:pPr>
                        <a:spcAft>
                          <a:spcPts val="0"/>
                        </a:spcAft>
                      </a:pPr>
                      <a:r>
                        <a:rPr lang="en-ZA" sz="1200" b="0" dirty="0">
                          <a:effectLst/>
                          <a:latin typeface="Century Gothic" panose="020B0502020202020204" pitchFamily="34" charset="0"/>
                          <a:ea typeface="Calibri" panose="020F0502020204030204" pitchFamily="34" charset="0"/>
                          <a:cs typeface="Arial" panose="020B0604020202020204" pitchFamily="34" charset="0"/>
                        </a:rPr>
                        <a:t>relevant entities by</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p>
                      <a:r>
                        <a:rPr lang="en-ZA" sz="1200" b="0" dirty="0">
                          <a:effectLst/>
                          <a:latin typeface="Century Gothic" panose="020B0502020202020204" pitchFamily="34" charset="0"/>
                          <a:ea typeface="Calibri" panose="020F0502020204030204" pitchFamily="34" charset="0"/>
                          <a:cs typeface="Arial" panose="020B0604020202020204" pitchFamily="34" charset="0"/>
                        </a:rPr>
                        <a:t>31 March 2021</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panose="02020603050405020304" pitchFamily="18" charset="0"/>
                          <a:cs typeface="Arial" panose="020B0604020202020204" pitchFamily="34" charset="0"/>
                        </a:rPr>
                        <a:t>Due to outstanding evidence from the implementers the indicator was not achieved</a:t>
                      </a:r>
                      <a:endPar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a:spcAft>
                          <a:spcPts val="0"/>
                        </a:spcAf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796990630"/>
                  </a:ext>
                </a:extLst>
              </a:tr>
            </a:tbl>
          </a:graphicData>
        </a:graphic>
      </p:graphicFrame>
      <p:sp>
        <p:nvSpPr>
          <p:cNvPr id="9" name="Content Placeholder 2">
            <a:extLst>
              <a:ext uri="{FF2B5EF4-FFF2-40B4-BE49-F238E27FC236}">
                <a16:creationId xmlns:a16="http://schemas.microsoft.com/office/drawing/2014/main" xmlns="" id="{39DCBF69-C2B0-4302-9AD9-1FE8D86EEB0F}"/>
              </a:ext>
            </a:extLst>
          </p:cNvPr>
          <p:cNvSpPr txBox="1">
            <a:spLocks/>
          </p:cNvSpPr>
          <p:nvPr/>
        </p:nvSpPr>
        <p:spPr>
          <a:xfrm>
            <a:off x="189412" y="519070"/>
            <a:ext cx="3301040" cy="424827"/>
          </a:xfrm>
          <a:prstGeom prst="rect">
            <a:avLst/>
          </a:prstGeom>
          <a:solidFill>
            <a:srgbClr val="FFC000"/>
          </a:solidFill>
        </p:spPr>
        <p:txBody>
          <a:bodyPr vert="horz" lIns="91440" tIns="45720" rIns="91440" bIns="45720"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600" b="1" dirty="0">
                <a:solidFill>
                  <a:schemeClr val="tx1"/>
                </a:solidFill>
                <a:latin typeface="Gill Sans MT" panose="020B0502020104020203" pitchFamily="34" charset="0"/>
              </a:rPr>
              <a:t>Quarter 4 targets not achieved</a:t>
            </a:r>
            <a:r>
              <a:rPr lang="en-GB" sz="1600" b="1" dirty="0">
                <a:solidFill>
                  <a:schemeClr val="tx1"/>
                </a:solidFill>
                <a:latin typeface="Gill Sans MT" panose="020B0502020104020203" pitchFamily="34" charset="0"/>
              </a:rPr>
              <a:t> </a:t>
            </a:r>
            <a:endParaRPr lang="en-ZA" sz="16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xmlns="" val="3147628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846AF59-615F-4976-9067-98E26A50B848}"/>
              </a:ext>
            </a:extLst>
          </p:cNvPr>
          <p:cNvSpPr>
            <a:spLocks noGrp="1"/>
          </p:cNvSpPr>
          <p:nvPr>
            <p:ph type="sldNum" sz="quarter" idx="12"/>
          </p:nvPr>
        </p:nvSpPr>
        <p:spPr/>
        <p:txBody>
          <a:bodyPr/>
          <a:lstStyle/>
          <a:p>
            <a:fld id="{6BEAD508-187F-9C41-8168-FD791BBC9830}" type="slidenum">
              <a:rPr lang="en-US" smtClean="0"/>
              <a:pPr/>
              <a:t>27</a:t>
            </a:fld>
            <a:endParaRPr lang="en-US" dirty="0"/>
          </a:p>
        </p:txBody>
      </p:sp>
      <p:sp>
        <p:nvSpPr>
          <p:cNvPr id="5" name="Title 1">
            <a:extLst>
              <a:ext uri="{FF2B5EF4-FFF2-40B4-BE49-F238E27FC236}">
                <a16:creationId xmlns:a16="http://schemas.microsoft.com/office/drawing/2014/main" xmlns="" id="{071FDCC5-9659-4CD0-A470-5E788227FEF5}"/>
              </a:ext>
            </a:extLst>
          </p:cNvPr>
          <p:cNvSpPr>
            <a:spLocks noGrp="1"/>
          </p:cNvSpPr>
          <p:nvPr>
            <p:ph type="title"/>
          </p:nvPr>
        </p:nvSpPr>
        <p:spPr>
          <a:xfrm>
            <a:off x="-5648" y="124557"/>
            <a:ext cx="9143999" cy="504042"/>
          </a:xfrm>
        </p:spPr>
        <p:txBody>
          <a:bodyPr>
            <a:noAutofit/>
          </a:bodyPr>
          <a:lstStyle/>
          <a:p>
            <a:pPr marL="101600">
              <a:lnSpc>
                <a:spcPct val="80000"/>
              </a:lnSpc>
              <a:spcBef>
                <a:spcPts val="850"/>
              </a:spcBef>
            </a:pPr>
            <a:r>
              <a:rPr lang="en-US" sz="3000" b="1" dirty="0">
                <a:latin typeface="Century Gothic" panose="020B0502020202020204" pitchFamily="34" charset="0"/>
                <a:sym typeface="Helvetica Neue" charset="0"/>
              </a:rPr>
              <a:t>DSI’s Underperformance Overview</a:t>
            </a:r>
            <a:r>
              <a:rPr lang="en-US" sz="3000" dirty="0">
                <a:latin typeface="Century Gothic" panose="020B0502020202020204" pitchFamily="34" charset="0"/>
              </a:rPr>
              <a:t/>
            </a:r>
            <a:br>
              <a:rPr lang="en-US" sz="3000" dirty="0">
                <a:latin typeface="Century Gothic" panose="020B0502020202020204" pitchFamily="34" charset="0"/>
              </a:rPr>
            </a:br>
            <a:r>
              <a:rPr lang="en-US" sz="3000" dirty="0">
                <a:latin typeface="Century Gothic" panose="020B0502020202020204" pitchFamily="34" charset="0"/>
              </a:rPr>
              <a:t/>
            </a:r>
            <a:br>
              <a:rPr lang="en-US" sz="3000" dirty="0">
                <a:latin typeface="Century Gothic" panose="020B0502020202020204" pitchFamily="34" charset="0"/>
              </a:rPr>
            </a:br>
            <a:endParaRPr lang="en-US" sz="30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39DCBF69-C2B0-4302-9AD9-1FE8D86EEB0F}"/>
              </a:ext>
            </a:extLst>
          </p:cNvPr>
          <p:cNvSpPr>
            <a:spLocks noGrp="1"/>
          </p:cNvSpPr>
          <p:nvPr>
            <p:ph idx="1"/>
          </p:nvPr>
        </p:nvSpPr>
        <p:spPr>
          <a:xfrm>
            <a:off x="0" y="1008085"/>
            <a:ext cx="9143999" cy="5832453"/>
          </a:xfrm>
        </p:spPr>
        <p:txBody>
          <a:bodyPr>
            <a:noAutofit/>
          </a:bodyPr>
          <a:lstStyle/>
          <a:p>
            <a:pPr marL="0" indent="0">
              <a:lnSpc>
                <a:spcPct val="110000"/>
              </a:lnSpc>
              <a:buNone/>
            </a:pPr>
            <a:endParaRPr lang="en-ZA" sz="1600" b="1" dirty="0">
              <a:solidFill>
                <a:schemeClr val="tx1"/>
              </a:solidFill>
              <a:latin typeface="Century Gothic" panose="020B0502020202020204" pitchFamily="34" charset="0"/>
            </a:endParaRPr>
          </a:p>
        </p:txBody>
      </p:sp>
      <p:graphicFrame>
        <p:nvGraphicFramePr>
          <p:cNvPr id="7" name="Content Placeholder 3">
            <a:extLst>
              <a:ext uri="{FF2B5EF4-FFF2-40B4-BE49-F238E27FC236}">
                <a16:creationId xmlns:a16="http://schemas.microsoft.com/office/drawing/2014/main" xmlns="" id="{D5248872-2BE7-4130-B81C-B11EEA550F55}"/>
              </a:ext>
            </a:extLst>
          </p:cNvPr>
          <p:cNvGraphicFramePr>
            <a:graphicFrameLocks noGrp="1"/>
          </p:cNvGraphicFramePr>
          <p:nvPr>
            <p:extLst>
              <p:ext uri="{D42A27DB-BD31-4B8C-83A1-F6EECF244321}">
                <p14:modId xmlns:p14="http://schemas.microsoft.com/office/powerpoint/2010/main" xmlns="" val="1437633611"/>
              </p:ext>
            </p:extLst>
          </p:nvPr>
        </p:nvGraphicFramePr>
        <p:xfrm>
          <a:off x="0" y="1008084"/>
          <a:ext cx="9138352" cy="5803169"/>
        </p:xfrm>
        <a:graphic>
          <a:graphicData uri="http://schemas.openxmlformats.org/drawingml/2006/table">
            <a:tbl>
              <a:tblPr/>
              <a:tblGrid>
                <a:gridCol w="2135594">
                  <a:extLst>
                    <a:ext uri="{9D8B030D-6E8A-4147-A177-3AD203B41FA5}">
                      <a16:colId xmlns:a16="http://schemas.microsoft.com/office/drawing/2014/main" xmlns="" val="20000"/>
                    </a:ext>
                  </a:extLst>
                </a:gridCol>
                <a:gridCol w="2056130">
                  <a:extLst>
                    <a:ext uri="{9D8B030D-6E8A-4147-A177-3AD203B41FA5}">
                      <a16:colId xmlns:a16="http://schemas.microsoft.com/office/drawing/2014/main" xmlns="" val="20001"/>
                    </a:ext>
                  </a:extLst>
                </a:gridCol>
                <a:gridCol w="2359399">
                  <a:extLst>
                    <a:ext uri="{9D8B030D-6E8A-4147-A177-3AD203B41FA5}">
                      <a16:colId xmlns:a16="http://schemas.microsoft.com/office/drawing/2014/main" xmlns="" val="20002"/>
                    </a:ext>
                  </a:extLst>
                </a:gridCol>
                <a:gridCol w="1020016">
                  <a:extLst>
                    <a:ext uri="{9D8B030D-6E8A-4147-A177-3AD203B41FA5}">
                      <a16:colId xmlns:a16="http://schemas.microsoft.com/office/drawing/2014/main" xmlns="" val="20003"/>
                    </a:ext>
                  </a:extLst>
                </a:gridCol>
                <a:gridCol w="1567213">
                  <a:extLst>
                    <a:ext uri="{9D8B030D-6E8A-4147-A177-3AD203B41FA5}">
                      <a16:colId xmlns:a16="http://schemas.microsoft.com/office/drawing/2014/main" xmlns="" val="20004"/>
                    </a:ext>
                  </a:extLst>
                </a:gridCol>
              </a:tblGrid>
              <a:tr h="5552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Quarter 4  Target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Quarter  4 Progress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Reasons for non-achievement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Status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Variance Classification </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590324">
                <a:tc>
                  <a:txBody>
                    <a:bodyPr/>
                    <a:lstStyle/>
                    <a:p>
                      <a:pPr>
                        <a:spcAft>
                          <a:spcPts val="0"/>
                        </a:spcAft>
                      </a:pPr>
                      <a:r>
                        <a:rPr lang="en-ZA" sz="1200" b="0" dirty="0">
                          <a:effectLst/>
                          <a:latin typeface="Century Gothic" panose="020B0502020202020204" pitchFamily="34" charset="0"/>
                          <a:ea typeface="Calibri" panose="020F0502020204030204" pitchFamily="34" charset="0"/>
                          <a:cs typeface="Arial" panose="020B0604020202020204" pitchFamily="34" charset="0"/>
                        </a:rPr>
                        <a:t>No fewer than 8 000 pipeline</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p>
                      <a:pPr>
                        <a:spcAft>
                          <a:spcPts val="0"/>
                        </a:spcAft>
                      </a:pPr>
                      <a:r>
                        <a:rPr lang="en-ZA" sz="1200" b="0" dirty="0">
                          <a:effectLst/>
                          <a:latin typeface="Century Gothic" panose="020B0502020202020204" pitchFamily="34" charset="0"/>
                          <a:ea typeface="Calibri" panose="020F0502020204030204" pitchFamily="34" charset="0"/>
                          <a:cs typeface="Arial" panose="020B0604020202020204" pitchFamily="34" charset="0"/>
                        </a:rPr>
                        <a:t>postgraduate students</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p>
                      <a:pPr>
                        <a:spcAft>
                          <a:spcPts val="0"/>
                        </a:spcAft>
                      </a:pPr>
                      <a:r>
                        <a:rPr lang="en-ZA" sz="1200" b="0" dirty="0">
                          <a:effectLst/>
                          <a:latin typeface="Century Gothic" panose="020B0502020202020204" pitchFamily="34" charset="0"/>
                          <a:ea typeface="Calibri" panose="020F0502020204030204" pitchFamily="34" charset="0"/>
                          <a:cs typeface="Arial" panose="020B0604020202020204" pitchFamily="34" charset="0"/>
                        </a:rPr>
                        <a:t>awarded an annual bursary as</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reflected in the reports from</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the NRF and other relevant</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ZA" sz="1200" b="0" dirty="0">
                          <a:effectLst/>
                          <a:latin typeface="Century Gothic" panose="020B0502020202020204" pitchFamily="34" charset="0"/>
                          <a:ea typeface="Calibri" panose="020F0502020204030204" pitchFamily="34" charset="0"/>
                          <a:cs typeface="Arial" panose="020B0604020202020204" pitchFamily="34" charset="0"/>
                        </a:rPr>
                        <a:t>entities by 31 March 2021</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lang="en-ZA" sz="1200" b="0" dirty="0">
                          <a:effectLst/>
                          <a:latin typeface="Century Gothic" panose="020B0502020202020204" pitchFamily="34" charset="0"/>
                          <a:ea typeface="Calibri" panose="020F0502020204030204" pitchFamily="34" charset="0"/>
                          <a:cs typeface="Arial" panose="020B0604020202020204" pitchFamily="34" charset="0"/>
                        </a:rPr>
                        <a:t>0 pipeline postgraduate students awarded an annual bursary as</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reflected in the reports from</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the NRF and other relevant</a:t>
                      </a:r>
                      <a:r>
                        <a:rPr lang="en-ZA" sz="1200" b="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b="0" dirty="0">
                          <a:effectLst/>
                          <a:latin typeface="Century Gothic" panose="020B0502020202020204" pitchFamily="34" charset="0"/>
                          <a:ea typeface="Calibri" panose="020F0502020204030204" pitchFamily="34" charset="0"/>
                          <a:cs typeface="Arial" panose="020B0604020202020204" pitchFamily="34" charset="0"/>
                        </a:rPr>
                        <a:t>entities by 31 March 2021</a:t>
                      </a:r>
                      <a:endParaRPr lang="en-ZA" sz="1200" b="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spcAft>
                          <a:spcPts val="0"/>
                        </a:spcAft>
                      </a:pPr>
                      <a:r>
                        <a:rPr lang="en-GB" sz="1200" b="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Due to outstanding evidence from the implementers the indicator was not achieved</a:t>
                      </a:r>
                      <a:endParaRPr lang="en-US" sz="1200" b="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116206583"/>
                  </a:ext>
                </a:extLst>
              </a:tr>
              <a:tr h="3039881">
                <a:tc>
                  <a:txBody>
                    <a:bodyPr/>
                    <a:lstStyle/>
                    <a:p>
                      <a:pPr>
                        <a:spcAft>
                          <a:spcPts val="0"/>
                        </a:spcAft>
                      </a:pPr>
                      <a:r>
                        <a:rPr lang="en-ZA" sz="1200" dirty="0">
                          <a:effectLst/>
                          <a:latin typeface="Century Gothic" panose="020B0502020202020204" pitchFamily="34" charset="0"/>
                          <a:ea typeface="Calibri" panose="020F0502020204030204" pitchFamily="34" charset="0"/>
                        </a:rPr>
                        <a:t>Minister’s approval of the</a:t>
                      </a:r>
                      <a:r>
                        <a:rPr lang="en-ZA" sz="1200" baseline="0" dirty="0">
                          <a:effectLst/>
                          <a:latin typeface="Century Gothic" panose="020B0502020202020204" pitchFamily="34" charset="0"/>
                          <a:ea typeface="Calibri" panose="020F0502020204030204" pitchFamily="34" charset="0"/>
                        </a:rPr>
                        <a:t> </a:t>
                      </a:r>
                      <a:r>
                        <a:rPr lang="en-ZA" sz="1200" dirty="0">
                          <a:effectLst/>
                          <a:latin typeface="Century Gothic" panose="020B0502020202020204" pitchFamily="34" charset="0"/>
                          <a:ea typeface="Calibri" panose="020F0502020204030204" pitchFamily="34" charset="0"/>
                        </a:rPr>
                        <a:t>Regulations under the IK Act</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lang="en-ZA" sz="1200" dirty="0">
                          <a:effectLst/>
                          <a:latin typeface="Century Gothic" panose="020B0502020202020204" pitchFamily="34" charset="0"/>
                          <a:ea typeface="Times New Roman" panose="02020603050405020304" pitchFamily="18" charset="0"/>
                        </a:rPr>
                        <a:t>The Minister could not approve the IK Act Regulations due to internal delays in finalising the regulations for consultations to take place. On 10 March 2021, EXCO recommended that the regulations be subjected to consultation. In line with the advice from the Legal Services Unit, the Minister must also approve the consultation process of the regulations, then the DSI will embark on a widespread consultation process.</a:t>
                      </a:r>
                      <a:endPar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spcAft>
                          <a:spcPts val="0"/>
                        </a:spcAft>
                      </a:pPr>
                      <a:r>
                        <a:rPr lang="en-ZA" sz="1200" dirty="0">
                          <a:effectLst/>
                          <a:latin typeface="Century Gothic" panose="020B0502020202020204" pitchFamily="34" charset="0"/>
                          <a:ea typeface="Times New Roman" panose="02020603050405020304" pitchFamily="18" charset="0"/>
                        </a:rPr>
                        <a:t>Due to internal delays in finalising the IK Act Regulations, the outputs were not achieved</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Ineffectiveness of implementers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333412720"/>
                  </a:ext>
                </a:extLst>
              </a:tr>
            </a:tbl>
          </a:graphicData>
        </a:graphic>
      </p:graphicFrame>
      <p:sp>
        <p:nvSpPr>
          <p:cNvPr id="9" name="Content Placeholder 2">
            <a:extLst>
              <a:ext uri="{FF2B5EF4-FFF2-40B4-BE49-F238E27FC236}">
                <a16:creationId xmlns:a16="http://schemas.microsoft.com/office/drawing/2014/main" xmlns="" id="{39DCBF69-C2B0-4302-9AD9-1FE8D86EEB0F}"/>
              </a:ext>
            </a:extLst>
          </p:cNvPr>
          <p:cNvSpPr txBox="1">
            <a:spLocks/>
          </p:cNvSpPr>
          <p:nvPr/>
        </p:nvSpPr>
        <p:spPr>
          <a:xfrm>
            <a:off x="189412" y="519070"/>
            <a:ext cx="3301040" cy="424827"/>
          </a:xfrm>
          <a:prstGeom prst="rect">
            <a:avLst/>
          </a:prstGeom>
          <a:solidFill>
            <a:srgbClr val="FFC000"/>
          </a:solidFill>
        </p:spPr>
        <p:txBody>
          <a:bodyPr vert="horz" lIns="91440" tIns="45720" rIns="91440" bIns="45720"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600" b="1">
                <a:solidFill>
                  <a:schemeClr val="tx1"/>
                </a:solidFill>
                <a:latin typeface="Gill Sans MT" panose="020B0502020104020203" pitchFamily="34" charset="0"/>
              </a:rPr>
              <a:t>Quarter 1 targets not achieved</a:t>
            </a:r>
            <a:r>
              <a:rPr lang="en-GB" sz="1600" b="1">
                <a:solidFill>
                  <a:schemeClr val="tx1"/>
                </a:solidFill>
                <a:latin typeface="Gill Sans MT" panose="020B0502020104020203" pitchFamily="34" charset="0"/>
              </a:rPr>
              <a:t> </a:t>
            </a:r>
            <a:endParaRPr lang="en-ZA" sz="16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xmlns="" val="2762929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846AF59-615F-4976-9067-98E26A50B848}"/>
              </a:ext>
            </a:extLst>
          </p:cNvPr>
          <p:cNvSpPr>
            <a:spLocks noGrp="1"/>
          </p:cNvSpPr>
          <p:nvPr>
            <p:ph type="sldNum" sz="quarter" idx="12"/>
          </p:nvPr>
        </p:nvSpPr>
        <p:spPr/>
        <p:txBody>
          <a:bodyPr/>
          <a:lstStyle/>
          <a:p>
            <a:fld id="{6BEAD508-187F-9C41-8168-FD791BBC9830}" type="slidenum">
              <a:rPr lang="en-US" smtClean="0"/>
              <a:pPr/>
              <a:t>28</a:t>
            </a:fld>
            <a:endParaRPr lang="en-US" dirty="0"/>
          </a:p>
        </p:txBody>
      </p:sp>
      <p:sp>
        <p:nvSpPr>
          <p:cNvPr id="5" name="Title 1">
            <a:extLst>
              <a:ext uri="{FF2B5EF4-FFF2-40B4-BE49-F238E27FC236}">
                <a16:creationId xmlns:a16="http://schemas.microsoft.com/office/drawing/2014/main" xmlns="" id="{071FDCC5-9659-4CD0-A470-5E788227FEF5}"/>
              </a:ext>
            </a:extLst>
          </p:cNvPr>
          <p:cNvSpPr>
            <a:spLocks noGrp="1"/>
          </p:cNvSpPr>
          <p:nvPr>
            <p:ph type="title"/>
          </p:nvPr>
        </p:nvSpPr>
        <p:spPr>
          <a:xfrm>
            <a:off x="0" y="1"/>
            <a:ext cx="9143999" cy="1008084"/>
          </a:xfrm>
        </p:spPr>
        <p:txBody>
          <a:bodyPr>
            <a:noAutofit/>
          </a:bodyPr>
          <a:lstStyle/>
          <a:p>
            <a:pPr marL="101600">
              <a:lnSpc>
                <a:spcPct val="80000"/>
              </a:lnSpc>
              <a:spcBef>
                <a:spcPts val="850"/>
              </a:spcBef>
            </a:pPr>
            <a:r>
              <a:rPr lang="en-US" sz="3000" b="1" dirty="0">
                <a:latin typeface="Century Gothic" panose="020B0502020202020204" pitchFamily="34" charset="0"/>
                <a:sym typeface="Helvetica Neue" charset="0"/>
              </a:rPr>
              <a:t>DSI’s Underperformance Overview</a:t>
            </a:r>
            <a:r>
              <a:rPr lang="en-US" sz="3000" dirty="0">
                <a:latin typeface="Century Gothic" panose="020B0502020202020204" pitchFamily="34" charset="0"/>
              </a:rPr>
              <a:t/>
            </a:r>
            <a:br>
              <a:rPr lang="en-US" sz="3000" dirty="0">
                <a:latin typeface="Century Gothic" panose="020B0502020202020204" pitchFamily="34" charset="0"/>
              </a:rPr>
            </a:br>
            <a:r>
              <a:rPr lang="en-US" sz="3000" dirty="0">
                <a:latin typeface="Century Gothic" panose="020B0502020202020204" pitchFamily="34" charset="0"/>
              </a:rPr>
              <a:t/>
            </a:r>
            <a:br>
              <a:rPr lang="en-US" sz="3000" dirty="0">
                <a:latin typeface="Century Gothic" panose="020B0502020202020204" pitchFamily="34" charset="0"/>
              </a:rPr>
            </a:br>
            <a:endParaRPr lang="en-US" sz="30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39DCBF69-C2B0-4302-9AD9-1FE8D86EEB0F}"/>
              </a:ext>
            </a:extLst>
          </p:cNvPr>
          <p:cNvSpPr>
            <a:spLocks noGrp="1"/>
          </p:cNvSpPr>
          <p:nvPr>
            <p:ph idx="1"/>
          </p:nvPr>
        </p:nvSpPr>
        <p:spPr>
          <a:xfrm>
            <a:off x="0" y="1008085"/>
            <a:ext cx="9143999" cy="5832453"/>
          </a:xfrm>
        </p:spPr>
        <p:txBody>
          <a:bodyPr>
            <a:noAutofit/>
          </a:bodyPr>
          <a:lstStyle/>
          <a:p>
            <a:pPr marL="0" indent="0">
              <a:lnSpc>
                <a:spcPct val="110000"/>
              </a:lnSpc>
              <a:buNone/>
            </a:pPr>
            <a:endParaRPr lang="en-ZA" sz="1600" b="1" dirty="0">
              <a:solidFill>
                <a:schemeClr val="tx1"/>
              </a:solidFill>
            </a:endParaRPr>
          </a:p>
        </p:txBody>
      </p:sp>
      <p:graphicFrame>
        <p:nvGraphicFramePr>
          <p:cNvPr id="7" name="Content Placeholder 3">
            <a:extLst>
              <a:ext uri="{FF2B5EF4-FFF2-40B4-BE49-F238E27FC236}">
                <a16:creationId xmlns:a16="http://schemas.microsoft.com/office/drawing/2014/main" xmlns="" id="{D5248872-2BE7-4130-B81C-B11EEA550F55}"/>
              </a:ext>
            </a:extLst>
          </p:cNvPr>
          <p:cNvGraphicFramePr>
            <a:graphicFrameLocks noGrp="1"/>
          </p:cNvGraphicFramePr>
          <p:nvPr>
            <p:extLst>
              <p:ext uri="{D42A27DB-BD31-4B8C-83A1-F6EECF244321}">
                <p14:modId xmlns:p14="http://schemas.microsoft.com/office/powerpoint/2010/main" xmlns="" val="1717764052"/>
              </p:ext>
            </p:extLst>
          </p:nvPr>
        </p:nvGraphicFramePr>
        <p:xfrm>
          <a:off x="-1" y="1008084"/>
          <a:ext cx="9143999" cy="5832453"/>
        </p:xfrm>
        <a:graphic>
          <a:graphicData uri="http://schemas.openxmlformats.org/drawingml/2006/table">
            <a:tbl>
              <a:tblPr/>
              <a:tblGrid>
                <a:gridCol w="1895088">
                  <a:extLst>
                    <a:ext uri="{9D8B030D-6E8A-4147-A177-3AD203B41FA5}">
                      <a16:colId xmlns:a16="http://schemas.microsoft.com/office/drawing/2014/main" xmlns="" val="20000"/>
                    </a:ext>
                  </a:extLst>
                </a:gridCol>
                <a:gridCol w="1940371">
                  <a:extLst>
                    <a:ext uri="{9D8B030D-6E8A-4147-A177-3AD203B41FA5}">
                      <a16:colId xmlns:a16="http://schemas.microsoft.com/office/drawing/2014/main" xmlns="" val="20001"/>
                    </a:ext>
                  </a:extLst>
                </a:gridCol>
                <a:gridCol w="2655368">
                  <a:extLst>
                    <a:ext uri="{9D8B030D-6E8A-4147-A177-3AD203B41FA5}">
                      <a16:colId xmlns:a16="http://schemas.microsoft.com/office/drawing/2014/main" xmlns="" val="20002"/>
                    </a:ext>
                  </a:extLst>
                </a:gridCol>
                <a:gridCol w="1084990">
                  <a:extLst>
                    <a:ext uri="{9D8B030D-6E8A-4147-A177-3AD203B41FA5}">
                      <a16:colId xmlns:a16="http://schemas.microsoft.com/office/drawing/2014/main" xmlns="" val="20003"/>
                    </a:ext>
                  </a:extLst>
                </a:gridCol>
                <a:gridCol w="1568182">
                  <a:extLst>
                    <a:ext uri="{9D8B030D-6E8A-4147-A177-3AD203B41FA5}">
                      <a16:colId xmlns:a16="http://schemas.microsoft.com/office/drawing/2014/main" xmlns="" val="20004"/>
                    </a:ext>
                  </a:extLst>
                </a:gridCol>
              </a:tblGrid>
              <a:tr h="5158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Quarter 4  Target</a:t>
                      </a: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Quarter  4 Progress</a:t>
                      </a: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Reasons for non-achievement</a:t>
                      </a: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Status</a:t>
                      </a: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Variance Classification </a:t>
                      </a: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676990">
                <a:tc>
                  <a:txBody>
                    <a:bodyPr/>
                    <a:lstStyle/>
                    <a:p>
                      <a:pPr algn="l">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Preapproval decisions</a:t>
                      </a:r>
                      <a:r>
                        <a:rPr lang="en-ZA" sz="120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dirty="0">
                          <a:effectLst/>
                          <a:latin typeface="Century Gothic" panose="020B0502020202020204" pitchFamily="34" charset="0"/>
                          <a:ea typeface="Calibri" panose="020F0502020204030204" pitchFamily="34" charset="0"/>
                          <a:cs typeface="Arial" panose="020B0604020202020204" pitchFamily="34" charset="0"/>
                        </a:rPr>
                        <a:t>provided</a:t>
                      </a:r>
                      <a:r>
                        <a:rPr lang="en-ZA" sz="120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dirty="0">
                          <a:effectLst/>
                          <a:latin typeface="Century Gothic" panose="020B0502020202020204" pitchFamily="34" charset="0"/>
                          <a:ea typeface="Calibri" panose="020F0502020204030204" pitchFamily="34" charset="0"/>
                          <a:cs typeface="Arial" panose="020B0604020202020204" pitchFamily="34" charset="0"/>
                        </a:rPr>
                        <a:t>within 90 days on 80% of</a:t>
                      </a:r>
                      <a:r>
                        <a:rPr lang="en-ZA" sz="120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dirty="0">
                          <a:effectLst/>
                          <a:latin typeface="Century Gothic" panose="020B0502020202020204" pitchFamily="34" charset="0"/>
                          <a:ea typeface="Calibri" panose="020F0502020204030204" pitchFamily="34" charset="0"/>
                          <a:cs typeface="Arial" panose="020B0604020202020204" pitchFamily="34" charset="0"/>
                        </a:rPr>
                        <a:t>applications</a:t>
                      </a:r>
                      <a:r>
                        <a:rPr lang="en-ZA" sz="120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dirty="0">
                          <a:effectLst/>
                          <a:latin typeface="Century Gothic" panose="020B0502020202020204" pitchFamily="34" charset="0"/>
                          <a:ea typeface="Calibri" panose="020F0502020204030204" pitchFamily="34" charset="0"/>
                          <a:cs typeface="Arial" panose="020B0604020202020204" pitchFamily="34" charset="0"/>
                        </a:rPr>
                        <a:t>received between</a:t>
                      </a:r>
                      <a:r>
                        <a:rPr lang="en-ZA" sz="1200" baseline="0" dirty="0">
                          <a:effectLst/>
                          <a:latin typeface="Century Gothic" panose="020B0502020202020204" pitchFamily="34" charset="0"/>
                          <a:ea typeface="Calibri" panose="020F0502020204030204" pitchFamily="34" charset="0"/>
                          <a:cs typeface="Arial" panose="020B0604020202020204" pitchFamily="34" charset="0"/>
                        </a:rPr>
                        <a:t> </a:t>
                      </a:r>
                      <a:r>
                        <a:rPr lang="en-ZA" sz="1200" dirty="0">
                          <a:effectLst/>
                          <a:latin typeface="Century Gothic" panose="020B0502020202020204" pitchFamily="34" charset="0"/>
                          <a:ea typeface="Calibri" panose="020F0502020204030204" pitchFamily="34" charset="0"/>
                          <a:cs typeface="Arial" panose="020B0604020202020204" pitchFamily="34" charset="0"/>
                        </a:rPr>
                        <a:t>1 October 2020 and 31 December</a:t>
                      </a:r>
                      <a:r>
                        <a:rPr lang="en-ZA" sz="1200" baseline="0" dirty="0">
                          <a:effectLst/>
                          <a:latin typeface="Century Gothic" panose="020B0502020202020204" pitchFamily="34" charset="0"/>
                          <a:ea typeface="Calibri" panose="020F0502020204030204" pitchFamily="34" charset="0"/>
                          <a:cs typeface="Arial" panose="020B0604020202020204" pitchFamily="34" charset="0"/>
                        </a:rPr>
                        <a:t> 2020</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Preapproval decisions provided within 90 days on 20,2% of applications received between 1 October 2020 and 31 December 2020</a:t>
                      </a:r>
                      <a:endParaRPr kumimoji="0" lang="en-ZA" sz="12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spcAft>
                          <a:spcPts val="0"/>
                        </a:spcAft>
                      </a:pPr>
                      <a:r>
                        <a:rPr lang="en-ZA" sz="1200" dirty="0">
                          <a:effectLst/>
                          <a:latin typeface="Century Gothic" panose="020B0502020202020204" pitchFamily="34" charset="0"/>
                          <a:ea typeface="Times New Roman" panose="02020603050405020304" pitchFamily="18" charset="0"/>
                          <a:cs typeface="Arial" panose="020B0604020202020204" pitchFamily="34" charset="0"/>
                        </a:rPr>
                        <a:t>Capacity within the R&amp;D Tax Incentive unit, no online system, delays caused by requests for additional information from applicants as well as adherence to the PAJA process, general delays with processing applications.</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3532153271"/>
                  </a:ext>
                </a:extLst>
              </a:tr>
              <a:tr h="3639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effectLst/>
                          <a:latin typeface="Century Gothic" panose="020B0502020202020204" pitchFamily="34" charset="0"/>
                          <a:ea typeface="Calibri" panose="020F0502020204030204" pitchFamily="34" charset="0"/>
                          <a:cs typeface="Arial" panose="020B0604020202020204" pitchFamily="34" charset="0"/>
                        </a:rPr>
                        <a:t>300 PYEI beneficiaries</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lnSpc>
                          <a:spcPct val="115000"/>
                        </a:lnSpc>
                        <a:spcAft>
                          <a:spcPts val="0"/>
                        </a:spcAft>
                      </a:pPr>
                      <a:r>
                        <a:rPr lang="en-ZA" sz="1200" dirty="0">
                          <a:effectLst/>
                          <a:latin typeface="Century Gothic" panose="020B0502020202020204" pitchFamily="34" charset="0"/>
                          <a:ea typeface="Times New Roman" panose="02020603050405020304" pitchFamily="18" charset="0"/>
                          <a:cs typeface="Arial" panose="020B0604020202020204" pitchFamily="34" charset="0"/>
                        </a:rPr>
                        <a:t>66 Presidential Youth Employment Beneficiaries.</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lnSpc>
                          <a:spcPct val="107000"/>
                        </a:lnSpc>
                        <a:spcAft>
                          <a:spcPts val="0"/>
                        </a:spcAft>
                      </a:pPr>
                      <a:r>
                        <a:rPr lang="en-ZA" sz="1200" dirty="0">
                          <a:effectLst/>
                          <a:latin typeface="Century Gothic" panose="020B0502020202020204" pitchFamily="34" charset="0"/>
                          <a:ea typeface="Times New Roman" panose="02020603050405020304" pitchFamily="18" charset="0"/>
                          <a:cs typeface="Arial" panose="020B0604020202020204" pitchFamily="34" charset="0"/>
                        </a:rPr>
                        <a:t>A new indicator introduced after the start of the financial year, that is, in July 2021 to accommodate performance requirements associated with the Presidential Employment Stimulus. The initiative initially encountered delays to the funding allocation only being finalised in September. The available funding was not sufficient to continue with the initiative and savings needed to be generated to cover the shortfall. This only happened by December</a:t>
                      </a:r>
                    </a:p>
                  </a:txBody>
                  <a:tcPr marL="68580" marR="68580" marT="32385" marB="323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Not Achieved</a:t>
                      </a:r>
                      <a:endParaRPr kumimoji="0" lang="en-GB"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Process delays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01"/>
                  </a:ext>
                </a:extLst>
              </a:tr>
            </a:tbl>
          </a:graphicData>
        </a:graphic>
      </p:graphicFrame>
      <p:sp>
        <p:nvSpPr>
          <p:cNvPr id="9" name="Content Placeholder 2">
            <a:extLst>
              <a:ext uri="{FF2B5EF4-FFF2-40B4-BE49-F238E27FC236}">
                <a16:creationId xmlns:a16="http://schemas.microsoft.com/office/drawing/2014/main" xmlns="" id="{39DCBF69-C2B0-4302-9AD9-1FE8D86EEB0F}"/>
              </a:ext>
            </a:extLst>
          </p:cNvPr>
          <p:cNvSpPr txBox="1">
            <a:spLocks/>
          </p:cNvSpPr>
          <p:nvPr/>
        </p:nvSpPr>
        <p:spPr>
          <a:xfrm>
            <a:off x="189412" y="519070"/>
            <a:ext cx="3301040" cy="424827"/>
          </a:xfrm>
          <a:prstGeom prst="rect">
            <a:avLst/>
          </a:prstGeom>
          <a:solidFill>
            <a:srgbClr val="FFC000"/>
          </a:solidFill>
        </p:spPr>
        <p:txBody>
          <a:bodyPr vert="horz" lIns="91440" tIns="45720" rIns="91440" bIns="45720"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600" b="1" dirty="0">
                <a:solidFill>
                  <a:schemeClr val="tx1"/>
                </a:solidFill>
                <a:latin typeface="Gill Sans MT" panose="020B0502020104020203" pitchFamily="34" charset="0"/>
              </a:rPr>
              <a:t>Quarter 4 targets not achieved</a:t>
            </a:r>
            <a:r>
              <a:rPr lang="en-GB" sz="1600" b="1" dirty="0">
                <a:solidFill>
                  <a:schemeClr val="tx1"/>
                </a:solidFill>
                <a:latin typeface="Gill Sans MT" panose="020B0502020104020203" pitchFamily="34" charset="0"/>
              </a:rPr>
              <a:t> </a:t>
            </a:r>
            <a:endParaRPr lang="en-ZA" sz="16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xmlns="" val="238792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CC7343AE-23DE-FD4B-B75D-4A4A6BC5177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179D1546-E2A0-4744-95A1-67723CA71490}"/>
              </a:ext>
            </a:extLst>
          </p:cNvPr>
          <p:cNvSpPr>
            <a:spLocks noGrp="1"/>
          </p:cNvSpPr>
          <p:nvPr>
            <p:ph type="title"/>
          </p:nvPr>
        </p:nvSpPr>
        <p:spPr>
          <a:xfrm>
            <a:off x="0" y="127820"/>
            <a:ext cx="9067799" cy="805054"/>
          </a:xfrm>
        </p:spPr>
        <p:txBody>
          <a:bodyPr anchor="ctr">
            <a:noAutofit/>
          </a:bodyPr>
          <a:lstStyle/>
          <a:p>
            <a:pPr marL="101600">
              <a:lnSpc>
                <a:spcPct val="80000"/>
              </a:lnSpc>
              <a:spcBef>
                <a:spcPts val="850"/>
              </a:spcBef>
            </a:pPr>
            <a:r>
              <a:rPr lang="en-US" sz="3200" b="1" dirty="0">
                <a:latin typeface="Century Gothic" panose="020B0502020202020204" pitchFamily="34" charset="0"/>
              </a:rPr>
              <a:t/>
            </a:r>
            <a:br>
              <a:rPr lang="en-US" sz="3200" b="1" dirty="0">
                <a:latin typeface="Century Gothic" panose="020B0502020202020204" pitchFamily="34" charset="0"/>
              </a:rPr>
            </a:br>
            <a:r>
              <a:rPr lang="en-US" sz="3200" b="1" dirty="0">
                <a:latin typeface="Century Gothic" panose="020B0502020202020204" pitchFamily="34" charset="0"/>
              </a:rPr>
              <a:t/>
            </a:r>
            <a:br>
              <a:rPr lang="en-US" sz="3200" b="1" dirty="0">
                <a:latin typeface="Century Gothic" panose="020B0502020202020204" pitchFamily="34" charset="0"/>
              </a:rPr>
            </a:br>
            <a:r>
              <a:rPr lang="en-US" sz="3200" b="1" dirty="0">
                <a:latin typeface="Century Gothic" panose="020B0502020202020204" pitchFamily="34" charset="0"/>
              </a:rPr>
              <a:t>DSI vision and mission </a:t>
            </a:r>
            <a:r>
              <a:rPr lang="en-GB" sz="3200" b="1" dirty="0">
                <a:latin typeface="Century Gothic" panose="020B0502020202020204" pitchFamily="34" charset="0"/>
              </a:rPr>
              <a:t/>
            </a:r>
            <a:br>
              <a:rPr lang="en-GB" sz="3200" b="1" dirty="0">
                <a:latin typeface="Century Gothic" panose="020B0502020202020204" pitchFamily="34" charset="0"/>
              </a:rPr>
            </a:br>
            <a:r>
              <a:rPr lang="en-US" sz="3600" dirty="0">
                <a:latin typeface="Century Gothic" panose="020B0502020202020204" pitchFamily="34" charset="0"/>
              </a:rPr>
              <a:t/>
            </a:r>
            <a:br>
              <a:rPr lang="en-US" sz="3600" dirty="0">
                <a:latin typeface="Century Gothic" panose="020B0502020202020204" pitchFamily="34" charset="0"/>
              </a:rPr>
            </a:br>
            <a:endParaRPr lang="en-US" sz="3000" b="1" dirty="0">
              <a:latin typeface="Century Gothic" panose="020B0502020202020204" pitchFamily="34" charset="0"/>
            </a:endParaRPr>
          </a:p>
        </p:txBody>
      </p:sp>
      <p:sp>
        <p:nvSpPr>
          <p:cNvPr id="7" name="Rectangle 3">
            <a:extLst>
              <a:ext uri="{FF2B5EF4-FFF2-40B4-BE49-F238E27FC236}">
                <a16:creationId xmlns:a16="http://schemas.microsoft.com/office/drawing/2014/main" xmlns="" id="{2719A20F-A6FF-4191-95BF-E2B38962FCF7}"/>
              </a:ext>
            </a:extLst>
          </p:cNvPr>
          <p:cNvSpPr txBox="1">
            <a:spLocks noChangeArrowheads="1"/>
          </p:cNvSpPr>
          <p:nvPr/>
        </p:nvSpPr>
        <p:spPr>
          <a:xfrm>
            <a:off x="-1" y="1019908"/>
            <a:ext cx="9067799" cy="5599967"/>
          </a:xfrm>
          <a:prstGeom prst="rect">
            <a:avLst/>
          </a:prstGeom>
        </p:spPr>
        <p:txBody>
          <a:bodyPr vert="horz" lIns="91440" tIns="45720" rIns="91440" bIns="45720" rtlCol="0">
            <a:norm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228029" marR="0" lvl="0" indent="-228029" algn="ctr"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FF6600"/>
              </a:solidFill>
              <a:effectLst/>
              <a:uLnTx/>
              <a:uFillTx/>
              <a:latin typeface="Century Gothic" panose="020B0502020202020204" pitchFamily="34" charset="0"/>
            </a:endParaRPr>
          </a:p>
          <a:p>
            <a:pPr marL="228029" marR="0" lvl="0" indent="-228029" algn="ctr" defTabSz="912114" rtl="0" eaLnBrk="1" fontAlgn="auto" latinLnBrk="0" hangingPunct="1">
              <a:lnSpc>
                <a:spcPct val="90000"/>
              </a:lnSpc>
              <a:spcBef>
                <a:spcPts val="998"/>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6600"/>
                </a:solidFill>
                <a:effectLst/>
                <a:uLnTx/>
                <a:uFillTx/>
                <a:latin typeface="Century Gothic" panose="020B0502020202020204" pitchFamily="34" charset="0"/>
              </a:rPr>
              <a:t>Vision</a:t>
            </a:r>
          </a:p>
          <a:p>
            <a:pPr marL="0" marR="0" lvl="1" indent="-228029" algn="ctr" defTabSz="912114" rtl="0" eaLnBrk="1" fontAlgn="auto" latinLnBrk="0" hangingPunct="1">
              <a:lnSpc>
                <a:spcPct val="150000"/>
              </a:lnSpc>
              <a:spcBef>
                <a:spcPts val="499"/>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Arial" pitchFamily="34" charset="0"/>
              </a:rPr>
              <a:t>Increased well-being and prosperity through science, technology and innovation. </a:t>
            </a:r>
          </a:p>
          <a:p>
            <a:pPr marL="0" marR="0" lvl="1" indent="-228029" algn="ctr" defTabSz="912114" rtl="0" eaLnBrk="1" fontAlgn="auto" latinLnBrk="0" hangingPunct="1">
              <a:lnSpc>
                <a:spcPct val="150000"/>
              </a:lnSpc>
              <a:spcBef>
                <a:spcPts val="499"/>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Arial" pitchFamily="34" charset="0"/>
            </a:endParaRPr>
          </a:p>
          <a:p>
            <a:pPr marL="0" marR="0" lvl="1" indent="-228029" algn="ctr"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Arial" pitchFamily="34" charset="0"/>
            </a:endParaRPr>
          </a:p>
          <a:p>
            <a:pPr marL="228029" marR="0" lvl="0" indent="-228029" algn="ctr" defTabSz="912114" rtl="0" eaLnBrk="1" fontAlgn="auto" latinLnBrk="0" hangingPunct="1">
              <a:lnSpc>
                <a:spcPct val="90000"/>
              </a:lnSpc>
              <a:spcBef>
                <a:spcPts val="998"/>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6600"/>
                </a:solidFill>
                <a:effectLst/>
                <a:uLnTx/>
                <a:uFillTx/>
                <a:latin typeface="Century Gothic" panose="020B0502020202020204" pitchFamily="34" charset="0"/>
              </a:rPr>
              <a:t>Mission</a:t>
            </a:r>
          </a:p>
          <a:p>
            <a:pPr marL="0" marR="0" lvl="1" indent="-228029" algn="ctr" defTabSz="912114" rtl="0" eaLnBrk="1" fontAlgn="auto" latinLnBrk="0" hangingPunct="1">
              <a:lnSpc>
                <a:spcPct val="150000"/>
              </a:lnSpc>
              <a:spcBef>
                <a:spcPts val="499"/>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Arial" pitchFamily="34" charset="0"/>
              </a:rPr>
              <a:t>To provide leadership, an enabling environment and resources for science, technology and innovation in support of South Africa's development. </a:t>
            </a:r>
          </a:p>
        </p:txBody>
      </p:sp>
    </p:spTree>
    <p:extLst>
      <p:ext uri="{BB962C8B-B14F-4D97-AF65-F5344CB8AC3E}">
        <p14:creationId xmlns:p14="http://schemas.microsoft.com/office/powerpoint/2010/main" xmlns="" val="3892429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A851E79-D200-44A3-A4F0-AFB9BD7AD5AF}"/>
              </a:ext>
            </a:extLst>
          </p:cNvPr>
          <p:cNvSpPr>
            <a:spLocks noGrp="1"/>
          </p:cNvSpPr>
          <p:nvPr>
            <p:ph type="sldNum" sz="quarter" idx="12"/>
          </p:nvPr>
        </p:nvSpPr>
        <p:spPr/>
        <p:txBody>
          <a:bodyPr/>
          <a:lstStyle/>
          <a:p>
            <a:fld id="{6BEAD508-187F-9C41-8168-FD791BBC9830}" type="slidenum">
              <a:rPr lang="en-US" smtClean="0"/>
              <a:pPr/>
              <a:t>29</a:t>
            </a:fld>
            <a:endParaRPr lang="en-US" dirty="0"/>
          </a:p>
        </p:txBody>
      </p:sp>
      <p:sp>
        <p:nvSpPr>
          <p:cNvPr id="5" name="Title 1">
            <a:extLst>
              <a:ext uri="{FF2B5EF4-FFF2-40B4-BE49-F238E27FC236}">
                <a16:creationId xmlns:a16="http://schemas.microsoft.com/office/drawing/2014/main" xmlns="" id="{13519027-0E7D-4BFF-ABA2-3692002B156E}"/>
              </a:ext>
            </a:extLst>
          </p:cNvPr>
          <p:cNvSpPr>
            <a:spLocks noGrp="1"/>
          </p:cNvSpPr>
          <p:nvPr>
            <p:ph type="title"/>
          </p:nvPr>
        </p:nvSpPr>
        <p:spPr>
          <a:xfrm>
            <a:off x="169817" y="364197"/>
            <a:ext cx="8595359" cy="456685"/>
          </a:xfrm>
        </p:spPr>
        <p:txBody>
          <a:bodyPr>
            <a:noAutofit/>
          </a:bodyPr>
          <a:lstStyle/>
          <a:p>
            <a:pPr marL="101600">
              <a:lnSpc>
                <a:spcPct val="80000"/>
              </a:lnSpc>
              <a:spcBef>
                <a:spcPts val="850"/>
              </a:spcBef>
            </a:pPr>
            <a:r>
              <a:rPr lang="en-US" sz="3000" b="1" dirty="0">
                <a:latin typeface="Gill Sans MT" charset="0"/>
                <a:sym typeface="Helvetica Neue" charset="0"/>
              </a:rPr>
              <a:t>2021/22 Q1 UNDERPERFORMANCE</a:t>
            </a:r>
            <a:r>
              <a:rPr lang="en-US" sz="3000" dirty="0">
                <a:latin typeface="Gill Sans MT" charset="0"/>
              </a:rPr>
              <a:t/>
            </a:r>
            <a:br>
              <a:rPr lang="en-US" sz="3000" dirty="0">
                <a:latin typeface="Gill Sans MT" charset="0"/>
              </a:rPr>
            </a:br>
            <a:endParaRPr lang="en-US" sz="3000" b="1" dirty="0"/>
          </a:p>
        </p:txBody>
      </p:sp>
      <p:pic>
        <p:nvPicPr>
          <p:cNvPr id="9" name="Picture 2" descr="C:\Users\Elke-HP\Documents\Jobs\Stock images\Science &amp; technology\shutterstock_61518634.jpg">
            <a:extLst>
              <a:ext uri="{FF2B5EF4-FFF2-40B4-BE49-F238E27FC236}">
                <a16:creationId xmlns:a16="http://schemas.microsoft.com/office/drawing/2014/main" xmlns="" id="{7D677992-B71A-4767-B4DF-83DB9C3C2C6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30705" b="16917"/>
          <a:stretch>
            <a:fillRect/>
          </a:stretch>
        </p:blipFill>
        <p:spPr bwMode="auto">
          <a:xfrm>
            <a:off x="0" y="984749"/>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 name="Diagram 9">
            <a:extLst>
              <a:ext uri="{FF2B5EF4-FFF2-40B4-BE49-F238E27FC236}">
                <a16:creationId xmlns:a16="http://schemas.microsoft.com/office/drawing/2014/main" xmlns="" id="{41E668F2-4CC4-4DA9-BD09-1AFC94ECB8F1}"/>
              </a:ext>
            </a:extLst>
          </p:cNvPr>
          <p:cNvGraphicFramePr/>
          <p:nvPr>
            <p:extLst>
              <p:ext uri="{D42A27DB-BD31-4B8C-83A1-F6EECF244321}">
                <p14:modId xmlns:p14="http://schemas.microsoft.com/office/powerpoint/2010/main" xmlns="" val="2325122532"/>
              </p:ext>
            </p:extLst>
          </p:nvPr>
        </p:nvGraphicFramePr>
        <p:xfrm>
          <a:off x="609600" y="13970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47219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846AF59-615F-4976-9067-98E26A50B848}"/>
              </a:ext>
            </a:extLst>
          </p:cNvPr>
          <p:cNvSpPr>
            <a:spLocks noGrp="1"/>
          </p:cNvSpPr>
          <p:nvPr>
            <p:ph type="sldNum" sz="quarter" idx="12"/>
          </p:nvPr>
        </p:nvSpPr>
        <p:spPr/>
        <p:txBody>
          <a:bodyPr/>
          <a:lstStyle/>
          <a:p>
            <a:fld id="{6BEAD508-187F-9C41-8168-FD791BBC9830}" type="slidenum">
              <a:rPr lang="en-US" smtClean="0"/>
              <a:pPr/>
              <a:t>30</a:t>
            </a:fld>
            <a:endParaRPr lang="en-US" dirty="0"/>
          </a:p>
        </p:txBody>
      </p:sp>
      <p:sp>
        <p:nvSpPr>
          <p:cNvPr id="5" name="Title 1">
            <a:extLst>
              <a:ext uri="{FF2B5EF4-FFF2-40B4-BE49-F238E27FC236}">
                <a16:creationId xmlns:a16="http://schemas.microsoft.com/office/drawing/2014/main" xmlns="" id="{071FDCC5-9659-4CD0-A470-5E788227FEF5}"/>
              </a:ext>
            </a:extLst>
          </p:cNvPr>
          <p:cNvSpPr>
            <a:spLocks noGrp="1"/>
          </p:cNvSpPr>
          <p:nvPr>
            <p:ph type="title"/>
          </p:nvPr>
        </p:nvSpPr>
        <p:spPr>
          <a:xfrm>
            <a:off x="1" y="1"/>
            <a:ext cx="9014618" cy="1008084"/>
          </a:xfrm>
        </p:spPr>
        <p:txBody>
          <a:bodyPr>
            <a:noAutofit/>
          </a:bodyPr>
          <a:lstStyle/>
          <a:p>
            <a:pPr marL="101600">
              <a:lnSpc>
                <a:spcPct val="80000"/>
              </a:lnSpc>
              <a:spcBef>
                <a:spcPts val="850"/>
              </a:spcBef>
            </a:pPr>
            <a:r>
              <a:rPr lang="en-US" sz="3200" b="1" dirty="0">
                <a:latin typeface="Century Gothic" panose="020B0502020202020204" pitchFamily="34" charset="0"/>
                <a:sym typeface="Helvetica Neue" charset="0"/>
              </a:rPr>
              <a:t>DSI’s Underperformance Overview</a:t>
            </a:r>
            <a:r>
              <a:rPr lang="en-US" sz="3200" dirty="0">
                <a:latin typeface="Century Gothic" panose="020B0502020202020204" pitchFamily="34" charset="0"/>
              </a:rPr>
              <a:t/>
            </a:r>
            <a:br>
              <a:rPr lang="en-US" sz="3200" dirty="0">
                <a:latin typeface="Century Gothic" panose="020B0502020202020204" pitchFamily="34" charset="0"/>
              </a:rPr>
            </a:br>
            <a:r>
              <a:rPr lang="en-US" sz="3200" dirty="0">
                <a:latin typeface="Century Gothic" panose="020B0502020202020204" pitchFamily="34" charset="0"/>
              </a:rPr>
              <a:t/>
            </a:r>
            <a:br>
              <a:rPr lang="en-US" sz="3200" dirty="0">
                <a:latin typeface="Century Gothic" panose="020B0502020202020204" pitchFamily="34" charset="0"/>
              </a:rPr>
            </a:br>
            <a:endParaRPr lang="en-US" sz="32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39DCBF69-C2B0-4302-9AD9-1FE8D86EEB0F}"/>
              </a:ext>
            </a:extLst>
          </p:cNvPr>
          <p:cNvSpPr>
            <a:spLocks noGrp="1"/>
          </p:cNvSpPr>
          <p:nvPr>
            <p:ph idx="1"/>
          </p:nvPr>
        </p:nvSpPr>
        <p:spPr>
          <a:xfrm>
            <a:off x="189412" y="519070"/>
            <a:ext cx="3301040" cy="424827"/>
          </a:xfrm>
          <a:solidFill>
            <a:srgbClr val="FFC000"/>
          </a:solidFill>
        </p:spPr>
        <p:txBody>
          <a:bodyPr>
            <a:noAutofit/>
          </a:bodyPr>
          <a:lstStyle/>
          <a:p>
            <a:pPr marL="0" indent="0">
              <a:lnSpc>
                <a:spcPct val="110000"/>
              </a:lnSpc>
              <a:buNone/>
            </a:pPr>
            <a:r>
              <a:rPr lang="en-US" sz="1600" b="1" dirty="0">
                <a:solidFill>
                  <a:schemeClr val="tx1"/>
                </a:solidFill>
                <a:latin typeface="Gill Sans MT" panose="020B0502020104020203" pitchFamily="34" charset="0"/>
              </a:rPr>
              <a:t>Quarter 1 targets not achieved</a:t>
            </a:r>
            <a:r>
              <a:rPr lang="en-GB" sz="1600" b="1" dirty="0">
                <a:solidFill>
                  <a:schemeClr val="tx1"/>
                </a:solidFill>
                <a:latin typeface="Gill Sans MT" panose="020B0502020104020203" pitchFamily="34" charset="0"/>
              </a:rPr>
              <a:t> </a:t>
            </a:r>
            <a:endParaRPr lang="en-ZA" sz="1600" b="1" dirty="0">
              <a:solidFill>
                <a:schemeClr val="tx1"/>
              </a:solidFill>
              <a:latin typeface="Gill Sans MT" panose="020B0502020104020203" pitchFamily="34" charset="0"/>
            </a:endParaRPr>
          </a:p>
        </p:txBody>
      </p:sp>
      <p:graphicFrame>
        <p:nvGraphicFramePr>
          <p:cNvPr id="7" name="Content Placeholder 3">
            <a:extLst>
              <a:ext uri="{FF2B5EF4-FFF2-40B4-BE49-F238E27FC236}">
                <a16:creationId xmlns:a16="http://schemas.microsoft.com/office/drawing/2014/main" xmlns="" id="{D5248872-2BE7-4130-B81C-B11EEA550F55}"/>
              </a:ext>
            </a:extLst>
          </p:cNvPr>
          <p:cNvGraphicFramePr>
            <a:graphicFrameLocks noGrp="1"/>
          </p:cNvGraphicFramePr>
          <p:nvPr>
            <p:extLst>
              <p:ext uri="{D42A27DB-BD31-4B8C-83A1-F6EECF244321}">
                <p14:modId xmlns:p14="http://schemas.microsoft.com/office/powerpoint/2010/main" xmlns="" val="3834990808"/>
              </p:ext>
            </p:extLst>
          </p:nvPr>
        </p:nvGraphicFramePr>
        <p:xfrm>
          <a:off x="2" y="1008084"/>
          <a:ext cx="9143998" cy="5832454"/>
        </p:xfrm>
        <a:graphic>
          <a:graphicData uri="http://schemas.openxmlformats.org/drawingml/2006/table">
            <a:tbl>
              <a:tblPr/>
              <a:tblGrid>
                <a:gridCol w="1951281">
                  <a:extLst>
                    <a:ext uri="{9D8B030D-6E8A-4147-A177-3AD203B41FA5}">
                      <a16:colId xmlns:a16="http://schemas.microsoft.com/office/drawing/2014/main" xmlns="" val="20000"/>
                    </a:ext>
                  </a:extLst>
                </a:gridCol>
                <a:gridCol w="2155261">
                  <a:extLst>
                    <a:ext uri="{9D8B030D-6E8A-4147-A177-3AD203B41FA5}">
                      <a16:colId xmlns:a16="http://schemas.microsoft.com/office/drawing/2014/main" xmlns="" val="20001"/>
                    </a:ext>
                  </a:extLst>
                </a:gridCol>
                <a:gridCol w="2447323">
                  <a:extLst>
                    <a:ext uri="{9D8B030D-6E8A-4147-A177-3AD203B41FA5}">
                      <a16:colId xmlns:a16="http://schemas.microsoft.com/office/drawing/2014/main" xmlns="" val="20002"/>
                    </a:ext>
                  </a:extLst>
                </a:gridCol>
                <a:gridCol w="1154899">
                  <a:extLst>
                    <a:ext uri="{9D8B030D-6E8A-4147-A177-3AD203B41FA5}">
                      <a16:colId xmlns:a16="http://schemas.microsoft.com/office/drawing/2014/main" xmlns="" val="20003"/>
                    </a:ext>
                  </a:extLst>
                </a:gridCol>
                <a:gridCol w="1435234">
                  <a:extLst>
                    <a:ext uri="{9D8B030D-6E8A-4147-A177-3AD203B41FA5}">
                      <a16:colId xmlns:a16="http://schemas.microsoft.com/office/drawing/2014/main" xmlns="" val="20004"/>
                    </a:ext>
                  </a:extLst>
                </a:gridCol>
              </a:tblGrid>
              <a:tr h="6516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Century Gothic" panose="020B0502020202020204" pitchFamily="34" charset="0"/>
                          <a:cs typeface="Arial" pitchFamily="34" charset="0"/>
                        </a:rPr>
                        <a:t>Quarter 1  Target</a:t>
                      </a: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Century Gothic" panose="020B0502020202020204" pitchFamily="34" charset="0"/>
                          <a:cs typeface="Arial" pitchFamily="34" charset="0"/>
                        </a:rPr>
                        <a:t>Quarter  1 Progress</a:t>
                      </a: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Century Gothic" panose="020B0502020202020204" pitchFamily="34" charset="0"/>
                          <a:cs typeface="Arial" pitchFamily="34" charset="0"/>
                        </a:rPr>
                        <a:t>Reasons for non-achievement</a:t>
                      </a: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Century Gothic" panose="020B0502020202020204" pitchFamily="34" charset="0"/>
                          <a:cs typeface="Arial" pitchFamily="34" charset="0"/>
                        </a:rPr>
                        <a:t>Status</a:t>
                      </a: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bg1"/>
                          </a:solidFill>
                          <a:effectLst/>
                          <a:latin typeface="Century Gothic" panose="020B0502020202020204" pitchFamily="34" charset="0"/>
                          <a:cs typeface="Arial" pitchFamily="34" charset="0"/>
                        </a:rPr>
                        <a:t>Variance Classification </a:t>
                      </a:r>
                      <a:endParaRPr kumimoji="0" lang="en-GB" altLang="en-US" sz="13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033994">
                <a:tc>
                  <a:txBody>
                    <a:bodyPr/>
                    <a:lstStyle/>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130 disclosures received</a:t>
                      </a:r>
                    </a:p>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from publicly financed</a:t>
                      </a:r>
                    </a:p>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research and development institutions by NIPMO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106 disclosures were received by publicly financed research and development institutions by NIPMO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ZA" sz="1200" dirty="0">
                          <a:effectLst/>
                          <a:latin typeface="Century Gothic" panose="020B0502020202020204" pitchFamily="34" charset="0"/>
                          <a:ea typeface="Times New Roman" panose="02020603050405020304" pitchFamily="18" charset="0"/>
                        </a:rPr>
                        <a:t>Institutions experienced a drop in disclosures as most R&amp;D and innovation activities were targeted towards COVID-19</a:t>
                      </a:r>
                      <a:endParaRPr lang="en-GB" sz="1200" dirty="0">
                        <a:solidFill>
                          <a:schemeClr val="tx1"/>
                        </a:solidFill>
                        <a:latin typeface="Century Gothic" panose="020B0502020202020204" pitchFamily="34" charset="0"/>
                        <a:ea typeface="Times New Roman"/>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2645137501"/>
                  </a:ext>
                </a:extLst>
              </a:tr>
              <a:tr h="1547581">
                <a:tc>
                  <a:txBody>
                    <a:bodyPr/>
                    <a:lstStyle/>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8 disclosures licensed for</a:t>
                      </a:r>
                    </a:p>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the first time received from publicly financed research and development institutions</a:t>
                      </a:r>
                    </a:p>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and recipients as reported</a:t>
                      </a:r>
                    </a:p>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by NIPMO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6 disclosures were licensed for the first time received from</a:t>
                      </a:r>
                    </a:p>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publicly financed research</a:t>
                      </a:r>
                    </a:p>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and development institutions</a:t>
                      </a:r>
                    </a:p>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and recipients as reported</a:t>
                      </a:r>
                    </a:p>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by NIPMO</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Institutions have indicated that they are still in the process of engaging with potential licensees, but no concrete agreement has been reached yet</a:t>
                      </a:r>
                      <a:endParaRPr lang="en-GB" sz="1200" dirty="0">
                        <a:solidFill>
                          <a:schemeClr val="tx1"/>
                        </a:solidFill>
                        <a:latin typeface="Century Gothic" panose="020B0502020202020204" pitchFamily="34" charset="0"/>
                        <a:ea typeface="Times New Roman"/>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Not Achieved</a:t>
                      </a:r>
                      <a:endParaRPr kumimoji="0" lang="en-GB"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2158839104"/>
                  </a:ext>
                </a:extLst>
              </a:tr>
              <a:tr h="1024889">
                <a:tc>
                  <a:txBody>
                    <a:bodyPr/>
                    <a:lstStyle/>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1 international STI initiatives</a:t>
                      </a:r>
                    </a:p>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focused on SDGs supported</a:t>
                      </a:r>
                    </a:p>
                    <a:p>
                      <a:pPr>
                        <a:spcAft>
                          <a:spcPts val="0"/>
                        </a:spcAft>
                      </a:pPr>
                      <a:r>
                        <a:rPr lang="en-US" sz="1200" dirty="0">
                          <a:effectLst/>
                          <a:latin typeface="Century Gothic" panose="020B0502020202020204" pitchFamily="34" charset="0"/>
                          <a:ea typeface="Calibri" panose="020F0502020204030204" pitchFamily="34" charset="0"/>
                          <a:cs typeface="Arial" panose="020B0604020202020204" pitchFamily="34" charset="0"/>
                        </a:rPr>
                        <a:t>by South Africa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nSpc>
                          <a:spcPct val="115000"/>
                        </a:lnSpc>
                        <a:spcBef>
                          <a:spcPts val="0"/>
                        </a:spcBef>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0 international STI initiatives</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ZA" sz="1200" dirty="0">
                          <a:effectLst/>
                          <a:latin typeface="Century Gothic" panose="020B0502020202020204" pitchFamily="34" charset="0"/>
                          <a:ea typeface="Calibri" panose="020F0502020204030204" pitchFamily="34" charset="0"/>
                          <a:cs typeface="Arial" panose="020B0604020202020204" pitchFamily="34" charset="0"/>
                        </a:rPr>
                        <a:t>focused on SDGs supported</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p>
                      <a:r>
                        <a:rPr lang="en-ZA" sz="1200" dirty="0">
                          <a:effectLst/>
                          <a:latin typeface="Century Gothic" panose="020B0502020202020204" pitchFamily="34" charset="0"/>
                          <a:ea typeface="Calibri" panose="020F0502020204030204" pitchFamily="34" charset="0"/>
                          <a:cs typeface="Arial" panose="020B0604020202020204" pitchFamily="34" charset="0"/>
                        </a:rPr>
                        <a:t>by South Africa</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Implementation on progress of initiatives has been delayed.</a:t>
                      </a:r>
                      <a:endParaRPr lang="en-GB" sz="1200" dirty="0">
                        <a:solidFill>
                          <a:schemeClr val="tx1"/>
                        </a:solidFill>
                        <a:latin typeface="Century Gothic" panose="020B0502020202020204" pitchFamily="34" charset="0"/>
                        <a:ea typeface="Times New Roman"/>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4077058368"/>
                  </a:ext>
                </a:extLst>
              </a:tr>
              <a:tr h="1574332">
                <a:tc>
                  <a:txBody>
                    <a:bodyPr/>
                    <a:lstStyle/>
                    <a:p>
                      <a:pPr marL="0" marR="0">
                        <a:spcBef>
                          <a:spcPts val="0"/>
                        </a:spcBef>
                        <a:spcAft>
                          <a:spcPts val="0"/>
                        </a:spcAft>
                      </a:pPr>
                      <a:r>
                        <a:rPr lang="en-ZA" sz="1200" dirty="0">
                          <a:effectLst/>
                          <a:latin typeface="Century Gothic" panose="020B0502020202020204" pitchFamily="34" charset="0"/>
                          <a:ea typeface="Calibri" panose="020F0502020204030204" pitchFamily="34" charset="0"/>
                        </a:rPr>
                        <a:t>1 Cofimvaba Science</a:t>
                      </a:r>
                      <a:endParaRPr lang="en-US" sz="1200" dirty="0">
                        <a:effectLst/>
                        <a:latin typeface="Century Gothic" panose="020B0502020202020204" pitchFamily="34" charset="0"/>
                        <a:ea typeface="Times New Roman" panose="02020603050405020304" pitchFamily="18" charset="0"/>
                      </a:endParaRPr>
                    </a:p>
                    <a:p>
                      <a:pPr marL="0" marR="0">
                        <a:spcBef>
                          <a:spcPts val="0"/>
                        </a:spcBef>
                        <a:spcAft>
                          <a:spcPts val="0"/>
                        </a:spcAft>
                      </a:pPr>
                      <a:r>
                        <a:rPr lang="en-ZA" sz="1200" dirty="0">
                          <a:effectLst/>
                          <a:latin typeface="Century Gothic" panose="020B0502020202020204" pitchFamily="34" charset="0"/>
                          <a:ea typeface="Calibri" panose="020F0502020204030204" pitchFamily="34" charset="0"/>
                        </a:rPr>
                        <a:t>Centre launched by 30 June</a:t>
                      </a:r>
                      <a:endParaRPr lang="en-US" sz="1200" dirty="0">
                        <a:effectLst/>
                        <a:latin typeface="Century Gothic" panose="020B0502020202020204" pitchFamily="34" charset="0"/>
                        <a:ea typeface="Times New Roman" panose="02020603050405020304" pitchFamily="18" charset="0"/>
                      </a:endParaRPr>
                    </a:p>
                    <a:p>
                      <a:r>
                        <a:rPr lang="en-ZA" sz="1200" dirty="0">
                          <a:effectLst/>
                          <a:latin typeface="Century Gothic" panose="020B0502020202020204" pitchFamily="34" charset="0"/>
                          <a:ea typeface="Calibri" panose="020F0502020204030204" pitchFamily="34" charset="0"/>
                        </a:rPr>
                        <a:t>2021</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ea typeface="Times New Roman" panose="02020603050405020304" pitchFamily="18" charset="0"/>
                        </a:rPr>
                        <a:t>Cofimvaba Science Centre launch could not happen as planned.</a:t>
                      </a:r>
                      <a:endParaRPr lang="en-GB" sz="1200" kern="1200" dirty="0">
                        <a:solidFill>
                          <a:schemeClr val="tx1"/>
                        </a:solidFill>
                        <a:effectLst/>
                        <a:latin typeface="Century Gothic" panose="020B0502020202020204" pitchFamily="34" charset="0"/>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ea typeface="Times New Roman" panose="02020603050405020304" pitchFamily="18" charset="0"/>
                        </a:rPr>
                        <a:t>Cofimvaba Science Centre launch was postponed indefinitely  due to COVID-19  challenges</a:t>
                      </a:r>
                      <a:endParaRPr lang="en-US" sz="1200" dirty="0">
                        <a:latin typeface="Century Gothic" panose="020B0502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Not Achieved</a:t>
                      </a:r>
                      <a:endParaRPr kumimoji="0" lang="en-GB"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2138186551"/>
                  </a:ext>
                </a:extLst>
              </a:tr>
            </a:tbl>
          </a:graphicData>
        </a:graphic>
      </p:graphicFrame>
    </p:spTree>
    <p:extLst>
      <p:ext uri="{BB962C8B-B14F-4D97-AF65-F5344CB8AC3E}">
        <p14:creationId xmlns:p14="http://schemas.microsoft.com/office/powerpoint/2010/main" xmlns="" val="3551593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846AF59-615F-4976-9067-98E26A50B848}"/>
              </a:ext>
            </a:extLst>
          </p:cNvPr>
          <p:cNvSpPr>
            <a:spLocks noGrp="1"/>
          </p:cNvSpPr>
          <p:nvPr>
            <p:ph type="sldNum" sz="quarter" idx="12"/>
          </p:nvPr>
        </p:nvSpPr>
        <p:spPr/>
        <p:txBody>
          <a:bodyPr/>
          <a:lstStyle/>
          <a:p>
            <a:fld id="{6BEAD508-187F-9C41-8168-FD791BBC9830}" type="slidenum">
              <a:rPr lang="en-US" smtClean="0"/>
              <a:pPr/>
              <a:t>31</a:t>
            </a:fld>
            <a:endParaRPr lang="en-US" dirty="0"/>
          </a:p>
        </p:txBody>
      </p:sp>
      <p:sp>
        <p:nvSpPr>
          <p:cNvPr id="5" name="Title 1">
            <a:extLst>
              <a:ext uri="{FF2B5EF4-FFF2-40B4-BE49-F238E27FC236}">
                <a16:creationId xmlns:a16="http://schemas.microsoft.com/office/drawing/2014/main" xmlns="" id="{071FDCC5-9659-4CD0-A470-5E788227FEF5}"/>
              </a:ext>
            </a:extLst>
          </p:cNvPr>
          <p:cNvSpPr>
            <a:spLocks noGrp="1"/>
          </p:cNvSpPr>
          <p:nvPr>
            <p:ph type="title"/>
          </p:nvPr>
        </p:nvSpPr>
        <p:spPr>
          <a:xfrm>
            <a:off x="1" y="0"/>
            <a:ext cx="9014618" cy="983267"/>
          </a:xfrm>
        </p:spPr>
        <p:txBody>
          <a:bodyPr>
            <a:noAutofit/>
          </a:bodyPr>
          <a:lstStyle/>
          <a:p>
            <a:pPr marL="101600">
              <a:lnSpc>
                <a:spcPct val="80000"/>
              </a:lnSpc>
              <a:spcBef>
                <a:spcPts val="850"/>
              </a:spcBef>
            </a:pPr>
            <a:r>
              <a:rPr lang="en-US" sz="2800" b="1" dirty="0">
                <a:latin typeface="Gill Sans MT" charset="0"/>
                <a:sym typeface="Helvetica Neue" charset="0"/>
              </a:rPr>
              <a:t>DSI’s Underperformance Overview</a:t>
            </a:r>
            <a:r>
              <a:rPr lang="en-US" sz="2800" dirty="0">
                <a:latin typeface="Gill Sans MT" charset="0"/>
              </a:rPr>
              <a:t/>
            </a:r>
            <a:br>
              <a:rPr lang="en-US" sz="2800" dirty="0">
                <a:latin typeface="Gill Sans MT" charset="0"/>
              </a:rPr>
            </a:br>
            <a:r>
              <a:rPr lang="en-US" sz="2400" dirty="0">
                <a:latin typeface="Gill Sans MT" charset="0"/>
              </a:rPr>
              <a:t/>
            </a:r>
            <a:br>
              <a:rPr lang="en-US" sz="2400" dirty="0">
                <a:latin typeface="Gill Sans MT" charset="0"/>
              </a:rPr>
            </a:br>
            <a:endParaRPr lang="en-US" sz="3000" b="1" dirty="0"/>
          </a:p>
        </p:txBody>
      </p:sp>
      <p:sp>
        <p:nvSpPr>
          <p:cNvPr id="6" name="Content Placeholder 2">
            <a:extLst>
              <a:ext uri="{FF2B5EF4-FFF2-40B4-BE49-F238E27FC236}">
                <a16:creationId xmlns:a16="http://schemas.microsoft.com/office/drawing/2014/main" xmlns="" id="{39DCBF69-C2B0-4302-9AD9-1FE8D86EEB0F}"/>
              </a:ext>
            </a:extLst>
          </p:cNvPr>
          <p:cNvSpPr>
            <a:spLocks noGrp="1"/>
          </p:cNvSpPr>
          <p:nvPr>
            <p:ph idx="1"/>
          </p:nvPr>
        </p:nvSpPr>
        <p:spPr>
          <a:xfrm>
            <a:off x="129381" y="477935"/>
            <a:ext cx="3479058" cy="347975"/>
          </a:xfrm>
          <a:solidFill>
            <a:srgbClr val="FFC000"/>
          </a:solidFill>
        </p:spPr>
        <p:txBody>
          <a:bodyPr>
            <a:noAutofit/>
          </a:bodyPr>
          <a:lstStyle/>
          <a:p>
            <a:pPr marL="0" indent="0">
              <a:lnSpc>
                <a:spcPct val="110000"/>
              </a:lnSpc>
              <a:buNone/>
            </a:pPr>
            <a:r>
              <a:rPr lang="en-US" sz="1600" b="1" dirty="0">
                <a:solidFill>
                  <a:schemeClr val="tx1"/>
                </a:solidFill>
                <a:latin typeface="Gill Sans MT" panose="020B0502020104020203" pitchFamily="34" charset="0"/>
              </a:rPr>
              <a:t>Quarter 1  targets not achieved</a:t>
            </a:r>
            <a:r>
              <a:rPr lang="en-GB" sz="1600" b="1" dirty="0">
                <a:solidFill>
                  <a:schemeClr val="tx1"/>
                </a:solidFill>
                <a:latin typeface="Gill Sans MT" panose="020B0502020104020203" pitchFamily="34" charset="0"/>
              </a:rPr>
              <a:t> </a:t>
            </a:r>
            <a:endParaRPr lang="en-ZA" sz="1600" b="1" dirty="0">
              <a:solidFill>
                <a:schemeClr val="tx1"/>
              </a:solidFill>
              <a:latin typeface="Gill Sans MT" panose="020B0502020104020203" pitchFamily="34" charset="0"/>
            </a:endParaRPr>
          </a:p>
        </p:txBody>
      </p:sp>
      <p:graphicFrame>
        <p:nvGraphicFramePr>
          <p:cNvPr id="7" name="Content Placeholder 3">
            <a:extLst>
              <a:ext uri="{FF2B5EF4-FFF2-40B4-BE49-F238E27FC236}">
                <a16:creationId xmlns:a16="http://schemas.microsoft.com/office/drawing/2014/main" xmlns="" id="{D5248872-2BE7-4130-B81C-B11EEA550F55}"/>
              </a:ext>
            </a:extLst>
          </p:cNvPr>
          <p:cNvGraphicFramePr>
            <a:graphicFrameLocks noGrp="1"/>
          </p:cNvGraphicFramePr>
          <p:nvPr>
            <p:extLst>
              <p:ext uri="{D42A27DB-BD31-4B8C-83A1-F6EECF244321}">
                <p14:modId xmlns:p14="http://schemas.microsoft.com/office/powerpoint/2010/main" xmlns="" val="572170557"/>
              </p:ext>
            </p:extLst>
          </p:nvPr>
        </p:nvGraphicFramePr>
        <p:xfrm>
          <a:off x="0" y="983267"/>
          <a:ext cx="9144000" cy="6161061"/>
        </p:xfrm>
        <a:graphic>
          <a:graphicData uri="http://schemas.openxmlformats.org/drawingml/2006/table">
            <a:tbl>
              <a:tblPr/>
              <a:tblGrid>
                <a:gridCol w="1698317">
                  <a:extLst>
                    <a:ext uri="{9D8B030D-6E8A-4147-A177-3AD203B41FA5}">
                      <a16:colId xmlns:a16="http://schemas.microsoft.com/office/drawing/2014/main" xmlns="" val="20000"/>
                    </a:ext>
                  </a:extLst>
                </a:gridCol>
                <a:gridCol w="1831466">
                  <a:extLst>
                    <a:ext uri="{9D8B030D-6E8A-4147-A177-3AD203B41FA5}">
                      <a16:colId xmlns:a16="http://schemas.microsoft.com/office/drawing/2014/main" xmlns="" val="20001"/>
                    </a:ext>
                  </a:extLst>
                </a:gridCol>
                <a:gridCol w="2924277">
                  <a:extLst>
                    <a:ext uri="{9D8B030D-6E8A-4147-A177-3AD203B41FA5}">
                      <a16:colId xmlns:a16="http://schemas.microsoft.com/office/drawing/2014/main" xmlns="" val="20002"/>
                    </a:ext>
                  </a:extLst>
                </a:gridCol>
                <a:gridCol w="1055094">
                  <a:extLst>
                    <a:ext uri="{9D8B030D-6E8A-4147-A177-3AD203B41FA5}">
                      <a16:colId xmlns:a16="http://schemas.microsoft.com/office/drawing/2014/main" xmlns="" val="20003"/>
                    </a:ext>
                  </a:extLst>
                </a:gridCol>
                <a:gridCol w="1634846">
                  <a:extLst>
                    <a:ext uri="{9D8B030D-6E8A-4147-A177-3AD203B41FA5}">
                      <a16:colId xmlns:a16="http://schemas.microsoft.com/office/drawing/2014/main" xmlns="" val="20004"/>
                    </a:ext>
                  </a:extLst>
                </a:gridCol>
              </a:tblGrid>
              <a:tr h="48490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itchFamily="34" charset="0"/>
                        </a:rPr>
                        <a:t>Quarter  1  Target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itchFamily="34" charset="0"/>
                        </a:rPr>
                        <a:t>Quarter  1 Progress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itchFamily="34" charset="0"/>
                        </a:rPr>
                        <a:t>Reasons for non-achievement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itchFamily="34" charset="0"/>
                        </a:rPr>
                        <a:t>Status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itchFamily="34" charset="0"/>
                        </a:rPr>
                        <a:t>Variance Classification </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676152">
                <a:tc>
                  <a:txBody>
                    <a:bodyPr/>
                    <a:lstStyle/>
                    <a:p>
                      <a:pPr marL="0" marR="0">
                        <a:spcBef>
                          <a:spcPts val="0"/>
                        </a:spcBef>
                        <a:spcAft>
                          <a:spcPts val="0"/>
                        </a:spcAft>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Arial" panose="020B0604020202020204" pitchFamily="34" charset="0"/>
                        </a:rPr>
                        <a:t>IK data quality checked</a:t>
                      </a:r>
                    </a:p>
                    <a:p>
                      <a:pPr marL="0" marR="0">
                        <a:spcBef>
                          <a:spcPts val="0"/>
                        </a:spcBef>
                        <a:spcAft>
                          <a:spcPts val="0"/>
                        </a:spcAft>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Arial" panose="020B0604020202020204" pitchFamily="34" charset="0"/>
                        </a:rPr>
                        <a:t>and synchronised from IKS Documentation Centres to the NRS central server by</a:t>
                      </a:r>
                    </a:p>
                    <a:p>
                      <a:pPr marL="0" marR="0">
                        <a:spcBef>
                          <a:spcPts val="0"/>
                        </a:spcBef>
                        <a:spcAft>
                          <a:spcPts val="0"/>
                        </a:spcAft>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Arial" panose="020B0604020202020204" pitchFamily="34" charset="0"/>
                        </a:rPr>
                        <a:t>30 June 2021</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IK data quality checked at 7 IKSDCs but only 2 IKSDCs' data were synched to NRS Central server</a:t>
                      </a:r>
                      <a:endParaRPr lang="en-GB" sz="1200" kern="1200" dirty="0">
                        <a:solidFill>
                          <a:schemeClr val="tx1"/>
                        </a:solidFill>
                        <a:effectLst/>
                        <a:latin typeface="Century Gothic" panose="020B0502020202020204" pitchFamily="34" charset="0"/>
                        <a:ea typeface="+mn-ea"/>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90" dirty="0">
                          <a:latin typeface="Century Gothic" panose="020B0502020202020204" pitchFamily="34" charset="0"/>
                          <a:cs typeface="Arial" panose="020B0604020202020204" pitchFamily="34" charset="0"/>
                        </a:rPr>
                        <a:t>2 out of 7  IKSDCs passed both data quality check and data was synch to NRS Central server. 5 IKSDCs did not pass the 6/6 data quality dimensions  and therefore data could not be synched to NRS Central server. During  Quarter, key staff at two (2) IKSDCs suffered ill-health; 1 IKSDC office closed frequently due to positive Covid-19 cases experienced including suffering an equipment loss due to equipment theft at the host institution causing them to re-capture the information on the system.  Major set-back for 3 IKSDCs not passing the synching of data to the NRS Central server  includes: they had not linked the legal agreements to the individual IK holders registered in the system; there are outstanding information which needs to be verified with IK holders; Covid-19 level lock down regulation created challenges for those IKSDCs who had to go back to IK holders to obtain further information. IKSDCs connectivity also appeared to be a challenge regarding data synching from host institutions to NRS Central server.</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Not Achieved</a:t>
                      </a:r>
                      <a:endParaRPr kumimoji="0" lang="en-GB"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Ineffectiveness of implementers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2158839104"/>
                  </a:ext>
                </a:extLst>
              </a:tr>
            </a:tbl>
          </a:graphicData>
        </a:graphic>
      </p:graphicFrame>
    </p:spTree>
    <p:extLst>
      <p:ext uri="{BB962C8B-B14F-4D97-AF65-F5344CB8AC3E}">
        <p14:creationId xmlns:p14="http://schemas.microsoft.com/office/powerpoint/2010/main" xmlns="" val="2468938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846AF59-615F-4976-9067-98E26A50B848}"/>
              </a:ext>
            </a:extLst>
          </p:cNvPr>
          <p:cNvSpPr>
            <a:spLocks noGrp="1"/>
          </p:cNvSpPr>
          <p:nvPr>
            <p:ph type="sldNum" sz="quarter" idx="12"/>
          </p:nvPr>
        </p:nvSpPr>
        <p:spPr/>
        <p:txBody>
          <a:bodyPr/>
          <a:lstStyle/>
          <a:p>
            <a:fld id="{6BEAD508-187F-9C41-8168-FD791BBC9830}" type="slidenum">
              <a:rPr lang="en-US" smtClean="0"/>
              <a:pPr/>
              <a:t>32</a:t>
            </a:fld>
            <a:endParaRPr lang="en-US" dirty="0"/>
          </a:p>
        </p:txBody>
      </p:sp>
      <p:sp>
        <p:nvSpPr>
          <p:cNvPr id="5" name="Title 1">
            <a:extLst>
              <a:ext uri="{FF2B5EF4-FFF2-40B4-BE49-F238E27FC236}">
                <a16:creationId xmlns:a16="http://schemas.microsoft.com/office/drawing/2014/main" xmlns="" id="{071FDCC5-9659-4CD0-A470-5E788227FEF5}"/>
              </a:ext>
            </a:extLst>
          </p:cNvPr>
          <p:cNvSpPr>
            <a:spLocks noGrp="1"/>
          </p:cNvSpPr>
          <p:nvPr>
            <p:ph type="title"/>
          </p:nvPr>
        </p:nvSpPr>
        <p:spPr>
          <a:xfrm>
            <a:off x="1" y="29959"/>
            <a:ext cx="9014618" cy="978126"/>
          </a:xfrm>
        </p:spPr>
        <p:txBody>
          <a:bodyPr>
            <a:noAutofit/>
          </a:bodyPr>
          <a:lstStyle/>
          <a:p>
            <a:pPr marL="101600">
              <a:lnSpc>
                <a:spcPct val="80000"/>
              </a:lnSpc>
              <a:spcBef>
                <a:spcPts val="850"/>
              </a:spcBef>
            </a:pPr>
            <a:r>
              <a:rPr lang="en-US" sz="3200" b="1" dirty="0">
                <a:latin typeface="Century Gothic" panose="020B0502020202020204" pitchFamily="34" charset="0"/>
                <a:sym typeface="Helvetica Neue" charset="0"/>
              </a:rPr>
              <a:t>DSI’s Underperformance Overview</a:t>
            </a:r>
            <a:r>
              <a:rPr lang="en-US" sz="3200" dirty="0">
                <a:latin typeface="Century Gothic" panose="020B0502020202020204" pitchFamily="34" charset="0"/>
              </a:rPr>
              <a:t/>
            </a:r>
            <a:br>
              <a:rPr lang="en-US" sz="3200" dirty="0">
                <a:latin typeface="Century Gothic" panose="020B0502020202020204" pitchFamily="34" charset="0"/>
              </a:rPr>
            </a:br>
            <a:r>
              <a:rPr lang="en-US" sz="3200" dirty="0">
                <a:latin typeface="Century Gothic" panose="020B0502020202020204" pitchFamily="34" charset="0"/>
              </a:rPr>
              <a:t/>
            </a:r>
            <a:br>
              <a:rPr lang="en-US" sz="3200" dirty="0">
                <a:latin typeface="Century Gothic" panose="020B0502020202020204" pitchFamily="34" charset="0"/>
              </a:rPr>
            </a:br>
            <a:endParaRPr lang="en-US" sz="32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39DCBF69-C2B0-4302-9AD9-1FE8D86EEB0F}"/>
              </a:ext>
            </a:extLst>
          </p:cNvPr>
          <p:cNvSpPr>
            <a:spLocks noGrp="1"/>
          </p:cNvSpPr>
          <p:nvPr>
            <p:ph idx="1"/>
          </p:nvPr>
        </p:nvSpPr>
        <p:spPr>
          <a:xfrm>
            <a:off x="129381" y="546762"/>
            <a:ext cx="3370903" cy="387303"/>
          </a:xfrm>
          <a:solidFill>
            <a:srgbClr val="FFC000"/>
          </a:solidFill>
        </p:spPr>
        <p:txBody>
          <a:bodyPr>
            <a:noAutofit/>
          </a:bodyPr>
          <a:lstStyle/>
          <a:p>
            <a:pPr marL="0" indent="0">
              <a:lnSpc>
                <a:spcPct val="110000"/>
              </a:lnSpc>
              <a:buNone/>
            </a:pPr>
            <a:r>
              <a:rPr lang="en-US" sz="1600" b="1" dirty="0">
                <a:solidFill>
                  <a:schemeClr val="tx1"/>
                </a:solidFill>
                <a:latin typeface="Gill Sans MT" panose="020B0502020104020203" pitchFamily="34" charset="0"/>
              </a:rPr>
              <a:t>Quarter 1 targets not achieved</a:t>
            </a:r>
            <a:r>
              <a:rPr lang="en-GB" sz="1600" b="1" dirty="0">
                <a:solidFill>
                  <a:schemeClr val="tx1"/>
                </a:solidFill>
                <a:latin typeface="Gill Sans MT" panose="020B0502020104020203" pitchFamily="34" charset="0"/>
              </a:rPr>
              <a:t> </a:t>
            </a:r>
            <a:endParaRPr lang="en-ZA" sz="1600" b="1" dirty="0">
              <a:solidFill>
                <a:schemeClr val="tx1"/>
              </a:solidFill>
              <a:latin typeface="Gill Sans MT" panose="020B0502020104020203" pitchFamily="34" charset="0"/>
            </a:endParaRPr>
          </a:p>
        </p:txBody>
      </p:sp>
      <p:graphicFrame>
        <p:nvGraphicFramePr>
          <p:cNvPr id="7" name="Content Placeholder 3">
            <a:extLst>
              <a:ext uri="{FF2B5EF4-FFF2-40B4-BE49-F238E27FC236}">
                <a16:creationId xmlns:a16="http://schemas.microsoft.com/office/drawing/2014/main" xmlns="" id="{D5248872-2BE7-4130-B81C-B11EEA550F55}"/>
              </a:ext>
            </a:extLst>
          </p:cNvPr>
          <p:cNvGraphicFramePr>
            <a:graphicFrameLocks noGrp="1"/>
          </p:cNvGraphicFramePr>
          <p:nvPr>
            <p:extLst>
              <p:ext uri="{D42A27DB-BD31-4B8C-83A1-F6EECF244321}">
                <p14:modId xmlns:p14="http://schemas.microsoft.com/office/powerpoint/2010/main" xmlns="" val="2457718155"/>
              </p:ext>
            </p:extLst>
          </p:nvPr>
        </p:nvGraphicFramePr>
        <p:xfrm>
          <a:off x="1" y="1023388"/>
          <a:ext cx="9143998" cy="6762946"/>
        </p:xfrm>
        <a:graphic>
          <a:graphicData uri="http://schemas.openxmlformats.org/drawingml/2006/table">
            <a:tbl>
              <a:tblPr/>
              <a:tblGrid>
                <a:gridCol w="1956618">
                  <a:extLst>
                    <a:ext uri="{9D8B030D-6E8A-4147-A177-3AD203B41FA5}">
                      <a16:colId xmlns:a16="http://schemas.microsoft.com/office/drawing/2014/main" xmlns="" val="20000"/>
                    </a:ext>
                  </a:extLst>
                </a:gridCol>
                <a:gridCol w="2163097">
                  <a:extLst>
                    <a:ext uri="{9D8B030D-6E8A-4147-A177-3AD203B41FA5}">
                      <a16:colId xmlns:a16="http://schemas.microsoft.com/office/drawing/2014/main" xmlns="" val="20001"/>
                    </a:ext>
                  </a:extLst>
                </a:gridCol>
                <a:gridCol w="2334344">
                  <a:extLst>
                    <a:ext uri="{9D8B030D-6E8A-4147-A177-3AD203B41FA5}">
                      <a16:colId xmlns:a16="http://schemas.microsoft.com/office/drawing/2014/main" xmlns="" val="20002"/>
                    </a:ext>
                  </a:extLst>
                </a:gridCol>
                <a:gridCol w="1055093">
                  <a:extLst>
                    <a:ext uri="{9D8B030D-6E8A-4147-A177-3AD203B41FA5}">
                      <a16:colId xmlns:a16="http://schemas.microsoft.com/office/drawing/2014/main" xmlns="" val="20003"/>
                    </a:ext>
                  </a:extLst>
                </a:gridCol>
                <a:gridCol w="1634846">
                  <a:extLst>
                    <a:ext uri="{9D8B030D-6E8A-4147-A177-3AD203B41FA5}">
                      <a16:colId xmlns:a16="http://schemas.microsoft.com/office/drawing/2014/main" xmlns="" val="20004"/>
                    </a:ext>
                  </a:extLst>
                </a:gridCol>
              </a:tblGrid>
              <a:tr h="3977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itchFamily="34" charset="0"/>
                        </a:rPr>
                        <a:t>Quarter  1  Target</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itchFamily="34" charset="0"/>
                        </a:rPr>
                        <a:t>Quarter  1 Progress</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itchFamily="34" charset="0"/>
                        </a:rPr>
                        <a:t>Reasons for non-achievement</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itchFamily="34" charset="0"/>
                        </a:rPr>
                        <a:t>Status</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itchFamily="34" charset="0"/>
                        </a:rPr>
                        <a:t>Variance Classification </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259593">
                <a:tc>
                  <a:txBody>
                    <a:bodyPr/>
                    <a:lstStyle/>
                    <a:p>
                      <a:pPr marL="0" marR="0">
                        <a:spcBef>
                          <a:spcPts val="0"/>
                        </a:spcBef>
                        <a:spcAft>
                          <a:spcPts val="0"/>
                        </a:spcAft>
                      </a:pPr>
                      <a:r>
                        <a:rPr lang="en-ZA" sz="1200" dirty="0">
                          <a:effectLst/>
                          <a:latin typeface="Century Gothic" panose="020B0502020202020204" pitchFamily="34" charset="0"/>
                          <a:ea typeface="Calibri" panose="020F0502020204030204" pitchFamily="34" charset="0"/>
                        </a:rPr>
                        <a:t>3 bilateral engagement</a:t>
                      </a:r>
                      <a:endParaRPr lang="en-US" sz="1200" dirty="0">
                        <a:effectLst/>
                        <a:latin typeface="Century Gothic" panose="020B0502020202020204" pitchFamily="34" charset="0"/>
                        <a:ea typeface="Times New Roman" panose="02020603050405020304" pitchFamily="18" charset="0"/>
                      </a:endParaRPr>
                    </a:p>
                    <a:p>
                      <a:r>
                        <a:rPr lang="en-ZA" sz="1200" dirty="0">
                          <a:effectLst/>
                          <a:latin typeface="Century Gothic" panose="020B0502020202020204" pitchFamily="34" charset="0"/>
                          <a:ea typeface="Calibri" panose="020F0502020204030204" pitchFamily="34" charset="0"/>
                        </a:rPr>
                        <a:t>report</a:t>
                      </a:r>
                      <a:endParaRPr lang="en-ZA"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lang="en-ZA" sz="1200" dirty="0">
                          <a:effectLst/>
                          <a:latin typeface="Century Gothic" panose="020B0502020202020204" pitchFamily="34" charset="0"/>
                          <a:ea typeface="Times New Roman" panose="02020603050405020304" pitchFamily="18" charset="0"/>
                        </a:rPr>
                        <a:t>2 bilateral engagement  took place (ASSAf and NRF). SACNASP Q1 meeting was postponed to 2 July 2021</a:t>
                      </a:r>
                      <a:endParaRPr lang="en-US" sz="1200" dirty="0">
                        <a:effectLst/>
                        <a:latin typeface="Century Gothic" panose="020B0502020202020204" pitchFamily="34" charset="0"/>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ZA" sz="1200" dirty="0">
                          <a:effectLst/>
                          <a:latin typeface="Century Gothic" panose="020B0502020202020204" pitchFamily="34" charset="0"/>
                          <a:ea typeface="Times New Roman" panose="02020603050405020304" pitchFamily="18" charset="0"/>
                        </a:rPr>
                        <a:t>The Quarterly Strategic Engagement meeting with the SACNASP was planned for the 29 of June. However, the meeting was rescheduled due to urgent Decadal Plan engagements and the meeting with SACNASP was eventually held on 2nd of July</a:t>
                      </a:r>
                      <a:endParaRPr lang="en-GB" sz="1200" dirty="0">
                        <a:solidFill>
                          <a:schemeClr val="tx1"/>
                        </a:solidFill>
                        <a:latin typeface="Century Gothic" panose="020B0502020202020204" pitchFamily="34" charset="0"/>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itchFamily="34" charset="0"/>
                        </a:rPr>
                        <a:t>Process delays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000000"/>
                        </a:solidFill>
                        <a:effectLst/>
                        <a:latin typeface="Century Gothic" panose="020B0502020202020204" pitchFamily="34" charset="0"/>
                        <a:cs typeface="Arial"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4077058368"/>
                  </a:ext>
                </a:extLst>
              </a:tr>
              <a:tr h="9697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3 industrially relevant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knowledge or innovation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products added to the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industrial development IP</a:t>
                      </a:r>
                      <a:r>
                        <a:rPr lang="en-US" sz="1200" baseline="0" dirty="0">
                          <a:effectLst/>
                          <a:latin typeface="Century Gothic" panose="020B0502020202020204" pitchFamily="34" charset="0"/>
                          <a:ea typeface="Times New Roman" panose="02020603050405020304" pitchFamily="18" charset="0"/>
                          <a:cs typeface="Arial" panose="020B0604020202020204" pitchFamily="34" charset="0"/>
                        </a:rPr>
                        <a:t> </a:t>
                      </a:r>
                      <a:r>
                        <a:rPr lang="en-US" sz="1200" dirty="0">
                          <a:effectLst/>
                          <a:latin typeface="Century Gothic" panose="020B0502020202020204" pitchFamily="34" charset="0"/>
                          <a:ea typeface="Times New Roman" panose="02020603050405020304" pitchFamily="18" charset="0"/>
                          <a:cs typeface="Arial" panose="020B0604020202020204" pitchFamily="34" charset="0"/>
                        </a:rPr>
                        <a:t>portfolio</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0 industrially relevant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knowledge or innovation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products added to the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industrial development IP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portfolio</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l">
                        <a:lnSpc>
                          <a:spcPct val="115000"/>
                        </a:lnSpc>
                        <a:spcAft>
                          <a:spcPts val="0"/>
                        </a:spcAft>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Late reporting from entities and priorities on allocation of budgets and reviewing work plans</a:t>
                      </a:r>
                      <a:endParaRPr lang="en-ZA"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Not Achieved</a:t>
                      </a:r>
                      <a:endParaRPr kumimoji="0" lang="en-GB" altLang="en-US"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Ineffectiveness of implementers </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542262728"/>
                  </a:ext>
                </a:extLst>
              </a:tr>
              <a:tr h="2245191">
                <a:tc>
                  <a:txBody>
                    <a:bodyPr/>
                    <a:lstStyle/>
                    <a:p>
                      <a:pPr algn="l">
                        <a:lnSpc>
                          <a:spcPct val="115000"/>
                        </a:lnSpc>
                        <a:spcAft>
                          <a:spcPts val="0"/>
                        </a:spcAft>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Preapproval decisions</a:t>
                      </a:r>
                    </a:p>
                    <a:p>
                      <a:pPr algn="l">
                        <a:lnSpc>
                          <a:spcPct val="115000"/>
                        </a:lnSpc>
                        <a:spcAft>
                          <a:spcPts val="0"/>
                        </a:spcAft>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provided within 90 days on</a:t>
                      </a:r>
                      <a:r>
                        <a:rPr lang="en-US" sz="1200" baseline="0" dirty="0">
                          <a:effectLst/>
                          <a:latin typeface="Century Gothic" panose="020B0502020202020204" pitchFamily="34" charset="0"/>
                          <a:ea typeface="Times New Roman" panose="02020603050405020304" pitchFamily="18" charset="0"/>
                          <a:cs typeface="Arial" panose="020B0604020202020204" pitchFamily="34" charset="0"/>
                        </a:rPr>
                        <a:t> </a:t>
                      </a:r>
                      <a:r>
                        <a:rPr lang="en-US" sz="1200" dirty="0">
                          <a:effectLst/>
                          <a:latin typeface="Century Gothic" panose="020B0502020202020204" pitchFamily="34" charset="0"/>
                          <a:ea typeface="Times New Roman" panose="02020603050405020304" pitchFamily="18" charset="0"/>
                          <a:cs typeface="Arial" panose="020B0604020202020204" pitchFamily="34" charset="0"/>
                        </a:rPr>
                        <a:t>80% of applications received</a:t>
                      </a:r>
                      <a:r>
                        <a:rPr lang="en-US" sz="1200" baseline="0" dirty="0">
                          <a:effectLst/>
                          <a:latin typeface="Century Gothic" panose="020B0502020202020204" pitchFamily="34" charset="0"/>
                          <a:ea typeface="Times New Roman" panose="02020603050405020304" pitchFamily="18" charset="0"/>
                          <a:cs typeface="Arial" panose="020B0604020202020204" pitchFamily="34" charset="0"/>
                        </a:rPr>
                        <a:t> </a:t>
                      </a:r>
                      <a:r>
                        <a:rPr lang="en-US" sz="1200" dirty="0">
                          <a:effectLst/>
                          <a:latin typeface="Century Gothic" panose="020B0502020202020204" pitchFamily="34" charset="0"/>
                          <a:ea typeface="Times New Roman" panose="02020603050405020304" pitchFamily="18" charset="0"/>
                          <a:cs typeface="Arial" panose="020B0604020202020204" pitchFamily="34" charset="0"/>
                        </a:rPr>
                        <a:t>between 01 January 2021</a:t>
                      </a:r>
                      <a:r>
                        <a:rPr lang="en-US" sz="1200" baseline="0" dirty="0">
                          <a:effectLst/>
                          <a:latin typeface="Century Gothic" panose="020B0502020202020204" pitchFamily="34" charset="0"/>
                          <a:ea typeface="Times New Roman" panose="02020603050405020304" pitchFamily="18" charset="0"/>
                          <a:cs typeface="Arial" panose="020B0604020202020204" pitchFamily="34" charset="0"/>
                        </a:rPr>
                        <a:t> </a:t>
                      </a:r>
                      <a:r>
                        <a:rPr lang="en-US" sz="1200" dirty="0">
                          <a:effectLst/>
                          <a:latin typeface="Century Gothic" panose="020B0502020202020204" pitchFamily="34" charset="0"/>
                          <a:ea typeface="Times New Roman" panose="02020603050405020304" pitchFamily="18" charset="0"/>
                          <a:cs typeface="Arial" panose="020B0604020202020204" pitchFamily="34" charset="0"/>
                        </a:rPr>
                        <a:t>and 31 March 2021</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spcAft>
                          <a:spcPts val="0"/>
                        </a:spcAft>
                      </a:pPr>
                      <a:r>
                        <a:rPr lang="en-ZA" sz="1200" dirty="0">
                          <a:effectLst/>
                          <a:latin typeface="Century Gothic" panose="020B0502020202020204" pitchFamily="34" charset="0"/>
                          <a:ea typeface="Times New Roman" panose="02020603050405020304" pitchFamily="18" charset="0"/>
                          <a:cs typeface="Arial" panose="020B0604020202020204" pitchFamily="34" charset="0"/>
                        </a:rPr>
                        <a:t>Preapproval decisions provided within 90 days on 42% of applications, (i.e., 13 of 31 applications) received between 01 January 2021 and 31 March 2021</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algn="l">
                        <a:lnSpc>
                          <a:spcPct val="115000"/>
                        </a:lnSpc>
                        <a:spcBef>
                          <a:spcPts val="0"/>
                        </a:spcBef>
                        <a:spcAft>
                          <a:spcPts val="0"/>
                        </a:spcAft>
                      </a:pPr>
                      <a:r>
                        <a:rPr lang="en-ZA" sz="1200" dirty="0">
                          <a:effectLst/>
                          <a:latin typeface="Century Gothic" panose="020B0502020202020204" pitchFamily="34" charset="0"/>
                          <a:ea typeface="Times New Roman" panose="02020603050405020304" pitchFamily="18" charset="0"/>
                          <a:cs typeface="Arial" panose="020B0604020202020204" pitchFamily="34" charset="0"/>
                        </a:rPr>
                        <a:t>The quality of information received from applicants is at times lacking. This results in delays in obtaining additional information, both in considering applications, engagement and framing questions. Two applications were received weeks/months after submission due to DSI IT issues.  Lack of automation and staff shortages have an effect on monitoring processing of applications. </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p>
                      <a:pPr marL="0" marR="0" algn="l">
                        <a:lnSpc>
                          <a:spcPct val="115000"/>
                        </a:lnSpc>
                        <a:spcBef>
                          <a:spcPts val="0"/>
                        </a:spcBef>
                        <a:spcAft>
                          <a:spcPts val="0"/>
                        </a:spcAft>
                      </a:pPr>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200" dirty="0">
                        <a:effectLst/>
                        <a:latin typeface="Century Gothic" panose="020B0502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Not Achieved</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entury Gothic" panose="020B0502020202020204" pitchFamily="34" charset="0"/>
                          <a:cs typeface="Arial" panose="020B0604020202020204" pitchFamily="34" charset="0"/>
                        </a:rPr>
                        <a:t>Process delays</a:t>
                      </a: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3867300854"/>
                  </a:ext>
                </a:extLst>
              </a:tr>
            </a:tbl>
          </a:graphicData>
        </a:graphic>
      </p:graphicFrame>
    </p:spTree>
    <p:extLst>
      <p:ext uri="{BB962C8B-B14F-4D97-AF65-F5344CB8AC3E}">
        <p14:creationId xmlns:p14="http://schemas.microsoft.com/office/powerpoint/2010/main" xmlns="" val="319611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2882594-517F-4BEE-A39F-874EE8ED19E4}"/>
              </a:ext>
            </a:extLst>
          </p:cNvPr>
          <p:cNvSpPr>
            <a:spLocks noGrp="1"/>
          </p:cNvSpPr>
          <p:nvPr>
            <p:ph type="sldNum" sz="quarter" idx="12"/>
          </p:nvPr>
        </p:nvSpPr>
        <p:spPr/>
        <p:txBody>
          <a:bodyPr/>
          <a:lstStyle/>
          <a:p>
            <a:fld id="{6BEAD508-187F-9C41-8168-FD791BBC9830}" type="slidenum">
              <a:rPr lang="en-US" smtClean="0"/>
              <a:pPr/>
              <a:t>33</a:t>
            </a:fld>
            <a:endParaRPr lang="en-US" dirty="0"/>
          </a:p>
        </p:txBody>
      </p:sp>
      <p:pic>
        <p:nvPicPr>
          <p:cNvPr id="6" name="Picture 2" descr="C:\Users\Elke-HP\Documents\Jobs\Stock images\Shutterstock\shutterstock_74051053.jpg">
            <a:extLst>
              <a:ext uri="{FF2B5EF4-FFF2-40B4-BE49-F238E27FC236}">
                <a16:creationId xmlns:a16="http://schemas.microsoft.com/office/drawing/2014/main" xmlns="" id="{60890899-729B-42FF-B468-28B3D0B60155}"/>
              </a:ext>
            </a:extLst>
          </p:cNvPr>
          <p:cNvPicPr>
            <a:picLocks noChangeAspect="1" noChangeArrowheads="1"/>
          </p:cNvPicPr>
          <p:nvPr/>
        </p:nvPicPr>
        <p:blipFill>
          <a:blip r:embed="rId2"/>
          <a:srcRect t="14001" b="6374"/>
          <a:stretch>
            <a:fillRect/>
          </a:stretch>
        </p:blipFill>
        <p:spPr bwMode="auto">
          <a:xfrm>
            <a:off x="0" y="0"/>
            <a:ext cx="9144000" cy="6840538"/>
          </a:xfrm>
          <a:prstGeom prst="rect">
            <a:avLst/>
          </a:prstGeom>
          <a:noFill/>
          <a:ln w="9525">
            <a:noFill/>
            <a:miter lim="800000"/>
            <a:headEnd/>
            <a:tailEnd/>
          </a:ln>
        </p:spPr>
      </p:pic>
      <p:graphicFrame>
        <p:nvGraphicFramePr>
          <p:cNvPr id="7" name="Diagram 6">
            <a:extLst>
              <a:ext uri="{FF2B5EF4-FFF2-40B4-BE49-F238E27FC236}">
                <a16:creationId xmlns:a16="http://schemas.microsoft.com/office/drawing/2014/main" xmlns="" id="{FB46CCFE-9991-4A17-A8E7-7C25F4301BFE}"/>
              </a:ext>
            </a:extLst>
          </p:cNvPr>
          <p:cNvGraphicFramePr/>
          <p:nvPr>
            <p:extLst/>
          </p:nvPr>
        </p:nvGraphicFramePr>
        <p:xfrm>
          <a:off x="920930" y="2556033"/>
          <a:ext cx="7674054" cy="2642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21301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D03C8-68D5-5E40-B352-48C008369A7C}"/>
              </a:ext>
            </a:extLst>
          </p:cNvPr>
          <p:cNvSpPr>
            <a:spLocks noGrp="1"/>
          </p:cNvSpPr>
          <p:nvPr>
            <p:ph type="title"/>
          </p:nvPr>
        </p:nvSpPr>
        <p:spPr>
          <a:xfrm>
            <a:off x="98323" y="298828"/>
            <a:ext cx="8073668" cy="683738"/>
          </a:xfrm>
        </p:spPr>
        <p:txBody>
          <a:bodyPr>
            <a:noAutofit/>
          </a:bodyPr>
          <a:lstStyle/>
          <a:p>
            <a:r>
              <a:rPr lang="en-US" sz="3000" b="1" dirty="0">
                <a:latin typeface="Century Gothic" panose="020B0502020202020204" pitchFamily="34" charset="0"/>
              </a:rPr>
              <a:t>2020/21 Adjustment Budget</a:t>
            </a:r>
          </a:p>
        </p:txBody>
      </p:sp>
      <p:sp>
        <p:nvSpPr>
          <p:cNvPr id="4" name="Slide Number Placeholder 3">
            <a:extLst>
              <a:ext uri="{FF2B5EF4-FFF2-40B4-BE49-F238E27FC236}">
                <a16:creationId xmlns:a16="http://schemas.microsoft.com/office/drawing/2014/main" xmlns="" id="{71B4009C-4B0B-544B-A9DB-13BB75A8537A}"/>
              </a:ext>
            </a:extLst>
          </p:cNvPr>
          <p:cNvSpPr>
            <a:spLocks noGrp="1"/>
          </p:cNvSpPr>
          <p:nvPr>
            <p:ph type="sldNum" sz="quarter" idx="12"/>
          </p:nvPr>
        </p:nvSpPr>
        <p:spPr/>
        <p:txBody>
          <a:bodyPr/>
          <a:lstStyle/>
          <a:p>
            <a:fld id="{6BEAD508-187F-9C41-8168-FD791BBC9830}" type="slidenum">
              <a:rPr lang="en-US" smtClean="0">
                <a:solidFill>
                  <a:schemeClr val="tx1"/>
                </a:solidFill>
                <a:latin typeface="Arial" panose="020B0604020202020204" pitchFamily="34" charset="0"/>
                <a:cs typeface="Arial" panose="020B0604020202020204" pitchFamily="34" charset="0"/>
              </a:rPr>
              <a:pPr/>
              <a:t>34</a:t>
            </a:fld>
            <a:endParaRPr lang="en-US" dirty="0">
              <a:solidFill>
                <a:schemeClr val="tx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xmlns="" id="{B07F8BB1-C0E6-DB4F-9794-A639FD84C695}"/>
              </a:ext>
            </a:extLst>
          </p:cNvPr>
          <p:cNvGraphicFramePr>
            <a:graphicFrameLocks/>
          </p:cNvGraphicFramePr>
          <p:nvPr>
            <p:extLst>
              <p:ext uri="{D42A27DB-BD31-4B8C-83A1-F6EECF244321}">
                <p14:modId xmlns:p14="http://schemas.microsoft.com/office/powerpoint/2010/main" xmlns="" val="253102346"/>
              </p:ext>
            </p:extLst>
          </p:nvPr>
        </p:nvGraphicFramePr>
        <p:xfrm>
          <a:off x="98323" y="1007746"/>
          <a:ext cx="8898193" cy="5651157"/>
        </p:xfrm>
        <a:graphic>
          <a:graphicData uri="http://schemas.openxmlformats.org/drawingml/2006/table">
            <a:tbl>
              <a:tblPr>
                <a:tableStyleId>{5C22544A-7EE6-4342-B048-85BDC9FD1C3A}</a:tableStyleId>
              </a:tblPr>
              <a:tblGrid>
                <a:gridCol w="7007883">
                  <a:extLst>
                    <a:ext uri="{9D8B030D-6E8A-4147-A177-3AD203B41FA5}">
                      <a16:colId xmlns:a16="http://schemas.microsoft.com/office/drawing/2014/main" xmlns="" val="725438536"/>
                    </a:ext>
                  </a:extLst>
                </a:gridCol>
                <a:gridCol w="1890310">
                  <a:extLst>
                    <a:ext uri="{9D8B030D-6E8A-4147-A177-3AD203B41FA5}">
                      <a16:colId xmlns:a16="http://schemas.microsoft.com/office/drawing/2014/main" xmlns="" val="2353476963"/>
                    </a:ext>
                  </a:extLst>
                </a:gridCol>
              </a:tblGrid>
              <a:tr h="1061840">
                <a:tc>
                  <a:txBody>
                    <a:bodyPr/>
                    <a:lstStyle/>
                    <a:p>
                      <a:pPr algn="l" fontAlgn="ctr"/>
                      <a:r>
                        <a:rPr lang="en-ZA" sz="1800" b="1" u="none" strike="noStrike" dirty="0">
                          <a:solidFill>
                            <a:schemeClr val="bg1"/>
                          </a:solidFill>
                          <a:effectLst/>
                          <a:latin typeface="Century Gothic" panose="020B0502020202020204" pitchFamily="34" charset="0"/>
                          <a:cs typeface="Arial" panose="020B0604020202020204" pitchFamily="34" charset="0"/>
                        </a:rPr>
                        <a:t>  Economic classification</a:t>
                      </a:r>
                      <a:endParaRPr lang="en-ZA" sz="1800" b="1" i="0" u="none" strike="noStrike" dirty="0">
                        <a:solidFill>
                          <a:schemeClr val="bg1"/>
                        </a:solidFill>
                        <a:effectLst/>
                        <a:latin typeface="Century Gothic" panose="020B0502020202020204" pitchFamily="34" charset="0"/>
                        <a:cs typeface="Arial" panose="020B0604020202020204" pitchFamily="34" charset="0"/>
                      </a:endParaRPr>
                    </a:p>
                  </a:txBody>
                  <a:tcPr marL="9525" marR="9525" marT="9525" marB="0" anchor="ctr">
                    <a:solidFill>
                      <a:schemeClr val="accent5">
                        <a:lumMod val="60000"/>
                        <a:lumOff val="40000"/>
                      </a:schemeClr>
                    </a:solidFill>
                  </a:tcPr>
                </a:tc>
                <a:tc>
                  <a:txBody>
                    <a:bodyPr/>
                    <a:lstStyle/>
                    <a:p>
                      <a:pPr algn="ctr" fontAlgn="b"/>
                      <a:r>
                        <a:rPr lang="en-ZA" sz="1800" b="1" i="0" u="none" strike="noStrike" dirty="0">
                          <a:solidFill>
                            <a:schemeClr val="bg1"/>
                          </a:solidFill>
                          <a:effectLst/>
                          <a:latin typeface="Century Gothic" panose="020B0502020202020204" pitchFamily="34" charset="0"/>
                          <a:cs typeface="Arial" panose="020B0604020202020204" pitchFamily="34" charset="0"/>
                        </a:rPr>
                        <a:t>Adjusted </a:t>
                      </a:r>
                    </a:p>
                    <a:p>
                      <a:pPr algn="ctr" fontAlgn="b"/>
                      <a:r>
                        <a:rPr lang="en-ZA" sz="1800" b="1" i="0" u="none" strike="noStrike" dirty="0">
                          <a:solidFill>
                            <a:schemeClr val="bg1"/>
                          </a:solidFill>
                          <a:effectLst/>
                          <a:latin typeface="Century Gothic" panose="020B0502020202020204" pitchFamily="34" charset="0"/>
                          <a:cs typeface="Arial" panose="020B0604020202020204" pitchFamily="34" charset="0"/>
                        </a:rPr>
                        <a:t>Budget</a:t>
                      </a:r>
                    </a:p>
                    <a:p>
                      <a:pPr algn="ctr" fontAlgn="b"/>
                      <a:r>
                        <a:rPr lang="en-ZA" sz="1800" b="1" i="0" u="none" strike="noStrike" dirty="0">
                          <a:solidFill>
                            <a:schemeClr val="bg1"/>
                          </a:solidFill>
                          <a:effectLst/>
                          <a:latin typeface="Century Gothic" panose="020B0502020202020204" pitchFamily="34" charset="0"/>
                          <a:cs typeface="Arial" panose="020B0604020202020204" pitchFamily="34" charset="0"/>
                        </a:rPr>
                        <a:t>R’000</a:t>
                      </a:r>
                    </a:p>
                  </a:txBody>
                  <a:tcPr marL="9525" marR="9525" marT="9525" marB="0" anchor="ctr">
                    <a:solidFill>
                      <a:schemeClr val="accent5">
                        <a:lumMod val="60000"/>
                        <a:lumOff val="40000"/>
                      </a:schemeClr>
                    </a:solidFill>
                  </a:tcPr>
                </a:tc>
                <a:extLst>
                  <a:ext uri="{0D108BD9-81ED-4DB2-BD59-A6C34878D82A}">
                    <a16:rowId xmlns:a16="http://schemas.microsoft.com/office/drawing/2014/main" xmlns="" val="3459856685"/>
                  </a:ext>
                </a:extLst>
              </a:tr>
              <a:tr h="714372">
                <a:tc>
                  <a:txBody>
                    <a:bodyPr/>
                    <a:lstStyle/>
                    <a:p>
                      <a:pPr algn="l" fontAlgn="b"/>
                      <a:r>
                        <a:rPr lang="en-ZA" sz="1800" u="none" strike="noStrike" dirty="0">
                          <a:solidFill>
                            <a:schemeClr val="tx1"/>
                          </a:solidFill>
                          <a:effectLst/>
                          <a:latin typeface="Century Gothic" panose="020B0502020202020204" pitchFamily="34" charset="0"/>
                          <a:cs typeface="Arial" panose="020B0604020202020204" pitchFamily="34" charset="0"/>
                        </a:rPr>
                        <a:t>  Compensation of employees</a:t>
                      </a:r>
                      <a:endParaRPr lang="en-ZA" sz="1800" b="0"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lang="en-US" sz="1800" b="0" i="0" u="none" strike="noStrike" dirty="0">
                          <a:solidFill>
                            <a:srgbClr val="000000"/>
                          </a:solidFill>
                          <a:effectLst/>
                          <a:latin typeface="Century Gothic" panose="020B0502020202020204" pitchFamily="34" charset="0"/>
                        </a:rPr>
                        <a:t>           361,993 </a:t>
                      </a:r>
                    </a:p>
                  </a:txBody>
                  <a:tcPr marL="3810" marR="3810" marT="3810" marB="0" anchor="ctr"/>
                </a:tc>
                <a:extLst>
                  <a:ext uri="{0D108BD9-81ED-4DB2-BD59-A6C34878D82A}">
                    <a16:rowId xmlns:a16="http://schemas.microsoft.com/office/drawing/2014/main" xmlns="" val="1571848896"/>
                  </a:ext>
                </a:extLst>
              </a:tr>
              <a:tr h="805016">
                <a:tc>
                  <a:txBody>
                    <a:bodyPr/>
                    <a:lstStyle/>
                    <a:p>
                      <a:pPr algn="l" fontAlgn="b"/>
                      <a:r>
                        <a:rPr lang="en-ZA" sz="1800" u="none" strike="noStrike" dirty="0">
                          <a:solidFill>
                            <a:schemeClr val="tx1"/>
                          </a:solidFill>
                          <a:effectLst/>
                          <a:latin typeface="Century Gothic" panose="020B0502020202020204" pitchFamily="34" charset="0"/>
                          <a:cs typeface="Arial" panose="020B0604020202020204" pitchFamily="34" charset="0"/>
                        </a:rPr>
                        <a:t>  Goods and services</a:t>
                      </a:r>
                      <a:endParaRPr lang="en-ZA" sz="1800" b="0"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r" fontAlgn="ctr"/>
                      <a:r>
                        <a:rPr lang="en-US" sz="1800" b="0" i="0" u="none" strike="noStrike" dirty="0">
                          <a:solidFill>
                            <a:srgbClr val="000000"/>
                          </a:solidFill>
                          <a:effectLst/>
                          <a:latin typeface="Century Gothic" panose="020B0502020202020204" pitchFamily="34" charset="0"/>
                        </a:rPr>
                        <a:t>           119,369 </a:t>
                      </a:r>
                    </a:p>
                  </a:txBody>
                  <a:tcPr marL="3810" marR="3810" marT="3810" marB="0" anchor="ctr">
                    <a:solidFill>
                      <a:schemeClr val="accent1">
                        <a:lumMod val="40000"/>
                        <a:lumOff val="60000"/>
                      </a:schemeClr>
                    </a:solidFill>
                  </a:tcPr>
                </a:tc>
                <a:extLst>
                  <a:ext uri="{0D108BD9-81ED-4DB2-BD59-A6C34878D82A}">
                    <a16:rowId xmlns:a16="http://schemas.microsoft.com/office/drawing/2014/main" xmlns="" val="2383750751"/>
                  </a:ext>
                </a:extLst>
              </a:tr>
              <a:tr h="659226">
                <a:tc>
                  <a:txBody>
                    <a:bodyPr/>
                    <a:lstStyle/>
                    <a:p>
                      <a:pPr algn="l" fontAlgn="b"/>
                      <a:r>
                        <a:rPr lang="en-ZA" sz="1800" u="none" strike="noStrike" dirty="0">
                          <a:effectLst/>
                          <a:latin typeface="Century Gothic" panose="020B0502020202020204" pitchFamily="34" charset="0"/>
                          <a:cs typeface="Arial" panose="020B0604020202020204" pitchFamily="34" charset="0"/>
                        </a:rPr>
                        <a:t>  Transfers and subsidies</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6,789,431</a:t>
                      </a:r>
                      <a:r>
                        <a:rPr lang="en-US" sz="1800" b="0" i="0" u="none" strike="noStrike" dirty="0">
                          <a:solidFill>
                            <a:srgbClr val="000000"/>
                          </a:solidFill>
                          <a:effectLst/>
                          <a:latin typeface="Century Gothic" panose="020B0502020202020204" pitchFamily="34" charset="0"/>
                        </a:rPr>
                        <a:t>              </a:t>
                      </a:r>
                    </a:p>
                  </a:txBody>
                  <a:tcPr marL="3810" marR="3810" marT="3810" marB="0" anchor="ctr"/>
                </a:tc>
                <a:extLst>
                  <a:ext uri="{0D108BD9-81ED-4DB2-BD59-A6C34878D82A}">
                    <a16:rowId xmlns:a16="http://schemas.microsoft.com/office/drawing/2014/main" xmlns="" val="2767330768"/>
                  </a:ext>
                </a:extLst>
              </a:tr>
              <a:tr h="684581">
                <a:tc>
                  <a:txBody>
                    <a:bodyPr/>
                    <a:lstStyle/>
                    <a:p>
                      <a:pPr algn="l" fontAlgn="b"/>
                      <a:r>
                        <a:rPr lang="en-ZA" sz="1800" u="none" strike="noStrike" dirty="0">
                          <a:solidFill>
                            <a:schemeClr val="tx1"/>
                          </a:solidFill>
                          <a:effectLst/>
                          <a:latin typeface="Century Gothic" panose="020B0502020202020204" pitchFamily="34" charset="0"/>
                          <a:cs typeface="Arial" panose="020B0604020202020204" pitchFamily="34" charset="0"/>
                        </a:rPr>
                        <a:t>  Payments for capital assets</a:t>
                      </a:r>
                      <a:endParaRPr lang="en-ZA" sz="1800" b="0"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r" fontAlgn="ctr"/>
                      <a:r>
                        <a:rPr lang="en-US" sz="1800" b="0" i="0" u="none" strike="noStrike" dirty="0">
                          <a:solidFill>
                            <a:srgbClr val="000000"/>
                          </a:solidFill>
                          <a:effectLst/>
                          <a:latin typeface="Century Gothic" panose="020B0502020202020204" pitchFamily="34" charset="0"/>
                        </a:rPr>
                        <a:t>6,994</a:t>
                      </a:r>
                    </a:p>
                  </a:txBody>
                  <a:tcPr marL="3810" marR="3810" marT="3810" marB="0" anchor="ctr">
                    <a:solidFill>
                      <a:schemeClr val="accent1">
                        <a:lumMod val="40000"/>
                        <a:lumOff val="60000"/>
                      </a:schemeClr>
                    </a:solidFill>
                  </a:tcPr>
                </a:tc>
                <a:extLst>
                  <a:ext uri="{0D108BD9-81ED-4DB2-BD59-A6C34878D82A}">
                    <a16:rowId xmlns:a16="http://schemas.microsoft.com/office/drawing/2014/main" xmlns="" val="2688732593"/>
                  </a:ext>
                </a:extLst>
              </a:tr>
              <a:tr h="697258">
                <a:tc>
                  <a:txBody>
                    <a:bodyPr/>
                    <a:lstStyle/>
                    <a:p>
                      <a:pPr algn="l" fontAlgn="b"/>
                      <a:r>
                        <a:rPr lang="en-ZA" sz="1800" b="0" i="0" u="none" strike="noStrike" dirty="0">
                          <a:solidFill>
                            <a:srgbClr val="000000"/>
                          </a:solidFill>
                          <a:effectLst/>
                          <a:latin typeface="Century Gothic" panose="020B0502020202020204" pitchFamily="34" charset="0"/>
                          <a:cs typeface="Arial" panose="020B0604020202020204" pitchFamily="34" charset="0"/>
                        </a:rPr>
                        <a:t>Payments for financial assets</a:t>
                      </a:r>
                    </a:p>
                  </a:txBody>
                  <a:tcPr marL="9525" marR="9525" marT="9525" marB="0" anchor="ctr"/>
                </a:tc>
                <a:tc>
                  <a:txBody>
                    <a:bodyPr/>
                    <a:lstStyle/>
                    <a:p>
                      <a:pPr algn="r" fontAlgn="ctr"/>
                      <a:r>
                        <a:rPr lang="en-US" sz="1800" b="0" i="0" u="none" strike="noStrike" dirty="0">
                          <a:solidFill>
                            <a:srgbClr val="000000"/>
                          </a:solidFill>
                          <a:effectLst/>
                          <a:latin typeface="Century Gothic" panose="020B0502020202020204" pitchFamily="34" charset="0"/>
                        </a:rPr>
                        <a:t>500</a:t>
                      </a:r>
                    </a:p>
                  </a:txBody>
                  <a:tcPr marL="3810" marR="3810" marT="3810" marB="0" anchor="ctr"/>
                </a:tc>
                <a:extLst>
                  <a:ext uri="{0D108BD9-81ED-4DB2-BD59-A6C34878D82A}">
                    <a16:rowId xmlns:a16="http://schemas.microsoft.com/office/drawing/2014/main" xmlns="" val="3767110816"/>
                  </a:ext>
                </a:extLst>
              </a:tr>
              <a:tr h="1028864">
                <a:tc>
                  <a:txBody>
                    <a:bodyPr/>
                    <a:lstStyle/>
                    <a:p>
                      <a:pPr algn="l" fontAlgn="b"/>
                      <a:r>
                        <a:rPr lang="en-ZA" sz="1800" b="1" u="none" strike="noStrike" dirty="0">
                          <a:effectLst/>
                          <a:latin typeface="Century Gothic" panose="020B0502020202020204" pitchFamily="34" charset="0"/>
                          <a:cs typeface="Arial" panose="020B0604020202020204" pitchFamily="34" charset="0"/>
                        </a:rPr>
                        <a:t>  Total </a:t>
                      </a:r>
                      <a:endParaRPr lang="en-ZA" sz="18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lang="en-US" sz="1800" b="1" i="0" u="none" strike="noStrike" dirty="0">
                          <a:solidFill>
                            <a:srgbClr val="000000"/>
                          </a:solidFill>
                          <a:effectLst/>
                          <a:latin typeface="Century Gothic" panose="020B0502020202020204" pitchFamily="34" charset="0"/>
                        </a:rPr>
                        <a:t>        7,278,287 </a:t>
                      </a:r>
                    </a:p>
                  </a:txBody>
                  <a:tcPr marL="3810" marR="3810" marT="3810" marB="0" anchor="ctr"/>
                </a:tc>
                <a:extLst>
                  <a:ext uri="{0D108BD9-81ED-4DB2-BD59-A6C34878D82A}">
                    <a16:rowId xmlns:a16="http://schemas.microsoft.com/office/drawing/2014/main" xmlns="" val="4130400346"/>
                  </a:ext>
                </a:extLst>
              </a:tr>
            </a:tbl>
          </a:graphicData>
        </a:graphic>
      </p:graphicFrame>
    </p:spTree>
    <p:extLst>
      <p:ext uri="{BB962C8B-B14F-4D97-AF65-F5344CB8AC3E}">
        <p14:creationId xmlns:p14="http://schemas.microsoft.com/office/powerpoint/2010/main" xmlns="" val="3012026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46C48-5F56-444A-ADBB-28A109A0553B}"/>
              </a:ext>
            </a:extLst>
          </p:cNvPr>
          <p:cNvSpPr>
            <a:spLocks noGrp="1"/>
          </p:cNvSpPr>
          <p:nvPr>
            <p:ph type="title"/>
          </p:nvPr>
        </p:nvSpPr>
        <p:spPr>
          <a:xfrm>
            <a:off x="108155" y="273421"/>
            <a:ext cx="7423970" cy="456685"/>
          </a:xfrm>
        </p:spPr>
        <p:txBody>
          <a:bodyPr>
            <a:noAutofit/>
          </a:bodyPr>
          <a:lstStyle/>
          <a:p>
            <a:r>
              <a:rPr lang="en-US" sz="3000" b="1" dirty="0">
                <a:latin typeface="Century Gothic" panose="020B0502020202020204" pitchFamily="34" charset="0"/>
              </a:rPr>
              <a:t>Overall Financial Performance</a:t>
            </a:r>
          </a:p>
        </p:txBody>
      </p:sp>
      <p:sp>
        <p:nvSpPr>
          <p:cNvPr id="3" name="Content Placeholder 2">
            <a:extLst>
              <a:ext uri="{FF2B5EF4-FFF2-40B4-BE49-F238E27FC236}">
                <a16:creationId xmlns:a16="http://schemas.microsoft.com/office/drawing/2014/main" xmlns="" id="{7D3CEB76-1D08-E947-A239-8ADA5FA4E0A2}"/>
              </a:ext>
            </a:extLst>
          </p:cNvPr>
          <p:cNvSpPr>
            <a:spLocks noGrp="1"/>
          </p:cNvSpPr>
          <p:nvPr>
            <p:ph idx="1"/>
          </p:nvPr>
        </p:nvSpPr>
        <p:spPr>
          <a:xfrm>
            <a:off x="108155" y="1008822"/>
            <a:ext cx="8868697" cy="5311968"/>
          </a:xfrm>
        </p:spPr>
        <p:txBody>
          <a:bodyPr>
            <a:noAutofit/>
          </a:bodyPr>
          <a:lstStyle/>
          <a:p>
            <a:pPr algn="just">
              <a:lnSpc>
                <a:spcPct val="150000"/>
              </a:lnSpc>
            </a:pPr>
            <a:r>
              <a:rPr lang="en-ZA" sz="2000" dirty="0">
                <a:latin typeface="Century Gothic" panose="020B0502020202020204" pitchFamily="34" charset="0"/>
              </a:rPr>
              <a:t>The department planned to spend R7,278 billion by end of quarter 4.</a:t>
            </a:r>
          </a:p>
          <a:p>
            <a:pPr algn="just">
              <a:lnSpc>
                <a:spcPct val="150000"/>
              </a:lnSpc>
            </a:pPr>
            <a:r>
              <a:rPr lang="en-ZA" sz="2000" dirty="0" smtClean="0">
                <a:latin typeface="Century Gothic" panose="020B0502020202020204" pitchFamily="34" charset="0"/>
              </a:rPr>
              <a:t>The </a:t>
            </a:r>
            <a:r>
              <a:rPr lang="en-ZA" sz="2000" dirty="0">
                <a:latin typeface="Century Gothic" panose="020B0502020202020204" pitchFamily="34" charset="0"/>
              </a:rPr>
              <a:t>actual spending for the period amounted to R7,165 billion (98,4% of the total adjusted budget of R7,278 billion).</a:t>
            </a:r>
          </a:p>
          <a:p>
            <a:pPr algn="just">
              <a:lnSpc>
                <a:spcPct val="150000"/>
              </a:lnSpc>
            </a:pPr>
            <a:r>
              <a:rPr lang="en-ZA" sz="2000" dirty="0" smtClean="0">
                <a:latin typeface="Century Gothic" panose="020B0502020202020204" pitchFamily="34" charset="0"/>
              </a:rPr>
              <a:t>This </a:t>
            </a:r>
            <a:r>
              <a:rPr lang="en-ZA" sz="2000" dirty="0">
                <a:latin typeface="Century Gothic" panose="020B0502020202020204" pitchFamily="34" charset="0"/>
              </a:rPr>
              <a:t>translates to a variance of R113 million or 1,6% of planned expenditure. </a:t>
            </a:r>
          </a:p>
          <a:p>
            <a:pPr algn="just">
              <a:lnSpc>
                <a:spcPct val="150000"/>
              </a:lnSpc>
            </a:pPr>
            <a:r>
              <a:rPr lang="en-ZA" sz="2000" dirty="0" smtClean="0">
                <a:latin typeface="Century Gothic" panose="020B0502020202020204" pitchFamily="34" charset="0"/>
              </a:rPr>
              <a:t>The </a:t>
            </a:r>
            <a:r>
              <a:rPr lang="en-ZA" sz="2000" dirty="0">
                <a:latin typeface="Century Gothic" panose="020B0502020202020204" pitchFamily="34" charset="0"/>
              </a:rPr>
              <a:t>DSI has effected virements amounting to R133 million from slow spending activities to those that are having shortfalls. R128 million virement was approved by National Treasury while R5 million was approved by DG.</a:t>
            </a:r>
          </a:p>
          <a:p>
            <a:endParaRPr lang="en-ZA" sz="2000" dirty="0">
              <a:latin typeface="Century Gothic" panose="020B0502020202020204" pitchFamily="34" charset="0"/>
            </a:endParaRPr>
          </a:p>
          <a:p>
            <a:pPr marL="0" indent="0">
              <a:buNone/>
            </a:pPr>
            <a:endParaRPr lang="en-US" sz="20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xmlns="" id="{926F6D43-937B-9D4F-A182-315661E88346}"/>
              </a:ext>
            </a:extLst>
          </p:cNvPr>
          <p:cNvSpPr>
            <a:spLocks noGrp="1"/>
          </p:cNvSpPr>
          <p:nvPr>
            <p:ph type="sldNum" sz="quarter" idx="12"/>
          </p:nvPr>
        </p:nvSpPr>
        <p:spPr/>
        <p:txBody>
          <a:bodyPr/>
          <a:lstStyle/>
          <a:p>
            <a:fld id="{6BEAD508-187F-9C41-8168-FD791BBC9830}" type="slidenum">
              <a:rPr lang="en-US" smtClean="0"/>
              <a:pPr/>
              <a:t>35</a:t>
            </a:fld>
            <a:endParaRPr lang="en-US" dirty="0"/>
          </a:p>
        </p:txBody>
      </p:sp>
    </p:spTree>
    <p:extLst>
      <p:ext uri="{BB962C8B-B14F-4D97-AF65-F5344CB8AC3E}">
        <p14:creationId xmlns:p14="http://schemas.microsoft.com/office/powerpoint/2010/main" xmlns="" val="1957958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130DF-9D51-43B9-B980-3F5297E2D87D}"/>
              </a:ext>
            </a:extLst>
          </p:cNvPr>
          <p:cNvSpPr>
            <a:spLocks noGrp="1"/>
          </p:cNvSpPr>
          <p:nvPr>
            <p:ph type="title"/>
          </p:nvPr>
        </p:nvSpPr>
        <p:spPr>
          <a:xfrm>
            <a:off x="209550" y="285539"/>
            <a:ext cx="7467600" cy="456685"/>
          </a:xfrm>
        </p:spPr>
        <p:txBody>
          <a:bodyPr>
            <a:noAutofit/>
          </a:bodyPr>
          <a:lstStyle/>
          <a:p>
            <a:r>
              <a:rPr lang="en-US" sz="3000" b="1" dirty="0">
                <a:latin typeface="Century Gothic" panose="020B0502020202020204" pitchFamily="34" charset="0"/>
              </a:rPr>
              <a:t>Overall Financial Performance, </a:t>
            </a:r>
            <a:r>
              <a:rPr lang="en-US" sz="3000" b="1" i="1" dirty="0">
                <a:latin typeface="Century Gothic" panose="020B0502020202020204" pitchFamily="34" charset="0"/>
              </a:rPr>
              <a:t>cont</a:t>
            </a:r>
          </a:p>
        </p:txBody>
      </p:sp>
      <p:sp>
        <p:nvSpPr>
          <p:cNvPr id="4" name="Slide Number Placeholder 3">
            <a:extLst>
              <a:ext uri="{FF2B5EF4-FFF2-40B4-BE49-F238E27FC236}">
                <a16:creationId xmlns:a16="http://schemas.microsoft.com/office/drawing/2014/main" xmlns="" id="{988619F5-AC7C-40F0-B903-98CA03F4046A}"/>
              </a:ext>
            </a:extLst>
          </p:cNvPr>
          <p:cNvSpPr>
            <a:spLocks noGrp="1"/>
          </p:cNvSpPr>
          <p:nvPr>
            <p:ph type="sldNum" sz="quarter" idx="12"/>
          </p:nvPr>
        </p:nvSpPr>
        <p:spPr/>
        <p:txBody>
          <a:bodyPr/>
          <a:lstStyle/>
          <a:p>
            <a:fld id="{6BEAD508-187F-9C41-8168-FD791BBC9830}" type="slidenum">
              <a:rPr lang="en-US" smtClean="0"/>
              <a:pPr/>
              <a:t>36</a:t>
            </a:fld>
            <a:endParaRPr lang="en-US" dirty="0"/>
          </a:p>
        </p:txBody>
      </p:sp>
      <p:graphicFrame>
        <p:nvGraphicFramePr>
          <p:cNvPr id="8" name="Content Placeholder 7">
            <a:extLst>
              <a:ext uri="{FF2B5EF4-FFF2-40B4-BE49-F238E27FC236}">
                <a16:creationId xmlns:a16="http://schemas.microsoft.com/office/drawing/2014/main" xmlns="" id="{11841702-FC82-4DEF-AF15-3146E9EA3C06}"/>
              </a:ext>
            </a:extLst>
          </p:cNvPr>
          <p:cNvGraphicFramePr>
            <a:graphicFrameLocks noGrp="1"/>
          </p:cNvGraphicFramePr>
          <p:nvPr>
            <p:ph idx="1"/>
            <p:extLst>
              <p:ext uri="{D42A27DB-BD31-4B8C-83A1-F6EECF244321}">
                <p14:modId xmlns:p14="http://schemas.microsoft.com/office/powerpoint/2010/main" xmlns="" val="713833992"/>
              </p:ext>
            </p:extLst>
          </p:nvPr>
        </p:nvGraphicFramePr>
        <p:xfrm>
          <a:off x="209550" y="1177925"/>
          <a:ext cx="8550992" cy="5480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71516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1A8C8C1-E8FA-403F-B5DD-801368FD7B01}"/>
              </a:ext>
            </a:extLst>
          </p:cNvPr>
          <p:cNvSpPr>
            <a:spLocks noGrp="1"/>
          </p:cNvSpPr>
          <p:nvPr>
            <p:ph type="sldNum" sz="quarter" idx="12"/>
          </p:nvPr>
        </p:nvSpPr>
        <p:spPr/>
        <p:txBody>
          <a:bodyPr/>
          <a:lstStyle/>
          <a:p>
            <a:fld id="{6BEAD508-187F-9C41-8168-FD791BBC9830}" type="slidenum">
              <a:rPr lang="en-US" smtClean="0"/>
              <a:pPr/>
              <a:t>37</a:t>
            </a:fld>
            <a:endParaRPr lang="en-US" dirty="0"/>
          </a:p>
        </p:txBody>
      </p:sp>
      <p:sp>
        <p:nvSpPr>
          <p:cNvPr id="5" name="Title 1">
            <a:extLst>
              <a:ext uri="{FF2B5EF4-FFF2-40B4-BE49-F238E27FC236}">
                <a16:creationId xmlns:a16="http://schemas.microsoft.com/office/drawing/2014/main" xmlns="" id="{A2DADA06-7E0D-4556-B898-654497F8C3DF}"/>
              </a:ext>
            </a:extLst>
          </p:cNvPr>
          <p:cNvSpPr>
            <a:spLocks noGrp="1"/>
          </p:cNvSpPr>
          <p:nvPr>
            <p:ph type="title"/>
          </p:nvPr>
        </p:nvSpPr>
        <p:spPr>
          <a:xfrm>
            <a:off x="93071" y="212557"/>
            <a:ext cx="8619854" cy="1007403"/>
          </a:xfrm>
        </p:spPr>
        <p:txBody>
          <a:bodyPr>
            <a:noAutofit/>
          </a:bodyPr>
          <a:lstStyle/>
          <a:p>
            <a:r>
              <a:rPr lang="en-US" sz="3000" b="1" dirty="0">
                <a:latin typeface="Century Gothic" panose="020B0502020202020204" pitchFamily="34" charset="0"/>
              </a:rPr>
              <a:t>Financial Performance Per Classification</a:t>
            </a:r>
          </a:p>
        </p:txBody>
      </p:sp>
      <p:graphicFrame>
        <p:nvGraphicFramePr>
          <p:cNvPr id="6" name="Chart 5">
            <a:extLst>
              <a:ext uri="{FF2B5EF4-FFF2-40B4-BE49-F238E27FC236}">
                <a16:creationId xmlns:a16="http://schemas.microsoft.com/office/drawing/2014/main" xmlns="" id="{B2561C2A-2F5B-431C-91B7-52140DB6FCD5}"/>
              </a:ext>
            </a:extLst>
          </p:cNvPr>
          <p:cNvGraphicFramePr>
            <a:graphicFrameLocks/>
          </p:cNvGraphicFramePr>
          <p:nvPr>
            <p:extLst>
              <p:ext uri="{D42A27DB-BD31-4B8C-83A1-F6EECF244321}">
                <p14:modId xmlns:p14="http://schemas.microsoft.com/office/powerpoint/2010/main" xmlns="" val="2838013159"/>
              </p:ext>
            </p:extLst>
          </p:nvPr>
        </p:nvGraphicFramePr>
        <p:xfrm>
          <a:off x="226142" y="1024889"/>
          <a:ext cx="8603226" cy="54742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698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4CAD10-2106-43B3-87F9-C043A0AADC60}"/>
              </a:ext>
            </a:extLst>
          </p:cNvPr>
          <p:cNvSpPr>
            <a:spLocks noGrp="1"/>
          </p:cNvSpPr>
          <p:nvPr>
            <p:ph type="sldNum" sz="quarter" idx="12"/>
          </p:nvPr>
        </p:nvSpPr>
        <p:spPr/>
        <p:txBody>
          <a:bodyPr/>
          <a:lstStyle/>
          <a:p>
            <a:fld id="{6BEAD508-187F-9C41-8168-FD791BBC9830}" type="slidenum">
              <a:rPr lang="en-US" smtClean="0"/>
              <a:pPr/>
              <a:t>38</a:t>
            </a:fld>
            <a:endParaRPr lang="en-US" dirty="0"/>
          </a:p>
        </p:txBody>
      </p:sp>
      <p:sp>
        <p:nvSpPr>
          <p:cNvPr id="5" name="Title 1">
            <a:extLst>
              <a:ext uri="{FF2B5EF4-FFF2-40B4-BE49-F238E27FC236}">
                <a16:creationId xmlns:a16="http://schemas.microsoft.com/office/drawing/2014/main" xmlns="" id="{10537C88-85BE-4BFA-A36D-AA55978B3B11}"/>
              </a:ext>
            </a:extLst>
          </p:cNvPr>
          <p:cNvSpPr>
            <a:spLocks noGrp="1"/>
          </p:cNvSpPr>
          <p:nvPr>
            <p:ph type="title"/>
          </p:nvPr>
        </p:nvSpPr>
        <p:spPr>
          <a:xfrm>
            <a:off x="0" y="107893"/>
            <a:ext cx="9144000" cy="1007403"/>
          </a:xfrm>
        </p:spPr>
        <p:txBody>
          <a:bodyPr>
            <a:noAutofit/>
          </a:bodyPr>
          <a:lstStyle/>
          <a:p>
            <a:r>
              <a:rPr lang="en-US" sz="3000" b="1" dirty="0">
                <a:latin typeface="Century Gothic" panose="020B0502020202020204" pitchFamily="34" charset="0"/>
              </a:rPr>
              <a:t>Reasons for variances and proposed remedies</a:t>
            </a:r>
          </a:p>
        </p:txBody>
      </p:sp>
      <p:graphicFrame>
        <p:nvGraphicFramePr>
          <p:cNvPr id="6" name="Table 5">
            <a:extLst>
              <a:ext uri="{FF2B5EF4-FFF2-40B4-BE49-F238E27FC236}">
                <a16:creationId xmlns:a16="http://schemas.microsoft.com/office/drawing/2014/main" xmlns="" id="{0A3FCE4F-8B38-4AC3-A182-FE825554B8FD}"/>
              </a:ext>
            </a:extLst>
          </p:cNvPr>
          <p:cNvGraphicFramePr>
            <a:graphicFrameLocks noGrp="1"/>
          </p:cNvGraphicFramePr>
          <p:nvPr>
            <p:extLst>
              <p:ext uri="{D42A27DB-BD31-4B8C-83A1-F6EECF244321}">
                <p14:modId xmlns:p14="http://schemas.microsoft.com/office/powerpoint/2010/main" xmlns="" val="2050821986"/>
              </p:ext>
            </p:extLst>
          </p:nvPr>
        </p:nvGraphicFramePr>
        <p:xfrm>
          <a:off x="0" y="848893"/>
          <a:ext cx="9065342" cy="5943600"/>
        </p:xfrm>
        <a:graphic>
          <a:graphicData uri="http://schemas.openxmlformats.org/drawingml/2006/table">
            <a:tbl>
              <a:tblPr firstRow="1" bandRow="1">
                <a:tableStyleId>{5C22544A-7EE6-4342-B048-85BDC9FD1C3A}</a:tableStyleId>
              </a:tblPr>
              <a:tblGrid>
                <a:gridCol w="1881201">
                  <a:extLst>
                    <a:ext uri="{9D8B030D-6E8A-4147-A177-3AD203B41FA5}">
                      <a16:colId xmlns:a16="http://schemas.microsoft.com/office/drawing/2014/main" xmlns="" val="20000"/>
                    </a:ext>
                  </a:extLst>
                </a:gridCol>
                <a:gridCol w="4216851">
                  <a:extLst>
                    <a:ext uri="{9D8B030D-6E8A-4147-A177-3AD203B41FA5}">
                      <a16:colId xmlns:a16="http://schemas.microsoft.com/office/drawing/2014/main" xmlns="" val="20001"/>
                    </a:ext>
                  </a:extLst>
                </a:gridCol>
                <a:gridCol w="2967290">
                  <a:extLst>
                    <a:ext uri="{9D8B030D-6E8A-4147-A177-3AD203B41FA5}">
                      <a16:colId xmlns:a16="http://schemas.microsoft.com/office/drawing/2014/main" xmlns="" val="20002"/>
                    </a:ext>
                  </a:extLst>
                </a:gridCol>
              </a:tblGrid>
              <a:tr h="615663">
                <a:tc>
                  <a:txBody>
                    <a:bodyPr/>
                    <a:lstStyle/>
                    <a:p>
                      <a:r>
                        <a:rPr lang="en-US" sz="1800" dirty="0">
                          <a:latin typeface="Century Gothic" panose="020B0502020202020204" pitchFamily="34" charset="0"/>
                          <a:cs typeface="Arial"/>
                        </a:rPr>
                        <a:t>Expenditure Category</a:t>
                      </a:r>
                    </a:p>
                  </a:txBody>
                  <a:tcPr/>
                </a:tc>
                <a:tc>
                  <a:txBody>
                    <a:bodyPr/>
                    <a:lstStyle/>
                    <a:p>
                      <a:r>
                        <a:rPr lang="en-US" sz="1800" dirty="0">
                          <a:latin typeface="Century Gothic" panose="020B0502020202020204" pitchFamily="34" charset="0"/>
                          <a:cs typeface="Arial"/>
                        </a:rPr>
                        <a:t>Reasons</a:t>
                      </a:r>
                      <a:r>
                        <a:rPr lang="en-US" sz="1800" baseline="0" dirty="0">
                          <a:latin typeface="Century Gothic" panose="020B0502020202020204" pitchFamily="34" charset="0"/>
                          <a:cs typeface="Arial"/>
                        </a:rPr>
                        <a:t> for variance</a:t>
                      </a:r>
                      <a:endParaRPr lang="en-US" sz="1800" dirty="0">
                        <a:latin typeface="Century Gothic" panose="020B0502020202020204" pitchFamily="34" charset="0"/>
                        <a:cs typeface="Arial"/>
                      </a:endParaRPr>
                    </a:p>
                  </a:txBody>
                  <a:tcPr/>
                </a:tc>
                <a:tc>
                  <a:txBody>
                    <a:bodyPr/>
                    <a:lstStyle/>
                    <a:p>
                      <a:r>
                        <a:rPr lang="en-US" sz="1800" dirty="0">
                          <a:latin typeface="Century Gothic" panose="020B0502020202020204" pitchFamily="34" charset="0"/>
                          <a:cs typeface="Arial"/>
                        </a:rPr>
                        <a:t>Remedies</a:t>
                      </a:r>
                    </a:p>
                  </a:txBody>
                  <a:tcPr/>
                </a:tc>
                <a:extLst>
                  <a:ext uri="{0D108BD9-81ED-4DB2-BD59-A6C34878D82A}">
                    <a16:rowId xmlns:a16="http://schemas.microsoft.com/office/drawing/2014/main" xmlns="" val="10000"/>
                  </a:ext>
                </a:extLst>
              </a:tr>
              <a:tr h="2198797">
                <a:tc>
                  <a:txBody>
                    <a:bodyPr/>
                    <a:lstStyle/>
                    <a:p>
                      <a:r>
                        <a:rPr lang="en-US" sz="1600" b="1" dirty="0">
                          <a:latin typeface="Century Gothic" panose="020B0502020202020204" pitchFamily="34" charset="0"/>
                          <a:cs typeface="Arial"/>
                        </a:rPr>
                        <a:t>Compensation of employees</a:t>
                      </a:r>
                    </a:p>
                  </a:txBody>
                  <a:tcPr/>
                </a:tc>
                <a:tc>
                  <a:txBody>
                    <a:bodyPr/>
                    <a:lstStyle/>
                    <a:p>
                      <a:pPr marL="285750" marR="0" lvl="0" indent="-285750" algn="just" defTabSz="912114" rtl="0" eaLnBrk="1" fontAlgn="auto" latinLnBrk="0" hangingPunct="1">
                        <a:lnSpc>
                          <a:spcPct val="100000"/>
                        </a:lnSpc>
                        <a:spcBef>
                          <a:spcPts val="0"/>
                        </a:spcBef>
                        <a:spcAft>
                          <a:spcPts val="0"/>
                        </a:spcAft>
                        <a:buClrTx/>
                        <a:buSzTx/>
                        <a:buFont typeface="Wingdings" pitchFamily="2" charset="2"/>
                        <a:buChar char="§"/>
                        <a:tabLst/>
                        <a:defRPr/>
                      </a:pPr>
                      <a:r>
                        <a:rPr lang="en-GB" sz="1600" dirty="0">
                          <a:solidFill>
                            <a:schemeClr val="tx1"/>
                          </a:solidFill>
                          <a:latin typeface="Century Gothic" panose="020B0502020202020204" pitchFamily="34" charset="0"/>
                          <a:cs typeface="Arial"/>
                        </a:rPr>
                        <a:t>Nationwide lockdown  delayed the filling of prioritised positions.</a:t>
                      </a:r>
                    </a:p>
                    <a:p>
                      <a:pPr marL="0" indent="0" algn="just">
                        <a:buFont typeface="Wingdings" pitchFamily="2" charset="2"/>
                        <a:buNone/>
                      </a:pPr>
                      <a:endParaRPr lang="en-GB" sz="1600" dirty="0">
                        <a:solidFill>
                          <a:schemeClr val="tx1"/>
                        </a:solidFill>
                        <a:latin typeface="Century Gothic" panose="020B0502020202020204" pitchFamily="34" charset="0"/>
                        <a:cs typeface="Arial"/>
                      </a:endParaRPr>
                    </a:p>
                    <a:p>
                      <a:pPr marL="285750" indent="-285750" algn="just">
                        <a:buFont typeface="Wingdings" pitchFamily="2" charset="2"/>
                        <a:buChar char="§"/>
                      </a:pPr>
                      <a:r>
                        <a:rPr lang="en-GB" sz="1600" dirty="0">
                          <a:solidFill>
                            <a:schemeClr val="tx1"/>
                          </a:solidFill>
                          <a:latin typeface="Century Gothic" panose="020B0502020202020204" pitchFamily="34" charset="0"/>
                          <a:cs typeface="Arial"/>
                        </a:rPr>
                        <a:t>The budget cuts effected on the compensation of employees budget affected the filling of positions for the current financial year. The DSI can only feel critical positions that are affordable for the 2021 MTEF period</a:t>
                      </a:r>
                      <a:r>
                        <a:rPr lang="en-GB" sz="1600" dirty="0" smtClean="0">
                          <a:solidFill>
                            <a:schemeClr val="tx1"/>
                          </a:solidFill>
                          <a:latin typeface="Century Gothic" panose="020B0502020202020204" pitchFamily="34" charset="0"/>
                          <a:cs typeface="Arial"/>
                        </a:rPr>
                        <a:t>.</a:t>
                      </a:r>
                      <a:endParaRPr lang="en-GB" sz="1600" dirty="0">
                        <a:solidFill>
                          <a:schemeClr val="tx1"/>
                        </a:solidFill>
                        <a:latin typeface="Century Gothic" panose="020B0502020202020204" pitchFamily="34" charset="0"/>
                        <a:cs typeface="Arial"/>
                      </a:endParaRPr>
                    </a:p>
                  </a:txBody>
                  <a:tcPr/>
                </a:tc>
                <a:tc>
                  <a:txBody>
                    <a:bodyPr/>
                    <a:lstStyle/>
                    <a:p>
                      <a:pPr marL="0" indent="0" algn="just">
                        <a:buFont typeface="Wingdings" pitchFamily="2" charset="2"/>
                        <a:buNone/>
                      </a:pPr>
                      <a:r>
                        <a:rPr lang="en-US" sz="1600" baseline="0" dirty="0">
                          <a:solidFill>
                            <a:schemeClr val="tx1"/>
                          </a:solidFill>
                          <a:latin typeface="Century Gothic" panose="020B0502020202020204" pitchFamily="34" charset="0"/>
                          <a:cs typeface="Arial"/>
                        </a:rPr>
                        <a:t>Three phases of prioritised positions have been approved by EXCO and the department is  accelerating the process of filling vacancies.</a:t>
                      </a:r>
                      <a:r>
                        <a:rPr lang="en-GB" sz="1600" kern="1200" dirty="0">
                          <a:solidFill>
                            <a:schemeClr val="dk1"/>
                          </a:solidFill>
                          <a:effectLst/>
                          <a:latin typeface="Century Gothic" panose="020B0502020202020204" pitchFamily="34" charset="0"/>
                          <a:ea typeface="+mn-ea"/>
                          <a:cs typeface="Arial" panose="020B0604020202020204" pitchFamily="34" charset="0"/>
                        </a:rPr>
                        <a:t> </a:t>
                      </a:r>
                      <a:endParaRPr lang="en-US" sz="1600" baseline="0" dirty="0">
                        <a:solidFill>
                          <a:schemeClr val="tx1"/>
                        </a:solidFill>
                        <a:latin typeface="Century Gothic" panose="020B0502020202020204" pitchFamily="34" charset="0"/>
                        <a:cs typeface="Arial" panose="020B0604020202020204" pitchFamily="34" charset="0"/>
                      </a:endParaRPr>
                    </a:p>
                  </a:txBody>
                  <a:tcPr/>
                </a:tc>
                <a:extLst>
                  <a:ext uri="{0D108BD9-81ED-4DB2-BD59-A6C34878D82A}">
                    <a16:rowId xmlns:a16="http://schemas.microsoft.com/office/drawing/2014/main" xmlns="" val="2127776186"/>
                  </a:ext>
                </a:extLst>
              </a:tr>
              <a:tr h="2995550">
                <a:tc>
                  <a:txBody>
                    <a:bodyPr/>
                    <a:lstStyle/>
                    <a:p>
                      <a:pPr marL="0" marR="0" indent="0" algn="l" defTabSz="456057" rtl="0" eaLnBrk="1" fontAlgn="auto" latinLnBrk="0" hangingPunct="1">
                        <a:lnSpc>
                          <a:spcPct val="100000"/>
                        </a:lnSpc>
                        <a:spcBef>
                          <a:spcPts val="0"/>
                        </a:spcBef>
                        <a:spcAft>
                          <a:spcPts val="0"/>
                        </a:spcAft>
                        <a:buClrTx/>
                        <a:buSzTx/>
                        <a:buFontTx/>
                        <a:buNone/>
                        <a:tabLst/>
                        <a:defRPr/>
                      </a:pPr>
                      <a:r>
                        <a:rPr lang="en-US" sz="1600" b="1" dirty="0" smtClean="0">
                          <a:latin typeface="Century Gothic" panose="020B0502020202020204" pitchFamily="34" charset="0"/>
                          <a:cs typeface="Arial"/>
                        </a:rPr>
                        <a:t>Goods </a:t>
                      </a:r>
                      <a:r>
                        <a:rPr lang="en-US" sz="1600" b="1" dirty="0">
                          <a:latin typeface="Century Gothic" panose="020B0502020202020204" pitchFamily="34" charset="0"/>
                          <a:cs typeface="Arial"/>
                        </a:rPr>
                        <a:t>and services</a:t>
                      </a:r>
                    </a:p>
                  </a:txBody>
                  <a:tcPr/>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entury Gothic" panose="020B0502020202020204" pitchFamily="34" charset="0"/>
                          <a:ea typeface="+mn-ea"/>
                          <a:cs typeface="Arial" panose="020B0604020202020204" pitchFamily="34" charset="0"/>
                        </a:rPr>
                        <a:t>Most services under this item were not rendered as planned, including the Budget Vote, which were held virtually, and three public participation programmes, which were cancelled. Expenditure incurred was mainly for communication (data and airtime), operating leases, property payments, and consumable supplies related to COVID-19 (sanitisers, sanitiser dispensers, masks, etc.).</a:t>
                      </a:r>
                    </a:p>
                  </a:txBody>
                  <a:tcPr/>
                </a:tc>
                <a:tc>
                  <a:txBody>
                    <a:bodyPr/>
                    <a:lstStyle/>
                    <a:p>
                      <a:pPr marL="0" indent="0" algn="just">
                        <a:buFont typeface="Wingdings" pitchFamily="2" charset="2"/>
                        <a:buNone/>
                      </a:pPr>
                      <a:r>
                        <a:rPr lang="en-US" sz="1600" baseline="0" dirty="0">
                          <a:latin typeface="Century Gothic" panose="020B0502020202020204" pitchFamily="34" charset="0"/>
                          <a:cs typeface="Arial"/>
                        </a:rPr>
                        <a:t>R53.4 million was cut from the budget due to COVID19.</a:t>
                      </a:r>
                    </a:p>
                    <a:p>
                      <a:pPr marL="0" indent="0" algn="just">
                        <a:buFont typeface="Wingdings" pitchFamily="2" charset="2"/>
                        <a:buNone/>
                      </a:pPr>
                      <a:endParaRPr lang="en-US" sz="1600" baseline="0" dirty="0">
                        <a:latin typeface="Century Gothic" panose="020B0502020202020204" pitchFamily="34" charset="0"/>
                        <a:cs typeface="Arial"/>
                      </a:endParaRPr>
                    </a:p>
                    <a:p>
                      <a:pPr marL="0" indent="0" algn="just">
                        <a:buFont typeface="Wingdings" pitchFamily="2" charset="2"/>
                        <a:buNone/>
                      </a:pPr>
                      <a:r>
                        <a:rPr lang="en-US" sz="1600" baseline="0" dirty="0">
                          <a:latin typeface="Century Gothic" panose="020B0502020202020204" pitchFamily="34" charset="0"/>
                          <a:cs typeface="Arial"/>
                        </a:rPr>
                        <a:t>In addition to the cut, a virement of R20 million has been effected within and to other items to cover shortfalls on some initiatives.</a:t>
                      </a:r>
                    </a:p>
                    <a:p>
                      <a:pPr marL="0" indent="0" algn="just">
                        <a:buFont typeface="Wingdings" pitchFamily="2" charset="2"/>
                        <a:buNone/>
                      </a:pPr>
                      <a:r>
                        <a:rPr lang="en-US" sz="1600" baseline="0" dirty="0">
                          <a:latin typeface="Century Gothic" panose="020B0502020202020204" pitchFamily="34" charset="0"/>
                          <a:cs typeface="Arial"/>
                        </a:rPr>
                        <a:t> </a:t>
                      </a:r>
                    </a:p>
                    <a:p>
                      <a:pPr marL="0" indent="0" algn="just">
                        <a:buFont typeface="Wingdings" pitchFamily="2" charset="2"/>
                        <a:buNone/>
                      </a:pPr>
                      <a:endParaRPr lang="en-US" sz="1600" baseline="0" dirty="0">
                        <a:latin typeface="Century Gothic" panose="020B0502020202020204" pitchFamily="34" charset="0"/>
                        <a:cs typeface="Arial"/>
                      </a:endParaRPr>
                    </a:p>
                    <a:p>
                      <a:pPr marL="0" indent="0" algn="just">
                        <a:buFont typeface="Wingdings" pitchFamily="2" charset="2"/>
                        <a:buNone/>
                      </a:pPr>
                      <a:endParaRPr lang="en-US" sz="1600" baseline="0" dirty="0">
                        <a:latin typeface="Century Gothic" panose="020B0502020202020204" pitchFamily="34" charset="0"/>
                        <a:cs typeface="Arial"/>
                      </a:endParaRPr>
                    </a:p>
                  </a:txBody>
                  <a:tcPr/>
                </a:tc>
                <a:extLst>
                  <a:ext uri="{0D108BD9-81ED-4DB2-BD59-A6C34878D82A}">
                    <a16:rowId xmlns:a16="http://schemas.microsoft.com/office/drawing/2014/main" xmlns="" val="3823976977"/>
                  </a:ext>
                </a:extLst>
              </a:tr>
            </a:tbl>
          </a:graphicData>
        </a:graphic>
      </p:graphicFrame>
    </p:spTree>
    <p:extLst>
      <p:ext uri="{BB962C8B-B14F-4D97-AF65-F5344CB8AC3E}">
        <p14:creationId xmlns:p14="http://schemas.microsoft.com/office/powerpoint/2010/main" xmlns="" val="337677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EAD508-187F-9C41-8168-FD791BBC9830}" type="slidenum">
              <a:rPr lang="en-US" smtClean="0"/>
              <a:pPr/>
              <a:t>3</a:t>
            </a:fld>
            <a:endParaRPr lang="en-US" dirty="0"/>
          </a:p>
        </p:txBody>
      </p:sp>
      <p:sp>
        <p:nvSpPr>
          <p:cNvPr id="5" name="Title 1"/>
          <p:cNvSpPr>
            <a:spLocks noGrp="1"/>
          </p:cNvSpPr>
          <p:nvPr>
            <p:ph type="title"/>
          </p:nvPr>
        </p:nvSpPr>
        <p:spPr>
          <a:xfrm>
            <a:off x="0" y="167148"/>
            <a:ext cx="9144000" cy="727587"/>
          </a:xfrm>
        </p:spPr>
        <p:txBody>
          <a:bodyPr>
            <a:noAutofit/>
          </a:bodyPr>
          <a:lstStyle/>
          <a:p>
            <a:r>
              <a:rPr lang="en-US" sz="3000" b="1" dirty="0">
                <a:solidFill>
                  <a:prstClr val="white"/>
                </a:solidFill>
                <a:latin typeface="Century Gothic" panose="020B0502020202020204" pitchFamily="34" charset="0"/>
                <a:ea typeface="ＭＳ Ｐゴシック" charset="0"/>
              </a:rPr>
              <a:t>DSI</a:t>
            </a:r>
            <a:r>
              <a:rPr lang="ja-JP" altLang="en-US" sz="3000" b="1" dirty="0">
                <a:solidFill>
                  <a:prstClr val="white"/>
                </a:solidFill>
                <a:latin typeface="Century Gothic" panose="020B0502020202020204" pitchFamily="34" charset="0"/>
                <a:ea typeface="ＭＳ Ｐゴシック" charset="0"/>
              </a:rPr>
              <a:t>’</a:t>
            </a:r>
            <a:r>
              <a:rPr lang="en-US" altLang="ja-JP" sz="3000" b="1" dirty="0">
                <a:solidFill>
                  <a:prstClr val="white"/>
                </a:solidFill>
                <a:latin typeface="Century Gothic" panose="020B0502020202020204" pitchFamily="34" charset="0"/>
                <a:ea typeface="ＭＳ Ｐゴシック" charset="0"/>
              </a:rPr>
              <a:t>s  six  Outcomes Goals </a:t>
            </a:r>
            <a:r>
              <a:rPr lang="en-US" sz="3000" b="1" dirty="0">
                <a:solidFill>
                  <a:prstClr val="white"/>
                </a:solidFill>
                <a:latin typeface="Century Gothic" panose="020B0502020202020204" pitchFamily="34" charset="0"/>
                <a:ea typeface="ＭＳ Ｐゴシック" charset="0"/>
              </a:rPr>
              <a:t/>
            </a:r>
            <a:br>
              <a:rPr lang="en-US" sz="3000" b="1" dirty="0">
                <a:solidFill>
                  <a:prstClr val="white"/>
                </a:solidFill>
                <a:latin typeface="Century Gothic" panose="020B0502020202020204" pitchFamily="34" charset="0"/>
                <a:ea typeface="ＭＳ Ｐゴシック" charset="0"/>
              </a:rPr>
            </a:br>
            <a:endParaRPr lang="en-US" sz="3000" dirty="0">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23484312"/>
              </p:ext>
            </p:extLst>
          </p:nvPr>
        </p:nvGraphicFramePr>
        <p:xfrm>
          <a:off x="0" y="1197735"/>
          <a:ext cx="9144000" cy="5096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11620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4CAD10-2106-43B3-87F9-C043A0AADC60}"/>
              </a:ext>
            </a:extLst>
          </p:cNvPr>
          <p:cNvSpPr>
            <a:spLocks noGrp="1"/>
          </p:cNvSpPr>
          <p:nvPr>
            <p:ph type="sldNum" sz="quarter" idx="12"/>
          </p:nvPr>
        </p:nvSpPr>
        <p:spPr/>
        <p:txBody>
          <a:bodyPr/>
          <a:lstStyle/>
          <a:p>
            <a:fld id="{6BEAD508-187F-9C41-8168-FD791BBC9830}" type="slidenum">
              <a:rPr lang="en-US" smtClean="0"/>
              <a:pPr/>
              <a:t>39</a:t>
            </a:fld>
            <a:endParaRPr lang="en-US" dirty="0"/>
          </a:p>
        </p:txBody>
      </p:sp>
      <p:sp>
        <p:nvSpPr>
          <p:cNvPr id="5" name="Title 1">
            <a:extLst>
              <a:ext uri="{FF2B5EF4-FFF2-40B4-BE49-F238E27FC236}">
                <a16:creationId xmlns:a16="http://schemas.microsoft.com/office/drawing/2014/main" xmlns="" id="{10537C88-85BE-4BFA-A36D-AA55978B3B11}"/>
              </a:ext>
            </a:extLst>
          </p:cNvPr>
          <p:cNvSpPr>
            <a:spLocks noGrp="1"/>
          </p:cNvSpPr>
          <p:nvPr>
            <p:ph type="title"/>
          </p:nvPr>
        </p:nvSpPr>
        <p:spPr>
          <a:xfrm>
            <a:off x="0" y="158256"/>
            <a:ext cx="8908026" cy="777010"/>
          </a:xfrm>
        </p:spPr>
        <p:txBody>
          <a:bodyPr>
            <a:noAutofit/>
          </a:bodyPr>
          <a:lstStyle/>
          <a:p>
            <a:r>
              <a:rPr lang="en-US" sz="3000" b="1" dirty="0">
                <a:latin typeface="Century Gothic" panose="020B0502020202020204" pitchFamily="34" charset="0"/>
              </a:rPr>
              <a:t>Reasons for variances and proposed remedies, </a:t>
            </a:r>
            <a:r>
              <a:rPr lang="en-US" sz="3000" b="1" i="1" dirty="0">
                <a:latin typeface="Century Gothic" panose="020B0502020202020204" pitchFamily="34" charset="0"/>
              </a:rPr>
              <a:t>cont</a:t>
            </a:r>
            <a:endParaRPr lang="en-US" sz="3000" b="1" dirty="0"/>
          </a:p>
        </p:txBody>
      </p:sp>
      <p:graphicFrame>
        <p:nvGraphicFramePr>
          <p:cNvPr id="6" name="Table 5">
            <a:extLst>
              <a:ext uri="{FF2B5EF4-FFF2-40B4-BE49-F238E27FC236}">
                <a16:creationId xmlns:a16="http://schemas.microsoft.com/office/drawing/2014/main" xmlns="" id="{0A3FCE4F-8B38-4AC3-A182-FE825554B8FD}"/>
              </a:ext>
            </a:extLst>
          </p:cNvPr>
          <p:cNvGraphicFramePr>
            <a:graphicFrameLocks noGrp="1"/>
          </p:cNvGraphicFramePr>
          <p:nvPr>
            <p:extLst>
              <p:ext uri="{D42A27DB-BD31-4B8C-83A1-F6EECF244321}">
                <p14:modId xmlns:p14="http://schemas.microsoft.com/office/powerpoint/2010/main" xmlns="" val="2889901781"/>
              </p:ext>
            </p:extLst>
          </p:nvPr>
        </p:nvGraphicFramePr>
        <p:xfrm>
          <a:off x="98323" y="1035877"/>
          <a:ext cx="8976850" cy="5623026"/>
        </p:xfrm>
        <a:graphic>
          <a:graphicData uri="http://schemas.openxmlformats.org/drawingml/2006/table">
            <a:tbl>
              <a:tblPr firstRow="1" bandRow="1">
                <a:tableStyleId>{5C22544A-7EE6-4342-B048-85BDC9FD1C3A}</a:tableStyleId>
              </a:tblPr>
              <a:tblGrid>
                <a:gridCol w="2627053">
                  <a:extLst>
                    <a:ext uri="{9D8B030D-6E8A-4147-A177-3AD203B41FA5}">
                      <a16:colId xmlns:a16="http://schemas.microsoft.com/office/drawing/2014/main" xmlns="" val="20000"/>
                    </a:ext>
                  </a:extLst>
                </a:gridCol>
                <a:gridCol w="3357514">
                  <a:extLst>
                    <a:ext uri="{9D8B030D-6E8A-4147-A177-3AD203B41FA5}">
                      <a16:colId xmlns:a16="http://schemas.microsoft.com/office/drawing/2014/main" xmlns="" val="20001"/>
                    </a:ext>
                  </a:extLst>
                </a:gridCol>
                <a:gridCol w="2992283">
                  <a:extLst>
                    <a:ext uri="{9D8B030D-6E8A-4147-A177-3AD203B41FA5}">
                      <a16:colId xmlns:a16="http://schemas.microsoft.com/office/drawing/2014/main" xmlns="" val="20002"/>
                    </a:ext>
                  </a:extLst>
                </a:gridCol>
              </a:tblGrid>
              <a:tr h="433525">
                <a:tc>
                  <a:txBody>
                    <a:bodyPr/>
                    <a:lstStyle/>
                    <a:p>
                      <a:r>
                        <a:rPr lang="en-US" sz="1800" dirty="0">
                          <a:latin typeface="Century Gothic" panose="020B0502020202020204" pitchFamily="34" charset="0"/>
                          <a:cs typeface="Arial"/>
                        </a:rPr>
                        <a:t>Expenditure Category</a:t>
                      </a:r>
                    </a:p>
                  </a:txBody>
                  <a:tcPr/>
                </a:tc>
                <a:tc>
                  <a:txBody>
                    <a:bodyPr/>
                    <a:lstStyle/>
                    <a:p>
                      <a:r>
                        <a:rPr lang="en-US" sz="1800" dirty="0">
                          <a:latin typeface="Century Gothic" panose="020B0502020202020204" pitchFamily="34" charset="0"/>
                          <a:cs typeface="Arial"/>
                        </a:rPr>
                        <a:t>Reason</a:t>
                      </a:r>
                      <a:r>
                        <a:rPr lang="en-US" sz="1800" baseline="0" dirty="0">
                          <a:latin typeface="Century Gothic" panose="020B0502020202020204" pitchFamily="34" charset="0"/>
                          <a:cs typeface="Arial"/>
                        </a:rPr>
                        <a:t>s for variance</a:t>
                      </a:r>
                      <a:endParaRPr lang="en-US" sz="1800" dirty="0">
                        <a:latin typeface="Century Gothic" panose="020B0502020202020204" pitchFamily="34" charset="0"/>
                        <a:cs typeface="Arial"/>
                      </a:endParaRPr>
                    </a:p>
                  </a:txBody>
                  <a:tcPr/>
                </a:tc>
                <a:tc>
                  <a:txBody>
                    <a:bodyPr/>
                    <a:lstStyle/>
                    <a:p>
                      <a:r>
                        <a:rPr lang="en-US" sz="1800" dirty="0">
                          <a:latin typeface="Century Gothic" panose="020B0502020202020204" pitchFamily="34" charset="0"/>
                          <a:cs typeface="Arial"/>
                        </a:rPr>
                        <a:t>Remedies</a:t>
                      </a:r>
                    </a:p>
                  </a:txBody>
                  <a:tcPr/>
                </a:tc>
                <a:extLst>
                  <a:ext uri="{0D108BD9-81ED-4DB2-BD59-A6C34878D82A}">
                    <a16:rowId xmlns:a16="http://schemas.microsoft.com/office/drawing/2014/main" xmlns="" val="10000"/>
                  </a:ext>
                </a:extLst>
              </a:tr>
              <a:tr h="5189501">
                <a:tc>
                  <a:txBody>
                    <a:bodyPr/>
                    <a:lstStyle/>
                    <a:p>
                      <a:r>
                        <a:rPr lang="en-US" sz="1600" b="1" dirty="0" smtClean="0">
                          <a:latin typeface="Century Gothic" panose="020B0502020202020204" pitchFamily="34" charset="0"/>
                          <a:cs typeface="Arial"/>
                        </a:rPr>
                        <a:t>Transfers </a:t>
                      </a:r>
                      <a:r>
                        <a:rPr lang="en-US" sz="1600" b="1" dirty="0">
                          <a:latin typeface="Century Gothic" panose="020B0502020202020204" pitchFamily="34" charset="0"/>
                          <a:cs typeface="Arial"/>
                        </a:rPr>
                        <a:t>and subsidies</a:t>
                      </a:r>
                    </a:p>
                  </a:txBody>
                  <a:tcPr/>
                </a:tc>
                <a:tc>
                  <a:txBody>
                    <a:bodyPr/>
                    <a:lstStyle/>
                    <a:p>
                      <a:pPr marL="0" marR="0" lvl="0" indent="0" algn="just" defTabSz="91211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kern="1200" dirty="0">
                          <a:solidFill>
                            <a:schemeClr val="dk1"/>
                          </a:solidFill>
                          <a:effectLst/>
                          <a:latin typeface="Century Gothic" panose="020B0502020202020204" pitchFamily="34" charset="0"/>
                          <a:ea typeface="+mn-ea"/>
                          <a:cs typeface="Arial" panose="020B0604020202020204" pitchFamily="34" charset="0"/>
                        </a:rPr>
                        <a:t>The variance is due to the following:</a:t>
                      </a:r>
                    </a:p>
                    <a:p>
                      <a:pPr algn="just"/>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algn="just"/>
                      <a:r>
                        <a:rPr lang="en-US" sz="1600" kern="1200" dirty="0">
                          <a:solidFill>
                            <a:schemeClr val="dk1"/>
                          </a:solidFill>
                          <a:effectLst/>
                          <a:latin typeface="Century Gothic" panose="020B0502020202020204" pitchFamily="34" charset="0"/>
                          <a:ea typeface="+mn-ea"/>
                          <a:cs typeface="Arial" panose="020B0604020202020204" pitchFamily="34" charset="0"/>
                        </a:rPr>
                        <a:t>Delays in finalising contracts for Presidential employment stimulus package due to the funding only being made available in October.</a:t>
                      </a:r>
                    </a:p>
                    <a:p>
                      <a:pPr algn="just"/>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algn="just"/>
                      <a:r>
                        <a:rPr lang="en-US" sz="1600" kern="1200" dirty="0">
                          <a:solidFill>
                            <a:schemeClr val="dk1"/>
                          </a:solidFill>
                          <a:effectLst/>
                          <a:latin typeface="Century Gothic" panose="020B0502020202020204" pitchFamily="34" charset="0"/>
                          <a:ea typeface="+mn-ea"/>
                          <a:cs typeface="Arial" panose="020B0604020202020204" pitchFamily="34" charset="0"/>
                        </a:rPr>
                        <a:t>It took longer for the DSI to identify funding to top up shortfalls on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Presidential employment stimulus package</a:t>
                      </a:r>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algn="just"/>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marL="0" marR="0" lvl="0" indent="0" algn="just" defTabSz="912114"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dirty="0">
                        <a:solidFill>
                          <a:schemeClr val="dk1"/>
                        </a:solidFill>
                        <a:effectLst/>
                        <a:latin typeface="Century Gothic" panose="020B0502020202020204" pitchFamily="34" charset="0"/>
                        <a:ea typeface="+mn-ea"/>
                        <a:cs typeface="Arial" panose="020B0604020202020204" pitchFamily="34" charset="0"/>
                      </a:endParaRPr>
                    </a:p>
                  </a:txBody>
                  <a:tcPr/>
                </a:tc>
                <a:tc>
                  <a:txBody>
                    <a:bodyPr/>
                    <a:lstStyle/>
                    <a:p>
                      <a:pPr marL="0" indent="0" algn="just">
                        <a:buFont typeface="Wingdings" pitchFamily="2" charset="2"/>
                        <a:buNone/>
                      </a:pPr>
                      <a:endParaRPr lang="en-US" sz="1600" baseline="0" dirty="0">
                        <a:latin typeface="Century Gothic" panose="020B0502020202020204" pitchFamily="34" charset="0"/>
                        <a:cs typeface="Arial"/>
                      </a:endParaRPr>
                    </a:p>
                  </a:txBody>
                  <a:tcPr/>
                </a:tc>
                <a:extLst>
                  <a:ext uri="{0D108BD9-81ED-4DB2-BD59-A6C34878D82A}">
                    <a16:rowId xmlns:a16="http://schemas.microsoft.com/office/drawing/2014/main" xmlns="" val="3269825514"/>
                  </a:ext>
                </a:extLst>
              </a:tr>
            </a:tbl>
          </a:graphicData>
        </a:graphic>
      </p:graphicFrame>
    </p:spTree>
    <p:extLst>
      <p:ext uri="{BB962C8B-B14F-4D97-AF65-F5344CB8AC3E}">
        <p14:creationId xmlns:p14="http://schemas.microsoft.com/office/powerpoint/2010/main" xmlns="" val="2021091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35DA178-EB53-410F-93F9-C8DA58705671}"/>
              </a:ext>
            </a:extLst>
          </p:cNvPr>
          <p:cNvSpPr>
            <a:spLocks noGrp="1"/>
          </p:cNvSpPr>
          <p:nvPr>
            <p:ph type="sldNum" sz="quarter" idx="12"/>
          </p:nvPr>
        </p:nvSpPr>
        <p:spPr/>
        <p:txBody>
          <a:bodyPr/>
          <a:lstStyle/>
          <a:p>
            <a:fld id="{6BEAD508-187F-9C41-8168-FD791BBC9830}" type="slidenum">
              <a:rPr lang="en-US" smtClean="0"/>
              <a:pPr/>
              <a:t>40</a:t>
            </a:fld>
            <a:endParaRPr lang="en-US" dirty="0"/>
          </a:p>
        </p:txBody>
      </p:sp>
      <p:sp>
        <p:nvSpPr>
          <p:cNvPr id="5" name="Title 1">
            <a:extLst>
              <a:ext uri="{FF2B5EF4-FFF2-40B4-BE49-F238E27FC236}">
                <a16:creationId xmlns:a16="http://schemas.microsoft.com/office/drawing/2014/main" xmlns="" id="{B132A4FA-0978-46C7-BC6A-D9AA6B0B52E3}"/>
              </a:ext>
            </a:extLst>
          </p:cNvPr>
          <p:cNvSpPr>
            <a:spLocks noGrp="1"/>
          </p:cNvSpPr>
          <p:nvPr>
            <p:ph type="title"/>
          </p:nvPr>
        </p:nvSpPr>
        <p:spPr>
          <a:xfrm>
            <a:off x="68828" y="212558"/>
            <a:ext cx="8853104" cy="652682"/>
          </a:xfrm>
        </p:spPr>
        <p:txBody>
          <a:bodyPr>
            <a:noAutofit/>
          </a:bodyPr>
          <a:lstStyle/>
          <a:p>
            <a:r>
              <a:rPr lang="en-GB" sz="3000" b="1" dirty="0">
                <a:latin typeface="Century Gothic" panose="020B0502020202020204" pitchFamily="34" charset="0"/>
              </a:rPr>
              <a:t>Financial Performance Per Programme</a:t>
            </a:r>
            <a:endParaRPr lang="en-US" sz="3000" b="1" dirty="0">
              <a:latin typeface="Century Gothic" panose="020B0502020202020204" pitchFamily="34" charset="0"/>
            </a:endParaRPr>
          </a:p>
        </p:txBody>
      </p:sp>
      <p:graphicFrame>
        <p:nvGraphicFramePr>
          <p:cNvPr id="6" name="Chart 5">
            <a:extLst>
              <a:ext uri="{FF2B5EF4-FFF2-40B4-BE49-F238E27FC236}">
                <a16:creationId xmlns:a16="http://schemas.microsoft.com/office/drawing/2014/main" xmlns="" id="{591A02D0-90FA-422B-BE48-C13197E0610F}"/>
              </a:ext>
            </a:extLst>
          </p:cNvPr>
          <p:cNvGraphicFramePr>
            <a:graphicFrameLocks/>
          </p:cNvGraphicFramePr>
          <p:nvPr>
            <p:extLst>
              <p:ext uri="{D42A27DB-BD31-4B8C-83A1-F6EECF244321}">
                <p14:modId xmlns:p14="http://schemas.microsoft.com/office/powerpoint/2010/main" xmlns="" val="989646341"/>
              </p:ext>
            </p:extLst>
          </p:nvPr>
        </p:nvGraphicFramePr>
        <p:xfrm>
          <a:off x="68827" y="1032388"/>
          <a:ext cx="8957186" cy="56265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05044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C84870-1DE2-F549-9500-D160C26FCA2A}"/>
              </a:ext>
            </a:extLst>
          </p:cNvPr>
          <p:cNvSpPr>
            <a:spLocks noGrp="1"/>
          </p:cNvSpPr>
          <p:nvPr>
            <p:ph type="title"/>
          </p:nvPr>
        </p:nvSpPr>
        <p:spPr>
          <a:xfrm>
            <a:off x="139472" y="200753"/>
            <a:ext cx="7966334" cy="456685"/>
          </a:xfrm>
        </p:spPr>
        <p:txBody>
          <a:bodyPr>
            <a:noAutofit/>
          </a:bodyPr>
          <a:lstStyle/>
          <a:p>
            <a:r>
              <a:rPr lang="en-US" sz="3000" b="1" dirty="0">
                <a:latin typeface="Century Gothic" panose="020B0502020202020204" pitchFamily="34" charset="0"/>
              </a:rPr>
              <a:t>Budget and Expenditure for COVID19</a:t>
            </a:r>
          </a:p>
        </p:txBody>
      </p:sp>
      <p:graphicFrame>
        <p:nvGraphicFramePr>
          <p:cNvPr id="5" name="Content Placeholder 4">
            <a:extLst>
              <a:ext uri="{FF2B5EF4-FFF2-40B4-BE49-F238E27FC236}">
                <a16:creationId xmlns:a16="http://schemas.microsoft.com/office/drawing/2014/main" xmlns="" id="{27DD8F24-8A2F-8848-B5EF-40D5B52A12EA}"/>
              </a:ext>
            </a:extLst>
          </p:cNvPr>
          <p:cNvGraphicFramePr>
            <a:graphicFrameLocks noGrp="1"/>
          </p:cNvGraphicFramePr>
          <p:nvPr>
            <p:ph idx="1"/>
            <p:extLst>
              <p:ext uri="{D42A27DB-BD31-4B8C-83A1-F6EECF244321}">
                <p14:modId xmlns:p14="http://schemas.microsoft.com/office/powerpoint/2010/main" xmlns="" val="1706568458"/>
              </p:ext>
            </p:extLst>
          </p:nvPr>
        </p:nvGraphicFramePr>
        <p:xfrm>
          <a:off x="139472" y="1068315"/>
          <a:ext cx="8925871" cy="5640073"/>
        </p:xfrm>
        <a:graphic>
          <a:graphicData uri="http://schemas.openxmlformats.org/drawingml/2006/table">
            <a:tbl>
              <a:tblPr firstRow="1" bandRow="1">
                <a:tableStyleId>{5C22544A-7EE6-4342-B048-85BDC9FD1C3A}</a:tableStyleId>
              </a:tblPr>
              <a:tblGrid>
                <a:gridCol w="1985687">
                  <a:extLst>
                    <a:ext uri="{9D8B030D-6E8A-4147-A177-3AD203B41FA5}">
                      <a16:colId xmlns:a16="http://schemas.microsoft.com/office/drawing/2014/main" xmlns="" val="984368849"/>
                    </a:ext>
                  </a:extLst>
                </a:gridCol>
                <a:gridCol w="1236157">
                  <a:extLst>
                    <a:ext uri="{9D8B030D-6E8A-4147-A177-3AD203B41FA5}">
                      <a16:colId xmlns:a16="http://schemas.microsoft.com/office/drawing/2014/main" xmlns="" val="2488764161"/>
                    </a:ext>
                  </a:extLst>
                </a:gridCol>
                <a:gridCol w="1503945">
                  <a:extLst>
                    <a:ext uri="{9D8B030D-6E8A-4147-A177-3AD203B41FA5}">
                      <a16:colId xmlns:a16="http://schemas.microsoft.com/office/drawing/2014/main" xmlns="" val="930800493"/>
                    </a:ext>
                  </a:extLst>
                </a:gridCol>
                <a:gridCol w="4200082">
                  <a:extLst>
                    <a:ext uri="{9D8B030D-6E8A-4147-A177-3AD203B41FA5}">
                      <a16:colId xmlns:a16="http://schemas.microsoft.com/office/drawing/2014/main" xmlns="" val="2624172350"/>
                    </a:ext>
                  </a:extLst>
                </a:gridCol>
              </a:tblGrid>
              <a:tr h="730988">
                <a:tc>
                  <a:txBody>
                    <a:bodyPr/>
                    <a:lstStyle/>
                    <a:p>
                      <a:r>
                        <a:rPr lang="en-US" sz="1500" dirty="0">
                          <a:effectLst/>
                          <a:latin typeface="Century Gothic" panose="020B0502020202020204" pitchFamily="34" charset="0"/>
                          <a:cs typeface="Arial" panose="020B0604020202020204" pitchFamily="34" charset="0"/>
                        </a:rPr>
                        <a:t>Item</a:t>
                      </a:r>
                      <a:endParaRPr lang="en-ZA" sz="1500"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ctr"/>
                      <a:r>
                        <a:rPr lang="en-US" sz="1500" dirty="0">
                          <a:effectLst/>
                          <a:latin typeface="Century Gothic" panose="020B0502020202020204" pitchFamily="34" charset="0"/>
                          <a:cs typeface="Arial" panose="020B0604020202020204" pitchFamily="34" charset="0"/>
                        </a:rPr>
                        <a:t>Budget </a:t>
                      </a:r>
                      <a:endParaRPr lang="en-ZA" sz="1500" dirty="0">
                        <a:effectLst/>
                        <a:latin typeface="Century Gothic" panose="020B0502020202020204" pitchFamily="34" charset="0"/>
                        <a:cs typeface="Arial" panose="020B0604020202020204" pitchFamily="34" charset="0"/>
                      </a:endParaRPr>
                    </a:p>
                    <a:p>
                      <a:pPr algn="ctr"/>
                      <a:r>
                        <a:rPr lang="en-US" sz="1500" dirty="0">
                          <a:effectLst/>
                          <a:latin typeface="Century Gothic" panose="020B0502020202020204" pitchFamily="34" charset="0"/>
                          <a:cs typeface="Arial" panose="020B0604020202020204" pitchFamily="34" charset="0"/>
                        </a:rPr>
                        <a:t>R’000</a:t>
                      </a:r>
                      <a:endParaRPr lang="en-ZA" sz="1500"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ctr"/>
                      <a:r>
                        <a:rPr lang="en-US" sz="1500" dirty="0">
                          <a:effectLst/>
                          <a:latin typeface="Century Gothic" panose="020B0502020202020204" pitchFamily="34" charset="0"/>
                          <a:cs typeface="Arial" panose="020B0604020202020204" pitchFamily="34" charset="0"/>
                        </a:rPr>
                        <a:t>Expenditure </a:t>
                      </a:r>
                    </a:p>
                    <a:p>
                      <a:pPr algn="ctr"/>
                      <a:r>
                        <a:rPr lang="en-US" sz="1500" dirty="0">
                          <a:effectLst/>
                          <a:latin typeface="Century Gothic" panose="020B0502020202020204" pitchFamily="34" charset="0"/>
                          <a:cs typeface="Arial" panose="020B0604020202020204" pitchFamily="34" charset="0"/>
                        </a:rPr>
                        <a:t>R’000</a:t>
                      </a:r>
                      <a:endParaRPr lang="en-ZA" sz="1500"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r>
                        <a:rPr lang="en-US" sz="1500" dirty="0">
                          <a:effectLst/>
                          <a:latin typeface="Century Gothic" panose="020B0502020202020204" pitchFamily="34" charset="0"/>
                          <a:cs typeface="Arial" panose="020B0604020202020204" pitchFamily="34" charset="0"/>
                        </a:rPr>
                        <a:t>Comments</a:t>
                      </a:r>
                      <a:endParaRPr lang="en-ZA" sz="1500"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extLst>
                  <a:ext uri="{0D108BD9-81ED-4DB2-BD59-A6C34878D82A}">
                    <a16:rowId xmlns:a16="http://schemas.microsoft.com/office/drawing/2014/main" xmlns="" val="1739340906"/>
                  </a:ext>
                </a:extLst>
              </a:tr>
              <a:tr h="2940528">
                <a:tc>
                  <a:txBody>
                    <a:bodyPr/>
                    <a:lstStyle/>
                    <a:p>
                      <a:r>
                        <a:rPr lang="en-US" sz="1500" b="1" dirty="0">
                          <a:effectLst/>
                          <a:latin typeface="Century Gothic" panose="020B0502020202020204" pitchFamily="34" charset="0"/>
                          <a:cs typeface="Arial" panose="020B0604020202020204" pitchFamily="34" charset="0"/>
                        </a:rPr>
                        <a:t>Transfers and subsidies</a:t>
                      </a:r>
                      <a:endParaRPr lang="en-ZA" sz="15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r"/>
                      <a:r>
                        <a:rPr lang="en-US" sz="1500" dirty="0">
                          <a:effectLst/>
                          <a:latin typeface="Century Gothic" panose="020B0502020202020204" pitchFamily="34" charset="0"/>
                          <a:cs typeface="Arial" panose="020B0604020202020204" pitchFamily="34" charset="0"/>
                        </a:rPr>
                        <a:t>341,611</a:t>
                      </a:r>
                      <a:endParaRPr lang="en-ZA" sz="1500" dirty="0">
                        <a:effectLst/>
                        <a:latin typeface="Century Gothic" panose="020B0502020202020204" pitchFamily="34" charset="0"/>
                        <a:ea typeface="Calibri" panose="020F0502020204030204" pitchFamily="34" charset="0"/>
                        <a:cs typeface="Arial" panose="020B0604020202020204" pitchFamily="34" charset="0"/>
                      </a:endParaRPr>
                    </a:p>
                  </a:txBody>
                  <a:tcPr marL="3077" marR="3077" marT="3077" marB="0"/>
                </a:tc>
                <a:tc>
                  <a:txBody>
                    <a:bodyPr/>
                    <a:lstStyle/>
                    <a:p>
                      <a:pPr algn="r"/>
                      <a:r>
                        <a:rPr lang="en-ZA" sz="15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341,611</a:t>
                      </a:r>
                    </a:p>
                  </a:txBody>
                  <a:tcPr marL="73842" marR="73842" marT="36921" marB="36921"/>
                </a:tc>
                <a:tc>
                  <a:txBody>
                    <a:bodyPr/>
                    <a:lstStyle/>
                    <a:p>
                      <a:pPr algn="just"/>
                      <a:r>
                        <a:rPr lang="en-US" sz="1500" dirty="0">
                          <a:effectLst/>
                          <a:latin typeface="Century Gothic" panose="020B0502020202020204" pitchFamily="34" charset="0"/>
                          <a:cs typeface="Arial" panose="020B0604020202020204" pitchFamily="34" charset="0"/>
                        </a:rPr>
                        <a:t>The money was paid through Strategic Health Innovation Partnerships (SHIP) for different initiatives focusing on diagnostics, prevention and treatment, sequencing/surveillance.</a:t>
                      </a:r>
                    </a:p>
                    <a:p>
                      <a:pPr algn="just"/>
                      <a:r>
                        <a:rPr lang="en-US" sz="1500" dirty="0">
                          <a:effectLst/>
                          <a:latin typeface="Century Gothic" panose="020B0502020202020204" pitchFamily="34" charset="0"/>
                          <a:cs typeface="Arial" panose="020B0604020202020204" pitchFamily="34" charset="0"/>
                        </a:rPr>
                        <a:t>Implementation of social science outreach, communication, dissemination and impact Programme for Africa.</a:t>
                      </a:r>
                    </a:p>
                    <a:p>
                      <a:pPr algn="just"/>
                      <a:endParaRPr lang="en-US" sz="1500" dirty="0">
                        <a:effectLst/>
                        <a:latin typeface="Century Gothic" panose="020B0502020202020204" pitchFamily="34" charset="0"/>
                        <a:cs typeface="Arial" panose="020B0604020202020204" pitchFamily="34" charset="0"/>
                      </a:endParaRPr>
                    </a:p>
                    <a:p>
                      <a:pPr algn="just"/>
                      <a:r>
                        <a:rPr lang="en-US" sz="1500" dirty="0">
                          <a:effectLst/>
                          <a:latin typeface="Century Gothic" panose="020B0502020202020204" pitchFamily="34" charset="0"/>
                          <a:ea typeface="Calibri" panose="020F0502020204030204" pitchFamily="34" charset="0"/>
                          <a:cs typeface="Arial" panose="020B0604020202020204" pitchFamily="34" charset="0"/>
                        </a:rPr>
                        <a:t>Electricity to support temporary and existing facilities where COVID-19 patients will be receiving treatment.</a:t>
                      </a:r>
                    </a:p>
                    <a:p>
                      <a:pPr algn="just"/>
                      <a:endParaRPr lang="en-ZA" sz="1500"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extLst>
                  <a:ext uri="{0D108BD9-81ED-4DB2-BD59-A6C34878D82A}">
                    <a16:rowId xmlns:a16="http://schemas.microsoft.com/office/drawing/2014/main" xmlns="" val="491309696"/>
                  </a:ext>
                </a:extLst>
              </a:tr>
              <a:tr h="1273304">
                <a:tc>
                  <a:txBody>
                    <a:bodyPr/>
                    <a:lstStyle/>
                    <a:p>
                      <a:r>
                        <a:rPr lang="en-US" sz="1500" b="1" dirty="0">
                          <a:effectLst/>
                          <a:latin typeface="Century Gothic" panose="020B0502020202020204" pitchFamily="34" charset="0"/>
                          <a:cs typeface="Arial" panose="020B0604020202020204" pitchFamily="34" charset="0"/>
                        </a:rPr>
                        <a:t>Goods and services</a:t>
                      </a:r>
                      <a:endParaRPr lang="en-ZA" sz="15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r"/>
                      <a:r>
                        <a:rPr lang="en-US" sz="15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2, 159</a:t>
                      </a:r>
                      <a:endParaRPr lang="en-ZA" sz="15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3077" marR="3077" marT="3077" marB="0"/>
                </a:tc>
                <a:tc>
                  <a:txBody>
                    <a:bodyPr/>
                    <a:lstStyle/>
                    <a:p>
                      <a:pPr algn="r"/>
                      <a:r>
                        <a:rPr lang="en-US" sz="1500" b="0" dirty="0">
                          <a:latin typeface="Century Gothic" panose="020B0502020202020204" pitchFamily="34" charset="0"/>
                          <a:cs typeface="Arial" panose="020B0604020202020204" pitchFamily="34" charset="0"/>
                        </a:rPr>
                        <a:t>2,355</a:t>
                      </a:r>
                    </a:p>
                  </a:txBody>
                  <a:tcPr/>
                </a:tc>
                <a:tc>
                  <a:txBody>
                    <a:bodyPr/>
                    <a:lstStyle/>
                    <a:p>
                      <a:pPr algn="just"/>
                      <a:r>
                        <a:rPr lang="en-US" sz="1500" dirty="0">
                          <a:effectLst/>
                          <a:latin typeface="Century Gothic" panose="020B0502020202020204" pitchFamily="34" charset="0"/>
                          <a:cs typeface="Arial" panose="020B0604020202020204" pitchFamily="34" charset="0"/>
                        </a:rPr>
                        <a:t>The money was spent on decontamination of the DSI building, personal protective equipment, foot petals and digital communication services to share information through social media platforms during the lockdown. </a:t>
                      </a:r>
                      <a:endParaRPr lang="en-ZA" sz="1500"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extLst>
                  <a:ext uri="{0D108BD9-81ED-4DB2-BD59-A6C34878D82A}">
                    <a16:rowId xmlns:a16="http://schemas.microsoft.com/office/drawing/2014/main" xmlns="" val="3942437765"/>
                  </a:ext>
                </a:extLst>
              </a:tr>
              <a:tr h="418001">
                <a:tc>
                  <a:txBody>
                    <a:bodyPr/>
                    <a:lstStyle/>
                    <a:p>
                      <a:r>
                        <a:rPr lang="en-US" sz="1500" b="1" dirty="0">
                          <a:effectLst/>
                          <a:latin typeface="Century Gothic" panose="020B0502020202020204" pitchFamily="34" charset="0"/>
                          <a:cs typeface="Arial" panose="020B0604020202020204" pitchFamily="34" charset="0"/>
                        </a:rPr>
                        <a:t>Total</a:t>
                      </a:r>
                      <a:endParaRPr lang="en-ZA" sz="15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r"/>
                      <a:r>
                        <a:rPr lang="en-US" sz="1500" b="1" dirty="0">
                          <a:effectLst/>
                          <a:latin typeface="Century Gothic" panose="020B0502020202020204" pitchFamily="34" charset="0"/>
                          <a:cs typeface="Arial" panose="020B0604020202020204" pitchFamily="34" charset="0"/>
                        </a:rPr>
                        <a:t>343,770</a:t>
                      </a:r>
                      <a:endParaRPr lang="en-ZA" sz="15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r"/>
                      <a:r>
                        <a:rPr lang="en-US" sz="1500" b="1" dirty="0">
                          <a:solidFill>
                            <a:schemeClr val="tx1"/>
                          </a:solidFill>
                          <a:latin typeface="Century Gothic" panose="020B0502020202020204" pitchFamily="34" charset="0"/>
                          <a:cs typeface="Arial" panose="020B0604020202020204" pitchFamily="34" charset="0"/>
                        </a:rPr>
                        <a:t>343,966</a:t>
                      </a:r>
                    </a:p>
                  </a:txBody>
                  <a:tcPr/>
                </a:tc>
                <a:tc>
                  <a:txBody>
                    <a:bodyPr/>
                    <a:lstStyle/>
                    <a:p>
                      <a:endParaRPr lang="en-ZA" sz="1500" dirty="0">
                        <a:effectLst/>
                        <a:latin typeface="Century Gothic" panose="020B0502020202020204" pitchFamily="34" charset="0"/>
                        <a:cs typeface="Arial" panose="020B0604020202020204" pitchFamily="34" charset="0"/>
                      </a:endParaRPr>
                    </a:p>
                  </a:txBody>
                  <a:tcPr marL="73842" marR="73842" marT="36921" marB="36921"/>
                </a:tc>
                <a:extLst>
                  <a:ext uri="{0D108BD9-81ED-4DB2-BD59-A6C34878D82A}">
                    <a16:rowId xmlns:a16="http://schemas.microsoft.com/office/drawing/2014/main" xmlns="" val="3048508378"/>
                  </a:ext>
                </a:extLst>
              </a:tr>
            </a:tbl>
          </a:graphicData>
        </a:graphic>
      </p:graphicFrame>
      <p:sp>
        <p:nvSpPr>
          <p:cNvPr id="4" name="Slide Number Placeholder 3">
            <a:extLst>
              <a:ext uri="{FF2B5EF4-FFF2-40B4-BE49-F238E27FC236}">
                <a16:creationId xmlns:a16="http://schemas.microsoft.com/office/drawing/2014/main" xmlns="" id="{2568CD48-0A30-8F43-9D48-C1E8E23F67C4}"/>
              </a:ext>
            </a:extLst>
          </p:cNvPr>
          <p:cNvSpPr>
            <a:spLocks noGrp="1"/>
          </p:cNvSpPr>
          <p:nvPr>
            <p:ph type="sldNum" sz="quarter" idx="12"/>
          </p:nvPr>
        </p:nvSpPr>
        <p:spPr/>
        <p:txBody>
          <a:bodyPr/>
          <a:lstStyle/>
          <a:p>
            <a:fld id="{6BEAD508-187F-9C41-8168-FD791BBC9830}" type="slidenum">
              <a:rPr lang="en-US" smtClean="0"/>
              <a:pPr/>
              <a:t>41</a:t>
            </a:fld>
            <a:endParaRPr lang="en-US" dirty="0"/>
          </a:p>
        </p:txBody>
      </p:sp>
    </p:spTree>
    <p:extLst>
      <p:ext uri="{BB962C8B-B14F-4D97-AF65-F5344CB8AC3E}">
        <p14:creationId xmlns:p14="http://schemas.microsoft.com/office/powerpoint/2010/main" xmlns="" val="350837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D097443-18E9-4C68-A95F-7E7A29FAC01D}"/>
              </a:ext>
            </a:extLst>
          </p:cNvPr>
          <p:cNvSpPr>
            <a:spLocks noGrp="1"/>
          </p:cNvSpPr>
          <p:nvPr>
            <p:ph type="sldNum" sz="quarter" idx="12"/>
          </p:nvPr>
        </p:nvSpPr>
        <p:spPr/>
        <p:txBody>
          <a:bodyPr/>
          <a:lstStyle/>
          <a:p>
            <a:pPr defTabSz="456057" fontAlgn="base">
              <a:spcBef>
                <a:spcPct val="0"/>
              </a:spcBef>
              <a:spcAft>
                <a:spcPct val="0"/>
              </a:spcAft>
            </a:pPr>
            <a:fld id="{6BEAD508-187F-9C41-8168-FD791BBC9830}" type="slidenum">
              <a:rPr lang="en-US">
                <a:solidFill>
                  <a:prstClr val="black"/>
                </a:solidFill>
                <a:ea typeface="MS PGothic" panose="020B0600070205080204" pitchFamily="34" charset="-128"/>
              </a:rPr>
              <a:pPr defTabSz="456057" fontAlgn="base">
                <a:spcBef>
                  <a:spcPct val="0"/>
                </a:spcBef>
                <a:spcAft>
                  <a:spcPct val="0"/>
                </a:spcAft>
              </a:pPr>
              <a:t>42</a:t>
            </a:fld>
            <a:endParaRPr lang="en-US" dirty="0">
              <a:solidFill>
                <a:prstClr val="black"/>
              </a:solidFill>
              <a:ea typeface="MS PGothic" panose="020B0600070205080204" pitchFamily="34" charset="-128"/>
            </a:endParaRPr>
          </a:p>
        </p:txBody>
      </p:sp>
      <p:sp>
        <p:nvSpPr>
          <p:cNvPr id="6" name="Subtitle 2">
            <a:extLst>
              <a:ext uri="{FF2B5EF4-FFF2-40B4-BE49-F238E27FC236}">
                <a16:creationId xmlns:a16="http://schemas.microsoft.com/office/drawing/2014/main" xmlns="" id="{3D9A354D-7294-42F1-B2A4-0E30A3EEF3AE}"/>
              </a:ext>
            </a:extLst>
          </p:cNvPr>
          <p:cNvSpPr>
            <a:spLocks noGrp="1"/>
          </p:cNvSpPr>
          <p:nvPr>
            <p:ph idx="1"/>
          </p:nvPr>
        </p:nvSpPr>
        <p:spPr>
          <a:xfrm>
            <a:off x="186812" y="1107152"/>
            <a:ext cx="8868697" cy="1334247"/>
          </a:xfrm>
        </p:spPr>
        <p:txBody>
          <a:bodyPr>
            <a:noAutofit/>
          </a:bodyPr>
          <a:lstStyle/>
          <a:p>
            <a:pPr marL="0" lvl="1" indent="0" algn="just">
              <a:buNone/>
            </a:pPr>
            <a:r>
              <a:rPr lang="en-GB" sz="1596" dirty="0">
                <a:latin typeface="Century Gothic" panose="020B0502020202020204" pitchFamily="34" charset="0"/>
              </a:rPr>
              <a:t>The Total procurement expenditure on goods and services from 1 January 2021 to 31 March 2021 amounted to </a:t>
            </a:r>
            <a:r>
              <a:rPr lang="en-US" sz="1596" dirty="0">
                <a:latin typeface="Century Gothic" panose="020B0502020202020204" pitchFamily="34" charset="0"/>
              </a:rPr>
              <a:t>R18 530 278</a:t>
            </a:r>
            <a:r>
              <a:rPr lang="en-ZA" sz="1596" dirty="0">
                <a:latin typeface="Century Gothic" panose="020B0502020202020204" pitchFamily="34" charset="0"/>
              </a:rPr>
              <a:t>.</a:t>
            </a:r>
          </a:p>
          <a:p>
            <a:pPr marL="0" lvl="1" indent="0" algn="just">
              <a:buNone/>
            </a:pPr>
            <a:r>
              <a:rPr lang="en-GB" sz="1596" dirty="0">
                <a:latin typeface="Century Gothic" panose="020B0502020202020204" pitchFamily="34" charset="0"/>
              </a:rPr>
              <a:t>The procurement expenditure on </a:t>
            </a:r>
            <a:r>
              <a:rPr lang="en-ZA" sz="1596" dirty="0">
                <a:latin typeface="Century Gothic" panose="020B0502020202020204" pitchFamily="34" charset="0"/>
              </a:rPr>
              <a:t>SMMEs, Black, Women and Youth Owned Companies is depicted below </a:t>
            </a:r>
            <a:r>
              <a:rPr lang="en-GB" sz="1596" dirty="0">
                <a:latin typeface="Century Gothic" panose="020B0502020202020204" pitchFamily="34" charset="0"/>
              </a:rPr>
              <a:t>as follows:</a:t>
            </a:r>
            <a:endParaRPr lang="en-ZA" sz="1596" dirty="0">
              <a:latin typeface="Century Gothic" panose="020B0502020202020204" pitchFamily="34" charset="0"/>
            </a:endParaRPr>
          </a:p>
          <a:p>
            <a:pPr marL="0" lvl="1" indent="0" algn="just">
              <a:buNone/>
            </a:pPr>
            <a:endParaRPr lang="en-ZA" sz="1995"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xmlns="" id="{C6DBE052-02A8-2449-92B7-E3BFAA813AAE}"/>
              </a:ext>
            </a:extLst>
          </p:cNvPr>
          <p:cNvGraphicFramePr>
            <a:graphicFrameLocks noGrp="1"/>
          </p:cNvGraphicFramePr>
          <p:nvPr>
            <p:extLst>
              <p:ext uri="{D42A27DB-BD31-4B8C-83A1-F6EECF244321}">
                <p14:modId xmlns:p14="http://schemas.microsoft.com/office/powerpoint/2010/main" xmlns="" val="3216131049"/>
              </p:ext>
            </p:extLst>
          </p:nvPr>
        </p:nvGraphicFramePr>
        <p:xfrm>
          <a:off x="186812" y="2519590"/>
          <a:ext cx="8868697" cy="2122153"/>
        </p:xfrm>
        <a:graphic>
          <a:graphicData uri="http://schemas.openxmlformats.org/drawingml/2006/table">
            <a:tbl>
              <a:tblPr firstRow="1" bandRow="1">
                <a:tableStyleId>{5C22544A-7EE6-4342-B048-85BDC9FD1C3A}</a:tableStyleId>
              </a:tblPr>
              <a:tblGrid>
                <a:gridCol w="1936654">
                  <a:extLst>
                    <a:ext uri="{9D8B030D-6E8A-4147-A177-3AD203B41FA5}">
                      <a16:colId xmlns:a16="http://schemas.microsoft.com/office/drawing/2014/main" xmlns="" val="20000"/>
                    </a:ext>
                  </a:extLst>
                </a:gridCol>
                <a:gridCol w="1785466">
                  <a:extLst>
                    <a:ext uri="{9D8B030D-6E8A-4147-A177-3AD203B41FA5}">
                      <a16:colId xmlns:a16="http://schemas.microsoft.com/office/drawing/2014/main" xmlns="" val="20001"/>
                    </a:ext>
                  </a:extLst>
                </a:gridCol>
                <a:gridCol w="1694206">
                  <a:extLst>
                    <a:ext uri="{9D8B030D-6E8A-4147-A177-3AD203B41FA5}">
                      <a16:colId xmlns:a16="http://schemas.microsoft.com/office/drawing/2014/main" xmlns="" val="20002"/>
                    </a:ext>
                  </a:extLst>
                </a:gridCol>
                <a:gridCol w="1687571">
                  <a:extLst>
                    <a:ext uri="{9D8B030D-6E8A-4147-A177-3AD203B41FA5}">
                      <a16:colId xmlns:a16="http://schemas.microsoft.com/office/drawing/2014/main" xmlns="" val="20003"/>
                    </a:ext>
                  </a:extLst>
                </a:gridCol>
                <a:gridCol w="1764800">
                  <a:extLst>
                    <a:ext uri="{9D8B030D-6E8A-4147-A177-3AD203B41FA5}">
                      <a16:colId xmlns:a16="http://schemas.microsoft.com/office/drawing/2014/main" xmlns="" val="1184478447"/>
                    </a:ext>
                  </a:extLst>
                </a:gridCol>
              </a:tblGrid>
              <a:tr h="15502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a:t>
                      </a:r>
                      <a:r>
                        <a:rPr lang="en-US" sz="1600" baseline="0" dirty="0">
                          <a:latin typeface="Arial" panose="020B0604020202020204" pitchFamily="34" charset="0"/>
                          <a:cs typeface="Arial" panose="020B0604020202020204" pitchFamily="34" charset="0"/>
                        </a:rPr>
                        <a:t> PROCUREMENT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EXPENDITURE</a:t>
                      </a: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SMME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BLACK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WOMAN OWNED COMPANIES</a:t>
                      </a: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YOUTH OWNED COMPANIES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91207" marR="91207" marT="45488" marB="45488"/>
                </a:tc>
                <a:extLst>
                  <a:ext uri="{0D108BD9-81ED-4DB2-BD59-A6C34878D82A}">
                    <a16:rowId xmlns:a16="http://schemas.microsoft.com/office/drawing/2014/main" xmlns="" val="10000"/>
                  </a:ext>
                </a:extLst>
              </a:tr>
              <a:tr h="568137">
                <a:tc>
                  <a:txBody>
                    <a:bodyPr/>
                    <a:lstStyle/>
                    <a:p>
                      <a:pPr algn="ctr" rtl="0" fontAlgn="ctr"/>
                      <a:r>
                        <a:rPr lang="en-US" sz="1600" b="1" i="0" u="none" strike="noStrike">
                          <a:solidFill>
                            <a:srgbClr val="000000"/>
                          </a:solidFill>
                          <a:effectLst/>
                          <a:latin typeface="Arial" panose="020B0604020202020204" pitchFamily="34" charset="0"/>
                        </a:rPr>
                        <a:t>R18 530 278</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R7 011 050</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R11 239 799</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R5 376 699</a:t>
                      </a:r>
                    </a:p>
                  </a:txBody>
                  <a:tcPr marL="9525" marR="9525" marT="9525" marB="0" anchor="ctr"/>
                </a:tc>
                <a:tc>
                  <a:txBody>
                    <a:bodyPr/>
                    <a:lstStyle/>
                    <a:p>
                      <a:pPr algn="ctr" rtl="0" fontAlgn="ctr"/>
                      <a:r>
                        <a:rPr lang="en-US" sz="1600" b="1" i="0" u="none" strike="noStrike" dirty="0">
                          <a:solidFill>
                            <a:srgbClr val="000000"/>
                          </a:solidFill>
                          <a:effectLst/>
                          <a:latin typeface="Arial" panose="020B0604020202020204" pitchFamily="34" charset="0"/>
                        </a:rPr>
                        <a:t>R2 643 265</a:t>
                      </a:r>
                    </a:p>
                  </a:txBody>
                  <a:tcPr marL="9525" marR="9525" marT="9525" marB="0" anchor="ctr"/>
                </a:tc>
                <a:extLst>
                  <a:ext uri="{0D108BD9-81ED-4DB2-BD59-A6C34878D82A}">
                    <a16:rowId xmlns:a16="http://schemas.microsoft.com/office/drawing/2014/main" xmlns="" val="10001"/>
                  </a:ext>
                </a:extLst>
              </a:tr>
            </a:tbl>
          </a:graphicData>
        </a:graphic>
      </p:graphicFrame>
      <p:graphicFrame>
        <p:nvGraphicFramePr>
          <p:cNvPr id="10" name="Table 9">
            <a:extLst>
              <a:ext uri="{FF2B5EF4-FFF2-40B4-BE49-F238E27FC236}">
                <a16:creationId xmlns:a16="http://schemas.microsoft.com/office/drawing/2014/main" xmlns="" id="{126E3F9D-3366-E541-A148-607DA0A6559B}"/>
              </a:ext>
            </a:extLst>
          </p:cNvPr>
          <p:cNvGraphicFramePr>
            <a:graphicFrameLocks noGrp="1"/>
          </p:cNvGraphicFramePr>
          <p:nvPr>
            <p:extLst>
              <p:ext uri="{D42A27DB-BD31-4B8C-83A1-F6EECF244321}">
                <p14:modId xmlns:p14="http://schemas.microsoft.com/office/powerpoint/2010/main" xmlns="" val="789399280"/>
              </p:ext>
            </p:extLst>
          </p:nvPr>
        </p:nvGraphicFramePr>
        <p:xfrm>
          <a:off x="186811" y="4638016"/>
          <a:ext cx="8868697" cy="1453655"/>
        </p:xfrm>
        <a:graphic>
          <a:graphicData uri="http://schemas.openxmlformats.org/drawingml/2006/table">
            <a:tbl>
              <a:tblPr firstRow="1" bandRow="1">
                <a:tableStyleId>{5C22544A-7EE6-4342-B048-85BDC9FD1C3A}</a:tableStyleId>
              </a:tblPr>
              <a:tblGrid>
                <a:gridCol w="1926595">
                  <a:extLst>
                    <a:ext uri="{9D8B030D-6E8A-4147-A177-3AD203B41FA5}">
                      <a16:colId xmlns:a16="http://schemas.microsoft.com/office/drawing/2014/main" xmlns="" val="20000"/>
                    </a:ext>
                  </a:extLst>
                </a:gridCol>
                <a:gridCol w="2580222">
                  <a:extLst>
                    <a:ext uri="{9D8B030D-6E8A-4147-A177-3AD203B41FA5}">
                      <a16:colId xmlns:a16="http://schemas.microsoft.com/office/drawing/2014/main" xmlns="" val="20001"/>
                    </a:ext>
                  </a:extLst>
                </a:gridCol>
                <a:gridCol w="2099172">
                  <a:extLst>
                    <a:ext uri="{9D8B030D-6E8A-4147-A177-3AD203B41FA5}">
                      <a16:colId xmlns:a16="http://schemas.microsoft.com/office/drawing/2014/main" xmlns="" val="20002"/>
                    </a:ext>
                  </a:extLst>
                </a:gridCol>
                <a:gridCol w="2262708">
                  <a:extLst>
                    <a:ext uri="{9D8B030D-6E8A-4147-A177-3AD203B41FA5}">
                      <a16:colId xmlns:a16="http://schemas.microsoft.com/office/drawing/2014/main" xmlns="" val="2664668599"/>
                    </a:ext>
                  </a:extLst>
                </a:gridCol>
              </a:tblGrid>
              <a:tr h="1063852">
                <a:tc>
                  <a:txBody>
                    <a:bodyPr/>
                    <a:lstStyle/>
                    <a:p>
                      <a:pPr algn="ctr"/>
                      <a:r>
                        <a:rPr lang="en-US" sz="1600" dirty="0">
                          <a:latin typeface="Gill Sans MT"/>
                          <a:cs typeface="Gill Sans MT"/>
                        </a:rPr>
                        <a:t>% EXPENDITURE ON SMME COMPANIES</a:t>
                      </a:r>
                    </a:p>
                  </a:txBody>
                  <a:tcPr marL="91207" marR="91207" marT="45488" marB="45488"/>
                </a:tc>
                <a:tc>
                  <a:txBody>
                    <a:bodyPr/>
                    <a:lstStyle/>
                    <a:p>
                      <a:pPr algn="ctr"/>
                      <a:r>
                        <a:rPr lang="en-US" sz="1600" dirty="0">
                          <a:latin typeface="Gill Sans MT"/>
                          <a:cs typeface="Gill Sans MT"/>
                        </a:rPr>
                        <a:t>%</a:t>
                      </a:r>
                      <a:r>
                        <a:rPr lang="en-US" sz="1600" baseline="0" dirty="0">
                          <a:latin typeface="Gill Sans MT"/>
                          <a:cs typeface="Gill Sans MT"/>
                        </a:rPr>
                        <a:t> EXPENDITURE ON BLACK OWNED COMPANIES </a:t>
                      </a:r>
                      <a:endParaRPr lang="en-US" sz="1600" dirty="0">
                        <a:latin typeface="Gill Sans MT"/>
                        <a:cs typeface="Gill Sans MT"/>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WOMEN OWNED COMPANIES </a:t>
                      </a:r>
                      <a:endParaRPr lang="en-US" sz="1600" dirty="0">
                        <a:latin typeface="Gill Sans MT"/>
                        <a:cs typeface="Gill Sans MT"/>
                      </a:endParaRP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YOUTH OWNED COMPANIES </a:t>
                      </a:r>
                      <a:endParaRPr lang="en-US" sz="1600" dirty="0">
                        <a:latin typeface="Gill Sans MT"/>
                        <a:cs typeface="Gill Sans MT"/>
                      </a:endParaRPr>
                    </a:p>
                  </a:txBody>
                  <a:tcPr marL="91207" marR="91207" marT="45488" marB="45488"/>
                </a:tc>
                <a:extLst>
                  <a:ext uri="{0D108BD9-81ED-4DB2-BD59-A6C34878D82A}">
                    <a16:rowId xmlns:a16="http://schemas.microsoft.com/office/drawing/2014/main" xmlns="" val="10000"/>
                  </a:ext>
                </a:extLst>
              </a:tr>
              <a:tr h="387319">
                <a:tc>
                  <a:txBody>
                    <a:bodyPr/>
                    <a:lstStyle/>
                    <a:p>
                      <a:pPr algn="ctr" rtl="0" fontAlgn="ctr"/>
                      <a:r>
                        <a:rPr lang="en-US" sz="1600" b="1" i="0" u="none" strike="noStrike">
                          <a:solidFill>
                            <a:srgbClr val="000000"/>
                          </a:solidFill>
                          <a:effectLst/>
                          <a:latin typeface="Arial" panose="020B0604020202020204" pitchFamily="34" charset="0"/>
                        </a:rPr>
                        <a:t>37,8%</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60,7%</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29,0%</a:t>
                      </a:r>
                    </a:p>
                  </a:txBody>
                  <a:tcPr marL="9525" marR="9525" marT="9525" marB="0" anchor="ctr"/>
                </a:tc>
                <a:tc>
                  <a:txBody>
                    <a:bodyPr/>
                    <a:lstStyle/>
                    <a:p>
                      <a:pPr algn="ctr" rtl="0" fontAlgn="ctr"/>
                      <a:r>
                        <a:rPr lang="en-US" sz="1600" b="1" i="0" u="none" strike="noStrike" dirty="0">
                          <a:solidFill>
                            <a:srgbClr val="000000"/>
                          </a:solidFill>
                          <a:effectLst/>
                          <a:latin typeface="Arial" panose="020B0604020202020204" pitchFamily="34" charset="0"/>
                        </a:rPr>
                        <a:t>14,0%</a:t>
                      </a:r>
                    </a:p>
                  </a:txBody>
                  <a:tcPr marL="9525" marR="9525" marT="9525" marB="0" anchor="ctr"/>
                </a:tc>
                <a:extLst>
                  <a:ext uri="{0D108BD9-81ED-4DB2-BD59-A6C34878D82A}">
                    <a16:rowId xmlns:a16="http://schemas.microsoft.com/office/drawing/2014/main" xmlns="" val="10001"/>
                  </a:ext>
                </a:extLst>
              </a:tr>
            </a:tbl>
          </a:graphicData>
        </a:graphic>
      </p:graphicFrame>
      <p:sp>
        <p:nvSpPr>
          <p:cNvPr id="7" name="Title 1">
            <a:extLst>
              <a:ext uri="{FF2B5EF4-FFF2-40B4-BE49-F238E27FC236}">
                <a16:creationId xmlns:a16="http://schemas.microsoft.com/office/drawing/2014/main" xmlns="" id="{E09D627D-5C9C-4628-87A8-C9A9F00C4D80}"/>
              </a:ext>
            </a:extLst>
          </p:cNvPr>
          <p:cNvSpPr txBox="1">
            <a:spLocks/>
          </p:cNvSpPr>
          <p:nvPr/>
        </p:nvSpPr>
        <p:spPr bwMode="auto">
          <a:xfrm>
            <a:off x="73637" y="103930"/>
            <a:ext cx="7043867" cy="7204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07" tIns="45604" rIns="91207" bIns="45604" numCol="1" anchor="ctr" anchorCtr="0" compatLnSpc="1">
            <a:prstTxWarp prst="textNoShape">
              <a:avLst/>
            </a:prstTxWarp>
          </a:bodyPr>
          <a:lstStyle>
            <a:lvl1pPr algn="l" defTabSz="457200" rtl="0" eaLnBrk="1" fontAlgn="base" hangingPunct="1">
              <a:spcBef>
                <a:spcPct val="0"/>
              </a:spcBef>
              <a:spcAft>
                <a:spcPct val="0"/>
              </a:spcAft>
              <a:defRPr sz="4400" b="1" kern="1200">
                <a:solidFill>
                  <a:srgbClr val="F36403"/>
                </a:solidFill>
                <a:latin typeface="Arial"/>
                <a:ea typeface="MS PGothic" pitchFamily="34" charset="-128"/>
                <a:cs typeface="Arial"/>
              </a:defRPr>
            </a:lvl1pPr>
            <a:lvl2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2pPr>
            <a:lvl3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3pPr>
            <a:lvl4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4pPr>
            <a:lvl5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5pPr>
            <a:lvl6pPr marL="457200" algn="l" defTabSz="457200" rtl="0" eaLnBrk="1" fontAlgn="base" hangingPunct="1">
              <a:spcBef>
                <a:spcPct val="0"/>
              </a:spcBef>
              <a:spcAft>
                <a:spcPct val="0"/>
              </a:spcAft>
              <a:defRPr b="1">
                <a:solidFill>
                  <a:srgbClr val="F36403"/>
                </a:solidFill>
                <a:latin typeface="Arial" pitchFamily="34" charset="0"/>
                <a:cs typeface="Arial" pitchFamily="34" charset="0"/>
              </a:defRPr>
            </a:lvl6pPr>
            <a:lvl7pPr marL="914400" algn="l" defTabSz="457200" rtl="0" eaLnBrk="1" fontAlgn="base" hangingPunct="1">
              <a:spcBef>
                <a:spcPct val="0"/>
              </a:spcBef>
              <a:spcAft>
                <a:spcPct val="0"/>
              </a:spcAft>
              <a:defRPr b="1">
                <a:solidFill>
                  <a:srgbClr val="F36403"/>
                </a:solidFill>
                <a:latin typeface="Arial" pitchFamily="34" charset="0"/>
                <a:cs typeface="Arial" pitchFamily="34" charset="0"/>
              </a:defRPr>
            </a:lvl7pPr>
            <a:lvl8pPr marL="1371600" algn="l" defTabSz="457200" rtl="0" eaLnBrk="1" fontAlgn="base" hangingPunct="1">
              <a:spcBef>
                <a:spcPct val="0"/>
              </a:spcBef>
              <a:spcAft>
                <a:spcPct val="0"/>
              </a:spcAft>
              <a:defRPr b="1">
                <a:solidFill>
                  <a:srgbClr val="F36403"/>
                </a:solidFill>
                <a:latin typeface="Arial" pitchFamily="34" charset="0"/>
                <a:cs typeface="Arial" pitchFamily="34" charset="0"/>
              </a:defRPr>
            </a:lvl8pPr>
            <a:lvl9pPr marL="1828800" algn="l" defTabSz="457200" rtl="0" eaLnBrk="1" fontAlgn="base" hangingPunct="1">
              <a:spcBef>
                <a:spcPct val="0"/>
              </a:spcBef>
              <a:spcAft>
                <a:spcPct val="0"/>
              </a:spcAft>
              <a:defRPr b="1">
                <a:solidFill>
                  <a:srgbClr val="F36403"/>
                </a:solidFill>
                <a:latin typeface="Arial" pitchFamily="34" charset="0"/>
                <a:cs typeface="Arial" pitchFamily="34" charset="0"/>
              </a:defRPr>
            </a:lvl9pPr>
          </a:lstStyle>
          <a:p>
            <a:pPr algn="just" defTabSz="456057">
              <a:spcBef>
                <a:spcPct val="20000"/>
              </a:spcBef>
              <a:buClr>
                <a:srgbClr val="F36403"/>
              </a:buClr>
            </a:pPr>
            <a:r>
              <a:rPr lang="en-US" sz="3000" dirty="0">
                <a:solidFill>
                  <a:schemeClr val="bg1"/>
                </a:solidFill>
                <a:latin typeface="Century Gothic" panose="020B0502020202020204" pitchFamily="34" charset="0"/>
              </a:rPr>
              <a:t>Spending on Procurement</a:t>
            </a:r>
          </a:p>
        </p:txBody>
      </p:sp>
    </p:spTree>
    <p:extLst>
      <p:ext uri="{BB962C8B-B14F-4D97-AF65-F5344CB8AC3E}">
        <p14:creationId xmlns:p14="http://schemas.microsoft.com/office/powerpoint/2010/main" xmlns="" val="674504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D097443-18E9-4C68-A95F-7E7A29FAC01D}"/>
              </a:ext>
            </a:extLst>
          </p:cNvPr>
          <p:cNvSpPr>
            <a:spLocks noGrp="1"/>
          </p:cNvSpPr>
          <p:nvPr>
            <p:ph type="sldNum" sz="quarter" idx="12"/>
          </p:nvPr>
        </p:nvSpPr>
        <p:spPr/>
        <p:txBody>
          <a:bodyPr/>
          <a:lstStyle/>
          <a:p>
            <a:pPr defTabSz="456057" fontAlgn="base">
              <a:spcBef>
                <a:spcPct val="0"/>
              </a:spcBef>
              <a:spcAft>
                <a:spcPct val="0"/>
              </a:spcAft>
            </a:pPr>
            <a:fld id="{6BEAD508-187F-9C41-8168-FD791BBC9830}" type="slidenum">
              <a:rPr lang="en-US">
                <a:solidFill>
                  <a:prstClr val="black"/>
                </a:solidFill>
                <a:ea typeface="MS PGothic" panose="020B0600070205080204" pitchFamily="34" charset="-128"/>
              </a:rPr>
              <a:pPr defTabSz="456057" fontAlgn="base">
                <a:spcBef>
                  <a:spcPct val="0"/>
                </a:spcBef>
                <a:spcAft>
                  <a:spcPct val="0"/>
                </a:spcAft>
              </a:pPr>
              <a:t>43</a:t>
            </a:fld>
            <a:endParaRPr lang="en-US" dirty="0">
              <a:solidFill>
                <a:prstClr val="black"/>
              </a:solidFill>
              <a:ea typeface="MS PGothic" panose="020B0600070205080204" pitchFamily="34" charset="-128"/>
            </a:endParaRPr>
          </a:p>
        </p:txBody>
      </p:sp>
      <p:sp>
        <p:nvSpPr>
          <p:cNvPr id="6" name="Subtitle 2">
            <a:extLst>
              <a:ext uri="{FF2B5EF4-FFF2-40B4-BE49-F238E27FC236}">
                <a16:creationId xmlns:a16="http://schemas.microsoft.com/office/drawing/2014/main" xmlns="" id="{3D9A354D-7294-42F1-B2A4-0E30A3EEF3AE}"/>
              </a:ext>
            </a:extLst>
          </p:cNvPr>
          <p:cNvSpPr>
            <a:spLocks noGrp="1"/>
          </p:cNvSpPr>
          <p:nvPr>
            <p:ph idx="1"/>
          </p:nvPr>
        </p:nvSpPr>
        <p:spPr>
          <a:xfrm>
            <a:off x="475595" y="1115015"/>
            <a:ext cx="7866618" cy="1334247"/>
          </a:xfrm>
        </p:spPr>
        <p:txBody>
          <a:bodyPr>
            <a:noAutofit/>
          </a:bodyPr>
          <a:lstStyle/>
          <a:p>
            <a:pPr marL="0" lvl="1" indent="0" algn="just">
              <a:buNone/>
            </a:pPr>
            <a:r>
              <a:rPr lang="en-GB" dirty="0">
                <a:latin typeface="Century Gothic" panose="020B0502020202020204" pitchFamily="34" charset="0"/>
              </a:rPr>
              <a:t>The total COVID-19 procurement expenditure on goods and services from 1 January 2021 to 31 March 2021 amounted to </a:t>
            </a:r>
            <a:r>
              <a:rPr lang="en-US" dirty="0">
                <a:latin typeface="Century Gothic" panose="020B0502020202020204" pitchFamily="34" charset="0"/>
              </a:rPr>
              <a:t>R798 100</a:t>
            </a:r>
            <a:r>
              <a:rPr lang="en-ZA" dirty="0">
                <a:latin typeface="Century Gothic" panose="020B0502020202020204" pitchFamily="34" charset="0"/>
              </a:rPr>
              <a:t>.</a:t>
            </a:r>
          </a:p>
          <a:p>
            <a:pPr marL="0" lvl="1" indent="0" algn="just">
              <a:buNone/>
            </a:pPr>
            <a:r>
              <a:rPr lang="en-GB" dirty="0">
                <a:latin typeface="Century Gothic" panose="020B0502020202020204" pitchFamily="34" charset="0"/>
              </a:rPr>
              <a:t>The procurement expenditure on </a:t>
            </a:r>
            <a:r>
              <a:rPr lang="en-ZA" dirty="0">
                <a:latin typeface="Century Gothic" panose="020B0502020202020204" pitchFamily="34" charset="0"/>
              </a:rPr>
              <a:t>SMMEs, Black, Women and Youth Owned Companies is depicted below </a:t>
            </a:r>
            <a:r>
              <a:rPr lang="en-GB" dirty="0">
                <a:latin typeface="Century Gothic" panose="020B0502020202020204" pitchFamily="34" charset="0"/>
              </a:rPr>
              <a:t>as follows:</a:t>
            </a:r>
            <a:endParaRPr lang="en-ZA" dirty="0">
              <a:latin typeface="Century Gothic" panose="020B0502020202020204" pitchFamily="34" charset="0"/>
            </a:endParaRPr>
          </a:p>
          <a:p>
            <a:pPr marL="0" lvl="1" indent="0" algn="just">
              <a:buNone/>
            </a:pPr>
            <a:endParaRPr lang="en-ZA"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xmlns="" id="{C6DBE052-02A8-2449-92B7-E3BFAA813AAE}"/>
              </a:ext>
            </a:extLst>
          </p:cNvPr>
          <p:cNvGraphicFramePr>
            <a:graphicFrameLocks noGrp="1"/>
          </p:cNvGraphicFramePr>
          <p:nvPr>
            <p:extLst>
              <p:ext uri="{D42A27DB-BD31-4B8C-83A1-F6EECF244321}">
                <p14:modId xmlns:p14="http://schemas.microsoft.com/office/powerpoint/2010/main" xmlns="" val="4088978539"/>
              </p:ext>
            </p:extLst>
          </p:nvPr>
        </p:nvGraphicFramePr>
        <p:xfrm>
          <a:off x="265471" y="2519590"/>
          <a:ext cx="8513461" cy="2122153"/>
        </p:xfrm>
        <a:graphic>
          <a:graphicData uri="http://schemas.openxmlformats.org/drawingml/2006/table">
            <a:tbl>
              <a:tblPr firstRow="1" bandRow="1">
                <a:tableStyleId>{5C22544A-7EE6-4342-B048-85BDC9FD1C3A}</a:tableStyleId>
              </a:tblPr>
              <a:tblGrid>
                <a:gridCol w="1859081">
                  <a:extLst>
                    <a:ext uri="{9D8B030D-6E8A-4147-A177-3AD203B41FA5}">
                      <a16:colId xmlns:a16="http://schemas.microsoft.com/office/drawing/2014/main" xmlns="" val="20000"/>
                    </a:ext>
                  </a:extLst>
                </a:gridCol>
                <a:gridCol w="1713949">
                  <a:extLst>
                    <a:ext uri="{9D8B030D-6E8A-4147-A177-3AD203B41FA5}">
                      <a16:colId xmlns:a16="http://schemas.microsoft.com/office/drawing/2014/main" xmlns="" val="20001"/>
                    </a:ext>
                  </a:extLst>
                </a:gridCol>
                <a:gridCol w="1626344">
                  <a:extLst>
                    <a:ext uri="{9D8B030D-6E8A-4147-A177-3AD203B41FA5}">
                      <a16:colId xmlns:a16="http://schemas.microsoft.com/office/drawing/2014/main" xmlns="" val="20002"/>
                    </a:ext>
                  </a:extLst>
                </a:gridCol>
                <a:gridCol w="1619975">
                  <a:extLst>
                    <a:ext uri="{9D8B030D-6E8A-4147-A177-3AD203B41FA5}">
                      <a16:colId xmlns:a16="http://schemas.microsoft.com/office/drawing/2014/main" xmlns="" val="20003"/>
                    </a:ext>
                  </a:extLst>
                </a:gridCol>
                <a:gridCol w="1694112">
                  <a:extLst>
                    <a:ext uri="{9D8B030D-6E8A-4147-A177-3AD203B41FA5}">
                      <a16:colId xmlns:a16="http://schemas.microsoft.com/office/drawing/2014/main" xmlns="" val="1184478447"/>
                    </a:ext>
                  </a:extLst>
                </a:gridCol>
              </a:tblGrid>
              <a:tr h="15018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a:t>
                      </a:r>
                      <a:r>
                        <a:rPr lang="en-US" sz="1600" baseline="0" dirty="0">
                          <a:latin typeface="Arial" panose="020B0604020202020204" pitchFamily="34" charset="0"/>
                          <a:cs typeface="Arial" panose="020B0604020202020204" pitchFamily="34" charset="0"/>
                        </a:rPr>
                        <a:t> PROCUREMENT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EXPENDITURE</a:t>
                      </a: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SMME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BLACK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WOMAN OWNED COMPANIES</a:t>
                      </a: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YOUTH OWNED COMPANIES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91207" marR="91207" marT="45488" marB="45488"/>
                </a:tc>
                <a:extLst>
                  <a:ext uri="{0D108BD9-81ED-4DB2-BD59-A6C34878D82A}">
                    <a16:rowId xmlns:a16="http://schemas.microsoft.com/office/drawing/2014/main" xmlns="" val="10000"/>
                  </a:ext>
                </a:extLst>
              </a:tr>
              <a:tr h="568137">
                <a:tc>
                  <a:txBody>
                    <a:bodyPr/>
                    <a:lstStyle/>
                    <a:p>
                      <a:pPr algn="ctr" rtl="0" fontAlgn="ctr"/>
                      <a:r>
                        <a:rPr lang="en-US" sz="1600" b="1" i="0" u="none" strike="noStrike">
                          <a:solidFill>
                            <a:srgbClr val="000000"/>
                          </a:solidFill>
                          <a:effectLst/>
                          <a:latin typeface="Arial" panose="020B0604020202020204" pitchFamily="34" charset="0"/>
                        </a:rPr>
                        <a:t>R798 100</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R798 100</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R299 000</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R0</a:t>
                      </a:r>
                    </a:p>
                  </a:txBody>
                  <a:tcPr marL="9525" marR="9525" marT="9525" marB="0" anchor="ctr"/>
                </a:tc>
                <a:tc>
                  <a:txBody>
                    <a:bodyPr/>
                    <a:lstStyle/>
                    <a:p>
                      <a:pPr algn="ctr" rtl="0" fontAlgn="ctr"/>
                      <a:r>
                        <a:rPr lang="en-US" sz="1600" b="1" i="0" u="none" strike="noStrike" dirty="0">
                          <a:solidFill>
                            <a:srgbClr val="000000"/>
                          </a:solidFill>
                          <a:effectLst/>
                          <a:latin typeface="Arial" panose="020B0604020202020204" pitchFamily="34" charset="0"/>
                        </a:rPr>
                        <a:t>R0</a:t>
                      </a:r>
                    </a:p>
                  </a:txBody>
                  <a:tcPr marL="9525" marR="9525" marT="9525" marB="0" anchor="ctr"/>
                </a:tc>
                <a:extLst>
                  <a:ext uri="{0D108BD9-81ED-4DB2-BD59-A6C34878D82A}">
                    <a16:rowId xmlns:a16="http://schemas.microsoft.com/office/drawing/2014/main" xmlns="" val="10001"/>
                  </a:ext>
                </a:extLst>
              </a:tr>
            </a:tbl>
          </a:graphicData>
        </a:graphic>
      </p:graphicFrame>
      <p:graphicFrame>
        <p:nvGraphicFramePr>
          <p:cNvPr id="10" name="Table 9">
            <a:extLst>
              <a:ext uri="{FF2B5EF4-FFF2-40B4-BE49-F238E27FC236}">
                <a16:creationId xmlns:a16="http://schemas.microsoft.com/office/drawing/2014/main" xmlns="" id="{126E3F9D-3366-E541-A148-607DA0A6559B}"/>
              </a:ext>
            </a:extLst>
          </p:cNvPr>
          <p:cNvGraphicFramePr>
            <a:graphicFrameLocks noGrp="1"/>
          </p:cNvGraphicFramePr>
          <p:nvPr>
            <p:extLst>
              <p:ext uri="{D42A27DB-BD31-4B8C-83A1-F6EECF244321}">
                <p14:modId xmlns:p14="http://schemas.microsoft.com/office/powerpoint/2010/main" xmlns="" val="3043815692"/>
              </p:ext>
            </p:extLst>
          </p:nvPr>
        </p:nvGraphicFramePr>
        <p:xfrm>
          <a:off x="265471" y="4638016"/>
          <a:ext cx="8532461" cy="1435290"/>
        </p:xfrm>
        <a:graphic>
          <a:graphicData uri="http://schemas.openxmlformats.org/drawingml/2006/table">
            <a:tbl>
              <a:tblPr firstRow="1" bandRow="1">
                <a:tableStyleId>{5C22544A-7EE6-4342-B048-85BDC9FD1C3A}</a:tableStyleId>
              </a:tblPr>
              <a:tblGrid>
                <a:gridCol w="1853552">
                  <a:extLst>
                    <a:ext uri="{9D8B030D-6E8A-4147-A177-3AD203B41FA5}">
                      <a16:colId xmlns:a16="http://schemas.microsoft.com/office/drawing/2014/main" xmlns="" val="20000"/>
                    </a:ext>
                  </a:extLst>
                </a:gridCol>
                <a:gridCol w="2482399">
                  <a:extLst>
                    <a:ext uri="{9D8B030D-6E8A-4147-A177-3AD203B41FA5}">
                      <a16:colId xmlns:a16="http://schemas.microsoft.com/office/drawing/2014/main" xmlns="" val="20001"/>
                    </a:ext>
                  </a:extLst>
                </a:gridCol>
                <a:gridCol w="2019587">
                  <a:extLst>
                    <a:ext uri="{9D8B030D-6E8A-4147-A177-3AD203B41FA5}">
                      <a16:colId xmlns:a16="http://schemas.microsoft.com/office/drawing/2014/main" xmlns="" val="20002"/>
                    </a:ext>
                  </a:extLst>
                </a:gridCol>
                <a:gridCol w="2176923">
                  <a:extLst>
                    <a:ext uri="{9D8B030D-6E8A-4147-A177-3AD203B41FA5}">
                      <a16:colId xmlns:a16="http://schemas.microsoft.com/office/drawing/2014/main" xmlns="" val="2664668599"/>
                    </a:ext>
                  </a:extLst>
                </a:gridCol>
              </a:tblGrid>
              <a:tr h="1063852">
                <a:tc>
                  <a:txBody>
                    <a:bodyPr/>
                    <a:lstStyle/>
                    <a:p>
                      <a:pPr algn="ctr"/>
                      <a:r>
                        <a:rPr lang="en-US" sz="1600" dirty="0">
                          <a:latin typeface="Gill Sans MT"/>
                          <a:cs typeface="Gill Sans MT"/>
                        </a:rPr>
                        <a:t>% EXPENDITURE ON SMME COMPANIES</a:t>
                      </a:r>
                    </a:p>
                  </a:txBody>
                  <a:tcPr marL="91207" marR="91207" marT="45488" marB="45488"/>
                </a:tc>
                <a:tc>
                  <a:txBody>
                    <a:bodyPr/>
                    <a:lstStyle/>
                    <a:p>
                      <a:pPr algn="ctr"/>
                      <a:r>
                        <a:rPr lang="en-US" sz="1600" dirty="0">
                          <a:latin typeface="Gill Sans MT"/>
                          <a:cs typeface="Gill Sans MT"/>
                        </a:rPr>
                        <a:t>%</a:t>
                      </a:r>
                      <a:r>
                        <a:rPr lang="en-US" sz="1600" baseline="0" dirty="0">
                          <a:latin typeface="Gill Sans MT"/>
                          <a:cs typeface="Gill Sans MT"/>
                        </a:rPr>
                        <a:t> EXPENDITURE ON BLACK OWNED COMPANIES </a:t>
                      </a:r>
                      <a:endParaRPr lang="en-US" sz="1600" dirty="0">
                        <a:latin typeface="Gill Sans MT"/>
                        <a:cs typeface="Gill Sans MT"/>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WOMEN OWNED COMPANIES </a:t>
                      </a:r>
                      <a:endParaRPr lang="en-US" sz="1600" dirty="0">
                        <a:latin typeface="Gill Sans MT"/>
                        <a:cs typeface="Gill Sans MT"/>
                      </a:endParaRP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YOUTH OWNED COMPANIES </a:t>
                      </a:r>
                      <a:endParaRPr lang="en-US" sz="1600" dirty="0">
                        <a:latin typeface="Gill Sans MT"/>
                        <a:cs typeface="Gill Sans MT"/>
                      </a:endParaRPr>
                    </a:p>
                  </a:txBody>
                  <a:tcPr marL="91207" marR="91207" marT="45488" marB="45488"/>
                </a:tc>
                <a:extLst>
                  <a:ext uri="{0D108BD9-81ED-4DB2-BD59-A6C34878D82A}">
                    <a16:rowId xmlns:a16="http://schemas.microsoft.com/office/drawing/2014/main" xmlns="" val="10000"/>
                  </a:ext>
                </a:extLst>
              </a:tr>
              <a:tr h="368954">
                <a:tc>
                  <a:txBody>
                    <a:bodyPr/>
                    <a:lstStyle/>
                    <a:p>
                      <a:pPr algn="ctr" rtl="0" fontAlgn="ctr"/>
                      <a:r>
                        <a:rPr lang="en-US" sz="1600" b="1" i="0" u="none" strike="noStrike">
                          <a:solidFill>
                            <a:srgbClr val="000000"/>
                          </a:solidFill>
                          <a:effectLst/>
                          <a:latin typeface="Arial" panose="020B0604020202020204" pitchFamily="34" charset="0"/>
                        </a:rPr>
                        <a:t>100,0%</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37,5%</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0,0%</a:t>
                      </a:r>
                    </a:p>
                  </a:txBody>
                  <a:tcPr marL="9525" marR="9525" marT="9525" marB="0" anchor="ctr"/>
                </a:tc>
                <a:tc>
                  <a:txBody>
                    <a:bodyPr/>
                    <a:lstStyle/>
                    <a:p>
                      <a:pPr algn="ctr" rtl="0" fontAlgn="ctr"/>
                      <a:r>
                        <a:rPr lang="en-US" sz="1600" b="1" i="0" u="none" strike="noStrike" dirty="0">
                          <a:solidFill>
                            <a:srgbClr val="000000"/>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xmlns="" val="10001"/>
                  </a:ext>
                </a:extLst>
              </a:tr>
            </a:tbl>
          </a:graphicData>
        </a:graphic>
      </p:graphicFrame>
      <p:sp>
        <p:nvSpPr>
          <p:cNvPr id="7" name="Title 1">
            <a:extLst>
              <a:ext uri="{FF2B5EF4-FFF2-40B4-BE49-F238E27FC236}">
                <a16:creationId xmlns:a16="http://schemas.microsoft.com/office/drawing/2014/main" xmlns="" id="{BB2FC476-550B-477A-B783-CFB86C4ADA5D}"/>
              </a:ext>
            </a:extLst>
          </p:cNvPr>
          <p:cNvSpPr txBox="1">
            <a:spLocks/>
          </p:cNvSpPr>
          <p:nvPr/>
        </p:nvSpPr>
        <p:spPr bwMode="auto">
          <a:xfrm>
            <a:off x="157317" y="134479"/>
            <a:ext cx="8125796" cy="720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07" tIns="45604" rIns="91207" bIns="45604" numCol="1" anchor="ctr" anchorCtr="0" compatLnSpc="1">
            <a:prstTxWarp prst="textNoShape">
              <a:avLst/>
            </a:prstTxWarp>
          </a:bodyPr>
          <a:lstStyle>
            <a:lvl1pPr algn="l" defTabSz="457200" rtl="0" eaLnBrk="1" fontAlgn="base" hangingPunct="1">
              <a:spcBef>
                <a:spcPct val="0"/>
              </a:spcBef>
              <a:spcAft>
                <a:spcPct val="0"/>
              </a:spcAft>
              <a:defRPr sz="4400" b="1" kern="1200">
                <a:solidFill>
                  <a:srgbClr val="F36403"/>
                </a:solidFill>
                <a:latin typeface="Arial"/>
                <a:ea typeface="MS PGothic" pitchFamily="34" charset="-128"/>
                <a:cs typeface="Arial"/>
              </a:defRPr>
            </a:lvl1pPr>
            <a:lvl2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2pPr>
            <a:lvl3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3pPr>
            <a:lvl4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4pPr>
            <a:lvl5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5pPr>
            <a:lvl6pPr marL="457200" algn="l" defTabSz="457200" rtl="0" eaLnBrk="1" fontAlgn="base" hangingPunct="1">
              <a:spcBef>
                <a:spcPct val="0"/>
              </a:spcBef>
              <a:spcAft>
                <a:spcPct val="0"/>
              </a:spcAft>
              <a:defRPr b="1">
                <a:solidFill>
                  <a:srgbClr val="F36403"/>
                </a:solidFill>
                <a:latin typeface="Arial" pitchFamily="34" charset="0"/>
                <a:cs typeface="Arial" pitchFamily="34" charset="0"/>
              </a:defRPr>
            </a:lvl6pPr>
            <a:lvl7pPr marL="914400" algn="l" defTabSz="457200" rtl="0" eaLnBrk="1" fontAlgn="base" hangingPunct="1">
              <a:spcBef>
                <a:spcPct val="0"/>
              </a:spcBef>
              <a:spcAft>
                <a:spcPct val="0"/>
              </a:spcAft>
              <a:defRPr b="1">
                <a:solidFill>
                  <a:srgbClr val="F36403"/>
                </a:solidFill>
                <a:latin typeface="Arial" pitchFamily="34" charset="0"/>
                <a:cs typeface="Arial" pitchFamily="34" charset="0"/>
              </a:defRPr>
            </a:lvl7pPr>
            <a:lvl8pPr marL="1371600" algn="l" defTabSz="457200" rtl="0" eaLnBrk="1" fontAlgn="base" hangingPunct="1">
              <a:spcBef>
                <a:spcPct val="0"/>
              </a:spcBef>
              <a:spcAft>
                <a:spcPct val="0"/>
              </a:spcAft>
              <a:defRPr b="1">
                <a:solidFill>
                  <a:srgbClr val="F36403"/>
                </a:solidFill>
                <a:latin typeface="Arial" pitchFamily="34" charset="0"/>
                <a:cs typeface="Arial" pitchFamily="34" charset="0"/>
              </a:defRPr>
            </a:lvl8pPr>
            <a:lvl9pPr marL="1828800" algn="l" defTabSz="457200" rtl="0" eaLnBrk="1" fontAlgn="base" hangingPunct="1">
              <a:spcBef>
                <a:spcPct val="0"/>
              </a:spcBef>
              <a:spcAft>
                <a:spcPct val="0"/>
              </a:spcAft>
              <a:defRPr b="1">
                <a:solidFill>
                  <a:srgbClr val="F36403"/>
                </a:solidFill>
                <a:latin typeface="Arial" pitchFamily="34" charset="0"/>
                <a:cs typeface="Arial" pitchFamily="34" charset="0"/>
              </a:defRPr>
            </a:lvl9pPr>
          </a:lstStyle>
          <a:p>
            <a:pPr defTabSz="456057">
              <a:spcBef>
                <a:spcPct val="20000"/>
              </a:spcBef>
              <a:buClr>
                <a:srgbClr val="F36403"/>
              </a:buClr>
            </a:pPr>
            <a:r>
              <a:rPr lang="en-US" sz="3000" dirty="0">
                <a:solidFill>
                  <a:schemeClr val="bg1"/>
                </a:solidFill>
                <a:latin typeface="Century Gothic" panose="020B0502020202020204" pitchFamily="34" charset="0"/>
              </a:rPr>
              <a:t>Spending on COVID-19 Procurement</a:t>
            </a:r>
          </a:p>
        </p:txBody>
      </p:sp>
    </p:spTree>
    <p:extLst>
      <p:ext uri="{BB962C8B-B14F-4D97-AF65-F5344CB8AC3E}">
        <p14:creationId xmlns:p14="http://schemas.microsoft.com/office/powerpoint/2010/main" xmlns="" val="1208046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D097443-18E9-4C68-A95F-7E7A29FAC01D}"/>
              </a:ext>
            </a:extLst>
          </p:cNvPr>
          <p:cNvSpPr>
            <a:spLocks noGrp="1"/>
          </p:cNvSpPr>
          <p:nvPr>
            <p:ph type="sldNum" sz="quarter" idx="12"/>
          </p:nvPr>
        </p:nvSpPr>
        <p:spPr>
          <a:xfrm>
            <a:off x="5958347" y="6293778"/>
            <a:ext cx="2743200" cy="365125"/>
          </a:xfrm>
        </p:spPr>
        <p:txBody>
          <a:bodyPr/>
          <a:lstStyle/>
          <a:p>
            <a:pPr defTabSz="456057" fontAlgn="base">
              <a:spcBef>
                <a:spcPct val="0"/>
              </a:spcBef>
              <a:spcAft>
                <a:spcPct val="0"/>
              </a:spcAft>
            </a:pPr>
            <a:fld id="{6BEAD508-187F-9C41-8168-FD791BBC9830}" type="slidenum">
              <a:rPr lang="en-US">
                <a:solidFill>
                  <a:prstClr val="black"/>
                </a:solidFill>
                <a:ea typeface="MS PGothic" panose="020B0600070205080204" pitchFamily="34" charset="-128"/>
              </a:rPr>
              <a:pPr defTabSz="456057" fontAlgn="base">
                <a:spcBef>
                  <a:spcPct val="0"/>
                </a:spcBef>
                <a:spcAft>
                  <a:spcPct val="0"/>
                </a:spcAft>
              </a:pPr>
              <a:t>44</a:t>
            </a:fld>
            <a:endParaRPr lang="en-US" dirty="0">
              <a:solidFill>
                <a:prstClr val="black"/>
              </a:solidFill>
              <a:ea typeface="MS PGothic" panose="020B0600070205080204" pitchFamily="34" charset="-128"/>
            </a:endParaRPr>
          </a:p>
        </p:txBody>
      </p:sp>
      <p:sp>
        <p:nvSpPr>
          <p:cNvPr id="6" name="Subtitle 2">
            <a:extLst>
              <a:ext uri="{FF2B5EF4-FFF2-40B4-BE49-F238E27FC236}">
                <a16:creationId xmlns:a16="http://schemas.microsoft.com/office/drawing/2014/main" xmlns="" id="{3D9A354D-7294-42F1-B2A4-0E30A3EEF3AE}"/>
              </a:ext>
            </a:extLst>
          </p:cNvPr>
          <p:cNvSpPr>
            <a:spLocks noGrp="1"/>
          </p:cNvSpPr>
          <p:nvPr>
            <p:ph idx="1"/>
          </p:nvPr>
        </p:nvSpPr>
        <p:spPr>
          <a:xfrm>
            <a:off x="475594" y="1115015"/>
            <a:ext cx="8225953" cy="1334247"/>
          </a:xfrm>
        </p:spPr>
        <p:txBody>
          <a:bodyPr>
            <a:noAutofit/>
          </a:bodyPr>
          <a:lstStyle/>
          <a:p>
            <a:pPr marL="0" lvl="1" indent="0" algn="just">
              <a:buNone/>
            </a:pPr>
            <a:r>
              <a:rPr lang="en-GB" dirty="0">
                <a:latin typeface="Century Gothic" panose="020B0502020202020204" pitchFamily="34" charset="0"/>
              </a:rPr>
              <a:t>The total COVID-19 procurement expenditure on goods and services from 1 October 2020 to 31 December 2020 amounted to </a:t>
            </a:r>
            <a:r>
              <a:rPr lang="en-US" b="1" dirty="0">
                <a:latin typeface="Century Gothic" panose="020B0502020202020204" pitchFamily="34" charset="0"/>
              </a:rPr>
              <a:t>R474 884</a:t>
            </a:r>
            <a:r>
              <a:rPr lang="en-ZA" dirty="0">
                <a:latin typeface="Century Gothic" panose="020B0502020202020204" pitchFamily="34" charset="0"/>
              </a:rPr>
              <a:t>.</a:t>
            </a:r>
          </a:p>
          <a:p>
            <a:pPr marL="0" lvl="1" indent="0" algn="just">
              <a:buNone/>
            </a:pPr>
            <a:r>
              <a:rPr lang="en-GB" dirty="0">
                <a:latin typeface="Century Gothic" panose="020B0502020202020204" pitchFamily="34" charset="0"/>
              </a:rPr>
              <a:t>The procurement expenditure on </a:t>
            </a:r>
            <a:r>
              <a:rPr lang="en-ZA" dirty="0">
                <a:latin typeface="Century Gothic" panose="020B0502020202020204" pitchFamily="34" charset="0"/>
              </a:rPr>
              <a:t>SMMEs, Black, Women and Youth Owned Companies is depicted below </a:t>
            </a:r>
            <a:r>
              <a:rPr lang="en-GB" dirty="0">
                <a:latin typeface="Century Gothic" panose="020B0502020202020204" pitchFamily="34" charset="0"/>
              </a:rPr>
              <a:t>as follows:</a:t>
            </a:r>
            <a:endParaRPr lang="en-ZA" dirty="0">
              <a:latin typeface="Century Gothic" panose="020B0502020202020204" pitchFamily="34" charset="0"/>
            </a:endParaRPr>
          </a:p>
          <a:p>
            <a:pPr marL="0" lvl="1" indent="0" algn="just">
              <a:buNone/>
            </a:pPr>
            <a:endParaRPr lang="en-ZA"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xmlns="" id="{C6DBE052-02A8-2449-92B7-E3BFAA813AAE}"/>
              </a:ext>
            </a:extLst>
          </p:cNvPr>
          <p:cNvGraphicFramePr>
            <a:graphicFrameLocks noGrp="1"/>
          </p:cNvGraphicFramePr>
          <p:nvPr>
            <p:extLst>
              <p:ext uri="{D42A27DB-BD31-4B8C-83A1-F6EECF244321}">
                <p14:modId xmlns:p14="http://schemas.microsoft.com/office/powerpoint/2010/main" xmlns="" val="815354684"/>
              </p:ext>
            </p:extLst>
          </p:nvPr>
        </p:nvGraphicFramePr>
        <p:xfrm>
          <a:off x="157317" y="2519590"/>
          <a:ext cx="8780206" cy="2122153"/>
        </p:xfrm>
        <a:graphic>
          <a:graphicData uri="http://schemas.openxmlformats.org/drawingml/2006/table">
            <a:tbl>
              <a:tblPr firstRow="1" bandRow="1">
                <a:tableStyleId>{5C22544A-7EE6-4342-B048-85BDC9FD1C3A}</a:tableStyleId>
              </a:tblPr>
              <a:tblGrid>
                <a:gridCol w="1917330">
                  <a:extLst>
                    <a:ext uri="{9D8B030D-6E8A-4147-A177-3AD203B41FA5}">
                      <a16:colId xmlns:a16="http://schemas.microsoft.com/office/drawing/2014/main" xmlns="" val="20000"/>
                    </a:ext>
                  </a:extLst>
                </a:gridCol>
                <a:gridCol w="1767651">
                  <a:extLst>
                    <a:ext uri="{9D8B030D-6E8A-4147-A177-3AD203B41FA5}">
                      <a16:colId xmlns:a16="http://schemas.microsoft.com/office/drawing/2014/main" xmlns="" val="20001"/>
                    </a:ext>
                  </a:extLst>
                </a:gridCol>
                <a:gridCol w="1677301">
                  <a:extLst>
                    <a:ext uri="{9D8B030D-6E8A-4147-A177-3AD203B41FA5}">
                      <a16:colId xmlns:a16="http://schemas.microsoft.com/office/drawing/2014/main" xmlns="" val="20002"/>
                    </a:ext>
                  </a:extLst>
                </a:gridCol>
                <a:gridCol w="1670732">
                  <a:extLst>
                    <a:ext uri="{9D8B030D-6E8A-4147-A177-3AD203B41FA5}">
                      <a16:colId xmlns:a16="http://schemas.microsoft.com/office/drawing/2014/main" xmlns="" val="20003"/>
                    </a:ext>
                  </a:extLst>
                </a:gridCol>
                <a:gridCol w="1747192">
                  <a:extLst>
                    <a:ext uri="{9D8B030D-6E8A-4147-A177-3AD203B41FA5}">
                      <a16:colId xmlns:a16="http://schemas.microsoft.com/office/drawing/2014/main" xmlns="" val="1184478447"/>
                    </a:ext>
                  </a:extLst>
                </a:gridCol>
              </a:tblGrid>
              <a:tr h="15502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a:t>
                      </a:r>
                      <a:r>
                        <a:rPr lang="en-US" sz="1600" baseline="0" dirty="0">
                          <a:latin typeface="Arial" panose="020B0604020202020204" pitchFamily="34" charset="0"/>
                          <a:cs typeface="Arial" panose="020B0604020202020204" pitchFamily="34" charset="0"/>
                        </a:rPr>
                        <a:t> PROCUREMENT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EXPENDITURE</a:t>
                      </a: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SMME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BLACK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WOMAN OWNED COMPANIES</a:t>
                      </a: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YOUTH OWNED COMPANIES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91207" marR="91207" marT="45488" marB="45488"/>
                </a:tc>
                <a:extLst>
                  <a:ext uri="{0D108BD9-81ED-4DB2-BD59-A6C34878D82A}">
                    <a16:rowId xmlns:a16="http://schemas.microsoft.com/office/drawing/2014/main" xmlns="" val="10000"/>
                  </a:ext>
                </a:extLst>
              </a:tr>
              <a:tr h="568137">
                <a:tc>
                  <a:txBody>
                    <a:bodyPr/>
                    <a:lstStyle/>
                    <a:p>
                      <a:pPr algn="ctr" rtl="0" fontAlgn="ctr"/>
                      <a:r>
                        <a:rPr lang="en-US" sz="1600" b="1" i="0" u="none" strike="noStrike">
                          <a:solidFill>
                            <a:srgbClr val="000000"/>
                          </a:solidFill>
                          <a:effectLst/>
                          <a:latin typeface="Arial" panose="020B0604020202020204" pitchFamily="34" charset="0"/>
                        </a:rPr>
                        <a:t>R474 884</a:t>
                      </a:r>
                    </a:p>
                  </a:txBody>
                  <a:tcPr marL="0" marR="0" marT="0" marB="0" anchor="ctr"/>
                </a:tc>
                <a:tc>
                  <a:txBody>
                    <a:bodyPr/>
                    <a:lstStyle/>
                    <a:p>
                      <a:pPr algn="ctr" rtl="0" fontAlgn="ctr"/>
                      <a:r>
                        <a:rPr lang="en-US" sz="1600" b="1" i="0" u="none" strike="noStrike" dirty="0">
                          <a:solidFill>
                            <a:srgbClr val="000000"/>
                          </a:solidFill>
                          <a:effectLst/>
                          <a:latin typeface="Arial" panose="020B0604020202020204" pitchFamily="34" charset="0"/>
                        </a:rPr>
                        <a:t>R350 997</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R474 884</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R113 784</a:t>
                      </a:r>
                    </a:p>
                  </a:txBody>
                  <a:tcPr marL="0" marR="0" marT="0" marB="0" anchor="ctr"/>
                </a:tc>
                <a:tc>
                  <a:txBody>
                    <a:bodyPr/>
                    <a:lstStyle/>
                    <a:p>
                      <a:pPr algn="ctr" rtl="0" fontAlgn="ctr"/>
                      <a:r>
                        <a:rPr lang="en-US" sz="1600" b="1" i="0" u="none" strike="noStrike" dirty="0">
                          <a:solidFill>
                            <a:srgbClr val="000000"/>
                          </a:solidFill>
                          <a:effectLst/>
                          <a:latin typeface="Arial" panose="020B0604020202020204" pitchFamily="34" charset="0"/>
                        </a:rPr>
                        <a:t>R393 987</a:t>
                      </a:r>
                    </a:p>
                  </a:txBody>
                  <a:tcPr marL="0" marR="0" marT="0" marB="0" anchor="ctr"/>
                </a:tc>
                <a:extLst>
                  <a:ext uri="{0D108BD9-81ED-4DB2-BD59-A6C34878D82A}">
                    <a16:rowId xmlns:a16="http://schemas.microsoft.com/office/drawing/2014/main" xmlns="" val="10001"/>
                  </a:ext>
                </a:extLst>
              </a:tr>
            </a:tbl>
          </a:graphicData>
        </a:graphic>
      </p:graphicFrame>
      <p:graphicFrame>
        <p:nvGraphicFramePr>
          <p:cNvPr id="10" name="Table 9">
            <a:extLst>
              <a:ext uri="{FF2B5EF4-FFF2-40B4-BE49-F238E27FC236}">
                <a16:creationId xmlns:a16="http://schemas.microsoft.com/office/drawing/2014/main" xmlns="" id="{126E3F9D-3366-E541-A148-607DA0A6559B}"/>
              </a:ext>
            </a:extLst>
          </p:cNvPr>
          <p:cNvGraphicFramePr>
            <a:graphicFrameLocks noGrp="1"/>
          </p:cNvGraphicFramePr>
          <p:nvPr>
            <p:extLst>
              <p:ext uri="{D42A27DB-BD31-4B8C-83A1-F6EECF244321}">
                <p14:modId xmlns:p14="http://schemas.microsoft.com/office/powerpoint/2010/main" xmlns="" val="1578328538"/>
              </p:ext>
            </p:extLst>
          </p:nvPr>
        </p:nvGraphicFramePr>
        <p:xfrm>
          <a:off x="157317" y="4638016"/>
          <a:ext cx="8780205" cy="1435290"/>
        </p:xfrm>
        <a:graphic>
          <a:graphicData uri="http://schemas.openxmlformats.org/drawingml/2006/table">
            <a:tbl>
              <a:tblPr firstRow="1" bandRow="1">
                <a:tableStyleId>{5C22544A-7EE6-4342-B048-85BDC9FD1C3A}</a:tableStyleId>
              </a:tblPr>
              <a:tblGrid>
                <a:gridCol w="1907371">
                  <a:extLst>
                    <a:ext uri="{9D8B030D-6E8A-4147-A177-3AD203B41FA5}">
                      <a16:colId xmlns:a16="http://schemas.microsoft.com/office/drawing/2014/main" xmlns="" val="20000"/>
                    </a:ext>
                  </a:extLst>
                </a:gridCol>
                <a:gridCol w="2554477">
                  <a:extLst>
                    <a:ext uri="{9D8B030D-6E8A-4147-A177-3AD203B41FA5}">
                      <a16:colId xmlns:a16="http://schemas.microsoft.com/office/drawing/2014/main" xmlns="" val="20001"/>
                    </a:ext>
                  </a:extLst>
                </a:gridCol>
                <a:gridCol w="2078227">
                  <a:extLst>
                    <a:ext uri="{9D8B030D-6E8A-4147-A177-3AD203B41FA5}">
                      <a16:colId xmlns:a16="http://schemas.microsoft.com/office/drawing/2014/main" xmlns="" val="20002"/>
                    </a:ext>
                  </a:extLst>
                </a:gridCol>
                <a:gridCol w="2240130">
                  <a:extLst>
                    <a:ext uri="{9D8B030D-6E8A-4147-A177-3AD203B41FA5}">
                      <a16:colId xmlns:a16="http://schemas.microsoft.com/office/drawing/2014/main" xmlns="" val="2664668599"/>
                    </a:ext>
                  </a:extLst>
                </a:gridCol>
              </a:tblGrid>
              <a:tr h="1063852">
                <a:tc>
                  <a:txBody>
                    <a:bodyPr/>
                    <a:lstStyle/>
                    <a:p>
                      <a:pPr algn="ctr"/>
                      <a:r>
                        <a:rPr lang="en-US" sz="1600" dirty="0">
                          <a:latin typeface="Gill Sans MT"/>
                          <a:cs typeface="Gill Sans MT"/>
                        </a:rPr>
                        <a:t>% EXPENDITURE ON SMME COMPANIES</a:t>
                      </a:r>
                    </a:p>
                  </a:txBody>
                  <a:tcPr marL="91207" marR="91207" marT="45488" marB="45488"/>
                </a:tc>
                <a:tc>
                  <a:txBody>
                    <a:bodyPr/>
                    <a:lstStyle/>
                    <a:p>
                      <a:pPr algn="ctr"/>
                      <a:r>
                        <a:rPr lang="en-US" sz="1600" dirty="0">
                          <a:latin typeface="Gill Sans MT"/>
                          <a:cs typeface="Gill Sans MT"/>
                        </a:rPr>
                        <a:t>%</a:t>
                      </a:r>
                      <a:r>
                        <a:rPr lang="en-US" sz="1600" baseline="0" dirty="0">
                          <a:latin typeface="Gill Sans MT"/>
                          <a:cs typeface="Gill Sans MT"/>
                        </a:rPr>
                        <a:t> EXPENDITURE ON BLACK OWNED COMPANIES </a:t>
                      </a:r>
                      <a:endParaRPr lang="en-US" sz="1600" dirty="0">
                        <a:latin typeface="Gill Sans MT"/>
                        <a:cs typeface="Gill Sans MT"/>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WOMEN OWNED COMPANIES </a:t>
                      </a:r>
                      <a:endParaRPr lang="en-US" sz="1600" dirty="0">
                        <a:latin typeface="Gill Sans MT"/>
                        <a:cs typeface="Gill Sans MT"/>
                      </a:endParaRP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YOUTH OWNED COMPANIES </a:t>
                      </a:r>
                      <a:endParaRPr lang="en-US" sz="1600" dirty="0">
                        <a:latin typeface="Gill Sans MT"/>
                        <a:cs typeface="Gill Sans MT"/>
                      </a:endParaRPr>
                    </a:p>
                  </a:txBody>
                  <a:tcPr marL="91207" marR="91207" marT="45488" marB="45488"/>
                </a:tc>
                <a:extLst>
                  <a:ext uri="{0D108BD9-81ED-4DB2-BD59-A6C34878D82A}">
                    <a16:rowId xmlns:a16="http://schemas.microsoft.com/office/drawing/2014/main" xmlns="" val="10000"/>
                  </a:ext>
                </a:extLst>
              </a:tr>
              <a:tr h="368954">
                <a:tc>
                  <a:txBody>
                    <a:bodyPr/>
                    <a:lstStyle/>
                    <a:p>
                      <a:pPr algn="ctr" rtl="0" fontAlgn="ctr"/>
                      <a:r>
                        <a:rPr lang="en-US" sz="1600" b="1" i="0" u="none" strike="noStrike">
                          <a:solidFill>
                            <a:srgbClr val="000000"/>
                          </a:solidFill>
                          <a:effectLst/>
                          <a:latin typeface="Arial" panose="020B0604020202020204" pitchFamily="34" charset="0"/>
                        </a:rPr>
                        <a:t>73,9%</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100,0%</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24,0%</a:t>
                      </a:r>
                    </a:p>
                  </a:txBody>
                  <a:tcPr marL="0" marR="0" marT="0" marB="0" anchor="ctr"/>
                </a:tc>
                <a:tc>
                  <a:txBody>
                    <a:bodyPr/>
                    <a:lstStyle/>
                    <a:p>
                      <a:pPr algn="ctr" rtl="0" fontAlgn="ctr"/>
                      <a:r>
                        <a:rPr lang="en-US" sz="1600" b="1" i="0" u="none" strike="noStrike" dirty="0">
                          <a:solidFill>
                            <a:srgbClr val="000000"/>
                          </a:solidFill>
                          <a:effectLst/>
                          <a:latin typeface="Arial" panose="020B0604020202020204" pitchFamily="34" charset="0"/>
                        </a:rPr>
                        <a:t>83,0%</a:t>
                      </a:r>
                    </a:p>
                  </a:txBody>
                  <a:tcPr marL="0" marR="0" marT="0" marB="0" anchor="ctr"/>
                </a:tc>
                <a:extLst>
                  <a:ext uri="{0D108BD9-81ED-4DB2-BD59-A6C34878D82A}">
                    <a16:rowId xmlns:a16="http://schemas.microsoft.com/office/drawing/2014/main" xmlns="" val="10001"/>
                  </a:ext>
                </a:extLst>
              </a:tr>
            </a:tbl>
          </a:graphicData>
        </a:graphic>
      </p:graphicFrame>
      <p:sp>
        <p:nvSpPr>
          <p:cNvPr id="7" name="Title 1">
            <a:extLst>
              <a:ext uri="{FF2B5EF4-FFF2-40B4-BE49-F238E27FC236}">
                <a16:creationId xmlns:a16="http://schemas.microsoft.com/office/drawing/2014/main" xmlns="" id="{BB2FC476-550B-477A-B783-CFB86C4ADA5D}"/>
              </a:ext>
            </a:extLst>
          </p:cNvPr>
          <p:cNvSpPr txBox="1">
            <a:spLocks/>
          </p:cNvSpPr>
          <p:nvPr/>
        </p:nvSpPr>
        <p:spPr bwMode="auto">
          <a:xfrm>
            <a:off x="457094" y="119731"/>
            <a:ext cx="6764532" cy="720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07" tIns="45604" rIns="91207" bIns="45604" numCol="1" anchor="ctr" anchorCtr="0" compatLnSpc="1">
            <a:prstTxWarp prst="textNoShape">
              <a:avLst/>
            </a:prstTxWarp>
          </a:bodyPr>
          <a:lstStyle>
            <a:lvl1pPr algn="l" defTabSz="457200" rtl="0" eaLnBrk="1" fontAlgn="base" hangingPunct="1">
              <a:spcBef>
                <a:spcPct val="0"/>
              </a:spcBef>
              <a:spcAft>
                <a:spcPct val="0"/>
              </a:spcAft>
              <a:defRPr sz="4400" b="1" kern="1200">
                <a:solidFill>
                  <a:srgbClr val="F36403"/>
                </a:solidFill>
                <a:latin typeface="Arial"/>
                <a:ea typeface="MS PGothic" pitchFamily="34" charset="-128"/>
                <a:cs typeface="Arial"/>
              </a:defRPr>
            </a:lvl1pPr>
            <a:lvl2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2pPr>
            <a:lvl3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3pPr>
            <a:lvl4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4pPr>
            <a:lvl5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5pPr>
            <a:lvl6pPr marL="457200" algn="l" defTabSz="457200" rtl="0" eaLnBrk="1" fontAlgn="base" hangingPunct="1">
              <a:spcBef>
                <a:spcPct val="0"/>
              </a:spcBef>
              <a:spcAft>
                <a:spcPct val="0"/>
              </a:spcAft>
              <a:defRPr b="1">
                <a:solidFill>
                  <a:srgbClr val="F36403"/>
                </a:solidFill>
                <a:latin typeface="Arial" pitchFamily="34" charset="0"/>
                <a:cs typeface="Arial" pitchFamily="34" charset="0"/>
              </a:defRPr>
            </a:lvl6pPr>
            <a:lvl7pPr marL="914400" algn="l" defTabSz="457200" rtl="0" eaLnBrk="1" fontAlgn="base" hangingPunct="1">
              <a:spcBef>
                <a:spcPct val="0"/>
              </a:spcBef>
              <a:spcAft>
                <a:spcPct val="0"/>
              </a:spcAft>
              <a:defRPr b="1">
                <a:solidFill>
                  <a:srgbClr val="F36403"/>
                </a:solidFill>
                <a:latin typeface="Arial" pitchFamily="34" charset="0"/>
                <a:cs typeface="Arial" pitchFamily="34" charset="0"/>
              </a:defRPr>
            </a:lvl7pPr>
            <a:lvl8pPr marL="1371600" algn="l" defTabSz="457200" rtl="0" eaLnBrk="1" fontAlgn="base" hangingPunct="1">
              <a:spcBef>
                <a:spcPct val="0"/>
              </a:spcBef>
              <a:spcAft>
                <a:spcPct val="0"/>
              </a:spcAft>
              <a:defRPr b="1">
                <a:solidFill>
                  <a:srgbClr val="F36403"/>
                </a:solidFill>
                <a:latin typeface="Arial" pitchFamily="34" charset="0"/>
                <a:cs typeface="Arial" pitchFamily="34" charset="0"/>
              </a:defRPr>
            </a:lvl8pPr>
            <a:lvl9pPr marL="1828800" algn="l" defTabSz="457200" rtl="0" eaLnBrk="1" fontAlgn="base" hangingPunct="1">
              <a:spcBef>
                <a:spcPct val="0"/>
              </a:spcBef>
              <a:spcAft>
                <a:spcPct val="0"/>
              </a:spcAft>
              <a:defRPr b="1">
                <a:solidFill>
                  <a:srgbClr val="F36403"/>
                </a:solidFill>
                <a:latin typeface="Arial" pitchFamily="34" charset="0"/>
                <a:cs typeface="Arial" pitchFamily="34" charset="0"/>
              </a:defRPr>
            </a:lvl9pPr>
          </a:lstStyle>
          <a:p>
            <a:pPr defTabSz="456057">
              <a:spcBef>
                <a:spcPct val="20000"/>
              </a:spcBef>
              <a:buClr>
                <a:srgbClr val="F36403"/>
              </a:buClr>
            </a:pPr>
            <a:r>
              <a:rPr lang="en-US" sz="2793" dirty="0">
                <a:solidFill>
                  <a:schemeClr val="bg1"/>
                </a:solidFill>
              </a:rPr>
              <a:t>Spending on COVID-19 Procurement</a:t>
            </a:r>
          </a:p>
        </p:txBody>
      </p:sp>
    </p:spTree>
    <p:extLst>
      <p:ext uri="{BB962C8B-B14F-4D97-AF65-F5344CB8AC3E}">
        <p14:creationId xmlns:p14="http://schemas.microsoft.com/office/powerpoint/2010/main" xmlns="" val="3862007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640021F-DA4D-46BA-A76A-90A6AF465706}"/>
              </a:ext>
            </a:extLst>
          </p:cNvPr>
          <p:cNvSpPr>
            <a:spLocks noGrp="1"/>
          </p:cNvSpPr>
          <p:nvPr>
            <p:ph type="sldNum" sz="quarter" idx="12"/>
          </p:nvPr>
        </p:nvSpPr>
        <p:spPr/>
        <p:txBody>
          <a:bodyPr/>
          <a:lstStyle/>
          <a:p>
            <a:fld id="{6BEAD508-187F-9C41-8168-FD791BBC9830}" type="slidenum">
              <a:rPr lang="en-US" smtClean="0"/>
              <a:pPr/>
              <a:t>45</a:t>
            </a:fld>
            <a:endParaRPr lang="en-US" dirty="0"/>
          </a:p>
        </p:txBody>
      </p:sp>
      <p:sp>
        <p:nvSpPr>
          <p:cNvPr id="5" name="Title 1">
            <a:extLst>
              <a:ext uri="{FF2B5EF4-FFF2-40B4-BE49-F238E27FC236}">
                <a16:creationId xmlns:a16="http://schemas.microsoft.com/office/drawing/2014/main" xmlns="" id="{32524B47-BC00-41A7-9C92-42C24EA5030B}"/>
              </a:ext>
            </a:extLst>
          </p:cNvPr>
          <p:cNvSpPr>
            <a:spLocks noGrp="1"/>
          </p:cNvSpPr>
          <p:nvPr>
            <p:ph type="title"/>
          </p:nvPr>
        </p:nvSpPr>
        <p:spPr>
          <a:xfrm>
            <a:off x="108155" y="102737"/>
            <a:ext cx="8571332" cy="845535"/>
          </a:xfrm>
        </p:spPr>
        <p:txBody>
          <a:bodyPr>
            <a:noAutofit/>
          </a:bodyPr>
          <a:lstStyle/>
          <a:p>
            <a:r>
              <a:rPr lang="en-US" sz="3000" b="1" dirty="0">
                <a:latin typeface="Century Gothic" panose="020B0502020202020204" pitchFamily="34" charset="0"/>
              </a:rPr>
              <a:t>Average Payment Days of invoices Per Month for 2019/20 and 2020/21 Financial Years</a:t>
            </a:r>
          </a:p>
        </p:txBody>
      </p:sp>
      <p:graphicFrame>
        <p:nvGraphicFramePr>
          <p:cNvPr id="9" name="Content Placeholder 4">
            <a:extLst>
              <a:ext uri="{FF2B5EF4-FFF2-40B4-BE49-F238E27FC236}">
                <a16:creationId xmlns:a16="http://schemas.microsoft.com/office/drawing/2014/main" xmlns="" id="{62164046-FB5D-4C60-A336-1B430DE2900C}"/>
              </a:ext>
            </a:extLst>
          </p:cNvPr>
          <p:cNvGraphicFramePr>
            <a:graphicFrameLocks noGrp="1"/>
          </p:cNvGraphicFramePr>
          <p:nvPr>
            <p:ph idx="1"/>
            <p:extLst>
              <p:ext uri="{D42A27DB-BD31-4B8C-83A1-F6EECF244321}">
                <p14:modId xmlns:p14="http://schemas.microsoft.com/office/powerpoint/2010/main" xmlns="" val="3759531756"/>
              </p:ext>
            </p:extLst>
          </p:nvPr>
        </p:nvGraphicFramePr>
        <p:xfrm>
          <a:off x="108155" y="1050926"/>
          <a:ext cx="9035845" cy="5753878"/>
        </p:xfrm>
        <a:graphic>
          <a:graphicData uri="http://schemas.openxmlformats.org/drawingml/2006/table">
            <a:tbl>
              <a:tblPr firstRow="1" bandRow="1">
                <a:tableStyleId>{5C22544A-7EE6-4342-B048-85BDC9FD1C3A}</a:tableStyleId>
              </a:tblPr>
              <a:tblGrid>
                <a:gridCol w="4462006">
                  <a:extLst>
                    <a:ext uri="{9D8B030D-6E8A-4147-A177-3AD203B41FA5}">
                      <a16:colId xmlns:a16="http://schemas.microsoft.com/office/drawing/2014/main" xmlns="" val="20000"/>
                    </a:ext>
                  </a:extLst>
                </a:gridCol>
                <a:gridCol w="2448876">
                  <a:extLst>
                    <a:ext uri="{9D8B030D-6E8A-4147-A177-3AD203B41FA5}">
                      <a16:colId xmlns:a16="http://schemas.microsoft.com/office/drawing/2014/main" xmlns="" val="2249556431"/>
                    </a:ext>
                  </a:extLst>
                </a:gridCol>
                <a:gridCol w="2124963">
                  <a:extLst>
                    <a:ext uri="{9D8B030D-6E8A-4147-A177-3AD203B41FA5}">
                      <a16:colId xmlns:a16="http://schemas.microsoft.com/office/drawing/2014/main" xmlns="" val="20001"/>
                    </a:ext>
                  </a:extLst>
                </a:gridCol>
              </a:tblGrid>
              <a:tr h="506362">
                <a:tc rowSpan="2">
                  <a:txBody>
                    <a:bodyPr/>
                    <a:lstStyle/>
                    <a:p>
                      <a:pPr algn="ctr"/>
                      <a:endParaRPr lang="en-US" sz="1800" dirty="0">
                        <a:solidFill>
                          <a:schemeClr val="tx1"/>
                        </a:solidFill>
                        <a:latin typeface="Century Gothic" panose="020B0502020202020204" pitchFamily="34" charset="0"/>
                        <a:cs typeface="Arial" panose="020B0604020202020204" pitchFamily="34" charset="0"/>
                      </a:endParaRPr>
                    </a:p>
                    <a:p>
                      <a:pPr algn="ctr"/>
                      <a:r>
                        <a:rPr lang="en-US" sz="1800" dirty="0">
                          <a:solidFill>
                            <a:schemeClr val="tx1"/>
                          </a:solidFill>
                          <a:latin typeface="Century Gothic" panose="020B0502020202020204" pitchFamily="34" charset="0"/>
                          <a:cs typeface="Arial" panose="020B0604020202020204" pitchFamily="34" charset="0"/>
                        </a:rPr>
                        <a:t>Month</a:t>
                      </a:r>
                    </a:p>
                  </a:txBody>
                  <a:tcPr marL="91207" marR="91207" marT="45604" marB="45604"/>
                </a:tc>
                <a:tc gridSpan="2">
                  <a:txBody>
                    <a:bodyPr/>
                    <a:lstStyle/>
                    <a:p>
                      <a:pPr algn="ctr"/>
                      <a:r>
                        <a:rPr lang="en-US" sz="1800" dirty="0">
                          <a:solidFill>
                            <a:schemeClr val="tx1"/>
                          </a:solidFill>
                          <a:latin typeface="Century Gothic" panose="020B0502020202020204" pitchFamily="34" charset="0"/>
                          <a:cs typeface="Arial" panose="020B0604020202020204" pitchFamily="34" charset="0"/>
                        </a:rPr>
                        <a:t>Average</a:t>
                      </a:r>
                      <a:r>
                        <a:rPr lang="en-US" sz="1800" baseline="0" dirty="0">
                          <a:solidFill>
                            <a:schemeClr val="tx1"/>
                          </a:solidFill>
                          <a:latin typeface="Century Gothic" panose="020B0502020202020204" pitchFamily="34" charset="0"/>
                          <a:cs typeface="Arial" panose="020B0604020202020204" pitchFamily="34" charset="0"/>
                        </a:rPr>
                        <a:t> payment days</a:t>
                      </a:r>
                      <a:endParaRPr lang="en-US" sz="1800" dirty="0">
                        <a:solidFill>
                          <a:schemeClr val="tx1"/>
                        </a:solidFill>
                        <a:latin typeface="Century Gothic" panose="020B0502020202020204" pitchFamily="34" charset="0"/>
                        <a:cs typeface="Arial" panose="020B0604020202020204" pitchFamily="34" charset="0"/>
                      </a:endParaRPr>
                    </a:p>
                  </a:txBody>
                  <a:tcPr marL="91207" marR="91207" marT="45604" marB="45604"/>
                </a:tc>
                <a:tc hMerge="1">
                  <a:txBody>
                    <a:bodyPr/>
                    <a:lstStyle/>
                    <a:p>
                      <a:pPr algn="ctr"/>
                      <a:endParaRPr lang="en-US" sz="1800" dirty="0">
                        <a:solidFill>
                          <a:schemeClr val="tx1"/>
                        </a:solidFill>
                        <a:latin typeface="Arial"/>
                        <a:cs typeface="Arial"/>
                      </a:endParaRPr>
                    </a:p>
                  </a:txBody>
                  <a:tcPr marL="91207" marR="91207" marT="45604" marB="45604"/>
                </a:tc>
                <a:extLst>
                  <a:ext uri="{0D108BD9-81ED-4DB2-BD59-A6C34878D82A}">
                    <a16:rowId xmlns:a16="http://schemas.microsoft.com/office/drawing/2014/main" xmlns="" val="10000"/>
                  </a:ext>
                </a:extLst>
              </a:tr>
              <a:tr h="430590">
                <a:tc vMerge="1">
                  <a:txBody>
                    <a:bodyPr/>
                    <a:lstStyle/>
                    <a:p>
                      <a:pPr algn="l"/>
                      <a:endParaRPr lang="en-US" sz="1800" dirty="0">
                        <a:latin typeface="Arial"/>
                        <a:cs typeface="Arial"/>
                      </a:endParaRPr>
                    </a:p>
                  </a:txBody>
                  <a:tcPr marL="91207" marR="91207" marT="45604" marB="45604"/>
                </a:tc>
                <a:tc>
                  <a:txBody>
                    <a:bodyPr/>
                    <a:lstStyle/>
                    <a:p>
                      <a:pPr algn="ctr"/>
                      <a:r>
                        <a:rPr lang="en-US" sz="1800" b="1" dirty="0">
                          <a:latin typeface="Century Gothic" panose="020B0502020202020204" pitchFamily="34" charset="0"/>
                          <a:cs typeface="Arial" panose="020B0604020202020204" pitchFamily="34" charset="0"/>
                        </a:rPr>
                        <a:t>2020/21</a:t>
                      </a:r>
                    </a:p>
                  </a:txBody>
                  <a:tcPr marL="91207" marR="91207" marT="45604" marB="45604"/>
                </a:tc>
                <a:tc>
                  <a:txBody>
                    <a:bodyPr/>
                    <a:lstStyle/>
                    <a:p>
                      <a:pPr algn="ctr"/>
                      <a:r>
                        <a:rPr lang="en-US" sz="1800" b="1" dirty="0">
                          <a:latin typeface="Century Gothic" panose="020B0502020202020204" pitchFamily="34" charset="0"/>
                          <a:cs typeface="Arial" panose="020B0604020202020204" pitchFamily="34" charset="0"/>
                        </a:rPr>
                        <a:t>2019/20</a:t>
                      </a:r>
                    </a:p>
                  </a:txBody>
                  <a:tcPr marL="91207" marR="91207" marT="45604" marB="45604"/>
                </a:tc>
                <a:extLst>
                  <a:ext uri="{0D108BD9-81ED-4DB2-BD59-A6C34878D82A}">
                    <a16:rowId xmlns:a16="http://schemas.microsoft.com/office/drawing/2014/main" xmlns="" val="810133974"/>
                  </a:ext>
                </a:extLst>
              </a:tr>
              <a:tr h="339686">
                <a:tc>
                  <a:txBody>
                    <a:bodyPr/>
                    <a:lstStyle/>
                    <a:p>
                      <a:pPr algn="l"/>
                      <a:r>
                        <a:rPr lang="en-US" sz="1800" dirty="0">
                          <a:latin typeface="Century Gothic" panose="020B0502020202020204" pitchFamily="34" charset="0"/>
                          <a:cs typeface="Arial" panose="020B0604020202020204" pitchFamily="34" charset="0"/>
                        </a:rPr>
                        <a:t>April</a:t>
                      </a:r>
                    </a:p>
                  </a:txBody>
                  <a:tcPr marL="91207" marR="91207" marT="45604" marB="45604"/>
                </a:tc>
                <a:tc>
                  <a:txBody>
                    <a:bodyPr/>
                    <a:lstStyle/>
                    <a:p>
                      <a:pPr algn="ctr"/>
                      <a:r>
                        <a:rPr lang="en-US" sz="1800" dirty="0">
                          <a:latin typeface="Century Gothic" panose="020B0502020202020204" pitchFamily="34" charset="0"/>
                          <a:cs typeface="Arial" panose="020B0604020202020204" pitchFamily="34" charset="0"/>
                        </a:rPr>
                        <a:t>12</a:t>
                      </a:r>
                    </a:p>
                  </a:txBody>
                  <a:tcPr marL="91207" marR="91207" marT="45604" marB="45604"/>
                </a:tc>
                <a:tc>
                  <a:txBody>
                    <a:bodyPr/>
                    <a:lstStyle/>
                    <a:p>
                      <a:pPr algn="ctr"/>
                      <a:r>
                        <a:rPr lang="en-US" sz="1800" dirty="0">
                          <a:latin typeface="Century Gothic" panose="020B0502020202020204" pitchFamily="34" charset="0"/>
                          <a:cs typeface="Arial" panose="020B0604020202020204" pitchFamily="34" charset="0"/>
                        </a:rPr>
                        <a:t>11</a:t>
                      </a:r>
                    </a:p>
                  </a:txBody>
                  <a:tcPr marL="91207" marR="91207" marT="45604" marB="45604"/>
                </a:tc>
                <a:extLst>
                  <a:ext uri="{0D108BD9-81ED-4DB2-BD59-A6C34878D82A}">
                    <a16:rowId xmlns:a16="http://schemas.microsoft.com/office/drawing/2014/main" xmlns="" val="10001"/>
                  </a:ext>
                </a:extLst>
              </a:tr>
              <a:tr h="290945">
                <a:tc>
                  <a:txBody>
                    <a:bodyPr/>
                    <a:lstStyle/>
                    <a:p>
                      <a:pPr algn="l"/>
                      <a:r>
                        <a:rPr lang="en-US" sz="1800" dirty="0">
                          <a:latin typeface="Century Gothic" panose="020B0502020202020204" pitchFamily="34" charset="0"/>
                          <a:cs typeface="Arial" panose="020B0604020202020204" pitchFamily="34" charset="0"/>
                        </a:rPr>
                        <a:t>May </a:t>
                      </a:r>
                    </a:p>
                  </a:txBody>
                  <a:tcPr marL="91207" marR="91207" marT="45604" marB="45604"/>
                </a:tc>
                <a:tc>
                  <a:txBody>
                    <a:bodyPr/>
                    <a:lstStyle/>
                    <a:p>
                      <a:pPr algn="ctr"/>
                      <a:r>
                        <a:rPr lang="en-US" sz="1800" dirty="0">
                          <a:latin typeface="Century Gothic" panose="020B0502020202020204" pitchFamily="34" charset="0"/>
                          <a:cs typeface="Arial" panose="020B0604020202020204" pitchFamily="34" charset="0"/>
                        </a:rPr>
                        <a:t>8</a:t>
                      </a:r>
                    </a:p>
                  </a:txBody>
                  <a:tcPr marL="91207" marR="91207" marT="45604" marB="45604"/>
                </a:tc>
                <a:tc>
                  <a:txBody>
                    <a:bodyPr/>
                    <a:lstStyle/>
                    <a:p>
                      <a:pPr algn="ctr"/>
                      <a:r>
                        <a:rPr lang="en-US" sz="1800" dirty="0">
                          <a:latin typeface="Century Gothic" panose="020B0502020202020204" pitchFamily="34" charset="0"/>
                          <a:cs typeface="Arial" panose="020B0604020202020204" pitchFamily="34" charset="0"/>
                        </a:rPr>
                        <a:t>9</a:t>
                      </a:r>
                    </a:p>
                  </a:txBody>
                  <a:tcPr marL="91207" marR="91207" marT="45604" marB="45604"/>
                </a:tc>
                <a:extLst>
                  <a:ext uri="{0D108BD9-81ED-4DB2-BD59-A6C34878D82A}">
                    <a16:rowId xmlns:a16="http://schemas.microsoft.com/office/drawing/2014/main" xmlns="" val="10002"/>
                  </a:ext>
                </a:extLst>
              </a:tr>
              <a:tr h="329970">
                <a:tc>
                  <a:txBody>
                    <a:bodyPr/>
                    <a:lstStyle/>
                    <a:p>
                      <a:pPr algn="l"/>
                      <a:r>
                        <a:rPr lang="en-US" sz="1800" dirty="0">
                          <a:latin typeface="Century Gothic" panose="020B0502020202020204" pitchFamily="34" charset="0"/>
                          <a:cs typeface="Arial" panose="020B0604020202020204" pitchFamily="34" charset="0"/>
                        </a:rPr>
                        <a:t>June </a:t>
                      </a:r>
                    </a:p>
                  </a:txBody>
                  <a:tcPr marL="91207" marR="91207" marT="45604" marB="45604"/>
                </a:tc>
                <a:tc>
                  <a:txBody>
                    <a:bodyPr/>
                    <a:lstStyle/>
                    <a:p>
                      <a:pPr algn="ctr"/>
                      <a:r>
                        <a:rPr lang="en-US" sz="1800" dirty="0">
                          <a:latin typeface="Century Gothic" panose="020B0502020202020204" pitchFamily="34" charset="0"/>
                          <a:cs typeface="Arial" panose="020B0604020202020204" pitchFamily="34" charset="0"/>
                        </a:rPr>
                        <a:t>12</a:t>
                      </a:r>
                    </a:p>
                  </a:txBody>
                  <a:tcPr marL="91207" marR="91207" marT="45604" marB="45604"/>
                </a:tc>
                <a:tc>
                  <a:txBody>
                    <a:bodyPr/>
                    <a:lstStyle/>
                    <a:p>
                      <a:pPr algn="ctr"/>
                      <a:r>
                        <a:rPr lang="en-US" sz="1800" dirty="0">
                          <a:latin typeface="Century Gothic" panose="020B0502020202020204" pitchFamily="34" charset="0"/>
                          <a:cs typeface="Arial" panose="020B0604020202020204" pitchFamily="34" charset="0"/>
                        </a:rPr>
                        <a:t>9</a:t>
                      </a:r>
                    </a:p>
                  </a:txBody>
                  <a:tcPr marL="91207" marR="91207" marT="45604" marB="45604"/>
                </a:tc>
                <a:extLst>
                  <a:ext uri="{0D108BD9-81ED-4DB2-BD59-A6C34878D82A}">
                    <a16:rowId xmlns:a16="http://schemas.microsoft.com/office/drawing/2014/main" xmlns="" val="10003"/>
                  </a:ext>
                </a:extLst>
              </a:tr>
              <a:tr h="313576">
                <a:tc>
                  <a:txBody>
                    <a:bodyPr/>
                    <a:lstStyle/>
                    <a:p>
                      <a:pPr algn="l"/>
                      <a:r>
                        <a:rPr lang="en-US" sz="1800" dirty="0">
                          <a:latin typeface="Century Gothic" panose="020B0502020202020204" pitchFamily="34" charset="0"/>
                          <a:cs typeface="Arial" panose="020B0604020202020204" pitchFamily="34" charset="0"/>
                        </a:rPr>
                        <a:t>July</a:t>
                      </a:r>
                    </a:p>
                  </a:txBody>
                  <a:tcPr marL="91207" marR="91207" marT="45604" marB="45604"/>
                </a:tc>
                <a:tc>
                  <a:txBody>
                    <a:bodyPr/>
                    <a:lstStyle/>
                    <a:p>
                      <a:pPr algn="ctr" fontAlgn="b"/>
                      <a:r>
                        <a:rPr lang="en-US" sz="18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tc>
                  <a:txBody>
                    <a:bodyPr/>
                    <a:lstStyle/>
                    <a:p>
                      <a:pPr algn="ctr" fontAlgn="b"/>
                      <a:r>
                        <a:rPr lang="en-ZA" sz="18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xmlns="" val="384837795"/>
                  </a:ext>
                </a:extLst>
              </a:tr>
              <a:tr h="338747">
                <a:tc>
                  <a:txBody>
                    <a:bodyPr/>
                    <a:lstStyle/>
                    <a:p>
                      <a:pPr algn="l"/>
                      <a:r>
                        <a:rPr lang="en-US" sz="1800" dirty="0">
                          <a:latin typeface="Century Gothic" panose="020B0502020202020204" pitchFamily="34" charset="0"/>
                          <a:cs typeface="Arial" panose="020B0604020202020204" pitchFamily="34" charset="0"/>
                        </a:rPr>
                        <a:t>August</a:t>
                      </a:r>
                    </a:p>
                  </a:txBody>
                  <a:tcPr marL="91207" marR="91207" marT="45604" marB="45604"/>
                </a:tc>
                <a:tc>
                  <a:txBody>
                    <a:bodyPr/>
                    <a:lstStyle/>
                    <a:p>
                      <a:pPr algn="ctr" fontAlgn="b"/>
                      <a:r>
                        <a:rPr lang="en-US" sz="1800" b="0" i="0" u="none" strike="noStrike" dirty="0">
                          <a:solidFill>
                            <a:srgbClr val="000000"/>
                          </a:solidFill>
                          <a:effectLst/>
                          <a:latin typeface="Century Gothic" panose="020B0502020202020204" pitchFamily="34" charset="0"/>
                          <a:cs typeface="Arial" panose="020B0604020202020204" pitchFamily="34" charset="0"/>
                        </a:rPr>
                        <a:t>10</a:t>
                      </a:r>
                    </a:p>
                  </a:txBody>
                  <a:tcPr marL="9525" marR="9525" marT="9525" marB="0"/>
                </a:tc>
                <a:tc>
                  <a:txBody>
                    <a:bodyPr/>
                    <a:lstStyle/>
                    <a:p>
                      <a:pPr algn="ctr" fontAlgn="b"/>
                      <a:r>
                        <a:rPr lang="en-ZA" sz="18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xmlns="" val="143125753"/>
                  </a:ext>
                </a:extLst>
              </a:tr>
              <a:tr h="318654">
                <a:tc>
                  <a:txBody>
                    <a:bodyPr/>
                    <a:lstStyle/>
                    <a:p>
                      <a:pPr algn="l"/>
                      <a:r>
                        <a:rPr lang="en-US" sz="1800" dirty="0">
                          <a:latin typeface="Century Gothic" panose="020B0502020202020204" pitchFamily="34" charset="0"/>
                          <a:cs typeface="Arial" panose="020B0604020202020204" pitchFamily="34" charset="0"/>
                        </a:rPr>
                        <a:t>September</a:t>
                      </a:r>
                    </a:p>
                  </a:txBody>
                  <a:tcPr marL="91207" marR="91207" marT="45604" marB="45604"/>
                </a:tc>
                <a:tc>
                  <a:txBody>
                    <a:bodyPr/>
                    <a:lstStyle/>
                    <a:p>
                      <a:pPr algn="ctr" fontAlgn="b"/>
                      <a:r>
                        <a:rPr lang="en-US" sz="1800" b="0" i="0" u="none" strike="noStrike" dirty="0">
                          <a:solidFill>
                            <a:srgbClr val="000000"/>
                          </a:solidFill>
                          <a:effectLst/>
                          <a:latin typeface="Century Gothic" panose="020B0502020202020204" pitchFamily="34" charset="0"/>
                          <a:cs typeface="Arial" panose="020B0604020202020204" pitchFamily="34" charset="0"/>
                        </a:rPr>
                        <a:t>9</a:t>
                      </a:r>
                    </a:p>
                  </a:txBody>
                  <a:tcPr marL="9525" marR="9525" marT="9525" marB="0"/>
                </a:tc>
                <a:tc>
                  <a:txBody>
                    <a:bodyPr/>
                    <a:lstStyle/>
                    <a:p>
                      <a:pPr algn="ctr" fontAlgn="b"/>
                      <a:r>
                        <a:rPr lang="en-ZA" sz="18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extLst>
                  <a:ext uri="{0D108BD9-81ED-4DB2-BD59-A6C34878D82A}">
                    <a16:rowId xmlns:a16="http://schemas.microsoft.com/office/drawing/2014/main" xmlns="" val="1109451106"/>
                  </a:ext>
                </a:extLst>
              </a:tr>
              <a:tr h="357679">
                <a:tc>
                  <a:txBody>
                    <a:bodyPr/>
                    <a:lstStyle/>
                    <a:p>
                      <a:pPr algn="l"/>
                      <a:r>
                        <a:rPr lang="en-US" sz="1800" dirty="0">
                          <a:latin typeface="Century Gothic" panose="020B0502020202020204" pitchFamily="34" charset="0"/>
                          <a:cs typeface="Arial" panose="020B0604020202020204" pitchFamily="34" charset="0"/>
                        </a:rPr>
                        <a:t>October</a:t>
                      </a:r>
                    </a:p>
                  </a:txBody>
                  <a:tcPr marL="91207" marR="91207" marT="45604" marB="45604"/>
                </a:tc>
                <a:tc>
                  <a:txBody>
                    <a:bodyPr/>
                    <a:lstStyle/>
                    <a:p>
                      <a:pPr algn="ctr" fontAlgn="b"/>
                      <a:r>
                        <a:rPr lang="en-US" sz="18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tc>
                  <a:txBody>
                    <a:bodyPr/>
                    <a:lstStyle/>
                    <a:p>
                      <a:pPr algn="ctr" fontAlgn="b"/>
                      <a:r>
                        <a:rPr lang="en-ZA" sz="18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xmlns="" val="779018097"/>
                  </a:ext>
                </a:extLst>
              </a:tr>
              <a:tr h="346363">
                <a:tc>
                  <a:txBody>
                    <a:bodyPr/>
                    <a:lstStyle/>
                    <a:p>
                      <a:pPr algn="l"/>
                      <a:r>
                        <a:rPr lang="en-US" sz="1800" dirty="0">
                          <a:latin typeface="Century Gothic" panose="020B0502020202020204" pitchFamily="34" charset="0"/>
                          <a:cs typeface="Arial" panose="020B0604020202020204" pitchFamily="34" charset="0"/>
                        </a:rPr>
                        <a:t>November</a:t>
                      </a:r>
                    </a:p>
                  </a:txBody>
                  <a:tcPr marL="91207" marR="91207" marT="45604" marB="45604"/>
                </a:tc>
                <a:tc>
                  <a:txBody>
                    <a:bodyPr/>
                    <a:lstStyle/>
                    <a:p>
                      <a:pPr algn="ctr" fontAlgn="b"/>
                      <a:r>
                        <a:rPr lang="en-US" sz="18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tc>
                  <a:txBody>
                    <a:bodyPr/>
                    <a:lstStyle/>
                    <a:p>
                      <a:pPr algn="ctr" fontAlgn="b"/>
                      <a:r>
                        <a:rPr lang="en-ZA" sz="18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xmlns="" val="2638998509"/>
                  </a:ext>
                </a:extLst>
              </a:tr>
              <a:tr h="346364">
                <a:tc>
                  <a:txBody>
                    <a:bodyPr/>
                    <a:lstStyle/>
                    <a:p>
                      <a:pPr algn="l"/>
                      <a:r>
                        <a:rPr lang="en-US" sz="1800" dirty="0">
                          <a:latin typeface="Century Gothic" panose="020B0502020202020204" pitchFamily="34" charset="0"/>
                          <a:cs typeface="Arial" panose="020B0604020202020204" pitchFamily="34" charset="0"/>
                        </a:rPr>
                        <a:t>December</a:t>
                      </a:r>
                    </a:p>
                  </a:txBody>
                  <a:tcPr marL="91207" marR="91207" marT="45604" marB="45604"/>
                </a:tc>
                <a:tc>
                  <a:txBody>
                    <a:bodyPr/>
                    <a:lstStyle/>
                    <a:p>
                      <a:pPr algn="ctr" fontAlgn="b"/>
                      <a:r>
                        <a:rPr lang="en-US" sz="18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tc>
                  <a:txBody>
                    <a:bodyPr/>
                    <a:lstStyle/>
                    <a:p>
                      <a:pPr algn="ctr" fontAlgn="b"/>
                      <a:r>
                        <a:rPr lang="en-ZA" sz="1800" b="0" i="0" u="none" strike="noStrike" dirty="0">
                          <a:solidFill>
                            <a:srgbClr val="000000"/>
                          </a:solidFill>
                          <a:effectLst/>
                          <a:latin typeface="Century Gothic" panose="020B0502020202020204" pitchFamily="34" charset="0"/>
                          <a:cs typeface="Arial" panose="020B0604020202020204" pitchFamily="34" charset="0"/>
                        </a:rPr>
                        <a:t>9</a:t>
                      </a:r>
                    </a:p>
                  </a:txBody>
                  <a:tcPr marL="9525" marR="9525" marT="9525" marB="0"/>
                </a:tc>
                <a:extLst>
                  <a:ext uri="{0D108BD9-81ED-4DB2-BD59-A6C34878D82A}">
                    <a16:rowId xmlns:a16="http://schemas.microsoft.com/office/drawing/2014/main" xmlns="" val="4203529873"/>
                  </a:ext>
                </a:extLst>
              </a:tr>
              <a:tr h="346364">
                <a:tc>
                  <a:txBody>
                    <a:bodyPr/>
                    <a:lstStyle/>
                    <a:p>
                      <a:pPr algn="l"/>
                      <a:r>
                        <a:rPr lang="en-US" sz="1800" dirty="0">
                          <a:latin typeface="Century Gothic" panose="020B0502020202020204" pitchFamily="34" charset="0"/>
                          <a:cs typeface="Arial" panose="020B0604020202020204" pitchFamily="34" charset="0"/>
                        </a:rPr>
                        <a:t>January</a:t>
                      </a:r>
                    </a:p>
                  </a:txBody>
                  <a:tcPr marL="91207" marR="91207" marT="45604" marB="45604"/>
                </a:tc>
                <a:tc>
                  <a:txBody>
                    <a:bodyPr/>
                    <a:lstStyle/>
                    <a:p>
                      <a:pPr algn="ctr" fontAlgn="b"/>
                      <a:r>
                        <a:rPr lang="en-US" sz="1800" b="0" i="0" u="none" strike="noStrike" dirty="0">
                          <a:solidFill>
                            <a:srgbClr val="000000"/>
                          </a:solidFill>
                          <a:effectLst/>
                          <a:latin typeface="Century Gothic" panose="020B0502020202020204" pitchFamily="34" charset="0"/>
                          <a:cs typeface="Arial" panose="020B0604020202020204" pitchFamily="34" charset="0"/>
                        </a:rPr>
                        <a:t>6</a:t>
                      </a:r>
                    </a:p>
                  </a:txBody>
                  <a:tcPr marL="9525" marR="9525" marT="9525" marB="0"/>
                </a:tc>
                <a:tc>
                  <a:txBody>
                    <a:bodyPr/>
                    <a:lstStyle/>
                    <a:p>
                      <a:pPr algn="ctr" fontAlgn="b"/>
                      <a:r>
                        <a:rPr lang="en-ZA" sz="18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extLst>
                  <a:ext uri="{0D108BD9-81ED-4DB2-BD59-A6C34878D82A}">
                    <a16:rowId xmlns:a16="http://schemas.microsoft.com/office/drawing/2014/main" xmlns="" val="1709134273"/>
                  </a:ext>
                </a:extLst>
              </a:tr>
              <a:tr h="318654">
                <a:tc>
                  <a:txBody>
                    <a:bodyPr/>
                    <a:lstStyle/>
                    <a:p>
                      <a:pPr algn="l"/>
                      <a:r>
                        <a:rPr lang="en-US" sz="1800" dirty="0">
                          <a:latin typeface="Century Gothic" panose="020B0502020202020204" pitchFamily="34" charset="0"/>
                          <a:cs typeface="Arial" panose="020B0604020202020204" pitchFamily="34" charset="0"/>
                        </a:rPr>
                        <a:t>February</a:t>
                      </a:r>
                    </a:p>
                  </a:txBody>
                  <a:tcPr marL="91207" marR="91207" marT="45604" marB="45604"/>
                </a:tc>
                <a:tc>
                  <a:txBody>
                    <a:bodyPr/>
                    <a:lstStyle/>
                    <a:p>
                      <a:pPr algn="ctr" fontAlgn="b"/>
                      <a:r>
                        <a:rPr lang="en-US" sz="18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tc>
                  <a:txBody>
                    <a:bodyPr/>
                    <a:lstStyle/>
                    <a:p>
                      <a:pPr algn="ctr" fontAlgn="b"/>
                      <a:r>
                        <a:rPr lang="en-ZA" sz="18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xmlns="" val="478802169"/>
                  </a:ext>
                </a:extLst>
              </a:tr>
              <a:tr h="318655">
                <a:tc>
                  <a:txBody>
                    <a:bodyPr/>
                    <a:lstStyle/>
                    <a:p>
                      <a:pPr algn="l"/>
                      <a:r>
                        <a:rPr lang="en-US" sz="1800" dirty="0">
                          <a:latin typeface="Century Gothic" panose="020B0502020202020204" pitchFamily="34" charset="0"/>
                          <a:cs typeface="Arial" panose="020B0604020202020204" pitchFamily="34" charset="0"/>
                        </a:rPr>
                        <a:t>March</a:t>
                      </a:r>
                    </a:p>
                  </a:txBody>
                  <a:tcPr marL="91207" marR="91207" marT="45604" marB="45604"/>
                </a:tc>
                <a:tc>
                  <a:txBody>
                    <a:bodyPr/>
                    <a:lstStyle/>
                    <a:p>
                      <a:pPr algn="ctr" fontAlgn="b"/>
                      <a:r>
                        <a:rPr lang="en-US" sz="18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tc>
                  <a:txBody>
                    <a:bodyPr/>
                    <a:lstStyle/>
                    <a:p>
                      <a:pPr algn="ctr" fontAlgn="b"/>
                      <a:r>
                        <a:rPr lang="en-ZA" sz="18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extLst>
                  <a:ext uri="{0D108BD9-81ED-4DB2-BD59-A6C34878D82A}">
                    <a16:rowId xmlns:a16="http://schemas.microsoft.com/office/drawing/2014/main" xmlns="" val="1796353273"/>
                  </a:ext>
                </a:extLst>
              </a:tr>
              <a:tr h="430590">
                <a:tc>
                  <a:txBody>
                    <a:bodyPr/>
                    <a:lstStyle/>
                    <a:p>
                      <a:pPr algn="l"/>
                      <a:r>
                        <a:rPr lang="en-US" sz="1800" b="1" dirty="0">
                          <a:latin typeface="Century Gothic" panose="020B0502020202020204" pitchFamily="34" charset="0"/>
                          <a:cs typeface="Arial" panose="020B0604020202020204" pitchFamily="34" charset="0"/>
                        </a:rPr>
                        <a:t>Total average number of days</a:t>
                      </a:r>
                    </a:p>
                  </a:txBody>
                  <a:tcPr marL="91207" marR="91207" marT="45604" marB="45604">
                    <a:solidFill>
                      <a:schemeClr val="accent1"/>
                    </a:solidFill>
                  </a:tcPr>
                </a:tc>
                <a:tc>
                  <a:txBody>
                    <a:bodyPr/>
                    <a:lstStyle/>
                    <a:p>
                      <a:pPr algn="ctr" fontAlgn="b"/>
                      <a:r>
                        <a:rPr lang="en-US" sz="1800" b="1" i="0" u="none" strike="noStrike" dirty="0">
                          <a:solidFill>
                            <a:srgbClr val="000000"/>
                          </a:solidFill>
                          <a:effectLst/>
                          <a:latin typeface="Century Gothic" panose="020B0502020202020204" pitchFamily="34" charset="0"/>
                          <a:cs typeface="Arial" panose="020B0604020202020204" pitchFamily="34" charset="0"/>
                        </a:rPr>
                        <a:t>9</a:t>
                      </a:r>
                      <a:endParaRPr lang="en-ZA" sz="18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r>
                        <a:rPr lang="en-US" sz="1800" b="1" i="0" u="none" strike="noStrike" dirty="0">
                          <a:solidFill>
                            <a:srgbClr val="000000"/>
                          </a:solidFill>
                          <a:effectLst/>
                          <a:latin typeface="Century Gothic" panose="020B0502020202020204" pitchFamily="34" charset="0"/>
                          <a:cs typeface="Arial" panose="020B0604020202020204" pitchFamily="34" charset="0"/>
                        </a:rPr>
                        <a:t>8</a:t>
                      </a:r>
                      <a:endParaRPr lang="en-ZA" sz="18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extLst>
                  <a:ext uri="{0D108BD9-81ED-4DB2-BD59-A6C34878D82A}">
                    <a16:rowId xmlns:a16="http://schemas.microsoft.com/office/drawing/2014/main" xmlns="" val="780130681"/>
                  </a:ext>
                </a:extLst>
              </a:tr>
            </a:tbl>
          </a:graphicData>
        </a:graphic>
      </p:graphicFrame>
    </p:spTree>
    <p:extLst>
      <p:ext uri="{BB962C8B-B14F-4D97-AF65-F5344CB8AC3E}">
        <p14:creationId xmlns:p14="http://schemas.microsoft.com/office/powerpoint/2010/main" xmlns="" val="922045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640021F-DA4D-46BA-A76A-90A6AF465706}"/>
              </a:ext>
            </a:extLst>
          </p:cNvPr>
          <p:cNvSpPr>
            <a:spLocks noGrp="1"/>
          </p:cNvSpPr>
          <p:nvPr>
            <p:ph type="sldNum" sz="quarter" idx="12"/>
          </p:nvPr>
        </p:nvSpPr>
        <p:spPr/>
        <p:txBody>
          <a:bodyPr/>
          <a:lstStyle/>
          <a:p>
            <a:fld id="{6BEAD508-187F-9C41-8168-FD791BBC9830}" type="slidenum">
              <a:rPr lang="en-US" smtClean="0"/>
              <a:pPr/>
              <a:t>46</a:t>
            </a:fld>
            <a:endParaRPr lang="en-US" dirty="0"/>
          </a:p>
        </p:txBody>
      </p:sp>
      <p:sp>
        <p:nvSpPr>
          <p:cNvPr id="5" name="Title 1">
            <a:extLst>
              <a:ext uri="{FF2B5EF4-FFF2-40B4-BE49-F238E27FC236}">
                <a16:creationId xmlns:a16="http://schemas.microsoft.com/office/drawing/2014/main" xmlns="" id="{32524B47-BC00-41A7-9C92-42C24EA5030B}"/>
              </a:ext>
            </a:extLst>
          </p:cNvPr>
          <p:cNvSpPr>
            <a:spLocks noGrp="1"/>
          </p:cNvSpPr>
          <p:nvPr>
            <p:ph type="title"/>
          </p:nvPr>
        </p:nvSpPr>
        <p:spPr>
          <a:xfrm>
            <a:off x="23654" y="100304"/>
            <a:ext cx="8571330" cy="845535"/>
          </a:xfrm>
        </p:spPr>
        <p:txBody>
          <a:bodyPr>
            <a:noAutofit/>
          </a:bodyPr>
          <a:lstStyle/>
          <a:p>
            <a:r>
              <a:rPr lang="en-US" sz="3000" b="1" dirty="0">
                <a:latin typeface="Century Gothic" panose="020B0502020202020204" pitchFamily="34" charset="0"/>
              </a:rPr>
              <a:t>Percentage of Invoices paid within 30 days per Month for 2019/20 and 2020/21 Financial Years</a:t>
            </a:r>
          </a:p>
        </p:txBody>
      </p:sp>
      <p:graphicFrame>
        <p:nvGraphicFramePr>
          <p:cNvPr id="9" name="Content Placeholder 4">
            <a:extLst>
              <a:ext uri="{FF2B5EF4-FFF2-40B4-BE49-F238E27FC236}">
                <a16:creationId xmlns:a16="http://schemas.microsoft.com/office/drawing/2014/main" xmlns="" id="{62164046-FB5D-4C60-A336-1B430DE2900C}"/>
              </a:ext>
            </a:extLst>
          </p:cNvPr>
          <p:cNvGraphicFramePr>
            <a:graphicFrameLocks noGrp="1"/>
          </p:cNvGraphicFramePr>
          <p:nvPr>
            <p:ph idx="1"/>
            <p:extLst>
              <p:ext uri="{D42A27DB-BD31-4B8C-83A1-F6EECF244321}">
                <p14:modId xmlns:p14="http://schemas.microsoft.com/office/powerpoint/2010/main" xmlns="" val="3618785414"/>
              </p:ext>
            </p:extLst>
          </p:nvPr>
        </p:nvGraphicFramePr>
        <p:xfrm>
          <a:off x="23655" y="1018902"/>
          <a:ext cx="9120344" cy="5566938"/>
        </p:xfrm>
        <a:graphic>
          <a:graphicData uri="http://schemas.openxmlformats.org/drawingml/2006/table">
            <a:tbl>
              <a:tblPr firstRow="1" bandRow="1">
                <a:tableStyleId>{5C22544A-7EE6-4342-B048-85BDC9FD1C3A}</a:tableStyleId>
              </a:tblPr>
              <a:tblGrid>
                <a:gridCol w="1427646">
                  <a:extLst>
                    <a:ext uri="{9D8B030D-6E8A-4147-A177-3AD203B41FA5}">
                      <a16:colId xmlns:a16="http://schemas.microsoft.com/office/drawing/2014/main" xmlns="" val="20000"/>
                    </a:ext>
                  </a:extLst>
                </a:gridCol>
                <a:gridCol w="1537919">
                  <a:extLst>
                    <a:ext uri="{9D8B030D-6E8A-4147-A177-3AD203B41FA5}">
                      <a16:colId xmlns:a16="http://schemas.microsoft.com/office/drawing/2014/main" xmlns="" val="2249556431"/>
                    </a:ext>
                  </a:extLst>
                </a:gridCol>
                <a:gridCol w="1443760">
                  <a:extLst>
                    <a:ext uri="{9D8B030D-6E8A-4147-A177-3AD203B41FA5}">
                      <a16:colId xmlns:a16="http://schemas.microsoft.com/office/drawing/2014/main" xmlns="" val="20001"/>
                    </a:ext>
                  </a:extLst>
                </a:gridCol>
                <a:gridCol w="4711019">
                  <a:extLst>
                    <a:ext uri="{9D8B030D-6E8A-4147-A177-3AD203B41FA5}">
                      <a16:colId xmlns:a16="http://schemas.microsoft.com/office/drawing/2014/main" xmlns="" val="954211425"/>
                    </a:ext>
                  </a:extLst>
                </a:gridCol>
              </a:tblGrid>
              <a:tr h="322543">
                <a:tc rowSpan="2">
                  <a:txBody>
                    <a:bodyPr/>
                    <a:lstStyle/>
                    <a:p>
                      <a:pPr algn="ctr"/>
                      <a:endParaRPr lang="en-US" sz="1400" dirty="0">
                        <a:solidFill>
                          <a:schemeClr val="tx1"/>
                        </a:solidFill>
                        <a:latin typeface="Century Gothic" panose="020B0502020202020204" pitchFamily="34" charset="0"/>
                        <a:cs typeface="Arial" panose="020B0604020202020204" pitchFamily="34" charset="0"/>
                      </a:endParaRPr>
                    </a:p>
                    <a:p>
                      <a:pPr algn="ctr"/>
                      <a:r>
                        <a:rPr lang="en-US" sz="1400" dirty="0">
                          <a:solidFill>
                            <a:schemeClr val="tx1"/>
                          </a:solidFill>
                          <a:latin typeface="Century Gothic" panose="020B0502020202020204" pitchFamily="34" charset="0"/>
                          <a:cs typeface="Arial" panose="020B0604020202020204" pitchFamily="34" charset="0"/>
                        </a:rPr>
                        <a:t>Month</a:t>
                      </a:r>
                    </a:p>
                  </a:txBody>
                  <a:tcPr marL="91207" marR="91207" marT="45604" marB="45604"/>
                </a:tc>
                <a:tc gridSpan="2">
                  <a:txBody>
                    <a:bodyPr/>
                    <a:lstStyle/>
                    <a:p>
                      <a:pPr algn="ctr"/>
                      <a:r>
                        <a:rPr lang="en-US" sz="1400" dirty="0">
                          <a:solidFill>
                            <a:schemeClr val="tx1"/>
                          </a:solidFill>
                          <a:latin typeface="Century Gothic" panose="020B0502020202020204" pitchFamily="34" charset="0"/>
                          <a:cs typeface="Arial" panose="020B0604020202020204" pitchFamily="34" charset="0"/>
                        </a:rPr>
                        <a:t>% invoices paid within 30 days</a:t>
                      </a:r>
                    </a:p>
                  </a:txBody>
                  <a:tcPr marL="91207" marR="91207" marT="45604" marB="45604"/>
                </a:tc>
                <a:tc hMerge="1">
                  <a:txBody>
                    <a:bodyPr/>
                    <a:lstStyle/>
                    <a:p>
                      <a:pPr algn="ctr"/>
                      <a:endParaRPr lang="en-US" sz="1800" dirty="0">
                        <a:solidFill>
                          <a:schemeClr val="tx1"/>
                        </a:solidFill>
                        <a:latin typeface="Arial"/>
                        <a:cs typeface="Arial"/>
                      </a:endParaRPr>
                    </a:p>
                  </a:txBody>
                  <a:tcPr marL="91207" marR="91207" marT="45604" marB="45604"/>
                </a:tc>
                <a:tc>
                  <a:txBody>
                    <a:bodyPr/>
                    <a:lstStyle/>
                    <a:p>
                      <a:pPr algn="ctr"/>
                      <a:r>
                        <a:rPr lang="en-US" sz="1400" dirty="0">
                          <a:solidFill>
                            <a:schemeClr val="tx1"/>
                          </a:solidFill>
                          <a:latin typeface="Century Gothic" panose="020B0502020202020204" pitchFamily="34" charset="0"/>
                          <a:cs typeface="Arial" panose="020B0604020202020204" pitchFamily="34" charset="0"/>
                        </a:rPr>
                        <a:t>Comments</a:t>
                      </a:r>
                    </a:p>
                  </a:txBody>
                  <a:tcPr marL="91207" marR="91207" marT="45604" marB="45604"/>
                </a:tc>
                <a:extLst>
                  <a:ext uri="{0D108BD9-81ED-4DB2-BD59-A6C34878D82A}">
                    <a16:rowId xmlns:a16="http://schemas.microsoft.com/office/drawing/2014/main" xmlns="" val="10000"/>
                  </a:ext>
                </a:extLst>
              </a:tr>
              <a:tr h="322543">
                <a:tc vMerge="1">
                  <a:txBody>
                    <a:bodyPr/>
                    <a:lstStyle/>
                    <a:p>
                      <a:pPr algn="l"/>
                      <a:endParaRPr lang="en-US" sz="1800" dirty="0">
                        <a:latin typeface="Arial"/>
                        <a:cs typeface="Arial"/>
                      </a:endParaRPr>
                    </a:p>
                  </a:txBody>
                  <a:tcPr marL="91207" marR="91207" marT="45604" marB="45604"/>
                </a:tc>
                <a:tc>
                  <a:txBody>
                    <a:bodyPr/>
                    <a:lstStyle/>
                    <a:p>
                      <a:pPr algn="ctr"/>
                      <a:r>
                        <a:rPr lang="en-US" sz="1400" b="1" dirty="0">
                          <a:latin typeface="Century Gothic" panose="020B0502020202020204" pitchFamily="34" charset="0"/>
                          <a:cs typeface="Arial" panose="020B0604020202020204" pitchFamily="34" charset="0"/>
                        </a:rPr>
                        <a:t>2020/21</a:t>
                      </a:r>
                    </a:p>
                  </a:txBody>
                  <a:tcPr marL="91207" marR="91207" marT="45604" marB="45604"/>
                </a:tc>
                <a:tc>
                  <a:txBody>
                    <a:bodyPr/>
                    <a:lstStyle/>
                    <a:p>
                      <a:pPr algn="ctr"/>
                      <a:r>
                        <a:rPr lang="en-US" sz="1400" b="1" dirty="0">
                          <a:latin typeface="Century Gothic" panose="020B0502020202020204" pitchFamily="34" charset="0"/>
                          <a:cs typeface="Arial" panose="020B0604020202020204" pitchFamily="34" charset="0"/>
                        </a:rPr>
                        <a:t>2019/20</a:t>
                      </a:r>
                    </a:p>
                  </a:txBody>
                  <a:tcPr marL="91207" marR="91207" marT="45604" marB="45604"/>
                </a:tc>
                <a:tc>
                  <a:txBody>
                    <a:bodyPr/>
                    <a:lstStyle/>
                    <a:p>
                      <a:pPr algn="ctr"/>
                      <a:endParaRPr lang="en-US" sz="1400" b="1" dirty="0">
                        <a:latin typeface="Century Gothic" panose="020B0502020202020204" pitchFamily="34" charset="0"/>
                        <a:cs typeface="Arial" panose="020B0604020202020204" pitchFamily="34" charset="0"/>
                      </a:endParaRPr>
                    </a:p>
                  </a:txBody>
                  <a:tcPr marL="91207" marR="91207" marT="45604" marB="45604"/>
                </a:tc>
                <a:extLst>
                  <a:ext uri="{0D108BD9-81ED-4DB2-BD59-A6C34878D82A}">
                    <a16:rowId xmlns:a16="http://schemas.microsoft.com/office/drawing/2014/main" xmlns="" val="810133974"/>
                  </a:ext>
                </a:extLst>
              </a:tr>
              <a:tr h="302890">
                <a:tc>
                  <a:txBody>
                    <a:bodyPr/>
                    <a:lstStyle/>
                    <a:p>
                      <a:pPr algn="l"/>
                      <a:r>
                        <a:rPr lang="en-US" sz="1400" dirty="0">
                          <a:latin typeface="Century Gothic" panose="020B0502020202020204" pitchFamily="34" charset="0"/>
                          <a:cs typeface="Arial" panose="020B0604020202020204" pitchFamily="34" charset="0"/>
                        </a:rPr>
                        <a:t>April</a:t>
                      </a:r>
                    </a:p>
                  </a:txBody>
                  <a:tcPr marL="91207" marR="91207" marT="45604" marB="45604"/>
                </a:tc>
                <a:tc>
                  <a:txBody>
                    <a:bodyPr/>
                    <a:lstStyle/>
                    <a:p>
                      <a:pPr algn="ctr"/>
                      <a:r>
                        <a:rPr lang="en-US" sz="1400" dirty="0">
                          <a:latin typeface="Century Gothic" panose="020B0502020202020204" pitchFamily="34" charset="0"/>
                          <a:cs typeface="Arial" panose="020B0604020202020204" pitchFamily="34" charset="0"/>
                        </a:rPr>
                        <a:t>100%</a:t>
                      </a:r>
                    </a:p>
                  </a:txBody>
                  <a:tcPr marL="91207" marR="91207" marT="45604" marB="45604"/>
                </a:tc>
                <a:tc>
                  <a:txBody>
                    <a:bodyPr/>
                    <a:lstStyle/>
                    <a:p>
                      <a:pPr algn="ctr"/>
                      <a:r>
                        <a:rPr lang="en-US" sz="1400" dirty="0">
                          <a:latin typeface="Century Gothic" panose="020B0502020202020204" pitchFamily="34" charset="0"/>
                          <a:cs typeface="Arial" panose="020B0604020202020204" pitchFamily="34" charset="0"/>
                        </a:rPr>
                        <a:t>100%</a:t>
                      </a:r>
                    </a:p>
                  </a:txBody>
                  <a:tcPr marL="91207" marR="91207" marT="45604" marB="45604"/>
                </a:tc>
                <a:tc>
                  <a:txBody>
                    <a:bodyPr/>
                    <a:lstStyle/>
                    <a:p>
                      <a:pPr algn="ctr"/>
                      <a:endParaRPr lang="en-US" sz="1400" dirty="0">
                        <a:latin typeface="Century Gothic" panose="020B0502020202020204" pitchFamily="34" charset="0"/>
                        <a:cs typeface="Arial" panose="020B0604020202020204" pitchFamily="34" charset="0"/>
                      </a:endParaRPr>
                    </a:p>
                  </a:txBody>
                  <a:tcPr marL="91207" marR="91207" marT="45604" marB="45604"/>
                </a:tc>
                <a:extLst>
                  <a:ext uri="{0D108BD9-81ED-4DB2-BD59-A6C34878D82A}">
                    <a16:rowId xmlns:a16="http://schemas.microsoft.com/office/drawing/2014/main" xmlns="" val="10001"/>
                  </a:ext>
                </a:extLst>
              </a:tr>
              <a:tr h="272642">
                <a:tc>
                  <a:txBody>
                    <a:bodyPr/>
                    <a:lstStyle/>
                    <a:p>
                      <a:pPr algn="l"/>
                      <a:r>
                        <a:rPr lang="en-US" sz="1400" dirty="0">
                          <a:latin typeface="Century Gothic" panose="020B0502020202020204" pitchFamily="34" charset="0"/>
                          <a:cs typeface="Arial" panose="020B0604020202020204" pitchFamily="34" charset="0"/>
                        </a:rPr>
                        <a:t>May </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100%</a:t>
                      </a: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extLst>
                  <a:ext uri="{0D108BD9-81ED-4DB2-BD59-A6C34878D82A}">
                    <a16:rowId xmlns:a16="http://schemas.microsoft.com/office/drawing/2014/main" xmlns="" val="10002"/>
                  </a:ext>
                </a:extLst>
              </a:tr>
              <a:tr h="270103">
                <a:tc>
                  <a:txBody>
                    <a:bodyPr/>
                    <a:lstStyle/>
                    <a:p>
                      <a:pPr algn="l"/>
                      <a:r>
                        <a:rPr lang="en-US" sz="1400" dirty="0">
                          <a:latin typeface="Century Gothic" panose="020B0502020202020204" pitchFamily="34" charset="0"/>
                          <a:cs typeface="Arial" panose="020B0604020202020204" pitchFamily="34" charset="0"/>
                        </a:rPr>
                        <a:t>June </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100%</a:t>
                      </a: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extLst>
                  <a:ext uri="{0D108BD9-81ED-4DB2-BD59-A6C34878D82A}">
                    <a16:rowId xmlns:a16="http://schemas.microsoft.com/office/drawing/2014/main" xmlns="" val="10003"/>
                  </a:ext>
                </a:extLst>
              </a:tr>
              <a:tr h="322543">
                <a:tc>
                  <a:txBody>
                    <a:bodyPr/>
                    <a:lstStyle/>
                    <a:p>
                      <a:pPr algn="l"/>
                      <a:r>
                        <a:rPr lang="en-US" sz="1400" dirty="0">
                          <a:latin typeface="Century Gothic" panose="020B0502020202020204" pitchFamily="34" charset="0"/>
                          <a:cs typeface="Arial" panose="020B0604020202020204" pitchFamily="34" charset="0"/>
                        </a:rPr>
                        <a:t>July</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100%</a:t>
                      </a: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384837795"/>
                  </a:ext>
                </a:extLst>
              </a:tr>
              <a:tr h="652953">
                <a:tc>
                  <a:txBody>
                    <a:bodyPr/>
                    <a:lstStyle/>
                    <a:p>
                      <a:pPr algn="l"/>
                      <a:r>
                        <a:rPr lang="en-US" sz="1400" dirty="0">
                          <a:latin typeface="Century Gothic" panose="020B0502020202020204" pitchFamily="34" charset="0"/>
                          <a:cs typeface="Arial" panose="020B0604020202020204" pitchFamily="34" charset="0"/>
                        </a:rPr>
                        <a:t>August</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92.57%</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 department could not process all invoices due to the closure of the building and self-isolation of finance staff as a result of COVID 19 cases.</a:t>
                      </a:r>
                    </a:p>
                  </a:txBody>
                  <a:tcPr marL="9525" marR="9525" marT="9525" marB="0"/>
                </a:tc>
                <a:extLst>
                  <a:ext uri="{0D108BD9-81ED-4DB2-BD59-A6C34878D82A}">
                    <a16:rowId xmlns:a16="http://schemas.microsoft.com/office/drawing/2014/main" xmlns="" val="143125753"/>
                  </a:ext>
                </a:extLst>
              </a:tr>
              <a:tr h="637309">
                <a:tc>
                  <a:txBody>
                    <a:bodyPr/>
                    <a:lstStyle/>
                    <a:p>
                      <a:pPr algn="l"/>
                      <a:r>
                        <a:rPr lang="en-US" sz="1400" dirty="0">
                          <a:latin typeface="Century Gothic" panose="020B0502020202020204" pitchFamily="34" charset="0"/>
                          <a:cs typeface="Arial" panose="020B0604020202020204" pitchFamily="34" charset="0"/>
                        </a:rPr>
                        <a:t>September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94.97%</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Few invoices could not be processes because the service provider’s tax matters were not in order and this was only pick-up during the processing of invoices.</a:t>
                      </a:r>
                    </a:p>
                  </a:txBody>
                  <a:tcPr marL="9525" marR="9525" marT="9525" marB="0"/>
                </a:tc>
                <a:extLst>
                  <a:ext uri="{0D108BD9-81ED-4DB2-BD59-A6C34878D82A}">
                    <a16:rowId xmlns:a16="http://schemas.microsoft.com/office/drawing/2014/main" xmlns="" val="1109451106"/>
                  </a:ext>
                </a:extLst>
              </a:tr>
              <a:tr h="235528">
                <a:tc>
                  <a:txBody>
                    <a:bodyPr/>
                    <a:lstStyle/>
                    <a:p>
                      <a:pPr algn="l"/>
                      <a:r>
                        <a:rPr lang="en-US" sz="1400" dirty="0">
                          <a:latin typeface="Century Gothic" panose="020B0502020202020204" pitchFamily="34" charset="0"/>
                          <a:cs typeface="Arial" panose="020B0604020202020204" pitchFamily="34" charset="0"/>
                        </a:rPr>
                        <a:t>October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2018621710"/>
                  </a:ext>
                </a:extLst>
              </a:tr>
              <a:tr h="385389">
                <a:tc>
                  <a:txBody>
                    <a:bodyPr/>
                    <a:lstStyle/>
                    <a:p>
                      <a:pPr algn="l"/>
                      <a:r>
                        <a:rPr lang="en-US" sz="1400" dirty="0">
                          <a:latin typeface="Century Gothic" panose="020B0502020202020204" pitchFamily="34" charset="0"/>
                          <a:cs typeface="Arial" panose="020B0604020202020204" pitchFamily="34" charset="0"/>
                        </a:rPr>
                        <a:t>November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98.87%</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 invoice was incorrectly captured and not verified by responsible official.</a:t>
                      </a:r>
                    </a:p>
                  </a:txBody>
                  <a:tcPr marL="9525" marR="9525" marT="9525" marB="0"/>
                </a:tc>
                <a:extLst>
                  <a:ext uri="{0D108BD9-81ED-4DB2-BD59-A6C34878D82A}">
                    <a16:rowId xmlns:a16="http://schemas.microsoft.com/office/drawing/2014/main" xmlns="" val="1189831468"/>
                  </a:ext>
                </a:extLst>
              </a:tr>
              <a:tr h="322543">
                <a:tc>
                  <a:txBody>
                    <a:bodyPr/>
                    <a:lstStyle/>
                    <a:p>
                      <a:pPr algn="l"/>
                      <a:r>
                        <a:rPr lang="en-US" sz="1400" dirty="0">
                          <a:latin typeface="Century Gothic" panose="020B0502020202020204" pitchFamily="34" charset="0"/>
                          <a:cs typeface="Arial" panose="020B0604020202020204" pitchFamily="34" charset="0"/>
                        </a:rPr>
                        <a:t>December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2003086264"/>
                  </a:ext>
                </a:extLst>
              </a:tr>
              <a:tr h="322543">
                <a:tc>
                  <a:txBody>
                    <a:bodyPr/>
                    <a:lstStyle/>
                    <a:p>
                      <a:pPr algn="l"/>
                      <a:r>
                        <a:rPr lang="en-US" sz="1400" dirty="0">
                          <a:latin typeface="Century Gothic" panose="020B0502020202020204" pitchFamily="34" charset="0"/>
                          <a:cs typeface="Arial" panose="020B0604020202020204" pitchFamily="34" charset="0"/>
                        </a:rPr>
                        <a:t>January</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1488602593"/>
                  </a:ext>
                </a:extLst>
              </a:tr>
              <a:tr h="322543">
                <a:tc>
                  <a:txBody>
                    <a:bodyPr/>
                    <a:lstStyle/>
                    <a:p>
                      <a:pPr algn="l"/>
                      <a:r>
                        <a:rPr lang="en-US" sz="1400" dirty="0">
                          <a:latin typeface="Century Gothic" panose="020B0502020202020204" pitchFamily="34" charset="0"/>
                          <a:cs typeface="Arial" panose="020B0604020202020204" pitchFamily="34" charset="0"/>
                        </a:rPr>
                        <a:t>February</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4008340931"/>
                  </a:ext>
                </a:extLst>
              </a:tr>
              <a:tr h="261740">
                <a:tc>
                  <a:txBody>
                    <a:bodyPr/>
                    <a:lstStyle/>
                    <a:p>
                      <a:pPr algn="l"/>
                      <a:r>
                        <a:rPr lang="en-US" sz="1400" dirty="0">
                          <a:latin typeface="Century Gothic" panose="020B0502020202020204" pitchFamily="34" charset="0"/>
                          <a:cs typeface="Arial" panose="020B0604020202020204" pitchFamily="34" charset="0"/>
                        </a:rPr>
                        <a:t>March</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99.51%</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xmlns="" val="1112158568"/>
                  </a:ext>
                </a:extLst>
              </a:tr>
              <a:tr h="370037">
                <a:tc>
                  <a:txBody>
                    <a:bodyPr/>
                    <a:lstStyle/>
                    <a:p>
                      <a:pPr algn="l"/>
                      <a:r>
                        <a:rPr lang="en-US" sz="1600" b="1" dirty="0">
                          <a:latin typeface="Century Gothic" panose="020B0502020202020204" pitchFamily="34" charset="0"/>
                          <a:cs typeface="Arial" panose="020B0604020202020204" pitchFamily="34" charset="0"/>
                        </a:rPr>
                        <a:t>Average %</a:t>
                      </a:r>
                    </a:p>
                  </a:txBody>
                  <a:tcPr marL="91207" marR="91207" marT="45604" marB="45604">
                    <a:solidFill>
                      <a:schemeClr val="accent1"/>
                    </a:solidFill>
                  </a:tcPr>
                </a:tc>
                <a:tc>
                  <a:txBody>
                    <a:bodyPr/>
                    <a:lstStyle/>
                    <a:p>
                      <a:pPr algn="ctr" fontAlgn="b"/>
                      <a:r>
                        <a:rPr lang="en-US" sz="1600" b="1" i="0" u="none" strike="noStrike" dirty="0">
                          <a:solidFill>
                            <a:srgbClr val="000000"/>
                          </a:solidFill>
                          <a:effectLst/>
                          <a:latin typeface="Century Gothic" panose="020B0502020202020204" pitchFamily="34" charset="0"/>
                          <a:cs typeface="Arial" panose="020B0604020202020204" pitchFamily="34" charset="0"/>
                        </a:rPr>
                        <a:t>98.87%</a:t>
                      </a:r>
                      <a:endParaRPr lang="en-ZA" sz="16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r>
                        <a:rPr lang="en-US" sz="1600" b="1" i="0" u="none" strike="noStrike" dirty="0">
                          <a:solidFill>
                            <a:srgbClr val="000000"/>
                          </a:solidFill>
                          <a:effectLst/>
                          <a:latin typeface="Century Gothic" panose="020B0502020202020204" pitchFamily="34" charset="0"/>
                          <a:cs typeface="Arial" panose="020B0604020202020204" pitchFamily="34" charset="0"/>
                        </a:rPr>
                        <a:t>99.96%</a:t>
                      </a:r>
                      <a:endParaRPr lang="en-ZA" sz="16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endParaRPr lang="en-ZA" sz="16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extLst>
                  <a:ext uri="{0D108BD9-81ED-4DB2-BD59-A6C34878D82A}">
                    <a16:rowId xmlns:a16="http://schemas.microsoft.com/office/drawing/2014/main" xmlns="" val="780130681"/>
                  </a:ext>
                </a:extLst>
              </a:tr>
            </a:tbl>
          </a:graphicData>
        </a:graphic>
      </p:graphicFrame>
    </p:spTree>
    <p:extLst>
      <p:ext uri="{BB962C8B-B14F-4D97-AF65-F5344CB8AC3E}">
        <p14:creationId xmlns:p14="http://schemas.microsoft.com/office/powerpoint/2010/main" xmlns="" val="525252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2882594-517F-4BEE-A39F-874EE8ED19E4}"/>
              </a:ext>
            </a:extLst>
          </p:cNvPr>
          <p:cNvSpPr>
            <a:spLocks noGrp="1"/>
          </p:cNvSpPr>
          <p:nvPr>
            <p:ph type="sldNum" sz="quarter" idx="12"/>
          </p:nvPr>
        </p:nvSpPr>
        <p:spPr/>
        <p:txBody>
          <a:bodyPr/>
          <a:lstStyle/>
          <a:p>
            <a:fld id="{6BEAD508-187F-9C41-8168-FD791BBC9830}" type="slidenum">
              <a:rPr lang="en-US" smtClean="0"/>
              <a:pPr/>
              <a:t>47</a:t>
            </a:fld>
            <a:endParaRPr lang="en-US" dirty="0"/>
          </a:p>
        </p:txBody>
      </p:sp>
      <p:pic>
        <p:nvPicPr>
          <p:cNvPr id="6" name="Picture 2" descr="C:\Users\Elke-HP\Documents\Jobs\Stock images\Shutterstock\shutterstock_74051053.jpg">
            <a:extLst>
              <a:ext uri="{FF2B5EF4-FFF2-40B4-BE49-F238E27FC236}">
                <a16:creationId xmlns:a16="http://schemas.microsoft.com/office/drawing/2014/main" xmlns="" id="{60890899-729B-42FF-B468-28B3D0B60155}"/>
              </a:ext>
            </a:extLst>
          </p:cNvPr>
          <p:cNvPicPr>
            <a:picLocks noChangeAspect="1" noChangeArrowheads="1"/>
          </p:cNvPicPr>
          <p:nvPr/>
        </p:nvPicPr>
        <p:blipFill>
          <a:blip r:embed="rId2"/>
          <a:srcRect t="14001" b="6374"/>
          <a:stretch>
            <a:fillRect/>
          </a:stretch>
        </p:blipFill>
        <p:spPr bwMode="auto">
          <a:xfrm>
            <a:off x="0" y="0"/>
            <a:ext cx="9144000" cy="6840538"/>
          </a:xfrm>
          <a:prstGeom prst="rect">
            <a:avLst/>
          </a:prstGeom>
          <a:noFill/>
          <a:ln w="9525">
            <a:noFill/>
            <a:miter lim="800000"/>
            <a:headEnd/>
            <a:tailEnd/>
          </a:ln>
        </p:spPr>
      </p:pic>
      <p:graphicFrame>
        <p:nvGraphicFramePr>
          <p:cNvPr id="7" name="Diagram 6">
            <a:extLst>
              <a:ext uri="{FF2B5EF4-FFF2-40B4-BE49-F238E27FC236}">
                <a16:creationId xmlns:a16="http://schemas.microsoft.com/office/drawing/2014/main" xmlns="" id="{FB46CCFE-9991-4A17-A8E7-7C25F4301BFE}"/>
              </a:ext>
            </a:extLst>
          </p:cNvPr>
          <p:cNvGraphicFramePr/>
          <p:nvPr>
            <p:extLst>
              <p:ext uri="{D42A27DB-BD31-4B8C-83A1-F6EECF244321}">
                <p14:modId xmlns:p14="http://schemas.microsoft.com/office/powerpoint/2010/main" xmlns="" val="3310180855"/>
              </p:ext>
            </p:extLst>
          </p:nvPr>
        </p:nvGraphicFramePr>
        <p:xfrm>
          <a:off x="920930" y="2556033"/>
          <a:ext cx="7674054" cy="2642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88997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D03C8-68D5-5E40-B352-48C008369A7C}"/>
              </a:ext>
            </a:extLst>
          </p:cNvPr>
          <p:cNvSpPr>
            <a:spLocks noGrp="1"/>
          </p:cNvSpPr>
          <p:nvPr>
            <p:ph type="title"/>
          </p:nvPr>
        </p:nvSpPr>
        <p:spPr>
          <a:xfrm>
            <a:off x="136037" y="220887"/>
            <a:ext cx="7646670" cy="683738"/>
          </a:xfrm>
        </p:spPr>
        <p:txBody>
          <a:bodyPr>
            <a:noAutofit/>
          </a:bodyPr>
          <a:lstStyle/>
          <a:p>
            <a:r>
              <a:rPr lang="en-US" sz="3000" b="1" dirty="0">
                <a:latin typeface="Century Gothic" panose="020B0502020202020204" pitchFamily="34" charset="0"/>
              </a:rPr>
              <a:t>2020/21 Original Budget</a:t>
            </a:r>
          </a:p>
        </p:txBody>
      </p:sp>
      <p:sp>
        <p:nvSpPr>
          <p:cNvPr id="4" name="Slide Number Placeholder 3">
            <a:extLst>
              <a:ext uri="{FF2B5EF4-FFF2-40B4-BE49-F238E27FC236}">
                <a16:creationId xmlns:a16="http://schemas.microsoft.com/office/drawing/2014/main" xmlns="" id="{71B4009C-4B0B-544B-A9DB-13BB75A8537A}"/>
              </a:ext>
            </a:extLst>
          </p:cNvPr>
          <p:cNvSpPr>
            <a:spLocks noGrp="1"/>
          </p:cNvSpPr>
          <p:nvPr>
            <p:ph type="sldNum" sz="quarter" idx="12"/>
          </p:nvPr>
        </p:nvSpPr>
        <p:spPr/>
        <p:txBody>
          <a:bodyPr/>
          <a:lstStyle/>
          <a:p>
            <a:fld id="{6BEAD508-187F-9C41-8168-FD791BBC9830}" type="slidenum">
              <a:rPr lang="en-US" smtClean="0">
                <a:solidFill>
                  <a:schemeClr val="tx1"/>
                </a:solidFill>
                <a:latin typeface="Arial" panose="020B0604020202020204" pitchFamily="34" charset="0"/>
                <a:cs typeface="Arial" panose="020B0604020202020204" pitchFamily="34" charset="0"/>
              </a:rPr>
              <a:pPr/>
              <a:t>48</a:t>
            </a:fld>
            <a:endParaRPr lang="en-US" dirty="0">
              <a:solidFill>
                <a:schemeClr val="tx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xmlns="" id="{B07F8BB1-C0E6-DB4F-9794-A639FD84C695}"/>
              </a:ext>
            </a:extLst>
          </p:cNvPr>
          <p:cNvGraphicFramePr>
            <a:graphicFrameLocks/>
          </p:cNvGraphicFramePr>
          <p:nvPr>
            <p:extLst>
              <p:ext uri="{D42A27DB-BD31-4B8C-83A1-F6EECF244321}">
                <p14:modId xmlns:p14="http://schemas.microsoft.com/office/powerpoint/2010/main" xmlns="" val="1627935195"/>
              </p:ext>
            </p:extLst>
          </p:nvPr>
        </p:nvGraphicFramePr>
        <p:xfrm>
          <a:off x="136037" y="1128090"/>
          <a:ext cx="8821150" cy="5420194"/>
        </p:xfrm>
        <a:graphic>
          <a:graphicData uri="http://schemas.openxmlformats.org/drawingml/2006/table">
            <a:tbl>
              <a:tblPr>
                <a:tableStyleId>{5C22544A-7EE6-4342-B048-85BDC9FD1C3A}</a:tableStyleId>
              </a:tblPr>
              <a:tblGrid>
                <a:gridCol w="6284428">
                  <a:extLst>
                    <a:ext uri="{9D8B030D-6E8A-4147-A177-3AD203B41FA5}">
                      <a16:colId xmlns:a16="http://schemas.microsoft.com/office/drawing/2014/main" xmlns="" val="725438536"/>
                    </a:ext>
                  </a:extLst>
                </a:gridCol>
                <a:gridCol w="2536722">
                  <a:extLst>
                    <a:ext uri="{9D8B030D-6E8A-4147-A177-3AD203B41FA5}">
                      <a16:colId xmlns:a16="http://schemas.microsoft.com/office/drawing/2014/main" xmlns="" val="2353476963"/>
                    </a:ext>
                  </a:extLst>
                </a:gridCol>
              </a:tblGrid>
              <a:tr h="1135127">
                <a:tc>
                  <a:txBody>
                    <a:bodyPr/>
                    <a:lstStyle/>
                    <a:p>
                      <a:pPr algn="l" fontAlgn="ctr"/>
                      <a:r>
                        <a:rPr lang="en-ZA" sz="1800" b="1" u="none" strike="noStrike" dirty="0">
                          <a:solidFill>
                            <a:schemeClr val="tx1"/>
                          </a:solidFill>
                          <a:effectLst/>
                          <a:latin typeface="Century Gothic" panose="020B0502020202020204" pitchFamily="34" charset="0"/>
                          <a:cs typeface="Arial" panose="020B0604020202020204" pitchFamily="34" charset="0"/>
                        </a:rPr>
                        <a:t>  Economic classification</a:t>
                      </a:r>
                      <a:endParaRPr lang="en-ZA" sz="1800" b="1"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solidFill>
                      <a:schemeClr val="accent5">
                        <a:lumMod val="60000"/>
                        <a:lumOff val="40000"/>
                      </a:schemeClr>
                    </a:solidFill>
                  </a:tcPr>
                </a:tc>
                <a:tc>
                  <a:txBody>
                    <a:bodyPr/>
                    <a:lstStyle/>
                    <a:p>
                      <a:pPr algn="ctr" fontAlgn="b"/>
                      <a:r>
                        <a:rPr lang="en-ZA" sz="1800" b="1" i="0" u="none" strike="noStrike" dirty="0">
                          <a:solidFill>
                            <a:schemeClr val="tx1"/>
                          </a:solidFill>
                          <a:effectLst/>
                          <a:latin typeface="Century Gothic" panose="020B0502020202020204" pitchFamily="34" charset="0"/>
                          <a:cs typeface="Arial" panose="020B0604020202020204" pitchFamily="34" charset="0"/>
                        </a:rPr>
                        <a:t>Original </a:t>
                      </a:r>
                    </a:p>
                    <a:p>
                      <a:pPr algn="ctr" fontAlgn="b"/>
                      <a:r>
                        <a:rPr lang="en-ZA" sz="1800" b="1" i="0" u="none" strike="noStrike" dirty="0">
                          <a:solidFill>
                            <a:schemeClr val="tx1"/>
                          </a:solidFill>
                          <a:effectLst/>
                          <a:latin typeface="Century Gothic" panose="020B0502020202020204" pitchFamily="34" charset="0"/>
                          <a:cs typeface="Arial" panose="020B0604020202020204" pitchFamily="34" charset="0"/>
                        </a:rPr>
                        <a:t>Budget</a:t>
                      </a:r>
                    </a:p>
                    <a:p>
                      <a:pPr algn="ctr" fontAlgn="b"/>
                      <a:r>
                        <a:rPr lang="en-ZA" sz="1800" b="1" i="0" u="none" strike="noStrike" dirty="0">
                          <a:solidFill>
                            <a:schemeClr val="tx1"/>
                          </a:solidFill>
                          <a:effectLst/>
                          <a:latin typeface="Century Gothic" panose="020B0502020202020204" pitchFamily="34" charset="0"/>
                          <a:cs typeface="Arial" panose="020B0604020202020204" pitchFamily="34" charset="0"/>
                        </a:rPr>
                        <a:t>R’000</a:t>
                      </a:r>
                    </a:p>
                  </a:txBody>
                  <a:tcPr marL="9525" marR="9525" marT="9525" marB="0" anchor="ctr">
                    <a:solidFill>
                      <a:schemeClr val="accent5">
                        <a:lumMod val="60000"/>
                        <a:lumOff val="40000"/>
                      </a:schemeClr>
                    </a:solidFill>
                  </a:tcPr>
                </a:tc>
                <a:extLst>
                  <a:ext uri="{0D108BD9-81ED-4DB2-BD59-A6C34878D82A}">
                    <a16:rowId xmlns:a16="http://schemas.microsoft.com/office/drawing/2014/main" xmlns="" val="3459856685"/>
                  </a:ext>
                </a:extLst>
              </a:tr>
              <a:tr h="759349">
                <a:tc>
                  <a:txBody>
                    <a:bodyPr/>
                    <a:lstStyle/>
                    <a:p>
                      <a:pPr algn="l" fontAlgn="b"/>
                      <a:r>
                        <a:rPr lang="en-ZA" sz="1800" u="none" strike="noStrike" dirty="0">
                          <a:solidFill>
                            <a:schemeClr val="tx1"/>
                          </a:solidFill>
                          <a:effectLst/>
                          <a:latin typeface="Century Gothic" panose="020B0502020202020204" pitchFamily="34" charset="0"/>
                          <a:cs typeface="Arial" panose="020B0604020202020204" pitchFamily="34" charset="0"/>
                        </a:rPr>
                        <a:t>  Compensation of employees</a:t>
                      </a:r>
                      <a:endParaRPr lang="en-ZA" sz="1800" b="0"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lang="en-US" sz="1800" b="0" i="0" u="none" strike="noStrike" dirty="0">
                          <a:solidFill>
                            <a:srgbClr val="000000"/>
                          </a:solidFill>
                          <a:effectLst/>
                          <a:latin typeface="Century Gothic" panose="020B0502020202020204" pitchFamily="34" charset="0"/>
                        </a:rPr>
                        <a:t>358,003</a:t>
                      </a:r>
                    </a:p>
                  </a:txBody>
                  <a:tcPr marL="3810" marR="3810" marT="3810" marB="0" anchor="ctr"/>
                </a:tc>
                <a:extLst>
                  <a:ext uri="{0D108BD9-81ED-4DB2-BD59-A6C34878D82A}">
                    <a16:rowId xmlns:a16="http://schemas.microsoft.com/office/drawing/2014/main" xmlns="" val="1571848896"/>
                  </a:ext>
                </a:extLst>
              </a:tr>
              <a:tr h="956130">
                <a:tc>
                  <a:txBody>
                    <a:bodyPr/>
                    <a:lstStyle/>
                    <a:p>
                      <a:pPr algn="l" fontAlgn="b"/>
                      <a:r>
                        <a:rPr lang="en-ZA" sz="1800" u="none" strike="noStrike" dirty="0">
                          <a:solidFill>
                            <a:schemeClr val="tx1"/>
                          </a:solidFill>
                          <a:effectLst/>
                          <a:latin typeface="Century Gothic" panose="020B0502020202020204" pitchFamily="34" charset="0"/>
                          <a:cs typeface="Arial" panose="020B0604020202020204" pitchFamily="34" charset="0"/>
                        </a:rPr>
                        <a:t>  Goods and services</a:t>
                      </a:r>
                      <a:endParaRPr lang="en-ZA" sz="1800" b="0"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r" fontAlgn="ctr"/>
                      <a:r>
                        <a:rPr lang="en-US" sz="1800" b="0" i="0" u="none" strike="noStrike" dirty="0">
                          <a:solidFill>
                            <a:srgbClr val="000000"/>
                          </a:solidFill>
                          <a:effectLst/>
                          <a:latin typeface="Century Gothic" panose="020B0502020202020204" pitchFamily="34" charset="0"/>
                        </a:rPr>
                        <a:t>208,465</a:t>
                      </a:r>
                    </a:p>
                  </a:txBody>
                  <a:tcPr marL="3810" marR="3810" marT="3810" marB="0" anchor="ctr">
                    <a:solidFill>
                      <a:schemeClr val="accent1">
                        <a:lumMod val="40000"/>
                        <a:lumOff val="60000"/>
                      </a:schemeClr>
                    </a:solidFill>
                  </a:tcPr>
                </a:tc>
                <a:extLst>
                  <a:ext uri="{0D108BD9-81ED-4DB2-BD59-A6C34878D82A}">
                    <a16:rowId xmlns:a16="http://schemas.microsoft.com/office/drawing/2014/main" xmlns="" val="2383750751"/>
                  </a:ext>
                </a:extLst>
              </a:tr>
              <a:tr h="956130">
                <a:tc>
                  <a:txBody>
                    <a:bodyPr/>
                    <a:lstStyle/>
                    <a:p>
                      <a:pPr algn="l" fontAlgn="b"/>
                      <a:r>
                        <a:rPr lang="en-ZA" sz="1800" u="none" strike="noStrike" dirty="0">
                          <a:effectLst/>
                          <a:latin typeface="Century Gothic" panose="020B0502020202020204" pitchFamily="34" charset="0"/>
                          <a:cs typeface="Arial" panose="020B0604020202020204" pitchFamily="34" charset="0"/>
                        </a:rPr>
                        <a:t>  Transfers and subsidies</a:t>
                      </a:r>
                      <a:endParaRPr lang="en-ZA" sz="18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lang="en-US" sz="1800" b="0" i="0" u="none" strike="noStrike" dirty="0">
                          <a:solidFill>
                            <a:srgbClr val="000000"/>
                          </a:solidFill>
                          <a:effectLst/>
                          <a:latin typeface="Century Gothic" panose="020B0502020202020204" pitchFamily="34" charset="0"/>
                        </a:rPr>
                        <a:t>8,383,994</a:t>
                      </a:r>
                    </a:p>
                  </a:txBody>
                  <a:tcPr marL="3810" marR="3810" marT="3810" marB="0" anchor="ctr"/>
                </a:tc>
                <a:extLst>
                  <a:ext uri="{0D108BD9-81ED-4DB2-BD59-A6C34878D82A}">
                    <a16:rowId xmlns:a16="http://schemas.microsoft.com/office/drawing/2014/main" xmlns="" val="2767330768"/>
                  </a:ext>
                </a:extLst>
              </a:tr>
              <a:tr h="737494">
                <a:tc>
                  <a:txBody>
                    <a:bodyPr/>
                    <a:lstStyle/>
                    <a:p>
                      <a:pPr algn="l" fontAlgn="b"/>
                      <a:r>
                        <a:rPr lang="en-ZA" sz="1800" u="none" strike="noStrike" dirty="0">
                          <a:solidFill>
                            <a:schemeClr val="tx1"/>
                          </a:solidFill>
                          <a:effectLst/>
                          <a:latin typeface="Century Gothic" panose="020B0502020202020204" pitchFamily="34" charset="0"/>
                          <a:cs typeface="Arial" panose="020B0604020202020204" pitchFamily="34" charset="0"/>
                        </a:rPr>
                        <a:t>  Payments for capital assets</a:t>
                      </a:r>
                      <a:endParaRPr lang="en-ZA" sz="1800" b="0"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r" fontAlgn="ctr"/>
                      <a:r>
                        <a:rPr lang="en-US" sz="1800" b="0" i="0" u="none" strike="noStrike" dirty="0">
                          <a:solidFill>
                            <a:srgbClr val="000000"/>
                          </a:solidFill>
                          <a:effectLst/>
                          <a:latin typeface="Century Gothic" panose="020B0502020202020204" pitchFamily="34" charset="0"/>
                        </a:rPr>
                        <a:t>2,853</a:t>
                      </a:r>
                    </a:p>
                  </a:txBody>
                  <a:tcPr marL="3810" marR="3810" marT="3810" marB="0" anchor="ctr">
                    <a:solidFill>
                      <a:schemeClr val="accent1">
                        <a:lumMod val="40000"/>
                        <a:lumOff val="60000"/>
                      </a:schemeClr>
                    </a:solidFill>
                  </a:tcPr>
                </a:tc>
                <a:extLst>
                  <a:ext uri="{0D108BD9-81ED-4DB2-BD59-A6C34878D82A}">
                    <a16:rowId xmlns:a16="http://schemas.microsoft.com/office/drawing/2014/main" xmlns="" val="2688732593"/>
                  </a:ext>
                </a:extLst>
              </a:tr>
              <a:tr h="875964">
                <a:tc>
                  <a:txBody>
                    <a:bodyPr/>
                    <a:lstStyle/>
                    <a:p>
                      <a:pPr algn="l" fontAlgn="b"/>
                      <a:r>
                        <a:rPr lang="en-ZA" sz="1800" b="1" u="none" strike="noStrike" dirty="0">
                          <a:effectLst/>
                          <a:latin typeface="Century Gothic" panose="020B0502020202020204" pitchFamily="34" charset="0"/>
                          <a:cs typeface="Arial" panose="020B0604020202020204" pitchFamily="34" charset="0"/>
                        </a:rPr>
                        <a:t>  Total </a:t>
                      </a:r>
                      <a:endParaRPr lang="en-ZA" sz="18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lang="en-US" sz="1800" b="1" i="0" u="none" strike="noStrike" dirty="0">
                          <a:solidFill>
                            <a:srgbClr val="000000"/>
                          </a:solidFill>
                          <a:effectLst/>
                          <a:latin typeface="Century Gothic" panose="020B0502020202020204" pitchFamily="34" charset="0"/>
                        </a:rPr>
                        <a:t>8,933,315</a:t>
                      </a:r>
                    </a:p>
                  </a:txBody>
                  <a:tcPr marL="3810" marR="3810" marT="3810" marB="0" anchor="ctr"/>
                </a:tc>
                <a:extLst>
                  <a:ext uri="{0D108BD9-81ED-4DB2-BD59-A6C34878D82A}">
                    <a16:rowId xmlns:a16="http://schemas.microsoft.com/office/drawing/2014/main" xmlns="" val="4130400346"/>
                  </a:ext>
                </a:extLst>
              </a:tr>
            </a:tbl>
          </a:graphicData>
        </a:graphic>
      </p:graphicFrame>
    </p:spTree>
    <p:extLst>
      <p:ext uri="{BB962C8B-B14F-4D97-AF65-F5344CB8AC3E}">
        <p14:creationId xmlns:p14="http://schemas.microsoft.com/office/powerpoint/2010/main" xmlns="" val="63686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57776BAC-665E-F04B-86D9-AD262CA9C397}"/>
              </a:ext>
            </a:extLst>
          </p:cNvPr>
          <p:cNvSpPr>
            <a:spLocks noGrp="1"/>
          </p:cNvSpPr>
          <p:nvPr>
            <p:ph type="sldNum" sz="quarter" idx="12"/>
          </p:nvPr>
        </p:nvSpPr>
        <p:spPr/>
        <p:txBody>
          <a:bodyPr/>
          <a:lstStyle/>
          <a:p>
            <a:fld id="{6BEAD508-187F-9C41-8168-FD791BBC9830}" type="slidenum">
              <a:rPr lang="en-US" smtClean="0"/>
              <a:pPr/>
              <a:t>4</a:t>
            </a:fld>
            <a:endParaRPr lang="en-US" dirty="0"/>
          </a:p>
        </p:txBody>
      </p:sp>
      <p:pic>
        <p:nvPicPr>
          <p:cNvPr id="7" name="Picture 2" descr="C:\Users\Elke-HP\Documents\Jobs\Stock images\Science &amp; technology\shutterstock_61518634.jpg">
            <a:extLst>
              <a:ext uri="{FF2B5EF4-FFF2-40B4-BE49-F238E27FC236}">
                <a16:creationId xmlns:a16="http://schemas.microsoft.com/office/drawing/2014/main" xmlns=""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t="30705" b="16917"/>
          <a:stretch>
            <a:fillRect/>
          </a:stretch>
        </p:blipFill>
        <p:spPr bwMode="auto">
          <a:xfrm>
            <a:off x="0" y="942109"/>
            <a:ext cx="9144000" cy="5028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xmlns="" id="{65460526-F63C-4EBE-97CF-2CD1632FC477}"/>
              </a:ext>
            </a:extLst>
          </p:cNvPr>
          <p:cNvGraphicFramePr/>
          <p:nvPr>
            <p:extLst>
              <p:ext uri="{D42A27DB-BD31-4B8C-83A1-F6EECF244321}">
                <p14:modId xmlns:p14="http://schemas.microsoft.com/office/powerpoint/2010/main" xmlns="" val="1248928639"/>
              </p:ext>
            </p:extLst>
          </p:nvPr>
        </p:nvGraphicFramePr>
        <p:xfrm>
          <a:off x="73891" y="1416676"/>
          <a:ext cx="8991600" cy="4635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15173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46C48-5F56-444A-ADBB-28A109A0553B}"/>
              </a:ext>
            </a:extLst>
          </p:cNvPr>
          <p:cNvSpPr>
            <a:spLocks noGrp="1"/>
          </p:cNvSpPr>
          <p:nvPr>
            <p:ph type="title"/>
          </p:nvPr>
        </p:nvSpPr>
        <p:spPr>
          <a:xfrm>
            <a:off x="245191" y="275706"/>
            <a:ext cx="6393039" cy="456685"/>
          </a:xfrm>
        </p:spPr>
        <p:txBody>
          <a:bodyPr>
            <a:noAutofit/>
          </a:bodyPr>
          <a:lstStyle/>
          <a:p>
            <a:r>
              <a:rPr lang="en-US" sz="3000" b="1" dirty="0">
                <a:latin typeface="Century Gothic" panose="020B0502020202020204" pitchFamily="34" charset="0"/>
              </a:rPr>
              <a:t>Overall Financial Performance</a:t>
            </a:r>
            <a:endParaRPr lang="en-US" sz="3000" dirty="0"/>
          </a:p>
        </p:txBody>
      </p:sp>
      <p:sp>
        <p:nvSpPr>
          <p:cNvPr id="3" name="Content Placeholder 2">
            <a:extLst>
              <a:ext uri="{FF2B5EF4-FFF2-40B4-BE49-F238E27FC236}">
                <a16:creationId xmlns:a16="http://schemas.microsoft.com/office/drawing/2014/main" xmlns="" id="{7D3CEB76-1D08-E947-A239-8ADA5FA4E0A2}"/>
              </a:ext>
            </a:extLst>
          </p:cNvPr>
          <p:cNvSpPr>
            <a:spLocks noGrp="1"/>
          </p:cNvSpPr>
          <p:nvPr>
            <p:ph idx="1"/>
          </p:nvPr>
        </p:nvSpPr>
        <p:spPr>
          <a:xfrm>
            <a:off x="108155" y="1177904"/>
            <a:ext cx="8878529" cy="5142886"/>
          </a:xfrm>
        </p:spPr>
        <p:txBody>
          <a:bodyPr>
            <a:normAutofit/>
          </a:bodyPr>
          <a:lstStyle/>
          <a:p>
            <a:pPr algn="just">
              <a:lnSpc>
                <a:spcPct val="150000"/>
              </a:lnSpc>
            </a:pPr>
            <a:r>
              <a:rPr lang="en-ZA" sz="2000" dirty="0">
                <a:latin typeface="Century Gothic" panose="020B0502020202020204" pitchFamily="34" charset="0"/>
              </a:rPr>
              <a:t>Department planned to spend R1,716 billion by end of quarter 1.</a:t>
            </a:r>
          </a:p>
          <a:p>
            <a:pPr algn="just">
              <a:lnSpc>
                <a:spcPct val="150000"/>
              </a:lnSpc>
            </a:pPr>
            <a:r>
              <a:rPr lang="en-ZA" sz="2000" dirty="0">
                <a:latin typeface="Century Gothic" panose="020B0502020202020204" pitchFamily="34" charset="0"/>
              </a:rPr>
              <a:t>The actual spending for the period amounted to R1,122 billion (12,6% of the total original budget of R8,933 billion).</a:t>
            </a:r>
          </a:p>
          <a:p>
            <a:pPr algn="just">
              <a:lnSpc>
                <a:spcPct val="150000"/>
              </a:lnSpc>
            </a:pPr>
            <a:r>
              <a:rPr lang="en-ZA" sz="2000" dirty="0">
                <a:latin typeface="Century Gothic" panose="020B0502020202020204" pitchFamily="34" charset="0"/>
              </a:rPr>
              <a:t>This translates to a variance of R593,3 million or 34,6% of planned expenditure. </a:t>
            </a:r>
          </a:p>
          <a:p>
            <a:pPr algn="just">
              <a:lnSpc>
                <a:spcPct val="150000"/>
              </a:lnSpc>
            </a:pPr>
            <a:r>
              <a:rPr lang="en-ZA" sz="2000" dirty="0">
                <a:latin typeface="Century Gothic" panose="020B0502020202020204" pitchFamily="34" charset="0"/>
              </a:rPr>
              <a:t>The DSI is in the process of finalising a virement request to the National Treasury through the Adjusted Estimates of National Expenditure (AENE) to move funds from slow spending projects to those having shortfalls.</a:t>
            </a:r>
          </a:p>
          <a:p>
            <a:endParaRPr lang="en-ZA" sz="2000" dirty="0">
              <a:latin typeface="Century Gothic" panose="020B0502020202020204" pitchFamily="34" charset="0"/>
            </a:endParaRPr>
          </a:p>
          <a:p>
            <a:pPr marL="0" indent="0">
              <a:buNone/>
            </a:pPr>
            <a:endParaRPr lang="en-US" sz="20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xmlns="" id="{926F6D43-937B-9D4F-A182-315661E88346}"/>
              </a:ext>
            </a:extLst>
          </p:cNvPr>
          <p:cNvSpPr>
            <a:spLocks noGrp="1"/>
          </p:cNvSpPr>
          <p:nvPr>
            <p:ph type="sldNum" sz="quarter" idx="12"/>
          </p:nvPr>
        </p:nvSpPr>
        <p:spPr/>
        <p:txBody>
          <a:bodyPr/>
          <a:lstStyle/>
          <a:p>
            <a:fld id="{6BEAD508-187F-9C41-8168-FD791BBC9830}" type="slidenum">
              <a:rPr lang="en-US" smtClean="0"/>
              <a:pPr/>
              <a:t>49</a:t>
            </a:fld>
            <a:endParaRPr lang="en-US" dirty="0"/>
          </a:p>
        </p:txBody>
      </p:sp>
    </p:spTree>
    <p:extLst>
      <p:ext uri="{BB962C8B-B14F-4D97-AF65-F5344CB8AC3E}">
        <p14:creationId xmlns:p14="http://schemas.microsoft.com/office/powerpoint/2010/main" xmlns="" val="460906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130DF-9D51-43B9-B980-3F5297E2D87D}"/>
              </a:ext>
            </a:extLst>
          </p:cNvPr>
          <p:cNvSpPr>
            <a:spLocks noGrp="1"/>
          </p:cNvSpPr>
          <p:nvPr>
            <p:ph type="title"/>
          </p:nvPr>
        </p:nvSpPr>
        <p:spPr>
          <a:xfrm>
            <a:off x="245192" y="226546"/>
            <a:ext cx="7467600" cy="456685"/>
          </a:xfrm>
        </p:spPr>
        <p:txBody>
          <a:bodyPr>
            <a:noAutofit/>
          </a:bodyPr>
          <a:lstStyle/>
          <a:p>
            <a:r>
              <a:rPr lang="en-US" sz="3000" b="1" dirty="0">
                <a:latin typeface="Century Gothic" panose="020B0502020202020204" pitchFamily="34" charset="0"/>
              </a:rPr>
              <a:t>Overall Financial Performance, </a:t>
            </a:r>
            <a:r>
              <a:rPr lang="en-US" sz="3000" b="1" i="1" dirty="0">
                <a:latin typeface="Century Gothic" panose="020B0502020202020204" pitchFamily="34" charset="0"/>
              </a:rPr>
              <a:t>cont</a:t>
            </a:r>
            <a:endParaRPr lang="en-US" sz="3000" dirty="0"/>
          </a:p>
        </p:txBody>
      </p:sp>
      <p:sp>
        <p:nvSpPr>
          <p:cNvPr id="4" name="Slide Number Placeholder 3">
            <a:extLst>
              <a:ext uri="{FF2B5EF4-FFF2-40B4-BE49-F238E27FC236}">
                <a16:creationId xmlns:a16="http://schemas.microsoft.com/office/drawing/2014/main" xmlns="" id="{988619F5-AC7C-40F0-B903-98CA03F4046A}"/>
              </a:ext>
            </a:extLst>
          </p:cNvPr>
          <p:cNvSpPr>
            <a:spLocks noGrp="1"/>
          </p:cNvSpPr>
          <p:nvPr>
            <p:ph type="sldNum" sz="quarter" idx="12"/>
          </p:nvPr>
        </p:nvSpPr>
        <p:spPr/>
        <p:txBody>
          <a:bodyPr/>
          <a:lstStyle/>
          <a:p>
            <a:fld id="{6BEAD508-187F-9C41-8168-FD791BBC9830}" type="slidenum">
              <a:rPr lang="en-US" smtClean="0"/>
              <a:pPr/>
              <a:t>50</a:t>
            </a:fld>
            <a:endParaRPr lang="en-US" dirty="0"/>
          </a:p>
        </p:txBody>
      </p:sp>
      <p:graphicFrame>
        <p:nvGraphicFramePr>
          <p:cNvPr id="8" name="Content Placeholder 7">
            <a:extLst>
              <a:ext uri="{FF2B5EF4-FFF2-40B4-BE49-F238E27FC236}">
                <a16:creationId xmlns:a16="http://schemas.microsoft.com/office/drawing/2014/main" xmlns="" id="{11841702-FC82-4DEF-AF15-3146E9EA3C06}"/>
              </a:ext>
            </a:extLst>
          </p:cNvPr>
          <p:cNvGraphicFramePr>
            <a:graphicFrameLocks noGrp="1"/>
          </p:cNvGraphicFramePr>
          <p:nvPr>
            <p:ph idx="1"/>
            <p:extLst>
              <p:ext uri="{D42A27DB-BD31-4B8C-83A1-F6EECF244321}">
                <p14:modId xmlns:p14="http://schemas.microsoft.com/office/powerpoint/2010/main" xmlns="" val="2381750757"/>
              </p:ext>
            </p:extLst>
          </p:nvPr>
        </p:nvGraphicFramePr>
        <p:xfrm>
          <a:off x="157316" y="1177925"/>
          <a:ext cx="8849032" cy="5316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52842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1A8C8C1-E8FA-403F-B5DD-801368FD7B01}"/>
              </a:ext>
            </a:extLst>
          </p:cNvPr>
          <p:cNvSpPr>
            <a:spLocks noGrp="1"/>
          </p:cNvSpPr>
          <p:nvPr>
            <p:ph type="sldNum" sz="quarter" idx="12"/>
          </p:nvPr>
        </p:nvSpPr>
        <p:spPr/>
        <p:txBody>
          <a:bodyPr/>
          <a:lstStyle/>
          <a:p>
            <a:fld id="{6BEAD508-187F-9C41-8168-FD791BBC9830}" type="slidenum">
              <a:rPr lang="en-US" smtClean="0"/>
              <a:pPr/>
              <a:t>51</a:t>
            </a:fld>
            <a:endParaRPr lang="en-US" dirty="0"/>
          </a:p>
        </p:txBody>
      </p:sp>
      <p:sp>
        <p:nvSpPr>
          <p:cNvPr id="5" name="Title 1">
            <a:extLst>
              <a:ext uri="{FF2B5EF4-FFF2-40B4-BE49-F238E27FC236}">
                <a16:creationId xmlns:a16="http://schemas.microsoft.com/office/drawing/2014/main" xmlns="" id="{A2DADA06-7E0D-4556-B898-654497F8C3DF}"/>
              </a:ext>
            </a:extLst>
          </p:cNvPr>
          <p:cNvSpPr>
            <a:spLocks noGrp="1"/>
          </p:cNvSpPr>
          <p:nvPr>
            <p:ph type="title"/>
          </p:nvPr>
        </p:nvSpPr>
        <p:spPr>
          <a:xfrm>
            <a:off x="93071" y="212557"/>
            <a:ext cx="8619854" cy="1007403"/>
          </a:xfrm>
        </p:spPr>
        <p:txBody>
          <a:bodyPr>
            <a:noAutofit/>
          </a:bodyPr>
          <a:lstStyle/>
          <a:p>
            <a:r>
              <a:rPr lang="en-US" sz="3000" b="1" dirty="0">
                <a:latin typeface="Century Gothic" panose="020B0502020202020204" pitchFamily="34" charset="0"/>
              </a:rPr>
              <a:t>Financial Performance Per Classification</a:t>
            </a:r>
            <a:endParaRPr lang="en-US" sz="3000" b="1" dirty="0">
              <a:latin typeface="Gill Sans MT" panose="020B0502020104020203" pitchFamily="34" charset="0"/>
            </a:endParaRPr>
          </a:p>
        </p:txBody>
      </p:sp>
      <p:graphicFrame>
        <p:nvGraphicFramePr>
          <p:cNvPr id="6" name="Chart 5">
            <a:extLst>
              <a:ext uri="{FF2B5EF4-FFF2-40B4-BE49-F238E27FC236}">
                <a16:creationId xmlns:a16="http://schemas.microsoft.com/office/drawing/2014/main" xmlns="" id="{B2561C2A-2F5B-431C-91B7-52140DB6FCD5}"/>
              </a:ext>
            </a:extLst>
          </p:cNvPr>
          <p:cNvGraphicFramePr>
            <a:graphicFrameLocks/>
          </p:cNvGraphicFramePr>
          <p:nvPr>
            <p:extLst>
              <p:ext uri="{D42A27DB-BD31-4B8C-83A1-F6EECF244321}">
                <p14:modId xmlns:p14="http://schemas.microsoft.com/office/powerpoint/2010/main" xmlns="" val="3900934081"/>
              </p:ext>
            </p:extLst>
          </p:nvPr>
        </p:nvGraphicFramePr>
        <p:xfrm>
          <a:off x="206477" y="1024889"/>
          <a:ext cx="8750709" cy="5484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59976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4CAD10-2106-43B3-87F9-C043A0AADC60}"/>
              </a:ext>
            </a:extLst>
          </p:cNvPr>
          <p:cNvSpPr>
            <a:spLocks noGrp="1"/>
          </p:cNvSpPr>
          <p:nvPr>
            <p:ph type="sldNum" sz="quarter" idx="12"/>
          </p:nvPr>
        </p:nvSpPr>
        <p:spPr/>
        <p:txBody>
          <a:bodyPr/>
          <a:lstStyle/>
          <a:p>
            <a:fld id="{6BEAD508-187F-9C41-8168-FD791BBC9830}" type="slidenum">
              <a:rPr lang="en-US" smtClean="0"/>
              <a:pPr/>
              <a:t>52</a:t>
            </a:fld>
            <a:endParaRPr lang="en-US" dirty="0"/>
          </a:p>
        </p:txBody>
      </p:sp>
      <p:sp>
        <p:nvSpPr>
          <p:cNvPr id="5" name="Title 1">
            <a:extLst>
              <a:ext uri="{FF2B5EF4-FFF2-40B4-BE49-F238E27FC236}">
                <a16:creationId xmlns:a16="http://schemas.microsoft.com/office/drawing/2014/main" xmlns="" id="{10537C88-85BE-4BFA-A36D-AA55978B3B11}"/>
              </a:ext>
            </a:extLst>
          </p:cNvPr>
          <p:cNvSpPr>
            <a:spLocks noGrp="1"/>
          </p:cNvSpPr>
          <p:nvPr>
            <p:ph type="title"/>
          </p:nvPr>
        </p:nvSpPr>
        <p:spPr>
          <a:xfrm>
            <a:off x="0" y="181635"/>
            <a:ext cx="8922774" cy="1007403"/>
          </a:xfrm>
        </p:spPr>
        <p:txBody>
          <a:bodyPr>
            <a:noAutofit/>
          </a:bodyPr>
          <a:lstStyle/>
          <a:p>
            <a:r>
              <a:rPr lang="en-US" sz="3000" b="1" dirty="0">
                <a:latin typeface="Century Gothic" panose="020B0502020202020204" pitchFamily="34" charset="0"/>
              </a:rPr>
              <a:t>Reasons for variances and proposed remedies</a:t>
            </a:r>
            <a:endParaRPr lang="en-US" sz="3000" b="1" dirty="0"/>
          </a:p>
        </p:txBody>
      </p:sp>
      <p:graphicFrame>
        <p:nvGraphicFramePr>
          <p:cNvPr id="6" name="Table 5">
            <a:extLst>
              <a:ext uri="{FF2B5EF4-FFF2-40B4-BE49-F238E27FC236}">
                <a16:creationId xmlns:a16="http://schemas.microsoft.com/office/drawing/2014/main" xmlns="" id="{0A3FCE4F-8B38-4AC3-A182-FE825554B8FD}"/>
              </a:ext>
            </a:extLst>
          </p:cNvPr>
          <p:cNvGraphicFramePr>
            <a:graphicFrameLocks noGrp="1"/>
          </p:cNvGraphicFramePr>
          <p:nvPr>
            <p:extLst>
              <p:ext uri="{D42A27DB-BD31-4B8C-83A1-F6EECF244321}">
                <p14:modId xmlns:p14="http://schemas.microsoft.com/office/powerpoint/2010/main" xmlns="" val="2088408963"/>
              </p:ext>
            </p:extLst>
          </p:nvPr>
        </p:nvGraphicFramePr>
        <p:xfrm>
          <a:off x="83574" y="839061"/>
          <a:ext cx="8952271" cy="6087117"/>
        </p:xfrm>
        <a:graphic>
          <a:graphicData uri="http://schemas.openxmlformats.org/drawingml/2006/table">
            <a:tbl>
              <a:tblPr firstRow="1" bandRow="1">
                <a:tableStyleId>{5C22544A-7EE6-4342-B048-85BDC9FD1C3A}</a:tableStyleId>
              </a:tblPr>
              <a:tblGrid>
                <a:gridCol w="1940247">
                  <a:extLst>
                    <a:ext uri="{9D8B030D-6E8A-4147-A177-3AD203B41FA5}">
                      <a16:colId xmlns:a16="http://schemas.microsoft.com/office/drawing/2014/main" xmlns="" val="20000"/>
                    </a:ext>
                  </a:extLst>
                </a:gridCol>
                <a:gridCol w="4027934">
                  <a:extLst>
                    <a:ext uri="{9D8B030D-6E8A-4147-A177-3AD203B41FA5}">
                      <a16:colId xmlns:a16="http://schemas.microsoft.com/office/drawing/2014/main" xmlns="" val="20001"/>
                    </a:ext>
                  </a:extLst>
                </a:gridCol>
                <a:gridCol w="2984090">
                  <a:extLst>
                    <a:ext uri="{9D8B030D-6E8A-4147-A177-3AD203B41FA5}">
                      <a16:colId xmlns:a16="http://schemas.microsoft.com/office/drawing/2014/main" xmlns="" val="20002"/>
                    </a:ext>
                  </a:extLst>
                </a:gridCol>
              </a:tblGrid>
              <a:tr h="507355">
                <a:tc>
                  <a:txBody>
                    <a:bodyPr/>
                    <a:lstStyle/>
                    <a:p>
                      <a:r>
                        <a:rPr lang="en-US" sz="1600" dirty="0">
                          <a:latin typeface="Century Gothic" panose="020B0502020202020204" pitchFamily="34" charset="0"/>
                          <a:cs typeface="Arial"/>
                        </a:rPr>
                        <a:t>Expenditure Category</a:t>
                      </a:r>
                    </a:p>
                  </a:txBody>
                  <a:tcPr/>
                </a:tc>
                <a:tc>
                  <a:txBody>
                    <a:bodyPr/>
                    <a:lstStyle/>
                    <a:p>
                      <a:r>
                        <a:rPr lang="en-US" sz="1600" dirty="0">
                          <a:latin typeface="Century Gothic" panose="020B0502020202020204" pitchFamily="34" charset="0"/>
                          <a:cs typeface="Arial"/>
                        </a:rPr>
                        <a:t>Reasons</a:t>
                      </a:r>
                      <a:r>
                        <a:rPr lang="en-US" sz="1600" baseline="0" dirty="0">
                          <a:latin typeface="Century Gothic" panose="020B0502020202020204" pitchFamily="34" charset="0"/>
                          <a:cs typeface="Arial"/>
                        </a:rPr>
                        <a:t> for variance</a:t>
                      </a:r>
                      <a:endParaRPr lang="en-US" sz="1600" dirty="0">
                        <a:latin typeface="Century Gothic" panose="020B0502020202020204" pitchFamily="34" charset="0"/>
                        <a:cs typeface="Arial"/>
                      </a:endParaRPr>
                    </a:p>
                  </a:txBody>
                  <a:tcPr/>
                </a:tc>
                <a:tc>
                  <a:txBody>
                    <a:bodyPr/>
                    <a:lstStyle/>
                    <a:p>
                      <a:r>
                        <a:rPr lang="en-US" sz="1600" dirty="0">
                          <a:latin typeface="Century Gothic" panose="020B0502020202020204" pitchFamily="34" charset="0"/>
                          <a:cs typeface="Arial"/>
                        </a:rPr>
                        <a:t>Proposed remedies</a:t>
                      </a:r>
                    </a:p>
                  </a:txBody>
                  <a:tcPr/>
                </a:tc>
                <a:extLst>
                  <a:ext uri="{0D108BD9-81ED-4DB2-BD59-A6C34878D82A}">
                    <a16:rowId xmlns:a16="http://schemas.microsoft.com/office/drawing/2014/main" xmlns="" val="10000"/>
                  </a:ext>
                </a:extLst>
              </a:tr>
              <a:tr h="2121432">
                <a:tc>
                  <a:txBody>
                    <a:bodyPr/>
                    <a:lstStyle/>
                    <a:p>
                      <a:r>
                        <a:rPr lang="en-US" sz="1600" b="1" dirty="0">
                          <a:latin typeface="Century Gothic" panose="020B0502020202020204" pitchFamily="34" charset="0"/>
                          <a:cs typeface="Arial"/>
                        </a:rPr>
                        <a:t>Compensation of employees</a:t>
                      </a:r>
                    </a:p>
                  </a:txBody>
                  <a:tcPr/>
                </a:tc>
                <a:tc>
                  <a:txBody>
                    <a:bodyPr/>
                    <a:lstStyle/>
                    <a:p>
                      <a:pPr marL="285750" indent="-285750" algn="just">
                        <a:buFont typeface="Wingdings" panose="05000000000000000000" pitchFamily="2" charset="2"/>
                        <a:buChar char="§"/>
                      </a:pPr>
                      <a:r>
                        <a:rPr lang="en-GB" sz="1600" dirty="0">
                          <a:solidFill>
                            <a:schemeClr val="tx1"/>
                          </a:solidFill>
                          <a:latin typeface="Century Gothic" panose="020B0502020202020204" pitchFamily="34" charset="0"/>
                          <a:cs typeface="Arial"/>
                        </a:rPr>
                        <a:t>The variances is due to delays in filling prioritised vacant positions. </a:t>
                      </a:r>
                    </a:p>
                    <a:p>
                      <a:pPr marL="285750" marR="0" lvl="0" indent="-285750" algn="just" defTabSz="912114" rtl="0" eaLnBrk="1" fontAlgn="auto" latinLnBrk="0" hangingPunct="1">
                        <a:lnSpc>
                          <a:spcPct val="100000"/>
                        </a:lnSpc>
                        <a:spcBef>
                          <a:spcPts val="0"/>
                        </a:spcBef>
                        <a:spcAft>
                          <a:spcPts val="0"/>
                        </a:spcAft>
                        <a:buClrTx/>
                        <a:buSzTx/>
                        <a:buFont typeface="Wingdings" pitchFamily="2" charset="2"/>
                        <a:buChar char="§"/>
                        <a:tabLst/>
                        <a:defRPr/>
                      </a:pPr>
                      <a:r>
                        <a:rPr kumimoji="0" lang="en-GB" sz="16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Arial"/>
                        </a:rPr>
                        <a:t>The </a:t>
                      </a: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budget cuts effected on the compensation of employees budget affected the filling of positions for the current financial year. The DSI can only feel critical positions that are affordable for the 2021 MTEF period.</a:t>
                      </a:r>
                    </a:p>
                    <a:p>
                      <a:pPr marL="0" indent="0" algn="just">
                        <a:buFont typeface="Wingdings" pitchFamily="2" charset="2"/>
                        <a:buNone/>
                      </a:pPr>
                      <a:endParaRPr lang="en-GB" sz="1600" dirty="0">
                        <a:solidFill>
                          <a:schemeClr val="tx1"/>
                        </a:solidFill>
                        <a:latin typeface="Century Gothic" panose="020B0502020202020204" pitchFamily="34" charset="0"/>
                        <a:cs typeface="Arial"/>
                      </a:endParaRPr>
                    </a:p>
                  </a:txBody>
                  <a:tcPr/>
                </a:tc>
                <a:tc>
                  <a:txBody>
                    <a:bodyPr/>
                    <a:lstStyle/>
                    <a:p>
                      <a:pPr marL="0" marR="0" lvl="0" indent="0" algn="just" defTabSz="912114" rtl="0" eaLnBrk="1" fontAlgn="auto" latinLnBrk="0" hangingPunct="1">
                        <a:lnSpc>
                          <a:spcPct val="100000"/>
                        </a:lnSpc>
                        <a:spcBef>
                          <a:spcPts val="0"/>
                        </a:spcBef>
                        <a:spcAft>
                          <a:spcPts val="0"/>
                        </a:spcAft>
                        <a:buClrTx/>
                        <a:buSzTx/>
                        <a:buFont typeface="Wingdings" pitchFamily="2" charset="2"/>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Three phases of prioritised positions have been approved by EXCO and the department is  accelerating the process of filling vacancies.</a:t>
                      </a: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endParaRPr lang="en-US" sz="1600" baseline="0" dirty="0">
                        <a:solidFill>
                          <a:schemeClr val="tx1"/>
                        </a:solidFill>
                        <a:latin typeface="Century Gothic" panose="020B0502020202020204" pitchFamily="34" charset="0"/>
                        <a:cs typeface="Arial" panose="020B0604020202020204" pitchFamily="34" charset="0"/>
                      </a:endParaRPr>
                    </a:p>
                  </a:txBody>
                  <a:tcPr/>
                </a:tc>
                <a:extLst>
                  <a:ext uri="{0D108BD9-81ED-4DB2-BD59-A6C34878D82A}">
                    <a16:rowId xmlns:a16="http://schemas.microsoft.com/office/drawing/2014/main" xmlns="" val="2127776186"/>
                  </a:ext>
                </a:extLst>
              </a:tr>
              <a:tr h="2978157">
                <a:tc>
                  <a:txBody>
                    <a:bodyPr/>
                    <a:lstStyle/>
                    <a:p>
                      <a:pPr marL="0" marR="0" indent="0" algn="l" defTabSz="456057" rtl="0" eaLnBrk="1" fontAlgn="auto" latinLnBrk="0" hangingPunct="1">
                        <a:lnSpc>
                          <a:spcPct val="100000"/>
                        </a:lnSpc>
                        <a:spcBef>
                          <a:spcPts val="0"/>
                        </a:spcBef>
                        <a:spcAft>
                          <a:spcPts val="0"/>
                        </a:spcAft>
                        <a:buClrTx/>
                        <a:buSzTx/>
                        <a:buFontTx/>
                        <a:buNone/>
                        <a:tabLst/>
                        <a:defRPr/>
                      </a:pPr>
                      <a:r>
                        <a:rPr lang="en-US" sz="1600" b="1" dirty="0" smtClean="0">
                          <a:latin typeface="Century Gothic" panose="020B0502020202020204" pitchFamily="34" charset="0"/>
                          <a:cs typeface="Arial"/>
                        </a:rPr>
                        <a:t>Goods </a:t>
                      </a:r>
                      <a:r>
                        <a:rPr lang="en-US" sz="1600" b="1" dirty="0">
                          <a:latin typeface="Century Gothic" panose="020B0502020202020204" pitchFamily="34" charset="0"/>
                          <a:cs typeface="Arial"/>
                        </a:rPr>
                        <a:t>and services</a:t>
                      </a:r>
                    </a:p>
                  </a:txBody>
                  <a:tcPr/>
                </a:tc>
                <a:tc>
                  <a:txBody>
                    <a:bodyPr/>
                    <a:lstStyle/>
                    <a:p>
                      <a:pPr marL="285750" marR="0" lvl="0" indent="-285750" algn="just" defTabSz="91211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a:solidFill>
                            <a:schemeClr val="dk1"/>
                          </a:solidFill>
                          <a:effectLst/>
                          <a:latin typeface="Century Gothic" panose="020B0502020202020204" pitchFamily="34" charset="0"/>
                          <a:ea typeface="+mn-ea"/>
                          <a:cs typeface="Arial" panose="020B0604020202020204" pitchFamily="34" charset="0"/>
                        </a:rPr>
                        <a:t>Hosting of meetings virtually due to COVID19 lockdown.</a:t>
                      </a:r>
                    </a:p>
                    <a:p>
                      <a:pPr marL="285750" marR="0" lvl="0" indent="-285750" algn="just" defTabSz="91211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a:solidFill>
                            <a:schemeClr val="dk1"/>
                          </a:solidFill>
                          <a:effectLst/>
                          <a:latin typeface="Century Gothic" panose="020B0502020202020204" pitchFamily="34" charset="0"/>
                          <a:ea typeface="+mn-ea"/>
                          <a:cs typeface="Arial" panose="020B0604020202020204" pitchFamily="34" charset="0"/>
                        </a:rPr>
                        <a:t>Delays in finalising branding for DSI vehicles.</a:t>
                      </a:r>
                    </a:p>
                    <a:p>
                      <a:pPr marL="285750" marR="0" lvl="0" indent="-285750" algn="just" defTabSz="91211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a:solidFill>
                            <a:schemeClr val="dk1"/>
                          </a:solidFill>
                          <a:effectLst/>
                          <a:latin typeface="Century Gothic" panose="020B0502020202020204" pitchFamily="34" charset="0"/>
                          <a:ea typeface="+mn-ea"/>
                          <a:cs typeface="Arial" panose="020B0604020202020204" pitchFamily="34" charset="0"/>
                        </a:rPr>
                        <a:t>Advertising on billboards nationwide will be finalised before the end of August 2021</a:t>
                      </a:r>
                    </a:p>
                    <a:p>
                      <a:pPr marL="285750" marR="0" lvl="0" indent="-285750" algn="just" defTabSz="91211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a:solidFill>
                            <a:schemeClr val="dk1"/>
                          </a:solidFill>
                          <a:effectLst/>
                          <a:latin typeface="Century Gothic" panose="020B0502020202020204" pitchFamily="34" charset="0"/>
                          <a:ea typeface="+mn-ea"/>
                          <a:cs typeface="Arial" panose="020B0604020202020204" pitchFamily="34" charset="0"/>
                        </a:rPr>
                        <a:t>Delays in payment of international memberships.</a:t>
                      </a:r>
                    </a:p>
                    <a:p>
                      <a:pPr marL="285750" marR="0" lvl="0" indent="-285750" algn="just" defTabSz="91211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kern="1200" dirty="0">
                          <a:solidFill>
                            <a:schemeClr val="dk1"/>
                          </a:solidFill>
                          <a:effectLst/>
                          <a:latin typeface="Century Gothic" panose="020B0502020202020204" pitchFamily="34" charset="0"/>
                          <a:ea typeface="+mn-ea"/>
                          <a:cs typeface="Arial" panose="020B0604020202020204" pitchFamily="34" charset="0"/>
                        </a:rPr>
                        <a:t>Delays in finalising the agreement for R&amp;D tax incentive system.</a:t>
                      </a:r>
                    </a:p>
                  </a:txBody>
                  <a:tcPr/>
                </a:tc>
                <a:tc>
                  <a:txBody>
                    <a:bodyPr/>
                    <a:lstStyle/>
                    <a:p>
                      <a:pPr marL="0" indent="0" algn="just">
                        <a:buFont typeface="Wingdings" pitchFamily="2" charset="2"/>
                        <a:buNone/>
                      </a:pPr>
                      <a:r>
                        <a:rPr lang="en-US" sz="1600" baseline="0" dirty="0">
                          <a:latin typeface="Century Gothic" panose="020B0502020202020204" pitchFamily="34" charset="0"/>
                          <a:cs typeface="Arial"/>
                        </a:rPr>
                        <a:t>An amount of R7 million is will be moved from the item as part of the AENE. Another virement will be effected on the item post AENE if necessary. </a:t>
                      </a:r>
                    </a:p>
                  </a:txBody>
                  <a:tcPr/>
                </a:tc>
                <a:extLst>
                  <a:ext uri="{0D108BD9-81ED-4DB2-BD59-A6C34878D82A}">
                    <a16:rowId xmlns:a16="http://schemas.microsoft.com/office/drawing/2014/main" xmlns="" val="564699166"/>
                  </a:ext>
                </a:extLst>
              </a:tr>
            </a:tbl>
          </a:graphicData>
        </a:graphic>
      </p:graphicFrame>
    </p:spTree>
    <p:extLst>
      <p:ext uri="{BB962C8B-B14F-4D97-AF65-F5344CB8AC3E}">
        <p14:creationId xmlns:p14="http://schemas.microsoft.com/office/powerpoint/2010/main" xmlns="" val="1506783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C4CAD10-2106-43B3-87F9-C043A0AADC60}"/>
              </a:ext>
            </a:extLst>
          </p:cNvPr>
          <p:cNvSpPr>
            <a:spLocks noGrp="1"/>
          </p:cNvSpPr>
          <p:nvPr>
            <p:ph type="sldNum" sz="quarter" idx="12"/>
          </p:nvPr>
        </p:nvSpPr>
        <p:spPr/>
        <p:txBody>
          <a:bodyPr/>
          <a:lstStyle/>
          <a:p>
            <a:fld id="{6BEAD508-187F-9C41-8168-FD791BBC9830}" type="slidenum">
              <a:rPr lang="en-US" smtClean="0"/>
              <a:pPr/>
              <a:t>53</a:t>
            </a:fld>
            <a:endParaRPr lang="en-US" dirty="0"/>
          </a:p>
        </p:txBody>
      </p:sp>
      <p:sp>
        <p:nvSpPr>
          <p:cNvPr id="5" name="Title 1">
            <a:extLst>
              <a:ext uri="{FF2B5EF4-FFF2-40B4-BE49-F238E27FC236}">
                <a16:creationId xmlns:a16="http://schemas.microsoft.com/office/drawing/2014/main" xmlns="" id="{10537C88-85BE-4BFA-A36D-AA55978B3B11}"/>
              </a:ext>
            </a:extLst>
          </p:cNvPr>
          <p:cNvSpPr>
            <a:spLocks noGrp="1"/>
          </p:cNvSpPr>
          <p:nvPr>
            <p:ph type="title"/>
          </p:nvPr>
        </p:nvSpPr>
        <p:spPr>
          <a:xfrm>
            <a:off x="0" y="181635"/>
            <a:ext cx="8981768" cy="1007403"/>
          </a:xfrm>
        </p:spPr>
        <p:txBody>
          <a:bodyPr>
            <a:noAutofit/>
          </a:bodyPr>
          <a:lstStyle/>
          <a:p>
            <a:r>
              <a:rPr lang="en-US" sz="3000" b="1" dirty="0">
                <a:latin typeface="Century Gothic" panose="020B0502020202020204" pitchFamily="34" charset="0"/>
              </a:rPr>
              <a:t>Reasons for variances and proposed remedies, </a:t>
            </a:r>
            <a:r>
              <a:rPr lang="en-US" sz="3000" b="1" i="1" dirty="0">
                <a:latin typeface="Century Gothic" panose="020B0502020202020204" pitchFamily="34" charset="0"/>
              </a:rPr>
              <a:t>cont</a:t>
            </a:r>
            <a:endParaRPr lang="en-US" sz="3000" b="1" dirty="0"/>
          </a:p>
        </p:txBody>
      </p:sp>
      <p:graphicFrame>
        <p:nvGraphicFramePr>
          <p:cNvPr id="6" name="Table 5">
            <a:extLst>
              <a:ext uri="{FF2B5EF4-FFF2-40B4-BE49-F238E27FC236}">
                <a16:creationId xmlns:a16="http://schemas.microsoft.com/office/drawing/2014/main" xmlns="" id="{0A3FCE4F-8B38-4AC3-A182-FE825554B8FD}"/>
              </a:ext>
            </a:extLst>
          </p:cNvPr>
          <p:cNvGraphicFramePr>
            <a:graphicFrameLocks noGrp="1"/>
          </p:cNvGraphicFramePr>
          <p:nvPr>
            <p:extLst>
              <p:ext uri="{D42A27DB-BD31-4B8C-83A1-F6EECF244321}">
                <p14:modId xmlns:p14="http://schemas.microsoft.com/office/powerpoint/2010/main" xmlns="" val="1277554255"/>
              </p:ext>
            </p:extLst>
          </p:nvPr>
        </p:nvGraphicFramePr>
        <p:xfrm>
          <a:off x="44245" y="983226"/>
          <a:ext cx="8937522" cy="4972319"/>
        </p:xfrm>
        <a:graphic>
          <a:graphicData uri="http://schemas.openxmlformats.org/drawingml/2006/table">
            <a:tbl>
              <a:tblPr firstRow="1" bandRow="1">
                <a:tableStyleId>{5C22544A-7EE6-4342-B048-85BDC9FD1C3A}</a:tableStyleId>
              </a:tblPr>
              <a:tblGrid>
                <a:gridCol w="2615544">
                  <a:extLst>
                    <a:ext uri="{9D8B030D-6E8A-4147-A177-3AD203B41FA5}">
                      <a16:colId xmlns:a16="http://schemas.microsoft.com/office/drawing/2014/main" xmlns="" val="20000"/>
                    </a:ext>
                  </a:extLst>
                </a:gridCol>
                <a:gridCol w="3342805">
                  <a:extLst>
                    <a:ext uri="{9D8B030D-6E8A-4147-A177-3AD203B41FA5}">
                      <a16:colId xmlns:a16="http://schemas.microsoft.com/office/drawing/2014/main" xmlns="" val="20001"/>
                    </a:ext>
                  </a:extLst>
                </a:gridCol>
                <a:gridCol w="2979173">
                  <a:extLst>
                    <a:ext uri="{9D8B030D-6E8A-4147-A177-3AD203B41FA5}">
                      <a16:colId xmlns:a16="http://schemas.microsoft.com/office/drawing/2014/main" xmlns="" val="20002"/>
                    </a:ext>
                  </a:extLst>
                </a:gridCol>
              </a:tblGrid>
              <a:tr h="374376">
                <a:tc>
                  <a:txBody>
                    <a:bodyPr/>
                    <a:lstStyle/>
                    <a:p>
                      <a:r>
                        <a:rPr lang="en-US" sz="1800" dirty="0">
                          <a:latin typeface="Century Gothic" panose="020B0502020202020204" pitchFamily="34" charset="0"/>
                          <a:cs typeface="Arial"/>
                        </a:rPr>
                        <a:t>Expenditure Category</a:t>
                      </a:r>
                    </a:p>
                  </a:txBody>
                  <a:tcPr/>
                </a:tc>
                <a:tc>
                  <a:txBody>
                    <a:bodyPr/>
                    <a:lstStyle/>
                    <a:p>
                      <a:r>
                        <a:rPr lang="en-US" sz="1800" dirty="0">
                          <a:latin typeface="Century Gothic" panose="020B0502020202020204" pitchFamily="34" charset="0"/>
                          <a:cs typeface="Arial"/>
                        </a:rPr>
                        <a:t>Reason</a:t>
                      </a:r>
                      <a:r>
                        <a:rPr lang="en-US" sz="1800" baseline="0" dirty="0">
                          <a:latin typeface="Century Gothic" panose="020B0502020202020204" pitchFamily="34" charset="0"/>
                          <a:cs typeface="Arial"/>
                        </a:rPr>
                        <a:t> for material variance</a:t>
                      </a:r>
                      <a:endParaRPr lang="en-US" sz="1800" dirty="0">
                        <a:latin typeface="Century Gothic" panose="020B0502020202020204" pitchFamily="34" charset="0"/>
                        <a:cs typeface="Arial"/>
                      </a:endParaRPr>
                    </a:p>
                  </a:txBody>
                  <a:tcPr/>
                </a:tc>
                <a:tc>
                  <a:txBody>
                    <a:bodyPr/>
                    <a:lstStyle/>
                    <a:p>
                      <a:r>
                        <a:rPr lang="en-US" sz="1800" dirty="0">
                          <a:latin typeface="Century Gothic" panose="020B0502020202020204" pitchFamily="34" charset="0"/>
                          <a:cs typeface="Arial"/>
                        </a:rPr>
                        <a:t>Proposed remedies</a:t>
                      </a:r>
                    </a:p>
                  </a:txBody>
                  <a:tcPr/>
                </a:tc>
                <a:extLst>
                  <a:ext uri="{0D108BD9-81ED-4DB2-BD59-A6C34878D82A}">
                    <a16:rowId xmlns:a16="http://schemas.microsoft.com/office/drawing/2014/main" xmlns="" val="10000"/>
                  </a:ext>
                </a:extLst>
              </a:tr>
              <a:tr h="4332239">
                <a:tc>
                  <a:txBody>
                    <a:bodyPr/>
                    <a:lstStyle/>
                    <a:p>
                      <a:r>
                        <a:rPr lang="en-US" sz="1800" b="1" dirty="0" smtClean="0">
                          <a:latin typeface="Century Gothic" panose="020B0502020202020204" pitchFamily="34" charset="0"/>
                          <a:cs typeface="Arial"/>
                        </a:rPr>
                        <a:t>Transfers </a:t>
                      </a:r>
                      <a:r>
                        <a:rPr lang="en-US" sz="1800" b="1" dirty="0">
                          <a:latin typeface="Century Gothic" panose="020B0502020202020204" pitchFamily="34" charset="0"/>
                          <a:cs typeface="Arial"/>
                        </a:rPr>
                        <a:t>and subsidies</a:t>
                      </a:r>
                    </a:p>
                  </a:txBody>
                  <a:tcPr/>
                </a:tc>
                <a:tc>
                  <a:txBody>
                    <a:bodyPr/>
                    <a:lstStyle/>
                    <a:p>
                      <a:pPr marL="0" marR="0" lvl="0" indent="0" algn="just" defTabSz="91211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kern="1200" dirty="0">
                          <a:solidFill>
                            <a:schemeClr val="dk1"/>
                          </a:solidFill>
                          <a:effectLst/>
                          <a:latin typeface="Century Gothic" panose="020B0502020202020204" pitchFamily="34" charset="0"/>
                          <a:ea typeface="+mn-ea"/>
                          <a:cs typeface="Arial" panose="020B0604020202020204" pitchFamily="34" charset="0"/>
                        </a:rPr>
                        <a:t>The variance is due to the following:</a:t>
                      </a:r>
                    </a:p>
                    <a:p>
                      <a:endParaRPr lang="en-US" sz="1800" kern="1200" dirty="0">
                        <a:solidFill>
                          <a:schemeClr val="dk1"/>
                        </a:solidFill>
                        <a:effectLst/>
                        <a:latin typeface="Century Gothic" panose="020B0502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solidFill>
                            <a:schemeClr val="dk1"/>
                          </a:solidFill>
                          <a:effectLst/>
                          <a:latin typeface="Century Gothic" panose="020B0502020202020204" pitchFamily="34" charset="0"/>
                          <a:ea typeface="+mn-ea"/>
                          <a:cs typeface="Arial" panose="020B0604020202020204" pitchFamily="34" charset="0"/>
                        </a:rPr>
                        <a:t>Late submission of financial reports and business plans by implementing agencies</a:t>
                      </a:r>
                    </a:p>
                    <a:p>
                      <a:r>
                        <a:rPr lang="en-US" sz="1800" kern="1200" dirty="0">
                          <a:solidFill>
                            <a:schemeClr val="dk1"/>
                          </a:solidFill>
                          <a:effectLst/>
                          <a:latin typeface="Century Gothic" panose="020B0502020202020204" pitchFamily="34" charset="0"/>
                          <a:ea typeface="+mn-ea"/>
                          <a:cs typeface="Arial" panose="020B0604020202020204" pitchFamily="34" charset="0"/>
                        </a:rPr>
                        <a:t> </a:t>
                      </a:r>
                    </a:p>
                    <a:p>
                      <a:pPr marL="285750" indent="-285750">
                        <a:buFont typeface="Arial" panose="020B0604020202020204" pitchFamily="34" charset="0"/>
                        <a:buChar char="•"/>
                      </a:pPr>
                      <a:r>
                        <a:rPr lang="en-US" sz="1800" kern="1200" dirty="0">
                          <a:solidFill>
                            <a:schemeClr val="dk1"/>
                          </a:solidFill>
                          <a:effectLst/>
                          <a:latin typeface="Century Gothic" panose="020B0502020202020204" pitchFamily="34" charset="0"/>
                          <a:ea typeface="+mn-ea"/>
                          <a:cs typeface="Arial" panose="020B0604020202020204" pitchFamily="34" charset="0"/>
                        </a:rPr>
                        <a:t>Delays in finalising contracts</a:t>
                      </a:r>
                    </a:p>
                    <a:p>
                      <a:endParaRPr lang="en-US" sz="1800" kern="1200" dirty="0">
                        <a:solidFill>
                          <a:schemeClr val="dk1"/>
                        </a:solidFill>
                        <a:effectLst/>
                        <a:latin typeface="Century Gothic" panose="020B0502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dirty="0">
                          <a:solidFill>
                            <a:schemeClr val="dk1"/>
                          </a:solidFill>
                          <a:effectLst/>
                          <a:latin typeface="Century Gothic" panose="020B0502020202020204" pitchFamily="34" charset="0"/>
                          <a:ea typeface="+mn-ea"/>
                          <a:cs typeface="Arial" panose="020B0604020202020204" pitchFamily="34" charset="0"/>
                        </a:rPr>
                        <a:t>Slow spending by implementing agencies</a:t>
                      </a:r>
                    </a:p>
                    <a:p>
                      <a:pPr marL="0" marR="0" lvl="0" indent="0" algn="just" defTabSz="912114"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kern="1200" dirty="0">
                        <a:solidFill>
                          <a:schemeClr val="dk1"/>
                        </a:solidFill>
                        <a:effectLst/>
                        <a:latin typeface="Century Gothic" panose="020B0502020202020204" pitchFamily="34" charset="0"/>
                        <a:ea typeface="+mn-ea"/>
                        <a:cs typeface="Arial" panose="020B0604020202020204" pitchFamily="34" charset="0"/>
                      </a:endParaRPr>
                    </a:p>
                  </a:txBody>
                  <a:tcPr/>
                </a:tc>
                <a:tc>
                  <a:txBody>
                    <a:bodyPr/>
                    <a:lstStyle/>
                    <a:p>
                      <a:pPr marL="0" indent="0" algn="just">
                        <a:buFont typeface="Wingdings" pitchFamily="2" charset="2"/>
                        <a:buNone/>
                      </a:pPr>
                      <a:r>
                        <a:rPr lang="en-US" sz="1800" baseline="0" dirty="0">
                          <a:latin typeface="Century Gothic" panose="020B0502020202020204" pitchFamily="34" charset="0"/>
                          <a:cs typeface="Arial"/>
                        </a:rPr>
                        <a:t>The DSI has started a process of analysing cash surpluses held by entities. This will result in projects with high surpluses receiving no allocation/ and or receiving reduced allocations in the current financial year. The allocations for the aforementioned projects will be moved to projects with shortfalls.</a:t>
                      </a:r>
                    </a:p>
                    <a:p>
                      <a:pPr marL="0" indent="0" algn="just">
                        <a:buFont typeface="Wingdings" pitchFamily="2" charset="2"/>
                        <a:buNone/>
                      </a:pPr>
                      <a:endParaRPr lang="en-US" sz="1800" baseline="0" dirty="0">
                        <a:latin typeface="Century Gothic" panose="020B0502020202020204" pitchFamily="34" charset="0"/>
                        <a:cs typeface="Arial"/>
                      </a:endParaRPr>
                    </a:p>
                  </a:txBody>
                  <a:tcPr/>
                </a:tc>
                <a:extLst>
                  <a:ext uri="{0D108BD9-81ED-4DB2-BD59-A6C34878D82A}">
                    <a16:rowId xmlns:a16="http://schemas.microsoft.com/office/drawing/2014/main" xmlns="" val="3269825514"/>
                  </a:ext>
                </a:extLst>
              </a:tr>
            </a:tbl>
          </a:graphicData>
        </a:graphic>
      </p:graphicFrame>
    </p:spTree>
    <p:extLst>
      <p:ext uri="{BB962C8B-B14F-4D97-AF65-F5344CB8AC3E}">
        <p14:creationId xmlns:p14="http://schemas.microsoft.com/office/powerpoint/2010/main" xmlns="" val="425414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35DA178-EB53-410F-93F9-C8DA58705671}"/>
              </a:ext>
            </a:extLst>
          </p:cNvPr>
          <p:cNvSpPr>
            <a:spLocks noGrp="1"/>
          </p:cNvSpPr>
          <p:nvPr>
            <p:ph type="sldNum" sz="quarter" idx="12"/>
          </p:nvPr>
        </p:nvSpPr>
        <p:spPr/>
        <p:txBody>
          <a:bodyPr/>
          <a:lstStyle/>
          <a:p>
            <a:fld id="{6BEAD508-187F-9C41-8168-FD791BBC9830}" type="slidenum">
              <a:rPr lang="en-US" smtClean="0"/>
              <a:pPr/>
              <a:t>54</a:t>
            </a:fld>
            <a:endParaRPr lang="en-US" dirty="0"/>
          </a:p>
        </p:txBody>
      </p:sp>
      <p:sp>
        <p:nvSpPr>
          <p:cNvPr id="5" name="Title 1">
            <a:extLst>
              <a:ext uri="{FF2B5EF4-FFF2-40B4-BE49-F238E27FC236}">
                <a16:creationId xmlns:a16="http://schemas.microsoft.com/office/drawing/2014/main" xmlns="" id="{B132A4FA-0978-46C7-BC6A-D9AA6B0B52E3}"/>
              </a:ext>
            </a:extLst>
          </p:cNvPr>
          <p:cNvSpPr>
            <a:spLocks noGrp="1"/>
          </p:cNvSpPr>
          <p:nvPr>
            <p:ph type="title"/>
          </p:nvPr>
        </p:nvSpPr>
        <p:spPr>
          <a:xfrm>
            <a:off x="171448" y="212557"/>
            <a:ext cx="8750483" cy="1007403"/>
          </a:xfrm>
        </p:spPr>
        <p:txBody>
          <a:bodyPr>
            <a:noAutofit/>
          </a:bodyPr>
          <a:lstStyle/>
          <a:p>
            <a:r>
              <a:rPr lang="en-GB" sz="3000" dirty="0">
                <a:latin typeface="Gill Sans MT" panose="020B0502020104020203" pitchFamily="34" charset="0"/>
              </a:rPr>
              <a:t> </a:t>
            </a:r>
            <a:r>
              <a:rPr lang="en-GB" sz="3000" b="1" dirty="0">
                <a:latin typeface="Century Gothic" panose="020B0502020202020204" pitchFamily="34" charset="0"/>
              </a:rPr>
              <a:t>Financial Performance Per Programme</a:t>
            </a:r>
            <a:endParaRPr lang="en-US" sz="3000" b="1" dirty="0"/>
          </a:p>
        </p:txBody>
      </p:sp>
      <p:graphicFrame>
        <p:nvGraphicFramePr>
          <p:cNvPr id="6" name="Chart 5">
            <a:extLst>
              <a:ext uri="{FF2B5EF4-FFF2-40B4-BE49-F238E27FC236}">
                <a16:creationId xmlns:a16="http://schemas.microsoft.com/office/drawing/2014/main" xmlns="" id="{591A02D0-90FA-422B-BE48-C13197E0610F}"/>
              </a:ext>
            </a:extLst>
          </p:cNvPr>
          <p:cNvGraphicFramePr>
            <a:graphicFrameLocks/>
          </p:cNvGraphicFramePr>
          <p:nvPr>
            <p:extLst>
              <p:ext uri="{D42A27DB-BD31-4B8C-83A1-F6EECF244321}">
                <p14:modId xmlns:p14="http://schemas.microsoft.com/office/powerpoint/2010/main" xmlns="" val="2885053668"/>
              </p:ext>
            </p:extLst>
          </p:nvPr>
        </p:nvGraphicFramePr>
        <p:xfrm>
          <a:off x="171449" y="1168400"/>
          <a:ext cx="8864396" cy="53602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91257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6B9AC72-71CD-4A71-883E-E68B9E686329}"/>
              </a:ext>
            </a:extLst>
          </p:cNvPr>
          <p:cNvSpPr>
            <a:spLocks noGrp="1"/>
          </p:cNvSpPr>
          <p:nvPr>
            <p:ph type="sldNum" sz="quarter" idx="12"/>
          </p:nvPr>
        </p:nvSpPr>
        <p:spPr/>
        <p:txBody>
          <a:bodyPr/>
          <a:lstStyle/>
          <a:p>
            <a:fld id="{6BEAD508-187F-9C41-8168-FD791BBC9830}" type="slidenum">
              <a:rPr lang="en-US" smtClean="0"/>
              <a:pPr/>
              <a:t>55</a:t>
            </a:fld>
            <a:endParaRPr lang="en-US" dirty="0"/>
          </a:p>
        </p:txBody>
      </p:sp>
      <p:sp>
        <p:nvSpPr>
          <p:cNvPr id="5" name="Title 1">
            <a:extLst>
              <a:ext uri="{FF2B5EF4-FFF2-40B4-BE49-F238E27FC236}">
                <a16:creationId xmlns:a16="http://schemas.microsoft.com/office/drawing/2014/main" xmlns="" id="{978196F9-FBC3-48BD-B5A3-B717DAEFAFEA}"/>
              </a:ext>
            </a:extLst>
          </p:cNvPr>
          <p:cNvSpPr>
            <a:spLocks noGrp="1"/>
          </p:cNvSpPr>
          <p:nvPr>
            <p:ph type="title"/>
          </p:nvPr>
        </p:nvSpPr>
        <p:spPr>
          <a:xfrm>
            <a:off x="60414" y="94990"/>
            <a:ext cx="8861518" cy="1007403"/>
          </a:xfrm>
        </p:spPr>
        <p:txBody>
          <a:bodyPr>
            <a:noAutofit/>
          </a:bodyPr>
          <a:lstStyle/>
          <a:p>
            <a:r>
              <a:rPr lang="en-US" sz="3000" b="1" dirty="0">
                <a:latin typeface="Century Gothic" panose="020B0502020202020204" pitchFamily="34" charset="0"/>
              </a:rPr>
              <a:t>Details of variances on Transfers and Subsidies for Programmes 2, 4 and 5 </a:t>
            </a:r>
            <a:endParaRPr lang="en-US" sz="3000" b="1" dirty="0">
              <a:latin typeface="Gill Sans MT" panose="020B0502020104020203" pitchFamily="34" charset="0"/>
            </a:endParaRPr>
          </a:p>
        </p:txBody>
      </p:sp>
      <p:sp>
        <p:nvSpPr>
          <p:cNvPr id="6" name="Subtitle 2">
            <a:extLst>
              <a:ext uri="{FF2B5EF4-FFF2-40B4-BE49-F238E27FC236}">
                <a16:creationId xmlns:a16="http://schemas.microsoft.com/office/drawing/2014/main" xmlns="" id="{CCD24F2A-200D-4788-B4F8-52B73C81D94A}"/>
              </a:ext>
            </a:extLst>
          </p:cNvPr>
          <p:cNvSpPr>
            <a:spLocks noGrp="1"/>
          </p:cNvSpPr>
          <p:nvPr>
            <p:ph idx="1"/>
          </p:nvPr>
        </p:nvSpPr>
        <p:spPr>
          <a:xfrm>
            <a:off x="60413" y="940457"/>
            <a:ext cx="7886700" cy="407670"/>
          </a:xfrm>
        </p:spPr>
        <p:txBody>
          <a:bodyPr>
            <a:noAutofit/>
          </a:bodyPr>
          <a:lstStyle/>
          <a:p>
            <a:pPr marL="0" indent="0">
              <a:lnSpc>
                <a:spcPct val="150000"/>
              </a:lnSpc>
              <a:buNone/>
            </a:pPr>
            <a:r>
              <a:rPr lang="en-US" sz="2000" b="1" dirty="0">
                <a:latin typeface="Century Gothic" panose="020B0502020202020204" pitchFamily="34" charset="0"/>
              </a:rPr>
              <a:t>Programme 2:  Technology Innovation</a:t>
            </a:r>
          </a:p>
        </p:txBody>
      </p:sp>
      <p:graphicFrame>
        <p:nvGraphicFramePr>
          <p:cNvPr id="8" name="Content Placeholder 4">
            <a:extLst>
              <a:ext uri="{FF2B5EF4-FFF2-40B4-BE49-F238E27FC236}">
                <a16:creationId xmlns:a16="http://schemas.microsoft.com/office/drawing/2014/main" xmlns="" id="{38C9560F-DDE1-49F9-8210-9D2ACC914D97}"/>
              </a:ext>
            </a:extLst>
          </p:cNvPr>
          <p:cNvGraphicFramePr>
            <a:graphicFrameLocks/>
          </p:cNvGraphicFramePr>
          <p:nvPr>
            <p:extLst>
              <p:ext uri="{D42A27DB-BD31-4B8C-83A1-F6EECF244321}">
                <p14:modId xmlns:p14="http://schemas.microsoft.com/office/powerpoint/2010/main" xmlns="" val="2367736389"/>
              </p:ext>
            </p:extLst>
          </p:nvPr>
        </p:nvGraphicFramePr>
        <p:xfrm>
          <a:off x="60413" y="1419493"/>
          <a:ext cx="8972551" cy="5116823"/>
        </p:xfrm>
        <a:graphic>
          <a:graphicData uri="http://schemas.openxmlformats.org/drawingml/2006/table">
            <a:tbl>
              <a:tblPr firstRow="1" bandRow="1">
                <a:tableStyleId>{5C22544A-7EE6-4342-B048-85BDC9FD1C3A}</a:tableStyleId>
              </a:tblPr>
              <a:tblGrid>
                <a:gridCol w="3202639">
                  <a:extLst>
                    <a:ext uri="{9D8B030D-6E8A-4147-A177-3AD203B41FA5}">
                      <a16:colId xmlns:a16="http://schemas.microsoft.com/office/drawing/2014/main" xmlns="" val="940239341"/>
                    </a:ext>
                  </a:extLst>
                </a:gridCol>
                <a:gridCol w="1594867">
                  <a:extLst>
                    <a:ext uri="{9D8B030D-6E8A-4147-A177-3AD203B41FA5}">
                      <a16:colId xmlns:a16="http://schemas.microsoft.com/office/drawing/2014/main" xmlns="" val="1691263736"/>
                    </a:ext>
                  </a:extLst>
                </a:gridCol>
                <a:gridCol w="1590692">
                  <a:extLst>
                    <a:ext uri="{9D8B030D-6E8A-4147-A177-3AD203B41FA5}">
                      <a16:colId xmlns:a16="http://schemas.microsoft.com/office/drawing/2014/main" xmlns="" val="3457182210"/>
                    </a:ext>
                  </a:extLst>
                </a:gridCol>
                <a:gridCol w="1294264">
                  <a:extLst>
                    <a:ext uri="{9D8B030D-6E8A-4147-A177-3AD203B41FA5}">
                      <a16:colId xmlns:a16="http://schemas.microsoft.com/office/drawing/2014/main" xmlns="" val="2686628278"/>
                    </a:ext>
                  </a:extLst>
                </a:gridCol>
                <a:gridCol w="1290089">
                  <a:extLst>
                    <a:ext uri="{9D8B030D-6E8A-4147-A177-3AD203B41FA5}">
                      <a16:colId xmlns:a16="http://schemas.microsoft.com/office/drawing/2014/main" xmlns="" val="797936648"/>
                    </a:ext>
                  </a:extLst>
                </a:gridCol>
              </a:tblGrid>
              <a:tr h="819054">
                <a:tc>
                  <a:txBody>
                    <a:bodyPr/>
                    <a:lstStyle/>
                    <a:p>
                      <a:endParaRPr lang="en-US" sz="1600" dirty="0">
                        <a:latin typeface="Century Gothic" panose="020B0502020202020204" pitchFamily="34" charset="0"/>
                        <a:cs typeface="Arial" panose="020B0604020202020204" pitchFamily="34" charset="0"/>
                      </a:endParaRPr>
                    </a:p>
                    <a:p>
                      <a:r>
                        <a:rPr lang="en-US" sz="1600" dirty="0">
                          <a:latin typeface="Century Gothic" panose="020B0502020202020204" pitchFamily="34" charset="0"/>
                          <a:cs typeface="Arial" panose="020B0604020202020204" pitchFamily="34" charset="0"/>
                        </a:rPr>
                        <a:t>Item</a:t>
                      </a:r>
                      <a:endParaRPr lang="en-ZA" sz="1600" dirty="0">
                        <a:latin typeface="Century Gothic" panose="020B0502020202020204" pitchFamily="34" charset="0"/>
                        <a:cs typeface="Arial" panose="020B0604020202020204" pitchFamily="34" charset="0"/>
                      </a:endParaRPr>
                    </a:p>
                  </a:txBody>
                  <a:tcPr marL="68405" marR="68405" marT="45604" marB="45604"/>
                </a:tc>
                <a:tc>
                  <a:txBody>
                    <a:bodyPr/>
                    <a:lstStyle/>
                    <a:p>
                      <a:pPr algn="ctr"/>
                      <a:r>
                        <a:rPr lang="en-US" sz="1600" dirty="0">
                          <a:latin typeface="Century Gothic" panose="020B0502020202020204" pitchFamily="34" charset="0"/>
                          <a:cs typeface="Arial" panose="020B0604020202020204" pitchFamily="34" charset="0"/>
                        </a:rPr>
                        <a:t>Planned expenditure </a:t>
                      </a:r>
                    </a:p>
                    <a:p>
                      <a:pPr algn="ctr"/>
                      <a:r>
                        <a:rPr lang="en-US" sz="1600" dirty="0">
                          <a:latin typeface="Century Gothic" panose="020B0502020202020204" pitchFamily="34" charset="0"/>
                          <a:cs typeface="Arial" panose="020B0604020202020204" pitchFamily="34" charset="0"/>
                        </a:rPr>
                        <a:t>R’000</a:t>
                      </a:r>
                      <a:endParaRPr lang="en-ZA" sz="1600" dirty="0">
                        <a:latin typeface="Century Gothic" panose="020B0502020202020204" pitchFamily="34" charset="0"/>
                        <a:cs typeface="Arial" panose="020B0604020202020204" pitchFamily="34" charset="0"/>
                      </a:endParaRPr>
                    </a:p>
                  </a:txBody>
                  <a:tcPr marL="68405" marR="68405" marT="45604" marB="45604"/>
                </a:tc>
                <a:tc>
                  <a:txBody>
                    <a:bodyPr/>
                    <a:lstStyle/>
                    <a:p>
                      <a:pPr algn="ctr"/>
                      <a:r>
                        <a:rPr lang="en-US" sz="1600" dirty="0">
                          <a:latin typeface="Century Gothic" panose="020B0502020202020204" pitchFamily="34" charset="0"/>
                          <a:cs typeface="Arial" panose="020B0604020202020204" pitchFamily="34" charset="0"/>
                        </a:rPr>
                        <a:t>Actual expenditure</a:t>
                      </a:r>
                    </a:p>
                    <a:p>
                      <a:pPr algn="ctr"/>
                      <a:r>
                        <a:rPr lang="en-US" sz="1600" dirty="0">
                          <a:latin typeface="Century Gothic" panose="020B0502020202020204" pitchFamily="34" charset="0"/>
                          <a:cs typeface="Arial" panose="020B0604020202020204" pitchFamily="34" charset="0"/>
                        </a:rPr>
                        <a:t>R’000</a:t>
                      </a:r>
                      <a:endParaRPr lang="en-ZA" sz="1600" dirty="0">
                        <a:latin typeface="Century Gothic" panose="020B0502020202020204" pitchFamily="34" charset="0"/>
                        <a:cs typeface="Arial" panose="020B0604020202020204" pitchFamily="34" charset="0"/>
                      </a:endParaRPr>
                    </a:p>
                  </a:txBody>
                  <a:tcPr marL="68405" marR="68405" marT="45604" marB="45604"/>
                </a:tc>
                <a:tc>
                  <a:txBody>
                    <a:bodyPr/>
                    <a:lstStyle/>
                    <a:p>
                      <a:pPr algn="ctr"/>
                      <a:r>
                        <a:rPr lang="en-US" sz="1600" dirty="0">
                          <a:latin typeface="Century Gothic" panose="020B0502020202020204" pitchFamily="34" charset="0"/>
                          <a:cs typeface="Arial" panose="020B0604020202020204" pitchFamily="34" charset="0"/>
                        </a:rPr>
                        <a:t>Variance</a:t>
                      </a:r>
                    </a:p>
                    <a:p>
                      <a:pPr algn="ctr"/>
                      <a:r>
                        <a:rPr lang="en-US" sz="1600" dirty="0">
                          <a:latin typeface="Century Gothic" panose="020B0502020202020204" pitchFamily="34" charset="0"/>
                          <a:cs typeface="Arial" panose="020B0604020202020204" pitchFamily="34" charset="0"/>
                        </a:rPr>
                        <a:t>R’000</a:t>
                      </a:r>
                      <a:endParaRPr lang="en-ZA" sz="1600" dirty="0">
                        <a:latin typeface="Century Gothic" panose="020B0502020202020204" pitchFamily="34" charset="0"/>
                        <a:cs typeface="Arial" panose="020B0604020202020204" pitchFamily="34" charset="0"/>
                      </a:endParaRPr>
                    </a:p>
                  </a:txBody>
                  <a:tcPr marL="68405" marR="68405" marT="45604" marB="45604"/>
                </a:tc>
                <a:tc>
                  <a:txBody>
                    <a:bodyPr/>
                    <a:lstStyle/>
                    <a:p>
                      <a:pPr algn="ctr"/>
                      <a:r>
                        <a:rPr lang="en-US" sz="1600" dirty="0">
                          <a:latin typeface="Century Gothic" panose="020B0502020202020204" pitchFamily="34" charset="0"/>
                          <a:cs typeface="Arial" panose="020B0604020202020204" pitchFamily="34" charset="0"/>
                        </a:rPr>
                        <a:t>% </a:t>
                      </a:r>
                    </a:p>
                    <a:p>
                      <a:pPr algn="ctr"/>
                      <a:r>
                        <a:rPr lang="en-US" sz="1600" dirty="0">
                          <a:latin typeface="Century Gothic" panose="020B0502020202020204" pitchFamily="34" charset="0"/>
                          <a:cs typeface="Arial" panose="020B0604020202020204" pitchFamily="34" charset="0"/>
                        </a:rPr>
                        <a:t>Variance</a:t>
                      </a:r>
                      <a:endParaRPr lang="en-ZA" sz="1600" dirty="0">
                        <a:latin typeface="Century Gothic" panose="020B0502020202020204" pitchFamily="34" charset="0"/>
                        <a:cs typeface="Arial" panose="020B0604020202020204" pitchFamily="34" charset="0"/>
                      </a:endParaRPr>
                    </a:p>
                  </a:txBody>
                  <a:tcPr marL="68405" marR="68405" marT="45604" marB="45604"/>
                </a:tc>
                <a:extLst>
                  <a:ext uri="{0D108BD9-81ED-4DB2-BD59-A6C34878D82A}">
                    <a16:rowId xmlns:a16="http://schemas.microsoft.com/office/drawing/2014/main" xmlns="" val="3240000986"/>
                  </a:ext>
                </a:extLst>
              </a:tr>
              <a:tr h="437521">
                <a:tc>
                  <a:txBody>
                    <a:bodyPr/>
                    <a:lstStyle/>
                    <a:p>
                      <a:pPr algn="l" fontAlgn="ctr"/>
                      <a:r>
                        <a:rPr lang="en-US" sz="1600" b="0" i="0" u="none" strike="noStrike" dirty="0">
                          <a:solidFill>
                            <a:srgbClr val="000000"/>
                          </a:solidFill>
                          <a:effectLst/>
                          <a:latin typeface="Century Gothic" panose="020B0502020202020204" pitchFamily="34" charset="0"/>
                        </a:rPr>
                        <a:t>Health Innovation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51,000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51,000 </a:t>
                      </a:r>
                    </a:p>
                  </a:txBody>
                  <a:tcPr marL="3810" marR="3810" marT="3810" marB="0" anchor="ctr"/>
                </a:tc>
                <a:tc>
                  <a:txBody>
                    <a:bodyPr/>
                    <a:lstStyle/>
                    <a:p>
                      <a:pPr algn="r" fontAlgn="ctr"/>
                      <a:r>
                        <a:rPr lang="en-US" sz="1600" b="0" i="0" u="none" strike="noStrike">
                          <a:solidFill>
                            <a:srgbClr val="000000"/>
                          </a:solidFill>
                          <a:effectLst/>
                          <a:latin typeface="Century Gothic" panose="020B0502020202020204" pitchFamily="34" charset="0"/>
                        </a:rPr>
                        <a:t>100%</a:t>
                      </a:r>
                    </a:p>
                  </a:txBody>
                  <a:tcPr marL="3810" marR="3810" marT="3810" marB="0" anchor="ctr"/>
                </a:tc>
                <a:extLst>
                  <a:ext uri="{0D108BD9-81ED-4DB2-BD59-A6C34878D82A}">
                    <a16:rowId xmlns:a16="http://schemas.microsoft.com/office/drawing/2014/main" xmlns="" val="2141484551"/>
                  </a:ext>
                </a:extLst>
              </a:tr>
              <a:tr h="755868">
                <a:tc>
                  <a:txBody>
                    <a:bodyPr/>
                    <a:lstStyle/>
                    <a:p>
                      <a:pPr algn="l" fontAlgn="ctr"/>
                      <a:r>
                        <a:rPr lang="en-US" sz="1600" b="0" i="0" u="none" strike="noStrike" dirty="0">
                          <a:solidFill>
                            <a:srgbClr val="000000"/>
                          </a:solidFill>
                          <a:effectLst/>
                          <a:latin typeface="Century Gothic" panose="020B0502020202020204" pitchFamily="34" charset="0"/>
                        </a:rPr>
                        <a:t>HIV and Aids Prevention and Treatment Technologies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30,225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30,225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100%</a:t>
                      </a:r>
                    </a:p>
                  </a:txBody>
                  <a:tcPr marL="3810" marR="3810" marT="3810" marB="0" anchor="ctr"/>
                </a:tc>
                <a:extLst>
                  <a:ext uri="{0D108BD9-81ED-4DB2-BD59-A6C34878D82A}">
                    <a16:rowId xmlns:a16="http://schemas.microsoft.com/office/drawing/2014/main" xmlns="" val="10003"/>
                  </a:ext>
                </a:extLst>
              </a:tr>
              <a:tr h="456139">
                <a:tc>
                  <a:txBody>
                    <a:bodyPr/>
                    <a:lstStyle/>
                    <a:p>
                      <a:pPr algn="l" fontAlgn="ctr"/>
                      <a:r>
                        <a:rPr lang="en-US" sz="1600" b="0" i="0" u="none" strike="noStrike" dirty="0">
                          <a:solidFill>
                            <a:srgbClr val="000000"/>
                          </a:solidFill>
                          <a:effectLst/>
                          <a:latin typeface="Century Gothic" panose="020B0502020202020204" pitchFamily="34" charset="0"/>
                        </a:rPr>
                        <a:t>Indigenous Knowledge Systems</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3,599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3,599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100%</a:t>
                      </a:r>
                    </a:p>
                  </a:txBody>
                  <a:tcPr marL="3810" marR="3810" marT="3810" marB="0" anchor="ctr"/>
                </a:tc>
                <a:extLst>
                  <a:ext uri="{0D108BD9-81ED-4DB2-BD59-A6C34878D82A}">
                    <a16:rowId xmlns:a16="http://schemas.microsoft.com/office/drawing/2014/main" xmlns="" val="1500578491"/>
                  </a:ext>
                </a:extLst>
              </a:tr>
              <a:tr h="365321">
                <a:tc>
                  <a:txBody>
                    <a:bodyPr/>
                    <a:lstStyle/>
                    <a:p>
                      <a:pPr algn="l" fontAlgn="ctr"/>
                      <a:r>
                        <a:rPr lang="en-US" sz="1600" b="0" i="0" u="none" strike="noStrike" dirty="0">
                          <a:solidFill>
                            <a:srgbClr val="000000"/>
                          </a:solidFill>
                          <a:effectLst/>
                          <a:latin typeface="Century Gothic" panose="020B0502020202020204" pitchFamily="34" charset="0"/>
                        </a:rPr>
                        <a:t>Innovation Projects</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30,890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30,890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100%</a:t>
                      </a:r>
                    </a:p>
                  </a:txBody>
                  <a:tcPr marL="3810" marR="3810" marT="3810" marB="0" anchor="ctr"/>
                </a:tc>
                <a:extLst>
                  <a:ext uri="{0D108BD9-81ED-4DB2-BD59-A6C34878D82A}">
                    <a16:rowId xmlns:a16="http://schemas.microsoft.com/office/drawing/2014/main" xmlns="" val="2293390545"/>
                  </a:ext>
                </a:extLst>
              </a:tr>
              <a:tr h="509868">
                <a:tc>
                  <a:txBody>
                    <a:bodyPr/>
                    <a:lstStyle/>
                    <a:p>
                      <a:pPr algn="l" fontAlgn="ctr"/>
                      <a:r>
                        <a:rPr lang="en-US" sz="1600" b="0" i="0" u="none" strike="noStrike" dirty="0">
                          <a:solidFill>
                            <a:srgbClr val="000000"/>
                          </a:solidFill>
                          <a:effectLst/>
                          <a:latin typeface="Century Gothic" panose="020B0502020202020204" pitchFamily="34" charset="0"/>
                        </a:rPr>
                        <a:t>South African National Space Agency</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67,398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67,398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extLst>
                  <a:ext uri="{0D108BD9-81ED-4DB2-BD59-A6C34878D82A}">
                    <a16:rowId xmlns:a16="http://schemas.microsoft.com/office/drawing/2014/main" xmlns="" val="953981529"/>
                  </a:ext>
                </a:extLst>
              </a:tr>
              <a:tr h="375158">
                <a:tc>
                  <a:txBody>
                    <a:bodyPr/>
                    <a:lstStyle/>
                    <a:p>
                      <a:pPr algn="l" fontAlgn="ctr"/>
                      <a:r>
                        <a:rPr lang="en-US" sz="1600" b="0" i="0" u="none" strike="noStrike" dirty="0">
                          <a:solidFill>
                            <a:srgbClr val="000000"/>
                          </a:solidFill>
                          <a:effectLst/>
                          <a:latin typeface="Century Gothic" panose="020B0502020202020204" pitchFamily="34" charset="0"/>
                        </a:rPr>
                        <a:t>Space Science</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17,569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17,569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100%</a:t>
                      </a:r>
                    </a:p>
                  </a:txBody>
                  <a:tcPr marL="3810" marR="3810" marT="3810" marB="0" anchor="ctr"/>
                </a:tc>
                <a:extLst>
                  <a:ext uri="{0D108BD9-81ED-4DB2-BD59-A6C34878D82A}">
                    <a16:rowId xmlns:a16="http://schemas.microsoft.com/office/drawing/2014/main" xmlns="" val="3960397978"/>
                  </a:ext>
                </a:extLst>
              </a:tr>
              <a:tr h="442176">
                <a:tc>
                  <a:txBody>
                    <a:bodyPr/>
                    <a:lstStyle/>
                    <a:p>
                      <a:pPr algn="l" fontAlgn="ctr"/>
                      <a:r>
                        <a:rPr lang="en-US" sz="1600" b="0" i="0" u="none" strike="noStrike" dirty="0">
                          <a:solidFill>
                            <a:srgbClr val="000000"/>
                          </a:solidFill>
                          <a:effectLst/>
                          <a:latin typeface="Century Gothic" panose="020B0502020202020204" pitchFamily="34" charset="0"/>
                        </a:rPr>
                        <a:t>Technology Innovation Agency</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149,234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149,234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extLst>
                  <a:ext uri="{0D108BD9-81ED-4DB2-BD59-A6C34878D82A}">
                    <a16:rowId xmlns:a16="http://schemas.microsoft.com/office/drawing/2014/main" xmlns="" val="1618002814"/>
                  </a:ext>
                </a:extLst>
              </a:tr>
              <a:tr h="509868">
                <a:tc>
                  <a:txBody>
                    <a:bodyPr/>
                    <a:lstStyle/>
                    <a:p>
                      <a:pPr algn="l" fontAlgn="ctr"/>
                      <a:r>
                        <a:rPr lang="en-US" sz="1600" b="0" i="0" u="none" strike="noStrike" dirty="0">
                          <a:solidFill>
                            <a:srgbClr val="000000"/>
                          </a:solidFill>
                          <a:effectLst/>
                          <a:latin typeface="Century Gothic" panose="020B0502020202020204" pitchFamily="34" charset="0"/>
                        </a:rPr>
                        <a:t>Technology Transfer Offices Support</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3,000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1,577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1,423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52.6%</a:t>
                      </a:r>
                    </a:p>
                  </a:txBody>
                  <a:tcPr marL="3810" marR="3810" marT="3810" marB="0" anchor="ctr"/>
                </a:tc>
                <a:extLst>
                  <a:ext uri="{0D108BD9-81ED-4DB2-BD59-A6C34878D82A}">
                    <a16:rowId xmlns:a16="http://schemas.microsoft.com/office/drawing/2014/main" xmlns="" val="1465866069"/>
                  </a:ext>
                </a:extLst>
              </a:tr>
              <a:tr h="442176">
                <a:tc>
                  <a:txBody>
                    <a:bodyPr/>
                    <a:lstStyle/>
                    <a:p>
                      <a:pPr algn="l" fontAlgn="ctr"/>
                      <a:r>
                        <a:rPr lang="en-US" sz="1600" b="1" i="0" u="none" strike="noStrike" dirty="0">
                          <a:solidFill>
                            <a:srgbClr val="000000"/>
                          </a:solidFill>
                          <a:effectLst/>
                          <a:latin typeface="Century Gothic" panose="020B0502020202020204" pitchFamily="34" charset="0"/>
                        </a:rPr>
                        <a:t>Total</a:t>
                      </a:r>
                    </a:p>
                  </a:txBody>
                  <a:tcPr marL="3810" marR="3810" marT="3810" marB="0" anchor="ctr"/>
                </a:tc>
                <a:tc>
                  <a:txBody>
                    <a:bodyPr/>
                    <a:lstStyle/>
                    <a:p>
                      <a:pPr algn="r" fontAlgn="ctr"/>
                      <a:r>
                        <a:rPr lang="en-US" sz="1600" b="1" i="0" u="none" strike="noStrike" dirty="0">
                          <a:solidFill>
                            <a:srgbClr val="000000"/>
                          </a:solidFill>
                          <a:effectLst/>
                          <a:latin typeface="Century Gothic" panose="020B0502020202020204" pitchFamily="34" charset="0"/>
                        </a:rPr>
                        <a:t>            352,915 </a:t>
                      </a:r>
                    </a:p>
                  </a:txBody>
                  <a:tcPr marL="3810" marR="3810" marT="3810" marB="0" anchor="ctr"/>
                </a:tc>
                <a:tc>
                  <a:txBody>
                    <a:bodyPr/>
                    <a:lstStyle/>
                    <a:p>
                      <a:pPr algn="r" fontAlgn="ctr"/>
                      <a:r>
                        <a:rPr lang="en-US" sz="1600" b="1" i="0" u="none" strike="noStrike" dirty="0">
                          <a:solidFill>
                            <a:srgbClr val="000000"/>
                          </a:solidFill>
                          <a:effectLst/>
                          <a:latin typeface="Century Gothic" panose="020B0502020202020204" pitchFamily="34" charset="0"/>
                        </a:rPr>
                        <a:t>           218,209 </a:t>
                      </a:r>
                    </a:p>
                  </a:txBody>
                  <a:tcPr marL="3810" marR="3810" marT="3810" marB="0" anchor="ctr"/>
                </a:tc>
                <a:tc>
                  <a:txBody>
                    <a:bodyPr/>
                    <a:lstStyle/>
                    <a:p>
                      <a:pPr algn="r" fontAlgn="ctr"/>
                      <a:r>
                        <a:rPr lang="en-US" sz="1600" b="1" i="0" u="none" strike="noStrike" dirty="0">
                          <a:solidFill>
                            <a:srgbClr val="000000"/>
                          </a:solidFill>
                          <a:effectLst/>
                          <a:latin typeface="Century Gothic" panose="020B0502020202020204" pitchFamily="34" charset="0"/>
                        </a:rPr>
                        <a:t>       134,706 </a:t>
                      </a:r>
                    </a:p>
                  </a:txBody>
                  <a:tcPr marL="3810" marR="3810" marT="3810" marB="0" anchor="ctr"/>
                </a:tc>
                <a:tc>
                  <a:txBody>
                    <a:bodyPr/>
                    <a:lstStyle/>
                    <a:p>
                      <a:pPr algn="r" fontAlgn="ctr"/>
                      <a:r>
                        <a:rPr lang="en-US" sz="1600" b="1" i="0" u="none" strike="noStrike" dirty="0">
                          <a:solidFill>
                            <a:srgbClr val="000000"/>
                          </a:solidFill>
                          <a:effectLst/>
                          <a:latin typeface="Century Gothic" panose="020B0502020202020204" pitchFamily="34" charset="0"/>
                        </a:rPr>
                        <a:t>61.8%</a:t>
                      </a:r>
                    </a:p>
                  </a:txBody>
                  <a:tcPr marL="3810" marR="3810" marT="3810" marB="0" anchor="ctr"/>
                </a:tc>
                <a:extLst>
                  <a:ext uri="{0D108BD9-81ED-4DB2-BD59-A6C34878D82A}">
                    <a16:rowId xmlns:a16="http://schemas.microsoft.com/office/drawing/2014/main" xmlns="" val="48328056"/>
                  </a:ext>
                </a:extLst>
              </a:tr>
            </a:tbl>
          </a:graphicData>
        </a:graphic>
      </p:graphicFrame>
    </p:spTree>
    <p:extLst>
      <p:ext uri="{BB962C8B-B14F-4D97-AF65-F5344CB8AC3E}">
        <p14:creationId xmlns:p14="http://schemas.microsoft.com/office/powerpoint/2010/main" xmlns="" val="2776897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EA30E13-A0C6-46A5-B394-467B0CE74305}"/>
              </a:ext>
            </a:extLst>
          </p:cNvPr>
          <p:cNvSpPr>
            <a:spLocks noGrp="1"/>
          </p:cNvSpPr>
          <p:nvPr>
            <p:ph type="sldNum" sz="quarter" idx="12"/>
          </p:nvPr>
        </p:nvSpPr>
        <p:spPr/>
        <p:txBody>
          <a:bodyPr/>
          <a:lstStyle/>
          <a:p>
            <a:fld id="{6BEAD508-187F-9C41-8168-FD791BBC9830}" type="slidenum">
              <a:rPr lang="en-US" smtClean="0"/>
              <a:pPr/>
              <a:t>56</a:t>
            </a:fld>
            <a:endParaRPr lang="en-US" dirty="0"/>
          </a:p>
        </p:txBody>
      </p:sp>
      <p:sp>
        <p:nvSpPr>
          <p:cNvPr id="5" name="Title 1">
            <a:extLst>
              <a:ext uri="{FF2B5EF4-FFF2-40B4-BE49-F238E27FC236}">
                <a16:creationId xmlns:a16="http://schemas.microsoft.com/office/drawing/2014/main" xmlns="" id="{EADDF405-1C00-418A-8216-872987DBD0E3}"/>
              </a:ext>
            </a:extLst>
          </p:cNvPr>
          <p:cNvSpPr>
            <a:spLocks noGrp="1"/>
          </p:cNvSpPr>
          <p:nvPr>
            <p:ph type="title"/>
          </p:nvPr>
        </p:nvSpPr>
        <p:spPr>
          <a:xfrm>
            <a:off x="0" y="68817"/>
            <a:ext cx="8597466" cy="845535"/>
          </a:xfrm>
        </p:spPr>
        <p:txBody>
          <a:bodyPr>
            <a:noAutofit/>
          </a:bodyPr>
          <a:lstStyle/>
          <a:p>
            <a:r>
              <a:rPr lang="en-US" sz="3000" b="1" dirty="0">
                <a:latin typeface="Century Gothic" panose="020B0502020202020204" pitchFamily="34" charset="0"/>
              </a:rPr>
              <a:t>Reasons for variances on programme 2 projects</a:t>
            </a:r>
            <a:endParaRPr lang="en-US" sz="3000" b="1" dirty="0"/>
          </a:p>
        </p:txBody>
      </p:sp>
      <p:sp>
        <p:nvSpPr>
          <p:cNvPr id="6" name="Subtitle 2">
            <a:extLst>
              <a:ext uri="{FF2B5EF4-FFF2-40B4-BE49-F238E27FC236}">
                <a16:creationId xmlns:a16="http://schemas.microsoft.com/office/drawing/2014/main" xmlns="" id="{68C8E9CD-CC7E-410F-8861-5C643D90910B}"/>
              </a:ext>
            </a:extLst>
          </p:cNvPr>
          <p:cNvSpPr>
            <a:spLocks noGrp="1"/>
          </p:cNvSpPr>
          <p:nvPr>
            <p:ph idx="1"/>
          </p:nvPr>
        </p:nvSpPr>
        <p:spPr>
          <a:xfrm>
            <a:off x="108155" y="994528"/>
            <a:ext cx="8947355" cy="5354425"/>
          </a:xfrm>
        </p:spPr>
        <p:txBody>
          <a:bodyPr>
            <a:noAutofit/>
          </a:bodyPr>
          <a:lstStyle/>
          <a:p>
            <a:pPr algn="just">
              <a:lnSpc>
                <a:spcPct val="150000"/>
              </a:lnSpc>
              <a:spcBef>
                <a:spcPts val="0"/>
              </a:spcBef>
            </a:pPr>
            <a:r>
              <a:rPr lang="en-US" b="1" dirty="0">
                <a:latin typeface="Century Gothic" panose="020B0502020202020204" pitchFamily="34" charset="0"/>
              </a:rPr>
              <a:t>Health Innovation and </a:t>
            </a:r>
            <a:r>
              <a:rPr lang="en-US" b="1" dirty="0">
                <a:solidFill>
                  <a:srgbClr val="000000"/>
                </a:solidFill>
                <a:latin typeface="Century Gothic" panose="020B0502020202020204" pitchFamily="34" charset="0"/>
                <a:ea typeface="+mn-ea"/>
              </a:rPr>
              <a:t>HIV and Aids Prevention and Treatment Technologies</a:t>
            </a:r>
            <a:r>
              <a:rPr lang="en-US" b="1" dirty="0">
                <a:latin typeface="Century Gothic" panose="020B0502020202020204" pitchFamily="34" charset="0"/>
              </a:rPr>
              <a:t>: </a:t>
            </a:r>
            <a:r>
              <a:rPr lang="en-GB" dirty="0">
                <a:latin typeface="Century Gothic" panose="020B0502020202020204" pitchFamily="34" charset="0"/>
                <a:ea typeface="Times New Roman" panose="02020603050405020304" pitchFamily="18" charset="0"/>
              </a:rPr>
              <a:t>Payments could not be processed, as the new Strategic Health Innovation Partnerships initiatives business plan was not yet finalised. It is envisaged that funds will be transferred in August 2021 for this projects.</a:t>
            </a:r>
            <a:endParaRPr lang="en-US" dirty="0">
              <a:latin typeface="Century Gothic" panose="020B0502020202020204" pitchFamily="34" charset="0"/>
              <a:ea typeface="Times New Roman" panose="02020603050405020304" pitchFamily="18" charset="0"/>
            </a:endParaRPr>
          </a:p>
          <a:p>
            <a:pPr marL="0" marR="0" lvl="0" indent="0" algn="just">
              <a:lnSpc>
                <a:spcPct val="150000"/>
              </a:lnSpc>
              <a:spcBef>
                <a:spcPts val="0"/>
              </a:spcBef>
              <a:spcAft>
                <a:spcPts val="0"/>
              </a:spcAft>
              <a:buNone/>
              <a:tabLst>
                <a:tab pos="900430" algn="l"/>
              </a:tabLst>
            </a:pPr>
            <a:endParaRPr lang="en-US" b="1" dirty="0">
              <a:latin typeface="Century Gothic" panose="020B0502020202020204" pitchFamily="34" charset="0"/>
            </a:endParaRPr>
          </a:p>
          <a:p>
            <a:pPr marR="0" lvl="0" algn="just">
              <a:lnSpc>
                <a:spcPct val="150000"/>
              </a:lnSpc>
              <a:spcBef>
                <a:spcPts val="0"/>
              </a:spcBef>
              <a:spcAft>
                <a:spcPts val="0"/>
              </a:spcAft>
              <a:tabLst>
                <a:tab pos="900430" algn="l"/>
              </a:tabLst>
            </a:pPr>
            <a:r>
              <a:rPr lang="en-US" b="1" dirty="0">
                <a:latin typeface="Century Gothic" panose="020B0502020202020204" pitchFamily="34" charset="0"/>
              </a:rPr>
              <a:t>Innovation Projects: </a:t>
            </a:r>
            <a:r>
              <a:rPr lang="en-US" dirty="0">
                <a:latin typeface="Century Gothic" panose="020B0502020202020204" pitchFamily="34" charset="0"/>
              </a:rPr>
              <a:t>The variance was due to funds earmarked for Space weather centre which needed a virement before payment can be made.</a:t>
            </a:r>
            <a:endParaRPr lang="en-GB" dirty="0">
              <a:latin typeface="Century Gothic" panose="020B0502020202020204" pitchFamily="34" charset="0"/>
              <a:ea typeface="Times New Roman" panose="02020603050405020304" pitchFamily="18" charset="0"/>
            </a:endParaRPr>
          </a:p>
          <a:p>
            <a:pPr marL="0" marR="0" lvl="0" indent="0" algn="just">
              <a:lnSpc>
                <a:spcPct val="150000"/>
              </a:lnSpc>
              <a:spcBef>
                <a:spcPts val="0"/>
              </a:spcBef>
              <a:spcAft>
                <a:spcPts val="0"/>
              </a:spcAft>
              <a:buNone/>
              <a:tabLst>
                <a:tab pos="900430" algn="l"/>
              </a:tabLst>
            </a:pPr>
            <a:endParaRPr lang="en-US" dirty="0">
              <a:latin typeface="Century Gothic" panose="020B0502020202020204" pitchFamily="34" charset="0"/>
            </a:endParaRPr>
          </a:p>
          <a:p>
            <a:pPr marR="0" lvl="0" algn="just">
              <a:lnSpc>
                <a:spcPct val="150000"/>
              </a:lnSpc>
              <a:spcBef>
                <a:spcPts val="0"/>
              </a:spcBef>
              <a:spcAft>
                <a:spcPts val="0"/>
              </a:spcAft>
              <a:tabLst>
                <a:tab pos="900430" algn="l"/>
              </a:tabLst>
            </a:pPr>
            <a:endParaRPr lang="en-US" dirty="0">
              <a:latin typeface="Century Gothic" panose="020B0502020202020204" pitchFamily="34" charset="0"/>
            </a:endParaRPr>
          </a:p>
          <a:p>
            <a:pPr marL="0" marR="0" lvl="0" indent="0" algn="just">
              <a:lnSpc>
                <a:spcPct val="150000"/>
              </a:lnSpc>
              <a:spcBef>
                <a:spcPts val="0"/>
              </a:spcBef>
              <a:spcAft>
                <a:spcPts val="0"/>
              </a:spcAft>
              <a:buNone/>
              <a:tabLst>
                <a:tab pos="900430" algn="l"/>
              </a:tabLst>
            </a:pPr>
            <a:endParaRPr lang="en-US" dirty="0">
              <a:latin typeface="Century Gothic" panose="020B0502020202020204" pitchFamily="34" charset="0"/>
            </a:endParaRPr>
          </a:p>
        </p:txBody>
      </p:sp>
    </p:spTree>
    <p:extLst>
      <p:ext uri="{BB962C8B-B14F-4D97-AF65-F5344CB8AC3E}">
        <p14:creationId xmlns:p14="http://schemas.microsoft.com/office/powerpoint/2010/main" xmlns="" val="1021660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D9545CD-30CD-4C6C-A30E-7383DBF7D729}"/>
              </a:ext>
            </a:extLst>
          </p:cNvPr>
          <p:cNvSpPr>
            <a:spLocks noGrp="1"/>
          </p:cNvSpPr>
          <p:nvPr>
            <p:ph type="sldNum" sz="quarter" idx="12"/>
          </p:nvPr>
        </p:nvSpPr>
        <p:spPr/>
        <p:txBody>
          <a:bodyPr/>
          <a:lstStyle/>
          <a:p>
            <a:fld id="{6BEAD508-187F-9C41-8168-FD791BBC9830}" type="slidenum">
              <a:rPr lang="en-US" smtClean="0"/>
              <a:pPr/>
              <a:t>57</a:t>
            </a:fld>
            <a:endParaRPr lang="en-US" dirty="0"/>
          </a:p>
        </p:txBody>
      </p:sp>
      <p:sp>
        <p:nvSpPr>
          <p:cNvPr id="5" name="Title 1">
            <a:extLst>
              <a:ext uri="{FF2B5EF4-FFF2-40B4-BE49-F238E27FC236}">
                <a16:creationId xmlns:a16="http://schemas.microsoft.com/office/drawing/2014/main" xmlns="" id="{8A40E568-290B-41C6-A343-29038AF4EEED}"/>
              </a:ext>
            </a:extLst>
          </p:cNvPr>
          <p:cNvSpPr>
            <a:spLocks noGrp="1"/>
          </p:cNvSpPr>
          <p:nvPr>
            <p:ph type="title"/>
          </p:nvPr>
        </p:nvSpPr>
        <p:spPr>
          <a:xfrm>
            <a:off x="324466" y="108053"/>
            <a:ext cx="8597466" cy="845535"/>
          </a:xfrm>
        </p:spPr>
        <p:txBody>
          <a:bodyPr>
            <a:noAutofit/>
          </a:bodyPr>
          <a:lstStyle/>
          <a:p>
            <a:r>
              <a:rPr lang="en-US" sz="3000" b="1" dirty="0">
                <a:latin typeface="Century Gothic" panose="020B0502020202020204" pitchFamily="34" charset="0"/>
              </a:rPr>
              <a:t>Details of variances on Transfers and Subsidies for Programmes 2, 4 and 5, </a:t>
            </a:r>
            <a:r>
              <a:rPr lang="en-US" sz="3000" b="1" i="1" dirty="0">
                <a:latin typeface="Century Gothic" panose="020B0502020202020204" pitchFamily="34" charset="0"/>
              </a:rPr>
              <a:t>cont</a:t>
            </a:r>
            <a:endParaRPr lang="en-US" sz="3000" b="1" dirty="0">
              <a:latin typeface="Century Gothic" panose="020B0502020202020204" pitchFamily="34" charset="0"/>
            </a:endParaRPr>
          </a:p>
        </p:txBody>
      </p:sp>
      <p:sp>
        <p:nvSpPr>
          <p:cNvPr id="6" name="Subtitle 2">
            <a:extLst>
              <a:ext uri="{FF2B5EF4-FFF2-40B4-BE49-F238E27FC236}">
                <a16:creationId xmlns:a16="http://schemas.microsoft.com/office/drawing/2014/main" xmlns="" id="{BC3C15DA-D267-4E81-87FD-B9E43F642B40}"/>
              </a:ext>
            </a:extLst>
          </p:cNvPr>
          <p:cNvSpPr>
            <a:spLocks noGrp="1"/>
          </p:cNvSpPr>
          <p:nvPr>
            <p:ph idx="1"/>
          </p:nvPr>
        </p:nvSpPr>
        <p:spPr>
          <a:xfrm>
            <a:off x="176981" y="953588"/>
            <a:ext cx="7966334" cy="463701"/>
          </a:xfrm>
        </p:spPr>
        <p:txBody>
          <a:bodyPr>
            <a:noAutofit/>
          </a:bodyPr>
          <a:lstStyle/>
          <a:p>
            <a:pPr marL="0" indent="0">
              <a:lnSpc>
                <a:spcPct val="150000"/>
              </a:lnSpc>
              <a:buNone/>
            </a:pPr>
            <a:r>
              <a:rPr lang="en-US" sz="2000" b="1" dirty="0">
                <a:latin typeface="Century Gothic" panose="020B0502020202020204" pitchFamily="34" charset="0"/>
              </a:rPr>
              <a:t>Programme 4: Research Development and Support</a:t>
            </a:r>
            <a:br>
              <a:rPr lang="en-US" sz="2000" b="1" dirty="0">
                <a:latin typeface="Century Gothic" panose="020B0502020202020204" pitchFamily="34" charset="0"/>
              </a:rPr>
            </a:br>
            <a:endParaRPr lang="en-US" sz="2000" b="1" dirty="0">
              <a:latin typeface="Century Gothic" panose="020B0502020202020204" pitchFamily="34" charset="0"/>
            </a:endParaRPr>
          </a:p>
        </p:txBody>
      </p:sp>
      <p:graphicFrame>
        <p:nvGraphicFramePr>
          <p:cNvPr id="7" name="Content Placeholder 4">
            <a:extLst>
              <a:ext uri="{FF2B5EF4-FFF2-40B4-BE49-F238E27FC236}">
                <a16:creationId xmlns:a16="http://schemas.microsoft.com/office/drawing/2014/main" xmlns="" id="{BACC0EFA-2750-4BD4-B462-33DEE894137D}"/>
              </a:ext>
            </a:extLst>
          </p:cNvPr>
          <p:cNvGraphicFramePr>
            <a:graphicFrameLocks/>
          </p:cNvGraphicFramePr>
          <p:nvPr>
            <p:extLst>
              <p:ext uri="{D42A27DB-BD31-4B8C-83A1-F6EECF244321}">
                <p14:modId xmlns:p14="http://schemas.microsoft.com/office/powerpoint/2010/main" xmlns="" val="4071981052"/>
              </p:ext>
            </p:extLst>
          </p:nvPr>
        </p:nvGraphicFramePr>
        <p:xfrm>
          <a:off x="176981" y="1465868"/>
          <a:ext cx="8858863" cy="4797249"/>
        </p:xfrm>
        <a:graphic>
          <a:graphicData uri="http://schemas.openxmlformats.org/drawingml/2006/table">
            <a:tbl>
              <a:tblPr firstRow="1" bandRow="1">
                <a:tableStyleId>{5C22544A-7EE6-4342-B048-85BDC9FD1C3A}</a:tableStyleId>
              </a:tblPr>
              <a:tblGrid>
                <a:gridCol w="3645401">
                  <a:extLst>
                    <a:ext uri="{9D8B030D-6E8A-4147-A177-3AD203B41FA5}">
                      <a16:colId xmlns:a16="http://schemas.microsoft.com/office/drawing/2014/main" xmlns="" val="940239341"/>
                    </a:ext>
                  </a:extLst>
                </a:gridCol>
                <a:gridCol w="1492796">
                  <a:extLst>
                    <a:ext uri="{9D8B030D-6E8A-4147-A177-3AD203B41FA5}">
                      <a16:colId xmlns:a16="http://schemas.microsoft.com/office/drawing/2014/main" xmlns="" val="1691263736"/>
                    </a:ext>
                  </a:extLst>
                </a:gridCol>
                <a:gridCol w="1425704">
                  <a:extLst>
                    <a:ext uri="{9D8B030D-6E8A-4147-A177-3AD203B41FA5}">
                      <a16:colId xmlns:a16="http://schemas.microsoft.com/office/drawing/2014/main" xmlns="" val="1473657035"/>
                    </a:ext>
                  </a:extLst>
                </a:gridCol>
                <a:gridCol w="1169916">
                  <a:extLst>
                    <a:ext uri="{9D8B030D-6E8A-4147-A177-3AD203B41FA5}">
                      <a16:colId xmlns:a16="http://schemas.microsoft.com/office/drawing/2014/main" xmlns="" val="1569264822"/>
                    </a:ext>
                  </a:extLst>
                </a:gridCol>
                <a:gridCol w="1125046">
                  <a:extLst>
                    <a:ext uri="{9D8B030D-6E8A-4147-A177-3AD203B41FA5}">
                      <a16:colId xmlns:a16="http://schemas.microsoft.com/office/drawing/2014/main" xmlns="" val="797936648"/>
                    </a:ext>
                  </a:extLst>
                </a:gridCol>
              </a:tblGrid>
              <a:tr h="851781">
                <a:tc>
                  <a:txBody>
                    <a:bodyPr/>
                    <a:lstStyle/>
                    <a:p>
                      <a:endParaRPr lang="en-US" sz="1600" dirty="0">
                        <a:latin typeface="Century Gothic" panose="020B0502020202020204" pitchFamily="34" charset="0"/>
                        <a:cs typeface="Arial" panose="020B0604020202020204" pitchFamily="34" charset="0"/>
                      </a:endParaRPr>
                    </a:p>
                    <a:p>
                      <a:r>
                        <a:rPr lang="en-US" sz="1600" dirty="0">
                          <a:latin typeface="Century Gothic" panose="020B0502020202020204" pitchFamily="34" charset="0"/>
                          <a:cs typeface="Arial" panose="020B0604020202020204" pitchFamily="34" charset="0"/>
                        </a:rPr>
                        <a:t>Item</a:t>
                      </a:r>
                      <a:endParaRPr lang="en-ZA" sz="1600" dirty="0">
                        <a:latin typeface="Century Gothic" panose="020B0502020202020204" pitchFamily="34" charset="0"/>
                        <a:cs typeface="Arial" panose="020B0604020202020204" pitchFamily="34" charset="0"/>
                      </a:endParaRPr>
                    </a:p>
                  </a:txBody>
                  <a:tcPr marL="68405" marR="68405" marT="45604" marB="45604"/>
                </a:tc>
                <a:tc>
                  <a:txBody>
                    <a:bodyPr/>
                    <a:lstStyle/>
                    <a:p>
                      <a:pPr algn="ctr"/>
                      <a:r>
                        <a:rPr lang="en-US" sz="1600" dirty="0">
                          <a:latin typeface="Century Gothic" panose="020B0502020202020204" pitchFamily="34" charset="0"/>
                          <a:cs typeface="Arial" panose="020B0604020202020204" pitchFamily="34" charset="0"/>
                        </a:rPr>
                        <a:t>Planned expenditure </a:t>
                      </a:r>
                    </a:p>
                    <a:p>
                      <a:pPr algn="ctr"/>
                      <a:r>
                        <a:rPr lang="en-US" sz="1600" dirty="0">
                          <a:latin typeface="Century Gothic" panose="020B0502020202020204" pitchFamily="34" charset="0"/>
                          <a:cs typeface="Arial" panose="020B0604020202020204" pitchFamily="34" charset="0"/>
                        </a:rPr>
                        <a:t>R’000</a:t>
                      </a:r>
                      <a:endParaRPr lang="en-ZA" sz="1600" dirty="0">
                        <a:latin typeface="Century Gothic" panose="020B0502020202020204" pitchFamily="34" charset="0"/>
                        <a:cs typeface="Arial" panose="020B0604020202020204" pitchFamily="34" charset="0"/>
                      </a:endParaRPr>
                    </a:p>
                  </a:txBody>
                  <a:tcPr marL="68405" marR="68405" marT="45604" marB="45604"/>
                </a:tc>
                <a:tc>
                  <a:txBody>
                    <a:bodyPr/>
                    <a:lstStyle/>
                    <a:p>
                      <a:pPr algn="ctr"/>
                      <a:r>
                        <a:rPr lang="en-US" sz="1600" dirty="0">
                          <a:latin typeface="Century Gothic" panose="020B0502020202020204" pitchFamily="34" charset="0"/>
                          <a:cs typeface="Arial" panose="020B0604020202020204" pitchFamily="34" charset="0"/>
                        </a:rPr>
                        <a:t>Actual expenditure</a:t>
                      </a:r>
                    </a:p>
                    <a:p>
                      <a:pPr algn="ctr"/>
                      <a:r>
                        <a:rPr lang="en-US" sz="1600" dirty="0">
                          <a:latin typeface="Century Gothic" panose="020B0502020202020204" pitchFamily="34" charset="0"/>
                          <a:cs typeface="Arial" panose="020B0604020202020204" pitchFamily="34" charset="0"/>
                        </a:rPr>
                        <a:t>R’000</a:t>
                      </a:r>
                      <a:endParaRPr lang="en-ZA" sz="1600" dirty="0">
                        <a:latin typeface="Century Gothic" panose="020B0502020202020204" pitchFamily="34" charset="0"/>
                        <a:cs typeface="Arial" panose="020B0604020202020204" pitchFamily="34" charset="0"/>
                      </a:endParaRPr>
                    </a:p>
                  </a:txBody>
                  <a:tcPr marL="68405" marR="68405" marT="45604" marB="45604"/>
                </a:tc>
                <a:tc>
                  <a:txBody>
                    <a:bodyPr/>
                    <a:lstStyle/>
                    <a:p>
                      <a:pPr algn="ctr"/>
                      <a:r>
                        <a:rPr lang="en-US" sz="1600" dirty="0">
                          <a:latin typeface="Century Gothic" panose="020B0502020202020204" pitchFamily="34" charset="0"/>
                          <a:cs typeface="Arial" panose="020B0604020202020204" pitchFamily="34" charset="0"/>
                        </a:rPr>
                        <a:t>Variance R’000</a:t>
                      </a:r>
                      <a:endParaRPr lang="en-ZA" sz="1600" dirty="0">
                        <a:latin typeface="Century Gothic" panose="020B0502020202020204" pitchFamily="34" charset="0"/>
                        <a:cs typeface="Arial" panose="020B0604020202020204" pitchFamily="34" charset="0"/>
                      </a:endParaRPr>
                    </a:p>
                  </a:txBody>
                  <a:tcPr marL="68405" marR="68405" marT="45604" marB="45604"/>
                </a:tc>
                <a:tc>
                  <a:txBody>
                    <a:bodyPr/>
                    <a:lstStyle/>
                    <a:p>
                      <a:pPr algn="ctr"/>
                      <a:r>
                        <a:rPr lang="en-US" sz="1600" dirty="0">
                          <a:latin typeface="Century Gothic" panose="020B0502020202020204" pitchFamily="34" charset="0"/>
                          <a:cs typeface="Arial" panose="020B0604020202020204" pitchFamily="34" charset="0"/>
                        </a:rPr>
                        <a:t>% </a:t>
                      </a:r>
                    </a:p>
                    <a:p>
                      <a:pPr algn="ctr"/>
                      <a:r>
                        <a:rPr lang="en-US" sz="1600" dirty="0">
                          <a:latin typeface="Century Gothic" panose="020B0502020202020204" pitchFamily="34" charset="0"/>
                          <a:cs typeface="Arial" panose="020B0604020202020204" pitchFamily="34" charset="0"/>
                        </a:rPr>
                        <a:t>Variance</a:t>
                      </a:r>
                      <a:endParaRPr lang="en-ZA" sz="1600" dirty="0">
                        <a:latin typeface="Century Gothic" panose="020B0502020202020204" pitchFamily="34" charset="0"/>
                        <a:cs typeface="Arial" panose="020B0604020202020204" pitchFamily="34" charset="0"/>
                      </a:endParaRPr>
                    </a:p>
                  </a:txBody>
                  <a:tcPr marL="68405" marR="68405" marT="45604" marB="45604"/>
                </a:tc>
                <a:extLst>
                  <a:ext uri="{0D108BD9-81ED-4DB2-BD59-A6C34878D82A}">
                    <a16:rowId xmlns:a16="http://schemas.microsoft.com/office/drawing/2014/main" xmlns="" val="3240000986"/>
                  </a:ext>
                </a:extLst>
              </a:tr>
              <a:tr h="398320">
                <a:tc>
                  <a:txBody>
                    <a:bodyPr/>
                    <a:lstStyle/>
                    <a:p>
                      <a:pPr algn="l" fontAlgn="ctr"/>
                      <a:r>
                        <a:rPr lang="en-US" sz="1600" b="0" i="0" u="none" strike="noStrike" dirty="0">
                          <a:solidFill>
                            <a:srgbClr val="000000"/>
                          </a:solidFill>
                          <a:effectLst/>
                          <a:latin typeface="Century Gothic" panose="020B0502020202020204" pitchFamily="34" charset="0"/>
                          <a:cs typeface="Arial" panose="020B0604020202020204" pitchFamily="34" charset="0"/>
                        </a:rPr>
                        <a:t>Academy of Science of South Africa  </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8,302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8,302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a:t>
                      </a:r>
                    </a:p>
                  </a:txBody>
                  <a:tcPr marL="3810" marR="3810" marT="3810" marB="0" anchor="ctr"/>
                </a:tc>
                <a:extLst>
                  <a:ext uri="{0D108BD9-81ED-4DB2-BD59-A6C34878D82A}">
                    <a16:rowId xmlns:a16="http://schemas.microsoft.com/office/drawing/2014/main" xmlns="" val="3370840552"/>
                  </a:ext>
                </a:extLst>
              </a:tr>
              <a:tr h="376129">
                <a:tc>
                  <a:txBody>
                    <a:bodyPr/>
                    <a:lstStyle/>
                    <a:p>
                      <a:pPr algn="l" fontAlgn="ctr"/>
                      <a:r>
                        <a:rPr lang="en-US" sz="1600" b="0" i="0" u="none" strike="noStrike" dirty="0">
                          <a:solidFill>
                            <a:srgbClr val="000000"/>
                          </a:solidFill>
                          <a:effectLst/>
                          <a:latin typeface="Century Gothic" panose="020B0502020202020204" pitchFamily="34" charset="0"/>
                          <a:cs typeface="Arial" panose="020B0604020202020204" pitchFamily="34" charset="0"/>
                        </a:rPr>
                        <a:t>Astronomy</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4,955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4,955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a:t>
                      </a:r>
                    </a:p>
                  </a:txBody>
                  <a:tcPr marL="3810" marR="3810" marT="3810" marB="0" anchor="ctr"/>
                </a:tc>
                <a:extLst>
                  <a:ext uri="{0D108BD9-81ED-4DB2-BD59-A6C34878D82A}">
                    <a16:rowId xmlns:a16="http://schemas.microsoft.com/office/drawing/2014/main" xmlns="" val="2380204835"/>
                  </a:ext>
                </a:extLst>
              </a:tr>
              <a:tr h="574929">
                <a:tc>
                  <a:txBody>
                    <a:bodyPr/>
                    <a:lstStyle/>
                    <a:p>
                      <a:pPr algn="l" fontAlgn="ctr"/>
                      <a:r>
                        <a:rPr lang="en-US" sz="1600" b="0" i="0" u="none" strike="noStrike" dirty="0">
                          <a:solidFill>
                            <a:srgbClr val="000000"/>
                          </a:solidFill>
                          <a:effectLst/>
                          <a:latin typeface="Century Gothic" panose="020B0502020202020204" pitchFamily="34" charset="0"/>
                          <a:cs typeface="Arial" panose="020B0604020202020204" pitchFamily="34" charset="0"/>
                        </a:rPr>
                        <a:t>Basic Science Development and Support </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35,276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35,276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a:t>
                      </a:r>
                    </a:p>
                  </a:txBody>
                  <a:tcPr marL="3810" marR="3810" marT="3810" marB="0" anchor="ctr"/>
                </a:tc>
                <a:extLst>
                  <a:ext uri="{0D108BD9-81ED-4DB2-BD59-A6C34878D82A}">
                    <a16:rowId xmlns:a16="http://schemas.microsoft.com/office/drawing/2014/main" xmlns="" val="1004356331"/>
                  </a:ext>
                </a:extLst>
              </a:tr>
              <a:tr h="370802">
                <a:tc>
                  <a:txBody>
                    <a:bodyPr/>
                    <a:lstStyle/>
                    <a:p>
                      <a:pPr algn="l" fontAlgn="ctr"/>
                      <a:r>
                        <a:rPr lang="en-ZA" sz="1600" b="0" i="0" u="none" strike="noStrike" dirty="0">
                          <a:solidFill>
                            <a:srgbClr val="000000"/>
                          </a:solidFill>
                          <a:effectLst/>
                          <a:latin typeface="Century Gothic" panose="020B0502020202020204" pitchFamily="34" charset="0"/>
                          <a:cs typeface="Arial" panose="020B0604020202020204" pitchFamily="34" charset="0"/>
                        </a:rPr>
                        <a:t>Human Resource Development </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52,000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38,000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14,000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73.1%</a:t>
                      </a:r>
                    </a:p>
                  </a:txBody>
                  <a:tcPr marL="3810" marR="3810" marT="3810" marB="0" anchor="ctr"/>
                </a:tc>
                <a:extLst>
                  <a:ext uri="{0D108BD9-81ED-4DB2-BD59-A6C34878D82A}">
                    <a16:rowId xmlns:a16="http://schemas.microsoft.com/office/drawing/2014/main" xmlns="" val="2199058565"/>
                  </a:ext>
                </a:extLst>
              </a:tr>
              <a:tr h="402196">
                <a:tc>
                  <a:txBody>
                    <a:bodyPr/>
                    <a:lstStyle/>
                    <a:p>
                      <a:pPr algn="l" fontAlgn="ctr"/>
                      <a:r>
                        <a:rPr lang="en-ZA" sz="1600" b="0" i="0" u="none" strike="noStrike" dirty="0">
                          <a:solidFill>
                            <a:srgbClr val="000000"/>
                          </a:solidFill>
                          <a:effectLst/>
                          <a:latin typeface="Century Gothic" panose="020B0502020202020204" pitchFamily="34" charset="0"/>
                          <a:cs typeface="Arial" panose="020B0604020202020204" pitchFamily="34" charset="0"/>
                        </a:rPr>
                        <a:t>National Research Foundation </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240,646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240,646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a:t>
                      </a:r>
                    </a:p>
                  </a:txBody>
                  <a:tcPr marL="3810" marR="3810" marT="3810" marB="0" anchor="ctr"/>
                </a:tc>
                <a:extLst>
                  <a:ext uri="{0D108BD9-81ED-4DB2-BD59-A6C34878D82A}">
                    <a16:rowId xmlns:a16="http://schemas.microsoft.com/office/drawing/2014/main" xmlns="" val="3780397370"/>
                  </a:ext>
                </a:extLst>
              </a:tr>
              <a:tr h="514763">
                <a:tc>
                  <a:txBody>
                    <a:bodyPr/>
                    <a:lstStyle/>
                    <a:p>
                      <a:pPr algn="l" fontAlgn="ctr"/>
                      <a:r>
                        <a:rPr lang="en-ZA" sz="1600" b="0" i="0" u="none" strike="noStrike" dirty="0">
                          <a:solidFill>
                            <a:srgbClr val="000000"/>
                          </a:solidFill>
                          <a:effectLst/>
                          <a:latin typeface="Century Gothic" panose="020B0502020202020204" pitchFamily="34" charset="0"/>
                          <a:cs typeface="Arial" panose="020B0604020202020204" pitchFamily="34" charset="0"/>
                        </a:rPr>
                        <a:t>Research and Development Infrastructure</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263,630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263,630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100%</a:t>
                      </a:r>
                    </a:p>
                  </a:txBody>
                  <a:tcPr marL="3810" marR="3810" marT="3810" marB="0" anchor="ctr"/>
                </a:tc>
                <a:extLst>
                  <a:ext uri="{0D108BD9-81ED-4DB2-BD59-A6C34878D82A}">
                    <a16:rowId xmlns:a16="http://schemas.microsoft.com/office/drawing/2014/main" xmlns="" val="871703611"/>
                  </a:ext>
                </a:extLst>
              </a:tr>
              <a:tr h="427917">
                <a:tc>
                  <a:txBody>
                    <a:bodyPr/>
                    <a:lstStyle/>
                    <a:p>
                      <a:pPr algn="l" fontAlgn="ctr"/>
                      <a:r>
                        <a:rPr lang="en-ZA" sz="1600" b="0" i="0" u="none" strike="noStrike" dirty="0">
                          <a:solidFill>
                            <a:srgbClr val="000000"/>
                          </a:solidFill>
                          <a:effectLst/>
                          <a:latin typeface="Century Gothic" panose="020B0502020202020204" pitchFamily="34" charset="0"/>
                          <a:cs typeface="Arial" panose="020B0604020202020204" pitchFamily="34" charset="0"/>
                        </a:rPr>
                        <a:t>Science Awareness</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29,657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16,536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13,121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55.8%</a:t>
                      </a:r>
                    </a:p>
                  </a:txBody>
                  <a:tcPr marL="3810" marR="3810" marT="3810" marB="0" anchor="ctr"/>
                </a:tc>
                <a:extLst>
                  <a:ext uri="{0D108BD9-81ED-4DB2-BD59-A6C34878D82A}">
                    <a16:rowId xmlns:a16="http://schemas.microsoft.com/office/drawing/2014/main" xmlns="" val="1989246608"/>
                  </a:ext>
                </a:extLst>
              </a:tr>
              <a:tr h="414780">
                <a:tc>
                  <a:txBody>
                    <a:bodyPr/>
                    <a:lstStyle/>
                    <a:p>
                      <a:pPr algn="l" fontAlgn="ctr"/>
                      <a:r>
                        <a:rPr lang="en-ZA" sz="1600" b="0" i="0" u="none" strike="noStrike" dirty="0">
                          <a:solidFill>
                            <a:srgbClr val="000000"/>
                          </a:solidFill>
                          <a:effectLst/>
                          <a:latin typeface="Century Gothic" panose="020B0502020202020204" pitchFamily="34" charset="0"/>
                          <a:cs typeface="Arial" panose="020B0604020202020204" pitchFamily="34" charset="0"/>
                        </a:rPr>
                        <a:t>Strategic Science Platforms</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2,500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640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1,860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25.6%</a:t>
                      </a:r>
                    </a:p>
                  </a:txBody>
                  <a:tcPr marL="3810" marR="3810" marT="3810" marB="0" anchor="ctr"/>
                </a:tc>
                <a:extLst>
                  <a:ext uri="{0D108BD9-81ED-4DB2-BD59-A6C34878D82A}">
                    <a16:rowId xmlns:a16="http://schemas.microsoft.com/office/drawing/2014/main" xmlns="" val="2673182069"/>
                  </a:ext>
                </a:extLst>
              </a:tr>
              <a:tr h="465632">
                <a:tc>
                  <a:txBody>
                    <a:bodyPr/>
                    <a:lstStyle/>
                    <a:p>
                      <a:pPr algn="l" fontAlgn="ctr"/>
                      <a:r>
                        <a:rPr lang="en-ZA" sz="1600" b="1" i="0" u="none" strike="noStrike" dirty="0">
                          <a:solidFill>
                            <a:srgbClr val="000000"/>
                          </a:solidFill>
                          <a:effectLst/>
                          <a:latin typeface="Century Gothic" panose="020B0502020202020204" pitchFamily="34" charset="0"/>
                          <a:cs typeface="Arial" panose="020B0604020202020204" pitchFamily="34" charset="0"/>
                        </a:rPr>
                        <a:t>Total</a:t>
                      </a:r>
                    </a:p>
                  </a:txBody>
                  <a:tcPr marL="9525" marR="9525" marT="9525" marB="0" anchor="ctr"/>
                </a:tc>
                <a:tc>
                  <a:txBody>
                    <a:bodyPr/>
                    <a:lstStyle/>
                    <a:p>
                      <a:pPr algn="r" fontAlgn="ctr"/>
                      <a:r>
                        <a:rPr lang="en-US" sz="1600" b="1" i="0" u="none" strike="noStrike" dirty="0">
                          <a:solidFill>
                            <a:srgbClr val="000000"/>
                          </a:solidFill>
                          <a:effectLst/>
                          <a:latin typeface="Century Gothic" panose="020B0502020202020204" pitchFamily="34" charset="0"/>
                        </a:rPr>
                        <a:t>          636,966 </a:t>
                      </a:r>
                    </a:p>
                  </a:txBody>
                  <a:tcPr marL="3810" marR="3810" marT="3810" marB="0" anchor="ctr"/>
                </a:tc>
                <a:tc>
                  <a:txBody>
                    <a:bodyPr/>
                    <a:lstStyle/>
                    <a:p>
                      <a:pPr algn="r" fontAlgn="ctr"/>
                      <a:r>
                        <a:rPr lang="en-US" sz="1600" b="1" i="0" u="none" strike="noStrike" dirty="0">
                          <a:solidFill>
                            <a:srgbClr val="000000"/>
                          </a:solidFill>
                          <a:effectLst/>
                          <a:latin typeface="Century Gothic" panose="020B0502020202020204" pitchFamily="34" charset="0"/>
                        </a:rPr>
                        <a:t>        344,355 </a:t>
                      </a:r>
                    </a:p>
                  </a:txBody>
                  <a:tcPr marL="3810" marR="3810" marT="3810" marB="0" anchor="ctr"/>
                </a:tc>
                <a:tc>
                  <a:txBody>
                    <a:bodyPr/>
                    <a:lstStyle/>
                    <a:p>
                      <a:pPr algn="r" fontAlgn="ctr"/>
                      <a:r>
                        <a:rPr lang="en-US" sz="1600" b="1" i="0" u="none" strike="noStrike" dirty="0">
                          <a:solidFill>
                            <a:srgbClr val="000000"/>
                          </a:solidFill>
                          <a:effectLst/>
                          <a:latin typeface="Century Gothic" panose="020B0502020202020204" pitchFamily="34" charset="0"/>
                        </a:rPr>
                        <a:t>    292,611 </a:t>
                      </a:r>
                    </a:p>
                  </a:txBody>
                  <a:tcPr marL="3810" marR="3810" marT="3810" marB="0" anchor="ctr"/>
                </a:tc>
                <a:tc>
                  <a:txBody>
                    <a:bodyPr/>
                    <a:lstStyle/>
                    <a:p>
                      <a:pPr algn="r" fontAlgn="ctr"/>
                      <a:r>
                        <a:rPr lang="en-US" sz="1600" b="1" i="0" u="none" strike="noStrike" dirty="0">
                          <a:solidFill>
                            <a:srgbClr val="000000"/>
                          </a:solidFill>
                          <a:effectLst/>
                          <a:latin typeface="Century Gothic" panose="020B0502020202020204" pitchFamily="34" charset="0"/>
                        </a:rPr>
                        <a:t>54.1%</a:t>
                      </a:r>
                    </a:p>
                  </a:txBody>
                  <a:tcPr marL="3810" marR="3810" marT="3810" marB="0" anchor="ctr"/>
                </a:tc>
                <a:extLst>
                  <a:ext uri="{0D108BD9-81ED-4DB2-BD59-A6C34878D82A}">
                    <a16:rowId xmlns:a16="http://schemas.microsoft.com/office/drawing/2014/main" xmlns="" val="1530413640"/>
                  </a:ext>
                </a:extLst>
              </a:tr>
            </a:tbl>
          </a:graphicData>
        </a:graphic>
      </p:graphicFrame>
    </p:spTree>
    <p:extLst>
      <p:ext uri="{BB962C8B-B14F-4D97-AF65-F5344CB8AC3E}">
        <p14:creationId xmlns:p14="http://schemas.microsoft.com/office/powerpoint/2010/main" xmlns="" val="3956591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D795A-2EA6-43A3-8E63-2726996A50CB}"/>
              </a:ext>
            </a:extLst>
          </p:cNvPr>
          <p:cNvSpPr>
            <a:spLocks noGrp="1"/>
          </p:cNvSpPr>
          <p:nvPr>
            <p:ph type="title"/>
          </p:nvPr>
        </p:nvSpPr>
        <p:spPr>
          <a:xfrm>
            <a:off x="108155" y="0"/>
            <a:ext cx="8495071" cy="898716"/>
          </a:xfrm>
        </p:spPr>
        <p:txBody>
          <a:bodyPr>
            <a:noAutofit/>
          </a:bodyPr>
          <a:lstStyle/>
          <a:p>
            <a:r>
              <a:rPr lang="en-US" sz="3000" b="1" dirty="0">
                <a:latin typeface="Century Gothic" panose="020B0502020202020204" pitchFamily="34" charset="0"/>
              </a:rPr>
              <a:t>Reasons for variances on programme 4 projects</a:t>
            </a:r>
          </a:p>
        </p:txBody>
      </p:sp>
      <p:sp>
        <p:nvSpPr>
          <p:cNvPr id="3" name="Content Placeholder 2">
            <a:extLst>
              <a:ext uri="{FF2B5EF4-FFF2-40B4-BE49-F238E27FC236}">
                <a16:creationId xmlns:a16="http://schemas.microsoft.com/office/drawing/2014/main" xmlns="" id="{59DFB9F9-E6C2-4B55-A620-0B40AF8069E9}"/>
              </a:ext>
            </a:extLst>
          </p:cNvPr>
          <p:cNvSpPr>
            <a:spLocks noGrp="1"/>
          </p:cNvSpPr>
          <p:nvPr>
            <p:ph idx="1"/>
          </p:nvPr>
        </p:nvSpPr>
        <p:spPr>
          <a:xfrm>
            <a:off x="108155" y="989814"/>
            <a:ext cx="8937522" cy="5212866"/>
          </a:xfrm>
        </p:spPr>
        <p:txBody>
          <a:bodyPr>
            <a:normAutofit fontScale="70000" lnSpcReduction="20000"/>
          </a:bodyPr>
          <a:lstStyle/>
          <a:p>
            <a:pPr lvl="0" algn="just">
              <a:lnSpc>
                <a:spcPct val="170000"/>
              </a:lnSpc>
            </a:pPr>
            <a:r>
              <a:rPr lang="en-US" sz="2900" b="1" dirty="0">
                <a:latin typeface="Century Gothic" panose="020B0502020202020204" pitchFamily="34" charset="0"/>
              </a:rPr>
              <a:t>Human Resource Development: </a:t>
            </a:r>
            <a:r>
              <a:rPr lang="en-GB" sz="2900" dirty="0">
                <a:latin typeface="Century Gothic" panose="020B0502020202020204" pitchFamily="34" charset="0"/>
              </a:rPr>
              <a:t>From the variance amount, two payment advices were submitted for processing late in June 2021 towards the Lindau and South African Council for Natural Scientific Professions projects, while the other R7 million will be transferred to the National Research Foundation in August 2021 for the revised</a:t>
            </a:r>
            <a:r>
              <a:rPr lang="en-ZA" sz="2900" dirty="0">
                <a:latin typeface="Century Gothic" panose="020B0502020202020204" pitchFamily="34" charset="0"/>
              </a:rPr>
              <a:t>  </a:t>
            </a:r>
            <a:r>
              <a:rPr lang="en-GB" sz="2900" dirty="0">
                <a:latin typeface="Century Gothic" panose="020B0502020202020204" pitchFamily="34" charset="0"/>
              </a:rPr>
              <a:t>Internship Programme activities</a:t>
            </a:r>
            <a:r>
              <a:rPr lang="en-ZA" sz="2900" dirty="0">
                <a:latin typeface="Century Gothic" panose="020B0502020202020204" pitchFamily="34" charset="0"/>
              </a:rPr>
              <a:t> </a:t>
            </a:r>
            <a:r>
              <a:rPr lang="en-GB" sz="2900" dirty="0">
                <a:latin typeface="Century Gothic" panose="020B0502020202020204" pitchFamily="34" charset="0"/>
              </a:rPr>
              <a:t>.</a:t>
            </a:r>
            <a:endParaRPr lang="en-US" sz="2900" dirty="0">
              <a:latin typeface="Century Gothic" panose="020B0502020202020204" pitchFamily="34" charset="0"/>
            </a:endParaRPr>
          </a:p>
          <a:p>
            <a:pPr algn="just"/>
            <a:endParaRPr lang="en-GB" sz="2900" dirty="0">
              <a:latin typeface="Century Gothic" panose="020B0502020202020204" pitchFamily="34" charset="0"/>
            </a:endParaRPr>
          </a:p>
          <a:p>
            <a:pPr algn="just">
              <a:lnSpc>
                <a:spcPct val="150000"/>
              </a:lnSpc>
            </a:pPr>
            <a:r>
              <a:rPr lang="en-GB" sz="2900" b="1" dirty="0">
                <a:latin typeface="Century Gothic" panose="020B0502020202020204" pitchFamily="34" charset="0"/>
              </a:rPr>
              <a:t>Research and Development Infrastructure: </a:t>
            </a:r>
            <a:r>
              <a:rPr lang="en-GB" sz="2900" dirty="0">
                <a:latin typeface="Century Gothic" panose="020B0502020202020204" pitchFamily="34" charset="0"/>
              </a:rPr>
              <a:t>The consolidated DSI-NRF contract is in the final stages of sign-off by the NRF.  The finalisation of the contract was delayed owing to concerns raised about the cash surpluses at the NRF and how these unspent funds would be used.</a:t>
            </a:r>
            <a:endParaRPr lang="en-GB" sz="2900" b="1" dirty="0">
              <a:latin typeface="Century Gothic" panose="020B0502020202020204" pitchFamily="34" charset="0"/>
            </a:endParaRPr>
          </a:p>
          <a:p>
            <a:pPr marL="0" marR="0" lvl="0" indent="0" algn="just">
              <a:lnSpc>
                <a:spcPct val="150000"/>
              </a:lnSpc>
              <a:spcBef>
                <a:spcPts val="0"/>
              </a:spcBef>
              <a:spcAft>
                <a:spcPts val="0"/>
              </a:spcAft>
              <a:buNone/>
              <a:tabLst>
                <a:tab pos="900430" algn="l"/>
                <a:tab pos="971550" algn="l"/>
                <a:tab pos="1085850" algn="l"/>
                <a:tab pos="1200150" algn="l"/>
              </a:tabLst>
            </a:pPr>
            <a:endParaRPr lang="en-US" dirty="0">
              <a:latin typeface="Century Gothic" panose="020B0502020202020204" pitchFamily="34" charset="0"/>
              <a:ea typeface="Times New Roman" panose="02020603050405020304" pitchFamily="18" charset="0"/>
            </a:endParaRPr>
          </a:p>
          <a:p>
            <a:pPr algn="just">
              <a:lnSpc>
                <a:spcPct val="150000"/>
              </a:lnSpc>
            </a:pPr>
            <a:endParaRPr lang="en-US"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xmlns="" id="{F56F2715-76E3-4AB1-B58C-D745859657E9}"/>
              </a:ext>
            </a:extLst>
          </p:cNvPr>
          <p:cNvSpPr>
            <a:spLocks noGrp="1"/>
          </p:cNvSpPr>
          <p:nvPr>
            <p:ph type="sldNum" sz="quarter" idx="12"/>
          </p:nvPr>
        </p:nvSpPr>
        <p:spPr/>
        <p:txBody>
          <a:bodyPr/>
          <a:lstStyle/>
          <a:p>
            <a:fld id="{6BEAD508-187F-9C41-8168-FD791BBC9830}" type="slidenum">
              <a:rPr lang="en-US" smtClean="0"/>
              <a:pPr/>
              <a:t>58</a:t>
            </a:fld>
            <a:endParaRPr lang="en-US" dirty="0"/>
          </a:p>
        </p:txBody>
      </p:sp>
    </p:spTree>
    <p:extLst>
      <p:ext uri="{BB962C8B-B14F-4D97-AF65-F5344CB8AC3E}">
        <p14:creationId xmlns:p14="http://schemas.microsoft.com/office/powerpoint/2010/main" xmlns="" val="68251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865A29-94FC-5F40-9DD2-C510EAEEF717}"/>
              </a:ext>
            </a:extLst>
          </p:cNvPr>
          <p:cNvSpPr>
            <a:spLocks noGrp="1"/>
          </p:cNvSpPr>
          <p:nvPr>
            <p:ph type="sldNum" sz="quarter" idx="12"/>
          </p:nvPr>
        </p:nvSpPr>
        <p:spPr/>
        <p:txBody>
          <a:bodyPr/>
          <a:lstStyle/>
          <a:p>
            <a:fld id="{6BEAD508-187F-9C41-8168-FD791BBC9830}" type="slidenum">
              <a:rPr lang="en-US" smtClean="0"/>
              <a:pPr/>
              <a:t>5</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29981"/>
            <a:ext cx="9144000" cy="973014"/>
          </a:xfrm>
        </p:spPr>
        <p:txBody>
          <a:bodyPr>
            <a:noAutofit/>
          </a:bodyPr>
          <a:lstStyle/>
          <a:p>
            <a:r>
              <a:rPr lang="en-US" sz="2900" b="1" dirty="0">
                <a:latin typeface="Century Gothic" panose="020B0502020202020204" pitchFamily="34" charset="0"/>
              </a:rPr>
              <a:t>A TRANSFORMED, INCLUSIVE, RESPONSIVE COORDINATED AND EFFICIENT NSI  </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7"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73015"/>
            <a:ext cx="9144000" cy="5867523"/>
          </a:xfrm>
        </p:spPr>
        <p:txBody>
          <a:bodyPr>
            <a:noAutofit/>
          </a:bodyPr>
          <a:lstStyle/>
          <a:p>
            <a:pPr marL="0" indent="0" algn="just">
              <a:lnSpc>
                <a:spcPct val="150000"/>
              </a:lnSpc>
              <a:buClr>
                <a:schemeClr val="accent4"/>
              </a:buClr>
              <a:buNone/>
            </a:pPr>
            <a:r>
              <a:rPr lang="en-US" sz="2000" b="1" i="1" dirty="0">
                <a:solidFill>
                  <a:schemeClr val="tx1"/>
                </a:solidFill>
                <a:latin typeface="Century Gothic" panose="020B0502020202020204" pitchFamily="34" charset="0"/>
              </a:rPr>
              <a:t>Progress on the STI Decadal Plan 2021–2031</a:t>
            </a:r>
            <a:r>
              <a:rPr lang="en-US" sz="2000" b="1" dirty="0">
                <a:solidFill>
                  <a:schemeClr val="tx1"/>
                </a:solidFill>
                <a:latin typeface="Century Gothic" panose="020B0502020202020204" pitchFamily="34" charset="0"/>
              </a:rPr>
              <a:t>:</a:t>
            </a:r>
          </a:p>
          <a:p>
            <a:pPr algn="just">
              <a:lnSpc>
                <a:spcPct val="150000"/>
              </a:lnSpc>
              <a:buClr>
                <a:schemeClr val="accent4"/>
              </a:buClr>
              <a:buFont typeface="Wingdings" panose="05000000000000000000" pitchFamily="2" charset="2"/>
              <a:buChar char="§"/>
            </a:pPr>
            <a:r>
              <a:rPr lang="en-ZA" sz="2000" dirty="0">
                <a:solidFill>
                  <a:schemeClr val="tx1"/>
                </a:solidFill>
                <a:latin typeface="Century Gothic" panose="020B0502020202020204" pitchFamily="34" charset="0"/>
              </a:rPr>
              <a:t>Decadal Plan Cabinet approval : 24 March 2021.</a:t>
            </a:r>
          </a:p>
          <a:p>
            <a:pPr algn="just">
              <a:lnSpc>
                <a:spcPct val="150000"/>
              </a:lnSpc>
              <a:buClr>
                <a:schemeClr val="accent4"/>
              </a:buClr>
              <a:buFont typeface="Wingdings" panose="05000000000000000000" pitchFamily="2" charset="2"/>
              <a:buChar char="§"/>
            </a:pPr>
            <a:r>
              <a:rPr lang="en-US" sz="2000" dirty="0">
                <a:solidFill>
                  <a:schemeClr val="tx1"/>
                </a:solidFill>
                <a:latin typeface="Century Gothic" panose="020B0502020202020204" pitchFamily="34" charset="0"/>
              </a:rPr>
              <a:t>Cabinet Statement that the Decadal Plan would be a masterplan of government.</a:t>
            </a:r>
          </a:p>
          <a:p>
            <a:pPr algn="just">
              <a:lnSpc>
                <a:spcPct val="150000"/>
              </a:lnSpc>
              <a:buClr>
                <a:schemeClr val="accent4"/>
              </a:buClr>
              <a:buFont typeface="Wingdings" panose="05000000000000000000" pitchFamily="2" charset="2"/>
              <a:buChar char="§"/>
            </a:pPr>
            <a:r>
              <a:rPr lang="en-US" sz="2000" dirty="0">
                <a:solidFill>
                  <a:schemeClr val="tx1"/>
                </a:solidFill>
                <a:latin typeface="Century Gothic" panose="020B0502020202020204" pitchFamily="34" charset="0"/>
              </a:rPr>
              <a:t> Cabinet endorsed Inter-departmental consultations on the Decadal Plan to discuss cross cutting NSI  </a:t>
            </a:r>
          </a:p>
          <a:p>
            <a:pPr algn="just">
              <a:lnSpc>
                <a:spcPct val="150000"/>
              </a:lnSpc>
              <a:buClr>
                <a:schemeClr val="accent4"/>
              </a:buClr>
              <a:buFont typeface="Wingdings" panose="05000000000000000000" pitchFamily="2" charset="2"/>
              <a:buChar char="§"/>
            </a:pPr>
            <a:r>
              <a:rPr lang="en-US" sz="2000" dirty="0">
                <a:solidFill>
                  <a:schemeClr val="tx1"/>
                </a:solidFill>
                <a:latin typeface="Century Gothic" panose="020B0502020202020204" pitchFamily="34" charset="0"/>
              </a:rPr>
              <a:t>In-principle agreement by National Treasury that a Public STI Budget Coordination Mechanism be integrated into the annual Medium-Term Expenditure Committee (MTEC) processes to improve the allocation of funding to STI across government.</a:t>
            </a:r>
          </a:p>
        </p:txBody>
      </p:sp>
    </p:spTree>
    <p:extLst>
      <p:ext uri="{BB962C8B-B14F-4D97-AF65-F5344CB8AC3E}">
        <p14:creationId xmlns:p14="http://schemas.microsoft.com/office/powerpoint/2010/main" xmlns="" val="4137427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A169A6A-F237-4495-B890-51EC6009D4EA}"/>
              </a:ext>
            </a:extLst>
          </p:cNvPr>
          <p:cNvSpPr>
            <a:spLocks noGrp="1"/>
          </p:cNvSpPr>
          <p:nvPr>
            <p:ph type="sldNum" sz="quarter" idx="12"/>
          </p:nvPr>
        </p:nvSpPr>
        <p:spPr/>
        <p:txBody>
          <a:bodyPr/>
          <a:lstStyle/>
          <a:p>
            <a:fld id="{6BEAD508-187F-9C41-8168-FD791BBC9830}" type="slidenum">
              <a:rPr lang="en-US" smtClean="0"/>
              <a:pPr/>
              <a:t>59</a:t>
            </a:fld>
            <a:endParaRPr lang="en-US" dirty="0"/>
          </a:p>
        </p:txBody>
      </p:sp>
      <p:sp>
        <p:nvSpPr>
          <p:cNvPr id="5" name="Title 1">
            <a:extLst>
              <a:ext uri="{FF2B5EF4-FFF2-40B4-BE49-F238E27FC236}">
                <a16:creationId xmlns:a16="http://schemas.microsoft.com/office/drawing/2014/main" xmlns="" id="{91542DC4-1C39-4295-9B7A-E0A8CE07FECC}"/>
              </a:ext>
            </a:extLst>
          </p:cNvPr>
          <p:cNvSpPr>
            <a:spLocks noGrp="1"/>
          </p:cNvSpPr>
          <p:nvPr>
            <p:ph type="title"/>
          </p:nvPr>
        </p:nvSpPr>
        <p:spPr>
          <a:xfrm>
            <a:off x="0" y="24069"/>
            <a:ext cx="8293281" cy="845535"/>
          </a:xfrm>
        </p:spPr>
        <p:txBody>
          <a:bodyPr>
            <a:noAutofit/>
          </a:bodyPr>
          <a:lstStyle/>
          <a:p>
            <a:r>
              <a:rPr lang="en-US" sz="3000" b="1" dirty="0">
                <a:latin typeface="Century Gothic" panose="020B0502020202020204" pitchFamily="34" charset="0"/>
              </a:rPr>
              <a:t>Details of variances on Transfers and Subsidies for Programmes 2, 4 and 5, </a:t>
            </a:r>
            <a:r>
              <a:rPr lang="en-US" sz="3000" b="1" i="1" dirty="0">
                <a:latin typeface="Century Gothic" panose="020B0502020202020204" pitchFamily="34" charset="0"/>
              </a:rPr>
              <a:t>cont</a:t>
            </a:r>
            <a:endParaRPr lang="en-US" sz="3000" b="1" dirty="0">
              <a:latin typeface="Century Gothic" panose="020B0502020202020204" pitchFamily="34" charset="0"/>
            </a:endParaRPr>
          </a:p>
        </p:txBody>
      </p:sp>
      <p:sp>
        <p:nvSpPr>
          <p:cNvPr id="6" name="Subtitle 2">
            <a:extLst>
              <a:ext uri="{FF2B5EF4-FFF2-40B4-BE49-F238E27FC236}">
                <a16:creationId xmlns:a16="http://schemas.microsoft.com/office/drawing/2014/main" xmlns="" id="{658AEC69-B733-42AE-90ED-F280D4590F5F}"/>
              </a:ext>
            </a:extLst>
          </p:cNvPr>
          <p:cNvSpPr>
            <a:spLocks noGrp="1"/>
          </p:cNvSpPr>
          <p:nvPr>
            <p:ph idx="1"/>
          </p:nvPr>
        </p:nvSpPr>
        <p:spPr>
          <a:xfrm>
            <a:off x="203290" y="958485"/>
            <a:ext cx="7886700" cy="480403"/>
          </a:xfrm>
        </p:spPr>
        <p:txBody>
          <a:bodyPr>
            <a:noAutofit/>
          </a:bodyPr>
          <a:lstStyle/>
          <a:p>
            <a:pPr marL="0" lvl="1" indent="0" algn="just">
              <a:buNone/>
            </a:pPr>
            <a:r>
              <a:rPr lang="en-US" sz="2000" b="1" dirty="0">
                <a:latin typeface="Century Gothic" panose="020B0502020202020204" pitchFamily="34" charset="0"/>
              </a:rPr>
              <a:t>Programme 5: Socio-Economic Innovation Partnerships</a:t>
            </a:r>
            <a:endParaRPr lang="en-ZA" sz="2000" b="1" dirty="0">
              <a:latin typeface="Century Gothic" panose="020B0502020202020204" pitchFamily="34" charset="0"/>
            </a:endParaRPr>
          </a:p>
        </p:txBody>
      </p:sp>
      <p:graphicFrame>
        <p:nvGraphicFramePr>
          <p:cNvPr id="7" name="Content Placeholder 4">
            <a:extLst>
              <a:ext uri="{FF2B5EF4-FFF2-40B4-BE49-F238E27FC236}">
                <a16:creationId xmlns:a16="http://schemas.microsoft.com/office/drawing/2014/main" xmlns="" id="{38C678AD-BAC9-494B-B96B-EEDDBE77923E}"/>
              </a:ext>
            </a:extLst>
          </p:cNvPr>
          <p:cNvGraphicFramePr>
            <a:graphicFrameLocks/>
          </p:cNvGraphicFramePr>
          <p:nvPr>
            <p:extLst>
              <p:ext uri="{D42A27DB-BD31-4B8C-83A1-F6EECF244321}">
                <p14:modId xmlns:p14="http://schemas.microsoft.com/office/powerpoint/2010/main" xmlns="" val="1708555596"/>
              </p:ext>
            </p:extLst>
          </p:nvPr>
        </p:nvGraphicFramePr>
        <p:xfrm>
          <a:off x="203290" y="1362582"/>
          <a:ext cx="8822723" cy="5107045"/>
        </p:xfrm>
        <a:graphic>
          <a:graphicData uri="http://schemas.openxmlformats.org/drawingml/2006/table">
            <a:tbl>
              <a:tblPr firstRow="1" bandRow="1">
                <a:tableStyleId>{5C22544A-7EE6-4342-B048-85BDC9FD1C3A}</a:tableStyleId>
              </a:tblPr>
              <a:tblGrid>
                <a:gridCol w="3579149">
                  <a:extLst>
                    <a:ext uri="{9D8B030D-6E8A-4147-A177-3AD203B41FA5}">
                      <a16:colId xmlns:a16="http://schemas.microsoft.com/office/drawing/2014/main" xmlns="" val="940239341"/>
                    </a:ext>
                  </a:extLst>
                </a:gridCol>
                <a:gridCol w="1434921">
                  <a:extLst>
                    <a:ext uri="{9D8B030D-6E8A-4147-A177-3AD203B41FA5}">
                      <a16:colId xmlns:a16="http://schemas.microsoft.com/office/drawing/2014/main" xmlns="" val="1691263736"/>
                    </a:ext>
                  </a:extLst>
                </a:gridCol>
                <a:gridCol w="1406386">
                  <a:extLst>
                    <a:ext uri="{9D8B030D-6E8A-4147-A177-3AD203B41FA5}">
                      <a16:colId xmlns:a16="http://schemas.microsoft.com/office/drawing/2014/main" xmlns="" val="3457182210"/>
                    </a:ext>
                  </a:extLst>
                </a:gridCol>
                <a:gridCol w="1206638">
                  <a:extLst>
                    <a:ext uri="{9D8B030D-6E8A-4147-A177-3AD203B41FA5}">
                      <a16:colId xmlns:a16="http://schemas.microsoft.com/office/drawing/2014/main" xmlns="" val="797936648"/>
                    </a:ext>
                  </a:extLst>
                </a:gridCol>
                <a:gridCol w="1195629">
                  <a:extLst>
                    <a:ext uri="{9D8B030D-6E8A-4147-A177-3AD203B41FA5}">
                      <a16:colId xmlns:a16="http://schemas.microsoft.com/office/drawing/2014/main" xmlns="" val="3977975319"/>
                    </a:ext>
                  </a:extLst>
                </a:gridCol>
              </a:tblGrid>
              <a:tr h="896604">
                <a:tc>
                  <a:txBody>
                    <a:bodyPr/>
                    <a:lstStyle/>
                    <a:p>
                      <a:endParaRPr lang="en-US" sz="1600" dirty="0">
                        <a:latin typeface="Century Gothic" panose="020B0502020202020204" pitchFamily="34" charset="0"/>
                        <a:cs typeface="Arial"/>
                      </a:endParaRPr>
                    </a:p>
                    <a:p>
                      <a:r>
                        <a:rPr lang="en-US" sz="1600" dirty="0">
                          <a:latin typeface="Century Gothic" panose="020B0502020202020204" pitchFamily="34" charset="0"/>
                          <a:cs typeface="Arial"/>
                        </a:rPr>
                        <a:t>Item</a:t>
                      </a:r>
                      <a:endParaRPr lang="en-ZA" sz="1600" dirty="0">
                        <a:latin typeface="Century Gothic" panose="020B0502020202020204" pitchFamily="34" charset="0"/>
                        <a:cs typeface="Arial"/>
                      </a:endParaRPr>
                    </a:p>
                  </a:txBody>
                  <a:tcPr marL="68405" marR="68405" marT="45604" marB="45604"/>
                </a:tc>
                <a:tc>
                  <a:txBody>
                    <a:bodyPr/>
                    <a:lstStyle/>
                    <a:p>
                      <a:pPr algn="ctr"/>
                      <a:r>
                        <a:rPr lang="en-US" sz="1600" dirty="0">
                          <a:latin typeface="Century Gothic" panose="020B0502020202020204" pitchFamily="34" charset="0"/>
                          <a:cs typeface="Arial"/>
                        </a:rPr>
                        <a:t>Planned expenditure</a:t>
                      </a:r>
                    </a:p>
                    <a:p>
                      <a:pPr algn="ctr"/>
                      <a:r>
                        <a:rPr lang="en-US" sz="1600" dirty="0">
                          <a:latin typeface="Century Gothic" panose="020B0502020202020204" pitchFamily="34" charset="0"/>
                          <a:cs typeface="Arial"/>
                        </a:rPr>
                        <a:t>R’000</a:t>
                      </a:r>
                      <a:endParaRPr lang="en-ZA" sz="1600" dirty="0">
                        <a:latin typeface="Century Gothic" panose="020B0502020202020204" pitchFamily="34" charset="0"/>
                        <a:cs typeface="Arial"/>
                      </a:endParaRPr>
                    </a:p>
                  </a:txBody>
                  <a:tcPr marL="68405" marR="68405" marT="45604" marB="45604"/>
                </a:tc>
                <a:tc>
                  <a:txBody>
                    <a:bodyPr/>
                    <a:lstStyle/>
                    <a:p>
                      <a:pPr algn="ctr"/>
                      <a:r>
                        <a:rPr lang="en-US" sz="1600" dirty="0">
                          <a:latin typeface="Century Gothic" panose="020B0502020202020204" pitchFamily="34" charset="0"/>
                          <a:cs typeface="Arial"/>
                        </a:rPr>
                        <a:t>Actual expenditure</a:t>
                      </a:r>
                    </a:p>
                    <a:p>
                      <a:pPr algn="ctr"/>
                      <a:r>
                        <a:rPr lang="en-US" sz="1600" dirty="0">
                          <a:latin typeface="Century Gothic" panose="020B0502020202020204" pitchFamily="34" charset="0"/>
                          <a:cs typeface="Arial"/>
                        </a:rPr>
                        <a:t>R’000</a:t>
                      </a:r>
                      <a:endParaRPr lang="en-ZA" sz="1600" dirty="0">
                        <a:latin typeface="Century Gothic" panose="020B0502020202020204" pitchFamily="34" charset="0"/>
                        <a:cs typeface="Arial"/>
                      </a:endParaRPr>
                    </a:p>
                  </a:txBody>
                  <a:tcPr marL="68405" marR="68405" marT="45604" marB="45604"/>
                </a:tc>
                <a:tc>
                  <a:txBody>
                    <a:bodyPr/>
                    <a:lstStyle/>
                    <a:p>
                      <a:r>
                        <a:rPr lang="en-US" sz="1600" dirty="0">
                          <a:latin typeface="Century Gothic" panose="020B0502020202020204" pitchFamily="34" charset="0"/>
                          <a:cs typeface="Arial"/>
                        </a:rPr>
                        <a:t>Variance R’000</a:t>
                      </a:r>
                      <a:endParaRPr lang="en-ZA" sz="1600" dirty="0">
                        <a:latin typeface="Century Gothic" panose="020B0502020202020204" pitchFamily="34" charset="0"/>
                        <a:cs typeface="Arial"/>
                      </a:endParaRPr>
                    </a:p>
                  </a:txBody>
                  <a:tcPr marL="68405" marR="68405" marT="45604" marB="45604"/>
                </a:tc>
                <a:tc>
                  <a:txBody>
                    <a:bodyPr/>
                    <a:lstStyle/>
                    <a:p>
                      <a:pPr algn="ctr"/>
                      <a:r>
                        <a:rPr lang="en-US" sz="1600" dirty="0">
                          <a:latin typeface="Century Gothic" panose="020B0502020202020204" pitchFamily="34" charset="0"/>
                          <a:cs typeface="Arial"/>
                        </a:rPr>
                        <a:t>% </a:t>
                      </a:r>
                    </a:p>
                    <a:p>
                      <a:pPr algn="ctr"/>
                      <a:r>
                        <a:rPr lang="en-US" sz="1600" dirty="0">
                          <a:latin typeface="Century Gothic" panose="020B0502020202020204" pitchFamily="34" charset="0"/>
                          <a:cs typeface="Arial"/>
                        </a:rPr>
                        <a:t>Variance</a:t>
                      </a:r>
                      <a:endParaRPr lang="en-ZA" sz="1600" dirty="0">
                        <a:latin typeface="Century Gothic" panose="020B0502020202020204" pitchFamily="34" charset="0"/>
                        <a:cs typeface="Arial"/>
                      </a:endParaRPr>
                    </a:p>
                  </a:txBody>
                  <a:tcPr marL="68405" marR="68405" marT="45604" marB="45604"/>
                </a:tc>
                <a:extLst>
                  <a:ext uri="{0D108BD9-81ED-4DB2-BD59-A6C34878D82A}">
                    <a16:rowId xmlns:a16="http://schemas.microsoft.com/office/drawing/2014/main" xmlns="" val="3240000986"/>
                  </a:ext>
                </a:extLst>
              </a:tr>
              <a:tr h="592105">
                <a:tc>
                  <a:txBody>
                    <a:bodyPr/>
                    <a:lstStyle/>
                    <a:p>
                      <a:pPr algn="l" fontAlgn="ctr"/>
                      <a:r>
                        <a:rPr lang="en-US" sz="1600" b="0" i="0" u="none" strike="noStrike" dirty="0">
                          <a:solidFill>
                            <a:srgbClr val="000000"/>
                          </a:solidFill>
                          <a:effectLst/>
                          <a:latin typeface="Century Gothic" panose="020B0502020202020204" pitchFamily="34" charset="0"/>
                          <a:cs typeface="Arial"/>
                        </a:rPr>
                        <a:t>Council for Science and Industrial Research </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244,613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244,613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extLst>
                  <a:ext uri="{0D108BD9-81ED-4DB2-BD59-A6C34878D82A}">
                    <a16:rowId xmlns:a16="http://schemas.microsoft.com/office/drawing/2014/main" xmlns="" val="1653193087"/>
                  </a:ext>
                </a:extLst>
              </a:tr>
              <a:tr h="367549">
                <a:tc>
                  <a:txBody>
                    <a:bodyPr/>
                    <a:lstStyle/>
                    <a:p>
                      <a:pPr algn="l" fontAlgn="ctr"/>
                      <a:r>
                        <a:rPr lang="en-ZA" sz="1600" b="0" i="0" u="none" strike="noStrike" dirty="0">
                          <a:solidFill>
                            <a:srgbClr val="000000"/>
                          </a:solidFill>
                          <a:effectLst/>
                          <a:latin typeface="Century Gothic" panose="020B0502020202020204" pitchFamily="34" charset="0"/>
                          <a:cs typeface="Arial"/>
                        </a:rPr>
                        <a:t>Environmental Innovation </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21,396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21,396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100%</a:t>
                      </a:r>
                    </a:p>
                  </a:txBody>
                  <a:tcPr marL="3810" marR="3810" marT="3810" marB="0" anchor="ctr"/>
                </a:tc>
                <a:extLst>
                  <a:ext uri="{0D108BD9-81ED-4DB2-BD59-A6C34878D82A}">
                    <a16:rowId xmlns:a16="http://schemas.microsoft.com/office/drawing/2014/main" xmlns="" val="180951887"/>
                  </a:ext>
                </a:extLst>
              </a:tr>
              <a:tr h="400173">
                <a:tc>
                  <a:txBody>
                    <a:bodyPr/>
                    <a:lstStyle/>
                    <a:p>
                      <a:pPr algn="l" fontAlgn="ctr"/>
                      <a:r>
                        <a:rPr lang="en-US" sz="1600" b="0" i="0" u="none" strike="noStrike" dirty="0">
                          <a:solidFill>
                            <a:srgbClr val="000000"/>
                          </a:solidFill>
                          <a:effectLst/>
                          <a:latin typeface="Century Gothic" panose="020B0502020202020204" pitchFamily="34" charset="0"/>
                          <a:cs typeface="Arial"/>
                        </a:rPr>
                        <a:t>Human Science Research Council</a:t>
                      </a:r>
                      <a:endParaRPr lang="en-ZA" sz="1600" b="0" i="0" u="none" strike="noStrike" dirty="0">
                        <a:solidFill>
                          <a:srgbClr val="000000"/>
                        </a:solidFill>
                        <a:effectLst/>
                        <a:latin typeface="Century Gothic" panose="020B0502020202020204" pitchFamily="34" charset="0"/>
                        <a:cs typeface="Arial"/>
                      </a:endParaRP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157,197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157,197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extLst>
                  <a:ext uri="{0D108BD9-81ED-4DB2-BD59-A6C34878D82A}">
                    <a16:rowId xmlns:a16="http://schemas.microsoft.com/office/drawing/2014/main" xmlns="" val="2439181831"/>
                  </a:ext>
                </a:extLst>
              </a:tr>
              <a:tr h="583114">
                <a:tc>
                  <a:txBody>
                    <a:bodyPr/>
                    <a:lstStyle/>
                    <a:p>
                      <a:pPr algn="l" fontAlgn="ctr"/>
                      <a:r>
                        <a:rPr lang="en-ZA" sz="1600" b="0" i="0" u="none" strike="noStrike" dirty="0">
                          <a:solidFill>
                            <a:srgbClr val="000000"/>
                          </a:solidFill>
                          <a:effectLst/>
                          <a:latin typeface="Century Gothic" panose="020B0502020202020204" pitchFamily="34" charset="0"/>
                          <a:cs typeface="Arial"/>
                        </a:rPr>
                        <a:t>Information Communication Technology </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31,450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31,450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100%</a:t>
                      </a:r>
                    </a:p>
                  </a:txBody>
                  <a:tcPr marL="3810" marR="3810" marT="3810" marB="0" anchor="ctr"/>
                </a:tc>
                <a:extLst>
                  <a:ext uri="{0D108BD9-81ED-4DB2-BD59-A6C34878D82A}">
                    <a16:rowId xmlns:a16="http://schemas.microsoft.com/office/drawing/2014/main" xmlns="" val="10003"/>
                  </a:ext>
                </a:extLst>
              </a:tr>
              <a:tr h="580641">
                <a:tc>
                  <a:txBody>
                    <a:bodyPr/>
                    <a:lstStyle/>
                    <a:p>
                      <a:pPr algn="l" fontAlgn="ctr"/>
                      <a:r>
                        <a:rPr lang="en-ZA" sz="1600" b="0" i="0" u="none" strike="noStrike" dirty="0">
                          <a:solidFill>
                            <a:srgbClr val="000000"/>
                          </a:solidFill>
                          <a:effectLst/>
                          <a:latin typeface="Century Gothic" panose="020B0502020202020204" pitchFamily="34" charset="0"/>
                          <a:cs typeface="Arial"/>
                        </a:rPr>
                        <a:t>Innovation for Inclusive Development</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1,000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48,322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(47,322) </a:t>
                      </a:r>
                    </a:p>
                  </a:txBody>
                  <a:tcPr marL="3810" marR="3810" marT="3810" marB="0" anchor="ctr"/>
                </a:tc>
                <a:tc>
                  <a:txBody>
                    <a:bodyPr/>
                    <a:lstStyle/>
                    <a:p>
                      <a:pPr algn="r" fontAlgn="ctr"/>
                      <a:r>
                        <a:rPr lang="en-US" sz="1600" b="0" i="0" u="none" strike="noStrike" dirty="0">
                          <a:solidFill>
                            <a:schemeClr val="tx1"/>
                          </a:solidFill>
                          <a:effectLst/>
                          <a:latin typeface="Century Gothic" panose="020B0502020202020204" pitchFamily="34" charset="0"/>
                        </a:rPr>
                        <a:t>(4732.2%)</a:t>
                      </a:r>
                    </a:p>
                  </a:txBody>
                  <a:tcPr marL="3810" marR="3810" marT="3810" marB="0" anchor="ctr"/>
                </a:tc>
                <a:extLst>
                  <a:ext uri="{0D108BD9-81ED-4DB2-BD59-A6C34878D82A}">
                    <a16:rowId xmlns:a16="http://schemas.microsoft.com/office/drawing/2014/main" xmlns="" val="1985059059"/>
                  </a:ext>
                </a:extLst>
              </a:tr>
              <a:tr h="460508">
                <a:tc>
                  <a:txBody>
                    <a:bodyPr/>
                    <a:lstStyle/>
                    <a:p>
                      <a:pPr algn="l" fontAlgn="ctr"/>
                      <a:r>
                        <a:rPr lang="en-ZA" sz="1600" b="0" i="0" u="none" strike="noStrike" dirty="0">
                          <a:solidFill>
                            <a:srgbClr val="000000"/>
                          </a:solidFill>
                          <a:effectLst/>
                          <a:latin typeface="Century Gothic" panose="020B0502020202020204" pitchFamily="34" charset="0"/>
                          <a:cs typeface="Arial"/>
                        </a:rPr>
                        <a:t>Local Manufacturing Capacity</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32,588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32,588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100%</a:t>
                      </a:r>
                    </a:p>
                  </a:txBody>
                  <a:tcPr marL="3810" marR="3810" marT="3810" marB="0" anchor="ctr"/>
                </a:tc>
                <a:extLst>
                  <a:ext uri="{0D108BD9-81ED-4DB2-BD59-A6C34878D82A}">
                    <a16:rowId xmlns:a16="http://schemas.microsoft.com/office/drawing/2014/main" xmlns="" val="1445438144"/>
                  </a:ext>
                </a:extLst>
              </a:tr>
              <a:tr h="370408">
                <a:tc>
                  <a:txBody>
                    <a:bodyPr/>
                    <a:lstStyle/>
                    <a:p>
                      <a:pPr algn="l" fontAlgn="ctr"/>
                      <a:r>
                        <a:rPr lang="en-ZA" sz="1600" b="0" i="0" u="none" strike="noStrike" dirty="0">
                          <a:solidFill>
                            <a:srgbClr val="000000"/>
                          </a:solidFill>
                          <a:effectLst/>
                          <a:latin typeface="Century Gothic" panose="020B0502020202020204" pitchFamily="34" charset="0"/>
                          <a:cs typeface="Arial"/>
                        </a:rPr>
                        <a:t>Mining R&amp;D</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63,506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63,506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100%</a:t>
                      </a:r>
                    </a:p>
                  </a:txBody>
                  <a:tcPr marL="3810" marR="3810" marT="3810" marB="0" anchor="ctr"/>
                </a:tc>
                <a:extLst>
                  <a:ext uri="{0D108BD9-81ED-4DB2-BD59-A6C34878D82A}">
                    <a16:rowId xmlns:a16="http://schemas.microsoft.com/office/drawing/2014/main" xmlns="" val="2418275913"/>
                  </a:ext>
                </a:extLst>
              </a:tr>
              <a:tr h="370408">
                <a:tc>
                  <a:txBody>
                    <a:bodyPr/>
                    <a:lstStyle/>
                    <a:p>
                      <a:pPr algn="l" fontAlgn="ctr"/>
                      <a:r>
                        <a:rPr lang="en-ZA" sz="1600" b="0" i="0" u="none" strike="noStrike" dirty="0">
                          <a:solidFill>
                            <a:srgbClr val="000000"/>
                          </a:solidFill>
                          <a:effectLst/>
                          <a:latin typeface="Century Gothic" panose="020B0502020202020204" pitchFamily="34" charset="0"/>
                          <a:cs typeface="Arial"/>
                        </a:rPr>
                        <a:t>Science and Technology Indicators</a:t>
                      </a:r>
                    </a:p>
                  </a:txBody>
                  <a:tcPr marL="9525" marR="9525" marT="9525" marB="0" anchor="ctr"/>
                </a:tc>
                <a:tc>
                  <a:txBody>
                    <a:bodyPr/>
                    <a:lstStyle/>
                    <a:p>
                      <a:pPr algn="r" fontAlgn="ctr"/>
                      <a:r>
                        <a:rPr lang="en-US" sz="1600" b="0" i="0" u="none" strike="noStrike" dirty="0">
                          <a:solidFill>
                            <a:srgbClr val="000000"/>
                          </a:solidFill>
                          <a:effectLst/>
                          <a:latin typeface="Century Gothic" panose="020B0502020202020204" pitchFamily="34" charset="0"/>
                        </a:rPr>
                        <a:t>           15,221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       15,221 </a:t>
                      </a:r>
                    </a:p>
                  </a:txBody>
                  <a:tcPr marL="3810" marR="3810" marT="3810" marB="0" anchor="ctr"/>
                </a:tc>
                <a:tc>
                  <a:txBody>
                    <a:bodyPr/>
                    <a:lstStyle/>
                    <a:p>
                      <a:pPr algn="r" fontAlgn="ctr"/>
                      <a:r>
                        <a:rPr lang="en-US" sz="1600" b="0" i="0" u="none" strike="noStrike" dirty="0">
                          <a:solidFill>
                            <a:srgbClr val="000000"/>
                          </a:solidFill>
                          <a:effectLst/>
                          <a:latin typeface="Century Gothic" panose="020B0502020202020204" pitchFamily="34" charset="0"/>
                        </a:rPr>
                        <a:t>100%</a:t>
                      </a:r>
                    </a:p>
                  </a:txBody>
                  <a:tcPr marL="3810" marR="3810" marT="3810" marB="0" anchor="ctr"/>
                </a:tc>
                <a:extLst>
                  <a:ext uri="{0D108BD9-81ED-4DB2-BD59-A6C34878D82A}">
                    <a16:rowId xmlns:a16="http://schemas.microsoft.com/office/drawing/2014/main" xmlns="" val="3163684149"/>
                  </a:ext>
                </a:extLst>
              </a:tr>
              <a:tr h="485535">
                <a:tc>
                  <a:txBody>
                    <a:bodyPr/>
                    <a:lstStyle/>
                    <a:p>
                      <a:pPr algn="l" fontAlgn="ctr"/>
                      <a:r>
                        <a:rPr lang="en-ZA" sz="1600" b="1" i="0" u="none" strike="noStrike" dirty="0">
                          <a:solidFill>
                            <a:srgbClr val="000000"/>
                          </a:solidFill>
                          <a:effectLst/>
                          <a:latin typeface="Century Gothic" panose="020B0502020202020204" pitchFamily="34" charset="0"/>
                          <a:cs typeface="Arial"/>
                        </a:rPr>
                        <a:t>Total</a:t>
                      </a:r>
                    </a:p>
                  </a:txBody>
                  <a:tcPr marL="9525" marR="9525" marT="9525" marB="0" anchor="ctr"/>
                </a:tc>
                <a:tc>
                  <a:txBody>
                    <a:bodyPr/>
                    <a:lstStyle/>
                    <a:p>
                      <a:pPr algn="r" fontAlgn="ctr"/>
                      <a:r>
                        <a:rPr lang="en-US" sz="1600" b="1" i="0" u="none" strike="noStrike" dirty="0">
                          <a:solidFill>
                            <a:srgbClr val="000000"/>
                          </a:solidFill>
                          <a:effectLst/>
                          <a:latin typeface="Century Gothic" panose="020B0502020202020204" pitchFamily="34" charset="0"/>
                        </a:rPr>
                        <a:t>         566,971 </a:t>
                      </a:r>
                    </a:p>
                  </a:txBody>
                  <a:tcPr marL="3810" marR="3810" marT="3810" marB="0" anchor="ctr"/>
                </a:tc>
                <a:tc>
                  <a:txBody>
                    <a:bodyPr/>
                    <a:lstStyle/>
                    <a:p>
                      <a:pPr algn="r" fontAlgn="ctr"/>
                      <a:r>
                        <a:rPr lang="en-US" sz="1600" b="1" i="0" u="none" strike="noStrike" dirty="0">
                          <a:solidFill>
                            <a:srgbClr val="000000"/>
                          </a:solidFill>
                          <a:effectLst/>
                          <a:latin typeface="Century Gothic" panose="020B0502020202020204" pitchFamily="34" charset="0"/>
                        </a:rPr>
                        <a:t>         450,132 </a:t>
                      </a:r>
                    </a:p>
                  </a:txBody>
                  <a:tcPr marL="3810" marR="3810" marT="3810" marB="0" anchor="ctr"/>
                </a:tc>
                <a:tc>
                  <a:txBody>
                    <a:bodyPr/>
                    <a:lstStyle/>
                    <a:p>
                      <a:pPr algn="r" fontAlgn="ctr"/>
                      <a:r>
                        <a:rPr lang="en-US" sz="1600" b="1" i="0" u="none" strike="noStrike" dirty="0">
                          <a:solidFill>
                            <a:srgbClr val="000000"/>
                          </a:solidFill>
                          <a:effectLst/>
                          <a:latin typeface="Century Gothic" panose="020B0502020202020204" pitchFamily="34" charset="0"/>
                        </a:rPr>
                        <a:t>      116,839 </a:t>
                      </a:r>
                    </a:p>
                  </a:txBody>
                  <a:tcPr marL="3810" marR="3810" marT="3810" marB="0" anchor="ctr"/>
                </a:tc>
                <a:tc>
                  <a:txBody>
                    <a:bodyPr/>
                    <a:lstStyle/>
                    <a:p>
                      <a:pPr algn="r" fontAlgn="ctr"/>
                      <a:r>
                        <a:rPr lang="en-US" sz="1600" b="1" i="0" u="none" strike="noStrike" dirty="0">
                          <a:solidFill>
                            <a:srgbClr val="000000"/>
                          </a:solidFill>
                          <a:effectLst/>
                          <a:latin typeface="Century Gothic" panose="020B0502020202020204" pitchFamily="34" charset="0"/>
                        </a:rPr>
                        <a:t>79.4%</a:t>
                      </a:r>
                    </a:p>
                  </a:txBody>
                  <a:tcPr marL="3810" marR="3810" marT="3810" marB="0" anchor="ctr"/>
                </a:tc>
                <a:extLst>
                  <a:ext uri="{0D108BD9-81ED-4DB2-BD59-A6C34878D82A}">
                    <a16:rowId xmlns:a16="http://schemas.microsoft.com/office/drawing/2014/main" xmlns="" val="1698860166"/>
                  </a:ext>
                </a:extLst>
              </a:tr>
            </a:tbl>
          </a:graphicData>
        </a:graphic>
      </p:graphicFrame>
    </p:spTree>
    <p:extLst>
      <p:ext uri="{BB962C8B-B14F-4D97-AF65-F5344CB8AC3E}">
        <p14:creationId xmlns:p14="http://schemas.microsoft.com/office/powerpoint/2010/main" xmlns="" val="3088674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4714A-AB86-47E8-B9E8-8B3EC5E55788}"/>
              </a:ext>
            </a:extLst>
          </p:cNvPr>
          <p:cNvSpPr>
            <a:spLocks noGrp="1"/>
          </p:cNvSpPr>
          <p:nvPr>
            <p:ph type="title"/>
          </p:nvPr>
        </p:nvSpPr>
        <p:spPr>
          <a:xfrm>
            <a:off x="68825" y="48900"/>
            <a:ext cx="8362335" cy="639247"/>
          </a:xfrm>
        </p:spPr>
        <p:txBody>
          <a:bodyPr>
            <a:noAutofit/>
          </a:bodyPr>
          <a:lstStyle/>
          <a:p>
            <a:r>
              <a:rPr lang="en-US" sz="3000" b="1" dirty="0">
                <a:latin typeface="Century Gothic" panose="020B0502020202020204" pitchFamily="34" charset="0"/>
              </a:rPr>
              <a:t>Reasons for variances on programme 5 projects</a:t>
            </a:r>
            <a:endParaRPr lang="en-US" sz="3000" dirty="0"/>
          </a:p>
        </p:txBody>
      </p:sp>
      <p:sp>
        <p:nvSpPr>
          <p:cNvPr id="3" name="Content Placeholder 2">
            <a:extLst>
              <a:ext uri="{FF2B5EF4-FFF2-40B4-BE49-F238E27FC236}">
                <a16:creationId xmlns:a16="http://schemas.microsoft.com/office/drawing/2014/main" xmlns="" id="{7CCFBF0F-BBBA-4756-9680-065618F85C01}"/>
              </a:ext>
            </a:extLst>
          </p:cNvPr>
          <p:cNvSpPr>
            <a:spLocks noGrp="1"/>
          </p:cNvSpPr>
          <p:nvPr>
            <p:ph idx="1"/>
          </p:nvPr>
        </p:nvSpPr>
        <p:spPr>
          <a:xfrm>
            <a:off x="68825" y="1048871"/>
            <a:ext cx="8967019" cy="5374341"/>
          </a:xfrm>
        </p:spPr>
        <p:txBody>
          <a:bodyPr>
            <a:noAutofit/>
          </a:bodyPr>
          <a:lstStyle/>
          <a:p>
            <a:pPr lvl="0" algn="just">
              <a:lnSpc>
                <a:spcPct val="150000"/>
              </a:lnSpc>
              <a:spcBef>
                <a:spcPts val="0"/>
              </a:spcBef>
              <a:tabLst>
                <a:tab pos="900430" algn="l"/>
                <a:tab pos="971550" algn="l"/>
                <a:tab pos="1085850" algn="l"/>
                <a:tab pos="1200150" algn="l"/>
              </a:tabLst>
            </a:pPr>
            <a:r>
              <a:rPr lang="en-US" b="1" dirty="0">
                <a:latin typeface="Century Gothic" panose="020B0502020202020204" pitchFamily="34" charset="0"/>
              </a:rPr>
              <a:t>Information Communication Technology:  </a:t>
            </a:r>
            <a:r>
              <a:rPr lang="en-US" dirty="0">
                <a:latin typeface="Century Gothic" panose="020B0502020202020204" pitchFamily="34" charset="0"/>
              </a:rPr>
              <a:t>The delay was due to the process of consolidating all ICT contracts which was not yet finalised at the end of the quarter. Transfer is expected in August/September.</a:t>
            </a:r>
            <a:endParaRPr lang="en-US" dirty="0">
              <a:solidFill>
                <a:srgbClr val="000000"/>
              </a:solidFill>
              <a:latin typeface="Century Gothic" panose="020B0502020202020204" pitchFamily="34" charset="0"/>
              <a:ea typeface="Times New Roman" panose="02020603050405020304" pitchFamily="18" charset="0"/>
            </a:endParaRPr>
          </a:p>
          <a:p>
            <a:pPr marL="0" lvl="0" indent="0" algn="just">
              <a:lnSpc>
                <a:spcPct val="150000"/>
              </a:lnSpc>
              <a:spcBef>
                <a:spcPts val="0"/>
              </a:spcBef>
              <a:buNone/>
              <a:tabLst>
                <a:tab pos="900430" algn="l"/>
                <a:tab pos="971550" algn="l"/>
                <a:tab pos="1085850" algn="l"/>
                <a:tab pos="1200150" algn="l"/>
              </a:tabLst>
            </a:pPr>
            <a:endParaRPr lang="en-US" dirty="0">
              <a:solidFill>
                <a:srgbClr val="000000"/>
              </a:solidFill>
              <a:latin typeface="Century Gothic" panose="020B0502020202020204" pitchFamily="34" charset="0"/>
              <a:ea typeface="Times New Roman" panose="02020603050405020304" pitchFamily="18" charset="0"/>
            </a:endParaRPr>
          </a:p>
          <a:p>
            <a:pPr lvl="0" algn="just">
              <a:lnSpc>
                <a:spcPct val="150000"/>
              </a:lnSpc>
              <a:spcBef>
                <a:spcPts val="0"/>
              </a:spcBef>
              <a:tabLst>
                <a:tab pos="900430" algn="l"/>
                <a:tab pos="971550" algn="l"/>
                <a:tab pos="1085850" algn="l"/>
                <a:tab pos="1200150" algn="l"/>
              </a:tabLst>
            </a:pPr>
            <a:r>
              <a:rPr lang="en-US" b="1" dirty="0">
                <a:solidFill>
                  <a:srgbClr val="000000"/>
                </a:solidFill>
                <a:latin typeface="Century Gothic" panose="020B0502020202020204" pitchFamily="34" charset="0"/>
                <a:ea typeface="Times New Roman" panose="02020603050405020304" pitchFamily="18" charset="0"/>
              </a:rPr>
              <a:t>Local Manufacturing Capacity: </a:t>
            </a:r>
            <a:r>
              <a:rPr lang="en-US" dirty="0">
                <a:solidFill>
                  <a:srgbClr val="000000"/>
                </a:solidFill>
                <a:latin typeface="Century Gothic" panose="020B0502020202020204" pitchFamily="34" charset="0"/>
                <a:ea typeface="Times New Roman" panose="02020603050405020304" pitchFamily="18" charset="0"/>
              </a:rPr>
              <a:t>The variance is due to delays in finalising business plans by the implementing agency</a:t>
            </a:r>
            <a:r>
              <a:rPr lang="en-US" dirty="0" smtClean="0">
                <a:solidFill>
                  <a:srgbClr val="000000"/>
                </a:solidFill>
                <a:latin typeface="Century Gothic" panose="020B0502020202020204" pitchFamily="34" charset="0"/>
                <a:ea typeface="Times New Roman" panose="02020603050405020304" pitchFamily="18" charset="0"/>
              </a:rPr>
              <a:t>.</a:t>
            </a:r>
          </a:p>
          <a:p>
            <a:pPr marL="0" lvl="0" indent="0" algn="just">
              <a:lnSpc>
                <a:spcPct val="150000"/>
              </a:lnSpc>
              <a:spcBef>
                <a:spcPts val="0"/>
              </a:spcBef>
              <a:buNone/>
              <a:tabLst>
                <a:tab pos="900430" algn="l"/>
                <a:tab pos="971550" algn="l"/>
                <a:tab pos="1085850" algn="l"/>
                <a:tab pos="1200150" algn="l"/>
              </a:tabLst>
            </a:pPr>
            <a:endParaRPr lang="en-US" dirty="0" smtClean="0">
              <a:solidFill>
                <a:srgbClr val="000000"/>
              </a:solidFill>
              <a:latin typeface="Century Gothic" panose="020B0502020202020204" pitchFamily="34" charset="0"/>
              <a:ea typeface="Times New Roman" panose="02020603050405020304" pitchFamily="18" charset="0"/>
            </a:endParaRPr>
          </a:p>
          <a:p>
            <a:pPr algn="just">
              <a:lnSpc>
                <a:spcPct val="150000"/>
              </a:lnSpc>
              <a:spcBef>
                <a:spcPts val="0"/>
              </a:spcBef>
              <a:tabLst>
                <a:tab pos="900430" algn="l"/>
                <a:tab pos="971550" algn="l"/>
                <a:tab pos="1085850" algn="l"/>
                <a:tab pos="1200150" algn="l"/>
              </a:tabLst>
            </a:pPr>
            <a:r>
              <a:rPr lang="en-US" b="1" dirty="0">
                <a:latin typeface="Century Gothic" panose="020B0502020202020204" pitchFamily="34" charset="0"/>
              </a:rPr>
              <a:t>Mining R&amp;D: </a:t>
            </a:r>
            <a:r>
              <a:rPr lang="en-US" dirty="0">
                <a:latin typeface="Century Gothic" panose="020B0502020202020204" pitchFamily="34" charset="0"/>
              </a:rPr>
              <a:t>Due to the fact that 90% expenditure was not reached, it caused the delay to process as projected.   </a:t>
            </a:r>
            <a:endParaRPr lang="en-GB" dirty="0">
              <a:latin typeface="Century Gothic" panose="020B0502020202020204" pitchFamily="34" charset="0"/>
            </a:endParaRPr>
          </a:p>
          <a:p>
            <a:pPr lvl="0" algn="just">
              <a:lnSpc>
                <a:spcPct val="150000"/>
              </a:lnSpc>
              <a:spcBef>
                <a:spcPts val="0"/>
              </a:spcBef>
              <a:tabLst>
                <a:tab pos="900430" algn="l"/>
                <a:tab pos="971550" algn="l"/>
                <a:tab pos="1085850" algn="l"/>
                <a:tab pos="1200150" algn="l"/>
              </a:tabLst>
            </a:pPr>
            <a:endParaRPr lang="en-US" dirty="0">
              <a:solidFill>
                <a:srgbClr val="000000"/>
              </a:solidFill>
              <a:latin typeface="Century Gothic" panose="020B0502020202020204" pitchFamily="34" charset="0"/>
              <a:ea typeface="Times New Roman" panose="02020603050405020304" pitchFamily="18" charset="0"/>
            </a:endParaRPr>
          </a:p>
          <a:p>
            <a:pPr marL="0" lvl="0" indent="0" algn="just">
              <a:lnSpc>
                <a:spcPct val="150000"/>
              </a:lnSpc>
              <a:spcBef>
                <a:spcPts val="0"/>
              </a:spcBef>
              <a:buNone/>
              <a:tabLst>
                <a:tab pos="900430" algn="l"/>
                <a:tab pos="971550" algn="l"/>
                <a:tab pos="1085850" algn="l"/>
                <a:tab pos="1200150" algn="l"/>
              </a:tabLst>
            </a:pPr>
            <a:endParaRPr lang="en-US" dirty="0">
              <a:latin typeface="Century Gothic" panose="020B0502020202020204" pitchFamily="34" charset="0"/>
            </a:endParaRPr>
          </a:p>
          <a:p>
            <a:pPr marL="0" indent="0" algn="just">
              <a:lnSpc>
                <a:spcPct val="170000"/>
              </a:lnSpc>
              <a:buNone/>
            </a:pPr>
            <a:endParaRPr lang="en-US" b="1" dirty="0">
              <a:latin typeface="Century Gothic" panose="020B0502020202020204" pitchFamily="34" charset="0"/>
            </a:endParaRPr>
          </a:p>
          <a:p>
            <a:pPr marL="0" indent="0" algn="just">
              <a:buNone/>
            </a:pPr>
            <a:endParaRPr lang="en-US" b="1" dirty="0">
              <a:latin typeface="Century Gothic" panose="020B0502020202020204" pitchFamily="34" charset="0"/>
            </a:endParaRPr>
          </a:p>
          <a:p>
            <a:pPr marL="0" indent="0" algn="just">
              <a:buNone/>
            </a:pPr>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xmlns="" id="{05942E58-B44C-4086-BB2B-D294C2038489}"/>
              </a:ext>
            </a:extLst>
          </p:cNvPr>
          <p:cNvSpPr>
            <a:spLocks noGrp="1"/>
          </p:cNvSpPr>
          <p:nvPr>
            <p:ph type="sldNum" sz="quarter" idx="12"/>
          </p:nvPr>
        </p:nvSpPr>
        <p:spPr/>
        <p:txBody>
          <a:bodyPr/>
          <a:lstStyle/>
          <a:p>
            <a:fld id="{6BEAD508-187F-9C41-8168-FD791BBC9830}" type="slidenum">
              <a:rPr lang="en-US" smtClean="0"/>
              <a:pPr/>
              <a:t>60</a:t>
            </a:fld>
            <a:endParaRPr lang="en-US" dirty="0"/>
          </a:p>
        </p:txBody>
      </p:sp>
    </p:spTree>
    <p:extLst>
      <p:ext uri="{BB962C8B-B14F-4D97-AF65-F5344CB8AC3E}">
        <p14:creationId xmlns:p14="http://schemas.microsoft.com/office/powerpoint/2010/main" xmlns="" val="2414811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D097443-18E9-4C68-A95F-7E7A29FAC01D}"/>
              </a:ext>
            </a:extLst>
          </p:cNvPr>
          <p:cNvSpPr>
            <a:spLocks noGrp="1"/>
          </p:cNvSpPr>
          <p:nvPr>
            <p:ph type="sldNum" sz="quarter" idx="12"/>
          </p:nvPr>
        </p:nvSpPr>
        <p:spPr/>
        <p:txBody>
          <a:bodyPr/>
          <a:lstStyle/>
          <a:p>
            <a:pPr defTabSz="456057" fontAlgn="base">
              <a:spcBef>
                <a:spcPct val="0"/>
              </a:spcBef>
              <a:spcAft>
                <a:spcPct val="0"/>
              </a:spcAft>
            </a:pPr>
            <a:fld id="{6BEAD508-187F-9C41-8168-FD791BBC9830}" type="slidenum">
              <a:rPr lang="en-US">
                <a:solidFill>
                  <a:prstClr val="black"/>
                </a:solidFill>
                <a:ea typeface="MS PGothic" panose="020B0600070205080204" pitchFamily="34" charset="-128"/>
              </a:rPr>
              <a:pPr defTabSz="456057" fontAlgn="base">
                <a:spcBef>
                  <a:spcPct val="0"/>
                </a:spcBef>
                <a:spcAft>
                  <a:spcPct val="0"/>
                </a:spcAft>
              </a:pPr>
              <a:t>61</a:t>
            </a:fld>
            <a:endParaRPr lang="en-US" dirty="0">
              <a:solidFill>
                <a:prstClr val="black"/>
              </a:solidFill>
              <a:ea typeface="MS PGothic" panose="020B0600070205080204" pitchFamily="34" charset="-128"/>
            </a:endParaRPr>
          </a:p>
        </p:txBody>
      </p:sp>
      <p:sp>
        <p:nvSpPr>
          <p:cNvPr id="6" name="Subtitle 2">
            <a:extLst>
              <a:ext uri="{FF2B5EF4-FFF2-40B4-BE49-F238E27FC236}">
                <a16:creationId xmlns:a16="http://schemas.microsoft.com/office/drawing/2014/main" xmlns="" id="{3D9A354D-7294-42F1-B2A4-0E30A3EEF3AE}"/>
              </a:ext>
            </a:extLst>
          </p:cNvPr>
          <p:cNvSpPr>
            <a:spLocks noGrp="1"/>
          </p:cNvSpPr>
          <p:nvPr>
            <p:ph idx="1"/>
          </p:nvPr>
        </p:nvSpPr>
        <p:spPr>
          <a:xfrm>
            <a:off x="117581" y="1069662"/>
            <a:ext cx="8839606" cy="1334247"/>
          </a:xfrm>
        </p:spPr>
        <p:txBody>
          <a:bodyPr>
            <a:noAutofit/>
          </a:bodyPr>
          <a:lstStyle/>
          <a:p>
            <a:pPr marL="0" lvl="1" indent="0" algn="just">
              <a:buNone/>
            </a:pPr>
            <a:r>
              <a:rPr lang="en-GB" sz="1596" dirty="0">
                <a:latin typeface="Century Gothic" panose="020B0502020202020204" pitchFamily="34" charset="0"/>
              </a:rPr>
              <a:t>The Total procurement expenditure on goods and services from 1 April 2021 to 31 June 2021 amounted to </a:t>
            </a:r>
            <a:r>
              <a:rPr lang="en-US" sz="1596" dirty="0">
                <a:latin typeface="Century Gothic" panose="020B0502020202020204" pitchFamily="34" charset="0"/>
              </a:rPr>
              <a:t>R8 623 673</a:t>
            </a:r>
            <a:r>
              <a:rPr lang="en-ZA" sz="1596" dirty="0">
                <a:latin typeface="Century Gothic" panose="020B0502020202020204" pitchFamily="34" charset="0"/>
              </a:rPr>
              <a:t>.</a:t>
            </a:r>
          </a:p>
          <a:p>
            <a:pPr marL="0" lvl="1" indent="0" algn="just">
              <a:buNone/>
            </a:pPr>
            <a:r>
              <a:rPr lang="en-GB" sz="1596" dirty="0">
                <a:latin typeface="Century Gothic" panose="020B0502020202020204" pitchFamily="34" charset="0"/>
              </a:rPr>
              <a:t>The procurement expenditure on </a:t>
            </a:r>
            <a:r>
              <a:rPr lang="en-ZA" sz="1596" dirty="0">
                <a:latin typeface="Century Gothic" panose="020B0502020202020204" pitchFamily="34" charset="0"/>
              </a:rPr>
              <a:t>SMMEs, Black, Women and Youth Owned Companies is depicted below </a:t>
            </a:r>
            <a:r>
              <a:rPr lang="en-GB" sz="1596" dirty="0">
                <a:latin typeface="Century Gothic" panose="020B0502020202020204" pitchFamily="34" charset="0"/>
              </a:rPr>
              <a:t>as follows:</a:t>
            </a:r>
            <a:endParaRPr lang="en-ZA" sz="1596" dirty="0">
              <a:latin typeface="Century Gothic" panose="020B0502020202020204" pitchFamily="34" charset="0"/>
            </a:endParaRPr>
          </a:p>
          <a:p>
            <a:pPr marL="0" lvl="1" indent="0" algn="just">
              <a:buNone/>
            </a:pPr>
            <a:endParaRPr lang="en-ZA" sz="1995"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xmlns="" id="{C6DBE052-02A8-2449-92B7-E3BFAA813AAE}"/>
              </a:ext>
            </a:extLst>
          </p:cNvPr>
          <p:cNvGraphicFramePr>
            <a:graphicFrameLocks noGrp="1"/>
          </p:cNvGraphicFramePr>
          <p:nvPr>
            <p:extLst>
              <p:ext uri="{D42A27DB-BD31-4B8C-83A1-F6EECF244321}">
                <p14:modId xmlns:p14="http://schemas.microsoft.com/office/powerpoint/2010/main" xmlns="" val="2493186610"/>
              </p:ext>
            </p:extLst>
          </p:nvPr>
        </p:nvGraphicFramePr>
        <p:xfrm>
          <a:off x="136580" y="2313756"/>
          <a:ext cx="8661352" cy="2122153"/>
        </p:xfrm>
        <a:graphic>
          <a:graphicData uri="http://schemas.openxmlformats.org/drawingml/2006/table">
            <a:tbl>
              <a:tblPr firstRow="1" bandRow="1">
                <a:tableStyleId>{5C22544A-7EE6-4342-B048-85BDC9FD1C3A}</a:tableStyleId>
              </a:tblPr>
              <a:tblGrid>
                <a:gridCol w="1891376">
                  <a:extLst>
                    <a:ext uri="{9D8B030D-6E8A-4147-A177-3AD203B41FA5}">
                      <a16:colId xmlns:a16="http://schemas.microsoft.com/office/drawing/2014/main" xmlns="" val="20000"/>
                    </a:ext>
                  </a:extLst>
                </a:gridCol>
                <a:gridCol w="1743723">
                  <a:extLst>
                    <a:ext uri="{9D8B030D-6E8A-4147-A177-3AD203B41FA5}">
                      <a16:colId xmlns:a16="http://schemas.microsoft.com/office/drawing/2014/main" xmlns="" val="20001"/>
                    </a:ext>
                  </a:extLst>
                </a:gridCol>
                <a:gridCol w="1654596">
                  <a:extLst>
                    <a:ext uri="{9D8B030D-6E8A-4147-A177-3AD203B41FA5}">
                      <a16:colId xmlns:a16="http://schemas.microsoft.com/office/drawing/2014/main" xmlns="" val="20002"/>
                    </a:ext>
                  </a:extLst>
                </a:gridCol>
                <a:gridCol w="1648116">
                  <a:extLst>
                    <a:ext uri="{9D8B030D-6E8A-4147-A177-3AD203B41FA5}">
                      <a16:colId xmlns:a16="http://schemas.microsoft.com/office/drawing/2014/main" xmlns="" val="20003"/>
                    </a:ext>
                  </a:extLst>
                </a:gridCol>
                <a:gridCol w="1723541">
                  <a:extLst>
                    <a:ext uri="{9D8B030D-6E8A-4147-A177-3AD203B41FA5}">
                      <a16:colId xmlns:a16="http://schemas.microsoft.com/office/drawing/2014/main" xmlns="" val="1184478447"/>
                    </a:ext>
                  </a:extLst>
                </a:gridCol>
              </a:tblGrid>
              <a:tr h="15502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a:t>
                      </a:r>
                      <a:r>
                        <a:rPr lang="en-US" sz="1600" baseline="0" dirty="0">
                          <a:latin typeface="Arial" panose="020B0604020202020204" pitchFamily="34" charset="0"/>
                          <a:cs typeface="Arial" panose="020B0604020202020204" pitchFamily="34" charset="0"/>
                        </a:rPr>
                        <a:t> PROCUREMENT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EXPENDITURE</a:t>
                      </a: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SMME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BLACK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WOMAN OWNED COMPANIES</a:t>
                      </a: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YOUTH OWNED COMPANIES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91207" marR="91207" marT="45488" marB="45488"/>
                </a:tc>
                <a:extLst>
                  <a:ext uri="{0D108BD9-81ED-4DB2-BD59-A6C34878D82A}">
                    <a16:rowId xmlns:a16="http://schemas.microsoft.com/office/drawing/2014/main" xmlns="" val="10000"/>
                  </a:ext>
                </a:extLst>
              </a:tr>
              <a:tr h="568137">
                <a:tc>
                  <a:txBody>
                    <a:bodyPr/>
                    <a:lstStyle/>
                    <a:p>
                      <a:pPr algn="ctr" rtl="0" fontAlgn="ctr"/>
                      <a:r>
                        <a:rPr lang="en-US" sz="1600" b="1" i="0" u="none" strike="noStrike">
                          <a:solidFill>
                            <a:srgbClr val="000000"/>
                          </a:solidFill>
                          <a:effectLst/>
                          <a:latin typeface="Arial" panose="020B0604020202020204" pitchFamily="34" charset="0"/>
                        </a:rPr>
                        <a:t>R8 623 673</a:t>
                      </a:r>
                    </a:p>
                  </a:txBody>
                  <a:tcPr marL="9525" marR="9525" marT="9525" marB="0" anchor="ctr"/>
                </a:tc>
                <a:tc>
                  <a:txBody>
                    <a:bodyPr/>
                    <a:lstStyle/>
                    <a:p>
                      <a:pPr algn="ctr" rtl="0" fontAlgn="ctr"/>
                      <a:r>
                        <a:rPr lang="en-US" sz="1600" b="1" i="0" u="none" strike="noStrike" dirty="0">
                          <a:solidFill>
                            <a:srgbClr val="000000"/>
                          </a:solidFill>
                          <a:effectLst/>
                          <a:latin typeface="Arial" panose="020B0604020202020204" pitchFamily="34" charset="0"/>
                        </a:rPr>
                        <a:t>R3 810 187</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R7 217 831</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R3 460 471</a:t>
                      </a:r>
                    </a:p>
                  </a:txBody>
                  <a:tcPr marL="9525" marR="9525" marT="9525" marB="0" anchor="ctr"/>
                </a:tc>
                <a:tc>
                  <a:txBody>
                    <a:bodyPr/>
                    <a:lstStyle/>
                    <a:p>
                      <a:pPr algn="ctr" rtl="0" fontAlgn="ctr"/>
                      <a:r>
                        <a:rPr lang="en-US" sz="1600" b="1" i="0" u="none" strike="noStrike" dirty="0">
                          <a:solidFill>
                            <a:srgbClr val="000000"/>
                          </a:solidFill>
                          <a:effectLst/>
                          <a:latin typeface="Arial" panose="020B0604020202020204" pitchFamily="34" charset="0"/>
                        </a:rPr>
                        <a:t>R1 177 979</a:t>
                      </a:r>
                    </a:p>
                  </a:txBody>
                  <a:tcPr marL="9525" marR="9525" marT="9525" marB="0" anchor="ctr"/>
                </a:tc>
                <a:extLst>
                  <a:ext uri="{0D108BD9-81ED-4DB2-BD59-A6C34878D82A}">
                    <a16:rowId xmlns:a16="http://schemas.microsoft.com/office/drawing/2014/main" xmlns="" val="10001"/>
                  </a:ext>
                </a:extLst>
              </a:tr>
            </a:tbl>
          </a:graphicData>
        </a:graphic>
      </p:graphicFrame>
      <p:graphicFrame>
        <p:nvGraphicFramePr>
          <p:cNvPr id="10" name="Table 9">
            <a:extLst>
              <a:ext uri="{FF2B5EF4-FFF2-40B4-BE49-F238E27FC236}">
                <a16:creationId xmlns:a16="http://schemas.microsoft.com/office/drawing/2014/main" xmlns="" id="{126E3F9D-3366-E541-A148-607DA0A6559B}"/>
              </a:ext>
            </a:extLst>
          </p:cNvPr>
          <p:cNvGraphicFramePr>
            <a:graphicFrameLocks noGrp="1"/>
          </p:cNvGraphicFramePr>
          <p:nvPr>
            <p:extLst>
              <p:ext uri="{D42A27DB-BD31-4B8C-83A1-F6EECF244321}">
                <p14:modId xmlns:p14="http://schemas.microsoft.com/office/powerpoint/2010/main" xmlns="" val="3702782931"/>
              </p:ext>
            </p:extLst>
          </p:nvPr>
        </p:nvGraphicFramePr>
        <p:xfrm>
          <a:off x="136580" y="4435909"/>
          <a:ext cx="8661352" cy="1453655"/>
        </p:xfrm>
        <a:graphic>
          <a:graphicData uri="http://schemas.openxmlformats.org/drawingml/2006/table">
            <a:tbl>
              <a:tblPr firstRow="1" bandRow="1">
                <a:tableStyleId>{5C22544A-7EE6-4342-B048-85BDC9FD1C3A}</a:tableStyleId>
              </a:tblPr>
              <a:tblGrid>
                <a:gridCol w="1881552">
                  <a:extLst>
                    <a:ext uri="{9D8B030D-6E8A-4147-A177-3AD203B41FA5}">
                      <a16:colId xmlns:a16="http://schemas.microsoft.com/office/drawing/2014/main" xmlns="" val="20000"/>
                    </a:ext>
                  </a:extLst>
                </a:gridCol>
                <a:gridCol w="2519898">
                  <a:extLst>
                    <a:ext uri="{9D8B030D-6E8A-4147-A177-3AD203B41FA5}">
                      <a16:colId xmlns:a16="http://schemas.microsoft.com/office/drawing/2014/main" xmlns="" val="20001"/>
                    </a:ext>
                  </a:extLst>
                </a:gridCol>
                <a:gridCol w="2050095">
                  <a:extLst>
                    <a:ext uri="{9D8B030D-6E8A-4147-A177-3AD203B41FA5}">
                      <a16:colId xmlns:a16="http://schemas.microsoft.com/office/drawing/2014/main" xmlns="" val="20002"/>
                    </a:ext>
                  </a:extLst>
                </a:gridCol>
                <a:gridCol w="2209807">
                  <a:extLst>
                    <a:ext uri="{9D8B030D-6E8A-4147-A177-3AD203B41FA5}">
                      <a16:colId xmlns:a16="http://schemas.microsoft.com/office/drawing/2014/main" xmlns="" val="2664668599"/>
                    </a:ext>
                  </a:extLst>
                </a:gridCol>
              </a:tblGrid>
              <a:tr h="1063852">
                <a:tc>
                  <a:txBody>
                    <a:bodyPr/>
                    <a:lstStyle/>
                    <a:p>
                      <a:pPr algn="ctr"/>
                      <a:r>
                        <a:rPr lang="en-US" sz="1600" dirty="0">
                          <a:latin typeface="Gill Sans MT"/>
                          <a:cs typeface="Gill Sans MT"/>
                        </a:rPr>
                        <a:t>% EXPENDITURE ON SMME COMPANIES</a:t>
                      </a:r>
                    </a:p>
                  </a:txBody>
                  <a:tcPr marL="91207" marR="91207" marT="45488" marB="45488"/>
                </a:tc>
                <a:tc>
                  <a:txBody>
                    <a:bodyPr/>
                    <a:lstStyle/>
                    <a:p>
                      <a:pPr algn="ctr"/>
                      <a:r>
                        <a:rPr lang="en-US" sz="1600" dirty="0">
                          <a:latin typeface="Gill Sans MT"/>
                          <a:cs typeface="Gill Sans MT"/>
                        </a:rPr>
                        <a:t>%</a:t>
                      </a:r>
                      <a:r>
                        <a:rPr lang="en-US" sz="1600" baseline="0" dirty="0">
                          <a:latin typeface="Gill Sans MT"/>
                          <a:cs typeface="Gill Sans MT"/>
                        </a:rPr>
                        <a:t> EXPENDITURE ON BLACK OWNED COMPANIES </a:t>
                      </a:r>
                      <a:endParaRPr lang="en-US" sz="1600" dirty="0">
                        <a:latin typeface="Gill Sans MT"/>
                        <a:cs typeface="Gill Sans MT"/>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WOMEN OWNED COMPANIES </a:t>
                      </a:r>
                      <a:endParaRPr lang="en-US" sz="1600" dirty="0">
                        <a:latin typeface="Gill Sans MT"/>
                        <a:cs typeface="Gill Sans MT"/>
                      </a:endParaRP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YOUTH OWNED COMPANIES </a:t>
                      </a:r>
                      <a:endParaRPr lang="en-US" sz="1600" dirty="0">
                        <a:latin typeface="Gill Sans MT"/>
                        <a:cs typeface="Gill Sans MT"/>
                      </a:endParaRPr>
                    </a:p>
                  </a:txBody>
                  <a:tcPr marL="91207" marR="91207" marT="45488" marB="45488"/>
                </a:tc>
                <a:extLst>
                  <a:ext uri="{0D108BD9-81ED-4DB2-BD59-A6C34878D82A}">
                    <a16:rowId xmlns:a16="http://schemas.microsoft.com/office/drawing/2014/main" xmlns="" val="10000"/>
                  </a:ext>
                </a:extLst>
              </a:tr>
              <a:tr h="387319">
                <a:tc>
                  <a:txBody>
                    <a:bodyPr/>
                    <a:lstStyle/>
                    <a:p>
                      <a:pPr algn="ctr" rtl="0" fontAlgn="ctr"/>
                      <a:r>
                        <a:rPr lang="en-US" sz="1600" b="1" i="0" u="none" strike="noStrike">
                          <a:solidFill>
                            <a:srgbClr val="000000"/>
                          </a:solidFill>
                          <a:effectLst/>
                          <a:latin typeface="Arial" panose="020B0604020202020204" pitchFamily="34" charset="0"/>
                        </a:rPr>
                        <a:t>39,8%</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67,0%</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31,6%</a:t>
                      </a:r>
                    </a:p>
                  </a:txBody>
                  <a:tcPr marL="9525" marR="9525" marT="9525" marB="0" anchor="ctr"/>
                </a:tc>
                <a:tc>
                  <a:txBody>
                    <a:bodyPr/>
                    <a:lstStyle/>
                    <a:p>
                      <a:pPr algn="ctr" rtl="0" fontAlgn="ctr"/>
                      <a:r>
                        <a:rPr lang="en-US" sz="1600" b="1" i="0" u="none" strike="noStrike" dirty="0">
                          <a:solidFill>
                            <a:srgbClr val="000000"/>
                          </a:solidFill>
                          <a:effectLst/>
                          <a:latin typeface="Arial" panose="020B0604020202020204" pitchFamily="34" charset="0"/>
                        </a:rPr>
                        <a:t>14,2%</a:t>
                      </a:r>
                    </a:p>
                  </a:txBody>
                  <a:tcPr marL="9525" marR="9525" marT="9525" marB="0" anchor="ctr"/>
                </a:tc>
                <a:extLst>
                  <a:ext uri="{0D108BD9-81ED-4DB2-BD59-A6C34878D82A}">
                    <a16:rowId xmlns:a16="http://schemas.microsoft.com/office/drawing/2014/main" xmlns="" val="10001"/>
                  </a:ext>
                </a:extLst>
              </a:tr>
            </a:tbl>
          </a:graphicData>
        </a:graphic>
      </p:graphicFrame>
      <p:sp>
        <p:nvSpPr>
          <p:cNvPr id="7" name="Title 1">
            <a:extLst>
              <a:ext uri="{FF2B5EF4-FFF2-40B4-BE49-F238E27FC236}">
                <a16:creationId xmlns:a16="http://schemas.microsoft.com/office/drawing/2014/main" xmlns="" id="{E09D627D-5C9C-4628-87A8-C9A9F00C4D80}"/>
              </a:ext>
            </a:extLst>
          </p:cNvPr>
          <p:cNvSpPr txBox="1">
            <a:spLocks/>
          </p:cNvSpPr>
          <p:nvPr/>
        </p:nvSpPr>
        <p:spPr bwMode="auto">
          <a:xfrm>
            <a:off x="0" y="9730"/>
            <a:ext cx="6764532" cy="720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07" tIns="45604" rIns="91207" bIns="45604" numCol="1" anchor="ctr" anchorCtr="0" compatLnSpc="1">
            <a:prstTxWarp prst="textNoShape">
              <a:avLst/>
            </a:prstTxWarp>
          </a:bodyPr>
          <a:lstStyle>
            <a:lvl1pPr algn="l" defTabSz="457200" rtl="0" eaLnBrk="1" fontAlgn="base" hangingPunct="1">
              <a:spcBef>
                <a:spcPct val="0"/>
              </a:spcBef>
              <a:spcAft>
                <a:spcPct val="0"/>
              </a:spcAft>
              <a:defRPr sz="4400" b="1" kern="1200">
                <a:solidFill>
                  <a:srgbClr val="F36403"/>
                </a:solidFill>
                <a:latin typeface="Arial"/>
                <a:ea typeface="MS PGothic" pitchFamily="34" charset="-128"/>
                <a:cs typeface="Arial"/>
              </a:defRPr>
            </a:lvl1pPr>
            <a:lvl2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2pPr>
            <a:lvl3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3pPr>
            <a:lvl4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4pPr>
            <a:lvl5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5pPr>
            <a:lvl6pPr marL="457200" algn="l" defTabSz="457200" rtl="0" eaLnBrk="1" fontAlgn="base" hangingPunct="1">
              <a:spcBef>
                <a:spcPct val="0"/>
              </a:spcBef>
              <a:spcAft>
                <a:spcPct val="0"/>
              </a:spcAft>
              <a:defRPr b="1">
                <a:solidFill>
                  <a:srgbClr val="F36403"/>
                </a:solidFill>
                <a:latin typeface="Arial" pitchFamily="34" charset="0"/>
                <a:cs typeface="Arial" pitchFamily="34" charset="0"/>
              </a:defRPr>
            </a:lvl6pPr>
            <a:lvl7pPr marL="914400" algn="l" defTabSz="457200" rtl="0" eaLnBrk="1" fontAlgn="base" hangingPunct="1">
              <a:spcBef>
                <a:spcPct val="0"/>
              </a:spcBef>
              <a:spcAft>
                <a:spcPct val="0"/>
              </a:spcAft>
              <a:defRPr b="1">
                <a:solidFill>
                  <a:srgbClr val="F36403"/>
                </a:solidFill>
                <a:latin typeface="Arial" pitchFamily="34" charset="0"/>
                <a:cs typeface="Arial" pitchFamily="34" charset="0"/>
              </a:defRPr>
            </a:lvl7pPr>
            <a:lvl8pPr marL="1371600" algn="l" defTabSz="457200" rtl="0" eaLnBrk="1" fontAlgn="base" hangingPunct="1">
              <a:spcBef>
                <a:spcPct val="0"/>
              </a:spcBef>
              <a:spcAft>
                <a:spcPct val="0"/>
              </a:spcAft>
              <a:defRPr b="1">
                <a:solidFill>
                  <a:srgbClr val="F36403"/>
                </a:solidFill>
                <a:latin typeface="Arial" pitchFamily="34" charset="0"/>
                <a:cs typeface="Arial" pitchFamily="34" charset="0"/>
              </a:defRPr>
            </a:lvl8pPr>
            <a:lvl9pPr marL="1828800" algn="l" defTabSz="457200" rtl="0" eaLnBrk="1" fontAlgn="base" hangingPunct="1">
              <a:spcBef>
                <a:spcPct val="0"/>
              </a:spcBef>
              <a:spcAft>
                <a:spcPct val="0"/>
              </a:spcAft>
              <a:defRPr b="1">
                <a:solidFill>
                  <a:srgbClr val="F36403"/>
                </a:solidFill>
                <a:latin typeface="Arial" pitchFamily="34" charset="0"/>
                <a:cs typeface="Arial" pitchFamily="34" charset="0"/>
              </a:defRPr>
            </a:lvl9pPr>
          </a:lstStyle>
          <a:p>
            <a:pPr defTabSz="456057">
              <a:spcBef>
                <a:spcPct val="20000"/>
              </a:spcBef>
              <a:buClr>
                <a:srgbClr val="F36403"/>
              </a:buClr>
            </a:pPr>
            <a:r>
              <a:rPr lang="en-US" sz="3000" dirty="0">
                <a:solidFill>
                  <a:schemeClr val="bg1"/>
                </a:solidFill>
                <a:latin typeface="Century Gothic" panose="020B0502020202020204" pitchFamily="34" charset="0"/>
              </a:rPr>
              <a:t>Spending on Procurement</a:t>
            </a:r>
          </a:p>
        </p:txBody>
      </p:sp>
    </p:spTree>
    <p:extLst>
      <p:ext uri="{BB962C8B-B14F-4D97-AF65-F5344CB8AC3E}">
        <p14:creationId xmlns:p14="http://schemas.microsoft.com/office/powerpoint/2010/main" xmlns="" val="721585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D097443-18E9-4C68-A95F-7E7A29FAC01D}"/>
              </a:ext>
            </a:extLst>
          </p:cNvPr>
          <p:cNvSpPr>
            <a:spLocks noGrp="1"/>
          </p:cNvSpPr>
          <p:nvPr>
            <p:ph type="sldNum" sz="quarter" idx="12"/>
          </p:nvPr>
        </p:nvSpPr>
        <p:spPr/>
        <p:txBody>
          <a:bodyPr/>
          <a:lstStyle/>
          <a:p>
            <a:pPr defTabSz="456057" fontAlgn="base">
              <a:spcBef>
                <a:spcPct val="0"/>
              </a:spcBef>
              <a:spcAft>
                <a:spcPct val="0"/>
              </a:spcAft>
            </a:pPr>
            <a:fld id="{6BEAD508-187F-9C41-8168-FD791BBC9830}" type="slidenum">
              <a:rPr lang="en-US">
                <a:solidFill>
                  <a:prstClr val="black"/>
                </a:solidFill>
                <a:ea typeface="MS PGothic" panose="020B0600070205080204" pitchFamily="34" charset="-128"/>
              </a:rPr>
              <a:pPr defTabSz="456057" fontAlgn="base">
                <a:spcBef>
                  <a:spcPct val="0"/>
                </a:spcBef>
                <a:spcAft>
                  <a:spcPct val="0"/>
                </a:spcAft>
              </a:pPr>
              <a:t>62</a:t>
            </a:fld>
            <a:endParaRPr lang="en-US" dirty="0">
              <a:solidFill>
                <a:prstClr val="black"/>
              </a:solidFill>
              <a:ea typeface="MS PGothic" panose="020B0600070205080204" pitchFamily="34" charset="-128"/>
            </a:endParaRPr>
          </a:p>
        </p:txBody>
      </p:sp>
      <p:sp>
        <p:nvSpPr>
          <p:cNvPr id="6" name="Subtitle 2">
            <a:extLst>
              <a:ext uri="{FF2B5EF4-FFF2-40B4-BE49-F238E27FC236}">
                <a16:creationId xmlns:a16="http://schemas.microsoft.com/office/drawing/2014/main" xmlns="" id="{3D9A354D-7294-42F1-B2A4-0E30A3EEF3AE}"/>
              </a:ext>
            </a:extLst>
          </p:cNvPr>
          <p:cNvSpPr>
            <a:spLocks noGrp="1"/>
          </p:cNvSpPr>
          <p:nvPr>
            <p:ph idx="1"/>
          </p:nvPr>
        </p:nvSpPr>
        <p:spPr>
          <a:xfrm>
            <a:off x="151130" y="1075107"/>
            <a:ext cx="7866618" cy="1334247"/>
          </a:xfrm>
        </p:spPr>
        <p:txBody>
          <a:bodyPr>
            <a:noAutofit/>
          </a:bodyPr>
          <a:lstStyle/>
          <a:p>
            <a:pPr marL="0" lvl="1" indent="0" algn="just">
              <a:buNone/>
            </a:pPr>
            <a:r>
              <a:rPr lang="en-GB" sz="1596" dirty="0">
                <a:latin typeface="Century Gothic" panose="020B0502020202020204" pitchFamily="34" charset="0"/>
              </a:rPr>
              <a:t>The total COVID-19 procurement expenditure on goods and services from 1 April 2021 to 31 June 2021 amounted to </a:t>
            </a:r>
            <a:r>
              <a:rPr lang="en-US" sz="1596" b="1" dirty="0">
                <a:latin typeface="Century Gothic" panose="020B0502020202020204" pitchFamily="34" charset="0"/>
              </a:rPr>
              <a:t>R953</a:t>
            </a:r>
            <a:r>
              <a:rPr lang="en-ZA" sz="1596" dirty="0">
                <a:latin typeface="Century Gothic" panose="020B0502020202020204" pitchFamily="34" charset="0"/>
              </a:rPr>
              <a:t>.</a:t>
            </a:r>
          </a:p>
          <a:p>
            <a:pPr marL="0" lvl="1" indent="0" algn="just">
              <a:buNone/>
            </a:pPr>
            <a:r>
              <a:rPr lang="en-GB" sz="1596" dirty="0">
                <a:latin typeface="Century Gothic" panose="020B0502020202020204" pitchFamily="34" charset="0"/>
              </a:rPr>
              <a:t>The procurement expenditure on </a:t>
            </a:r>
            <a:r>
              <a:rPr lang="en-ZA" sz="1596" dirty="0">
                <a:latin typeface="Century Gothic" panose="020B0502020202020204" pitchFamily="34" charset="0"/>
              </a:rPr>
              <a:t>SMMEs, Black, Women and Youth Owned Companies is depicted below </a:t>
            </a:r>
            <a:r>
              <a:rPr lang="en-GB" sz="1596" dirty="0">
                <a:latin typeface="Century Gothic" panose="020B0502020202020204" pitchFamily="34" charset="0"/>
              </a:rPr>
              <a:t>as follows:</a:t>
            </a:r>
            <a:endParaRPr lang="en-ZA" sz="1596" dirty="0">
              <a:latin typeface="Century Gothic" panose="020B0502020202020204" pitchFamily="34" charset="0"/>
            </a:endParaRPr>
          </a:p>
          <a:p>
            <a:pPr marL="0" lvl="1" indent="0" algn="just">
              <a:buNone/>
            </a:pPr>
            <a:endParaRPr lang="en-ZA" sz="1995"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xmlns="" id="{C6DBE052-02A8-2449-92B7-E3BFAA813AAE}"/>
              </a:ext>
            </a:extLst>
          </p:cNvPr>
          <p:cNvGraphicFramePr>
            <a:graphicFrameLocks noGrp="1"/>
          </p:cNvGraphicFramePr>
          <p:nvPr>
            <p:extLst>
              <p:ext uri="{D42A27DB-BD31-4B8C-83A1-F6EECF244321}">
                <p14:modId xmlns:p14="http://schemas.microsoft.com/office/powerpoint/2010/main" xmlns="" val="1690979728"/>
              </p:ext>
            </p:extLst>
          </p:nvPr>
        </p:nvGraphicFramePr>
        <p:xfrm>
          <a:off x="151130" y="2402054"/>
          <a:ext cx="8747065" cy="2122153"/>
        </p:xfrm>
        <a:graphic>
          <a:graphicData uri="http://schemas.openxmlformats.org/drawingml/2006/table">
            <a:tbl>
              <a:tblPr firstRow="1" bandRow="1">
                <a:tableStyleId>{5C22544A-7EE6-4342-B048-85BDC9FD1C3A}</a:tableStyleId>
              </a:tblPr>
              <a:tblGrid>
                <a:gridCol w="1910093">
                  <a:extLst>
                    <a:ext uri="{9D8B030D-6E8A-4147-A177-3AD203B41FA5}">
                      <a16:colId xmlns:a16="http://schemas.microsoft.com/office/drawing/2014/main" xmlns="" val="20000"/>
                    </a:ext>
                  </a:extLst>
                </a:gridCol>
                <a:gridCol w="1760979">
                  <a:extLst>
                    <a:ext uri="{9D8B030D-6E8A-4147-A177-3AD203B41FA5}">
                      <a16:colId xmlns:a16="http://schemas.microsoft.com/office/drawing/2014/main" xmlns="" val="20001"/>
                    </a:ext>
                  </a:extLst>
                </a:gridCol>
                <a:gridCol w="1670970">
                  <a:extLst>
                    <a:ext uri="{9D8B030D-6E8A-4147-A177-3AD203B41FA5}">
                      <a16:colId xmlns:a16="http://schemas.microsoft.com/office/drawing/2014/main" xmlns="" val="20002"/>
                    </a:ext>
                  </a:extLst>
                </a:gridCol>
                <a:gridCol w="1664426">
                  <a:extLst>
                    <a:ext uri="{9D8B030D-6E8A-4147-A177-3AD203B41FA5}">
                      <a16:colId xmlns:a16="http://schemas.microsoft.com/office/drawing/2014/main" xmlns="" val="20003"/>
                    </a:ext>
                  </a:extLst>
                </a:gridCol>
                <a:gridCol w="1740597">
                  <a:extLst>
                    <a:ext uri="{9D8B030D-6E8A-4147-A177-3AD203B41FA5}">
                      <a16:colId xmlns:a16="http://schemas.microsoft.com/office/drawing/2014/main" xmlns="" val="1184478447"/>
                    </a:ext>
                  </a:extLst>
                </a:gridCol>
              </a:tblGrid>
              <a:tr h="15502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a:t>
                      </a:r>
                      <a:r>
                        <a:rPr lang="en-US" sz="1600" baseline="0" dirty="0">
                          <a:latin typeface="Arial" panose="020B0604020202020204" pitchFamily="34" charset="0"/>
                          <a:cs typeface="Arial" panose="020B0604020202020204" pitchFamily="34" charset="0"/>
                        </a:rPr>
                        <a:t> PROCUREMENT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EXPENDITURE</a:t>
                      </a: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SMME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BLACK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WOMAN OWNED COMPANIES</a:t>
                      </a: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YOUTH OWNED COMPANIES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91207" marR="91207" marT="45488" marB="45488"/>
                </a:tc>
                <a:extLst>
                  <a:ext uri="{0D108BD9-81ED-4DB2-BD59-A6C34878D82A}">
                    <a16:rowId xmlns:a16="http://schemas.microsoft.com/office/drawing/2014/main" xmlns="" val="10000"/>
                  </a:ext>
                </a:extLst>
              </a:tr>
              <a:tr h="568137">
                <a:tc>
                  <a:txBody>
                    <a:bodyPr/>
                    <a:lstStyle/>
                    <a:p>
                      <a:pPr algn="ctr" rtl="0" fontAlgn="ctr"/>
                      <a:r>
                        <a:rPr lang="en-US" sz="1600" b="1" i="0" u="none" strike="noStrike">
                          <a:solidFill>
                            <a:srgbClr val="000000"/>
                          </a:solidFill>
                          <a:effectLst/>
                          <a:latin typeface="Arial" panose="020B0604020202020204" pitchFamily="34" charset="0"/>
                        </a:rPr>
                        <a:t>R953</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R0</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R953</a:t>
                      </a:r>
                    </a:p>
                  </a:txBody>
                  <a:tcPr marL="9525" marR="9525" marT="9525" marB="0" anchor="ctr"/>
                </a:tc>
                <a:tc>
                  <a:txBody>
                    <a:bodyPr/>
                    <a:lstStyle/>
                    <a:p>
                      <a:pPr algn="ctr" rtl="0" fontAlgn="ctr"/>
                      <a:r>
                        <a:rPr lang="en-US" sz="1600" b="1" i="0" u="none" strike="noStrike">
                          <a:solidFill>
                            <a:srgbClr val="000000"/>
                          </a:solidFill>
                          <a:effectLst/>
                          <a:latin typeface="Arial" panose="020B0604020202020204" pitchFamily="34" charset="0"/>
                        </a:rPr>
                        <a:t>R953</a:t>
                      </a:r>
                    </a:p>
                  </a:txBody>
                  <a:tcPr marL="9525" marR="9525" marT="9525" marB="0" anchor="ctr"/>
                </a:tc>
                <a:tc>
                  <a:txBody>
                    <a:bodyPr/>
                    <a:lstStyle/>
                    <a:p>
                      <a:pPr algn="ctr" rtl="0" fontAlgn="ctr"/>
                      <a:r>
                        <a:rPr lang="en-US" sz="1600" b="1" i="0" u="none" strike="noStrike" dirty="0">
                          <a:solidFill>
                            <a:srgbClr val="000000"/>
                          </a:solidFill>
                          <a:effectLst/>
                          <a:latin typeface="Arial" panose="020B0604020202020204" pitchFamily="34" charset="0"/>
                        </a:rPr>
                        <a:t>R0</a:t>
                      </a:r>
                    </a:p>
                  </a:txBody>
                  <a:tcPr marL="9525" marR="9525" marT="9525" marB="0" anchor="ctr"/>
                </a:tc>
                <a:extLst>
                  <a:ext uri="{0D108BD9-81ED-4DB2-BD59-A6C34878D82A}">
                    <a16:rowId xmlns:a16="http://schemas.microsoft.com/office/drawing/2014/main" xmlns="" val="10001"/>
                  </a:ext>
                </a:extLst>
              </a:tr>
            </a:tbl>
          </a:graphicData>
        </a:graphic>
      </p:graphicFrame>
      <p:graphicFrame>
        <p:nvGraphicFramePr>
          <p:cNvPr id="10" name="Table 9">
            <a:extLst>
              <a:ext uri="{FF2B5EF4-FFF2-40B4-BE49-F238E27FC236}">
                <a16:creationId xmlns:a16="http://schemas.microsoft.com/office/drawing/2014/main" xmlns="" id="{126E3F9D-3366-E541-A148-607DA0A6559B}"/>
              </a:ext>
            </a:extLst>
          </p:cNvPr>
          <p:cNvGraphicFramePr>
            <a:graphicFrameLocks noGrp="1"/>
          </p:cNvGraphicFramePr>
          <p:nvPr>
            <p:extLst>
              <p:ext uri="{D42A27DB-BD31-4B8C-83A1-F6EECF244321}">
                <p14:modId xmlns:p14="http://schemas.microsoft.com/office/powerpoint/2010/main" xmlns="" val="4056205006"/>
              </p:ext>
            </p:extLst>
          </p:nvPr>
        </p:nvGraphicFramePr>
        <p:xfrm>
          <a:off x="151129" y="4511565"/>
          <a:ext cx="8747065" cy="1435290"/>
        </p:xfrm>
        <a:graphic>
          <a:graphicData uri="http://schemas.openxmlformats.org/drawingml/2006/table">
            <a:tbl>
              <a:tblPr firstRow="1" bandRow="1">
                <a:tableStyleId>{5C22544A-7EE6-4342-B048-85BDC9FD1C3A}</a:tableStyleId>
              </a:tblPr>
              <a:tblGrid>
                <a:gridCol w="1900172">
                  <a:extLst>
                    <a:ext uri="{9D8B030D-6E8A-4147-A177-3AD203B41FA5}">
                      <a16:colId xmlns:a16="http://schemas.microsoft.com/office/drawing/2014/main" xmlns="" val="20000"/>
                    </a:ext>
                  </a:extLst>
                </a:gridCol>
                <a:gridCol w="2544835">
                  <a:extLst>
                    <a:ext uri="{9D8B030D-6E8A-4147-A177-3AD203B41FA5}">
                      <a16:colId xmlns:a16="http://schemas.microsoft.com/office/drawing/2014/main" xmlns="" val="20001"/>
                    </a:ext>
                  </a:extLst>
                </a:gridCol>
                <a:gridCol w="2070383">
                  <a:extLst>
                    <a:ext uri="{9D8B030D-6E8A-4147-A177-3AD203B41FA5}">
                      <a16:colId xmlns:a16="http://schemas.microsoft.com/office/drawing/2014/main" xmlns="" val="20002"/>
                    </a:ext>
                  </a:extLst>
                </a:gridCol>
                <a:gridCol w="2231675">
                  <a:extLst>
                    <a:ext uri="{9D8B030D-6E8A-4147-A177-3AD203B41FA5}">
                      <a16:colId xmlns:a16="http://schemas.microsoft.com/office/drawing/2014/main" xmlns="" val="2664668599"/>
                    </a:ext>
                  </a:extLst>
                </a:gridCol>
              </a:tblGrid>
              <a:tr h="1063852">
                <a:tc>
                  <a:txBody>
                    <a:bodyPr/>
                    <a:lstStyle/>
                    <a:p>
                      <a:pPr algn="ctr"/>
                      <a:r>
                        <a:rPr lang="en-US" sz="1600" dirty="0">
                          <a:latin typeface="Gill Sans MT"/>
                          <a:cs typeface="Gill Sans MT"/>
                        </a:rPr>
                        <a:t>% EXPENDITURE ON SMME COMPANIES</a:t>
                      </a:r>
                    </a:p>
                  </a:txBody>
                  <a:tcPr marL="91207" marR="91207" marT="45488" marB="45488"/>
                </a:tc>
                <a:tc>
                  <a:txBody>
                    <a:bodyPr/>
                    <a:lstStyle/>
                    <a:p>
                      <a:pPr algn="ctr"/>
                      <a:r>
                        <a:rPr lang="en-US" sz="1600" dirty="0">
                          <a:latin typeface="Gill Sans MT"/>
                          <a:cs typeface="Gill Sans MT"/>
                        </a:rPr>
                        <a:t>%</a:t>
                      </a:r>
                      <a:r>
                        <a:rPr lang="en-US" sz="1600" baseline="0" dirty="0">
                          <a:latin typeface="Gill Sans MT"/>
                          <a:cs typeface="Gill Sans MT"/>
                        </a:rPr>
                        <a:t> EXPENDITURE ON BLACK OWNED COMPANIES </a:t>
                      </a:r>
                      <a:endParaRPr lang="en-US" sz="1600" dirty="0">
                        <a:latin typeface="Gill Sans MT"/>
                        <a:cs typeface="Gill Sans MT"/>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WOMEN OWNED COMPANIES </a:t>
                      </a:r>
                      <a:endParaRPr lang="en-US" sz="1600" dirty="0">
                        <a:latin typeface="Gill Sans MT"/>
                        <a:cs typeface="Gill Sans MT"/>
                      </a:endParaRP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YOUTH OWNED COMPANIES </a:t>
                      </a:r>
                      <a:endParaRPr lang="en-US" sz="1600" dirty="0">
                        <a:latin typeface="Gill Sans MT"/>
                        <a:cs typeface="Gill Sans MT"/>
                      </a:endParaRPr>
                    </a:p>
                  </a:txBody>
                  <a:tcPr marL="91207" marR="91207" marT="45488" marB="45488"/>
                </a:tc>
                <a:extLst>
                  <a:ext uri="{0D108BD9-81ED-4DB2-BD59-A6C34878D82A}">
                    <a16:rowId xmlns:a16="http://schemas.microsoft.com/office/drawing/2014/main" xmlns="" val="10000"/>
                  </a:ext>
                </a:extLst>
              </a:tr>
              <a:tr h="368954">
                <a:tc>
                  <a:txBody>
                    <a:bodyPr/>
                    <a:lstStyle/>
                    <a:p>
                      <a:pPr algn="ctr" rtl="0" fontAlgn="ctr"/>
                      <a:r>
                        <a:rPr lang="en-US" sz="1600" b="1" i="0" u="none" strike="noStrike" dirty="0">
                          <a:solidFill>
                            <a:srgbClr val="000000"/>
                          </a:solidFill>
                          <a:effectLst/>
                          <a:latin typeface="Arial" panose="020B0604020202020204" pitchFamily="34" charset="0"/>
                        </a:rPr>
                        <a:t>0,0%</a:t>
                      </a:r>
                    </a:p>
                  </a:txBody>
                  <a:tcPr marL="0" marR="0" marT="0" marB="0" anchor="ctr"/>
                </a:tc>
                <a:tc>
                  <a:txBody>
                    <a:bodyPr/>
                    <a:lstStyle/>
                    <a:p>
                      <a:pPr algn="ctr" rtl="0" fontAlgn="ctr"/>
                      <a:r>
                        <a:rPr lang="en-US" sz="1600" b="1" i="0" u="none" strike="noStrike" dirty="0">
                          <a:solidFill>
                            <a:srgbClr val="000000"/>
                          </a:solidFill>
                          <a:effectLst/>
                          <a:latin typeface="Arial" panose="020B0604020202020204" pitchFamily="34" charset="0"/>
                        </a:rPr>
                        <a:t>100,0%</a:t>
                      </a:r>
                    </a:p>
                  </a:txBody>
                  <a:tcPr marL="0" marR="0" marT="0" marB="0" anchor="ctr"/>
                </a:tc>
                <a:tc>
                  <a:txBody>
                    <a:bodyPr/>
                    <a:lstStyle/>
                    <a:p>
                      <a:pPr algn="ctr" rtl="0" fontAlgn="ctr"/>
                      <a:r>
                        <a:rPr lang="en-US" sz="1600" b="1" i="0" u="none" strike="noStrike" dirty="0">
                          <a:solidFill>
                            <a:srgbClr val="000000"/>
                          </a:solidFill>
                          <a:effectLst/>
                          <a:latin typeface="Arial" panose="020B0604020202020204" pitchFamily="34" charset="0"/>
                        </a:rPr>
                        <a:t>100,0%</a:t>
                      </a:r>
                    </a:p>
                  </a:txBody>
                  <a:tcPr marL="0" marR="0" marT="0" marB="0" anchor="ctr"/>
                </a:tc>
                <a:tc>
                  <a:txBody>
                    <a:bodyPr/>
                    <a:lstStyle/>
                    <a:p>
                      <a:pPr algn="ctr" rtl="0" fontAlgn="ctr"/>
                      <a:r>
                        <a:rPr lang="en-US" sz="1600" b="1" i="0" u="none" strike="noStrike" dirty="0">
                          <a:solidFill>
                            <a:srgbClr val="000000"/>
                          </a:solidFill>
                          <a:effectLst/>
                          <a:latin typeface="Arial" panose="020B0604020202020204" pitchFamily="34" charset="0"/>
                        </a:rPr>
                        <a:t>0,0%</a:t>
                      </a:r>
                    </a:p>
                  </a:txBody>
                  <a:tcPr marL="0" marR="0" marT="0" marB="0" anchor="ctr"/>
                </a:tc>
                <a:extLst>
                  <a:ext uri="{0D108BD9-81ED-4DB2-BD59-A6C34878D82A}">
                    <a16:rowId xmlns:a16="http://schemas.microsoft.com/office/drawing/2014/main" xmlns="" val="10001"/>
                  </a:ext>
                </a:extLst>
              </a:tr>
            </a:tbl>
          </a:graphicData>
        </a:graphic>
      </p:graphicFrame>
      <p:sp>
        <p:nvSpPr>
          <p:cNvPr id="7" name="Title 1">
            <a:extLst>
              <a:ext uri="{FF2B5EF4-FFF2-40B4-BE49-F238E27FC236}">
                <a16:creationId xmlns:a16="http://schemas.microsoft.com/office/drawing/2014/main" xmlns="" id="{BB2FC476-550B-477A-B783-CFB86C4ADA5D}"/>
              </a:ext>
            </a:extLst>
          </p:cNvPr>
          <p:cNvSpPr txBox="1">
            <a:spLocks/>
          </p:cNvSpPr>
          <p:nvPr/>
        </p:nvSpPr>
        <p:spPr bwMode="auto">
          <a:xfrm>
            <a:off x="77970" y="56907"/>
            <a:ext cx="6764532" cy="720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07" tIns="45604" rIns="91207" bIns="45604" numCol="1" anchor="ctr" anchorCtr="0" compatLnSpc="1">
            <a:prstTxWarp prst="textNoShape">
              <a:avLst/>
            </a:prstTxWarp>
          </a:bodyPr>
          <a:lstStyle>
            <a:lvl1pPr algn="l" defTabSz="457200" rtl="0" eaLnBrk="1" fontAlgn="base" hangingPunct="1">
              <a:spcBef>
                <a:spcPct val="0"/>
              </a:spcBef>
              <a:spcAft>
                <a:spcPct val="0"/>
              </a:spcAft>
              <a:defRPr sz="4400" b="1" kern="1200">
                <a:solidFill>
                  <a:srgbClr val="F36403"/>
                </a:solidFill>
                <a:latin typeface="Arial"/>
                <a:ea typeface="MS PGothic" pitchFamily="34" charset="-128"/>
                <a:cs typeface="Arial"/>
              </a:defRPr>
            </a:lvl1pPr>
            <a:lvl2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2pPr>
            <a:lvl3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3pPr>
            <a:lvl4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4pPr>
            <a:lvl5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5pPr>
            <a:lvl6pPr marL="457200" algn="l" defTabSz="457200" rtl="0" eaLnBrk="1" fontAlgn="base" hangingPunct="1">
              <a:spcBef>
                <a:spcPct val="0"/>
              </a:spcBef>
              <a:spcAft>
                <a:spcPct val="0"/>
              </a:spcAft>
              <a:defRPr b="1">
                <a:solidFill>
                  <a:srgbClr val="F36403"/>
                </a:solidFill>
                <a:latin typeface="Arial" pitchFamily="34" charset="0"/>
                <a:cs typeface="Arial" pitchFamily="34" charset="0"/>
              </a:defRPr>
            </a:lvl6pPr>
            <a:lvl7pPr marL="914400" algn="l" defTabSz="457200" rtl="0" eaLnBrk="1" fontAlgn="base" hangingPunct="1">
              <a:spcBef>
                <a:spcPct val="0"/>
              </a:spcBef>
              <a:spcAft>
                <a:spcPct val="0"/>
              </a:spcAft>
              <a:defRPr b="1">
                <a:solidFill>
                  <a:srgbClr val="F36403"/>
                </a:solidFill>
                <a:latin typeface="Arial" pitchFamily="34" charset="0"/>
                <a:cs typeface="Arial" pitchFamily="34" charset="0"/>
              </a:defRPr>
            </a:lvl7pPr>
            <a:lvl8pPr marL="1371600" algn="l" defTabSz="457200" rtl="0" eaLnBrk="1" fontAlgn="base" hangingPunct="1">
              <a:spcBef>
                <a:spcPct val="0"/>
              </a:spcBef>
              <a:spcAft>
                <a:spcPct val="0"/>
              </a:spcAft>
              <a:defRPr b="1">
                <a:solidFill>
                  <a:srgbClr val="F36403"/>
                </a:solidFill>
                <a:latin typeface="Arial" pitchFamily="34" charset="0"/>
                <a:cs typeface="Arial" pitchFamily="34" charset="0"/>
              </a:defRPr>
            </a:lvl8pPr>
            <a:lvl9pPr marL="1828800" algn="l" defTabSz="457200" rtl="0" eaLnBrk="1" fontAlgn="base" hangingPunct="1">
              <a:spcBef>
                <a:spcPct val="0"/>
              </a:spcBef>
              <a:spcAft>
                <a:spcPct val="0"/>
              </a:spcAft>
              <a:defRPr b="1">
                <a:solidFill>
                  <a:srgbClr val="F36403"/>
                </a:solidFill>
                <a:latin typeface="Arial" pitchFamily="34" charset="0"/>
                <a:cs typeface="Arial" pitchFamily="34" charset="0"/>
              </a:defRPr>
            </a:lvl9pPr>
          </a:lstStyle>
          <a:p>
            <a:pPr algn="just" defTabSz="456057">
              <a:spcBef>
                <a:spcPct val="20000"/>
              </a:spcBef>
              <a:buClr>
                <a:srgbClr val="F36403"/>
              </a:buClr>
            </a:pPr>
            <a:r>
              <a:rPr lang="en-US" sz="2793" dirty="0">
                <a:solidFill>
                  <a:schemeClr val="bg1"/>
                </a:solidFill>
                <a:latin typeface="Century Gothic" panose="020B0502020202020204" pitchFamily="34" charset="0"/>
              </a:rPr>
              <a:t>Spending on COVID-19 Procurement</a:t>
            </a:r>
          </a:p>
        </p:txBody>
      </p:sp>
    </p:spTree>
    <p:extLst>
      <p:ext uri="{BB962C8B-B14F-4D97-AF65-F5344CB8AC3E}">
        <p14:creationId xmlns:p14="http://schemas.microsoft.com/office/powerpoint/2010/main" xmlns="" val="3338418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640021F-DA4D-46BA-A76A-90A6AF465706}"/>
              </a:ext>
            </a:extLst>
          </p:cNvPr>
          <p:cNvSpPr>
            <a:spLocks noGrp="1"/>
          </p:cNvSpPr>
          <p:nvPr>
            <p:ph type="sldNum" sz="quarter" idx="12"/>
          </p:nvPr>
        </p:nvSpPr>
        <p:spPr/>
        <p:txBody>
          <a:bodyPr/>
          <a:lstStyle/>
          <a:p>
            <a:fld id="{6BEAD508-187F-9C41-8168-FD791BBC9830}" type="slidenum">
              <a:rPr lang="en-US" smtClean="0"/>
              <a:pPr/>
              <a:t>63</a:t>
            </a:fld>
            <a:endParaRPr lang="en-US" dirty="0"/>
          </a:p>
        </p:txBody>
      </p:sp>
      <p:graphicFrame>
        <p:nvGraphicFramePr>
          <p:cNvPr id="9" name="Content Placeholder 4">
            <a:extLst>
              <a:ext uri="{FF2B5EF4-FFF2-40B4-BE49-F238E27FC236}">
                <a16:creationId xmlns:a16="http://schemas.microsoft.com/office/drawing/2014/main" xmlns="" id="{62164046-FB5D-4C60-A336-1B430DE2900C}"/>
              </a:ext>
            </a:extLst>
          </p:cNvPr>
          <p:cNvGraphicFramePr>
            <a:graphicFrameLocks noGrp="1"/>
          </p:cNvGraphicFramePr>
          <p:nvPr>
            <p:ph idx="1"/>
            <p:extLst>
              <p:ext uri="{D42A27DB-BD31-4B8C-83A1-F6EECF244321}">
                <p14:modId xmlns:p14="http://schemas.microsoft.com/office/powerpoint/2010/main" xmlns="" val="2422012115"/>
              </p:ext>
            </p:extLst>
          </p:nvPr>
        </p:nvGraphicFramePr>
        <p:xfrm>
          <a:off x="23653" y="1064974"/>
          <a:ext cx="9120347" cy="3723337"/>
        </p:xfrm>
        <a:graphic>
          <a:graphicData uri="http://schemas.openxmlformats.org/drawingml/2006/table">
            <a:tbl>
              <a:tblPr firstRow="1" bandRow="1">
                <a:tableStyleId>{5C22544A-7EE6-4342-B048-85BDC9FD1C3A}</a:tableStyleId>
              </a:tblPr>
              <a:tblGrid>
                <a:gridCol w="2719547">
                  <a:extLst>
                    <a:ext uri="{9D8B030D-6E8A-4147-A177-3AD203B41FA5}">
                      <a16:colId xmlns:a16="http://schemas.microsoft.com/office/drawing/2014/main" xmlns="" val="20000"/>
                    </a:ext>
                  </a:extLst>
                </a:gridCol>
                <a:gridCol w="1799303">
                  <a:extLst>
                    <a:ext uri="{9D8B030D-6E8A-4147-A177-3AD203B41FA5}">
                      <a16:colId xmlns:a16="http://schemas.microsoft.com/office/drawing/2014/main" xmlns="" val="2249556431"/>
                    </a:ext>
                  </a:extLst>
                </a:gridCol>
                <a:gridCol w="1543665">
                  <a:extLst>
                    <a:ext uri="{9D8B030D-6E8A-4147-A177-3AD203B41FA5}">
                      <a16:colId xmlns:a16="http://schemas.microsoft.com/office/drawing/2014/main" xmlns="" val="20001"/>
                    </a:ext>
                  </a:extLst>
                </a:gridCol>
                <a:gridCol w="1599099">
                  <a:extLst>
                    <a:ext uri="{9D8B030D-6E8A-4147-A177-3AD203B41FA5}">
                      <a16:colId xmlns:a16="http://schemas.microsoft.com/office/drawing/2014/main" xmlns="" val="2586347188"/>
                    </a:ext>
                  </a:extLst>
                </a:gridCol>
                <a:gridCol w="1458733">
                  <a:extLst>
                    <a:ext uri="{9D8B030D-6E8A-4147-A177-3AD203B41FA5}">
                      <a16:colId xmlns:a16="http://schemas.microsoft.com/office/drawing/2014/main" xmlns="" val="3293231975"/>
                    </a:ext>
                  </a:extLst>
                </a:gridCol>
              </a:tblGrid>
              <a:tr h="948848">
                <a:tc rowSpan="2">
                  <a:txBody>
                    <a:bodyPr/>
                    <a:lstStyle/>
                    <a:p>
                      <a:pPr algn="ctr"/>
                      <a:endParaRPr lang="en-US" sz="2200" dirty="0">
                        <a:solidFill>
                          <a:schemeClr val="tx1"/>
                        </a:solidFill>
                        <a:latin typeface="Century Gothic" panose="020B0502020202020204" pitchFamily="34" charset="0"/>
                        <a:cs typeface="Arial" panose="020B0604020202020204" pitchFamily="34" charset="0"/>
                      </a:endParaRPr>
                    </a:p>
                    <a:p>
                      <a:pPr algn="ctr"/>
                      <a:r>
                        <a:rPr lang="en-US" sz="2200" dirty="0">
                          <a:solidFill>
                            <a:schemeClr val="tx1"/>
                          </a:solidFill>
                          <a:latin typeface="Century Gothic" panose="020B0502020202020204" pitchFamily="34" charset="0"/>
                          <a:cs typeface="Arial" panose="020B0604020202020204" pitchFamily="34" charset="0"/>
                        </a:rPr>
                        <a:t>Month</a:t>
                      </a:r>
                    </a:p>
                  </a:txBody>
                  <a:tcPr marL="91207" marR="91207" marT="45604" marB="45604"/>
                </a:tc>
                <a:tc gridSpan="2">
                  <a:txBody>
                    <a:bodyPr/>
                    <a:lstStyle/>
                    <a:p>
                      <a:pPr algn="ctr"/>
                      <a:r>
                        <a:rPr lang="en-US" sz="2200" dirty="0">
                          <a:solidFill>
                            <a:schemeClr val="tx1"/>
                          </a:solidFill>
                          <a:latin typeface="Century Gothic" panose="020B0502020202020204" pitchFamily="34" charset="0"/>
                          <a:cs typeface="Arial" panose="020B0604020202020204" pitchFamily="34" charset="0"/>
                        </a:rPr>
                        <a:t>Average</a:t>
                      </a:r>
                      <a:r>
                        <a:rPr lang="en-US" sz="2200" baseline="0" dirty="0">
                          <a:solidFill>
                            <a:schemeClr val="tx1"/>
                          </a:solidFill>
                          <a:latin typeface="Century Gothic" panose="020B0502020202020204" pitchFamily="34" charset="0"/>
                          <a:cs typeface="Arial" panose="020B0604020202020204" pitchFamily="34" charset="0"/>
                        </a:rPr>
                        <a:t> payment days</a:t>
                      </a:r>
                      <a:endParaRPr lang="en-US" sz="2200" dirty="0">
                        <a:solidFill>
                          <a:schemeClr val="tx1"/>
                        </a:solidFill>
                        <a:latin typeface="Century Gothic" panose="020B0502020202020204" pitchFamily="34" charset="0"/>
                        <a:cs typeface="Arial" panose="020B0604020202020204" pitchFamily="34" charset="0"/>
                      </a:endParaRPr>
                    </a:p>
                  </a:txBody>
                  <a:tcPr marL="91207" marR="91207" marT="45604" marB="45604"/>
                </a:tc>
                <a:tc hMerge="1">
                  <a:txBody>
                    <a:bodyPr/>
                    <a:lstStyle/>
                    <a:p>
                      <a:pPr algn="ctr"/>
                      <a:endParaRPr lang="en-US" sz="1800" dirty="0">
                        <a:solidFill>
                          <a:schemeClr val="tx1"/>
                        </a:solidFill>
                        <a:latin typeface="Arial"/>
                        <a:cs typeface="Arial"/>
                      </a:endParaRPr>
                    </a:p>
                  </a:txBody>
                  <a:tcPr marL="91207" marR="91207" marT="45604" marB="45604"/>
                </a:tc>
                <a:tc gridSpan="2">
                  <a:txBody>
                    <a:bodyPr/>
                    <a:lstStyle/>
                    <a:p>
                      <a:pPr algn="ctr"/>
                      <a:r>
                        <a:rPr lang="en-US" sz="2200" dirty="0" smtClean="0">
                          <a:solidFill>
                            <a:schemeClr val="tx1"/>
                          </a:solidFill>
                          <a:latin typeface="Century Gothic" panose="020B0502020202020204" pitchFamily="34" charset="0"/>
                          <a:cs typeface="Arial" panose="020B0604020202020204" pitchFamily="34" charset="0"/>
                        </a:rPr>
                        <a:t>% invoices paid within </a:t>
                      </a:r>
                      <a:r>
                        <a:rPr lang="en-US" sz="2200" baseline="0" dirty="0" smtClean="0">
                          <a:solidFill>
                            <a:schemeClr val="tx1"/>
                          </a:solidFill>
                          <a:latin typeface="Century Gothic" panose="020B0502020202020204" pitchFamily="34" charset="0"/>
                          <a:cs typeface="Arial" panose="020B0604020202020204" pitchFamily="34" charset="0"/>
                        </a:rPr>
                        <a:t> days</a:t>
                      </a:r>
                      <a:endParaRPr lang="en-US" sz="2200" dirty="0">
                        <a:solidFill>
                          <a:schemeClr val="tx1"/>
                        </a:solidFill>
                        <a:latin typeface="Century Gothic" panose="020B0502020202020204" pitchFamily="34" charset="0"/>
                        <a:cs typeface="Arial" panose="020B0604020202020204" pitchFamily="34" charset="0"/>
                      </a:endParaRPr>
                    </a:p>
                  </a:txBody>
                  <a:tcPr marL="91207" marR="91207" marT="45604" marB="45604"/>
                </a:tc>
                <a:tc hMerge="1">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marL="91207" marR="91207" marT="45604" marB="45604"/>
                </a:tc>
                <a:extLst>
                  <a:ext uri="{0D108BD9-81ED-4DB2-BD59-A6C34878D82A}">
                    <a16:rowId xmlns:a16="http://schemas.microsoft.com/office/drawing/2014/main" xmlns="" val="10000"/>
                  </a:ext>
                </a:extLst>
              </a:tr>
              <a:tr h="582991">
                <a:tc vMerge="1">
                  <a:txBody>
                    <a:bodyPr/>
                    <a:lstStyle/>
                    <a:p>
                      <a:pPr algn="l"/>
                      <a:endParaRPr lang="en-US" sz="1800" dirty="0">
                        <a:latin typeface="Arial"/>
                        <a:cs typeface="Arial"/>
                      </a:endParaRPr>
                    </a:p>
                  </a:txBody>
                  <a:tcPr marL="91207" marR="91207" marT="45604" marB="45604"/>
                </a:tc>
                <a:tc>
                  <a:txBody>
                    <a:bodyPr/>
                    <a:lstStyle/>
                    <a:p>
                      <a:pPr algn="ctr"/>
                      <a:r>
                        <a:rPr lang="en-US" sz="2200" b="1" dirty="0">
                          <a:latin typeface="Century Gothic" panose="020B0502020202020204" pitchFamily="34" charset="0"/>
                          <a:cs typeface="Arial" panose="020B0604020202020204" pitchFamily="34" charset="0"/>
                        </a:rPr>
                        <a:t>2021/22</a:t>
                      </a:r>
                    </a:p>
                  </a:txBody>
                  <a:tcPr marL="91207" marR="91207" marT="45604" marB="45604"/>
                </a:tc>
                <a:tc>
                  <a:txBody>
                    <a:bodyPr/>
                    <a:lstStyle/>
                    <a:p>
                      <a:pPr algn="ctr"/>
                      <a:r>
                        <a:rPr lang="en-US" sz="2200" b="1" dirty="0">
                          <a:latin typeface="Century Gothic" panose="020B0502020202020204" pitchFamily="34" charset="0"/>
                          <a:cs typeface="Arial" panose="020B0604020202020204" pitchFamily="34" charset="0"/>
                        </a:rPr>
                        <a:t>2020/21</a:t>
                      </a:r>
                    </a:p>
                  </a:txBody>
                  <a:tcPr marL="91207" marR="91207" marT="45604" marB="45604"/>
                </a:tc>
                <a:tc>
                  <a:txBody>
                    <a:bodyPr/>
                    <a:lstStyle/>
                    <a:p>
                      <a:pPr algn="ctr"/>
                      <a:r>
                        <a:rPr lang="en-US" sz="2200" b="1" dirty="0">
                          <a:latin typeface="Century Gothic" panose="020B0502020202020204" pitchFamily="34" charset="0"/>
                          <a:cs typeface="Arial" panose="020B0604020202020204" pitchFamily="34" charset="0"/>
                        </a:rPr>
                        <a:t>2021/22</a:t>
                      </a:r>
                    </a:p>
                  </a:txBody>
                  <a:tcPr marL="91207" marR="91207" marT="45604" marB="45604"/>
                </a:tc>
                <a:tc>
                  <a:txBody>
                    <a:bodyPr/>
                    <a:lstStyle/>
                    <a:p>
                      <a:pPr algn="ctr"/>
                      <a:r>
                        <a:rPr lang="en-US" sz="2200" b="1" dirty="0">
                          <a:latin typeface="Century Gothic" panose="020B0502020202020204" pitchFamily="34" charset="0"/>
                          <a:cs typeface="Arial" panose="020B0604020202020204" pitchFamily="34" charset="0"/>
                        </a:rPr>
                        <a:t>2020/21</a:t>
                      </a:r>
                    </a:p>
                  </a:txBody>
                  <a:tcPr marL="91207" marR="91207" marT="45604" marB="45604"/>
                </a:tc>
                <a:extLst>
                  <a:ext uri="{0D108BD9-81ED-4DB2-BD59-A6C34878D82A}">
                    <a16:rowId xmlns:a16="http://schemas.microsoft.com/office/drawing/2014/main" xmlns="" val="810133974"/>
                  </a:ext>
                </a:extLst>
              </a:tr>
              <a:tr h="536169">
                <a:tc>
                  <a:txBody>
                    <a:bodyPr/>
                    <a:lstStyle/>
                    <a:p>
                      <a:pPr algn="l"/>
                      <a:r>
                        <a:rPr lang="en-US" sz="2200" dirty="0">
                          <a:latin typeface="Century Gothic" panose="020B0502020202020204" pitchFamily="34" charset="0"/>
                          <a:cs typeface="Arial" panose="020B0604020202020204" pitchFamily="34" charset="0"/>
                        </a:rPr>
                        <a:t>April</a:t>
                      </a:r>
                    </a:p>
                  </a:txBody>
                  <a:tcPr marL="91207" marR="91207" marT="45604" marB="45604"/>
                </a:tc>
                <a:tc>
                  <a:txBody>
                    <a:bodyPr/>
                    <a:lstStyle/>
                    <a:p>
                      <a:pPr algn="ctr"/>
                      <a:r>
                        <a:rPr lang="en-US" sz="2200" dirty="0">
                          <a:latin typeface="Century Gothic" panose="020B0502020202020204" pitchFamily="34" charset="0"/>
                          <a:cs typeface="Arial" panose="020B0604020202020204" pitchFamily="34" charset="0"/>
                        </a:rPr>
                        <a:t>6</a:t>
                      </a:r>
                    </a:p>
                  </a:txBody>
                  <a:tcPr marL="91207" marR="91207" marT="45604" marB="45604"/>
                </a:tc>
                <a:tc>
                  <a:txBody>
                    <a:bodyPr/>
                    <a:lstStyle/>
                    <a:p>
                      <a:pPr algn="ctr"/>
                      <a:r>
                        <a:rPr lang="en-US" sz="2200" dirty="0">
                          <a:latin typeface="Century Gothic" panose="020B0502020202020204" pitchFamily="34" charset="0"/>
                          <a:cs typeface="Arial" panose="020B0604020202020204" pitchFamily="34" charset="0"/>
                        </a:rPr>
                        <a:t>12</a:t>
                      </a:r>
                    </a:p>
                  </a:txBody>
                  <a:tcPr marL="91207" marR="91207" marT="45604" marB="45604"/>
                </a:tc>
                <a:tc>
                  <a:txBody>
                    <a:bodyPr/>
                    <a:lstStyle/>
                    <a:p>
                      <a:pPr algn="ctr"/>
                      <a:r>
                        <a:rPr lang="en-US" sz="2200" dirty="0">
                          <a:latin typeface="Century Gothic" panose="020B0502020202020204" pitchFamily="34" charset="0"/>
                          <a:cs typeface="Arial" panose="020B0604020202020204" pitchFamily="34" charset="0"/>
                        </a:rPr>
                        <a:t>100%</a:t>
                      </a:r>
                    </a:p>
                  </a:txBody>
                  <a:tcPr marL="91207" marR="91207" marT="45604" marB="45604"/>
                </a:tc>
                <a:tc>
                  <a:txBody>
                    <a:bodyPr/>
                    <a:lstStyle/>
                    <a:p>
                      <a:pPr algn="ctr"/>
                      <a:r>
                        <a:rPr lang="en-US" sz="2200" dirty="0">
                          <a:latin typeface="Century Gothic" panose="020B0502020202020204" pitchFamily="34" charset="0"/>
                          <a:cs typeface="Arial" panose="020B0604020202020204" pitchFamily="34" charset="0"/>
                        </a:rPr>
                        <a:t>100%</a:t>
                      </a:r>
                    </a:p>
                  </a:txBody>
                  <a:tcPr marL="91207" marR="91207" marT="45604" marB="45604"/>
                </a:tc>
                <a:extLst>
                  <a:ext uri="{0D108BD9-81ED-4DB2-BD59-A6C34878D82A}">
                    <a16:rowId xmlns:a16="http://schemas.microsoft.com/office/drawing/2014/main" xmlns="" val="10001"/>
                  </a:ext>
                </a:extLst>
              </a:tr>
              <a:tr h="536169">
                <a:tc>
                  <a:txBody>
                    <a:bodyPr/>
                    <a:lstStyle/>
                    <a:p>
                      <a:pPr algn="l"/>
                      <a:r>
                        <a:rPr lang="en-US" sz="2200" dirty="0">
                          <a:latin typeface="Century Gothic" panose="020B0502020202020204" pitchFamily="34" charset="0"/>
                          <a:cs typeface="Arial" panose="020B0604020202020204" pitchFamily="34" charset="0"/>
                        </a:rPr>
                        <a:t>May </a:t>
                      </a:r>
                    </a:p>
                  </a:txBody>
                  <a:tcPr marL="91207" marR="91207" marT="45604" marB="45604"/>
                </a:tc>
                <a:tc>
                  <a:txBody>
                    <a:bodyPr/>
                    <a:lstStyle/>
                    <a:p>
                      <a:pPr algn="ctr"/>
                      <a:r>
                        <a:rPr lang="en-US" sz="2200" dirty="0">
                          <a:latin typeface="Century Gothic" panose="020B0502020202020204" pitchFamily="34" charset="0"/>
                          <a:cs typeface="Arial" panose="020B0604020202020204" pitchFamily="34" charset="0"/>
                        </a:rPr>
                        <a:t>7</a:t>
                      </a:r>
                    </a:p>
                  </a:txBody>
                  <a:tcPr marL="91207" marR="91207" marT="45604" marB="45604"/>
                </a:tc>
                <a:tc>
                  <a:txBody>
                    <a:bodyPr/>
                    <a:lstStyle/>
                    <a:p>
                      <a:pPr algn="ctr"/>
                      <a:r>
                        <a:rPr lang="en-US" sz="2200" dirty="0">
                          <a:latin typeface="Century Gothic" panose="020B0502020202020204" pitchFamily="34" charset="0"/>
                          <a:cs typeface="Arial" panose="020B0604020202020204" pitchFamily="34" charset="0"/>
                        </a:rPr>
                        <a:t>8</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1207" marR="91207" marT="45604" marB="45604"/>
                </a:tc>
                <a:extLst>
                  <a:ext uri="{0D108BD9-81ED-4DB2-BD59-A6C34878D82A}">
                    <a16:rowId xmlns:a16="http://schemas.microsoft.com/office/drawing/2014/main" xmlns="" val="10002"/>
                  </a:ext>
                </a:extLst>
              </a:tr>
              <a:tr h="536169">
                <a:tc>
                  <a:txBody>
                    <a:bodyPr/>
                    <a:lstStyle/>
                    <a:p>
                      <a:pPr algn="l"/>
                      <a:r>
                        <a:rPr lang="en-US" sz="2200" dirty="0">
                          <a:latin typeface="Century Gothic" panose="020B0502020202020204" pitchFamily="34" charset="0"/>
                          <a:cs typeface="Arial" panose="020B0604020202020204" pitchFamily="34" charset="0"/>
                        </a:rPr>
                        <a:t>June </a:t>
                      </a:r>
                    </a:p>
                  </a:txBody>
                  <a:tcPr marL="91207" marR="91207" marT="45604" marB="45604"/>
                </a:tc>
                <a:tc>
                  <a:txBody>
                    <a:bodyPr/>
                    <a:lstStyle/>
                    <a:p>
                      <a:pPr algn="ctr"/>
                      <a:r>
                        <a:rPr lang="en-US" sz="2200" dirty="0">
                          <a:latin typeface="Century Gothic" panose="020B0502020202020204" pitchFamily="34" charset="0"/>
                          <a:cs typeface="Arial" panose="020B0604020202020204" pitchFamily="34" charset="0"/>
                        </a:rPr>
                        <a:t>6</a:t>
                      </a:r>
                    </a:p>
                  </a:txBody>
                  <a:tcPr marL="91207" marR="91207" marT="45604" marB="45604"/>
                </a:tc>
                <a:tc>
                  <a:txBody>
                    <a:bodyPr/>
                    <a:lstStyle/>
                    <a:p>
                      <a:pPr algn="ctr"/>
                      <a:r>
                        <a:rPr lang="en-US" sz="2200" dirty="0">
                          <a:latin typeface="Century Gothic" panose="020B0502020202020204" pitchFamily="34" charset="0"/>
                          <a:cs typeface="Arial" panose="020B0604020202020204" pitchFamily="34" charset="0"/>
                        </a:rPr>
                        <a:t>12</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1207" marR="91207" marT="45604" marB="45604"/>
                </a:tc>
                <a:extLst>
                  <a:ext uri="{0D108BD9-81ED-4DB2-BD59-A6C34878D82A}">
                    <a16:rowId xmlns:a16="http://schemas.microsoft.com/office/drawing/2014/main" xmlns="" val="10003"/>
                  </a:ext>
                </a:extLst>
              </a:tr>
              <a:tr h="582991">
                <a:tc>
                  <a:txBody>
                    <a:bodyPr/>
                    <a:lstStyle/>
                    <a:p>
                      <a:pPr algn="l"/>
                      <a:r>
                        <a:rPr lang="en-US" sz="2200" b="1" dirty="0" smtClean="0">
                          <a:latin typeface="Century Gothic" panose="020B0502020202020204" pitchFamily="34" charset="0"/>
                          <a:cs typeface="Arial" panose="020B0604020202020204" pitchFamily="34" charset="0"/>
                        </a:rPr>
                        <a:t>AVERAGE</a:t>
                      </a:r>
                      <a:endParaRPr lang="en-US" sz="2200" b="1" dirty="0">
                        <a:latin typeface="Century Gothic" panose="020B0502020202020204" pitchFamily="34" charset="0"/>
                        <a:cs typeface="Arial" panose="020B0604020202020204" pitchFamily="34" charset="0"/>
                      </a:endParaRPr>
                    </a:p>
                  </a:txBody>
                  <a:tcPr marL="91207" marR="91207" marT="45604" marB="45604">
                    <a:solidFill>
                      <a:schemeClr val="accent1"/>
                    </a:solidFill>
                  </a:tcPr>
                </a:tc>
                <a:tc>
                  <a:txBody>
                    <a:bodyPr/>
                    <a:lstStyle/>
                    <a:p>
                      <a:pPr algn="ctr" fontAlgn="b"/>
                      <a:r>
                        <a:rPr lang="en-US" sz="2200" b="1" i="0" u="none" strike="noStrike" dirty="0">
                          <a:solidFill>
                            <a:srgbClr val="000000"/>
                          </a:solidFill>
                          <a:effectLst/>
                          <a:latin typeface="Century Gothic" panose="020B0502020202020204" pitchFamily="34" charset="0"/>
                          <a:cs typeface="Arial" panose="020B0604020202020204" pitchFamily="34" charset="0"/>
                        </a:rPr>
                        <a:t>6</a:t>
                      </a:r>
                      <a:endParaRPr lang="en-ZA" sz="22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r>
                        <a:rPr lang="en-US" sz="2200" b="1" i="0" u="none" strike="noStrike" dirty="0">
                          <a:solidFill>
                            <a:srgbClr val="000000"/>
                          </a:solidFill>
                          <a:effectLst/>
                          <a:latin typeface="Century Gothic" panose="020B0502020202020204" pitchFamily="34" charset="0"/>
                          <a:cs typeface="Arial" panose="020B0604020202020204" pitchFamily="34" charset="0"/>
                        </a:rPr>
                        <a:t>8</a:t>
                      </a:r>
                      <a:endParaRPr lang="en-ZA" sz="22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r>
                        <a:rPr lang="en-US" sz="2200" b="1" i="0" u="none" strike="noStrike" dirty="0">
                          <a:solidFill>
                            <a:srgbClr val="000000"/>
                          </a:solidFill>
                          <a:effectLst/>
                          <a:latin typeface="Century Gothic" panose="020B0502020202020204" pitchFamily="34" charset="0"/>
                          <a:cs typeface="Arial" panose="020B0604020202020204" pitchFamily="34" charset="0"/>
                        </a:rPr>
                        <a:t>100%%</a:t>
                      </a:r>
                      <a:endParaRPr lang="en-ZA" sz="22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r>
                        <a:rPr lang="en-US" sz="2200" b="1" i="0" u="none" strike="noStrike" dirty="0">
                          <a:solidFill>
                            <a:srgbClr val="000000"/>
                          </a:solidFill>
                          <a:effectLst/>
                          <a:latin typeface="Century Gothic" panose="020B0502020202020204" pitchFamily="34" charset="0"/>
                          <a:cs typeface="Arial" panose="020B0604020202020204" pitchFamily="34" charset="0"/>
                        </a:rPr>
                        <a:t>100%%</a:t>
                      </a:r>
                      <a:endParaRPr lang="en-ZA" sz="22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extLst>
                  <a:ext uri="{0D108BD9-81ED-4DB2-BD59-A6C34878D82A}">
                    <a16:rowId xmlns:a16="http://schemas.microsoft.com/office/drawing/2014/main" xmlns="" val="780130681"/>
                  </a:ext>
                </a:extLst>
              </a:tr>
            </a:tbl>
          </a:graphicData>
        </a:graphic>
      </p:graphicFrame>
    </p:spTree>
    <p:extLst>
      <p:ext uri="{BB962C8B-B14F-4D97-AF65-F5344CB8AC3E}">
        <p14:creationId xmlns:p14="http://schemas.microsoft.com/office/powerpoint/2010/main" xmlns="" val="40394082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D64E2E3-8F4F-4327-AA32-04DF77014FDD}"/>
              </a:ext>
            </a:extLst>
          </p:cNvPr>
          <p:cNvSpPr>
            <a:spLocks noGrp="1"/>
          </p:cNvSpPr>
          <p:nvPr>
            <p:ph type="sldNum" sz="quarter" idx="12"/>
          </p:nvPr>
        </p:nvSpPr>
        <p:spPr/>
        <p:txBody>
          <a:bodyPr/>
          <a:lstStyle/>
          <a:p>
            <a:fld id="{6BEAD508-187F-9C41-8168-FD791BBC9830}" type="slidenum">
              <a:rPr lang="en-US" smtClean="0"/>
              <a:pPr/>
              <a:t>64</a:t>
            </a:fld>
            <a:endParaRPr lang="en-US" dirty="0"/>
          </a:p>
        </p:txBody>
      </p:sp>
      <p:pic>
        <p:nvPicPr>
          <p:cNvPr id="5" name="Picture 3" descr="C:\Users\UrszulaR\Pictures\DST photographs\Science engagement.JPG">
            <a:extLst>
              <a:ext uri="{FF2B5EF4-FFF2-40B4-BE49-F238E27FC236}">
                <a16:creationId xmlns:a16="http://schemas.microsoft.com/office/drawing/2014/main" xmlns="" id="{67137097-3E59-432B-A5B1-2932FCC9D36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00299" y="-5347698"/>
            <a:ext cx="24384000" cy="1828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xmlns="" id="{C18B0673-E1DF-4112-9BD6-A393888435BF}"/>
              </a:ext>
            </a:extLst>
          </p:cNvPr>
          <p:cNvSpPr>
            <a:spLocks noChangeArrowheads="1"/>
          </p:cNvSpPr>
          <p:nvPr/>
        </p:nvSpPr>
        <p:spPr bwMode="auto">
          <a:xfrm>
            <a:off x="5781675" y="-1544638"/>
            <a:ext cx="3352800" cy="618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660400" indent="-660400" algn="ctr" eaLnBrk="1" hangingPunct="1"/>
            <a:endParaRPr lang="en-US" sz="3600" b="1" i="1" dirty="0">
              <a:solidFill>
                <a:srgbClr val="FFFFFF"/>
              </a:solidFill>
            </a:endParaRPr>
          </a:p>
          <a:p>
            <a:pPr marL="660400" indent="-660400" algn="ctr" eaLnBrk="1" hangingPunct="1"/>
            <a:endParaRPr lang="en-US" sz="3600" b="1" i="1" dirty="0">
              <a:solidFill>
                <a:srgbClr val="FFFFFF"/>
              </a:solidFill>
            </a:endParaRPr>
          </a:p>
          <a:p>
            <a:pPr marL="660400" indent="-660400" algn="ctr" eaLnBrk="1" hangingPunct="1"/>
            <a:endParaRPr lang="en-US" sz="3600" b="1" i="1" dirty="0">
              <a:solidFill>
                <a:srgbClr val="FFFFFF"/>
              </a:solidFill>
            </a:endParaRPr>
          </a:p>
          <a:p>
            <a:pPr marL="660400" indent="-660400" algn="ctr" eaLnBrk="1" hangingPunct="1"/>
            <a:r>
              <a:rPr lang="en-US" sz="3600" b="1" i="1" dirty="0">
                <a:solidFill>
                  <a:srgbClr val="FFFFFF"/>
                </a:solidFill>
              </a:rPr>
              <a:t>Dankie</a:t>
            </a:r>
          </a:p>
          <a:p>
            <a:pPr marL="660400" indent="-660400" algn="ctr" eaLnBrk="1" hangingPunct="1"/>
            <a:r>
              <a:rPr lang="en-US" sz="3600" b="1" i="1" dirty="0">
                <a:solidFill>
                  <a:srgbClr val="FFFFFF"/>
                </a:solidFill>
              </a:rPr>
              <a:t>Enkosi</a:t>
            </a:r>
          </a:p>
          <a:p>
            <a:pPr marL="660400" indent="-660400" algn="ctr" eaLnBrk="1" hangingPunct="1"/>
            <a:r>
              <a:rPr lang="en-US" sz="3600" b="1" i="1" dirty="0">
                <a:solidFill>
                  <a:srgbClr val="FFFFFF"/>
                </a:solidFill>
              </a:rPr>
              <a:t>Ha khensa</a:t>
            </a:r>
          </a:p>
          <a:p>
            <a:pPr marL="660400" indent="-660400" algn="ctr" eaLnBrk="1" hangingPunct="1"/>
            <a:r>
              <a:rPr lang="en-US" sz="3600" b="1" i="1" dirty="0">
                <a:solidFill>
                  <a:srgbClr val="FFFFFF"/>
                </a:solidFill>
              </a:rPr>
              <a:t>Re a leboga</a:t>
            </a:r>
          </a:p>
          <a:p>
            <a:pPr marL="660400" indent="-660400" algn="ctr" eaLnBrk="1" hangingPunct="1"/>
            <a:r>
              <a:rPr lang="en-US" sz="3600" b="1" i="1" dirty="0">
                <a:solidFill>
                  <a:srgbClr val="FFFFFF"/>
                </a:solidFill>
              </a:rPr>
              <a:t>Ro livhuwa </a:t>
            </a:r>
          </a:p>
          <a:p>
            <a:pPr marL="660400" indent="-660400" algn="ctr" eaLnBrk="1" hangingPunct="1"/>
            <a:r>
              <a:rPr lang="en-US" sz="3600" b="1" i="1" dirty="0">
                <a:solidFill>
                  <a:srgbClr val="FFFFFF"/>
                </a:solidFill>
              </a:rPr>
              <a:t>Siyabonga</a:t>
            </a:r>
          </a:p>
          <a:p>
            <a:pPr marL="660400" indent="-660400" algn="ctr" eaLnBrk="1" hangingPunct="1"/>
            <a:r>
              <a:rPr lang="en-US" sz="3600" b="1" i="1" dirty="0">
                <a:solidFill>
                  <a:srgbClr val="FFFFFF"/>
                </a:solidFill>
              </a:rPr>
              <a:t>Siyathokoza </a:t>
            </a:r>
          </a:p>
          <a:p>
            <a:pPr marL="660400" indent="-660400" algn="ctr" eaLnBrk="1" hangingPunct="1"/>
            <a:r>
              <a:rPr lang="en-US" sz="3600" b="1" i="1" dirty="0">
                <a:solidFill>
                  <a:srgbClr val="FFFFFF"/>
                </a:solidFill>
              </a:rPr>
              <a:t>Thank you</a:t>
            </a:r>
          </a:p>
        </p:txBody>
      </p:sp>
    </p:spTree>
    <p:extLst>
      <p:ext uri="{BB962C8B-B14F-4D97-AF65-F5344CB8AC3E}">
        <p14:creationId xmlns:p14="http://schemas.microsoft.com/office/powerpoint/2010/main" xmlns="" val="163541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511964354"/>
              </p:ext>
            </p:extLst>
          </p:nvPr>
        </p:nvGraphicFramePr>
        <p:xfrm>
          <a:off x="0" y="1394277"/>
          <a:ext cx="9144000" cy="1734891"/>
        </p:xfrm>
        <a:graphic>
          <a:graphicData uri="http://schemas.openxmlformats.org/drawingml/2006/table">
            <a:tbl>
              <a:tblPr firstRow="1" bandRow="1">
                <a:tableStyleId>{5C22544A-7EE6-4342-B048-85BDC9FD1C3A}</a:tableStyleId>
              </a:tblPr>
              <a:tblGrid>
                <a:gridCol w="3180521">
                  <a:extLst>
                    <a:ext uri="{9D8B030D-6E8A-4147-A177-3AD203B41FA5}">
                      <a16:colId xmlns:a16="http://schemas.microsoft.com/office/drawing/2014/main" xmlns="" val="2969223646"/>
                    </a:ext>
                  </a:extLst>
                </a:gridCol>
                <a:gridCol w="1391479">
                  <a:extLst>
                    <a:ext uri="{9D8B030D-6E8A-4147-A177-3AD203B41FA5}">
                      <a16:colId xmlns:a16="http://schemas.microsoft.com/office/drawing/2014/main" xmlns="" val="1265553552"/>
                    </a:ext>
                  </a:extLst>
                </a:gridCol>
                <a:gridCol w="2286000">
                  <a:extLst>
                    <a:ext uri="{9D8B030D-6E8A-4147-A177-3AD203B41FA5}">
                      <a16:colId xmlns:a16="http://schemas.microsoft.com/office/drawing/2014/main" xmlns="" val="802553134"/>
                    </a:ext>
                  </a:extLst>
                </a:gridCol>
                <a:gridCol w="2286000">
                  <a:extLst>
                    <a:ext uri="{9D8B030D-6E8A-4147-A177-3AD203B41FA5}">
                      <a16:colId xmlns:a16="http://schemas.microsoft.com/office/drawing/2014/main" xmlns="" val="4133418851"/>
                    </a:ext>
                  </a:extLst>
                </a:gridCol>
              </a:tblGrid>
              <a:tr h="538884">
                <a:tc gridSpan="2">
                  <a:txBody>
                    <a:bodyPr/>
                    <a:lstStyle/>
                    <a:p>
                      <a:r>
                        <a:rPr lang="en-US" sz="1800" dirty="0">
                          <a:solidFill>
                            <a:srgbClr val="FFC000"/>
                          </a:solidFill>
                          <a:latin typeface="Century Gothic" panose="020B0502020202020204" pitchFamily="34" charset="0"/>
                        </a:rPr>
                        <a:t>Students</a:t>
                      </a:r>
                    </a:p>
                  </a:txBody>
                  <a:tcPr/>
                </a:tc>
                <a:tc hMerge="1">
                  <a:txBody>
                    <a:bodyPr/>
                    <a:lstStyle/>
                    <a:p>
                      <a:endParaRPr lang="en-US"/>
                    </a:p>
                  </a:txBody>
                  <a:tcPr/>
                </a:tc>
                <a:tc>
                  <a:txBody>
                    <a:bodyPr/>
                    <a:lstStyle/>
                    <a:p>
                      <a:r>
                        <a:rPr lang="en-US" sz="1800" dirty="0">
                          <a:solidFill>
                            <a:srgbClr val="FFC000"/>
                          </a:solidFill>
                          <a:latin typeface="Century Gothic" panose="020B0502020202020204" pitchFamily="34" charset="0"/>
                        </a:rPr>
                        <a:t>Black</a:t>
                      </a:r>
                    </a:p>
                  </a:txBody>
                  <a:tcPr/>
                </a:tc>
                <a:tc>
                  <a:txBody>
                    <a:bodyPr/>
                    <a:lstStyle/>
                    <a:p>
                      <a:r>
                        <a:rPr lang="en-US" sz="1800" dirty="0">
                          <a:solidFill>
                            <a:srgbClr val="FFC000"/>
                          </a:solidFill>
                          <a:latin typeface="Century Gothic" panose="020B0502020202020204" pitchFamily="34" charset="0"/>
                        </a:rPr>
                        <a:t>Women</a:t>
                      </a:r>
                    </a:p>
                  </a:txBody>
                  <a:tcPr/>
                </a:tc>
                <a:extLst>
                  <a:ext uri="{0D108BD9-81ED-4DB2-BD59-A6C34878D82A}">
                    <a16:rowId xmlns:a16="http://schemas.microsoft.com/office/drawing/2014/main" xmlns="" val="2429563801"/>
                  </a:ext>
                </a:extLst>
              </a:tr>
              <a:tr h="454327">
                <a:tc>
                  <a:txBody>
                    <a:bodyPr/>
                    <a:lstStyle/>
                    <a:p>
                      <a:r>
                        <a:rPr lang="en-US" sz="1800" b="1" dirty="0">
                          <a:latin typeface="Century Gothic" panose="020B0502020202020204" pitchFamily="34" charset="0"/>
                        </a:rPr>
                        <a:t>Masters/</a:t>
                      </a:r>
                      <a:r>
                        <a:rPr lang="en-US" sz="1800" b="1" dirty="0" err="1">
                          <a:latin typeface="Century Gothic" panose="020B0502020202020204" pitchFamily="34" charset="0"/>
                        </a:rPr>
                        <a:t>Honours</a:t>
                      </a:r>
                      <a:r>
                        <a:rPr lang="en-US" sz="1800" b="1" dirty="0">
                          <a:latin typeface="Century Gothic" panose="020B0502020202020204" pitchFamily="34" charset="0"/>
                        </a:rPr>
                        <a:t>/ </a:t>
                      </a:r>
                      <a:r>
                        <a:rPr lang="en-US" sz="1800" b="1" dirty="0" err="1">
                          <a:latin typeface="Century Gothic" panose="020B0502020202020204" pitchFamily="34" charset="0"/>
                        </a:rPr>
                        <a:t>BTech</a:t>
                      </a:r>
                      <a:endParaRPr lang="en-US" sz="1800" b="1" dirty="0">
                        <a:latin typeface="Century Gothic" panose="020B0502020202020204" pitchFamily="34" charset="0"/>
                      </a:endParaRPr>
                    </a:p>
                  </a:txBody>
                  <a:tcPr/>
                </a:tc>
                <a:tc>
                  <a:txBody>
                    <a:bodyPr/>
                    <a:lstStyle/>
                    <a:p>
                      <a:r>
                        <a:rPr lang="en-US" sz="1800" dirty="0">
                          <a:latin typeface="Century Gothic" panose="020B0502020202020204" pitchFamily="34" charset="0"/>
                        </a:rPr>
                        <a:t>8610</a:t>
                      </a:r>
                    </a:p>
                  </a:txBody>
                  <a:tcPr/>
                </a:tc>
                <a:tc>
                  <a:txBody>
                    <a:bodyPr/>
                    <a:lstStyle/>
                    <a:p>
                      <a:r>
                        <a:rPr lang="en-US" sz="1800" dirty="0">
                          <a:latin typeface="Century Gothic" panose="020B0502020202020204" pitchFamily="34" charset="0"/>
                        </a:rPr>
                        <a:t>7151</a:t>
                      </a:r>
                    </a:p>
                  </a:txBody>
                  <a:tcPr/>
                </a:tc>
                <a:tc>
                  <a:txBody>
                    <a:bodyPr/>
                    <a:lstStyle/>
                    <a:p>
                      <a:r>
                        <a:rPr lang="en-US" sz="1800" dirty="0">
                          <a:latin typeface="Century Gothic" panose="020B0502020202020204" pitchFamily="34" charset="0"/>
                        </a:rPr>
                        <a:t>5346</a:t>
                      </a:r>
                    </a:p>
                  </a:txBody>
                  <a:tcPr/>
                </a:tc>
                <a:extLst>
                  <a:ext uri="{0D108BD9-81ED-4DB2-BD59-A6C34878D82A}">
                    <a16:rowId xmlns:a16="http://schemas.microsoft.com/office/drawing/2014/main" xmlns="" val="667184996"/>
                  </a:ext>
                </a:extLst>
              </a:tr>
              <a:tr h="370840">
                <a:tc>
                  <a:txBody>
                    <a:bodyPr/>
                    <a:lstStyle/>
                    <a:p>
                      <a:r>
                        <a:rPr lang="en-US" sz="1800" b="1" dirty="0">
                          <a:latin typeface="Century Gothic" panose="020B0502020202020204" pitchFamily="34" charset="0"/>
                        </a:rPr>
                        <a:t>PhDs</a:t>
                      </a:r>
                    </a:p>
                  </a:txBody>
                  <a:tcPr/>
                </a:tc>
                <a:tc>
                  <a:txBody>
                    <a:bodyPr/>
                    <a:lstStyle/>
                    <a:p>
                      <a:r>
                        <a:rPr lang="en-US" sz="1800" dirty="0">
                          <a:latin typeface="Century Gothic" panose="020B0502020202020204" pitchFamily="34" charset="0"/>
                        </a:rPr>
                        <a:t>2030</a:t>
                      </a:r>
                    </a:p>
                  </a:txBody>
                  <a:tcPr/>
                </a:tc>
                <a:tc>
                  <a:txBody>
                    <a:bodyPr/>
                    <a:lstStyle/>
                    <a:p>
                      <a:r>
                        <a:rPr lang="en-US" sz="1800" dirty="0">
                          <a:latin typeface="Century Gothic" panose="020B0502020202020204" pitchFamily="34" charset="0"/>
                        </a:rPr>
                        <a:t>1882</a:t>
                      </a:r>
                    </a:p>
                  </a:txBody>
                  <a:tcPr/>
                </a:tc>
                <a:tc>
                  <a:txBody>
                    <a:bodyPr/>
                    <a:lstStyle/>
                    <a:p>
                      <a:r>
                        <a:rPr lang="en-US" sz="1800" dirty="0">
                          <a:latin typeface="Century Gothic" panose="020B0502020202020204" pitchFamily="34" charset="0"/>
                        </a:rPr>
                        <a:t>1653</a:t>
                      </a:r>
                    </a:p>
                  </a:txBody>
                  <a:tcPr/>
                </a:tc>
                <a:extLst>
                  <a:ext uri="{0D108BD9-81ED-4DB2-BD59-A6C34878D82A}">
                    <a16:rowId xmlns:a16="http://schemas.microsoft.com/office/drawing/2014/main" xmlns="" val="215401185"/>
                  </a:ext>
                </a:extLst>
              </a:tr>
              <a:tr h="370840">
                <a:tc>
                  <a:txBody>
                    <a:bodyPr/>
                    <a:lstStyle/>
                    <a:p>
                      <a:r>
                        <a:rPr lang="en-US" sz="1800" b="1" dirty="0">
                          <a:latin typeface="Century Gothic" panose="020B0502020202020204" pitchFamily="34" charset="0"/>
                        </a:rPr>
                        <a:t>Interns</a:t>
                      </a:r>
                    </a:p>
                  </a:txBody>
                  <a:tcPr/>
                </a:tc>
                <a:tc>
                  <a:txBody>
                    <a:bodyPr/>
                    <a:lstStyle/>
                    <a:p>
                      <a:r>
                        <a:rPr lang="en-US" sz="1800" dirty="0">
                          <a:latin typeface="Century Gothic" panose="020B0502020202020204" pitchFamily="34" charset="0"/>
                        </a:rPr>
                        <a:t>1085</a:t>
                      </a:r>
                    </a:p>
                  </a:txBody>
                  <a:tcPr/>
                </a:tc>
                <a:tc>
                  <a:txBody>
                    <a:bodyPr/>
                    <a:lstStyle/>
                    <a:p>
                      <a:r>
                        <a:rPr lang="en-US" sz="1800" dirty="0">
                          <a:latin typeface="Century Gothic" panose="020B0502020202020204" pitchFamily="34" charset="0"/>
                        </a:rPr>
                        <a:t>1039</a:t>
                      </a:r>
                    </a:p>
                  </a:txBody>
                  <a:tcPr/>
                </a:tc>
                <a:tc>
                  <a:txBody>
                    <a:bodyPr/>
                    <a:lstStyle/>
                    <a:p>
                      <a:r>
                        <a:rPr lang="en-US" sz="1800" dirty="0">
                          <a:latin typeface="Century Gothic" panose="020B0502020202020204" pitchFamily="34" charset="0"/>
                        </a:rPr>
                        <a:t>699</a:t>
                      </a:r>
                    </a:p>
                  </a:txBody>
                  <a:tcPr/>
                </a:tc>
                <a:extLst>
                  <a:ext uri="{0D108BD9-81ED-4DB2-BD59-A6C34878D82A}">
                    <a16:rowId xmlns:a16="http://schemas.microsoft.com/office/drawing/2014/main" xmlns="" val="1301626694"/>
                  </a:ext>
                </a:extLst>
              </a:tr>
            </a:tbl>
          </a:graphicData>
        </a:graphic>
      </p:graphicFrame>
      <p:sp>
        <p:nvSpPr>
          <p:cNvPr id="4" name="Slide Number Placeholder 3"/>
          <p:cNvSpPr>
            <a:spLocks noGrp="1"/>
          </p:cNvSpPr>
          <p:nvPr>
            <p:ph type="sldNum" sz="quarter" idx="12"/>
          </p:nvPr>
        </p:nvSpPr>
        <p:spPr/>
        <p:txBody>
          <a:bodyPr/>
          <a:lstStyle/>
          <a:p>
            <a:fld id="{6BEAD508-187F-9C41-8168-FD791BBC9830}" type="slidenum">
              <a:rPr lang="en-US" smtClean="0"/>
              <a:pPr/>
              <a:t>6</a:t>
            </a:fld>
            <a:endParaRPr lang="en-US" dirty="0"/>
          </a:p>
        </p:txBody>
      </p:sp>
      <p:sp>
        <p:nvSpPr>
          <p:cNvPr id="6" name="Title 1">
            <a:extLst>
              <a:ext uri="{FF2B5EF4-FFF2-40B4-BE49-F238E27FC236}">
                <a16:creationId xmlns:a16="http://schemas.microsoft.com/office/drawing/2014/main" xmlns="" id="{102B157E-AED8-4AA4-9DF3-BD4C84ECC50B}"/>
              </a:ext>
            </a:extLst>
          </p:cNvPr>
          <p:cNvSpPr>
            <a:spLocks noGrp="1"/>
          </p:cNvSpPr>
          <p:nvPr>
            <p:ph type="title"/>
          </p:nvPr>
        </p:nvSpPr>
        <p:spPr>
          <a:xfrm>
            <a:off x="0" y="59961"/>
            <a:ext cx="9143999" cy="883936"/>
          </a:xfrm>
        </p:spPr>
        <p:txBody>
          <a:bodyPr>
            <a:noAutofit/>
          </a:bodyPr>
          <a:lstStyle/>
          <a:p>
            <a:r>
              <a:rPr lang="en-US" sz="2900" b="1" dirty="0">
                <a:latin typeface="Century Gothic" panose="020B0502020202020204" pitchFamily="34" charset="0"/>
              </a:rPr>
              <a:t>HUMAN CAPABILITIES AND SKILLS FOR </a:t>
            </a:r>
            <a:br>
              <a:rPr lang="en-US" sz="2900" b="1" dirty="0">
                <a:latin typeface="Century Gothic" panose="020B0502020202020204" pitchFamily="34" charset="0"/>
              </a:rPr>
            </a:br>
            <a:r>
              <a:rPr lang="en-US" sz="2900" b="1" dirty="0">
                <a:latin typeface="Century Gothic" panose="020B0502020202020204" pitchFamily="34" charset="0"/>
              </a:rPr>
              <a:t>THE ECONOMY AND DEVELOPMENT (1)</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7" name="Content Placeholder 2">
            <a:extLst>
              <a:ext uri="{FF2B5EF4-FFF2-40B4-BE49-F238E27FC236}">
                <a16:creationId xmlns:a16="http://schemas.microsoft.com/office/drawing/2014/main" xmlns="" id="{0EC7AC37-FADC-42C1-A9D6-332852BDC2E3}"/>
              </a:ext>
            </a:extLst>
          </p:cNvPr>
          <p:cNvSpPr txBox="1">
            <a:spLocks/>
          </p:cNvSpPr>
          <p:nvPr/>
        </p:nvSpPr>
        <p:spPr>
          <a:xfrm>
            <a:off x="49159" y="3297599"/>
            <a:ext cx="9030878" cy="3361304"/>
          </a:xfrm>
          <a:prstGeom prst="rect">
            <a:avLst/>
          </a:prstGeom>
        </p:spPr>
        <p:txBody>
          <a:bodyPr vert="horz" lIns="91440" tIns="45720" rIns="91440" bIns="45720"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algn="just">
              <a:lnSpc>
                <a:spcPct val="100000"/>
              </a:lnSpc>
              <a:buClr>
                <a:srgbClr val="FFC000"/>
              </a:buClr>
              <a:buFont typeface="Wingdings" panose="05000000000000000000" pitchFamily="2" charset="2"/>
              <a:buChar char="§"/>
            </a:pPr>
            <a:r>
              <a:rPr lang="en-ZA" sz="2000" dirty="0">
                <a:solidFill>
                  <a:schemeClr val="tx1"/>
                </a:solidFill>
                <a:latin typeface="Century Gothic" panose="020B0502020202020204" pitchFamily="34" charset="0"/>
              </a:rPr>
              <a:t>NDP target of 100 PhDs/ million population by 2030 </a:t>
            </a:r>
          </a:p>
          <a:p>
            <a:pPr algn="just">
              <a:lnSpc>
                <a:spcPct val="100000"/>
              </a:lnSpc>
              <a:buClr>
                <a:srgbClr val="FFC000"/>
              </a:buClr>
              <a:buFont typeface="Wingdings" panose="05000000000000000000" pitchFamily="2" charset="2"/>
              <a:buChar char="§"/>
            </a:pPr>
            <a:r>
              <a:rPr lang="en-US" sz="2000" dirty="0">
                <a:solidFill>
                  <a:schemeClr val="tx1"/>
                </a:solidFill>
                <a:latin typeface="Century Gothic" panose="020B0502020202020204" pitchFamily="34" charset="0"/>
              </a:rPr>
              <a:t>Emphasis going forward is  focusing on people with disabilities as part of the transformation drive. </a:t>
            </a:r>
          </a:p>
          <a:p>
            <a:pPr algn="just">
              <a:lnSpc>
                <a:spcPct val="100000"/>
              </a:lnSpc>
              <a:buClr>
                <a:srgbClr val="FFC000"/>
              </a:buClr>
              <a:buFont typeface="Wingdings" panose="05000000000000000000" pitchFamily="2" charset="2"/>
              <a:buChar char="§"/>
            </a:pPr>
            <a:r>
              <a:rPr lang="en-US" sz="2000" dirty="0">
                <a:solidFill>
                  <a:schemeClr val="tx1"/>
                </a:solidFill>
                <a:latin typeface="Century Gothic" panose="020B0502020202020204" pitchFamily="34" charset="0"/>
              </a:rPr>
              <a:t>Hosted 4 monthly Webinars under the name, the 2020 South African Women in Science Awards (</a:t>
            </a:r>
            <a:r>
              <a:rPr lang="en-US" sz="2000" dirty="0" err="1">
                <a:solidFill>
                  <a:schemeClr val="tx1"/>
                </a:solidFill>
                <a:latin typeface="Century Gothic" panose="020B0502020202020204" pitchFamily="34" charset="0"/>
              </a:rPr>
              <a:t>SAWiSA</a:t>
            </a:r>
            <a:r>
              <a:rPr lang="en-US" sz="2000" dirty="0">
                <a:solidFill>
                  <a:schemeClr val="tx1"/>
                </a:solidFill>
                <a:latin typeface="Century Gothic" panose="020B0502020202020204" pitchFamily="34" charset="0"/>
              </a:rPr>
              <a:t>) Webinars Series. Partnered with the Academy of Science of South Africa (</a:t>
            </a:r>
            <a:r>
              <a:rPr lang="en-US" sz="2000" dirty="0" err="1">
                <a:solidFill>
                  <a:schemeClr val="tx1"/>
                </a:solidFill>
                <a:latin typeface="Century Gothic" panose="020B0502020202020204" pitchFamily="34" charset="0"/>
              </a:rPr>
              <a:t>ASSAf</a:t>
            </a:r>
            <a:r>
              <a:rPr lang="en-US" sz="2000" dirty="0">
                <a:solidFill>
                  <a:schemeClr val="tx1"/>
                </a:solidFill>
                <a:latin typeface="Century Gothic" panose="020B0502020202020204" pitchFamily="34" charset="0"/>
              </a:rPr>
              <a:t>) i.e. </a:t>
            </a:r>
            <a:r>
              <a:rPr lang="en-US" sz="2000" dirty="0" err="1">
                <a:solidFill>
                  <a:schemeClr val="tx1"/>
                </a:solidFill>
                <a:latin typeface="Century Gothic" panose="020B0502020202020204" pitchFamily="34" charset="0"/>
              </a:rPr>
              <a:t>Organisation</a:t>
            </a:r>
            <a:r>
              <a:rPr lang="en-US" sz="2000" dirty="0">
                <a:solidFill>
                  <a:schemeClr val="tx1"/>
                </a:solidFill>
                <a:latin typeface="Century Gothic" panose="020B0502020202020204" pitchFamily="34" charset="0"/>
              </a:rPr>
              <a:t> for Women in Science for the Developing World South Africa National Chapter (OWSD SA NC), Black Women in Science (BWIS) and </a:t>
            </a:r>
            <a:r>
              <a:rPr lang="en-US" sz="2000" dirty="0" err="1">
                <a:solidFill>
                  <a:schemeClr val="tx1"/>
                </a:solidFill>
                <a:latin typeface="Century Gothic" panose="020B0502020202020204" pitchFamily="34" charset="0"/>
              </a:rPr>
              <a:t>Nka’Thuto</a:t>
            </a:r>
            <a:r>
              <a:rPr lang="en-US" sz="2000" dirty="0">
                <a:solidFill>
                  <a:schemeClr val="tx1"/>
                </a:solidFill>
                <a:latin typeface="Century Gothic" panose="020B0502020202020204" pitchFamily="34" charset="0"/>
              </a:rPr>
              <a:t> Edu Propeller. Total of 663 participants.</a:t>
            </a:r>
          </a:p>
          <a:p>
            <a:pPr algn="just">
              <a:lnSpc>
                <a:spcPct val="100000"/>
              </a:lnSpc>
              <a:buClr>
                <a:srgbClr val="FFC000"/>
              </a:buClr>
              <a:buFont typeface="Wingdings" panose="05000000000000000000" pitchFamily="2" charset="2"/>
              <a:buChar char="§"/>
            </a:pPr>
            <a:endParaRPr lang="en-US" sz="2000" dirty="0">
              <a:solidFill>
                <a:schemeClr val="tx1"/>
              </a:solidFill>
              <a:latin typeface="Century Gothic" panose="020B0502020202020204" pitchFamily="34" charset="0"/>
            </a:endParaRPr>
          </a:p>
        </p:txBody>
      </p:sp>
      <p:sp>
        <p:nvSpPr>
          <p:cNvPr id="9" name="Rectangle 8"/>
          <p:cNvSpPr/>
          <p:nvPr/>
        </p:nvSpPr>
        <p:spPr>
          <a:xfrm>
            <a:off x="0" y="943897"/>
            <a:ext cx="7030067" cy="400110"/>
          </a:xfrm>
          <a:prstGeom prst="rect">
            <a:avLst/>
          </a:prstGeom>
        </p:spPr>
        <p:txBody>
          <a:bodyPr wrap="square">
            <a:spAutoFit/>
          </a:bodyPr>
          <a:lstStyle/>
          <a:p>
            <a:pPr lvl="0" defTabSz="912114">
              <a:defRPr/>
            </a:pPr>
            <a:r>
              <a:rPr lang="en-ZA" sz="2000" b="1" dirty="0">
                <a:latin typeface="Century Gothic" panose="020B0502020202020204" pitchFamily="34" charset="0"/>
              </a:rPr>
              <a:t>Bursaries awarded  through NRF and DSI programmes</a:t>
            </a:r>
            <a:endParaRPr lang="en-US" sz="2000" dirty="0">
              <a:latin typeface="Century Gothic" panose="020B0502020202020204" pitchFamily="34" charset="0"/>
            </a:endParaRPr>
          </a:p>
        </p:txBody>
      </p:sp>
    </p:spTree>
    <p:extLst>
      <p:ext uri="{BB962C8B-B14F-4D97-AF65-F5344CB8AC3E}">
        <p14:creationId xmlns:p14="http://schemas.microsoft.com/office/powerpoint/2010/main" xmlns="" val="292511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4865A29-94FC-5F40-9DD2-C510EAEEF717}"/>
              </a:ext>
            </a:extLst>
          </p:cNvPr>
          <p:cNvSpPr>
            <a:spLocks noGrp="1"/>
          </p:cNvSpPr>
          <p:nvPr>
            <p:ph type="sldNum" sz="quarter" idx="12"/>
          </p:nvPr>
        </p:nvSpPr>
        <p:spPr/>
        <p:txBody>
          <a:bodyPr/>
          <a:lstStyle/>
          <a:p>
            <a:fld id="{6BEAD508-187F-9C41-8168-FD791BBC9830}" type="slidenum">
              <a:rPr lang="en-US" smtClean="0"/>
              <a:pPr/>
              <a:t>7</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29981"/>
            <a:ext cx="9144000" cy="973014"/>
          </a:xfrm>
        </p:spPr>
        <p:txBody>
          <a:bodyPr>
            <a:noAutofit/>
          </a:bodyPr>
          <a:lstStyle/>
          <a:p>
            <a:r>
              <a:rPr lang="en-US" sz="2900" b="1" dirty="0">
                <a:latin typeface="Century Gothic" panose="020B0502020202020204" pitchFamily="34" charset="0"/>
              </a:rPr>
              <a:t>HUMAN CAPABILITIES AND SKILLS FOR </a:t>
            </a:r>
            <a:br>
              <a:rPr lang="en-US" sz="2900" b="1" dirty="0">
                <a:latin typeface="Century Gothic" panose="020B0502020202020204" pitchFamily="34" charset="0"/>
              </a:rPr>
            </a:br>
            <a:r>
              <a:rPr lang="en-US" sz="2900" b="1" dirty="0">
                <a:latin typeface="Century Gothic" panose="020B0502020202020204" pitchFamily="34" charset="0"/>
              </a:rPr>
              <a:t>THE ECONOMY AND DEVELOPMENT (2)</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7"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73015"/>
            <a:ext cx="9144000" cy="5867523"/>
          </a:xfrm>
        </p:spPr>
        <p:txBody>
          <a:bodyPr>
            <a:normAutofit lnSpcReduction="10000"/>
          </a:bodyPr>
          <a:lstStyle/>
          <a:p>
            <a:pPr marL="0" lvl="0" indent="0" algn="just">
              <a:lnSpc>
                <a:spcPct val="150000"/>
              </a:lnSpc>
              <a:buClr>
                <a:srgbClr val="FFC000"/>
              </a:buClr>
              <a:buNone/>
            </a:pPr>
            <a:r>
              <a:rPr lang="en-US" sz="1900" b="1" dirty="0">
                <a:solidFill>
                  <a:prstClr val="black"/>
                </a:solidFill>
                <a:latin typeface="Century Gothic" panose="020B0502020202020204" pitchFamily="34" charset="0"/>
              </a:rPr>
              <a:t>Improve the representivity of those with high-end skills and increase the development of technical and vocational skills for the economy:</a:t>
            </a:r>
          </a:p>
          <a:p>
            <a:pPr lvl="0" algn="just">
              <a:lnSpc>
                <a:spcPct val="150000"/>
              </a:lnSpc>
              <a:buClr>
                <a:srgbClr val="FFC000"/>
              </a:buClr>
              <a:buFont typeface="Wingdings" panose="05000000000000000000" pitchFamily="2" charset="2"/>
              <a:buChar char="§"/>
            </a:pPr>
            <a:r>
              <a:rPr lang="en-US" sz="1900" dirty="0">
                <a:solidFill>
                  <a:prstClr val="black"/>
                </a:solidFill>
                <a:latin typeface="Century Gothic" panose="020B0502020202020204" pitchFamily="34" charset="0"/>
              </a:rPr>
              <a:t>Building upon the success of the pilot training for TVET students in the fuel cell sector, in partnership with EW SETA, DHET and private sector companies (logistics, renewable energy, mining, oil and gas) in South Africa the DSI commenced a study on the role of the TVET college sector in producing the future green artisans and technicians for the hydrogen economy.</a:t>
            </a:r>
          </a:p>
          <a:p>
            <a:pPr lvl="0" algn="just">
              <a:lnSpc>
                <a:spcPct val="150000"/>
              </a:lnSpc>
              <a:buClr>
                <a:srgbClr val="FFC000"/>
              </a:buClr>
              <a:buFont typeface="Wingdings" panose="05000000000000000000" pitchFamily="2" charset="2"/>
              <a:buChar char="§"/>
            </a:pPr>
            <a:r>
              <a:rPr lang="en-US" sz="1900" dirty="0">
                <a:solidFill>
                  <a:prstClr val="black"/>
                </a:solidFill>
                <a:latin typeface="Century Gothic" panose="020B0502020202020204" pitchFamily="34" charset="0"/>
              </a:rPr>
              <a:t>The terms of the reference for study which is funded through the UK PACT programme was endorsed by industry companies which are likely to be the future employers of the graduates in the hydrogen economy.</a:t>
            </a:r>
          </a:p>
          <a:p>
            <a:pPr lvl="0" algn="just">
              <a:lnSpc>
                <a:spcPct val="150000"/>
              </a:lnSpc>
              <a:buClr>
                <a:srgbClr val="FFC000"/>
              </a:buClr>
              <a:buFont typeface="Wingdings" panose="05000000000000000000" pitchFamily="2" charset="2"/>
              <a:buChar char="§"/>
            </a:pPr>
            <a:r>
              <a:rPr lang="en-US" sz="1900" dirty="0">
                <a:solidFill>
                  <a:prstClr val="black"/>
                </a:solidFill>
                <a:latin typeface="Century Gothic" panose="020B0502020202020204" pitchFamily="34" charset="0"/>
              </a:rPr>
              <a:t>The study is expected to be completed before the end of quarter three in the 2021/22 FY</a:t>
            </a:r>
          </a:p>
          <a:p>
            <a:pPr algn="just">
              <a:lnSpc>
                <a:spcPct val="150000"/>
              </a:lnSpc>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algn="just">
              <a:lnSpc>
                <a:spcPct val="150000"/>
              </a:lnSpc>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algn="just">
              <a:lnSpc>
                <a:spcPct val="150000"/>
              </a:lnSpc>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algn="just">
              <a:lnSpc>
                <a:spcPct val="150000"/>
              </a:lnSpc>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algn="just">
              <a:lnSpc>
                <a:spcPct val="150000"/>
              </a:lnSpc>
              <a:buClr>
                <a:schemeClr val="accent4"/>
              </a:buClr>
              <a:buFont typeface="Wingdings" panose="05000000000000000000" pitchFamily="2" charset="2"/>
              <a:buChar char="ü"/>
            </a:pPr>
            <a:endParaRPr lang="en-US" sz="1600" b="1" dirty="0">
              <a:solidFill>
                <a:schemeClr val="tx1"/>
              </a:solidFill>
            </a:endParaRPr>
          </a:p>
          <a:p>
            <a:pPr algn="just">
              <a:lnSpc>
                <a:spcPct val="150000"/>
              </a:lnSpc>
              <a:buClr>
                <a:schemeClr val="accent4"/>
              </a:buClr>
              <a:buFont typeface="Wingdings" panose="05000000000000000000" pitchFamily="2" charset="2"/>
              <a:buChar char="ü"/>
            </a:pPr>
            <a:endParaRPr lang="en-US" sz="1600" dirty="0">
              <a:solidFill>
                <a:schemeClr val="tx1"/>
              </a:solidFill>
            </a:endParaRPr>
          </a:p>
        </p:txBody>
      </p:sp>
    </p:spTree>
    <p:extLst>
      <p:ext uri="{BB962C8B-B14F-4D97-AF65-F5344CB8AC3E}">
        <p14:creationId xmlns:p14="http://schemas.microsoft.com/office/powerpoint/2010/main" xmlns="" val="262566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DEF5FD8-99BD-D64A-BEDE-9B8A1DC0D37F}"/>
              </a:ext>
            </a:extLst>
          </p:cNvPr>
          <p:cNvSpPr>
            <a:spLocks noGrp="1"/>
          </p:cNvSpPr>
          <p:nvPr>
            <p:ph type="sldNum" sz="quarter" idx="12"/>
          </p:nvPr>
        </p:nvSpPr>
        <p:spPr/>
        <p:txBody>
          <a:bodyPr/>
          <a:lstStyle/>
          <a:p>
            <a:fld id="{6BEAD508-187F-9C41-8168-FD791BBC9830}" type="slidenum">
              <a:rPr lang="en-US" smtClean="0"/>
              <a:pPr/>
              <a:t>8</a:t>
            </a:fld>
            <a:endParaRPr lang="en-US" dirty="0"/>
          </a:p>
        </p:txBody>
      </p:sp>
      <p:sp>
        <p:nvSpPr>
          <p:cNvPr id="5" name="Title 1">
            <a:extLst>
              <a:ext uri="{FF2B5EF4-FFF2-40B4-BE49-F238E27FC236}">
                <a16:creationId xmlns:a16="http://schemas.microsoft.com/office/drawing/2014/main" xmlns="" id="{102B157E-AED8-4AA4-9DF3-BD4C84ECC50B}"/>
              </a:ext>
            </a:extLst>
          </p:cNvPr>
          <p:cNvSpPr>
            <a:spLocks noGrp="1"/>
          </p:cNvSpPr>
          <p:nvPr>
            <p:ph type="title"/>
          </p:nvPr>
        </p:nvSpPr>
        <p:spPr>
          <a:xfrm>
            <a:off x="0" y="44971"/>
            <a:ext cx="9144000" cy="973014"/>
          </a:xfrm>
        </p:spPr>
        <p:txBody>
          <a:bodyPr>
            <a:noAutofit/>
          </a:bodyPr>
          <a:lstStyle/>
          <a:p>
            <a:r>
              <a:rPr lang="en-US" sz="2900" b="1" dirty="0">
                <a:latin typeface="Century Gothic" panose="020B0502020202020204" pitchFamily="34" charset="0"/>
              </a:rPr>
              <a:t>INCREASED KNOWLEDGE GENERATION </a:t>
            </a:r>
            <a:br>
              <a:rPr lang="en-US" sz="2900" b="1" dirty="0">
                <a:latin typeface="Century Gothic" panose="020B0502020202020204" pitchFamily="34" charset="0"/>
              </a:rPr>
            </a:br>
            <a:r>
              <a:rPr lang="en-US" sz="2900" b="1" dirty="0">
                <a:latin typeface="Century Gothic" panose="020B0502020202020204" pitchFamily="34" charset="0"/>
              </a:rPr>
              <a:t>AND INNOVATION OUTPUTS (1)</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xmlns="" id="{0EC7AC37-FADC-42C1-A9D6-332852BDC2E3}"/>
              </a:ext>
            </a:extLst>
          </p:cNvPr>
          <p:cNvSpPr>
            <a:spLocks noGrp="1"/>
          </p:cNvSpPr>
          <p:nvPr>
            <p:ph idx="1"/>
          </p:nvPr>
        </p:nvSpPr>
        <p:spPr>
          <a:xfrm>
            <a:off x="0" y="909830"/>
            <a:ext cx="9068586" cy="5275793"/>
          </a:xfrm>
        </p:spPr>
        <p:txBody>
          <a:bodyPr>
            <a:noAutofit/>
          </a:bodyPr>
          <a:lstStyle/>
          <a:p>
            <a:pPr marL="0" indent="0" algn="just">
              <a:lnSpc>
                <a:spcPct val="150000"/>
              </a:lnSpc>
              <a:buClr>
                <a:srgbClr val="FFC000"/>
              </a:buClr>
              <a:buNone/>
            </a:pPr>
            <a:r>
              <a:rPr lang="en-US" sz="2000" b="1" dirty="0">
                <a:solidFill>
                  <a:schemeClr val="tx1"/>
                </a:solidFill>
                <a:latin typeface="Century Gothic" panose="020B0502020202020204" pitchFamily="34" charset="0"/>
                <a:ea typeface="Calibri" panose="020F0502020204030204" pitchFamily="34" charset="0"/>
              </a:rPr>
              <a:t>To maintain/increase the relative contribution of South African researchers to global scientific and innovation output: </a:t>
            </a:r>
          </a:p>
          <a:p>
            <a:pPr algn="just">
              <a:lnSpc>
                <a:spcPct val="150000"/>
              </a:lnSpc>
              <a:buClr>
                <a:srgbClr val="FFC000"/>
              </a:buClr>
              <a:buFont typeface="Wingdings" panose="05000000000000000000" pitchFamily="2" charset="2"/>
              <a:buChar char="§"/>
            </a:pPr>
            <a:r>
              <a:rPr lang="en-US" sz="2000" dirty="0">
                <a:solidFill>
                  <a:schemeClr val="tx1"/>
                </a:solidFill>
                <a:latin typeface="Century Gothic" panose="020B0502020202020204" pitchFamily="34" charset="0"/>
                <a:ea typeface="Calibri" panose="020F0502020204030204" pitchFamily="34" charset="0"/>
              </a:rPr>
              <a:t>8150 research articles were published by DSI-NRF-funded researchers and cited in the Web of Science Citation Database.</a:t>
            </a:r>
          </a:p>
          <a:p>
            <a:pPr marL="0" lvl="0" indent="0" algn="just">
              <a:lnSpc>
                <a:spcPct val="150000"/>
              </a:lnSpc>
              <a:buClr>
                <a:srgbClr val="FFC000"/>
              </a:buClr>
              <a:buNone/>
            </a:pPr>
            <a:r>
              <a:rPr lang="en-ZA" sz="2000" b="1" dirty="0">
                <a:solidFill>
                  <a:prstClr val="black"/>
                </a:solidFill>
                <a:latin typeface="Century Gothic" panose="020B0502020202020204" pitchFamily="34" charset="0"/>
                <a:ea typeface="Calibri" panose="020F0502020204030204" pitchFamily="34" charset="0"/>
              </a:rPr>
              <a:t>Research Grants</a:t>
            </a:r>
            <a:endParaRPr lang="en-US" sz="2000" dirty="0">
              <a:solidFill>
                <a:schemeClr val="tx1"/>
              </a:solidFill>
              <a:latin typeface="Century Gothic" panose="020B0502020202020204" pitchFamily="34" charset="0"/>
              <a:ea typeface="Calibri" panose="020F0502020204030204" pitchFamily="34" charset="0"/>
            </a:endParaRPr>
          </a:p>
          <a:p>
            <a:pPr algn="just">
              <a:lnSpc>
                <a:spcPct val="150000"/>
              </a:lnSpc>
              <a:buClr>
                <a:srgbClr val="FFC000"/>
              </a:buClr>
              <a:buFont typeface="Wingdings" panose="05000000000000000000" pitchFamily="2" charset="2"/>
              <a:buChar char="§"/>
            </a:pPr>
            <a:r>
              <a:rPr lang="en-US" sz="2000" dirty="0">
                <a:solidFill>
                  <a:schemeClr val="tx1"/>
                </a:solidFill>
                <a:latin typeface="Century Gothic" panose="020B0502020202020204" pitchFamily="34" charset="0"/>
                <a:ea typeface="Calibri" panose="020F0502020204030204" pitchFamily="34" charset="0"/>
              </a:rPr>
              <a:t>Awarded 3000 research grants through DSI-NRF-managed programmes, 49% (1445) black  and 46% (674) black women. </a:t>
            </a:r>
          </a:p>
          <a:p>
            <a:pPr algn="just">
              <a:lnSpc>
                <a:spcPct val="150000"/>
              </a:lnSpc>
              <a:buClr>
                <a:srgbClr val="FFC000"/>
              </a:buClr>
              <a:buFont typeface="Wingdings" panose="05000000000000000000" pitchFamily="2" charset="2"/>
              <a:buChar char="§"/>
            </a:pPr>
            <a:r>
              <a:rPr lang="en-US" sz="2000" dirty="0">
                <a:solidFill>
                  <a:schemeClr val="tx1"/>
                </a:solidFill>
                <a:latin typeface="Century Gothic" panose="020B0502020202020204" pitchFamily="34" charset="0"/>
                <a:ea typeface="Calibri" panose="020F0502020204030204" pitchFamily="34" charset="0"/>
              </a:rPr>
              <a:t>30 research infrastructure grants awarded through the DSI, the NRF and the South African Research Infrastructure Roadmap (SARIR)</a:t>
            </a:r>
          </a:p>
        </p:txBody>
      </p:sp>
    </p:spTree>
    <p:extLst>
      <p:ext uri="{BB962C8B-B14F-4D97-AF65-F5344CB8AC3E}">
        <p14:creationId xmlns:p14="http://schemas.microsoft.com/office/powerpoint/2010/main" xmlns="" val="12089003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2089</TotalTime>
  <Words>6104</Words>
  <Application>Microsoft Office PowerPoint</Application>
  <PresentationFormat>Custom</PresentationFormat>
  <Paragraphs>997</Paragraphs>
  <Slides>65</Slides>
  <Notes>4</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Office Theme</vt:lpstr>
      <vt:lpstr>Custom Design</vt:lpstr>
      <vt:lpstr>1_Office Theme</vt:lpstr>
      <vt:lpstr>Contents</vt:lpstr>
      <vt:lpstr>Presentation Outline</vt:lpstr>
      <vt:lpstr>  DSI vision and mission   </vt:lpstr>
      <vt:lpstr>DSI’s  six  Outcomes Goals  </vt:lpstr>
      <vt:lpstr>Slide 4</vt:lpstr>
      <vt:lpstr>A TRANSFORMED, INCLUSIVE, RESPONSIVE COORDINATED AND EFFICIENT NSI   </vt:lpstr>
      <vt:lpstr>HUMAN CAPABILITIES AND SKILLS FOR  THE ECONOMY AND DEVELOPMENT (1) </vt:lpstr>
      <vt:lpstr>HUMAN CAPABILITIES AND SKILLS FOR  THE ECONOMY AND DEVELOPMENT (2) </vt:lpstr>
      <vt:lpstr>INCREASED KNOWLEDGE GENERATION  AND INNOVATION OUTPUTS (1) </vt:lpstr>
      <vt:lpstr>INCREASED KNOWLEDGE GENERATION  AND INNOVATION OUTPUTS (2) </vt:lpstr>
      <vt:lpstr>KNOWLEDGE UTILISATION FOR ECONOMIC DEVELOPMENT (1)   </vt:lpstr>
      <vt:lpstr>KNOWLEDGE UTILISATION FOR ECONOMIC DEVELOPMENT (2)   </vt:lpstr>
      <vt:lpstr>Knowledge utilisation for inclusive development (1)   </vt:lpstr>
      <vt:lpstr>Knowledge utilisation for inclusive development (2)   </vt:lpstr>
      <vt:lpstr>Innovation in support of a capable and developmental state (1)   </vt:lpstr>
      <vt:lpstr>Innovation in support of a capable and developmental state (2)   </vt:lpstr>
      <vt:lpstr>Innovation in support of a capable and developmental state (3)   </vt:lpstr>
      <vt:lpstr>Innovation in support of a capable and developmental state (4)   </vt:lpstr>
      <vt:lpstr>Slide 18</vt:lpstr>
      <vt:lpstr>2020/21 DSI Fourth Quarter overall performance   </vt:lpstr>
      <vt:lpstr>Quarterly analysis 2020/21 DSI overall performance   </vt:lpstr>
      <vt:lpstr>Slide 21</vt:lpstr>
      <vt:lpstr>Slide 22</vt:lpstr>
      <vt:lpstr>2020/21 Q4 UNDERPERFORMANCE </vt:lpstr>
      <vt:lpstr>Classification of reasons for variances due  to non/under achievement                                         </vt:lpstr>
      <vt:lpstr>DSI’s Underperformance Overview  </vt:lpstr>
      <vt:lpstr>DSI’s Underperformance Overview  </vt:lpstr>
      <vt:lpstr>DSI’s Underperformance Overview  </vt:lpstr>
      <vt:lpstr>DSI’s Underperformance Overview  </vt:lpstr>
      <vt:lpstr>2021/22 Q1 UNDERPERFORMANCE </vt:lpstr>
      <vt:lpstr>DSI’s Underperformance Overview  </vt:lpstr>
      <vt:lpstr>DSI’s Underperformance Overview  </vt:lpstr>
      <vt:lpstr>DSI’s Underperformance Overview  </vt:lpstr>
      <vt:lpstr>Slide 33</vt:lpstr>
      <vt:lpstr>2020/21 Adjustment Budget</vt:lpstr>
      <vt:lpstr>Overall Financial Performance</vt:lpstr>
      <vt:lpstr>Overall Financial Performance, cont</vt:lpstr>
      <vt:lpstr>Financial Performance Per Classification</vt:lpstr>
      <vt:lpstr>Reasons for variances and proposed remedies</vt:lpstr>
      <vt:lpstr>Reasons for variances and proposed remedies, cont</vt:lpstr>
      <vt:lpstr>Financial Performance Per Programme</vt:lpstr>
      <vt:lpstr>Budget and Expenditure for COVID19</vt:lpstr>
      <vt:lpstr>Slide 42</vt:lpstr>
      <vt:lpstr>Slide 43</vt:lpstr>
      <vt:lpstr>Slide 44</vt:lpstr>
      <vt:lpstr>Average Payment Days of invoices Per Month for 2019/20 and 2020/21 Financial Years</vt:lpstr>
      <vt:lpstr>Percentage of Invoices paid within 30 days per Month for 2019/20 and 2020/21 Financial Years</vt:lpstr>
      <vt:lpstr>Slide 47</vt:lpstr>
      <vt:lpstr>2020/21 Original Budget</vt:lpstr>
      <vt:lpstr>Overall Financial Performance</vt:lpstr>
      <vt:lpstr>Overall Financial Performance, cont</vt:lpstr>
      <vt:lpstr>Financial Performance Per Classification</vt:lpstr>
      <vt:lpstr>Reasons for variances and proposed remedies</vt:lpstr>
      <vt:lpstr>Reasons for variances and proposed remedies, cont</vt:lpstr>
      <vt:lpstr> Financial Performance Per Programme</vt:lpstr>
      <vt:lpstr>Details of variances on Transfers and Subsidies for Programmes 2, 4 and 5 </vt:lpstr>
      <vt:lpstr>Reasons for variances on programme 2 projects</vt:lpstr>
      <vt:lpstr>Details of variances on Transfers and Subsidies for Programmes 2, 4 and 5, cont</vt:lpstr>
      <vt:lpstr>Reasons for variances on programme 4 projects</vt:lpstr>
      <vt:lpstr>Details of variances on Transfers and Subsidies for Programmes 2, 4 and 5, cont</vt:lpstr>
      <vt:lpstr>Reasons for variances on programme 5 projects</vt:lpstr>
      <vt:lpstr>Slide 61</vt:lpstr>
      <vt:lpstr>Slide 62</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247</cp:revision>
  <cp:lastPrinted>2021-08-18T08:27:53Z</cp:lastPrinted>
  <dcterms:created xsi:type="dcterms:W3CDTF">2018-03-06T16:17:46Z</dcterms:created>
  <dcterms:modified xsi:type="dcterms:W3CDTF">2021-08-25T12:51:34Z</dcterms:modified>
</cp:coreProperties>
</file>