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5"/>
  </p:notesMasterIdLst>
  <p:handoutMasterIdLst>
    <p:handoutMasterId r:id="rId16"/>
  </p:handoutMasterIdLst>
  <p:sldIdLst>
    <p:sldId id="256" r:id="rId3"/>
    <p:sldId id="270" r:id="rId4"/>
    <p:sldId id="305" r:id="rId5"/>
    <p:sldId id="306" r:id="rId6"/>
    <p:sldId id="263" r:id="rId7"/>
    <p:sldId id="282" r:id="rId8"/>
    <p:sldId id="299" r:id="rId9"/>
    <p:sldId id="294" r:id="rId10"/>
    <p:sldId id="296" r:id="rId11"/>
    <p:sldId id="298" r:id="rId12"/>
    <p:sldId id="300" r:id="rId13"/>
    <p:sldId id="307"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0" y="-96"/>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14EE1BB-9C14-45A8-AE8E-BDFE05C7434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xmlns="" id="{899B39A0-41A8-46FD-B63C-2ED2B636DDA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E036BBA-69BB-4759-AE3A-1709D7839D1C}" type="datetimeFigureOut">
              <a:rPr lang="en-ZA" smtClean="0"/>
              <a:t>21/08/25</a:t>
            </a:fld>
            <a:endParaRPr lang="en-ZA"/>
          </a:p>
        </p:txBody>
      </p:sp>
      <p:sp>
        <p:nvSpPr>
          <p:cNvPr id="4" name="Footer Placeholder 3">
            <a:extLst>
              <a:ext uri="{FF2B5EF4-FFF2-40B4-BE49-F238E27FC236}">
                <a16:creationId xmlns:a16="http://schemas.microsoft.com/office/drawing/2014/main" xmlns="" id="{4868A843-6889-4DCF-8A65-93659054062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xmlns="" id="{B6CFC8C6-1A62-4D17-A4AE-97F3CBEBE7C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3AF35B8-14A6-4F46-A74A-32CB809E849E}" type="slidenum">
              <a:rPr lang="en-ZA" smtClean="0"/>
              <a:t>‹#›</a:t>
            </a:fld>
            <a:endParaRPr lang="en-ZA"/>
          </a:p>
        </p:txBody>
      </p:sp>
    </p:spTree>
    <p:extLst>
      <p:ext uri="{BB962C8B-B14F-4D97-AF65-F5344CB8AC3E}">
        <p14:creationId xmlns:p14="http://schemas.microsoft.com/office/powerpoint/2010/main" val="7389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9F1E5B-CBEA-4245-9A74-CCCD045E7F8C}" type="datetimeFigureOut">
              <a:rPr lang="en-ZA" smtClean="0"/>
              <a:t>21/08/25</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078200B-2FA7-40EF-BFDB-3F6CBE7BEEBF}" type="slidenum">
              <a:rPr lang="en-ZA" smtClean="0"/>
              <a:t>‹#›</a:t>
            </a:fld>
            <a:endParaRPr lang="en-ZA"/>
          </a:p>
        </p:txBody>
      </p:sp>
    </p:spTree>
    <p:extLst>
      <p:ext uri="{BB962C8B-B14F-4D97-AF65-F5344CB8AC3E}">
        <p14:creationId xmlns:p14="http://schemas.microsoft.com/office/powerpoint/2010/main" val="428675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078200B-2FA7-40EF-BFDB-3F6CBE7BEEBF}" type="slidenum">
              <a:rPr lang="en-ZA" smtClean="0"/>
              <a:t>1</a:t>
            </a:fld>
            <a:endParaRPr lang="en-ZA"/>
          </a:p>
        </p:txBody>
      </p:sp>
    </p:spTree>
    <p:extLst>
      <p:ext uri="{BB962C8B-B14F-4D97-AF65-F5344CB8AC3E}">
        <p14:creationId xmlns:p14="http://schemas.microsoft.com/office/powerpoint/2010/main" val="288975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078200B-2FA7-40EF-BFDB-3F6CBE7BEEBF}" type="slidenum">
              <a:rPr lang="en-ZA" smtClean="0"/>
              <a:t>2</a:t>
            </a:fld>
            <a:endParaRPr lang="en-ZA"/>
          </a:p>
        </p:txBody>
      </p:sp>
    </p:spTree>
    <p:extLst>
      <p:ext uri="{BB962C8B-B14F-4D97-AF65-F5344CB8AC3E}">
        <p14:creationId xmlns:p14="http://schemas.microsoft.com/office/powerpoint/2010/main" val="484210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078200B-2FA7-40EF-BFDB-3F6CBE7BEEBF}" type="slidenum">
              <a:rPr lang="en-ZA" smtClean="0"/>
              <a:t>3</a:t>
            </a:fld>
            <a:endParaRPr lang="en-ZA"/>
          </a:p>
        </p:txBody>
      </p:sp>
    </p:spTree>
    <p:extLst>
      <p:ext uri="{BB962C8B-B14F-4D97-AF65-F5344CB8AC3E}">
        <p14:creationId xmlns:p14="http://schemas.microsoft.com/office/powerpoint/2010/main" val="39885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078200B-2FA7-40EF-BFDB-3F6CBE7BEEBF}" type="slidenum">
              <a:rPr lang="en-ZA" smtClean="0"/>
              <a:t>4</a:t>
            </a:fld>
            <a:endParaRPr lang="en-ZA"/>
          </a:p>
        </p:txBody>
      </p:sp>
    </p:spTree>
    <p:extLst>
      <p:ext uri="{BB962C8B-B14F-4D97-AF65-F5344CB8AC3E}">
        <p14:creationId xmlns:p14="http://schemas.microsoft.com/office/powerpoint/2010/main" val="391679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tiff"/><Relationship Id="rId3" Type="http://schemas.openxmlformats.org/officeDocument/2006/relationships/image" Target="../media/image3.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6096E5-E845-4E12-A0EF-1538BBB63389}" type="datetime1">
              <a:rPr lang="en-US" smtClean="0"/>
              <a:t>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192750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708A5BF-FEA5-4090-BF92-149200108A07}" type="datetime1">
              <a:rPr lang="en-US" smtClean="0"/>
              <a:t>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188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70B5926-0F89-4BEC-8432-976481525C7A}" type="datetime1">
              <a:rPr lang="en-US" smtClean="0"/>
              <a:t>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211772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831D6-4F73-4B9C-A0F8-BBB452185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759BD880-2E3D-4AEC-91EC-3A65EC87E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F5080DAE-0354-4866-9E9B-1BE426E0FA61}"/>
              </a:ext>
            </a:extLst>
          </p:cNvPr>
          <p:cNvSpPr>
            <a:spLocks noGrp="1"/>
          </p:cNvSpPr>
          <p:nvPr>
            <p:ph type="dt" sz="half" idx="10"/>
          </p:nvPr>
        </p:nvSpPr>
        <p:spPr/>
        <p:txBody>
          <a:bodyPr/>
          <a:lstStyle/>
          <a:p>
            <a:fld id="{2175C422-A3B9-4C64-AE79-0DDFE87AFD95}" type="datetime1">
              <a:rPr lang="en-US" smtClean="0"/>
              <a:t>21/08/25</a:t>
            </a:fld>
            <a:endParaRPr lang="en-ZA"/>
          </a:p>
        </p:txBody>
      </p:sp>
      <p:sp>
        <p:nvSpPr>
          <p:cNvPr id="5" name="Footer Placeholder 4">
            <a:extLst>
              <a:ext uri="{FF2B5EF4-FFF2-40B4-BE49-F238E27FC236}">
                <a16:creationId xmlns:a16="http://schemas.microsoft.com/office/drawing/2014/main" xmlns="" id="{20EA61C0-CDBA-44A8-953D-8FEBB1F76F9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C78B716-A1D0-4D7A-88E5-6E8E5C8AFA75}"/>
              </a:ext>
            </a:extLst>
          </p:cNvPr>
          <p:cNvSpPr>
            <a:spLocks noGrp="1"/>
          </p:cNvSpPr>
          <p:nvPr>
            <p:ph type="sldNum" sz="quarter" idx="12"/>
          </p:nvPr>
        </p:nvSpPr>
        <p:spPr/>
        <p:txBody>
          <a:bodyPr/>
          <a:lstStyle/>
          <a:p>
            <a:fld id="{2DC9E25A-9A0F-4A1E-B81E-2CE7DE58EE2E}" type="slidenum">
              <a:rPr lang="en-ZA" smtClean="0"/>
              <a:t>‹#›</a:t>
            </a:fld>
            <a:endParaRPr lang="en-ZA"/>
          </a:p>
        </p:txBody>
      </p:sp>
      <p:pic>
        <p:nvPicPr>
          <p:cNvPr id="8" name="Picture 7">
            <a:extLst>
              <a:ext uri="{FF2B5EF4-FFF2-40B4-BE49-F238E27FC236}">
                <a16:creationId xmlns:a16="http://schemas.microsoft.com/office/drawing/2014/main" xmlns="" id="{DAAA5176-2DEC-40AD-A148-739E8DAC20A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921" y="5748977"/>
            <a:ext cx="2731751" cy="909812"/>
          </a:xfrm>
          <a:prstGeom prst="rect">
            <a:avLst/>
          </a:prstGeom>
        </p:spPr>
      </p:pic>
      <p:sp>
        <p:nvSpPr>
          <p:cNvPr id="10" name="TextBox 9">
            <a:extLst>
              <a:ext uri="{FF2B5EF4-FFF2-40B4-BE49-F238E27FC236}">
                <a16:creationId xmlns:a16="http://schemas.microsoft.com/office/drawing/2014/main" xmlns="" id="{60DEDCB3-B30F-4DE2-9564-B0BD267DDA7E}"/>
              </a:ext>
            </a:extLst>
          </p:cNvPr>
          <p:cNvSpPr txBox="1"/>
          <p:nvPr userDrawn="1"/>
        </p:nvSpPr>
        <p:spPr>
          <a:xfrm>
            <a:off x="4439816" y="5937581"/>
            <a:ext cx="4320480" cy="73229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2" name="Picture 11">
            <a:extLst>
              <a:ext uri="{FF2B5EF4-FFF2-40B4-BE49-F238E27FC236}">
                <a16:creationId xmlns:a16="http://schemas.microsoft.com/office/drawing/2014/main" xmlns="" id="{3E6480DD-3458-4E6D-9F65-E7628B16F5D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92526" y="5835086"/>
            <a:ext cx="887553" cy="781046"/>
          </a:xfrm>
          <a:prstGeom prst="rect">
            <a:avLst/>
          </a:prstGeom>
        </p:spPr>
      </p:pic>
      <p:sp>
        <p:nvSpPr>
          <p:cNvPr id="14" name="Rectangle 13">
            <a:extLst>
              <a:ext uri="{FF2B5EF4-FFF2-40B4-BE49-F238E27FC236}">
                <a16:creationId xmlns:a16="http://schemas.microsoft.com/office/drawing/2014/main" xmlns="" id="{4585E11D-214A-45F4-B48E-29EE9A414F15}"/>
              </a:ext>
            </a:extLst>
          </p:cNvPr>
          <p:cNvSpPr/>
          <p:nvPr userDrawn="1"/>
        </p:nvSpPr>
        <p:spPr>
          <a:xfrm>
            <a:off x="-192360" y="5541486"/>
            <a:ext cx="12697072" cy="47754"/>
          </a:xfrm>
          <a:prstGeom prst="rect">
            <a:avLst/>
          </a:prstGeom>
          <a:solidFill>
            <a:srgbClr val="007434"/>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917506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D8B62-960D-4C0E-9900-84B18DD978B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18C85E32-B0EC-4826-8D5A-14CD79AA8D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3FA17C3-FA32-41F5-8E65-E8822AB0E9D8}"/>
              </a:ext>
            </a:extLst>
          </p:cNvPr>
          <p:cNvSpPr>
            <a:spLocks noGrp="1"/>
          </p:cNvSpPr>
          <p:nvPr>
            <p:ph type="dt" sz="half" idx="10"/>
          </p:nvPr>
        </p:nvSpPr>
        <p:spPr/>
        <p:txBody>
          <a:bodyPr/>
          <a:lstStyle/>
          <a:p>
            <a:fld id="{76137991-9AC8-4551-B4F9-3925FB7F7A81}" type="datetime1">
              <a:rPr lang="en-US" smtClean="0"/>
              <a:t>21/08/25</a:t>
            </a:fld>
            <a:endParaRPr lang="en-ZA"/>
          </a:p>
        </p:txBody>
      </p:sp>
      <p:sp>
        <p:nvSpPr>
          <p:cNvPr id="5" name="Footer Placeholder 4">
            <a:extLst>
              <a:ext uri="{FF2B5EF4-FFF2-40B4-BE49-F238E27FC236}">
                <a16:creationId xmlns:a16="http://schemas.microsoft.com/office/drawing/2014/main" xmlns="" id="{CEA528D7-56C0-40D6-B805-4D5BE77EA29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CB5CDFC7-94B3-4454-B9E9-32C62F3ADC8F}"/>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4194253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65362-2F1E-410B-926B-12305A6151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13C17CB7-276D-4E0E-88D0-664ABB525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FE7685B-B2AB-45FF-AAF5-7DB7FE7F2475}"/>
              </a:ext>
            </a:extLst>
          </p:cNvPr>
          <p:cNvSpPr>
            <a:spLocks noGrp="1"/>
          </p:cNvSpPr>
          <p:nvPr>
            <p:ph type="dt" sz="half" idx="10"/>
          </p:nvPr>
        </p:nvSpPr>
        <p:spPr/>
        <p:txBody>
          <a:bodyPr/>
          <a:lstStyle/>
          <a:p>
            <a:fld id="{4482A620-558D-4557-B982-7DAF6B7CE3D7}" type="datetime1">
              <a:rPr lang="en-US" smtClean="0"/>
              <a:t>21/08/25</a:t>
            </a:fld>
            <a:endParaRPr lang="en-ZA"/>
          </a:p>
        </p:txBody>
      </p:sp>
      <p:sp>
        <p:nvSpPr>
          <p:cNvPr id="5" name="Footer Placeholder 4">
            <a:extLst>
              <a:ext uri="{FF2B5EF4-FFF2-40B4-BE49-F238E27FC236}">
                <a16:creationId xmlns:a16="http://schemas.microsoft.com/office/drawing/2014/main" xmlns="" id="{AEBA2EF2-18BA-4C7E-BD5C-2514C213C88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1CDEFCA4-0F91-440F-AAB7-AE45943863CE}"/>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198946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92664-5F0B-484C-A39C-0BBE3730776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ED05BFF5-74CF-49DA-B381-FE18A6999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1986EA38-34EA-4000-A574-FD3C4E8DDE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9D5C3739-2873-4FD7-834E-6FD9B90F0030}"/>
              </a:ext>
            </a:extLst>
          </p:cNvPr>
          <p:cNvSpPr>
            <a:spLocks noGrp="1"/>
          </p:cNvSpPr>
          <p:nvPr>
            <p:ph type="dt" sz="half" idx="10"/>
          </p:nvPr>
        </p:nvSpPr>
        <p:spPr/>
        <p:txBody>
          <a:bodyPr/>
          <a:lstStyle/>
          <a:p>
            <a:fld id="{EA485541-6ADF-4F82-88EE-F7C0B7AD9F01}" type="datetime1">
              <a:rPr lang="en-US" smtClean="0"/>
              <a:t>21/08/25</a:t>
            </a:fld>
            <a:endParaRPr lang="en-ZA"/>
          </a:p>
        </p:txBody>
      </p:sp>
      <p:sp>
        <p:nvSpPr>
          <p:cNvPr id="6" name="Footer Placeholder 5">
            <a:extLst>
              <a:ext uri="{FF2B5EF4-FFF2-40B4-BE49-F238E27FC236}">
                <a16:creationId xmlns:a16="http://schemas.microsoft.com/office/drawing/2014/main" xmlns="" id="{7371A3D5-768D-40A3-97CE-FF85C2BF0EAC}"/>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4ACB117A-043B-4BB0-B178-4619DCC8E001}"/>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271528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3B655-ACB8-4CC5-9C9B-9022F3FED71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782C70E6-38AC-4CAA-9723-177925A3B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02E67D0-89A8-4B27-BDF6-EC01996FF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FE61C4F1-566E-4DB6-B887-808398B2C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7B9E99D-91E1-4C12-974A-57F4F1BF75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E53282CC-6BD0-4925-A7BC-3EB0563629B2}"/>
              </a:ext>
            </a:extLst>
          </p:cNvPr>
          <p:cNvSpPr>
            <a:spLocks noGrp="1"/>
          </p:cNvSpPr>
          <p:nvPr>
            <p:ph type="dt" sz="half" idx="10"/>
          </p:nvPr>
        </p:nvSpPr>
        <p:spPr/>
        <p:txBody>
          <a:bodyPr/>
          <a:lstStyle/>
          <a:p>
            <a:fld id="{9FBB9346-93DD-495A-AA65-41B8F3888569}" type="datetime1">
              <a:rPr lang="en-US" smtClean="0"/>
              <a:t>21/08/25</a:t>
            </a:fld>
            <a:endParaRPr lang="en-ZA"/>
          </a:p>
        </p:txBody>
      </p:sp>
      <p:sp>
        <p:nvSpPr>
          <p:cNvPr id="8" name="Footer Placeholder 7">
            <a:extLst>
              <a:ext uri="{FF2B5EF4-FFF2-40B4-BE49-F238E27FC236}">
                <a16:creationId xmlns:a16="http://schemas.microsoft.com/office/drawing/2014/main" xmlns="" id="{A624A541-63AF-4450-A87A-18993D7BC62F}"/>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xmlns="" id="{07D6A1B8-32DD-4CF2-8C3A-497A5B36EF43}"/>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1910274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B5CCE3-BE22-4366-BCF1-27C474690D8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25950CA4-C915-4385-BA77-3B2B7BCE417E}"/>
              </a:ext>
            </a:extLst>
          </p:cNvPr>
          <p:cNvSpPr>
            <a:spLocks noGrp="1"/>
          </p:cNvSpPr>
          <p:nvPr>
            <p:ph type="dt" sz="half" idx="10"/>
          </p:nvPr>
        </p:nvSpPr>
        <p:spPr/>
        <p:txBody>
          <a:bodyPr/>
          <a:lstStyle/>
          <a:p>
            <a:fld id="{1CEDE1FA-FCC5-4236-9C72-ADE0CE355F71}" type="datetime1">
              <a:rPr lang="en-US" smtClean="0"/>
              <a:t>21/08/25</a:t>
            </a:fld>
            <a:endParaRPr lang="en-ZA"/>
          </a:p>
        </p:txBody>
      </p:sp>
      <p:sp>
        <p:nvSpPr>
          <p:cNvPr id="4" name="Footer Placeholder 3">
            <a:extLst>
              <a:ext uri="{FF2B5EF4-FFF2-40B4-BE49-F238E27FC236}">
                <a16:creationId xmlns:a16="http://schemas.microsoft.com/office/drawing/2014/main" xmlns="" id="{619B5BAF-C525-4DEB-911C-C7ECD7787276}"/>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04A9F803-E991-478C-B603-ED667C804DE5}"/>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424042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9A7DDF-986A-4167-8562-80EDB7A7C0F5}"/>
              </a:ext>
            </a:extLst>
          </p:cNvPr>
          <p:cNvSpPr>
            <a:spLocks noGrp="1"/>
          </p:cNvSpPr>
          <p:nvPr>
            <p:ph type="dt" sz="half" idx="10"/>
          </p:nvPr>
        </p:nvSpPr>
        <p:spPr/>
        <p:txBody>
          <a:bodyPr/>
          <a:lstStyle/>
          <a:p>
            <a:fld id="{43B93595-BEBD-476B-A8F0-8EEC66B045B0}" type="datetime1">
              <a:rPr lang="en-US" smtClean="0"/>
              <a:t>21/08/25</a:t>
            </a:fld>
            <a:endParaRPr lang="en-ZA"/>
          </a:p>
        </p:txBody>
      </p:sp>
      <p:sp>
        <p:nvSpPr>
          <p:cNvPr id="3" name="Footer Placeholder 2">
            <a:extLst>
              <a:ext uri="{FF2B5EF4-FFF2-40B4-BE49-F238E27FC236}">
                <a16:creationId xmlns:a16="http://schemas.microsoft.com/office/drawing/2014/main" xmlns="" id="{B77FB45C-8D0F-4EA8-8D64-5438EB7A1D1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xmlns="" id="{D22FB3C2-3A40-4358-88CE-D32E1C9E6F6E}"/>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1392382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AE6BE6-8EED-4610-8DDB-282874F6C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93692541-2D59-4335-BA3B-53F6CF75D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8371F661-6F16-4BB8-9F0B-ED3AC021D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DCA759-5B51-4ABE-8C1E-11930B4A20FA}"/>
              </a:ext>
            </a:extLst>
          </p:cNvPr>
          <p:cNvSpPr>
            <a:spLocks noGrp="1"/>
          </p:cNvSpPr>
          <p:nvPr>
            <p:ph type="dt" sz="half" idx="10"/>
          </p:nvPr>
        </p:nvSpPr>
        <p:spPr/>
        <p:txBody>
          <a:bodyPr/>
          <a:lstStyle/>
          <a:p>
            <a:fld id="{B5D10ADE-782D-4809-8883-20206EB98F14}" type="datetime1">
              <a:rPr lang="en-US" smtClean="0"/>
              <a:t>21/08/25</a:t>
            </a:fld>
            <a:endParaRPr lang="en-ZA"/>
          </a:p>
        </p:txBody>
      </p:sp>
      <p:sp>
        <p:nvSpPr>
          <p:cNvPr id="6" name="Footer Placeholder 5">
            <a:extLst>
              <a:ext uri="{FF2B5EF4-FFF2-40B4-BE49-F238E27FC236}">
                <a16:creationId xmlns:a16="http://schemas.microsoft.com/office/drawing/2014/main" xmlns="" id="{3E5DAE87-A648-4D00-B3C2-8FCA8C4C2B13}"/>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F55B4993-ED48-4A54-ADE6-F53B974329EA}"/>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9962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6E0242-407B-4535-A7F5-315E32A9A9AE}" type="datetime1">
              <a:rPr lang="en-US" smtClean="0"/>
              <a:t>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274758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CD6D-A018-4CDB-AC68-6ADA93FC2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B78376FF-8D8C-46C6-A0CA-6BA4A1BDC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xmlns="" id="{97161A7B-BEC9-46FE-A3C6-7DF58F01B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1D666C-E073-4C13-8435-52B2502120B6}"/>
              </a:ext>
            </a:extLst>
          </p:cNvPr>
          <p:cNvSpPr>
            <a:spLocks noGrp="1"/>
          </p:cNvSpPr>
          <p:nvPr>
            <p:ph type="dt" sz="half" idx="10"/>
          </p:nvPr>
        </p:nvSpPr>
        <p:spPr/>
        <p:txBody>
          <a:bodyPr/>
          <a:lstStyle/>
          <a:p>
            <a:fld id="{8EBEF43E-566E-4CF8-9BD3-9BEFB87F51A3}" type="datetime1">
              <a:rPr lang="en-US" smtClean="0"/>
              <a:t>21/08/25</a:t>
            </a:fld>
            <a:endParaRPr lang="en-ZA"/>
          </a:p>
        </p:txBody>
      </p:sp>
      <p:sp>
        <p:nvSpPr>
          <p:cNvPr id="6" name="Footer Placeholder 5">
            <a:extLst>
              <a:ext uri="{FF2B5EF4-FFF2-40B4-BE49-F238E27FC236}">
                <a16:creationId xmlns:a16="http://schemas.microsoft.com/office/drawing/2014/main" xmlns="" id="{7A439460-74FD-4D1E-8361-B1B7A2F8944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xmlns="" id="{797688A2-165F-41A2-8533-609F58456A68}"/>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2628597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7F058-32E2-4837-8922-4FACE1823FD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391B6EA4-61DB-4A34-B6A0-11FE35491D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554F1F11-2CC2-4F5A-8FFD-1F8A6C910A99}"/>
              </a:ext>
            </a:extLst>
          </p:cNvPr>
          <p:cNvSpPr>
            <a:spLocks noGrp="1"/>
          </p:cNvSpPr>
          <p:nvPr>
            <p:ph type="dt" sz="half" idx="10"/>
          </p:nvPr>
        </p:nvSpPr>
        <p:spPr/>
        <p:txBody>
          <a:bodyPr/>
          <a:lstStyle/>
          <a:p>
            <a:fld id="{773DE3A0-494F-4E60-B991-0B63F2E06E61}" type="datetime1">
              <a:rPr lang="en-US" smtClean="0"/>
              <a:t>21/08/25</a:t>
            </a:fld>
            <a:endParaRPr lang="en-ZA"/>
          </a:p>
        </p:txBody>
      </p:sp>
      <p:sp>
        <p:nvSpPr>
          <p:cNvPr id="5" name="Footer Placeholder 4">
            <a:extLst>
              <a:ext uri="{FF2B5EF4-FFF2-40B4-BE49-F238E27FC236}">
                <a16:creationId xmlns:a16="http://schemas.microsoft.com/office/drawing/2014/main" xmlns="" id="{2CB55FED-F5ED-42B2-8231-319BA98A42A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089A3166-03EF-4899-AF74-A9E7A0EF3C66}"/>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3220263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B0970C0-27E9-4354-93A7-8FFEE8A49D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56E1E177-1345-4835-BEFF-2B9CEDB085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1C9FF13-D385-44BF-AA2D-83973C709EEE}"/>
              </a:ext>
            </a:extLst>
          </p:cNvPr>
          <p:cNvSpPr>
            <a:spLocks noGrp="1"/>
          </p:cNvSpPr>
          <p:nvPr>
            <p:ph type="dt" sz="half" idx="10"/>
          </p:nvPr>
        </p:nvSpPr>
        <p:spPr/>
        <p:txBody>
          <a:bodyPr/>
          <a:lstStyle/>
          <a:p>
            <a:fld id="{751A10FB-CC87-4344-8178-DF19BD0530E9}" type="datetime1">
              <a:rPr lang="en-US" smtClean="0"/>
              <a:t>21/08/25</a:t>
            </a:fld>
            <a:endParaRPr lang="en-ZA"/>
          </a:p>
        </p:txBody>
      </p:sp>
      <p:sp>
        <p:nvSpPr>
          <p:cNvPr id="5" name="Footer Placeholder 4">
            <a:extLst>
              <a:ext uri="{FF2B5EF4-FFF2-40B4-BE49-F238E27FC236}">
                <a16:creationId xmlns:a16="http://schemas.microsoft.com/office/drawing/2014/main" xmlns="" id="{FC0D4747-DCC0-400A-B08B-65C70BDE096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xmlns="" id="{6F87F2BB-0644-4A49-8C14-BFCDC5211AC2}"/>
              </a:ext>
            </a:extLst>
          </p:cNvPr>
          <p:cNvSpPr>
            <a:spLocks noGrp="1"/>
          </p:cNvSpPr>
          <p:nvPr>
            <p:ph type="sldNum" sz="quarter" idx="12"/>
          </p:nvPr>
        </p:nvSpPr>
        <p:spPr/>
        <p:txBody>
          <a:bodyPr/>
          <a:lstStyle/>
          <a:p>
            <a:fld id="{2DC9E25A-9A0F-4A1E-B81E-2CE7DE58EE2E}" type="slidenum">
              <a:rPr lang="en-ZA" smtClean="0"/>
              <a:t>‹#›</a:t>
            </a:fld>
            <a:endParaRPr lang="en-ZA"/>
          </a:p>
        </p:txBody>
      </p:sp>
    </p:spTree>
    <p:extLst>
      <p:ext uri="{BB962C8B-B14F-4D97-AF65-F5344CB8AC3E}">
        <p14:creationId xmlns:p14="http://schemas.microsoft.com/office/powerpoint/2010/main" val="329422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E097BD-39BE-4987-970A-7740FBA188BE}"/>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5D0569D7-6856-4CA0-8EB0-2F3DBABD6F63}"/>
              </a:ext>
            </a:extLst>
          </p:cNvPr>
          <p:cNvSpPr>
            <a:spLocks noGrp="1"/>
          </p:cNvSpPr>
          <p:nvPr>
            <p:ph type="dt" sz="half" idx="10"/>
          </p:nvPr>
        </p:nvSpPr>
        <p:spPr/>
        <p:txBody>
          <a:bodyPr/>
          <a:lstStyle/>
          <a:p>
            <a:fld id="{51A0AD27-0D49-4719-8D1D-4D54B23F9849}" type="datetime1">
              <a:rPr lang="en-US" smtClean="0"/>
              <a:t>21/08/25</a:t>
            </a:fld>
            <a:endParaRPr lang="en-ZA"/>
          </a:p>
        </p:txBody>
      </p:sp>
      <p:sp>
        <p:nvSpPr>
          <p:cNvPr id="4" name="Footer Placeholder 3">
            <a:extLst>
              <a:ext uri="{FF2B5EF4-FFF2-40B4-BE49-F238E27FC236}">
                <a16:creationId xmlns:a16="http://schemas.microsoft.com/office/drawing/2014/main" xmlns="" id="{9D4AF436-C263-4F67-9DCD-61A2DA56F882}"/>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xmlns="" id="{DCBC5560-4A21-44F8-8ECB-1B5AC30D6919}"/>
              </a:ext>
            </a:extLst>
          </p:cNvPr>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152250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286B042-323C-4146-B23C-B6EAB01E511E}" type="datetime1">
              <a:rPr lang="en-US" smtClean="0"/>
              <a:t>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370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57BEEDF-C9D3-4DA9-8791-14B2E9098909}" type="datetime1">
              <a:rPr lang="en-US" smtClean="0"/>
              <a:t>21/08/25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164004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80FC17DE-32A7-4C6B-8A39-08831E28C521}" type="datetime1">
              <a:rPr lang="en-US" smtClean="0"/>
              <a:t>21/08/25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2486748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F35DB-07BA-412C-9B22-79E069F48D45}" type="datetime1">
              <a:rPr lang="en-US" smtClean="0"/>
              <a:t>21/08/25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41799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627FA9-AEFC-4193-BAE4-9E0EB6BB8B25}" type="datetime1">
              <a:rPr lang="en-US" smtClean="0"/>
              <a:t>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364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6EDD1B-BEB1-4D2D-A015-2BAE4768C3EA}" type="datetime1">
              <a:rPr lang="en-US" smtClean="0"/>
              <a:t>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5DB6934-FAC2-41EE-84B2-6768B514F698}" type="slidenum">
              <a:rPr lang="en-ZA" smtClean="0"/>
              <a:t>‹#›</a:t>
            </a:fld>
            <a:endParaRPr lang="en-ZA"/>
          </a:p>
        </p:txBody>
      </p:sp>
    </p:spTree>
    <p:extLst>
      <p:ext uri="{BB962C8B-B14F-4D97-AF65-F5344CB8AC3E}">
        <p14:creationId xmlns:p14="http://schemas.microsoft.com/office/powerpoint/2010/main" val="32408173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861B0-39E1-4A9E-B646-3276D5FADE15}" type="datetime1">
              <a:rPr lang="en-US" smtClean="0"/>
              <a:t>21/08/25</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B6934-FAC2-41EE-84B2-6768B514F698}" type="slidenum">
              <a:rPr lang="en-ZA" smtClean="0"/>
              <a:t>‹#›</a:t>
            </a:fld>
            <a:endParaRPr lang="en-ZA"/>
          </a:p>
        </p:txBody>
      </p:sp>
      <p:pic>
        <p:nvPicPr>
          <p:cNvPr id="8" name="Picture 7">
            <a:extLst>
              <a:ext uri="{FF2B5EF4-FFF2-40B4-BE49-F238E27FC236}">
                <a16:creationId xmlns:a16="http://schemas.microsoft.com/office/drawing/2014/main" xmlns="" id="{801C7093-EBC6-42FD-A963-A0AF1A069F5D}"/>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3237" r="37465" b="21862"/>
          <a:stretch/>
        </p:blipFill>
        <p:spPr>
          <a:xfrm>
            <a:off x="0" y="0"/>
            <a:ext cx="12192000" cy="5492255"/>
          </a:xfrm>
          <a:prstGeom prst="rect">
            <a:avLst/>
          </a:prstGeom>
        </p:spPr>
      </p:pic>
    </p:spTree>
    <p:extLst>
      <p:ext uri="{BB962C8B-B14F-4D97-AF65-F5344CB8AC3E}">
        <p14:creationId xmlns:p14="http://schemas.microsoft.com/office/powerpoint/2010/main" val="399021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C60031-CDBD-41E1-8E62-7350F32C7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37CB76F2-610C-4038-8095-05138A7EC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8AE551D-7477-4209-8089-C7B383C73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06880-55AC-4F68-B4BC-6C44804028D1}" type="datetime1">
              <a:rPr lang="en-US" smtClean="0"/>
              <a:t>21/08/25</a:t>
            </a:fld>
            <a:endParaRPr lang="en-ZA"/>
          </a:p>
        </p:txBody>
      </p:sp>
      <p:sp>
        <p:nvSpPr>
          <p:cNvPr id="5" name="Footer Placeholder 4">
            <a:extLst>
              <a:ext uri="{FF2B5EF4-FFF2-40B4-BE49-F238E27FC236}">
                <a16:creationId xmlns:a16="http://schemas.microsoft.com/office/drawing/2014/main" xmlns="" id="{1CBC276A-2736-4F3A-918C-B615360951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xmlns="" id="{266FA407-34E7-4717-985F-0C9FBBB88A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9E25A-9A0F-4A1E-B81E-2CE7DE58EE2E}" type="slidenum">
              <a:rPr lang="en-ZA" smtClean="0"/>
              <a:t>‹#›</a:t>
            </a:fld>
            <a:endParaRPr lang="en-ZA"/>
          </a:p>
        </p:txBody>
      </p:sp>
    </p:spTree>
    <p:extLst>
      <p:ext uri="{BB962C8B-B14F-4D97-AF65-F5344CB8AC3E}">
        <p14:creationId xmlns:p14="http://schemas.microsoft.com/office/powerpoint/2010/main" val="42512833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367" y="5662504"/>
            <a:ext cx="2948751" cy="982084"/>
          </a:xfrm>
          <a:prstGeom prst="rect">
            <a:avLst/>
          </a:prstGeom>
        </p:spPr>
      </p:pic>
      <p:sp>
        <p:nvSpPr>
          <p:cNvPr id="7" name="TextBox 6"/>
          <p:cNvSpPr txBox="1"/>
          <p:nvPr/>
        </p:nvSpPr>
        <p:spPr>
          <a:xfrm>
            <a:off x="4223792" y="5889466"/>
            <a:ext cx="4176464" cy="707886"/>
          </a:xfrm>
          <a:prstGeom prst="rect">
            <a:avLst/>
          </a:prstGeom>
          <a:noFill/>
        </p:spPr>
        <p:txBody>
          <a:bodyPr wrap="square" rtlCol="0">
            <a:spAutoFit/>
          </a:bodyPr>
          <a:lstStyle/>
          <a:p>
            <a:pPr algn="ctr"/>
            <a:r>
              <a:rPr lang="en-ZA" sz="2000" b="1" dirty="0"/>
              <a:t>“Growing South Africa together for a </a:t>
            </a:r>
          </a:p>
          <a:p>
            <a:pPr algn="ctr"/>
            <a:r>
              <a:rPr lang="en-ZA" sz="2000" b="1" dirty="0"/>
              <a:t>capable and ethical Public Service”</a:t>
            </a: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5031" y="5662504"/>
            <a:ext cx="1095913" cy="964403"/>
          </a:xfrm>
          <a:prstGeom prst="rect">
            <a:avLst/>
          </a:prstGeom>
        </p:spPr>
      </p:pic>
      <p:sp>
        <p:nvSpPr>
          <p:cNvPr id="9" name="Rectangle 8">
            <a:extLst>
              <a:ext uri="{FF2B5EF4-FFF2-40B4-BE49-F238E27FC236}">
                <a16:creationId xmlns:a16="http://schemas.microsoft.com/office/drawing/2014/main" xmlns="" id="{793461EF-E7AD-4DAD-906B-9575A79FF884}"/>
              </a:ext>
            </a:extLst>
          </p:cNvPr>
          <p:cNvSpPr/>
          <p:nvPr/>
        </p:nvSpPr>
        <p:spPr bwMode="ltGray">
          <a:xfrm>
            <a:off x="0" y="2590078"/>
            <a:ext cx="10545091" cy="166033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xmlns="" id="{1B5088A7-5BD6-46D1-B6A1-0FE189799EC4}"/>
              </a:ext>
            </a:extLst>
          </p:cNvPr>
          <p:cNvSpPr/>
          <p:nvPr/>
        </p:nvSpPr>
        <p:spPr>
          <a:xfrm>
            <a:off x="4007769" y="4633044"/>
            <a:ext cx="8184231" cy="477945"/>
          </a:xfrm>
          <a:prstGeom prst="rect">
            <a:avLst/>
          </a:prstGeom>
          <a:solidFill>
            <a:srgbClr val="0074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ZA" sz="1800" b="1" dirty="0">
                <a:solidFill>
                  <a:schemeClr val="bg1"/>
                </a:solidFill>
                <a:latin typeface="Tw Cen MT" panose="020B0602020104020603" pitchFamily="34" charset="0"/>
              </a:rPr>
              <a:t>        Department of Public Service and Administration (DPSA)</a:t>
            </a:r>
            <a:r>
              <a:rPr lang="en-ZA" sz="1400" b="1" dirty="0">
                <a:solidFill>
                  <a:schemeClr val="bg1"/>
                </a:solidFill>
                <a:latin typeface="Tw Cen MT" panose="020B0602020104020603" pitchFamily="34" charset="0"/>
              </a:rPr>
              <a:t> </a:t>
            </a:r>
          </a:p>
          <a:p>
            <a:endParaRPr lang="en-ZA" dirty="0"/>
          </a:p>
        </p:txBody>
      </p:sp>
      <p:sp>
        <p:nvSpPr>
          <p:cNvPr id="12" name="Subtitle 2">
            <a:extLst>
              <a:ext uri="{FF2B5EF4-FFF2-40B4-BE49-F238E27FC236}">
                <a16:creationId xmlns:a16="http://schemas.microsoft.com/office/drawing/2014/main" xmlns="" id="{1CEBC433-1EC4-423D-B3EB-EF748E35FB69}"/>
              </a:ext>
            </a:extLst>
          </p:cNvPr>
          <p:cNvSpPr txBox="1">
            <a:spLocks/>
          </p:cNvSpPr>
          <p:nvPr/>
        </p:nvSpPr>
        <p:spPr>
          <a:xfrm>
            <a:off x="10200456" y="4633044"/>
            <a:ext cx="1991544" cy="477945"/>
          </a:xfrm>
          <a:prstGeom prst="rect">
            <a:avLst/>
          </a:prstGeom>
          <a:solidFill>
            <a:srgbClr val="00B050"/>
          </a:solidFill>
          <a:ln>
            <a:noFill/>
          </a:ln>
        </p:spPr>
        <p:txBody>
          <a:bodyPr>
            <a:normAutofit/>
          </a:bodyPr>
          <a:lstStyle>
            <a:lvl1pPr marL="0" indent="0" algn="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pPr algn="l"/>
            <a:r>
              <a:rPr lang="en-ZA" b="1" dirty="0">
                <a:solidFill>
                  <a:schemeClr val="bg1"/>
                </a:solidFill>
                <a:latin typeface="Tw Cen MT" panose="020B0602020104020603" pitchFamily="34" charset="0"/>
              </a:rPr>
              <a:t>1 </a:t>
            </a:r>
            <a:endParaRPr lang="en-ZA" dirty="0">
              <a:solidFill>
                <a:srgbClr val="007434"/>
              </a:solidFill>
              <a:latin typeface="Tw Cen MT" panose="020B0602020104020603" pitchFamily="34" charset="0"/>
            </a:endParaRPr>
          </a:p>
        </p:txBody>
      </p:sp>
      <p:sp>
        <p:nvSpPr>
          <p:cNvPr id="15" name="Title 1">
            <a:extLst>
              <a:ext uri="{FF2B5EF4-FFF2-40B4-BE49-F238E27FC236}">
                <a16:creationId xmlns:a16="http://schemas.microsoft.com/office/drawing/2014/main" xmlns="" id="{E597F358-6318-4F87-B43B-2C6026C0BFDB}"/>
              </a:ext>
            </a:extLst>
          </p:cNvPr>
          <p:cNvSpPr txBox="1">
            <a:spLocks/>
          </p:cNvSpPr>
          <p:nvPr/>
        </p:nvSpPr>
        <p:spPr>
          <a:xfrm>
            <a:off x="1200478" y="2699028"/>
            <a:ext cx="8144134" cy="137307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rgbClr val="92D050"/>
                </a:solidFill>
              </a:rPr>
              <a:t>BRANCH:HRMD</a:t>
            </a:r>
            <a:endParaRPr lang="en-US" sz="4000" dirty="0">
              <a:solidFill>
                <a:srgbClr val="92D050"/>
              </a:solidFill>
            </a:endParaRPr>
          </a:p>
        </p:txBody>
      </p:sp>
    </p:spTree>
    <p:extLst>
      <p:ext uri="{BB962C8B-B14F-4D97-AF65-F5344CB8AC3E}">
        <p14:creationId xmlns:p14="http://schemas.microsoft.com/office/powerpoint/2010/main" val="41440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908720"/>
          </a:xfrm>
        </p:spPr>
        <p:txBody>
          <a:bodyPr>
            <a:normAutofit/>
          </a:bodyPr>
          <a:lstStyle/>
          <a:p>
            <a:pPr algn="l"/>
            <a:r>
              <a:rPr lang="en-ZA" sz="2800" dirty="0"/>
              <a:t>The challenges that hamper progress made in terms of the above, and steps taken or required to mitigate these</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5896" y="888184"/>
            <a:ext cx="12025336" cy="4752528"/>
          </a:xfrm>
        </p:spPr>
        <p:txBody>
          <a:bodyPr>
            <a:normAutofit/>
          </a:bodyPr>
          <a:lstStyle/>
          <a:p>
            <a:pPr marL="285750" lvl="0" indent="-285750" algn="just">
              <a:buFont typeface="Arial" panose="020B0604020202020204" pitchFamily="34" charset="0"/>
              <a:buChar char="•"/>
            </a:pPr>
            <a:r>
              <a:rPr lang="en-ZA" sz="1600" dirty="0"/>
              <a:t>Poor submission rate of reports by departments</a:t>
            </a:r>
          </a:p>
          <a:p>
            <a:pPr marL="285750" lvl="0" indent="-285750" algn="just">
              <a:buFont typeface="Arial" panose="020B0604020202020204" pitchFamily="34" charset="0"/>
              <a:buChar char="•"/>
            </a:pPr>
            <a:r>
              <a:rPr lang="en-ZA" sz="1600" dirty="0"/>
              <a:t>Inconsistent submission of reports by departments hamper comparative analysis of each department</a:t>
            </a:r>
          </a:p>
          <a:p>
            <a:pPr marL="285750" lvl="0" indent="-285750" algn="just">
              <a:buFont typeface="Arial" panose="020B0604020202020204" pitchFamily="34" charset="0"/>
              <a:buChar char="•"/>
            </a:pPr>
            <a:r>
              <a:rPr lang="en-ZA" sz="1600" dirty="0"/>
              <a:t>Number of officials who underwent sensitivity training: very few departments conduct sessions, very few managers attend training sessions, the majority are below level 8, racial disaggregation also shows that very few white and Indian officials attend sessions, very few men attend these sessions, sometimes disaggregation is very poor and it’s difficult to understand who attended these sessions, some departments have never conducted a single session since 2015</a:t>
            </a:r>
          </a:p>
          <a:p>
            <a:pPr marL="285750" lvl="0" indent="-285750" algn="just">
              <a:buFont typeface="Arial" panose="020B0604020202020204" pitchFamily="34" charset="0"/>
              <a:buChar char="•"/>
            </a:pPr>
            <a:r>
              <a:rPr lang="en-ZA" sz="1600" dirty="0"/>
              <a:t>Number of cases reported: very few cases are reported, and yet during face to face interaction with departments, officials will relate incidents of sexual harassment </a:t>
            </a:r>
          </a:p>
          <a:p>
            <a:pPr marL="285750" lvl="0" indent="-285750" algn="just">
              <a:buFont typeface="Arial" panose="020B0604020202020204" pitchFamily="34" charset="0"/>
              <a:buChar char="•"/>
            </a:pPr>
            <a:r>
              <a:rPr lang="en-ZA" sz="1600" dirty="0"/>
              <a:t>Number of disciplinary cases arising from sexual harassment on PERSAL: departments will report that they have no cases and yet on PERSAL there will be a record of such cases, the highest are in the Departments of Education in all nine provinces</a:t>
            </a:r>
          </a:p>
          <a:p>
            <a:pPr marL="285750" lvl="0" indent="-285750" algn="just">
              <a:buFont typeface="Arial" panose="020B0604020202020204" pitchFamily="34" charset="0"/>
              <a:buChar char="•"/>
            </a:pPr>
            <a:r>
              <a:rPr lang="en-ZA" sz="1600" dirty="0"/>
              <a:t>Number resolved: even when departments report cases, resolution takes very long some as long as a year. </a:t>
            </a:r>
          </a:p>
          <a:p>
            <a:pPr marL="285750" lvl="0" indent="-285750" algn="just">
              <a:buFont typeface="Arial" panose="020B0604020202020204" pitchFamily="34" charset="0"/>
              <a:buChar char="•"/>
            </a:pPr>
            <a:r>
              <a:rPr lang="en-ZA" sz="1600" dirty="0"/>
              <a:t>Problems that hinder the conclusion of cases: lack of cooperation victims, witnesses and perpetrators, unavailability of presiding officers, insufficient evidence.</a:t>
            </a:r>
          </a:p>
          <a:p>
            <a:pPr marL="285750" lvl="0" indent="-285750" algn="just">
              <a:buFont typeface="Arial" panose="020B0604020202020204" pitchFamily="34" charset="0"/>
              <a:buChar char="•"/>
            </a:pPr>
            <a:r>
              <a:rPr lang="en-US" sz="1600" dirty="0"/>
              <a:t>Despite having legislation and policies, violence, harassment, including GBV still remains high in the Public Service.</a:t>
            </a:r>
            <a:endParaRPr lang="en-ZA" sz="1600" dirty="0"/>
          </a:p>
          <a:p>
            <a:pPr marL="285750" lvl="0" indent="-285750" algn="just">
              <a:buFont typeface="Arial" panose="020B0604020202020204" pitchFamily="34" charset="0"/>
              <a:buChar char="•"/>
            </a:pPr>
            <a:r>
              <a:rPr lang="en-US" sz="1600" dirty="0"/>
              <a:t>Very few people report sexual harassment for fear of victimization and retaliation </a:t>
            </a:r>
            <a:endParaRPr lang="en-ZA" sz="1600" dirty="0"/>
          </a:p>
          <a:p>
            <a:pPr marL="285750" indent="-285750" algn="just">
              <a:buFont typeface="Arial" panose="020B0604020202020204" pitchFamily="34" charset="0"/>
              <a:buChar char="•"/>
            </a:pPr>
            <a:endParaRPr lang="en-US" sz="1600" i="1" dirty="0" smtClean="0"/>
          </a:p>
        </p:txBody>
      </p:sp>
    </p:spTree>
    <p:extLst>
      <p:ext uri="{BB962C8B-B14F-4D97-AF65-F5344CB8AC3E}">
        <p14:creationId xmlns:p14="http://schemas.microsoft.com/office/powerpoint/2010/main" val="395976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908720"/>
          </a:xfrm>
        </p:spPr>
        <p:txBody>
          <a:bodyPr>
            <a:normAutofit/>
          </a:bodyPr>
          <a:lstStyle/>
          <a:p>
            <a:pPr algn="l"/>
            <a:r>
              <a:rPr lang="en-ZA" sz="2800" dirty="0"/>
              <a:t>The challenges that hamper progress made in terms of the above, and steps taken or required to mitigate these</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5896" y="888184"/>
            <a:ext cx="12025336" cy="4752528"/>
          </a:xfrm>
        </p:spPr>
        <p:txBody>
          <a:bodyPr>
            <a:normAutofit/>
          </a:bodyPr>
          <a:lstStyle/>
          <a:p>
            <a:pPr algn="l"/>
            <a:endParaRPr lang="en-ZA" sz="1600" dirty="0"/>
          </a:p>
          <a:p>
            <a:pPr algn="just"/>
            <a:r>
              <a:rPr lang="en-US" sz="1600" b="1" dirty="0"/>
              <a:t>Planned interventions:</a:t>
            </a:r>
            <a:endParaRPr lang="en-ZA" sz="1600" dirty="0"/>
          </a:p>
          <a:p>
            <a:pPr lvl="0" algn="just"/>
            <a:r>
              <a:rPr lang="en-US" sz="1600" dirty="0"/>
              <a:t>Letters have been sent to Head of Departments to request reasons for non-compliance, both in terms of reporting requirements and non-compliance to policy implementation. Responses on interventions from departments are currently being collected and documented.</a:t>
            </a:r>
            <a:endParaRPr lang="en-ZA" sz="1600" dirty="0"/>
          </a:p>
          <a:p>
            <a:pPr algn="just"/>
            <a:r>
              <a:rPr lang="en-US" sz="1600" dirty="0"/>
              <a:t> </a:t>
            </a:r>
            <a:endParaRPr lang="en-ZA" sz="1600" dirty="0"/>
          </a:p>
          <a:p>
            <a:pPr algn="just"/>
            <a:r>
              <a:rPr lang="en-US" sz="1600" b="1" dirty="0"/>
              <a:t>New initiatives:</a:t>
            </a:r>
            <a:endParaRPr lang="en-ZA" sz="1600" dirty="0"/>
          </a:p>
          <a:p>
            <a:pPr lvl="0" algn="just"/>
            <a:r>
              <a:rPr lang="en-US" sz="1600" dirty="0"/>
              <a:t>Review the Policy and Procedures on the Management of Sexual Harassment in the Public Service to incorporate the issues raised in ILO Convention 190.</a:t>
            </a:r>
            <a:endParaRPr lang="en-ZA" sz="1600" dirty="0"/>
          </a:p>
          <a:p>
            <a:pPr lvl="0" algn="just"/>
            <a:r>
              <a:rPr lang="en-US" sz="1600" dirty="0"/>
              <a:t>Support the implementation of Pillars 1 (</a:t>
            </a:r>
            <a:r>
              <a:rPr lang="en-ZA" sz="1600" dirty="0"/>
              <a:t>PILLAR 1: accountability, coordination and leadership</a:t>
            </a:r>
            <a:r>
              <a:rPr lang="en-US" sz="1600" dirty="0"/>
              <a:t>), 4 (</a:t>
            </a:r>
            <a:r>
              <a:rPr lang="en-ZA" sz="1600" dirty="0"/>
              <a:t>response, care support and healing</a:t>
            </a:r>
            <a:r>
              <a:rPr lang="en-US" sz="1600" dirty="0"/>
              <a:t>) and 5 (</a:t>
            </a:r>
            <a:r>
              <a:rPr lang="en-ZA" sz="1600" dirty="0"/>
              <a:t>economic empowerment</a:t>
            </a:r>
            <a:r>
              <a:rPr lang="en-US" sz="1600" dirty="0"/>
              <a:t>) of the National Strategic Plan on Gender Based Violence and </a:t>
            </a:r>
            <a:r>
              <a:rPr lang="en-US" sz="1600" dirty="0" err="1"/>
              <a:t>Femicide</a:t>
            </a:r>
            <a:r>
              <a:rPr lang="en-US" sz="1600" dirty="0"/>
              <a:t>.</a:t>
            </a:r>
            <a:endParaRPr lang="en-ZA" sz="1600" dirty="0"/>
          </a:p>
          <a:p>
            <a:pPr lvl="0" algn="just"/>
            <a:r>
              <a:rPr lang="en-US" sz="1600" dirty="0"/>
              <a:t>The DPSA is participating in the series of awareness webinars planned for Pillar 5. </a:t>
            </a:r>
            <a:endParaRPr lang="en-ZA" sz="1600" dirty="0"/>
          </a:p>
          <a:p>
            <a:pPr lvl="0" algn="just"/>
            <a:r>
              <a:rPr lang="en-US" sz="1600" dirty="0"/>
              <a:t>The first two webinar was held on the 28</a:t>
            </a:r>
            <a:r>
              <a:rPr lang="en-US" sz="1600" baseline="30000" dirty="0"/>
              <a:t>th</a:t>
            </a:r>
            <a:r>
              <a:rPr lang="en-US" sz="1600" dirty="0"/>
              <a:t> of April 2021 and the DPSA presented on the extent of sexual harassment in the Public Service.</a:t>
            </a:r>
            <a:endParaRPr lang="en-ZA" sz="1600" dirty="0"/>
          </a:p>
          <a:p>
            <a:pPr lvl="0" algn="just"/>
            <a:r>
              <a:rPr lang="en-US" sz="1600" dirty="0"/>
              <a:t>The second one was held on 29 June 2021 with the theme “Young Women you are not on your own in challenging sexual harassment”.</a:t>
            </a:r>
            <a:endParaRPr lang="en-ZA" sz="1600" dirty="0"/>
          </a:p>
          <a:p>
            <a:pPr algn="just"/>
            <a:endParaRPr lang="en-US" sz="1600" dirty="0"/>
          </a:p>
          <a:p>
            <a:pPr marL="342900" indent="-342900" algn="l">
              <a:buFont typeface="Arial" panose="020B0604020202020204" pitchFamily="34" charset="0"/>
              <a:buChar char="•"/>
            </a:pPr>
            <a:endParaRPr lang="en-ZA" sz="1600" dirty="0"/>
          </a:p>
        </p:txBody>
      </p:sp>
    </p:spTree>
    <p:extLst>
      <p:ext uri="{BB962C8B-B14F-4D97-AF65-F5344CB8AC3E}">
        <p14:creationId xmlns:p14="http://schemas.microsoft.com/office/powerpoint/2010/main" val="3754417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76646" y="494675"/>
            <a:ext cx="11852444" cy="5171607"/>
          </a:xfrm>
          <a:noFill/>
        </p:spPr>
        <p:txBody>
          <a:bodyPr>
            <a:noAutofit/>
          </a:bodyPr>
          <a:lstStyle/>
          <a:p>
            <a:pPr algn="l">
              <a:lnSpc>
                <a:spcPct val="100000"/>
              </a:lnSpc>
              <a:spcBef>
                <a:spcPts val="0"/>
              </a:spcBef>
              <a:buSzPct val="100000"/>
            </a:pPr>
            <a:r>
              <a:rPr lang="en-ZA" sz="2000" b="1" dirty="0" smtClean="0"/>
              <a:t>                                                                                        </a:t>
            </a:r>
          </a:p>
          <a:p>
            <a:pPr algn="l">
              <a:lnSpc>
                <a:spcPct val="100000"/>
              </a:lnSpc>
              <a:spcBef>
                <a:spcPts val="0"/>
              </a:spcBef>
              <a:buSzPct val="100000"/>
            </a:pPr>
            <a:endParaRPr lang="en-ZA" sz="2000" b="1" dirty="0"/>
          </a:p>
          <a:p>
            <a:pPr algn="l">
              <a:lnSpc>
                <a:spcPct val="100000"/>
              </a:lnSpc>
              <a:spcBef>
                <a:spcPts val="0"/>
              </a:spcBef>
              <a:buSzPct val="100000"/>
            </a:pPr>
            <a:r>
              <a:rPr lang="en-ZA" sz="2000" b="1" dirty="0" smtClean="0"/>
              <a:t>                                                                                      </a:t>
            </a:r>
            <a:r>
              <a:rPr lang="en-ZA" sz="3600" b="1" i="1" dirty="0" smtClean="0">
                <a:solidFill>
                  <a:srgbClr val="D56306"/>
                </a:solidFill>
                <a:latin typeface="Tw Cen MT" panose="020B0602020104020603" pitchFamily="34" charset="0"/>
              </a:rPr>
              <a:t>Thank You</a:t>
            </a:r>
            <a:endParaRPr lang="en-ZA" sz="3600" i="1" dirty="0" smtClean="0">
              <a:solidFill>
                <a:srgbClr val="D56306"/>
              </a:solidFill>
              <a:latin typeface="Tw Cen MT" panose="020B0602020104020603" pitchFamily="34" charset="0"/>
            </a:endParaRPr>
          </a:p>
        </p:txBody>
      </p:sp>
      <p:pic>
        <p:nvPicPr>
          <p:cNvPr id="9" name="Picture 8" descr="C:\Users\mvubu\AppData\Local\Microsoft\Windows\Temporary Internet Files\Content.Outlook\HJBTH7OY\hands.jpg"/>
          <p:cNvPicPr/>
          <p:nvPr/>
        </p:nvPicPr>
        <p:blipFill>
          <a:blip r:embed="rId2">
            <a:extLst>
              <a:ext uri="{28A0092B-C50C-407E-A947-70E740481C1C}">
                <a14:useLocalDpi xmlns:a14="http://schemas.microsoft.com/office/drawing/2010/main" val="0"/>
              </a:ext>
            </a:extLst>
          </a:blip>
          <a:srcRect/>
          <a:stretch>
            <a:fillRect/>
          </a:stretch>
        </p:blipFill>
        <p:spPr bwMode="auto">
          <a:xfrm>
            <a:off x="3078480" y="1957588"/>
            <a:ext cx="6887574" cy="1471411"/>
          </a:xfrm>
          <a:prstGeom prst="rect">
            <a:avLst/>
          </a:prstGeom>
          <a:noFill/>
          <a:ln>
            <a:noFill/>
          </a:ln>
        </p:spPr>
      </p:pic>
    </p:spTree>
    <p:extLst>
      <p:ext uri="{BB962C8B-B14F-4D97-AF65-F5344CB8AC3E}">
        <p14:creationId xmlns:p14="http://schemas.microsoft.com/office/powerpoint/2010/main" val="361153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476672"/>
          </a:xfrm>
        </p:spPr>
        <p:txBody>
          <a:bodyPr>
            <a:normAutofit/>
          </a:bodyPr>
          <a:lstStyle/>
          <a:p>
            <a:pPr algn="l"/>
            <a:r>
              <a:rPr lang="en-ZA" sz="2800" dirty="0" smtClean="0"/>
              <a:t>Outline of the presentation </a:t>
            </a:r>
            <a:endParaRPr lang="en-ZA" sz="2800" dirty="0"/>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0" y="548680"/>
            <a:ext cx="12000656" cy="4968552"/>
          </a:xfrm>
        </p:spPr>
        <p:txBody>
          <a:bodyPr>
            <a:normAutofit/>
          </a:bodyPr>
          <a:lstStyle/>
          <a:p>
            <a:pPr marL="342900" indent="-342900" algn="l">
              <a:buFont typeface="Arial" panose="020B0604020202020204" pitchFamily="34" charset="0"/>
              <a:buChar char="•"/>
            </a:pPr>
            <a:r>
              <a:rPr lang="en-ZA" dirty="0" smtClean="0"/>
              <a:t>Purpose and Introduction</a:t>
            </a:r>
            <a:endParaRPr lang="en-ZA" dirty="0"/>
          </a:p>
          <a:p>
            <a:pPr marL="342900" indent="-342900" algn="l">
              <a:buFont typeface="Arial" panose="020B0604020202020204" pitchFamily="34" charset="0"/>
              <a:buChar char="•"/>
            </a:pPr>
            <a:r>
              <a:rPr lang="en-ZA" dirty="0" smtClean="0"/>
              <a:t>Pillar 1</a:t>
            </a:r>
            <a:r>
              <a:rPr lang="en-ZA" dirty="0"/>
              <a:t>: A</a:t>
            </a:r>
            <a:r>
              <a:rPr lang="en-ZA" dirty="0" smtClean="0"/>
              <a:t>ccountability, coordination and leadership</a:t>
            </a:r>
          </a:p>
          <a:p>
            <a:pPr marL="800100" lvl="1" indent="-342900" algn="l">
              <a:buFont typeface="Arial" panose="020B0604020202020204" pitchFamily="34" charset="0"/>
              <a:buChar char="•"/>
            </a:pPr>
            <a:r>
              <a:rPr lang="en-ZA" dirty="0"/>
              <a:t>Key </a:t>
            </a:r>
            <a:r>
              <a:rPr lang="en-ZA" dirty="0" smtClean="0"/>
              <a:t>intervention</a:t>
            </a:r>
          </a:p>
          <a:p>
            <a:pPr marL="800100" lvl="1" indent="-342900" algn="l">
              <a:buFont typeface="Arial" panose="020B0604020202020204" pitchFamily="34" charset="0"/>
              <a:buChar char="•"/>
            </a:pPr>
            <a:r>
              <a:rPr lang="en-ZA" dirty="0"/>
              <a:t>Key </a:t>
            </a:r>
            <a:r>
              <a:rPr lang="en-ZA" dirty="0" smtClean="0"/>
              <a:t>activities</a:t>
            </a:r>
          </a:p>
          <a:p>
            <a:pPr marL="800100" lvl="1" indent="-342900" algn="l">
              <a:buFont typeface="Arial" panose="020B0604020202020204" pitchFamily="34" charset="0"/>
              <a:buChar char="•"/>
            </a:pPr>
            <a:r>
              <a:rPr lang="en-ZA" dirty="0"/>
              <a:t>Indicators</a:t>
            </a:r>
            <a:endParaRPr lang="en-ZA" dirty="0" smtClean="0"/>
          </a:p>
          <a:p>
            <a:pPr marL="342900" indent="-342900" algn="l">
              <a:buFont typeface="Arial" panose="020B0604020202020204" pitchFamily="34" charset="0"/>
              <a:buChar char="•"/>
            </a:pPr>
            <a:r>
              <a:rPr lang="en-ZA" dirty="0" smtClean="0"/>
              <a:t>Background information</a:t>
            </a:r>
          </a:p>
          <a:p>
            <a:pPr marL="342900" indent="-342900" algn="l">
              <a:buFont typeface="Arial" panose="020B0604020202020204" pitchFamily="34" charset="0"/>
              <a:buChar char="•"/>
            </a:pPr>
            <a:r>
              <a:rPr lang="en-ZA" dirty="0"/>
              <a:t>The establishment of mechanisms and processes to hold state and societal leadership accountable for taking a firm stand against </a:t>
            </a:r>
            <a:r>
              <a:rPr lang="en-ZA" dirty="0" smtClean="0"/>
              <a:t>GBVF</a:t>
            </a:r>
          </a:p>
          <a:p>
            <a:pPr marL="342900" indent="-342900" algn="l">
              <a:buFont typeface="Arial" panose="020B0604020202020204" pitchFamily="34" charset="0"/>
              <a:buChar char="•"/>
            </a:pPr>
            <a:r>
              <a:rPr lang="en-ZA" dirty="0"/>
              <a:t>The challenges that hamper progress made in terms of the above, and steps taken or required to mitigate </a:t>
            </a:r>
            <a:r>
              <a:rPr lang="en-ZA" dirty="0" smtClean="0"/>
              <a:t>these</a:t>
            </a:r>
          </a:p>
          <a:p>
            <a:pPr marL="342900" indent="-342900" algn="l">
              <a:buFont typeface="Arial" panose="020B0604020202020204" pitchFamily="34" charset="0"/>
              <a:buChar char="•"/>
            </a:pPr>
            <a:r>
              <a:rPr lang="en-ZA" dirty="0" smtClean="0"/>
              <a:t>Conclusion </a:t>
            </a:r>
          </a:p>
          <a:p>
            <a:pPr marL="342900" indent="-342900" algn="l">
              <a:buFont typeface="Arial" panose="020B0604020202020204" pitchFamily="34" charset="0"/>
              <a:buChar char="•"/>
            </a:pPr>
            <a:endParaRPr lang="en-ZA" dirty="0"/>
          </a:p>
        </p:txBody>
      </p:sp>
    </p:spTree>
    <p:extLst>
      <p:ext uri="{BB962C8B-B14F-4D97-AF65-F5344CB8AC3E}">
        <p14:creationId xmlns:p14="http://schemas.microsoft.com/office/powerpoint/2010/main" val="158391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476672"/>
          </a:xfrm>
        </p:spPr>
        <p:txBody>
          <a:bodyPr>
            <a:normAutofit/>
          </a:bodyPr>
          <a:lstStyle/>
          <a:p>
            <a:pPr algn="l"/>
            <a:r>
              <a:rPr lang="en-ZA" sz="2800" dirty="0" smtClean="0"/>
              <a:t>Purpose and Introduction</a:t>
            </a:r>
            <a:endParaRPr lang="en-ZA" sz="2800" dirty="0"/>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47328" y="620688"/>
            <a:ext cx="12097344" cy="4896544"/>
          </a:xfrm>
        </p:spPr>
        <p:txBody>
          <a:bodyPr>
            <a:normAutofit/>
          </a:bodyPr>
          <a:lstStyle/>
          <a:p>
            <a:pPr marL="342900" indent="-342900" algn="l">
              <a:buFont typeface="Arial" panose="020B0604020202020204" pitchFamily="34" charset="0"/>
              <a:buChar char="•"/>
            </a:pPr>
            <a:r>
              <a:rPr lang="en-ZA" dirty="0"/>
              <a:t>To respond to the two issues raised by the committee, namely;</a:t>
            </a:r>
          </a:p>
          <a:p>
            <a:pPr marL="800100" lvl="1" indent="-342900" algn="l">
              <a:buFont typeface="Arial" panose="020B0604020202020204" pitchFamily="34" charset="0"/>
              <a:buChar char="•"/>
            </a:pPr>
            <a:r>
              <a:rPr lang="en-ZA" dirty="0"/>
              <a:t>The establishment of mechanisms and processes to hold state and societal leadership accountable for taking a firm stand against GBVF</a:t>
            </a:r>
          </a:p>
          <a:p>
            <a:pPr marL="800100" lvl="1" indent="-342900" algn="l">
              <a:buFont typeface="Arial" panose="020B0604020202020204" pitchFamily="34" charset="0"/>
              <a:buChar char="•"/>
            </a:pPr>
            <a:r>
              <a:rPr lang="en-ZA" dirty="0"/>
              <a:t>The challenges that hamper progress made in terms of the above, and steps taken or required to mitigate </a:t>
            </a:r>
            <a:r>
              <a:rPr lang="en-ZA" dirty="0" smtClean="0"/>
              <a:t>these</a:t>
            </a:r>
          </a:p>
          <a:p>
            <a:pPr marL="342900" indent="-342900" algn="l">
              <a:buFont typeface="Arial" panose="020B0604020202020204" pitchFamily="34" charset="0"/>
              <a:buChar char="•"/>
            </a:pPr>
            <a:r>
              <a:rPr lang="en-ZA" dirty="0" smtClean="0"/>
              <a:t>The </a:t>
            </a:r>
            <a:r>
              <a:rPr lang="en-ZA" dirty="0"/>
              <a:t>Public Service is the biggest employer in the country with approximately 1.3 million employees. It therefore it has the biggest responsibility to provide a workplace that is free from any form of violence</a:t>
            </a:r>
            <a:r>
              <a:rPr lang="en-ZA" dirty="0" smtClean="0"/>
              <a:t>.</a:t>
            </a:r>
          </a:p>
          <a:p>
            <a:pPr algn="l"/>
            <a:endParaRPr lang="en-ZA" dirty="0"/>
          </a:p>
          <a:p>
            <a:pPr marL="342900" indent="-342900" algn="l">
              <a:buFont typeface="Arial" panose="020B0604020202020204" pitchFamily="34" charset="0"/>
              <a:buChar char="•"/>
            </a:pPr>
            <a:r>
              <a:rPr lang="en-ZA" dirty="0"/>
              <a:t>The DPSA participates in three of the six pillars of the National Strategic Plan on Gender Based Violence and </a:t>
            </a:r>
            <a:r>
              <a:rPr lang="en-ZA" dirty="0" err="1"/>
              <a:t>Femicide</a:t>
            </a:r>
            <a:r>
              <a:rPr lang="en-ZA" dirty="0"/>
              <a:t> (NSP-GBV-F) that was developed by the resolution of the Presidential Summit on GBV-F held in November 2018:</a:t>
            </a:r>
          </a:p>
          <a:p>
            <a:pPr marL="342900" indent="-342900" algn="l">
              <a:buFont typeface="Arial" panose="020B0604020202020204" pitchFamily="34" charset="0"/>
              <a:buChar char="•"/>
            </a:pPr>
            <a:endParaRPr lang="en-ZA" dirty="0"/>
          </a:p>
        </p:txBody>
      </p:sp>
    </p:spTree>
    <p:extLst>
      <p:ext uri="{BB962C8B-B14F-4D97-AF65-F5344CB8AC3E}">
        <p14:creationId xmlns:p14="http://schemas.microsoft.com/office/powerpoint/2010/main" val="385899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E68233-3569-47F9-AA39-23A29CF2BDFB}"/>
              </a:ext>
            </a:extLst>
          </p:cNvPr>
          <p:cNvSpPr>
            <a:spLocks noGrp="1"/>
          </p:cNvSpPr>
          <p:nvPr>
            <p:ph type="ctrTitle"/>
          </p:nvPr>
        </p:nvSpPr>
        <p:spPr>
          <a:xfrm>
            <a:off x="0" y="0"/>
            <a:ext cx="12144672" cy="476672"/>
          </a:xfrm>
        </p:spPr>
        <p:txBody>
          <a:bodyPr>
            <a:normAutofit/>
          </a:bodyPr>
          <a:lstStyle/>
          <a:p>
            <a:pPr algn="l"/>
            <a:r>
              <a:rPr lang="en-ZA" sz="2800" dirty="0" smtClean="0"/>
              <a:t>Pillar 1: Accountability, coordination and leadership </a:t>
            </a:r>
            <a:endParaRPr lang="en-ZA" sz="2800" dirty="0"/>
          </a:p>
        </p:txBody>
      </p:sp>
      <p:sp>
        <p:nvSpPr>
          <p:cNvPr id="3" name="Subtitle 2">
            <a:extLst>
              <a:ext uri="{FF2B5EF4-FFF2-40B4-BE49-F238E27FC236}">
                <a16:creationId xmlns="" xmlns:a16="http://schemas.microsoft.com/office/drawing/2014/main" id="{B91F62EA-EB45-4011-840F-64402FBB38B5}"/>
              </a:ext>
            </a:extLst>
          </p:cNvPr>
          <p:cNvSpPr>
            <a:spLocks noGrp="1"/>
          </p:cNvSpPr>
          <p:nvPr>
            <p:ph type="subTitle" idx="1"/>
          </p:nvPr>
        </p:nvSpPr>
        <p:spPr>
          <a:xfrm>
            <a:off x="47328" y="476672"/>
            <a:ext cx="12097344" cy="5472608"/>
          </a:xfrm>
        </p:spPr>
        <p:txBody>
          <a:bodyPr>
            <a:normAutofit/>
          </a:bodyPr>
          <a:lstStyle/>
          <a:p>
            <a:pPr marL="1257300" lvl="2" indent="-342900" algn="l">
              <a:buFont typeface="Arial" panose="020B0604020202020204" pitchFamily="34" charset="0"/>
              <a:buChar char="•"/>
            </a:pPr>
            <a:r>
              <a:rPr lang="en-ZA" b="1" dirty="0" smtClean="0"/>
              <a:t>Key intervention-</a:t>
            </a:r>
            <a:r>
              <a:rPr lang="en-ZA" dirty="0"/>
              <a:t>Strengthen leadership and accountability across government and society to effectively respond to the GBVF crisis in a strategically and institutionally coherent way with adequate technical and financial resources</a:t>
            </a:r>
            <a:r>
              <a:rPr lang="en-ZA" dirty="0" smtClean="0"/>
              <a:t>.</a:t>
            </a:r>
          </a:p>
          <a:p>
            <a:pPr lvl="2" algn="l"/>
            <a:endParaRPr lang="en-ZA" dirty="0" smtClean="0"/>
          </a:p>
          <a:p>
            <a:pPr marL="1714500" lvl="3" indent="-342900" algn="l">
              <a:buFont typeface="Arial" panose="020B0604020202020204" pitchFamily="34" charset="0"/>
              <a:buChar char="•"/>
            </a:pPr>
            <a:r>
              <a:rPr lang="en-ZA" b="1" dirty="0" smtClean="0"/>
              <a:t>Key activities</a:t>
            </a:r>
            <a:r>
              <a:rPr lang="en-ZA" dirty="0" smtClean="0"/>
              <a:t>:</a:t>
            </a:r>
          </a:p>
          <a:p>
            <a:pPr marL="2171700" lvl="4" indent="-342900" algn="l">
              <a:buFont typeface="Arial" panose="020B0604020202020204" pitchFamily="34" charset="0"/>
              <a:buChar char="•"/>
            </a:pPr>
            <a:r>
              <a:rPr lang="en-ZA" dirty="0" smtClean="0"/>
              <a:t>Put </a:t>
            </a:r>
            <a:r>
              <a:rPr lang="en-ZA" dirty="0"/>
              <a:t>mechanisms and processes in place to hold state and societal leadership accountable for taking a firm stand </a:t>
            </a:r>
            <a:r>
              <a:rPr lang="en-ZA" dirty="0" smtClean="0"/>
              <a:t>against GBV</a:t>
            </a:r>
          </a:p>
          <a:p>
            <a:pPr marL="2171700" lvl="4" indent="-342900" algn="l">
              <a:buFont typeface="Arial" panose="020B0604020202020204" pitchFamily="34" charset="0"/>
              <a:buChar char="•"/>
            </a:pPr>
            <a:r>
              <a:rPr lang="en-ZA" dirty="0"/>
              <a:t>Hold private and public sector accountable for the development and roll out of sexual harassment policies and workplace </a:t>
            </a:r>
            <a:r>
              <a:rPr lang="en-ZA" dirty="0" smtClean="0"/>
              <a:t>strategies</a:t>
            </a:r>
          </a:p>
          <a:p>
            <a:pPr lvl="4" algn="l"/>
            <a:endParaRPr lang="en-ZA" dirty="0" smtClean="0"/>
          </a:p>
          <a:p>
            <a:pPr marL="2628900" lvl="5" indent="-342900" algn="l">
              <a:buFont typeface="Arial" panose="020B0604020202020204" pitchFamily="34" charset="0"/>
              <a:buChar char="•"/>
            </a:pPr>
            <a:r>
              <a:rPr lang="en-ZA" b="1" dirty="0" smtClean="0"/>
              <a:t>Indicators:</a:t>
            </a:r>
          </a:p>
          <a:p>
            <a:pPr marL="3086100" lvl="6" indent="-342900" algn="l">
              <a:buFont typeface="Arial" panose="020B0604020202020204" pitchFamily="34" charset="0"/>
              <a:buChar char="•"/>
            </a:pPr>
            <a:r>
              <a:rPr lang="en-ZA" dirty="0"/>
              <a:t>% workplaces that have Sexual harassment policies  in </a:t>
            </a:r>
            <a:r>
              <a:rPr lang="en-ZA" dirty="0" smtClean="0"/>
              <a:t>place</a:t>
            </a:r>
          </a:p>
          <a:p>
            <a:pPr marL="3086100" lvl="6" indent="-342900" algn="l">
              <a:buFont typeface="Arial" panose="020B0604020202020204" pitchFamily="34" charset="0"/>
              <a:buChar char="•"/>
            </a:pPr>
            <a:r>
              <a:rPr lang="en-ZA" dirty="0"/>
              <a:t>% of private and public institutions reporting on implementation of sexual harassment policies in workplaces</a:t>
            </a:r>
          </a:p>
          <a:p>
            <a:pPr marL="3086100" lvl="6" indent="-342900" algn="l">
              <a:buFont typeface="Arial" panose="020B0604020202020204" pitchFamily="34" charset="0"/>
              <a:buChar char="•"/>
            </a:pPr>
            <a:endParaRPr lang="en-ZA" dirty="0" smtClean="0"/>
          </a:p>
          <a:p>
            <a:pPr marL="2628900" lvl="5" indent="-342900" algn="l">
              <a:buFont typeface="Arial" panose="020B0604020202020204" pitchFamily="34" charset="0"/>
              <a:buChar char="•"/>
            </a:pPr>
            <a:endParaRPr lang="en-ZA" dirty="0" smtClean="0"/>
          </a:p>
          <a:p>
            <a:pPr marL="800100" lvl="1" indent="-342900" algn="l">
              <a:buFont typeface="Arial" panose="020B0604020202020204" pitchFamily="34" charset="0"/>
              <a:buChar char="•"/>
            </a:pPr>
            <a:endParaRPr lang="en-ZA" dirty="0"/>
          </a:p>
          <a:p>
            <a:pPr marL="1714500" lvl="3" indent="-342900" algn="l">
              <a:buFont typeface="Arial" panose="020B0604020202020204" pitchFamily="34" charset="0"/>
              <a:buChar char="•"/>
            </a:pPr>
            <a:endParaRPr lang="en-ZA" dirty="0" smtClean="0"/>
          </a:p>
          <a:p>
            <a:pPr marL="800100" lvl="1" indent="-342900" algn="l">
              <a:buFont typeface="Arial" panose="020B0604020202020204" pitchFamily="34" charset="0"/>
              <a:buChar char="•"/>
            </a:pPr>
            <a:endParaRPr lang="en-ZA" dirty="0"/>
          </a:p>
        </p:txBody>
      </p:sp>
    </p:spTree>
    <p:extLst>
      <p:ext uri="{BB962C8B-B14F-4D97-AF65-F5344CB8AC3E}">
        <p14:creationId xmlns:p14="http://schemas.microsoft.com/office/powerpoint/2010/main" val="397196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23968"/>
            <a:ext cx="12144672" cy="1004696"/>
          </a:xfrm>
        </p:spPr>
        <p:txBody>
          <a:bodyPr>
            <a:normAutofit/>
          </a:bodyPr>
          <a:lstStyle/>
          <a:p>
            <a:pPr algn="l"/>
            <a:r>
              <a:rPr lang="en-ZA" sz="2800" dirty="0"/>
              <a:t>Background information</a:t>
            </a:r>
            <a:br>
              <a:rPr lang="en-ZA" sz="2800" dirty="0"/>
            </a:br>
            <a:endParaRPr lang="en-ZA" sz="2800" dirty="0"/>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0" y="764704"/>
            <a:ext cx="12144672" cy="4680520"/>
          </a:xfrm>
        </p:spPr>
        <p:txBody>
          <a:bodyPr>
            <a:normAutofit lnSpcReduction="10000"/>
          </a:bodyPr>
          <a:lstStyle/>
          <a:p>
            <a:pPr marL="742950" lvl="1" indent="-285750" algn="just">
              <a:buFont typeface="Arial" panose="020B0604020202020204" pitchFamily="34" charset="0"/>
              <a:buChar char="•"/>
            </a:pPr>
            <a:r>
              <a:rPr lang="en-ZA" sz="1800" dirty="0"/>
              <a:t>The Public Service as a workplace is obligated to provide a safe, healthy and amicable working environment and shall take steps to maintain this, either by meeting legal obligations or in terms of what amounts to fair practice, therefore it shall neither permit nor condone sexual harassment. To this end, the DPSA Gender Equality Strategic Framework for the Public Service (GESF) provides a wide set of options for the transformation of the workplace premised on the promotion and protection of human dignity and the rights of women. It recognizes the role of government in promoting non-sexism and non-discrimination for employees in the Public Service</a:t>
            </a:r>
            <a:r>
              <a:rPr lang="en-ZA" sz="1800" dirty="0" smtClean="0"/>
              <a:t>.</a:t>
            </a:r>
          </a:p>
          <a:p>
            <a:pPr lvl="1" algn="just"/>
            <a:endParaRPr lang="en-ZA" sz="1800" dirty="0" smtClean="0"/>
          </a:p>
          <a:p>
            <a:pPr marL="742950" lvl="1" indent="-285750" algn="just">
              <a:buFont typeface="Arial" panose="020B0604020202020204" pitchFamily="34" charset="0"/>
              <a:buChar char="•"/>
            </a:pPr>
            <a:r>
              <a:rPr lang="en-ZA" sz="1800" dirty="0" smtClean="0"/>
              <a:t> </a:t>
            </a:r>
            <a:r>
              <a:rPr lang="en-ZA" sz="1800" dirty="0"/>
              <a:t>In the monitoring tool of the GESF, departments are expected to plan on report on this under Strategic Objective 2: Adopt a wide set of options for organizational support in order to promote women’s empowerment and gender equality; Sub-Objective 4: Focus on sexual harassment, workplace gender based violence, work-life balance, provision of child care facilities. </a:t>
            </a:r>
            <a:endParaRPr lang="en-ZA" sz="1800" dirty="0" smtClean="0"/>
          </a:p>
          <a:p>
            <a:pPr lvl="1" algn="just"/>
            <a:endParaRPr lang="en-ZA" sz="1800" dirty="0" smtClean="0"/>
          </a:p>
          <a:p>
            <a:pPr marL="742950" lvl="1" indent="-285750" algn="just">
              <a:buFont typeface="Arial" panose="020B0604020202020204" pitchFamily="34" charset="0"/>
              <a:buChar char="•"/>
            </a:pPr>
            <a:r>
              <a:rPr lang="en-ZA" sz="1800" dirty="0"/>
              <a:t>Furthermore, DPSA developed the Policy and Procedure on the Management of Sexual Harassment in the Public Service (PPMSHPS) during 2013 with first implementation by April 2014. The purpose of this policy is to promote a workplace that is free of sexual harassment, sexual favours, intimidation and victimization, where the employer and employees respect one another’s integrity, dignity, privacy and the right to equality in the workplace. It also provides a systematic and consistent approach to managing sexual harassment and steps to be taken when sexual harassment occurs within the course and scope of the Public Service. Departments are required to annually report to the DPSA the number of cases reported and resolved amongst other information</a:t>
            </a:r>
          </a:p>
        </p:txBody>
      </p:sp>
    </p:spTree>
    <p:extLst>
      <p:ext uri="{BB962C8B-B14F-4D97-AF65-F5344CB8AC3E}">
        <p14:creationId xmlns:p14="http://schemas.microsoft.com/office/powerpoint/2010/main" val="125425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315416"/>
            <a:ext cx="12144672" cy="1080120"/>
          </a:xfrm>
        </p:spPr>
        <p:txBody>
          <a:bodyPr>
            <a:normAutofit fontScale="90000"/>
          </a:bodyPr>
          <a:lstStyle/>
          <a:p>
            <a:pPr algn="l"/>
            <a:r>
              <a:rPr lang="en-ZA" sz="2800" dirty="0" smtClean="0"/>
              <a:t>The establishment of mechanisms and processes to hold state and societal leadership accountable for taking a firm stand against GBVF</a:t>
            </a:r>
            <a:br>
              <a:rPr lang="en-ZA" sz="2800" dirty="0" smtClean="0"/>
            </a:br>
            <a:endParaRPr lang="en-ZA" sz="2800" dirty="0"/>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119800" y="908720"/>
            <a:ext cx="12025336" cy="4752528"/>
          </a:xfrm>
        </p:spPr>
        <p:txBody>
          <a:bodyPr>
            <a:normAutofit/>
          </a:bodyPr>
          <a:lstStyle/>
          <a:p>
            <a:pPr marL="285750" indent="-285750" algn="l">
              <a:buFont typeface="Arial" panose="020B0604020202020204" pitchFamily="34" charset="0"/>
              <a:buChar char="•"/>
            </a:pPr>
            <a:r>
              <a:rPr lang="en-ZA" sz="1600" dirty="0"/>
              <a:t>Subsequent to the 2018 Summit on GBVF, DPSA made a concerted effort to improve the implementation of the existing policies and strategies (mentioned above and others), as these, if properly implemented will curb Sexual harassment in the work place (which is a form of Gender Based Violence and is prohibited whether it is based the grounds of sex, gender and/ or sexual orientation. Furthermore, Sexual Harassment is a form of sex discrimination that violates the rights of individuals and undermines the integrity of the employment relationship). DPSA is responsible for the monitoring of the Public Service and the DWYPD is responsible to monitor all sectors. </a:t>
            </a:r>
          </a:p>
          <a:p>
            <a:pPr algn="l"/>
            <a:endParaRPr lang="en-ZA" sz="1600" dirty="0"/>
          </a:p>
          <a:p>
            <a:pPr marL="285750" indent="-285750" algn="l">
              <a:buFont typeface="Arial" panose="020B0604020202020204" pitchFamily="34" charset="0"/>
              <a:buChar char="•"/>
            </a:pPr>
            <a:r>
              <a:rPr lang="en-ZA" sz="1600" dirty="0"/>
              <a:t>One of the major objectives of both monitoring and evaluation initiatives are to provide an evidence base for public resource allocation decisions and to help identify how challenges should be addressed and successes replicated. Government-wide monitoring and evaluation of any policy is, however, a very complex and time consuming process. The capacity constraints in most government departments, including the Chief Directorate: Transformation Programmes at DPSA has prompted the development of electronic templates to reduce the burden of collation, analysis and feedback, but also to improve the quality of reports submitted to DPSA. During 2018, the Public Service Women Management Week reporting template was changed to an electronic format and this was implemented with huge success, improving both the quality of data received and the feedback report to departments. Similarly, the annual reporting format for the PPMSH and the GESF has been converted to an electronic format. </a:t>
            </a:r>
          </a:p>
          <a:p>
            <a:pPr algn="l"/>
            <a:endParaRPr lang="en-ZA" sz="1600" dirty="0"/>
          </a:p>
        </p:txBody>
      </p:sp>
    </p:spTree>
    <p:extLst>
      <p:ext uri="{BB962C8B-B14F-4D97-AF65-F5344CB8AC3E}">
        <p14:creationId xmlns:p14="http://schemas.microsoft.com/office/powerpoint/2010/main" val="280960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908720"/>
          </a:xfrm>
        </p:spPr>
        <p:txBody>
          <a:bodyPr>
            <a:normAutofit/>
          </a:bodyPr>
          <a:lstStyle/>
          <a:p>
            <a:pPr algn="l"/>
            <a:r>
              <a:rPr lang="en-ZA" sz="2800" dirty="0"/>
              <a:t>The establishment of mechanisms and processes to hold state and societal leadership accountable for taking a firm stand against GBVF</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5896" y="888184"/>
            <a:ext cx="12025336" cy="4752528"/>
          </a:xfrm>
        </p:spPr>
        <p:txBody>
          <a:bodyPr>
            <a:normAutofit/>
          </a:bodyPr>
          <a:lstStyle/>
          <a:p>
            <a:pPr marL="742950" lvl="1" indent="-285750" algn="l">
              <a:buFont typeface="Arial" panose="020B0604020202020204" pitchFamily="34" charset="0"/>
              <a:buChar char="•"/>
            </a:pPr>
            <a:r>
              <a:rPr lang="en-ZA" sz="1800" dirty="0" smtClean="0"/>
              <a:t>Submission of reports on the implementation of the Policy and Procedures on the Management of Sexual Harassment in the Public Service</a:t>
            </a:r>
          </a:p>
          <a:p>
            <a:pPr marL="742950" lvl="1" indent="-285750" algn="l">
              <a:buFont typeface="Arial" panose="020B0604020202020204" pitchFamily="34" charset="0"/>
              <a:buChar char="•"/>
            </a:pPr>
            <a:endParaRPr lang="en-ZA" sz="1800" dirty="0"/>
          </a:p>
          <a:p>
            <a:pPr marL="742950" lvl="1" indent="-285750" algn="l">
              <a:buFont typeface="Arial" panose="020B0604020202020204" pitchFamily="34" charset="0"/>
              <a:buChar char="•"/>
            </a:pPr>
            <a:endParaRPr lang="en-ZA" sz="1800" dirty="0"/>
          </a:p>
        </p:txBody>
      </p:sp>
      <p:pic>
        <p:nvPicPr>
          <p:cNvPr id="4" name="Picture 3"/>
          <p:cNvPicPr>
            <a:picLocks noChangeAspect="1"/>
          </p:cNvPicPr>
          <p:nvPr/>
        </p:nvPicPr>
        <p:blipFill>
          <a:blip r:embed="rId2"/>
          <a:stretch>
            <a:fillRect/>
          </a:stretch>
        </p:blipFill>
        <p:spPr>
          <a:xfrm>
            <a:off x="2974577" y="1782937"/>
            <a:ext cx="6242845" cy="3734295"/>
          </a:xfrm>
          <a:prstGeom prst="rect">
            <a:avLst/>
          </a:prstGeom>
        </p:spPr>
      </p:pic>
    </p:spTree>
    <p:extLst>
      <p:ext uri="{BB962C8B-B14F-4D97-AF65-F5344CB8AC3E}">
        <p14:creationId xmlns:p14="http://schemas.microsoft.com/office/powerpoint/2010/main" val="114620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908720"/>
          </a:xfrm>
        </p:spPr>
        <p:txBody>
          <a:bodyPr>
            <a:normAutofit/>
          </a:bodyPr>
          <a:lstStyle/>
          <a:p>
            <a:pPr algn="l"/>
            <a:r>
              <a:rPr lang="en-ZA" sz="2800" dirty="0"/>
              <a:t>The establishment of mechanisms and processes to hold state and societal leadership accountable for taking a firm stand against GBVF</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5896" y="888184"/>
            <a:ext cx="12025336" cy="4752528"/>
          </a:xfrm>
        </p:spPr>
        <p:txBody>
          <a:bodyPr>
            <a:normAutofit fontScale="85000" lnSpcReduction="20000"/>
          </a:bodyPr>
          <a:lstStyle/>
          <a:p>
            <a:pPr algn="l"/>
            <a:r>
              <a:rPr lang="en-US" sz="1400" i="1" dirty="0" smtClean="0"/>
              <a:t>	</a:t>
            </a:r>
          </a:p>
          <a:p>
            <a:pPr algn="l"/>
            <a:r>
              <a:rPr lang="en-ZA" sz="1600" dirty="0"/>
              <a:t>Progress: - % workplaces that have Sexual harassment policies in place:  </a:t>
            </a:r>
          </a:p>
          <a:p>
            <a:pPr marL="628650" lvl="1" indent="-171450" algn="l">
              <a:buFont typeface="Arial" panose="020B0604020202020204" pitchFamily="34" charset="0"/>
              <a:buChar char="•"/>
            </a:pPr>
            <a:r>
              <a:rPr lang="en-ZA" sz="1600" dirty="0" smtClean="0"/>
              <a:t>All </a:t>
            </a:r>
            <a:r>
              <a:rPr lang="en-ZA" sz="1600" dirty="0"/>
              <a:t>departments either have drafts or approved policies and some have adopted the PPMSH in their departmental bargaining councils. 90% are aligned to the PPMSH.</a:t>
            </a:r>
          </a:p>
          <a:p>
            <a:pPr marL="342900" indent="-342900" algn="l">
              <a:buFont typeface="Arial" panose="020B0604020202020204" pitchFamily="34" charset="0"/>
              <a:buChar char="•"/>
            </a:pPr>
            <a:r>
              <a:rPr lang="en-ZA" sz="1600" dirty="0"/>
              <a:t>35 sensitivity sessions were conducted by departments in 2019/2020 and 12 778 officials attended these sessions. The information is disaggregated by salary levels, age, race and gender.</a:t>
            </a:r>
          </a:p>
          <a:p>
            <a:pPr marL="342900" indent="-342900" algn="l">
              <a:buFont typeface="Arial" panose="020B0604020202020204" pitchFamily="34" charset="0"/>
              <a:buChar char="•"/>
            </a:pPr>
            <a:r>
              <a:rPr lang="en-ZA" sz="1600" dirty="0" smtClean="0"/>
              <a:t>33 </a:t>
            </a:r>
            <a:r>
              <a:rPr lang="en-ZA" sz="1600" dirty="0"/>
              <a:t>departments reported that they have appointed sexual harassment advisors as required by the policy. There has not been any measure of what difference the appointment of the said advisors have made – this will be measured in due course. </a:t>
            </a:r>
          </a:p>
          <a:p>
            <a:pPr marL="342900" indent="-342900" algn="l">
              <a:buFont typeface="Arial" panose="020B0604020202020204" pitchFamily="34" charset="0"/>
              <a:buChar char="•"/>
            </a:pPr>
            <a:r>
              <a:rPr lang="en-ZA" sz="1600" dirty="0" smtClean="0"/>
              <a:t>40 </a:t>
            </a:r>
            <a:r>
              <a:rPr lang="en-ZA" sz="1600" dirty="0"/>
              <a:t>cases were reported by departments and 19 cases were carried over from the previous year as they were not resolved.  </a:t>
            </a:r>
          </a:p>
          <a:p>
            <a:pPr marL="342900" indent="-342900" algn="l">
              <a:buFont typeface="Arial" panose="020B0604020202020204" pitchFamily="34" charset="0"/>
              <a:buChar char="•"/>
            </a:pPr>
            <a:r>
              <a:rPr lang="en-ZA" sz="1600" dirty="0" smtClean="0"/>
              <a:t>In </a:t>
            </a:r>
            <a:r>
              <a:rPr lang="en-ZA" sz="1600" dirty="0"/>
              <a:t>the Gender Mainstreaming Course offered by the NSG there is a section that focuses on Sexual harassment and up to date 6000 officials have been trained in all three spheres of government, but as at 1st April 2020, there is a stand-alone training programme based on the PPMSHPS policy that was developed by the NSG and up to date the course has been attended by 238 officials. </a:t>
            </a:r>
          </a:p>
          <a:p>
            <a:pPr marL="342900" indent="-342900" algn="l">
              <a:buFont typeface="Arial" panose="020B0604020202020204" pitchFamily="34" charset="0"/>
              <a:buChar char="•"/>
            </a:pPr>
            <a:r>
              <a:rPr lang="en-ZA" sz="1600" dirty="0" smtClean="0"/>
              <a:t>In </a:t>
            </a:r>
            <a:r>
              <a:rPr lang="en-ZA" sz="1600" dirty="0"/>
              <a:t>August 2020, the NSG launched a specific training course on Gender Based Violence in collaboration with the Department of Women, Youth and Persons with Disabilities. The virtual sessions cover the following critical areas: Gender Mainstreaming in the Public Service; Gender Based Violence; and Gender Responsive Planning and Budgeting. To date eight training sessions have been rolled out and was attended by over 200 participants.</a:t>
            </a:r>
          </a:p>
          <a:p>
            <a:pPr algn="l"/>
            <a:endParaRPr lang="en-ZA" sz="1600" dirty="0"/>
          </a:p>
          <a:p>
            <a:pPr algn="l"/>
            <a:r>
              <a:rPr lang="en-ZA" sz="1600" dirty="0"/>
              <a:t>Progress: - % of private and public institutions reporting on implementation of sexual harassment policies in workplaces.</a:t>
            </a:r>
          </a:p>
          <a:p>
            <a:pPr algn="l"/>
            <a:r>
              <a:rPr lang="en-ZA" sz="1600" dirty="0"/>
              <a:t># Note the DWYPD is responsible for monitoring private sector – the progress reported is thus only for the Public Service which is where the mandate of DPSA resides. </a:t>
            </a:r>
          </a:p>
          <a:p>
            <a:pPr algn="l"/>
            <a:endParaRPr lang="en-US" sz="1600" dirty="0"/>
          </a:p>
          <a:p>
            <a:pPr marL="342900" indent="-342900" algn="l">
              <a:buFont typeface="Arial" panose="020B0604020202020204" pitchFamily="34" charset="0"/>
              <a:buChar char="•"/>
            </a:pPr>
            <a:r>
              <a:rPr lang="en-ZA" sz="1600" dirty="0"/>
              <a:t>•	</a:t>
            </a:r>
          </a:p>
        </p:txBody>
      </p:sp>
    </p:spTree>
    <p:extLst>
      <p:ext uri="{BB962C8B-B14F-4D97-AF65-F5344CB8AC3E}">
        <p14:creationId xmlns:p14="http://schemas.microsoft.com/office/powerpoint/2010/main" val="213982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68233-3569-47F9-AA39-23A29CF2BDFB}"/>
              </a:ext>
            </a:extLst>
          </p:cNvPr>
          <p:cNvSpPr>
            <a:spLocks noGrp="1"/>
          </p:cNvSpPr>
          <p:nvPr>
            <p:ph type="ctrTitle"/>
          </p:nvPr>
        </p:nvSpPr>
        <p:spPr>
          <a:xfrm>
            <a:off x="0" y="0"/>
            <a:ext cx="12144672" cy="908720"/>
          </a:xfrm>
        </p:spPr>
        <p:txBody>
          <a:bodyPr>
            <a:normAutofit/>
          </a:bodyPr>
          <a:lstStyle/>
          <a:p>
            <a:pPr algn="l"/>
            <a:r>
              <a:rPr lang="en-ZA" sz="2800" dirty="0"/>
              <a:t>The establishment of mechanisms and processes to hold state and societal leadership accountable for taking a firm stand against GBVF</a:t>
            </a:r>
          </a:p>
        </p:txBody>
      </p:sp>
      <p:sp>
        <p:nvSpPr>
          <p:cNvPr id="3" name="Subtitle 2">
            <a:extLst>
              <a:ext uri="{FF2B5EF4-FFF2-40B4-BE49-F238E27FC236}">
                <a16:creationId xmlns:a16="http://schemas.microsoft.com/office/drawing/2014/main" xmlns="" id="{B91F62EA-EB45-4011-840F-64402FBB38B5}"/>
              </a:ext>
            </a:extLst>
          </p:cNvPr>
          <p:cNvSpPr>
            <a:spLocks noGrp="1"/>
          </p:cNvSpPr>
          <p:nvPr>
            <p:ph type="subTitle" idx="1"/>
          </p:nvPr>
        </p:nvSpPr>
        <p:spPr>
          <a:xfrm>
            <a:off x="35896" y="888184"/>
            <a:ext cx="12025336" cy="4752528"/>
          </a:xfrm>
        </p:spPr>
        <p:txBody>
          <a:bodyPr>
            <a:normAutofit/>
          </a:bodyPr>
          <a:lstStyle/>
          <a:p>
            <a:pPr marL="285750" indent="-285750" algn="l">
              <a:buFont typeface="Arial" panose="020B0604020202020204" pitchFamily="34" charset="0"/>
              <a:buChar char="•"/>
            </a:pPr>
            <a:r>
              <a:rPr lang="en-ZA" sz="1800" dirty="0" smtClean="0"/>
              <a:t>To </a:t>
            </a:r>
            <a:r>
              <a:rPr lang="en-ZA" sz="1800" dirty="0"/>
              <a:t>support and commit to the implementation of the ILO CONVENTION 190 </a:t>
            </a:r>
            <a:r>
              <a:rPr lang="en-ZA" sz="1800" dirty="0" err="1"/>
              <a:t>theDeputy</a:t>
            </a:r>
            <a:r>
              <a:rPr lang="en-ZA" sz="1800" dirty="0"/>
              <a:t> Minister Ms </a:t>
            </a:r>
            <a:r>
              <a:rPr lang="en-ZA" sz="1800" dirty="0" err="1"/>
              <a:t>Sindisiwe</a:t>
            </a:r>
            <a:r>
              <a:rPr lang="en-ZA" sz="1800" dirty="0"/>
              <a:t> </a:t>
            </a:r>
            <a:r>
              <a:rPr lang="en-ZA" sz="1800" dirty="0" err="1"/>
              <a:t>Chikunga</a:t>
            </a:r>
            <a:r>
              <a:rPr lang="en-ZA" sz="1800" dirty="0"/>
              <a:t> presented on behalf of the Public </a:t>
            </a:r>
            <a:r>
              <a:rPr lang="en-ZA" sz="1800" dirty="0" smtClean="0"/>
              <a:t>Service</a:t>
            </a:r>
          </a:p>
          <a:p>
            <a:pPr algn="l"/>
            <a:r>
              <a:rPr lang="en-ZA" sz="1800" dirty="0" smtClean="0"/>
              <a:t> </a:t>
            </a:r>
            <a:endParaRPr lang="en-US" sz="1800" dirty="0"/>
          </a:p>
          <a:p>
            <a:pPr marL="342900" indent="-342900" algn="l">
              <a:buFont typeface="Arial" panose="020B0604020202020204" pitchFamily="34" charset="0"/>
              <a:buChar char="•"/>
            </a:pPr>
            <a:endParaRPr lang="en-ZA" sz="1600" dirty="0"/>
          </a:p>
        </p:txBody>
      </p:sp>
      <p:graphicFrame>
        <p:nvGraphicFramePr>
          <p:cNvPr id="4" name="Table 3"/>
          <p:cNvGraphicFramePr>
            <a:graphicFrameLocks noGrp="1"/>
          </p:cNvGraphicFramePr>
          <p:nvPr>
            <p:extLst>
              <p:ext uri="{D42A27DB-BD31-4B8C-83A1-F6EECF244321}">
                <p14:modId xmlns:p14="http://schemas.microsoft.com/office/powerpoint/2010/main" val="2614817811"/>
              </p:ext>
            </p:extLst>
          </p:nvPr>
        </p:nvGraphicFramePr>
        <p:xfrm>
          <a:off x="191344" y="1420775"/>
          <a:ext cx="11665296" cy="4206239"/>
        </p:xfrm>
        <a:graphic>
          <a:graphicData uri="http://schemas.openxmlformats.org/drawingml/2006/table">
            <a:tbl>
              <a:tblPr firstRow="1" firstCol="1" bandRow="1">
                <a:tableStyleId>{5C22544A-7EE6-4342-B048-85BDC9FD1C3A}</a:tableStyleId>
              </a:tblPr>
              <a:tblGrid>
                <a:gridCol w="11665296"/>
              </a:tblGrid>
              <a:tr h="0">
                <a:tc>
                  <a:txBody>
                    <a:bodyPr/>
                    <a:lstStyle/>
                    <a:p>
                      <a:pPr marL="0" marR="0" algn="just">
                        <a:lnSpc>
                          <a:spcPct val="115000"/>
                        </a:lnSpc>
                        <a:spcBef>
                          <a:spcPts val="0"/>
                        </a:spcBef>
                        <a:spcAft>
                          <a:spcPts val="0"/>
                        </a:spcAft>
                      </a:pPr>
                      <a:r>
                        <a:rPr lang="en-US" sz="1000" dirty="0">
                          <a:effectLst/>
                        </a:rPr>
                        <a:t>We, the leaders of Government of the Republic of South Africa and the Public Service,</a:t>
                      </a:r>
                      <a:endParaRPr lang="en-ZA" sz="1000" dirty="0">
                        <a:effectLst/>
                      </a:endParaRPr>
                    </a:p>
                    <a:p>
                      <a:pPr marL="0" marR="0" algn="just">
                        <a:lnSpc>
                          <a:spcPct val="115000"/>
                        </a:lnSpc>
                        <a:spcBef>
                          <a:spcPts val="0"/>
                        </a:spcBef>
                        <a:spcAft>
                          <a:spcPts val="0"/>
                        </a:spcAft>
                      </a:pPr>
                      <a:r>
                        <a:rPr lang="en-US" sz="1000" dirty="0">
                          <a:effectLst/>
                        </a:rPr>
                        <a:t>Assembled on 2</a:t>
                      </a:r>
                      <a:r>
                        <a:rPr lang="en-US" sz="1000" baseline="30000" dirty="0">
                          <a:effectLst/>
                        </a:rPr>
                        <a:t>nd</a:t>
                      </a:r>
                      <a:r>
                        <a:rPr lang="en-US" sz="1000" dirty="0">
                          <a:effectLst/>
                        </a:rPr>
                        <a:t> December 2020 commit to implement of the ILO Convention 190 to provide a work environment that doesn’t tolerate violence, including sexual harassment. </a:t>
                      </a:r>
                      <a:endParaRPr lang="en-ZA" sz="1000" dirty="0">
                        <a:effectLst/>
                      </a:endParaRPr>
                    </a:p>
                    <a:p>
                      <a:pPr marL="0" marR="0" algn="just">
                        <a:lnSpc>
                          <a:spcPct val="115000"/>
                        </a:lnSpc>
                        <a:spcBef>
                          <a:spcPts val="0"/>
                        </a:spcBef>
                        <a:spcAft>
                          <a:spcPts val="0"/>
                        </a:spcAft>
                      </a:pPr>
                      <a:r>
                        <a:rPr lang="en-US" sz="1000" dirty="0">
                          <a:effectLst/>
                        </a:rPr>
                        <a:t> </a:t>
                      </a:r>
                      <a:endParaRPr lang="en-ZA" sz="1000" dirty="0">
                        <a:effectLst/>
                      </a:endParaRPr>
                    </a:p>
                    <a:p>
                      <a:pPr marL="0" marR="0" algn="just">
                        <a:lnSpc>
                          <a:spcPct val="115000"/>
                        </a:lnSpc>
                        <a:spcBef>
                          <a:spcPts val="0"/>
                        </a:spcBef>
                        <a:spcAft>
                          <a:spcPts val="0"/>
                        </a:spcAft>
                      </a:pPr>
                      <a:r>
                        <a:rPr lang="en-US" sz="1000" dirty="0">
                          <a:effectLst/>
                        </a:rPr>
                        <a:t>Noting the following challenges of violence, harassment, including Gender Based Violence in the workplace:</a:t>
                      </a:r>
                      <a:endParaRPr lang="en-ZA" sz="1000" dirty="0">
                        <a:effectLst/>
                      </a:endParaRPr>
                    </a:p>
                    <a:p>
                      <a:pPr marL="0" marR="0" algn="just">
                        <a:lnSpc>
                          <a:spcPct val="115000"/>
                        </a:lnSpc>
                        <a:spcBef>
                          <a:spcPts val="0"/>
                        </a:spcBef>
                        <a:spcAft>
                          <a:spcPts val="0"/>
                        </a:spcAft>
                      </a:pPr>
                      <a:r>
                        <a:rPr lang="en-US" sz="1000" dirty="0">
                          <a:effectLst/>
                        </a:rPr>
                        <a:t>Despite having legislation and policies, violence, harassment, including GBV still remains high in the Public Service.</a:t>
                      </a:r>
                      <a:endParaRPr lang="en-ZA" sz="1000" dirty="0">
                        <a:effectLst/>
                      </a:endParaRPr>
                    </a:p>
                    <a:p>
                      <a:pPr marL="0" marR="0" algn="just">
                        <a:lnSpc>
                          <a:spcPct val="115000"/>
                        </a:lnSpc>
                        <a:spcBef>
                          <a:spcPts val="0"/>
                        </a:spcBef>
                        <a:spcAft>
                          <a:spcPts val="0"/>
                        </a:spcAft>
                      </a:pPr>
                      <a:r>
                        <a:rPr lang="en-US" sz="1000" dirty="0">
                          <a:effectLst/>
                        </a:rPr>
                        <a:t>Very few people report sexual harassment for fear of victimization and retaliation </a:t>
                      </a:r>
                      <a:endParaRPr lang="en-ZA" sz="1000" dirty="0">
                        <a:effectLst/>
                      </a:endParaRPr>
                    </a:p>
                    <a:p>
                      <a:pPr marL="0" marR="0" algn="just">
                        <a:lnSpc>
                          <a:spcPct val="115000"/>
                        </a:lnSpc>
                        <a:spcBef>
                          <a:spcPts val="0"/>
                        </a:spcBef>
                        <a:spcAft>
                          <a:spcPts val="0"/>
                        </a:spcAft>
                      </a:pPr>
                      <a:r>
                        <a:rPr lang="en-US" sz="1000" dirty="0">
                          <a:effectLst/>
                        </a:rPr>
                        <a:t> </a:t>
                      </a:r>
                      <a:endParaRPr lang="en-ZA" sz="1000" dirty="0">
                        <a:effectLst/>
                      </a:endParaRPr>
                    </a:p>
                    <a:p>
                      <a:pPr marL="0" marR="0" algn="just">
                        <a:lnSpc>
                          <a:spcPct val="115000"/>
                        </a:lnSpc>
                        <a:spcBef>
                          <a:spcPts val="0"/>
                        </a:spcBef>
                        <a:spcAft>
                          <a:spcPts val="0"/>
                        </a:spcAft>
                      </a:pPr>
                      <a:r>
                        <a:rPr lang="en-US" sz="1000" dirty="0">
                          <a:effectLst/>
                        </a:rPr>
                        <a:t>Will take the following interventions:</a:t>
                      </a:r>
                      <a:endParaRPr lang="en-ZA" sz="1000" dirty="0">
                        <a:effectLst/>
                      </a:endParaRPr>
                    </a:p>
                    <a:p>
                      <a:pPr marL="0" marR="0" algn="just">
                        <a:lnSpc>
                          <a:spcPct val="115000"/>
                        </a:lnSpc>
                        <a:spcBef>
                          <a:spcPts val="0"/>
                        </a:spcBef>
                        <a:spcAft>
                          <a:spcPts val="0"/>
                        </a:spcAft>
                      </a:pPr>
                      <a:r>
                        <a:rPr lang="en-US" sz="1000" dirty="0">
                          <a:effectLst/>
                        </a:rPr>
                        <a:t>Review the Policy and Procedures on the Management of Sexual Harassment in the Public Service to incorporate the issues raised in Convention 190</a:t>
                      </a:r>
                      <a:endParaRPr lang="en-ZA" sz="1000" dirty="0">
                        <a:effectLst/>
                      </a:endParaRPr>
                    </a:p>
                    <a:p>
                      <a:pPr marL="0" marR="0" algn="just">
                        <a:lnSpc>
                          <a:spcPct val="115000"/>
                        </a:lnSpc>
                        <a:spcBef>
                          <a:spcPts val="0"/>
                        </a:spcBef>
                        <a:spcAft>
                          <a:spcPts val="0"/>
                        </a:spcAft>
                      </a:pPr>
                      <a:r>
                        <a:rPr lang="en-US" sz="1000" dirty="0">
                          <a:effectLst/>
                        </a:rPr>
                        <a:t>Support the implementation of Pillars 1 (</a:t>
                      </a:r>
                      <a:r>
                        <a:rPr lang="en-ZA" sz="1000" dirty="0">
                          <a:effectLst/>
                        </a:rPr>
                        <a:t>PILLAR 1: accountability, coordination and leadership</a:t>
                      </a:r>
                      <a:r>
                        <a:rPr lang="en-US" sz="1000" dirty="0">
                          <a:effectLst/>
                        </a:rPr>
                        <a:t>), 4 (</a:t>
                      </a:r>
                      <a:r>
                        <a:rPr lang="en-ZA" sz="1000" dirty="0">
                          <a:effectLst/>
                        </a:rPr>
                        <a:t>response, care support and healing</a:t>
                      </a:r>
                      <a:r>
                        <a:rPr lang="en-US" sz="1000" dirty="0">
                          <a:effectLst/>
                        </a:rPr>
                        <a:t>) and 5 (</a:t>
                      </a:r>
                      <a:r>
                        <a:rPr lang="en-ZA" sz="1000" dirty="0">
                          <a:effectLst/>
                        </a:rPr>
                        <a:t>economic empowerment</a:t>
                      </a:r>
                      <a:r>
                        <a:rPr lang="en-US" sz="1000" dirty="0">
                          <a:effectLst/>
                        </a:rPr>
                        <a:t>) of the National Strategic Plan on Gender Based Violence and </a:t>
                      </a:r>
                      <a:r>
                        <a:rPr lang="en-US" sz="1000" dirty="0" err="1">
                          <a:effectLst/>
                        </a:rPr>
                        <a:t>Femicide</a:t>
                      </a:r>
                      <a:endParaRPr lang="en-ZA" sz="1000" dirty="0">
                        <a:effectLst/>
                      </a:endParaRPr>
                    </a:p>
                    <a:p>
                      <a:pPr marL="0" marR="0" algn="just">
                        <a:lnSpc>
                          <a:spcPct val="115000"/>
                        </a:lnSpc>
                        <a:spcBef>
                          <a:spcPts val="0"/>
                        </a:spcBef>
                        <a:spcAft>
                          <a:spcPts val="0"/>
                        </a:spcAft>
                      </a:pPr>
                      <a:r>
                        <a:rPr lang="en-US" sz="1000" dirty="0">
                          <a:effectLst/>
                        </a:rPr>
                        <a:t> </a:t>
                      </a:r>
                      <a:endParaRPr lang="en-ZA" sz="1000" dirty="0">
                        <a:effectLst/>
                      </a:endParaRPr>
                    </a:p>
                    <a:p>
                      <a:pPr marL="0" marR="0" algn="just">
                        <a:lnSpc>
                          <a:spcPct val="115000"/>
                        </a:lnSpc>
                        <a:spcBef>
                          <a:spcPts val="0"/>
                        </a:spcBef>
                        <a:spcAft>
                          <a:spcPts val="0"/>
                        </a:spcAft>
                      </a:pPr>
                      <a:r>
                        <a:rPr lang="en-US" sz="1000" dirty="0">
                          <a:effectLst/>
                        </a:rPr>
                        <a:t>Recognize that:</a:t>
                      </a:r>
                      <a:endParaRPr lang="en-ZA" sz="10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000" dirty="0">
                          <a:effectLst/>
                        </a:rPr>
                        <a:t>Addressing gender-based violence and </a:t>
                      </a:r>
                      <a:r>
                        <a:rPr lang="en-US" sz="1000" dirty="0" err="1">
                          <a:effectLst/>
                        </a:rPr>
                        <a:t>femicide</a:t>
                      </a:r>
                      <a:r>
                        <a:rPr lang="en-US" sz="1000" dirty="0">
                          <a:effectLst/>
                        </a:rPr>
                        <a:t> in SA is a key national priority, including in the world of work;</a:t>
                      </a:r>
                      <a:endParaRPr lang="en-ZA" sz="10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000" dirty="0">
                          <a:effectLst/>
                        </a:rPr>
                        <a:t>South Africa has embarked on an extensive process of consultation (code of good practice)</a:t>
                      </a:r>
                      <a:endParaRPr lang="en-ZA" sz="10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000" dirty="0">
                          <a:effectLst/>
                        </a:rPr>
                        <a:t>South Africa is in the process of Ratifying ILO Convention (No.190) which puts clear responsibilities on all employers and all sectors to take concrete actions to respond to violence and harassment, including gender-based violence in the world of work,</a:t>
                      </a:r>
                      <a:endParaRPr lang="en-ZA" sz="1000" dirty="0">
                        <a:effectLst/>
                      </a:endParaRPr>
                    </a:p>
                    <a:p>
                      <a:pPr marL="0" marR="0" algn="just">
                        <a:lnSpc>
                          <a:spcPct val="115000"/>
                        </a:lnSpc>
                        <a:spcBef>
                          <a:spcPts val="0"/>
                        </a:spcBef>
                        <a:spcAft>
                          <a:spcPts val="0"/>
                        </a:spcAft>
                      </a:pPr>
                      <a:r>
                        <a:rPr lang="en-US" sz="1000" dirty="0">
                          <a:effectLst/>
                        </a:rPr>
                        <a:t> </a:t>
                      </a:r>
                      <a:endParaRPr lang="en-ZA" sz="1000" dirty="0">
                        <a:effectLst/>
                      </a:endParaRPr>
                    </a:p>
                    <a:p>
                      <a:pPr marL="0" marR="0" algn="just">
                        <a:lnSpc>
                          <a:spcPct val="115000"/>
                        </a:lnSpc>
                        <a:spcBef>
                          <a:spcPts val="0"/>
                        </a:spcBef>
                        <a:spcAft>
                          <a:spcPts val="0"/>
                        </a:spcAft>
                      </a:pPr>
                      <a:r>
                        <a:rPr lang="en-US" sz="1000" dirty="0">
                          <a:effectLst/>
                        </a:rPr>
                        <a:t>Pledge to take the call by the President to take the following 4 key actions to support these initiatives:</a:t>
                      </a:r>
                      <a:endParaRPr lang="en-ZA" sz="1000" dirty="0">
                        <a:effectLst/>
                      </a:endParaRPr>
                    </a:p>
                    <a:p>
                      <a:pPr marL="0" marR="0" algn="just">
                        <a:lnSpc>
                          <a:spcPct val="115000"/>
                        </a:lnSpc>
                        <a:spcBef>
                          <a:spcPts val="0"/>
                        </a:spcBef>
                        <a:spcAft>
                          <a:spcPts val="0"/>
                        </a:spcAft>
                      </a:pPr>
                      <a:r>
                        <a:rPr lang="en-US" sz="1000" dirty="0">
                          <a:effectLst/>
                        </a:rPr>
                        <a:t>Ensure the implementation of legislation and policies to prevent sexual harassment and GBV in the Public Service</a:t>
                      </a:r>
                      <a:endParaRPr lang="en-ZA" sz="1000" dirty="0">
                        <a:effectLst/>
                      </a:endParaRPr>
                    </a:p>
                    <a:p>
                      <a:pPr marL="0" marR="0" algn="just">
                        <a:lnSpc>
                          <a:spcPct val="115000"/>
                        </a:lnSpc>
                        <a:spcBef>
                          <a:spcPts val="0"/>
                        </a:spcBef>
                        <a:spcAft>
                          <a:spcPts val="0"/>
                        </a:spcAft>
                      </a:pPr>
                      <a:r>
                        <a:rPr lang="en-US" sz="1000" dirty="0">
                          <a:effectLst/>
                        </a:rPr>
                        <a:t>Conduct sessions to inform, educate and communicate policies and legislation on GBV and sexual harassment in the Public Service</a:t>
                      </a:r>
                      <a:endParaRPr lang="en-ZA" sz="1000" dirty="0">
                        <a:effectLst/>
                      </a:endParaRPr>
                    </a:p>
                    <a:p>
                      <a:pPr marL="0" marR="0" algn="just">
                        <a:lnSpc>
                          <a:spcPct val="115000"/>
                        </a:lnSpc>
                        <a:spcBef>
                          <a:spcPts val="0"/>
                        </a:spcBef>
                        <a:spcAft>
                          <a:spcPts val="0"/>
                        </a:spcAft>
                      </a:pPr>
                      <a:r>
                        <a:rPr lang="en-US" sz="1000" dirty="0">
                          <a:effectLst/>
                        </a:rPr>
                        <a:t>Protect victims of sexual harassment and GBV in the Public Service</a:t>
                      </a:r>
                      <a:endParaRPr lang="en-ZA" sz="1000" dirty="0">
                        <a:effectLst/>
                      </a:endParaRPr>
                    </a:p>
                    <a:p>
                      <a:pPr marL="0" marR="0" algn="just">
                        <a:lnSpc>
                          <a:spcPct val="115000"/>
                        </a:lnSpc>
                        <a:spcBef>
                          <a:spcPts val="0"/>
                        </a:spcBef>
                        <a:spcAft>
                          <a:spcPts val="0"/>
                        </a:spcAft>
                      </a:pPr>
                      <a:r>
                        <a:rPr lang="en-US" sz="1000" dirty="0">
                          <a:effectLst/>
                        </a:rPr>
                        <a:t>Offer psychosocial support to victims of sexual harassment and GBV in the Public Service</a:t>
                      </a:r>
                      <a:endParaRPr lang="en-ZA" sz="1000" dirty="0">
                        <a:effectLst/>
                      </a:endParaRPr>
                    </a:p>
                    <a:p>
                      <a:pPr marL="0" marR="0" algn="just">
                        <a:lnSpc>
                          <a:spcPct val="115000"/>
                        </a:lnSpc>
                        <a:spcBef>
                          <a:spcPts val="0"/>
                        </a:spcBef>
                        <a:spcAft>
                          <a:spcPts val="0"/>
                        </a:spcAft>
                      </a:pPr>
                      <a:r>
                        <a:rPr lang="en-ZA" sz="1000" dirty="0">
                          <a:effectLst/>
                        </a:rPr>
                        <a:t> </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9481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1527</TotalTime>
  <Words>1434</Words>
  <Application>Microsoft Macintosh PowerPoint</Application>
  <PresentationFormat>Custom</PresentationFormat>
  <Paragraphs>114</Paragraphs>
  <Slides>12</Slides>
  <Notes>4</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Custom Design</vt:lpstr>
      <vt:lpstr>PowerPoint Presentation</vt:lpstr>
      <vt:lpstr>Outline of the presentation </vt:lpstr>
      <vt:lpstr>Purpose and Introduction</vt:lpstr>
      <vt:lpstr>Pillar 1: Accountability, coordination and leadership </vt:lpstr>
      <vt:lpstr>Background information </vt:lpstr>
      <vt:lpstr>The establishment of mechanisms and processes to hold state and societal leadership accountable for taking a firm stand against GBVF </vt:lpstr>
      <vt:lpstr>The establishment of mechanisms and processes to hold state and societal leadership accountable for taking a firm stand against GBVF</vt:lpstr>
      <vt:lpstr>The establishment of mechanisms and processes to hold state and societal leadership accountable for taking a firm stand against GBVF</vt:lpstr>
      <vt:lpstr>The establishment of mechanisms and processes to hold state and societal leadership accountable for taking a firm stand against GBVF</vt:lpstr>
      <vt:lpstr>The challenges that hamper progress made in terms of the above, and steps taken or required to mitigate these</vt:lpstr>
      <vt:lpstr>The challenges that hamper progress made in terms of the above, and steps taken or required to mitigate these</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Truebutterfly</dc:creator>
  <cp:lastModifiedBy>Mandy Balie</cp:lastModifiedBy>
  <cp:revision>80</cp:revision>
  <cp:lastPrinted>2020-10-01T11:31:23Z</cp:lastPrinted>
  <dcterms:created xsi:type="dcterms:W3CDTF">2020-08-26T14:00:10Z</dcterms:created>
  <dcterms:modified xsi:type="dcterms:W3CDTF">2021-08-25T10:30:32Z</dcterms:modified>
</cp:coreProperties>
</file>