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5"/>
  </p:notesMasterIdLst>
  <p:handoutMasterIdLst>
    <p:handoutMasterId r:id="rId16"/>
  </p:handoutMasterIdLst>
  <p:sldIdLst>
    <p:sldId id="256" r:id="rId2"/>
    <p:sldId id="1236" r:id="rId3"/>
    <p:sldId id="1227" r:id="rId4"/>
    <p:sldId id="1228" r:id="rId5"/>
    <p:sldId id="1238" r:id="rId6"/>
    <p:sldId id="1230" r:id="rId7"/>
    <p:sldId id="1239" r:id="rId8"/>
    <p:sldId id="1240" r:id="rId9"/>
    <p:sldId id="1244" r:id="rId10"/>
    <p:sldId id="1242" r:id="rId11"/>
    <p:sldId id="1243" r:id="rId12"/>
    <p:sldId id="1241" r:id="rId13"/>
    <p:sldId id="1235" r:id="rId14"/>
  </p:sldIdLst>
  <p:sldSz cx="9144000" cy="6858000" type="screen4x3"/>
  <p:notesSz cx="6797675" cy="9926638"/>
  <p:defaultTextStyle>
    <a:defPPr>
      <a:defRPr lang="en-US"/>
    </a:defPPr>
    <a:lvl1pPr marL="0" algn="l" defTabSz="913666" rtl="0" eaLnBrk="1" latinLnBrk="0" hangingPunct="1">
      <a:defRPr sz="1800" kern="1200">
        <a:solidFill>
          <a:schemeClr val="tx1"/>
        </a:solidFill>
        <a:latin typeface="+mn-lt"/>
        <a:ea typeface="+mn-ea"/>
        <a:cs typeface="+mn-cs"/>
      </a:defRPr>
    </a:lvl1pPr>
    <a:lvl2pPr marL="456833" algn="l" defTabSz="913666" rtl="0" eaLnBrk="1" latinLnBrk="0" hangingPunct="1">
      <a:defRPr sz="1800" kern="1200">
        <a:solidFill>
          <a:schemeClr val="tx1"/>
        </a:solidFill>
        <a:latin typeface="+mn-lt"/>
        <a:ea typeface="+mn-ea"/>
        <a:cs typeface="+mn-cs"/>
      </a:defRPr>
    </a:lvl2pPr>
    <a:lvl3pPr marL="913666" algn="l" defTabSz="913666" rtl="0" eaLnBrk="1" latinLnBrk="0" hangingPunct="1">
      <a:defRPr sz="1800" kern="1200">
        <a:solidFill>
          <a:schemeClr val="tx1"/>
        </a:solidFill>
        <a:latin typeface="+mn-lt"/>
        <a:ea typeface="+mn-ea"/>
        <a:cs typeface="+mn-cs"/>
      </a:defRPr>
    </a:lvl3pPr>
    <a:lvl4pPr marL="1370498" algn="l" defTabSz="913666" rtl="0" eaLnBrk="1" latinLnBrk="0" hangingPunct="1">
      <a:defRPr sz="1800" kern="1200">
        <a:solidFill>
          <a:schemeClr val="tx1"/>
        </a:solidFill>
        <a:latin typeface="+mn-lt"/>
        <a:ea typeface="+mn-ea"/>
        <a:cs typeface="+mn-cs"/>
      </a:defRPr>
    </a:lvl4pPr>
    <a:lvl5pPr marL="1827331" algn="l" defTabSz="913666" rtl="0" eaLnBrk="1" latinLnBrk="0" hangingPunct="1">
      <a:defRPr sz="1800" kern="1200">
        <a:solidFill>
          <a:schemeClr val="tx1"/>
        </a:solidFill>
        <a:latin typeface="+mn-lt"/>
        <a:ea typeface="+mn-ea"/>
        <a:cs typeface="+mn-cs"/>
      </a:defRPr>
    </a:lvl5pPr>
    <a:lvl6pPr marL="2284165" algn="l" defTabSz="913666" rtl="0" eaLnBrk="1" latinLnBrk="0" hangingPunct="1">
      <a:defRPr sz="1800" kern="1200">
        <a:solidFill>
          <a:schemeClr val="tx1"/>
        </a:solidFill>
        <a:latin typeface="+mn-lt"/>
        <a:ea typeface="+mn-ea"/>
        <a:cs typeface="+mn-cs"/>
      </a:defRPr>
    </a:lvl6pPr>
    <a:lvl7pPr marL="2740994" algn="l" defTabSz="913666" rtl="0" eaLnBrk="1" latinLnBrk="0" hangingPunct="1">
      <a:defRPr sz="1800" kern="1200">
        <a:solidFill>
          <a:schemeClr val="tx1"/>
        </a:solidFill>
        <a:latin typeface="+mn-lt"/>
        <a:ea typeface="+mn-ea"/>
        <a:cs typeface="+mn-cs"/>
      </a:defRPr>
    </a:lvl7pPr>
    <a:lvl8pPr marL="3197830" algn="l" defTabSz="913666" rtl="0" eaLnBrk="1" latinLnBrk="0" hangingPunct="1">
      <a:defRPr sz="1800" kern="1200">
        <a:solidFill>
          <a:schemeClr val="tx1"/>
        </a:solidFill>
        <a:latin typeface="+mn-lt"/>
        <a:ea typeface="+mn-ea"/>
        <a:cs typeface="+mn-cs"/>
      </a:defRPr>
    </a:lvl8pPr>
    <a:lvl9pPr marL="3654662" algn="l" defTabSz="91366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4" clrIdx="0"/>
  <p:cmAuthor id="1" name="KChiliza" initials="K" lastIdx="1" clrIdx="1"/>
  <p:cmAuthor id="2" name="Mahlogonolo Phuthi" initials="MP" lastIdx="38" clrIdx="2">
    <p:extLst>
      <p:ext uri="{19B8F6BF-5375-455C-9EA6-DF929625EA0E}">
        <p15:presenceInfo xmlns:p15="http://schemas.microsoft.com/office/powerpoint/2012/main" userId="Mahlogonolo Phuth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FF"/>
    <a:srgbClr val="008000"/>
    <a:srgbClr val="006600"/>
    <a:srgbClr val="007A37"/>
    <a:srgbClr val="66990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40" autoAdjust="0"/>
    <p:restoredTop sz="99385" autoAdjust="0"/>
  </p:normalViewPr>
  <p:slideViewPr>
    <p:cSldViewPr>
      <p:cViewPr varScale="1">
        <p:scale>
          <a:sx n="73" d="100"/>
          <a:sy n="73" d="100"/>
        </p:scale>
        <p:origin x="954" y="78"/>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4BFEF87-EA96-4995-99A0-EC19F1B614E0}" type="datetimeFigureOut">
              <a:rPr lang="en-ZA" smtClean="0"/>
              <a:pPr/>
              <a:t>2021/08/24</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r>
              <a:rPr lang="en-ZA"/>
              <a:t>1</a:t>
            </a:r>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DD361AC-7AF0-4968-ACEE-5654914BCAE6}" type="slidenum">
              <a:rPr lang="en-ZA" smtClean="0"/>
              <a:pPr/>
              <a:t>‹#›</a:t>
            </a:fld>
            <a:endParaRPr lang="en-ZA"/>
          </a:p>
        </p:txBody>
      </p:sp>
    </p:spTree>
    <p:extLst>
      <p:ext uri="{BB962C8B-B14F-4D97-AF65-F5344CB8AC3E}">
        <p14:creationId xmlns:p14="http://schemas.microsoft.com/office/powerpoint/2010/main" val="413438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1"/>
            <a:ext cx="2946400" cy="496888"/>
          </a:xfrm>
          <a:prstGeom prst="rect">
            <a:avLst/>
          </a:prstGeom>
        </p:spPr>
        <p:txBody>
          <a:bodyPr vert="horz" lIns="91440" tIns="45720" rIns="91440" bIns="45720" rtlCol="0"/>
          <a:lstStyle>
            <a:lvl1pPr algn="r">
              <a:defRPr sz="1200"/>
            </a:lvl1pPr>
          </a:lstStyle>
          <a:p>
            <a:fld id="{45C8BD61-585C-449A-A3CC-AA94BF5498E1}" type="datetimeFigureOut">
              <a:rPr lang="en-ZA" smtClean="0"/>
              <a:pPr/>
              <a:t>2021/08/24</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8"/>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r>
              <a:rPr lang="en-ZA"/>
              <a:t>1</a:t>
            </a:r>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47337C1-80CF-414B-90BA-8349712925FA}" type="slidenum">
              <a:rPr lang="en-ZA" smtClean="0"/>
              <a:pPr/>
              <a:t>‹#›</a:t>
            </a:fld>
            <a:endParaRPr lang="en-ZA"/>
          </a:p>
        </p:txBody>
      </p:sp>
    </p:spTree>
    <p:extLst>
      <p:ext uri="{BB962C8B-B14F-4D97-AF65-F5344CB8AC3E}">
        <p14:creationId xmlns:p14="http://schemas.microsoft.com/office/powerpoint/2010/main" val="2031817886"/>
      </p:ext>
    </p:extLst>
  </p:cSld>
  <p:clrMap bg1="lt1" tx1="dk1" bg2="lt2" tx2="dk2" accent1="accent1" accent2="accent2" accent3="accent3" accent4="accent4" accent5="accent5" accent6="accent6" hlink="hlink" folHlink="folHlink"/>
  <p:hf hdr="0" ftr="0" dt="0"/>
  <p:notesStyle>
    <a:lvl1pPr marL="0" algn="l" defTabSz="913666" rtl="0" eaLnBrk="1" latinLnBrk="0" hangingPunct="1">
      <a:defRPr sz="1200" kern="1200">
        <a:solidFill>
          <a:schemeClr val="tx1"/>
        </a:solidFill>
        <a:latin typeface="+mn-lt"/>
        <a:ea typeface="+mn-ea"/>
        <a:cs typeface="+mn-cs"/>
      </a:defRPr>
    </a:lvl1pPr>
    <a:lvl2pPr marL="456833" algn="l" defTabSz="913666" rtl="0" eaLnBrk="1" latinLnBrk="0" hangingPunct="1">
      <a:defRPr sz="1200" kern="1200">
        <a:solidFill>
          <a:schemeClr val="tx1"/>
        </a:solidFill>
        <a:latin typeface="+mn-lt"/>
        <a:ea typeface="+mn-ea"/>
        <a:cs typeface="+mn-cs"/>
      </a:defRPr>
    </a:lvl2pPr>
    <a:lvl3pPr marL="913666" algn="l" defTabSz="913666" rtl="0" eaLnBrk="1" latinLnBrk="0" hangingPunct="1">
      <a:defRPr sz="1200" kern="1200">
        <a:solidFill>
          <a:schemeClr val="tx1"/>
        </a:solidFill>
        <a:latin typeface="+mn-lt"/>
        <a:ea typeface="+mn-ea"/>
        <a:cs typeface="+mn-cs"/>
      </a:defRPr>
    </a:lvl3pPr>
    <a:lvl4pPr marL="1370498" algn="l" defTabSz="913666" rtl="0" eaLnBrk="1" latinLnBrk="0" hangingPunct="1">
      <a:defRPr sz="1200" kern="1200">
        <a:solidFill>
          <a:schemeClr val="tx1"/>
        </a:solidFill>
        <a:latin typeface="+mn-lt"/>
        <a:ea typeface="+mn-ea"/>
        <a:cs typeface="+mn-cs"/>
      </a:defRPr>
    </a:lvl4pPr>
    <a:lvl5pPr marL="1827331" algn="l" defTabSz="913666" rtl="0" eaLnBrk="1" latinLnBrk="0" hangingPunct="1">
      <a:defRPr sz="1200" kern="1200">
        <a:solidFill>
          <a:schemeClr val="tx1"/>
        </a:solidFill>
        <a:latin typeface="+mn-lt"/>
        <a:ea typeface="+mn-ea"/>
        <a:cs typeface="+mn-cs"/>
      </a:defRPr>
    </a:lvl5pPr>
    <a:lvl6pPr marL="2284165" algn="l" defTabSz="913666" rtl="0" eaLnBrk="1" latinLnBrk="0" hangingPunct="1">
      <a:defRPr sz="1200" kern="1200">
        <a:solidFill>
          <a:schemeClr val="tx1"/>
        </a:solidFill>
        <a:latin typeface="+mn-lt"/>
        <a:ea typeface="+mn-ea"/>
        <a:cs typeface="+mn-cs"/>
      </a:defRPr>
    </a:lvl6pPr>
    <a:lvl7pPr marL="2740994" algn="l" defTabSz="913666" rtl="0" eaLnBrk="1" latinLnBrk="0" hangingPunct="1">
      <a:defRPr sz="1200" kern="1200">
        <a:solidFill>
          <a:schemeClr val="tx1"/>
        </a:solidFill>
        <a:latin typeface="+mn-lt"/>
        <a:ea typeface="+mn-ea"/>
        <a:cs typeface="+mn-cs"/>
      </a:defRPr>
    </a:lvl7pPr>
    <a:lvl8pPr marL="3197830" algn="l" defTabSz="913666" rtl="0" eaLnBrk="1" latinLnBrk="0" hangingPunct="1">
      <a:defRPr sz="1200" kern="1200">
        <a:solidFill>
          <a:schemeClr val="tx1"/>
        </a:solidFill>
        <a:latin typeface="+mn-lt"/>
        <a:ea typeface="+mn-ea"/>
        <a:cs typeface="+mn-cs"/>
      </a:defRPr>
    </a:lvl8pPr>
    <a:lvl9pPr marL="3654662" algn="l" defTabSz="9136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a:spcBef>
                <a:spcPct val="30000"/>
              </a:spcBef>
              <a:defRPr sz="1200">
                <a:solidFill>
                  <a:schemeClr val="tx1"/>
                </a:solidFill>
                <a:latin typeface="Calibri" panose="020F0502020204030204" pitchFamily="34" charset="0"/>
              </a:defRPr>
            </a:lvl1pPr>
            <a:lvl2pPr marL="742950" indent="-285750" defTabSz="455613">
              <a:spcBef>
                <a:spcPct val="30000"/>
              </a:spcBef>
              <a:defRPr sz="1200">
                <a:solidFill>
                  <a:schemeClr val="tx1"/>
                </a:solidFill>
                <a:latin typeface="Calibri" panose="020F0502020204030204" pitchFamily="34" charset="0"/>
              </a:defRPr>
            </a:lvl2pPr>
            <a:lvl3pPr marL="1143000" indent="-228600" defTabSz="455613">
              <a:spcBef>
                <a:spcPct val="30000"/>
              </a:spcBef>
              <a:defRPr sz="1200">
                <a:solidFill>
                  <a:schemeClr val="tx1"/>
                </a:solidFill>
                <a:latin typeface="Calibri" panose="020F0502020204030204" pitchFamily="34" charset="0"/>
              </a:defRPr>
            </a:lvl3pPr>
            <a:lvl4pPr marL="1600200" indent="-228600" defTabSz="455613">
              <a:spcBef>
                <a:spcPct val="30000"/>
              </a:spcBef>
              <a:defRPr sz="1200">
                <a:solidFill>
                  <a:schemeClr val="tx1"/>
                </a:solidFill>
                <a:latin typeface="Calibri" panose="020F0502020204030204" pitchFamily="34" charset="0"/>
              </a:defRPr>
            </a:lvl4pPr>
            <a:lvl5pPr marL="2057400" indent="-228600" defTabSz="455613">
              <a:spcBef>
                <a:spcPct val="30000"/>
              </a:spcBef>
              <a:defRPr sz="1200">
                <a:solidFill>
                  <a:schemeClr val="tx1"/>
                </a:solidFill>
                <a:latin typeface="Calibri" panose="020F0502020204030204" pitchFamily="34" charset="0"/>
              </a:defRPr>
            </a:lvl5pPr>
            <a:lvl6pPr marL="2514600" indent="-228600" defTabSz="45561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561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561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561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E8934E9-D41C-4C53-8869-AC1CFFCE155C}" type="slidenum">
              <a:rPr lang="en-ZA" altLang="en-US" smtClean="0"/>
              <a:pPr eaLnBrk="1" hangingPunct="1">
                <a:spcBef>
                  <a:spcPct val="0"/>
                </a:spcBef>
              </a:pPr>
              <a:t>2</a:t>
            </a:fld>
            <a:endParaRPr lang="en-ZA" altLang="en-US" smtClean="0"/>
          </a:p>
        </p:txBody>
      </p:sp>
    </p:spTree>
    <p:extLst>
      <p:ext uri="{BB962C8B-B14F-4D97-AF65-F5344CB8AC3E}">
        <p14:creationId xmlns:p14="http://schemas.microsoft.com/office/powerpoint/2010/main" val="1516692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A4D1BAA-37CC-4B92-844A-AE3BE61FB8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75" y="-303213"/>
            <a:ext cx="9439275" cy="716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Date Placeholder 3">
            <a:extLst>
              <a:ext uri="{FF2B5EF4-FFF2-40B4-BE49-F238E27FC236}">
                <a16:creationId xmlns:a16="http://schemas.microsoft.com/office/drawing/2014/main" id="{D5AFE2B3-4E81-4B57-BC09-FC10929F0FC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AF75099-7A45-4F0D-9172-7D0EADBD5CE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7D4838B-FFA2-4FBE-B344-6D19374D315D}"/>
              </a:ext>
            </a:extLst>
          </p:cNvPr>
          <p:cNvSpPr>
            <a:spLocks noGrp="1"/>
          </p:cNvSpPr>
          <p:nvPr>
            <p:ph type="sldNum" sz="quarter" idx="12"/>
          </p:nvPr>
        </p:nvSpPr>
        <p:spPr/>
        <p:txBody>
          <a:bodyPr/>
          <a:lstStyle>
            <a:lvl1pPr>
              <a:defRPr/>
            </a:lvl1pPr>
          </a:lstStyle>
          <a:p>
            <a:pPr>
              <a:defRPr/>
            </a:pPr>
            <a:fld id="{6AD48AB9-D47C-4392-B960-320845BD79DE}" type="slidenum">
              <a:rPr lang="en-US" altLang="en-US"/>
              <a:pPr>
                <a:defRPr/>
              </a:pPr>
              <a:t>‹#›</a:t>
            </a:fld>
            <a:endParaRPr lang="en-US" altLang="en-US"/>
          </a:p>
        </p:txBody>
      </p:sp>
    </p:spTree>
    <p:extLst>
      <p:ext uri="{BB962C8B-B14F-4D97-AF65-F5344CB8AC3E}">
        <p14:creationId xmlns:p14="http://schemas.microsoft.com/office/powerpoint/2010/main" val="308074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0FCDE7-067A-4D02-B9C4-C56A57C710E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28C5BCD-76F7-4D0C-8453-8E1A39FEC9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653D19-EA4C-48EF-B98E-4BDA9DA2BD7D}"/>
              </a:ext>
            </a:extLst>
          </p:cNvPr>
          <p:cNvSpPr>
            <a:spLocks noGrp="1"/>
          </p:cNvSpPr>
          <p:nvPr>
            <p:ph type="sldNum" sz="quarter" idx="12"/>
          </p:nvPr>
        </p:nvSpPr>
        <p:spPr/>
        <p:txBody>
          <a:bodyPr/>
          <a:lstStyle>
            <a:lvl1pPr>
              <a:defRPr/>
            </a:lvl1pPr>
          </a:lstStyle>
          <a:p>
            <a:pPr>
              <a:defRPr/>
            </a:pPr>
            <a:fld id="{288FCA73-CD2D-46E0-9A00-5BBD87782E87}" type="slidenum">
              <a:rPr lang="en-US" altLang="en-US"/>
              <a:pPr>
                <a:defRPr/>
              </a:pPr>
              <a:t>‹#›</a:t>
            </a:fld>
            <a:endParaRPr lang="en-US" altLang="en-US"/>
          </a:p>
        </p:txBody>
      </p:sp>
    </p:spTree>
    <p:extLst>
      <p:ext uri="{BB962C8B-B14F-4D97-AF65-F5344CB8AC3E}">
        <p14:creationId xmlns:p14="http://schemas.microsoft.com/office/powerpoint/2010/main" val="159939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DD3DBC-A2B9-4351-AE38-140570BD28E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956802B-E3E9-419E-96F5-9C9429EB10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CD0363-C761-4908-A966-2A1398028475}"/>
              </a:ext>
            </a:extLst>
          </p:cNvPr>
          <p:cNvSpPr>
            <a:spLocks noGrp="1"/>
          </p:cNvSpPr>
          <p:nvPr>
            <p:ph type="sldNum" sz="quarter" idx="12"/>
          </p:nvPr>
        </p:nvSpPr>
        <p:spPr/>
        <p:txBody>
          <a:bodyPr/>
          <a:lstStyle>
            <a:lvl1pPr>
              <a:defRPr/>
            </a:lvl1pPr>
          </a:lstStyle>
          <a:p>
            <a:pPr>
              <a:defRPr/>
            </a:pPr>
            <a:fld id="{78D1D565-85FA-41CF-98A5-1687FAE6E65B}" type="slidenum">
              <a:rPr lang="en-US" altLang="en-US"/>
              <a:pPr>
                <a:defRPr/>
              </a:pPr>
              <a:t>‹#›</a:t>
            </a:fld>
            <a:endParaRPr lang="en-US" altLang="en-US"/>
          </a:p>
        </p:txBody>
      </p:sp>
    </p:spTree>
    <p:extLst>
      <p:ext uri="{BB962C8B-B14F-4D97-AF65-F5344CB8AC3E}">
        <p14:creationId xmlns:p14="http://schemas.microsoft.com/office/powerpoint/2010/main" val="269544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598DFB-9753-4676-87E0-2560177D196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588EA6D-E653-4AFC-9EC6-438A2AF6AA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B753A66-FEEC-4210-824E-6E3CF7EACA72}"/>
              </a:ext>
            </a:extLst>
          </p:cNvPr>
          <p:cNvSpPr>
            <a:spLocks noGrp="1"/>
          </p:cNvSpPr>
          <p:nvPr>
            <p:ph type="sldNum" sz="quarter" idx="12"/>
          </p:nvPr>
        </p:nvSpPr>
        <p:spPr/>
        <p:txBody>
          <a:bodyPr/>
          <a:lstStyle>
            <a:lvl1pPr>
              <a:defRPr/>
            </a:lvl1pPr>
          </a:lstStyle>
          <a:p>
            <a:pPr>
              <a:defRPr/>
            </a:pPr>
            <a:fld id="{ACACA887-8CB5-4C1D-AA57-66640B381121}" type="slidenum">
              <a:rPr lang="en-US" altLang="en-US"/>
              <a:pPr>
                <a:defRPr/>
              </a:pPr>
              <a:t>‹#›</a:t>
            </a:fld>
            <a:endParaRPr lang="en-US" altLang="en-US"/>
          </a:p>
        </p:txBody>
      </p:sp>
    </p:spTree>
    <p:extLst>
      <p:ext uri="{BB962C8B-B14F-4D97-AF65-F5344CB8AC3E}">
        <p14:creationId xmlns:p14="http://schemas.microsoft.com/office/powerpoint/2010/main" val="175796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A21AA58-7BA6-4727-91C1-61CBBDA4730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B07ABFD-55C8-4181-A967-DA662BF3F0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62A8091-DA48-4695-9FC4-775B1E360E10}"/>
              </a:ext>
            </a:extLst>
          </p:cNvPr>
          <p:cNvSpPr>
            <a:spLocks noGrp="1"/>
          </p:cNvSpPr>
          <p:nvPr>
            <p:ph type="sldNum" sz="quarter" idx="12"/>
          </p:nvPr>
        </p:nvSpPr>
        <p:spPr/>
        <p:txBody>
          <a:bodyPr/>
          <a:lstStyle>
            <a:lvl1pPr>
              <a:defRPr/>
            </a:lvl1pPr>
          </a:lstStyle>
          <a:p>
            <a:pPr>
              <a:defRPr/>
            </a:pPr>
            <a:fld id="{3E8C44E3-4DC2-4614-AEC7-A3B601BA17F2}" type="slidenum">
              <a:rPr lang="en-US" altLang="en-US"/>
              <a:pPr>
                <a:defRPr/>
              </a:pPr>
              <a:t>‹#›</a:t>
            </a:fld>
            <a:endParaRPr lang="en-US" altLang="en-US"/>
          </a:p>
        </p:txBody>
      </p:sp>
    </p:spTree>
    <p:extLst>
      <p:ext uri="{BB962C8B-B14F-4D97-AF65-F5344CB8AC3E}">
        <p14:creationId xmlns:p14="http://schemas.microsoft.com/office/powerpoint/2010/main" val="117567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351CF4CD-B0C1-45E7-B705-F4E7FFD720E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7FCB870-7B06-40E3-A445-32D39CFE91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605230B-CBDD-43FF-9D9A-17645F1887BA}"/>
              </a:ext>
            </a:extLst>
          </p:cNvPr>
          <p:cNvSpPr>
            <a:spLocks noGrp="1"/>
          </p:cNvSpPr>
          <p:nvPr>
            <p:ph type="sldNum" sz="quarter" idx="12"/>
          </p:nvPr>
        </p:nvSpPr>
        <p:spPr/>
        <p:txBody>
          <a:bodyPr/>
          <a:lstStyle>
            <a:lvl1pPr>
              <a:defRPr/>
            </a:lvl1pPr>
          </a:lstStyle>
          <a:p>
            <a:pPr>
              <a:defRPr/>
            </a:pPr>
            <a:fld id="{C613275E-9942-4E9B-9751-0A51BF58DA92}" type="slidenum">
              <a:rPr lang="en-US" altLang="en-US"/>
              <a:pPr>
                <a:defRPr/>
              </a:pPr>
              <a:t>‹#›</a:t>
            </a:fld>
            <a:endParaRPr lang="en-US" altLang="en-US"/>
          </a:p>
        </p:txBody>
      </p:sp>
    </p:spTree>
    <p:extLst>
      <p:ext uri="{BB962C8B-B14F-4D97-AF65-F5344CB8AC3E}">
        <p14:creationId xmlns:p14="http://schemas.microsoft.com/office/powerpoint/2010/main" val="240506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0A1A4AD8-85E3-4820-9302-6FB6AD114C50}"/>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596059C-371A-4C59-817B-630A0DAAC0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C448F89-09B7-41A9-B645-FA25CDAF7BE8}"/>
              </a:ext>
            </a:extLst>
          </p:cNvPr>
          <p:cNvSpPr>
            <a:spLocks noGrp="1"/>
          </p:cNvSpPr>
          <p:nvPr>
            <p:ph type="sldNum" sz="quarter" idx="12"/>
          </p:nvPr>
        </p:nvSpPr>
        <p:spPr/>
        <p:txBody>
          <a:bodyPr/>
          <a:lstStyle>
            <a:lvl1pPr>
              <a:defRPr/>
            </a:lvl1pPr>
          </a:lstStyle>
          <a:p>
            <a:pPr>
              <a:defRPr/>
            </a:pPr>
            <a:fld id="{302B1143-E088-4D56-93BF-739C1E3E237B}" type="slidenum">
              <a:rPr lang="en-US" altLang="en-US"/>
              <a:pPr>
                <a:defRPr/>
              </a:pPr>
              <a:t>‹#›</a:t>
            </a:fld>
            <a:endParaRPr lang="en-US" altLang="en-US"/>
          </a:p>
        </p:txBody>
      </p:sp>
    </p:spTree>
    <p:extLst>
      <p:ext uri="{BB962C8B-B14F-4D97-AF65-F5344CB8AC3E}">
        <p14:creationId xmlns:p14="http://schemas.microsoft.com/office/powerpoint/2010/main" val="4081670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831B8FB1-FB8D-4103-9F47-85464FC42E90}"/>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9201F243-3A11-4462-8AA9-5303F1163CB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371C658-6716-4258-808E-E5F212D0261A}"/>
              </a:ext>
            </a:extLst>
          </p:cNvPr>
          <p:cNvSpPr>
            <a:spLocks noGrp="1"/>
          </p:cNvSpPr>
          <p:nvPr>
            <p:ph type="sldNum" sz="quarter" idx="12"/>
          </p:nvPr>
        </p:nvSpPr>
        <p:spPr/>
        <p:txBody>
          <a:bodyPr/>
          <a:lstStyle>
            <a:lvl1pPr>
              <a:defRPr/>
            </a:lvl1pPr>
          </a:lstStyle>
          <a:p>
            <a:pPr>
              <a:defRPr/>
            </a:pPr>
            <a:fld id="{312A5732-9408-49B2-89D5-FE94E7635244}" type="slidenum">
              <a:rPr lang="en-US" altLang="en-US"/>
              <a:pPr>
                <a:defRPr/>
              </a:pPr>
              <a:t>‹#›</a:t>
            </a:fld>
            <a:endParaRPr lang="en-US" altLang="en-US"/>
          </a:p>
        </p:txBody>
      </p:sp>
    </p:spTree>
    <p:extLst>
      <p:ext uri="{BB962C8B-B14F-4D97-AF65-F5344CB8AC3E}">
        <p14:creationId xmlns:p14="http://schemas.microsoft.com/office/powerpoint/2010/main" val="277377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569CD80-55BE-43E9-93BC-99D38A6BCFB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D4434502-16DB-4DEA-AA79-B3C3F00FB4C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6A6323B-3CC8-4F6F-B118-196E4D62830F}"/>
              </a:ext>
            </a:extLst>
          </p:cNvPr>
          <p:cNvSpPr>
            <a:spLocks noGrp="1"/>
          </p:cNvSpPr>
          <p:nvPr>
            <p:ph type="sldNum" sz="quarter" idx="12"/>
          </p:nvPr>
        </p:nvSpPr>
        <p:spPr/>
        <p:txBody>
          <a:bodyPr/>
          <a:lstStyle>
            <a:lvl1pPr>
              <a:defRPr/>
            </a:lvl1pPr>
          </a:lstStyle>
          <a:p>
            <a:pPr>
              <a:defRPr/>
            </a:pPr>
            <a:fld id="{B3EF2830-68C6-48D0-A2B5-8DD6BC722C83}" type="slidenum">
              <a:rPr lang="en-US" altLang="en-US"/>
              <a:pPr>
                <a:defRPr/>
              </a:pPr>
              <a:t>‹#›</a:t>
            </a:fld>
            <a:endParaRPr lang="en-US" altLang="en-US"/>
          </a:p>
        </p:txBody>
      </p:sp>
    </p:spTree>
    <p:extLst>
      <p:ext uri="{BB962C8B-B14F-4D97-AF65-F5344CB8AC3E}">
        <p14:creationId xmlns:p14="http://schemas.microsoft.com/office/powerpoint/2010/main" val="392488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305FFDC1-CB53-4B83-880C-32E65321AF9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4DA771F-886D-4D61-9B5B-1D4B7370A8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6E377F6-59ED-49C4-BD3C-75162D0F9F0B}"/>
              </a:ext>
            </a:extLst>
          </p:cNvPr>
          <p:cNvSpPr>
            <a:spLocks noGrp="1"/>
          </p:cNvSpPr>
          <p:nvPr>
            <p:ph type="sldNum" sz="quarter" idx="12"/>
          </p:nvPr>
        </p:nvSpPr>
        <p:spPr/>
        <p:txBody>
          <a:bodyPr/>
          <a:lstStyle>
            <a:lvl1pPr>
              <a:defRPr/>
            </a:lvl1pPr>
          </a:lstStyle>
          <a:p>
            <a:pPr>
              <a:defRPr/>
            </a:pPr>
            <a:fld id="{3AAE1D27-E8FB-4AF5-BEAB-ECF13C21CDCF}" type="slidenum">
              <a:rPr lang="en-US" altLang="en-US"/>
              <a:pPr>
                <a:defRPr/>
              </a:pPr>
              <a:t>‹#›</a:t>
            </a:fld>
            <a:endParaRPr lang="en-US" altLang="en-US"/>
          </a:p>
        </p:txBody>
      </p:sp>
    </p:spTree>
    <p:extLst>
      <p:ext uri="{BB962C8B-B14F-4D97-AF65-F5344CB8AC3E}">
        <p14:creationId xmlns:p14="http://schemas.microsoft.com/office/powerpoint/2010/main" val="2919529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2E92CACD-DE8D-47B6-B4A8-AE4AEB0C833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FD88A01-B78E-44A8-BCA4-B9C554EE5B4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C1AE6F-A24B-4E76-A0B1-5652678DA79D}"/>
              </a:ext>
            </a:extLst>
          </p:cNvPr>
          <p:cNvSpPr>
            <a:spLocks noGrp="1"/>
          </p:cNvSpPr>
          <p:nvPr>
            <p:ph type="sldNum" sz="quarter" idx="12"/>
          </p:nvPr>
        </p:nvSpPr>
        <p:spPr/>
        <p:txBody>
          <a:bodyPr/>
          <a:lstStyle>
            <a:lvl1pPr>
              <a:defRPr/>
            </a:lvl1pPr>
          </a:lstStyle>
          <a:p>
            <a:pPr>
              <a:defRPr/>
            </a:pPr>
            <a:fld id="{9BDCAB8F-A5A0-4032-850B-D7E846BA333A}" type="slidenum">
              <a:rPr lang="en-US" altLang="en-US"/>
              <a:pPr>
                <a:defRPr/>
              </a:pPr>
              <a:t>‹#›</a:t>
            </a:fld>
            <a:endParaRPr lang="en-US" altLang="en-US"/>
          </a:p>
        </p:txBody>
      </p:sp>
    </p:spTree>
    <p:extLst>
      <p:ext uri="{BB962C8B-B14F-4D97-AF65-F5344CB8AC3E}">
        <p14:creationId xmlns:p14="http://schemas.microsoft.com/office/powerpoint/2010/main" val="168412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0"/>
          </a:srgbClr>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AF118C92-42B9-4945-BF77-CBFBF7223BA9}"/>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0813"/>
            <a:ext cx="9296400" cy="705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5236363E-6664-47BB-BE9D-9278593CB9B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8" name="Text Placeholder 2">
            <a:extLst>
              <a:ext uri="{FF2B5EF4-FFF2-40B4-BE49-F238E27FC236}">
                <a16:creationId xmlns:a16="http://schemas.microsoft.com/office/drawing/2014/main" id="{2C0C249F-BF8F-4390-97D1-1A5A1F519798}"/>
              </a:ext>
            </a:extLst>
          </p:cNvPr>
          <p:cNvSpPr>
            <a:spLocks noGrp="1"/>
          </p:cNvSpPr>
          <p:nvPr>
            <p:ph type="body" idx="1"/>
          </p:nvPr>
        </p:nvSpPr>
        <p:spPr bwMode="auto">
          <a:xfrm>
            <a:off x="457200" y="1600200"/>
            <a:ext cx="822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7B762DB0-8669-4C5E-89EC-530666359C2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a:extLst>
              <a:ext uri="{FF2B5EF4-FFF2-40B4-BE49-F238E27FC236}">
                <a16:creationId xmlns:a16="http://schemas.microsoft.com/office/drawing/2014/main" id="{DCDE1FDB-C6ED-460C-9457-BB6E427729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96F175B-BE52-4E62-92DC-C554BC3FECB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AE4AC51-53A5-4874-B364-853D8A81EB09}" type="slidenum">
              <a:rPr lang="en-US" altLang="en-US"/>
              <a:pPr>
                <a:defRPr/>
              </a:pPr>
              <a:t>‹#›</a:t>
            </a:fld>
            <a:endParaRPr lang="en-US" altLang="en-US"/>
          </a:p>
        </p:txBody>
      </p:sp>
    </p:spTree>
    <p:extLst>
      <p:ext uri="{BB962C8B-B14F-4D97-AF65-F5344CB8AC3E}">
        <p14:creationId xmlns:p14="http://schemas.microsoft.com/office/powerpoint/2010/main" val="87235692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457200" rtl="0" eaLnBrk="0" fontAlgn="base" hangingPunct="0">
        <a:spcBef>
          <a:spcPct val="0"/>
        </a:spcBef>
        <a:spcAft>
          <a:spcPct val="0"/>
        </a:spcAft>
        <a:defRPr sz="4000" kern="1200">
          <a:solidFill>
            <a:schemeClr val="tx1"/>
          </a:solidFill>
          <a:latin typeface="+mj-lt"/>
          <a:ea typeface="+mj-ea"/>
          <a:cs typeface="+mj-cs"/>
        </a:defRPr>
      </a:lvl1pPr>
      <a:lvl2pPr algn="l" defTabSz="457200" rtl="0" eaLnBrk="0" fontAlgn="base" hangingPunct="0">
        <a:spcBef>
          <a:spcPct val="0"/>
        </a:spcBef>
        <a:spcAft>
          <a:spcPct val="0"/>
        </a:spcAft>
        <a:defRPr sz="4000">
          <a:solidFill>
            <a:schemeClr val="tx1"/>
          </a:solidFill>
          <a:latin typeface="Calibri" pitchFamily="34" charset="0"/>
        </a:defRPr>
      </a:lvl2pPr>
      <a:lvl3pPr algn="l" defTabSz="457200" rtl="0" eaLnBrk="0" fontAlgn="base" hangingPunct="0">
        <a:spcBef>
          <a:spcPct val="0"/>
        </a:spcBef>
        <a:spcAft>
          <a:spcPct val="0"/>
        </a:spcAft>
        <a:defRPr sz="4000">
          <a:solidFill>
            <a:schemeClr val="tx1"/>
          </a:solidFill>
          <a:latin typeface="Calibri" pitchFamily="34" charset="0"/>
        </a:defRPr>
      </a:lvl3pPr>
      <a:lvl4pPr algn="l" defTabSz="457200" rtl="0" eaLnBrk="0" fontAlgn="base" hangingPunct="0">
        <a:spcBef>
          <a:spcPct val="0"/>
        </a:spcBef>
        <a:spcAft>
          <a:spcPct val="0"/>
        </a:spcAft>
        <a:defRPr sz="4000">
          <a:solidFill>
            <a:schemeClr val="tx1"/>
          </a:solidFill>
          <a:latin typeface="Calibri" pitchFamily="34" charset="0"/>
        </a:defRPr>
      </a:lvl4pPr>
      <a:lvl5pPr algn="l" defTabSz="457200" rtl="0" eaLnBrk="0" fontAlgn="base" hangingPunct="0">
        <a:spcBef>
          <a:spcPct val="0"/>
        </a:spcBef>
        <a:spcAft>
          <a:spcPct val="0"/>
        </a:spcAft>
        <a:defRPr sz="4000">
          <a:solidFill>
            <a:schemeClr val="tx1"/>
          </a:solidFill>
          <a:latin typeface="Calibri" pitchFamily="34" charset="0"/>
        </a:defRPr>
      </a:lvl5pPr>
      <a:lvl6pPr marL="457200" algn="l" defTabSz="457200" rtl="0" fontAlgn="base">
        <a:spcBef>
          <a:spcPct val="0"/>
        </a:spcBef>
        <a:spcAft>
          <a:spcPct val="0"/>
        </a:spcAft>
        <a:defRPr sz="4000">
          <a:solidFill>
            <a:schemeClr val="tx1"/>
          </a:solidFill>
          <a:latin typeface="Calibri" pitchFamily="34" charset="0"/>
        </a:defRPr>
      </a:lvl6pPr>
      <a:lvl7pPr marL="914400" algn="l" defTabSz="457200" rtl="0" fontAlgn="base">
        <a:spcBef>
          <a:spcPct val="0"/>
        </a:spcBef>
        <a:spcAft>
          <a:spcPct val="0"/>
        </a:spcAft>
        <a:defRPr sz="4000">
          <a:solidFill>
            <a:schemeClr val="tx1"/>
          </a:solidFill>
          <a:latin typeface="Calibri" pitchFamily="34" charset="0"/>
        </a:defRPr>
      </a:lvl7pPr>
      <a:lvl8pPr marL="1371600" algn="l" defTabSz="457200" rtl="0" fontAlgn="base">
        <a:spcBef>
          <a:spcPct val="0"/>
        </a:spcBef>
        <a:spcAft>
          <a:spcPct val="0"/>
        </a:spcAft>
        <a:defRPr sz="4000">
          <a:solidFill>
            <a:schemeClr val="tx1"/>
          </a:solidFill>
          <a:latin typeface="Calibri" pitchFamily="34" charset="0"/>
        </a:defRPr>
      </a:lvl8pPr>
      <a:lvl9pPr marL="1828800" algn="l" defTabSz="457200" rtl="0" fontAlgn="base">
        <a:spcBef>
          <a:spcPct val="0"/>
        </a:spcBef>
        <a:spcAft>
          <a:spcPct val="0"/>
        </a:spcAft>
        <a:defRPr sz="40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B024054-1822-4B03-8207-15D2BC4FE6B6}"/>
              </a:ext>
            </a:extLst>
          </p:cNvPr>
          <p:cNvPicPr>
            <a:picLocks noChangeAspect="1"/>
          </p:cNvPicPr>
          <p:nvPr/>
        </p:nvPicPr>
        <p:blipFill rotWithShape="1">
          <a:blip r:embed="rId2">
            <a:extLst>
              <a:ext uri="{28A0092B-C50C-407E-A947-70E740481C1C}">
                <a14:useLocalDpi xmlns:a14="http://schemas.microsoft.com/office/drawing/2010/main" val="0"/>
              </a:ext>
            </a:extLst>
          </a:blip>
          <a:srcRect r="760"/>
          <a:stretch/>
        </p:blipFill>
        <p:spPr>
          <a:xfrm>
            <a:off x="-5680" y="377159"/>
            <a:ext cx="9361040" cy="5335793"/>
          </a:xfrm>
          <a:prstGeom prst="rtTriangle">
            <a:avLst/>
          </a:prstGeom>
        </p:spPr>
      </p:pic>
      <p:pic>
        <p:nvPicPr>
          <p:cNvPr id="7172" name="Picture 1">
            <a:extLst>
              <a:ext uri="{FF2B5EF4-FFF2-40B4-BE49-F238E27FC236}">
                <a16:creationId xmlns:a16="http://schemas.microsoft.com/office/drawing/2014/main" id="{212B3187-2059-4B91-BC0F-29F727B16208}"/>
              </a:ext>
            </a:extLst>
          </p:cNvPr>
          <p:cNvPicPr>
            <a:picLocks noChangeAspect="1"/>
          </p:cNvPicPr>
          <p:nvPr/>
        </p:nvPicPr>
        <p:blipFill>
          <a:blip r:embed="rId3" cstate="print">
            <a:extLst>
              <a:ext uri="{28A0092B-C50C-407E-A947-70E740481C1C}">
                <a14:useLocalDpi xmlns:a14="http://schemas.microsoft.com/office/drawing/2010/main" val="0"/>
              </a:ext>
            </a:extLst>
          </a:blip>
          <a:srcRect t="24004" b="31992"/>
          <a:stretch>
            <a:fillRect/>
          </a:stretch>
        </p:blipFill>
        <p:spPr bwMode="auto">
          <a:xfrm>
            <a:off x="107950" y="5949950"/>
            <a:ext cx="25463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
            <a:extLst>
              <a:ext uri="{FF2B5EF4-FFF2-40B4-BE49-F238E27FC236}">
                <a16:creationId xmlns:a16="http://schemas.microsoft.com/office/drawing/2014/main" id="{589CD31D-4F37-4546-BE94-4A143A22D3E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BAD00B90-FEB2-400E-8E46-398004778651}"/>
              </a:ext>
            </a:extLst>
          </p:cNvPr>
          <p:cNvSpPr/>
          <p:nvPr/>
        </p:nvSpPr>
        <p:spPr>
          <a:xfrm>
            <a:off x="558800" y="377159"/>
            <a:ext cx="8585200" cy="5262979"/>
          </a:xfrm>
          <a:prstGeom prst="rect">
            <a:avLst/>
          </a:prstGeom>
        </p:spPr>
        <p:txBody>
          <a:bodyPr>
            <a:spAutoFit/>
          </a:bodyPr>
          <a:lstStyle/>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endParaRPr kumimoji="0" lang="en-US" sz="2800" b="1" i="0" u="none" strike="noStrike" kern="1200" cap="none" spc="0" normalizeH="0" baseline="0" noProof="0" dirty="0">
              <a:ln>
                <a:noFill/>
              </a:ln>
              <a:solidFill>
                <a:srgbClr val="99FF99">
                  <a:lumMod val="25000"/>
                </a:srgbClr>
              </a:solidFill>
              <a:effectLst>
                <a:outerShdw blurRad="38100" dist="38100" dir="2700000" algn="tl">
                  <a:srgbClr val="000000">
                    <a:alpha val="43137"/>
                  </a:srgbClr>
                </a:outerShdw>
              </a:effectLst>
              <a:uLnTx/>
              <a:uFillTx/>
              <a:latin typeface="Calibri" panose="020F0502020204030204" pitchFamily="34" charset="0"/>
              <a:ea typeface="+mn-ea"/>
              <a:cs typeface="Arial" panose="020B0604020202020204" pitchFamily="34" charset="0"/>
            </a:endParaRPr>
          </a:p>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r>
              <a:rPr lang="en-US" sz="32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OF AGRICULTURE, LAND REFORM &amp; RURAL DEVELOPMENT:</a:t>
            </a:r>
          </a:p>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r>
              <a:rPr kumimoji="0" lang="en-US" sz="3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INPUTS</a:t>
            </a:r>
            <a:r>
              <a:rPr kumimoji="0" lang="en-US" sz="3200" b="1" i="0" u="none" strike="noStrike" kern="1200" cap="none" spc="0" normalizeH="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 ON CANNABIS FOR PRIVAE PURPOSES BILL</a:t>
            </a:r>
            <a:endParaRPr lang="en-US" sz="3200" b="1" baseline="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995363" eaLnBrk="0" fontAlgn="base" hangingPunct="0">
              <a:spcBef>
                <a:spcPct val="0"/>
              </a:spcBef>
              <a:spcAft>
                <a:spcPct val="0"/>
              </a:spcAft>
              <a:tabLst>
                <a:tab pos="714375" algn="l"/>
              </a:tabLst>
              <a:defRPr/>
            </a:pPr>
            <a:r>
              <a:rPr lang="en-US" sz="32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PORTFOLIO COMMITTEE ON JUSTICE AND CORRECTIONAL SERVICES</a:t>
            </a:r>
            <a:r>
              <a:rPr lang="en-US" sz="3200" b="1" noProof="0"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kumimoji="0" lang="en-US" sz="3200" b="1" i="0" u="none" strike="noStrike" kern="1200" cap="none" spc="0" normalizeH="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 </a:t>
            </a:r>
          </a:p>
          <a:p>
            <a:pPr lvl="0" algn="ctr" defTabSz="995363" eaLnBrk="0" fontAlgn="base" hangingPunct="0">
              <a:spcBef>
                <a:spcPct val="0"/>
              </a:spcBef>
              <a:spcAft>
                <a:spcPct val="0"/>
              </a:spcAft>
              <a:tabLst>
                <a:tab pos="714375" algn="l"/>
              </a:tabLst>
              <a:defRPr/>
            </a:pPr>
            <a:endParaRPr lang="en-US" sz="32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995363" eaLnBrk="0" fontAlgn="base" hangingPunct="0">
              <a:spcBef>
                <a:spcPct val="0"/>
              </a:spcBef>
              <a:spcAft>
                <a:spcPct val="0"/>
              </a:spcAft>
              <a:tabLst>
                <a:tab pos="714375" algn="l"/>
              </a:tabLst>
              <a:defRPr/>
            </a:pPr>
            <a:r>
              <a:rPr kumimoji="0" lang="en-US" sz="3200" b="1" i="0" u="none" strike="noStrike" kern="1200" cap="none" spc="0" normalizeH="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25 Aug 2021</a:t>
            </a:r>
            <a:endParaRPr kumimoji="0" lang="en-US" sz="3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endParaRPr lang="en-US" sz="32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r>
              <a:rPr kumimoji="0" lang="en-US"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Arial" panose="020B0604020202020204" pitchFamily="34" charset="0"/>
              </a:rPr>
              <a:t> </a:t>
            </a:r>
            <a:endParaRPr kumimoji="0" 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chor="t" anchorCtr="0"/>
          <a:lstStyle/>
          <a:p>
            <a:r>
              <a:rPr lang="en-ZA" sz="2800" b="1" dirty="0" smtClean="0"/>
              <a:t>6. Alignment of the Bill with Policy Pronouncements</a:t>
            </a:r>
            <a:endParaRPr lang="en-ZA" sz="2800" b="1" dirty="0"/>
          </a:p>
        </p:txBody>
      </p:sp>
      <p:sp>
        <p:nvSpPr>
          <p:cNvPr id="3" name="Content Placeholder 2"/>
          <p:cNvSpPr>
            <a:spLocks noGrp="1"/>
          </p:cNvSpPr>
          <p:nvPr>
            <p:ph idx="1"/>
          </p:nvPr>
        </p:nvSpPr>
        <p:spPr>
          <a:xfrm>
            <a:off x="457200" y="914400"/>
            <a:ext cx="8229600" cy="2895600"/>
          </a:xfrm>
        </p:spPr>
        <p:txBody>
          <a:bodyPr/>
          <a:lstStyle/>
          <a:p>
            <a:r>
              <a:rPr lang="en-ZA" sz="2400" dirty="0" smtClean="0"/>
              <a:t>Mindful that the Bill aims to respond to the Prince judgement, it </a:t>
            </a:r>
            <a:r>
              <a:rPr lang="en-ZA" sz="2400" u="sng" dirty="0" smtClean="0"/>
              <a:t>fails</a:t>
            </a:r>
            <a:r>
              <a:rPr lang="en-ZA" sz="2400" dirty="0" smtClean="0">
                <a:solidFill>
                  <a:srgbClr val="FF0000"/>
                </a:solidFill>
              </a:rPr>
              <a:t> </a:t>
            </a:r>
            <a:r>
              <a:rPr lang="en-ZA" sz="2400" dirty="0" smtClean="0"/>
              <a:t>to establish a regulatory framework to:</a:t>
            </a:r>
          </a:p>
          <a:p>
            <a:pPr lvl="1">
              <a:buFont typeface="Wingdings" panose="05000000000000000000" pitchFamily="2" charset="2"/>
              <a:buChar char="Ø"/>
            </a:pPr>
            <a:r>
              <a:rPr lang="en-ZA" sz="2400" dirty="0" smtClean="0"/>
              <a:t>Take into account the 2018 Job Summit Agreement to develop the Cannabis sector;</a:t>
            </a:r>
          </a:p>
          <a:p>
            <a:pPr lvl="1">
              <a:buFont typeface="Wingdings" panose="05000000000000000000" pitchFamily="2" charset="2"/>
              <a:buChar char="Ø"/>
            </a:pPr>
            <a:r>
              <a:rPr lang="en-ZA" sz="2400" dirty="0" smtClean="0"/>
              <a:t>support t</a:t>
            </a:r>
            <a:r>
              <a:rPr lang="en-GB" sz="2400" dirty="0" smtClean="0"/>
              <a:t>he 2019 Cabinet decision to develop an </a:t>
            </a:r>
            <a:r>
              <a:rPr lang="en-GB" sz="2400" dirty="0"/>
              <a:t>Industrial Strategy for </a:t>
            </a:r>
            <a:r>
              <a:rPr lang="en-GB" sz="2400" dirty="0" smtClean="0"/>
              <a:t>Cannabis;</a:t>
            </a:r>
          </a:p>
          <a:p>
            <a:pPr lvl="1">
              <a:buFont typeface="Wingdings" panose="05000000000000000000" pitchFamily="2" charset="2"/>
              <a:buChar char="Ø"/>
            </a:pPr>
            <a:r>
              <a:rPr lang="en-ZA" sz="2400" dirty="0" smtClean="0"/>
              <a:t>Support the 2020 </a:t>
            </a:r>
            <a:r>
              <a:rPr lang="en-ZA" sz="2400" dirty="0"/>
              <a:t>SONA </a:t>
            </a:r>
            <a:r>
              <a:rPr lang="en-ZA" sz="2400" dirty="0" smtClean="0"/>
              <a:t>pronouncement on the development of regulatory measures to  “</a:t>
            </a:r>
            <a:r>
              <a:rPr lang="en-US" sz="2400" dirty="0" smtClean="0"/>
              <a:t>open </a:t>
            </a:r>
            <a:r>
              <a:rPr lang="en-US" sz="2400" dirty="0"/>
              <a:t>up and regulate the commercial use of hemp </a:t>
            </a:r>
            <a:r>
              <a:rPr lang="en-US" sz="2400" dirty="0" smtClean="0"/>
              <a:t>products”</a:t>
            </a:r>
            <a:endParaRPr lang="en-ZA" sz="2400" dirty="0"/>
          </a:p>
          <a:p>
            <a:pPr marL="0" indent="0">
              <a:buNone/>
            </a:pPr>
            <a:endParaRPr lang="en-GB" dirty="0" smtClean="0"/>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10</a:t>
            </a:fld>
            <a:endParaRPr lang="en-US" altLang="en-US"/>
          </a:p>
        </p:txBody>
      </p:sp>
    </p:spTree>
    <p:extLst>
      <p:ext uri="{BB962C8B-B14F-4D97-AF65-F5344CB8AC3E}">
        <p14:creationId xmlns:p14="http://schemas.microsoft.com/office/powerpoint/2010/main" val="420040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425"/>
            <a:ext cx="8229600" cy="815975"/>
          </a:xfrm>
        </p:spPr>
        <p:txBody>
          <a:bodyPr anchor="t" anchorCtr="0"/>
          <a:lstStyle/>
          <a:p>
            <a:r>
              <a:rPr lang="en-ZA" sz="2800" b="1" dirty="0" smtClean="0"/>
              <a:t>7.	Other considerations</a:t>
            </a:r>
            <a:r>
              <a:rPr lang="en-ZA" dirty="0" smtClean="0"/>
              <a:t>:</a:t>
            </a:r>
            <a:endParaRPr lang="en-ZA" dirty="0"/>
          </a:p>
        </p:txBody>
      </p:sp>
      <p:sp>
        <p:nvSpPr>
          <p:cNvPr id="3" name="Content Placeholder 2"/>
          <p:cNvSpPr>
            <a:spLocks noGrp="1"/>
          </p:cNvSpPr>
          <p:nvPr>
            <p:ph idx="1"/>
          </p:nvPr>
        </p:nvSpPr>
        <p:spPr>
          <a:xfrm>
            <a:off x="457200" y="914400"/>
            <a:ext cx="8229600" cy="2895600"/>
          </a:xfrm>
        </p:spPr>
        <p:txBody>
          <a:bodyPr/>
          <a:lstStyle/>
          <a:p>
            <a:pPr algn="just"/>
            <a:r>
              <a:rPr lang="en-ZA" sz="2400" dirty="0" smtClean="0"/>
              <a:t>Cannabis has an extended history amongst growers in EC &amp; KZN and the associated traditional knowledge (medicinal &amp; recreational purposes) is well-known.</a:t>
            </a:r>
          </a:p>
          <a:p>
            <a:pPr algn="just"/>
            <a:r>
              <a:rPr lang="en-ZA" sz="2400" dirty="0" smtClean="0"/>
              <a:t>Despite </a:t>
            </a:r>
            <a:r>
              <a:rPr lang="en-ZA" sz="2400" dirty="0" err="1" smtClean="0"/>
              <a:t>criminilisation</a:t>
            </a:r>
            <a:r>
              <a:rPr lang="en-ZA" sz="2400" dirty="0" smtClean="0"/>
              <a:t>, Cannabis remains the main cash crops in areas of KZN &amp; EC. It is estimated that  a typical Cannabis grower in </a:t>
            </a:r>
            <a:r>
              <a:rPr lang="en-ZA" sz="2400" dirty="0" err="1" smtClean="0"/>
              <a:t>Mpondoland</a:t>
            </a:r>
            <a:r>
              <a:rPr lang="en-ZA" sz="2400" dirty="0" smtClean="0"/>
              <a:t> generates an income of close to R30 000 per annum from half a hectare </a:t>
            </a:r>
            <a:r>
              <a:rPr lang="en-ZA" sz="2400" dirty="0"/>
              <a:t>o</a:t>
            </a:r>
            <a:r>
              <a:rPr lang="en-ZA" sz="2400" dirty="0" smtClean="0"/>
              <a:t>f cultivation.</a:t>
            </a:r>
          </a:p>
          <a:p>
            <a:pPr algn="just"/>
            <a:r>
              <a:rPr lang="en-ZA" sz="2400" dirty="0" smtClean="0"/>
              <a:t>It is therefore important that a comprehensive legal and policy framework be put in place to ensure that legalisation and formalization of the Cannabis industry do not lead to exclusion of these traditional growers.</a:t>
            </a:r>
          </a:p>
          <a:p>
            <a:endParaRPr lang="en-ZA" sz="2400" dirty="0"/>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11</a:t>
            </a:fld>
            <a:endParaRPr lang="en-US" altLang="en-US"/>
          </a:p>
        </p:txBody>
      </p:sp>
    </p:spTree>
    <p:extLst>
      <p:ext uri="{BB962C8B-B14F-4D97-AF65-F5344CB8AC3E}">
        <p14:creationId xmlns:p14="http://schemas.microsoft.com/office/powerpoint/2010/main" val="2752149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42"/>
            <a:ext cx="8229600" cy="1143000"/>
          </a:xfrm>
          <a:solidFill>
            <a:schemeClr val="bg1"/>
          </a:solidFill>
        </p:spPr>
        <p:txBody>
          <a:bodyPr/>
          <a:lstStyle/>
          <a:p>
            <a:r>
              <a:rPr lang="en-US" sz="2400" b="1" dirty="0" smtClean="0"/>
              <a:t>8.	CONCLUDING</a:t>
            </a:r>
            <a:r>
              <a:rPr lang="en-US" b="1" dirty="0" smtClean="0"/>
              <a:t> </a:t>
            </a:r>
            <a:r>
              <a:rPr lang="en-US" sz="2400" b="1" dirty="0" smtClean="0"/>
              <a:t>REMARKS</a:t>
            </a:r>
            <a:endParaRPr lang="en-US" sz="2400" b="1" dirty="0"/>
          </a:p>
        </p:txBody>
      </p:sp>
      <p:sp>
        <p:nvSpPr>
          <p:cNvPr id="3" name="Content Placeholder 2"/>
          <p:cNvSpPr>
            <a:spLocks noGrp="1"/>
          </p:cNvSpPr>
          <p:nvPr>
            <p:ph idx="1"/>
          </p:nvPr>
        </p:nvSpPr>
        <p:spPr>
          <a:xfrm>
            <a:off x="457200" y="1066800"/>
            <a:ext cx="8229600" cy="2895600"/>
          </a:xfrm>
        </p:spPr>
        <p:txBody>
          <a:bodyPr/>
          <a:lstStyle/>
          <a:p>
            <a:r>
              <a:rPr lang="en-US" sz="2400" dirty="0" smtClean="0"/>
              <a:t>DALRRD</a:t>
            </a:r>
          </a:p>
          <a:p>
            <a:pPr lvl="1">
              <a:buFont typeface="Wingdings" panose="05000000000000000000" pitchFamily="2" charset="2"/>
              <a:buChar char="q"/>
            </a:pPr>
            <a:r>
              <a:rPr lang="en-US" sz="2000" dirty="0" smtClean="0"/>
              <a:t> </a:t>
            </a:r>
            <a:r>
              <a:rPr lang="en-US" sz="2400" dirty="0" smtClean="0"/>
              <a:t>generally supports the Bill; but the Committee to seriously consider the opportunity to comprehensively deal with Cannabis commercialization;</a:t>
            </a:r>
          </a:p>
          <a:p>
            <a:pPr lvl="1">
              <a:buFont typeface="Wingdings" panose="05000000000000000000" pitchFamily="2" charset="2"/>
              <a:buChar char="q"/>
            </a:pPr>
            <a:r>
              <a:rPr lang="en-US" sz="2400" dirty="0" smtClean="0"/>
              <a:t>seeks clarity on the areas identified; and</a:t>
            </a:r>
          </a:p>
          <a:p>
            <a:pPr lvl="1">
              <a:buFont typeface="Wingdings" panose="05000000000000000000" pitchFamily="2" charset="2"/>
              <a:buChar char="q"/>
            </a:pPr>
            <a:r>
              <a:rPr lang="en-US" sz="2400" dirty="0" smtClean="0"/>
              <a:t>requests an opportunity to engage extensively on the development of the Regulations.</a:t>
            </a:r>
          </a:p>
          <a:p>
            <a:pPr lvl="1">
              <a:buFont typeface="Wingdings" panose="05000000000000000000" pitchFamily="2" charset="2"/>
              <a:buChar char="q"/>
            </a:pPr>
            <a:endParaRPr lang="en-US" sz="2400" dirty="0" smtClean="0"/>
          </a:p>
          <a:p>
            <a:endParaRPr lang="en-US" dirty="0"/>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12</a:t>
            </a:fld>
            <a:endParaRPr lang="en-US" altLang="en-US"/>
          </a:p>
        </p:txBody>
      </p:sp>
    </p:spTree>
    <p:extLst>
      <p:ext uri="{BB962C8B-B14F-4D97-AF65-F5344CB8AC3E}">
        <p14:creationId xmlns:p14="http://schemas.microsoft.com/office/powerpoint/2010/main" val="10542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4419600"/>
          </a:xfrm>
        </p:spPr>
        <p:txBody>
          <a:bodyPr/>
          <a:lstStyle/>
          <a:p>
            <a:pPr marL="0" lvl="0" indent="0" algn="ctr">
              <a:buNone/>
            </a:pPr>
            <a:endParaRPr lang="en-ZA" sz="2400" dirty="0" smtClean="0"/>
          </a:p>
          <a:p>
            <a:pPr marL="0" lvl="0" indent="0" algn="ctr">
              <a:buNone/>
            </a:pPr>
            <a:endParaRPr lang="en-ZA" sz="2400" dirty="0"/>
          </a:p>
          <a:p>
            <a:pPr marL="0" lvl="0" indent="0" algn="ctr">
              <a:buNone/>
            </a:pPr>
            <a:r>
              <a:rPr lang="en-ZA" sz="4000" b="1" i="1" dirty="0" smtClean="0"/>
              <a:t>Thank You</a:t>
            </a:r>
            <a:endParaRPr lang="en-ZA" sz="4000" b="1" i="1" dirty="0"/>
          </a:p>
          <a:p>
            <a:pPr marL="0" indent="0" algn="just">
              <a:buNone/>
            </a:pPr>
            <a:endParaRPr lang="en-ZA" sz="2400" dirty="0">
              <a:solidFill>
                <a:srgbClr val="FF0000"/>
              </a:solidFill>
            </a:endParaRPr>
          </a:p>
          <a:p>
            <a:pPr marL="0" indent="0" algn="just">
              <a:buNone/>
            </a:pPr>
            <a:endParaRPr lang="en-ZA" sz="2400" dirty="0"/>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13</a:t>
            </a:fld>
            <a:endParaRPr lang="en-US" altLang="en-US"/>
          </a:p>
        </p:txBody>
      </p:sp>
    </p:spTree>
    <p:extLst>
      <p:ext uri="{BB962C8B-B14F-4D97-AF65-F5344CB8AC3E}">
        <p14:creationId xmlns:p14="http://schemas.microsoft.com/office/powerpoint/2010/main" val="396871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509DB512-43B7-4292-A2D9-A161AE169C37}"/>
              </a:ext>
            </a:extLst>
          </p:cNvPr>
          <p:cNvSpPr>
            <a:spLocks noGrp="1"/>
          </p:cNvSpPr>
          <p:nvPr>
            <p:ph idx="1"/>
          </p:nvPr>
        </p:nvSpPr>
        <p:spPr>
          <a:xfrm>
            <a:off x="503238" y="990600"/>
            <a:ext cx="8316912" cy="4238625"/>
          </a:xfrm>
        </p:spPr>
        <p:txBody>
          <a:bodyPr/>
          <a:lstStyle/>
          <a:p>
            <a:pPr>
              <a:lnSpc>
                <a:spcPct val="150000"/>
              </a:lnSpc>
              <a:buAutoNum type="arabicPeriod"/>
              <a:defRPr/>
            </a:pPr>
            <a:r>
              <a:rPr lang="en-ZA" sz="1800" b="1" dirty="0" smtClean="0"/>
              <a:t>Purpose </a:t>
            </a:r>
            <a:r>
              <a:rPr lang="en-ZA" sz="1800" b="1" dirty="0"/>
              <a:t>of the </a:t>
            </a:r>
            <a:r>
              <a:rPr lang="en-ZA" sz="1800" b="1" dirty="0" smtClean="0"/>
              <a:t>Bill</a:t>
            </a:r>
          </a:p>
          <a:p>
            <a:pPr>
              <a:lnSpc>
                <a:spcPct val="150000"/>
              </a:lnSpc>
              <a:buAutoNum type="arabicPeriod"/>
              <a:defRPr/>
            </a:pPr>
            <a:r>
              <a:rPr lang="en-ZA" sz="1800" b="1" dirty="0" smtClean="0"/>
              <a:t>Selected Definitions</a:t>
            </a:r>
          </a:p>
          <a:p>
            <a:pPr>
              <a:lnSpc>
                <a:spcPct val="150000"/>
              </a:lnSpc>
              <a:buAutoNum type="arabicPeriod"/>
              <a:defRPr/>
            </a:pPr>
            <a:r>
              <a:rPr lang="en-ZA" sz="1800" b="1" dirty="0" smtClean="0"/>
              <a:t>Cultivation Offences</a:t>
            </a:r>
          </a:p>
          <a:p>
            <a:pPr>
              <a:lnSpc>
                <a:spcPct val="150000"/>
              </a:lnSpc>
              <a:buAutoNum type="arabicPeriod"/>
              <a:defRPr/>
            </a:pPr>
            <a:r>
              <a:rPr lang="en-ZA" sz="1800" b="1" dirty="0" smtClean="0"/>
              <a:t>Regulation</a:t>
            </a:r>
          </a:p>
          <a:p>
            <a:pPr>
              <a:lnSpc>
                <a:spcPct val="150000"/>
              </a:lnSpc>
              <a:buAutoNum type="arabicPeriod"/>
              <a:defRPr/>
            </a:pPr>
            <a:r>
              <a:rPr lang="en-US" sz="1800" b="1" dirty="0"/>
              <a:t>Repeal or amendment of </a:t>
            </a:r>
            <a:r>
              <a:rPr lang="en-US" sz="1800" b="1" dirty="0" smtClean="0"/>
              <a:t>laws</a:t>
            </a:r>
          </a:p>
          <a:p>
            <a:pPr>
              <a:lnSpc>
                <a:spcPct val="150000"/>
              </a:lnSpc>
              <a:buAutoNum type="arabicPeriod"/>
              <a:defRPr/>
            </a:pPr>
            <a:r>
              <a:rPr lang="en-ZA" sz="1800" b="1" dirty="0"/>
              <a:t>Alignment of the Bill with Policy </a:t>
            </a:r>
            <a:r>
              <a:rPr lang="en-ZA" sz="1800" b="1" dirty="0" smtClean="0"/>
              <a:t>Pronouncements</a:t>
            </a:r>
          </a:p>
          <a:p>
            <a:pPr>
              <a:lnSpc>
                <a:spcPct val="150000"/>
              </a:lnSpc>
              <a:buAutoNum type="arabicPeriod"/>
              <a:defRPr/>
            </a:pPr>
            <a:r>
              <a:rPr lang="en-ZA" sz="1800" b="1" dirty="0"/>
              <a:t>Other </a:t>
            </a:r>
            <a:r>
              <a:rPr lang="en-ZA" sz="1800" b="1" dirty="0" smtClean="0"/>
              <a:t>considerations</a:t>
            </a:r>
          </a:p>
          <a:p>
            <a:pPr>
              <a:lnSpc>
                <a:spcPct val="150000"/>
              </a:lnSpc>
              <a:buAutoNum type="arabicPeriod"/>
              <a:defRPr/>
            </a:pPr>
            <a:r>
              <a:rPr lang="en-ZA" sz="1800" b="1" dirty="0" smtClean="0"/>
              <a:t>Concluding remarks</a:t>
            </a:r>
          </a:p>
          <a:p>
            <a:pPr>
              <a:lnSpc>
                <a:spcPct val="150000"/>
              </a:lnSpc>
              <a:buAutoNum type="arabicPeriod"/>
              <a:defRPr/>
            </a:pPr>
            <a:endParaRPr lang="en-ZA" altLang="en-US" sz="1800" dirty="0">
              <a:cs typeface="Arial" panose="020B0604020202020204" pitchFamily="34" charset="0"/>
            </a:endParaRPr>
          </a:p>
        </p:txBody>
      </p:sp>
      <p:pic>
        <p:nvPicPr>
          <p:cNvPr id="921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949950"/>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1"/>
          <p:cNvPicPr>
            <a:picLocks noChangeAspect="1"/>
          </p:cNvPicPr>
          <p:nvPr/>
        </p:nvPicPr>
        <p:blipFill>
          <a:blip r:embed="rId4" cstate="print">
            <a:extLst>
              <a:ext uri="{28A0092B-C50C-407E-A947-70E740481C1C}">
                <a14:useLocalDpi xmlns:a14="http://schemas.microsoft.com/office/drawing/2010/main" val="0"/>
              </a:ext>
            </a:extLst>
          </a:blip>
          <a:srcRect t="24004" b="31992"/>
          <a:stretch>
            <a:fillRect/>
          </a:stretch>
        </p:blipFill>
        <p:spPr bwMode="auto">
          <a:xfrm>
            <a:off x="107950" y="5949950"/>
            <a:ext cx="25463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F442F62F-3745-49C8-ACCF-A0ABA2309EF8}"/>
              </a:ext>
            </a:extLst>
          </p:cNvPr>
          <p:cNvSpPr>
            <a:spLocks noGrp="1"/>
          </p:cNvSpPr>
          <p:nvPr>
            <p:ph type="title"/>
          </p:nvPr>
        </p:nvSpPr>
        <p:spPr>
          <a:xfrm>
            <a:off x="682625" y="-100013"/>
            <a:ext cx="7591425" cy="936626"/>
          </a:xfrm>
        </p:spPr>
        <p:txBody>
          <a:bodyPr/>
          <a:lstStyle/>
          <a:p>
            <a:pPr algn="ctr" eaLnBrk="1" hangingPunct="1">
              <a:defRPr/>
            </a:pPr>
            <a:r>
              <a:rPr lang="en-US" altLang="en-US" sz="2400" b="1" dirty="0">
                <a:solidFill>
                  <a:srgbClr val="006600"/>
                </a:solidFill>
                <a:ea typeface="+mn-ea"/>
                <a:cs typeface="+mn-cs"/>
              </a:rPr>
              <a:t/>
            </a:r>
            <a:br>
              <a:rPr lang="en-US" altLang="en-US" sz="2400" b="1" dirty="0">
                <a:solidFill>
                  <a:srgbClr val="006600"/>
                </a:solidFill>
                <a:ea typeface="+mn-ea"/>
                <a:cs typeface="+mn-cs"/>
              </a:rPr>
            </a:br>
            <a:r>
              <a:rPr lang="en-US" altLang="en-US" sz="2800" b="1" dirty="0" smtClean="0">
                <a:solidFill>
                  <a:srgbClr val="006600"/>
                </a:solidFill>
                <a:ea typeface="+mn-ea"/>
                <a:cs typeface="+mn-cs"/>
              </a:rPr>
              <a:t>TABLE OF CONTENTS </a:t>
            </a:r>
            <a:r>
              <a:rPr lang="en-US" altLang="en-US" sz="2800" b="1" dirty="0">
                <a:solidFill>
                  <a:srgbClr val="006600"/>
                </a:solidFill>
                <a:ea typeface="+mn-ea"/>
                <a:cs typeface="+mn-cs"/>
              </a:rPr>
              <a:t/>
            </a:r>
            <a:br>
              <a:rPr lang="en-US" altLang="en-US" sz="2800" b="1" dirty="0">
                <a:solidFill>
                  <a:srgbClr val="006600"/>
                </a:solidFill>
                <a:ea typeface="+mn-ea"/>
                <a:cs typeface="+mn-cs"/>
              </a:rPr>
            </a:br>
            <a:r>
              <a:rPr lang="en-US" altLang="en-US" sz="2400" dirty="0" smtClean="0">
                <a:ea typeface="+mn-ea"/>
                <a:cs typeface="+mn-cs"/>
              </a:rPr>
              <a:t>	</a:t>
            </a:r>
            <a:endParaRPr lang="en-ZA" dirty="0"/>
          </a:p>
        </p:txBody>
      </p:sp>
    </p:spTree>
    <p:extLst>
      <p:ext uri="{BB962C8B-B14F-4D97-AF65-F5344CB8AC3E}">
        <p14:creationId xmlns:p14="http://schemas.microsoft.com/office/powerpoint/2010/main" val="1926911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22" y="98425"/>
            <a:ext cx="8229600" cy="784225"/>
          </a:xfrm>
        </p:spPr>
        <p:txBody>
          <a:bodyPr anchor="t" anchorCtr="0"/>
          <a:lstStyle/>
          <a:p>
            <a:r>
              <a:rPr lang="en-ZA" sz="2800" b="1" dirty="0" smtClean="0"/>
              <a:t>1.	Purpose of the Bill</a:t>
            </a:r>
            <a:endParaRPr lang="en-ZA" sz="2800" b="1" dirty="0"/>
          </a:p>
        </p:txBody>
      </p:sp>
      <p:sp>
        <p:nvSpPr>
          <p:cNvPr id="3" name="Content Placeholder 2"/>
          <p:cNvSpPr>
            <a:spLocks noGrp="1"/>
          </p:cNvSpPr>
          <p:nvPr>
            <p:ph idx="1"/>
          </p:nvPr>
        </p:nvSpPr>
        <p:spPr>
          <a:xfrm>
            <a:off x="228600" y="2667000"/>
            <a:ext cx="8229600" cy="2895600"/>
          </a:xfrm>
        </p:spPr>
        <p:txBody>
          <a:bodyPr>
            <a:noAutofit/>
          </a:bodyPr>
          <a:lstStyle/>
          <a:p>
            <a:pPr marL="0" indent="0" algn="just">
              <a:buNone/>
            </a:pPr>
            <a:r>
              <a:rPr lang="en-US" sz="1800" b="1" dirty="0" smtClean="0"/>
              <a:t>DALRRD Position: Cannabis Master Plan:</a:t>
            </a:r>
          </a:p>
          <a:p>
            <a:pPr marL="0" indent="0" algn="just">
              <a:buNone/>
            </a:pPr>
            <a:r>
              <a:rPr lang="en-GB" sz="1800" dirty="0"/>
              <a:t>The purpose of the Master Plan is to provide a broad framework for the development and growth of the South African Cannabis industry in order to contribute to economic development, job creation, inclusive participation, rural development and poverty alleviation</a:t>
            </a:r>
            <a:r>
              <a:rPr lang="en-GB" sz="1800" dirty="0" smtClean="0"/>
              <a:t>.</a:t>
            </a:r>
          </a:p>
          <a:p>
            <a:pPr marL="0" indent="0" algn="just">
              <a:buNone/>
            </a:pPr>
            <a:r>
              <a:rPr lang="en-GB" sz="1800" dirty="0" smtClean="0"/>
              <a:t>The Master Plan:</a:t>
            </a:r>
          </a:p>
          <a:p>
            <a:pPr algn="just"/>
            <a:r>
              <a:rPr lang="en-GB" sz="1800" dirty="0" smtClean="0"/>
              <a:t> focuses on both Dagga and Hemp but mindful of the legislation which still prohibits commercialization of Dagga &amp; Hemp.</a:t>
            </a:r>
          </a:p>
          <a:p>
            <a:pPr algn="just"/>
            <a:r>
              <a:rPr lang="en-US" sz="1800" dirty="0" smtClean="0"/>
              <a:t>Proposes a pillar to deal with the development of the appropriate legal framework </a:t>
            </a:r>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3</a:t>
            </a:fld>
            <a:endParaRPr lang="en-US" altLang="en-US"/>
          </a:p>
        </p:txBody>
      </p:sp>
      <p:sp>
        <p:nvSpPr>
          <p:cNvPr id="6" name="Content Placeholder 2"/>
          <p:cNvSpPr txBox="1">
            <a:spLocks/>
          </p:cNvSpPr>
          <p:nvPr/>
        </p:nvSpPr>
        <p:spPr bwMode="auto">
          <a:xfrm>
            <a:off x="457200" y="882650"/>
            <a:ext cx="8229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400" b="1" dirty="0" smtClean="0"/>
              <a:t>Provide the right to an adult person to possess, cultivate prescribed  quantity of cannabis plants and consume cannabis</a:t>
            </a:r>
          </a:p>
          <a:p>
            <a:pPr algn="just"/>
            <a:r>
              <a:rPr lang="en-US" sz="2400" b="1" dirty="0" smtClean="0"/>
              <a:t>No </a:t>
            </a:r>
            <a:r>
              <a:rPr lang="en-US" sz="2400" b="1" u="sng" dirty="0" smtClean="0"/>
              <a:t>Commercialization</a:t>
            </a:r>
            <a:r>
              <a:rPr lang="en-US" sz="2400" b="1" dirty="0" smtClean="0"/>
              <a:t> is intended</a:t>
            </a:r>
          </a:p>
        </p:txBody>
      </p:sp>
    </p:spTree>
    <p:extLst>
      <p:ext uri="{BB962C8B-B14F-4D97-AF65-F5344CB8AC3E}">
        <p14:creationId xmlns:p14="http://schemas.microsoft.com/office/powerpoint/2010/main" val="418901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728" y="274638"/>
            <a:ext cx="8196072" cy="1143000"/>
          </a:xfrm>
        </p:spPr>
        <p:txBody>
          <a:bodyPr anchor="t" anchorCtr="0"/>
          <a:lstStyle/>
          <a:p>
            <a:r>
              <a:rPr lang="en-ZA" sz="2800" b="1" dirty="0" smtClean="0"/>
              <a:t>2. SELECTED DEFINITIONS</a:t>
            </a:r>
            <a:endParaRPr lang="en-ZA" sz="2800" b="1" dirty="0"/>
          </a:p>
        </p:txBody>
      </p:sp>
      <p:sp>
        <p:nvSpPr>
          <p:cNvPr id="3" name="Content Placeholder 2"/>
          <p:cNvSpPr>
            <a:spLocks noGrp="1"/>
          </p:cNvSpPr>
          <p:nvPr>
            <p:ph idx="1"/>
          </p:nvPr>
        </p:nvSpPr>
        <p:spPr>
          <a:xfrm>
            <a:off x="76200" y="2065338"/>
            <a:ext cx="8348472" cy="1592262"/>
          </a:xfrm>
        </p:spPr>
        <p:txBody>
          <a:bodyPr/>
          <a:lstStyle/>
          <a:p>
            <a:pPr marL="0" indent="0">
              <a:buNone/>
            </a:pPr>
            <a:r>
              <a:rPr lang="en-US" sz="2000" b="1" dirty="0" smtClean="0"/>
              <a:t>‘‘</a:t>
            </a:r>
            <a:r>
              <a:rPr lang="en-US" sz="2000" b="1" dirty="0"/>
              <a:t>hemp’’ </a:t>
            </a:r>
            <a:r>
              <a:rPr lang="en-US" sz="2000" dirty="0"/>
              <a:t>means a plant of the genus Cannabis which—</a:t>
            </a:r>
          </a:p>
          <a:p>
            <a:r>
              <a:rPr lang="en-US" sz="2000" dirty="0"/>
              <a:t>(a) has a concentration of THC in the leaves and flowering heads that does </a:t>
            </a:r>
            <a:r>
              <a:rPr lang="en-US" sz="2000" dirty="0" smtClean="0"/>
              <a:t>not exceed </a:t>
            </a:r>
            <a:r>
              <a:rPr lang="en-US" sz="2000" dirty="0"/>
              <a:t>the percentage as may be </a:t>
            </a:r>
            <a:r>
              <a:rPr lang="en-US" sz="2000" u="sng" dirty="0"/>
              <a:t>prescribed in </a:t>
            </a:r>
            <a:r>
              <a:rPr lang="en-US" sz="2000" dirty="0"/>
              <a:t>terms of; and</a:t>
            </a:r>
          </a:p>
          <a:p>
            <a:r>
              <a:rPr lang="en-US" sz="2000" dirty="0"/>
              <a:t>(b) is cultivated under </a:t>
            </a:r>
            <a:r>
              <a:rPr lang="en-US" sz="2000" u="sng" dirty="0"/>
              <a:t>authority </a:t>
            </a:r>
            <a:r>
              <a:rPr lang="en-US" sz="2000" u="sng" dirty="0" smtClean="0"/>
              <a:t>of, a </a:t>
            </a:r>
            <a:r>
              <a:rPr lang="en-US" sz="2000" u="sng" dirty="0"/>
              <a:t>law that regulates its cultivation;</a:t>
            </a:r>
          </a:p>
          <a:p>
            <a:pPr marL="0" indent="0">
              <a:buNone/>
            </a:pPr>
            <a:endParaRPr lang="en-ZA"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4</a:t>
            </a:fld>
            <a:endParaRPr lang="en-US" altLang="en-US"/>
          </a:p>
        </p:txBody>
      </p:sp>
      <p:sp>
        <p:nvSpPr>
          <p:cNvPr id="5" name="Content Placeholder 2"/>
          <p:cNvSpPr txBox="1">
            <a:spLocks/>
          </p:cNvSpPr>
          <p:nvPr/>
        </p:nvSpPr>
        <p:spPr bwMode="auto">
          <a:xfrm>
            <a:off x="0" y="846138"/>
            <a:ext cx="834847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a:t>
            </a:r>
            <a:r>
              <a:rPr lang="en-US" b="1" dirty="0" smtClean="0"/>
              <a:t>cannabis plant</a:t>
            </a:r>
            <a:r>
              <a:rPr lang="en-US" dirty="0" smtClean="0"/>
              <a:t>’’ means a plant of the genus </a:t>
            </a:r>
            <a:r>
              <a:rPr lang="en-US" i="1" dirty="0" smtClean="0"/>
              <a:t>Cannabis</a:t>
            </a:r>
            <a:r>
              <a:rPr lang="en-US" dirty="0" smtClean="0"/>
              <a:t>, but excludes </a:t>
            </a:r>
            <a:r>
              <a:rPr lang="en-US" b="1" dirty="0" smtClean="0"/>
              <a:t>hemp</a:t>
            </a:r>
          </a:p>
          <a:p>
            <a:endParaRPr lang="en-ZA"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80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646"/>
            <a:ext cx="8196072" cy="571500"/>
          </a:xfrm>
        </p:spPr>
        <p:txBody>
          <a:bodyPr anchor="t" anchorCtr="0"/>
          <a:lstStyle/>
          <a:p>
            <a:r>
              <a:rPr lang="en-ZA" sz="2800" b="1" dirty="0" smtClean="0"/>
              <a:t>2.	DEFINITIONS 										</a:t>
            </a:r>
            <a:r>
              <a:rPr lang="en-ZA" sz="2800" b="1" i="1" dirty="0" smtClean="0"/>
              <a:t>cont.</a:t>
            </a:r>
            <a:endParaRPr lang="en-ZA" sz="2800" b="1" dirty="0"/>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5</a:t>
            </a:fld>
            <a:endParaRPr lang="en-US" altLang="en-US"/>
          </a:p>
        </p:txBody>
      </p:sp>
      <p:sp>
        <p:nvSpPr>
          <p:cNvPr id="6" name="TextBox 5"/>
          <p:cNvSpPr txBox="1"/>
          <p:nvPr/>
        </p:nvSpPr>
        <p:spPr>
          <a:xfrm>
            <a:off x="21657" y="533399"/>
            <a:ext cx="8915400" cy="5262979"/>
          </a:xfrm>
          <a:prstGeom prst="rect">
            <a:avLst/>
          </a:prstGeom>
          <a:noFill/>
        </p:spPr>
        <p:txBody>
          <a:bodyPr wrap="square" rtlCol="0">
            <a:spAutoFit/>
          </a:bodyPr>
          <a:lstStyle/>
          <a:p>
            <a:pPr algn="just"/>
            <a:r>
              <a:rPr lang="en-US" sz="2000" b="1" dirty="0"/>
              <a:t>DALRRD Position</a:t>
            </a:r>
            <a:r>
              <a:rPr lang="en-US" sz="2000" b="1" dirty="0" smtClean="0"/>
              <a:t>:</a:t>
            </a:r>
          </a:p>
          <a:p>
            <a:pPr algn="just"/>
            <a:r>
              <a:rPr lang="en-GB" sz="2000" dirty="0" smtClean="0"/>
              <a:t>Hemp </a:t>
            </a:r>
            <a:r>
              <a:rPr lang="en-GB" sz="2000" dirty="0"/>
              <a:t>and dagga </a:t>
            </a:r>
            <a:r>
              <a:rPr lang="en-GB" sz="2000" dirty="0" smtClean="0"/>
              <a:t>belong </a:t>
            </a:r>
            <a:r>
              <a:rPr lang="en-GB" sz="2000" dirty="0"/>
              <a:t>to </a:t>
            </a:r>
            <a:r>
              <a:rPr lang="en-GB" sz="2000" dirty="0" smtClean="0"/>
              <a:t>the same  </a:t>
            </a:r>
            <a:r>
              <a:rPr lang="en-GB" sz="2000" dirty="0"/>
              <a:t>species known as </a:t>
            </a:r>
            <a:r>
              <a:rPr lang="en-GB" sz="2000" i="1" dirty="0"/>
              <a:t>Cannabis </a:t>
            </a:r>
            <a:r>
              <a:rPr lang="en-GB" sz="2000" i="1" dirty="0" err="1"/>
              <a:t>sativa</a:t>
            </a:r>
            <a:r>
              <a:rPr lang="en-GB" sz="2000" dirty="0"/>
              <a:t> L.  The difference between dagga and hemp is that dagga contains higher levels of the narcotic substance called tetrahydrocannabinol (THC), whereas hemp contains lower levels of this substance. The other difference is that hemp is generally growing taller whereas dagga plants grow short and bushy.</a:t>
            </a:r>
            <a:endParaRPr lang="en-US" sz="2000" b="1" dirty="0" smtClean="0"/>
          </a:p>
          <a:p>
            <a:pPr algn="just"/>
            <a:r>
              <a:rPr lang="en-US" dirty="0" smtClean="0"/>
              <a:t>Agrees </a:t>
            </a:r>
            <a:r>
              <a:rPr lang="en-US" dirty="0"/>
              <a:t>with the exclusion of hemp from the definition of “Cannabis” but it is not clear if hemp is equally excluded form the definition of “Cannabis </a:t>
            </a:r>
            <a:r>
              <a:rPr lang="en-US" dirty="0" smtClean="0"/>
              <a:t>plant.”</a:t>
            </a:r>
            <a:endParaRPr lang="en-US" dirty="0"/>
          </a:p>
          <a:p>
            <a:pPr algn="just"/>
            <a:endParaRPr lang="en-US" dirty="0" smtClean="0"/>
          </a:p>
          <a:p>
            <a:pPr algn="just"/>
            <a:r>
              <a:rPr lang="en-US" dirty="0" smtClean="0"/>
              <a:t>DALRRD has already developed regulation of hemp as an agricultural crop and defines hemp as:</a:t>
            </a:r>
          </a:p>
          <a:p>
            <a:endParaRPr lang="en-ZA" dirty="0"/>
          </a:p>
          <a:p>
            <a:r>
              <a:rPr lang="en-US" i="1" dirty="0"/>
              <a:t> “hemp” means low THC plants or parts of plants of Cannabis sativa L. cultivated for agricultural or industrial purposes, of which the leaves and flowering heads do not contain more than 0.2% THC;</a:t>
            </a:r>
          </a:p>
          <a:p>
            <a:pPr algn="just"/>
            <a:endParaRPr lang="en-US" dirty="0" smtClean="0"/>
          </a:p>
          <a:p>
            <a:pPr algn="just"/>
            <a:r>
              <a:rPr lang="en-US" dirty="0" smtClean="0"/>
              <a:t>When Regulations are developed for this Bill, the THC content must agree with what is provided for in the DALRRD Regulation &amp; Medicines &amp; Related Substances Act, 1965.  </a:t>
            </a:r>
            <a:r>
              <a:rPr lang="en-US" b="1" dirty="0" smtClean="0"/>
              <a:t> </a:t>
            </a:r>
            <a:endParaRPr lang="en-ZA" dirty="0"/>
          </a:p>
        </p:txBody>
      </p:sp>
    </p:spTree>
    <p:extLst>
      <p:ext uri="{BB962C8B-B14F-4D97-AF65-F5344CB8AC3E}">
        <p14:creationId xmlns:p14="http://schemas.microsoft.com/office/powerpoint/2010/main" val="1877391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chor="t" anchorCtr="0"/>
          <a:lstStyle/>
          <a:p>
            <a:r>
              <a:rPr lang="en-ZA" sz="2400" b="1" dirty="0" smtClean="0"/>
              <a:t>3.	CULTIVATION OFFENCES</a:t>
            </a:r>
            <a:r>
              <a:rPr lang="en-ZA" sz="2400" b="1" dirty="0"/>
              <a:t>									</a:t>
            </a:r>
          </a:p>
        </p:txBody>
      </p:sp>
      <p:sp>
        <p:nvSpPr>
          <p:cNvPr id="3" name="Content Placeholder 2"/>
          <p:cNvSpPr>
            <a:spLocks noGrp="1"/>
          </p:cNvSpPr>
          <p:nvPr>
            <p:ph idx="1"/>
          </p:nvPr>
        </p:nvSpPr>
        <p:spPr>
          <a:xfrm>
            <a:off x="445971" y="843013"/>
            <a:ext cx="8229600" cy="3962400"/>
          </a:xfrm>
        </p:spPr>
        <p:txBody>
          <a:bodyPr/>
          <a:lstStyle/>
          <a:p>
            <a:pPr algn="just"/>
            <a:r>
              <a:rPr lang="en-GB" sz="2400" dirty="0" smtClean="0">
                <a:latin typeface="+mj-lt"/>
              </a:rPr>
              <a:t>The Bill creates different classes of offences for cultivation depending on whether the material involved is Cannabis plant (Class C offence for an immature Cannabis plant) or Cannabis Cultivation material (</a:t>
            </a:r>
            <a:r>
              <a:rPr lang="en-GB" sz="2400" dirty="0"/>
              <a:t>Class </a:t>
            </a:r>
            <a:r>
              <a:rPr lang="en-GB" sz="2400" dirty="0" smtClean="0"/>
              <a:t>D </a:t>
            </a:r>
            <a:r>
              <a:rPr lang="en-GB" sz="2400" dirty="0"/>
              <a:t>offence for </a:t>
            </a:r>
            <a:r>
              <a:rPr lang="en-GB" sz="2400" dirty="0" smtClean="0"/>
              <a:t>a seedling) </a:t>
            </a:r>
            <a:endParaRPr lang="en-GB" sz="2400" dirty="0" smtClean="0">
              <a:latin typeface="+mj-lt"/>
            </a:endParaRPr>
          </a:p>
          <a:p>
            <a:r>
              <a:rPr lang="en-GB" sz="2400" dirty="0" smtClean="0">
                <a:latin typeface="+mj-lt"/>
              </a:rPr>
              <a:t>The difference between immature Cannabis plant and seedlings (Cultivation material) is determined by length:</a:t>
            </a:r>
          </a:p>
          <a:p>
            <a:pPr lvl="1"/>
            <a:r>
              <a:rPr lang="en-GB" sz="2000" dirty="0" smtClean="0">
                <a:latin typeface="+mj-lt"/>
              </a:rPr>
              <a:t>Immature Cannabis plants: taller than 15cm and wider than 15cm</a:t>
            </a:r>
          </a:p>
          <a:p>
            <a:pPr lvl="1"/>
            <a:r>
              <a:rPr lang="en-GB" sz="2000" dirty="0" smtClean="0">
                <a:latin typeface="+mj-lt"/>
              </a:rPr>
              <a:t>seedlings (no taller than 15cm and not wider than 15 cm).</a:t>
            </a:r>
          </a:p>
          <a:p>
            <a:r>
              <a:rPr lang="en-GB" sz="2400" dirty="0" smtClean="0">
                <a:latin typeface="+mj-lt"/>
              </a:rPr>
              <a:t>Manner of measurement is to be established through Regulation. </a:t>
            </a:r>
          </a:p>
          <a:p>
            <a:pPr marL="0" indent="0">
              <a:buNone/>
            </a:pPr>
            <a:endParaRPr lang="en-US" sz="2400" b="1" dirty="0"/>
          </a:p>
          <a:p>
            <a:endParaRPr lang="en-ZA" sz="2400" dirty="0">
              <a:latin typeface="+mj-lt"/>
            </a:endParaRPr>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6</a:t>
            </a:fld>
            <a:endParaRPr lang="en-US" altLang="en-US"/>
          </a:p>
        </p:txBody>
      </p:sp>
    </p:spTree>
    <p:extLst>
      <p:ext uri="{BB962C8B-B14F-4D97-AF65-F5344CB8AC3E}">
        <p14:creationId xmlns:p14="http://schemas.microsoft.com/office/powerpoint/2010/main" val="4736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chor="t" anchorCtr="0"/>
          <a:lstStyle/>
          <a:p>
            <a:r>
              <a:rPr lang="en-ZA" sz="2400" b="1" dirty="0" smtClean="0"/>
              <a:t>3.	CULTIVATION OFFENCES</a:t>
            </a:r>
            <a:r>
              <a:rPr lang="en-ZA" sz="2400" b="1" dirty="0"/>
              <a:t>									</a:t>
            </a:r>
          </a:p>
        </p:txBody>
      </p:sp>
      <p:sp>
        <p:nvSpPr>
          <p:cNvPr id="3" name="Content Placeholder 2"/>
          <p:cNvSpPr>
            <a:spLocks noGrp="1"/>
          </p:cNvSpPr>
          <p:nvPr>
            <p:ph idx="1"/>
          </p:nvPr>
        </p:nvSpPr>
        <p:spPr>
          <a:xfrm>
            <a:off x="445971" y="843013"/>
            <a:ext cx="8229600" cy="3962400"/>
          </a:xfrm>
        </p:spPr>
        <p:txBody>
          <a:bodyPr/>
          <a:lstStyle/>
          <a:p>
            <a:pPr marL="0" indent="0">
              <a:buNone/>
            </a:pPr>
            <a:r>
              <a:rPr lang="en-US" sz="2400" b="1" dirty="0"/>
              <a:t>DALRRD Position:</a:t>
            </a:r>
          </a:p>
          <a:p>
            <a:r>
              <a:rPr lang="en-US" sz="2400" dirty="0" smtClean="0"/>
              <a:t>More information on the science-based for the discriminatory measurements applied.</a:t>
            </a:r>
          </a:p>
          <a:p>
            <a:r>
              <a:rPr lang="en-US" sz="2400" dirty="0" smtClean="0"/>
              <a:t>The Department of Justice &amp; Correctional Services to consider that environmental conditions impact growth of Cannabis plants and it might be difficult to discriminate between growth stages based on plant length and width.</a:t>
            </a:r>
          </a:p>
          <a:p>
            <a:r>
              <a:rPr lang="en-US" sz="2400" dirty="0" smtClean="0"/>
              <a:t>ARC and CSIR to be consulted during the development of the Regulations related to measurement of immature Cannabis plants and seedlings.</a:t>
            </a:r>
            <a:endParaRPr lang="en-US" sz="2400" b="1" dirty="0"/>
          </a:p>
          <a:p>
            <a:endParaRPr lang="en-ZA" sz="2400" dirty="0">
              <a:latin typeface="+mj-lt"/>
            </a:endParaRPr>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7</a:t>
            </a:fld>
            <a:endParaRPr lang="en-US" altLang="en-US"/>
          </a:p>
        </p:txBody>
      </p:sp>
    </p:spTree>
    <p:extLst>
      <p:ext uri="{BB962C8B-B14F-4D97-AF65-F5344CB8AC3E}">
        <p14:creationId xmlns:p14="http://schemas.microsoft.com/office/powerpoint/2010/main" val="141693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chor="t" anchorCtr="0"/>
          <a:lstStyle/>
          <a:p>
            <a:r>
              <a:rPr lang="en-ZA" sz="2400" b="1" dirty="0" smtClean="0"/>
              <a:t>4.	REGULATIONS</a:t>
            </a:r>
            <a:r>
              <a:rPr lang="en-ZA" sz="2400" b="1" dirty="0"/>
              <a:t>									</a:t>
            </a:r>
          </a:p>
        </p:txBody>
      </p:sp>
      <p:sp>
        <p:nvSpPr>
          <p:cNvPr id="3" name="Content Placeholder 2"/>
          <p:cNvSpPr>
            <a:spLocks noGrp="1"/>
          </p:cNvSpPr>
          <p:nvPr>
            <p:ph idx="1"/>
          </p:nvPr>
        </p:nvSpPr>
        <p:spPr>
          <a:xfrm>
            <a:off x="445971" y="843013"/>
            <a:ext cx="8229600" cy="3962400"/>
          </a:xfrm>
        </p:spPr>
        <p:txBody>
          <a:bodyPr/>
          <a:lstStyle/>
          <a:p>
            <a:pPr marL="0" indent="0">
              <a:buNone/>
            </a:pPr>
            <a:r>
              <a:rPr lang="en-US" sz="2400" b="1" dirty="0"/>
              <a:t>DALRRD Position:</a:t>
            </a:r>
          </a:p>
          <a:p>
            <a:r>
              <a:rPr lang="en-US" sz="2400" dirty="0" smtClean="0"/>
              <a:t>DALRRD and Science Councils to be consulted on the following Regulations:</a:t>
            </a:r>
          </a:p>
          <a:p>
            <a:pPr lvl="1" algn="just"/>
            <a:r>
              <a:rPr lang="en-US" sz="2000" i="1" dirty="0"/>
              <a:t>(a) </a:t>
            </a:r>
            <a:r>
              <a:rPr lang="en-US" sz="2000" dirty="0"/>
              <a:t>the manner of measuring immature cannabis plants and seedlings </a:t>
            </a:r>
            <a:r>
              <a:rPr lang="en-US" sz="2000" dirty="0" smtClean="0"/>
              <a:t>as </a:t>
            </a:r>
            <a:r>
              <a:rPr lang="en-ZA" sz="2000" dirty="0" smtClean="0"/>
              <a:t>contemplated </a:t>
            </a:r>
            <a:r>
              <a:rPr lang="en-ZA" sz="2000" dirty="0"/>
              <a:t>in section 1;</a:t>
            </a:r>
          </a:p>
          <a:p>
            <a:pPr lvl="1" algn="just"/>
            <a:r>
              <a:rPr lang="en-US" sz="2000" i="1" dirty="0"/>
              <a:t>(b) </a:t>
            </a:r>
            <a:r>
              <a:rPr lang="en-US" sz="2000" dirty="0"/>
              <a:t>the requirements or standards regarding the cultivation of cannabis plants in </a:t>
            </a:r>
            <a:r>
              <a:rPr lang="en-US" sz="2000" dirty="0" smtClean="0"/>
              <a:t>a private </a:t>
            </a:r>
            <a:r>
              <a:rPr lang="en-US" sz="2000" dirty="0"/>
              <a:t>place for personal use as contemplated in section 3(2)</a:t>
            </a:r>
            <a:r>
              <a:rPr lang="en-US" sz="2000" i="1" dirty="0"/>
              <a:t>(b)</a:t>
            </a:r>
            <a:r>
              <a:rPr lang="en-US" sz="2000" dirty="0"/>
              <a:t>;</a:t>
            </a:r>
            <a:endParaRPr lang="en-US" sz="2000" b="1" dirty="0"/>
          </a:p>
          <a:p>
            <a:endParaRPr lang="en-ZA" sz="2400" dirty="0">
              <a:latin typeface="+mj-lt"/>
            </a:endParaRPr>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8</a:t>
            </a:fld>
            <a:endParaRPr lang="en-US" altLang="en-US"/>
          </a:p>
        </p:txBody>
      </p:sp>
    </p:spTree>
    <p:extLst>
      <p:ext uri="{BB962C8B-B14F-4D97-AF65-F5344CB8AC3E}">
        <p14:creationId xmlns:p14="http://schemas.microsoft.com/office/powerpoint/2010/main" val="859684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chor="t" anchorCtr="0"/>
          <a:lstStyle/>
          <a:p>
            <a:r>
              <a:rPr lang="en-US" sz="2800" b="1" dirty="0" smtClean="0"/>
              <a:t>5. Repeal </a:t>
            </a:r>
            <a:r>
              <a:rPr lang="en-US" sz="2800" b="1" dirty="0"/>
              <a:t>or amendment of laws</a:t>
            </a:r>
            <a:endParaRPr lang="en-ZA" sz="2800" b="1" dirty="0"/>
          </a:p>
        </p:txBody>
      </p:sp>
      <p:sp>
        <p:nvSpPr>
          <p:cNvPr id="4" name="Slide Number Placeholder 3"/>
          <p:cNvSpPr>
            <a:spLocks noGrp="1"/>
          </p:cNvSpPr>
          <p:nvPr>
            <p:ph type="sldNum" sz="quarter" idx="12"/>
          </p:nvPr>
        </p:nvSpPr>
        <p:spPr/>
        <p:txBody>
          <a:bodyPr/>
          <a:lstStyle/>
          <a:p>
            <a:pPr>
              <a:defRPr/>
            </a:pPr>
            <a:fld id="{ACACA887-8CB5-4C1D-AA57-66640B381121}" type="slidenum">
              <a:rPr lang="en-US" altLang="en-US" smtClean="0"/>
              <a:pPr>
                <a:defRPr/>
              </a:pPr>
              <a:t>9</a:t>
            </a:fld>
            <a:endParaRPr lang="en-US" altLang="en-US"/>
          </a:p>
        </p:txBody>
      </p:sp>
      <p:sp>
        <p:nvSpPr>
          <p:cNvPr id="6" name="Content Placeholder 5"/>
          <p:cNvSpPr>
            <a:spLocks noGrp="1"/>
          </p:cNvSpPr>
          <p:nvPr>
            <p:ph idx="1"/>
          </p:nvPr>
        </p:nvSpPr>
        <p:spPr>
          <a:xfrm>
            <a:off x="304800" y="739775"/>
            <a:ext cx="8229600" cy="2895600"/>
          </a:xfrm>
        </p:spPr>
        <p:txBody>
          <a:bodyPr/>
          <a:lstStyle/>
          <a:p>
            <a:pPr lvl="0"/>
            <a:r>
              <a:rPr lang="en-ZA" sz="2400" dirty="0"/>
              <a:t>The </a:t>
            </a:r>
            <a:r>
              <a:rPr lang="en-ZA" sz="2400" dirty="0" smtClean="0"/>
              <a:t>Bill amends </a:t>
            </a:r>
            <a:r>
              <a:rPr lang="en-ZA" sz="2400" dirty="0"/>
              <a:t>Schedule </a:t>
            </a:r>
            <a:r>
              <a:rPr lang="en-ZA" sz="2400" dirty="0" smtClean="0"/>
              <a:t>2 of the Drugs </a:t>
            </a:r>
            <a:r>
              <a:rPr lang="en-ZA" sz="2400" dirty="0"/>
              <a:t>Act, 1992 </a:t>
            </a:r>
            <a:r>
              <a:rPr lang="en-ZA" sz="2400" dirty="0" smtClean="0"/>
              <a:t>Act (Parts II &amp; III).</a:t>
            </a:r>
            <a:endParaRPr lang="en-ZA" sz="2400" dirty="0"/>
          </a:p>
          <a:p>
            <a:pPr lvl="1"/>
            <a:r>
              <a:rPr lang="en-ZA" sz="2000" dirty="0" smtClean="0"/>
              <a:t>deleting </a:t>
            </a:r>
            <a:r>
              <a:rPr lang="en-ZA" sz="2000" dirty="0"/>
              <a:t>“</a:t>
            </a:r>
            <a:r>
              <a:rPr lang="en-ZA" sz="2000" dirty="0" err="1"/>
              <a:t>Dronabinol</a:t>
            </a:r>
            <a:r>
              <a:rPr lang="en-ZA" sz="2000" dirty="0"/>
              <a:t> [transdelta-9-tetrahydrocannabinol]” from the schedule of Dangerous Dependence Producing Substances; </a:t>
            </a:r>
            <a:r>
              <a:rPr lang="en-ZA" sz="2000" dirty="0" smtClean="0"/>
              <a:t>and</a:t>
            </a:r>
          </a:p>
          <a:p>
            <a:pPr lvl="1"/>
            <a:r>
              <a:rPr lang="en-ZA" sz="2000" dirty="0" smtClean="0"/>
              <a:t>Deleting “</a:t>
            </a:r>
            <a:r>
              <a:rPr lang="en-ZA" sz="2000" dirty="0"/>
              <a:t>Cannabis” and “tetrahydrocannabinol” from the schedule of Undesirable Dependence producing substances. </a:t>
            </a:r>
          </a:p>
          <a:p>
            <a:pPr marL="0" indent="0" algn="just">
              <a:buNone/>
            </a:pPr>
            <a:r>
              <a:rPr lang="en-US" sz="2400" b="1" dirty="0" smtClean="0"/>
              <a:t>DALRRD </a:t>
            </a:r>
            <a:r>
              <a:rPr lang="en-US" sz="2400" b="1" dirty="0"/>
              <a:t>Position:</a:t>
            </a:r>
          </a:p>
          <a:p>
            <a:pPr algn="just"/>
            <a:r>
              <a:rPr lang="en-ZA" sz="2000" dirty="0" smtClean="0"/>
              <a:t>DALRRD has been engaging </a:t>
            </a:r>
            <a:r>
              <a:rPr lang="en-ZA" sz="2000" dirty="0" err="1" smtClean="0"/>
              <a:t>DoJCS</a:t>
            </a:r>
            <a:r>
              <a:rPr lang="en-ZA" sz="2000" dirty="0" smtClean="0"/>
              <a:t> on the amendment of the Schedules of the Drugs Act.</a:t>
            </a:r>
          </a:p>
          <a:p>
            <a:pPr algn="just"/>
            <a:r>
              <a:rPr lang="en-ZA" sz="2000" dirty="0" smtClean="0"/>
              <a:t>To date, this has not been possible due to constitutional challenges on the powers of the Minister to affect changes to Schedules.</a:t>
            </a:r>
          </a:p>
          <a:p>
            <a:pPr algn="just"/>
            <a:r>
              <a:rPr lang="en-ZA" sz="2000" dirty="0" smtClean="0"/>
              <a:t>The current amendment makes no contribution towards commercialisation since possession of Cannabis is limited to small quantities.</a:t>
            </a:r>
          </a:p>
        </p:txBody>
      </p:sp>
    </p:spTree>
    <p:extLst>
      <p:ext uri="{BB962C8B-B14F-4D97-AF65-F5344CB8AC3E}">
        <p14:creationId xmlns:p14="http://schemas.microsoft.com/office/powerpoint/2010/main" val="743358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40204</TotalTime>
  <Words>1020</Words>
  <Application>Microsoft Office PowerPoint</Application>
  <PresentationFormat>On-screen Show (4:3)</PresentationFormat>
  <Paragraphs>93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PowerPoint Presentation</vt:lpstr>
      <vt:lpstr> TABLE OF CONTENTS   </vt:lpstr>
      <vt:lpstr>1. Purpose of the Bill</vt:lpstr>
      <vt:lpstr>2. SELECTED DEFINITIONS</vt:lpstr>
      <vt:lpstr>2. DEFINITIONS           cont.</vt:lpstr>
      <vt:lpstr>3. CULTIVATION OFFENCES         </vt:lpstr>
      <vt:lpstr>3. CULTIVATION OFFENCES         </vt:lpstr>
      <vt:lpstr>4. REGULATIONS         </vt:lpstr>
      <vt:lpstr>5. Repeal or amendment of laws</vt:lpstr>
      <vt:lpstr>6. Alignment of the Bill with Policy Pronouncements</vt:lpstr>
      <vt:lpstr>7. Other considerations:</vt:lpstr>
      <vt:lpstr>8. CONCLUDING REMARKS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Helena Smit</dc:creator>
  <cp:lastModifiedBy>Vhonani Ramaano</cp:lastModifiedBy>
  <cp:revision>2666</cp:revision>
  <cp:lastPrinted>2021-08-24T13:56:38Z</cp:lastPrinted>
  <dcterms:created xsi:type="dcterms:W3CDTF">2015-05-27T06:21:51Z</dcterms:created>
  <dcterms:modified xsi:type="dcterms:W3CDTF">2021-08-24T16:51:47Z</dcterms:modified>
</cp:coreProperties>
</file>