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1223" r:id="rId5"/>
    <p:sldId id="1229" r:id="rId6"/>
    <p:sldId id="1228" r:id="rId7"/>
    <p:sldId id="1236" r:id="rId8"/>
    <p:sldId id="7541" r:id="rId9"/>
    <p:sldId id="1231" r:id="rId10"/>
    <p:sldId id="1237" r:id="rId11"/>
    <p:sldId id="1238" r:id="rId12"/>
    <p:sldId id="1240" r:id="rId13"/>
    <p:sldId id="1243" r:id="rId14"/>
    <p:sldId id="1226" r:id="rId15"/>
    <p:sldId id="12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400"/>
    <a:srgbClr val="D68F00"/>
    <a:srgbClr val="926F00"/>
    <a:srgbClr val="9C1C1C"/>
    <a:srgbClr val="532476"/>
    <a:srgbClr val="B84A00"/>
    <a:srgbClr val="EE6000"/>
    <a:srgbClr val="D08B00"/>
    <a:srgbClr val="001848"/>
    <a:srgbClr val="FF7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357" autoAdjust="0"/>
  </p:normalViewPr>
  <p:slideViewPr>
    <p:cSldViewPr snapToGrid="0" snapToObjects="1">
      <p:cViewPr varScale="1">
        <p:scale>
          <a:sx n="91" d="100"/>
          <a:sy n="91" d="100"/>
        </p:scale>
        <p:origin x="-888"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846B3-9CE7-4DC1-AC0C-83925BCDB987}" type="datetimeFigureOut">
              <a:rPr lang="en-ZA" smtClean="0"/>
              <a:t>21/08/25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12821-CE79-4174-ADBF-26D816E70AF8}" type="slidenum">
              <a:rPr lang="en-ZA" smtClean="0"/>
              <a:t>‹#›</a:t>
            </a:fld>
            <a:endParaRPr lang="en-ZA"/>
          </a:p>
        </p:txBody>
      </p:sp>
    </p:spTree>
    <p:extLst>
      <p:ext uri="{BB962C8B-B14F-4D97-AF65-F5344CB8AC3E}">
        <p14:creationId xmlns:p14="http://schemas.microsoft.com/office/powerpoint/2010/main" val="331917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jp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jp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 xmlns:a16="http://schemas.microsoft.com/office/drawing/2014/main" id="{18A5A4AE-3708-D54B-9903-5205548851A9}"/>
              </a:ext>
            </a:extLst>
          </p:cNvPr>
          <p:cNvSpPr>
            <a:spLocks noGrp="1"/>
          </p:cNvSpPr>
          <p:nvPr>
            <p:ph type="body" sz="quarter" idx="13" hasCustomPrompt="1"/>
          </p:nvPr>
        </p:nvSpPr>
        <p:spPr>
          <a:xfrm>
            <a:off x="780399" y="2865438"/>
            <a:ext cx="10586720" cy="1646083"/>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 xmlns:a16="http://schemas.microsoft.com/office/drawing/2014/main" id="{F79A047A-8B61-E048-BF5B-F056E75509E9}"/>
              </a:ext>
            </a:extLst>
          </p:cNvPr>
          <p:cNvCxnSpPr>
            <a:cxnSpLocks/>
          </p:cNvCxnSpPr>
          <p:nvPr userDrawn="1"/>
        </p:nvCxnSpPr>
        <p:spPr>
          <a:xfrm>
            <a:off x="3293892" y="4511524"/>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4" Type="http://schemas.openxmlformats.org/officeDocument/2006/relationships/image" Target="../media/image7.png"/><Relationship Id="rId5" Type="http://schemas.openxmlformats.org/officeDocument/2006/relationships/image" Target="../media/image9.sv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2.svg"/><Relationship Id="rId9" Type="http://schemas.openxmlformats.org/officeDocument/2006/relationships/image" Target="../media/image10.png"/><Relationship Id="rId10" Type="http://schemas.openxmlformats.org/officeDocument/2006/relationships/image" Target="../media/image14.sv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85D0C4-FC87-4133-99D8-3DA5DE0FBEC8}"/>
              </a:ext>
            </a:extLst>
          </p:cNvPr>
          <p:cNvSpPr>
            <a:spLocks noGrp="1"/>
          </p:cNvSpPr>
          <p:nvPr>
            <p:ph type="body" sz="quarter" idx="13"/>
          </p:nvPr>
        </p:nvSpPr>
        <p:spPr>
          <a:xfrm>
            <a:off x="1755444" y="2491409"/>
            <a:ext cx="8681110" cy="2161811"/>
          </a:xfrm>
        </p:spPr>
        <p:txBody>
          <a:bodyPr/>
          <a:lstStyle/>
          <a:p>
            <a:r>
              <a:rPr lang="en-US" sz="2000" dirty="0"/>
              <a:t>IMPLEMENTATION PROGRESS OF PILLAR 1 OF THE NATIONAL STRATEGIC PLAN ON GENDER BASED VIOLENCE AND FEMICIDE: ACCOUNTABILITY, LEADERSHIP AND COORDINATION )</a:t>
            </a:r>
            <a:endParaRPr lang="en-ZA" sz="2000" dirty="0"/>
          </a:p>
        </p:txBody>
      </p:sp>
      <p:sp>
        <p:nvSpPr>
          <p:cNvPr id="3" name="Text Placeholder 2">
            <a:extLst>
              <a:ext uri="{FF2B5EF4-FFF2-40B4-BE49-F238E27FC236}">
                <a16:creationId xmlns="" xmlns:a16="http://schemas.microsoft.com/office/drawing/2014/main" id="{C8BC52D3-7633-4DDB-BFC1-B5A935669D47}"/>
              </a:ext>
            </a:extLst>
          </p:cNvPr>
          <p:cNvSpPr>
            <a:spLocks noGrp="1"/>
          </p:cNvSpPr>
          <p:nvPr>
            <p:ph type="body" sz="quarter" idx="15"/>
          </p:nvPr>
        </p:nvSpPr>
        <p:spPr/>
        <p:txBody>
          <a:bodyPr/>
          <a:lstStyle/>
          <a:p>
            <a:r>
              <a:rPr lang="en-US" dirty="0"/>
              <a:t>Minister N Dlamini Zuma, MP 25 August 2021</a:t>
            </a:r>
            <a:endParaRPr lang="en-ZA" dirty="0"/>
          </a:p>
        </p:txBody>
      </p:sp>
    </p:spTree>
    <p:extLst>
      <p:ext uri="{BB962C8B-B14F-4D97-AF65-F5344CB8AC3E}">
        <p14:creationId xmlns:p14="http://schemas.microsoft.com/office/powerpoint/2010/main" val="143188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081DAC94-24CC-4F99-BF64-F4AAC5B8CCE3}"/>
              </a:ext>
            </a:extLst>
          </p:cNvPr>
          <p:cNvGraphicFramePr>
            <a:graphicFrameLocks noGrp="1"/>
          </p:cNvGraphicFramePr>
          <p:nvPr>
            <p:extLst>
              <p:ext uri="{D42A27DB-BD31-4B8C-83A1-F6EECF244321}">
                <p14:modId xmlns:p14="http://schemas.microsoft.com/office/powerpoint/2010/main" val="200311303"/>
              </p:ext>
            </p:extLst>
          </p:nvPr>
        </p:nvGraphicFramePr>
        <p:xfrm>
          <a:off x="159026" y="776175"/>
          <a:ext cx="11781183" cy="5303344"/>
        </p:xfrm>
        <a:graphic>
          <a:graphicData uri="http://schemas.openxmlformats.org/drawingml/2006/table">
            <a:tbl>
              <a:tblPr firstRow="1" firstCol="1" bandRow="1">
                <a:tableStyleId>{91EBBBCC-DAD2-459C-BE2E-F6DE35CF9A28}</a:tableStyleId>
              </a:tblPr>
              <a:tblGrid>
                <a:gridCol w="2187934">
                  <a:extLst>
                    <a:ext uri="{9D8B030D-6E8A-4147-A177-3AD203B41FA5}">
                      <a16:colId xmlns="" xmlns:a16="http://schemas.microsoft.com/office/drawing/2014/main" val="20000"/>
                    </a:ext>
                  </a:extLst>
                </a:gridCol>
                <a:gridCol w="9593249">
                  <a:extLst>
                    <a:ext uri="{9D8B030D-6E8A-4147-A177-3AD203B41FA5}">
                      <a16:colId xmlns="" xmlns:a16="http://schemas.microsoft.com/office/drawing/2014/main" val="20001"/>
                    </a:ext>
                  </a:extLst>
                </a:gridCol>
              </a:tblGrid>
              <a:tr h="323802">
                <a:tc>
                  <a:txBody>
                    <a:bodyPr/>
                    <a:lstStyle/>
                    <a:p>
                      <a:pPr algn="l" fontAlgn="t">
                        <a:lnSpc>
                          <a:spcPct val="107000"/>
                        </a:lnSpc>
                        <a:spcBef>
                          <a:spcPts val="0"/>
                        </a:spcBef>
                        <a:spcAft>
                          <a:spcPts val="0"/>
                        </a:spcAft>
                      </a:pPr>
                      <a:r>
                        <a:rPr lang="en-ZA" sz="1800" b="1" u="none" strike="noStrike" dirty="0">
                          <a:solidFill>
                            <a:srgbClr val="000000"/>
                          </a:solidFill>
                          <a:effectLst/>
                        </a:rPr>
                        <a:t>Name of Province </a:t>
                      </a:r>
                      <a:endParaRPr lang="en-ZA" sz="1800" b="1" i="0" u="none" strike="noStrike" dirty="0">
                        <a:effectLst/>
                        <a:latin typeface="+mn-lt"/>
                      </a:endParaRPr>
                    </a:p>
                  </a:txBody>
                  <a:tcPr marL="75089" marR="75089" marT="10428" marB="0"/>
                </a:tc>
                <a:tc>
                  <a:txBody>
                    <a:bodyPr/>
                    <a:lstStyle/>
                    <a:p>
                      <a:pPr algn="l" fontAlgn="t">
                        <a:lnSpc>
                          <a:spcPct val="107000"/>
                        </a:lnSpc>
                        <a:spcBef>
                          <a:spcPts val="0"/>
                        </a:spcBef>
                        <a:spcAft>
                          <a:spcPts val="0"/>
                        </a:spcAft>
                      </a:pPr>
                      <a:r>
                        <a:rPr lang="en-ZA" sz="1800" b="1" u="none" strike="noStrike" dirty="0">
                          <a:effectLst/>
                        </a:rPr>
                        <a:t>Activities </a:t>
                      </a:r>
                      <a:endParaRPr lang="en-ZA" sz="1800" b="1" i="0" u="none" strike="noStrike" dirty="0">
                        <a:effectLst/>
                        <a:latin typeface="+mn-lt"/>
                      </a:endParaRPr>
                    </a:p>
                  </a:txBody>
                  <a:tcPr marL="75089" marR="75089" marT="10428" marB="0"/>
                </a:tc>
                <a:extLst>
                  <a:ext uri="{0D108BD9-81ED-4DB2-BD59-A6C34878D82A}">
                    <a16:rowId xmlns="" xmlns:a16="http://schemas.microsoft.com/office/drawing/2014/main" val="10000"/>
                  </a:ext>
                </a:extLst>
              </a:tr>
              <a:tr h="4979542">
                <a:tc>
                  <a:txBody>
                    <a:bodyPr/>
                    <a:lstStyle/>
                    <a:p>
                      <a:r>
                        <a:rPr lang="en-US" sz="1800" b="1" i="0" u="none" strike="noStrike" kern="1200" baseline="0" dirty="0">
                          <a:solidFill>
                            <a:schemeClr val="tx1"/>
                          </a:solidFill>
                          <a:latin typeface="+mn-lt"/>
                          <a:ea typeface="+mn-ea"/>
                          <a:cs typeface="+mn-cs"/>
                        </a:rPr>
                        <a:t>KwaZulu Natal</a:t>
                      </a:r>
                    </a:p>
                  </a:txBody>
                  <a:tcPr marL="75089" marR="75089" marT="10428" marB="0"/>
                </a:tc>
                <a:tc>
                  <a:txBody>
                    <a:bodyPr/>
                    <a:lstStyle/>
                    <a:p>
                      <a:pPr marL="285750" indent="-285750">
                        <a:buFont typeface="Arial" panose="020B0604020202020204" pitchFamily="34" charset="0"/>
                        <a:buChar char="•"/>
                      </a:pPr>
                      <a:r>
                        <a:rPr lang="en-ZA" sz="1800" kern="1200" dirty="0">
                          <a:solidFill>
                            <a:schemeClr val="tx1"/>
                          </a:solidFill>
                          <a:effectLst/>
                          <a:latin typeface="+mn-lt"/>
                          <a:ea typeface="+mn-ea"/>
                          <a:cs typeface="+mn-cs"/>
                        </a:rPr>
                        <a:t>A community dialogue (workshop) on Gender-based violence and equality on the 23rd of September 2020 at Clydesdale Community Hall in </a:t>
                      </a:r>
                      <a:r>
                        <a:rPr lang="en-ZA" sz="1800" kern="1200" dirty="0" err="1">
                          <a:solidFill>
                            <a:schemeClr val="tx1"/>
                          </a:solidFill>
                          <a:effectLst/>
                          <a:latin typeface="+mn-lt"/>
                          <a:ea typeface="+mn-ea"/>
                          <a:cs typeface="+mn-cs"/>
                        </a:rPr>
                        <a:t>UMzimkhulu</a:t>
                      </a:r>
                      <a:r>
                        <a:rPr lang="en-ZA" sz="1800" kern="1200" dirty="0">
                          <a:solidFill>
                            <a:schemeClr val="tx1"/>
                          </a:solidFill>
                          <a:effectLst/>
                          <a:latin typeface="+mn-lt"/>
                          <a:ea typeface="+mn-ea"/>
                          <a:cs typeface="+mn-cs"/>
                        </a:rPr>
                        <a:t>, Harry </a:t>
                      </a:r>
                      <a:r>
                        <a:rPr lang="en-ZA" sz="1800" kern="1200" dirty="0" err="1">
                          <a:solidFill>
                            <a:schemeClr val="tx1"/>
                          </a:solidFill>
                          <a:effectLst/>
                          <a:latin typeface="+mn-lt"/>
                          <a:ea typeface="+mn-ea"/>
                          <a:cs typeface="+mn-cs"/>
                        </a:rPr>
                        <a:t>Gwala</a:t>
                      </a:r>
                      <a:r>
                        <a:rPr lang="en-ZA" sz="1800" kern="1200" dirty="0">
                          <a:solidFill>
                            <a:schemeClr val="tx1"/>
                          </a:solidFill>
                          <a:effectLst/>
                          <a:latin typeface="+mn-lt"/>
                          <a:ea typeface="+mn-ea"/>
                          <a:cs typeface="+mn-cs"/>
                        </a:rPr>
                        <a:t> district as part of piloting this initiative. Four sites attended and participated namely </a:t>
                      </a:r>
                      <a:r>
                        <a:rPr lang="en-ZA" sz="1800" kern="1200" dirty="0" err="1">
                          <a:solidFill>
                            <a:schemeClr val="tx1"/>
                          </a:solidFill>
                          <a:effectLst/>
                          <a:latin typeface="+mn-lt"/>
                          <a:ea typeface="+mn-ea"/>
                          <a:cs typeface="+mn-cs"/>
                        </a:rPr>
                        <a:t>Dr.</a:t>
                      </a:r>
                      <a:r>
                        <a:rPr lang="en-ZA" sz="1800" kern="1200" dirty="0">
                          <a:solidFill>
                            <a:schemeClr val="tx1"/>
                          </a:solidFill>
                          <a:effectLst/>
                          <a:latin typeface="+mn-lt"/>
                          <a:ea typeface="+mn-ea"/>
                          <a:cs typeface="+mn-cs"/>
                        </a:rPr>
                        <a:t> Nkosazana Dlamini Zulu, Kokstad, </a:t>
                      </a:r>
                      <a:r>
                        <a:rPr lang="en-ZA" sz="1800" kern="1200" dirty="0" err="1">
                          <a:solidFill>
                            <a:schemeClr val="tx1"/>
                          </a:solidFill>
                          <a:effectLst/>
                          <a:latin typeface="+mn-lt"/>
                          <a:ea typeface="+mn-ea"/>
                          <a:cs typeface="+mn-cs"/>
                        </a:rPr>
                        <a:t>Ubuhlebezwe</a:t>
                      </a:r>
                      <a:r>
                        <a:rPr lang="en-ZA" sz="1800" kern="1200" dirty="0">
                          <a:solidFill>
                            <a:schemeClr val="tx1"/>
                          </a:solidFill>
                          <a:effectLst/>
                          <a:latin typeface="+mn-lt"/>
                          <a:ea typeface="+mn-ea"/>
                          <a:cs typeface="+mn-cs"/>
                        </a:rPr>
                        <a:t> and the host </a:t>
                      </a:r>
                      <a:r>
                        <a:rPr lang="en-ZA" sz="1800" kern="1200" dirty="0" err="1">
                          <a:solidFill>
                            <a:schemeClr val="tx1"/>
                          </a:solidFill>
                          <a:effectLst/>
                          <a:latin typeface="+mn-lt"/>
                          <a:ea typeface="+mn-ea"/>
                          <a:cs typeface="+mn-cs"/>
                        </a:rPr>
                        <a:t>UMzimkhulu</a:t>
                      </a:r>
                      <a:r>
                        <a:rPr lang="en-ZA" sz="1800" kern="1200" dirty="0">
                          <a:solidFill>
                            <a:schemeClr val="tx1"/>
                          </a:solidFill>
                          <a:effectLst/>
                          <a:latin typeface="+mn-lt"/>
                          <a:ea typeface="+mn-ea"/>
                          <a:cs typeface="+mn-cs"/>
                        </a:rPr>
                        <a:t>. The event was supported by stakeholders from the local community inclusive of the councillors, Provincial COGTA and Department of Communications,  Pastors, municipality, and organizations working on gender-based violence.</a:t>
                      </a:r>
                    </a:p>
                    <a:p>
                      <a:r>
                        <a:rPr lang="en-ZA" sz="1800" kern="1200" dirty="0">
                          <a:solidFill>
                            <a:schemeClr val="tx1"/>
                          </a:solidFill>
                          <a:effectLst/>
                          <a:latin typeface="+mn-lt"/>
                          <a:ea typeface="+mn-ea"/>
                          <a:cs typeface="+mn-cs"/>
                        </a:rPr>
                        <a:t> </a:t>
                      </a:r>
                    </a:p>
                    <a:p>
                      <a:pPr marL="285750" indent="-285750">
                        <a:buFont typeface="Arial" panose="020B0604020202020204" pitchFamily="34" charset="0"/>
                        <a:buChar char="•"/>
                      </a:pPr>
                      <a:r>
                        <a:rPr lang="en-ZA" sz="1800" kern="1200" dirty="0">
                          <a:solidFill>
                            <a:schemeClr val="tx1"/>
                          </a:solidFill>
                          <a:effectLst/>
                          <a:latin typeface="+mn-lt"/>
                          <a:ea typeface="+mn-ea"/>
                          <a:cs typeface="+mn-cs"/>
                        </a:rPr>
                        <a:t>In partnership with Solidarity Fund the KZN CWP implemented the second leg of GBV initiative in the same district on the 18</a:t>
                      </a:r>
                      <a:r>
                        <a:rPr lang="en-ZA" sz="1800" kern="1200" baseline="30000" dirty="0">
                          <a:solidFill>
                            <a:schemeClr val="tx1"/>
                          </a:solidFill>
                          <a:effectLst/>
                          <a:latin typeface="+mn-lt"/>
                          <a:ea typeface="+mn-ea"/>
                          <a:cs typeface="+mn-cs"/>
                        </a:rPr>
                        <a:t>th</a:t>
                      </a:r>
                      <a:r>
                        <a:rPr lang="en-ZA" sz="1800" kern="1200" dirty="0">
                          <a:solidFill>
                            <a:schemeClr val="tx1"/>
                          </a:solidFill>
                          <a:effectLst/>
                          <a:latin typeface="+mn-lt"/>
                          <a:ea typeface="+mn-ea"/>
                          <a:cs typeface="+mn-cs"/>
                        </a:rPr>
                        <a:t>- 19</a:t>
                      </a:r>
                      <a:r>
                        <a:rPr lang="en-ZA" sz="1800" kern="1200" baseline="30000" dirty="0">
                          <a:solidFill>
                            <a:schemeClr val="tx1"/>
                          </a:solidFill>
                          <a:effectLst/>
                          <a:latin typeface="+mn-lt"/>
                          <a:ea typeface="+mn-ea"/>
                          <a:cs typeface="+mn-cs"/>
                        </a:rPr>
                        <a:t>th</a:t>
                      </a:r>
                      <a:r>
                        <a:rPr lang="en-ZA" sz="1800" kern="1200" dirty="0">
                          <a:solidFill>
                            <a:schemeClr val="tx1"/>
                          </a:solidFill>
                          <a:effectLst/>
                          <a:latin typeface="+mn-lt"/>
                          <a:ea typeface="+mn-ea"/>
                          <a:cs typeface="+mn-cs"/>
                        </a:rPr>
                        <a:t> July 2021, wherein two information dissemination and sharing workshops were undertaken.</a:t>
                      </a:r>
                    </a:p>
                    <a:p>
                      <a:r>
                        <a:rPr lang="en-ZA" sz="1800" kern="1200" dirty="0">
                          <a:solidFill>
                            <a:schemeClr val="tx1"/>
                          </a:solidFill>
                          <a:effectLst/>
                          <a:latin typeface="+mn-lt"/>
                          <a:ea typeface="+mn-ea"/>
                          <a:cs typeface="+mn-cs"/>
                        </a:rPr>
                        <a:t> </a:t>
                      </a:r>
                    </a:p>
                    <a:p>
                      <a:pPr marL="285750" indent="-285750">
                        <a:buFont typeface="Arial" panose="020B0604020202020204" pitchFamily="34" charset="0"/>
                        <a:buChar char="•"/>
                      </a:pPr>
                      <a:r>
                        <a:rPr lang="en-ZA" sz="1800" kern="1200" dirty="0">
                          <a:solidFill>
                            <a:schemeClr val="tx1"/>
                          </a:solidFill>
                          <a:effectLst/>
                          <a:latin typeface="+mn-lt"/>
                          <a:ea typeface="+mn-ea"/>
                          <a:cs typeface="+mn-cs"/>
                        </a:rPr>
                        <a:t>The project seeks to promote access to information at a local level  gender-based violence related social services. Having noted how lack of information perpetuates the abuse of women and children, it becomes imperative to ensure as much of the society should be aware of where to get assistance whenever they require such services or they could refer a victim.</a:t>
                      </a:r>
                    </a:p>
                  </a:txBody>
                  <a:tcPr marL="75089" marR="75089" marT="10428" marB="0"/>
                </a:tc>
                <a:extLst>
                  <a:ext uri="{0D108BD9-81ED-4DB2-BD59-A6C34878D82A}">
                    <a16:rowId xmlns="" xmlns:a16="http://schemas.microsoft.com/office/drawing/2014/main" val="10001"/>
                  </a:ext>
                </a:extLst>
              </a:tr>
            </a:tbl>
          </a:graphicData>
        </a:graphic>
      </p:graphicFrame>
      <p:sp>
        <p:nvSpPr>
          <p:cNvPr id="5" name="Title 1">
            <a:extLst>
              <a:ext uri="{FF2B5EF4-FFF2-40B4-BE49-F238E27FC236}">
                <a16:creationId xmlns="" xmlns:a16="http://schemas.microsoft.com/office/drawing/2014/main" id="{8DE9A630-234D-490A-856A-4574A64B67BA}"/>
              </a:ext>
            </a:extLst>
          </p:cNvPr>
          <p:cNvSpPr txBox="1">
            <a:spLocks/>
          </p:cNvSpPr>
          <p:nvPr/>
        </p:nvSpPr>
        <p:spPr>
          <a:xfrm>
            <a:off x="301708" y="204589"/>
            <a:ext cx="11802386" cy="496451"/>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US" b="1" dirty="0"/>
              <a:t>Community work </a:t>
            </a:r>
            <a:r>
              <a:rPr lang="en-US" b="1" dirty="0" err="1"/>
              <a:t>programme</a:t>
            </a:r>
            <a:r>
              <a:rPr lang="en-US" b="1" dirty="0"/>
              <a:t> activities on Gender based violence</a:t>
            </a:r>
            <a:r>
              <a:rPr lang="en-US" b="1" dirty="0">
                <a:solidFill>
                  <a:schemeClr val="tx1"/>
                </a:solidFill>
                <a:ea typeface="+mn-ea"/>
                <a:cs typeface="+mn-cs"/>
              </a:rPr>
              <a:t/>
            </a:r>
            <a:br>
              <a:rPr lang="en-US" b="1" dirty="0">
                <a:solidFill>
                  <a:schemeClr val="tx1"/>
                </a:solidFill>
                <a:ea typeface="+mn-ea"/>
                <a:cs typeface="+mn-cs"/>
              </a:rPr>
            </a:br>
            <a:r>
              <a:rPr lang="en-US" b="1" dirty="0">
                <a:solidFill>
                  <a:schemeClr val="tx1"/>
                </a:solidFill>
                <a:latin typeface="Arial" panose="020B0604020202020204" pitchFamily="34" charset="0"/>
                <a:cs typeface="Arial" panose="020B0604020202020204" pitchFamily="34" charset="0"/>
              </a:rPr>
              <a:t/>
            </a:r>
            <a:br>
              <a:rPr lang="en-US" b="1" dirty="0">
                <a:solidFill>
                  <a:schemeClr val="tx1"/>
                </a:solidFill>
                <a:latin typeface="Arial" panose="020B0604020202020204" pitchFamily="34" charset="0"/>
                <a:cs typeface="Arial" panose="020B0604020202020204" pitchFamily="34" charset="0"/>
              </a:rPr>
            </a:br>
            <a:endParaRPr lang="en-ZA" dirty="0"/>
          </a:p>
        </p:txBody>
      </p:sp>
    </p:spTree>
    <p:extLst>
      <p:ext uri="{BB962C8B-B14F-4D97-AF65-F5344CB8AC3E}">
        <p14:creationId xmlns:p14="http://schemas.microsoft.com/office/powerpoint/2010/main" val="179360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786679-52F8-4287-A37D-A9EE696EBB34}"/>
              </a:ext>
            </a:extLst>
          </p:cNvPr>
          <p:cNvSpPr>
            <a:spLocks noGrp="1"/>
          </p:cNvSpPr>
          <p:nvPr>
            <p:ph type="title"/>
          </p:nvPr>
        </p:nvSpPr>
        <p:spPr/>
        <p:txBody>
          <a:bodyPr/>
          <a:lstStyle/>
          <a:p>
            <a:pPr algn="ctr"/>
            <a:r>
              <a:rPr lang="en-US" b="1" dirty="0"/>
              <a:t>Conclusion </a:t>
            </a:r>
            <a:endParaRPr lang="en-ZA" b="1" dirty="0"/>
          </a:p>
        </p:txBody>
      </p:sp>
      <p:sp>
        <p:nvSpPr>
          <p:cNvPr id="3" name="Content Placeholder 2">
            <a:extLst>
              <a:ext uri="{FF2B5EF4-FFF2-40B4-BE49-F238E27FC236}">
                <a16:creationId xmlns="" xmlns:a16="http://schemas.microsoft.com/office/drawing/2014/main" id="{41A8147F-15FB-44A0-8614-15B5EE7DD86C}"/>
              </a:ext>
            </a:extLst>
          </p:cNvPr>
          <p:cNvSpPr>
            <a:spLocks noGrp="1"/>
          </p:cNvSpPr>
          <p:nvPr>
            <p:ph sz="half" idx="2"/>
          </p:nvPr>
        </p:nvSpPr>
        <p:spPr>
          <a:xfrm>
            <a:off x="487680" y="660797"/>
            <a:ext cx="11205636" cy="5325681"/>
          </a:xfrm>
        </p:spPr>
        <p:txBody>
          <a:bodyPr/>
          <a:lstStyle/>
          <a:p>
            <a:pPr marL="0" indent="0" algn="just">
              <a:buNone/>
            </a:pPr>
            <a:r>
              <a:rPr lang="en-US" b="0" i="0" dirty="0">
                <a:effectLst/>
                <a:latin typeface="+mj-lt"/>
              </a:rPr>
              <a:t>As we recalibrate our resolve to fight the GBVF, let us religiously work together to observe the preventative measures because we can only win this as </a:t>
            </a:r>
            <a:r>
              <a:rPr lang="en-US" dirty="0">
                <a:latin typeface="+mj-lt"/>
              </a:rPr>
              <a:t>we join hands in the spirit of the DDM Approach </a:t>
            </a:r>
            <a:endParaRPr lang="en-ZA" dirty="0">
              <a:latin typeface="+mj-lt"/>
            </a:endParaRPr>
          </a:p>
        </p:txBody>
      </p:sp>
      <p:pic>
        <p:nvPicPr>
          <p:cNvPr id="4" name="Picture 3" descr="Graphical user interface, website&#10;&#10;Description automatically generated">
            <a:extLst>
              <a:ext uri="{FF2B5EF4-FFF2-40B4-BE49-F238E27FC236}">
                <a16:creationId xmlns="" xmlns:a16="http://schemas.microsoft.com/office/drawing/2014/main" id="{F0EB21EF-5E87-44D5-B0AF-EFE8392EE125}"/>
              </a:ext>
            </a:extLst>
          </p:cNvPr>
          <p:cNvPicPr>
            <a:picLocks noChangeAspect="1"/>
          </p:cNvPicPr>
          <p:nvPr/>
        </p:nvPicPr>
        <p:blipFill>
          <a:blip r:embed="rId2"/>
          <a:stretch>
            <a:fillRect/>
          </a:stretch>
        </p:blipFill>
        <p:spPr>
          <a:xfrm>
            <a:off x="1696278" y="1645920"/>
            <a:ext cx="8351962" cy="4551284"/>
          </a:xfrm>
          <a:prstGeom prst="rect">
            <a:avLst/>
          </a:prstGeom>
        </p:spPr>
      </p:pic>
    </p:spTree>
    <p:extLst>
      <p:ext uri="{BB962C8B-B14F-4D97-AF65-F5344CB8AC3E}">
        <p14:creationId xmlns:p14="http://schemas.microsoft.com/office/powerpoint/2010/main" val="185608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D26CE9-711D-4010-933D-A01625204BDC}"/>
              </a:ext>
            </a:extLst>
          </p:cNvPr>
          <p:cNvSpPr>
            <a:spLocks noGrp="1"/>
          </p:cNvSpPr>
          <p:nvPr>
            <p:ph type="title"/>
          </p:nvPr>
        </p:nvSpPr>
        <p:spPr>
          <a:xfrm>
            <a:off x="498684" y="310289"/>
            <a:ext cx="11205636" cy="407383"/>
          </a:xfrm>
        </p:spPr>
        <p:txBody>
          <a:bodyPr/>
          <a:lstStyle/>
          <a:p>
            <a:pPr algn="ctr"/>
            <a:r>
              <a:rPr lang="en-US" b="1" i="0" u="none" strike="noStrike" baseline="0" dirty="0">
                <a:solidFill>
                  <a:srgbClr val="000000"/>
                </a:solidFill>
                <a:latin typeface="+mj-lt"/>
              </a:rPr>
              <a:t>INTRODUCTION</a:t>
            </a:r>
            <a:endParaRPr lang="en-ZA" sz="3200" b="1" dirty="0">
              <a:latin typeface="+mj-lt"/>
            </a:endParaRPr>
          </a:p>
        </p:txBody>
      </p:sp>
      <p:sp>
        <p:nvSpPr>
          <p:cNvPr id="3" name="Content Placeholder 2">
            <a:extLst>
              <a:ext uri="{FF2B5EF4-FFF2-40B4-BE49-F238E27FC236}">
                <a16:creationId xmlns="" xmlns:a16="http://schemas.microsoft.com/office/drawing/2014/main" id="{7BD9031D-37CA-4F2D-95D1-32CA560A666B}"/>
              </a:ext>
            </a:extLst>
          </p:cNvPr>
          <p:cNvSpPr>
            <a:spLocks noGrp="1"/>
          </p:cNvSpPr>
          <p:nvPr>
            <p:ph sz="half" idx="2"/>
          </p:nvPr>
        </p:nvSpPr>
        <p:spPr>
          <a:xfrm>
            <a:off x="331304" y="814647"/>
            <a:ext cx="11542644" cy="5325681"/>
          </a:xfrm>
        </p:spPr>
        <p:txBody>
          <a:bodyPr/>
          <a:lstStyle/>
          <a:p>
            <a:pPr marL="0" indent="0" algn="just">
              <a:buNone/>
            </a:pPr>
            <a:r>
              <a:rPr lang="en-US" sz="2400" b="0" i="0" dirty="0">
                <a:effectLst/>
                <a:latin typeface="+mj-lt"/>
              </a:rPr>
              <a:t>Thank you for the opportunity.</a:t>
            </a:r>
          </a:p>
          <a:p>
            <a:pPr marL="0" indent="0" algn="just">
              <a:buNone/>
            </a:pPr>
            <a:endParaRPr lang="en-US" sz="2400" b="0" i="0" dirty="0">
              <a:effectLst/>
              <a:latin typeface="+mj-lt"/>
            </a:endParaRPr>
          </a:p>
          <a:p>
            <a:pPr marL="0" indent="0" algn="just">
              <a:buNone/>
            </a:pPr>
            <a:r>
              <a:rPr lang="en-US" sz="2400" b="0" i="0" dirty="0">
                <a:effectLst/>
                <a:latin typeface="+mj-lt"/>
              </a:rPr>
              <a:t>Today, marks almost 65 years since the approximately 20,000 fearless women who marched to the Union Buildings in Pretoria in defiance of the apartheid pass laws and demand for women’s rights to be recognized. </a:t>
            </a:r>
            <a:r>
              <a:rPr lang="en-US" sz="2400" dirty="0">
                <a:latin typeface="+mj-lt"/>
              </a:rPr>
              <a:t>Today we sadly still talk of violence against women. </a:t>
            </a:r>
          </a:p>
          <a:p>
            <a:pPr marL="0" indent="0" algn="just">
              <a:buNone/>
            </a:pPr>
            <a:endParaRPr lang="en-US" sz="2400" dirty="0">
              <a:latin typeface="+mj-lt"/>
            </a:endParaRPr>
          </a:p>
          <a:p>
            <a:pPr marL="0" indent="0" algn="just">
              <a:buNone/>
            </a:pPr>
            <a:r>
              <a:rPr lang="en-US" sz="2400" dirty="0">
                <a:latin typeface="+mj-lt"/>
              </a:rPr>
              <a:t>W</a:t>
            </a:r>
            <a:r>
              <a:rPr lang="en-US" sz="2400" b="0" i="0" dirty="0">
                <a:effectLst/>
                <a:latin typeface="+mj-lt"/>
              </a:rPr>
              <a:t>e must intensify the fight for tougher gender-based violence laws, public awareness and access to legal protections for all women, especially the poor.</a:t>
            </a:r>
          </a:p>
          <a:p>
            <a:pPr marL="0" indent="0" algn="just">
              <a:buNone/>
            </a:pPr>
            <a:endParaRPr lang="en-US" sz="2400" b="0" i="0" dirty="0">
              <a:effectLst/>
              <a:latin typeface="+mj-lt"/>
            </a:endParaRPr>
          </a:p>
          <a:p>
            <a:pPr marL="0" indent="0" algn="just">
              <a:buNone/>
            </a:pPr>
            <a:r>
              <a:rPr lang="en-US" sz="2400" b="0" i="0" dirty="0">
                <a:effectLst/>
                <a:latin typeface="+mj-lt"/>
              </a:rPr>
              <a:t>We need to capitalize on the District Development Model (DDM) as a vehicle to tackling this persistent challenge.</a:t>
            </a:r>
          </a:p>
          <a:p>
            <a:pPr marL="0" indent="0">
              <a:buNone/>
            </a:pPr>
            <a:endParaRPr lang="en-ZA" sz="2400" dirty="0">
              <a:latin typeface="+mj-lt"/>
            </a:endParaRPr>
          </a:p>
        </p:txBody>
      </p:sp>
    </p:spTree>
    <p:extLst>
      <p:ext uri="{BB962C8B-B14F-4D97-AF65-F5344CB8AC3E}">
        <p14:creationId xmlns:p14="http://schemas.microsoft.com/office/powerpoint/2010/main" val="375640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28BDDF-D02E-4302-BCFC-EE4124FA1113}"/>
              </a:ext>
            </a:extLst>
          </p:cNvPr>
          <p:cNvSpPr>
            <a:spLocks noGrp="1"/>
          </p:cNvSpPr>
          <p:nvPr>
            <p:ph type="title"/>
          </p:nvPr>
        </p:nvSpPr>
        <p:spPr>
          <a:xfrm>
            <a:off x="8024" y="109452"/>
            <a:ext cx="12183976" cy="701092"/>
          </a:xfrm>
        </p:spPr>
        <p:txBody>
          <a:bodyPr/>
          <a:lstStyle/>
          <a:p>
            <a:r>
              <a:rPr lang="en-US" b="1" dirty="0"/>
              <a:t>Our responsibilities </a:t>
            </a:r>
            <a:r>
              <a:rPr lang="en-US" dirty="0"/>
              <a:t>- ACCOUNTABILITY, LEADERSHIP AND COORDINATION  </a:t>
            </a:r>
            <a:endParaRPr lang="en-ZA" dirty="0"/>
          </a:p>
        </p:txBody>
      </p:sp>
      <p:sp>
        <p:nvSpPr>
          <p:cNvPr id="4" name="Oval 3">
            <a:extLst>
              <a:ext uri="{FF2B5EF4-FFF2-40B4-BE49-F238E27FC236}">
                <a16:creationId xmlns="" xmlns:a16="http://schemas.microsoft.com/office/drawing/2014/main" id="{8C71404C-EFFE-4453-8A65-68CCFB9AB9AB}"/>
              </a:ext>
            </a:extLst>
          </p:cNvPr>
          <p:cNvSpPr/>
          <p:nvPr/>
        </p:nvSpPr>
        <p:spPr>
          <a:xfrm>
            <a:off x="9451982" y="3214704"/>
            <a:ext cx="1464730" cy="1464728"/>
          </a:xfrm>
          <a:prstGeom prst="ellipse">
            <a:avLst/>
          </a:prstGeom>
          <a:solidFill>
            <a:schemeClr val="accent6">
              <a:alpha val="1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 xmlns:a16="http://schemas.microsoft.com/office/drawing/2014/main" id="{E0C88422-DE20-4CE7-A89C-FD40C2D793AC}"/>
              </a:ext>
            </a:extLst>
          </p:cNvPr>
          <p:cNvSpPr/>
          <p:nvPr/>
        </p:nvSpPr>
        <p:spPr>
          <a:xfrm>
            <a:off x="7314000" y="2316071"/>
            <a:ext cx="1464730" cy="1464728"/>
          </a:xfrm>
          <a:prstGeom prst="ellipse">
            <a:avLst/>
          </a:prstGeom>
          <a:solidFill>
            <a:schemeClr val="accent5">
              <a:alpha val="1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B3EAACD6-52CB-46ED-B72A-F64CC8964E5F}"/>
              </a:ext>
            </a:extLst>
          </p:cNvPr>
          <p:cNvSpPr/>
          <p:nvPr/>
        </p:nvSpPr>
        <p:spPr>
          <a:xfrm>
            <a:off x="5317035" y="3244724"/>
            <a:ext cx="1464730" cy="1464728"/>
          </a:xfrm>
          <a:prstGeom prst="ellipse">
            <a:avLst/>
          </a:prstGeom>
          <a:solidFill>
            <a:schemeClr val="accent4">
              <a:alpha val="1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AC14809E-40BF-4BB2-B665-3EBFACF1D57D}"/>
              </a:ext>
            </a:extLst>
          </p:cNvPr>
          <p:cNvSpPr/>
          <p:nvPr/>
        </p:nvSpPr>
        <p:spPr>
          <a:xfrm>
            <a:off x="3007559" y="1650158"/>
            <a:ext cx="1464730" cy="1464728"/>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 xmlns:a16="http://schemas.microsoft.com/office/drawing/2014/main" id="{96BC7050-FB5D-484F-A655-9488052593AE}"/>
              </a:ext>
            </a:extLst>
          </p:cNvPr>
          <p:cNvSpPr/>
          <p:nvPr/>
        </p:nvSpPr>
        <p:spPr>
          <a:xfrm>
            <a:off x="288092" y="3079489"/>
            <a:ext cx="1464730" cy="1464728"/>
          </a:xfrm>
          <a:prstGeom prst="ellipse">
            <a:avLst/>
          </a:prstGeom>
          <a:solidFill>
            <a:schemeClr val="accent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5FD9F5EB-8CCC-438C-9913-1A13361271D8}"/>
              </a:ext>
            </a:extLst>
          </p:cNvPr>
          <p:cNvSpPr txBox="1"/>
          <p:nvPr/>
        </p:nvSpPr>
        <p:spPr>
          <a:xfrm>
            <a:off x="8935166" y="1529518"/>
            <a:ext cx="2624115" cy="1200329"/>
          </a:xfrm>
          <a:prstGeom prst="rect">
            <a:avLst/>
          </a:prstGeom>
          <a:noFill/>
        </p:spPr>
        <p:txBody>
          <a:bodyPr wrap="square" rtlCol="0">
            <a:spAutoFit/>
          </a:bodyPr>
          <a:lstStyle/>
          <a:p>
            <a:pPr lvl="0" algn="just">
              <a:defRPr/>
            </a:pPr>
            <a:r>
              <a:rPr lang="en-US" b="1" dirty="0">
                <a:latin typeface="Noto Sans" panose="020B0502040504020204" pitchFamily="34"/>
                <a:ea typeface="Noto Sans" panose="020B0502040504020204" pitchFamily="34"/>
                <a:cs typeface="Noto Sans" panose="020B0502040504020204" pitchFamily="34"/>
              </a:rPr>
              <a:t>Drive the National framework on municipal engagements with Civil Society Organisations</a:t>
            </a:r>
            <a:endParaRPr lang="en-GB" b="1" dirty="0">
              <a:latin typeface="Noto Sans" panose="020B0502040504020204" pitchFamily="34"/>
              <a:ea typeface="Noto Sans" panose="020B0502040504020204" pitchFamily="34"/>
              <a:cs typeface="Noto Sans" panose="020B0502040504020204" pitchFamily="34"/>
            </a:endParaRPr>
          </a:p>
        </p:txBody>
      </p:sp>
      <p:sp>
        <p:nvSpPr>
          <p:cNvPr id="10" name="TextBox 9">
            <a:extLst>
              <a:ext uri="{FF2B5EF4-FFF2-40B4-BE49-F238E27FC236}">
                <a16:creationId xmlns="" xmlns:a16="http://schemas.microsoft.com/office/drawing/2014/main" id="{B3D0E0C4-DCCE-4B62-BC46-7BF78A48E324}"/>
              </a:ext>
            </a:extLst>
          </p:cNvPr>
          <p:cNvSpPr txBox="1"/>
          <p:nvPr/>
        </p:nvSpPr>
        <p:spPr>
          <a:xfrm>
            <a:off x="4472289" y="1084093"/>
            <a:ext cx="3198277" cy="1477328"/>
          </a:xfrm>
          <a:prstGeom prst="rect">
            <a:avLst/>
          </a:prstGeom>
          <a:noFill/>
        </p:spPr>
        <p:txBody>
          <a:bodyPr wrap="square" rtlCol="0">
            <a:spAutoFit/>
          </a:bodyPr>
          <a:lstStyle/>
          <a:p>
            <a:pPr lvl="0" algn="just">
              <a:defRPr/>
            </a:pPr>
            <a:r>
              <a:rPr lang="en-US" b="1" dirty="0">
                <a:latin typeface="Noto Sans" panose="020B0502040504020204" pitchFamily="34"/>
              </a:rPr>
              <a:t>Put mechanisms and processes in place to hold state and societal leadership accountable for taking a firm stand against GBVF</a:t>
            </a:r>
            <a:endParaRPr lang="en-GB" b="1" dirty="0">
              <a:latin typeface="Noto Sans" panose="020B0502040504020204" pitchFamily="34"/>
            </a:endParaRPr>
          </a:p>
        </p:txBody>
      </p:sp>
      <p:sp>
        <p:nvSpPr>
          <p:cNvPr id="11" name="TextBox 10">
            <a:extLst>
              <a:ext uri="{FF2B5EF4-FFF2-40B4-BE49-F238E27FC236}">
                <a16:creationId xmlns="" xmlns:a16="http://schemas.microsoft.com/office/drawing/2014/main" id="{224E8005-868D-4ADD-BE4F-E3A01EDA8F57}"/>
              </a:ext>
            </a:extLst>
          </p:cNvPr>
          <p:cNvSpPr txBox="1"/>
          <p:nvPr/>
        </p:nvSpPr>
        <p:spPr>
          <a:xfrm>
            <a:off x="8024" y="1556243"/>
            <a:ext cx="3077154" cy="923330"/>
          </a:xfrm>
          <a:prstGeom prst="rect">
            <a:avLst/>
          </a:prstGeom>
          <a:noFill/>
        </p:spPr>
        <p:txBody>
          <a:bodyPr wrap="square" rtlCol="0">
            <a:spAutoFit/>
          </a:bodyPr>
          <a:lstStyle/>
          <a:p>
            <a:pPr lvl="0" algn="just">
              <a:defRPr/>
            </a:pPr>
            <a:r>
              <a:rPr lang="en-US" b="1" dirty="0">
                <a:latin typeface="Noto Sans" panose="020B0502040504020204" pitchFamily="34"/>
                <a:ea typeface="Noto Sans" panose="020B0502040504020204" pitchFamily="34"/>
                <a:cs typeface="Noto Sans" panose="020B0502040504020204" pitchFamily="34"/>
              </a:rPr>
              <a:t>Roll out of a national response to GBVF through provincial and local structures</a:t>
            </a:r>
            <a:endParaRPr lang="en-GB" b="1" dirty="0">
              <a:latin typeface="Noto Sans" panose="020B0502040504020204" pitchFamily="34"/>
              <a:ea typeface="Noto Sans" panose="020B0502040504020204" pitchFamily="34"/>
              <a:cs typeface="Noto Sans" panose="020B0502040504020204" pitchFamily="34"/>
            </a:endParaRPr>
          </a:p>
        </p:txBody>
      </p:sp>
      <p:cxnSp>
        <p:nvCxnSpPr>
          <p:cNvPr id="12" name="Straight Connector 11">
            <a:extLst>
              <a:ext uri="{FF2B5EF4-FFF2-40B4-BE49-F238E27FC236}">
                <a16:creationId xmlns="" xmlns:a16="http://schemas.microsoft.com/office/drawing/2014/main" id="{F7C77931-4FEB-4D86-B861-E0B062E30149}"/>
              </a:ext>
            </a:extLst>
          </p:cNvPr>
          <p:cNvCxnSpPr>
            <a:cxnSpLocks/>
          </p:cNvCxnSpPr>
          <p:nvPr/>
        </p:nvCxnSpPr>
        <p:spPr>
          <a:xfrm>
            <a:off x="1073465" y="2479573"/>
            <a:ext cx="0" cy="5999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6101DF3C-E3DF-456B-A253-A21D86EE858D}"/>
              </a:ext>
            </a:extLst>
          </p:cNvPr>
          <p:cNvCxnSpPr>
            <a:cxnSpLocks/>
          </p:cNvCxnSpPr>
          <p:nvPr/>
        </p:nvCxnSpPr>
        <p:spPr>
          <a:xfrm>
            <a:off x="3743690" y="3123805"/>
            <a:ext cx="14818" cy="83069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3E8C88CC-A205-4E16-8689-BF0561C675EF}"/>
              </a:ext>
            </a:extLst>
          </p:cNvPr>
          <p:cNvCxnSpPr>
            <a:cxnSpLocks/>
            <a:endCxn id="6" idx="0"/>
          </p:cNvCxnSpPr>
          <p:nvPr/>
        </p:nvCxnSpPr>
        <p:spPr>
          <a:xfrm flipH="1">
            <a:off x="6049400" y="2414029"/>
            <a:ext cx="11276" cy="83069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6BC5BA90-C8E4-41D5-B5EE-27A844C523A9}"/>
              </a:ext>
            </a:extLst>
          </p:cNvPr>
          <p:cNvCxnSpPr>
            <a:cxnSpLocks/>
          </p:cNvCxnSpPr>
          <p:nvPr/>
        </p:nvCxnSpPr>
        <p:spPr>
          <a:xfrm>
            <a:off x="8053029" y="3816636"/>
            <a:ext cx="12007" cy="72758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497321F-DBEF-42D4-B598-FA2646A8588D}"/>
              </a:ext>
            </a:extLst>
          </p:cNvPr>
          <p:cNvCxnSpPr>
            <a:cxnSpLocks/>
            <a:endCxn id="4" idx="0"/>
          </p:cNvCxnSpPr>
          <p:nvPr/>
        </p:nvCxnSpPr>
        <p:spPr>
          <a:xfrm>
            <a:off x="10172341" y="2774140"/>
            <a:ext cx="12006" cy="440564"/>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D7EFFA57-4B62-43FB-ABA7-EF208E931266}"/>
              </a:ext>
            </a:extLst>
          </p:cNvPr>
          <p:cNvSpPr txBox="1"/>
          <p:nvPr/>
        </p:nvSpPr>
        <p:spPr>
          <a:xfrm>
            <a:off x="2007653" y="3902202"/>
            <a:ext cx="3198277"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latin typeface="Noto Sans" panose="020B0502040504020204" pitchFamily="34"/>
              </a:rPr>
              <a:t>Effective multi-sectoral coordination by lead agency and collaboration across different tiers</a:t>
            </a:r>
            <a:endParaRPr lang="en-GB" b="1" dirty="0">
              <a:latin typeface="Noto Sans" panose="020B0502040504020204" pitchFamily="34"/>
            </a:endParaRPr>
          </a:p>
        </p:txBody>
      </p:sp>
      <p:sp>
        <p:nvSpPr>
          <p:cNvPr id="18" name="TextBox 17">
            <a:extLst>
              <a:ext uri="{FF2B5EF4-FFF2-40B4-BE49-F238E27FC236}">
                <a16:creationId xmlns="" xmlns:a16="http://schemas.microsoft.com/office/drawing/2014/main" id="{1BACEED7-5E93-47C6-B5D5-14BEEA3CE616}"/>
              </a:ext>
            </a:extLst>
          </p:cNvPr>
          <p:cNvSpPr txBox="1"/>
          <p:nvPr/>
        </p:nvSpPr>
        <p:spPr>
          <a:xfrm>
            <a:off x="6377996" y="4614578"/>
            <a:ext cx="346517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latin typeface="Noto Sans" panose="020B0502040504020204" pitchFamily="34"/>
              </a:rPr>
              <a:t>Foster partnerships to respond to the crisis by locating the response in locally based structures, activism and agency within communities.</a:t>
            </a:r>
            <a:endParaRPr lang="en-GB" b="1" dirty="0">
              <a:latin typeface="Noto Sans" panose="020B0502040504020204" pitchFamily="34"/>
            </a:endParaRPr>
          </a:p>
        </p:txBody>
      </p:sp>
      <p:pic>
        <p:nvPicPr>
          <p:cNvPr id="22" name="Graphic 21" descr="Business Growth outline">
            <a:extLst>
              <a:ext uri="{FF2B5EF4-FFF2-40B4-BE49-F238E27FC236}">
                <a16:creationId xmlns="" xmlns:a16="http://schemas.microsoft.com/office/drawing/2014/main" id="{D3660345-315B-47C1-A041-76DDA98D10E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572004" y="2606736"/>
            <a:ext cx="914400" cy="914400"/>
          </a:xfrm>
          <a:prstGeom prst="rect">
            <a:avLst/>
          </a:prstGeom>
        </p:spPr>
      </p:pic>
      <p:pic>
        <p:nvPicPr>
          <p:cNvPr id="24" name="Graphic 23" descr="Hierarchy outline">
            <a:extLst>
              <a:ext uri="{FF2B5EF4-FFF2-40B4-BE49-F238E27FC236}">
                <a16:creationId xmlns="" xmlns:a16="http://schemas.microsoft.com/office/drawing/2014/main" id="{17EC31C6-A3BF-42EB-B67E-3B0ED9D0715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23674" y="3318115"/>
            <a:ext cx="914400" cy="914400"/>
          </a:xfrm>
          <a:prstGeom prst="rect">
            <a:avLst/>
          </a:prstGeom>
        </p:spPr>
      </p:pic>
      <p:pic>
        <p:nvPicPr>
          <p:cNvPr id="19" name="Picture 18" descr="Icon&#10;&#10;Description automatically generated">
            <a:extLst>
              <a:ext uri="{FF2B5EF4-FFF2-40B4-BE49-F238E27FC236}">
                <a16:creationId xmlns="" xmlns:a16="http://schemas.microsoft.com/office/drawing/2014/main" id="{445EAFA9-C812-4D56-A3A1-870B0FCA0F98}"/>
              </a:ext>
            </a:extLst>
          </p:cNvPr>
          <p:cNvPicPr>
            <a:picLocks noChangeAspect="1"/>
          </p:cNvPicPr>
          <p:nvPr/>
        </p:nvPicPr>
        <p:blipFill>
          <a:blip r:embed="rId6"/>
          <a:stretch>
            <a:fillRect/>
          </a:stretch>
        </p:blipFill>
        <p:spPr>
          <a:xfrm>
            <a:off x="5642488" y="3606918"/>
            <a:ext cx="763148" cy="645466"/>
          </a:xfrm>
          <a:prstGeom prst="rect">
            <a:avLst/>
          </a:prstGeom>
        </p:spPr>
      </p:pic>
      <p:pic>
        <p:nvPicPr>
          <p:cNvPr id="23" name="Graphic 22" descr="Connections outline">
            <a:extLst>
              <a:ext uri="{FF2B5EF4-FFF2-40B4-BE49-F238E27FC236}">
                <a16:creationId xmlns="" xmlns:a16="http://schemas.microsoft.com/office/drawing/2014/main" id="{26397597-51AB-43B1-B6E2-BAC5F44E75EE}"/>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359281" y="1971741"/>
            <a:ext cx="914400" cy="914400"/>
          </a:xfrm>
          <a:prstGeom prst="rect">
            <a:avLst/>
          </a:prstGeom>
        </p:spPr>
      </p:pic>
      <p:pic>
        <p:nvPicPr>
          <p:cNvPr id="26" name="Graphic 25" descr="Handshake outline">
            <a:extLst>
              <a:ext uri="{FF2B5EF4-FFF2-40B4-BE49-F238E27FC236}">
                <a16:creationId xmlns="" xmlns:a16="http://schemas.microsoft.com/office/drawing/2014/main" id="{A06A1F9E-F40A-43C2-93B8-136D30640F5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664171" y="3519013"/>
            <a:ext cx="914400" cy="914400"/>
          </a:xfrm>
          <a:prstGeom prst="rect">
            <a:avLst/>
          </a:prstGeom>
        </p:spPr>
      </p:pic>
      <p:sp>
        <p:nvSpPr>
          <p:cNvPr id="30" name="TextBox 29">
            <a:extLst>
              <a:ext uri="{FF2B5EF4-FFF2-40B4-BE49-F238E27FC236}">
                <a16:creationId xmlns="" xmlns:a16="http://schemas.microsoft.com/office/drawing/2014/main" id="{13E3C87B-275F-44A3-8CBD-263129FE6A78}"/>
              </a:ext>
            </a:extLst>
          </p:cNvPr>
          <p:cNvSpPr txBox="1"/>
          <p:nvPr/>
        </p:nvSpPr>
        <p:spPr>
          <a:xfrm>
            <a:off x="8025" y="652417"/>
            <a:ext cx="11614132" cy="646331"/>
          </a:xfrm>
          <a:prstGeom prst="rect">
            <a:avLst/>
          </a:prstGeom>
          <a:noFill/>
        </p:spPr>
        <p:txBody>
          <a:bodyPr wrap="square" rtlCol="0">
            <a:spAutoFit/>
          </a:bodyPr>
          <a:lstStyle/>
          <a:p>
            <a:pPr algn="just"/>
            <a:r>
              <a:rPr lang="en-US" b="1" dirty="0"/>
              <a:t>We have aligned our Plans to the National Strategic Plan- Gender Based Violence and Femicide and committed on the following:</a:t>
            </a:r>
            <a:endParaRPr lang="en-ZA" b="1" dirty="0"/>
          </a:p>
        </p:txBody>
      </p:sp>
    </p:spTree>
    <p:extLst>
      <p:ext uri="{BB962C8B-B14F-4D97-AF65-F5344CB8AC3E}">
        <p14:creationId xmlns:p14="http://schemas.microsoft.com/office/powerpoint/2010/main" val="129438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28BDDF-D02E-4302-BCFC-EE4124FA1113}"/>
              </a:ext>
            </a:extLst>
          </p:cNvPr>
          <p:cNvSpPr>
            <a:spLocks noGrp="1"/>
          </p:cNvSpPr>
          <p:nvPr>
            <p:ph type="title"/>
          </p:nvPr>
        </p:nvSpPr>
        <p:spPr>
          <a:xfrm>
            <a:off x="95824" y="109452"/>
            <a:ext cx="11963654" cy="571585"/>
          </a:xfrm>
        </p:spPr>
        <p:txBody>
          <a:bodyPr/>
          <a:lstStyle/>
          <a:p>
            <a:r>
              <a:rPr lang="en-GB" b="1" dirty="0"/>
              <a:t>LOCALISING THE RESPONSE through the </a:t>
            </a:r>
            <a:r>
              <a:rPr lang="en-GB" b="1" dirty="0" err="1"/>
              <a:t>ddm</a:t>
            </a:r>
            <a:r>
              <a:rPr lang="en-GB" b="1" dirty="0"/>
              <a:t> approach</a:t>
            </a:r>
            <a:endParaRPr lang="en-ZA" sz="2000" b="1" dirty="0"/>
          </a:p>
        </p:txBody>
      </p:sp>
      <p:sp>
        <p:nvSpPr>
          <p:cNvPr id="25" name="TextBox 24">
            <a:extLst>
              <a:ext uri="{FF2B5EF4-FFF2-40B4-BE49-F238E27FC236}">
                <a16:creationId xmlns="" xmlns:a16="http://schemas.microsoft.com/office/drawing/2014/main" id="{A213C059-CCFD-4178-9220-7BDEC44D9C8E}"/>
              </a:ext>
            </a:extLst>
          </p:cNvPr>
          <p:cNvSpPr txBox="1"/>
          <p:nvPr/>
        </p:nvSpPr>
        <p:spPr>
          <a:xfrm>
            <a:off x="5476182" y="565304"/>
            <a:ext cx="6217134" cy="923330"/>
          </a:xfrm>
          <a:prstGeom prst="rect">
            <a:avLst/>
          </a:prstGeom>
          <a:noFill/>
        </p:spPr>
        <p:txBody>
          <a:bodyPr wrap="square" rtlCol="0">
            <a:spAutoFit/>
          </a:bodyPr>
          <a:lstStyle/>
          <a:p>
            <a:pPr lvl="0" algn="just">
              <a:defRPr/>
            </a:pPr>
            <a:r>
              <a:rPr lang="en-US" b="1" dirty="0">
                <a:latin typeface="+mj-lt"/>
                <a:ea typeface="Noto Sans" panose="020B0502040504020204" pitchFamily="34"/>
                <a:cs typeface="Noto Sans" panose="020B0502040504020204" pitchFamily="34"/>
              </a:rPr>
              <a:t>We committed to ensure that the DDM Framework Contains gender Responsive Indicators and Targets aligned to the GBVF- NSP and GRPBMEA</a:t>
            </a:r>
            <a:endParaRPr lang="en-GB" b="1" dirty="0">
              <a:latin typeface="+mj-lt"/>
              <a:ea typeface="Noto Sans" panose="020B0502040504020204" pitchFamily="34"/>
              <a:cs typeface="Noto Sans" panose="020B0502040504020204" pitchFamily="34"/>
            </a:endParaRPr>
          </a:p>
        </p:txBody>
      </p:sp>
      <p:sp>
        <p:nvSpPr>
          <p:cNvPr id="41" name="Oval 40">
            <a:extLst>
              <a:ext uri="{FF2B5EF4-FFF2-40B4-BE49-F238E27FC236}">
                <a16:creationId xmlns="" xmlns:a16="http://schemas.microsoft.com/office/drawing/2014/main" id="{2823F7DE-B3C5-4720-BC07-4301FA9C7657}"/>
              </a:ext>
            </a:extLst>
          </p:cNvPr>
          <p:cNvSpPr/>
          <p:nvPr/>
        </p:nvSpPr>
        <p:spPr>
          <a:xfrm>
            <a:off x="3758242" y="1161617"/>
            <a:ext cx="548640" cy="526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 xmlns:a16="http://schemas.microsoft.com/office/drawing/2014/main" id="{60A65A97-B710-4E04-9FF7-CF9CC4B5D5E4}"/>
              </a:ext>
            </a:extLst>
          </p:cNvPr>
          <p:cNvSpPr/>
          <p:nvPr/>
        </p:nvSpPr>
        <p:spPr>
          <a:xfrm>
            <a:off x="4659560" y="2410624"/>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1BE62FFD-0ABF-4F0A-B4AC-6E34636FE814}"/>
              </a:ext>
            </a:extLst>
          </p:cNvPr>
          <p:cNvSpPr/>
          <p:nvPr/>
        </p:nvSpPr>
        <p:spPr>
          <a:xfrm>
            <a:off x="5041913" y="3664994"/>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711DA301-CE5A-4136-AF44-403A6A3BCDBC}"/>
              </a:ext>
            </a:extLst>
          </p:cNvPr>
          <p:cNvSpPr/>
          <p:nvPr/>
        </p:nvSpPr>
        <p:spPr>
          <a:xfrm>
            <a:off x="5736771" y="3622010"/>
            <a:ext cx="1678894" cy="646331"/>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Enter your </a:t>
            </a:r>
          </a:p>
          <a:p>
            <a:r>
              <a:rPr lang="en-US" dirty="0">
                <a:solidFill>
                  <a:schemeClr val="bg1"/>
                </a:solidFill>
                <a:latin typeface="Arial" panose="020B0604020202020204" pitchFamily="34" charset="0"/>
                <a:cs typeface="Arial" panose="020B0604020202020204" pitchFamily="34" charset="0"/>
              </a:rPr>
              <a:t>text here</a:t>
            </a:r>
          </a:p>
        </p:txBody>
      </p:sp>
      <p:sp>
        <p:nvSpPr>
          <p:cNvPr id="63" name="Arrow: Striped Right 62">
            <a:extLst>
              <a:ext uri="{FF2B5EF4-FFF2-40B4-BE49-F238E27FC236}">
                <a16:creationId xmlns="" xmlns:a16="http://schemas.microsoft.com/office/drawing/2014/main" id="{86C72ADB-B880-4F46-88BC-3B6598984211}"/>
              </a:ext>
            </a:extLst>
          </p:cNvPr>
          <p:cNvSpPr/>
          <p:nvPr/>
        </p:nvSpPr>
        <p:spPr>
          <a:xfrm rot="10800000">
            <a:off x="2401236" y="937017"/>
            <a:ext cx="916115" cy="410308"/>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ectangle 65">
            <a:extLst>
              <a:ext uri="{FF2B5EF4-FFF2-40B4-BE49-F238E27FC236}">
                <a16:creationId xmlns="" xmlns:a16="http://schemas.microsoft.com/office/drawing/2014/main" id="{AD52CBF9-ABD6-4B71-AFA8-D3C6122C9024}"/>
              </a:ext>
            </a:extLst>
          </p:cNvPr>
          <p:cNvSpPr/>
          <p:nvPr/>
        </p:nvSpPr>
        <p:spPr>
          <a:xfrm>
            <a:off x="3403840" y="924401"/>
            <a:ext cx="1468671"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DDM</a:t>
            </a:r>
            <a:endParaRPr lang="en-ZA"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7" name="Rectangle 66">
            <a:extLst>
              <a:ext uri="{FF2B5EF4-FFF2-40B4-BE49-F238E27FC236}">
                <a16:creationId xmlns="" xmlns:a16="http://schemas.microsoft.com/office/drawing/2014/main" id="{28CD44DD-CA7E-4340-921D-39BCA45724F3}"/>
              </a:ext>
            </a:extLst>
          </p:cNvPr>
          <p:cNvSpPr/>
          <p:nvPr/>
        </p:nvSpPr>
        <p:spPr>
          <a:xfrm>
            <a:off x="3257165" y="2540429"/>
            <a:ext cx="1762021" cy="954107"/>
          </a:xfrm>
          <a:prstGeom prst="rect">
            <a:avLst/>
          </a:prstGeom>
          <a:solidFill>
            <a:srgbClr val="FFC000"/>
          </a:solidFill>
        </p:spPr>
        <p:txBody>
          <a:bodyPr wrap="square" lIns="91440" tIns="45720" rIns="91440" bIns="45720">
            <a:spAutoFit/>
          </a:bodyPr>
          <a:lstStyle/>
          <a:p>
            <a:pPr algn="ctr"/>
            <a:r>
              <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IDP / One Plan</a:t>
            </a:r>
          </a:p>
        </p:txBody>
      </p:sp>
      <p:sp>
        <p:nvSpPr>
          <p:cNvPr id="69" name="Arrow: Striped Right 68">
            <a:extLst>
              <a:ext uri="{FF2B5EF4-FFF2-40B4-BE49-F238E27FC236}">
                <a16:creationId xmlns="" xmlns:a16="http://schemas.microsoft.com/office/drawing/2014/main" id="{4D515113-D9F1-4419-9D87-8B8F27AD832A}"/>
              </a:ext>
            </a:extLst>
          </p:cNvPr>
          <p:cNvSpPr/>
          <p:nvPr/>
        </p:nvSpPr>
        <p:spPr>
          <a:xfrm>
            <a:off x="2460179" y="1513469"/>
            <a:ext cx="857171" cy="410308"/>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ectangle 69">
            <a:extLst>
              <a:ext uri="{FF2B5EF4-FFF2-40B4-BE49-F238E27FC236}">
                <a16:creationId xmlns="" xmlns:a16="http://schemas.microsoft.com/office/drawing/2014/main" id="{1B2B1571-262F-4A17-9BCA-84E9A13E128E}"/>
              </a:ext>
            </a:extLst>
          </p:cNvPr>
          <p:cNvSpPr/>
          <p:nvPr/>
        </p:nvSpPr>
        <p:spPr>
          <a:xfrm>
            <a:off x="264012" y="885660"/>
            <a:ext cx="2028614" cy="769441"/>
          </a:xfrm>
          <a:prstGeom prst="rect">
            <a:avLst/>
          </a:prstGeom>
          <a:solidFill>
            <a:srgbClr val="FFC000"/>
          </a:solidFill>
        </p:spPr>
        <p:txBody>
          <a:bodyPr wrap="square" lIns="91440" tIns="45720" rIns="91440" bIns="45720">
            <a:spAutoFit/>
          </a:bodyPr>
          <a:lstStyle/>
          <a:p>
            <a:pPr algn="ctr"/>
            <a:r>
              <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NSP</a:t>
            </a:r>
          </a:p>
        </p:txBody>
      </p:sp>
      <p:sp>
        <p:nvSpPr>
          <p:cNvPr id="71" name="Arrow: Striped Right 70">
            <a:extLst>
              <a:ext uri="{FF2B5EF4-FFF2-40B4-BE49-F238E27FC236}">
                <a16:creationId xmlns="" xmlns:a16="http://schemas.microsoft.com/office/drawing/2014/main" id="{9741C8AF-B63C-40AB-910E-E26E46BE801D}"/>
              </a:ext>
            </a:extLst>
          </p:cNvPr>
          <p:cNvSpPr/>
          <p:nvPr/>
        </p:nvSpPr>
        <p:spPr>
          <a:xfrm rot="5400000">
            <a:off x="4304654" y="1939659"/>
            <a:ext cx="565433" cy="410308"/>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2" name="Rectangle 71">
            <a:extLst>
              <a:ext uri="{FF2B5EF4-FFF2-40B4-BE49-F238E27FC236}">
                <a16:creationId xmlns="" xmlns:a16="http://schemas.microsoft.com/office/drawing/2014/main" id="{79BBE62C-484E-4864-A6C4-B34E4442D590}"/>
              </a:ext>
            </a:extLst>
          </p:cNvPr>
          <p:cNvSpPr/>
          <p:nvPr/>
        </p:nvSpPr>
        <p:spPr>
          <a:xfrm>
            <a:off x="45924" y="4902548"/>
            <a:ext cx="5162276" cy="1077218"/>
          </a:xfrm>
          <a:prstGeom prst="rect">
            <a:avLst/>
          </a:prstGeom>
          <a:solidFill>
            <a:srgbClr val="FFFF00"/>
          </a:solidFill>
        </p:spPr>
        <p:txBody>
          <a:bodyPr wrap="square" lIns="91440" tIns="45720" rIns="91440" bIns="45720">
            <a:spAutoFit/>
          </a:bodyPr>
          <a:lstStyle/>
          <a:p>
            <a:pPr algn="ctr"/>
            <a:r>
              <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 </a:t>
            </a:r>
            <a:r>
              <a:rPr lang="en-US"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all 44 Districts and 8 Metros</a:t>
            </a:r>
          </a:p>
        </p:txBody>
      </p:sp>
      <p:sp>
        <p:nvSpPr>
          <p:cNvPr id="73" name="Rectangle 72">
            <a:extLst>
              <a:ext uri="{FF2B5EF4-FFF2-40B4-BE49-F238E27FC236}">
                <a16:creationId xmlns="" xmlns:a16="http://schemas.microsoft.com/office/drawing/2014/main" id="{821DDEE9-178F-4B62-9379-533B7AC778F1}"/>
              </a:ext>
            </a:extLst>
          </p:cNvPr>
          <p:cNvSpPr/>
          <p:nvPr/>
        </p:nvSpPr>
        <p:spPr>
          <a:xfrm>
            <a:off x="141829" y="3800124"/>
            <a:ext cx="3175523" cy="707886"/>
          </a:xfrm>
          <a:prstGeom prst="rect">
            <a:avLst/>
          </a:prstGeom>
          <a:solidFill>
            <a:schemeClr val="accent6">
              <a:lumMod val="75000"/>
              <a:lumOff val="25000"/>
            </a:schemeClr>
          </a:solidFill>
        </p:spPr>
        <p:txBody>
          <a:bodyPr wrap="squar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Ward Plans</a:t>
            </a:r>
          </a:p>
        </p:txBody>
      </p:sp>
      <p:sp>
        <p:nvSpPr>
          <p:cNvPr id="39" name="Arrow: Striped Right 38">
            <a:extLst>
              <a:ext uri="{FF2B5EF4-FFF2-40B4-BE49-F238E27FC236}">
                <a16:creationId xmlns="" xmlns:a16="http://schemas.microsoft.com/office/drawing/2014/main" id="{D3B717E3-DDEC-449F-B172-129E32A87330}"/>
              </a:ext>
            </a:extLst>
          </p:cNvPr>
          <p:cNvSpPr/>
          <p:nvPr/>
        </p:nvSpPr>
        <p:spPr>
          <a:xfrm rot="16200000">
            <a:off x="3530677" y="1906241"/>
            <a:ext cx="565433" cy="410308"/>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Arrow: Bent-Up 2">
            <a:extLst>
              <a:ext uri="{FF2B5EF4-FFF2-40B4-BE49-F238E27FC236}">
                <a16:creationId xmlns="" xmlns:a16="http://schemas.microsoft.com/office/drawing/2014/main" id="{67E1EDAB-29CC-4623-8482-B876BAE325C1}"/>
              </a:ext>
            </a:extLst>
          </p:cNvPr>
          <p:cNvSpPr/>
          <p:nvPr/>
        </p:nvSpPr>
        <p:spPr>
          <a:xfrm rot="16200000" flipH="1">
            <a:off x="3429311" y="3593609"/>
            <a:ext cx="707887" cy="764696"/>
          </a:xfrm>
          <a:prstGeom prst="ben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ZA" b="1">
              <a:ln/>
              <a:solidFill>
                <a:schemeClr val="accent4"/>
              </a:solidFill>
            </a:endParaRPr>
          </a:p>
        </p:txBody>
      </p:sp>
      <p:sp>
        <p:nvSpPr>
          <p:cNvPr id="59" name="TextBox 58">
            <a:extLst>
              <a:ext uri="{FF2B5EF4-FFF2-40B4-BE49-F238E27FC236}">
                <a16:creationId xmlns="" xmlns:a16="http://schemas.microsoft.com/office/drawing/2014/main" id="{5640ED67-3FF8-4F5F-9844-E9CFC6506EEF}"/>
              </a:ext>
            </a:extLst>
          </p:cNvPr>
          <p:cNvSpPr txBox="1"/>
          <p:nvPr/>
        </p:nvSpPr>
        <p:spPr>
          <a:xfrm>
            <a:off x="5230470" y="1722632"/>
            <a:ext cx="6642508" cy="3877985"/>
          </a:xfrm>
          <a:prstGeom prst="rect">
            <a:avLst/>
          </a:prstGeom>
          <a:noFill/>
        </p:spPr>
        <p:txBody>
          <a:bodyPr wrap="square">
            <a:spAutoFit/>
          </a:bodyPr>
          <a:lstStyle/>
          <a:p>
            <a:pPr marL="360000" lvl="0" indent="-360000" algn="just">
              <a:spcAft>
                <a:spcPts val="1200"/>
              </a:spcAft>
              <a:buFont typeface="Arial" panose="020B0604020202020204" pitchFamily="34" charset="0"/>
              <a:buChar char="•"/>
            </a:pPr>
            <a:r>
              <a:rPr lang="en-ZA" dirty="0">
                <a:cs typeface="Arial" panose="020B0604020202020204" pitchFamily="34" charset="0"/>
              </a:rPr>
              <a:t>The DDM implementation framework was developed to </a:t>
            </a:r>
            <a:r>
              <a:rPr lang="en-GB" dirty="0">
                <a:cs typeface="Arial" panose="020B0604020202020204" pitchFamily="34" charset="0"/>
              </a:rPr>
              <a:t>guide the whole of government and society with a common approach in implementing the DDM.</a:t>
            </a:r>
          </a:p>
          <a:p>
            <a:pPr marL="360000" lvl="0" indent="-360000" algn="just">
              <a:spcAft>
                <a:spcPts val="1200"/>
              </a:spcAft>
              <a:buFont typeface="Arial" panose="020B0604020202020204" pitchFamily="34" charset="0"/>
              <a:buChar char="•"/>
            </a:pPr>
            <a:r>
              <a:rPr lang="en-GB" dirty="0">
                <a:cs typeface="Arial" panose="020B0604020202020204" pitchFamily="34" charset="0"/>
              </a:rPr>
              <a:t>DCOG through the Annual Performance Plan has incorporate GBVF indicators and targets based on the National Strategic Plan on Gender Based Violence and Femicide into the DDM Framework.</a:t>
            </a:r>
            <a:endParaRPr lang="en-ZA" dirty="0">
              <a:cs typeface="Arial" panose="020B0604020202020204" pitchFamily="34" charset="0"/>
            </a:endParaRPr>
          </a:p>
          <a:p>
            <a:pPr marL="360000" lvl="0" indent="-360000" algn="just">
              <a:spcAft>
                <a:spcPts val="1200"/>
              </a:spcAft>
              <a:buFont typeface="Arial" panose="020B0604020202020204" pitchFamily="34" charset="0"/>
              <a:buChar char="•"/>
            </a:pPr>
            <a:r>
              <a:rPr lang="en-ZA" dirty="0">
                <a:cs typeface="Arial" panose="020B0604020202020204" pitchFamily="34" charset="0"/>
              </a:rPr>
              <a:t>We are working with the Department of Women, Youth and Persons with Disabilities on the proposed indicators to be incorporated into the DDM Framework.</a:t>
            </a:r>
          </a:p>
          <a:p>
            <a:pPr marL="360000" lvl="0" indent="-360000" algn="just">
              <a:spcAft>
                <a:spcPts val="1200"/>
              </a:spcAft>
              <a:buFont typeface="Arial" panose="020B0604020202020204" pitchFamily="34" charset="0"/>
              <a:buChar char="•"/>
            </a:pPr>
            <a:r>
              <a:rPr lang="en-ZA" dirty="0">
                <a:cs typeface="Arial" panose="020B0604020202020204" pitchFamily="34" charset="0"/>
              </a:rPr>
              <a:t>We continue to engage with the Commission for Gender equality on issues affecting communities.</a:t>
            </a:r>
          </a:p>
        </p:txBody>
      </p:sp>
    </p:spTree>
    <p:extLst>
      <p:ext uri="{BB962C8B-B14F-4D97-AF65-F5344CB8AC3E}">
        <p14:creationId xmlns:p14="http://schemas.microsoft.com/office/powerpoint/2010/main" val="180763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60828D-EBA7-4601-867B-9AFB95900CA1}"/>
              </a:ext>
            </a:extLst>
          </p:cNvPr>
          <p:cNvSpPr>
            <a:spLocks noGrp="1"/>
          </p:cNvSpPr>
          <p:nvPr>
            <p:ph type="title"/>
          </p:nvPr>
        </p:nvSpPr>
        <p:spPr>
          <a:xfrm>
            <a:off x="0" y="169233"/>
            <a:ext cx="12192000" cy="511805"/>
          </a:xfrm>
        </p:spPr>
        <p:txBody>
          <a:bodyPr/>
          <a:lstStyle/>
          <a:p>
            <a:pPr algn="ctr"/>
            <a:r>
              <a:rPr lang="en-GB" sz="2000" b="1" dirty="0"/>
              <a:t>LOCALISING THE RESPONSE through the DDM approach</a:t>
            </a:r>
            <a:endParaRPr lang="en-ZA" sz="2000" b="1" dirty="0"/>
          </a:p>
        </p:txBody>
      </p:sp>
      <p:sp>
        <p:nvSpPr>
          <p:cNvPr id="3" name="Content Placeholder 2">
            <a:extLst>
              <a:ext uri="{FF2B5EF4-FFF2-40B4-BE49-F238E27FC236}">
                <a16:creationId xmlns="" xmlns:a16="http://schemas.microsoft.com/office/drawing/2014/main" id="{CA57634A-989D-43EA-9FDA-48382BDABFF4}"/>
              </a:ext>
            </a:extLst>
          </p:cNvPr>
          <p:cNvSpPr>
            <a:spLocks noGrp="1"/>
          </p:cNvSpPr>
          <p:nvPr>
            <p:ph sz="half" idx="2"/>
          </p:nvPr>
        </p:nvSpPr>
        <p:spPr>
          <a:xfrm>
            <a:off x="119336" y="1030773"/>
            <a:ext cx="11881320" cy="4230340"/>
          </a:xfrm>
        </p:spPr>
        <p:txBody>
          <a:bodyPr/>
          <a:lstStyle/>
          <a:p>
            <a:pPr marL="360000" lvl="0" indent="-360000" algn="just">
              <a:spcBef>
                <a:spcPts val="0"/>
              </a:spcBef>
              <a:spcAft>
                <a:spcPts val="1200"/>
              </a:spcAft>
            </a:pPr>
            <a:r>
              <a:rPr lang="en-GB" dirty="0">
                <a:latin typeface="Arial" panose="020B0604020202020204" pitchFamily="34" charset="0"/>
                <a:cs typeface="Arial" panose="020B0604020202020204" pitchFamily="34" charset="0"/>
              </a:rPr>
              <a:t>The overall adoption of gender lens (gender mainstreaming) is critical in the development of municipal plans in order integrate NSP on GBVF priorities.</a:t>
            </a:r>
          </a:p>
          <a:p>
            <a:pPr marL="360000" lvl="0" indent="-360000" algn="just">
              <a:spcBef>
                <a:spcPts val="0"/>
              </a:spcBef>
              <a:spcAft>
                <a:spcPts val="1200"/>
              </a:spcAft>
            </a:pPr>
            <a:r>
              <a:rPr lang="en-ZA" dirty="0">
                <a:latin typeface="Arial" panose="020B0604020202020204" pitchFamily="34" charset="0"/>
                <a:cs typeface="Arial" panose="020B0604020202020204" pitchFamily="34" charset="0"/>
              </a:rPr>
              <a:t>DCOG has partnered with the Department of Women, Youth and Persons with Disabilities to conduct provincial workshops with municipalities on the mainstreaming of the GBVF issues into the IDP and  to sensitise municipalities on their role in the implementation of the NSP on GBVF and implications thereof on municipal planning. Workshops already conducted with Eastern Cape and KwaZulu Natal provinces.</a:t>
            </a:r>
          </a:p>
          <a:p>
            <a:pPr marL="360000" lvl="0" indent="-360000" algn="just">
              <a:spcBef>
                <a:spcPts val="0"/>
              </a:spcBef>
              <a:spcAft>
                <a:spcPts val="1200"/>
              </a:spcAft>
            </a:pPr>
            <a:r>
              <a:rPr lang="en-US" dirty="0">
                <a:effectLst/>
                <a:latin typeface="Arial" panose="020B0604020202020204" pitchFamily="34" charset="0"/>
                <a:ea typeface="Calibri" panose="020F0502020204030204" pitchFamily="34" charset="0"/>
                <a:cs typeface="Times New Roman" panose="02020603050405020304" pitchFamily="18" charset="0"/>
              </a:rPr>
              <a:t>Implementation of the GBVF NSP is also a  standing item on the National Public Participation Coordinating Forum, and IGR structure established to support and monitor community participation in municipalities. Forum meetings are held quarterly, and all provinces are required to report on the implementation of GBVF activities by their municipalities and the support is provided accordingly. </a:t>
            </a:r>
          </a:p>
          <a:p>
            <a:pPr algn="just">
              <a:lnSpc>
                <a:spcPct val="115000"/>
              </a:lnSpc>
              <a:spcBef>
                <a:spcPts val="200"/>
              </a:spcBef>
              <a:spcAft>
                <a:spcPts val="1200"/>
              </a:spcAft>
            </a:pPr>
            <a:r>
              <a:rPr lang="en-US" dirty="0">
                <a:effectLst/>
                <a:latin typeface="Arial" panose="020B0604020202020204" pitchFamily="34" charset="0"/>
                <a:ea typeface="Calibri" panose="020F0502020204030204" pitchFamily="34" charset="0"/>
                <a:cs typeface="Times New Roman" panose="02020603050405020304" pitchFamily="18" charset="0"/>
              </a:rPr>
              <a:t>The Department also provides direct support to provinces to </a:t>
            </a:r>
            <a:r>
              <a:rPr lang="en-US" dirty="0">
                <a:latin typeface="Arial" panose="020B0604020202020204" pitchFamily="34" charset="0"/>
                <a:ea typeface="Calibri" panose="020F0502020204030204" pitchFamily="34" charset="0"/>
                <a:cs typeface="Times New Roman" panose="02020603050405020304" pitchFamily="18" charset="0"/>
              </a:rPr>
              <a:t>customize </a:t>
            </a:r>
            <a:r>
              <a:rPr lang="en-US" dirty="0">
                <a:effectLst/>
                <a:latin typeface="Arial" panose="020B0604020202020204" pitchFamily="34" charset="0"/>
                <a:ea typeface="Calibri" panose="020F0502020204030204" pitchFamily="34" charset="0"/>
                <a:cs typeface="Times New Roman" panose="02020603050405020304" pitchFamily="18" charset="0"/>
              </a:rPr>
              <a:t>performance indicators relating to the implementation of the NSP and inclusion thereof in their Annual Performance Plans.</a:t>
            </a:r>
            <a:endParaRPr lang="en-ZA" dirty="0">
              <a:latin typeface="Arial" panose="020B0604020202020204" pitchFamily="34" charset="0"/>
              <a:cs typeface="Arial" panose="020B0604020202020204" pitchFamily="34" charset="0"/>
            </a:endParaRPr>
          </a:p>
        </p:txBody>
      </p:sp>
      <p:pic>
        <p:nvPicPr>
          <p:cNvPr id="5" name="Picture 6">
            <a:extLst>
              <a:ext uri="{FF2B5EF4-FFF2-40B4-BE49-F238E27FC236}">
                <a16:creationId xmlns="" xmlns:a16="http://schemas.microsoft.com/office/drawing/2014/main" id="{58454E24-1466-468C-829F-0A6B0719C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361" y="6381328"/>
            <a:ext cx="336081" cy="3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34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4DCEF-8AC2-48EB-9F52-F6DDBACE60FE}"/>
              </a:ext>
            </a:extLst>
          </p:cNvPr>
          <p:cNvSpPr>
            <a:spLocks noGrp="1"/>
          </p:cNvSpPr>
          <p:nvPr>
            <p:ph type="title"/>
          </p:nvPr>
        </p:nvSpPr>
        <p:spPr>
          <a:xfrm>
            <a:off x="116741" y="109452"/>
            <a:ext cx="12075259" cy="571585"/>
          </a:xfrm>
        </p:spPr>
        <p:txBody>
          <a:bodyPr/>
          <a:lstStyle/>
          <a:p>
            <a:r>
              <a:rPr lang="en-ZA" sz="2000" b="1" dirty="0">
                <a:latin typeface="Calibri" panose="020F0502020204030204" pitchFamily="34" charset="0"/>
              </a:rPr>
              <a:t>Effective multi-sectoral coordination by lead agency and collaboration across different tiers of government </a:t>
            </a:r>
            <a:br>
              <a:rPr lang="en-ZA" sz="2000" b="1" dirty="0">
                <a:latin typeface="Calibri" panose="020F0502020204030204" pitchFamily="34" charset="0"/>
              </a:rPr>
            </a:br>
            <a:endParaRPr lang="en-ZA" sz="2000" dirty="0"/>
          </a:p>
        </p:txBody>
      </p:sp>
      <p:sp>
        <p:nvSpPr>
          <p:cNvPr id="3" name="Content Placeholder 2">
            <a:extLst>
              <a:ext uri="{FF2B5EF4-FFF2-40B4-BE49-F238E27FC236}">
                <a16:creationId xmlns="" xmlns:a16="http://schemas.microsoft.com/office/drawing/2014/main" id="{F1AC8A2C-B1F7-424F-9342-019DCB4BD1F1}"/>
              </a:ext>
            </a:extLst>
          </p:cNvPr>
          <p:cNvSpPr>
            <a:spLocks noGrp="1"/>
          </p:cNvSpPr>
          <p:nvPr>
            <p:ph sz="half" idx="2"/>
          </p:nvPr>
        </p:nvSpPr>
        <p:spPr>
          <a:xfrm>
            <a:off x="5886358" y="814647"/>
            <a:ext cx="6053850" cy="5325681"/>
          </a:xfrm>
        </p:spPr>
        <p:txBody>
          <a:bodyPr/>
          <a:lstStyle/>
          <a:p>
            <a:pPr marL="342900" indent="-342900" algn="just">
              <a:buFont typeface="+mj-lt"/>
              <a:buAutoNum type="arabicPeriod"/>
            </a:pPr>
            <a:r>
              <a:rPr lang="en-ZA" dirty="0">
                <a:latin typeface="+mj-lt"/>
              </a:rPr>
              <a:t>Two </a:t>
            </a:r>
            <a:r>
              <a:rPr lang="en-ZA" dirty="0">
                <a:effectLst/>
                <a:latin typeface="+mj-lt"/>
              </a:rPr>
              <a:t>Provinces have been supported to prepare for the establishment of new ward committees following the 2021 Local Government Election. Upon establishment, ward committee members will be inducted on prevention and response to GBVF incidents.</a:t>
            </a:r>
          </a:p>
          <a:p>
            <a:pPr marL="342900" indent="-342900" algn="just">
              <a:buFont typeface="+mj-lt"/>
              <a:buAutoNum type="arabicPeriod"/>
            </a:pPr>
            <a:r>
              <a:rPr lang="en-ZA" dirty="0">
                <a:latin typeface="+mj-lt"/>
              </a:rPr>
              <a:t>Gauteng, Western Cape and Mpumalanga Provinces have already committed to include GBVF in ward committee induction as well as in ward operational plans. This will be reported on in the 2022/23 FY when the new ward committees have been established.</a:t>
            </a:r>
          </a:p>
          <a:p>
            <a:pPr marL="342900" indent="-342900" algn="just">
              <a:buFont typeface="+mj-lt"/>
              <a:buAutoNum type="arabicPeriod"/>
            </a:pPr>
            <a:r>
              <a:rPr lang="en-ZA" dirty="0">
                <a:latin typeface="+mj-lt"/>
              </a:rPr>
              <a:t>The GBVF feature on the GovChat App was launched on 8 March 2021 and to date, 51 GBVF related reports and 9 of those relating to domestic violence have been recorded. 50 requests for the GBVF Contact Centre details and 31 safe space ratings have been made through the platform.</a:t>
            </a:r>
          </a:p>
          <a:p>
            <a:endParaRPr lang="en-ZA" sz="2400" dirty="0"/>
          </a:p>
        </p:txBody>
      </p:sp>
      <p:pic>
        <p:nvPicPr>
          <p:cNvPr id="28" name="Picture 27" descr="A picture containing person, indoor&#10;&#10;Description automatically generated">
            <a:extLst>
              <a:ext uri="{FF2B5EF4-FFF2-40B4-BE49-F238E27FC236}">
                <a16:creationId xmlns="" xmlns:a16="http://schemas.microsoft.com/office/drawing/2014/main" id="{7B125408-10F2-4833-B769-28E4670184E7}"/>
              </a:ext>
            </a:extLst>
          </p:cNvPr>
          <p:cNvPicPr>
            <a:picLocks noChangeAspect="1"/>
          </p:cNvPicPr>
          <p:nvPr/>
        </p:nvPicPr>
        <p:blipFill>
          <a:blip r:embed="rId2"/>
          <a:stretch>
            <a:fillRect/>
          </a:stretch>
        </p:blipFill>
        <p:spPr>
          <a:xfrm>
            <a:off x="106882" y="1008860"/>
            <a:ext cx="5509658" cy="5325680"/>
          </a:xfrm>
          <a:prstGeom prst="rect">
            <a:avLst/>
          </a:prstGeom>
        </p:spPr>
      </p:pic>
      <p:cxnSp>
        <p:nvCxnSpPr>
          <p:cNvPr id="30" name="Straight Connector 29">
            <a:extLst>
              <a:ext uri="{FF2B5EF4-FFF2-40B4-BE49-F238E27FC236}">
                <a16:creationId xmlns="" xmlns:a16="http://schemas.microsoft.com/office/drawing/2014/main" id="{E2565353-FD61-4365-9A36-1965640B3C8A}"/>
              </a:ext>
            </a:extLst>
          </p:cNvPr>
          <p:cNvCxnSpPr>
            <a:cxnSpLocks/>
          </p:cNvCxnSpPr>
          <p:nvPr/>
        </p:nvCxnSpPr>
        <p:spPr>
          <a:xfrm>
            <a:off x="5751448" y="1322964"/>
            <a:ext cx="0" cy="50115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7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4DCEF-8AC2-48EB-9F52-F6DDBACE60FE}"/>
              </a:ext>
            </a:extLst>
          </p:cNvPr>
          <p:cNvSpPr>
            <a:spLocks noGrp="1"/>
          </p:cNvSpPr>
          <p:nvPr>
            <p:ph type="title"/>
          </p:nvPr>
        </p:nvSpPr>
        <p:spPr>
          <a:xfrm>
            <a:off x="92169" y="18340"/>
            <a:ext cx="12075259" cy="571585"/>
          </a:xfrm>
        </p:spPr>
        <p:txBody>
          <a:bodyPr/>
          <a:lstStyle/>
          <a:p>
            <a:r>
              <a:rPr lang="en-US" sz="2800" b="1" dirty="0">
                <a:latin typeface="Noto Sans" panose="020B0502040504020204" pitchFamily="34"/>
              </a:rPr>
              <a:t>Fostering partnerships to respond to the GBVF</a:t>
            </a:r>
            <a:endParaRPr lang="en-ZA" sz="2800" dirty="0"/>
          </a:p>
        </p:txBody>
      </p:sp>
      <p:cxnSp>
        <p:nvCxnSpPr>
          <p:cNvPr id="30" name="Straight Connector 29">
            <a:extLst>
              <a:ext uri="{FF2B5EF4-FFF2-40B4-BE49-F238E27FC236}">
                <a16:creationId xmlns="" xmlns:a16="http://schemas.microsoft.com/office/drawing/2014/main" id="{E2565353-FD61-4365-9A36-1965640B3C8A}"/>
              </a:ext>
            </a:extLst>
          </p:cNvPr>
          <p:cNvCxnSpPr>
            <a:cxnSpLocks/>
          </p:cNvCxnSpPr>
          <p:nvPr/>
        </p:nvCxnSpPr>
        <p:spPr>
          <a:xfrm>
            <a:off x="5221361" y="923212"/>
            <a:ext cx="0" cy="5011575"/>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Graphical user interface, text, chat or text message&#10;&#10;Description automatically generated">
            <a:extLst>
              <a:ext uri="{FF2B5EF4-FFF2-40B4-BE49-F238E27FC236}">
                <a16:creationId xmlns="" xmlns:a16="http://schemas.microsoft.com/office/drawing/2014/main" id="{C73981A7-71A9-4871-BA7C-915863C0760E}"/>
              </a:ext>
            </a:extLst>
          </p:cNvPr>
          <p:cNvPicPr>
            <a:picLocks noChangeAspect="1"/>
          </p:cNvPicPr>
          <p:nvPr/>
        </p:nvPicPr>
        <p:blipFill>
          <a:blip r:embed="rId2"/>
          <a:stretch>
            <a:fillRect/>
          </a:stretch>
        </p:blipFill>
        <p:spPr>
          <a:xfrm>
            <a:off x="92168" y="719297"/>
            <a:ext cx="4890645" cy="5419406"/>
          </a:xfrm>
          <a:prstGeom prst="rect">
            <a:avLst/>
          </a:prstGeom>
        </p:spPr>
      </p:pic>
      <p:sp>
        <p:nvSpPr>
          <p:cNvPr id="14" name="TextBox 13">
            <a:extLst>
              <a:ext uri="{FF2B5EF4-FFF2-40B4-BE49-F238E27FC236}">
                <a16:creationId xmlns="" xmlns:a16="http://schemas.microsoft.com/office/drawing/2014/main" id="{4334E9C2-6784-4F09-BE53-B121AC3596BF}"/>
              </a:ext>
            </a:extLst>
          </p:cNvPr>
          <p:cNvSpPr txBox="1"/>
          <p:nvPr/>
        </p:nvSpPr>
        <p:spPr>
          <a:xfrm>
            <a:off x="5459911" y="740982"/>
            <a:ext cx="6396808" cy="5386090"/>
          </a:xfrm>
          <a:prstGeom prst="rect">
            <a:avLst/>
          </a:prstGeom>
          <a:noFill/>
        </p:spPr>
        <p:txBody>
          <a:bodyPr wrap="square">
            <a:spAutoFit/>
          </a:bodyPr>
          <a:lstStyle/>
          <a:p>
            <a:pPr algn="just"/>
            <a:r>
              <a:rPr lang="en-US" b="0" i="0" dirty="0">
                <a:effectLst/>
                <a:latin typeface="+mj-lt"/>
              </a:rPr>
              <a:t>There are joint </a:t>
            </a:r>
            <a:r>
              <a:rPr lang="en-US" b="1" i="0" dirty="0">
                <a:effectLst/>
                <a:latin typeface="+mj-lt"/>
              </a:rPr>
              <a:t>COGTA-UN</a:t>
            </a:r>
            <a:r>
              <a:rPr lang="en-US" b="0" i="0" dirty="0">
                <a:effectLst/>
                <a:latin typeface="+mj-lt"/>
              </a:rPr>
              <a:t> extensive consultations in the three pilot districts </a:t>
            </a:r>
            <a:r>
              <a:rPr lang="en-US" dirty="0">
                <a:latin typeface="+mj-lt"/>
              </a:rPr>
              <a:t>in support of the implementation of the District Development Model (DDM) to </a:t>
            </a:r>
            <a:r>
              <a:rPr lang="en-US" b="0" i="0" dirty="0">
                <a:effectLst/>
                <a:latin typeface="+mj-lt"/>
              </a:rPr>
              <a:t>understand their development priorities. The partnership has identified specific areas of support that the UN can provide to the districts.</a:t>
            </a:r>
          </a:p>
          <a:p>
            <a:pPr algn="just"/>
            <a:endParaRPr lang="en-US" dirty="0">
              <a:latin typeface="+mj-lt"/>
            </a:endParaRPr>
          </a:p>
          <a:p>
            <a:pPr algn="just"/>
            <a:r>
              <a:rPr lang="en-US" b="0" i="0" dirty="0">
                <a:effectLst/>
                <a:latin typeface="+mj-lt"/>
              </a:rPr>
              <a:t>The partnership has developed district-specific implementation plans based on three interrelated pillars:</a:t>
            </a:r>
          </a:p>
          <a:p>
            <a:pPr algn="just"/>
            <a:endParaRPr lang="en-US" b="0" i="0" dirty="0">
              <a:effectLst/>
              <a:latin typeface="+mj-lt"/>
            </a:endParaRPr>
          </a:p>
          <a:p>
            <a:pPr marL="263525" indent="-263525" algn="just">
              <a:buAutoNum type="arabicPeriod"/>
            </a:pPr>
            <a:r>
              <a:rPr lang="en-US" b="0" i="0" dirty="0">
                <a:effectLst/>
                <a:latin typeface="+mj-lt"/>
              </a:rPr>
              <a:t>Unlocking </a:t>
            </a:r>
            <a:r>
              <a:rPr lang="en-US" b="1" i="0" dirty="0">
                <a:effectLst/>
                <a:latin typeface="+mj-lt"/>
              </a:rPr>
              <a:t>Economic Value Chains</a:t>
            </a:r>
            <a:r>
              <a:rPr lang="en-US" i="0" dirty="0">
                <a:effectLst/>
                <a:latin typeface="+mj-lt"/>
              </a:rPr>
              <a:t>,</a:t>
            </a:r>
            <a:r>
              <a:rPr lang="en-US" b="1" i="0" dirty="0">
                <a:effectLst/>
                <a:latin typeface="+mj-lt"/>
              </a:rPr>
              <a:t> </a:t>
            </a:r>
            <a:r>
              <a:rPr lang="en-US" b="0" i="0" dirty="0">
                <a:effectLst/>
                <a:latin typeface="+mj-lt"/>
              </a:rPr>
              <a:t>which will provide opportunities for inclusive and sustainable growth; </a:t>
            </a:r>
          </a:p>
          <a:p>
            <a:pPr marL="263525" indent="-263525" algn="just">
              <a:buAutoNum type="arabicPeriod"/>
            </a:pPr>
            <a:r>
              <a:rPr lang="en-US" b="1" i="0" dirty="0">
                <a:effectLst/>
                <a:latin typeface="+mj-lt"/>
              </a:rPr>
              <a:t>Social Transformation</a:t>
            </a:r>
            <a:r>
              <a:rPr lang="en-US" i="0" dirty="0">
                <a:effectLst/>
                <a:latin typeface="+mj-lt"/>
              </a:rPr>
              <a:t>, which  is intended to result in increased stakeholder commitment; and Advocacy in </a:t>
            </a:r>
            <a:r>
              <a:rPr lang="en-US" b="1" i="0" dirty="0">
                <a:effectLst/>
                <a:latin typeface="+mj-lt"/>
              </a:rPr>
              <a:t>Gender-Based Violence </a:t>
            </a:r>
            <a:r>
              <a:rPr lang="en-US" i="0" dirty="0">
                <a:effectLst/>
                <a:latin typeface="+mj-lt"/>
              </a:rPr>
              <a:t>and </a:t>
            </a:r>
            <a:r>
              <a:rPr lang="en-US" dirty="0">
                <a:latin typeface="+mj-lt"/>
              </a:rPr>
              <a:t>       </a:t>
            </a:r>
            <a:r>
              <a:rPr lang="en-US" i="0" dirty="0">
                <a:effectLst/>
                <a:latin typeface="+mj-lt"/>
              </a:rPr>
              <a:t>Femicide. </a:t>
            </a:r>
          </a:p>
          <a:p>
            <a:pPr marL="263525" indent="-263525" algn="just">
              <a:buAutoNum type="arabicPeriod"/>
            </a:pPr>
            <a:r>
              <a:rPr lang="en-US" b="1" dirty="0"/>
              <a:t>S</a:t>
            </a:r>
            <a:r>
              <a:rPr lang="en-ZA" b="1" dirty="0" err="1">
                <a:effectLst/>
                <a:ea typeface="Calibri" panose="020F0502020204030204" pitchFamily="34" charset="0"/>
              </a:rPr>
              <a:t>ervice</a:t>
            </a:r>
            <a:r>
              <a:rPr lang="en-ZA" b="1" dirty="0">
                <a:effectLst/>
                <a:ea typeface="Calibri" panose="020F0502020204030204" pitchFamily="34" charset="0"/>
              </a:rPr>
              <a:t> Delivery Enhancement </a:t>
            </a:r>
            <a:r>
              <a:rPr lang="en-ZA" dirty="0">
                <a:effectLst/>
                <a:ea typeface="Calibri" panose="020F0502020204030204" pitchFamily="34" charset="0"/>
              </a:rPr>
              <a:t>will focus on resuscitating and restructuring entities such as the </a:t>
            </a:r>
            <a:r>
              <a:rPr lang="en-ZA" dirty="0" err="1">
                <a:effectLst/>
                <a:ea typeface="Calibri" panose="020F0502020204030204" pitchFamily="34" charset="0"/>
              </a:rPr>
              <a:t>Thusong</a:t>
            </a:r>
            <a:r>
              <a:rPr lang="en-ZA" dirty="0">
                <a:effectLst/>
                <a:ea typeface="Calibri" panose="020F0502020204030204" pitchFamily="34" charset="0"/>
              </a:rPr>
              <a:t> Centres.</a:t>
            </a:r>
            <a:endParaRPr lang="en-US" dirty="0">
              <a:effectLst/>
              <a:ea typeface="Calibri" panose="020F0502020204030204" pitchFamily="34" charset="0"/>
            </a:endParaRPr>
          </a:p>
          <a:p>
            <a:r>
              <a:rPr lang="en-ZA" dirty="0">
                <a:effectLst/>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algn="just"/>
            <a:endParaRPr lang="en-US" sz="2000" i="0" dirty="0">
              <a:effectLst/>
              <a:latin typeface="+mj-lt"/>
            </a:endParaRPr>
          </a:p>
        </p:txBody>
      </p:sp>
    </p:spTree>
    <p:extLst>
      <p:ext uri="{BB962C8B-B14F-4D97-AF65-F5344CB8AC3E}">
        <p14:creationId xmlns:p14="http://schemas.microsoft.com/office/powerpoint/2010/main" val="74595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B54E4-9B9A-47D6-8208-4E778E22CA73}"/>
              </a:ext>
            </a:extLst>
          </p:cNvPr>
          <p:cNvSpPr>
            <a:spLocks noGrp="1"/>
          </p:cNvSpPr>
          <p:nvPr>
            <p:ph type="title"/>
          </p:nvPr>
        </p:nvSpPr>
        <p:spPr>
          <a:xfrm>
            <a:off x="243840" y="109452"/>
            <a:ext cx="11802386" cy="571585"/>
          </a:xfrm>
        </p:spPr>
        <p:txBody>
          <a:bodyPr/>
          <a:lstStyle/>
          <a:p>
            <a:r>
              <a:rPr lang="en-US" b="1" dirty="0"/>
              <a:t>Community work </a:t>
            </a:r>
            <a:r>
              <a:rPr lang="en-US" b="1" dirty="0" err="1"/>
              <a:t>programme</a:t>
            </a:r>
            <a:r>
              <a:rPr lang="en-US" b="1" dirty="0"/>
              <a:t> activities on Gender based violence</a:t>
            </a:r>
            <a:r>
              <a:rPr lang="en-US" sz="2400" b="1" i="0" u="none" strike="noStrike" kern="1200" baseline="0" dirty="0">
                <a:solidFill>
                  <a:schemeClr val="tx1"/>
                </a:solidFill>
                <a:latin typeface="+mn-lt"/>
                <a:ea typeface="+mn-ea"/>
                <a:cs typeface="+mn-cs"/>
              </a:rPr>
              <a:t/>
            </a:r>
            <a:br>
              <a:rPr lang="en-US" sz="2400" b="1" i="0" u="none" strike="noStrike" kern="1200" baseline="0" dirty="0">
                <a:solidFill>
                  <a:schemeClr val="tx1"/>
                </a:solidFill>
                <a:latin typeface="+mn-lt"/>
                <a:ea typeface="+mn-ea"/>
                <a:cs typeface="+mn-cs"/>
              </a:rPr>
            </a:br>
            <a:r>
              <a:rPr lang="en-US" b="1" dirty="0">
                <a:solidFill>
                  <a:schemeClr val="tx1"/>
                </a:solidFill>
                <a:latin typeface="Arial" panose="020B0604020202020204" pitchFamily="34" charset="0"/>
                <a:cs typeface="Arial" panose="020B0604020202020204" pitchFamily="34" charset="0"/>
              </a:rPr>
              <a:t/>
            </a:r>
            <a:br>
              <a:rPr lang="en-US" b="1" dirty="0">
                <a:solidFill>
                  <a:schemeClr val="tx1"/>
                </a:solidFill>
                <a:latin typeface="Arial" panose="020B0604020202020204" pitchFamily="34" charset="0"/>
                <a:cs typeface="Arial" panose="020B0604020202020204" pitchFamily="34" charset="0"/>
              </a:rPr>
            </a:br>
            <a:endParaRPr lang="en-ZA" dirty="0"/>
          </a:p>
        </p:txBody>
      </p:sp>
      <p:graphicFrame>
        <p:nvGraphicFramePr>
          <p:cNvPr id="4" name="Table 3">
            <a:extLst>
              <a:ext uri="{FF2B5EF4-FFF2-40B4-BE49-F238E27FC236}">
                <a16:creationId xmlns="" xmlns:a16="http://schemas.microsoft.com/office/drawing/2014/main" id="{081DAC94-24CC-4F99-BF64-F4AAC5B8CCE3}"/>
              </a:ext>
            </a:extLst>
          </p:cNvPr>
          <p:cNvGraphicFramePr>
            <a:graphicFrameLocks noGrp="1"/>
          </p:cNvGraphicFramePr>
          <p:nvPr>
            <p:extLst>
              <p:ext uri="{D42A27DB-BD31-4B8C-83A1-F6EECF244321}">
                <p14:modId xmlns:p14="http://schemas.microsoft.com/office/powerpoint/2010/main" val="2641483455"/>
              </p:ext>
            </p:extLst>
          </p:nvPr>
        </p:nvGraphicFramePr>
        <p:xfrm>
          <a:off x="145774" y="611714"/>
          <a:ext cx="11900452" cy="5608825"/>
        </p:xfrm>
        <a:graphic>
          <a:graphicData uri="http://schemas.openxmlformats.org/drawingml/2006/table">
            <a:tbl>
              <a:tblPr firstRow="1" firstCol="1" bandRow="1">
                <a:tableStyleId>{91EBBBCC-DAD2-459C-BE2E-F6DE35CF9A28}</a:tableStyleId>
              </a:tblPr>
              <a:tblGrid>
                <a:gridCol w="1751054">
                  <a:extLst>
                    <a:ext uri="{9D8B030D-6E8A-4147-A177-3AD203B41FA5}">
                      <a16:colId xmlns="" xmlns:a16="http://schemas.microsoft.com/office/drawing/2014/main" val="20000"/>
                    </a:ext>
                  </a:extLst>
                </a:gridCol>
                <a:gridCol w="10149398">
                  <a:extLst>
                    <a:ext uri="{9D8B030D-6E8A-4147-A177-3AD203B41FA5}">
                      <a16:colId xmlns="" xmlns:a16="http://schemas.microsoft.com/office/drawing/2014/main" val="20001"/>
                    </a:ext>
                  </a:extLst>
                </a:gridCol>
              </a:tblGrid>
              <a:tr h="515195">
                <a:tc>
                  <a:txBody>
                    <a:bodyPr/>
                    <a:lstStyle/>
                    <a:p>
                      <a:pPr algn="l" fontAlgn="t">
                        <a:lnSpc>
                          <a:spcPct val="107000"/>
                        </a:lnSpc>
                        <a:spcBef>
                          <a:spcPts val="0"/>
                        </a:spcBef>
                        <a:spcAft>
                          <a:spcPts val="0"/>
                        </a:spcAft>
                      </a:pPr>
                      <a:r>
                        <a:rPr lang="en-ZA" sz="1600" b="1" u="none" strike="noStrike" dirty="0">
                          <a:solidFill>
                            <a:srgbClr val="000000"/>
                          </a:solidFill>
                          <a:effectLst/>
                        </a:rPr>
                        <a:t>Name of Province </a:t>
                      </a:r>
                      <a:endParaRPr lang="en-ZA" sz="1600" b="1" i="0" u="none" strike="noStrike" dirty="0">
                        <a:effectLst/>
                        <a:latin typeface="+mn-lt"/>
                      </a:endParaRPr>
                    </a:p>
                  </a:txBody>
                  <a:tcPr marL="75089" marR="75089" marT="10428" marB="0"/>
                </a:tc>
                <a:tc>
                  <a:txBody>
                    <a:bodyPr/>
                    <a:lstStyle/>
                    <a:p>
                      <a:pPr algn="l" fontAlgn="t">
                        <a:lnSpc>
                          <a:spcPct val="107000"/>
                        </a:lnSpc>
                        <a:spcBef>
                          <a:spcPts val="0"/>
                        </a:spcBef>
                        <a:spcAft>
                          <a:spcPts val="0"/>
                        </a:spcAft>
                      </a:pPr>
                      <a:r>
                        <a:rPr lang="en-ZA" sz="1600" b="1" u="none" strike="noStrike" dirty="0">
                          <a:solidFill>
                            <a:schemeClr val="tx1"/>
                          </a:solidFill>
                          <a:effectLst/>
                        </a:rPr>
                        <a:t>Activities </a:t>
                      </a:r>
                      <a:endParaRPr lang="en-ZA" sz="1600" b="1" i="0" u="none" strike="noStrike" dirty="0">
                        <a:solidFill>
                          <a:schemeClr val="tx1"/>
                        </a:solidFill>
                        <a:effectLst/>
                        <a:latin typeface="+mn-lt"/>
                      </a:endParaRPr>
                    </a:p>
                  </a:txBody>
                  <a:tcPr marL="75089" marR="75089" marT="10428" marB="0"/>
                </a:tc>
                <a:extLst>
                  <a:ext uri="{0D108BD9-81ED-4DB2-BD59-A6C34878D82A}">
                    <a16:rowId xmlns="" xmlns:a16="http://schemas.microsoft.com/office/drawing/2014/main" val="10000"/>
                  </a:ext>
                </a:extLst>
              </a:tr>
              <a:tr h="2798539">
                <a:tc>
                  <a:txBody>
                    <a:bodyPr/>
                    <a:lstStyle/>
                    <a:p>
                      <a:r>
                        <a:rPr lang="en-US" sz="1600" b="1" u="none" strike="noStrike" kern="1200" baseline="0" dirty="0">
                          <a:solidFill>
                            <a:schemeClr val="tx1"/>
                          </a:solidFill>
                        </a:rPr>
                        <a:t>Eastern Cape</a:t>
                      </a:r>
                      <a:endParaRPr lang="en-US" sz="1600" b="1" i="0" u="none" strike="noStrike" kern="1200" baseline="0" dirty="0">
                        <a:solidFill>
                          <a:schemeClr val="tx1"/>
                        </a:solidFill>
                        <a:latin typeface="+mn-lt"/>
                        <a:ea typeface="+mn-ea"/>
                        <a:cs typeface="+mn-cs"/>
                      </a:endParaRPr>
                    </a:p>
                  </a:txBody>
                  <a:tcPr marL="75089" marR="75089" marT="10428" marB="0"/>
                </a:tc>
                <a:tc>
                  <a:txBody>
                    <a:bodyPr/>
                    <a:lstStyle/>
                    <a:p>
                      <a:pPr marL="0" indent="0">
                        <a:lnSpc>
                          <a:spcPct val="150000"/>
                        </a:lnSpc>
                        <a:buFont typeface="Arial" panose="020B0604020202020204" pitchFamily="34" charset="0"/>
                        <a:buNone/>
                      </a:pPr>
                      <a:r>
                        <a:rPr lang="en-US" sz="1400" b="0" u="none" strike="noStrike" kern="1200" baseline="0" dirty="0">
                          <a:solidFill>
                            <a:schemeClr val="tx1"/>
                          </a:solidFill>
                        </a:rPr>
                        <a:t> “</a:t>
                      </a:r>
                      <a:r>
                        <a:rPr lang="en-US" sz="1400" b="1" u="none" strike="noStrike" kern="1200" baseline="0" dirty="0">
                          <a:solidFill>
                            <a:schemeClr val="tx1"/>
                          </a:solidFill>
                        </a:rPr>
                        <a:t>Football For Youth”</a:t>
                      </a:r>
                      <a:r>
                        <a:rPr lang="en-US" sz="1400" b="0" u="none" strike="noStrike" kern="1200" baseline="0" dirty="0">
                          <a:solidFill>
                            <a:schemeClr val="tx1"/>
                          </a:solidFill>
                        </a:rPr>
                        <a:t>.	</a:t>
                      </a:r>
                    </a:p>
                    <a:p>
                      <a:pPr marL="742950" lvl="1" indent="-285750">
                        <a:lnSpc>
                          <a:spcPct val="150000"/>
                        </a:lnSpc>
                        <a:buFont typeface="Wingdings" panose="05000000000000000000" pitchFamily="2" charset="2"/>
                        <a:buChar char="ü"/>
                      </a:pPr>
                      <a:r>
                        <a:rPr lang="en-US" sz="1400" b="0" u="none" strike="noStrike" kern="1200" baseline="0" dirty="0">
                          <a:solidFill>
                            <a:schemeClr val="tx1"/>
                          </a:solidFill>
                        </a:rPr>
                        <a:t>The programme is also used to spread the message and awareness to our youth about GBVs and to refrain from such activities </a:t>
                      </a:r>
                    </a:p>
                    <a:p>
                      <a:pPr marL="742950" lvl="1" indent="-285750">
                        <a:lnSpc>
                          <a:spcPct val="150000"/>
                        </a:lnSpc>
                        <a:buFont typeface="Wingdings" panose="05000000000000000000" pitchFamily="2" charset="2"/>
                        <a:buChar char="ü"/>
                      </a:pPr>
                      <a:r>
                        <a:rPr lang="en-US" sz="1400" b="0" u="none" strike="noStrike" kern="1200" baseline="0" dirty="0">
                          <a:solidFill>
                            <a:schemeClr val="tx1"/>
                          </a:solidFill>
                        </a:rPr>
                        <a:t>Male youth are also encouraged to refrain from abusive activities and to respect women.</a:t>
                      </a:r>
                    </a:p>
                    <a:p>
                      <a:pPr marL="742950" lvl="1" indent="-285750">
                        <a:lnSpc>
                          <a:spcPct val="150000"/>
                        </a:lnSpc>
                        <a:buFont typeface="Wingdings" panose="05000000000000000000" pitchFamily="2" charset="2"/>
                        <a:buChar char="ü"/>
                      </a:pPr>
                      <a:r>
                        <a:rPr lang="en-US" sz="1400" b="0" u="none" strike="noStrike" kern="1200" baseline="0" dirty="0">
                          <a:solidFill>
                            <a:schemeClr val="tx1"/>
                          </a:solidFill>
                        </a:rPr>
                        <a:t>They are also encouraged to report such activities whenever they see them happening. </a:t>
                      </a:r>
                    </a:p>
                    <a:p>
                      <a:pPr marL="285750" indent="-285750">
                        <a:lnSpc>
                          <a:spcPct val="150000"/>
                        </a:lnSpc>
                        <a:buFont typeface="Arial" panose="020B0604020202020204" pitchFamily="34" charset="0"/>
                        <a:buChar char="•"/>
                      </a:pPr>
                      <a:r>
                        <a:rPr lang="en-US" sz="1400" b="0" u="none" strike="noStrike" kern="1200" baseline="0" dirty="0">
                          <a:solidFill>
                            <a:schemeClr val="tx1"/>
                          </a:solidFill>
                        </a:rPr>
                        <a:t>The Football For Youth programme also encourages youth to stay away from alcohol and drug abuse which are regarded as some of the main cause of GBV. </a:t>
                      </a:r>
                    </a:p>
                    <a:p>
                      <a:pPr marL="285750" indent="-285750">
                        <a:lnSpc>
                          <a:spcPct val="150000"/>
                        </a:lnSpc>
                        <a:buFont typeface="Arial" panose="020B0604020202020204" pitchFamily="34" charset="0"/>
                        <a:buChar char="•"/>
                      </a:pPr>
                      <a:r>
                        <a:rPr lang="en-US" sz="1400" b="0" u="none" strike="noStrike" kern="1200" baseline="0" dirty="0">
                          <a:solidFill>
                            <a:schemeClr val="tx1"/>
                          </a:solidFill>
                        </a:rPr>
                        <a:t>In the Eastern Cape the programme is active is the following areas; Ntabankulu, KSD, </a:t>
                      </a:r>
                      <a:r>
                        <a:rPr lang="en-US" sz="1400" b="0" u="none" strike="noStrike" kern="1200" baseline="0" dirty="0" err="1">
                          <a:solidFill>
                            <a:schemeClr val="tx1"/>
                          </a:solidFill>
                        </a:rPr>
                        <a:t>Amatlhatsi</a:t>
                      </a:r>
                      <a:r>
                        <a:rPr lang="en-US" sz="1400" b="0" u="none" strike="noStrike" kern="1200" baseline="0" dirty="0">
                          <a:solidFill>
                            <a:schemeClr val="tx1"/>
                          </a:solidFill>
                        </a:rPr>
                        <a:t> and </a:t>
                      </a:r>
                      <a:r>
                        <a:rPr lang="en-US" sz="1400" b="0" u="none" strike="noStrike" kern="1200" baseline="0" dirty="0" err="1">
                          <a:solidFill>
                            <a:schemeClr val="tx1"/>
                          </a:solidFill>
                        </a:rPr>
                        <a:t>Ngquza</a:t>
                      </a:r>
                      <a:r>
                        <a:rPr lang="en-US" sz="1400" b="0" u="none" strike="noStrike" kern="1200" baseline="0" dirty="0">
                          <a:solidFill>
                            <a:schemeClr val="tx1"/>
                          </a:solidFill>
                        </a:rPr>
                        <a:t> Hill.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u="none" strike="noStrike" kern="1200" baseline="0" dirty="0">
                          <a:solidFill>
                            <a:schemeClr val="tx1"/>
                          </a:solidFill>
                          <a:latin typeface="+mn-lt"/>
                          <a:ea typeface="+mn-ea"/>
                          <a:cs typeface="+mn-cs"/>
                        </a:rPr>
                        <a:t>Under Enoch </a:t>
                      </a:r>
                      <a:r>
                        <a:rPr lang="en-ZA" sz="1400" b="0" u="none" strike="noStrike" kern="1200" baseline="0" dirty="0" err="1">
                          <a:solidFill>
                            <a:schemeClr val="tx1"/>
                          </a:solidFill>
                          <a:latin typeface="+mn-lt"/>
                          <a:ea typeface="+mn-ea"/>
                          <a:cs typeface="+mn-cs"/>
                        </a:rPr>
                        <a:t>Mgijimi</a:t>
                      </a:r>
                      <a:r>
                        <a:rPr lang="en-ZA" sz="1400" b="0" u="none" strike="noStrike" kern="1200" baseline="0" dirty="0">
                          <a:solidFill>
                            <a:schemeClr val="tx1"/>
                          </a:solidFill>
                          <a:latin typeface="+mn-lt"/>
                          <a:ea typeface="+mn-ea"/>
                          <a:cs typeface="+mn-cs"/>
                        </a:rPr>
                        <a:t>, through partnerships, </a:t>
                      </a:r>
                      <a:r>
                        <a:rPr lang="en-ZA" sz="1400" b="0" u="none" strike="noStrike" kern="1200" baseline="0" dirty="0" err="1">
                          <a:solidFill>
                            <a:schemeClr val="tx1"/>
                          </a:solidFill>
                          <a:latin typeface="+mn-lt"/>
                          <a:ea typeface="+mn-ea"/>
                          <a:cs typeface="+mn-cs"/>
                        </a:rPr>
                        <a:t>Nokulunga</a:t>
                      </a:r>
                      <a:r>
                        <a:rPr lang="en-ZA" sz="1400" b="0" u="none" strike="noStrike" kern="1200" baseline="0" dirty="0">
                          <a:solidFill>
                            <a:schemeClr val="tx1"/>
                          </a:solidFill>
                          <a:latin typeface="+mn-lt"/>
                          <a:ea typeface="+mn-ea"/>
                          <a:cs typeface="+mn-cs"/>
                        </a:rPr>
                        <a:t> NGO under Social Development trained 50 participants on GBV</a:t>
                      </a:r>
                      <a:r>
                        <a:rPr lang="en-ZA" sz="1600" kern="1200" dirty="0">
                          <a:solidFill>
                            <a:schemeClr val="tx1"/>
                          </a:solidFill>
                          <a:effectLst/>
                        </a:rPr>
                        <a:t>.</a:t>
                      </a:r>
                      <a:endParaRPr lang="en-ZA" sz="1600" kern="1200" dirty="0">
                        <a:solidFill>
                          <a:schemeClr val="tx1"/>
                        </a:solidFill>
                        <a:effectLst/>
                        <a:latin typeface="+mn-lt"/>
                        <a:ea typeface="+mn-ea"/>
                        <a:cs typeface="+mn-cs"/>
                      </a:endParaRPr>
                    </a:p>
                  </a:txBody>
                  <a:tcPr marL="75089" marR="75089" marT="10428" marB="0"/>
                </a:tc>
                <a:extLst>
                  <a:ext uri="{0D108BD9-81ED-4DB2-BD59-A6C34878D82A}">
                    <a16:rowId xmlns="" xmlns:a16="http://schemas.microsoft.com/office/drawing/2014/main" val="10001"/>
                  </a:ext>
                </a:extLst>
              </a:tr>
              <a:tr h="2140072">
                <a:tc>
                  <a:txBody>
                    <a:bodyPr/>
                    <a:lstStyle/>
                    <a:p>
                      <a:r>
                        <a:rPr lang="en-US" sz="1800" b="1" i="0" u="none" strike="noStrike" kern="1200" baseline="0" dirty="0">
                          <a:solidFill>
                            <a:schemeClr val="tx1"/>
                          </a:solidFill>
                          <a:latin typeface="+mn-lt"/>
                          <a:ea typeface="+mn-ea"/>
                          <a:cs typeface="+mn-cs"/>
                        </a:rPr>
                        <a:t>Limpopo </a:t>
                      </a:r>
                    </a:p>
                  </a:txBody>
                  <a:tcPr marL="75074" marR="75074" marT="10429" marB="0"/>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mn-lt"/>
                          <a:ea typeface="+mn-ea"/>
                          <a:cs typeface="+mn-cs"/>
                        </a:rPr>
                        <a:t>There is implementation of  </a:t>
                      </a:r>
                      <a:r>
                        <a:rPr lang="en-US" sz="1400" b="1" i="0" u="none" strike="noStrike" kern="1200" baseline="0" dirty="0">
                          <a:solidFill>
                            <a:schemeClr val="tx1"/>
                          </a:solidFill>
                          <a:latin typeface="+mn-lt"/>
                          <a:ea typeface="+mn-ea"/>
                          <a:cs typeface="+mn-cs"/>
                        </a:rPr>
                        <a:t>Football For Youth </a:t>
                      </a:r>
                      <a:r>
                        <a:rPr lang="en-US" sz="1400" b="0" i="0" u="none" strike="noStrike" kern="1200" baseline="0" dirty="0">
                          <a:solidFill>
                            <a:schemeClr val="tx1"/>
                          </a:solidFill>
                          <a:latin typeface="+mn-lt"/>
                          <a:ea typeface="+mn-ea"/>
                          <a:cs typeface="+mn-cs"/>
                        </a:rPr>
                        <a:t>programme in Limpopo.</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mn-lt"/>
                          <a:ea typeface="+mn-ea"/>
                          <a:cs typeface="+mn-cs"/>
                        </a:rPr>
                        <a:t>But the programme is still implemented at the schools level in Sekhukhune District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mn-lt"/>
                          <a:ea typeface="+mn-ea"/>
                          <a:cs typeface="+mn-cs"/>
                        </a:rPr>
                        <a:t>As the programme grow it’ll also be taken to the broader community where CWP participants and other community members will also participates in sports as in the Eastern Cape to encourage community members to refrain from GBV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b="0" i="0" u="none" strike="noStrike" kern="1200" baseline="0" dirty="0">
                          <a:solidFill>
                            <a:schemeClr val="tx1"/>
                          </a:solidFill>
                          <a:latin typeface="+mn-lt"/>
                          <a:ea typeface="+mn-ea"/>
                          <a:cs typeface="+mn-cs"/>
                        </a:rPr>
                        <a:t>Youth in Limpopo will also be encouraged through the </a:t>
                      </a:r>
                      <a:r>
                        <a:rPr lang="en-US" sz="1400" b="0" i="0" u="none" strike="noStrike" kern="1200" baseline="0" dirty="0" err="1">
                          <a:solidFill>
                            <a:schemeClr val="tx1"/>
                          </a:solidFill>
                          <a:latin typeface="+mn-lt"/>
                          <a:ea typeface="+mn-ea"/>
                          <a:cs typeface="+mn-cs"/>
                        </a:rPr>
                        <a:t>programme</a:t>
                      </a:r>
                      <a:r>
                        <a:rPr lang="en-US" sz="1400" b="0" i="0" u="none" strike="noStrike" kern="1200" baseline="0" dirty="0">
                          <a:solidFill>
                            <a:schemeClr val="tx1"/>
                          </a:solidFill>
                          <a:latin typeface="+mn-lt"/>
                          <a:ea typeface="+mn-ea"/>
                          <a:cs typeface="+mn-cs"/>
                        </a:rPr>
                        <a:t> to stay away from alcohol and drug abuse which are regarded as some of the main cause of GBV. </a:t>
                      </a:r>
                    </a:p>
                  </a:txBody>
                  <a:tcPr marL="75074" marR="75074" marT="10429" marB="0"/>
                </a:tc>
                <a:extLst>
                  <a:ext uri="{0D108BD9-81ED-4DB2-BD59-A6C34878D82A}">
                    <a16:rowId xmlns="" xmlns:a16="http://schemas.microsoft.com/office/drawing/2014/main" val="1917308106"/>
                  </a:ext>
                </a:extLst>
              </a:tr>
            </a:tbl>
          </a:graphicData>
        </a:graphic>
      </p:graphicFrame>
    </p:spTree>
    <p:extLst>
      <p:ext uri="{BB962C8B-B14F-4D97-AF65-F5344CB8AC3E}">
        <p14:creationId xmlns:p14="http://schemas.microsoft.com/office/powerpoint/2010/main" val="198056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081DAC94-24CC-4F99-BF64-F4AAC5B8CCE3}"/>
              </a:ext>
            </a:extLst>
          </p:cNvPr>
          <p:cNvGraphicFramePr>
            <a:graphicFrameLocks noGrp="1"/>
          </p:cNvGraphicFramePr>
          <p:nvPr>
            <p:extLst>
              <p:ext uri="{D42A27DB-BD31-4B8C-83A1-F6EECF244321}">
                <p14:modId xmlns:p14="http://schemas.microsoft.com/office/powerpoint/2010/main" val="2665813420"/>
              </p:ext>
            </p:extLst>
          </p:nvPr>
        </p:nvGraphicFramePr>
        <p:xfrm>
          <a:off x="159026" y="940104"/>
          <a:ext cx="11781183" cy="7003321"/>
        </p:xfrm>
        <a:graphic>
          <a:graphicData uri="http://schemas.openxmlformats.org/drawingml/2006/table">
            <a:tbl>
              <a:tblPr firstRow="1" firstCol="1" bandRow="1">
                <a:tableStyleId>{91EBBBCC-DAD2-459C-BE2E-F6DE35CF9A28}</a:tableStyleId>
              </a:tblPr>
              <a:tblGrid>
                <a:gridCol w="2686065">
                  <a:extLst>
                    <a:ext uri="{9D8B030D-6E8A-4147-A177-3AD203B41FA5}">
                      <a16:colId xmlns="" xmlns:a16="http://schemas.microsoft.com/office/drawing/2014/main" val="20000"/>
                    </a:ext>
                  </a:extLst>
                </a:gridCol>
                <a:gridCol w="9095118">
                  <a:extLst>
                    <a:ext uri="{9D8B030D-6E8A-4147-A177-3AD203B41FA5}">
                      <a16:colId xmlns="" xmlns:a16="http://schemas.microsoft.com/office/drawing/2014/main" val="20001"/>
                    </a:ext>
                  </a:extLst>
                </a:gridCol>
              </a:tblGrid>
              <a:tr h="224856">
                <a:tc>
                  <a:txBody>
                    <a:bodyPr/>
                    <a:lstStyle/>
                    <a:p>
                      <a:pPr algn="l" fontAlgn="t">
                        <a:lnSpc>
                          <a:spcPct val="107000"/>
                        </a:lnSpc>
                        <a:spcBef>
                          <a:spcPts val="0"/>
                        </a:spcBef>
                        <a:spcAft>
                          <a:spcPts val="0"/>
                        </a:spcAft>
                      </a:pPr>
                      <a:r>
                        <a:rPr lang="en-ZA" sz="1800" b="1" u="none" strike="noStrike" dirty="0">
                          <a:solidFill>
                            <a:srgbClr val="000000"/>
                          </a:solidFill>
                          <a:effectLst/>
                        </a:rPr>
                        <a:t>Name of Province </a:t>
                      </a:r>
                      <a:endParaRPr lang="en-ZA" sz="1800" b="1" i="0" u="none" strike="noStrike" dirty="0">
                        <a:effectLst/>
                        <a:latin typeface="+mn-lt"/>
                      </a:endParaRPr>
                    </a:p>
                  </a:txBody>
                  <a:tcPr marL="75089" marR="75089" marT="10428" marB="0"/>
                </a:tc>
                <a:tc>
                  <a:txBody>
                    <a:bodyPr/>
                    <a:lstStyle/>
                    <a:p>
                      <a:pPr algn="l" fontAlgn="t">
                        <a:lnSpc>
                          <a:spcPct val="107000"/>
                        </a:lnSpc>
                        <a:spcBef>
                          <a:spcPts val="0"/>
                        </a:spcBef>
                        <a:spcAft>
                          <a:spcPts val="0"/>
                        </a:spcAft>
                      </a:pPr>
                      <a:r>
                        <a:rPr lang="en-ZA" sz="1800" b="1" u="none" strike="noStrike" dirty="0">
                          <a:effectLst/>
                        </a:rPr>
                        <a:t>Activities </a:t>
                      </a:r>
                      <a:endParaRPr lang="en-ZA" sz="1800" b="1" i="0" u="none" strike="noStrike" dirty="0">
                        <a:effectLst/>
                        <a:latin typeface="+mn-lt"/>
                      </a:endParaRPr>
                    </a:p>
                  </a:txBody>
                  <a:tcPr marL="75089" marR="75089" marT="10428" marB="0"/>
                </a:tc>
                <a:extLst>
                  <a:ext uri="{0D108BD9-81ED-4DB2-BD59-A6C34878D82A}">
                    <a16:rowId xmlns="" xmlns:a16="http://schemas.microsoft.com/office/drawing/2014/main" val="10000"/>
                  </a:ext>
                </a:extLst>
              </a:tr>
              <a:tr h="3168502">
                <a:tc>
                  <a:txBody>
                    <a:bodyPr/>
                    <a:lstStyle/>
                    <a:p>
                      <a:r>
                        <a:rPr lang="en-ZA" sz="1800" b="1" i="0" u="none" strike="noStrike" dirty="0">
                          <a:effectLst/>
                          <a:latin typeface="+mn-lt"/>
                          <a:ea typeface="Calibri" panose="020F0502020204030204" pitchFamily="34" charset="0"/>
                          <a:cs typeface="Arial" panose="020B0604020202020204" pitchFamily="34" charset="0"/>
                        </a:rPr>
                        <a:t>Free State </a:t>
                      </a:r>
                      <a:r>
                        <a:rPr lang="en-US" sz="1800" b="1" i="0" u="none" strike="noStrike" kern="1200" baseline="0" dirty="0">
                          <a:solidFill>
                            <a:schemeClr val="tx1"/>
                          </a:solidFill>
                          <a:latin typeface="+mn-lt"/>
                          <a:ea typeface="+mn-ea"/>
                          <a:cs typeface="Arial" panose="020B0604020202020204" pitchFamily="34" charset="0"/>
                        </a:rPr>
                        <a:t>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75096" marR="75096" marT="10429" marB="0"/>
                </a:tc>
                <a:tc>
                  <a:txBody>
                    <a:bodyPr/>
                    <a:lstStyle/>
                    <a:p>
                      <a:pPr marL="0" indent="0">
                        <a:buNone/>
                      </a:pPr>
                      <a:r>
                        <a:rPr lang="en-ZA" sz="1400" dirty="0"/>
                        <a:t>The following are the partnerships in </a:t>
                      </a:r>
                      <a:r>
                        <a:rPr lang="en-ZA" sz="1400" dirty="0" err="1"/>
                        <a:t>Mangaung</a:t>
                      </a:r>
                      <a:r>
                        <a:rPr lang="en-ZA" sz="1400" dirty="0"/>
                        <a:t> specifically on addressing issues around Gender Based Violence and Child Welfare.</a:t>
                      </a:r>
                    </a:p>
                    <a:p>
                      <a:pPr marL="0" indent="0">
                        <a:buNone/>
                      </a:pPr>
                      <a:endParaRPr lang="en-ZA" sz="1400" dirty="0"/>
                    </a:p>
                    <a:p>
                      <a:pPr marL="285750" indent="-285750">
                        <a:buFont typeface="Arial" panose="020B0604020202020204" pitchFamily="34" charset="0"/>
                        <a:buChar char="•"/>
                      </a:pPr>
                      <a:r>
                        <a:rPr lang="en-ZA" sz="1400" dirty="0"/>
                        <a:t>T.A.W.A- </a:t>
                      </a:r>
                      <a:r>
                        <a:rPr lang="en-ZA" sz="1400" dirty="0" err="1"/>
                        <a:t>Tshireletso</a:t>
                      </a:r>
                      <a:r>
                        <a:rPr lang="en-ZA" sz="1400" dirty="0"/>
                        <a:t> Against Women Abuse</a:t>
                      </a:r>
                    </a:p>
                    <a:p>
                      <a:pPr marL="285750" indent="-285750">
                        <a:buFont typeface="Arial" panose="020B0604020202020204" pitchFamily="34" charset="0"/>
                        <a:buChar char="•"/>
                      </a:pPr>
                      <a:r>
                        <a:rPr lang="en-ZA" sz="1400" dirty="0"/>
                        <a:t>Child Welfare – Bloemfontein Branch</a:t>
                      </a:r>
                    </a:p>
                    <a:p>
                      <a:pPr marL="285750" indent="-285750">
                        <a:buFont typeface="Arial" panose="020B0604020202020204" pitchFamily="34" charset="0"/>
                        <a:buChar char="•"/>
                      </a:pPr>
                      <a:r>
                        <a:rPr lang="en-ZA" sz="1400" dirty="0"/>
                        <a:t>Extended Territories (AGS Church)</a:t>
                      </a:r>
                    </a:p>
                    <a:p>
                      <a:pPr marL="0" indent="0">
                        <a:buNone/>
                      </a:pPr>
                      <a:r>
                        <a:rPr lang="en-ZA" sz="1400" dirty="0"/>
                        <a:t>The Female participants who were trained on Gender based Equality will be conducting awareness campaigns in and around their communities as well as in community clinics. These campaigns are designed to create awareness around gender inequality  and gender based violence.</a:t>
                      </a:r>
                    </a:p>
                    <a:p>
                      <a:pPr marL="0" indent="0">
                        <a:buNone/>
                      </a:pPr>
                      <a:endParaRPr lang="en-ZA" sz="1400" dirty="0"/>
                    </a:p>
                    <a:p>
                      <a:pPr marL="0" indent="0">
                        <a:buNone/>
                      </a:pPr>
                      <a:r>
                        <a:rPr lang="en-ZA" sz="1400" dirty="0"/>
                        <a:t>There was an event on the </a:t>
                      </a:r>
                      <a:r>
                        <a:rPr lang="en-ZA" sz="1400" b="1" dirty="0"/>
                        <a:t>19 August in </a:t>
                      </a:r>
                      <a:r>
                        <a:rPr lang="en-ZA" sz="1400" b="1" dirty="0" err="1"/>
                        <a:t>Dewetsdorp</a:t>
                      </a:r>
                      <a:r>
                        <a:rPr lang="en-ZA" sz="1400" b="1" dirty="0"/>
                        <a:t> to commemorate</a:t>
                      </a:r>
                      <a:r>
                        <a:rPr lang="en-ZA" sz="1400" dirty="0"/>
                        <a:t> Women’s month. This even was appropriately named “ </a:t>
                      </a:r>
                      <a:r>
                        <a:rPr lang="en-ZA" sz="1400" b="1" dirty="0"/>
                        <a:t>Beyond the dent</a:t>
                      </a:r>
                      <a:r>
                        <a:rPr lang="en-ZA" sz="1400" dirty="0"/>
                        <a:t>” </a:t>
                      </a:r>
                      <a:r>
                        <a:rPr lang="en-ZA" sz="1400" b="1" dirty="0"/>
                        <a:t>( I am a woman of</a:t>
                      </a:r>
                      <a:r>
                        <a:rPr lang="en-ZA" sz="1400" dirty="0"/>
                        <a:t> </a:t>
                      </a:r>
                      <a:r>
                        <a:rPr lang="en-ZA" sz="1400" b="1" dirty="0"/>
                        <a:t>infinite worth) </a:t>
                      </a:r>
                      <a:r>
                        <a:rPr lang="en-ZA" sz="1400" dirty="0"/>
                        <a:t>and was aimed at encouraging women who might have had a tough time in life and had to bounce back to remain resilient, consistent and focused during these rough patches in life.</a:t>
                      </a:r>
                    </a:p>
                  </a:txBody>
                  <a:tcPr marL="75096" marR="75096" marT="10429" marB="0"/>
                </a:tc>
                <a:extLst>
                  <a:ext uri="{0D108BD9-81ED-4DB2-BD59-A6C34878D82A}">
                    <a16:rowId xmlns="" xmlns:a16="http://schemas.microsoft.com/office/drawing/2014/main" val="10001"/>
                  </a:ext>
                </a:extLst>
              </a:tr>
              <a:tr h="3168502">
                <a:tc>
                  <a:txBody>
                    <a:bodyPr/>
                    <a:lstStyle/>
                    <a:p>
                      <a:r>
                        <a:rPr lang="en-ZA" sz="1800" b="1" i="0" u="none" strike="noStrike" dirty="0">
                          <a:effectLst/>
                          <a:latin typeface="+mn-lt"/>
                          <a:ea typeface="Calibri" panose="020F0502020204030204" pitchFamily="34" charset="0"/>
                          <a:cs typeface="Arial" panose="020B0604020202020204" pitchFamily="34" charset="0"/>
                        </a:rPr>
                        <a:t>Gauteng </a:t>
                      </a:r>
                      <a:r>
                        <a:rPr lang="en-US" sz="1800" b="1" i="0" u="none" strike="noStrike" kern="1200" baseline="0" dirty="0">
                          <a:solidFill>
                            <a:schemeClr val="tx1"/>
                          </a:solidFill>
                          <a:latin typeface="+mn-lt"/>
                          <a:ea typeface="+mn-ea"/>
                          <a:cs typeface="Arial" panose="020B0604020202020204" pitchFamily="34" charset="0"/>
                        </a:rPr>
                        <a:t>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75096" marR="75096" marT="10429" marB="0"/>
                </a:tc>
                <a:tc>
                  <a:txBody>
                    <a:bodyPr/>
                    <a:lstStyle/>
                    <a:p>
                      <a:pPr marL="285750" indent="-285750">
                        <a:lnSpc>
                          <a:spcPct val="150000"/>
                        </a:lnSpc>
                        <a:buFont typeface="Arial" panose="020B0604020202020204" pitchFamily="34" charset="0"/>
                        <a:buChar char="•"/>
                      </a:pPr>
                      <a:r>
                        <a:rPr lang="en-US" sz="1400" b="1" i="0" u="none" strike="noStrike" kern="1200" baseline="0" dirty="0">
                          <a:solidFill>
                            <a:schemeClr val="tx1"/>
                          </a:solidFill>
                          <a:latin typeface="+mn-lt"/>
                          <a:ea typeface="+mn-ea"/>
                          <a:cs typeface="+mn-cs"/>
                        </a:rPr>
                        <a:t>There is a programme called “Survival Centre” in Randfontein </a:t>
                      </a:r>
                      <a:r>
                        <a:rPr lang="en-US" sz="1400" b="0" i="0" u="none" strike="noStrike" kern="1200" baseline="0" dirty="0">
                          <a:solidFill>
                            <a:schemeClr val="tx1"/>
                          </a:solidFill>
                          <a:latin typeface="+mn-lt"/>
                          <a:ea typeface="+mn-ea"/>
                          <a:cs typeface="+mn-cs"/>
                        </a:rPr>
                        <a:t>	</a:t>
                      </a:r>
                    </a:p>
                    <a:p>
                      <a:pPr marL="742950" lvl="1" indent="-285750">
                        <a:lnSpc>
                          <a:spcPct val="150000"/>
                        </a:lnSpc>
                        <a:buFont typeface="Wingdings" panose="05000000000000000000" pitchFamily="2" charset="2"/>
                        <a:buChar char="ü"/>
                      </a:pPr>
                      <a:r>
                        <a:rPr lang="en-US" sz="1400" b="0" i="0" u="none" strike="noStrike" kern="1200" baseline="0" dirty="0">
                          <a:solidFill>
                            <a:schemeClr val="tx1"/>
                          </a:solidFill>
                          <a:latin typeface="+mn-lt"/>
                          <a:ea typeface="+mn-ea"/>
                          <a:cs typeface="+mn-cs"/>
                        </a:rPr>
                        <a:t>This is a programme led by a group of about 15 female participants</a:t>
                      </a:r>
                    </a:p>
                    <a:p>
                      <a:pPr marL="742950" lvl="1" indent="-285750">
                        <a:lnSpc>
                          <a:spcPct val="150000"/>
                        </a:lnSpc>
                        <a:buFont typeface="Wingdings" panose="05000000000000000000" pitchFamily="2" charset="2"/>
                        <a:buChar char="ü"/>
                      </a:pPr>
                      <a:r>
                        <a:rPr lang="en-US" sz="1400" b="0" i="0" u="none" strike="noStrike" kern="1200" baseline="0" dirty="0">
                          <a:solidFill>
                            <a:schemeClr val="tx1"/>
                          </a:solidFill>
                          <a:latin typeface="+mn-lt"/>
                          <a:ea typeface="+mn-ea"/>
                          <a:cs typeface="+mn-cs"/>
                        </a:rPr>
                        <a:t>They provide support and counselling to victims of GBV, predominantly women</a:t>
                      </a:r>
                    </a:p>
                    <a:p>
                      <a:pPr marL="742950" lvl="1" indent="-285750">
                        <a:lnSpc>
                          <a:spcPct val="150000"/>
                        </a:lnSpc>
                        <a:buFont typeface="Wingdings" panose="05000000000000000000" pitchFamily="2" charset="2"/>
                        <a:buChar char="ü"/>
                      </a:pPr>
                      <a:r>
                        <a:rPr lang="en-US" sz="1400" b="0" i="0" u="none" strike="noStrike" kern="1200" baseline="0" dirty="0">
                          <a:solidFill>
                            <a:schemeClr val="tx1"/>
                          </a:solidFill>
                          <a:latin typeface="+mn-lt"/>
                          <a:ea typeface="+mn-ea"/>
                          <a:cs typeface="+mn-cs"/>
                        </a:rPr>
                        <a:t>They also work with SAPS to identify victims and also encourage them to open cases when they become victims of GBV</a:t>
                      </a:r>
                    </a:p>
                    <a:p>
                      <a:pPr marL="742950" lvl="1" indent="-285750">
                        <a:lnSpc>
                          <a:spcPct val="150000"/>
                        </a:lnSpc>
                        <a:buFont typeface="Wingdings" panose="05000000000000000000" pitchFamily="2" charset="2"/>
                        <a:buChar char="ü"/>
                      </a:pPr>
                      <a:r>
                        <a:rPr lang="en-US" sz="1400" b="0" i="0" u="none" strike="noStrike" kern="1200" baseline="0" dirty="0">
                          <a:solidFill>
                            <a:schemeClr val="tx1"/>
                          </a:solidFill>
                          <a:latin typeface="+mn-lt"/>
                          <a:ea typeface="+mn-ea"/>
                          <a:cs typeface="+mn-cs"/>
                        </a:rPr>
                        <a:t>This programme was formed due to a lack of support in the area </a:t>
                      </a:r>
                    </a:p>
                    <a:p>
                      <a:pPr marL="285750" indent="-285750">
                        <a:lnSpc>
                          <a:spcPct val="150000"/>
                        </a:lnSpc>
                        <a:buFont typeface="Arial" panose="020B0604020202020204" pitchFamily="34" charset="0"/>
                        <a:buChar char="•"/>
                      </a:pPr>
                      <a:r>
                        <a:rPr lang="en-US" sz="1400" b="1" i="0" u="none" strike="noStrike" kern="1200" baseline="0" dirty="0">
                          <a:solidFill>
                            <a:schemeClr val="tx1"/>
                          </a:solidFill>
                          <a:latin typeface="+mn-lt"/>
                          <a:ea typeface="+mn-ea"/>
                          <a:cs typeface="+mn-cs"/>
                        </a:rPr>
                        <a:t>Men’s Forum in </a:t>
                      </a:r>
                      <a:r>
                        <a:rPr lang="en-US" sz="1400" b="1" kern="1200" dirty="0" err="1">
                          <a:solidFill>
                            <a:schemeClr val="tx1"/>
                          </a:solidFill>
                          <a:effectLst/>
                          <a:latin typeface="+mn-lt"/>
                          <a:ea typeface="+mn-ea"/>
                          <a:cs typeface="+mn-cs"/>
                        </a:rPr>
                        <a:t>Munsieville</a:t>
                      </a:r>
                      <a:endParaRPr lang="en-US" sz="1400" b="1" i="0" u="none" strike="noStrike" kern="1200" baseline="0" dirty="0">
                        <a:solidFill>
                          <a:schemeClr val="tx1"/>
                        </a:solidFill>
                        <a:latin typeface="+mn-lt"/>
                        <a:ea typeface="+mn-ea"/>
                        <a:cs typeface="+mn-cs"/>
                      </a:endParaRPr>
                    </a:p>
                    <a:p>
                      <a:pPr marL="742950" lvl="1" indent="-285750">
                        <a:lnSpc>
                          <a:spcPct val="150000"/>
                        </a:lnSpc>
                        <a:buFont typeface="Wingdings" panose="05000000000000000000" pitchFamily="2" charset="2"/>
                        <a:buChar char="ü"/>
                      </a:pPr>
                      <a:r>
                        <a:rPr lang="en-US" sz="1400" b="0" i="0" u="none" strike="noStrike" kern="1200" baseline="0" dirty="0">
                          <a:solidFill>
                            <a:schemeClr val="tx1"/>
                          </a:solidFill>
                          <a:latin typeface="+mn-lt"/>
                          <a:ea typeface="+mn-ea"/>
                          <a:cs typeface="+mn-cs"/>
                        </a:rPr>
                        <a:t>This is the forum formed by about 20-30 men within CWP programme </a:t>
                      </a:r>
                    </a:p>
                    <a:p>
                      <a:pPr marL="742950" lvl="1" indent="-285750">
                        <a:lnSpc>
                          <a:spcPct val="150000"/>
                        </a:lnSpc>
                        <a:buFont typeface="Wingdings" panose="05000000000000000000" pitchFamily="2" charset="2"/>
                        <a:buChar char="ü"/>
                      </a:pPr>
                      <a:r>
                        <a:rPr lang="en-US" sz="1400" b="0" i="0" u="none" strike="noStrike" kern="1200" baseline="0" dirty="0">
                          <a:solidFill>
                            <a:schemeClr val="tx1"/>
                          </a:solidFill>
                          <a:latin typeface="+mn-lt"/>
                          <a:ea typeface="+mn-ea"/>
                          <a:cs typeface="+mn-cs"/>
                        </a:rPr>
                        <a:t>They conduct workshops to educate and encourage men against GBV </a:t>
                      </a:r>
                    </a:p>
                    <a:p>
                      <a:pPr marL="742950" lvl="1" indent="-285750">
                        <a:lnSpc>
                          <a:spcPct val="150000"/>
                        </a:lnSpc>
                        <a:buFont typeface="Wingdings" panose="05000000000000000000" pitchFamily="2" charset="2"/>
                        <a:buChar char="ü"/>
                      </a:pPr>
                      <a:r>
                        <a:rPr lang="en-US" sz="1400" b="0" i="0" u="none" strike="noStrike" kern="1200" baseline="0" dirty="0">
                          <a:solidFill>
                            <a:schemeClr val="tx1"/>
                          </a:solidFill>
                          <a:latin typeface="+mn-lt"/>
                          <a:ea typeface="+mn-ea"/>
                          <a:cs typeface="+mn-cs"/>
                        </a:rPr>
                        <a:t>They also provide counselling to victims of GBV and assist in referring them to the right structures to get further assistance. </a:t>
                      </a:r>
                    </a:p>
                  </a:txBody>
                  <a:tcPr marL="75096" marR="75096" marT="10429" marB="0"/>
                </a:tc>
                <a:extLst>
                  <a:ext uri="{0D108BD9-81ED-4DB2-BD59-A6C34878D82A}">
                    <a16:rowId xmlns="" xmlns:a16="http://schemas.microsoft.com/office/drawing/2014/main" val="849978969"/>
                  </a:ext>
                </a:extLst>
              </a:tr>
            </a:tbl>
          </a:graphicData>
        </a:graphic>
      </p:graphicFrame>
      <p:sp>
        <p:nvSpPr>
          <p:cNvPr id="5" name="Title 1">
            <a:extLst>
              <a:ext uri="{FF2B5EF4-FFF2-40B4-BE49-F238E27FC236}">
                <a16:creationId xmlns="" xmlns:a16="http://schemas.microsoft.com/office/drawing/2014/main" id="{C19211B8-6789-4E0E-9282-76C93E824CAF}"/>
              </a:ext>
            </a:extLst>
          </p:cNvPr>
          <p:cNvSpPr>
            <a:spLocks noGrp="1"/>
          </p:cNvSpPr>
          <p:nvPr>
            <p:ph type="title"/>
          </p:nvPr>
        </p:nvSpPr>
        <p:spPr>
          <a:xfrm>
            <a:off x="159026" y="109538"/>
            <a:ext cx="11781183" cy="571500"/>
          </a:xfrm>
        </p:spPr>
        <p:txBody>
          <a:bodyPr/>
          <a:lstStyle/>
          <a:p>
            <a:r>
              <a:rPr lang="en-US" b="1" dirty="0"/>
              <a:t>Community work </a:t>
            </a:r>
            <a:r>
              <a:rPr lang="en-US" b="1" dirty="0" err="1"/>
              <a:t>programme</a:t>
            </a:r>
            <a:r>
              <a:rPr lang="en-US" b="1" dirty="0"/>
              <a:t> activities on Gender based violence</a:t>
            </a:r>
            <a:r>
              <a:rPr lang="en-US" sz="2400" b="1" i="0" u="none" strike="noStrike" kern="1200" baseline="0" dirty="0">
                <a:solidFill>
                  <a:schemeClr val="tx1"/>
                </a:solidFill>
                <a:latin typeface="+mn-lt"/>
                <a:ea typeface="+mn-ea"/>
                <a:cs typeface="+mn-cs"/>
              </a:rPr>
              <a:t/>
            </a:r>
            <a:br>
              <a:rPr lang="en-US" sz="2400" b="1" i="0" u="none" strike="noStrike" kern="1200" baseline="0" dirty="0">
                <a:solidFill>
                  <a:schemeClr val="tx1"/>
                </a:solidFill>
                <a:latin typeface="+mn-lt"/>
                <a:ea typeface="+mn-ea"/>
                <a:cs typeface="+mn-cs"/>
              </a:rPr>
            </a:br>
            <a:r>
              <a:rPr lang="en-US" b="1" dirty="0">
                <a:solidFill>
                  <a:schemeClr val="tx1"/>
                </a:solidFill>
                <a:latin typeface="Arial" panose="020B0604020202020204" pitchFamily="34" charset="0"/>
                <a:cs typeface="Arial" panose="020B0604020202020204" pitchFamily="34" charset="0"/>
              </a:rPr>
              <a:t/>
            </a:r>
            <a:br>
              <a:rPr lang="en-US" b="1" dirty="0">
                <a:solidFill>
                  <a:schemeClr val="tx1"/>
                </a:solidFill>
                <a:latin typeface="Arial" panose="020B0604020202020204" pitchFamily="34" charset="0"/>
                <a:cs typeface="Arial" panose="020B0604020202020204" pitchFamily="34" charset="0"/>
              </a:rPr>
            </a:br>
            <a:endParaRPr lang="en-ZA" dirty="0"/>
          </a:p>
        </p:txBody>
      </p:sp>
    </p:spTree>
    <p:extLst>
      <p:ext uri="{BB962C8B-B14F-4D97-AF65-F5344CB8AC3E}">
        <p14:creationId xmlns:p14="http://schemas.microsoft.com/office/powerpoint/2010/main" val="2827689216"/>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D8C4425C183E41B8E0070F7EE0B2D3" ma:contentTypeVersion="9" ma:contentTypeDescription="Create a new document." ma:contentTypeScope="" ma:versionID="f36177360caee2a48fd621fcc8044eb5">
  <xsd:schema xmlns:xsd="http://www.w3.org/2001/XMLSchema" xmlns:xs="http://www.w3.org/2001/XMLSchema" xmlns:p="http://schemas.microsoft.com/office/2006/metadata/properties" xmlns:ns3="e6f36dc9-6603-4034-b91f-c719071266c3" targetNamespace="http://schemas.microsoft.com/office/2006/metadata/properties" ma:root="true" ma:fieldsID="3bf3d27c37a85f893fc006f886d139ee" ns3:_="">
    <xsd:import namespace="e6f36dc9-6603-4034-b91f-c719071266c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36dc9-6603-4034-b91f-c71907126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7BCDFE-8D1E-44AE-A179-FDEC9BB77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36dc9-6603-4034-b91f-c71907126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D6FC43-CB3F-405C-B916-D5B18087B262}">
  <ds:schemaRefs>
    <ds:schemaRef ds:uri="http://schemas.microsoft.com/sharepoint/v3/contenttype/forms"/>
  </ds:schemaRefs>
</ds:datastoreItem>
</file>

<file path=customXml/itemProps3.xml><?xml version="1.0" encoding="utf-8"?>
<ds:datastoreItem xmlns:ds="http://schemas.openxmlformats.org/officeDocument/2006/customXml" ds:itemID="{0FF3DD83-848B-4616-9910-EDE82BADB2A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DCOG Powerpoint Template</Template>
  <TotalTime>15934</TotalTime>
  <Words>1256</Words>
  <Application>Microsoft Macintosh PowerPoint</Application>
  <PresentationFormat>Custom</PresentationFormat>
  <Paragraphs>97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INTRODUCTION</vt:lpstr>
      <vt:lpstr>Our responsibilities - ACCOUNTABILITY, LEADERSHIP AND COORDINATION  </vt:lpstr>
      <vt:lpstr>LOCALISING THE RESPONSE through the ddm approach</vt:lpstr>
      <vt:lpstr>LOCALISING THE RESPONSE through the DDM approach</vt:lpstr>
      <vt:lpstr>Effective multi-sectoral coordination by lead agency and collaboration across different tiers of government  </vt:lpstr>
      <vt:lpstr>Fostering partnerships to respond to the GBVF</vt:lpstr>
      <vt:lpstr>Community work programme activities on Gender based violence  </vt:lpstr>
      <vt:lpstr>Community work programme activities on Gender based violence  </vt:lpstr>
      <vt:lpstr>PowerPoint Presentation</vt:lpstr>
      <vt:lpstr>Conclusion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Mandy Balie</cp:lastModifiedBy>
  <cp:revision>257</cp:revision>
  <dcterms:created xsi:type="dcterms:W3CDTF">2021-02-13T08:50:29Z</dcterms:created>
  <dcterms:modified xsi:type="dcterms:W3CDTF">2021-08-25T10:31:57Z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0x010100A0D8C4425C183E41B8E0070F7EE0B2D3</vt:lpwstr>
  </property>
</Properties>
</file>