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131" r:id="rId3"/>
    <p:sldId id="2143" r:id="rId4"/>
    <p:sldId id="2151" r:id="rId5"/>
    <p:sldId id="7891" r:id="rId6"/>
    <p:sldId id="7890" r:id="rId7"/>
    <p:sldId id="2180" r:id="rId8"/>
    <p:sldId id="2154" r:id="rId9"/>
    <p:sldId id="2169" r:id="rId10"/>
    <p:sldId id="2172" r:id="rId11"/>
    <p:sldId id="2171" r:id="rId12"/>
    <p:sldId id="2170" r:id="rId13"/>
    <p:sldId id="2174" r:id="rId14"/>
    <p:sldId id="2173" r:id="rId15"/>
    <p:sldId id="2175" r:id="rId16"/>
    <p:sldId id="2179" r:id="rId17"/>
    <p:sldId id="2176" r:id="rId18"/>
    <p:sldId id="2178" r:id="rId19"/>
    <p:sldId id="3090" r:id="rId20"/>
    <p:sldId id="7892" r:id="rId21"/>
    <p:sldId id="7893" r:id="rId22"/>
    <p:sldId id="2149" r:id="rId23"/>
    <p:sldId id="2150" r:id="rId24"/>
  </p:sldIdLst>
  <p:sldSz cx="9144000" cy="6858000" type="screen4x3"/>
  <p:notesSz cx="7010400" cy="92964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39B208-0E80-49FE-8BB0-8679413B0BFC}" v="19" dt="2021-08-18T08:04:23.9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p:cViewPr varScale="1">
        <p:scale>
          <a:sx n="73" d="100"/>
          <a:sy n="73" d="100"/>
        </p:scale>
        <p:origin x="-1278" y="-10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BDB90BC-2E2D-42AF-B1CC-E8639963F573}" type="datetimeFigureOut">
              <a:rPr lang="en-ZA" smtClean="0"/>
              <a:pPr/>
              <a:t>2021/08/25</a:t>
            </a:fld>
            <a:endParaRPr lang="en-ZA"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Z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EB3620E-113A-41EF-90B3-32956DD33426}" type="slidenum">
              <a:rPr lang="en-ZA" smtClean="0"/>
              <a:pPr/>
              <a:t>‹#›</a:t>
            </a:fld>
            <a:endParaRPr lang="en-ZA" dirty="0"/>
          </a:p>
        </p:txBody>
      </p:sp>
    </p:spTree>
    <p:extLst>
      <p:ext uri="{BB962C8B-B14F-4D97-AF65-F5344CB8AC3E}">
        <p14:creationId xmlns:p14="http://schemas.microsoft.com/office/powerpoint/2010/main" xmlns="" val="128639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B8C47D98-8886-459E-9119-54BFCE4462D9}" type="datetime1">
              <a:rPr lang="en-US" smtClean="0"/>
              <a:pPr/>
              <a:t>8/25/2021</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8A39D93-11D6-4E4F-A288-3B5DF2A32128}" type="datetime1">
              <a:rPr lang="en-US" smtClean="0"/>
              <a:pPr/>
              <a:t>8/25/2021</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9F01199-337A-4687-B127-677B9C250546}" type="datetime1">
              <a:rPr lang="en-US" smtClean="0"/>
              <a:pPr/>
              <a:t>8/25/2021</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33586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37407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30301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61270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62171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84824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67802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13728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4D8ADEF-2952-4B30-ACE2-7ECDE4B114C7}" type="datetime1">
              <a:rPr lang="en-US" smtClean="0"/>
              <a:pPr/>
              <a:t>8/25/2021</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dirty="0"/>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4235037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090866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88539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BE0332C7-307D-43C0-A520-F66C97A17555}" type="datetime1">
              <a:rPr lang="en-US" smtClean="0"/>
              <a:pPr/>
              <a:t>8/25/2021</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5627441-DCD9-41C8-8A1C-B277177C47EA}" type="datetime1">
              <a:rPr lang="en-US" smtClean="0"/>
              <a:pPr/>
              <a:t>8/25/2021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068371-31DF-4BCA-BCED-E485BDA20747}" type="datetime1">
              <a:rPr lang="en-US" smtClean="0"/>
              <a:pPr/>
              <a:t>8/25/2021</a:t>
            </a:fld>
            <a:endParaRPr lang="en-US" dirty="0"/>
          </a:p>
        </p:txBody>
      </p:sp>
      <p:sp>
        <p:nvSpPr>
          <p:cNvPr id="8" name="Footer Placeholder 7"/>
          <p:cNvSpPr>
            <a:spLocks noGrp="1"/>
          </p:cNvSpPr>
          <p:nvPr>
            <p:ph type="ftr" sz="quarter" idx="6"/>
          </p:nvPr>
        </p:nvSpPr>
        <p:spPr/>
        <p:txBody>
          <a:bodyPr/>
          <a:lstStyle/>
          <a:p>
            <a:endParaRPr lang="en-US" dirty="0"/>
          </a:p>
        </p:txBody>
      </p:sp>
      <p:sp>
        <p:nvSpPr>
          <p:cNvPr id="9" name="Slide Number Placeholder 8"/>
          <p:cNvSpPr>
            <a:spLocks noGrp="1"/>
          </p:cNvSpPr>
          <p:nvPr>
            <p:ph type="sldNum" sz="quarter" idx="7"/>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6FBD9C6B-6E93-4FD6-ADA9-7FFCB3EC3BCC}" type="datetime1">
              <a:rPr lang="en-US" smtClean="0"/>
              <a:pPr/>
              <a:t>8/25/2021</a:t>
            </a:fld>
            <a:endParaRPr lang="en-US" dirty="0"/>
          </a:p>
        </p:txBody>
      </p:sp>
      <p:sp>
        <p:nvSpPr>
          <p:cNvPr id="4" name="Footer Placeholder 3"/>
          <p:cNvSpPr>
            <a:spLocks noGrp="1"/>
          </p:cNvSpPr>
          <p:nvPr>
            <p:ph type="ftr" sz="quarter" idx="2"/>
          </p:nvPr>
        </p:nvSpPr>
        <p:spPr/>
        <p:txBody>
          <a:bodyPr/>
          <a:lstStyle/>
          <a:p>
            <a:endParaRPr lang="en-US" dirty="0"/>
          </a:p>
        </p:txBody>
      </p:sp>
      <p:sp>
        <p:nvSpPr>
          <p:cNvPr id="5" name="Slide Number Placeholder 4"/>
          <p:cNvSpPr>
            <a:spLocks noGrp="1"/>
          </p:cNvSpPr>
          <p:nvPr>
            <p:ph type="sldNum" sz="quarter" idx="3"/>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10503CE-9D28-4A86-A83B-4535A818AD2B}" type="datetime1">
              <a:rPr lang="en-US" smtClean="0"/>
              <a:pPr/>
              <a:t>8/25/2021</a:t>
            </a:fld>
            <a:endParaRPr lang="en-US" dirty="0"/>
          </a:p>
        </p:txBody>
      </p:sp>
      <p:sp>
        <p:nvSpPr>
          <p:cNvPr id="3" name="Footer Placeholder 2"/>
          <p:cNvSpPr>
            <a:spLocks noGrp="1"/>
          </p:cNvSpPr>
          <p:nvPr>
            <p:ph type="ftr" sz="quarter" idx="1"/>
          </p:nvPr>
        </p:nvSpPr>
        <p:spPr/>
        <p:txBody>
          <a:bodyPr/>
          <a:lstStyle/>
          <a:p>
            <a:endParaRPr lang="en-US" dirty="0"/>
          </a:p>
        </p:txBody>
      </p:sp>
      <p:sp>
        <p:nvSpPr>
          <p:cNvPr id="4" name="Slide Number Placeholder 3"/>
          <p:cNvSpPr>
            <a:spLocks noGrp="1"/>
          </p:cNvSpPr>
          <p:nvPr>
            <p:ph type="sldNum" sz="quarter" idx="2"/>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8B56F81-1181-4F38-9B5F-00DE1D38EC93}" type="datetime1">
              <a:rPr lang="en-US" smtClean="0"/>
              <a:pPr/>
              <a:t>8/25/2021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3F98DAA-2BA3-433B-B66A-6E565A0CF64C}" type="datetime1">
              <a:rPr lang="en-US" smtClean="0"/>
              <a:pPr/>
              <a:t>8/25/2021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ABF4D-7AE5-47B1-BF9D-0820A62FA2BD}" type="datetime1">
              <a:rPr lang="en-US" smtClean="0"/>
              <a:pPr/>
              <a:t>8/25/2021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8/25/2021</a:t>
            </a:fld>
            <a:endParaRPr lang="en-US" dirty="0"/>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75951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https://smmesa.gov.za/"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mailto:BRP@sefa.org.za" TargetMode="Externa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11.jpeg"/><Relationship Id="rId4" Type="http://schemas.openxmlformats.org/officeDocument/2006/relationships/image" Target="../media/image16.jpeg"/><Relationship Id="rId9" Type="http://schemas.openxmlformats.org/officeDocument/2006/relationships/image" Target="../media/image10.jpeg"/></Relationships>
</file>

<file path=ppt/slides/_rels/slide22.xml.rels><?xml version="1.0" encoding="UTF-8" standalone="yes"?>
<Relationships xmlns="http://schemas.openxmlformats.org/package/2006/relationships"><Relationship Id="rId8" Type="http://schemas.openxmlformats.org/officeDocument/2006/relationships/hyperlink" Target="http://www.sefa.org.za/" TargetMode="External"/><Relationship Id="rId3" Type="http://schemas.openxmlformats.org/officeDocument/2006/relationships/hyperlink" Target="mailto:info@dsbd.gov.za" TargetMode="External"/><Relationship Id="rId7" Type="http://schemas.openxmlformats.org/officeDocument/2006/relationships/hyperlink" Target="mailto:helpline@sefa.org.za" TargetMode="Externa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hyperlink" Target="http://www.seda.org.za/" TargetMode="External"/><Relationship Id="rId11" Type="http://schemas.openxmlformats.org/officeDocument/2006/relationships/image" Target="../media/image11.jpeg"/><Relationship Id="rId5" Type="http://schemas.openxmlformats.org/officeDocument/2006/relationships/hyperlink" Target="mailto:info@seda.gov.za" TargetMode="External"/><Relationship Id="rId10" Type="http://schemas.openxmlformats.org/officeDocument/2006/relationships/image" Target="../media/image10.jpeg"/><Relationship Id="rId4" Type="http://schemas.openxmlformats.org/officeDocument/2006/relationships/hyperlink" Target="http://www.dsbd.gov.za/" TargetMode="Externa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grpSp>
        <p:nvGrpSpPr>
          <p:cNvPr id="9" name="Group 9"/>
          <p:cNvGrpSpPr/>
          <p:nvPr/>
        </p:nvGrpSpPr>
        <p:grpSpPr>
          <a:xfrm>
            <a:off x="1" y="2745891"/>
            <a:ext cx="9144000" cy="1211070"/>
            <a:chOff x="0" y="0"/>
            <a:chExt cx="2866604" cy="819341"/>
          </a:xfrm>
        </p:grpSpPr>
        <p:sp>
          <p:nvSpPr>
            <p:cNvPr id="10" name="Freeform 10"/>
            <p:cNvSpPr/>
            <p:nvPr/>
          </p:nvSpPr>
          <p:spPr>
            <a:xfrm>
              <a:off x="0" y="0"/>
              <a:ext cx="2866604" cy="819341"/>
            </a:xfrm>
            <a:custGeom>
              <a:avLst/>
              <a:gdLst/>
              <a:ahLst/>
              <a:cxnLst/>
              <a:rect l="l" t="t" r="r" b="b"/>
              <a:pathLst>
                <a:path w="2866604" h="819341">
                  <a:moveTo>
                    <a:pt x="0" y="0"/>
                  </a:moveTo>
                  <a:lnTo>
                    <a:pt x="2866604" y="0"/>
                  </a:lnTo>
                  <a:lnTo>
                    <a:pt x="2866604" y="819341"/>
                  </a:lnTo>
                  <a:lnTo>
                    <a:pt x="0" y="819341"/>
                  </a:lnTo>
                  <a:close/>
                </a:path>
              </a:pathLst>
            </a:custGeom>
            <a:solidFill>
              <a:srgbClr val="146C38"/>
            </a:solidFill>
            <a:ln w="28575">
              <a:solidFill>
                <a:schemeClr val="bg1"/>
              </a:solidFill>
            </a:ln>
          </p:spPr>
          <p:txBody>
            <a:bodyPr/>
            <a:lstStyle/>
            <a:p>
              <a:endParaRPr lang="en-US" dirty="0"/>
            </a:p>
          </p:txBody>
        </p:sp>
      </p:grpSp>
      <p:grpSp>
        <p:nvGrpSpPr>
          <p:cNvPr id="13" name="Group 13"/>
          <p:cNvGrpSpPr/>
          <p:nvPr/>
        </p:nvGrpSpPr>
        <p:grpSpPr>
          <a:xfrm>
            <a:off x="1" y="4191506"/>
            <a:ext cx="9144000" cy="1211070"/>
            <a:chOff x="0" y="0"/>
            <a:chExt cx="2866604" cy="819341"/>
          </a:xfrm>
        </p:grpSpPr>
        <p:sp>
          <p:nvSpPr>
            <p:cNvPr id="14" name="Freeform 14"/>
            <p:cNvSpPr/>
            <p:nvPr/>
          </p:nvSpPr>
          <p:spPr>
            <a:xfrm>
              <a:off x="0" y="0"/>
              <a:ext cx="2866604" cy="819341"/>
            </a:xfrm>
            <a:custGeom>
              <a:avLst/>
              <a:gdLst/>
              <a:ahLst/>
              <a:cxnLst/>
              <a:rect l="l" t="t" r="r" b="b"/>
              <a:pathLst>
                <a:path w="2866604" h="819341">
                  <a:moveTo>
                    <a:pt x="0" y="0"/>
                  </a:moveTo>
                  <a:lnTo>
                    <a:pt x="2866604" y="0"/>
                  </a:lnTo>
                  <a:lnTo>
                    <a:pt x="2866604" y="819341"/>
                  </a:lnTo>
                  <a:lnTo>
                    <a:pt x="0" y="819341"/>
                  </a:lnTo>
                  <a:close/>
                </a:path>
              </a:pathLst>
            </a:custGeom>
            <a:solidFill>
              <a:srgbClr val="C8994B"/>
            </a:solidFill>
            <a:ln w="28575">
              <a:solidFill>
                <a:schemeClr val="bg1"/>
              </a:solidFill>
            </a:ln>
          </p:spPr>
        </p:sp>
      </p:grpSp>
      <p:grpSp>
        <p:nvGrpSpPr>
          <p:cNvPr id="2" name="Group 2"/>
          <p:cNvGrpSpPr/>
          <p:nvPr/>
        </p:nvGrpSpPr>
        <p:grpSpPr>
          <a:xfrm>
            <a:off x="1" y="251716"/>
            <a:ext cx="4800600" cy="5143500"/>
            <a:chOff x="0" y="0"/>
            <a:chExt cx="13084976" cy="13716000"/>
          </a:xfrm>
        </p:grpSpPr>
        <p:pic>
          <p:nvPicPr>
            <p:cNvPr id="3" name="Picture 3"/>
            <p:cNvPicPr>
              <a:picLocks noChangeAspect="1"/>
            </p:cNvPicPr>
            <p:nvPr/>
          </p:nvPicPr>
          <p:blipFill>
            <a:blip r:embed="rId2" cstate="print"/>
            <a:srcRect l="2300" r="2300"/>
            <a:stretch>
              <a:fillRect/>
            </a:stretch>
          </p:blipFill>
          <p:spPr>
            <a:xfrm>
              <a:off x="0" y="0"/>
              <a:ext cx="6542488" cy="4572000"/>
            </a:xfrm>
            <a:prstGeom prst="rect">
              <a:avLst/>
            </a:prstGeom>
            <a:ln w="28575">
              <a:solidFill>
                <a:schemeClr val="bg1"/>
              </a:solidFill>
            </a:ln>
          </p:spPr>
        </p:pic>
        <p:pic>
          <p:nvPicPr>
            <p:cNvPr id="4" name="Picture 4"/>
            <p:cNvPicPr>
              <a:picLocks noChangeAspect="1"/>
            </p:cNvPicPr>
            <p:nvPr/>
          </p:nvPicPr>
          <p:blipFill>
            <a:blip r:embed="rId3" cstate="print"/>
            <a:srcRect l="26165" r="26165"/>
            <a:stretch>
              <a:fillRect/>
            </a:stretch>
          </p:blipFill>
          <p:spPr>
            <a:xfrm>
              <a:off x="0" y="4572000"/>
              <a:ext cx="3271244" cy="4572000"/>
            </a:xfrm>
            <a:prstGeom prst="rect">
              <a:avLst/>
            </a:prstGeom>
            <a:ln w="28575">
              <a:solidFill>
                <a:schemeClr val="bg1"/>
              </a:solidFill>
            </a:ln>
          </p:spPr>
        </p:pic>
        <p:pic>
          <p:nvPicPr>
            <p:cNvPr id="5" name="Picture 5"/>
            <p:cNvPicPr>
              <a:picLocks noChangeAspect="1"/>
            </p:cNvPicPr>
            <p:nvPr/>
          </p:nvPicPr>
          <p:blipFill>
            <a:blip r:embed="rId4" cstate="print"/>
            <a:srcRect l="29876" r="29876"/>
            <a:stretch>
              <a:fillRect/>
            </a:stretch>
          </p:blipFill>
          <p:spPr>
            <a:xfrm>
              <a:off x="3271244" y="4572000"/>
              <a:ext cx="3271244" cy="4572000"/>
            </a:xfrm>
            <a:prstGeom prst="rect">
              <a:avLst/>
            </a:prstGeom>
            <a:ln w="28575">
              <a:solidFill>
                <a:schemeClr val="bg1"/>
              </a:solidFill>
            </a:ln>
          </p:spPr>
        </p:pic>
        <p:pic>
          <p:nvPicPr>
            <p:cNvPr id="7" name="Picture 7"/>
            <p:cNvPicPr>
              <a:picLocks noChangeAspect="1"/>
            </p:cNvPicPr>
            <p:nvPr/>
          </p:nvPicPr>
          <p:blipFill>
            <a:blip r:embed="rId5" cstate="print"/>
            <a:srcRect t="15015" b="15015"/>
            <a:stretch>
              <a:fillRect/>
            </a:stretch>
          </p:blipFill>
          <p:spPr>
            <a:xfrm>
              <a:off x="6542488" y="0"/>
              <a:ext cx="6542488" cy="6858000"/>
            </a:xfrm>
            <a:prstGeom prst="rect">
              <a:avLst/>
            </a:prstGeom>
            <a:ln w="28575">
              <a:solidFill>
                <a:schemeClr val="bg1"/>
              </a:solidFill>
            </a:ln>
          </p:spPr>
        </p:pic>
        <p:pic>
          <p:nvPicPr>
            <p:cNvPr id="8" name="Picture 8"/>
            <p:cNvPicPr>
              <a:picLocks noChangeAspect="1"/>
            </p:cNvPicPr>
            <p:nvPr/>
          </p:nvPicPr>
          <p:blipFill>
            <a:blip r:embed="rId6" cstate="print"/>
            <a:srcRect l="18160" r="18160"/>
            <a:stretch>
              <a:fillRect/>
            </a:stretch>
          </p:blipFill>
          <p:spPr>
            <a:xfrm>
              <a:off x="6542488" y="6858000"/>
              <a:ext cx="6542488" cy="6858000"/>
            </a:xfrm>
            <a:prstGeom prst="rect">
              <a:avLst/>
            </a:prstGeom>
            <a:ln w="28575">
              <a:solidFill>
                <a:schemeClr val="bg1"/>
              </a:solidFill>
            </a:ln>
          </p:spPr>
        </p:pic>
      </p:grpSp>
      <p:sp>
        <p:nvSpPr>
          <p:cNvPr id="11" name="TextBox 11"/>
          <p:cNvSpPr txBox="1"/>
          <p:nvPr/>
        </p:nvSpPr>
        <p:spPr>
          <a:xfrm>
            <a:off x="4800602" y="245921"/>
            <a:ext cx="4343398" cy="1704184"/>
          </a:xfrm>
          <a:prstGeom prst="rect">
            <a:avLst/>
          </a:prstGeom>
        </p:spPr>
        <p:txBody>
          <a:bodyPr wrap="square" lIns="0" tIns="0" rIns="0" bIns="0" rtlCol="0" anchor="t">
            <a:spAutoFit/>
          </a:bodyPr>
          <a:lstStyle/>
          <a:p>
            <a:pPr marL="342900" marR="0" lvl="0" indent="-342900" algn="l" defTabSz="457200" rtl="0" eaLnBrk="1" fontAlgn="auto" latinLnBrk="0" hangingPunct="1">
              <a:lnSpc>
                <a:spcPts val="4667"/>
              </a:lnSpc>
              <a:spcBef>
                <a:spcPct val="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146C38"/>
                </a:solidFill>
                <a:effectLst/>
                <a:uLnTx/>
                <a:uFillTx/>
                <a:latin typeface="Arial" panose="020B0604020202020204" pitchFamily="34" charset="0"/>
                <a:ea typeface="+mn-ea"/>
                <a:cs typeface="Arial" panose="020B0604020202020204" pitchFamily="34" charset="0"/>
              </a:rPr>
              <a:t>BUSINESS RECOVERY PROGRAMME</a:t>
            </a:r>
          </a:p>
          <a:p>
            <a:pPr marL="342900" marR="0" lvl="0" indent="-342900" algn="l" defTabSz="457200" rtl="0" eaLnBrk="1" fontAlgn="auto" latinLnBrk="0" hangingPunct="1">
              <a:lnSpc>
                <a:spcPts val="4667"/>
              </a:lnSpc>
              <a:spcBef>
                <a:spcPct val="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146C38"/>
                </a:solidFill>
                <a:effectLst/>
                <a:uLnTx/>
                <a:uFillTx/>
                <a:latin typeface="Arial" panose="020B0604020202020204" pitchFamily="34" charset="0"/>
                <a:ea typeface="+mn-ea"/>
                <a:cs typeface="Arial" panose="020B0604020202020204" pitchFamily="34" charset="0"/>
              </a:rPr>
              <a:t>INFORMAL TRADERS SUPPORT PROGRAMME </a:t>
            </a:r>
          </a:p>
        </p:txBody>
      </p:sp>
      <p:sp>
        <p:nvSpPr>
          <p:cNvPr id="12" name="TextBox 12"/>
          <p:cNvSpPr txBox="1"/>
          <p:nvPr/>
        </p:nvSpPr>
        <p:spPr>
          <a:xfrm>
            <a:off x="5010727" y="4280226"/>
            <a:ext cx="3564556" cy="1203791"/>
          </a:xfrm>
          <a:prstGeom prst="rect">
            <a:avLst/>
          </a:prstGeom>
        </p:spPr>
        <p:txBody>
          <a:bodyPr wrap="square" lIns="0" tIns="0" rIns="0" bIns="0" rtlCol="0" anchor="t">
            <a:spAutoFit/>
          </a:bodyPr>
          <a:lstStyle/>
          <a:p>
            <a:pPr marL="0" marR="0" lvl="0" indent="0" algn="l" defTabSz="457200" rtl="0" eaLnBrk="1" fontAlgn="auto" latinLnBrk="0" hangingPunct="1">
              <a:lnSpc>
                <a:spcPts val="238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le"/>
                <a:ea typeface="+mn-ea"/>
                <a:cs typeface="+mn-cs"/>
              </a:rPr>
              <a:t>DATE: </a:t>
            </a:r>
            <a:r>
              <a:rPr kumimoji="0" lang="en-US" sz="1600" b="1" i="0" u="none" strike="noStrike" kern="1200" cap="none" spc="0" normalizeH="0" baseline="0" noProof="0" dirty="0">
                <a:ln>
                  <a:noFill/>
                </a:ln>
                <a:solidFill>
                  <a:schemeClr val="bg1"/>
                </a:solidFill>
                <a:effectLst/>
                <a:uLnTx/>
                <a:uFillTx/>
                <a:latin typeface="Arialle"/>
                <a:ea typeface="+mn-ea"/>
                <a:cs typeface="+mn-cs"/>
              </a:rPr>
              <a:t>25 AUGUST 2021</a:t>
            </a:r>
            <a:endParaRPr kumimoji="0" lang="en-US" sz="1600" b="1" i="0" u="none" strike="noStrike" kern="1200" cap="none" spc="0" normalizeH="0" baseline="0" noProof="0" dirty="0">
              <a:ln>
                <a:noFill/>
              </a:ln>
              <a:solidFill>
                <a:prstClr val="white"/>
              </a:solidFill>
              <a:effectLst/>
              <a:uLnTx/>
              <a:uFillTx/>
              <a:latin typeface="Arialle"/>
              <a:ea typeface="+mn-ea"/>
              <a:cs typeface="+mn-cs"/>
            </a:endParaRP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Arialle"/>
              <a:ea typeface="+mn-ea"/>
              <a:cs typeface="+mn-cs"/>
            </a:endParaRP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Arialle"/>
              <a:ea typeface="+mn-ea"/>
              <a:cs typeface="+mn-cs"/>
            </a:endParaRPr>
          </a:p>
        </p:txBody>
      </p:sp>
      <p:sp>
        <p:nvSpPr>
          <p:cNvPr id="17" name="TextBox 12">
            <a:extLst>
              <a:ext uri="{FF2B5EF4-FFF2-40B4-BE49-F238E27FC236}">
                <a16:creationId xmlns:a16="http://schemas.microsoft.com/office/drawing/2014/main" xmlns="" id="{91643E4B-C40F-4025-9500-2B8B99EEC9B0}"/>
              </a:ext>
            </a:extLst>
          </p:cNvPr>
          <p:cNvSpPr txBox="1"/>
          <p:nvPr/>
        </p:nvSpPr>
        <p:spPr>
          <a:xfrm>
            <a:off x="4958797" y="2837813"/>
            <a:ext cx="4237133" cy="887231"/>
          </a:xfrm>
          <a:prstGeom prst="rect">
            <a:avLst/>
          </a:prstGeom>
        </p:spPr>
        <p:txBody>
          <a:bodyPr wrap="square" lIns="0" tIns="0" rIns="0" bIns="0" rtlCol="0" anchor="t">
            <a:spAutoFit/>
          </a:bodyPr>
          <a:lstStyle/>
          <a:p>
            <a:pPr marL="0" marR="0" lvl="0" indent="0" algn="l" defTabSz="457200" rtl="0" eaLnBrk="1" fontAlgn="auto" latinLnBrk="0" hangingPunct="1">
              <a:lnSpc>
                <a:spcPts val="238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le"/>
                <a:ea typeface="+mn-ea"/>
                <a:cs typeface="+mn-cs"/>
              </a:rPr>
              <a:t>PREPARED BY: DSBD PORTFOLIO</a:t>
            </a:r>
          </a:p>
          <a:p>
            <a:pPr marL="0" marR="0" lvl="0" indent="0" algn="l" defTabSz="457200" rtl="0" eaLnBrk="1" fontAlgn="auto" latinLnBrk="0" hangingPunct="1">
              <a:lnSpc>
                <a:spcPts val="2380"/>
              </a:lnSpc>
              <a:spcBef>
                <a:spcPts val="0"/>
              </a:spcBef>
              <a:spcAft>
                <a:spcPts val="0"/>
              </a:spcAft>
              <a:buClrTx/>
              <a:buSzTx/>
              <a:buFontTx/>
              <a:buNone/>
              <a:tabLst/>
              <a:defRPr/>
            </a:pPr>
            <a:endParaRPr lang="en-US" sz="1400" b="1" dirty="0">
              <a:solidFill>
                <a:prstClr val="white"/>
              </a:solidFill>
              <a:latin typeface="Arialle"/>
            </a:endParaRPr>
          </a:p>
          <a:p>
            <a:pPr marL="0" marR="0" lvl="0" indent="0" algn="l" defTabSz="457200" rtl="0" eaLnBrk="1" fontAlgn="auto" latinLnBrk="0" hangingPunct="1">
              <a:lnSpc>
                <a:spcPts val="238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le"/>
                <a:ea typeface="+mn-ea"/>
                <a:cs typeface="+mn-cs"/>
              </a:rPr>
              <a:t>PREPARED FOR: PORTFOLIO COMMITTEE</a:t>
            </a:r>
            <a:endParaRPr kumimoji="0" lang="en-US" sz="1400" b="0" i="0" u="none" strike="noStrike" kern="1200" cap="none" spc="0" normalizeH="0" baseline="0" noProof="0" dirty="0">
              <a:ln>
                <a:noFill/>
              </a:ln>
              <a:solidFill>
                <a:prstClr val="white"/>
              </a:solidFill>
              <a:effectLst/>
              <a:uLnTx/>
              <a:uFillTx/>
              <a:latin typeface="Arialle"/>
              <a:ea typeface="+mn-ea"/>
              <a:cs typeface="+mn-cs"/>
            </a:endParaRPr>
          </a:p>
        </p:txBody>
      </p:sp>
      <p:grpSp>
        <p:nvGrpSpPr>
          <p:cNvPr id="18" name="Group 17">
            <a:extLst>
              <a:ext uri="{FF2B5EF4-FFF2-40B4-BE49-F238E27FC236}">
                <a16:creationId xmlns:a16="http://schemas.microsoft.com/office/drawing/2014/main" xmlns="" id="{22D8510F-4963-47B1-8416-63CA80669E89}"/>
              </a:ext>
            </a:extLst>
          </p:cNvPr>
          <p:cNvGrpSpPr/>
          <p:nvPr/>
        </p:nvGrpSpPr>
        <p:grpSpPr>
          <a:xfrm>
            <a:off x="199049" y="5251473"/>
            <a:ext cx="8739380" cy="2135867"/>
            <a:chOff x="49195" y="5263190"/>
            <a:chExt cx="8739380" cy="2135867"/>
          </a:xfrm>
        </p:grpSpPr>
        <p:pic>
          <p:nvPicPr>
            <p:cNvPr id="19" name="Picture 12">
              <a:extLst>
                <a:ext uri="{FF2B5EF4-FFF2-40B4-BE49-F238E27FC236}">
                  <a16:creationId xmlns:a16="http://schemas.microsoft.com/office/drawing/2014/main" xmlns="" id="{E79F8870-6409-43AD-9B9C-18B495951C24}"/>
                </a:ext>
              </a:extLst>
            </p:cNvPr>
            <p:cNvPicPr>
              <a:picLocks noChangeAspect="1"/>
            </p:cNvPicPr>
            <p:nvPr/>
          </p:nvPicPr>
          <p:blipFill>
            <a:blip r:embed="rId7" cstate="print"/>
            <a:srcRect l="4701" r="4701"/>
            <a:stretch>
              <a:fillRect/>
            </a:stretch>
          </p:blipFill>
          <p:spPr>
            <a:xfrm>
              <a:off x="49195" y="5263190"/>
              <a:ext cx="1935014" cy="2135867"/>
            </a:xfrm>
            <a:prstGeom prst="rect">
              <a:avLst/>
            </a:prstGeom>
          </p:spPr>
        </p:pic>
        <p:pic>
          <p:nvPicPr>
            <p:cNvPr id="20" name="Picture 19" descr="Logo&#10;&#10;Description automatically generated">
              <a:extLst>
                <a:ext uri="{FF2B5EF4-FFF2-40B4-BE49-F238E27FC236}">
                  <a16:creationId xmlns:a16="http://schemas.microsoft.com/office/drawing/2014/main" xmlns="" id="{B924B4A3-D4B3-4F70-8EF6-C23F3EFF0EFD}"/>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21" name="Picture 20" descr="Logo&#10;&#10;Description automatically generated">
              <a:extLst>
                <a:ext uri="{FF2B5EF4-FFF2-40B4-BE49-F238E27FC236}">
                  <a16:creationId xmlns:a16="http://schemas.microsoft.com/office/drawing/2014/main" xmlns="" id="{6A91762B-E0DC-4292-8295-78AD859DD56D}"/>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Tree>
    <p:extLst>
      <p:ext uri="{BB962C8B-B14F-4D97-AF65-F5344CB8AC3E}">
        <p14:creationId xmlns:p14="http://schemas.microsoft.com/office/powerpoint/2010/main" xmlns="" val="1532497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10</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735888" cy="461665"/>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CRITERIA</a:t>
            </a:r>
            <a:r>
              <a:rPr lang="en-US" sz="2400" dirty="0">
                <a:solidFill>
                  <a:prstClr val="white"/>
                </a:solidFill>
                <a:latin typeface="Arial" panose="020B0604020202020204" pitchFamily="34" charset="0"/>
              </a:rPr>
              <a:t> </a:t>
            </a:r>
            <a:endParaRPr lang="en-ZA" sz="2400"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xmlns="" id="{6A953F30-2695-4864-81AB-C28E306F85C5}"/>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F8E19A87-F843-40AB-978E-F3F44972541B}"/>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BBC9FA6E-C551-47C4-B9DB-5FDFE986D2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BF046D59-74C5-48E6-9F57-F1EB88003A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3" name="Content Placeholder 1">
            <a:extLst>
              <a:ext uri="{FF2B5EF4-FFF2-40B4-BE49-F238E27FC236}">
                <a16:creationId xmlns:a16="http://schemas.microsoft.com/office/drawing/2014/main" xmlns="" id="{8A1CB22B-C61F-43AA-8B77-C4703BB4AFF3}"/>
              </a:ext>
            </a:extLst>
          </p:cNvPr>
          <p:cNvSpPr>
            <a:spLocks noGrp="1"/>
          </p:cNvSpPr>
          <p:nvPr/>
        </p:nvSpPr>
        <p:spPr>
          <a:xfrm>
            <a:off x="-24544" y="436060"/>
            <a:ext cx="9144000" cy="5794861"/>
          </a:xfrm>
          <a:prstGeom prst="rect">
            <a:avLst/>
          </a:prstGeom>
          <a:noFill/>
        </p:spPr>
        <p:txBody>
          <a:bodyPr vert="horz" lIns="91440" tIns="45720" rIns="91440" bIns="45720" rtlCol="0" anchor="t">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ZA" sz="2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60000"/>
              </a:lnSpc>
              <a:spcBef>
                <a:spcPct val="20000"/>
              </a:spcBef>
              <a:spcAft>
                <a:spcPts val="0"/>
              </a:spcAft>
              <a:buClrTx/>
              <a:buSzTx/>
              <a:buFont typeface="Arial" pitchFamily="34" charset="0"/>
              <a:buChar char="•"/>
              <a:tabLst/>
              <a:defRPr/>
            </a:pPr>
            <a:r>
              <a:rPr kumimoji="0" lang="en-ZA" sz="3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 small enterprise must be negatively affected by the unrest that took place in July 2021 (SAPS case number to be submitted). </a:t>
            </a:r>
          </a:p>
          <a:p>
            <a:pPr marL="342900" marR="0" lvl="0" indent="-342900" algn="l" defTabSz="914400" rtl="0" eaLnBrk="1" fontAlgn="auto" latinLnBrk="0" hangingPunct="1">
              <a:lnSpc>
                <a:spcPct val="160000"/>
              </a:lnSpc>
              <a:spcBef>
                <a:spcPct val="20000"/>
              </a:spcBef>
              <a:spcAft>
                <a:spcPts val="0"/>
              </a:spcAft>
              <a:buClrTx/>
              <a:buSzTx/>
              <a:buFont typeface="Arial" pitchFamily="34" charset="0"/>
              <a:buChar char="•"/>
              <a:tabLst/>
              <a:defRPr/>
            </a:pPr>
            <a:r>
              <a:rPr kumimoji="0" lang="en-ZA" sz="3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 a registered legal entity in South Africa (CIPC). </a:t>
            </a:r>
            <a:endParaRPr kumimoji="0" lang="en-ZA" sz="31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60000"/>
              </a:lnSpc>
              <a:spcBef>
                <a:spcPct val="20000"/>
              </a:spcBef>
              <a:spcAft>
                <a:spcPts val="0"/>
              </a:spcAft>
              <a:buClrTx/>
              <a:buSzTx/>
              <a:buFont typeface="Arial" pitchFamily="34" charset="0"/>
              <a:buChar char="•"/>
              <a:tabLst/>
              <a:defRPr/>
            </a:pPr>
            <a:r>
              <a:rPr kumimoji="0" lang="en-ZA" sz="3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 a 100% owned by South African citizens.</a:t>
            </a:r>
          </a:p>
          <a:p>
            <a:pPr marL="342900" marR="0" lvl="0" indent="-342900" algn="l" defTabSz="914400" rtl="0" eaLnBrk="1" fontAlgn="auto" latinLnBrk="0" hangingPunct="1">
              <a:lnSpc>
                <a:spcPct val="160000"/>
              </a:lnSpc>
              <a:spcBef>
                <a:spcPct val="20000"/>
              </a:spcBef>
              <a:spcAft>
                <a:spcPts val="0"/>
              </a:spcAft>
              <a:buClrTx/>
              <a:buSzTx/>
              <a:buFont typeface="Arial" pitchFamily="34" charset="0"/>
              <a:buChar char="•"/>
              <a:tabLst/>
              <a:defRPr/>
            </a:pPr>
            <a:r>
              <a:rPr kumimoji="0" lang="en-ZA" sz="3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Have been in operation as at 30 June 2021 (</a:t>
            </a:r>
            <a:r>
              <a:rPr lang="en-ZA" sz="3100" dirty="0">
                <a:latin typeface="Arial" panose="020B0604020202020204" pitchFamily="34" charset="0"/>
                <a:cs typeface="Arial" panose="020B0604020202020204" pitchFamily="34" charset="0"/>
              </a:rPr>
              <a:t>B</a:t>
            </a:r>
            <a:r>
              <a:rPr kumimoji="0" lang="en-ZA" sz="31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ank</a:t>
            </a:r>
            <a:r>
              <a:rPr kumimoji="0" lang="en-ZA" sz="3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statements to prove operations</a:t>
            </a:r>
            <a:r>
              <a:rPr kumimoji="0" lang="en-ZA" sz="31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a:t>
            </a:r>
            <a:endParaRPr kumimoji="0" lang="en-US" sz="3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60000"/>
              </a:lnSpc>
              <a:spcBef>
                <a:spcPct val="20000"/>
              </a:spcBef>
              <a:spcAft>
                <a:spcPts val="0"/>
              </a:spcAft>
              <a:buClrTx/>
              <a:buSzTx/>
              <a:buFont typeface="Arial" pitchFamily="34" charset="0"/>
              <a:buChar char="•"/>
              <a:tabLst/>
              <a:defRPr/>
            </a:pPr>
            <a:r>
              <a:rPr kumimoji="0" lang="en-US" sz="3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 registered and compliant with the South African Revenue Service. </a:t>
            </a:r>
            <a:endParaRPr kumimoji="0" lang="en-GB" sz="3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60000"/>
              </a:lnSpc>
              <a:spcBef>
                <a:spcPct val="20000"/>
              </a:spcBef>
              <a:spcAft>
                <a:spcPts val="0"/>
              </a:spcAft>
              <a:buClrTx/>
              <a:buSzTx/>
              <a:buFont typeface="Arial" pitchFamily="34" charset="0"/>
              <a:buChar char="•"/>
              <a:tabLst/>
              <a:defRPr/>
            </a:pPr>
            <a:r>
              <a:rPr kumimoji="0" lang="en-GB" sz="3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 registered on the National SMME Database – </a:t>
            </a:r>
            <a:r>
              <a:rPr kumimoji="0" lang="en-GB" sz="3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5"/>
              </a:rPr>
              <a:t>https://smmesa.gov.za</a:t>
            </a:r>
            <a:endParaRPr kumimoji="0" lang="en-GB" sz="3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60000"/>
              </a:lnSpc>
              <a:spcBef>
                <a:spcPct val="20000"/>
              </a:spcBef>
              <a:spcAft>
                <a:spcPts val="0"/>
              </a:spcAft>
              <a:buClrTx/>
              <a:buSzTx/>
              <a:buFont typeface="Arial" pitchFamily="34" charset="0"/>
              <a:buChar char="•"/>
              <a:tabLst/>
              <a:defRPr/>
            </a:pPr>
            <a:r>
              <a:rPr kumimoji="0" lang="en-GB" sz="3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Preference</a:t>
            </a:r>
            <a:r>
              <a:rPr kumimoji="0" lang="en-GB" sz="3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will be given to businesses in KwaZulu Natal and Gauteng. </a:t>
            </a:r>
          </a:p>
          <a:p>
            <a:pPr marL="342900" marR="0" lvl="0" indent="-342900" algn="l" defTabSz="914400" rtl="0" eaLnBrk="1" fontAlgn="auto" latinLnBrk="0" hangingPunct="1">
              <a:lnSpc>
                <a:spcPct val="160000"/>
              </a:lnSpc>
              <a:spcBef>
                <a:spcPct val="20000"/>
              </a:spcBef>
              <a:spcAft>
                <a:spcPts val="0"/>
              </a:spcAft>
              <a:buClrTx/>
              <a:buSzTx/>
              <a:buFont typeface="Arial" pitchFamily="34" charset="0"/>
              <a:buChar char="•"/>
              <a:tabLst/>
              <a:defRPr/>
            </a:pPr>
            <a:r>
              <a:rPr lang="en-GB" sz="3100" dirty="0">
                <a:latin typeface="Arial" panose="020B0604020202020204" pitchFamily="34" charset="0"/>
                <a:cs typeface="Arial" panose="020B0604020202020204" pitchFamily="34" charset="0"/>
              </a:rPr>
              <a:t>Affidavit confirming that the business is not insured (the conditional grant provided in the scheme will be converted into a loan should the business benefit from insurance post approval)</a:t>
            </a:r>
            <a:r>
              <a:rPr kumimoji="0" lang="en-GB" sz="3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a:p>
            <a:pPr marL="342900" marR="0" lvl="0" indent="-342900" algn="l" defTabSz="914400" rtl="0" eaLnBrk="1" fontAlgn="auto" latinLnBrk="0" hangingPunct="1">
              <a:lnSpc>
                <a:spcPct val="160000"/>
              </a:lnSpc>
              <a:spcBef>
                <a:spcPct val="20000"/>
              </a:spcBef>
              <a:spcAft>
                <a:spcPts val="0"/>
              </a:spcAft>
              <a:buClrTx/>
              <a:buSzTx/>
              <a:buFont typeface="Arial" pitchFamily="34" charset="0"/>
              <a:buChar char="•"/>
              <a:tabLst/>
              <a:defRPr/>
            </a:pPr>
            <a:r>
              <a:rPr lang="en-US" sz="3100" dirty="0">
                <a:solidFill>
                  <a:prstClr val="black"/>
                </a:solidFill>
                <a:latin typeface="Arial" panose="020B0604020202020204" pitchFamily="34" charset="0"/>
                <a:ea typeface="Verdana" panose="020B0604030504040204" pitchFamily="34" charset="0"/>
                <a:cs typeface="Arial" panose="020B0604020202020204" pitchFamily="34" charset="0"/>
              </a:rPr>
              <a:t>I</a:t>
            </a:r>
            <a:r>
              <a:rPr kumimoji="0" lang="en-US" sz="3100" b="0" i="0" u="none" strike="noStrike" kern="1200" cap="none" spc="0" normalizeH="0" baseline="0" noProof="0" dirty="0" err="1">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nformal</a:t>
            </a:r>
            <a:r>
              <a:rPr kumimoji="0" lang="en-US" sz="31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businesses are excluded since there is a dedicated support package for them (Informal Traders Support Package). </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780882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11</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735888" cy="461665"/>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FUNDING REQUIREMENTS</a:t>
            </a:r>
            <a:endParaRPr lang="en-ZA" sz="2400"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xmlns="" id="{6A953F30-2695-4864-81AB-C28E306F85C5}"/>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F8E19A87-F843-40AB-978E-F3F44972541B}"/>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BBC9FA6E-C551-47C4-B9DB-5FDFE986D2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BF046D59-74C5-48E6-9F57-F1EB88003A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3" name="Content Placeholder 1">
            <a:extLst>
              <a:ext uri="{FF2B5EF4-FFF2-40B4-BE49-F238E27FC236}">
                <a16:creationId xmlns:a16="http://schemas.microsoft.com/office/drawing/2014/main" xmlns="" id="{C4EBB1AD-61EE-4C01-8174-11BFB43CA9E2}"/>
              </a:ext>
            </a:extLst>
          </p:cNvPr>
          <p:cNvSpPr>
            <a:spLocks noGrp="1"/>
          </p:cNvSpPr>
          <p:nvPr/>
        </p:nvSpPr>
        <p:spPr>
          <a:xfrm>
            <a:off x="86359" y="852978"/>
            <a:ext cx="9067801" cy="5715000"/>
          </a:xfrm>
          <a:prstGeom prst="rect">
            <a:avLst/>
          </a:prstGeom>
          <a:noFill/>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F</a:t>
            </a: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ICA documents (e.g Municipal accounts, etc);</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Certified ID copies of Directors/Members;</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3 months bank Statements;</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Latest Annual Financial Statements;</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ZA" sz="200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rPr>
              <a:t>Three (3) years </a:t>
            </a: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Cash Flow Projections (with clear assumptions);</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Copy of Lease Agreement or Proof of Ownership;</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Facility Statements of Other Funders - where applicable;</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Quotations for applied funding; and</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Detailed break down on application of funds including salaries, rent etc.</a:t>
            </a:r>
          </a:p>
          <a:p>
            <a:pPr marL="457200" marR="0" lvl="0" indent="-457200" algn="l" defTabSz="914400" rtl="0" eaLnBrk="1" fontAlgn="auto" latinLnBrk="0" hangingPunct="1">
              <a:lnSpc>
                <a:spcPct val="100000"/>
              </a:lnSpc>
              <a:spcBef>
                <a:spcPct val="20000"/>
              </a:spcBef>
              <a:spcAft>
                <a:spcPts val="0"/>
              </a:spcAft>
              <a:buClrTx/>
              <a:buSzTx/>
              <a:buFont typeface="+mj-lt"/>
              <a:buAutoNum type="alphaLcParenR"/>
              <a:tabLst/>
              <a:defRPr/>
            </a:pPr>
            <a:endParaRPr kumimoji="0" lang="en-ZA"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Calibri" panose="020F0502020204030204"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mj-lt"/>
              <a:buAutoNum type="alphaLcParenR"/>
              <a:tabLst/>
              <a:defRPr/>
            </a:pPr>
            <a:endParaRPr kumimoji="0" lang="en-ZA"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mj-lt"/>
              <a:buAutoNum type="alphaLcPeriod"/>
              <a:tabLst/>
              <a:defRPr/>
            </a:pPr>
            <a:endParaRPr kumimoji="0" lang="en-ZA"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mj-lt"/>
              <a:buAutoNum type="alphaLcPeriod"/>
              <a:tabLst/>
              <a:defRPr/>
            </a:pPr>
            <a:endParaRPr kumimoji="0" lang="en-ZA"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Calibri" panose="020F0502020204030204" pitchFamily="34" charset="0"/>
            </a:endParaRPr>
          </a:p>
          <a:p>
            <a:pPr marL="457200" marR="0" lvl="0" indent="-457200" algn="l" defTabSz="914400" rtl="0" eaLnBrk="1" fontAlgn="auto" latinLnBrk="0" hangingPunct="1">
              <a:lnSpc>
                <a:spcPct val="160000"/>
              </a:lnSpc>
              <a:spcBef>
                <a:spcPct val="20000"/>
              </a:spcBef>
              <a:spcAft>
                <a:spcPts val="0"/>
              </a:spcAft>
              <a:buClrTx/>
              <a:buSzTx/>
              <a:buFont typeface="+mj-lt"/>
              <a:buAutoNum type="alphaLcPeriod"/>
              <a:tabLst/>
              <a:defRPr/>
            </a:pPr>
            <a:endParaRPr kumimoji="0" lang="en-US"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6190637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12</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735888" cy="461665"/>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IMPLEMENTATION PROCESS</a:t>
            </a:r>
            <a:r>
              <a:rPr lang="en-US" sz="2400" dirty="0">
                <a:solidFill>
                  <a:prstClr val="white"/>
                </a:solidFill>
                <a:latin typeface="Arial" panose="020B0604020202020204" pitchFamily="34" charset="0"/>
              </a:rPr>
              <a:t> </a:t>
            </a:r>
            <a:endParaRPr lang="en-ZA" sz="2400"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xmlns="" id="{6A953F30-2695-4864-81AB-C28E306F85C5}"/>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F8E19A87-F843-40AB-978E-F3F44972541B}"/>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BBC9FA6E-C551-47C4-B9DB-5FDFE986D2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BF046D59-74C5-48E6-9F57-F1EB88003A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3" name="TextBox 12">
            <a:extLst>
              <a:ext uri="{FF2B5EF4-FFF2-40B4-BE49-F238E27FC236}">
                <a16:creationId xmlns:a16="http://schemas.microsoft.com/office/drawing/2014/main" xmlns="" id="{4F69F11F-F2C0-48FC-8D92-9E48E4639872}"/>
              </a:ext>
            </a:extLst>
          </p:cNvPr>
          <p:cNvSpPr txBox="1"/>
          <p:nvPr/>
        </p:nvSpPr>
        <p:spPr>
          <a:xfrm>
            <a:off x="38100" y="490371"/>
            <a:ext cx="9067800" cy="5493812"/>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black"/>
              </a:solidFill>
              <a:effectLst/>
              <a:uLnTx/>
              <a:uFillTx/>
            </a:endParaRPr>
          </a:p>
          <a:p>
            <a:pPr marL="342900" indent="-342900" algn="just">
              <a:lnSpc>
                <a:spcPct val="150000"/>
              </a:lnSpc>
              <a:buFont typeface="Arial" panose="020B0604020202020204" pitchFamily="34" charset="0"/>
              <a:buChar char="•"/>
              <a:defRPr/>
            </a:pPr>
            <a:r>
              <a:rPr kumimoji="0" lang="en-ZA"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Applications are submitted to </a:t>
            </a:r>
            <a:r>
              <a:rPr kumimoji="0" lang="en-ZA"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5"/>
              </a:rPr>
              <a:t>BRP@sefa.org.za</a:t>
            </a:r>
            <a:r>
              <a:rPr kumimoji="0" lang="en-ZA"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342900" indent="-342900" algn="just">
              <a:lnSpc>
                <a:spcPct val="150000"/>
              </a:lnSpc>
              <a:buFont typeface="Arial" panose="020B0604020202020204" pitchFamily="34" charset="0"/>
              <a:buChar char="•"/>
              <a:defRPr/>
            </a:pPr>
            <a:r>
              <a:rPr kumimoji="0" lang="en-ZA"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Funding queries can be directed to </a:t>
            </a:r>
            <a:r>
              <a:rPr lang="en-ZA" sz="2000" kern="0" dirty="0">
                <a:latin typeface="Arial" panose="020B0604020202020204" pitchFamily="34" charset="0"/>
                <a:cs typeface="Arial" panose="020B0604020202020204" pitchFamily="34" charset="0"/>
              </a:rPr>
              <a:t>BRP H</a:t>
            </a:r>
            <a:r>
              <a:rPr kumimoji="0" lang="en-ZA" sz="2000" b="0" i="0" u="none" strike="noStrike" kern="0" cap="none" spc="0" normalizeH="0" baseline="0" noProof="0" dirty="0" err="1">
                <a:ln>
                  <a:noFill/>
                </a:ln>
                <a:effectLst/>
                <a:uLnTx/>
                <a:uFillTx/>
                <a:latin typeface="Arial" panose="020B0604020202020204" pitchFamily="34" charset="0"/>
                <a:cs typeface="Arial" panose="020B0604020202020204" pitchFamily="34" charset="0"/>
              </a:rPr>
              <a:t>otline</a:t>
            </a:r>
            <a:r>
              <a:rPr kumimoji="0" lang="en-ZA"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 on </a:t>
            </a:r>
            <a:r>
              <a:rPr kumimoji="0" lang="en-ZA" sz="2000" i="0" u="none" strike="noStrike" kern="0" cap="none" spc="0" normalizeH="0" baseline="0" noProof="0" dirty="0">
                <a:ln>
                  <a:noFill/>
                </a:ln>
                <a:effectLst/>
                <a:uLnTx/>
                <a:uFillTx/>
                <a:latin typeface="Arial" panose="020B0604020202020204" pitchFamily="34" charset="0"/>
                <a:cs typeface="Arial" panose="020B0604020202020204" pitchFamily="34" charset="0"/>
              </a:rPr>
              <a:t>0860 663 7867 or email: info@dsbd.gov.za.</a:t>
            </a:r>
          </a:p>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Upon receipt of the applications, they are reviewed and completed applications are subjected to due diligence exercises and subsequently submitted to </a:t>
            </a:r>
            <a:r>
              <a:rPr kumimoji="0" lang="en-ZA" sz="20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sefa</a:t>
            </a:r>
            <a:r>
              <a:rPr kumimoji="0" lang="en-ZA"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for approval. </a:t>
            </a:r>
          </a:p>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Follow ups are made with SMMEs whose funding applications are incomplete to submit the outstanding information. </a:t>
            </a:r>
          </a:p>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SMMEs that require non-financial support are referred to </a:t>
            </a:r>
            <a:r>
              <a:rPr kumimoji="0" lang="en-ZA"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Seda</a:t>
            </a:r>
            <a:r>
              <a:rPr kumimoji="0" lang="en-ZA"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for further handling.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xmlns="" val="22909485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13</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735888" cy="461665"/>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BUDGET IMPLICATIONS</a:t>
            </a:r>
            <a:r>
              <a:rPr lang="en-US" sz="2400" dirty="0">
                <a:solidFill>
                  <a:prstClr val="white"/>
                </a:solidFill>
                <a:latin typeface="Arial" panose="020B0604020202020204" pitchFamily="34" charset="0"/>
              </a:rPr>
              <a:t> </a:t>
            </a:r>
            <a:endParaRPr lang="en-ZA" sz="2400"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xmlns="" id="{6A953F30-2695-4864-81AB-C28E306F85C5}"/>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F8E19A87-F843-40AB-978E-F3F44972541B}"/>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BBC9FA6E-C551-47C4-B9DB-5FDFE986D2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BF046D59-74C5-48E6-9F57-F1EB88003A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3" name="Content Placeholder 1">
            <a:extLst>
              <a:ext uri="{FF2B5EF4-FFF2-40B4-BE49-F238E27FC236}">
                <a16:creationId xmlns:a16="http://schemas.microsoft.com/office/drawing/2014/main" xmlns="" id="{50D00EDC-9D58-42E4-A068-57245D2AAEEA}"/>
              </a:ext>
            </a:extLst>
          </p:cNvPr>
          <p:cNvSpPr>
            <a:spLocks noGrp="1"/>
          </p:cNvSpPr>
          <p:nvPr/>
        </p:nvSpPr>
        <p:spPr>
          <a:xfrm>
            <a:off x="13555" y="823890"/>
            <a:ext cx="9067801" cy="5715000"/>
          </a:xfrm>
          <a:prstGeom prst="rect">
            <a:avLst/>
          </a:prstGeom>
          <a:noFill/>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Total budget </a:t>
            </a:r>
            <a:r>
              <a:rPr lang="en-US" sz="2000">
                <a:solidFill>
                  <a:prstClr val="black"/>
                </a:solidFill>
                <a:latin typeface="Arial" panose="020B0604020202020204" pitchFamily="34" charset="0"/>
                <a:ea typeface="Verdana" panose="020B0604030504040204" pitchFamily="34" charset="0"/>
                <a:cs typeface="Arial" panose="020B0604020202020204" pitchFamily="34" charset="0"/>
              </a:rPr>
              <a:t>available</a:t>
            </a: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is R300 m</a:t>
            </a:r>
            <a:r>
              <a:rPr kumimoji="0" lang="en-US" sz="200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rPr>
              <a:t>illion secured through the reprioritization process.</a:t>
            </a:r>
          </a:p>
          <a:p>
            <a:pPr marL="0" marR="0" lvl="0" indent="0" algn="l" defTabSz="914400" rtl="0" eaLnBrk="1" fontAlgn="auto" latinLnBrk="0" hangingPunct="1">
              <a:lnSpc>
                <a:spcPct val="150000"/>
              </a:lnSpc>
              <a:spcBef>
                <a:spcPct val="20000"/>
              </a:spcBef>
              <a:spcAft>
                <a:spcPts val="0"/>
              </a:spcAft>
              <a:buClrTx/>
              <a:buSzTx/>
              <a:buNone/>
              <a:tabLst/>
              <a:defRPr/>
            </a:pPr>
            <a:endParaRPr kumimoji="0" lang="en-US" sz="200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en-US" sz="2000" dirty="0">
                <a:latin typeface="Arial" panose="020B0604020202020204" pitchFamily="34" charset="0"/>
                <a:ea typeface="Verdana" panose="020B0604030504040204" pitchFamily="34" charset="0"/>
                <a:cs typeface="Arial" panose="020B0604020202020204" pitchFamily="34" charset="0"/>
              </a:rPr>
              <a:t>T</a:t>
            </a:r>
            <a:r>
              <a:rPr kumimoji="0" lang="en-US" sz="2000" b="0" i="0" u="none" strike="noStrike" kern="1200" cap="none" spc="0" normalizeH="0" baseline="0" noProof="0" dirty="0" err="1">
                <a:ln>
                  <a:noFill/>
                </a:ln>
                <a:effectLst/>
                <a:uLnTx/>
                <a:uFillTx/>
                <a:latin typeface="Arial" panose="020B0604020202020204" pitchFamily="34" charset="0"/>
                <a:ea typeface="Verdana" panose="020B0604030504040204" pitchFamily="34" charset="0"/>
                <a:cs typeface="Arial" panose="020B0604020202020204" pitchFamily="34" charset="0"/>
              </a:rPr>
              <a:t>argeting</a:t>
            </a:r>
            <a:r>
              <a:rPr kumimoji="0" lang="en-US" sz="200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rPr>
              <a:t> 150 small businesses predominantly in KwaZulu-Natal and Gauteng.</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50000"/>
              </a:lnSpc>
              <a:spcBef>
                <a:spcPct val="20000"/>
              </a:spcBef>
              <a:spcAft>
                <a:spcPts val="0"/>
              </a:spcAft>
              <a:buClrTx/>
              <a:buSzTx/>
              <a:buNone/>
              <a:tabLst/>
              <a:defRPr/>
            </a:pPr>
            <a:endParaRPr kumimoji="0" lang="en-US" sz="1800" b="0" i="0" u="none" strike="noStrike" kern="1200" cap="none" spc="0" normalizeH="0" baseline="0" noProof="0" dirty="0">
              <a:ln>
                <a:noFill/>
              </a:ln>
              <a:solidFill>
                <a:prstClr val="black"/>
              </a:solidFill>
              <a:effectLst/>
              <a:uLnTx/>
              <a:uFillTx/>
              <a:latin typeface="Calibri"/>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ZA"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ZA"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ZA"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mj-lt"/>
              <a:buAutoNum type="alphaLcPeriod"/>
              <a:tabLst/>
              <a:defRPr/>
            </a:pPr>
            <a:endParaRPr kumimoji="0" lang="en-ZA"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Calibri" panose="020F0502020204030204" pitchFamily="34" charset="0"/>
            </a:endParaRPr>
          </a:p>
          <a:p>
            <a:pPr marL="457200" marR="0" lvl="0" indent="-457200" algn="l" defTabSz="914400" rtl="0" eaLnBrk="1" fontAlgn="auto" latinLnBrk="0" hangingPunct="1">
              <a:lnSpc>
                <a:spcPct val="160000"/>
              </a:lnSpc>
              <a:spcBef>
                <a:spcPct val="20000"/>
              </a:spcBef>
              <a:spcAft>
                <a:spcPts val="0"/>
              </a:spcAft>
              <a:buClrTx/>
              <a:buSzTx/>
              <a:buFont typeface="+mj-lt"/>
              <a:buAutoNum type="alphaLcPeriod"/>
              <a:tabLst/>
              <a:defRPr/>
            </a:pPr>
            <a:endParaRPr kumimoji="0" lang="en-US"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90536764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14</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13355" y="2827265"/>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204056" y="2967335"/>
            <a:ext cx="8735888" cy="461665"/>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INFORMAL TRADERS SUPPORT PROGRAMME </a:t>
            </a:r>
            <a:r>
              <a:rPr lang="en-US" sz="2400" dirty="0">
                <a:solidFill>
                  <a:prstClr val="white"/>
                </a:solidFill>
                <a:latin typeface="Arial" panose="020B0604020202020204" pitchFamily="34" charset="0"/>
              </a:rPr>
              <a:t> </a:t>
            </a:r>
            <a:endParaRPr lang="en-ZA" sz="2400"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xmlns="" id="{6A953F30-2695-4864-81AB-C28E306F85C5}"/>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F8E19A87-F843-40AB-978E-F3F44972541B}"/>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BBC9FA6E-C551-47C4-B9DB-5FDFE986D2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BF046D59-74C5-48E6-9F57-F1EB88003A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Tree>
    <p:extLst>
      <p:ext uri="{BB962C8B-B14F-4D97-AF65-F5344CB8AC3E}">
        <p14:creationId xmlns:p14="http://schemas.microsoft.com/office/powerpoint/2010/main" xmlns="" val="19199963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15</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735888" cy="461665"/>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INFORMAL TRADERS SUPPORT PROGRAMME </a:t>
            </a:r>
            <a:r>
              <a:rPr lang="en-US" sz="2400" dirty="0">
                <a:solidFill>
                  <a:prstClr val="white"/>
                </a:solidFill>
                <a:latin typeface="Arial" panose="020B0604020202020204" pitchFamily="34" charset="0"/>
              </a:rPr>
              <a:t> </a:t>
            </a:r>
            <a:endParaRPr lang="en-ZA" sz="2400"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xmlns="" id="{6A953F30-2695-4864-81AB-C28E306F85C5}"/>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F8E19A87-F843-40AB-978E-F3F44972541B}"/>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BBC9FA6E-C551-47C4-B9DB-5FDFE986D2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BF046D59-74C5-48E6-9F57-F1EB88003A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4" name="Content Placeholder 1">
            <a:extLst>
              <a:ext uri="{FF2B5EF4-FFF2-40B4-BE49-F238E27FC236}">
                <a16:creationId xmlns:a16="http://schemas.microsoft.com/office/drawing/2014/main" xmlns="" id="{0225A471-CBBB-4B77-91B9-DB58BDE31044}"/>
              </a:ext>
            </a:extLst>
          </p:cNvPr>
          <p:cNvSpPr>
            <a:spLocks noGrp="1"/>
          </p:cNvSpPr>
          <p:nvPr/>
        </p:nvSpPr>
        <p:spPr>
          <a:xfrm>
            <a:off x="76199" y="813730"/>
            <a:ext cx="9067801" cy="5715000"/>
          </a:xfrm>
          <a:prstGeom prst="rect">
            <a:avLst/>
          </a:prstGeom>
          <a:noFill/>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en-US" sz="1800" dirty="0">
                <a:effectLst/>
                <a:latin typeface="Arial" panose="020B0604020202020204" pitchFamily="34" charset="0"/>
                <a:ea typeface="Calibri" panose="020F0502020204030204" pitchFamily="34" charset="0"/>
                <a:cs typeface="Arial" panose="020B0604020202020204" pitchFamily="34" charset="0"/>
              </a:rPr>
              <a:t>The </a:t>
            </a:r>
            <a:r>
              <a:rPr lang="en-US" sz="1800" dirty="0" err="1">
                <a:effectLst/>
                <a:latin typeface="Arial" panose="020B0604020202020204" pitchFamily="34" charset="0"/>
                <a:ea typeface="Calibri" panose="020F0502020204030204" pitchFamily="34" charset="0"/>
                <a:cs typeface="Arial" panose="020B0604020202020204" pitchFamily="34" charset="0"/>
              </a:rPr>
              <a:t>Programme</a:t>
            </a:r>
            <a:r>
              <a:rPr lang="en-US" sz="1800" dirty="0">
                <a:effectLst/>
                <a:latin typeface="Arial" panose="020B0604020202020204" pitchFamily="34" charset="0"/>
                <a:ea typeface="Calibri" panose="020F0502020204030204" pitchFamily="34" charset="0"/>
                <a:cs typeface="Arial" panose="020B0604020202020204" pitchFamily="34" charset="0"/>
              </a:rPr>
              <a:t> is aimed at supporting informal and micro businesses in the informal sector following the </a:t>
            </a:r>
            <a:r>
              <a:rPr lang="en-US" sz="1800" dirty="0">
                <a:latin typeface="Arial" panose="020B0604020202020204" pitchFamily="34" charset="0"/>
                <a:ea typeface="Calibri" panose="020F0502020204030204" pitchFamily="34" charset="0"/>
                <a:cs typeface="Arial" panose="020B0604020202020204" pitchFamily="34" charset="0"/>
              </a:rPr>
              <a:t>unrest</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ZA" sz="18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Provision of business focused support (financial and non-financial) through the Township and </a:t>
            </a:r>
            <a:r>
              <a:rPr lang="en-US" sz="1800" kern="1200" dirty="0">
                <a:effectLst/>
                <a:latin typeface="Arial" panose="020B0604020202020204" pitchFamily="34" charset="0"/>
                <a:ea typeface="Times New Roman" panose="02020603050405020304" pitchFamily="18" charset="0"/>
                <a:cs typeface="Arial" panose="020B0604020202020204" pitchFamily="34" charset="0"/>
              </a:rPr>
              <a:t>Rural Entrepreneurship </a:t>
            </a:r>
            <a:r>
              <a:rPr lang="en-US" sz="1800" kern="1200" dirty="0" err="1">
                <a:effectLst/>
                <a:latin typeface="Arial" panose="020B0604020202020204" pitchFamily="34" charset="0"/>
                <a:ea typeface="Times New Roman" panose="02020603050405020304" pitchFamily="18" charset="0"/>
                <a:cs typeface="Arial" panose="020B0604020202020204" pitchFamily="34" charset="0"/>
              </a:rPr>
              <a:t>Programme</a:t>
            </a:r>
            <a:r>
              <a:rPr lang="en-US" sz="1800" kern="1200" dirty="0">
                <a:effectLst/>
                <a:latin typeface="Arial" panose="020B0604020202020204" pitchFamily="34" charset="0"/>
                <a:ea typeface="Times New Roman" panose="02020603050405020304" pitchFamily="18" charset="0"/>
                <a:cs typeface="Arial" panose="020B0604020202020204" pitchFamily="34" charset="0"/>
              </a:rPr>
              <a:t> specifically the Fruit &amp; Vegetable Vendors Scheme.</a:t>
            </a:r>
            <a:endParaRPr lang="en-ZA"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1800" dirty="0">
                <a:effectLst/>
                <a:latin typeface="Arial" panose="020B0604020202020204" pitchFamily="34" charset="0"/>
                <a:ea typeface="Calibri" panose="020F0502020204030204" pitchFamily="34" charset="0"/>
                <a:cs typeface="Arial" panose="020B0604020202020204" pitchFamily="34" charset="0"/>
              </a:rPr>
              <a:t>The </a:t>
            </a:r>
            <a:r>
              <a:rPr lang="en-US" sz="1800" dirty="0" err="1">
                <a:latin typeface="Arial" panose="020B0604020202020204" pitchFamily="34" charset="0"/>
                <a:ea typeface="Calibri" panose="020F0502020204030204" pitchFamily="34" charset="0"/>
                <a:cs typeface="Arial" panose="020B0604020202020204" pitchFamily="34" charset="0"/>
              </a:rPr>
              <a:t>Programme</a:t>
            </a:r>
            <a:r>
              <a:rPr lang="en-US" sz="1800" dirty="0">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will support 17 667 entrepreneurs @ R3 000 each (as a once-off grant) amounting to a cumulative amount of R53 000 000 via the banking partners.  </a:t>
            </a:r>
          </a:p>
          <a:p>
            <a:pPr algn="just">
              <a:lnSpc>
                <a:spcPct val="150000"/>
              </a:lnSpc>
            </a:pPr>
            <a:r>
              <a:rPr lang="en-US" sz="1800" dirty="0">
                <a:effectLst/>
                <a:latin typeface="Arial" panose="020B0604020202020204" pitchFamily="34" charset="0"/>
                <a:ea typeface="Calibri" panose="020F0502020204030204" pitchFamily="34" charset="0"/>
                <a:cs typeface="Arial" panose="020B0604020202020204" pitchFamily="34" charset="0"/>
              </a:rPr>
              <a:t>Business Development Support linked to the </a:t>
            </a:r>
            <a:r>
              <a:rPr lang="en-US" sz="1800" dirty="0" err="1">
                <a:effectLst/>
                <a:latin typeface="Arial" panose="020B0604020202020204" pitchFamily="34" charset="0"/>
                <a:ea typeface="Calibri" panose="020F0502020204030204" pitchFamily="34" charset="0"/>
                <a:cs typeface="Arial" panose="020B0604020202020204" pitchFamily="34" charset="0"/>
              </a:rPr>
              <a:t>Programme</a:t>
            </a:r>
            <a:r>
              <a:rPr lang="en-US" sz="1800" dirty="0">
                <a:effectLst/>
                <a:latin typeface="Arial" panose="020B0604020202020204" pitchFamily="34" charset="0"/>
                <a:ea typeface="Calibri" panose="020F0502020204030204" pitchFamily="34" charset="0"/>
                <a:cs typeface="Arial" panose="020B0604020202020204" pitchFamily="34" charset="0"/>
              </a:rPr>
              <a:t> will be coordinated through </a:t>
            </a:r>
            <a:r>
              <a:rPr lang="en-US" sz="1800" b="1" dirty="0">
                <a:effectLst/>
                <a:latin typeface="Arial" panose="020B0604020202020204" pitchFamily="34" charset="0"/>
                <a:ea typeface="Calibri" panose="020F0502020204030204" pitchFamily="34" charset="0"/>
                <a:cs typeface="Arial" panose="020B0604020202020204" pitchFamily="34" charset="0"/>
              </a:rPr>
              <a:t>Seda</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ZA" sz="18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50000"/>
              </a:lnSpc>
              <a:buNone/>
            </a:pPr>
            <a:endParaRPr lang="en-US" sz="1800" dirty="0">
              <a:latin typeface="Calibri" panose="020F0502020204030204" pitchFamily="34" charset="0"/>
              <a:ea typeface="Verdana" panose="020B0604030504040204" pitchFamily="34" charset="0"/>
              <a:cs typeface="Calibri" panose="020F0502020204030204" pitchFamily="34" charset="0"/>
            </a:endParaRPr>
          </a:p>
          <a:p>
            <a:pPr marL="0" indent="0">
              <a:buNone/>
            </a:pPr>
            <a:endParaRPr lang="en-ZA" sz="2400" dirty="0">
              <a:latin typeface="Calibri" panose="020F0502020204030204" pitchFamily="34" charset="0"/>
              <a:ea typeface="Verdana" panose="020B0604030504040204" pitchFamily="34" charset="0"/>
              <a:cs typeface="Calibri" panose="020F0502020204030204" pitchFamily="34" charset="0"/>
            </a:endParaRPr>
          </a:p>
          <a:p>
            <a:pPr marL="0" indent="0">
              <a:buNone/>
            </a:pPr>
            <a:endParaRPr lang="en-ZA" sz="2400" dirty="0">
              <a:latin typeface="Calibri" panose="020F0502020204030204" pitchFamily="34" charset="0"/>
              <a:ea typeface="Verdana" panose="020B0604030504040204" pitchFamily="34" charset="0"/>
              <a:cs typeface="Calibri" panose="020F0502020204030204" pitchFamily="34" charset="0"/>
            </a:endParaRPr>
          </a:p>
          <a:p>
            <a:pPr>
              <a:buFont typeface="+mj-lt"/>
              <a:buAutoNum type="alphaLcPeriod"/>
            </a:pPr>
            <a:endParaRPr lang="en-ZA" sz="2400" dirty="0">
              <a:latin typeface="Calibri" panose="020F0502020204030204" pitchFamily="34" charset="0"/>
              <a:ea typeface="Verdana" panose="020B0604030504040204" pitchFamily="34" charset="0"/>
              <a:cs typeface="Calibri" panose="020F0502020204030204" pitchFamily="34" charset="0"/>
            </a:endParaRPr>
          </a:p>
          <a:p>
            <a:pPr lvl="0">
              <a:buFont typeface="+mj-lt"/>
              <a:buAutoNum type="alphaLcPeriod"/>
            </a:pPr>
            <a:endParaRPr lang="en-ZA" sz="2400" dirty="0">
              <a:latin typeface="Calibri" panose="020F0502020204030204" pitchFamily="34" charset="0"/>
              <a:ea typeface="Verdana" panose="020B0604030504040204" pitchFamily="34" charset="0"/>
              <a:cs typeface="Calibri" panose="020F0502020204030204" pitchFamily="34" charset="0"/>
            </a:endParaRPr>
          </a:p>
          <a:p>
            <a:pPr marL="457200" indent="-457200">
              <a:lnSpc>
                <a:spcPct val="160000"/>
              </a:lnSpc>
              <a:buFont typeface="+mj-lt"/>
              <a:buAutoNum type="alphaLcPeriod"/>
            </a:pPr>
            <a:endParaRPr lang="en-US" sz="2400" dirty="0">
              <a:latin typeface="Calibri" panose="020F0502020204030204" pitchFamily="34" charset="0"/>
              <a:ea typeface="Verdana" panose="020B0604030504040204" pitchFamily="34" charset="0"/>
              <a:cs typeface="Calibri" panose="020F0502020204030204" pitchFamily="34" charset="0"/>
            </a:endParaRPr>
          </a:p>
          <a:p>
            <a:endParaRPr lang="en-GB" sz="1800" b="1" dirty="0"/>
          </a:p>
          <a:p>
            <a:pPr lvl="0"/>
            <a:endParaRPr lang="en-GB" sz="1800" dirty="0"/>
          </a:p>
          <a:p>
            <a:endParaRPr lang="en-ZA" sz="1800" dirty="0"/>
          </a:p>
          <a:p>
            <a:endParaRPr lang="en-ZA" sz="1800" dirty="0"/>
          </a:p>
          <a:p>
            <a:endParaRPr lang="en-ZA" sz="1800" dirty="0"/>
          </a:p>
          <a:p>
            <a:endParaRPr lang="en-US" sz="1800" dirty="0"/>
          </a:p>
        </p:txBody>
      </p:sp>
    </p:spTree>
    <p:extLst>
      <p:ext uri="{BB962C8B-B14F-4D97-AF65-F5344CB8AC3E}">
        <p14:creationId xmlns:p14="http://schemas.microsoft.com/office/powerpoint/2010/main" xmlns="" val="386279932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16</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735888" cy="461665"/>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CRITERIA</a:t>
            </a:r>
            <a:r>
              <a:rPr lang="en-US" sz="2400" dirty="0">
                <a:solidFill>
                  <a:prstClr val="white"/>
                </a:solidFill>
                <a:latin typeface="Arial" panose="020B0604020202020204" pitchFamily="34" charset="0"/>
              </a:rPr>
              <a:t> </a:t>
            </a:r>
            <a:endParaRPr lang="en-ZA" sz="2400"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xmlns="" id="{6A953F30-2695-4864-81AB-C28E306F85C5}"/>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F8E19A87-F843-40AB-978E-F3F44972541B}"/>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BBC9FA6E-C551-47C4-B9DB-5FDFE986D2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BF046D59-74C5-48E6-9F57-F1EB88003A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3" name="TextBox 12">
            <a:extLst>
              <a:ext uri="{FF2B5EF4-FFF2-40B4-BE49-F238E27FC236}">
                <a16:creationId xmlns:a16="http://schemas.microsoft.com/office/drawing/2014/main" xmlns="" id="{36809FE0-6D67-4F71-94E4-2DFD39CB435D}"/>
              </a:ext>
            </a:extLst>
          </p:cNvPr>
          <p:cNvSpPr txBox="1"/>
          <p:nvPr/>
        </p:nvSpPr>
        <p:spPr>
          <a:xfrm>
            <a:off x="76200" y="381000"/>
            <a:ext cx="9024004" cy="6417141"/>
          </a:xfrm>
          <a:prstGeom prst="rect">
            <a:avLst/>
          </a:prstGeom>
          <a:noFill/>
        </p:spPr>
        <p:txBody>
          <a:bodyPr wrap="square">
            <a:spAutoFit/>
          </a:bodyPr>
          <a:lstStyle/>
          <a:p>
            <a:pPr marL="342900" lvl="0" indent="-342900" algn="just">
              <a:lnSpc>
                <a:spcPct val="150000"/>
              </a:lnSpc>
              <a:buFont typeface="+mj-lt"/>
              <a:buAutoNum type="alphaLcPeriod"/>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50000"/>
              </a:lnSpc>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Must be a South African and must produce a valid South African ID document.</a:t>
            </a: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Font typeface="Arial" panose="020B0604020202020204" pitchFamily="34" charset="0"/>
              <a:buChar char="•"/>
            </a:pPr>
            <a:r>
              <a:rPr lang="en-ZA" sz="2000" dirty="0">
                <a:effectLst/>
                <a:latin typeface="Arial" panose="020B0604020202020204" pitchFamily="34" charset="0"/>
                <a:ea typeface="Calibri" panose="020F0502020204030204" pitchFamily="34" charset="0"/>
                <a:cs typeface="Arial" panose="020B0604020202020204" pitchFamily="34" charset="0"/>
              </a:rPr>
              <a:t>Should have a bank account</a:t>
            </a:r>
            <a:r>
              <a:rPr lang="en-ZA"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ZA" sz="2000" dirty="0">
                <a:effectLst/>
                <a:latin typeface="Arial" panose="020B0604020202020204" pitchFamily="34" charset="0"/>
                <a:ea typeface="Calibri" panose="020F0502020204030204" pitchFamily="34" charset="0"/>
                <a:cs typeface="Arial" panose="020B0604020202020204" pitchFamily="34" charset="0"/>
              </a:rPr>
              <a:t>in SA and those who do not have should be willing to be assisted to open and use an SA bank account.</a:t>
            </a:r>
          </a:p>
          <a:p>
            <a:pPr marL="342900" lvl="0" indent="-342900" algn="just">
              <a:lnSpc>
                <a:spcPct val="150000"/>
              </a:lnSpc>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No minimum turnover required for vendors. </a:t>
            </a: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Font typeface="Arial" panose="020B0604020202020204" pitchFamily="34" charset="0"/>
              <a:buChar char="•"/>
            </a:pPr>
            <a:r>
              <a:rPr lang="en-ZA" sz="2000" dirty="0">
                <a:effectLst/>
                <a:latin typeface="Arial" panose="020B0604020202020204" pitchFamily="34" charset="0"/>
                <a:ea typeface="Calibri" panose="020F0502020204030204" pitchFamily="34" charset="0"/>
                <a:cs typeface="Arial" panose="020B0604020202020204" pitchFamily="34" charset="0"/>
              </a:rPr>
              <a:t>Willing to participate in the DSBD/ Seda facilitated business development processes.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50000"/>
              </a:lnSpc>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Preference will be given to businesses owned by women, youth and people with disabilities.</a:t>
            </a: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rPr>
              <a:t>NB: </a:t>
            </a:r>
            <a:r>
              <a:rPr lang="en-GB" sz="2000" dirty="0">
                <a:effectLst/>
                <a:latin typeface="Arial" panose="020B0604020202020204" pitchFamily="34" charset="0"/>
                <a:ea typeface="Calibri" panose="020F0502020204030204" pitchFamily="34" charset="0"/>
                <a:cs typeface="Arial" panose="020B0604020202020204" pitchFamily="34" charset="0"/>
              </a:rPr>
              <a:t>Applying entities in this category need not be registered with CIPC and SARS due to their size and status of operations.</a:t>
            </a: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marL="499110"/>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08919212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17</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40509" y="9525"/>
            <a:ext cx="8735888" cy="461665"/>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IMPLEMENTATION PROCESS</a:t>
            </a:r>
            <a:r>
              <a:rPr lang="en-US" sz="2400" dirty="0">
                <a:solidFill>
                  <a:prstClr val="white"/>
                </a:solidFill>
                <a:latin typeface="Arial" panose="020B0604020202020204" pitchFamily="34" charset="0"/>
              </a:rPr>
              <a:t> </a:t>
            </a:r>
            <a:endParaRPr lang="en-ZA" sz="2400"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xmlns="" id="{6A953F30-2695-4864-81AB-C28E306F85C5}"/>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F8E19A87-F843-40AB-978E-F3F44972541B}"/>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BBC9FA6E-C551-47C4-B9DB-5FDFE986D2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BF046D59-74C5-48E6-9F57-F1EB88003A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3" name="TextBox 12">
            <a:extLst>
              <a:ext uri="{FF2B5EF4-FFF2-40B4-BE49-F238E27FC236}">
                <a16:creationId xmlns:a16="http://schemas.microsoft.com/office/drawing/2014/main" xmlns="" id="{36809FE0-6D67-4F71-94E4-2DFD39CB435D}"/>
              </a:ext>
            </a:extLst>
          </p:cNvPr>
          <p:cNvSpPr txBox="1"/>
          <p:nvPr/>
        </p:nvSpPr>
        <p:spPr>
          <a:xfrm>
            <a:off x="-49088" y="445409"/>
            <a:ext cx="8746316" cy="6971139"/>
          </a:xfrm>
          <a:prstGeom prst="rect">
            <a:avLst/>
          </a:prstGeom>
          <a:noFill/>
        </p:spPr>
        <p:txBody>
          <a:bodyPr wrap="square">
            <a:spAutoFit/>
          </a:bodyPr>
          <a:lstStyle/>
          <a:p>
            <a:pPr marL="342900" lvl="0" indent="-342900" algn="just">
              <a:lnSpc>
                <a:spcPct val="150000"/>
              </a:lnSpc>
              <a:buFont typeface="+mj-lt"/>
              <a:buAutoNum type="alphaLcPeriod"/>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buFont typeface="+mj-lt"/>
              <a:buAutoNum type="alphaLcPeriod"/>
            </a:pPr>
            <a:r>
              <a:rPr lang="en-GB" sz="2000" dirty="0" err="1">
                <a:latin typeface="Arial" panose="020B0604020202020204" pitchFamily="34" charset="0"/>
                <a:ea typeface="Calibri" panose="020F0502020204030204" pitchFamily="34" charset="0"/>
                <a:cs typeface="Arial" panose="020B0604020202020204" pitchFamily="34" charset="0"/>
              </a:rPr>
              <a:t>sefa</a:t>
            </a:r>
            <a:r>
              <a:rPr lang="en-ZA" sz="2000" dirty="0">
                <a:effectLst/>
                <a:latin typeface="Arial" panose="020B0604020202020204" pitchFamily="34" charset="0"/>
                <a:ea typeface="Calibri" panose="020F0502020204030204" pitchFamily="34" charset="0"/>
                <a:cs typeface="Arial" panose="020B0604020202020204" pitchFamily="34" charset="0"/>
              </a:rPr>
              <a:t> and the nominated bank to enter an arrangement in terms of implementation of the Programme (such as the existing Nedbank agreement on the Fruit &amp; Vegetable Vendors Scheme)</a:t>
            </a:r>
          </a:p>
          <a:p>
            <a:pPr marL="342900" indent="-342900" algn="just">
              <a:lnSpc>
                <a:spcPct val="150000"/>
              </a:lnSpc>
              <a:buFont typeface="+mj-lt"/>
              <a:buAutoNum type="alphaLcPeriod"/>
            </a:pPr>
            <a:r>
              <a:rPr lang="en-GB" sz="2000" dirty="0">
                <a:latin typeface="Arial" panose="020B0604020202020204" pitchFamily="34" charset="0"/>
                <a:ea typeface="Calibri" panose="020F0502020204030204" pitchFamily="34" charset="0"/>
                <a:cs typeface="Arial" panose="020B0604020202020204" pitchFamily="34" charset="0"/>
              </a:rPr>
              <a:t>Applications to be done via the participating bank -Nedbank.</a:t>
            </a: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lphaLcPeriod"/>
            </a:pPr>
            <a:r>
              <a:rPr lang="en-GB" sz="2000" dirty="0">
                <a:latin typeface="Arial" panose="020B0604020202020204" pitchFamily="34" charset="0"/>
                <a:ea typeface="Calibri" panose="020F0502020204030204" pitchFamily="34" charset="0"/>
                <a:cs typeface="Arial" panose="020B0604020202020204" pitchFamily="34" charset="0"/>
              </a:rPr>
              <a:t>Nedbank will utilise the various Informal Traders Associations to package applications and verify the operations of the Informal Traders. </a:t>
            </a:r>
          </a:p>
          <a:p>
            <a:pPr marL="342900" lvl="0" indent="-342900" algn="just">
              <a:lnSpc>
                <a:spcPct val="150000"/>
              </a:lnSpc>
              <a:buFont typeface="+mj-lt"/>
              <a:buAutoNum type="alphaLcPeriod"/>
            </a:pPr>
            <a:r>
              <a:rPr lang="nl-NL"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Disburse grant funding via Nedbank and Nedbank to provide periodic reporting to sefa on all disbused funds. Associations can submit their members applications on sefainformaltraders@nedbank.co.za </a:t>
            </a:r>
          </a:p>
          <a:p>
            <a:pPr marL="342900" indent="-342900" algn="just">
              <a:lnSpc>
                <a:spcPct val="150000"/>
              </a:lnSpc>
              <a:buFont typeface="+mj-lt"/>
              <a:buAutoNum type="alphaLcPeriod"/>
            </a:pPr>
            <a:r>
              <a:rPr lang="en-GB" sz="2000" dirty="0">
                <a:effectLst/>
                <a:latin typeface="Arial" panose="020B0604020202020204" pitchFamily="34" charset="0"/>
                <a:ea typeface="Calibri" panose="020F0502020204030204" pitchFamily="34" charset="0"/>
                <a:cs typeface="Arial" panose="020B0604020202020204" pitchFamily="34" charset="0"/>
              </a:rPr>
              <a:t>Seda to provide post funding support where necessary.</a:t>
            </a: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marL="499110"/>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51152103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0D14F8D-4526-41EA-B5E6-951FBF480E31}"/>
              </a:ext>
            </a:extLst>
          </p:cNvPr>
          <p:cNvSpPr>
            <a:spLocks noGrp="1"/>
          </p:cNvSpPr>
          <p:nvPr>
            <p:ph idx="1"/>
          </p:nvPr>
        </p:nvSpPr>
        <p:spPr>
          <a:xfrm>
            <a:off x="0" y="762000"/>
            <a:ext cx="8915400" cy="5657850"/>
          </a:xfrm>
        </p:spPr>
        <p:txBody>
          <a:bodyPr>
            <a:normAutofit fontScale="70000" lnSpcReduction="20000"/>
          </a:bodyPr>
          <a:lstStyle/>
          <a:p>
            <a:pPr marL="214313" indent="-214313" algn="just">
              <a:lnSpc>
                <a:spcPct val="150000"/>
              </a:lnSpc>
            </a:pPr>
            <a:r>
              <a:rPr lang="en-US" sz="2600" dirty="0">
                <a:latin typeface="Arial" panose="020B0604020202020204" pitchFamily="34" charset="0"/>
                <a:cs typeface="Arial" panose="020B0604020202020204" pitchFamily="34" charset="0"/>
              </a:rPr>
              <a:t>Implementation of moratorium on permits and business licences requirements. </a:t>
            </a:r>
          </a:p>
          <a:p>
            <a:pPr marL="214313" indent="-214313" algn="just">
              <a:lnSpc>
                <a:spcPct val="150000"/>
              </a:lnSpc>
            </a:pPr>
            <a:r>
              <a:rPr lang="en-US" sz="2600" dirty="0">
                <a:latin typeface="Arial" panose="020B0604020202020204" pitchFamily="34" charset="0"/>
                <a:cs typeface="Arial" panose="020B0604020202020204" pitchFamily="34" charset="0"/>
              </a:rPr>
              <a:t> The requirements for business permits and licences to be lifted until 31 December 2022. </a:t>
            </a:r>
          </a:p>
          <a:p>
            <a:pPr marL="214313" indent="-214313" algn="just">
              <a:lnSpc>
                <a:spcPct val="150000"/>
              </a:lnSpc>
            </a:pPr>
            <a:r>
              <a:rPr lang="en-US" sz="2600" dirty="0">
                <a:latin typeface="Arial" panose="020B0604020202020204" pitchFamily="34" charset="0"/>
                <a:cs typeface="Arial" panose="020B0604020202020204" pitchFamily="34" charset="0"/>
              </a:rPr>
              <a:t>This has the potential of reducing the cost of doing business for the period covered by the moratorium.</a:t>
            </a:r>
          </a:p>
          <a:p>
            <a:pPr marL="214313" indent="-214313" algn="just">
              <a:lnSpc>
                <a:spcPct val="150000"/>
              </a:lnSpc>
            </a:pPr>
            <a:r>
              <a:rPr lang="en-US" sz="2600" dirty="0">
                <a:latin typeface="Arial" panose="020B0604020202020204" pitchFamily="34" charset="0"/>
                <a:cs typeface="Arial" panose="020B0604020202020204" pitchFamily="34" charset="0"/>
              </a:rPr>
              <a:t>It is expected that the SMMEs including Co-operatives will plough back the money into their respective businesses (Acquire equipment or Stock). </a:t>
            </a:r>
          </a:p>
          <a:p>
            <a:pPr marL="214313" indent="-214313" algn="just">
              <a:lnSpc>
                <a:spcPct val="150000"/>
              </a:lnSpc>
            </a:pPr>
            <a:r>
              <a:rPr lang="en-US" sz="2600" dirty="0">
                <a:latin typeface="Arial" panose="020B0604020202020204" pitchFamily="34" charset="0"/>
                <a:cs typeface="Arial" panose="020B0604020202020204" pitchFamily="34" charset="0"/>
              </a:rPr>
              <a:t> However, SMMEs and Co-operatives will be encouraged to strive to comply with the Business Act. </a:t>
            </a:r>
          </a:p>
          <a:p>
            <a:pPr marL="214313" indent="-214313" algn="just">
              <a:lnSpc>
                <a:spcPct val="150000"/>
              </a:lnSpc>
            </a:pPr>
            <a:r>
              <a:rPr lang="en-US" sz="2600" dirty="0">
                <a:latin typeface="Arial" panose="020B0604020202020204" pitchFamily="34" charset="0"/>
                <a:cs typeface="Arial" panose="020B0604020202020204" pitchFamily="34" charset="0"/>
              </a:rPr>
              <a:t>Reduction of the cost of finance or borrowing for SMMEs and Co-operatives.</a:t>
            </a:r>
          </a:p>
          <a:p>
            <a:pPr marL="214313" indent="-214313" algn="just">
              <a:lnSpc>
                <a:spcPct val="150000"/>
              </a:lnSpc>
            </a:pPr>
            <a:r>
              <a:rPr lang="en-US" sz="2600" dirty="0">
                <a:latin typeface="Arial" panose="020B0604020202020204" pitchFamily="34" charset="0"/>
                <a:cs typeface="Arial" panose="020B0604020202020204" pitchFamily="34" charset="0"/>
              </a:rPr>
              <a:t>Considering the increase in the grant component and reduction in the debt component of the Blended Finance model to make funding more accessible to SMMEs and Co-operatives more especially those in the informal sector.</a:t>
            </a:r>
          </a:p>
          <a:p>
            <a:pPr marL="214313" indent="-214313" algn="just">
              <a:lnSpc>
                <a:spcPct val="150000"/>
              </a:lnSpc>
            </a:pPr>
            <a:endParaRPr lang="en-US" sz="1350" dirty="0">
              <a:latin typeface="Arial" panose="020B0604020202020204" pitchFamily="34" charset="0"/>
              <a:cs typeface="Arial" panose="020B0604020202020204" pitchFamily="34" charset="0"/>
            </a:endParaRPr>
          </a:p>
          <a:p>
            <a:pPr marL="214313" indent="-214313" algn="just">
              <a:lnSpc>
                <a:spcPct val="150000"/>
              </a:lnSpc>
            </a:pPr>
            <a:endParaRPr lang="en-US" sz="1350" dirty="0">
              <a:latin typeface="Arial" panose="020B0604020202020204" pitchFamily="34" charset="0"/>
              <a:cs typeface="Arial" panose="020B0604020202020204" pitchFamily="34" charset="0"/>
            </a:endParaRPr>
          </a:p>
          <a:p>
            <a:pPr marL="214313" indent="-214313" algn="just"/>
            <a:endParaRPr lang="en-US" sz="825" dirty="0">
              <a:latin typeface="Arial" panose="020B0604020202020204" pitchFamily="34" charset="0"/>
              <a:cs typeface="Arial" panose="020B0604020202020204" pitchFamily="34" charset="0"/>
            </a:endParaRPr>
          </a:p>
          <a:p>
            <a:pPr algn="just"/>
            <a:endParaRPr lang="en-ZA" sz="1350" dirty="0">
              <a:solidFill>
                <a:srgbClr val="101010"/>
              </a:solidFill>
              <a:ea typeface="Calibri" panose="020F0502020204030204" pitchFamily="34" charset="0"/>
              <a:cs typeface="Times New Roman" panose="02020603050405020304" pitchFamily="18" charset="0"/>
            </a:endParaRPr>
          </a:p>
          <a:p>
            <a:pPr>
              <a:spcAft>
                <a:spcPts val="600"/>
              </a:spcAft>
            </a:pPr>
            <a:endParaRPr lang="en-ZA" sz="1350" dirty="0">
              <a:solidFill>
                <a:srgbClr val="61514F"/>
              </a:solidFill>
              <a:ea typeface="Calibri" panose="020F0502020204030204" pitchFamily="34" charset="0"/>
              <a:cs typeface="Lato-Black"/>
            </a:endParaRPr>
          </a:p>
          <a:p>
            <a:pPr algn="just"/>
            <a:endParaRPr lang="en-ZA" sz="1350" dirty="0">
              <a:solidFill>
                <a:srgbClr val="383838"/>
              </a:solidFill>
              <a:ea typeface="Times New Roman" panose="02020603050405020304" pitchFamily="18" charset="0"/>
            </a:endParaRPr>
          </a:p>
          <a:p>
            <a:endParaRPr lang="en-ZA" dirty="0"/>
          </a:p>
        </p:txBody>
      </p:sp>
      <p:sp>
        <p:nvSpPr>
          <p:cNvPr id="4" name="Slide Number Placeholder 3">
            <a:extLst>
              <a:ext uri="{FF2B5EF4-FFF2-40B4-BE49-F238E27FC236}">
                <a16:creationId xmlns:a16="http://schemas.microsoft.com/office/drawing/2014/main" xmlns="" id="{42050814-2A23-4ADE-983C-BC7DE528A771}"/>
              </a:ext>
            </a:extLst>
          </p:cNvPr>
          <p:cNvSpPr>
            <a:spLocks noGrp="1"/>
          </p:cNvSpPr>
          <p:nvPr>
            <p:ph type="sldNum" sz="quarter" idx="4"/>
          </p:nvPr>
        </p:nvSpPr>
        <p:spPr>
          <a:xfrm>
            <a:off x="6553200" y="5624514"/>
            <a:ext cx="2133600" cy="273844"/>
          </a:xfrm>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93AE1883-0942-4AA3-9DB2-9C7C3A0314B1}" type="slidenum">
              <a:rPr lang="en-US" smtClean="0"/>
              <a:pPr/>
              <a:t>18</a:t>
            </a:fld>
            <a:endParaRPr lang="en-US"/>
          </a:p>
        </p:txBody>
      </p:sp>
      <p:sp>
        <p:nvSpPr>
          <p:cNvPr id="8" name="AutoShape 3">
            <a:extLst>
              <a:ext uri="{FF2B5EF4-FFF2-40B4-BE49-F238E27FC236}">
                <a16:creationId xmlns:a16="http://schemas.microsoft.com/office/drawing/2014/main" xmlns="" id="{BE4B772B-CEC5-401D-9C75-33069A55B9D7}"/>
              </a:ext>
            </a:extLst>
          </p:cNvPr>
          <p:cNvSpPr>
            <a:spLocks noGrp="1"/>
          </p:cNvSpPr>
          <p:nvPr>
            <p:ph type="title"/>
          </p:nvPr>
        </p:nvSpPr>
        <p:spPr>
          <a:xfrm>
            <a:off x="0" y="38100"/>
            <a:ext cx="9144000" cy="723900"/>
          </a:xfrm>
          <a:prstGeom prst="rect">
            <a:avLst/>
          </a:prstGeom>
          <a:solidFill>
            <a:srgbClr val="146C38"/>
          </a:solidFill>
        </p:spPr>
        <p:txBody>
          <a:bodyPr>
            <a:normAutofit fontScale="90000"/>
          </a:bodyPr>
          <a:lstStyle/>
          <a:p>
            <a:r>
              <a:rPr lang="en-US" sz="2700" b="1" dirty="0">
                <a:solidFill>
                  <a:prstClr val="white"/>
                </a:solidFill>
                <a:latin typeface="Arial" panose="020B0604020202020204" pitchFamily="34" charset="0"/>
              </a:rPr>
              <a:t/>
            </a:r>
            <a:br>
              <a:rPr lang="en-US" sz="2700" b="1" dirty="0">
                <a:solidFill>
                  <a:prstClr val="white"/>
                </a:solidFill>
                <a:latin typeface="Arial" panose="020B0604020202020204" pitchFamily="34" charset="0"/>
              </a:rPr>
            </a:br>
            <a:r>
              <a:rPr lang="en-US" sz="2700" b="1" dirty="0">
                <a:solidFill>
                  <a:prstClr val="white"/>
                </a:solidFill>
                <a:latin typeface="Arial" panose="020B0604020202020204" pitchFamily="34" charset="0"/>
              </a:rPr>
              <a:t>INTERIM RELIEF MEASURES</a:t>
            </a:r>
            <a:r>
              <a:rPr lang="en-ZA" sz="4400" dirty="0">
                <a:solidFill>
                  <a:prstClr val="white"/>
                </a:solidFill>
                <a:latin typeface="Arial" panose="020B0604020202020204" pitchFamily="34" charset="0"/>
              </a:rPr>
              <a:t/>
            </a:r>
            <a:br>
              <a:rPr lang="en-ZA" sz="4400" dirty="0">
                <a:solidFill>
                  <a:prstClr val="white"/>
                </a:solidFill>
                <a:latin typeface="Arial" panose="020B0604020202020204" pitchFamily="34" charset="0"/>
              </a:rPr>
            </a:br>
            <a:endParaRPr lang="en-US" dirty="0"/>
          </a:p>
        </p:txBody>
      </p:sp>
    </p:spTree>
    <p:extLst>
      <p:ext uri="{BB962C8B-B14F-4D97-AF65-F5344CB8AC3E}">
        <p14:creationId xmlns:p14="http://schemas.microsoft.com/office/powerpoint/2010/main" xmlns="" val="1902235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0D14F8D-4526-41EA-B5E6-951FBF480E31}"/>
              </a:ext>
            </a:extLst>
          </p:cNvPr>
          <p:cNvSpPr>
            <a:spLocks noGrp="1"/>
          </p:cNvSpPr>
          <p:nvPr>
            <p:ph idx="1"/>
          </p:nvPr>
        </p:nvSpPr>
        <p:spPr>
          <a:xfrm>
            <a:off x="0" y="762000"/>
            <a:ext cx="8915400" cy="5657850"/>
          </a:xfrm>
        </p:spPr>
        <p:txBody>
          <a:bodyPr>
            <a:normAutofit/>
          </a:bodyPr>
          <a:lstStyle/>
          <a:p>
            <a:pPr marL="214313" indent="-214313" algn="just">
              <a:lnSpc>
                <a:spcPct val="150000"/>
              </a:lnSpc>
            </a:pPr>
            <a:endParaRPr lang="en-US" sz="1350" dirty="0">
              <a:latin typeface="Arial" panose="020B0604020202020204" pitchFamily="34" charset="0"/>
              <a:cs typeface="Arial" panose="020B0604020202020204" pitchFamily="34" charset="0"/>
            </a:endParaRPr>
          </a:p>
          <a:p>
            <a:pPr marL="214313" indent="-214313" algn="just"/>
            <a:endParaRPr lang="en-US" sz="825" dirty="0">
              <a:latin typeface="Arial" panose="020B0604020202020204" pitchFamily="34" charset="0"/>
              <a:cs typeface="Arial" panose="020B0604020202020204" pitchFamily="34" charset="0"/>
            </a:endParaRPr>
          </a:p>
          <a:p>
            <a:pPr algn="just"/>
            <a:endParaRPr lang="en-ZA" sz="1350" dirty="0">
              <a:solidFill>
                <a:srgbClr val="101010"/>
              </a:solidFill>
              <a:ea typeface="Calibri" panose="020F0502020204030204" pitchFamily="34" charset="0"/>
              <a:cs typeface="Times New Roman" panose="02020603050405020304" pitchFamily="18" charset="0"/>
            </a:endParaRPr>
          </a:p>
          <a:p>
            <a:pPr>
              <a:spcAft>
                <a:spcPts val="600"/>
              </a:spcAft>
            </a:pPr>
            <a:endParaRPr lang="en-ZA" sz="1350" dirty="0">
              <a:solidFill>
                <a:srgbClr val="61514F"/>
              </a:solidFill>
              <a:ea typeface="Calibri" panose="020F0502020204030204" pitchFamily="34" charset="0"/>
              <a:cs typeface="Lato-Black"/>
            </a:endParaRPr>
          </a:p>
          <a:p>
            <a:pPr algn="just"/>
            <a:endParaRPr lang="en-ZA" sz="1350" dirty="0">
              <a:solidFill>
                <a:srgbClr val="383838"/>
              </a:solidFill>
              <a:ea typeface="Times New Roman" panose="02020603050405020304" pitchFamily="18" charset="0"/>
            </a:endParaRPr>
          </a:p>
          <a:p>
            <a:endParaRPr lang="en-ZA" dirty="0"/>
          </a:p>
        </p:txBody>
      </p:sp>
      <p:sp>
        <p:nvSpPr>
          <p:cNvPr id="4" name="Slide Number Placeholder 3">
            <a:extLst>
              <a:ext uri="{FF2B5EF4-FFF2-40B4-BE49-F238E27FC236}">
                <a16:creationId xmlns:a16="http://schemas.microsoft.com/office/drawing/2014/main" xmlns="" id="{42050814-2A23-4ADE-983C-BC7DE528A771}"/>
              </a:ext>
            </a:extLst>
          </p:cNvPr>
          <p:cNvSpPr>
            <a:spLocks noGrp="1"/>
          </p:cNvSpPr>
          <p:nvPr>
            <p:ph type="sldNum" sz="quarter" idx="4"/>
          </p:nvPr>
        </p:nvSpPr>
        <p:spPr>
          <a:xfrm>
            <a:off x="6553200" y="5624514"/>
            <a:ext cx="2133600" cy="273844"/>
          </a:xfrm>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93AE1883-0942-4AA3-9DB2-9C7C3A0314B1}" type="slidenum">
              <a:rPr lang="en-US" smtClean="0"/>
              <a:pPr/>
              <a:t>19</a:t>
            </a:fld>
            <a:endParaRPr lang="en-US"/>
          </a:p>
        </p:txBody>
      </p:sp>
      <p:sp>
        <p:nvSpPr>
          <p:cNvPr id="8" name="AutoShape 3">
            <a:extLst>
              <a:ext uri="{FF2B5EF4-FFF2-40B4-BE49-F238E27FC236}">
                <a16:creationId xmlns:a16="http://schemas.microsoft.com/office/drawing/2014/main" xmlns="" id="{BE4B772B-CEC5-401D-9C75-33069A55B9D7}"/>
              </a:ext>
            </a:extLst>
          </p:cNvPr>
          <p:cNvSpPr>
            <a:spLocks noGrp="1"/>
          </p:cNvSpPr>
          <p:nvPr>
            <p:ph type="title"/>
          </p:nvPr>
        </p:nvSpPr>
        <p:spPr>
          <a:xfrm>
            <a:off x="0" y="19050"/>
            <a:ext cx="9144000" cy="723900"/>
          </a:xfrm>
          <a:prstGeom prst="rect">
            <a:avLst/>
          </a:prstGeom>
          <a:solidFill>
            <a:srgbClr val="146C38"/>
          </a:solidFill>
        </p:spPr>
        <p:txBody>
          <a:bodyPr>
            <a:normAutofit fontScale="90000"/>
          </a:bodyPr>
          <a:lstStyle/>
          <a:p>
            <a:r>
              <a:rPr lang="en-US" sz="2700" b="1" dirty="0">
                <a:solidFill>
                  <a:prstClr val="white"/>
                </a:solidFill>
                <a:latin typeface="Arial" panose="020B0604020202020204" pitchFamily="34" charset="0"/>
              </a:rPr>
              <a:t/>
            </a:r>
            <a:br>
              <a:rPr lang="en-US" sz="2700" b="1" dirty="0">
                <a:solidFill>
                  <a:prstClr val="white"/>
                </a:solidFill>
                <a:latin typeface="Arial" panose="020B0604020202020204" pitchFamily="34" charset="0"/>
              </a:rPr>
            </a:br>
            <a:r>
              <a:rPr lang="en-US" sz="2700" b="1" dirty="0" err="1">
                <a:solidFill>
                  <a:prstClr val="white"/>
                </a:solidFill>
                <a:latin typeface="Arial" panose="020B0604020202020204" pitchFamily="34" charset="0"/>
              </a:rPr>
              <a:t>sefa</a:t>
            </a:r>
            <a:r>
              <a:rPr lang="en-US" sz="2700" b="1" dirty="0">
                <a:solidFill>
                  <a:prstClr val="white"/>
                </a:solidFill>
                <a:latin typeface="Arial" panose="020B0604020202020204" pitchFamily="34" charset="0"/>
              </a:rPr>
              <a:t> FUNDED CLIENTS</a:t>
            </a:r>
            <a:r>
              <a:rPr lang="en-ZA" sz="4400" dirty="0">
                <a:solidFill>
                  <a:prstClr val="white"/>
                </a:solidFill>
                <a:latin typeface="Arial" panose="020B0604020202020204" pitchFamily="34" charset="0"/>
              </a:rPr>
              <a:t/>
            </a:r>
            <a:br>
              <a:rPr lang="en-ZA" sz="4400" dirty="0">
                <a:solidFill>
                  <a:prstClr val="white"/>
                </a:solidFill>
                <a:latin typeface="Arial" panose="020B0604020202020204" pitchFamily="34" charset="0"/>
              </a:rPr>
            </a:br>
            <a:endParaRPr lang="en-US" dirty="0"/>
          </a:p>
        </p:txBody>
      </p:sp>
      <p:graphicFrame>
        <p:nvGraphicFramePr>
          <p:cNvPr id="7" name="Table 4">
            <a:extLst>
              <a:ext uri="{FF2B5EF4-FFF2-40B4-BE49-F238E27FC236}">
                <a16:creationId xmlns:a16="http://schemas.microsoft.com/office/drawing/2014/main" xmlns="" id="{82B03B0D-CFF6-4BF7-90BC-F978627ABD86}"/>
              </a:ext>
            </a:extLst>
          </p:cNvPr>
          <p:cNvGraphicFramePr>
            <a:graphicFrameLocks noGrp="1"/>
          </p:cNvGraphicFramePr>
          <p:nvPr>
            <p:extLst>
              <p:ext uri="{D42A27DB-BD31-4B8C-83A1-F6EECF244321}">
                <p14:modId xmlns:p14="http://schemas.microsoft.com/office/powerpoint/2010/main" xmlns="" val="3789824419"/>
              </p:ext>
            </p:extLst>
          </p:nvPr>
        </p:nvGraphicFramePr>
        <p:xfrm>
          <a:off x="76201" y="838200"/>
          <a:ext cx="9067798" cy="4648199"/>
        </p:xfrm>
        <a:graphic>
          <a:graphicData uri="http://schemas.openxmlformats.org/drawingml/2006/table">
            <a:tbl>
              <a:tblPr firstRow="1" bandRow="1"/>
              <a:tblGrid>
                <a:gridCol w="1331054">
                  <a:extLst>
                    <a:ext uri="{9D8B030D-6E8A-4147-A177-3AD203B41FA5}">
                      <a16:colId xmlns:a16="http://schemas.microsoft.com/office/drawing/2014/main" xmlns="" val="2336542673"/>
                    </a:ext>
                  </a:extLst>
                </a:gridCol>
                <a:gridCol w="1392991">
                  <a:extLst>
                    <a:ext uri="{9D8B030D-6E8A-4147-A177-3AD203B41FA5}">
                      <a16:colId xmlns:a16="http://schemas.microsoft.com/office/drawing/2014/main" xmlns="" val="1377141424"/>
                    </a:ext>
                  </a:extLst>
                </a:gridCol>
                <a:gridCol w="2101022">
                  <a:extLst>
                    <a:ext uri="{9D8B030D-6E8A-4147-A177-3AD203B41FA5}">
                      <a16:colId xmlns:a16="http://schemas.microsoft.com/office/drawing/2014/main" xmlns="" val="2679017670"/>
                    </a:ext>
                  </a:extLst>
                </a:gridCol>
                <a:gridCol w="1833712">
                  <a:extLst>
                    <a:ext uri="{9D8B030D-6E8A-4147-A177-3AD203B41FA5}">
                      <a16:colId xmlns:a16="http://schemas.microsoft.com/office/drawing/2014/main" xmlns="" val="2677871572"/>
                    </a:ext>
                  </a:extLst>
                </a:gridCol>
                <a:gridCol w="2409019">
                  <a:extLst>
                    <a:ext uri="{9D8B030D-6E8A-4147-A177-3AD203B41FA5}">
                      <a16:colId xmlns:a16="http://schemas.microsoft.com/office/drawing/2014/main" xmlns="" val="2221739163"/>
                    </a:ext>
                  </a:extLst>
                </a:gridCol>
              </a:tblGrid>
              <a:tr h="479960">
                <a:tc gridSpan="5">
                  <a:txBody>
                    <a:bodyPr/>
                    <a:lstStyle/>
                    <a:p>
                      <a:r>
                        <a:rPr lang="en-US" b="1" dirty="0">
                          <a:solidFill>
                            <a:schemeClr val="bg1"/>
                          </a:solidFill>
                        </a:rPr>
                        <a:t>sefa funded clients</a:t>
                      </a:r>
                      <a:endParaRPr lang="en-ZA"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hMerge="1">
                  <a:txBody>
                    <a:bodyPr/>
                    <a:lstStyle/>
                    <a:p>
                      <a:endParaRPr lang="en-ZA"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hMerge="1">
                  <a:txBody>
                    <a:bodyPr/>
                    <a:lstStyle/>
                    <a:p>
                      <a:endParaRPr lang="en-ZA"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hMerge="1">
                  <a:txBody>
                    <a:bodyPr/>
                    <a:lstStyle/>
                    <a:p>
                      <a:endParaRPr lang="en-ZA"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xmlns="" val="3609586221"/>
                  </a:ext>
                </a:extLst>
              </a:tr>
              <a:tr h="1199901">
                <a:tc>
                  <a:txBody>
                    <a:bodyPr/>
                    <a:lstStyle>
                      <a:lvl1pPr marL="0" algn="l" defTabSz="914400" rtl="0" eaLnBrk="1" latinLnBrk="0" hangingPunct="1">
                        <a:defRPr sz="1800" b="1" kern="1200">
                          <a:solidFill>
                            <a:schemeClr val="lt1"/>
                          </a:solidFill>
                          <a:latin typeface="Calibri"/>
                          <a:ea typeface="Arial" pitchFamily="34" charset="0"/>
                          <a:cs typeface="Arial" pitchFamily="34" charset="0"/>
                        </a:defRPr>
                      </a:lvl1pPr>
                      <a:lvl2pPr marL="457200" algn="l" defTabSz="914400" rtl="0" eaLnBrk="1" latinLnBrk="0" hangingPunct="1">
                        <a:defRPr sz="1800" b="1" kern="1200">
                          <a:solidFill>
                            <a:schemeClr val="lt1"/>
                          </a:solidFill>
                          <a:latin typeface="Calibri"/>
                          <a:ea typeface="Arial" pitchFamily="34" charset="0"/>
                          <a:cs typeface="Arial" pitchFamily="34" charset="0"/>
                        </a:defRPr>
                      </a:lvl2pPr>
                      <a:lvl3pPr marL="914400" algn="l" defTabSz="914400" rtl="0" eaLnBrk="1" latinLnBrk="0" hangingPunct="1">
                        <a:defRPr sz="1800" b="1" kern="1200">
                          <a:solidFill>
                            <a:schemeClr val="lt1"/>
                          </a:solidFill>
                          <a:latin typeface="Calibri"/>
                          <a:ea typeface="Arial" pitchFamily="34" charset="0"/>
                          <a:cs typeface="Arial" pitchFamily="34" charset="0"/>
                        </a:defRPr>
                      </a:lvl3pPr>
                      <a:lvl4pPr marL="1371600" algn="l" defTabSz="914400" rtl="0" eaLnBrk="1" latinLnBrk="0" hangingPunct="1">
                        <a:defRPr sz="1800" b="1" kern="1200">
                          <a:solidFill>
                            <a:schemeClr val="lt1"/>
                          </a:solidFill>
                          <a:latin typeface="Calibri"/>
                          <a:ea typeface="Arial" pitchFamily="34" charset="0"/>
                          <a:cs typeface="Arial" pitchFamily="34" charset="0"/>
                        </a:defRPr>
                      </a:lvl4pPr>
                      <a:lvl5pPr marL="1828800" algn="l" defTabSz="914400" rtl="0" eaLnBrk="1" latinLnBrk="0" hangingPunct="1">
                        <a:defRPr sz="1800" b="1" kern="1200">
                          <a:solidFill>
                            <a:schemeClr val="lt1"/>
                          </a:solidFill>
                          <a:latin typeface="Calibri"/>
                          <a:ea typeface="Arial" pitchFamily="34" charset="0"/>
                          <a:cs typeface="Arial" pitchFamily="34" charset="0"/>
                        </a:defRPr>
                      </a:lvl5pPr>
                      <a:lvl6pPr marL="2286000" algn="l" defTabSz="914400" rtl="0" eaLnBrk="1" latinLnBrk="0" hangingPunct="1">
                        <a:defRPr sz="1800" b="1" kern="1200">
                          <a:solidFill>
                            <a:schemeClr val="lt1"/>
                          </a:solidFill>
                          <a:latin typeface="Calibri"/>
                          <a:ea typeface="Arial" pitchFamily="34" charset="0"/>
                          <a:cs typeface="Arial" pitchFamily="34" charset="0"/>
                        </a:defRPr>
                      </a:lvl6pPr>
                      <a:lvl7pPr marL="2743200" algn="l" defTabSz="914400" rtl="0" eaLnBrk="1" latinLnBrk="0" hangingPunct="1">
                        <a:defRPr sz="1800" b="1" kern="1200">
                          <a:solidFill>
                            <a:schemeClr val="lt1"/>
                          </a:solidFill>
                          <a:latin typeface="Calibri"/>
                          <a:ea typeface="Arial" pitchFamily="34" charset="0"/>
                          <a:cs typeface="Arial" pitchFamily="34" charset="0"/>
                        </a:defRPr>
                      </a:lvl7pPr>
                      <a:lvl8pPr marL="3200400" algn="l" defTabSz="914400" rtl="0" eaLnBrk="1" latinLnBrk="0" hangingPunct="1">
                        <a:defRPr sz="1800" b="1" kern="1200">
                          <a:solidFill>
                            <a:schemeClr val="lt1"/>
                          </a:solidFill>
                          <a:latin typeface="Calibri"/>
                          <a:ea typeface="Arial" pitchFamily="34" charset="0"/>
                          <a:cs typeface="Arial" pitchFamily="34" charset="0"/>
                        </a:defRPr>
                      </a:lvl8pPr>
                      <a:lvl9pPr marL="3657600" algn="l" defTabSz="914400" rtl="0" eaLnBrk="1" latinLnBrk="0" hangingPunct="1">
                        <a:defRPr sz="1800" b="1" kern="1200">
                          <a:solidFill>
                            <a:schemeClr val="lt1"/>
                          </a:solidFill>
                          <a:latin typeface="Calibri"/>
                          <a:ea typeface="Arial" pitchFamily="34" charset="0"/>
                          <a:cs typeface="Arial" pitchFamily="34" charset="0"/>
                        </a:defRPr>
                      </a:lvl9pPr>
                    </a:lstStyle>
                    <a:p>
                      <a:endParaRPr lang="en-ZA" dirty="0"/>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ea typeface="Arial" pitchFamily="34" charset="0"/>
                          <a:cs typeface="Arial" pitchFamily="34" charset="0"/>
                        </a:defRPr>
                      </a:lvl1pPr>
                      <a:lvl2pPr marL="457200" algn="l" defTabSz="914400" rtl="0" eaLnBrk="1" latinLnBrk="0" hangingPunct="1">
                        <a:defRPr sz="1800" b="1" kern="1200">
                          <a:solidFill>
                            <a:schemeClr val="lt1"/>
                          </a:solidFill>
                          <a:latin typeface="Calibri"/>
                          <a:ea typeface="Arial" pitchFamily="34" charset="0"/>
                          <a:cs typeface="Arial" pitchFamily="34" charset="0"/>
                        </a:defRPr>
                      </a:lvl2pPr>
                      <a:lvl3pPr marL="914400" algn="l" defTabSz="914400" rtl="0" eaLnBrk="1" latinLnBrk="0" hangingPunct="1">
                        <a:defRPr sz="1800" b="1" kern="1200">
                          <a:solidFill>
                            <a:schemeClr val="lt1"/>
                          </a:solidFill>
                          <a:latin typeface="Calibri"/>
                          <a:ea typeface="Arial" pitchFamily="34" charset="0"/>
                          <a:cs typeface="Arial" pitchFamily="34" charset="0"/>
                        </a:defRPr>
                      </a:lvl3pPr>
                      <a:lvl4pPr marL="1371600" algn="l" defTabSz="914400" rtl="0" eaLnBrk="1" latinLnBrk="0" hangingPunct="1">
                        <a:defRPr sz="1800" b="1" kern="1200">
                          <a:solidFill>
                            <a:schemeClr val="lt1"/>
                          </a:solidFill>
                          <a:latin typeface="Calibri"/>
                          <a:ea typeface="Arial" pitchFamily="34" charset="0"/>
                          <a:cs typeface="Arial" pitchFamily="34" charset="0"/>
                        </a:defRPr>
                      </a:lvl4pPr>
                      <a:lvl5pPr marL="1828800" algn="l" defTabSz="914400" rtl="0" eaLnBrk="1" latinLnBrk="0" hangingPunct="1">
                        <a:defRPr sz="1800" b="1" kern="1200">
                          <a:solidFill>
                            <a:schemeClr val="lt1"/>
                          </a:solidFill>
                          <a:latin typeface="Calibri"/>
                          <a:ea typeface="Arial" pitchFamily="34" charset="0"/>
                          <a:cs typeface="Arial" pitchFamily="34" charset="0"/>
                        </a:defRPr>
                      </a:lvl5pPr>
                      <a:lvl6pPr marL="2286000" algn="l" defTabSz="914400" rtl="0" eaLnBrk="1" latinLnBrk="0" hangingPunct="1">
                        <a:defRPr sz="1800" b="1" kern="1200">
                          <a:solidFill>
                            <a:schemeClr val="lt1"/>
                          </a:solidFill>
                          <a:latin typeface="Calibri"/>
                          <a:ea typeface="Arial" pitchFamily="34" charset="0"/>
                          <a:cs typeface="Arial" pitchFamily="34" charset="0"/>
                        </a:defRPr>
                      </a:lvl6pPr>
                      <a:lvl7pPr marL="2743200" algn="l" defTabSz="914400" rtl="0" eaLnBrk="1" latinLnBrk="0" hangingPunct="1">
                        <a:defRPr sz="1800" b="1" kern="1200">
                          <a:solidFill>
                            <a:schemeClr val="lt1"/>
                          </a:solidFill>
                          <a:latin typeface="Calibri"/>
                          <a:ea typeface="Arial" pitchFamily="34" charset="0"/>
                          <a:cs typeface="Arial" pitchFamily="34" charset="0"/>
                        </a:defRPr>
                      </a:lvl7pPr>
                      <a:lvl8pPr marL="3200400" algn="l" defTabSz="914400" rtl="0" eaLnBrk="1" latinLnBrk="0" hangingPunct="1">
                        <a:defRPr sz="1800" b="1" kern="1200">
                          <a:solidFill>
                            <a:schemeClr val="lt1"/>
                          </a:solidFill>
                          <a:latin typeface="Calibri"/>
                          <a:ea typeface="Arial" pitchFamily="34" charset="0"/>
                          <a:cs typeface="Arial" pitchFamily="34" charset="0"/>
                        </a:defRPr>
                      </a:lvl8pPr>
                      <a:lvl9pPr marL="3657600" algn="l" defTabSz="914400" rtl="0" eaLnBrk="1" latinLnBrk="0" hangingPunct="1">
                        <a:defRPr sz="1800" b="1" kern="1200">
                          <a:solidFill>
                            <a:schemeClr val="lt1"/>
                          </a:solidFill>
                          <a:latin typeface="Calibri"/>
                          <a:ea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Number of Companies Impacted</a:t>
                      </a:r>
                      <a:endParaRPr lang="en-ZA" dirty="0"/>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ea typeface="Arial" pitchFamily="34" charset="0"/>
                          <a:cs typeface="Arial" pitchFamily="34" charset="0"/>
                        </a:defRPr>
                      </a:lvl1pPr>
                      <a:lvl2pPr marL="457200" algn="l" defTabSz="914400" rtl="0" eaLnBrk="1" latinLnBrk="0" hangingPunct="1">
                        <a:defRPr sz="1800" b="1" kern="1200">
                          <a:solidFill>
                            <a:schemeClr val="lt1"/>
                          </a:solidFill>
                          <a:latin typeface="Calibri"/>
                          <a:ea typeface="Arial" pitchFamily="34" charset="0"/>
                          <a:cs typeface="Arial" pitchFamily="34" charset="0"/>
                        </a:defRPr>
                      </a:lvl2pPr>
                      <a:lvl3pPr marL="914400" algn="l" defTabSz="914400" rtl="0" eaLnBrk="1" latinLnBrk="0" hangingPunct="1">
                        <a:defRPr sz="1800" b="1" kern="1200">
                          <a:solidFill>
                            <a:schemeClr val="lt1"/>
                          </a:solidFill>
                          <a:latin typeface="Calibri"/>
                          <a:ea typeface="Arial" pitchFamily="34" charset="0"/>
                          <a:cs typeface="Arial" pitchFamily="34" charset="0"/>
                        </a:defRPr>
                      </a:lvl3pPr>
                      <a:lvl4pPr marL="1371600" algn="l" defTabSz="914400" rtl="0" eaLnBrk="1" latinLnBrk="0" hangingPunct="1">
                        <a:defRPr sz="1800" b="1" kern="1200">
                          <a:solidFill>
                            <a:schemeClr val="lt1"/>
                          </a:solidFill>
                          <a:latin typeface="Calibri"/>
                          <a:ea typeface="Arial" pitchFamily="34" charset="0"/>
                          <a:cs typeface="Arial" pitchFamily="34" charset="0"/>
                        </a:defRPr>
                      </a:lvl4pPr>
                      <a:lvl5pPr marL="1828800" algn="l" defTabSz="914400" rtl="0" eaLnBrk="1" latinLnBrk="0" hangingPunct="1">
                        <a:defRPr sz="1800" b="1" kern="1200">
                          <a:solidFill>
                            <a:schemeClr val="lt1"/>
                          </a:solidFill>
                          <a:latin typeface="Calibri"/>
                          <a:ea typeface="Arial" pitchFamily="34" charset="0"/>
                          <a:cs typeface="Arial" pitchFamily="34" charset="0"/>
                        </a:defRPr>
                      </a:lvl5pPr>
                      <a:lvl6pPr marL="2286000" algn="l" defTabSz="914400" rtl="0" eaLnBrk="1" latinLnBrk="0" hangingPunct="1">
                        <a:defRPr sz="1800" b="1" kern="1200">
                          <a:solidFill>
                            <a:schemeClr val="lt1"/>
                          </a:solidFill>
                          <a:latin typeface="Calibri"/>
                          <a:ea typeface="Arial" pitchFamily="34" charset="0"/>
                          <a:cs typeface="Arial" pitchFamily="34" charset="0"/>
                        </a:defRPr>
                      </a:lvl6pPr>
                      <a:lvl7pPr marL="2743200" algn="l" defTabSz="914400" rtl="0" eaLnBrk="1" latinLnBrk="0" hangingPunct="1">
                        <a:defRPr sz="1800" b="1" kern="1200">
                          <a:solidFill>
                            <a:schemeClr val="lt1"/>
                          </a:solidFill>
                          <a:latin typeface="Calibri"/>
                          <a:ea typeface="Arial" pitchFamily="34" charset="0"/>
                          <a:cs typeface="Arial" pitchFamily="34" charset="0"/>
                        </a:defRPr>
                      </a:lvl7pPr>
                      <a:lvl8pPr marL="3200400" algn="l" defTabSz="914400" rtl="0" eaLnBrk="1" latinLnBrk="0" hangingPunct="1">
                        <a:defRPr sz="1800" b="1" kern="1200">
                          <a:solidFill>
                            <a:schemeClr val="lt1"/>
                          </a:solidFill>
                          <a:latin typeface="Calibri"/>
                          <a:ea typeface="Arial" pitchFamily="34" charset="0"/>
                          <a:cs typeface="Arial" pitchFamily="34" charset="0"/>
                        </a:defRPr>
                      </a:lvl8pPr>
                      <a:lvl9pPr marL="3657600" algn="l" defTabSz="914400" rtl="0" eaLnBrk="1" latinLnBrk="0" hangingPunct="1">
                        <a:defRPr sz="1800" b="1" kern="1200">
                          <a:solidFill>
                            <a:schemeClr val="lt1"/>
                          </a:solidFill>
                          <a:latin typeface="Calibri"/>
                          <a:ea typeface="Arial" pitchFamily="34" charset="0"/>
                          <a:cs typeface="Arial" pitchFamily="34" charset="0"/>
                        </a:defRPr>
                      </a:lvl9pPr>
                    </a:lstStyle>
                    <a:p>
                      <a:r>
                        <a:rPr lang="en-US" dirty="0"/>
                        <a:t>Economic Sectors</a:t>
                      </a:r>
                      <a:endParaRPr lang="en-ZA" dirty="0"/>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ea typeface="Arial" pitchFamily="34" charset="0"/>
                          <a:cs typeface="Arial" pitchFamily="34" charset="0"/>
                        </a:defRPr>
                      </a:lvl1pPr>
                      <a:lvl2pPr marL="457200" algn="l" defTabSz="914400" rtl="0" eaLnBrk="1" latinLnBrk="0" hangingPunct="1">
                        <a:defRPr sz="1800" b="1" kern="1200">
                          <a:solidFill>
                            <a:schemeClr val="lt1"/>
                          </a:solidFill>
                          <a:latin typeface="Calibri"/>
                          <a:ea typeface="Arial" pitchFamily="34" charset="0"/>
                          <a:cs typeface="Arial" pitchFamily="34" charset="0"/>
                        </a:defRPr>
                      </a:lvl2pPr>
                      <a:lvl3pPr marL="914400" algn="l" defTabSz="914400" rtl="0" eaLnBrk="1" latinLnBrk="0" hangingPunct="1">
                        <a:defRPr sz="1800" b="1" kern="1200">
                          <a:solidFill>
                            <a:schemeClr val="lt1"/>
                          </a:solidFill>
                          <a:latin typeface="Calibri"/>
                          <a:ea typeface="Arial" pitchFamily="34" charset="0"/>
                          <a:cs typeface="Arial" pitchFamily="34" charset="0"/>
                        </a:defRPr>
                      </a:lvl3pPr>
                      <a:lvl4pPr marL="1371600" algn="l" defTabSz="914400" rtl="0" eaLnBrk="1" latinLnBrk="0" hangingPunct="1">
                        <a:defRPr sz="1800" b="1" kern="1200">
                          <a:solidFill>
                            <a:schemeClr val="lt1"/>
                          </a:solidFill>
                          <a:latin typeface="Calibri"/>
                          <a:ea typeface="Arial" pitchFamily="34" charset="0"/>
                          <a:cs typeface="Arial" pitchFamily="34" charset="0"/>
                        </a:defRPr>
                      </a:lvl4pPr>
                      <a:lvl5pPr marL="1828800" algn="l" defTabSz="914400" rtl="0" eaLnBrk="1" latinLnBrk="0" hangingPunct="1">
                        <a:defRPr sz="1800" b="1" kern="1200">
                          <a:solidFill>
                            <a:schemeClr val="lt1"/>
                          </a:solidFill>
                          <a:latin typeface="Calibri"/>
                          <a:ea typeface="Arial" pitchFamily="34" charset="0"/>
                          <a:cs typeface="Arial" pitchFamily="34" charset="0"/>
                        </a:defRPr>
                      </a:lvl5pPr>
                      <a:lvl6pPr marL="2286000" algn="l" defTabSz="914400" rtl="0" eaLnBrk="1" latinLnBrk="0" hangingPunct="1">
                        <a:defRPr sz="1800" b="1" kern="1200">
                          <a:solidFill>
                            <a:schemeClr val="lt1"/>
                          </a:solidFill>
                          <a:latin typeface="Calibri"/>
                          <a:ea typeface="Arial" pitchFamily="34" charset="0"/>
                          <a:cs typeface="Arial" pitchFamily="34" charset="0"/>
                        </a:defRPr>
                      </a:lvl6pPr>
                      <a:lvl7pPr marL="2743200" algn="l" defTabSz="914400" rtl="0" eaLnBrk="1" latinLnBrk="0" hangingPunct="1">
                        <a:defRPr sz="1800" b="1" kern="1200">
                          <a:solidFill>
                            <a:schemeClr val="lt1"/>
                          </a:solidFill>
                          <a:latin typeface="Calibri"/>
                          <a:ea typeface="Arial" pitchFamily="34" charset="0"/>
                          <a:cs typeface="Arial" pitchFamily="34" charset="0"/>
                        </a:defRPr>
                      </a:lvl7pPr>
                      <a:lvl8pPr marL="3200400" algn="l" defTabSz="914400" rtl="0" eaLnBrk="1" latinLnBrk="0" hangingPunct="1">
                        <a:defRPr sz="1800" b="1" kern="1200">
                          <a:solidFill>
                            <a:schemeClr val="lt1"/>
                          </a:solidFill>
                          <a:latin typeface="Calibri"/>
                          <a:ea typeface="Arial" pitchFamily="34" charset="0"/>
                          <a:cs typeface="Arial" pitchFamily="34" charset="0"/>
                        </a:defRPr>
                      </a:lvl8pPr>
                      <a:lvl9pPr marL="3657600" algn="l" defTabSz="914400" rtl="0" eaLnBrk="1" latinLnBrk="0" hangingPunct="1">
                        <a:defRPr sz="1800" b="1" kern="1200">
                          <a:solidFill>
                            <a:schemeClr val="lt1"/>
                          </a:solidFill>
                          <a:latin typeface="Calibri"/>
                          <a:ea typeface="Arial" pitchFamily="34" charset="0"/>
                          <a:cs typeface="Arial" pitchFamily="34" charset="0"/>
                        </a:defRPr>
                      </a:lvl9pPr>
                    </a:lstStyle>
                    <a:p>
                      <a:r>
                        <a:rPr lang="en-US" dirty="0"/>
                        <a:t>Business Insurance Cover</a:t>
                      </a:r>
                      <a:endParaRPr lang="en-ZA" dirty="0"/>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ea typeface="Arial" pitchFamily="34" charset="0"/>
                          <a:cs typeface="Arial" pitchFamily="34" charset="0"/>
                        </a:defRPr>
                      </a:lvl1pPr>
                      <a:lvl2pPr marL="457200" algn="l" defTabSz="914400" rtl="0" eaLnBrk="1" latinLnBrk="0" hangingPunct="1">
                        <a:defRPr sz="1800" b="1" kern="1200">
                          <a:solidFill>
                            <a:schemeClr val="lt1"/>
                          </a:solidFill>
                          <a:latin typeface="Calibri"/>
                          <a:ea typeface="Arial" pitchFamily="34" charset="0"/>
                          <a:cs typeface="Arial" pitchFamily="34" charset="0"/>
                        </a:defRPr>
                      </a:lvl2pPr>
                      <a:lvl3pPr marL="914400" algn="l" defTabSz="914400" rtl="0" eaLnBrk="1" latinLnBrk="0" hangingPunct="1">
                        <a:defRPr sz="1800" b="1" kern="1200">
                          <a:solidFill>
                            <a:schemeClr val="lt1"/>
                          </a:solidFill>
                          <a:latin typeface="Calibri"/>
                          <a:ea typeface="Arial" pitchFamily="34" charset="0"/>
                          <a:cs typeface="Arial" pitchFamily="34" charset="0"/>
                        </a:defRPr>
                      </a:lvl3pPr>
                      <a:lvl4pPr marL="1371600" algn="l" defTabSz="914400" rtl="0" eaLnBrk="1" latinLnBrk="0" hangingPunct="1">
                        <a:defRPr sz="1800" b="1" kern="1200">
                          <a:solidFill>
                            <a:schemeClr val="lt1"/>
                          </a:solidFill>
                          <a:latin typeface="Calibri"/>
                          <a:ea typeface="Arial" pitchFamily="34" charset="0"/>
                          <a:cs typeface="Arial" pitchFamily="34" charset="0"/>
                        </a:defRPr>
                      </a:lvl4pPr>
                      <a:lvl5pPr marL="1828800" algn="l" defTabSz="914400" rtl="0" eaLnBrk="1" latinLnBrk="0" hangingPunct="1">
                        <a:defRPr sz="1800" b="1" kern="1200">
                          <a:solidFill>
                            <a:schemeClr val="lt1"/>
                          </a:solidFill>
                          <a:latin typeface="Calibri"/>
                          <a:ea typeface="Arial" pitchFamily="34" charset="0"/>
                          <a:cs typeface="Arial" pitchFamily="34" charset="0"/>
                        </a:defRPr>
                      </a:lvl5pPr>
                      <a:lvl6pPr marL="2286000" algn="l" defTabSz="914400" rtl="0" eaLnBrk="1" latinLnBrk="0" hangingPunct="1">
                        <a:defRPr sz="1800" b="1" kern="1200">
                          <a:solidFill>
                            <a:schemeClr val="lt1"/>
                          </a:solidFill>
                          <a:latin typeface="Calibri"/>
                          <a:ea typeface="Arial" pitchFamily="34" charset="0"/>
                          <a:cs typeface="Arial" pitchFamily="34" charset="0"/>
                        </a:defRPr>
                      </a:lvl6pPr>
                      <a:lvl7pPr marL="2743200" algn="l" defTabSz="914400" rtl="0" eaLnBrk="1" latinLnBrk="0" hangingPunct="1">
                        <a:defRPr sz="1800" b="1" kern="1200">
                          <a:solidFill>
                            <a:schemeClr val="lt1"/>
                          </a:solidFill>
                          <a:latin typeface="Calibri"/>
                          <a:ea typeface="Arial" pitchFamily="34" charset="0"/>
                          <a:cs typeface="Arial" pitchFamily="34" charset="0"/>
                        </a:defRPr>
                      </a:lvl7pPr>
                      <a:lvl8pPr marL="3200400" algn="l" defTabSz="914400" rtl="0" eaLnBrk="1" latinLnBrk="0" hangingPunct="1">
                        <a:defRPr sz="1800" b="1" kern="1200">
                          <a:solidFill>
                            <a:schemeClr val="lt1"/>
                          </a:solidFill>
                          <a:latin typeface="Calibri"/>
                          <a:ea typeface="Arial" pitchFamily="34" charset="0"/>
                          <a:cs typeface="Arial" pitchFamily="34" charset="0"/>
                        </a:defRPr>
                      </a:lvl8pPr>
                      <a:lvl9pPr marL="3657600" algn="l" defTabSz="914400" rtl="0" eaLnBrk="1" latinLnBrk="0" hangingPunct="1">
                        <a:defRPr sz="1800" b="1" kern="1200">
                          <a:solidFill>
                            <a:schemeClr val="lt1"/>
                          </a:solidFill>
                          <a:latin typeface="Calibri"/>
                          <a:ea typeface="Arial" pitchFamily="34" charset="0"/>
                          <a:cs typeface="Arial" pitchFamily="34" charset="0"/>
                        </a:defRPr>
                      </a:lvl9pPr>
                    </a:lstStyle>
                    <a:p>
                      <a:r>
                        <a:rPr lang="en-US" dirty="0"/>
                        <a:t>Total sefa Exposure</a:t>
                      </a:r>
                      <a:endParaRPr lang="en-ZA" dirty="0"/>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xmlns="" val="3160005507"/>
                  </a:ext>
                </a:extLst>
              </a:tr>
              <a:tr h="839931">
                <a:tc>
                  <a:txBody>
                    <a:bodyPr/>
                    <a:lstStyle>
                      <a:lvl1pPr marL="0" algn="l" defTabSz="914400" rtl="0" eaLnBrk="1" latinLnBrk="0" hangingPunct="1">
                        <a:defRPr sz="1800" kern="1200">
                          <a:solidFill>
                            <a:schemeClr val="dk1"/>
                          </a:solidFill>
                          <a:latin typeface="Calibri"/>
                          <a:ea typeface="Arial" pitchFamily="34" charset="0"/>
                          <a:cs typeface="Arial" pitchFamily="34" charset="0"/>
                        </a:defRPr>
                      </a:lvl1pPr>
                      <a:lvl2pPr marL="457200" algn="l" defTabSz="914400" rtl="0" eaLnBrk="1" latinLnBrk="0" hangingPunct="1">
                        <a:defRPr sz="1800" kern="1200">
                          <a:solidFill>
                            <a:schemeClr val="dk1"/>
                          </a:solidFill>
                          <a:latin typeface="Calibri"/>
                          <a:ea typeface="Arial" pitchFamily="34" charset="0"/>
                          <a:cs typeface="Arial" pitchFamily="34" charset="0"/>
                        </a:defRPr>
                      </a:lvl2pPr>
                      <a:lvl3pPr marL="914400" algn="l" defTabSz="914400" rtl="0" eaLnBrk="1" latinLnBrk="0" hangingPunct="1">
                        <a:defRPr sz="1800" kern="1200">
                          <a:solidFill>
                            <a:schemeClr val="dk1"/>
                          </a:solidFill>
                          <a:latin typeface="Calibri"/>
                          <a:ea typeface="Arial" pitchFamily="34" charset="0"/>
                          <a:cs typeface="Arial" pitchFamily="34" charset="0"/>
                        </a:defRPr>
                      </a:lvl3pPr>
                      <a:lvl4pPr marL="1371600" algn="l" defTabSz="914400" rtl="0" eaLnBrk="1" latinLnBrk="0" hangingPunct="1">
                        <a:defRPr sz="1800" kern="1200">
                          <a:solidFill>
                            <a:schemeClr val="dk1"/>
                          </a:solidFill>
                          <a:latin typeface="Calibri"/>
                          <a:ea typeface="Arial" pitchFamily="34" charset="0"/>
                          <a:cs typeface="Arial" pitchFamily="34" charset="0"/>
                        </a:defRPr>
                      </a:lvl4pPr>
                      <a:lvl5pPr marL="1828800" algn="l" defTabSz="914400" rtl="0" eaLnBrk="1" latinLnBrk="0" hangingPunct="1">
                        <a:defRPr sz="1800" kern="1200">
                          <a:solidFill>
                            <a:schemeClr val="dk1"/>
                          </a:solidFill>
                          <a:latin typeface="Calibri"/>
                          <a:ea typeface="Arial" pitchFamily="34" charset="0"/>
                          <a:cs typeface="Arial" pitchFamily="34" charset="0"/>
                        </a:defRPr>
                      </a:lvl5pPr>
                      <a:lvl6pPr marL="2286000" algn="l" defTabSz="914400" rtl="0" eaLnBrk="1" latinLnBrk="0" hangingPunct="1">
                        <a:defRPr sz="1800" kern="1200">
                          <a:solidFill>
                            <a:schemeClr val="dk1"/>
                          </a:solidFill>
                          <a:latin typeface="Calibri"/>
                          <a:ea typeface="Arial" pitchFamily="34" charset="0"/>
                          <a:cs typeface="Arial" pitchFamily="34" charset="0"/>
                        </a:defRPr>
                      </a:lvl6pPr>
                      <a:lvl7pPr marL="2743200" algn="l" defTabSz="914400" rtl="0" eaLnBrk="1" latinLnBrk="0" hangingPunct="1">
                        <a:defRPr sz="1800" kern="1200">
                          <a:solidFill>
                            <a:schemeClr val="dk1"/>
                          </a:solidFill>
                          <a:latin typeface="Calibri"/>
                          <a:ea typeface="Arial" pitchFamily="34" charset="0"/>
                          <a:cs typeface="Arial" pitchFamily="34" charset="0"/>
                        </a:defRPr>
                      </a:lvl7pPr>
                      <a:lvl8pPr marL="3200400" algn="l" defTabSz="914400" rtl="0" eaLnBrk="1" latinLnBrk="0" hangingPunct="1">
                        <a:defRPr sz="1800" kern="1200">
                          <a:solidFill>
                            <a:schemeClr val="dk1"/>
                          </a:solidFill>
                          <a:latin typeface="Calibri"/>
                          <a:ea typeface="Arial" pitchFamily="34" charset="0"/>
                          <a:cs typeface="Arial" pitchFamily="34" charset="0"/>
                        </a:defRPr>
                      </a:lvl8pPr>
                      <a:lvl9pPr marL="3657600" algn="l" defTabSz="914400" rtl="0" eaLnBrk="1" latinLnBrk="0" hangingPunct="1">
                        <a:defRPr sz="1800" kern="1200">
                          <a:solidFill>
                            <a:schemeClr val="dk1"/>
                          </a:solidFill>
                          <a:latin typeface="Calibri"/>
                          <a:ea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Gauteng</a:t>
                      </a:r>
                      <a:endParaRPr lang="en-ZA" dirty="0"/>
                    </a:p>
                    <a:p>
                      <a:endParaRPr lang="en-ZA"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ea typeface="Arial" pitchFamily="34" charset="0"/>
                          <a:cs typeface="Arial" pitchFamily="34" charset="0"/>
                        </a:defRPr>
                      </a:lvl1pPr>
                      <a:lvl2pPr marL="457200" algn="l" defTabSz="914400" rtl="0" eaLnBrk="1" latinLnBrk="0" hangingPunct="1">
                        <a:defRPr sz="1800" kern="1200">
                          <a:solidFill>
                            <a:schemeClr val="dk1"/>
                          </a:solidFill>
                          <a:latin typeface="Calibri"/>
                          <a:ea typeface="Arial" pitchFamily="34" charset="0"/>
                          <a:cs typeface="Arial" pitchFamily="34" charset="0"/>
                        </a:defRPr>
                      </a:lvl2pPr>
                      <a:lvl3pPr marL="914400" algn="l" defTabSz="914400" rtl="0" eaLnBrk="1" latinLnBrk="0" hangingPunct="1">
                        <a:defRPr sz="1800" kern="1200">
                          <a:solidFill>
                            <a:schemeClr val="dk1"/>
                          </a:solidFill>
                          <a:latin typeface="Calibri"/>
                          <a:ea typeface="Arial" pitchFamily="34" charset="0"/>
                          <a:cs typeface="Arial" pitchFamily="34" charset="0"/>
                        </a:defRPr>
                      </a:lvl3pPr>
                      <a:lvl4pPr marL="1371600" algn="l" defTabSz="914400" rtl="0" eaLnBrk="1" latinLnBrk="0" hangingPunct="1">
                        <a:defRPr sz="1800" kern="1200">
                          <a:solidFill>
                            <a:schemeClr val="dk1"/>
                          </a:solidFill>
                          <a:latin typeface="Calibri"/>
                          <a:ea typeface="Arial" pitchFamily="34" charset="0"/>
                          <a:cs typeface="Arial" pitchFamily="34" charset="0"/>
                        </a:defRPr>
                      </a:lvl4pPr>
                      <a:lvl5pPr marL="1828800" algn="l" defTabSz="914400" rtl="0" eaLnBrk="1" latinLnBrk="0" hangingPunct="1">
                        <a:defRPr sz="1800" kern="1200">
                          <a:solidFill>
                            <a:schemeClr val="dk1"/>
                          </a:solidFill>
                          <a:latin typeface="Calibri"/>
                          <a:ea typeface="Arial" pitchFamily="34" charset="0"/>
                          <a:cs typeface="Arial" pitchFamily="34" charset="0"/>
                        </a:defRPr>
                      </a:lvl5pPr>
                      <a:lvl6pPr marL="2286000" algn="l" defTabSz="914400" rtl="0" eaLnBrk="1" latinLnBrk="0" hangingPunct="1">
                        <a:defRPr sz="1800" kern="1200">
                          <a:solidFill>
                            <a:schemeClr val="dk1"/>
                          </a:solidFill>
                          <a:latin typeface="Calibri"/>
                          <a:ea typeface="Arial" pitchFamily="34" charset="0"/>
                          <a:cs typeface="Arial" pitchFamily="34" charset="0"/>
                        </a:defRPr>
                      </a:lvl6pPr>
                      <a:lvl7pPr marL="2743200" algn="l" defTabSz="914400" rtl="0" eaLnBrk="1" latinLnBrk="0" hangingPunct="1">
                        <a:defRPr sz="1800" kern="1200">
                          <a:solidFill>
                            <a:schemeClr val="dk1"/>
                          </a:solidFill>
                          <a:latin typeface="Calibri"/>
                          <a:ea typeface="Arial" pitchFamily="34" charset="0"/>
                          <a:cs typeface="Arial" pitchFamily="34" charset="0"/>
                        </a:defRPr>
                      </a:lvl7pPr>
                      <a:lvl8pPr marL="3200400" algn="l" defTabSz="914400" rtl="0" eaLnBrk="1" latinLnBrk="0" hangingPunct="1">
                        <a:defRPr sz="1800" kern="1200">
                          <a:solidFill>
                            <a:schemeClr val="dk1"/>
                          </a:solidFill>
                          <a:latin typeface="Calibri"/>
                          <a:ea typeface="Arial" pitchFamily="34" charset="0"/>
                          <a:cs typeface="Arial" pitchFamily="34" charset="0"/>
                        </a:defRPr>
                      </a:lvl8pPr>
                      <a:lvl9pPr marL="3657600" algn="l" defTabSz="914400" rtl="0" eaLnBrk="1" latinLnBrk="0" hangingPunct="1">
                        <a:defRPr sz="1800" kern="1200">
                          <a:solidFill>
                            <a:schemeClr val="dk1"/>
                          </a:solidFill>
                          <a:latin typeface="Calibri"/>
                          <a:ea typeface="Arial" pitchFamily="34" charset="0"/>
                          <a:cs typeface="Arial" pitchFamily="34" charset="0"/>
                        </a:defRPr>
                      </a:lvl9pPr>
                    </a:lstStyle>
                    <a:p>
                      <a:pPr algn="ctr"/>
                      <a:r>
                        <a:rPr lang="en-US" dirty="0"/>
                        <a:t>6</a:t>
                      </a:r>
                      <a:endParaRPr lang="en-ZA"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ea typeface="Arial" pitchFamily="34" charset="0"/>
                          <a:cs typeface="Arial" pitchFamily="34" charset="0"/>
                        </a:defRPr>
                      </a:lvl1pPr>
                      <a:lvl2pPr marL="457200" algn="l" defTabSz="914400" rtl="0" eaLnBrk="1" latinLnBrk="0" hangingPunct="1">
                        <a:defRPr sz="1800" kern="1200">
                          <a:solidFill>
                            <a:schemeClr val="dk1"/>
                          </a:solidFill>
                          <a:latin typeface="Calibri"/>
                          <a:ea typeface="Arial" pitchFamily="34" charset="0"/>
                          <a:cs typeface="Arial" pitchFamily="34" charset="0"/>
                        </a:defRPr>
                      </a:lvl2pPr>
                      <a:lvl3pPr marL="914400" algn="l" defTabSz="914400" rtl="0" eaLnBrk="1" latinLnBrk="0" hangingPunct="1">
                        <a:defRPr sz="1800" kern="1200">
                          <a:solidFill>
                            <a:schemeClr val="dk1"/>
                          </a:solidFill>
                          <a:latin typeface="Calibri"/>
                          <a:ea typeface="Arial" pitchFamily="34" charset="0"/>
                          <a:cs typeface="Arial" pitchFamily="34" charset="0"/>
                        </a:defRPr>
                      </a:lvl3pPr>
                      <a:lvl4pPr marL="1371600" algn="l" defTabSz="914400" rtl="0" eaLnBrk="1" latinLnBrk="0" hangingPunct="1">
                        <a:defRPr sz="1800" kern="1200">
                          <a:solidFill>
                            <a:schemeClr val="dk1"/>
                          </a:solidFill>
                          <a:latin typeface="Calibri"/>
                          <a:ea typeface="Arial" pitchFamily="34" charset="0"/>
                          <a:cs typeface="Arial" pitchFamily="34" charset="0"/>
                        </a:defRPr>
                      </a:lvl4pPr>
                      <a:lvl5pPr marL="1828800" algn="l" defTabSz="914400" rtl="0" eaLnBrk="1" latinLnBrk="0" hangingPunct="1">
                        <a:defRPr sz="1800" kern="1200">
                          <a:solidFill>
                            <a:schemeClr val="dk1"/>
                          </a:solidFill>
                          <a:latin typeface="Calibri"/>
                          <a:ea typeface="Arial" pitchFamily="34" charset="0"/>
                          <a:cs typeface="Arial" pitchFamily="34" charset="0"/>
                        </a:defRPr>
                      </a:lvl5pPr>
                      <a:lvl6pPr marL="2286000" algn="l" defTabSz="914400" rtl="0" eaLnBrk="1" latinLnBrk="0" hangingPunct="1">
                        <a:defRPr sz="1800" kern="1200">
                          <a:solidFill>
                            <a:schemeClr val="dk1"/>
                          </a:solidFill>
                          <a:latin typeface="Calibri"/>
                          <a:ea typeface="Arial" pitchFamily="34" charset="0"/>
                          <a:cs typeface="Arial" pitchFamily="34" charset="0"/>
                        </a:defRPr>
                      </a:lvl6pPr>
                      <a:lvl7pPr marL="2743200" algn="l" defTabSz="914400" rtl="0" eaLnBrk="1" latinLnBrk="0" hangingPunct="1">
                        <a:defRPr sz="1800" kern="1200">
                          <a:solidFill>
                            <a:schemeClr val="dk1"/>
                          </a:solidFill>
                          <a:latin typeface="Calibri"/>
                          <a:ea typeface="Arial" pitchFamily="34" charset="0"/>
                          <a:cs typeface="Arial" pitchFamily="34" charset="0"/>
                        </a:defRPr>
                      </a:lvl7pPr>
                      <a:lvl8pPr marL="3200400" algn="l" defTabSz="914400" rtl="0" eaLnBrk="1" latinLnBrk="0" hangingPunct="1">
                        <a:defRPr sz="1800" kern="1200">
                          <a:solidFill>
                            <a:schemeClr val="dk1"/>
                          </a:solidFill>
                          <a:latin typeface="Calibri"/>
                          <a:ea typeface="Arial" pitchFamily="34" charset="0"/>
                          <a:cs typeface="Arial" pitchFamily="34" charset="0"/>
                        </a:defRPr>
                      </a:lvl8pPr>
                      <a:lvl9pPr marL="3657600" algn="l" defTabSz="914400" rtl="0" eaLnBrk="1" latinLnBrk="0" hangingPunct="1">
                        <a:defRPr sz="1800" kern="1200">
                          <a:solidFill>
                            <a:schemeClr val="dk1"/>
                          </a:solidFill>
                          <a:latin typeface="Calibri"/>
                          <a:ea typeface="Arial" pitchFamily="34" charset="0"/>
                          <a:cs typeface="Arial" pitchFamily="34" charset="0"/>
                        </a:defRPr>
                      </a:lvl9pPr>
                    </a:lstStyle>
                    <a:p>
                      <a:r>
                        <a:rPr lang="en-US" dirty="0"/>
                        <a:t>Food Retail (4), </a:t>
                      </a:r>
                    </a:p>
                    <a:p>
                      <a:r>
                        <a:rPr lang="en-US" dirty="0"/>
                        <a:t>Fuel Retail (2)</a:t>
                      </a:r>
                      <a:endParaRPr lang="en-ZA"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ea typeface="Arial" pitchFamily="34" charset="0"/>
                          <a:cs typeface="Arial" pitchFamily="34" charset="0"/>
                        </a:defRPr>
                      </a:lvl1pPr>
                      <a:lvl2pPr marL="457200" algn="l" defTabSz="914400" rtl="0" eaLnBrk="1" latinLnBrk="0" hangingPunct="1">
                        <a:defRPr sz="1800" kern="1200">
                          <a:solidFill>
                            <a:schemeClr val="dk1"/>
                          </a:solidFill>
                          <a:latin typeface="Calibri"/>
                          <a:ea typeface="Arial" pitchFamily="34" charset="0"/>
                          <a:cs typeface="Arial" pitchFamily="34" charset="0"/>
                        </a:defRPr>
                      </a:lvl2pPr>
                      <a:lvl3pPr marL="914400" algn="l" defTabSz="914400" rtl="0" eaLnBrk="1" latinLnBrk="0" hangingPunct="1">
                        <a:defRPr sz="1800" kern="1200">
                          <a:solidFill>
                            <a:schemeClr val="dk1"/>
                          </a:solidFill>
                          <a:latin typeface="Calibri"/>
                          <a:ea typeface="Arial" pitchFamily="34" charset="0"/>
                          <a:cs typeface="Arial" pitchFamily="34" charset="0"/>
                        </a:defRPr>
                      </a:lvl3pPr>
                      <a:lvl4pPr marL="1371600" algn="l" defTabSz="914400" rtl="0" eaLnBrk="1" latinLnBrk="0" hangingPunct="1">
                        <a:defRPr sz="1800" kern="1200">
                          <a:solidFill>
                            <a:schemeClr val="dk1"/>
                          </a:solidFill>
                          <a:latin typeface="Calibri"/>
                          <a:ea typeface="Arial" pitchFamily="34" charset="0"/>
                          <a:cs typeface="Arial" pitchFamily="34" charset="0"/>
                        </a:defRPr>
                      </a:lvl4pPr>
                      <a:lvl5pPr marL="1828800" algn="l" defTabSz="914400" rtl="0" eaLnBrk="1" latinLnBrk="0" hangingPunct="1">
                        <a:defRPr sz="1800" kern="1200">
                          <a:solidFill>
                            <a:schemeClr val="dk1"/>
                          </a:solidFill>
                          <a:latin typeface="Calibri"/>
                          <a:ea typeface="Arial" pitchFamily="34" charset="0"/>
                          <a:cs typeface="Arial" pitchFamily="34" charset="0"/>
                        </a:defRPr>
                      </a:lvl5pPr>
                      <a:lvl6pPr marL="2286000" algn="l" defTabSz="914400" rtl="0" eaLnBrk="1" latinLnBrk="0" hangingPunct="1">
                        <a:defRPr sz="1800" kern="1200">
                          <a:solidFill>
                            <a:schemeClr val="dk1"/>
                          </a:solidFill>
                          <a:latin typeface="Calibri"/>
                          <a:ea typeface="Arial" pitchFamily="34" charset="0"/>
                          <a:cs typeface="Arial" pitchFamily="34" charset="0"/>
                        </a:defRPr>
                      </a:lvl6pPr>
                      <a:lvl7pPr marL="2743200" algn="l" defTabSz="914400" rtl="0" eaLnBrk="1" latinLnBrk="0" hangingPunct="1">
                        <a:defRPr sz="1800" kern="1200">
                          <a:solidFill>
                            <a:schemeClr val="dk1"/>
                          </a:solidFill>
                          <a:latin typeface="Calibri"/>
                          <a:ea typeface="Arial" pitchFamily="34" charset="0"/>
                          <a:cs typeface="Arial" pitchFamily="34" charset="0"/>
                        </a:defRPr>
                      </a:lvl7pPr>
                      <a:lvl8pPr marL="3200400" algn="l" defTabSz="914400" rtl="0" eaLnBrk="1" latinLnBrk="0" hangingPunct="1">
                        <a:defRPr sz="1800" kern="1200">
                          <a:solidFill>
                            <a:schemeClr val="dk1"/>
                          </a:solidFill>
                          <a:latin typeface="Calibri"/>
                          <a:ea typeface="Arial" pitchFamily="34" charset="0"/>
                          <a:cs typeface="Arial" pitchFamily="34" charset="0"/>
                        </a:defRPr>
                      </a:lvl8pPr>
                      <a:lvl9pPr marL="3657600" algn="l" defTabSz="914400" rtl="0" eaLnBrk="1" latinLnBrk="0" hangingPunct="1">
                        <a:defRPr sz="1800" kern="1200">
                          <a:solidFill>
                            <a:schemeClr val="dk1"/>
                          </a:solidFill>
                          <a:latin typeface="Calibri"/>
                          <a:ea typeface="Arial" pitchFamily="34" charset="0"/>
                          <a:cs typeface="Arial" pitchFamily="34" charset="0"/>
                        </a:defRPr>
                      </a:lvl9pPr>
                    </a:lstStyle>
                    <a:p>
                      <a:r>
                        <a:rPr lang="en-US" dirty="0"/>
                        <a:t>All 6 are covered</a:t>
                      </a:r>
                      <a:endParaRPr lang="en-ZA"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ea typeface="Arial" pitchFamily="34" charset="0"/>
                          <a:cs typeface="Arial" pitchFamily="34" charset="0"/>
                        </a:defRPr>
                      </a:lvl1pPr>
                      <a:lvl2pPr marL="457200" algn="l" defTabSz="914400" rtl="0" eaLnBrk="1" latinLnBrk="0" hangingPunct="1">
                        <a:defRPr sz="1800" kern="1200">
                          <a:solidFill>
                            <a:schemeClr val="dk1"/>
                          </a:solidFill>
                          <a:latin typeface="Calibri"/>
                          <a:ea typeface="Arial" pitchFamily="34" charset="0"/>
                          <a:cs typeface="Arial" pitchFamily="34" charset="0"/>
                        </a:defRPr>
                      </a:lvl2pPr>
                      <a:lvl3pPr marL="914400" algn="l" defTabSz="914400" rtl="0" eaLnBrk="1" latinLnBrk="0" hangingPunct="1">
                        <a:defRPr sz="1800" kern="1200">
                          <a:solidFill>
                            <a:schemeClr val="dk1"/>
                          </a:solidFill>
                          <a:latin typeface="Calibri"/>
                          <a:ea typeface="Arial" pitchFamily="34" charset="0"/>
                          <a:cs typeface="Arial" pitchFamily="34" charset="0"/>
                        </a:defRPr>
                      </a:lvl3pPr>
                      <a:lvl4pPr marL="1371600" algn="l" defTabSz="914400" rtl="0" eaLnBrk="1" latinLnBrk="0" hangingPunct="1">
                        <a:defRPr sz="1800" kern="1200">
                          <a:solidFill>
                            <a:schemeClr val="dk1"/>
                          </a:solidFill>
                          <a:latin typeface="Calibri"/>
                          <a:ea typeface="Arial" pitchFamily="34" charset="0"/>
                          <a:cs typeface="Arial" pitchFamily="34" charset="0"/>
                        </a:defRPr>
                      </a:lvl4pPr>
                      <a:lvl5pPr marL="1828800" algn="l" defTabSz="914400" rtl="0" eaLnBrk="1" latinLnBrk="0" hangingPunct="1">
                        <a:defRPr sz="1800" kern="1200">
                          <a:solidFill>
                            <a:schemeClr val="dk1"/>
                          </a:solidFill>
                          <a:latin typeface="Calibri"/>
                          <a:ea typeface="Arial" pitchFamily="34" charset="0"/>
                          <a:cs typeface="Arial" pitchFamily="34" charset="0"/>
                        </a:defRPr>
                      </a:lvl5pPr>
                      <a:lvl6pPr marL="2286000" algn="l" defTabSz="914400" rtl="0" eaLnBrk="1" latinLnBrk="0" hangingPunct="1">
                        <a:defRPr sz="1800" kern="1200">
                          <a:solidFill>
                            <a:schemeClr val="dk1"/>
                          </a:solidFill>
                          <a:latin typeface="Calibri"/>
                          <a:ea typeface="Arial" pitchFamily="34" charset="0"/>
                          <a:cs typeface="Arial" pitchFamily="34" charset="0"/>
                        </a:defRPr>
                      </a:lvl6pPr>
                      <a:lvl7pPr marL="2743200" algn="l" defTabSz="914400" rtl="0" eaLnBrk="1" latinLnBrk="0" hangingPunct="1">
                        <a:defRPr sz="1800" kern="1200">
                          <a:solidFill>
                            <a:schemeClr val="dk1"/>
                          </a:solidFill>
                          <a:latin typeface="Calibri"/>
                          <a:ea typeface="Arial" pitchFamily="34" charset="0"/>
                          <a:cs typeface="Arial" pitchFamily="34" charset="0"/>
                        </a:defRPr>
                      </a:lvl7pPr>
                      <a:lvl8pPr marL="3200400" algn="l" defTabSz="914400" rtl="0" eaLnBrk="1" latinLnBrk="0" hangingPunct="1">
                        <a:defRPr sz="1800" kern="1200">
                          <a:solidFill>
                            <a:schemeClr val="dk1"/>
                          </a:solidFill>
                          <a:latin typeface="Calibri"/>
                          <a:ea typeface="Arial" pitchFamily="34" charset="0"/>
                          <a:cs typeface="Arial" pitchFamily="34" charset="0"/>
                        </a:defRPr>
                      </a:lvl8pPr>
                      <a:lvl9pPr marL="3657600" algn="l" defTabSz="914400" rtl="0" eaLnBrk="1" latinLnBrk="0" hangingPunct="1">
                        <a:defRPr sz="1800" kern="1200">
                          <a:solidFill>
                            <a:schemeClr val="dk1"/>
                          </a:solidFill>
                          <a:latin typeface="Calibri"/>
                          <a:ea typeface="Arial" pitchFamily="34" charset="0"/>
                          <a:cs typeface="Arial" pitchFamily="34" charset="0"/>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dirty="0"/>
                        <a:t>R12 816 687.24</a:t>
                      </a:r>
                      <a:endParaRPr lang="en-ZA" sz="1600" dirty="0"/>
                    </a:p>
                    <a:p>
                      <a:pPr algn="ctr" fontAlgn="b"/>
                      <a:endParaRPr lang="en-ZA" sz="1600" b="0" i="0" u="none" strike="noStrike" dirty="0">
                        <a:solidFill>
                          <a:srgbClr val="000000"/>
                        </a:solidFill>
                        <a:effectLst/>
                        <a:latin typeface="Calibri" panose="020F0502020204030204" pitchFamily="34" charset="0"/>
                      </a:endParaRP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xmlns="" val="1245378039"/>
                  </a:ext>
                </a:extLst>
              </a:tr>
              <a:tr h="1199901">
                <a:tc>
                  <a:txBody>
                    <a:bodyPr/>
                    <a:lstStyle>
                      <a:lvl1pPr marL="0" algn="l" defTabSz="914400" rtl="0" eaLnBrk="1" latinLnBrk="0" hangingPunct="1">
                        <a:defRPr sz="1800" kern="1200">
                          <a:solidFill>
                            <a:schemeClr val="dk1"/>
                          </a:solidFill>
                          <a:latin typeface="Calibri"/>
                          <a:ea typeface="Arial" pitchFamily="34" charset="0"/>
                          <a:cs typeface="Arial" pitchFamily="34" charset="0"/>
                        </a:defRPr>
                      </a:lvl1pPr>
                      <a:lvl2pPr marL="457200" algn="l" defTabSz="914400" rtl="0" eaLnBrk="1" latinLnBrk="0" hangingPunct="1">
                        <a:defRPr sz="1800" kern="1200">
                          <a:solidFill>
                            <a:schemeClr val="dk1"/>
                          </a:solidFill>
                          <a:latin typeface="Calibri"/>
                          <a:ea typeface="Arial" pitchFamily="34" charset="0"/>
                          <a:cs typeface="Arial" pitchFamily="34" charset="0"/>
                        </a:defRPr>
                      </a:lvl2pPr>
                      <a:lvl3pPr marL="914400" algn="l" defTabSz="914400" rtl="0" eaLnBrk="1" latinLnBrk="0" hangingPunct="1">
                        <a:defRPr sz="1800" kern="1200">
                          <a:solidFill>
                            <a:schemeClr val="dk1"/>
                          </a:solidFill>
                          <a:latin typeface="Calibri"/>
                          <a:ea typeface="Arial" pitchFamily="34" charset="0"/>
                          <a:cs typeface="Arial" pitchFamily="34" charset="0"/>
                        </a:defRPr>
                      </a:lvl3pPr>
                      <a:lvl4pPr marL="1371600" algn="l" defTabSz="914400" rtl="0" eaLnBrk="1" latinLnBrk="0" hangingPunct="1">
                        <a:defRPr sz="1800" kern="1200">
                          <a:solidFill>
                            <a:schemeClr val="dk1"/>
                          </a:solidFill>
                          <a:latin typeface="Calibri"/>
                          <a:ea typeface="Arial" pitchFamily="34" charset="0"/>
                          <a:cs typeface="Arial" pitchFamily="34" charset="0"/>
                        </a:defRPr>
                      </a:lvl4pPr>
                      <a:lvl5pPr marL="1828800" algn="l" defTabSz="914400" rtl="0" eaLnBrk="1" latinLnBrk="0" hangingPunct="1">
                        <a:defRPr sz="1800" kern="1200">
                          <a:solidFill>
                            <a:schemeClr val="dk1"/>
                          </a:solidFill>
                          <a:latin typeface="Calibri"/>
                          <a:ea typeface="Arial" pitchFamily="34" charset="0"/>
                          <a:cs typeface="Arial" pitchFamily="34" charset="0"/>
                        </a:defRPr>
                      </a:lvl5pPr>
                      <a:lvl6pPr marL="2286000" algn="l" defTabSz="914400" rtl="0" eaLnBrk="1" latinLnBrk="0" hangingPunct="1">
                        <a:defRPr sz="1800" kern="1200">
                          <a:solidFill>
                            <a:schemeClr val="dk1"/>
                          </a:solidFill>
                          <a:latin typeface="Calibri"/>
                          <a:ea typeface="Arial" pitchFamily="34" charset="0"/>
                          <a:cs typeface="Arial" pitchFamily="34" charset="0"/>
                        </a:defRPr>
                      </a:lvl6pPr>
                      <a:lvl7pPr marL="2743200" algn="l" defTabSz="914400" rtl="0" eaLnBrk="1" latinLnBrk="0" hangingPunct="1">
                        <a:defRPr sz="1800" kern="1200">
                          <a:solidFill>
                            <a:schemeClr val="dk1"/>
                          </a:solidFill>
                          <a:latin typeface="Calibri"/>
                          <a:ea typeface="Arial" pitchFamily="34" charset="0"/>
                          <a:cs typeface="Arial" pitchFamily="34" charset="0"/>
                        </a:defRPr>
                      </a:lvl7pPr>
                      <a:lvl8pPr marL="3200400" algn="l" defTabSz="914400" rtl="0" eaLnBrk="1" latinLnBrk="0" hangingPunct="1">
                        <a:defRPr sz="1800" kern="1200">
                          <a:solidFill>
                            <a:schemeClr val="dk1"/>
                          </a:solidFill>
                          <a:latin typeface="Calibri"/>
                          <a:ea typeface="Arial" pitchFamily="34" charset="0"/>
                          <a:cs typeface="Arial" pitchFamily="34" charset="0"/>
                        </a:defRPr>
                      </a:lvl8pPr>
                      <a:lvl9pPr marL="3657600" algn="l" defTabSz="914400" rtl="0" eaLnBrk="1" latinLnBrk="0" hangingPunct="1">
                        <a:defRPr sz="1800" kern="1200">
                          <a:solidFill>
                            <a:schemeClr val="dk1"/>
                          </a:solidFill>
                          <a:latin typeface="Calibri"/>
                          <a:ea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Kwa-Zulu Natal</a:t>
                      </a:r>
                      <a:endParaRPr lang="en-ZA" dirty="0"/>
                    </a:p>
                    <a:p>
                      <a:endParaRPr lang="en-ZA"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ea typeface="Arial" pitchFamily="34" charset="0"/>
                          <a:cs typeface="Arial" pitchFamily="34" charset="0"/>
                        </a:defRPr>
                      </a:lvl1pPr>
                      <a:lvl2pPr marL="457200" algn="l" defTabSz="914400" rtl="0" eaLnBrk="1" latinLnBrk="0" hangingPunct="1">
                        <a:defRPr sz="1800" kern="1200">
                          <a:solidFill>
                            <a:schemeClr val="dk1"/>
                          </a:solidFill>
                          <a:latin typeface="Calibri"/>
                          <a:ea typeface="Arial" pitchFamily="34" charset="0"/>
                          <a:cs typeface="Arial" pitchFamily="34" charset="0"/>
                        </a:defRPr>
                      </a:lvl2pPr>
                      <a:lvl3pPr marL="914400" algn="l" defTabSz="914400" rtl="0" eaLnBrk="1" latinLnBrk="0" hangingPunct="1">
                        <a:defRPr sz="1800" kern="1200">
                          <a:solidFill>
                            <a:schemeClr val="dk1"/>
                          </a:solidFill>
                          <a:latin typeface="Calibri"/>
                          <a:ea typeface="Arial" pitchFamily="34" charset="0"/>
                          <a:cs typeface="Arial" pitchFamily="34" charset="0"/>
                        </a:defRPr>
                      </a:lvl3pPr>
                      <a:lvl4pPr marL="1371600" algn="l" defTabSz="914400" rtl="0" eaLnBrk="1" latinLnBrk="0" hangingPunct="1">
                        <a:defRPr sz="1800" kern="1200">
                          <a:solidFill>
                            <a:schemeClr val="dk1"/>
                          </a:solidFill>
                          <a:latin typeface="Calibri"/>
                          <a:ea typeface="Arial" pitchFamily="34" charset="0"/>
                          <a:cs typeface="Arial" pitchFamily="34" charset="0"/>
                        </a:defRPr>
                      </a:lvl4pPr>
                      <a:lvl5pPr marL="1828800" algn="l" defTabSz="914400" rtl="0" eaLnBrk="1" latinLnBrk="0" hangingPunct="1">
                        <a:defRPr sz="1800" kern="1200">
                          <a:solidFill>
                            <a:schemeClr val="dk1"/>
                          </a:solidFill>
                          <a:latin typeface="Calibri"/>
                          <a:ea typeface="Arial" pitchFamily="34" charset="0"/>
                          <a:cs typeface="Arial" pitchFamily="34" charset="0"/>
                        </a:defRPr>
                      </a:lvl5pPr>
                      <a:lvl6pPr marL="2286000" algn="l" defTabSz="914400" rtl="0" eaLnBrk="1" latinLnBrk="0" hangingPunct="1">
                        <a:defRPr sz="1800" kern="1200">
                          <a:solidFill>
                            <a:schemeClr val="dk1"/>
                          </a:solidFill>
                          <a:latin typeface="Calibri"/>
                          <a:ea typeface="Arial" pitchFamily="34" charset="0"/>
                          <a:cs typeface="Arial" pitchFamily="34" charset="0"/>
                        </a:defRPr>
                      </a:lvl6pPr>
                      <a:lvl7pPr marL="2743200" algn="l" defTabSz="914400" rtl="0" eaLnBrk="1" latinLnBrk="0" hangingPunct="1">
                        <a:defRPr sz="1800" kern="1200">
                          <a:solidFill>
                            <a:schemeClr val="dk1"/>
                          </a:solidFill>
                          <a:latin typeface="Calibri"/>
                          <a:ea typeface="Arial" pitchFamily="34" charset="0"/>
                          <a:cs typeface="Arial" pitchFamily="34" charset="0"/>
                        </a:defRPr>
                      </a:lvl7pPr>
                      <a:lvl8pPr marL="3200400" algn="l" defTabSz="914400" rtl="0" eaLnBrk="1" latinLnBrk="0" hangingPunct="1">
                        <a:defRPr sz="1800" kern="1200">
                          <a:solidFill>
                            <a:schemeClr val="dk1"/>
                          </a:solidFill>
                          <a:latin typeface="Calibri"/>
                          <a:ea typeface="Arial" pitchFamily="34" charset="0"/>
                          <a:cs typeface="Arial" pitchFamily="34" charset="0"/>
                        </a:defRPr>
                      </a:lvl8pPr>
                      <a:lvl9pPr marL="3657600" algn="l" defTabSz="914400" rtl="0" eaLnBrk="1" latinLnBrk="0" hangingPunct="1">
                        <a:defRPr sz="1800" kern="1200">
                          <a:solidFill>
                            <a:schemeClr val="dk1"/>
                          </a:solidFill>
                          <a:latin typeface="Calibri"/>
                          <a:ea typeface="Arial" pitchFamily="34" charset="0"/>
                          <a:cs typeface="Arial" pitchFamily="34" charset="0"/>
                        </a:defRPr>
                      </a:lvl9pPr>
                    </a:lstStyle>
                    <a:p>
                      <a:pPr algn="ctr"/>
                      <a:r>
                        <a:rPr lang="en-US" dirty="0"/>
                        <a:t>5</a:t>
                      </a:r>
                      <a:endParaRPr lang="en-ZA"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ea typeface="Arial" pitchFamily="34" charset="0"/>
                          <a:cs typeface="Arial" pitchFamily="34" charset="0"/>
                        </a:defRPr>
                      </a:lvl1pPr>
                      <a:lvl2pPr marL="457200" algn="l" defTabSz="914400" rtl="0" eaLnBrk="1" latinLnBrk="0" hangingPunct="1">
                        <a:defRPr sz="1800" kern="1200">
                          <a:solidFill>
                            <a:schemeClr val="dk1"/>
                          </a:solidFill>
                          <a:latin typeface="Calibri"/>
                          <a:ea typeface="Arial" pitchFamily="34" charset="0"/>
                          <a:cs typeface="Arial" pitchFamily="34" charset="0"/>
                        </a:defRPr>
                      </a:lvl2pPr>
                      <a:lvl3pPr marL="914400" algn="l" defTabSz="914400" rtl="0" eaLnBrk="1" latinLnBrk="0" hangingPunct="1">
                        <a:defRPr sz="1800" kern="1200">
                          <a:solidFill>
                            <a:schemeClr val="dk1"/>
                          </a:solidFill>
                          <a:latin typeface="Calibri"/>
                          <a:ea typeface="Arial" pitchFamily="34" charset="0"/>
                          <a:cs typeface="Arial" pitchFamily="34" charset="0"/>
                        </a:defRPr>
                      </a:lvl3pPr>
                      <a:lvl4pPr marL="1371600" algn="l" defTabSz="914400" rtl="0" eaLnBrk="1" latinLnBrk="0" hangingPunct="1">
                        <a:defRPr sz="1800" kern="1200">
                          <a:solidFill>
                            <a:schemeClr val="dk1"/>
                          </a:solidFill>
                          <a:latin typeface="Calibri"/>
                          <a:ea typeface="Arial" pitchFamily="34" charset="0"/>
                          <a:cs typeface="Arial" pitchFamily="34" charset="0"/>
                        </a:defRPr>
                      </a:lvl4pPr>
                      <a:lvl5pPr marL="1828800" algn="l" defTabSz="914400" rtl="0" eaLnBrk="1" latinLnBrk="0" hangingPunct="1">
                        <a:defRPr sz="1800" kern="1200">
                          <a:solidFill>
                            <a:schemeClr val="dk1"/>
                          </a:solidFill>
                          <a:latin typeface="Calibri"/>
                          <a:ea typeface="Arial" pitchFamily="34" charset="0"/>
                          <a:cs typeface="Arial" pitchFamily="34" charset="0"/>
                        </a:defRPr>
                      </a:lvl5pPr>
                      <a:lvl6pPr marL="2286000" algn="l" defTabSz="914400" rtl="0" eaLnBrk="1" latinLnBrk="0" hangingPunct="1">
                        <a:defRPr sz="1800" kern="1200">
                          <a:solidFill>
                            <a:schemeClr val="dk1"/>
                          </a:solidFill>
                          <a:latin typeface="Calibri"/>
                          <a:ea typeface="Arial" pitchFamily="34" charset="0"/>
                          <a:cs typeface="Arial" pitchFamily="34" charset="0"/>
                        </a:defRPr>
                      </a:lvl6pPr>
                      <a:lvl7pPr marL="2743200" algn="l" defTabSz="914400" rtl="0" eaLnBrk="1" latinLnBrk="0" hangingPunct="1">
                        <a:defRPr sz="1800" kern="1200">
                          <a:solidFill>
                            <a:schemeClr val="dk1"/>
                          </a:solidFill>
                          <a:latin typeface="Calibri"/>
                          <a:ea typeface="Arial" pitchFamily="34" charset="0"/>
                          <a:cs typeface="Arial" pitchFamily="34" charset="0"/>
                        </a:defRPr>
                      </a:lvl7pPr>
                      <a:lvl8pPr marL="3200400" algn="l" defTabSz="914400" rtl="0" eaLnBrk="1" latinLnBrk="0" hangingPunct="1">
                        <a:defRPr sz="1800" kern="1200">
                          <a:solidFill>
                            <a:schemeClr val="dk1"/>
                          </a:solidFill>
                          <a:latin typeface="Calibri"/>
                          <a:ea typeface="Arial" pitchFamily="34" charset="0"/>
                          <a:cs typeface="Arial" pitchFamily="34" charset="0"/>
                        </a:defRPr>
                      </a:lvl8pPr>
                      <a:lvl9pPr marL="3657600" algn="l" defTabSz="914400" rtl="0" eaLnBrk="1" latinLnBrk="0" hangingPunct="1">
                        <a:defRPr sz="1800" kern="1200">
                          <a:solidFill>
                            <a:schemeClr val="dk1"/>
                          </a:solidFill>
                          <a:latin typeface="Calibri"/>
                          <a:ea typeface="Arial" pitchFamily="34" charset="0"/>
                          <a:cs typeface="Arial" pitchFamily="34" charset="0"/>
                        </a:defRPr>
                      </a:lvl9pPr>
                    </a:lstStyle>
                    <a:p>
                      <a:r>
                        <a:rPr lang="en-US" dirty="0"/>
                        <a:t>Services (Eye care) (1)</a:t>
                      </a:r>
                    </a:p>
                    <a:p>
                      <a:r>
                        <a:rPr lang="en-US" dirty="0"/>
                        <a:t>Food Restaurants (4)</a:t>
                      </a:r>
                      <a:endParaRPr lang="en-ZA"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ea typeface="Arial" pitchFamily="34" charset="0"/>
                          <a:cs typeface="Arial" pitchFamily="34" charset="0"/>
                        </a:defRPr>
                      </a:lvl1pPr>
                      <a:lvl2pPr marL="457200" algn="l" defTabSz="914400" rtl="0" eaLnBrk="1" latinLnBrk="0" hangingPunct="1">
                        <a:defRPr sz="1800" kern="1200">
                          <a:solidFill>
                            <a:schemeClr val="dk1"/>
                          </a:solidFill>
                          <a:latin typeface="Calibri"/>
                          <a:ea typeface="Arial" pitchFamily="34" charset="0"/>
                          <a:cs typeface="Arial" pitchFamily="34" charset="0"/>
                        </a:defRPr>
                      </a:lvl2pPr>
                      <a:lvl3pPr marL="914400" algn="l" defTabSz="914400" rtl="0" eaLnBrk="1" latinLnBrk="0" hangingPunct="1">
                        <a:defRPr sz="1800" kern="1200">
                          <a:solidFill>
                            <a:schemeClr val="dk1"/>
                          </a:solidFill>
                          <a:latin typeface="Calibri"/>
                          <a:ea typeface="Arial" pitchFamily="34" charset="0"/>
                          <a:cs typeface="Arial" pitchFamily="34" charset="0"/>
                        </a:defRPr>
                      </a:lvl3pPr>
                      <a:lvl4pPr marL="1371600" algn="l" defTabSz="914400" rtl="0" eaLnBrk="1" latinLnBrk="0" hangingPunct="1">
                        <a:defRPr sz="1800" kern="1200">
                          <a:solidFill>
                            <a:schemeClr val="dk1"/>
                          </a:solidFill>
                          <a:latin typeface="Calibri"/>
                          <a:ea typeface="Arial" pitchFamily="34" charset="0"/>
                          <a:cs typeface="Arial" pitchFamily="34" charset="0"/>
                        </a:defRPr>
                      </a:lvl4pPr>
                      <a:lvl5pPr marL="1828800" algn="l" defTabSz="914400" rtl="0" eaLnBrk="1" latinLnBrk="0" hangingPunct="1">
                        <a:defRPr sz="1800" kern="1200">
                          <a:solidFill>
                            <a:schemeClr val="dk1"/>
                          </a:solidFill>
                          <a:latin typeface="Calibri"/>
                          <a:ea typeface="Arial" pitchFamily="34" charset="0"/>
                          <a:cs typeface="Arial" pitchFamily="34" charset="0"/>
                        </a:defRPr>
                      </a:lvl5pPr>
                      <a:lvl6pPr marL="2286000" algn="l" defTabSz="914400" rtl="0" eaLnBrk="1" latinLnBrk="0" hangingPunct="1">
                        <a:defRPr sz="1800" kern="1200">
                          <a:solidFill>
                            <a:schemeClr val="dk1"/>
                          </a:solidFill>
                          <a:latin typeface="Calibri"/>
                          <a:ea typeface="Arial" pitchFamily="34" charset="0"/>
                          <a:cs typeface="Arial" pitchFamily="34" charset="0"/>
                        </a:defRPr>
                      </a:lvl6pPr>
                      <a:lvl7pPr marL="2743200" algn="l" defTabSz="914400" rtl="0" eaLnBrk="1" latinLnBrk="0" hangingPunct="1">
                        <a:defRPr sz="1800" kern="1200">
                          <a:solidFill>
                            <a:schemeClr val="dk1"/>
                          </a:solidFill>
                          <a:latin typeface="Calibri"/>
                          <a:ea typeface="Arial" pitchFamily="34" charset="0"/>
                          <a:cs typeface="Arial" pitchFamily="34" charset="0"/>
                        </a:defRPr>
                      </a:lvl7pPr>
                      <a:lvl8pPr marL="3200400" algn="l" defTabSz="914400" rtl="0" eaLnBrk="1" latinLnBrk="0" hangingPunct="1">
                        <a:defRPr sz="1800" kern="1200">
                          <a:solidFill>
                            <a:schemeClr val="dk1"/>
                          </a:solidFill>
                          <a:latin typeface="Calibri"/>
                          <a:ea typeface="Arial" pitchFamily="34" charset="0"/>
                          <a:cs typeface="Arial" pitchFamily="34" charset="0"/>
                        </a:defRPr>
                      </a:lvl8pPr>
                      <a:lvl9pPr marL="3657600" algn="l" defTabSz="914400" rtl="0" eaLnBrk="1" latinLnBrk="0" hangingPunct="1">
                        <a:defRPr sz="1800" kern="1200">
                          <a:solidFill>
                            <a:schemeClr val="dk1"/>
                          </a:solidFill>
                          <a:latin typeface="Calibri"/>
                          <a:ea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5 are covered</a:t>
                      </a:r>
                      <a:endParaRPr lang="en-ZA" dirty="0"/>
                    </a:p>
                    <a:p>
                      <a:endParaRPr lang="en-ZA"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ea typeface="Arial" pitchFamily="34" charset="0"/>
                          <a:cs typeface="Arial" pitchFamily="34" charset="0"/>
                        </a:defRPr>
                      </a:lvl1pPr>
                      <a:lvl2pPr marL="457200" algn="l" defTabSz="914400" rtl="0" eaLnBrk="1" latinLnBrk="0" hangingPunct="1">
                        <a:defRPr sz="1800" kern="1200">
                          <a:solidFill>
                            <a:schemeClr val="dk1"/>
                          </a:solidFill>
                          <a:latin typeface="Calibri"/>
                          <a:ea typeface="Arial" pitchFamily="34" charset="0"/>
                          <a:cs typeface="Arial" pitchFamily="34" charset="0"/>
                        </a:defRPr>
                      </a:lvl2pPr>
                      <a:lvl3pPr marL="914400" algn="l" defTabSz="914400" rtl="0" eaLnBrk="1" latinLnBrk="0" hangingPunct="1">
                        <a:defRPr sz="1800" kern="1200">
                          <a:solidFill>
                            <a:schemeClr val="dk1"/>
                          </a:solidFill>
                          <a:latin typeface="Calibri"/>
                          <a:ea typeface="Arial" pitchFamily="34" charset="0"/>
                          <a:cs typeface="Arial" pitchFamily="34" charset="0"/>
                        </a:defRPr>
                      </a:lvl3pPr>
                      <a:lvl4pPr marL="1371600" algn="l" defTabSz="914400" rtl="0" eaLnBrk="1" latinLnBrk="0" hangingPunct="1">
                        <a:defRPr sz="1800" kern="1200">
                          <a:solidFill>
                            <a:schemeClr val="dk1"/>
                          </a:solidFill>
                          <a:latin typeface="Calibri"/>
                          <a:ea typeface="Arial" pitchFamily="34" charset="0"/>
                          <a:cs typeface="Arial" pitchFamily="34" charset="0"/>
                        </a:defRPr>
                      </a:lvl4pPr>
                      <a:lvl5pPr marL="1828800" algn="l" defTabSz="914400" rtl="0" eaLnBrk="1" latinLnBrk="0" hangingPunct="1">
                        <a:defRPr sz="1800" kern="1200">
                          <a:solidFill>
                            <a:schemeClr val="dk1"/>
                          </a:solidFill>
                          <a:latin typeface="Calibri"/>
                          <a:ea typeface="Arial" pitchFamily="34" charset="0"/>
                          <a:cs typeface="Arial" pitchFamily="34" charset="0"/>
                        </a:defRPr>
                      </a:lvl5pPr>
                      <a:lvl6pPr marL="2286000" algn="l" defTabSz="914400" rtl="0" eaLnBrk="1" latinLnBrk="0" hangingPunct="1">
                        <a:defRPr sz="1800" kern="1200">
                          <a:solidFill>
                            <a:schemeClr val="dk1"/>
                          </a:solidFill>
                          <a:latin typeface="Calibri"/>
                          <a:ea typeface="Arial" pitchFamily="34" charset="0"/>
                          <a:cs typeface="Arial" pitchFamily="34" charset="0"/>
                        </a:defRPr>
                      </a:lvl6pPr>
                      <a:lvl7pPr marL="2743200" algn="l" defTabSz="914400" rtl="0" eaLnBrk="1" latinLnBrk="0" hangingPunct="1">
                        <a:defRPr sz="1800" kern="1200">
                          <a:solidFill>
                            <a:schemeClr val="dk1"/>
                          </a:solidFill>
                          <a:latin typeface="Calibri"/>
                          <a:ea typeface="Arial" pitchFamily="34" charset="0"/>
                          <a:cs typeface="Arial" pitchFamily="34" charset="0"/>
                        </a:defRPr>
                      </a:lvl7pPr>
                      <a:lvl8pPr marL="3200400" algn="l" defTabSz="914400" rtl="0" eaLnBrk="1" latinLnBrk="0" hangingPunct="1">
                        <a:defRPr sz="1800" kern="1200">
                          <a:solidFill>
                            <a:schemeClr val="dk1"/>
                          </a:solidFill>
                          <a:latin typeface="Calibri"/>
                          <a:ea typeface="Arial" pitchFamily="34" charset="0"/>
                          <a:cs typeface="Arial" pitchFamily="34" charset="0"/>
                        </a:defRPr>
                      </a:lvl8pPr>
                      <a:lvl9pPr marL="3657600" algn="l" defTabSz="914400" rtl="0" eaLnBrk="1" latinLnBrk="0" hangingPunct="1">
                        <a:defRPr sz="1800" kern="1200">
                          <a:solidFill>
                            <a:schemeClr val="dk1"/>
                          </a:solidFill>
                          <a:latin typeface="Calibri"/>
                          <a:ea typeface="Arial" pitchFamily="34" charset="0"/>
                          <a:cs typeface="Arial" pitchFamily="34" charset="0"/>
                        </a:defRPr>
                      </a:lvl9pPr>
                    </a:lstStyle>
                    <a:p>
                      <a:r>
                        <a:rPr lang="en-GB" dirty="0"/>
                        <a:t>R2 096 572.08</a:t>
                      </a:r>
                      <a:endParaRPr lang="en-ZA"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xmlns="" val="1954489971"/>
                  </a:ext>
                </a:extLst>
              </a:tr>
              <a:tr h="928506">
                <a:tc>
                  <a:txBody>
                    <a:bodyPr/>
                    <a:lstStyle/>
                    <a:p>
                      <a:r>
                        <a:rPr lang="en-US" b="1" dirty="0"/>
                        <a:t>Total</a:t>
                      </a:r>
                      <a:endParaRPr lang="en-ZA" b="1"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p>
                      <a:pPr algn="ctr"/>
                      <a:r>
                        <a:rPr lang="en-US" b="1" dirty="0"/>
                        <a:t>11</a:t>
                      </a:r>
                      <a:endParaRPr lang="en-ZA" b="1"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p>
                      <a:endParaRPr lang="en-ZA" b="1"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p>
                      <a:endParaRPr lang="en-ZA" b="1"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p>
                      <a:r>
                        <a:rPr lang="en-US" b="1" dirty="0"/>
                        <a:t>R14 913 259.32</a:t>
                      </a:r>
                      <a:endParaRPr lang="en-ZA" b="1"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xmlns="" val="1536870952"/>
                  </a:ext>
                </a:extLst>
              </a:tr>
            </a:tbl>
          </a:graphicData>
        </a:graphic>
      </p:graphicFrame>
    </p:spTree>
    <p:extLst>
      <p:ext uri="{BB962C8B-B14F-4D97-AF65-F5344CB8AC3E}">
        <p14:creationId xmlns:p14="http://schemas.microsoft.com/office/powerpoint/2010/main" xmlns="" val="8256278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6264CBA-9B2D-4DCF-B904-3E94AA9D5026}"/>
              </a:ext>
            </a:extLst>
          </p:cNvPr>
          <p:cNvSpPr>
            <a:spLocks noGrp="1"/>
          </p:cNvSpPr>
          <p:nvPr>
            <p:ph type="sldNum" sz="quarter" idx="2"/>
          </p:nvPr>
        </p:nvSpPr>
        <p:spPr/>
        <p:txBody>
          <a:bodyPr/>
          <a:lstStyle/>
          <a:p>
            <a:fld id="{93AE1883-0942-4AA3-9DB2-9C7C3A0314B1}" type="slidenum">
              <a:rPr lang="en-US" smtClean="0"/>
              <a:pPr/>
              <a:t>2</a:t>
            </a:fld>
            <a:endParaRPr lang="en-US" dirty="0"/>
          </a:p>
        </p:txBody>
      </p:sp>
      <p:sp>
        <p:nvSpPr>
          <p:cNvPr id="40" name="Rectangle 39">
            <a:extLst>
              <a:ext uri="{FF2B5EF4-FFF2-40B4-BE49-F238E27FC236}">
                <a16:creationId xmlns:a16="http://schemas.microsoft.com/office/drawing/2014/main" xmlns="" id="{AB04B487-3BAE-4647-9131-AA81147411B7}"/>
              </a:ext>
            </a:extLst>
          </p:cNvPr>
          <p:cNvSpPr/>
          <p:nvPr/>
        </p:nvSpPr>
        <p:spPr>
          <a:xfrm>
            <a:off x="1187624" y="4509120"/>
            <a:ext cx="6516711" cy="1049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TextBox 9">
            <a:extLst>
              <a:ext uri="{FF2B5EF4-FFF2-40B4-BE49-F238E27FC236}">
                <a16:creationId xmlns:a16="http://schemas.microsoft.com/office/drawing/2014/main" xmlns="" id="{62EB00DC-9AD2-4ACD-8F08-571B166906F4}"/>
              </a:ext>
            </a:extLst>
          </p:cNvPr>
          <p:cNvSpPr txBox="1"/>
          <p:nvPr/>
        </p:nvSpPr>
        <p:spPr>
          <a:xfrm>
            <a:off x="1056043" y="421244"/>
            <a:ext cx="7869370" cy="528286"/>
          </a:xfrm>
          <a:prstGeom prst="rect">
            <a:avLst/>
          </a:prstGeom>
        </p:spPr>
        <p:txBody>
          <a:bodyPr lIns="0" tIns="0" rIns="0" bIns="0" rtlCol="0" anchor="t">
            <a:spAutoFit/>
          </a:bodyPr>
          <a:lstStyle/>
          <a:p>
            <a:pPr marL="0" marR="0" lvl="0" indent="0" algn="l" defTabSz="457200" rtl="0" eaLnBrk="1" fontAlgn="auto" latinLnBrk="0" hangingPunct="1">
              <a:lnSpc>
                <a:spcPts val="4400"/>
              </a:lnSpc>
              <a:spcBef>
                <a:spcPts val="0"/>
              </a:spcBef>
              <a:spcAft>
                <a:spcPts val="0"/>
              </a:spcAft>
              <a:buClrTx/>
              <a:buSzTx/>
              <a:buFontTx/>
              <a:buNone/>
              <a:tabLst/>
              <a:defRPr/>
            </a:pPr>
            <a:r>
              <a:rPr kumimoji="0" lang="en-US" sz="3600" b="1" i="0" u="none" strike="noStrike" kern="1200" cap="none" spc="286" normalizeH="0" baseline="0" noProof="0" dirty="0">
                <a:ln>
                  <a:noFill/>
                </a:ln>
                <a:solidFill>
                  <a:srgbClr val="006530"/>
                </a:solidFill>
                <a:effectLst/>
                <a:uLnTx/>
                <a:uFillTx/>
                <a:latin typeface="Arial" panose="020B0604020202020204" pitchFamily="34" charset="0"/>
                <a:ea typeface="+mn-ea"/>
                <a:cs typeface="Arial" panose="020B0604020202020204" pitchFamily="34" charset="0"/>
              </a:rPr>
              <a:t>Presentation Outline</a:t>
            </a:r>
          </a:p>
        </p:txBody>
      </p:sp>
      <p:graphicFrame>
        <p:nvGraphicFramePr>
          <p:cNvPr id="42" name="Table 42">
            <a:extLst>
              <a:ext uri="{FF2B5EF4-FFF2-40B4-BE49-F238E27FC236}">
                <a16:creationId xmlns:a16="http://schemas.microsoft.com/office/drawing/2014/main" xmlns="" id="{B16E3B02-68D7-4E0B-A4ED-07AB5490E9F0}"/>
              </a:ext>
            </a:extLst>
          </p:cNvPr>
          <p:cNvGraphicFramePr>
            <a:graphicFrameLocks noGrp="1"/>
          </p:cNvGraphicFramePr>
          <p:nvPr>
            <p:extLst>
              <p:ext uri="{D42A27DB-BD31-4B8C-83A1-F6EECF244321}">
                <p14:modId xmlns:p14="http://schemas.microsoft.com/office/powerpoint/2010/main" xmlns="" val="158047964"/>
              </p:ext>
            </p:extLst>
          </p:nvPr>
        </p:nvGraphicFramePr>
        <p:xfrm>
          <a:off x="1061123" y="1039279"/>
          <a:ext cx="6919140" cy="3128575"/>
        </p:xfrm>
        <a:graphic>
          <a:graphicData uri="http://schemas.openxmlformats.org/drawingml/2006/table">
            <a:tbl>
              <a:tblPr firstRow="1" bandRow="1">
                <a:tableStyleId>{5940675A-B579-460E-94D1-54222C63F5DA}</a:tableStyleId>
              </a:tblPr>
              <a:tblGrid>
                <a:gridCol w="691477">
                  <a:extLst>
                    <a:ext uri="{9D8B030D-6E8A-4147-A177-3AD203B41FA5}">
                      <a16:colId xmlns:a16="http://schemas.microsoft.com/office/drawing/2014/main" xmlns="" val="3459849430"/>
                    </a:ext>
                  </a:extLst>
                </a:gridCol>
                <a:gridCol w="6227663">
                  <a:extLst>
                    <a:ext uri="{9D8B030D-6E8A-4147-A177-3AD203B41FA5}">
                      <a16:colId xmlns:a16="http://schemas.microsoft.com/office/drawing/2014/main" xmlns="" val="2994027611"/>
                    </a:ext>
                  </a:extLst>
                </a:gridCol>
              </a:tblGrid>
              <a:tr h="233610">
                <a:tc>
                  <a:txBody>
                    <a:bodyPr/>
                    <a:lstStyle/>
                    <a:p>
                      <a:r>
                        <a:rPr lang="en-US" sz="2000" dirty="0">
                          <a:ln>
                            <a:solidFill>
                              <a:srgbClr val="006600"/>
                            </a:solidFill>
                          </a:ln>
                          <a:solidFill>
                            <a:srgbClr val="006600"/>
                          </a:solidFill>
                          <a:latin typeface="Arial" panose="020B0604020202020204" pitchFamily="34" charset="0"/>
                          <a:cs typeface="Arial" panose="020B0604020202020204" pitchFamily="34" charset="0"/>
                        </a:rPr>
                        <a:t>1.</a:t>
                      </a:r>
                      <a:endParaRPr lang="en-ZA" sz="2000" dirty="0">
                        <a:ln>
                          <a:solidFill>
                            <a:srgbClr val="006600"/>
                          </a:solidFill>
                        </a:ln>
                        <a:solidFill>
                          <a:srgbClr val="006600"/>
                        </a:solidFill>
                        <a:latin typeface="Arial" panose="020B0604020202020204" pitchFamily="34" charset="0"/>
                        <a:cs typeface="Arial" panose="020B0604020202020204" pitchFamily="34" charset="0"/>
                      </a:endParaRPr>
                    </a:p>
                  </a:txBody>
                  <a:tcPr/>
                </a:tc>
                <a:tc>
                  <a:txBody>
                    <a:bodyPr/>
                    <a:lstStyle/>
                    <a:p>
                      <a:r>
                        <a:rPr lang="en-ZA" sz="2000" dirty="0">
                          <a:ln>
                            <a:solidFill>
                              <a:srgbClr val="006600"/>
                            </a:solidFill>
                          </a:ln>
                          <a:solidFill>
                            <a:srgbClr val="006600"/>
                          </a:solidFill>
                          <a:latin typeface="Arial" panose="020B0604020202020204" pitchFamily="34" charset="0"/>
                          <a:cs typeface="Arial" panose="020B0604020202020204" pitchFamily="34" charset="0"/>
                        </a:rPr>
                        <a:t>Purpose </a:t>
                      </a:r>
                    </a:p>
                  </a:txBody>
                  <a:tcPr/>
                </a:tc>
                <a:extLst>
                  <a:ext uri="{0D108BD9-81ED-4DB2-BD59-A6C34878D82A}">
                    <a16:rowId xmlns:a16="http://schemas.microsoft.com/office/drawing/2014/main" xmlns="" val="3872366415"/>
                  </a:ext>
                </a:extLst>
              </a:tr>
              <a:tr h="0">
                <a:tc>
                  <a:txBody>
                    <a:bodyPr/>
                    <a:lstStyle/>
                    <a:p>
                      <a:r>
                        <a:rPr lang="en-ZA" sz="2000" dirty="0">
                          <a:ln>
                            <a:solidFill>
                              <a:srgbClr val="006600"/>
                            </a:solidFill>
                          </a:ln>
                          <a:solidFill>
                            <a:srgbClr val="006600"/>
                          </a:solidFill>
                          <a:latin typeface="Arial" panose="020B0604020202020204" pitchFamily="34" charset="0"/>
                          <a:cs typeface="Arial" panose="020B0604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a:ln>
                            <a:solidFill>
                              <a:srgbClr val="006600"/>
                            </a:solidFill>
                          </a:ln>
                          <a:solidFill>
                            <a:srgbClr val="006600"/>
                          </a:solidFill>
                          <a:latin typeface="Arial" panose="020B0604020202020204" pitchFamily="34" charset="0"/>
                          <a:cs typeface="+mn-cs"/>
                        </a:rPr>
                        <a:t>Background</a:t>
                      </a:r>
                      <a:endParaRPr lang="en-ZA" sz="2000" dirty="0">
                        <a:ln>
                          <a:solidFill>
                            <a:srgbClr val="006600"/>
                          </a:solidFill>
                        </a:ln>
                        <a:solidFill>
                          <a:srgbClr val="0066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218182572"/>
                  </a:ext>
                </a:extLst>
              </a:tr>
              <a:tr h="467219">
                <a:tc>
                  <a:txBody>
                    <a:bodyPr/>
                    <a:lstStyle/>
                    <a:p>
                      <a:r>
                        <a:rPr lang="en-US" sz="2000" dirty="0">
                          <a:ln>
                            <a:solidFill>
                              <a:srgbClr val="006600"/>
                            </a:solidFill>
                          </a:ln>
                          <a:solidFill>
                            <a:srgbClr val="006600"/>
                          </a:solidFill>
                          <a:latin typeface="Arial" panose="020B0604020202020204" pitchFamily="34" charset="0"/>
                          <a:cs typeface="Arial" panose="020B0604020202020204" pitchFamily="34" charset="0"/>
                        </a:rPr>
                        <a:t>3.</a:t>
                      </a:r>
                      <a:endParaRPr lang="en-ZA" sz="2000" dirty="0">
                        <a:ln>
                          <a:solidFill>
                            <a:srgbClr val="006600"/>
                          </a:solidFill>
                        </a:ln>
                        <a:solidFill>
                          <a:srgbClr val="006600"/>
                        </a:solidFill>
                        <a:latin typeface="Arial" panose="020B0604020202020204" pitchFamily="34" charset="0"/>
                        <a:cs typeface="Arial" panose="020B0604020202020204" pitchFamily="34" charset="0"/>
                      </a:endParaRPr>
                    </a:p>
                  </a:txBody>
                  <a:tcPr/>
                </a:tc>
                <a:tc>
                  <a:txBody>
                    <a:bodyPr/>
                    <a:lstStyle/>
                    <a:p>
                      <a:r>
                        <a:rPr lang="en-ZA" sz="2000" dirty="0">
                          <a:ln>
                            <a:solidFill>
                              <a:srgbClr val="006600"/>
                            </a:solidFill>
                          </a:ln>
                          <a:solidFill>
                            <a:srgbClr val="006600"/>
                          </a:solidFill>
                          <a:latin typeface="Arial" panose="020B0604020202020204" pitchFamily="34" charset="0"/>
                          <a:cs typeface="Arial" panose="020B0604020202020204" pitchFamily="34" charset="0"/>
                        </a:rPr>
                        <a:t>Business Recovery Programme focus areas</a:t>
                      </a:r>
                    </a:p>
                  </a:txBody>
                  <a:tcPr/>
                </a:tc>
                <a:extLst>
                  <a:ext uri="{0D108BD9-81ED-4DB2-BD59-A6C34878D82A}">
                    <a16:rowId xmlns:a16="http://schemas.microsoft.com/office/drawing/2014/main" xmlns="" val="2989911289"/>
                  </a:ext>
                </a:extLst>
              </a:tr>
              <a:tr h="467219">
                <a:tc>
                  <a:txBody>
                    <a:bodyPr/>
                    <a:lstStyle/>
                    <a:p>
                      <a:r>
                        <a:rPr lang="en-ZA" sz="2000" dirty="0">
                          <a:ln>
                            <a:solidFill>
                              <a:srgbClr val="006600"/>
                            </a:solidFill>
                          </a:ln>
                          <a:solidFill>
                            <a:srgbClr val="006600"/>
                          </a:solidFill>
                          <a:latin typeface="Arial" panose="020B0604020202020204" pitchFamily="34" charset="0"/>
                          <a:cs typeface="Arial" panose="020B0604020202020204" pitchFamily="34" charset="0"/>
                        </a:rPr>
                        <a:t>4.</a:t>
                      </a:r>
                    </a:p>
                  </a:txBody>
                  <a:tcPr/>
                </a:tc>
                <a:tc>
                  <a:txBody>
                    <a:bodyPr/>
                    <a:lstStyle/>
                    <a:p>
                      <a:r>
                        <a:rPr lang="en-ZA" sz="2000" dirty="0">
                          <a:ln>
                            <a:solidFill>
                              <a:srgbClr val="006600"/>
                            </a:solidFill>
                          </a:ln>
                          <a:solidFill>
                            <a:srgbClr val="006600"/>
                          </a:solidFill>
                          <a:latin typeface="Arial" panose="020B0604020202020204" pitchFamily="34" charset="0"/>
                          <a:cs typeface="+mn-cs"/>
                        </a:rPr>
                        <a:t>Informal Traders Support Programme</a:t>
                      </a:r>
                    </a:p>
                  </a:txBody>
                  <a:tcPr/>
                </a:tc>
                <a:extLst>
                  <a:ext uri="{0D108BD9-81ED-4DB2-BD59-A6C34878D82A}">
                    <a16:rowId xmlns:a16="http://schemas.microsoft.com/office/drawing/2014/main" xmlns="" val="3582559842"/>
                  </a:ext>
                </a:extLst>
              </a:tr>
              <a:tr h="467219">
                <a:tc>
                  <a:txBody>
                    <a:bodyPr/>
                    <a:lstStyle/>
                    <a:p>
                      <a:r>
                        <a:rPr lang="en-ZA" sz="2000" dirty="0">
                          <a:ln>
                            <a:solidFill>
                              <a:srgbClr val="006600"/>
                            </a:solidFill>
                          </a:ln>
                          <a:solidFill>
                            <a:srgbClr val="006600"/>
                          </a:solidFill>
                          <a:latin typeface="Arial" panose="020B0604020202020204" pitchFamily="34" charset="0"/>
                          <a:cs typeface="Arial" panose="020B0604020202020204" pitchFamily="34" charset="0"/>
                        </a:rPr>
                        <a:t>5.</a:t>
                      </a:r>
                    </a:p>
                  </a:txBody>
                  <a:tcPr/>
                </a:tc>
                <a:tc>
                  <a:txBody>
                    <a:bodyPr/>
                    <a:lstStyle/>
                    <a:p>
                      <a:r>
                        <a:rPr lang="en-ZA" sz="2000" dirty="0">
                          <a:ln>
                            <a:solidFill>
                              <a:srgbClr val="006600"/>
                            </a:solidFill>
                          </a:ln>
                          <a:solidFill>
                            <a:srgbClr val="006600"/>
                          </a:solidFill>
                          <a:latin typeface="Arial" panose="020B0604020202020204" pitchFamily="34" charset="0"/>
                          <a:cs typeface="Arial" panose="020B0604020202020204" pitchFamily="34" charset="0"/>
                        </a:rPr>
                        <a:t>Interim Relief Measures </a:t>
                      </a:r>
                    </a:p>
                  </a:txBody>
                  <a:tcPr/>
                </a:tc>
                <a:extLst>
                  <a:ext uri="{0D108BD9-81ED-4DB2-BD59-A6C34878D82A}">
                    <a16:rowId xmlns:a16="http://schemas.microsoft.com/office/drawing/2014/main" xmlns="" val="3584859489"/>
                  </a:ext>
                </a:extLst>
              </a:tr>
              <a:tr h="467219">
                <a:tc>
                  <a:txBody>
                    <a:bodyPr/>
                    <a:lstStyle/>
                    <a:p>
                      <a:r>
                        <a:rPr lang="en-ZA" sz="2000" dirty="0">
                          <a:ln>
                            <a:solidFill>
                              <a:srgbClr val="006600"/>
                            </a:solidFill>
                          </a:ln>
                          <a:solidFill>
                            <a:srgbClr val="006600"/>
                          </a:solidFill>
                          <a:latin typeface="Arial" panose="020B0604020202020204" pitchFamily="34" charset="0"/>
                          <a:cs typeface="Arial" panose="020B0604020202020204" pitchFamily="34" charset="0"/>
                        </a:rPr>
                        <a:t>6.</a:t>
                      </a:r>
                    </a:p>
                  </a:txBody>
                  <a:tcPr/>
                </a:tc>
                <a:tc>
                  <a:txBody>
                    <a:bodyPr/>
                    <a:lstStyle/>
                    <a:p>
                      <a:r>
                        <a:rPr lang="en-ZA" sz="2000" dirty="0">
                          <a:ln>
                            <a:solidFill>
                              <a:srgbClr val="006600"/>
                            </a:solidFill>
                          </a:ln>
                          <a:solidFill>
                            <a:srgbClr val="006600"/>
                          </a:solidFill>
                          <a:latin typeface="Arial" panose="020B0604020202020204" pitchFamily="34" charset="0"/>
                          <a:cs typeface="Arial" panose="020B0604020202020204" pitchFamily="34" charset="0"/>
                        </a:rPr>
                        <a:t>Sefa Funded Clients</a:t>
                      </a:r>
                    </a:p>
                  </a:txBody>
                  <a:tcPr/>
                </a:tc>
                <a:extLst>
                  <a:ext uri="{0D108BD9-81ED-4DB2-BD59-A6C34878D82A}">
                    <a16:rowId xmlns:a16="http://schemas.microsoft.com/office/drawing/2014/main" xmlns="" val="3025995836"/>
                  </a:ext>
                </a:extLst>
              </a:tr>
              <a:tr h="467219">
                <a:tc>
                  <a:txBody>
                    <a:bodyPr/>
                    <a:lstStyle/>
                    <a:p>
                      <a:r>
                        <a:rPr lang="en-ZA" sz="2000" dirty="0">
                          <a:ln>
                            <a:solidFill>
                              <a:srgbClr val="006600"/>
                            </a:solidFill>
                          </a:ln>
                          <a:solidFill>
                            <a:srgbClr val="006600"/>
                          </a:solidFill>
                          <a:latin typeface="Arial" panose="020B0604020202020204" pitchFamily="34" charset="0"/>
                          <a:cs typeface="Arial" panose="020B0604020202020204" pitchFamily="34" charset="0"/>
                        </a:rPr>
                        <a:t>7.</a:t>
                      </a:r>
                    </a:p>
                  </a:txBody>
                  <a:tcPr/>
                </a:tc>
                <a:tc>
                  <a:txBody>
                    <a:bodyPr/>
                    <a:lstStyle/>
                    <a:p>
                      <a:r>
                        <a:rPr lang="en-ZA" sz="2000" dirty="0">
                          <a:ln>
                            <a:solidFill>
                              <a:srgbClr val="006600"/>
                            </a:solidFill>
                          </a:ln>
                          <a:solidFill>
                            <a:srgbClr val="006600"/>
                          </a:solidFill>
                          <a:latin typeface="Arial" panose="020B0604020202020204" pitchFamily="34" charset="0"/>
                          <a:cs typeface="Arial" panose="020B0604020202020204" pitchFamily="34" charset="0"/>
                        </a:rPr>
                        <a:t>Update on the Business Recovery Package</a:t>
                      </a:r>
                    </a:p>
                  </a:txBody>
                  <a:tcPr/>
                </a:tc>
                <a:extLst>
                  <a:ext uri="{0D108BD9-81ED-4DB2-BD59-A6C34878D82A}">
                    <a16:rowId xmlns:a16="http://schemas.microsoft.com/office/drawing/2014/main" xmlns="" val="3767381660"/>
                  </a:ext>
                </a:extLst>
              </a:tr>
            </a:tbl>
          </a:graphicData>
        </a:graphic>
      </p:graphicFrame>
      <p:grpSp>
        <p:nvGrpSpPr>
          <p:cNvPr id="13" name="Group 12">
            <a:extLst>
              <a:ext uri="{FF2B5EF4-FFF2-40B4-BE49-F238E27FC236}">
                <a16:creationId xmlns:a16="http://schemas.microsoft.com/office/drawing/2014/main" xmlns="" id="{F615A52D-DE90-4349-B904-72FC21128CF5}"/>
              </a:ext>
            </a:extLst>
          </p:cNvPr>
          <p:cNvGrpSpPr/>
          <p:nvPr/>
        </p:nvGrpSpPr>
        <p:grpSpPr>
          <a:xfrm>
            <a:off x="130984" y="5773228"/>
            <a:ext cx="7573351" cy="1896493"/>
            <a:chOff x="49195" y="5263190"/>
            <a:chExt cx="8739380" cy="2135867"/>
          </a:xfrm>
        </p:grpSpPr>
        <p:pic>
          <p:nvPicPr>
            <p:cNvPr id="14" name="Picture 12">
              <a:extLst>
                <a:ext uri="{FF2B5EF4-FFF2-40B4-BE49-F238E27FC236}">
                  <a16:creationId xmlns:a16="http://schemas.microsoft.com/office/drawing/2014/main" xmlns="" id="{E2B3875A-7349-498C-BD76-7DB17302EE16}"/>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5" name="Picture 14" descr="Logo&#10;&#10;Description automatically generated">
              <a:extLst>
                <a:ext uri="{FF2B5EF4-FFF2-40B4-BE49-F238E27FC236}">
                  <a16:creationId xmlns:a16="http://schemas.microsoft.com/office/drawing/2014/main" xmlns="" id="{2E715140-AE59-466C-A9EE-D4481550B77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6" name="Picture 15" descr="Logo&#10;&#10;Description automatically generated">
              <a:extLst>
                <a:ext uri="{FF2B5EF4-FFF2-40B4-BE49-F238E27FC236}">
                  <a16:creationId xmlns:a16="http://schemas.microsoft.com/office/drawing/2014/main" xmlns="" id="{2BC24295-8EEC-4883-9270-45D9376927B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Tree>
    <p:extLst>
      <p:ext uri="{BB962C8B-B14F-4D97-AF65-F5344CB8AC3E}">
        <p14:creationId xmlns:p14="http://schemas.microsoft.com/office/powerpoint/2010/main" xmlns="" val="11601336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0D14F8D-4526-41EA-B5E6-951FBF480E31}"/>
              </a:ext>
            </a:extLst>
          </p:cNvPr>
          <p:cNvSpPr>
            <a:spLocks noGrp="1"/>
          </p:cNvSpPr>
          <p:nvPr>
            <p:ph idx="1"/>
          </p:nvPr>
        </p:nvSpPr>
        <p:spPr>
          <a:xfrm>
            <a:off x="0" y="762000"/>
            <a:ext cx="8915400" cy="5657850"/>
          </a:xfrm>
        </p:spPr>
        <p:txBody>
          <a:bodyPr>
            <a:normAutofit/>
          </a:bodyPr>
          <a:lstStyle/>
          <a:p>
            <a:pPr marL="214313" indent="-214313" algn="just">
              <a:lnSpc>
                <a:spcPct val="150000"/>
              </a:lnSpc>
            </a:pPr>
            <a:r>
              <a:rPr lang="en-US" sz="1350" dirty="0">
                <a:latin typeface="Arial" panose="020B0604020202020204" pitchFamily="34" charset="0"/>
                <a:cs typeface="Arial" panose="020B0604020202020204" pitchFamily="34" charset="0"/>
              </a:rPr>
              <a:t>Information as at 20 August 2021</a:t>
            </a:r>
          </a:p>
          <a:p>
            <a:pPr marL="214313" indent="-214313" algn="just"/>
            <a:endParaRPr lang="en-US" sz="825" dirty="0">
              <a:latin typeface="Arial" panose="020B0604020202020204" pitchFamily="34" charset="0"/>
              <a:cs typeface="Arial" panose="020B0604020202020204" pitchFamily="34" charset="0"/>
            </a:endParaRPr>
          </a:p>
          <a:p>
            <a:pPr algn="just"/>
            <a:endParaRPr lang="en-ZA" sz="1350" dirty="0">
              <a:solidFill>
                <a:srgbClr val="101010"/>
              </a:solidFill>
              <a:ea typeface="Calibri" panose="020F0502020204030204" pitchFamily="34" charset="0"/>
              <a:cs typeface="Times New Roman" panose="02020603050405020304" pitchFamily="18" charset="0"/>
            </a:endParaRPr>
          </a:p>
          <a:p>
            <a:pPr>
              <a:spcAft>
                <a:spcPts val="600"/>
              </a:spcAft>
            </a:pPr>
            <a:endParaRPr lang="en-ZA" sz="1350" dirty="0">
              <a:solidFill>
                <a:srgbClr val="61514F"/>
              </a:solidFill>
              <a:ea typeface="Calibri" panose="020F0502020204030204" pitchFamily="34" charset="0"/>
              <a:cs typeface="Lato-Black"/>
            </a:endParaRPr>
          </a:p>
          <a:p>
            <a:pPr algn="just"/>
            <a:endParaRPr lang="en-ZA" sz="1350" dirty="0">
              <a:solidFill>
                <a:srgbClr val="383838"/>
              </a:solidFill>
              <a:ea typeface="Times New Roman" panose="02020603050405020304" pitchFamily="18" charset="0"/>
            </a:endParaRPr>
          </a:p>
          <a:p>
            <a:endParaRPr lang="en-ZA" dirty="0"/>
          </a:p>
        </p:txBody>
      </p:sp>
      <p:sp>
        <p:nvSpPr>
          <p:cNvPr id="4" name="Slide Number Placeholder 3">
            <a:extLst>
              <a:ext uri="{FF2B5EF4-FFF2-40B4-BE49-F238E27FC236}">
                <a16:creationId xmlns:a16="http://schemas.microsoft.com/office/drawing/2014/main" xmlns="" id="{42050814-2A23-4ADE-983C-BC7DE528A771}"/>
              </a:ext>
            </a:extLst>
          </p:cNvPr>
          <p:cNvSpPr>
            <a:spLocks noGrp="1"/>
          </p:cNvSpPr>
          <p:nvPr>
            <p:ph type="sldNum" sz="quarter" idx="4"/>
          </p:nvPr>
        </p:nvSpPr>
        <p:spPr>
          <a:xfrm>
            <a:off x="6553200" y="5624514"/>
            <a:ext cx="2133600" cy="273844"/>
          </a:xfrm>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93AE1883-0942-4AA3-9DB2-9C7C3A0314B1}" type="slidenum">
              <a:rPr lang="en-US" smtClean="0"/>
              <a:pPr/>
              <a:t>20</a:t>
            </a:fld>
            <a:endParaRPr lang="en-US"/>
          </a:p>
        </p:txBody>
      </p:sp>
      <p:sp>
        <p:nvSpPr>
          <p:cNvPr id="8" name="AutoShape 3">
            <a:extLst>
              <a:ext uri="{FF2B5EF4-FFF2-40B4-BE49-F238E27FC236}">
                <a16:creationId xmlns:a16="http://schemas.microsoft.com/office/drawing/2014/main" xmlns="" id="{BE4B772B-CEC5-401D-9C75-33069A55B9D7}"/>
              </a:ext>
            </a:extLst>
          </p:cNvPr>
          <p:cNvSpPr>
            <a:spLocks noGrp="1"/>
          </p:cNvSpPr>
          <p:nvPr>
            <p:ph type="title"/>
          </p:nvPr>
        </p:nvSpPr>
        <p:spPr>
          <a:xfrm>
            <a:off x="0" y="19050"/>
            <a:ext cx="9144000" cy="723900"/>
          </a:xfrm>
          <a:prstGeom prst="rect">
            <a:avLst/>
          </a:prstGeom>
          <a:solidFill>
            <a:srgbClr val="146C38"/>
          </a:solidFill>
        </p:spPr>
        <p:txBody>
          <a:bodyPr>
            <a:normAutofit fontScale="90000"/>
          </a:bodyPr>
          <a:lstStyle/>
          <a:p>
            <a:r>
              <a:rPr lang="en-US" sz="2700" b="1" dirty="0">
                <a:solidFill>
                  <a:prstClr val="white"/>
                </a:solidFill>
                <a:latin typeface="Arial" panose="020B0604020202020204" pitchFamily="34" charset="0"/>
              </a:rPr>
              <a:t/>
            </a:r>
            <a:br>
              <a:rPr lang="en-US" sz="2700" b="1" dirty="0">
                <a:solidFill>
                  <a:prstClr val="white"/>
                </a:solidFill>
                <a:latin typeface="Arial" panose="020B0604020202020204" pitchFamily="34" charset="0"/>
              </a:rPr>
            </a:br>
            <a:r>
              <a:rPr lang="en-US" sz="2700" b="1" dirty="0">
                <a:solidFill>
                  <a:prstClr val="white"/>
                </a:solidFill>
                <a:latin typeface="Arial" panose="020B0604020202020204" pitchFamily="34" charset="0"/>
              </a:rPr>
              <a:t>UPDATE ON THE BUSINESS RECOVERY SUPPORT</a:t>
            </a:r>
            <a:r>
              <a:rPr lang="en-ZA" sz="4400" dirty="0">
                <a:solidFill>
                  <a:prstClr val="white"/>
                </a:solidFill>
                <a:latin typeface="Arial" panose="020B0604020202020204" pitchFamily="34" charset="0"/>
              </a:rPr>
              <a:t/>
            </a:r>
            <a:br>
              <a:rPr lang="en-ZA" sz="4400" dirty="0">
                <a:solidFill>
                  <a:prstClr val="white"/>
                </a:solidFill>
                <a:latin typeface="Arial" panose="020B0604020202020204" pitchFamily="34" charset="0"/>
              </a:rPr>
            </a:br>
            <a:endParaRPr lang="en-US" dirty="0"/>
          </a:p>
        </p:txBody>
      </p:sp>
      <p:graphicFrame>
        <p:nvGraphicFramePr>
          <p:cNvPr id="6" name="Table 5">
            <a:extLst>
              <a:ext uri="{FF2B5EF4-FFF2-40B4-BE49-F238E27FC236}">
                <a16:creationId xmlns:a16="http://schemas.microsoft.com/office/drawing/2014/main" xmlns="" id="{90A20C6E-8F82-4483-8A53-6BDFAEED736E}"/>
              </a:ext>
            </a:extLst>
          </p:cNvPr>
          <p:cNvGraphicFramePr>
            <a:graphicFrameLocks noGrp="1"/>
          </p:cNvGraphicFramePr>
          <p:nvPr>
            <p:extLst>
              <p:ext uri="{D42A27DB-BD31-4B8C-83A1-F6EECF244321}">
                <p14:modId xmlns:p14="http://schemas.microsoft.com/office/powerpoint/2010/main" xmlns="" val="3002351192"/>
              </p:ext>
            </p:extLst>
          </p:nvPr>
        </p:nvGraphicFramePr>
        <p:xfrm>
          <a:off x="152400" y="1371600"/>
          <a:ext cx="8991600" cy="3036960"/>
        </p:xfrm>
        <a:graphic>
          <a:graphicData uri="http://schemas.openxmlformats.org/drawingml/2006/table">
            <a:tbl>
              <a:tblPr firstRow="1" firstCol="1" bandRow="1"/>
              <a:tblGrid>
                <a:gridCol w="3200400">
                  <a:extLst>
                    <a:ext uri="{9D8B030D-6E8A-4147-A177-3AD203B41FA5}">
                      <a16:colId xmlns:a16="http://schemas.microsoft.com/office/drawing/2014/main" xmlns="" val="1389429593"/>
                    </a:ext>
                  </a:extLst>
                </a:gridCol>
                <a:gridCol w="1447800">
                  <a:extLst>
                    <a:ext uri="{9D8B030D-6E8A-4147-A177-3AD203B41FA5}">
                      <a16:colId xmlns:a16="http://schemas.microsoft.com/office/drawing/2014/main" xmlns="" val="2840755578"/>
                    </a:ext>
                  </a:extLst>
                </a:gridCol>
                <a:gridCol w="1295400">
                  <a:extLst>
                    <a:ext uri="{9D8B030D-6E8A-4147-A177-3AD203B41FA5}">
                      <a16:colId xmlns:a16="http://schemas.microsoft.com/office/drawing/2014/main" xmlns="" val="122958449"/>
                    </a:ext>
                  </a:extLst>
                </a:gridCol>
                <a:gridCol w="1371600">
                  <a:extLst>
                    <a:ext uri="{9D8B030D-6E8A-4147-A177-3AD203B41FA5}">
                      <a16:colId xmlns:a16="http://schemas.microsoft.com/office/drawing/2014/main" xmlns="" val="192122561"/>
                    </a:ext>
                  </a:extLst>
                </a:gridCol>
                <a:gridCol w="1676400">
                  <a:extLst>
                    <a:ext uri="{9D8B030D-6E8A-4147-A177-3AD203B41FA5}">
                      <a16:colId xmlns:a16="http://schemas.microsoft.com/office/drawing/2014/main" xmlns="" val="2338766261"/>
                    </a:ext>
                  </a:extLst>
                </a:gridCol>
              </a:tblGrid>
              <a:tr h="707016">
                <a:tc>
                  <a:txBody>
                    <a:bodyPr/>
                    <a:lstStyle/>
                    <a:p>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REGIONAL OFFICE</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KwaZulu  Natal</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Gauteng South </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Gauteng North</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TOTAL</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2233002402"/>
                  </a:ext>
                </a:extLst>
              </a:tr>
              <a:tr h="388324">
                <a:tc>
                  <a:txBody>
                    <a:bodyPr/>
                    <a:lstStyle/>
                    <a:p>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Total Number of applications received</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5949997"/>
                  </a:ext>
                </a:extLst>
              </a:tr>
              <a:tr h="388324">
                <a:tc>
                  <a:txBody>
                    <a:bodyPr/>
                    <a:lstStyle/>
                    <a:p>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Total Value of applications received</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R30 000 000</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R9 700 000</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R8 100 000</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R47 800 000</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9408323"/>
                  </a:ext>
                </a:extLst>
              </a:tr>
              <a:tr h="388324">
                <a:tc>
                  <a:txBody>
                    <a:bodyPr/>
                    <a:lstStyle/>
                    <a:p>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Total Number of applications being processed </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70874683"/>
                  </a:ext>
                </a:extLst>
              </a:tr>
              <a:tr h="388324">
                <a:tc>
                  <a:txBody>
                    <a:bodyPr/>
                    <a:lstStyle/>
                    <a:p>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Total Value of applications being processed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R15 500 000</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R2 593 000</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R1 500 000</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R19 593 000</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35220302"/>
                  </a:ext>
                </a:extLst>
              </a:tr>
              <a:tr h="388324">
                <a:tc>
                  <a:txBody>
                    <a:bodyPr/>
                    <a:lstStyle/>
                    <a:p>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Projected approvals dates </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25-08-2021</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25-08-2021</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25-08-2021</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25-08-2021</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41768319"/>
                  </a:ext>
                </a:extLst>
              </a:tr>
              <a:tr h="388324">
                <a:tc>
                  <a:txBody>
                    <a:bodyPr/>
                    <a:lstStyle/>
                    <a:p>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5790160"/>
                  </a:ext>
                </a:extLst>
              </a:tr>
            </a:tbl>
          </a:graphicData>
        </a:graphic>
      </p:graphicFrame>
    </p:spTree>
    <p:extLst>
      <p:ext uri="{BB962C8B-B14F-4D97-AF65-F5344CB8AC3E}">
        <p14:creationId xmlns:p14="http://schemas.microsoft.com/office/powerpoint/2010/main" xmlns="" val="136588365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12917B4-B9E2-4DF5-8AE1-5478E1B590F4}"/>
              </a:ext>
            </a:extLst>
          </p:cNvPr>
          <p:cNvSpPr>
            <a:spLocks noGrp="1"/>
          </p:cNvSpPr>
          <p:nvPr>
            <p:ph type="sldNum" sz="quarter" idx="2"/>
          </p:nvPr>
        </p:nvSpPr>
        <p:spPr/>
        <p:txBody>
          <a:bodyPr/>
          <a:lstStyle/>
          <a:p>
            <a:fld id="{93AE1883-0942-4AA3-9DB2-9C7C3A0314B1}" type="slidenum">
              <a:rPr lang="en-US" smtClean="0"/>
              <a:pPr/>
              <a:t>21</a:t>
            </a:fld>
            <a:endParaRPr lang="en-US" dirty="0"/>
          </a:p>
        </p:txBody>
      </p:sp>
      <p:grpSp>
        <p:nvGrpSpPr>
          <p:cNvPr id="3" name="Group 2">
            <a:extLst>
              <a:ext uri="{FF2B5EF4-FFF2-40B4-BE49-F238E27FC236}">
                <a16:creationId xmlns:a16="http://schemas.microsoft.com/office/drawing/2014/main" xmlns="" id="{77388F0E-2B26-4E9B-B69D-6DFD4FFD46B9}"/>
              </a:ext>
            </a:extLst>
          </p:cNvPr>
          <p:cNvGrpSpPr/>
          <p:nvPr/>
        </p:nvGrpSpPr>
        <p:grpSpPr>
          <a:xfrm>
            <a:off x="3869453" y="107825"/>
            <a:ext cx="5144277" cy="5143501"/>
            <a:chOff x="3992725" y="857250"/>
            <a:chExt cx="5144277" cy="5143501"/>
          </a:xfrm>
        </p:grpSpPr>
        <p:sp>
          <p:nvSpPr>
            <p:cNvPr id="4" name="AutoShape 2">
              <a:extLst>
                <a:ext uri="{FF2B5EF4-FFF2-40B4-BE49-F238E27FC236}">
                  <a16:creationId xmlns:a16="http://schemas.microsoft.com/office/drawing/2014/main" xmlns="" id="{ADE6D8E9-D231-4601-9692-6760E84288C4}"/>
                </a:ext>
              </a:extLst>
            </p:cNvPr>
            <p:cNvSpPr/>
            <p:nvPr/>
          </p:nvSpPr>
          <p:spPr>
            <a:xfrm>
              <a:off x="3992725" y="2918843"/>
              <a:ext cx="1028856" cy="1027303"/>
            </a:xfrm>
            <a:prstGeom prst="rect">
              <a:avLst/>
            </a:prstGeom>
            <a:solidFill>
              <a:srgbClr val="C8994B"/>
            </a:solidFill>
            <a:ln w="28575">
              <a:solidFill>
                <a:schemeClr val="bg1"/>
              </a:solidFill>
            </a:ln>
          </p:spPr>
        </p:sp>
        <p:pic>
          <p:nvPicPr>
            <p:cNvPr id="5" name="Picture 3">
              <a:extLst>
                <a:ext uri="{FF2B5EF4-FFF2-40B4-BE49-F238E27FC236}">
                  <a16:creationId xmlns:a16="http://schemas.microsoft.com/office/drawing/2014/main" xmlns="" id="{1A8140DA-6E64-409E-80E2-1F84E01659C4}"/>
                </a:ext>
              </a:extLst>
            </p:cNvPr>
            <p:cNvPicPr>
              <a:picLocks noChangeAspect="1"/>
            </p:cNvPicPr>
            <p:nvPr/>
          </p:nvPicPr>
          <p:blipFill>
            <a:blip r:embed="rId2" cstate="print"/>
            <a:srcRect l="21832" r="21832"/>
            <a:stretch>
              <a:fillRect/>
            </a:stretch>
          </p:blipFill>
          <p:spPr>
            <a:xfrm>
              <a:off x="7079291" y="3946146"/>
              <a:ext cx="2057711" cy="2054605"/>
            </a:xfrm>
            <a:prstGeom prst="rect">
              <a:avLst/>
            </a:prstGeom>
            <a:ln w="28575">
              <a:solidFill>
                <a:schemeClr val="bg1"/>
              </a:solidFill>
            </a:ln>
          </p:spPr>
        </p:pic>
        <p:pic>
          <p:nvPicPr>
            <p:cNvPr id="6" name="Picture 4">
              <a:extLst>
                <a:ext uri="{FF2B5EF4-FFF2-40B4-BE49-F238E27FC236}">
                  <a16:creationId xmlns:a16="http://schemas.microsoft.com/office/drawing/2014/main" xmlns="" id="{12E1D118-84DB-46D9-9E22-2E608BDDE7C2}"/>
                </a:ext>
              </a:extLst>
            </p:cNvPr>
            <p:cNvPicPr>
              <a:picLocks noChangeAspect="1"/>
            </p:cNvPicPr>
            <p:nvPr/>
          </p:nvPicPr>
          <p:blipFill>
            <a:blip r:embed="rId3" cstate="print"/>
            <a:srcRect l="16637" r="16637"/>
            <a:stretch>
              <a:fillRect/>
            </a:stretch>
          </p:blipFill>
          <p:spPr>
            <a:xfrm>
              <a:off x="5021580" y="2918843"/>
              <a:ext cx="2057711" cy="2054605"/>
            </a:xfrm>
            <a:prstGeom prst="rect">
              <a:avLst/>
            </a:prstGeom>
            <a:ln w="28575">
              <a:solidFill>
                <a:schemeClr val="bg1"/>
              </a:solidFill>
            </a:ln>
          </p:spPr>
        </p:pic>
        <p:pic>
          <p:nvPicPr>
            <p:cNvPr id="7" name="Picture 5">
              <a:extLst>
                <a:ext uri="{FF2B5EF4-FFF2-40B4-BE49-F238E27FC236}">
                  <a16:creationId xmlns:a16="http://schemas.microsoft.com/office/drawing/2014/main" xmlns="" id="{F4B43BCD-70E1-44B4-B4B3-30E37EF7917E}"/>
                </a:ext>
              </a:extLst>
            </p:cNvPr>
            <p:cNvPicPr>
              <a:picLocks noChangeAspect="1"/>
            </p:cNvPicPr>
            <p:nvPr/>
          </p:nvPicPr>
          <p:blipFill>
            <a:blip r:embed="rId4" cstate="print"/>
            <a:srcRect t="12533" b="12533"/>
            <a:stretch>
              <a:fillRect/>
            </a:stretch>
          </p:blipFill>
          <p:spPr>
            <a:xfrm>
              <a:off x="3992725" y="4973448"/>
              <a:ext cx="2057711" cy="1027303"/>
            </a:xfrm>
            <a:prstGeom prst="rect">
              <a:avLst/>
            </a:prstGeom>
            <a:ln w="28575">
              <a:solidFill>
                <a:schemeClr val="bg1"/>
              </a:solidFill>
            </a:ln>
          </p:spPr>
        </p:pic>
        <p:pic>
          <p:nvPicPr>
            <p:cNvPr id="8" name="Picture 6">
              <a:extLst>
                <a:ext uri="{FF2B5EF4-FFF2-40B4-BE49-F238E27FC236}">
                  <a16:creationId xmlns:a16="http://schemas.microsoft.com/office/drawing/2014/main" xmlns="" id="{CFB29FA1-B8F6-4730-95D6-DAA4B16B08F8}"/>
                </a:ext>
              </a:extLst>
            </p:cNvPr>
            <p:cNvPicPr>
              <a:picLocks noChangeAspect="1"/>
            </p:cNvPicPr>
            <p:nvPr/>
          </p:nvPicPr>
          <p:blipFill>
            <a:blip r:embed="rId5" cstate="print"/>
            <a:srcRect t="16692" b="16692"/>
            <a:stretch>
              <a:fillRect/>
            </a:stretch>
          </p:blipFill>
          <p:spPr>
            <a:xfrm>
              <a:off x="3992725" y="3942651"/>
              <a:ext cx="1028856" cy="1027303"/>
            </a:xfrm>
            <a:prstGeom prst="rect">
              <a:avLst/>
            </a:prstGeom>
            <a:ln w="28575">
              <a:solidFill>
                <a:schemeClr val="bg1"/>
              </a:solidFill>
            </a:ln>
          </p:spPr>
        </p:pic>
        <p:sp>
          <p:nvSpPr>
            <p:cNvPr id="9" name="AutoShape 7">
              <a:extLst>
                <a:ext uri="{FF2B5EF4-FFF2-40B4-BE49-F238E27FC236}">
                  <a16:creationId xmlns:a16="http://schemas.microsoft.com/office/drawing/2014/main" xmlns="" id="{0F3049F8-8A36-4365-A94C-C4391367164D}"/>
                </a:ext>
              </a:extLst>
            </p:cNvPr>
            <p:cNvSpPr/>
            <p:nvPr/>
          </p:nvSpPr>
          <p:spPr>
            <a:xfrm>
              <a:off x="7079291" y="2918843"/>
              <a:ext cx="2057711" cy="1027303"/>
            </a:xfrm>
            <a:prstGeom prst="rect">
              <a:avLst/>
            </a:prstGeom>
            <a:solidFill>
              <a:srgbClr val="146C38"/>
            </a:solidFill>
            <a:ln w="28575">
              <a:solidFill>
                <a:schemeClr val="bg1"/>
              </a:solidFill>
            </a:ln>
          </p:spPr>
        </p:sp>
        <p:sp>
          <p:nvSpPr>
            <p:cNvPr id="10" name="AutoShape 8">
              <a:extLst>
                <a:ext uri="{FF2B5EF4-FFF2-40B4-BE49-F238E27FC236}">
                  <a16:creationId xmlns:a16="http://schemas.microsoft.com/office/drawing/2014/main" xmlns="" id="{BE5C71D5-473C-43B4-9C6B-B8A410B0F87F}"/>
                </a:ext>
              </a:extLst>
            </p:cNvPr>
            <p:cNvSpPr/>
            <p:nvPr/>
          </p:nvSpPr>
          <p:spPr>
            <a:xfrm>
              <a:off x="6050435" y="4973448"/>
              <a:ext cx="1028856" cy="1027303"/>
            </a:xfrm>
            <a:prstGeom prst="rect">
              <a:avLst/>
            </a:prstGeom>
            <a:solidFill>
              <a:srgbClr val="C8994B"/>
            </a:solidFill>
            <a:ln w="28575">
              <a:solidFill>
                <a:schemeClr val="bg1"/>
              </a:solidFill>
            </a:ln>
          </p:spPr>
        </p:sp>
        <p:pic>
          <p:nvPicPr>
            <p:cNvPr id="11" name="Picture 9">
              <a:extLst>
                <a:ext uri="{FF2B5EF4-FFF2-40B4-BE49-F238E27FC236}">
                  <a16:creationId xmlns:a16="http://schemas.microsoft.com/office/drawing/2014/main" xmlns="" id="{8DBC3883-FBFB-44F3-ADDC-E27D3C2E9384}"/>
                </a:ext>
              </a:extLst>
            </p:cNvPr>
            <p:cNvPicPr>
              <a:picLocks noChangeAspect="1"/>
            </p:cNvPicPr>
            <p:nvPr/>
          </p:nvPicPr>
          <p:blipFill>
            <a:blip r:embed="rId6" cstate="print"/>
            <a:srcRect t="12533" b="12533"/>
            <a:stretch>
              <a:fillRect/>
            </a:stretch>
          </p:blipFill>
          <p:spPr>
            <a:xfrm>
              <a:off x="5021580" y="1891541"/>
              <a:ext cx="2057711" cy="1027303"/>
            </a:xfrm>
            <a:prstGeom prst="rect">
              <a:avLst/>
            </a:prstGeom>
            <a:ln w="28575">
              <a:solidFill>
                <a:schemeClr val="bg1"/>
              </a:solidFill>
            </a:ln>
          </p:spPr>
        </p:pic>
        <p:sp>
          <p:nvSpPr>
            <p:cNvPr id="12" name="AutoShape 10">
              <a:extLst>
                <a:ext uri="{FF2B5EF4-FFF2-40B4-BE49-F238E27FC236}">
                  <a16:creationId xmlns:a16="http://schemas.microsoft.com/office/drawing/2014/main" xmlns="" id="{AB09C92B-FDA3-49D5-AA1A-DA3C9EF58CF0}"/>
                </a:ext>
              </a:extLst>
            </p:cNvPr>
            <p:cNvSpPr/>
            <p:nvPr/>
          </p:nvSpPr>
          <p:spPr>
            <a:xfrm>
              <a:off x="6050435" y="857250"/>
              <a:ext cx="1028856" cy="1034291"/>
            </a:xfrm>
            <a:prstGeom prst="rect">
              <a:avLst/>
            </a:prstGeom>
            <a:solidFill>
              <a:srgbClr val="146C38"/>
            </a:solidFill>
            <a:ln w="28575">
              <a:solidFill>
                <a:schemeClr val="bg1"/>
              </a:solidFill>
            </a:ln>
          </p:spPr>
        </p:sp>
        <p:pic>
          <p:nvPicPr>
            <p:cNvPr id="13" name="Picture 11">
              <a:extLst>
                <a:ext uri="{FF2B5EF4-FFF2-40B4-BE49-F238E27FC236}">
                  <a16:creationId xmlns:a16="http://schemas.microsoft.com/office/drawing/2014/main" xmlns="" id="{7E75AFDD-A4A9-4627-A7E9-C78C77A15866}"/>
                </a:ext>
              </a:extLst>
            </p:cNvPr>
            <p:cNvPicPr>
              <a:picLocks noChangeAspect="1"/>
            </p:cNvPicPr>
            <p:nvPr/>
          </p:nvPicPr>
          <p:blipFill>
            <a:blip r:embed="rId7" cstate="print"/>
            <a:srcRect l="16574" r="16574"/>
            <a:stretch>
              <a:fillRect/>
            </a:stretch>
          </p:blipFill>
          <p:spPr>
            <a:xfrm>
              <a:off x="7079291" y="857250"/>
              <a:ext cx="2057710" cy="2061593"/>
            </a:xfrm>
            <a:prstGeom prst="rect">
              <a:avLst/>
            </a:prstGeom>
            <a:ln w="28575">
              <a:solidFill>
                <a:schemeClr val="bg1"/>
              </a:solidFill>
            </a:ln>
          </p:spPr>
        </p:pic>
      </p:grpSp>
      <p:sp>
        <p:nvSpPr>
          <p:cNvPr id="14" name="TextBox 13">
            <a:extLst>
              <a:ext uri="{FF2B5EF4-FFF2-40B4-BE49-F238E27FC236}">
                <a16:creationId xmlns:a16="http://schemas.microsoft.com/office/drawing/2014/main" xmlns="" id="{8912567E-887B-4CFF-9A15-A3C36FBE7AC5}"/>
              </a:ext>
            </a:extLst>
          </p:cNvPr>
          <p:cNvSpPr txBox="1"/>
          <p:nvPr/>
        </p:nvSpPr>
        <p:spPr>
          <a:xfrm>
            <a:off x="395536" y="2804531"/>
            <a:ext cx="4667693" cy="557140"/>
          </a:xfrm>
          <a:prstGeom prst="rect">
            <a:avLst/>
          </a:prstGeom>
        </p:spPr>
        <p:txBody>
          <a:bodyPr lIns="0" tIns="0" rIns="0" bIns="0" rtlCol="0" anchor="t">
            <a:spAutoFit/>
          </a:bodyPr>
          <a:lstStyle/>
          <a:p>
            <a:pPr marL="0" marR="0" lvl="0" indent="0" algn="l" defTabSz="457200" rtl="0" eaLnBrk="1" fontAlgn="auto" latinLnBrk="0" hangingPunct="1">
              <a:lnSpc>
                <a:spcPts val="4667"/>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46C38"/>
                </a:solidFill>
                <a:effectLst/>
                <a:uLnTx/>
                <a:uFillTx/>
                <a:latin typeface="Arial" panose="020B0604020202020204" pitchFamily="34" charset="0"/>
                <a:ea typeface="+mn-ea"/>
                <a:cs typeface="Arial" panose="020B0604020202020204" pitchFamily="34" charset="0"/>
              </a:rPr>
              <a:t>Thank You!</a:t>
            </a:r>
          </a:p>
        </p:txBody>
      </p:sp>
      <p:grpSp>
        <p:nvGrpSpPr>
          <p:cNvPr id="19" name="Group 18">
            <a:extLst>
              <a:ext uri="{FF2B5EF4-FFF2-40B4-BE49-F238E27FC236}">
                <a16:creationId xmlns:a16="http://schemas.microsoft.com/office/drawing/2014/main" xmlns="" id="{B0923375-0B53-4802-B17A-6705BB4EC896}"/>
              </a:ext>
            </a:extLst>
          </p:cNvPr>
          <p:cNvGrpSpPr/>
          <p:nvPr/>
        </p:nvGrpSpPr>
        <p:grpSpPr>
          <a:xfrm>
            <a:off x="169084" y="5334000"/>
            <a:ext cx="7573351" cy="1896493"/>
            <a:chOff x="49195" y="5263190"/>
            <a:chExt cx="8739380" cy="2135867"/>
          </a:xfrm>
        </p:grpSpPr>
        <p:pic>
          <p:nvPicPr>
            <p:cNvPr id="20" name="Picture 12">
              <a:extLst>
                <a:ext uri="{FF2B5EF4-FFF2-40B4-BE49-F238E27FC236}">
                  <a16:creationId xmlns:a16="http://schemas.microsoft.com/office/drawing/2014/main" xmlns="" id="{A3487907-4B41-40CF-B63F-2B42DB0F7C13}"/>
                </a:ext>
              </a:extLst>
            </p:cNvPr>
            <p:cNvPicPr>
              <a:picLocks noChangeAspect="1"/>
            </p:cNvPicPr>
            <p:nvPr/>
          </p:nvPicPr>
          <p:blipFill>
            <a:blip r:embed="rId8" cstate="print"/>
            <a:srcRect l="4701" r="4701"/>
            <a:stretch>
              <a:fillRect/>
            </a:stretch>
          </p:blipFill>
          <p:spPr>
            <a:xfrm>
              <a:off x="49195" y="5263190"/>
              <a:ext cx="1935014" cy="2135867"/>
            </a:xfrm>
            <a:prstGeom prst="rect">
              <a:avLst/>
            </a:prstGeom>
          </p:spPr>
        </p:pic>
        <p:pic>
          <p:nvPicPr>
            <p:cNvPr id="21" name="Picture 20" descr="Logo&#10;&#10;Description automatically generated">
              <a:extLst>
                <a:ext uri="{FF2B5EF4-FFF2-40B4-BE49-F238E27FC236}">
                  <a16:creationId xmlns:a16="http://schemas.microsoft.com/office/drawing/2014/main" xmlns="" id="{D606BCC3-31E4-4E81-AA49-F03776CCC1DF}"/>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22" name="Picture 21" descr="Logo&#10;&#10;Description automatically generated">
              <a:extLst>
                <a:ext uri="{FF2B5EF4-FFF2-40B4-BE49-F238E27FC236}">
                  <a16:creationId xmlns:a16="http://schemas.microsoft.com/office/drawing/2014/main" xmlns="" id="{3BEC80A7-9B55-4B89-AACD-B6A26D46B859}"/>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Tree>
    <p:extLst>
      <p:ext uri="{BB962C8B-B14F-4D97-AF65-F5344CB8AC3E}">
        <p14:creationId xmlns:p14="http://schemas.microsoft.com/office/powerpoint/2010/main" xmlns="" val="351978063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4019067-B27B-47C2-A12C-3A5DAAD026E9}"/>
              </a:ext>
            </a:extLst>
          </p:cNvPr>
          <p:cNvSpPr>
            <a:spLocks noGrp="1"/>
          </p:cNvSpPr>
          <p:nvPr>
            <p:ph type="sldNum" sz="quarter" idx="2"/>
          </p:nvPr>
        </p:nvSpPr>
        <p:spPr/>
        <p:txBody>
          <a:bodyPr/>
          <a:lstStyle/>
          <a:p>
            <a:fld id="{93AE1883-0942-4AA3-9DB2-9C7C3A0314B1}" type="slidenum">
              <a:rPr lang="en-US" smtClean="0"/>
              <a:pPr/>
              <a:t>22</a:t>
            </a:fld>
            <a:endParaRPr lang="en-US" dirty="0"/>
          </a:p>
        </p:txBody>
      </p:sp>
      <p:pic>
        <p:nvPicPr>
          <p:cNvPr id="3" name="Picture 2">
            <a:extLst>
              <a:ext uri="{FF2B5EF4-FFF2-40B4-BE49-F238E27FC236}">
                <a16:creationId xmlns:a16="http://schemas.microsoft.com/office/drawing/2014/main" xmlns="" id="{F7A62487-90CA-4331-9CB8-47757731E5A2}"/>
              </a:ext>
            </a:extLst>
          </p:cNvPr>
          <p:cNvPicPr>
            <a:picLocks noChangeAspect="1"/>
          </p:cNvPicPr>
          <p:nvPr/>
        </p:nvPicPr>
        <p:blipFill>
          <a:blip r:embed="rId2" cstate="print">
            <a:alphaModFix amt="19999"/>
          </a:blip>
          <a:srcRect l="16503" r="16503"/>
          <a:stretch>
            <a:fillRect/>
          </a:stretch>
        </p:blipFill>
        <p:spPr>
          <a:xfrm>
            <a:off x="92410" y="119385"/>
            <a:ext cx="4893445" cy="5184576"/>
          </a:xfrm>
          <a:prstGeom prst="rect">
            <a:avLst/>
          </a:prstGeom>
        </p:spPr>
      </p:pic>
      <p:sp>
        <p:nvSpPr>
          <p:cNvPr id="4" name="TextBox 19">
            <a:extLst>
              <a:ext uri="{FF2B5EF4-FFF2-40B4-BE49-F238E27FC236}">
                <a16:creationId xmlns:a16="http://schemas.microsoft.com/office/drawing/2014/main" xmlns="" id="{94EE9194-47B8-4028-9C85-22DAE082B9C7}"/>
              </a:ext>
            </a:extLst>
          </p:cNvPr>
          <p:cNvSpPr txBox="1"/>
          <p:nvPr/>
        </p:nvSpPr>
        <p:spPr>
          <a:xfrm>
            <a:off x="5410814" y="205044"/>
            <a:ext cx="3392089" cy="486352"/>
          </a:xfrm>
          <a:prstGeom prst="rect">
            <a:avLst/>
          </a:prstGeom>
        </p:spPr>
        <p:txBody>
          <a:bodyPr lIns="0" tIns="0" rIns="0" bIns="0" rtlCol="0" anchor="t">
            <a:spAutoFit/>
          </a:bodyPr>
          <a:lstStyle/>
          <a:p>
            <a:pPr marL="0" marR="0" lvl="0" indent="0" algn="ctr" defTabSz="457200" rtl="0" eaLnBrk="1" fontAlgn="auto" latinLnBrk="0" hangingPunct="1">
              <a:lnSpc>
                <a:spcPts val="4095"/>
              </a:lnSpc>
              <a:spcBef>
                <a:spcPts val="0"/>
              </a:spcBef>
              <a:spcAft>
                <a:spcPts val="0"/>
              </a:spcAft>
              <a:buClrTx/>
              <a:buSzTx/>
              <a:buFontTx/>
              <a:buNone/>
              <a:tabLst/>
              <a:defRPr/>
            </a:pPr>
            <a:r>
              <a:rPr kumimoji="0" lang="en-US" sz="3150" b="1" i="0" u="none" strike="noStrike" kern="1200" cap="none" spc="15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REACH OUT</a:t>
            </a:r>
          </a:p>
        </p:txBody>
      </p:sp>
      <p:sp>
        <p:nvSpPr>
          <p:cNvPr id="6" name="TextBox 5">
            <a:extLst>
              <a:ext uri="{FF2B5EF4-FFF2-40B4-BE49-F238E27FC236}">
                <a16:creationId xmlns:a16="http://schemas.microsoft.com/office/drawing/2014/main" xmlns="" id="{EBE1BC8D-D887-443A-9490-B5D5F4972084}"/>
              </a:ext>
            </a:extLst>
          </p:cNvPr>
          <p:cNvSpPr txBox="1"/>
          <p:nvPr/>
        </p:nvSpPr>
        <p:spPr>
          <a:xfrm>
            <a:off x="5283683" y="940641"/>
            <a:ext cx="3646350" cy="493981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 of Small Business Development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77 Meintjies Street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Sunnyside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+27 861 843 384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info@dsbd.gov.za</a:t>
            </a: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www.dsbd.gov.za</a:t>
            </a: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9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Small Enterprise Development Agency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Fields, Office Block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1066 Burnett Street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Hatfield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+27 12 441 1000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info@seda.gov.za</a:t>
            </a: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www.seda.org.za</a:t>
            </a: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ZA"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Small Enterprise Finance Agency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lgn="ctr">
              <a:buSzPts val="1000"/>
              <a:tabLst>
                <a:tab pos="457200" algn="l"/>
              </a:tabLst>
            </a:pP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Byls Bridge Office Park, </a:t>
            </a:r>
            <a:b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Cnr Olievenhoutbosch Street &amp; Jean Avenue, Building 14 , Block D </a:t>
            </a:r>
            <a:b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11 Byls Bridge Boulevard </a:t>
            </a:r>
            <a:b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Highveld Extension 73 </a:t>
            </a:r>
            <a:b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Centurion</a:t>
            </a:r>
          </a:p>
          <a:p>
            <a:pPr lvl="0" algn="ctr">
              <a:buSzPts val="1000"/>
              <a:tabLst>
                <a:tab pos="457200" algn="l"/>
              </a:tabLst>
            </a:pP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0157 </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lvl="0" algn="ctr">
              <a:buSzPts val="1000"/>
              <a:tabLst>
                <a:tab pos="457200" algn="l"/>
              </a:tabLst>
            </a:pP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+27 12 748 9600 </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lvl="0" algn="ctr">
              <a:buSzPts val="1000"/>
              <a:tabLst>
                <a:tab pos="457200" algn="l"/>
              </a:tabLst>
            </a:pPr>
            <a:r>
              <a:rPr lang="en-ZA" sz="900" u="none" strike="noStrike" dirty="0">
                <a:solidFill>
                  <a:srgbClr val="EE7B00"/>
                </a:solidFill>
                <a:effectLst/>
                <a:latin typeface="Arial" panose="020B0604020202020204" pitchFamily="34" charset="0"/>
                <a:ea typeface="Calibri" panose="020F0502020204030204" pitchFamily="34" charset="0"/>
                <a:cs typeface="Arial" panose="020B0604020202020204" pitchFamily="34" charset="0"/>
                <a:hlinkClick r:id="rId7"/>
              </a:rPr>
              <a:t>helpline@sefa.org.za</a:t>
            </a: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lvl="0" algn="ctr">
              <a:buSzPts val="1000"/>
              <a:tabLst>
                <a:tab pos="457200" algn="l"/>
              </a:tabLst>
            </a:pP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hlinkClick r:id="rId8"/>
              </a:rPr>
              <a:t>www.sefa.org.za</a:t>
            </a: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xmlns="" id="{CABAC1D0-FCE4-45B8-AFD7-23E3BBA1B63C}"/>
              </a:ext>
            </a:extLst>
          </p:cNvPr>
          <p:cNvGrpSpPr/>
          <p:nvPr/>
        </p:nvGrpSpPr>
        <p:grpSpPr>
          <a:xfrm>
            <a:off x="169084" y="5334000"/>
            <a:ext cx="7573351" cy="1896493"/>
            <a:chOff x="49195" y="5263190"/>
            <a:chExt cx="8739380" cy="2135867"/>
          </a:xfrm>
        </p:grpSpPr>
        <p:pic>
          <p:nvPicPr>
            <p:cNvPr id="12" name="Picture 12">
              <a:extLst>
                <a:ext uri="{FF2B5EF4-FFF2-40B4-BE49-F238E27FC236}">
                  <a16:creationId xmlns:a16="http://schemas.microsoft.com/office/drawing/2014/main" xmlns="" id="{5BF6DE00-F59D-4525-936A-0599F2071252}"/>
                </a:ext>
              </a:extLst>
            </p:cNvPr>
            <p:cNvPicPr>
              <a:picLocks noChangeAspect="1"/>
            </p:cNvPicPr>
            <p:nvPr/>
          </p:nvPicPr>
          <p:blipFill>
            <a:blip r:embed="rId9" cstate="print"/>
            <a:srcRect l="4701" r="4701"/>
            <a:stretch>
              <a:fillRect/>
            </a:stretch>
          </p:blipFill>
          <p:spPr>
            <a:xfrm>
              <a:off x="49195" y="5263190"/>
              <a:ext cx="1935014" cy="2135867"/>
            </a:xfrm>
            <a:prstGeom prst="rect">
              <a:avLst/>
            </a:prstGeom>
          </p:spPr>
        </p:pic>
        <p:pic>
          <p:nvPicPr>
            <p:cNvPr id="13" name="Picture 12" descr="Logo&#10;&#10;Description automatically generated">
              <a:extLst>
                <a:ext uri="{FF2B5EF4-FFF2-40B4-BE49-F238E27FC236}">
                  <a16:creationId xmlns:a16="http://schemas.microsoft.com/office/drawing/2014/main" xmlns="" id="{096DC3A2-1DED-4DD1-AE28-70ECA009BF56}"/>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4" name="Picture 13" descr="Logo&#10;&#10;Description automatically generated">
              <a:extLst>
                <a:ext uri="{FF2B5EF4-FFF2-40B4-BE49-F238E27FC236}">
                  <a16:creationId xmlns:a16="http://schemas.microsoft.com/office/drawing/2014/main" xmlns="" id="{1309A716-B06C-44C0-919A-478DC56359F9}"/>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Tree>
    <p:extLst>
      <p:ext uri="{BB962C8B-B14F-4D97-AF65-F5344CB8AC3E}">
        <p14:creationId xmlns:p14="http://schemas.microsoft.com/office/powerpoint/2010/main" xmlns="" val="17039377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3</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7973888" cy="461665"/>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PURPOSE</a:t>
            </a:r>
            <a:endParaRPr lang="en-ZA" sz="2400"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xmlns="" id="{6A953F30-2695-4864-81AB-C28E306F85C5}"/>
              </a:ext>
            </a:extLst>
          </p:cNvPr>
          <p:cNvGrpSpPr/>
          <p:nvPr/>
        </p:nvGrpSpPr>
        <p:grpSpPr>
          <a:xfrm>
            <a:off x="275249" y="5408103"/>
            <a:ext cx="7573351" cy="1896493"/>
            <a:chOff x="49195" y="5263190"/>
            <a:chExt cx="8739380" cy="2135867"/>
          </a:xfrm>
        </p:grpSpPr>
        <p:pic>
          <p:nvPicPr>
            <p:cNvPr id="10" name="Picture 12">
              <a:extLst>
                <a:ext uri="{FF2B5EF4-FFF2-40B4-BE49-F238E27FC236}">
                  <a16:creationId xmlns:a16="http://schemas.microsoft.com/office/drawing/2014/main" xmlns="" id="{F8E19A87-F843-40AB-978E-F3F44972541B}"/>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BBC9FA6E-C551-47C4-B9DB-5FDFE986D2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BF046D59-74C5-48E6-9F57-F1EB88003A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3" name="TextBox 2">
            <a:extLst>
              <a:ext uri="{FF2B5EF4-FFF2-40B4-BE49-F238E27FC236}">
                <a16:creationId xmlns:a16="http://schemas.microsoft.com/office/drawing/2014/main" xmlns="" id="{53EB22D0-04BA-49A9-A876-A21F4151C491}"/>
              </a:ext>
            </a:extLst>
          </p:cNvPr>
          <p:cNvSpPr txBox="1"/>
          <p:nvPr/>
        </p:nvSpPr>
        <p:spPr>
          <a:xfrm>
            <a:off x="-9525" y="764704"/>
            <a:ext cx="9144000" cy="3595856"/>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To inform the Portfolio Committee on:</a:t>
            </a:r>
          </a:p>
          <a:p>
            <a:pPr algn="just"/>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impact of the recent looting and unrest</a:t>
            </a:r>
          </a:p>
          <a:p>
            <a:pPr algn="just"/>
            <a:r>
              <a:rPr lang="en-US"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initiatives put in place to support formal and informal businesses through the Department of Small Business Development and its agency's the Small Enterprise Development Agency (Seda) and the Small Enterprise Finance Agency (</a:t>
            </a:r>
            <a:r>
              <a:rPr lang="en-US" b="1" dirty="0">
                <a:latin typeface="Arial" panose="020B0604020202020204" pitchFamily="34" charset="0"/>
                <a:cs typeface="Arial" panose="020B0604020202020204" pitchFamily="34" charset="0"/>
              </a:rPr>
              <a:t>sefa</a:t>
            </a:r>
            <a:r>
              <a:rPr lang="en-US" dirty="0">
                <a:latin typeface="Arial" panose="020B0604020202020204" pitchFamily="34" charset="0"/>
                <a:cs typeface="Arial" panose="020B0604020202020204" pitchFamily="34" charset="0"/>
              </a:rPr>
              <a:t>) to ensure stabilization of the economy </a:t>
            </a:r>
          </a:p>
          <a:p>
            <a:pPr algn="just">
              <a:lnSpc>
                <a:spcPct val="150000"/>
              </a:lnSpc>
            </a:pPr>
            <a:endParaRPr lang="en-ZA" sz="2000" dirty="0">
              <a:solidFill>
                <a:srgbClr val="FF0000"/>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en-ZA" dirty="0">
              <a:latin typeface="Arial" panose="020B0604020202020204" pitchFamily="34" charset="0"/>
              <a:ea typeface="Batang" panose="02030600000101010101" pitchFamily="18" charset="-127"/>
            </a:endParaRPr>
          </a:p>
        </p:txBody>
      </p:sp>
    </p:spTree>
    <p:extLst>
      <p:ext uri="{BB962C8B-B14F-4D97-AF65-F5344CB8AC3E}">
        <p14:creationId xmlns:p14="http://schemas.microsoft.com/office/powerpoint/2010/main" xmlns="" val="1269992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4</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7973888" cy="461665"/>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BACKGROUND</a:t>
            </a:r>
            <a:r>
              <a:rPr lang="en-US" sz="2400" dirty="0">
                <a:solidFill>
                  <a:prstClr val="white"/>
                </a:solidFill>
                <a:latin typeface="Arial" panose="020B0604020202020204" pitchFamily="34" charset="0"/>
              </a:rPr>
              <a:t> </a:t>
            </a:r>
            <a:endParaRPr lang="en-ZA" sz="2400"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xmlns="" id="{6A953F30-2695-4864-81AB-C28E306F85C5}"/>
              </a:ext>
            </a:extLst>
          </p:cNvPr>
          <p:cNvGrpSpPr/>
          <p:nvPr/>
        </p:nvGrpSpPr>
        <p:grpSpPr>
          <a:xfrm>
            <a:off x="275249" y="5408103"/>
            <a:ext cx="7573351" cy="1896493"/>
            <a:chOff x="49195" y="5263190"/>
            <a:chExt cx="8739380" cy="2135867"/>
          </a:xfrm>
        </p:grpSpPr>
        <p:pic>
          <p:nvPicPr>
            <p:cNvPr id="10" name="Picture 12">
              <a:extLst>
                <a:ext uri="{FF2B5EF4-FFF2-40B4-BE49-F238E27FC236}">
                  <a16:creationId xmlns:a16="http://schemas.microsoft.com/office/drawing/2014/main" xmlns="" id="{F8E19A87-F843-40AB-978E-F3F44972541B}"/>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BBC9FA6E-C551-47C4-B9DB-5FDFE986D2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BF046D59-74C5-48E6-9F57-F1EB88003A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3" name="TextBox 2">
            <a:extLst>
              <a:ext uri="{FF2B5EF4-FFF2-40B4-BE49-F238E27FC236}">
                <a16:creationId xmlns:a16="http://schemas.microsoft.com/office/drawing/2014/main" xmlns="" id="{53EB22D0-04BA-49A9-A876-A21F4151C491}"/>
              </a:ext>
            </a:extLst>
          </p:cNvPr>
          <p:cNvSpPr txBox="1"/>
          <p:nvPr/>
        </p:nvSpPr>
        <p:spPr>
          <a:xfrm>
            <a:off x="-9525" y="764704"/>
            <a:ext cx="9144000" cy="6550511"/>
          </a:xfrm>
          <a:prstGeom prst="rect">
            <a:avLst/>
          </a:prstGeom>
          <a:noFill/>
        </p:spPr>
        <p:txBody>
          <a:bodyPr wrap="square" rtlCol="0">
            <a:spAutoFit/>
          </a:bodyPr>
          <a:lstStyle/>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SMMEs in both the informal and formal sector who operate in the affected provinces and cities have been affected by the recent riots and looting.</a:t>
            </a:r>
          </a:p>
          <a:p>
            <a:pPr algn="just"/>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SMMEs across all sectors who have retail, production or office space in the city streets and malls have had their goods and equipment looted and or damaged.  </a:t>
            </a:r>
          </a:p>
          <a:p>
            <a:pPr algn="just"/>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The Impact is not only on the informal and formal SMME retail sector, but even in all other sectors including the services sectors whereby either equipment has been looted and or damage as well as the damage to property.</a:t>
            </a:r>
          </a:p>
          <a:p>
            <a:pPr algn="just"/>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In addition, taverns and shebeens which were closed due to the level 4 restrictions, have suffered with their alcohol stock being looted</a:t>
            </a:r>
          </a:p>
          <a:p>
            <a:pPr algn="just"/>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Destruction of the business infrastructure has been severe. We need to mobilize resources to restore law and order in order to protect property and safeguard economic infrastructure. </a:t>
            </a:r>
          </a:p>
          <a:p>
            <a:pPr algn="just"/>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Disruptions in the supply chains more especially in cases where stock is not able to reach shelves, Informal businesses not able to ply their trade resulting in loss of income to SMMEs, this will lead to increased poverty, unemployment and decrease in the growth of the GDP.</a:t>
            </a:r>
          </a:p>
          <a:p>
            <a:pPr algn="just">
              <a:lnSpc>
                <a:spcPct val="150000"/>
              </a:lnSpc>
            </a:pPr>
            <a:endParaRPr lang="en-ZA" sz="2000" dirty="0">
              <a:solidFill>
                <a:srgbClr val="FF0000"/>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en-ZA" dirty="0">
              <a:latin typeface="Arial" panose="020B0604020202020204" pitchFamily="34" charset="0"/>
              <a:ea typeface="Batang" panose="02030600000101010101" pitchFamily="18" charset="-127"/>
            </a:endParaRPr>
          </a:p>
        </p:txBody>
      </p:sp>
    </p:spTree>
    <p:extLst>
      <p:ext uri="{BB962C8B-B14F-4D97-AF65-F5344CB8AC3E}">
        <p14:creationId xmlns:p14="http://schemas.microsoft.com/office/powerpoint/2010/main" xmlns="" val="6086224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1A8CF99-1A15-9846-8969-F304D01B95A3}"/>
              </a:ext>
            </a:extLst>
          </p:cNvPr>
          <p:cNvSpPr/>
          <p:nvPr/>
        </p:nvSpPr>
        <p:spPr>
          <a:xfrm>
            <a:off x="1884077" y="2439387"/>
            <a:ext cx="2517872" cy="3629648"/>
          </a:xfrm>
          <a:prstGeom prst="rect">
            <a:avLst/>
          </a:prstGeom>
        </p:spPr>
        <p:txBody>
          <a:bodyPr wrap="square">
            <a:spAutoFit/>
          </a:bodyPr>
          <a:lstStyle/>
          <a:p>
            <a:pPr marL="257175" indent="-257175" algn="just">
              <a:buFont typeface="+mj-lt"/>
              <a:buAutoNum type="arabicPeriod"/>
            </a:pPr>
            <a:r>
              <a:rPr lang="en-ZA" sz="1350" b="1" dirty="0">
                <a:solidFill>
                  <a:srgbClr val="333333"/>
                </a:solidFill>
                <a:latin typeface="Lato"/>
              </a:rPr>
              <a:t>Hard Lockdown: </a:t>
            </a:r>
            <a:r>
              <a:rPr lang="en-ZA" sz="1050" dirty="0">
                <a:solidFill>
                  <a:srgbClr val="333333"/>
                </a:solidFill>
                <a:latin typeface="Lato"/>
              </a:rPr>
              <a:t>The economy is still reeling from the 2020 hard lockdown</a:t>
            </a:r>
          </a:p>
          <a:p>
            <a:pPr lvl="1" algn="just">
              <a:lnSpc>
                <a:spcPct val="150000"/>
              </a:lnSpc>
            </a:pPr>
            <a:endParaRPr lang="en-ZA" sz="1050" dirty="0">
              <a:solidFill>
                <a:srgbClr val="333333"/>
              </a:solidFill>
              <a:latin typeface="Lato"/>
            </a:endParaRPr>
          </a:p>
          <a:p>
            <a:pPr marL="257175" indent="-257175" algn="just">
              <a:buFont typeface="+mj-lt"/>
              <a:buAutoNum type="arabicPeriod"/>
            </a:pPr>
            <a:r>
              <a:rPr lang="en-ZA" sz="1350" b="1" dirty="0">
                <a:solidFill>
                  <a:srgbClr val="333333"/>
                </a:solidFill>
                <a:latin typeface="Lato"/>
              </a:rPr>
              <a:t>Lockdown level 4 when unrest erupted</a:t>
            </a:r>
          </a:p>
          <a:p>
            <a:pPr marL="257175" indent="-257175" algn="just">
              <a:buFont typeface="Arial" panose="020B0604020202020204" pitchFamily="34" charset="0"/>
              <a:buChar char="•"/>
            </a:pPr>
            <a:r>
              <a:rPr lang="en-ZA" sz="1050" dirty="0">
                <a:solidFill>
                  <a:srgbClr val="333333"/>
                </a:solidFill>
                <a:latin typeface="Lato"/>
              </a:rPr>
              <a:t>Trade: Restricted businesses operations -  20h00</a:t>
            </a:r>
          </a:p>
          <a:p>
            <a:pPr marL="214313" lvl="1" indent="-214313" algn="just">
              <a:lnSpc>
                <a:spcPts val="2250"/>
              </a:lnSpc>
              <a:buFont typeface="Arial" panose="020B0604020202020204" pitchFamily="34" charset="0"/>
              <a:buChar char="•"/>
            </a:pPr>
            <a:r>
              <a:rPr lang="en-ZA" sz="1050" dirty="0">
                <a:solidFill>
                  <a:srgbClr val="333333"/>
                </a:solidFill>
                <a:latin typeface="Lato"/>
              </a:rPr>
              <a:t>Prohibition of sit-down meals</a:t>
            </a:r>
          </a:p>
          <a:p>
            <a:pPr marL="214313" lvl="1" indent="-214313" algn="just">
              <a:lnSpc>
                <a:spcPts val="2250"/>
              </a:lnSpc>
              <a:buFont typeface="Arial" panose="020B0604020202020204" pitchFamily="34" charset="0"/>
              <a:buChar char="•"/>
            </a:pPr>
            <a:r>
              <a:rPr lang="en-ZA" sz="1050" dirty="0">
                <a:solidFill>
                  <a:srgbClr val="333333"/>
                </a:solidFill>
                <a:latin typeface="Lato"/>
              </a:rPr>
              <a:t>Prohibition of liquor sales</a:t>
            </a:r>
          </a:p>
          <a:p>
            <a:pPr marL="214313" indent="-214313" algn="just">
              <a:lnSpc>
                <a:spcPts val="2250"/>
              </a:lnSpc>
              <a:buFont typeface="Arial" panose="020B0604020202020204" pitchFamily="34" charset="0"/>
              <a:buChar char="•"/>
            </a:pPr>
            <a:r>
              <a:rPr lang="en-ZA" sz="1050" dirty="0">
                <a:solidFill>
                  <a:srgbClr val="333333"/>
                </a:solidFill>
                <a:latin typeface="Lato"/>
              </a:rPr>
              <a:t>Tourism: Prohibition of leisure travel in and out of Gauteng</a:t>
            </a:r>
          </a:p>
          <a:p>
            <a:pPr marL="214313" indent="-214313" algn="just">
              <a:lnSpc>
                <a:spcPts val="2250"/>
              </a:lnSpc>
              <a:buFont typeface="Arial" panose="020B0604020202020204" pitchFamily="34" charset="0"/>
              <a:buChar char="•"/>
            </a:pPr>
            <a:r>
              <a:rPr lang="en-ZA" sz="1050" dirty="0">
                <a:solidFill>
                  <a:srgbClr val="333333"/>
                </a:solidFill>
                <a:latin typeface="Lato"/>
              </a:rPr>
              <a:t>The cross-cutting  limit to 50% occupancy of floor space,  including employees</a:t>
            </a:r>
            <a:r>
              <a:rPr lang="en-US" sz="1050" dirty="0">
                <a:solidFill>
                  <a:srgbClr val="333333"/>
                </a:solidFill>
                <a:latin typeface="Lato"/>
              </a:rPr>
              <a:t>.</a:t>
            </a:r>
            <a:endParaRPr lang="en-ZA" sz="1350" dirty="0"/>
          </a:p>
        </p:txBody>
      </p:sp>
      <p:sp>
        <p:nvSpPr>
          <p:cNvPr id="9" name="Rectangle 8">
            <a:extLst>
              <a:ext uri="{FF2B5EF4-FFF2-40B4-BE49-F238E27FC236}">
                <a16:creationId xmlns:a16="http://schemas.microsoft.com/office/drawing/2014/main" xmlns="" id="{4EAAD9A4-FC8C-4C47-B897-78D3344298D2}"/>
              </a:ext>
            </a:extLst>
          </p:cNvPr>
          <p:cNvSpPr/>
          <p:nvPr/>
        </p:nvSpPr>
        <p:spPr>
          <a:xfrm>
            <a:off x="7466" y="2038100"/>
            <a:ext cx="1765953" cy="2408673"/>
          </a:xfrm>
          <a:prstGeom prst="rect">
            <a:avLst/>
          </a:prstGeom>
        </p:spPr>
        <p:txBody>
          <a:bodyPr wrap="square">
            <a:spAutoFit/>
          </a:bodyPr>
          <a:lstStyle/>
          <a:p>
            <a:pPr>
              <a:lnSpc>
                <a:spcPts val="2250"/>
              </a:lnSpc>
            </a:pPr>
            <a:r>
              <a:rPr lang="en-ZA" sz="1350" b="1" dirty="0">
                <a:solidFill>
                  <a:srgbClr val="333333"/>
                </a:solidFill>
                <a:latin typeface="Lato"/>
              </a:rPr>
              <a:t>A fragile pre-COVID-19 base</a:t>
            </a:r>
          </a:p>
          <a:p>
            <a:pPr marL="214313" indent="-214313">
              <a:lnSpc>
                <a:spcPts val="2250"/>
              </a:lnSpc>
              <a:buFont typeface="Arial" panose="020B0604020202020204" pitchFamily="34" charset="0"/>
              <a:buChar char="•"/>
            </a:pPr>
            <a:r>
              <a:rPr lang="en-ZA" sz="1050" dirty="0">
                <a:solidFill>
                  <a:srgbClr val="333333"/>
                </a:solidFill>
                <a:latin typeface="Lato"/>
              </a:rPr>
              <a:t>low economic growth rates </a:t>
            </a:r>
          </a:p>
          <a:p>
            <a:pPr marL="214313" indent="-214313">
              <a:lnSpc>
                <a:spcPts val="2250"/>
              </a:lnSpc>
              <a:buFont typeface="Arial" panose="020B0604020202020204" pitchFamily="34" charset="0"/>
              <a:buChar char="•"/>
            </a:pPr>
            <a:r>
              <a:rPr lang="en-ZA" sz="1050" dirty="0">
                <a:solidFill>
                  <a:srgbClr val="333333"/>
                </a:solidFill>
                <a:latin typeface="Lato"/>
              </a:rPr>
              <a:t>Unemployment,</a:t>
            </a:r>
          </a:p>
          <a:p>
            <a:pPr marL="214313" indent="-214313">
              <a:lnSpc>
                <a:spcPts val="2250"/>
              </a:lnSpc>
              <a:buFont typeface="Arial" panose="020B0604020202020204" pitchFamily="34" charset="0"/>
              <a:buChar char="•"/>
            </a:pPr>
            <a:r>
              <a:rPr lang="en-ZA" sz="1050" dirty="0">
                <a:solidFill>
                  <a:srgbClr val="333333"/>
                </a:solidFill>
                <a:latin typeface="Lato"/>
              </a:rPr>
              <a:t>Poverty, </a:t>
            </a:r>
          </a:p>
          <a:p>
            <a:pPr marL="214313" indent="-214313">
              <a:lnSpc>
                <a:spcPts val="2250"/>
              </a:lnSpc>
              <a:buFont typeface="Arial" panose="020B0604020202020204" pitchFamily="34" charset="0"/>
              <a:buChar char="•"/>
            </a:pPr>
            <a:r>
              <a:rPr lang="en-ZA" sz="1050" dirty="0">
                <a:solidFill>
                  <a:srgbClr val="333333"/>
                </a:solidFill>
                <a:latin typeface="Lato"/>
              </a:rPr>
              <a:t>Inequality</a:t>
            </a:r>
          </a:p>
          <a:p>
            <a:pPr marL="214313" indent="-214313">
              <a:lnSpc>
                <a:spcPts val="2250"/>
              </a:lnSpc>
              <a:buFont typeface="Arial" panose="020B0604020202020204" pitchFamily="34" charset="0"/>
              <a:buChar char="•"/>
            </a:pPr>
            <a:r>
              <a:rPr lang="en-ZA" sz="1050" dirty="0">
                <a:solidFill>
                  <a:srgbClr val="333333"/>
                </a:solidFill>
                <a:latin typeface="Lato"/>
              </a:rPr>
              <a:t>formal employment</a:t>
            </a:r>
          </a:p>
        </p:txBody>
      </p:sp>
      <p:sp>
        <p:nvSpPr>
          <p:cNvPr id="7" name="Rectangle 6">
            <a:extLst>
              <a:ext uri="{FF2B5EF4-FFF2-40B4-BE49-F238E27FC236}">
                <a16:creationId xmlns:a16="http://schemas.microsoft.com/office/drawing/2014/main" xmlns="" id="{5BE56D72-B110-EB41-A156-7959BB2F9010}"/>
              </a:ext>
            </a:extLst>
          </p:cNvPr>
          <p:cNvSpPr/>
          <p:nvPr/>
        </p:nvSpPr>
        <p:spPr>
          <a:xfrm>
            <a:off x="4544172" y="2208510"/>
            <a:ext cx="2394340" cy="3916778"/>
          </a:xfrm>
          <a:prstGeom prst="rect">
            <a:avLst/>
          </a:prstGeom>
        </p:spPr>
        <p:txBody>
          <a:bodyPr wrap="square">
            <a:spAutoFit/>
          </a:bodyPr>
          <a:lstStyle/>
          <a:p>
            <a:r>
              <a:rPr lang="en-ZA" sz="1350" b="1" dirty="0">
                <a:solidFill>
                  <a:srgbClr val="333333"/>
                </a:solidFill>
                <a:latin typeface="Lato"/>
              </a:rPr>
              <a:t>Emerging protest-induced considerations </a:t>
            </a:r>
          </a:p>
          <a:p>
            <a:endParaRPr lang="en-ZA" sz="1350" u="sng" dirty="0"/>
          </a:p>
          <a:p>
            <a:pPr marL="214313" indent="-214313" algn="just">
              <a:lnSpc>
                <a:spcPts val="2250"/>
              </a:lnSpc>
              <a:buFont typeface="Arial" panose="020B0604020202020204" pitchFamily="34" charset="0"/>
              <a:buChar char="•"/>
            </a:pPr>
            <a:r>
              <a:rPr lang="en-ZA" sz="1050" dirty="0">
                <a:solidFill>
                  <a:srgbClr val="333333"/>
                </a:solidFill>
                <a:latin typeface="Lato"/>
              </a:rPr>
              <a:t>Ransacked malls and shopping centers (</a:t>
            </a:r>
            <a:r>
              <a:rPr lang="en-ZA" sz="1050" dirty="0">
                <a:solidFill>
                  <a:srgbClr val="C00000"/>
                </a:solidFill>
                <a:latin typeface="Lato"/>
              </a:rPr>
              <a:t>investor sentiment</a:t>
            </a:r>
            <a:r>
              <a:rPr lang="en-ZA" sz="1050" dirty="0">
                <a:solidFill>
                  <a:srgbClr val="333333"/>
                </a:solidFill>
                <a:latin typeface="Lato"/>
              </a:rPr>
              <a:t>)</a:t>
            </a:r>
          </a:p>
          <a:p>
            <a:pPr marL="214313" indent="-214313" algn="just">
              <a:lnSpc>
                <a:spcPts val="2250"/>
              </a:lnSpc>
              <a:buFont typeface="Arial" panose="020B0604020202020204" pitchFamily="34" charset="0"/>
              <a:buChar char="•"/>
            </a:pPr>
            <a:r>
              <a:rPr lang="en-ZA" sz="1050" dirty="0">
                <a:solidFill>
                  <a:srgbClr val="333333"/>
                </a:solidFill>
                <a:latin typeface="Lato"/>
              </a:rPr>
              <a:t>Destruction of infrastructure</a:t>
            </a:r>
          </a:p>
          <a:p>
            <a:pPr marL="214313" indent="-214313" algn="just">
              <a:lnSpc>
                <a:spcPts val="2250"/>
              </a:lnSpc>
              <a:buFont typeface="Arial" panose="020B0604020202020204" pitchFamily="34" charset="0"/>
              <a:buChar char="•"/>
            </a:pPr>
            <a:r>
              <a:rPr lang="en-ZA" sz="1050" dirty="0">
                <a:solidFill>
                  <a:srgbClr val="333333"/>
                </a:solidFill>
                <a:latin typeface="Lato"/>
              </a:rPr>
              <a:t>Restricted Mobility &amp; burned trucks (</a:t>
            </a:r>
            <a:r>
              <a:rPr lang="en-ZA" sz="1050" dirty="0">
                <a:solidFill>
                  <a:srgbClr val="C00000"/>
                </a:solidFill>
                <a:latin typeface="Lato"/>
              </a:rPr>
              <a:t> impact on supplies</a:t>
            </a:r>
            <a:r>
              <a:rPr lang="en-ZA" sz="1050" dirty="0">
                <a:solidFill>
                  <a:srgbClr val="333333"/>
                </a:solidFill>
                <a:latin typeface="Lato"/>
              </a:rPr>
              <a:t>)</a:t>
            </a:r>
          </a:p>
          <a:p>
            <a:pPr marL="214313" indent="-214313" algn="just">
              <a:lnSpc>
                <a:spcPts val="2250"/>
              </a:lnSpc>
              <a:buFont typeface="Arial" panose="020B0604020202020204" pitchFamily="34" charset="0"/>
              <a:buChar char="•"/>
            </a:pPr>
            <a:r>
              <a:rPr lang="en-ZA" sz="1050" dirty="0">
                <a:solidFill>
                  <a:srgbClr val="333333"/>
                </a:solidFill>
                <a:latin typeface="Lato"/>
              </a:rPr>
              <a:t>Looting (</a:t>
            </a:r>
            <a:r>
              <a:rPr lang="en-ZA" sz="1050" dirty="0">
                <a:solidFill>
                  <a:srgbClr val="C00000"/>
                </a:solidFill>
                <a:latin typeface="Lato"/>
              </a:rPr>
              <a:t>Further decimation of businesses</a:t>
            </a:r>
            <a:r>
              <a:rPr lang="en-ZA" sz="1050" dirty="0">
                <a:solidFill>
                  <a:srgbClr val="333333"/>
                </a:solidFill>
                <a:latin typeface="Lato"/>
              </a:rPr>
              <a:t>, especially those that do not have business insurance)</a:t>
            </a:r>
          </a:p>
          <a:p>
            <a:pPr marL="214313" indent="-214313" algn="just">
              <a:lnSpc>
                <a:spcPts val="2250"/>
              </a:lnSpc>
              <a:buFont typeface="Arial" panose="020B0604020202020204" pitchFamily="34" charset="0"/>
              <a:buChar char="•"/>
            </a:pPr>
            <a:r>
              <a:rPr lang="en-ZA" sz="1050" dirty="0">
                <a:solidFill>
                  <a:srgbClr val="333333"/>
                </a:solidFill>
                <a:latin typeface="Lato"/>
              </a:rPr>
              <a:t>More job losses</a:t>
            </a:r>
          </a:p>
          <a:p>
            <a:pPr marL="214313" indent="-214313" algn="just">
              <a:lnSpc>
                <a:spcPts val="2250"/>
              </a:lnSpc>
              <a:buFont typeface="Arial" panose="020B0604020202020204" pitchFamily="34" charset="0"/>
              <a:buChar char="•"/>
            </a:pPr>
            <a:r>
              <a:rPr lang="en-US" sz="1050" dirty="0">
                <a:solidFill>
                  <a:srgbClr val="333333"/>
                </a:solidFill>
                <a:latin typeface="Lato"/>
              </a:rPr>
              <a:t>A likely surge in informal employment</a:t>
            </a:r>
            <a:endParaRPr lang="en-ZA" sz="1050" dirty="0">
              <a:solidFill>
                <a:srgbClr val="333333"/>
              </a:solidFill>
              <a:latin typeface="Lato"/>
            </a:endParaRPr>
          </a:p>
        </p:txBody>
      </p:sp>
      <p:sp>
        <p:nvSpPr>
          <p:cNvPr id="8" name="TextBox 7">
            <a:extLst>
              <a:ext uri="{FF2B5EF4-FFF2-40B4-BE49-F238E27FC236}">
                <a16:creationId xmlns:a16="http://schemas.microsoft.com/office/drawing/2014/main" xmlns="" id="{A84AA300-4667-3447-A5CB-7C0359A70BC5}"/>
              </a:ext>
            </a:extLst>
          </p:cNvPr>
          <p:cNvSpPr txBox="1"/>
          <p:nvPr/>
        </p:nvSpPr>
        <p:spPr>
          <a:xfrm>
            <a:off x="7049169" y="2152669"/>
            <a:ext cx="2046251" cy="406265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350" b="1" dirty="0">
                <a:solidFill>
                  <a:srgbClr val="333333"/>
                </a:solidFill>
                <a:latin typeface="Lato"/>
              </a:rPr>
              <a:t>Implications</a:t>
            </a:r>
          </a:p>
          <a:p>
            <a:endParaRPr lang="en-US" sz="1350" b="1" dirty="0">
              <a:solidFill>
                <a:srgbClr val="333333"/>
              </a:solidFill>
              <a:latin typeface="Lato"/>
            </a:endParaRPr>
          </a:p>
          <a:p>
            <a:pPr marL="214313" indent="-214313" algn="just">
              <a:buFont typeface="Arial" panose="020B0604020202020204" pitchFamily="34" charset="0"/>
              <a:buChar char="•"/>
            </a:pPr>
            <a:r>
              <a:rPr lang="en-US" sz="1050" dirty="0">
                <a:solidFill>
                  <a:srgbClr val="333333"/>
                </a:solidFill>
                <a:latin typeface="Lato"/>
              </a:rPr>
              <a:t>An increasing need for social security amid the existing fiscal pressures. </a:t>
            </a:r>
          </a:p>
          <a:p>
            <a:pPr marL="214313" indent="-214313" algn="just">
              <a:buFont typeface="Arial" panose="020B0604020202020204" pitchFamily="34" charset="0"/>
              <a:buChar char="•"/>
            </a:pPr>
            <a:endParaRPr lang="en-US" sz="1050" dirty="0">
              <a:solidFill>
                <a:srgbClr val="333333"/>
              </a:solidFill>
              <a:latin typeface="Lato"/>
            </a:endParaRPr>
          </a:p>
          <a:p>
            <a:pPr marL="214313" indent="-214313" algn="just">
              <a:buFont typeface="Arial" panose="020B0604020202020204" pitchFamily="34" charset="0"/>
              <a:buChar char="•"/>
            </a:pPr>
            <a:r>
              <a:rPr lang="en-US" sz="1050" dirty="0">
                <a:solidFill>
                  <a:srgbClr val="333333"/>
                </a:solidFill>
                <a:latin typeface="Lato"/>
              </a:rPr>
              <a:t>Compounded health problems in the coming few weeks (the stalled vaccine rollout and new infections)</a:t>
            </a:r>
          </a:p>
          <a:p>
            <a:pPr marL="214313" indent="-214313" algn="just">
              <a:buFont typeface="Arial" panose="020B0604020202020204" pitchFamily="34" charset="0"/>
              <a:buChar char="•"/>
            </a:pPr>
            <a:endParaRPr lang="en-US" sz="1050" dirty="0">
              <a:solidFill>
                <a:srgbClr val="333333"/>
              </a:solidFill>
              <a:latin typeface="Lato"/>
            </a:endParaRPr>
          </a:p>
          <a:p>
            <a:pPr marL="214313" indent="-214313" algn="just">
              <a:buFont typeface="Arial" panose="020B0604020202020204" pitchFamily="34" charset="0"/>
              <a:buChar char="•"/>
            </a:pPr>
            <a:r>
              <a:rPr lang="en-US" sz="1050" dirty="0">
                <a:solidFill>
                  <a:srgbClr val="333333"/>
                </a:solidFill>
                <a:latin typeface="Lato"/>
              </a:rPr>
              <a:t>Delayed  economic recovery - Borrowing from the recent (March 2021) IMF study;</a:t>
            </a:r>
          </a:p>
          <a:p>
            <a:pPr marL="557213" lvl="1" indent="-214313" algn="just">
              <a:buFont typeface="Wingdings" pitchFamily="2" charset="2"/>
              <a:buChar char="ü"/>
            </a:pPr>
            <a:r>
              <a:rPr lang="en-ZA" sz="1050" dirty="0">
                <a:solidFill>
                  <a:srgbClr val="333333"/>
                </a:solidFill>
                <a:latin typeface="Lato"/>
              </a:rPr>
              <a:t>GDP will likely remain about a %point below year-on-year, until 1.5 years after protests. </a:t>
            </a:r>
          </a:p>
          <a:p>
            <a:pPr marL="557213" lvl="1" indent="-214313" algn="just">
              <a:buFont typeface="Wingdings" pitchFamily="2" charset="2"/>
              <a:buChar char="ü"/>
            </a:pPr>
            <a:r>
              <a:rPr lang="en-ZA" sz="1050" dirty="0">
                <a:solidFill>
                  <a:srgbClr val="333333"/>
                </a:solidFill>
                <a:latin typeface="Lato"/>
              </a:rPr>
              <a:t>An average social unrest episode causes a 1.4 %point drop in returns over a two-week event window.</a:t>
            </a:r>
            <a:endParaRPr lang="en-US" sz="1050" dirty="0">
              <a:solidFill>
                <a:srgbClr val="333333"/>
              </a:solidFill>
              <a:latin typeface="Lato"/>
            </a:endParaRPr>
          </a:p>
        </p:txBody>
      </p:sp>
      <p:pic>
        <p:nvPicPr>
          <p:cNvPr id="378882" name="Picture 2" descr="What do you call the disease caused by the novel coronavirus? Covid-19">
            <a:extLst>
              <a:ext uri="{FF2B5EF4-FFF2-40B4-BE49-F238E27FC236}">
                <a16:creationId xmlns:a16="http://schemas.microsoft.com/office/drawing/2014/main" xmlns="" id="{D39C77D5-F420-4A4D-A0A8-774D448FBAB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96937" y="1635574"/>
            <a:ext cx="383495" cy="38349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ight Brace 2">
            <a:extLst>
              <a:ext uri="{FF2B5EF4-FFF2-40B4-BE49-F238E27FC236}">
                <a16:creationId xmlns:a16="http://schemas.microsoft.com/office/drawing/2014/main" xmlns="" id="{16B1E633-A113-3542-A8E2-98C8DBCEEEAA}"/>
              </a:ext>
            </a:extLst>
          </p:cNvPr>
          <p:cNvSpPr/>
          <p:nvPr/>
        </p:nvSpPr>
        <p:spPr>
          <a:xfrm>
            <a:off x="6839807" y="2242933"/>
            <a:ext cx="217620" cy="3700109"/>
          </a:xfrm>
          <a:prstGeom prst="rightBrace">
            <a:avLst>
              <a:gd name="adj1" fmla="val 2775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pic>
        <p:nvPicPr>
          <p:cNvPr id="378884" name="Picture 4" descr="28,107 BEST Red Plus Sign IMAGES, STOCK PHOTOS &amp; VECTORS | Adobe Stock">
            <a:extLst>
              <a:ext uri="{FF2B5EF4-FFF2-40B4-BE49-F238E27FC236}">
                <a16:creationId xmlns:a16="http://schemas.microsoft.com/office/drawing/2014/main" xmlns="" id="{4D03357C-02CF-EC47-B9F6-2EA2E1D1FA9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0414" y="3996420"/>
            <a:ext cx="380677" cy="38067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28,107 BEST Red Plus Sign IMAGES, STOCK PHOTOS &amp; VECTORS | Adobe Stock">
            <a:extLst>
              <a:ext uri="{FF2B5EF4-FFF2-40B4-BE49-F238E27FC236}">
                <a16:creationId xmlns:a16="http://schemas.microsoft.com/office/drawing/2014/main" xmlns="" id="{EFFDF233-7158-8245-8C89-7BAC6D90ED1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34965" y="3996420"/>
            <a:ext cx="380677" cy="380677"/>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What do you call the disease caused by the novel coronavirus? Covid-19">
            <a:extLst>
              <a:ext uri="{FF2B5EF4-FFF2-40B4-BE49-F238E27FC236}">
                <a16:creationId xmlns:a16="http://schemas.microsoft.com/office/drawing/2014/main" xmlns="" id="{C2FBD260-E2A8-7F49-A069-13D65B1B1F4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0907" y="1880782"/>
            <a:ext cx="383495" cy="383495"/>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What do you call the disease caused by the novel coronavirus? Covid-19">
            <a:extLst>
              <a:ext uri="{FF2B5EF4-FFF2-40B4-BE49-F238E27FC236}">
                <a16:creationId xmlns:a16="http://schemas.microsoft.com/office/drawing/2014/main" xmlns="" id="{1972183A-517F-E649-81FD-307CB036F7E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62967" y="1930006"/>
            <a:ext cx="383495" cy="383495"/>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AutoShape 3">
            <a:extLst>
              <a:ext uri="{FF2B5EF4-FFF2-40B4-BE49-F238E27FC236}">
                <a16:creationId xmlns:a16="http://schemas.microsoft.com/office/drawing/2014/main" xmlns="" id="{429D74B5-BAF0-42BC-9A44-70F6C209B582}"/>
              </a:ext>
            </a:extLst>
          </p:cNvPr>
          <p:cNvSpPr/>
          <p:nvPr/>
        </p:nvSpPr>
        <p:spPr>
          <a:xfrm>
            <a:off x="0" y="0"/>
            <a:ext cx="9144000" cy="764704"/>
          </a:xfrm>
          <a:prstGeom prst="rect">
            <a:avLst/>
          </a:prstGeom>
          <a:solidFill>
            <a:srgbClr val="146C38"/>
          </a:solidFill>
        </p:spPr>
      </p:sp>
      <p:sp>
        <p:nvSpPr>
          <p:cNvPr id="24" name="TextBox 23">
            <a:extLst>
              <a:ext uri="{FF2B5EF4-FFF2-40B4-BE49-F238E27FC236}">
                <a16:creationId xmlns:a16="http://schemas.microsoft.com/office/drawing/2014/main" xmlns="" id="{C51382C3-C661-4CC9-BBEA-55A320A6378A}"/>
              </a:ext>
            </a:extLst>
          </p:cNvPr>
          <p:cNvSpPr txBox="1"/>
          <p:nvPr/>
        </p:nvSpPr>
        <p:spPr>
          <a:xfrm>
            <a:off x="179512" y="59186"/>
            <a:ext cx="7973888" cy="461665"/>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BACKGROUND</a:t>
            </a:r>
            <a:r>
              <a:rPr lang="en-US" sz="2400" dirty="0">
                <a:solidFill>
                  <a:prstClr val="white"/>
                </a:solidFill>
                <a:latin typeface="Arial" panose="020B0604020202020204" pitchFamily="34" charset="0"/>
              </a:rPr>
              <a:t> </a:t>
            </a:r>
            <a:endParaRPr lang="en-ZA" sz="2400" dirty="0">
              <a:solidFill>
                <a:prstClr val="white"/>
              </a:solidFill>
              <a:latin typeface="Arial" panose="020B0604020202020204" pitchFamily="34" charset="0"/>
            </a:endParaRPr>
          </a:p>
        </p:txBody>
      </p:sp>
      <p:sp>
        <p:nvSpPr>
          <p:cNvPr id="25" name="Rectangle 24">
            <a:extLst>
              <a:ext uri="{FF2B5EF4-FFF2-40B4-BE49-F238E27FC236}">
                <a16:creationId xmlns:a16="http://schemas.microsoft.com/office/drawing/2014/main" xmlns="" id="{5AAB126E-67DC-4F52-814B-F94D6B460FB1}"/>
              </a:ext>
            </a:extLst>
          </p:cNvPr>
          <p:cNvSpPr/>
          <p:nvPr/>
        </p:nvSpPr>
        <p:spPr>
          <a:xfrm>
            <a:off x="680742" y="1207381"/>
            <a:ext cx="7199343" cy="369332"/>
          </a:xfrm>
          <a:prstGeom prst="rect">
            <a:avLst/>
          </a:prstGeom>
        </p:spPr>
        <p:txBody>
          <a:bodyPr wrap="none">
            <a:spAutoFit/>
          </a:bodyPr>
          <a:lstStyle/>
          <a:p>
            <a:r>
              <a:rPr lang="en-US" b="1" dirty="0">
                <a:solidFill>
                  <a:prstClr val="white"/>
                </a:solidFill>
                <a:highlight>
                  <a:srgbClr val="008000"/>
                </a:highlight>
              </a:rPr>
              <a:t>ECONOMIC CONSIDERATIONS: </a:t>
            </a:r>
            <a:r>
              <a:rPr lang="en-US" b="1" dirty="0">
                <a:solidFill>
                  <a:srgbClr val="DEBC40"/>
                </a:solidFill>
                <a:highlight>
                  <a:srgbClr val="008000"/>
                </a:highlight>
                <a:latin typeface="+mj-lt"/>
                <a:cs typeface="Calibri" panose="020F0502020204030204" pitchFamily="34" charset="0"/>
              </a:rPr>
              <a:t>THE COMPOUNDING ECONOMIC PROBLEM</a:t>
            </a:r>
          </a:p>
        </p:txBody>
      </p:sp>
    </p:spTree>
    <p:extLst>
      <p:ext uri="{BB962C8B-B14F-4D97-AF65-F5344CB8AC3E}">
        <p14:creationId xmlns:p14="http://schemas.microsoft.com/office/powerpoint/2010/main" xmlns="" val="388088131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6</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7973888" cy="461665"/>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BACKGROUND</a:t>
            </a:r>
            <a:r>
              <a:rPr lang="en-US" sz="2400" dirty="0">
                <a:solidFill>
                  <a:prstClr val="white"/>
                </a:solidFill>
                <a:latin typeface="Arial" panose="020B0604020202020204" pitchFamily="34" charset="0"/>
              </a:rPr>
              <a:t> </a:t>
            </a:r>
            <a:endParaRPr lang="en-ZA" sz="2400"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xmlns="" id="{6A953F30-2695-4864-81AB-C28E306F85C5}"/>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F8E19A87-F843-40AB-978E-F3F44972541B}"/>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BBC9FA6E-C551-47C4-B9DB-5FDFE986D2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BF046D59-74C5-48E6-9F57-F1EB88003A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3" name="TextBox 2">
            <a:extLst>
              <a:ext uri="{FF2B5EF4-FFF2-40B4-BE49-F238E27FC236}">
                <a16:creationId xmlns:a16="http://schemas.microsoft.com/office/drawing/2014/main" xmlns="" id="{53EB22D0-04BA-49A9-A876-A21F4151C491}"/>
              </a:ext>
            </a:extLst>
          </p:cNvPr>
          <p:cNvSpPr txBox="1"/>
          <p:nvPr/>
        </p:nvSpPr>
        <p:spPr>
          <a:xfrm>
            <a:off x="0" y="726755"/>
            <a:ext cx="9144000" cy="6586418"/>
          </a:xfrm>
          <a:prstGeom prst="rect">
            <a:avLst/>
          </a:prstGeom>
          <a:noFill/>
        </p:spPr>
        <p:txBody>
          <a:bodyPr wrap="square" rtlCol="0">
            <a:spAutoFit/>
          </a:bodyPr>
          <a:lstStyle/>
          <a:p>
            <a:pPr algn="just">
              <a:lnSpc>
                <a:spcPct val="150000"/>
              </a:lnSpc>
            </a:pPr>
            <a:r>
              <a:rPr lang="en-ZA" sz="2000" dirty="0">
                <a:effectLst/>
                <a:latin typeface="Arial" panose="020B0604020202020204" pitchFamily="34" charset="0"/>
                <a:ea typeface="Batang" panose="02030600000101010101" pitchFamily="18" charset="-127"/>
                <a:cs typeface="Arial" panose="020B0604020202020204" pitchFamily="34" charset="0"/>
              </a:rPr>
              <a:t>According to the South African Property Owners Association (SAPOA) and Business Leadership South Africa (BLSA), the estimated cost of the recent violent protests on the economy of KwaZulu Natal &amp; Gauteng is as follows: </a:t>
            </a:r>
          </a:p>
          <a:p>
            <a:pPr marL="285750" indent="-285750" algn="just">
              <a:lnSpc>
                <a:spcPct val="150000"/>
              </a:lnSpc>
              <a:buFont typeface="Arial" panose="020B0604020202020204" pitchFamily="34" charset="0"/>
              <a:buChar char="•"/>
            </a:pPr>
            <a:r>
              <a:rPr lang="en-ZA" sz="2000" dirty="0">
                <a:latin typeface="Arial" panose="020B0604020202020204" pitchFamily="34" charset="0"/>
                <a:ea typeface="Batang" panose="02030600000101010101" pitchFamily="18" charset="-127"/>
                <a:cs typeface="Arial" panose="020B0604020202020204" pitchFamily="34" charset="0"/>
              </a:rPr>
              <a:t>R1.5 billion in stock has been lost.</a:t>
            </a:r>
          </a:p>
          <a:p>
            <a:pPr marL="285750" indent="-285750" algn="just">
              <a:lnSpc>
                <a:spcPct val="150000"/>
              </a:lnSpc>
              <a:buFont typeface="Arial" panose="020B0604020202020204" pitchFamily="34" charset="0"/>
              <a:buChar char="•"/>
            </a:pPr>
            <a:r>
              <a:rPr lang="en-ZA" sz="2000" dirty="0">
                <a:effectLst/>
                <a:latin typeface="Arial" panose="020B0604020202020204" pitchFamily="34" charset="0"/>
                <a:ea typeface="Batang" panose="02030600000101010101" pitchFamily="18" charset="-127"/>
                <a:cs typeface="Arial" panose="020B0604020202020204" pitchFamily="34" charset="0"/>
              </a:rPr>
              <a:t>Damage to the tune of R15 billion </a:t>
            </a:r>
            <a:r>
              <a:rPr lang="en-ZA" sz="2000" dirty="0">
                <a:latin typeface="Arial" panose="020B0604020202020204" pitchFamily="34" charset="0"/>
                <a:ea typeface="Batang" panose="02030600000101010101" pitchFamily="18" charset="-127"/>
                <a:cs typeface="Arial" panose="020B0604020202020204" pitchFamily="34" charset="0"/>
              </a:rPr>
              <a:t>recorded on</a:t>
            </a:r>
            <a:r>
              <a:rPr lang="en-ZA" sz="2000" dirty="0">
                <a:effectLst/>
                <a:latin typeface="Arial" panose="020B0604020202020204" pitchFamily="34" charset="0"/>
                <a:ea typeface="Batang" panose="02030600000101010101" pitchFamily="18" charset="-127"/>
                <a:cs typeface="Arial" panose="020B0604020202020204" pitchFamily="34" charset="0"/>
              </a:rPr>
              <a:t> property and equipment.</a:t>
            </a:r>
          </a:p>
          <a:p>
            <a:pPr marL="285750" indent="-285750" algn="just">
              <a:lnSpc>
                <a:spcPct val="150000"/>
              </a:lnSpc>
              <a:buFont typeface="Arial" panose="020B0604020202020204" pitchFamily="34" charset="0"/>
              <a:buChar char="•"/>
            </a:pPr>
            <a:r>
              <a:rPr lang="en-ZA" sz="2000" dirty="0">
                <a:latin typeface="Arial" panose="020B0604020202020204" pitchFamily="34" charset="0"/>
                <a:ea typeface="Batang" panose="02030600000101010101" pitchFamily="18" charset="-127"/>
                <a:cs typeface="Arial" panose="020B0604020202020204" pitchFamily="34" charset="0"/>
              </a:rPr>
              <a:t>More than 800 retail stores were looted and 100 were completely burnt. </a:t>
            </a:r>
            <a:endParaRPr lang="en-ZA" sz="2000" dirty="0">
              <a:effectLst/>
              <a:latin typeface="Arial" panose="020B0604020202020204" pitchFamily="34" charset="0"/>
              <a:ea typeface="Batang" panose="02030600000101010101" pitchFamily="18" charset="-127"/>
              <a:cs typeface="Arial" panose="020B0604020202020204" pitchFamily="34" charset="0"/>
            </a:endParaRPr>
          </a:p>
          <a:p>
            <a:pPr marL="285750" indent="-285750" algn="just">
              <a:lnSpc>
                <a:spcPct val="150000"/>
              </a:lnSpc>
              <a:buFont typeface="Arial" panose="020B0604020202020204" pitchFamily="34" charset="0"/>
              <a:buChar char="•"/>
            </a:pPr>
            <a:r>
              <a:rPr lang="en-ZA" sz="2000" dirty="0">
                <a:latin typeface="Arial" panose="020B0604020202020204" pitchFamily="34" charset="0"/>
                <a:ea typeface="Batang" panose="02030600000101010101" pitchFamily="18" charset="-127"/>
                <a:cs typeface="Arial" panose="020B0604020202020204" pitchFamily="34" charset="0"/>
              </a:rPr>
              <a:t>This has impacted negatively on about 50 000 informal traders and 40 000 businesses. </a:t>
            </a:r>
            <a:r>
              <a:rPr lang="en-ZA" sz="2000" dirty="0">
                <a:effectLst/>
                <a:latin typeface="Arial" panose="020B0604020202020204" pitchFamily="34" charset="0"/>
                <a:ea typeface="Batang" panose="02030600000101010101" pitchFamily="18" charset="-127"/>
                <a:cs typeface="Arial" panose="020B0604020202020204" pitchFamily="34" charset="0"/>
              </a:rPr>
              <a:t>To date 150 000 jobs are reported to be at risk. </a:t>
            </a:r>
          </a:p>
          <a:p>
            <a:pPr marR="0" lvl="0" algn="just" defTabSz="914400" rtl="0" eaLnBrk="1" fontAlgn="auto" latinLnBrk="0" hangingPunct="1">
              <a:lnSpc>
                <a:spcPct val="150000"/>
              </a:lnSpc>
              <a:spcBef>
                <a:spcPts val="100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necessitates </a:t>
            </a:r>
            <a:r>
              <a:rPr lang="en-US" sz="2000" dirty="0">
                <a:solidFill>
                  <a:prstClr val="black"/>
                </a:solidFill>
                <a:latin typeface="Arial" panose="020B0604020202020204" pitchFamily="34" charset="0"/>
                <a:cs typeface="Arial" panose="020B0604020202020204" pitchFamily="34" charset="0"/>
              </a:rPr>
              <a:t>the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introduction of formal and informal sectors business recovery support packages to accelerate business and economic recovery with a view to curb job loses as well as business closure. </a:t>
            </a:r>
          </a:p>
          <a:p>
            <a:pPr marL="285750" indent="-285750" algn="just">
              <a:lnSpc>
                <a:spcPct val="150000"/>
              </a:lnSpc>
              <a:buFont typeface="Arial" panose="020B0604020202020204" pitchFamily="34" charset="0"/>
              <a:buChar char="•"/>
            </a:pPr>
            <a:endParaRPr lang="en-ZA" sz="2000" dirty="0">
              <a:solidFill>
                <a:srgbClr val="FF0000"/>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en-ZA" dirty="0">
              <a:latin typeface="Arial" panose="020B0604020202020204" pitchFamily="34" charset="0"/>
              <a:ea typeface="Batang" panose="02030600000101010101" pitchFamily="18" charset="-127"/>
            </a:endParaRPr>
          </a:p>
        </p:txBody>
      </p:sp>
    </p:spTree>
    <p:extLst>
      <p:ext uri="{BB962C8B-B14F-4D97-AF65-F5344CB8AC3E}">
        <p14:creationId xmlns:p14="http://schemas.microsoft.com/office/powerpoint/2010/main" xmlns="" val="25465324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7</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735888" cy="461665"/>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BUSINESS RECOVERY PROGRAMME</a:t>
            </a:r>
            <a:r>
              <a:rPr lang="en-US" sz="2400" dirty="0">
                <a:solidFill>
                  <a:prstClr val="white"/>
                </a:solidFill>
                <a:latin typeface="Arial" panose="020B0604020202020204" pitchFamily="34" charset="0"/>
              </a:rPr>
              <a:t> </a:t>
            </a:r>
            <a:endParaRPr lang="en-ZA" sz="2400"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xmlns="" id="{6A953F30-2695-4864-81AB-C28E306F85C5}"/>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F8E19A87-F843-40AB-978E-F3F44972541B}"/>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BBC9FA6E-C551-47C4-B9DB-5FDFE986D2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BF046D59-74C5-48E6-9F57-F1EB88003A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3" name="Content Placeholder 1">
            <a:extLst>
              <a:ext uri="{FF2B5EF4-FFF2-40B4-BE49-F238E27FC236}">
                <a16:creationId xmlns:a16="http://schemas.microsoft.com/office/drawing/2014/main" xmlns="" id="{80A75974-B21B-4DF2-9B85-13A41C5F8E12}"/>
              </a:ext>
            </a:extLst>
          </p:cNvPr>
          <p:cNvSpPr txBox="1">
            <a:spLocks/>
          </p:cNvSpPr>
          <p:nvPr/>
        </p:nvSpPr>
        <p:spPr>
          <a:xfrm>
            <a:off x="-16684" y="741200"/>
            <a:ext cx="8991600" cy="5653089"/>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20000"/>
              </a:lnSpc>
              <a:spcBef>
                <a:spcPts val="0"/>
              </a:spcBef>
              <a:spcAft>
                <a:spcPts val="0"/>
              </a:spcAft>
              <a:buClrTx/>
              <a:buSzTx/>
              <a:buFont typeface="Arial" pitchFamily="34" charset="0"/>
              <a:buNone/>
              <a:tabLst/>
              <a:defRPr/>
            </a:pPr>
            <a:r>
              <a:rPr kumimoji="0" lang="en-US" sz="2500" b="0" i="0" u="none" strike="noStrike" kern="1200" cap="none" spc="0" normalizeH="0" baseline="0" noProof="0" dirty="0">
                <a:ln>
                  <a:noFill/>
                </a:ln>
                <a:solidFill>
                  <a:sysClr val="windowText" lastClr="000000"/>
                </a:solidFill>
                <a:effectLst/>
                <a:uLnTx/>
                <a:uFillTx/>
                <a:latin typeface="Calibri"/>
                <a:ea typeface="+mn-ea"/>
                <a:cs typeface="+mn-cs"/>
              </a:rPr>
              <a:t> </a:t>
            </a:r>
            <a:endParaRPr kumimoji="0" lang="en-US" sz="25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just" defTabSz="914400" rtl="0" eaLnBrk="1" fontAlgn="auto" latinLnBrk="0" hangingPunct="1">
              <a:lnSpc>
                <a:spcPct val="150000"/>
              </a:lnSpc>
              <a:spcBef>
                <a:spcPct val="20000"/>
              </a:spcBef>
              <a:spcAft>
                <a:spcPts val="0"/>
              </a:spcAft>
              <a:buClrTx/>
              <a:buSzTx/>
              <a:buNone/>
              <a:tabLst/>
              <a:defRPr/>
            </a:pP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The B</a:t>
            </a:r>
            <a:r>
              <a:rPr lang="en-GB" sz="2000" dirty="0" err="1">
                <a:solidFill>
                  <a:sysClr val="windowText" lastClr="000000"/>
                </a:solidFill>
                <a:latin typeface="Arial" panose="020B0604020202020204" pitchFamily="34" charset="0"/>
                <a:ea typeface="Verdana" panose="020B0604030504040204" pitchFamily="34" charset="0"/>
                <a:cs typeface="Arial" panose="020B0604020202020204" pitchFamily="34" charset="0"/>
              </a:rPr>
              <a:t>usiness</a:t>
            </a:r>
            <a:r>
              <a:rPr lang="en-GB" sz="2000"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 Recovery Support Programme will focus on the following: </a:t>
            </a:r>
            <a:endPar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Uninsured</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small enterprises impacted negatively by </a:t>
            </a:r>
            <a:r>
              <a:rPr kumimoji="0" lang="en-GB" sz="200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rPr>
              <a:t>the unrest predominantly in KwaZulu Natal and Gauteng provinces.  </a:t>
            </a:r>
          </a:p>
          <a:p>
            <a:pPr algn="just">
              <a:lnSpc>
                <a:spcPct val="150000"/>
              </a:lnSpc>
            </a:pPr>
            <a:r>
              <a:rPr kumimoji="0" lang="en-US" sz="200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rPr>
              <a:t>Small enterprises which require funding for working capital (including stock), equipment (including delivery vehicles) and furniture </a:t>
            </a:r>
            <a:r>
              <a:rPr lang="en-US" sz="2000" dirty="0">
                <a:latin typeface="Arial" panose="020B0604020202020204" pitchFamily="34" charset="0"/>
                <a:ea typeface="Verdana" panose="020B0604030504040204" pitchFamily="34" charset="0"/>
                <a:cs typeface="Arial" panose="020B0604020202020204" pitchFamily="34" charset="0"/>
              </a:rPr>
              <a:t>as well as</a:t>
            </a:r>
            <a:r>
              <a:rPr kumimoji="0" lang="en-US" sz="200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rPr>
              <a:t> fittings.</a:t>
            </a:r>
            <a:r>
              <a:rPr kumimoji="0" lang="en-GB" sz="200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rPr>
              <a:t> </a:t>
            </a:r>
          </a:p>
          <a:p>
            <a:pPr algn="just">
              <a:lnSpc>
                <a:spcPct val="150000"/>
              </a:lnSpc>
            </a:pP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Small enterprises with existing funding from other lenders will still be considered.</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633413" marR="0" lvl="0" indent="-268288" algn="just" defTabSz="914400" rtl="0" eaLnBrk="1" fontAlgn="auto" latinLnBrk="0" hangingPunct="1">
              <a:lnSpc>
                <a:spcPct val="150000"/>
              </a:lnSpc>
              <a:spcBef>
                <a:spcPct val="2000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457200" marR="0" lvl="0" indent="-457200" algn="just" defTabSz="914400" rtl="0" eaLnBrk="1" fontAlgn="auto" latinLnBrk="0" hangingPunct="1">
              <a:lnSpc>
                <a:spcPct val="150000"/>
              </a:lnSpc>
              <a:spcBef>
                <a:spcPct val="20000"/>
              </a:spcBef>
              <a:spcAft>
                <a:spcPts val="0"/>
              </a:spcAft>
              <a:buClrTx/>
              <a:buSzTx/>
              <a:buFont typeface="+mj-lt"/>
              <a:buAutoNum type="alphaLcParenR"/>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457200" marR="0" lvl="0" indent="-457200" algn="just" defTabSz="914400" rtl="0" eaLnBrk="1" fontAlgn="auto" latinLnBrk="0" hangingPunct="1">
              <a:lnSpc>
                <a:spcPct val="150000"/>
              </a:lnSpc>
              <a:spcBef>
                <a:spcPct val="20000"/>
              </a:spcBef>
              <a:spcAft>
                <a:spcPts val="0"/>
              </a:spcAft>
              <a:buClrTx/>
              <a:buSzTx/>
              <a:buFont typeface="+mj-lt"/>
              <a:buAutoNum type="alphaLcParenR"/>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457200" marR="0" lvl="0" indent="-457200" algn="just" defTabSz="914400" rtl="0" eaLnBrk="1" fontAlgn="auto" latinLnBrk="0" hangingPunct="1">
              <a:lnSpc>
                <a:spcPct val="150000"/>
              </a:lnSpc>
              <a:spcBef>
                <a:spcPct val="20000"/>
              </a:spcBef>
              <a:spcAft>
                <a:spcPts val="0"/>
              </a:spcAft>
              <a:buClrTx/>
              <a:buSzTx/>
              <a:buFont typeface="+mj-lt"/>
              <a:buAutoNum type="alphaLcParenR"/>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5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1143000" marR="0" lvl="0" indent="-1143000" algn="just" defTabSz="914400" rtl="0" eaLnBrk="1" fontAlgn="auto" latinLnBrk="0" hangingPunct="1">
              <a:lnSpc>
                <a:spcPct val="120000"/>
              </a:lnSpc>
              <a:spcBef>
                <a:spcPts val="1000"/>
              </a:spcBef>
              <a:spcAft>
                <a:spcPts val="0"/>
              </a:spcAft>
              <a:buClrTx/>
              <a:buSzTx/>
              <a:buFont typeface="+mj-lt"/>
              <a:buAutoNum type="alphaLcParenR"/>
              <a:tabLst/>
              <a:defRPr/>
            </a:pPr>
            <a:endParaRPr kumimoji="0" lang="en-US" sz="64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xmlns="" val="314720338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8</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735888" cy="461665"/>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FINANCIAL SUPPORT</a:t>
            </a:r>
            <a:endParaRPr lang="en-ZA" sz="2400"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xmlns="" id="{6A953F30-2695-4864-81AB-C28E306F85C5}"/>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F8E19A87-F843-40AB-978E-F3F44972541B}"/>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BBC9FA6E-C551-47C4-B9DB-5FDFE986D2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BF046D59-74C5-48E6-9F57-F1EB88003A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3" name="Content Placeholder 1">
            <a:extLst>
              <a:ext uri="{FF2B5EF4-FFF2-40B4-BE49-F238E27FC236}">
                <a16:creationId xmlns:a16="http://schemas.microsoft.com/office/drawing/2014/main" xmlns="" id="{0D07333A-52AD-4309-81C2-C5F14552CB43}"/>
              </a:ext>
            </a:extLst>
          </p:cNvPr>
          <p:cNvSpPr txBox="1">
            <a:spLocks/>
          </p:cNvSpPr>
          <p:nvPr/>
        </p:nvSpPr>
        <p:spPr>
          <a:xfrm>
            <a:off x="-35560" y="667943"/>
            <a:ext cx="9067800" cy="5805489"/>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20000"/>
              </a:lnSpc>
              <a:spcBef>
                <a:spcPts val="0"/>
              </a:spcBef>
              <a:spcAft>
                <a:spcPts val="0"/>
              </a:spcAft>
              <a:buClrTx/>
              <a:buSzTx/>
              <a:buFont typeface="Arial" pitchFamily="34" charset="0"/>
              <a:buNone/>
              <a:tabLst/>
              <a:defRPr/>
            </a:pPr>
            <a:r>
              <a:rPr kumimoji="0" lang="en-US" sz="2500" b="0" i="0" u="none" strike="noStrike" kern="1200" cap="none" spc="0" normalizeH="0" baseline="0" noProof="0" dirty="0">
                <a:ln>
                  <a:noFill/>
                </a:ln>
                <a:solidFill>
                  <a:sysClr val="windowText" lastClr="000000"/>
                </a:solidFill>
                <a:effectLst/>
                <a:uLnTx/>
                <a:uFillTx/>
                <a:latin typeface="Calibri"/>
                <a:ea typeface="+mn-ea"/>
                <a:cs typeface="+mn-cs"/>
              </a:rPr>
              <a:t> </a:t>
            </a:r>
            <a:endParaRPr kumimoji="0" lang="en-US" sz="28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The programme offers the following </a:t>
            </a:r>
            <a:r>
              <a:rPr kumimoji="0" lang="en-US" sz="200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financial</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support: </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Blended Finance which is a combination of a grant (</a:t>
            </a:r>
            <a:r>
              <a:rPr kumimoji="0" 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60%)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and a loan (</a:t>
            </a:r>
            <a:r>
              <a:rPr kumimoji="0" 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40%). </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Interest rate on the loan component is limited to 5%. </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rPr>
              <a:t>Initial payment moratorium of up to </a:t>
            </a:r>
            <a:r>
              <a:rPr kumimoji="0" lang="en-US" sz="200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rPr>
              <a:t>maximum of </a:t>
            </a:r>
            <a:r>
              <a:rPr kumimoji="0" lang="en-US" sz="200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rPr>
              <a:t>12 months for small enterprises in KwaZulu Natal and Gauteng and six (6) months for other Provinces. </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Repayment period of a maximum of 60 months.</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Maximum funding accessible per entity is R2 million.</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457200" marR="0" lvl="0" indent="-457200" algn="just" defTabSz="914400" rtl="0" eaLnBrk="1" fontAlgn="auto" latinLnBrk="0" hangingPunct="1">
              <a:lnSpc>
                <a:spcPct val="150000"/>
              </a:lnSpc>
              <a:spcBef>
                <a:spcPct val="20000"/>
              </a:spcBef>
              <a:spcAft>
                <a:spcPts val="0"/>
              </a:spcAft>
              <a:buClrTx/>
              <a:buSzTx/>
              <a:buFont typeface="+mj-lt"/>
              <a:buAutoNum type="alphaLcParenR"/>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457200" marR="0" lvl="0" indent="-457200" algn="just" defTabSz="914400" rtl="0" eaLnBrk="1" fontAlgn="auto" latinLnBrk="0" hangingPunct="1">
              <a:lnSpc>
                <a:spcPct val="150000"/>
              </a:lnSpc>
              <a:spcBef>
                <a:spcPct val="20000"/>
              </a:spcBef>
              <a:spcAft>
                <a:spcPts val="0"/>
              </a:spcAft>
              <a:buClrTx/>
              <a:buSzTx/>
              <a:buFont typeface="+mj-lt"/>
              <a:buAutoNum type="alphaLcParenR"/>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5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1143000" marR="0" lvl="0" indent="-1143000" algn="just" defTabSz="914400" rtl="0" eaLnBrk="1" fontAlgn="auto" latinLnBrk="0" hangingPunct="1">
              <a:lnSpc>
                <a:spcPct val="120000"/>
              </a:lnSpc>
              <a:spcBef>
                <a:spcPts val="1000"/>
              </a:spcBef>
              <a:spcAft>
                <a:spcPts val="0"/>
              </a:spcAft>
              <a:buClrTx/>
              <a:buSzTx/>
              <a:buFont typeface="+mj-lt"/>
              <a:buAutoNum type="alphaLcParenR"/>
              <a:tabLst/>
              <a:defRPr/>
            </a:pPr>
            <a:endParaRPr kumimoji="0" lang="en-US" sz="64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xmlns="" val="44255500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9</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735888" cy="461665"/>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NON-FINANCIAL SUPPORT (BDS)</a:t>
            </a:r>
            <a:r>
              <a:rPr lang="en-US" sz="2400" dirty="0">
                <a:solidFill>
                  <a:prstClr val="white"/>
                </a:solidFill>
                <a:latin typeface="Arial" panose="020B0604020202020204" pitchFamily="34" charset="0"/>
              </a:rPr>
              <a:t> </a:t>
            </a:r>
            <a:endParaRPr lang="en-ZA" sz="2400"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xmlns="" id="{6A953F30-2695-4864-81AB-C28E306F85C5}"/>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F8E19A87-F843-40AB-978E-F3F44972541B}"/>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BBC9FA6E-C551-47C4-B9DB-5FDFE986D2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BF046D59-74C5-48E6-9F57-F1EB88003A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3" name="Content Placeholder 1">
            <a:extLst>
              <a:ext uri="{FF2B5EF4-FFF2-40B4-BE49-F238E27FC236}">
                <a16:creationId xmlns:a16="http://schemas.microsoft.com/office/drawing/2014/main" xmlns="" id="{50AC41B2-0353-43CC-98F9-EC42C8DC17EE}"/>
              </a:ext>
            </a:extLst>
          </p:cNvPr>
          <p:cNvSpPr txBox="1">
            <a:spLocks/>
          </p:cNvSpPr>
          <p:nvPr/>
        </p:nvSpPr>
        <p:spPr>
          <a:xfrm>
            <a:off x="76200" y="657783"/>
            <a:ext cx="9067800" cy="5805489"/>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20000"/>
              </a:lnSpc>
              <a:spcBef>
                <a:spcPts val="0"/>
              </a:spcBef>
              <a:spcAft>
                <a:spcPts val="0"/>
              </a:spcAft>
              <a:buClrTx/>
              <a:buSzTx/>
              <a:buFont typeface="Arial" pitchFamily="34" charset="0"/>
              <a:buNone/>
              <a:tabLst/>
              <a:defRPr/>
            </a:pPr>
            <a:r>
              <a:rPr kumimoji="0" lang="en-US" sz="2500" b="0" i="0" u="none" strike="noStrike" kern="1200" cap="none" spc="0" normalizeH="0" baseline="0" noProof="0" dirty="0">
                <a:ln>
                  <a:noFill/>
                </a:ln>
                <a:solidFill>
                  <a:sysClr val="windowText" lastClr="000000"/>
                </a:solidFill>
                <a:effectLst/>
                <a:uLnTx/>
                <a:uFillTx/>
                <a:latin typeface="Calibri"/>
                <a:ea typeface="+mn-ea"/>
                <a:cs typeface="+mn-cs"/>
              </a:rPr>
              <a:t> </a:t>
            </a: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R="0" lvl="0" algn="just" defTabSz="914400" rtl="0" eaLnBrk="1" fontAlgn="auto" latinLnBrk="0" hangingPunct="1">
              <a:lnSpc>
                <a:spcPct val="150000"/>
              </a:lnSpc>
              <a:spcBef>
                <a:spcPct val="20000"/>
              </a:spcBef>
              <a:spcAft>
                <a:spcPts val="0"/>
              </a:spcAft>
              <a:buClrTx/>
              <a:buSzTx/>
              <a:tabLst/>
              <a:defRPr/>
            </a:pPr>
            <a:r>
              <a:rPr kumimoji="0" 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Pre investment</a:t>
            </a:r>
          </a:p>
          <a:p>
            <a:pPr marR="0" lvl="0" algn="just" defTabSz="914400" rtl="0" eaLnBrk="1" fontAlgn="auto" latinLnBrk="0" hangingPunct="1">
              <a:lnSpc>
                <a:spcPct val="150000"/>
              </a:lnSpc>
              <a:spcBef>
                <a:spcPct val="200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Small enterprises will be assisted by Small Enterprise Development Agency to package their funding applications.</a:t>
            </a:r>
          </a:p>
          <a:p>
            <a:pPr marR="0" lvl="0" algn="just" defTabSz="914400" rtl="0" eaLnBrk="1" fontAlgn="auto" latinLnBrk="0" hangingPunct="1">
              <a:lnSpc>
                <a:spcPct val="150000"/>
              </a:lnSpc>
              <a:spcBef>
                <a:spcPct val="20000"/>
              </a:spcBef>
              <a:spcAft>
                <a:spcPts val="0"/>
              </a:spcAft>
              <a:buClrTx/>
              <a:buSzTx/>
              <a:tabLst/>
              <a:defRPr/>
            </a:pPr>
            <a:r>
              <a:rPr kumimoji="0" 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Post investment</a:t>
            </a:r>
          </a:p>
          <a:p>
            <a:pPr marR="0" lvl="0" algn="just" defTabSz="914400" rtl="0" eaLnBrk="1" fontAlgn="auto" latinLnBrk="0" hangingPunct="1">
              <a:lnSpc>
                <a:spcPct val="150000"/>
              </a:lnSpc>
              <a:spcBef>
                <a:spcPct val="200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The programme through the Small Enterprise Development Agency will offer </a:t>
            </a:r>
            <a:r>
              <a:rPr kumimoji="0" lang="en-US" sz="2000" b="0" i="0" u="none" strike="noStrike" kern="1200" cap="none" spc="0" normalizeH="0" baseline="0" noProof="0" dirty="0" err="1">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customised</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Business Development Support based on the needs of the </a:t>
            </a:r>
            <a:r>
              <a:rPr lang="en-US" sz="2000"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small enterprises</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a:t>
            </a:r>
          </a:p>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457200" marR="0" lvl="0" indent="-457200" algn="just" defTabSz="914400" rtl="0" eaLnBrk="1" fontAlgn="auto" latinLnBrk="0" hangingPunct="1">
              <a:lnSpc>
                <a:spcPct val="150000"/>
              </a:lnSpc>
              <a:spcBef>
                <a:spcPct val="20000"/>
              </a:spcBef>
              <a:spcAft>
                <a:spcPts val="0"/>
              </a:spcAft>
              <a:buClrTx/>
              <a:buSzTx/>
              <a:buFont typeface="+mj-lt"/>
              <a:buAutoNum type="alphaLcParenR"/>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500" b="0" i="0" u="none" strike="noStrike" kern="1200" cap="none" spc="0" normalizeH="0" baseline="0" noProof="0" dirty="0">
              <a:ln>
                <a:noFill/>
              </a:ln>
              <a:solidFill>
                <a:sysClr val="windowText" lastClr="000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1143000" marR="0" lvl="0" indent="-1143000" algn="just" defTabSz="914400" rtl="0" eaLnBrk="1" fontAlgn="auto" latinLnBrk="0" hangingPunct="1">
              <a:lnSpc>
                <a:spcPct val="120000"/>
              </a:lnSpc>
              <a:spcBef>
                <a:spcPts val="1000"/>
              </a:spcBef>
              <a:spcAft>
                <a:spcPts val="0"/>
              </a:spcAft>
              <a:buClrTx/>
              <a:buSzTx/>
              <a:buFont typeface="+mj-lt"/>
              <a:buAutoNum type="alphaLcParenR"/>
              <a:tabLst/>
              <a:defRPr/>
            </a:pPr>
            <a:endParaRPr kumimoji="0" lang="en-US" sz="64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xmlns="" val="243765783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1294</TotalTime>
  <Words>1811</Words>
  <Application>Microsoft Office PowerPoint</Application>
  <PresentationFormat>On-screen Show (4:3)</PresentationFormat>
  <Paragraphs>346</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 INTERIM RELIEF MEASURES </vt:lpstr>
      <vt:lpstr> sefa FUNDED CLIENTS </vt:lpstr>
      <vt:lpstr> UPDATE ON THE BUSINESS RECOVERY SUPPORT </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Tintswalo Hlongwane-NO</dc:creator>
  <cp:lastModifiedBy>Monique</cp:lastModifiedBy>
  <cp:revision>133</cp:revision>
  <cp:lastPrinted>2021-05-06T06:36:08Z</cp:lastPrinted>
  <dcterms:created xsi:type="dcterms:W3CDTF">2021-04-07T19:18:07Z</dcterms:created>
  <dcterms:modified xsi:type="dcterms:W3CDTF">2021-08-25T06:56:47Z</dcterms:modified>
</cp:coreProperties>
</file>