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4" r:id="rId1"/>
    <p:sldMasterId id="2147483816" r:id="rId2"/>
  </p:sldMasterIdLst>
  <p:notesMasterIdLst>
    <p:notesMasterId r:id="rId35"/>
  </p:notesMasterIdLst>
  <p:handoutMasterIdLst>
    <p:handoutMasterId r:id="rId36"/>
  </p:handoutMasterIdLst>
  <p:sldIdLst>
    <p:sldId id="857" r:id="rId3"/>
    <p:sldId id="1603" r:id="rId4"/>
    <p:sldId id="1830" r:id="rId5"/>
    <p:sldId id="1812" r:id="rId6"/>
    <p:sldId id="1814" r:id="rId7"/>
    <p:sldId id="1823" r:id="rId8"/>
    <p:sldId id="1833" r:id="rId9"/>
    <p:sldId id="1825" r:id="rId10"/>
    <p:sldId id="1836" r:id="rId11"/>
    <p:sldId id="1835" r:id="rId12"/>
    <p:sldId id="1834" r:id="rId13"/>
    <p:sldId id="1824" r:id="rId14"/>
    <p:sldId id="1822" r:id="rId15"/>
    <p:sldId id="1826" r:id="rId16"/>
    <p:sldId id="1804" r:id="rId17"/>
    <p:sldId id="1800" r:id="rId18"/>
    <p:sldId id="1801" r:id="rId19"/>
    <p:sldId id="1811" r:id="rId20"/>
    <p:sldId id="1837" r:id="rId21"/>
    <p:sldId id="1838" r:id="rId22"/>
    <p:sldId id="1839" r:id="rId23"/>
    <p:sldId id="1840" r:id="rId24"/>
    <p:sldId id="1841" r:id="rId25"/>
    <p:sldId id="1842" r:id="rId26"/>
    <p:sldId id="1843" r:id="rId27"/>
    <p:sldId id="1819" r:id="rId28"/>
    <p:sldId id="1827" r:id="rId29"/>
    <p:sldId id="1828" r:id="rId30"/>
    <p:sldId id="1829" r:id="rId31"/>
    <p:sldId id="1820" r:id="rId32"/>
    <p:sldId id="1831" r:id="rId33"/>
    <p:sldId id="1793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26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C1B"/>
    <a:srgbClr val="D9D5BD"/>
    <a:srgbClr val="0C2B28"/>
    <a:srgbClr val="741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7" autoAdjust="0"/>
    <p:restoredTop sz="98973" autoAdjust="0"/>
  </p:normalViewPr>
  <p:slideViewPr>
    <p:cSldViewPr>
      <p:cViewPr varScale="1">
        <p:scale>
          <a:sx n="73" d="100"/>
          <a:sy n="73" d="100"/>
        </p:scale>
        <p:origin x="876" y="72"/>
      </p:cViewPr>
      <p:guideLst>
        <p:guide orient="horz" pos="2160"/>
        <p:guide pos="2880"/>
        <p:guide orient="horz" pos="72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412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r">
              <a:defRPr sz="1200"/>
            </a:lvl1pPr>
          </a:lstStyle>
          <a:p>
            <a:fld id="{1D0945D4-7C2D-4A13-B38A-E12CB1D577C6}" type="datetimeFigureOut">
              <a:rPr lang="en-ZA" smtClean="0"/>
              <a:pPr/>
              <a:t>2021/08/19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630"/>
            <a:ext cx="2946400" cy="496411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r">
              <a:defRPr sz="1200"/>
            </a:lvl1pPr>
          </a:lstStyle>
          <a:p>
            <a:fld id="{204A9269-D6D7-48C4-9470-0116AF9D5F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48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141" tIns="46073" rIns="92141" bIns="46073" rtlCol="0"/>
          <a:lstStyle>
            <a:lvl1pPr algn="r">
              <a:defRPr sz="1200"/>
            </a:lvl1pPr>
          </a:lstStyle>
          <a:p>
            <a:fld id="{CB34B744-44EE-4F42-B972-C0B75A3BE042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1" tIns="46073" rIns="92141" bIns="460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2141" tIns="46073" rIns="92141" bIns="460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2"/>
          </a:xfrm>
          <a:prstGeom prst="rect">
            <a:avLst/>
          </a:prstGeom>
        </p:spPr>
        <p:txBody>
          <a:bodyPr vert="horz" lIns="92141" tIns="46073" rIns="92141" bIns="46073" rtlCol="0" anchor="b"/>
          <a:lstStyle>
            <a:lvl1pPr algn="r">
              <a:defRPr sz="1200"/>
            </a:lvl1pPr>
          </a:lstStyle>
          <a:p>
            <a:fld id="{B3EBCF5C-793D-4E2E-8A58-2738429E7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F5C-793D-4E2E-8A58-2738429E752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8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44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2021/08/19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4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2021/08/19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36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496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961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918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9781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744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842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7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796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69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440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36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8" y="6269013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320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15619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988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411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436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55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55"/>
            <a:ext cx="72009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r="819"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222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ZA" sz="2400" b="1" dirty="0">
                <a:solidFill>
                  <a:srgbClr val="DB6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 OF THE PRESENTATION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562600"/>
            <a:ext cx="9144000" cy="1264494"/>
            <a:chOff x="0" y="5562600"/>
            <a:chExt cx="9144000" cy="1264494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7" r="12842" b="24479"/>
            <a:stretch/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5334000"/>
                <a:ext cx="8991599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8077201" y="5334000"/>
                <a:ext cx="1066799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60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052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10100" y="5334000"/>
                <a:ext cx="1143000" cy="228600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53100" y="5334000"/>
                <a:ext cx="1143000" cy="2286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8010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0" y="838204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7" r="12842" b="24479"/>
          <a:stretch/>
        </p:blipFill>
        <p:spPr bwMode="auto">
          <a:xfrm>
            <a:off x="8544985" y="6268997"/>
            <a:ext cx="539552" cy="58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1616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5617" y="54701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/>
            <a:r>
              <a:rPr lang="en-ZA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/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9"/>
            <a:ext cx="9144001" cy="1303651"/>
            <a:chOff x="0" y="1"/>
            <a:chExt cx="9144001" cy="1303651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 w="63500" cmpd="tri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 userDrawn="1"/>
          </p:nvCxnSpPr>
          <p:spPr>
            <a:xfrm>
              <a:off x="0" y="1303652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ENDING MESSAGE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4127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8695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0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07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9144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5366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4659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671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9144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448"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ZA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573016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1509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" y="838200"/>
            <a:ext cx="85344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3448"/>
          <a:stretch>
            <a:fillRect/>
          </a:stretch>
        </p:blipFill>
        <p:spPr bwMode="auto">
          <a:xfrm>
            <a:off x="34929" y="6237288"/>
            <a:ext cx="14716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13585" t="18716" r="12842" b="24480"/>
          <a:stretch>
            <a:fillRect/>
          </a:stretch>
        </p:blipFill>
        <p:spPr bwMode="auto">
          <a:xfrm>
            <a:off x="8545513" y="6269038"/>
            <a:ext cx="53975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1981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33"/>
            <a:ext cx="9144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16013" y="5470533"/>
            <a:ext cx="72009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prstClr val="white"/>
                </a:solidFill>
              </a:rPr>
              <a:t>Website: www.education.gov.za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prstClr val="white"/>
                </a:solidFill>
              </a:rPr>
              <a:t>Call Centre: 0800 202 933 | callcentre@dbe.gov.za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prstClr val="white"/>
                </a:solidFill>
              </a:rPr>
              <a:t>Twitter: @DBE_SA | Facebook: DBE SA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prstClr val="white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935" r="819"/>
          <a:stretch>
            <a:fillRect/>
          </a:stretch>
        </p:blipFill>
        <p:spPr bwMode="auto">
          <a:xfrm>
            <a:off x="0" y="0"/>
            <a:ext cx="9144000" cy="1303338"/>
          </a:xfrm>
          <a:prstGeom prst="rect">
            <a:avLst/>
          </a:prstGeom>
          <a:noFill/>
          <a:ln w="63500" cmpd="tri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6287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80272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arallelogram 1"/>
          <p:cNvSpPr/>
          <p:nvPr/>
        </p:nvSpPr>
        <p:spPr bwMode="ltGray">
          <a:xfrm>
            <a:off x="-7290" y="2660889"/>
            <a:ext cx="3739402" cy="767272"/>
          </a:xfrm>
          <a:custGeom>
            <a:avLst/>
            <a:gdLst>
              <a:gd name="connsiteX0" fmla="*/ 0 w 3800475"/>
              <a:gd name="connsiteY0" fmla="*/ 790575 h 790575"/>
              <a:gd name="connsiteX1" fmla="*/ 197644 w 3800475"/>
              <a:gd name="connsiteY1" fmla="*/ 0 h 790575"/>
              <a:gd name="connsiteX2" fmla="*/ 3800475 w 3800475"/>
              <a:gd name="connsiteY2" fmla="*/ 0 h 790575"/>
              <a:gd name="connsiteX3" fmla="*/ 3602831 w 3800475"/>
              <a:gd name="connsiteY3" fmla="*/ 790575 h 790575"/>
              <a:gd name="connsiteX4" fmla="*/ 0 w 3800475"/>
              <a:gd name="connsiteY4" fmla="*/ 790575 h 790575"/>
              <a:gd name="connsiteX0" fmla="*/ 0 w 3800475"/>
              <a:gd name="connsiteY0" fmla="*/ 790575 h 790575"/>
              <a:gd name="connsiteX1" fmla="*/ 26194 w 3800475"/>
              <a:gd name="connsiteY1" fmla="*/ 38100 h 790575"/>
              <a:gd name="connsiteX2" fmla="*/ 3800475 w 3800475"/>
              <a:gd name="connsiteY2" fmla="*/ 0 h 790575"/>
              <a:gd name="connsiteX3" fmla="*/ 3602831 w 3800475"/>
              <a:gd name="connsiteY3" fmla="*/ 790575 h 790575"/>
              <a:gd name="connsiteX4" fmla="*/ 0 w 3800475"/>
              <a:gd name="connsiteY4" fmla="*/ 790575 h 790575"/>
              <a:gd name="connsiteX0" fmla="*/ 0 w 3657600"/>
              <a:gd name="connsiteY0" fmla="*/ 752475 h 752475"/>
              <a:gd name="connsiteX1" fmla="*/ 26194 w 3657600"/>
              <a:gd name="connsiteY1" fmla="*/ 0 h 752475"/>
              <a:gd name="connsiteX2" fmla="*/ 3657600 w 3657600"/>
              <a:gd name="connsiteY2" fmla="*/ 190500 h 752475"/>
              <a:gd name="connsiteX3" fmla="*/ 3602831 w 3657600"/>
              <a:gd name="connsiteY3" fmla="*/ 752475 h 752475"/>
              <a:gd name="connsiteX4" fmla="*/ 0 w 3657600"/>
              <a:gd name="connsiteY4" fmla="*/ 752475 h 752475"/>
              <a:gd name="connsiteX0" fmla="*/ 0 w 3676650"/>
              <a:gd name="connsiteY0" fmla="*/ 523875 h 752475"/>
              <a:gd name="connsiteX1" fmla="*/ 45244 w 3676650"/>
              <a:gd name="connsiteY1" fmla="*/ 0 h 752475"/>
              <a:gd name="connsiteX2" fmla="*/ 3676650 w 3676650"/>
              <a:gd name="connsiteY2" fmla="*/ 190500 h 752475"/>
              <a:gd name="connsiteX3" fmla="*/ 3621881 w 3676650"/>
              <a:gd name="connsiteY3" fmla="*/ 752475 h 752475"/>
              <a:gd name="connsiteX4" fmla="*/ 0 w 3676650"/>
              <a:gd name="connsiteY4" fmla="*/ 523875 h 752475"/>
              <a:gd name="connsiteX0" fmla="*/ 0 w 3676650"/>
              <a:gd name="connsiteY0" fmla="*/ 523875 h 781050"/>
              <a:gd name="connsiteX1" fmla="*/ 45244 w 3676650"/>
              <a:gd name="connsiteY1" fmla="*/ 0 h 781050"/>
              <a:gd name="connsiteX2" fmla="*/ 3676650 w 3676650"/>
              <a:gd name="connsiteY2" fmla="*/ 190500 h 781050"/>
              <a:gd name="connsiteX3" fmla="*/ 3669506 w 3676650"/>
              <a:gd name="connsiteY3" fmla="*/ 781050 h 781050"/>
              <a:gd name="connsiteX4" fmla="*/ 0 w 3676650"/>
              <a:gd name="connsiteY4" fmla="*/ 523875 h 781050"/>
              <a:gd name="connsiteX0" fmla="*/ 0 w 3676650"/>
              <a:gd name="connsiteY0" fmla="*/ 523875 h 781050"/>
              <a:gd name="connsiteX1" fmla="*/ 11906 w 3676650"/>
              <a:gd name="connsiteY1" fmla="*/ 0 h 781050"/>
              <a:gd name="connsiteX2" fmla="*/ 3676650 w 3676650"/>
              <a:gd name="connsiteY2" fmla="*/ 190500 h 781050"/>
              <a:gd name="connsiteX3" fmla="*/ 3669506 w 3676650"/>
              <a:gd name="connsiteY3" fmla="*/ 781050 h 781050"/>
              <a:gd name="connsiteX4" fmla="*/ 0 w 3676650"/>
              <a:gd name="connsiteY4" fmla="*/ 523875 h 781050"/>
              <a:gd name="connsiteX0" fmla="*/ 2382 w 3664744"/>
              <a:gd name="connsiteY0" fmla="*/ 533400 h 781050"/>
              <a:gd name="connsiteX1" fmla="*/ 0 w 3664744"/>
              <a:gd name="connsiteY1" fmla="*/ 0 h 781050"/>
              <a:gd name="connsiteX2" fmla="*/ 3664744 w 3664744"/>
              <a:gd name="connsiteY2" fmla="*/ 190500 h 781050"/>
              <a:gd name="connsiteX3" fmla="*/ 3657600 w 3664744"/>
              <a:gd name="connsiteY3" fmla="*/ 781050 h 781050"/>
              <a:gd name="connsiteX4" fmla="*/ 2382 w 3664744"/>
              <a:gd name="connsiteY4" fmla="*/ 53340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4744" h="781050">
                <a:moveTo>
                  <a:pt x="2382" y="533400"/>
                </a:moveTo>
                <a:lnTo>
                  <a:pt x="0" y="0"/>
                </a:lnTo>
                <a:lnTo>
                  <a:pt x="3664744" y="190500"/>
                </a:lnTo>
                <a:cubicBezTo>
                  <a:pt x="3662363" y="387350"/>
                  <a:pt x="3659981" y="584200"/>
                  <a:pt x="3657600" y="781050"/>
                </a:cubicBezTo>
                <a:lnTo>
                  <a:pt x="2382" y="533400"/>
                </a:lnTo>
                <a:close/>
              </a:path>
            </a:pathLst>
          </a:custGeom>
          <a:solidFill>
            <a:srgbClr val="71CBD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 err="1">
              <a:solidFill>
                <a:srgbClr val="000000"/>
              </a:solidFill>
            </a:endParaRPr>
          </a:p>
        </p:txBody>
      </p:sp>
      <p:sp>
        <p:nvSpPr>
          <p:cNvPr id="21" name="Isosceles Triangle 2"/>
          <p:cNvSpPr/>
          <p:nvPr/>
        </p:nvSpPr>
        <p:spPr bwMode="ltGray">
          <a:xfrm rot="5400000">
            <a:off x="6070373" y="508702"/>
            <a:ext cx="595089" cy="5287162"/>
          </a:xfrm>
          <a:custGeom>
            <a:avLst/>
            <a:gdLst>
              <a:gd name="connsiteX0" fmla="*/ 0 w 931860"/>
              <a:gd name="connsiteY0" fmla="*/ 5173983 h 5173983"/>
              <a:gd name="connsiteX1" fmla="*/ 465930 w 931860"/>
              <a:gd name="connsiteY1" fmla="*/ 0 h 5173983"/>
              <a:gd name="connsiteX2" fmla="*/ 931860 w 931860"/>
              <a:gd name="connsiteY2" fmla="*/ 5173983 h 5173983"/>
              <a:gd name="connsiteX3" fmla="*/ 0 w 931860"/>
              <a:gd name="connsiteY3" fmla="*/ 5173983 h 5173983"/>
              <a:gd name="connsiteX0" fmla="*/ 0 w 771838"/>
              <a:gd name="connsiteY0" fmla="*/ 5181603 h 5181603"/>
              <a:gd name="connsiteX1" fmla="*/ 305908 w 771838"/>
              <a:gd name="connsiteY1" fmla="*/ 0 h 5181603"/>
              <a:gd name="connsiteX2" fmla="*/ 771838 w 771838"/>
              <a:gd name="connsiteY2" fmla="*/ 5173983 h 5181603"/>
              <a:gd name="connsiteX3" fmla="*/ 0 w 771838"/>
              <a:gd name="connsiteY3" fmla="*/ 5181603 h 5181603"/>
              <a:gd name="connsiteX0" fmla="*/ 0 w 596580"/>
              <a:gd name="connsiteY0" fmla="*/ 5181603 h 5181603"/>
              <a:gd name="connsiteX1" fmla="*/ 305908 w 596580"/>
              <a:gd name="connsiteY1" fmla="*/ 0 h 5181603"/>
              <a:gd name="connsiteX2" fmla="*/ 596580 w 596580"/>
              <a:gd name="connsiteY2" fmla="*/ 5181603 h 5181603"/>
              <a:gd name="connsiteX3" fmla="*/ 0 w 596580"/>
              <a:gd name="connsiteY3" fmla="*/ 5181603 h 5181603"/>
              <a:gd name="connsiteX0" fmla="*/ 0 w 634678"/>
              <a:gd name="connsiteY0" fmla="*/ 5186366 h 5186366"/>
              <a:gd name="connsiteX1" fmla="*/ 344006 w 634678"/>
              <a:gd name="connsiteY1" fmla="*/ 0 h 5186366"/>
              <a:gd name="connsiteX2" fmla="*/ 634678 w 634678"/>
              <a:gd name="connsiteY2" fmla="*/ 5181603 h 5186366"/>
              <a:gd name="connsiteX3" fmla="*/ 0 w 634678"/>
              <a:gd name="connsiteY3" fmla="*/ 5186366 h 5186366"/>
              <a:gd name="connsiteX0" fmla="*/ 0 w 601341"/>
              <a:gd name="connsiteY0" fmla="*/ 5186366 h 5186366"/>
              <a:gd name="connsiteX1" fmla="*/ 310669 w 601341"/>
              <a:gd name="connsiteY1" fmla="*/ 0 h 5186366"/>
              <a:gd name="connsiteX2" fmla="*/ 601341 w 601341"/>
              <a:gd name="connsiteY2" fmla="*/ 5181603 h 5186366"/>
              <a:gd name="connsiteX3" fmla="*/ 0 w 601341"/>
              <a:gd name="connsiteY3" fmla="*/ 5186366 h 5186366"/>
              <a:gd name="connsiteX0" fmla="*/ 0 w 542299"/>
              <a:gd name="connsiteY0" fmla="*/ 5180016 h 5181603"/>
              <a:gd name="connsiteX1" fmla="*/ 251627 w 542299"/>
              <a:gd name="connsiteY1" fmla="*/ 0 h 5181603"/>
              <a:gd name="connsiteX2" fmla="*/ 542299 w 542299"/>
              <a:gd name="connsiteY2" fmla="*/ 5181603 h 5181603"/>
              <a:gd name="connsiteX3" fmla="*/ 0 w 542299"/>
              <a:gd name="connsiteY3" fmla="*/ 5180016 h 518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99" h="5181603">
                <a:moveTo>
                  <a:pt x="0" y="5180016"/>
                </a:moveTo>
                <a:lnTo>
                  <a:pt x="251627" y="0"/>
                </a:lnTo>
                <a:lnTo>
                  <a:pt x="542299" y="5181603"/>
                </a:lnTo>
                <a:lnTo>
                  <a:pt x="0" y="5180016"/>
                </a:lnTo>
                <a:close/>
              </a:path>
            </a:pathLst>
          </a:custGeom>
          <a:solidFill>
            <a:srgbClr val="1798A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 err="1">
              <a:solidFill>
                <a:srgbClr val="000000"/>
              </a:solidFill>
            </a:endParaRPr>
          </a:p>
        </p:txBody>
      </p:sp>
      <p:sp>
        <p:nvSpPr>
          <p:cNvPr id="22" name="Isosceles Triangle 2"/>
          <p:cNvSpPr>
            <a:spLocks/>
          </p:cNvSpPr>
          <p:nvPr/>
        </p:nvSpPr>
        <p:spPr bwMode="ltGray">
          <a:xfrm rot="16200000" flipH="1">
            <a:off x="6143066" y="197443"/>
            <a:ext cx="572486" cy="5429383"/>
          </a:xfrm>
          <a:custGeom>
            <a:avLst/>
            <a:gdLst>
              <a:gd name="connsiteX0" fmla="*/ 0 w 931860"/>
              <a:gd name="connsiteY0" fmla="*/ 5173983 h 5173983"/>
              <a:gd name="connsiteX1" fmla="*/ 465930 w 931860"/>
              <a:gd name="connsiteY1" fmla="*/ 0 h 5173983"/>
              <a:gd name="connsiteX2" fmla="*/ 931860 w 931860"/>
              <a:gd name="connsiteY2" fmla="*/ 5173983 h 5173983"/>
              <a:gd name="connsiteX3" fmla="*/ 0 w 931860"/>
              <a:gd name="connsiteY3" fmla="*/ 5173983 h 5173983"/>
              <a:gd name="connsiteX0" fmla="*/ 0 w 771838"/>
              <a:gd name="connsiteY0" fmla="*/ 5181603 h 5181603"/>
              <a:gd name="connsiteX1" fmla="*/ 305908 w 771838"/>
              <a:gd name="connsiteY1" fmla="*/ 0 h 5181603"/>
              <a:gd name="connsiteX2" fmla="*/ 771838 w 771838"/>
              <a:gd name="connsiteY2" fmla="*/ 5173983 h 5181603"/>
              <a:gd name="connsiteX3" fmla="*/ 0 w 771838"/>
              <a:gd name="connsiteY3" fmla="*/ 5181603 h 5181603"/>
              <a:gd name="connsiteX0" fmla="*/ 0 w 596580"/>
              <a:gd name="connsiteY0" fmla="*/ 5181603 h 5181603"/>
              <a:gd name="connsiteX1" fmla="*/ 305908 w 596580"/>
              <a:gd name="connsiteY1" fmla="*/ 0 h 5181603"/>
              <a:gd name="connsiteX2" fmla="*/ 596580 w 596580"/>
              <a:gd name="connsiteY2" fmla="*/ 5181603 h 5181603"/>
              <a:gd name="connsiteX3" fmla="*/ 0 w 596580"/>
              <a:gd name="connsiteY3" fmla="*/ 5181603 h 5181603"/>
              <a:gd name="connsiteX0" fmla="*/ 0 w 550860"/>
              <a:gd name="connsiteY0" fmla="*/ 5158746 h 5181603"/>
              <a:gd name="connsiteX1" fmla="*/ 260188 w 550860"/>
              <a:gd name="connsiteY1" fmla="*/ 0 h 5181603"/>
              <a:gd name="connsiteX2" fmla="*/ 550860 w 550860"/>
              <a:gd name="connsiteY2" fmla="*/ 5181603 h 5181603"/>
              <a:gd name="connsiteX3" fmla="*/ 0 w 550860"/>
              <a:gd name="connsiteY3" fmla="*/ 5158746 h 5181603"/>
              <a:gd name="connsiteX0" fmla="*/ 0 w 543240"/>
              <a:gd name="connsiteY0" fmla="*/ 5158746 h 5173986"/>
              <a:gd name="connsiteX1" fmla="*/ 260188 w 543240"/>
              <a:gd name="connsiteY1" fmla="*/ 0 h 5173986"/>
              <a:gd name="connsiteX2" fmla="*/ 543240 w 543240"/>
              <a:gd name="connsiteY2" fmla="*/ 5173986 h 5173986"/>
              <a:gd name="connsiteX3" fmla="*/ 0 w 543240"/>
              <a:gd name="connsiteY3" fmla="*/ 5158746 h 5173986"/>
              <a:gd name="connsiteX0" fmla="*/ 0 w 543240"/>
              <a:gd name="connsiteY0" fmla="*/ 5167998 h 5183238"/>
              <a:gd name="connsiteX1" fmla="*/ 225246 w 543240"/>
              <a:gd name="connsiteY1" fmla="*/ 0 h 5183238"/>
              <a:gd name="connsiteX2" fmla="*/ 543240 w 543240"/>
              <a:gd name="connsiteY2" fmla="*/ 5183238 h 5183238"/>
              <a:gd name="connsiteX3" fmla="*/ 0 w 543240"/>
              <a:gd name="connsiteY3" fmla="*/ 5167998 h 5183238"/>
              <a:gd name="connsiteX0" fmla="*/ 0 w 534504"/>
              <a:gd name="connsiteY0" fmla="*/ 5181915 h 5183238"/>
              <a:gd name="connsiteX1" fmla="*/ 216510 w 534504"/>
              <a:gd name="connsiteY1" fmla="*/ 0 h 5183238"/>
              <a:gd name="connsiteX2" fmla="*/ 534504 w 534504"/>
              <a:gd name="connsiteY2" fmla="*/ 5183238 h 5183238"/>
              <a:gd name="connsiteX3" fmla="*/ 0 w 534504"/>
              <a:gd name="connsiteY3" fmla="*/ 5181915 h 518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504" h="5183238">
                <a:moveTo>
                  <a:pt x="0" y="5181915"/>
                </a:moveTo>
                <a:lnTo>
                  <a:pt x="216510" y="0"/>
                </a:lnTo>
                <a:lnTo>
                  <a:pt x="534504" y="5183238"/>
                </a:lnTo>
                <a:lnTo>
                  <a:pt x="0" y="5181915"/>
                </a:lnTo>
                <a:close/>
              </a:path>
            </a:pathLst>
          </a:custGeom>
          <a:solidFill>
            <a:srgbClr val="3B9E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 err="1">
              <a:solidFill>
                <a:srgbClr val="000000"/>
              </a:solidFill>
            </a:endParaRPr>
          </a:p>
        </p:txBody>
      </p:sp>
      <p:sp>
        <p:nvSpPr>
          <p:cNvPr id="23" name="Isosceles Triangle 2"/>
          <p:cNvSpPr>
            <a:spLocks/>
          </p:cNvSpPr>
          <p:nvPr/>
        </p:nvSpPr>
        <p:spPr bwMode="ltGray">
          <a:xfrm rot="16200000" flipH="1">
            <a:off x="6117954" y="730553"/>
            <a:ext cx="632433" cy="5419665"/>
          </a:xfrm>
          <a:custGeom>
            <a:avLst/>
            <a:gdLst>
              <a:gd name="connsiteX0" fmla="*/ 0 w 931860"/>
              <a:gd name="connsiteY0" fmla="*/ 5173983 h 5173983"/>
              <a:gd name="connsiteX1" fmla="*/ 465930 w 931860"/>
              <a:gd name="connsiteY1" fmla="*/ 0 h 5173983"/>
              <a:gd name="connsiteX2" fmla="*/ 931860 w 931860"/>
              <a:gd name="connsiteY2" fmla="*/ 5173983 h 5173983"/>
              <a:gd name="connsiteX3" fmla="*/ 0 w 931860"/>
              <a:gd name="connsiteY3" fmla="*/ 5173983 h 5173983"/>
              <a:gd name="connsiteX0" fmla="*/ 0 w 771838"/>
              <a:gd name="connsiteY0" fmla="*/ 5181603 h 5181603"/>
              <a:gd name="connsiteX1" fmla="*/ 305908 w 771838"/>
              <a:gd name="connsiteY1" fmla="*/ 0 h 5181603"/>
              <a:gd name="connsiteX2" fmla="*/ 771838 w 771838"/>
              <a:gd name="connsiteY2" fmla="*/ 5173983 h 5181603"/>
              <a:gd name="connsiteX3" fmla="*/ 0 w 771838"/>
              <a:gd name="connsiteY3" fmla="*/ 5181603 h 5181603"/>
              <a:gd name="connsiteX0" fmla="*/ 0 w 596580"/>
              <a:gd name="connsiteY0" fmla="*/ 5181603 h 5181603"/>
              <a:gd name="connsiteX1" fmla="*/ 305908 w 596580"/>
              <a:gd name="connsiteY1" fmla="*/ 0 h 5181603"/>
              <a:gd name="connsiteX2" fmla="*/ 596580 w 596580"/>
              <a:gd name="connsiteY2" fmla="*/ 5181603 h 5181603"/>
              <a:gd name="connsiteX3" fmla="*/ 0 w 596580"/>
              <a:gd name="connsiteY3" fmla="*/ 5181603 h 5181603"/>
              <a:gd name="connsiteX0" fmla="*/ 0 w 550860"/>
              <a:gd name="connsiteY0" fmla="*/ 5158746 h 5181603"/>
              <a:gd name="connsiteX1" fmla="*/ 260188 w 550860"/>
              <a:gd name="connsiteY1" fmla="*/ 0 h 5181603"/>
              <a:gd name="connsiteX2" fmla="*/ 550860 w 550860"/>
              <a:gd name="connsiteY2" fmla="*/ 5181603 h 5181603"/>
              <a:gd name="connsiteX3" fmla="*/ 0 w 550860"/>
              <a:gd name="connsiteY3" fmla="*/ 5158746 h 5181603"/>
              <a:gd name="connsiteX0" fmla="*/ 0 w 543240"/>
              <a:gd name="connsiteY0" fmla="*/ 5158746 h 5173986"/>
              <a:gd name="connsiteX1" fmla="*/ 260188 w 543240"/>
              <a:gd name="connsiteY1" fmla="*/ 0 h 5173986"/>
              <a:gd name="connsiteX2" fmla="*/ 543240 w 543240"/>
              <a:gd name="connsiteY2" fmla="*/ 5173986 h 5173986"/>
              <a:gd name="connsiteX3" fmla="*/ 0 w 543240"/>
              <a:gd name="connsiteY3" fmla="*/ 5158746 h 5173986"/>
              <a:gd name="connsiteX0" fmla="*/ 0 w 547446"/>
              <a:gd name="connsiteY0" fmla="*/ 5177251 h 5177251"/>
              <a:gd name="connsiteX1" fmla="*/ 264394 w 547446"/>
              <a:gd name="connsiteY1" fmla="*/ 0 h 5177251"/>
              <a:gd name="connsiteX2" fmla="*/ 547446 w 547446"/>
              <a:gd name="connsiteY2" fmla="*/ 5173986 h 5177251"/>
              <a:gd name="connsiteX3" fmla="*/ 0 w 547446"/>
              <a:gd name="connsiteY3" fmla="*/ 5177251 h 517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46" h="5177251">
                <a:moveTo>
                  <a:pt x="0" y="5177251"/>
                </a:moveTo>
                <a:lnTo>
                  <a:pt x="264394" y="0"/>
                </a:lnTo>
                <a:lnTo>
                  <a:pt x="547446" y="5173986"/>
                </a:lnTo>
                <a:lnTo>
                  <a:pt x="0" y="5177251"/>
                </a:lnTo>
                <a:close/>
              </a:path>
            </a:pathLst>
          </a:custGeom>
          <a:solidFill>
            <a:srgbClr val="23768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 err="1">
              <a:solidFill>
                <a:srgbClr val="000000"/>
              </a:solidFill>
            </a:endParaRPr>
          </a:p>
        </p:txBody>
      </p:sp>
      <p:sp>
        <p:nvSpPr>
          <p:cNvPr id="24" name="Isosceles Triangle 2"/>
          <p:cNvSpPr>
            <a:spLocks/>
          </p:cNvSpPr>
          <p:nvPr/>
        </p:nvSpPr>
        <p:spPr bwMode="ltGray">
          <a:xfrm rot="5400000">
            <a:off x="1552363" y="1619679"/>
            <a:ext cx="611343" cy="3713365"/>
          </a:xfrm>
          <a:custGeom>
            <a:avLst/>
            <a:gdLst>
              <a:gd name="connsiteX0" fmla="*/ 0 w 931860"/>
              <a:gd name="connsiteY0" fmla="*/ 5173983 h 5173983"/>
              <a:gd name="connsiteX1" fmla="*/ 465930 w 931860"/>
              <a:gd name="connsiteY1" fmla="*/ 0 h 5173983"/>
              <a:gd name="connsiteX2" fmla="*/ 931860 w 931860"/>
              <a:gd name="connsiteY2" fmla="*/ 5173983 h 5173983"/>
              <a:gd name="connsiteX3" fmla="*/ 0 w 931860"/>
              <a:gd name="connsiteY3" fmla="*/ 5173983 h 5173983"/>
              <a:gd name="connsiteX0" fmla="*/ 0 w 771838"/>
              <a:gd name="connsiteY0" fmla="*/ 5181603 h 5181603"/>
              <a:gd name="connsiteX1" fmla="*/ 305908 w 771838"/>
              <a:gd name="connsiteY1" fmla="*/ 0 h 5181603"/>
              <a:gd name="connsiteX2" fmla="*/ 771838 w 771838"/>
              <a:gd name="connsiteY2" fmla="*/ 5173983 h 5181603"/>
              <a:gd name="connsiteX3" fmla="*/ 0 w 771838"/>
              <a:gd name="connsiteY3" fmla="*/ 5181603 h 5181603"/>
              <a:gd name="connsiteX0" fmla="*/ 0 w 596580"/>
              <a:gd name="connsiteY0" fmla="*/ 5181603 h 5181603"/>
              <a:gd name="connsiteX1" fmla="*/ 305908 w 596580"/>
              <a:gd name="connsiteY1" fmla="*/ 0 h 5181603"/>
              <a:gd name="connsiteX2" fmla="*/ 596580 w 596580"/>
              <a:gd name="connsiteY2" fmla="*/ 5181603 h 5181603"/>
              <a:gd name="connsiteX3" fmla="*/ 0 w 596580"/>
              <a:gd name="connsiteY3" fmla="*/ 5181603 h 5181603"/>
              <a:gd name="connsiteX0" fmla="*/ 0 w 550860"/>
              <a:gd name="connsiteY0" fmla="*/ 5158746 h 5181603"/>
              <a:gd name="connsiteX1" fmla="*/ 260188 w 550860"/>
              <a:gd name="connsiteY1" fmla="*/ 0 h 5181603"/>
              <a:gd name="connsiteX2" fmla="*/ 550860 w 550860"/>
              <a:gd name="connsiteY2" fmla="*/ 5181603 h 5181603"/>
              <a:gd name="connsiteX3" fmla="*/ 0 w 550860"/>
              <a:gd name="connsiteY3" fmla="*/ 5158746 h 5181603"/>
              <a:gd name="connsiteX0" fmla="*/ 0 w 543240"/>
              <a:gd name="connsiteY0" fmla="*/ 5158746 h 5173986"/>
              <a:gd name="connsiteX1" fmla="*/ 260188 w 543240"/>
              <a:gd name="connsiteY1" fmla="*/ 0 h 5173986"/>
              <a:gd name="connsiteX2" fmla="*/ 543240 w 543240"/>
              <a:gd name="connsiteY2" fmla="*/ 5173986 h 5173986"/>
              <a:gd name="connsiteX3" fmla="*/ 0 w 543240"/>
              <a:gd name="connsiteY3" fmla="*/ 5158746 h 5173986"/>
              <a:gd name="connsiteX0" fmla="*/ 0 w 594040"/>
              <a:gd name="connsiteY0" fmla="*/ 5158746 h 5164985"/>
              <a:gd name="connsiteX1" fmla="*/ 260188 w 594040"/>
              <a:gd name="connsiteY1" fmla="*/ 0 h 5164985"/>
              <a:gd name="connsiteX2" fmla="*/ 594040 w 594040"/>
              <a:gd name="connsiteY2" fmla="*/ 5164985 h 5164985"/>
              <a:gd name="connsiteX3" fmla="*/ 0 w 594040"/>
              <a:gd name="connsiteY3" fmla="*/ 5158746 h 5164985"/>
              <a:gd name="connsiteX0" fmla="*/ 0 w 622321"/>
              <a:gd name="connsiteY0" fmla="*/ 5158746 h 5158746"/>
              <a:gd name="connsiteX1" fmla="*/ 260188 w 622321"/>
              <a:gd name="connsiteY1" fmla="*/ 0 h 5158746"/>
              <a:gd name="connsiteX2" fmla="*/ 622321 w 622321"/>
              <a:gd name="connsiteY2" fmla="*/ 5151623 h 5158746"/>
              <a:gd name="connsiteX3" fmla="*/ 0 w 622321"/>
              <a:gd name="connsiteY3" fmla="*/ 5158746 h 51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21" h="5158746">
                <a:moveTo>
                  <a:pt x="0" y="5158746"/>
                </a:moveTo>
                <a:lnTo>
                  <a:pt x="260188" y="0"/>
                </a:lnTo>
                <a:lnTo>
                  <a:pt x="622321" y="5151623"/>
                </a:lnTo>
                <a:lnTo>
                  <a:pt x="0" y="5158746"/>
                </a:lnTo>
                <a:close/>
              </a:path>
            </a:pathLst>
          </a:custGeom>
          <a:solidFill>
            <a:srgbClr val="07707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 err="1">
              <a:solidFill>
                <a:srgbClr val="000000"/>
              </a:solidFill>
            </a:endParaRPr>
          </a:p>
        </p:txBody>
      </p:sp>
      <p:sp>
        <p:nvSpPr>
          <p:cNvPr id="25" name="Regular Pentagon 3"/>
          <p:cNvSpPr/>
          <p:nvPr/>
        </p:nvSpPr>
        <p:spPr bwMode="ltGray">
          <a:xfrm>
            <a:off x="0" y="3416129"/>
            <a:ext cx="9160852" cy="3462925"/>
          </a:xfrm>
          <a:custGeom>
            <a:avLst/>
            <a:gdLst>
              <a:gd name="connsiteX0" fmla="*/ 9 w 8951913"/>
              <a:gd name="connsiteY0" fmla="*/ 1214498 h 3179604"/>
              <a:gd name="connsiteX1" fmla="*/ 4475957 w 8951913"/>
              <a:gd name="connsiteY1" fmla="*/ 0 h 3179604"/>
              <a:gd name="connsiteX2" fmla="*/ 8951904 w 8951913"/>
              <a:gd name="connsiteY2" fmla="*/ 1214498 h 3179604"/>
              <a:gd name="connsiteX3" fmla="*/ 7242244 w 8951913"/>
              <a:gd name="connsiteY3" fmla="*/ 3179596 h 3179604"/>
              <a:gd name="connsiteX4" fmla="*/ 1709669 w 8951913"/>
              <a:gd name="connsiteY4" fmla="*/ 3179596 h 3179604"/>
              <a:gd name="connsiteX5" fmla="*/ 9 w 8951913"/>
              <a:gd name="connsiteY5" fmla="*/ 1214498 h 3179604"/>
              <a:gd name="connsiteX0" fmla="*/ 0 w 8951895"/>
              <a:gd name="connsiteY0" fmla="*/ 1214498 h 3179596"/>
              <a:gd name="connsiteX1" fmla="*/ 4475948 w 8951895"/>
              <a:gd name="connsiteY1" fmla="*/ 0 h 3179596"/>
              <a:gd name="connsiteX2" fmla="*/ 8951895 w 8951895"/>
              <a:gd name="connsiteY2" fmla="*/ 1214498 h 3179596"/>
              <a:gd name="connsiteX3" fmla="*/ 7242235 w 8951895"/>
              <a:gd name="connsiteY3" fmla="*/ 3179596 h 3179596"/>
              <a:gd name="connsiteX4" fmla="*/ 3952 w 8951895"/>
              <a:gd name="connsiteY4" fmla="*/ 3153219 h 3179596"/>
              <a:gd name="connsiteX5" fmla="*/ 0 w 8951895"/>
              <a:gd name="connsiteY5" fmla="*/ 1214498 h 3179596"/>
              <a:gd name="connsiteX0" fmla="*/ 0 w 8951895"/>
              <a:gd name="connsiteY0" fmla="*/ 1214498 h 3188388"/>
              <a:gd name="connsiteX1" fmla="*/ 4475948 w 8951895"/>
              <a:gd name="connsiteY1" fmla="*/ 0 h 3188388"/>
              <a:gd name="connsiteX2" fmla="*/ 8951895 w 8951895"/>
              <a:gd name="connsiteY2" fmla="*/ 1214498 h 3188388"/>
              <a:gd name="connsiteX3" fmla="*/ 7242235 w 8951895"/>
              <a:gd name="connsiteY3" fmla="*/ 3179596 h 3188388"/>
              <a:gd name="connsiteX4" fmla="*/ 12745 w 8951895"/>
              <a:gd name="connsiteY4" fmla="*/ 3188388 h 3188388"/>
              <a:gd name="connsiteX5" fmla="*/ 0 w 8951895"/>
              <a:gd name="connsiteY5" fmla="*/ 1214498 h 3188388"/>
              <a:gd name="connsiteX0" fmla="*/ 0 w 8951895"/>
              <a:gd name="connsiteY0" fmla="*/ 1214498 h 3188388"/>
              <a:gd name="connsiteX1" fmla="*/ 4475948 w 8951895"/>
              <a:gd name="connsiteY1" fmla="*/ 0 h 3188388"/>
              <a:gd name="connsiteX2" fmla="*/ 8951895 w 8951895"/>
              <a:gd name="connsiteY2" fmla="*/ 1214498 h 3188388"/>
              <a:gd name="connsiteX3" fmla="*/ 8939151 w 8951895"/>
              <a:gd name="connsiteY3" fmla="*/ 3162011 h 3188388"/>
              <a:gd name="connsiteX4" fmla="*/ 12745 w 8951895"/>
              <a:gd name="connsiteY4" fmla="*/ 3188388 h 3188388"/>
              <a:gd name="connsiteX5" fmla="*/ 0 w 8951895"/>
              <a:gd name="connsiteY5" fmla="*/ 1214498 h 3188388"/>
              <a:gd name="connsiteX0" fmla="*/ 0 w 8951895"/>
              <a:gd name="connsiteY0" fmla="*/ 1214498 h 3188388"/>
              <a:gd name="connsiteX1" fmla="*/ 4475948 w 8951895"/>
              <a:gd name="connsiteY1" fmla="*/ 0 h 3188388"/>
              <a:gd name="connsiteX2" fmla="*/ 8951895 w 8951895"/>
              <a:gd name="connsiteY2" fmla="*/ 1214498 h 3188388"/>
              <a:gd name="connsiteX3" fmla="*/ 8921567 w 8951895"/>
              <a:gd name="connsiteY3" fmla="*/ 3153219 h 3188388"/>
              <a:gd name="connsiteX4" fmla="*/ 12745 w 8951895"/>
              <a:gd name="connsiteY4" fmla="*/ 3188388 h 3188388"/>
              <a:gd name="connsiteX5" fmla="*/ 0 w 8951895"/>
              <a:gd name="connsiteY5" fmla="*/ 1214498 h 3188388"/>
              <a:gd name="connsiteX0" fmla="*/ 0 w 8965529"/>
              <a:gd name="connsiteY0" fmla="*/ 1214498 h 3188388"/>
              <a:gd name="connsiteX1" fmla="*/ 4475948 w 8965529"/>
              <a:gd name="connsiteY1" fmla="*/ 0 h 3188388"/>
              <a:gd name="connsiteX2" fmla="*/ 8951895 w 8965529"/>
              <a:gd name="connsiteY2" fmla="*/ 1214498 h 3188388"/>
              <a:gd name="connsiteX3" fmla="*/ 8965529 w 8965529"/>
              <a:gd name="connsiteY3" fmla="*/ 3162012 h 3188388"/>
              <a:gd name="connsiteX4" fmla="*/ 12745 w 8965529"/>
              <a:gd name="connsiteY4" fmla="*/ 3188388 h 3188388"/>
              <a:gd name="connsiteX5" fmla="*/ 0 w 8965529"/>
              <a:gd name="connsiteY5" fmla="*/ 1214498 h 3188388"/>
              <a:gd name="connsiteX0" fmla="*/ 0 w 8965529"/>
              <a:gd name="connsiteY0" fmla="*/ 1539813 h 3513703"/>
              <a:gd name="connsiteX1" fmla="*/ 3623094 w 8965529"/>
              <a:gd name="connsiteY1" fmla="*/ 0 h 3513703"/>
              <a:gd name="connsiteX2" fmla="*/ 8951895 w 8965529"/>
              <a:gd name="connsiteY2" fmla="*/ 1539813 h 3513703"/>
              <a:gd name="connsiteX3" fmla="*/ 8965529 w 8965529"/>
              <a:gd name="connsiteY3" fmla="*/ 3487327 h 3513703"/>
              <a:gd name="connsiteX4" fmla="*/ 12745 w 8965529"/>
              <a:gd name="connsiteY4" fmla="*/ 3513703 h 3513703"/>
              <a:gd name="connsiteX5" fmla="*/ 0 w 8965529"/>
              <a:gd name="connsiteY5" fmla="*/ 1539813 h 3513703"/>
              <a:gd name="connsiteX0" fmla="*/ 0 w 8965529"/>
              <a:gd name="connsiteY0" fmla="*/ 352852 h 3513703"/>
              <a:gd name="connsiteX1" fmla="*/ 3623094 w 8965529"/>
              <a:gd name="connsiteY1" fmla="*/ 0 h 3513703"/>
              <a:gd name="connsiteX2" fmla="*/ 8951895 w 8965529"/>
              <a:gd name="connsiteY2" fmla="*/ 1539813 h 3513703"/>
              <a:gd name="connsiteX3" fmla="*/ 8965529 w 8965529"/>
              <a:gd name="connsiteY3" fmla="*/ 3487327 h 3513703"/>
              <a:gd name="connsiteX4" fmla="*/ 12745 w 8965529"/>
              <a:gd name="connsiteY4" fmla="*/ 3513703 h 3513703"/>
              <a:gd name="connsiteX5" fmla="*/ 0 w 8965529"/>
              <a:gd name="connsiteY5" fmla="*/ 352852 h 3513703"/>
              <a:gd name="connsiteX0" fmla="*/ 0 w 8970457"/>
              <a:gd name="connsiteY0" fmla="*/ 352852 h 3513703"/>
              <a:gd name="connsiteX1" fmla="*/ 3623094 w 8970457"/>
              <a:gd name="connsiteY1" fmla="*/ 0 h 3513703"/>
              <a:gd name="connsiteX2" fmla="*/ 8969480 w 8970457"/>
              <a:gd name="connsiteY2" fmla="*/ 264928 h 3513703"/>
              <a:gd name="connsiteX3" fmla="*/ 8965529 w 8970457"/>
              <a:gd name="connsiteY3" fmla="*/ 3487327 h 3513703"/>
              <a:gd name="connsiteX4" fmla="*/ 12745 w 8970457"/>
              <a:gd name="connsiteY4" fmla="*/ 3513703 h 3513703"/>
              <a:gd name="connsiteX5" fmla="*/ 0 w 8970457"/>
              <a:gd name="connsiteY5" fmla="*/ 352852 h 3513703"/>
              <a:gd name="connsiteX0" fmla="*/ 6244 w 8976701"/>
              <a:gd name="connsiteY0" fmla="*/ 352852 h 3513703"/>
              <a:gd name="connsiteX1" fmla="*/ 3629338 w 8976701"/>
              <a:gd name="connsiteY1" fmla="*/ 0 h 3513703"/>
              <a:gd name="connsiteX2" fmla="*/ 8975724 w 8976701"/>
              <a:gd name="connsiteY2" fmla="*/ 264928 h 3513703"/>
              <a:gd name="connsiteX3" fmla="*/ 8971773 w 8976701"/>
              <a:gd name="connsiteY3" fmla="*/ 3487327 h 3513703"/>
              <a:gd name="connsiteX4" fmla="*/ 135 w 8976701"/>
              <a:gd name="connsiteY4" fmla="*/ 3513703 h 3513703"/>
              <a:gd name="connsiteX5" fmla="*/ 6244 w 8976701"/>
              <a:gd name="connsiteY5" fmla="*/ 352852 h 3513703"/>
              <a:gd name="connsiteX0" fmla="*/ 6244 w 8976334"/>
              <a:gd name="connsiteY0" fmla="*/ 352852 h 3525034"/>
              <a:gd name="connsiteX1" fmla="*/ 3629338 w 8976334"/>
              <a:gd name="connsiteY1" fmla="*/ 0 h 3525034"/>
              <a:gd name="connsiteX2" fmla="*/ 8975724 w 8976334"/>
              <a:gd name="connsiteY2" fmla="*/ 264928 h 3525034"/>
              <a:gd name="connsiteX3" fmla="*/ 8962347 w 8976334"/>
              <a:gd name="connsiteY3" fmla="*/ 3525034 h 3525034"/>
              <a:gd name="connsiteX4" fmla="*/ 135 w 8976334"/>
              <a:gd name="connsiteY4" fmla="*/ 3513703 h 3525034"/>
              <a:gd name="connsiteX5" fmla="*/ 6244 w 8976334"/>
              <a:gd name="connsiteY5" fmla="*/ 352852 h 3525034"/>
              <a:gd name="connsiteX0" fmla="*/ 6244 w 8976334"/>
              <a:gd name="connsiteY0" fmla="*/ 352852 h 3543381"/>
              <a:gd name="connsiteX1" fmla="*/ 3629338 w 8976334"/>
              <a:gd name="connsiteY1" fmla="*/ 0 h 3543381"/>
              <a:gd name="connsiteX2" fmla="*/ 8975724 w 8976334"/>
              <a:gd name="connsiteY2" fmla="*/ 264928 h 3543381"/>
              <a:gd name="connsiteX3" fmla="*/ 8962347 w 8976334"/>
              <a:gd name="connsiteY3" fmla="*/ 3525034 h 3543381"/>
              <a:gd name="connsiteX4" fmla="*/ 135 w 8976334"/>
              <a:gd name="connsiteY4" fmla="*/ 3543381 h 3543381"/>
              <a:gd name="connsiteX5" fmla="*/ 6244 w 8976334"/>
              <a:gd name="connsiteY5" fmla="*/ 352852 h 3543381"/>
              <a:gd name="connsiteX0" fmla="*/ 6244 w 8976334"/>
              <a:gd name="connsiteY0" fmla="*/ 352852 h 3565055"/>
              <a:gd name="connsiteX1" fmla="*/ 3629338 w 8976334"/>
              <a:gd name="connsiteY1" fmla="*/ 0 h 3565055"/>
              <a:gd name="connsiteX2" fmla="*/ 8975724 w 8976334"/>
              <a:gd name="connsiteY2" fmla="*/ 264928 h 3565055"/>
              <a:gd name="connsiteX3" fmla="*/ 8962347 w 8976334"/>
              <a:gd name="connsiteY3" fmla="*/ 3565055 h 3565055"/>
              <a:gd name="connsiteX4" fmla="*/ 135 w 8976334"/>
              <a:gd name="connsiteY4" fmla="*/ 3543381 h 3565055"/>
              <a:gd name="connsiteX5" fmla="*/ 6244 w 8976334"/>
              <a:gd name="connsiteY5" fmla="*/ 352852 h 3565055"/>
              <a:gd name="connsiteX0" fmla="*/ 6244 w 8992877"/>
              <a:gd name="connsiteY0" fmla="*/ 352852 h 3565055"/>
              <a:gd name="connsiteX1" fmla="*/ 3629338 w 8992877"/>
              <a:gd name="connsiteY1" fmla="*/ 0 h 3565055"/>
              <a:gd name="connsiteX2" fmla="*/ 8975724 w 8992877"/>
              <a:gd name="connsiteY2" fmla="*/ 264928 h 3565055"/>
              <a:gd name="connsiteX3" fmla="*/ 8992877 w 8992877"/>
              <a:gd name="connsiteY3" fmla="*/ 3565055 h 3565055"/>
              <a:gd name="connsiteX4" fmla="*/ 135 w 8992877"/>
              <a:gd name="connsiteY4" fmla="*/ 3543381 h 3565055"/>
              <a:gd name="connsiteX5" fmla="*/ 6244 w 8992877"/>
              <a:gd name="connsiteY5" fmla="*/ 352852 h 356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2877" h="3565055">
                <a:moveTo>
                  <a:pt x="6244" y="352852"/>
                </a:moveTo>
                <a:lnTo>
                  <a:pt x="3629338" y="0"/>
                </a:lnTo>
                <a:lnTo>
                  <a:pt x="8975724" y="264928"/>
                </a:lnTo>
                <a:cubicBezTo>
                  <a:pt x="8980269" y="914099"/>
                  <a:pt x="8988332" y="2915884"/>
                  <a:pt x="8992877" y="3565055"/>
                </a:cubicBezTo>
                <a:lnTo>
                  <a:pt x="135" y="3543381"/>
                </a:lnTo>
                <a:cubicBezTo>
                  <a:pt x="-1182" y="2897141"/>
                  <a:pt x="7561" y="999092"/>
                  <a:pt x="6244" y="352852"/>
                </a:cubicBezTo>
                <a:close/>
              </a:path>
            </a:pathLst>
          </a:custGeom>
          <a:solidFill>
            <a:srgbClr val="0E586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 err="1">
              <a:solidFill>
                <a:srgbClr val="000000"/>
              </a:solidFill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367346" y="6141457"/>
            <a:ext cx="6409309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400">
                  <a:solidFill>
                    <a:srgbClr val="FFFFFF"/>
                  </a:solidFill>
                  <a:latin typeface="Arial"/>
                </a:rPr>
                <a:t>Document type</a:t>
              </a:r>
              <a:endParaRPr lang="en-ZA" sz="1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400">
                  <a:solidFill>
                    <a:srgbClr val="FFFFFF"/>
                  </a:solidFill>
                  <a:latin typeface="Arial"/>
                </a:rPr>
                <a:t>Date</a:t>
              </a:r>
              <a:endParaRPr lang="en-ZA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1367346" y="3838305"/>
            <a:ext cx="6409309" cy="5078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3300" b="0" baseline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ZA" noProof="0"/>
              <a:t>Click to edit Master title style</a:t>
            </a:r>
            <a:endParaRPr lang="en-ZA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1367346" y="5131194"/>
            <a:ext cx="6409309" cy="219820"/>
          </a:xfrm>
        </p:spPr>
        <p:txBody>
          <a:bodyPr wrap="square">
            <a:spAutoFit/>
          </a:bodyPr>
          <a:lstStyle>
            <a:lvl1pPr algn="ctr">
              <a:defRPr sz="1400" baseline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ZA" noProof="0"/>
              <a:t>Click to edit Master subtitle style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6275" r="10436" b="3835"/>
          <a:stretch/>
        </p:blipFill>
        <p:spPr bwMode="auto">
          <a:xfrm>
            <a:off x="3800921" y="99615"/>
            <a:ext cx="1550187" cy="135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408"/>
          <a:stretch/>
        </p:blipFill>
        <p:spPr bwMode="auto">
          <a:xfrm>
            <a:off x="3248554" y="1672622"/>
            <a:ext cx="2654918" cy="101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565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Z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284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338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5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147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ngle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463" y="193219"/>
            <a:ext cx="8207462" cy="61471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insert slide title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3076" y="1736878"/>
            <a:ext cx="4963221" cy="4068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insert bullet level 1</a:t>
            </a:r>
          </a:p>
          <a:p>
            <a:pPr lvl="1"/>
            <a:r>
              <a:rPr lang="en-US" dirty="0"/>
              <a:t>Click to insert bullet level 2</a:t>
            </a:r>
          </a:p>
          <a:p>
            <a:pPr lvl="2"/>
            <a:r>
              <a:rPr lang="en-US" dirty="0"/>
              <a:t>Click to insert bullet level 3</a:t>
            </a:r>
          </a:p>
          <a:p>
            <a:pPr lvl="3"/>
            <a:r>
              <a:rPr lang="en-US" dirty="0"/>
              <a:t>Click to insert bullet level 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463" y="808016"/>
            <a:ext cx="8208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insert slide sub-title or opening paragraph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6022845"/>
            <a:ext cx="8197850" cy="1752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i="1"/>
            </a:lvl1pPr>
          </a:lstStyle>
          <a:p>
            <a:pPr lvl="0"/>
            <a:r>
              <a:rPr lang="en-US" dirty="0"/>
              <a:t>Click to insert source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6" y="1404938"/>
            <a:ext cx="4963221" cy="338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insert sub-title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554664" y="1404938"/>
            <a:ext cx="3589337" cy="4400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3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/>
              <a:t>2021/08/19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‹#›</a:t>
            </a:fld>
            <a:endParaRPr lang="en-ZA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6237320"/>
            <a:ext cx="1471464" cy="5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2021/08/19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49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2021/08/19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03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AF019-4F7B-4D31-9D1A-762E4322E3E6}" type="datetimeFigureOut">
              <a:rPr lang="en-ZA" smtClean="0"/>
              <a:pPr/>
              <a:t>2021/08/19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527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" Type="http://schemas.openxmlformats.org/officeDocument/2006/relationships/slideLayout" Target="../slideLayouts/slideLayout38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image" Target="../media/image19.emf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F019-4F7B-4D31-9D1A-762E4322E3E6}" type="datetimeFigureOut">
              <a:rPr lang="en-ZA" smtClean="0"/>
              <a:pPr/>
              <a:t>2021/08/19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F8B-4788-43D9-B19C-7CDD71F5399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649" r:id="rId13"/>
    <p:sldLayoutId id="2147483654" r:id="rId14"/>
    <p:sldLayoutId id="2147483764" r:id="rId15"/>
    <p:sldLayoutId id="2147483766" r:id="rId16"/>
    <p:sldLayoutId id="2147483767" r:id="rId17"/>
    <p:sldLayoutId id="2147483768" r:id="rId18"/>
    <p:sldLayoutId id="2147483705" r:id="rId19"/>
    <p:sldLayoutId id="2147483707" r:id="rId20"/>
    <p:sldLayoutId id="2147483708" r:id="rId21"/>
    <p:sldLayoutId id="2147483770" r:id="rId22"/>
    <p:sldLayoutId id="2147483772" r:id="rId23"/>
    <p:sldLayoutId id="2147483773" r:id="rId24"/>
    <p:sldLayoutId id="2147483710" r:id="rId25"/>
    <p:sldLayoutId id="2147483712" r:id="rId26"/>
    <p:sldLayoutId id="2147483713" r:id="rId27"/>
    <p:sldLayoutId id="2147483721" r:id="rId28"/>
    <p:sldLayoutId id="2147483723" r:id="rId29"/>
    <p:sldLayoutId id="2147483724" r:id="rId30"/>
    <p:sldLayoutId id="2147483736" r:id="rId31"/>
    <p:sldLayoutId id="2147483742" r:id="rId32"/>
    <p:sldLayoutId id="2147483759" r:id="rId33"/>
    <p:sldLayoutId id="2147483761" r:id="rId34"/>
    <p:sldLayoutId id="2147483762" r:id="rId3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8621047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8"/>
            <a:ext cx="4389768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ZA" noProof="0"/>
              <a:t>Text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5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ZA" noProof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4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400">
                <a:solidFill>
                  <a:srgbClr val="808080"/>
                </a:solidFill>
              </a:rPr>
              <a:t>TRACKER</a:t>
            </a:r>
            <a:endParaRPr lang="en-ZA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5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>
                <a:solidFill>
                  <a:srgbClr val="808080"/>
                </a:solidFill>
                <a:latin typeface="Arial"/>
              </a:rPr>
              <a:t>Unit of measure</a:t>
            </a:r>
            <a:endParaRPr lang="en-ZA" sz="16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409178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1600">
                  <a:solidFill>
                    <a:srgbClr val="808080"/>
                  </a:solidFill>
                </a:rPr>
                <a:t>Unit of measure</a:t>
              </a:r>
              <a:endParaRPr lang="en-ZA" sz="1600" dirty="0">
                <a:solidFill>
                  <a:srgbClr val="808080"/>
                </a:solidFill>
              </a:endParaRPr>
            </a:p>
          </p:txBody>
        </p:sp>
      </p:grpSp>
      <p:pic>
        <p:nvPicPr>
          <p:cNvPr id="22" name="Picture 9"/>
          <p:cNvPicPr>
            <a:picLocks noChangeAspect="1" noChangeArrowheads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408" b="17691"/>
          <a:stretch/>
        </p:blipFill>
        <p:spPr bwMode="auto">
          <a:xfrm>
            <a:off x="7389673" y="6348446"/>
            <a:ext cx="1286226" cy="40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lide Number"/>
          <p:cNvSpPr txBox="1">
            <a:spLocks/>
          </p:cNvSpPr>
          <p:nvPr userDrawn="1"/>
        </p:nvSpPr>
        <p:spPr bwMode="auto">
          <a:xfrm>
            <a:off x="8808763" y="6594839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ZA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  <p:grpSp>
        <p:nvGrpSpPr>
          <p:cNvPr id="24" name="LegendBoxes" hidden="1"/>
          <p:cNvGrpSpPr>
            <a:grpSpLocks/>
          </p:cNvGrpSpPr>
          <p:nvPr userDrawn="1"/>
        </p:nvGrpSpPr>
        <p:grpSpPr bwMode="auto">
          <a:xfrm>
            <a:off x="8189913" y="294877"/>
            <a:ext cx="779144" cy="101720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 sz="160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 sz="160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 sz="160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 userDrawn="1"/>
        </p:nvGrpSpPr>
        <p:grpSpPr bwMode="auto">
          <a:xfrm>
            <a:off x="7875665" y="294877"/>
            <a:ext cx="1093393" cy="745084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 sz="160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ZA" sz="160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 userDrawn="1"/>
        </p:nvGrpSpPr>
        <p:grpSpPr bwMode="auto">
          <a:xfrm>
            <a:off x="7880428" y="294876"/>
            <a:ext cx="1088630" cy="216680"/>
            <a:chOff x="7673880" y="285750"/>
            <a:chExt cx="1066895" cy="212366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808080"/>
                  </a:solidFill>
                </a:rPr>
                <a:t>PRELIMINARY</a:t>
              </a:r>
              <a:endParaRPr lang="en-ZA" sz="1200" dirty="0">
                <a:solidFill>
                  <a:srgbClr val="808080"/>
                </a:solidFill>
              </a:endParaRP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McK Slide Elements" hidden="1"/>
          <p:cNvGrpSpPr/>
          <p:nvPr userDrawn="1"/>
        </p:nvGrpSpPr>
        <p:grpSpPr bwMode="auto">
          <a:xfrm>
            <a:off x="174944" y="6375865"/>
            <a:ext cx="7034410" cy="375988"/>
            <a:chOff x="121488" y="6352634"/>
            <a:chExt cx="8794114" cy="368503"/>
          </a:xfrm>
        </p:grpSpPr>
        <p:sp>
          <p:nvSpPr>
            <p:cNvPr id="66" name="McK 4. Footnote"/>
            <p:cNvSpPr txBox="1">
              <a:spLocks noChangeArrowheads="1"/>
            </p:cNvSpPr>
            <p:nvPr/>
          </p:nvSpPr>
          <p:spPr bwMode="auto">
            <a:xfrm>
              <a:off x="121488" y="6352634"/>
              <a:ext cx="879411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000">
                  <a:solidFill>
                    <a:srgbClr val="000000"/>
                  </a:solidFill>
                  <a:latin typeface="Arial"/>
                </a:rPr>
                <a:t>1 Footnote</a:t>
              </a:r>
              <a:endParaRPr lang="en-ZA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McK 5. Source"/>
            <p:cNvSpPr>
              <a:spLocks noChangeArrowheads="1"/>
            </p:cNvSpPr>
            <p:nvPr/>
          </p:nvSpPr>
          <p:spPr bwMode="auto">
            <a:xfrm>
              <a:off x="121488" y="6567249"/>
              <a:ext cx="87941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25214" indent="-625214" defTabSz="932071" fontAlgn="base">
                <a:spcBef>
                  <a:spcPct val="0"/>
                </a:spcBef>
                <a:spcAft>
                  <a:spcPct val="0"/>
                </a:spcAft>
                <a:tabLst>
                  <a:tab pos="630074" algn="l"/>
                </a:tabLst>
              </a:pPr>
              <a:r>
                <a:rPr lang="en-ZA" sz="1000">
                  <a:solidFill>
                    <a:srgbClr val="000000"/>
                  </a:solidFill>
                </a:rPr>
                <a:t>SOURCE: Source</a:t>
              </a:r>
              <a:endParaRPr lang="en-ZA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McK Moon" hidden="1"/>
          <p:cNvGrpSpPr>
            <a:grpSpLocks noChangeAspect="1"/>
          </p:cNvGrpSpPr>
          <p:nvPr userDrawn="1">
            <p:custDataLst>
              <p:tags r:id="rId9"/>
            </p:custDataLst>
          </p:nvPr>
        </p:nvGrpSpPr>
        <p:grpSpPr bwMode="auto">
          <a:xfrm>
            <a:off x="7875665" y="2161986"/>
            <a:ext cx="259174" cy="259159"/>
            <a:chOff x="1600" y="1600"/>
            <a:chExt cx="160" cy="160"/>
          </a:xfrm>
        </p:grpSpPr>
        <p:sp>
          <p:nvSpPr>
            <p:cNvPr id="69" name="Oval 90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Arc 91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LegendMoons" hidden="1"/>
          <p:cNvGrpSpPr/>
          <p:nvPr userDrawn="1"/>
        </p:nvGrpSpPr>
        <p:grpSpPr>
          <a:xfrm>
            <a:off x="8121710" y="294876"/>
            <a:ext cx="847347" cy="1333054"/>
            <a:chOff x="7959558" y="289006"/>
            <a:chExt cx="830430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959558" y="563247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959558" y="1111729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280233" y="301706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  <a:endParaRPr lang="en-ZA" sz="1200" dirty="0">
                <a:solidFill>
                  <a:srgbClr val="000000"/>
                </a:solidFill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280233" y="576344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  <a:endParaRPr lang="en-ZA" sz="1200" dirty="0">
                <a:solidFill>
                  <a:srgbClr val="000000"/>
                </a:solidFill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280233" y="85098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  <a:endParaRPr lang="en-ZA" sz="1200" dirty="0">
                <a:solidFill>
                  <a:srgbClr val="000000"/>
                </a:solidFill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280233" y="1122446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280233" y="139867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ZA" sz="1200">
                  <a:solidFill>
                    <a:srgbClr val="000000"/>
                  </a:solidFill>
                </a:rPr>
                <a:t>Legend</a:t>
              </a:r>
              <a:endParaRPr lang="en-ZA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959558" y="83748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" name="MoonLegend5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7959558" y="1385971"/>
              <a:ext cx="209550" cy="209551"/>
              <a:chOff x="4495" y="1198"/>
              <a:chExt cx="160" cy="160"/>
            </a:xfrm>
          </p:grpSpPr>
          <p:sp>
            <p:nvSpPr>
              <p:cNvPr id="60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" name="MoonLegend1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7959558" y="289006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 hidden="1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ZA" sz="16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494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ducation.gov.za/LinkClick.aspx?fileticket=8IJy9YJjbZE=&amp;tabid=2587&amp;portalid=0&amp;mid=912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becontent.bhelela.com/" TargetMode="External"/><Relationship Id="rId2" Type="http://schemas.openxmlformats.org/officeDocument/2006/relationships/hyperlink" Target="https://www.education.gov.z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decontent.co.za/" TargetMode="External"/><Relationship Id="rId2" Type="http://schemas.openxmlformats.org/officeDocument/2006/relationships/hyperlink" Target="https://wcedeportal.co.z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eccurriculum.co.za/" TargetMode="External"/><Relationship Id="rId4" Type="http://schemas.openxmlformats.org/officeDocument/2006/relationships/hyperlink" Target="http://kznfunda.kzndoe.gov.z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xlearn.com/" TargetMode="External"/><Relationship Id="rId2" Type="http://schemas.openxmlformats.org/officeDocument/2006/relationships/hyperlink" Target="http://www.siyavul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568863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 Black" panose="020B0A04020102020204" pitchFamily="34" charset="0"/>
              </a:rPr>
              <a:t>Update </a:t>
            </a:r>
            <a:r>
              <a:rPr lang="en-GB" b="1" dirty="0">
                <a:latin typeface="Arial Black" panose="020B0A04020102020204" pitchFamily="34" charset="0"/>
              </a:rPr>
              <a:t>on </a:t>
            </a:r>
            <a:r>
              <a:rPr lang="en-GB" b="1" dirty="0" smtClean="0">
                <a:latin typeface="Arial Black" panose="020B0A04020102020204" pitchFamily="34" charset="0"/>
              </a:rPr>
              <a:t>Implementation </a:t>
            </a:r>
            <a:br>
              <a:rPr lang="en-GB" b="1" dirty="0" smtClean="0">
                <a:latin typeface="Arial Black" panose="020B0A04020102020204" pitchFamily="34" charset="0"/>
              </a:rPr>
            </a:br>
            <a:r>
              <a:rPr lang="en-GB" b="1" dirty="0" smtClean="0">
                <a:latin typeface="Arial Black" panose="020B0A04020102020204" pitchFamily="34" charset="0"/>
              </a:rPr>
              <a:t>of Online Learning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4000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Presentation to the Portfolio Committee on Basic Education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2021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b="1" dirty="0">
                <a:solidFill>
                  <a:srgbClr val="0C2B28"/>
                </a:solidFill>
                <a:latin typeface="Century Gothic" panose="020B0502020202020204" pitchFamily="34" charset="0"/>
              </a:rPr>
              <a:t/>
            </a:r>
            <a:br>
              <a:rPr lang="en-ZA" b="1" dirty="0">
                <a:solidFill>
                  <a:srgbClr val="0C2B28"/>
                </a:solidFill>
                <a:latin typeface="Century Gothic" panose="020B0502020202020204" pitchFamily="34" charset="0"/>
              </a:rPr>
            </a:br>
            <a:endParaRPr lang="en-ZA" sz="1600" b="1" i="1" dirty="0">
              <a:solidFill>
                <a:srgbClr val="0C2B2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WOZA MATRIC AVERAGE MONTHLY REACH</a:t>
            </a:r>
            <a:endParaRPr lang="en-Z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53" r="11087"/>
          <a:stretch/>
        </p:blipFill>
        <p:spPr>
          <a:xfrm>
            <a:off x="827585" y="1417639"/>
            <a:ext cx="7560840" cy="4893075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/>
        </p:nvSpPr>
        <p:spPr>
          <a:xfrm>
            <a:off x="6300192" y="6290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10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2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3422"/>
            <a:ext cx="8690588" cy="1231362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WOZA MATRICS YOUTUBE: SUBSRIBERS &amp; VIEWS</a:t>
            </a:r>
            <a:endParaRPr lang="en-ZA" sz="40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182"/>
          <a:stretch/>
        </p:blipFill>
        <p:spPr>
          <a:xfrm>
            <a:off x="211458" y="1412776"/>
            <a:ext cx="8681022" cy="468052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/>
        </p:nvSpPr>
        <p:spPr>
          <a:xfrm>
            <a:off x="6300192" y="6290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4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052" y="116632"/>
            <a:ext cx="9167052" cy="79208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TSWELOPELE (GRADE R – 11) FLYER</a:t>
            </a:r>
            <a:endParaRPr lang="en-ZA" sz="3200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908720"/>
            <a:ext cx="5400600" cy="5798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9675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TSWELOPELE (GRADE R – 11) TOTAL AVERAGE MONTHLY REACH</a:t>
            </a:r>
            <a:endParaRPr lang="en-ZA" sz="40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722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13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1691680" cy="692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4686"/>
          <a:stretch/>
        </p:blipFill>
        <p:spPr>
          <a:xfrm>
            <a:off x="179512" y="1196752"/>
            <a:ext cx="878497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82979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TSWELOPELE AUGUST DBETV SCHEDULE</a:t>
            </a:r>
            <a:endParaRPr lang="en-ZA" sz="32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00192" y="64090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14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5292"/>
            <a:ext cx="1691680" cy="512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44" y="946428"/>
            <a:ext cx="9004156" cy="5428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996" y="3028894"/>
            <a:ext cx="470600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956376" cy="79208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RADIO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LESSONS BROADCAST</a:t>
            </a:r>
            <a:endParaRPr lang="en-ZA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has targeted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SABC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private community radio stations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broadcast lessons.</a:t>
            </a:r>
          </a:p>
          <a:p>
            <a:pPr marL="342900" lvl="3" indent="-342900" algn="just">
              <a:buFont typeface="Arial" panose="020B0604020202020204" pitchFamily="34" charset="0"/>
              <a:buChar char="•"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Limpopo Province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Munghana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Lo Nene FM; 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Thobela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FM and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Phalapala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FM Radio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Stations;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 algn="just">
              <a:buFont typeface="Arial" panose="020B0604020202020204" pitchFamily="34" charset="0"/>
              <a:buChar char="•"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Mpumalanga Province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Ikwekwezi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FM; Pulpit FM;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Ligwalagwala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FM, Radio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Laeveld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; Radio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Kragbron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; Community Radio Stations; and Rise FM Radio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Stations;</a:t>
            </a:r>
          </a:p>
          <a:p>
            <a:pPr marL="342900" lvl="3" indent="-342900" algn="just">
              <a:buFont typeface="Arial" panose="020B0604020202020204" pitchFamily="34" charset="0"/>
              <a:buChar char="•"/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Eastern Cape Province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Umhlobo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Wenene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FM Radio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Station; and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 algn="just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Provinces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Unspecified Radio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444208" y="61880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ZERO-RATING OF EDUCATIONAL WEBSITES</a:t>
            </a:r>
            <a:endParaRPr lang="en-ZA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590465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Minister of Communication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Digital Technologies (DCDT) issued directions under regulation 10 (8) of the Regulations made under the Disaster Management Act, 2002 (Act No. 57 of 2002) as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Government Notice No. 318 published in Government Gazette No. 43107 of 18 March 2020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directions require Electronic Communications Service Licensees such as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MTN, Cell C, ISPA, Liquid Telecom, Rain, Telkom and Vodacom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“zero-rate” access to local education content websites</a:t>
            </a: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516216" y="64147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ZERO-RATING OF EDUCATIONAL WEBSITES</a:t>
            </a:r>
            <a:endParaRPr lang="en-ZA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4928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urrently </a:t>
            </a: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487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educational websites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&amp; national education department portals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website and free private sector portals have been recommended for zero-rating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This enables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learners, teacher and parents to accessing available free online educational resources, services and e-learning platforms for learning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without incurring data costs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Updated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Status Report of 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Zero-rated Educational Websites is published monthly on the </a:t>
            </a:r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DBE Website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www.education.gov.za/LinkClick.aspx?fileticket=8IJy9YJjbZE%3d&amp;tabid=2587&amp;portalid=0&amp;mid=9122</a:t>
            </a:r>
            <a:endParaRPr lang="en-GB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556988" y="63567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6712"/>
            <a:ext cx="8865954" cy="554461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The Minister of Communications and Digital 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 (DCDT) 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directed that </a:t>
            </a:r>
            <a:r>
              <a:rPr lang="en-GB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sites 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already connected with 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10Mbps 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bandwidth 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used to establish the virtual classrooms.</a:t>
            </a:r>
          </a:p>
          <a:p>
            <a:pPr algn="just"/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virtual classroom lessons and teaching platforms should be broadcast live through various digital platforms such as TV, Smart Devices, Laptops, Mobile phones. </a:t>
            </a:r>
          </a:p>
          <a:p>
            <a:pPr lvl="0" algn="just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Commencement of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1: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Testing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piloting is delayed due to COVID-19 protocols.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400" dirty="0"/>
          </a:p>
          <a:p>
            <a:pPr marL="0" indent="0" algn="ctr">
              <a:buNone/>
            </a:pPr>
            <a:endParaRPr lang="en-ZA" sz="4400" dirty="0"/>
          </a:p>
          <a:p>
            <a:pPr marL="457200" lvl="1" indent="0">
              <a:buNone/>
            </a:pPr>
            <a:endParaRPr lang="en-Z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90381"/>
            <a:ext cx="768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VIRTUAL CLASSROOM (VC)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1691680" cy="54868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/>
        </p:nvSpPr>
        <p:spPr>
          <a:xfrm>
            <a:off x="6556988" y="63567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</a:t>
            </a:r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7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6712"/>
            <a:ext cx="8865954" cy="55446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The Virtual Classroom Solution will:</a:t>
            </a:r>
          </a:p>
          <a:p>
            <a:pPr algn="just"/>
            <a:r>
              <a:rPr lang="en-ZA" sz="3600" dirty="0"/>
              <a:t>Provide an </a:t>
            </a:r>
            <a:r>
              <a:rPr lang="en-ZA" sz="3600" b="1" dirty="0"/>
              <a:t>interactive </a:t>
            </a:r>
            <a:r>
              <a:rPr lang="en-ZA" sz="3600" dirty="0"/>
              <a:t>online education platform for educators and </a:t>
            </a:r>
            <a:r>
              <a:rPr lang="en-ZA" sz="3600" dirty="0" smtClean="0"/>
              <a:t>learners;</a:t>
            </a:r>
            <a:endParaRPr lang="en-ZA" sz="3600" dirty="0"/>
          </a:p>
          <a:p>
            <a:pPr algn="just"/>
            <a:r>
              <a:rPr lang="en-ZA" sz="3600" dirty="0"/>
              <a:t>Enable users to </a:t>
            </a:r>
            <a:r>
              <a:rPr lang="en-ZA" sz="3600" b="1" dirty="0"/>
              <a:t>create self-grading </a:t>
            </a:r>
            <a:r>
              <a:rPr lang="en-ZA" sz="3600" dirty="0"/>
              <a:t>and </a:t>
            </a:r>
            <a:r>
              <a:rPr lang="en-ZA" sz="3600" b="1" dirty="0"/>
              <a:t>interactive learning content </a:t>
            </a:r>
            <a:r>
              <a:rPr lang="en-ZA" sz="3600" dirty="0"/>
              <a:t>that will lead to </a:t>
            </a:r>
            <a:r>
              <a:rPr lang="en-ZA" sz="3600" b="1" dirty="0"/>
              <a:t>effective</a:t>
            </a:r>
            <a:r>
              <a:rPr lang="en-ZA" sz="3600" dirty="0"/>
              <a:t> and </a:t>
            </a:r>
            <a:r>
              <a:rPr lang="en-ZA" sz="3600" b="1" dirty="0"/>
              <a:t>efficient</a:t>
            </a:r>
            <a:r>
              <a:rPr lang="en-ZA" sz="3600" dirty="0"/>
              <a:t> teaching and </a:t>
            </a:r>
            <a:r>
              <a:rPr lang="en-ZA" sz="3600" dirty="0" smtClean="0"/>
              <a:t>learning;</a:t>
            </a:r>
            <a:endParaRPr lang="en-ZA" sz="3600" dirty="0"/>
          </a:p>
          <a:p>
            <a:pPr algn="just"/>
            <a:r>
              <a:rPr lang="en-ZA" sz="3600" dirty="0"/>
              <a:t>Be accessible to teachers and learners </a:t>
            </a:r>
            <a:r>
              <a:rPr lang="en-ZA" sz="3600" b="1" dirty="0"/>
              <a:t>anywhere</a:t>
            </a:r>
            <a:r>
              <a:rPr lang="en-ZA" sz="3600" dirty="0"/>
              <a:t> and </a:t>
            </a:r>
            <a:r>
              <a:rPr lang="en-ZA" sz="3600" b="1" dirty="0"/>
              <a:t>anytime</a:t>
            </a:r>
            <a:r>
              <a:rPr lang="en-ZA" sz="3600" dirty="0"/>
              <a:t> using different </a:t>
            </a:r>
            <a:r>
              <a:rPr lang="en-ZA" sz="3600" b="1" dirty="0"/>
              <a:t>web-enable devices</a:t>
            </a:r>
            <a:r>
              <a:rPr lang="en-ZA" sz="3600" dirty="0"/>
              <a:t>;</a:t>
            </a:r>
          </a:p>
          <a:p>
            <a:pPr algn="just"/>
            <a:r>
              <a:rPr lang="en-ZA" sz="3600" dirty="0"/>
              <a:t>Equip learners with the </a:t>
            </a:r>
            <a:r>
              <a:rPr lang="en-ZA" sz="3600" b="1" dirty="0"/>
              <a:t>21st Century skills </a:t>
            </a:r>
            <a:r>
              <a:rPr lang="en-ZA" sz="3600" dirty="0"/>
              <a:t>for the workplace; and</a:t>
            </a:r>
          </a:p>
          <a:p>
            <a:pPr algn="just"/>
            <a:r>
              <a:rPr lang="en-ZA" sz="3600" dirty="0"/>
              <a:t>Support the </a:t>
            </a:r>
            <a:r>
              <a:rPr lang="en-ZA" sz="3600" b="1" dirty="0"/>
              <a:t>emergence</a:t>
            </a:r>
            <a:r>
              <a:rPr lang="en-ZA" sz="3600" dirty="0"/>
              <a:t> of a new type of school.</a:t>
            </a:r>
          </a:p>
          <a:p>
            <a:pPr marL="0" indent="0" algn="ctr">
              <a:buNone/>
            </a:pPr>
            <a:endParaRPr lang="en-ZA" sz="4400" dirty="0"/>
          </a:p>
          <a:p>
            <a:pPr marL="457200" lvl="1" indent="0">
              <a:buNone/>
            </a:pPr>
            <a:endParaRPr lang="en-Z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90381"/>
            <a:ext cx="768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VIRTUAL CLASSROOM (VC)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1691680" cy="54868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/>
        </p:nvSpPr>
        <p:spPr>
          <a:xfrm>
            <a:off x="6556988" y="63567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19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3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an update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learning</a:t>
            </a:r>
            <a:r>
              <a:rPr lang="en-ZA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 basic education</a:t>
            </a:r>
            <a:r>
              <a:rPr lang="en-ZA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781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PURPOSE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14737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6712"/>
            <a:ext cx="8865954" cy="5544615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 smtClean="0"/>
              <a:t>On </a:t>
            </a:r>
            <a:r>
              <a:rPr lang="en-GB" b="1" dirty="0"/>
              <a:t>17 April 2020</a:t>
            </a:r>
            <a:r>
              <a:rPr lang="en-GB" dirty="0"/>
              <a:t>, ICASA assigned the temporary radio frequency spectrum in the various bands, to the following Mobile Network Operators, namely: </a:t>
            </a:r>
            <a:endParaRPr lang="en-ZA" sz="2800" dirty="0"/>
          </a:p>
          <a:p>
            <a:pPr lvl="1"/>
            <a:r>
              <a:rPr lang="en-ZA" dirty="0"/>
              <a:t>Liquid Telecommunications Operations SA (Pty) Ltd; </a:t>
            </a:r>
            <a:endParaRPr lang="en-ZA" sz="2400" dirty="0"/>
          </a:p>
          <a:p>
            <a:pPr lvl="1"/>
            <a:r>
              <a:rPr lang="en-ZA" dirty="0"/>
              <a:t>Mobile Telecommunications Network SA (Pty) Ltd; </a:t>
            </a:r>
            <a:endParaRPr lang="en-ZA" sz="2400" dirty="0"/>
          </a:p>
          <a:p>
            <a:pPr lvl="1"/>
            <a:r>
              <a:rPr lang="en-ZA" dirty="0"/>
              <a:t>Rain Networks (Pty) Ltd; </a:t>
            </a:r>
            <a:endParaRPr lang="en-ZA" sz="2400" dirty="0"/>
          </a:p>
          <a:p>
            <a:pPr lvl="1"/>
            <a:r>
              <a:rPr lang="en-ZA" dirty="0"/>
              <a:t>Vodacom (Pty) Ltd; and </a:t>
            </a:r>
            <a:endParaRPr lang="en-ZA" sz="2400" dirty="0"/>
          </a:p>
          <a:p>
            <a:pPr lvl="1"/>
            <a:r>
              <a:rPr lang="en-ZA" dirty="0"/>
              <a:t>Telkom SA SOC Ltd. </a:t>
            </a:r>
            <a:endParaRPr lang="en-ZA" dirty="0" smtClean="0"/>
          </a:p>
          <a:p>
            <a:pPr algn="just"/>
            <a:r>
              <a:rPr lang="en-ZA" sz="3600" dirty="0" smtClean="0"/>
              <a:t>The obligation </a:t>
            </a:r>
            <a:r>
              <a:rPr lang="en-ZA" sz="3600" dirty="0"/>
              <a:t>will be implemented for a period of </a:t>
            </a:r>
            <a:r>
              <a:rPr lang="en-ZA" sz="3600" b="1" dirty="0" smtClean="0"/>
              <a:t>seventeen (17) </a:t>
            </a:r>
            <a:r>
              <a:rPr lang="en-ZA" sz="3600" b="1" dirty="0"/>
              <a:t>months </a:t>
            </a:r>
            <a:r>
              <a:rPr lang="en-ZA" sz="3600" dirty="0" smtClean="0"/>
              <a:t>from the date of the installation of the complete solution.</a:t>
            </a:r>
            <a:endParaRPr lang="en-ZA" sz="3600" dirty="0"/>
          </a:p>
          <a:p>
            <a:pPr lvl="1"/>
            <a:endParaRPr lang="en-ZA" sz="2400" dirty="0"/>
          </a:p>
          <a:p>
            <a:pPr marL="0" indent="0" algn="ctr">
              <a:buNone/>
            </a:pPr>
            <a:endParaRPr lang="en-ZA" sz="4400" dirty="0"/>
          </a:p>
          <a:p>
            <a:pPr marL="457200" lvl="1" indent="0">
              <a:buNone/>
            </a:pPr>
            <a:endParaRPr lang="en-Z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90381"/>
            <a:ext cx="768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VIRTUAL CLASSROOM (VC)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1691680" cy="54868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/>
        </p:nvSpPr>
        <p:spPr>
          <a:xfrm>
            <a:off x="6556988" y="63567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329"/>
            <a:ext cx="9144000" cy="762423"/>
          </a:xfrm>
        </p:spPr>
        <p:txBody>
          <a:bodyPr>
            <a:noAutofit/>
          </a:bodyPr>
          <a:lstStyle/>
          <a:p>
            <a:pPr lvl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VIRTUAL CLASSROOM SOLUTION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304"/>
            <a:ext cx="8820472" cy="5185032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DBE, DCDT and ICASA identified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17 schools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 NHI District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implement Phase 1 of the Virtual Classroom solution; </a:t>
            </a:r>
          </a:p>
          <a:p>
            <a:pPr lvl="0" algn="just"/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number of schools allocated to each Mobile Network Operator (MNOs) are as follows:</a:t>
            </a:r>
          </a:p>
          <a:p>
            <a:pPr lvl="0" algn="just"/>
            <a:endParaRPr lang="en-ZA" sz="1500" dirty="0"/>
          </a:p>
          <a:p>
            <a:pPr lvl="0" algn="just"/>
            <a:endParaRPr lang="en-ZA" sz="1500" dirty="0"/>
          </a:p>
          <a:p>
            <a:pPr lvl="0" algn="just"/>
            <a:endParaRPr lang="en-ZA" sz="1500" dirty="0"/>
          </a:p>
          <a:p>
            <a:pPr lvl="0"/>
            <a:endParaRPr lang="en-US" sz="1500" dirty="0"/>
          </a:p>
          <a:p>
            <a:pPr lvl="0"/>
            <a:endParaRPr lang="en-US" sz="1500" dirty="0"/>
          </a:p>
          <a:p>
            <a:pPr lvl="0"/>
            <a:endParaRPr lang="en-US" sz="1500" dirty="0"/>
          </a:p>
          <a:p>
            <a:pPr lvl="0"/>
            <a:endParaRPr lang="en-US" sz="1500" dirty="0"/>
          </a:p>
          <a:p>
            <a:pPr lvl="0"/>
            <a:endParaRPr lang="en-US" sz="1500" dirty="0"/>
          </a:p>
          <a:p>
            <a:pPr lvl="0" algn="just"/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7845" y="3280249"/>
          <a:ext cx="8906155" cy="353994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6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Mobile Network </a:t>
                      </a:r>
                      <a:r>
                        <a:rPr lang="en-ZA" sz="1600" b="0" dirty="0" smtClean="0">
                          <a:effectLst/>
                        </a:rPr>
                        <a:t>Operators</a:t>
                      </a:r>
                      <a:endParaRPr lang="en-ZA" sz="1600" b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</a:rPr>
                        <a:t>Number of Schools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school(s) per province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Vodacom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6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Schools Northern Cape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Schools Limpopo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school in KwaZulu-Natal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MTN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5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</a:t>
                      </a:r>
                      <a:r>
                        <a:rPr lang="en-ZA" sz="16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Schools in Eastern Cape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school in North West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Telkom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4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schools in Free State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schools in Mpumalanga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Liquid Telecom 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1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school in KwaZulu-Natal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Rain </a:t>
                      </a:r>
                      <a:r>
                        <a:rPr lang="en-ZA" sz="1600" b="0" dirty="0" smtClean="0">
                          <a:effectLst/>
                        </a:rPr>
                        <a:t>Networks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</a:rPr>
                        <a:t>1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6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school in North West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effectLst/>
                        </a:rPr>
                        <a:t>TOTAL</a:t>
                      </a:r>
                      <a:endParaRPr lang="en-ZA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" y="116632"/>
            <a:ext cx="8934020" cy="1008112"/>
          </a:xfrm>
        </p:spPr>
        <p:txBody>
          <a:bodyPr>
            <a:noAutofit/>
          </a:bodyPr>
          <a:lstStyle/>
          <a:p>
            <a:pPr lvl="0" algn="ctr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LIST OF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THE SELECTED SCHOOLS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69" y="1052733"/>
          <a:ext cx="8862011" cy="568862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53099">
                  <a:extLst>
                    <a:ext uri="{9D8B030D-6E8A-4147-A177-3AD203B41FA5}">
                      <a16:colId xmlns:a16="http://schemas.microsoft.com/office/drawing/2014/main" val="339208338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737126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92306327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55215728"/>
                    </a:ext>
                  </a:extLst>
                </a:gridCol>
              </a:tblGrid>
              <a:tr h="331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SELECTED SCHOOLS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PROVINCE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tx1"/>
                          </a:solidFill>
                          <a:effectLst/>
                        </a:rPr>
                        <a:t>Mobile Network Operator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53634978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Alexandra High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KwaZulu Natal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Liquid </a:t>
                      </a: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Telkom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1368642521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St Paul John II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KwaZulu Natal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Vodacom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1426765789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Bukazi Secondary 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Eastern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MTN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580251822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Toli Senior Secondary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Eastern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MTN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2379371249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Dalibaso Senior Secondary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Eastern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MTN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1751152082"/>
                  </a:ext>
                </a:extLst>
              </a:tr>
              <a:tr h="409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Qumbu </a:t>
                      </a: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Secondary 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Eastern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MTN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3961413809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BA Seobi Secondary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North West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MTN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1578057568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Tshedimosetso Secondary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North West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Rain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1746395823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Tiisetsang Secondary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Free State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Telkom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1299591937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Kgola-Thuto Secondary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Free State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Telkom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1562448504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Methula </a:t>
                      </a: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</a:rPr>
                        <a:t>Seconary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Mpumalanga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Telkom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3964649165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Qhubulwazi Combined School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Mpumalanga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Telkom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229448526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Hluvuka Secondary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Limpopo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Vodacom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4015774813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E.P.P. Mhinga Secondary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Limpopo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Vodacom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3604712922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</a:rPr>
                        <a:t>Stenville Secondary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Northern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Vodacom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2034720023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Umso High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Northern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Vodacom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2657737297"/>
                  </a:ext>
                </a:extLst>
              </a:tr>
              <a:tr h="309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ZA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Veritas High School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</a:rPr>
                        <a:t>Northern Cape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</a:rPr>
                        <a:t>Vodacom</a:t>
                      </a: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1" marR="44831" marT="0" marB="0" anchor="ctr"/>
                </a:tc>
                <a:extLst>
                  <a:ext uri="{0D108BD9-81ED-4DB2-BD59-A6C34878D82A}">
                    <a16:rowId xmlns:a16="http://schemas.microsoft.com/office/drawing/2014/main" val="2248451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b="1" dirty="0" smtClean="0">
                <a:solidFill>
                  <a:schemeClr val="accent2">
                    <a:lumMod val="75000"/>
                  </a:schemeClr>
                </a:solidFill>
              </a:rPr>
              <a:t>COMPONENTS OF THE SOLUTION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9"/>
            <a:ext cx="8372475" cy="50212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ZA" sz="3300" dirty="0" smtClean="0"/>
              <a:t>The key </a:t>
            </a:r>
            <a:r>
              <a:rPr lang="en-ZA" sz="3300" b="1" dirty="0" smtClean="0"/>
              <a:t>components</a:t>
            </a:r>
            <a:r>
              <a:rPr lang="en-ZA" sz="3300" dirty="0" smtClean="0"/>
              <a:t> of the </a:t>
            </a:r>
            <a:r>
              <a:rPr lang="en-ZA" sz="3300" b="1" dirty="0" smtClean="0"/>
              <a:t>Virtual Classroom solution</a:t>
            </a:r>
            <a:r>
              <a:rPr lang="en-ZA" sz="3300" dirty="0" smtClean="0"/>
              <a:t> are as follows:</a:t>
            </a:r>
            <a:endParaRPr lang="en-ZA" sz="33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ZA" dirty="0"/>
              <a:t>Virtual Classroom </a:t>
            </a:r>
            <a:r>
              <a:rPr lang="en-ZA" dirty="0" smtClean="0"/>
              <a:t>Platform as a software use;</a:t>
            </a:r>
            <a:endParaRPr lang="en-ZA" dirty="0"/>
          </a:p>
          <a:p>
            <a:pPr marL="514350" lvl="0" indent="-514350" algn="just">
              <a:buFont typeface="+mj-lt"/>
              <a:buAutoNum type="arabicPeriod"/>
            </a:pPr>
            <a:r>
              <a:rPr lang="en-ZA" b="1" dirty="0"/>
              <a:t>Internet </a:t>
            </a:r>
            <a:r>
              <a:rPr lang="en-ZA" b="1" dirty="0" smtClean="0"/>
              <a:t>connectivity </a:t>
            </a:r>
            <a:r>
              <a:rPr lang="en-ZA" dirty="0"/>
              <a:t>with requisite Bandwidth for teaching and learning;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ZA" b="1" dirty="0"/>
              <a:t>Digital Education Content</a:t>
            </a:r>
            <a:r>
              <a:rPr lang="en-ZA" dirty="0"/>
              <a:t> that </a:t>
            </a:r>
            <a:r>
              <a:rPr lang="en-ZA" dirty="0" smtClean="0"/>
              <a:t>will be </a:t>
            </a:r>
            <a:r>
              <a:rPr lang="en-ZA" dirty="0"/>
              <a:t>shared through the Platform;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ZA" dirty="0"/>
              <a:t>Available </a:t>
            </a:r>
            <a:r>
              <a:rPr lang="en-ZA" b="1" dirty="0"/>
              <a:t>Hardware</a:t>
            </a:r>
            <a:r>
              <a:rPr lang="en-ZA" dirty="0"/>
              <a:t> within the Virtual Classroom;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ZA" b="1" dirty="0" smtClean="0"/>
              <a:t>Teachers and learners devices</a:t>
            </a:r>
            <a:r>
              <a:rPr lang="en-ZA" dirty="0" smtClean="0"/>
              <a:t>; </a:t>
            </a:r>
            <a:r>
              <a:rPr lang="en-ZA" dirty="0"/>
              <a:t>and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ZA" b="1" dirty="0" smtClean="0"/>
              <a:t>Data </a:t>
            </a:r>
            <a:r>
              <a:rPr lang="en-ZA" b="1" dirty="0"/>
              <a:t>packages </a:t>
            </a:r>
            <a:r>
              <a:rPr lang="en-ZA" dirty="0"/>
              <a:t>for learners </a:t>
            </a:r>
            <a:r>
              <a:rPr lang="en-ZA" dirty="0" smtClean="0"/>
              <a:t>and teachers use. 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00192" y="6290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b="1" dirty="0" smtClean="0">
                <a:solidFill>
                  <a:schemeClr val="accent2">
                    <a:lumMod val="75000"/>
                  </a:schemeClr>
                </a:solidFill>
              </a:rPr>
              <a:t>IMPLEMENTATION PLANS</a:t>
            </a:r>
            <a:endParaRPr lang="en-Z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7091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ZA" dirty="0" smtClean="0"/>
              <a:t>The MNOs have submitted their implementation plans to the Department of Basic Education which include </a:t>
            </a:r>
            <a:r>
              <a:rPr lang="en-ZA" b="1" dirty="0" smtClean="0"/>
              <a:t>timeframes</a:t>
            </a:r>
            <a:r>
              <a:rPr lang="en-ZA" dirty="0" smtClean="0"/>
              <a:t> </a:t>
            </a:r>
            <a:r>
              <a:rPr lang="en-ZA" dirty="0"/>
              <a:t>and </a:t>
            </a:r>
            <a:r>
              <a:rPr lang="en-ZA" b="1" dirty="0" smtClean="0"/>
              <a:t>targeted dates</a:t>
            </a:r>
            <a:r>
              <a:rPr lang="en-ZA" dirty="0" smtClean="0"/>
              <a:t> based on the following activities:</a:t>
            </a:r>
          </a:p>
          <a:p>
            <a:r>
              <a:rPr lang="en-ZA" dirty="0" smtClean="0"/>
              <a:t>Assessment of the selected school(s);</a:t>
            </a:r>
          </a:p>
          <a:p>
            <a:r>
              <a:rPr lang="en-ZA" dirty="0" smtClean="0"/>
              <a:t>Installation of the connectivity;</a:t>
            </a:r>
          </a:p>
          <a:p>
            <a:r>
              <a:rPr lang="en-ZA" dirty="0" smtClean="0"/>
              <a:t>Rollout of ICT equipment to each school;</a:t>
            </a:r>
          </a:p>
          <a:p>
            <a:r>
              <a:rPr lang="en-ZA" dirty="0" smtClean="0"/>
              <a:t>Demonstration of the LMS to DBE, PEDS, and schools;</a:t>
            </a:r>
          </a:p>
          <a:p>
            <a:r>
              <a:rPr lang="en-ZA" dirty="0" smtClean="0"/>
              <a:t>Teacher training on how to use the solution; </a:t>
            </a:r>
          </a:p>
          <a:p>
            <a:r>
              <a:rPr lang="en-ZA" dirty="0" smtClean="0"/>
              <a:t>Testing of the solution – </a:t>
            </a:r>
            <a:r>
              <a:rPr lang="en-ZA" b="1" dirty="0"/>
              <a:t>dry </a:t>
            </a:r>
            <a:r>
              <a:rPr lang="en-ZA" b="1" dirty="0" smtClean="0"/>
              <a:t>run;</a:t>
            </a:r>
          </a:p>
          <a:p>
            <a:r>
              <a:rPr lang="en-ZA" dirty="0" smtClean="0"/>
              <a:t>Launch of the project; </a:t>
            </a:r>
          </a:p>
          <a:p>
            <a:r>
              <a:rPr lang="en-ZA" dirty="0" smtClean="0"/>
              <a:t>Monitoring and evaluation; and</a:t>
            </a:r>
          </a:p>
          <a:p>
            <a:r>
              <a:rPr lang="en-ZA" dirty="0" smtClean="0"/>
              <a:t>Maintenance and support for </a:t>
            </a:r>
            <a:r>
              <a:rPr lang="en-ZA" b="1" dirty="0" smtClean="0"/>
              <a:t>17 months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00192" y="6290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24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892480" cy="1143000"/>
          </a:xfrm>
        </p:spPr>
        <p:txBody>
          <a:bodyPr>
            <a:noAutofit/>
          </a:bodyPr>
          <a:lstStyle/>
          <a:p>
            <a:r>
              <a:rPr lang="en-ZA" sz="5400" b="1" dirty="0">
                <a:solidFill>
                  <a:schemeClr val="accent2">
                    <a:lumMod val="75000"/>
                  </a:schemeClr>
                </a:solidFill>
              </a:rPr>
              <a:t>PROGRESS WITH THE IMPLEMENTATION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34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ZA" dirty="0" smtClean="0"/>
              <a:t>ICASA, DCDT and DBE held a meeting with MTN, Vodacom, Telkom, Liquid Telkom and Rain officials on </a:t>
            </a:r>
            <a:r>
              <a:rPr lang="en-ZA" b="1" dirty="0" smtClean="0"/>
              <a:t>01 July 2021 </a:t>
            </a:r>
            <a:r>
              <a:rPr lang="en-ZA" dirty="0" smtClean="0"/>
              <a:t>to discuss implementation of the Virtual Classroom solution;</a:t>
            </a:r>
          </a:p>
          <a:p>
            <a:pPr algn="just"/>
            <a:r>
              <a:rPr lang="en-ZA" b="1" dirty="0" smtClean="0"/>
              <a:t>MTN</a:t>
            </a:r>
            <a:r>
              <a:rPr lang="en-ZA" dirty="0" smtClean="0"/>
              <a:t> and </a:t>
            </a:r>
            <a:r>
              <a:rPr lang="en-ZA" b="1" dirty="0" smtClean="0"/>
              <a:t>Vodacom</a:t>
            </a:r>
            <a:r>
              <a:rPr lang="en-ZA" dirty="0" smtClean="0"/>
              <a:t> have submitted their implementation plans; and</a:t>
            </a:r>
          </a:p>
          <a:p>
            <a:pPr algn="just"/>
            <a:r>
              <a:rPr lang="en-ZA" b="1" dirty="0" smtClean="0"/>
              <a:t>Rain</a:t>
            </a:r>
            <a:r>
              <a:rPr lang="en-ZA" dirty="0" smtClean="0"/>
              <a:t>, </a:t>
            </a:r>
            <a:r>
              <a:rPr lang="en-ZA" b="1" dirty="0" smtClean="0"/>
              <a:t>Liquid</a:t>
            </a:r>
            <a:r>
              <a:rPr lang="en-ZA" dirty="0" smtClean="0"/>
              <a:t> </a:t>
            </a:r>
            <a:r>
              <a:rPr lang="en-ZA" b="1" dirty="0" smtClean="0"/>
              <a:t>Telkom</a:t>
            </a:r>
            <a:r>
              <a:rPr lang="en-ZA" dirty="0" smtClean="0"/>
              <a:t> and </a:t>
            </a:r>
            <a:r>
              <a:rPr lang="en-ZA" b="1" dirty="0" smtClean="0"/>
              <a:t>Telkom</a:t>
            </a:r>
            <a:r>
              <a:rPr lang="en-ZA" dirty="0" smtClean="0"/>
              <a:t> will be submitted their implementation plans on or before the </a:t>
            </a:r>
            <a:r>
              <a:rPr lang="en-ZA" b="1" dirty="0" smtClean="0"/>
              <a:t>31 August 2021 </a:t>
            </a:r>
            <a:r>
              <a:rPr lang="en-ZA" dirty="0" smtClean="0"/>
              <a:t>to the DBE.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00192" y="6290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25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94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ONLINE CONTENT RESOURCE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SUPPORT</a:t>
            </a:r>
            <a:endParaRPr lang="en-ZA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following portals provide access to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free online content resources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DBE website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(zero-rated) 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www.education.gov.za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links to Learner Support Packages.</a:t>
            </a:r>
          </a:p>
          <a:p>
            <a:pPr algn="just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DBE and Bhelela partnership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online portal (zero-rated) 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dbecontent.bhelela.com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access to state-owned e-textbooks, teacher guides, study guides, e-workbooks in PDF, ePub and HTML formats as well as other Open Education Resources (OER) such as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PhET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simulations, Apps, storybooks, encyclopaedia, Khan Academy videos. </a:t>
            </a:r>
          </a:p>
          <a:p>
            <a:pPr algn="just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Provincial e-Learning portals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(zero-rated) provide access to free educational resources such as videos, apps, eBooks, courses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228184" y="6379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26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09320"/>
            <a:ext cx="1691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36104"/>
          </a:xfrm>
        </p:spPr>
        <p:txBody>
          <a:bodyPr>
            <a:normAutofit fontScale="90000"/>
          </a:bodyPr>
          <a:lstStyle/>
          <a:p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DBE WEBSITE ONLINE CONTENT RESOURCES</a:t>
            </a: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</a:rPr>
              <a:t>https</a:t>
            </a:r>
            <a:r>
              <a:rPr lang="en-GB" sz="2700" b="1" dirty="0">
                <a:solidFill>
                  <a:schemeClr val="accent2">
                    <a:lumMod val="75000"/>
                  </a:schemeClr>
                </a:solidFill>
              </a:rPr>
              <a:t>://www.education.gov.za/covid19supportpackage.aspx</a:t>
            </a:r>
            <a:endParaRPr lang="en-ZA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42" r="3759"/>
          <a:stretch/>
        </p:blipFill>
        <p:spPr>
          <a:xfrm>
            <a:off x="0" y="1017537"/>
            <a:ext cx="9143999" cy="5293695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/>
        </p:nvSpPr>
        <p:spPr>
          <a:xfrm>
            <a:off x="6156176" y="63549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4916"/>
            <a:ext cx="1691680" cy="5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936104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DBE/BHELELA ONLINE CONTENT RESOURCES </a:t>
            </a: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dirty="0">
                <a:solidFill>
                  <a:schemeClr val="accent2">
                    <a:lumMod val="75000"/>
                  </a:schemeClr>
                </a:solidFill>
              </a:rPr>
              <a:t>http://</a:t>
            </a:r>
            <a:r>
              <a:rPr lang="en-GB" sz="2700" b="1" dirty="0" smtClean="0">
                <a:solidFill>
                  <a:schemeClr val="accent2">
                    <a:lumMod val="75000"/>
                  </a:schemeClr>
                </a:solidFill>
              </a:rPr>
              <a:t>dbecontent.bhelela.com</a:t>
            </a:r>
            <a:endParaRPr lang="en-ZA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3999" cy="53285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/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1691680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79208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PED ONLINE CONTENT RESOURCES</a:t>
            </a:r>
            <a:endParaRPr lang="en-ZA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48965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 e-Learning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Portals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Platforms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provide learners with free access to educational content resources such as video lessons, Apps, eBooks, interactive revision material, Assessment, ATPs.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included: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WCED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ePortal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wcedeportal.co.za/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GDE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eContent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platform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gdecontent.co.za/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KZN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solution at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http://kznfunda.kzndoe.gov.za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</a:p>
          <a:p>
            <a:pPr>
              <a:spcBef>
                <a:spcPts val="600"/>
              </a:spcBef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ECDOE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Curriculum portal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https://www.eccurriculum.co.za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GB" sz="2800" dirty="0"/>
          </a:p>
          <a:p>
            <a:pPr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563544" y="64147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036496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Remote Learning Interventions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Broadcasting (TV &amp; Radio)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Woza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Matric (Grade 12)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Tswelopele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(Grade R – 11)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Zero-Rating of Educational Sites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Classroom Project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Content Resources Sources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674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PRESENTATION OUTLINE</a:t>
            </a: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084168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3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4271" y="6092360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PARTNER CONTENT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RESOURCE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SUPPORT</a:t>
            </a:r>
            <a:endParaRPr lang="en-ZA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040560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MTN Foundation and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Siyavula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Foundation Online High School Maths and Science Practice Platform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(Zero-rated) at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www.siyavula.com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Siyavula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App provided learners with free access to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Siyavula’s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zero-rated online high school maths and science practice.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Vodacom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Classroom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htttp://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www.digitalclassroom.co.za/digitalclassroom/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provides a comprehensive range of online educational resources in all subjects.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Telkom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e-Education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www.bcxlearn.com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content packages for Grade 1 - 12  via “BCX Learn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588291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recommended that the committee </a:t>
            </a: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notes 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progress on the implementation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learning</a:t>
            </a:r>
            <a:r>
              <a:rPr lang="en-ZA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in basic education.</a:t>
            </a:r>
            <a:endParaRPr lang="en-Z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674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RECOMMENDATION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444208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4505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5342513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5400" b="1" dirty="0">
                <a:solidFill>
                  <a:schemeClr val="accent6">
                    <a:lumMod val="50000"/>
                  </a:schemeClr>
                </a:solidFill>
              </a:rPr>
              <a:t>THANK YOU 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738810"/>
            <a:ext cx="8928992" cy="5688632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COVID-19 pandemic has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adversely affected the basic education sector through inadvertent temporary school closures aimed at reducing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spread of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virus.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has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evident in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,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wave.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Various remote learning interventions have been implemented by DBE, NECT, PEDs &amp; partners to mitigate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pandemic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 learning.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22" y="116632"/>
            <a:ext cx="913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BACKGROUND</a:t>
            </a:r>
            <a:endParaRPr lang="en-ZA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72200" y="642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4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25658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Remote learning interventions include:</a:t>
            </a:r>
          </a:p>
          <a:p>
            <a:pPr>
              <a:spcAft>
                <a:spcPts val="600"/>
              </a:spcAft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Broadcasting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(TV &amp; Radio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Zero-rating of educational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sites;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Classrooms; and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Content &amp; Support Resources – National &amp; Provincial Educational portals, School websites, Educational Organisation </a:t>
            </a:r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portals.</a:t>
            </a:r>
            <a:endParaRPr lang="en-GB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sz="3400" dirty="0" smtClean="0"/>
          </a:p>
          <a:p>
            <a:pPr marL="0" indent="0">
              <a:spcAft>
                <a:spcPts val="1200"/>
              </a:spcAft>
              <a:buNone/>
            </a:pPr>
            <a:endParaRPr lang="en-GB" sz="3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496" y="308555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ZA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REMOTE LEARNING INTERVENTIONS</a:t>
            </a:r>
            <a:endParaRPr lang="en-ZA" sz="32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00192" y="6290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5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690588" cy="79208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BROADCASTING (TV &amp; RADIO)</a:t>
            </a:r>
            <a:endParaRPr lang="en-ZA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DBE,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NECT, are implementing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Remote Learning </a:t>
            </a: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Programme.</a:t>
            </a: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(2) </a:t>
            </a: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work-streams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were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up: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Woza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Matric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Work-stream (Grade 12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); and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Tswelopele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Work-stream (Grade R – 11)</a:t>
            </a:r>
          </a:p>
          <a:p>
            <a:pPr lvl="0" algn="just"/>
            <a:r>
              <a:rPr lang="en-ZA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Woza</a:t>
            </a:r>
            <a:r>
              <a:rPr lang="en-Z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000" dirty="0" err="1">
                <a:latin typeface="Arial" panose="020B0604020202020204" pitchFamily="34" charset="0"/>
                <a:cs typeface="Arial" panose="020B0604020202020204" pitchFamily="34" charset="0"/>
              </a:rPr>
              <a:t>Matrics</a:t>
            </a: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3000" dirty="0" err="1">
                <a:latin typeface="Arial" panose="020B0604020202020204" pitchFamily="34" charset="0"/>
                <a:cs typeface="Arial" panose="020B0604020202020204" pitchFamily="34" charset="0"/>
              </a:rPr>
              <a:t>Tswelopele</a:t>
            </a: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aim </a:t>
            </a: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to support learning, exam preparations and catch up targeting </a:t>
            </a: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1.2 million </a:t>
            </a: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learners, 50</a:t>
            </a: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 000 teachers </a:t>
            </a: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  <a:r>
              <a:rPr lang="en-ZA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delivers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lessons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remotely via broadcasting (TV &amp; Radio)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online platforms.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72200" y="6458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6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690588" cy="79208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BROADCASTING (TV &amp; RADIO)</a:t>
            </a:r>
            <a:endParaRPr lang="en-ZA" sz="36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372200" y="6458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>
                <a:solidFill>
                  <a:prstClr val="black">
                    <a:tint val="75000"/>
                  </a:prstClr>
                </a:solidFill>
                <a:latin typeface="Calibri"/>
              </a:rPr>
              <a:t>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37312"/>
            <a:ext cx="1691680" cy="6206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49" y="908720"/>
            <a:ext cx="905075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690588" cy="792088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WOZA MATRIC (GRADE 12) FLYER</a:t>
            </a:r>
            <a:endParaRPr lang="en-ZA" sz="4000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764704"/>
            <a:ext cx="5400600" cy="576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7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WOZA MATRIC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TV SCHEDULE (AUGUST/SEPTEMBER 2021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GB" sz="2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SABC 1, </a:t>
            </a:r>
            <a:r>
              <a:rPr lang="en-GB" sz="27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Openview</a:t>
            </a:r>
            <a:r>
              <a:rPr lang="en-GB" sz="2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Channel 122 &amp; </a:t>
            </a:r>
            <a:r>
              <a:rPr lang="en-GB" sz="27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DStv</a:t>
            </a:r>
            <a:r>
              <a:rPr lang="en-GB" sz="27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Catch Up</a:t>
            </a:r>
            <a:endParaRPr lang="en-ZA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7639"/>
            <a:ext cx="8568952" cy="489168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/>
        </p:nvSpPr>
        <p:spPr>
          <a:xfrm>
            <a:off x="6300192" y="6290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noProof="0" dirty="0">
                <a:solidFill>
                  <a:prstClr val="black">
                    <a:tint val="75000"/>
                  </a:prstClr>
                </a:solidFill>
                <a:latin typeface="Calibri"/>
              </a:rPr>
              <a:t>9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78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ration PHAKISA (South Africa)_CF_RNS029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FE8EB"/>
      </a:accent1>
      <a:accent2>
        <a:srgbClr val="63A9AA"/>
      </a:accent2>
      <a:accent3>
        <a:srgbClr val="58BFED"/>
      </a:accent3>
      <a:accent4>
        <a:srgbClr val="4C7F96"/>
      </a:accent4>
      <a:accent5>
        <a:srgbClr val="8397B0"/>
      </a:accent5>
      <a:accent6>
        <a:srgbClr val="808080"/>
      </a:accent6>
      <a:hlink>
        <a:srgbClr val="58BFED"/>
      </a:hlink>
      <a:folHlink>
        <a:srgbClr val="4C7F96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FE8EB"/>
        </a:accent1>
        <a:accent2>
          <a:srgbClr val="63A9AA"/>
        </a:accent2>
        <a:accent3>
          <a:srgbClr val="58BFED"/>
        </a:accent3>
        <a:accent4>
          <a:srgbClr val="4C7F96"/>
        </a:accent4>
        <a:accent5>
          <a:srgbClr val="8397B0"/>
        </a:accent5>
        <a:accent6>
          <a:srgbClr val="808080"/>
        </a:accent6>
        <a:hlink>
          <a:srgbClr val="58BFED"/>
        </a:hlink>
        <a:folHlink>
          <a:srgbClr val="4C7F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DBE Presentation template</Template>
  <TotalTime>26094</TotalTime>
  <Words>1521</Words>
  <Application>Microsoft Office PowerPoint</Application>
  <PresentationFormat>On-screen Show (4:3)</PresentationFormat>
  <Paragraphs>255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Arial</vt:lpstr>
      <vt:lpstr>Arial Black</vt:lpstr>
      <vt:lpstr>Arial Narrow</vt:lpstr>
      <vt:lpstr>Arial Unicode MS</vt:lpstr>
      <vt:lpstr>Calibri</vt:lpstr>
      <vt:lpstr>Century Gothic</vt:lpstr>
      <vt:lpstr>Courier New</vt:lpstr>
      <vt:lpstr>Times New Roman</vt:lpstr>
      <vt:lpstr>Verdana</vt:lpstr>
      <vt:lpstr>New DBE Presentation template</vt:lpstr>
      <vt:lpstr>Operation PHAKISA (South Africa)_CF_RNS029</vt:lpstr>
      <vt:lpstr>think-cell Slide</vt:lpstr>
      <vt:lpstr>Update on Implementation  of Online Learning   Presentation to the Portfolio Committee on Basic Education 2021  </vt:lpstr>
      <vt:lpstr>PowerPoint Presentation</vt:lpstr>
      <vt:lpstr>PowerPoint Presentation</vt:lpstr>
      <vt:lpstr>PowerPoint Presentation</vt:lpstr>
      <vt:lpstr>PowerPoint Presentation</vt:lpstr>
      <vt:lpstr>BROADCASTING (TV &amp; RADIO)</vt:lpstr>
      <vt:lpstr>BROADCASTING (TV &amp; RADIO)</vt:lpstr>
      <vt:lpstr>WOZA MATRIC (GRADE 12) FLYER</vt:lpstr>
      <vt:lpstr>WOZA MATRIC TV SCHEDULE (AUGUST/SEPTEMBER 2021 SABC 1, Openview Channel 122 &amp; DStv Catch Up</vt:lpstr>
      <vt:lpstr>WOZA MATRIC AVERAGE MONTHLY REACH</vt:lpstr>
      <vt:lpstr>WOZA MATRICS YOUTUBE: SUBSRIBERS &amp; VIEWS</vt:lpstr>
      <vt:lpstr>TSWELOPELE (GRADE R – 11) FLYER</vt:lpstr>
      <vt:lpstr>TSWELOPELE (GRADE R – 11) TOTAL AVERAGE MONTHLY REACH</vt:lpstr>
      <vt:lpstr>TSWELOPELE AUGUST DBETV SCHEDULE</vt:lpstr>
      <vt:lpstr>RADIO LESSONS BROADCAST</vt:lpstr>
      <vt:lpstr>ZERO-RATING OF EDUCATIONAL WEBSITES</vt:lpstr>
      <vt:lpstr>ZERO-RATING OF EDUCATIONAL WEBSITES</vt:lpstr>
      <vt:lpstr>PowerPoint Presentation</vt:lpstr>
      <vt:lpstr>PowerPoint Presentation</vt:lpstr>
      <vt:lpstr>PowerPoint Presentation</vt:lpstr>
      <vt:lpstr>VIRTUAL CLASSROOM SOLUTION</vt:lpstr>
      <vt:lpstr>LIST OF THE SELECTED SCHOOLS</vt:lpstr>
      <vt:lpstr>COMPONENTS OF THE SOLUTION</vt:lpstr>
      <vt:lpstr>IMPLEMENTATION PLANS</vt:lpstr>
      <vt:lpstr>PROGRESS WITH THE IMPLEMENTATION PLANS</vt:lpstr>
      <vt:lpstr>ONLINE CONTENT RESOURCE SUPPORT</vt:lpstr>
      <vt:lpstr>DBE WEBSITE ONLINE CONTENT RESOURCES https://www.education.gov.za/covid19supportpackage.aspx</vt:lpstr>
      <vt:lpstr>DBE/BHELELA ONLINE CONTENT RESOURCES  http://dbecontent.bhelela.com</vt:lpstr>
      <vt:lpstr>PED ONLINE CONTENT RESOURCES</vt:lpstr>
      <vt:lpstr>PARTNER CONTENT RESOURCE SUPPORT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somgede.f</dc:creator>
  <cp:lastModifiedBy>Llewellyn Brown</cp:lastModifiedBy>
  <cp:revision>1990</cp:revision>
  <cp:lastPrinted>2019-07-08T07:47:27Z</cp:lastPrinted>
  <dcterms:created xsi:type="dcterms:W3CDTF">2013-11-04T08:51:01Z</dcterms:created>
  <dcterms:modified xsi:type="dcterms:W3CDTF">2021-08-19T13:43:18Z</dcterms:modified>
</cp:coreProperties>
</file>