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7"/>
  </p:notesMasterIdLst>
  <p:handoutMasterIdLst>
    <p:handoutMasterId r:id="rId128"/>
  </p:handoutMasterIdLst>
  <p:sldIdLst>
    <p:sldId id="1193" r:id="rId2"/>
    <p:sldId id="1194" r:id="rId3"/>
    <p:sldId id="1226" r:id="rId4"/>
    <p:sldId id="1195" r:id="rId5"/>
    <p:sldId id="2145" r:id="rId6"/>
    <p:sldId id="2240" r:id="rId7"/>
    <p:sldId id="1198" r:id="rId8"/>
    <p:sldId id="2080" r:id="rId9"/>
    <p:sldId id="2081" r:id="rId10"/>
    <p:sldId id="1221" r:id="rId11"/>
    <p:sldId id="2153" r:id="rId12"/>
    <p:sldId id="2154" r:id="rId13"/>
    <p:sldId id="2156" r:id="rId14"/>
    <p:sldId id="1578" r:id="rId15"/>
    <p:sldId id="1683" r:id="rId16"/>
    <p:sldId id="1682" r:id="rId17"/>
    <p:sldId id="1684" r:id="rId18"/>
    <p:sldId id="1997" r:id="rId19"/>
    <p:sldId id="1698" r:id="rId20"/>
    <p:sldId id="2072" r:id="rId21"/>
    <p:sldId id="1915" r:id="rId22"/>
    <p:sldId id="1282" r:id="rId23"/>
    <p:sldId id="2158" r:id="rId24"/>
    <p:sldId id="2159" r:id="rId25"/>
    <p:sldId id="2160" r:id="rId26"/>
    <p:sldId id="2161" r:id="rId27"/>
    <p:sldId id="2162" r:id="rId28"/>
    <p:sldId id="2164" r:id="rId29"/>
    <p:sldId id="2166" r:id="rId30"/>
    <p:sldId id="2168" r:id="rId31"/>
    <p:sldId id="2169" r:id="rId32"/>
    <p:sldId id="2171" r:id="rId33"/>
    <p:sldId id="2174" r:id="rId34"/>
    <p:sldId id="2176" r:id="rId35"/>
    <p:sldId id="2178" r:id="rId36"/>
    <p:sldId id="2180" r:id="rId37"/>
    <p:sldId id="2182" r:id="rId38"/>
    <p:sldId id="2184" r:id="rId39"/>
    <p:sldId id="2186" r:id="rId40"/>
    <p:sldId id="2187" r:id="rId41"/>
    <p:sldId id="1599" r:id="rId42"/>
    <p:sldId id="1902" r:id="rId43"/>
    <p:sldId id="1720" r:id="rId44"/>
    <p:sldId id="2066" r:id="rId45"/>
    <p:sldId id="2067" r:id="rId46"/>
    <p:sldId id="1723" r:id="rId47"/>
    <p:sldId id="2068" r:id="rId48"/>
    <p:sldId id="2238" r:id="rId49"/>
    <p:sldId id="2239" r:id="rId50"/>
    <p:sldId id="1726" r:id="rId51"/>
    <p:sldId id="1894" r:id="rId52"/>
    <p:sldId id="2070" r:id="rId53"/>
    <p:sldId id="1250" r:id="rId54"/>
    <p:sldId id="2188" r:id="rId55"/>
    <p:sldId id="2190" r:id="rId56"/>
    <p:sldId id="2192" r:id="rId57"/>
    <p:sldId id="2194" r:id="rId58"/>
    <p:sldId id="2195" r:id="rId59"/>
    <p:sldId id="2196" r:id="rId60"/>
    <p:sldId id="2198" r:id="rId61"/>
    <p:sldId id="2199" r:id="rId62"/>
    <p:sldId id="1845" r:id="rId63"/>
    <p:sldId id="2069" r:id="rId64"/>
    <p:sldId id="1924" r:id="rId65"/>
    <p:sldId id="2148" r:id="rId66"/>
    <p:sldId id="2149" r:id="rId67"/>
    <p:sldId id="1874" r:id="rId68"/>
    <p:sldId id="1660" r:id="rId69"/>
    <p:sldId id="1746" r:id="rId70"/>
    <p:sldId id="1259" r:id="rId71"/>
    <p:sldId id="2200" r:id="rId72"/>
    <p:sldId id="2241" r:id="rId73"/>
    <p:sldId id="2202" r:id="rId74"/>
    <p:sldId id="2237" r:id="rId75"/>
    <p:sldId id="2203" r:id="rId76"/>
    <p:sldId id="2204" r:id="rId77"/>
    <p:sldId id="2205" r:id="rId78"/>
    <p:sldId id="2206" r:id="rId79"/>
    <p:sldId id="2208" r:id="rId80"/>
    <p:sldId id="2209" r:id="rId81"/>
    <p:sldId id="2236" r:id="rId82"/>
    <p:sldId id="2210" r:id="rId83"/>
    <p:sldId id="2211" r:id="rId84"/>
    <p:sldId id="2212" r:id="rId85"/>
    <p:sldId id="2213" r:id="rId86"/>
    <p:sldId id="1865" r:id="rId87"/>
    <p:sldId id="1912" r:id="rId88"/>
    <p:sldId id="2064" r:id="rId89"/>
    <p:sldId id="2065" r:id="rId90"/>
    <p:sldId id="1840" r:id="rId91"/>
    <p:sldId id="1748" r:id="rId92"/>
    <p:sldId id="1750" r:id="rId93"/>
    <p:sldId id="2073" r:id="rId94"/>
    <p:sldId id="2074" r:id="rId95"/>
    <p:sldId id="2075" r:id="rId96"/>
    <p:sldId id="2076" r:id="rId97"/>
    <p:sldId id="2077" r:id="rId98"/>
    <p:sldId id="2078" r:id="rId99"/>
    <p:sldId id="2079" r:id="rId100"/>
    <p:sldId id="1334" r:id="rId101"/>
    <p:sldId id="2214" r:id="rId102"/>
    <p:sldId id="2215" r:id="rId103"/>
    <p:sldId id="2216" r:id="rId104"/>
    <p:sldId id="1730" r:id="rId105"/>
    <p:sldId id="1923" r:id="rId106"/>
    <p:sldId id="1732" r:id="rId107"/>
    <p:sldId id="1731" r:id="rId108"/>
    <p:sldId id="1825" r:id="rId109"/>
    <p:sldId id="2219" r:id="rId110"/>
    <p:sldId id="2220" r:id="rId111"/>
    <p:sldId id="2221" r:id="rId112"/>
    <p:sldId id="2222" r:id="rId113"/>
    <p:sldId id="2224" r:id="rId114"/>
    <p:sldId id="2225" r:id="rId115"/>
    <p:sldId id="2226" r:id="rId116"/>
    <p:sldId id="2227" r:id="rId117"/>
    <p:sldId id="2228" r:id="rId118"/>
    <p:sldId id="2229" r:id="rId119"/>
    <p:sldId id="2230" r:id="rId120"/>
    <p:sldId id="2231" r:id="rId121"/>
    <p:sldId id="2232" r:id="rId122"/>
    <p:sldId id="2233" r:id="rId123"/>
    <p:sldId id="2234" r:id="rId124"/>
    <p:sldId id="2235" r:id="rId125"/>
    <p:sldId id="1258" r:id="rId126"/>
  </p:sldIdLst>
  <p:sldSz cx="9144000" cy="6858000" type="screen4x3"/>
  <p:notesSz cx="6808788" cy="9940925"/>
  <p:custDataLst>
    <p:tags r:id="rId1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CF89C3-6F39-40C5-AD01-7382443B3BBA}">
          <p14:sldIdLst>
            <p14:sldId id="1193"/>
            <p14:sldId id="1194"/>
            <p14:sldId id="1226"/>
            <p14:sldId id="1195"/>
            <p14:sldId id="2145"/>
            <p14:sldId id="2240"/>
            <p14:sldId id="1198"/>
            <p14:sldId id="2080"/>
            <p14:sldId id="2081"/>
            <p14:sldId id="1221"/>
            <p14:sldId id="2153"/>
            <p14:sldId id="2154"/>
            <p14:sldId id="2156"/>
            <p14:sldId id="1578"/>
            <p14:sldId id="1683"/>
            <p14:sldId id="1682"/>
            <p14:sldId id="1684"/>
            <p14:sldId id="1997"/>
            <p14:sldId id="1698"/>
            <p14:sldId id="2072"/>
            <p14:sldId id="1915"/>
            <p14:sldId id="1282"/>
            <p14:sldId id="2158"/>
            <p14:sldId id="2159"/>
            <p14:sldId id="2160"/>
            <p14:sldId id="2161"/>
            <p14:sldId id="2162"/>
            <p14:sldId id="2164"/>
            <p14:sldId id="2166"/>
            <p14:sldId id="2168"/>
            <p14:sldId id="2169"/>
            <p14:sldId id="2171"/>
            <p14:sldId id="2174"/>
            <p14:sldId id="2176"/>
            <p14:sldId id="2178"/>
            <p14:sldId id="2180"/>
            <p14:sldId id="2182"/>
            <p14:sldId id="2184"/>
            <p14:sldId id="2186"/>
            <p14:sldId id="2187"/>
            <p14:sldId id="1599"/>
            <p14:sldId id="1902"/>
            <p14:sldId id="1720"/>
            <p14:sldId id="2066"/>
            <p14:sldId id="2067"/>
            <p14:sldId id="1723"/>
            <p14:sldId id="2068"/>
            <p14:sldId id="2238"/>
            <p14:sldId id="2239"/>
            <p14:sldId id="1726"/>
            <p14:sldId id="1894"/>
            <p14:sldId id="2070"/>
            <p14:sldId id="1250"/>
            <p14:sldId id="2188"/>
            <p14:sldId id="2190"/>
            <p14:sldId id="2192"/>
            <p14:sldId id="2194"/>
            <p14:sldId id="2195"/>
            <p14:sldId id="2196"/>
            <p14:sldId id="2198"/>
            <p14:sldId id="2199"/>
            <p14:sldId id="1845"/>
            <p14:sldId id="2069"/>
            <p14:sldId id="1924"/>
            <p14:sldId id="2148"/>
            <p14:sldId id="2149"/>
            <p14:sldId id="1874"/>
            <p14:sldId id="1660"/>
            <p14:sldId id="1746"/>
            <p14:sldId id="1259"/>
            <p14:sldId id="2200"/>
            <p14:sldId id="2241"/>
            <p14:sldId id="2202"/>
            <p14:sldId id="2237"/>
            <p14:sldId id="2203"/>
            <p14:sldId id="2204"/>
            <p14:sldId id="2205"/>
            <p14:sldId id="2206"/>
            <p14:sldId id="2208"/>
            <p14:sldId id="2209"/>
            <p14:sldId id="2236"/>
            <p14:sldId id="2210"/>
            <p14:sldId id="2211"/>
            <p14:sldId id="2212"/>
            <p14:sldId id="2213"/>
            <p14:sldId id="1865"/>
            <p14:sldId id="1912"/>
            <p14:sldId id="2064"/>
            <p14:sldId id="2065"/>
            <p14:sldId id="1840"/>
            <p14:sldId id="1748"/>
            <p14:sldId id="1750"/>
            <p14:sldId id="2073"/>
            <p14:sldId id="2074"/>
            <p14:sldId id="2075"/>
            <p14:sldId id="2076"/>
            <p14:sldId id="2077"/>
            <p14:sldId id="2078"/>
            <p14:sldId id="2079"/>
            <p14:sldId id="1334"/>
            <p14:sldId id="2214"/>
            <p14:sldId id="2215"/>
            <p14:sldId id="2216"/>
            <p14:sldId id="1730"/>
            <p14:sldId id="1923"/>
            <p14:sldId id="1732"/>
            <p14:sldId id="1731"/>
            <p14:sldId id="1825"/>
            <p14:sldId id="2219"/>
            <p14:sldId id="2220"/>
            <p14:sldId id="2221"/>
            <p14:sldId id="2222"/>
            <p14:sldId id="2224"/>
            <p14:sldId id="2225"/>
            <p14:sldId id="2226"/>
            <p14:sldId id="2227"/>
            <p14:sldId id="2228"/>
            <p14:sldId id="2229"/>
            <p14:sldId id="2230"/>
            <p14:sldId id="2231"/>
            <p14:sldId id="2232"/>
            <p14:sldId id="2233"/>
            <p14:sldId id="2234"/>
            <p14:sldId id="2235"/>
            <p14:sldId id="1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lhabane, Thapelo" initials="TT" lastIdx="5" clrIdx="0"/>
  <p:cmAuthor id="7" name="Moreku, Mpho" initials="MM" lastIdx="5" clrIdx="7">
    <p:extLst>
      <p:ext uri="{19B8F6BF-5375-455C-9EA6-DF929625EA0E}">
        <p15:presenceInfo xmlns:p15="http://schemas.microsoft.com/office/powerpoint/2012/main" userId="S-1-5-21-1035630543-1431987748-622671684-19449" providerId="AD"/>
      </p:ext>
    </p:extLst>
  </p:cmAuthor>
  <p:cmAuthor id="1" name="Jeena, Prashil" initials="P" lastIdx="28" clrIdx="1"/>
  <p:cmAuthor id="8" name="Jeena, Prashil" initials="JP" lastIdx="7" clrIdx="8">
    <p:extLst>
      <p:ext uri="{19B8F6BF-5375-455C-9EA6-DF929625EA0E}">
        <p15:presenceInfo xmlns:p15="http://schemas.microsoft.com/office/powerpoint/2012/main" userId="S-1-5-21-1035630543-1431987748-622671684-16067" providerId="AD"/>
      </p:ext>
    </p:extLst>
  </p:cmAuthor>
  <p:cmAuthor id="2" name="Goqa, Obakhe" initials="GO" lastIdx="1" clrIdx="2"/>
  <p:cmAuthor id="9" name="Mpho" initials="M" lastIdx="23" clrIdx="9">
    <p:extLst>
      <p:ext uri="{19B8F6BF-5375-455C-9EA6-DF929625EA0E}">
        <p15:presenceInfo xmlns:p15="http://schemas.microsoft.com/office/powerpoint/2012/main" userId="Mpho" providerId="None"/>
      </p:ext>
    </p:extLst>
  </p:cmAuthor>
  <p:cmAuthor id="3" name="Mokuena. Mosa" initials="MM" lastIdx="35" clrIdx="3">
    <p:extLst/>
  </p:cmAuthor>
  <p:cmAuthor id="10" name="Mpho" initials="M [2]" lastIdx="13" clrIdx="10">
    <p:extLst>
      <p:ext uri="{19B8F6BF-5375-455C-9EA6-DF929625EA0E}">
        <p15:presenceInfo xmlns:p15="http://schemas.microsoft.com/office/powerpoint/2012/main" userId="66b6bbaf9941f442" providerId="Windows Live"/>
      </p:ext>
    </p:extLst>
  </p:cmAuthor>
  <p:cmAuthor id="4" name="Montsho. Nthabeleng" initials="N" lastIdx="8" clrIdx="4"/>
  <p:cmAuthor id="5" name="Mbonambi, Nosipho" initials="MN" lastIdx="5" clrIdx="5">
    <p:extLst/>
  </p:cmAuthor>
  <p:cmAuthor id="6" name="Mogomotsi, Ramasela" initials="MR" lastIdx="2" clrIdx="6">
    <p:extLst>
      <p:ext uri="{19B8F6BF-5375-455C-9EA6-DF929625EA0E}">
        <p15:presenceInfo xmlns:p15="http://schemas.microsoft.com/office/powerpoint/2012/main" userId="S-1-5-21-1035630543-1431987748-622671684-31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CC"/>
    <a:srgbClr val="F4E9E9"/>
    <a:srgbClr val="37965A"/>
    <a:srgbClr val="23A05C"/>
    <a:srgbClr val="0000FF"/>
    <a:srgbClr val="0033CC"/>
    <a:srgbClr val="00C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2185" autoAdjust="0"/>
  </p:normalViewPr>
  <p:slideViewPr>
    <p:cSldViewPr>
      <p:cViewPr varScale="1">
        <p:scale>
          <a:sx n="67" d="100"/>
          <a:sy n="67" d="100"/>
        </p:scale>
        <p:origin x="996" y="78"/>
      </p:cViewPr>
      <p:guideLst>
        <p:guide orient="horz" pos="2160"/>
        <p:guide pos="2880"/>
      </p:guideLst>
    </p:cSldViewPr>
  </p:slideViewPr>
  <p:outlineViewPr>
    <p:cViewPr>
      <p:scale>
        <a:sx n="33" d="100"/>
        <a:sy n="33" d="100"/>
      </p:scale>
      <p:origin x="0" y="127086"/>
    </p:cViewPr>
  </p:outlineViewPr>
  <p:notesTextViewPr>
    <p:cViewPr>
      <p:scale>
        <a:sx n="3" d="2"/>
        <a:sy n="3" d="2"/>
      </p:scale>
      <p:origin x="0" y="0"/>
    </p:cViewPr>
  </p:notesTextViewPr>
  <p:sorterViewPr>
    <p:cViewPr varScale="1">
      <p:scale>
        <a:sx n="1" d="1"/>
        <a:sy n="1" d="1"/>
      </p:scale>
      <p:origin x="0" y="1425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gs" Target="tags/tag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ena.p\Documents\DBE\2020.21%20QPRs\PIR\Chart%20in%20Microsoft%20Wor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ena.p\Documents\DBE\2021.22%20QPRs\PIR\Chart%20in%20Microsoft%20Word.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800"/>
            </a:pPr>
            <a:r>
              <a:rPr lang="en-ZA" sz="1800" dirty="0"/>
              <a:t>Q4</a:t>
            </a:r>
          </a:p>
          <a:p>
            <a:pPr>
              <a:defRPr sz="1800"/>
            </a:pPr>
            <a:r>
              <a:rPr lang="en-ZA" sz="1800" dirty="0"/>
              <a:t> status 2019/20</a:t>
            </a:r>
          </a:p>
        </c:rich>
      </c:tx>
      <c:layout>
        <c:manualLayout>
          <c:xMode val="edge"/>
          <c:yMode val="edge"/>
          <c:x val="0.25770107277886378"/>
          <c:y val="2.3767075177566876E-2"/>
        </c:manualLayout>
      </c:layout>
      <c:overlay val="0"/>
    </c:title>
    <c:autoTitleDeleted val="0"/>
    <c:plotArea>
      <c:layout/>
      <c:pieChart>
        <c:varyColors val="1"/>
        <c:ser>
          <c:idx val="0"/>
          <c:order val="0"/>
          <c:spPr>
            <a:solidFill>
              <a:srgbClr val="FF0000"/>
            </a:solidFill>
          </c:spPr>
          <c:dPt>
            <c:idx val="1"/>
            <c:bubble3D val="0"/>
            <c:spPr>
              <a:solidFill>
                <a:srgbClr val="FFC000"/>
              </a:solidFill>
            </c:spPr>
            <c:extLst>
              <c:ext xmlns:c16="http://schemas.microsoft.com/office/drawing/2014/chart" uri="{C3380CC4-5D6E-409C-BE32-E72D297353CC}">
                <c16:uniqueId val="{00000001-07D8-4261-A39B-07F38789D2ED}"/>
              </c:ext>
            </c:extLst>
          </c:dPt>
          <c:dPt>
            <c:idx val="2"/>
            <c:bubble3D val="0"/>
            <c:spPr>
              <a:solidFill>
                <a:srgbClr val="00B050"/>
              </a:solidFill>
            </c:spPr>
            <c:extLst>
              <c:ext xmlns:c16="http://schemas.microsoft.com/office/drawing/2014/chart" uri="{C3380CC4-5D6E-409C-BE32-E72D297353CC}">
                <c16:uniqueId val="{00000003-07D8-4261-A39B-07F38789D2ED}"/>
              </c:ext>
            </c:extLst>
          </c:dPt>
          <c:dLbls>
            <c:dLbl>
              <c:idx val="2"/>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D8-4261-A39B-07F38789D2ED}"/>
                </c:ext>
              </c:extLst>
            </c:dLbl>
            <c:spPr>
              <a:noFill/>
              <a:ln>
                <a:noFill/>
              </a:ln>
              <a:effectLst/>
            </c:spPr>
            <c:txPr>
              <a:bodyPr/>
              <a:lstStyle/>
              <a:p>
                <a:pPr>
                  <a:defRPr sz="16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'Q4 (3)'!$F$2:$H$2</c:f>
              <c:strCache>
                <c:ptCount val="3"/>
                <c:pt idx="0">
                  <c:v>Not achieved</c:v>
                </c:pt>
                <c:pt idx="1">
                  <c:v>Partially achieved</c:v>
                </c:pt>
                <c:pt idx="2">
                  <c:v>Achieved</c:v>
                </c:pt>
              </c:strCache>
            </c:strRef>
          </c:cat>
          <c:val>
            <c:numRef>
              <c:f>'Q4 (3)'!$F$9:$H$9</c:f>
              <c:numCache>
                <c:formatCode>0%</c:formatCode>
                <c:ptCount val="3"/>
                <c:pt idx="0">
                  <c:v>0.27777777777777779</c:v>
                </c:pt>
                <c:pt idx="1">
                  <c:v>0.1111111111111111</c:v>
                </c:pt>
                <c:pt idx="2">
                  <c:v>0.61111111111111116</c:v>
                </c:pt>
              </c:numCache>
            </c:numRef>
          </c:val>
          <c:extLst>
            <c:ext xmlns:c16="http://schemas.microsoft.com/office/drawing/2014/chart" uri="{C3380CC4-5D6E-409C-BE32-E72D297353CC}">
              <c16:uniqueId val="{00000004-07D8-4261-A39B-07F38789D2ED}"/>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sz="1800">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ZA" dirty="0"/>
              <a:t>Q4 status 2020/21</a:t>
            </a:r>
          </a:p>
        </c:rich>
      </c:tx>
      <c:overlay val="0"/>
    </c:title>
    <c:autoTitleDeleted val="0"/>
    <c:plotArea>
      <c:layout/>
      <c:pieChart>
        <c:varyColors val="1"/>
        <c:ser>
          <c:idx val="0"/>
          <c:order val="0"/>
          <c:spPr>
            <a:solidFill>
              <a:srgbClr val="FF0000"/>
            </a:solidFill>
          </c:spPr>
          <c:dPt>
            <c:idx val="1"/>
            <c:bubble3D val="0"/>
            <c:spPr>
              <a:solidFill>
                <a:srgbClr val="FFC000"/>
              </a:solidFill>
            </c:spPr>
            <c:extLst>
              <c:ext xmlns:c16="http://schemas.microsoft.com/office/drawing/2014/chart" uri="{C3380CC4-5D6E-409C-BE32-E72D297353CC}">
                <c16:uniqueId val="{00000001-E0FB-4166-85E9-C7492B548420}"/>
              </c:ext>
            </c:extLst>
          </c:dPt>
          <c:dPt>
            <c:idx val="2"/>
            <c:bubble3D val="0"/>
            <c:spPr>
              <a:solidFill>
                <a:srgbClr val="00B050"/>
              </a:solidFill>
            </c:spPr>
            <c:extLst>
              <c:ext xmlns:c16="http://schemas.microsoft.com/office/drawing/2014/chart" uri="{C3380CC4-5D6E-409C-BE32-E72D297353CC}">
                <c16:uniqueId val="{00000003-E0FB-4166-85E9-C7492B548420}"/>
              </c:ext>
            </c:extLst>
          </c:dPt>
          <c:dLbls>
            <c:spPr>
              <a:noFill/>
              <a:ln>
                <a:noFill/>
              </a:ln>
              <a:effectLst/>
            </c:spPr>
            <c:txPr>
              <a:bodyPr/>
              <a:lstStyle/>
              <a:p>
                <a:pPr>
                  <a:defRPr sz="1600" b="1"/>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'Q4 (4)'!$F$2:$H$2</c:f>
              <c:strCache>
                <c:ptCount val="3"/>
                <c:pt idx="0">
                  <c:v>Not achieved</c:v>
                </c:pt>
                <c:pt idx="1">
                  <c:v>Partially achieved</c:v>
                </c:pt>
                <c:pt idx="2">
                  <c:v>Achieved</c:v>
                </c:pt>
              </c:strCache>
            </c:strRef>
          </c:cat>
          <c:val>
            <c:numRef>
              <c:f>'Q4 (4)'!$F$9:$H$9</c:f>
              <c:numCache>
                <c:formatCode>0%</c:formatCode>
                <c:ptCount val="3"/>
                <c:pt idx="0">
                  <c:v>0</c:v>
                </c:pt>
                <c:pt idx="1">
                  <c:v>0.1</c:v>
                </c:pt>
                <c:pt idx="2">
                  <c:v>0.9</c:v>
                </c:pt>
              </c:numCache>
            </c:numRef>
          </c:val>
          <c:extLst>
            <c:ext xmlns:c16="http://schemas.microsoft.com/office/drawing/2014/chart" uri="{C3380CC4-5D6E-409C-BE32-E72D297353CC}">
              <c16:uniqueId val="{00000004-E0FB-4166-85E9-C7492B548420}"/>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Sheet1!$F$4</c:f>
              <c:strCache>
                <c:ptCount val="1"/>
                <c:pt idx="0">
                  <c:v>Number of Schools Monitored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68-4416-B8CC-CF7B871B21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68-4416-B8CC-CF7B871B21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68-4416-B8CC-CF7B871B21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68-4416-B8CC-CF7B871B219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068-4416-B8CC-CF7B871B219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068-4416-B8CC-CF7B871B219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068-4416-B8CC-CF7B871B219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068-4416-B8CC-CF7B871B219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Sheet1!$E$5:$E$12</c:f>
              <c:strCache>
                <c:ptCount val="8"/>
                <c:pt idx="0">
                  <c:v>Eastern Cape</c:v>
                </c:pt>
                <c:pt idx="1">
                  <c:v>Free State </c:v>
                </c:pt>
                <c:pt idx="2">
                  <c:v>Gauteng</c:v>
                </c:pt>
                <c:pt idx="3">
                  <c:v>Kwa-Zulu Natal</c:v>
                </c:pt>
                <c:pt idx="4">
                  <c:v>Mpumalanga</c:v>
                </c:pt>
                <c:pt idx="5">
                  <c:v>Limpopo</c:v>
                </c:pt>
                <c:pt idx="6">
                  <c:v>Northern Cape</c:v>
                </c:pt>
                <c:pt idx="7">
                  <c:v>North West</c:v>
                </c:pt>
              </c:strCache>
            </c:strRef>
          </c:cat>
          <c:val>
            <c:numRef>
              <c:f>Sheet1!$F$5:$F$12</c:f>
              <c:numCache>
                <c:formatCode>General</c:formatCode>
                <c:ptCount val="8"/>
                <c:pt idx="0">
                  <c:v>56</c:v>
                </c:pt>
                <c:pt idx="1">
                  <c:v>48</c:v>
                </c:pt>
                <c:pt idx="2">
                  <c:v>50</c:v>
                </c:pt>
                <c:pt idx="3">
                  <c:v>89</c:v>
                </c:pt>
                <c:pt idx="4">
                  <c:v>61</c:v>
                </c:pt>
                <c:pt idx="5">
                  <c:v>90</c:v>
                </c:pt>
                <c:pt idx="6">
                  <c:v>22</c:v>
                </c:pt>
                <c:pt idx="7">
                  <c:v>42</c:v>
                </c:pt>
              </c:numCache>
            </c:numRef>
          </c:val>
          <c:extLst>
            <c:ext xmlns:c16="http://schemas.microsoft.com/office/drawing/2014/chart" uri="{C3380CC4-5D6E-409C-BE32-E72D297353CC}">
              <c16:uniqueId val="{00000010-D068-4416-B8CC-CF7B871B219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9"/>
            <a:ext cx="2951217" cy="497129"/>
          </a:xfrm>
          <a:prstGeom prst="rect">
            <a:avLst/>
          </a:prstGeom>
        </p:spPr>
        <p:txBody>
          <a:bodyPr vert="horz" lIns="87458" tIns="43728" rIns="87458" bIns="43728" rtlCol="0"/>
          <a:lstStyle>
            <a:lvl1pPr algn="l">
              <a:defRPr sz="1200"/>
            </a:lvl1pPr>
          </a:lstStyle>
          <a:p>
            <a:endParaRPr lang="en-ZA" dirty="0"/>
          </a:p>
        </p:txBody>
      </p:sp>
      <p:sp>
        <p:nvSpPr>
          <p:cNvPr id="3" name="Date Placeholder 2"/>
          <p:cNvSpPr>
            <a:spLocks noGrp="1"/>
          </p:cNvSpPr>
          <p:nvPr>
            <p:ph type="dt" sz="quarter" idx="1"/>
          </p:nvPr>
        </p:nvSpPr>
        <p:spPr>
          <a:xfrm>
            <a:off x="3855984" y="9"/>
            <a:ext cx="2951217" cy="497129"/>
          </a:xfrm>
          <a:prstGeom prst="rect">
            <a:avLst/>
          </a:prstGeom>
        </p:spPr>
        <p:txBody>
          <a:bodyPr vert="horz" lIns="87458" tIns="43728" rIns="87458" bIns="43728" rtlCol="0"/>
          <a:lstStyle>
            <a:lvl1pPr algn="r">
              <a:defRPr sz="1200"/>
            </a:lvl1pPr>
          </a:lstStyle>
          <a:p>
            <a:fld id="{2991A988-9BCE-47F0-A483-F2D73BEA87EE}" type="datetimeFigureOut">
              <a:rPr lang="en-ZA" smtClean="0"/>
              <a:pPr/>
              <a:t>2021/08/19</a:t>
            </a:fld>
            <a:endParaRPr lang="en-ZA" dirty="0"/>
          </a:p>
        </p:txBody>
      </p:sp>
      <p:sp>
        <p:nvSpPr>
          <p:cNvPr id="4" name="Footer Placeholder 3"/>
          <p:cNvSpPr>
            <a:spLocks noGrp="1"/>
          </p:cNvSpPr>
          <p:nvPr>
            <p:ph type="ftr" sz="quarter" idx="2"/>
          </p:nvPr>
        </p:nvSpPr>
        <p:spPr>
          <a:xfrm>
            <a:off x="5" y="9442206"/>
            <a:ext cx="2951217" cy="497126"/>
          </a:xfrm>
          <a:prstGeom prst="rect">
            <a:avLst/>
          </a:prstGeom>
        </p:spPr>
        <p:txBody>
          <a:bodyPr vert="horz" lIns="87458" tIns="43728" rIns="87458" bIns="43728"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5984" y="9442206"/>
            <a:ext cx="2951217" cy="497126"/>
          </a:xfrm>
          <a:prstGeom prst="rect">
            <a:avLst/>
          </a:prstGeom>
        </p:spPr>
        <p:txBody>
          <a:bodyPr vert="horz" lIns="87458" tIns="43728" rIns="87458" bIns="43728" rtlCol="0" anchor="b"/>
          <a:lstStyle>
            <a:lvl1pPr algn="r">
              <a:defRPr sz="1200"/>
            </a:lvl1pPr>
          </a:lstStyle>
          <a:p>
            <a:fld id="{39F3AB6F-AFE8-4643-9ABE-F9955B3C5CD4}" type="slidenum">
              <a:rPr lang="en-ZA" smtClean="0"/>
              <a:pPr/>
              <a:t>‹#›</a:t>
            </a:fld>
            <a:endParaRPr lang="en-ZA" dirty="0"/>
          </a:p>
        </p:txBody>
      </p:sp>
    </p:spTree>
    <p:extLst>
      <p:ext uri="{BB962C8B-B14F-4D97-AF65-F5344CB8AC3E}">
        <p14:creationId xmlns:p14="http://schemas.microsoft.com/office/powerpoint/2010/main" val="428172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3"/>
            <a:ext cx="2950475" cy="497046"/>
          </a:xfrm>
          <a:prstGeom prst="rect">
            <a:avLst/>
          </a:prstGeom>
        </p:spPr>
        <p:txBody>
          <a:bodyPr vert="horz" lIns="87458" tIns="43728" rIns="87458" bIns="43728" rtlCol="0"/>
          <a:lstStyle>
            <a:lvl1pPr algn="l">
              <a:defRPr sz="1200"/>
            </a:lvl1pPr>
          </a:lstStyle>
          <a:p>
            <a:endParaRPr lang="en-ZA" dirty="0"/>
          </a:p>
        </p:txBody>
      </p:sp>
      <p:sp>
        <p:nvSpPr>
          <p:cNvPr id="3" name="Date Placeholder 2"/>
          <p:cNvSpPr>
            <a:spLocks noGrp="1"/>
          </p:cNvSpPr>
          <p:nvPr>
            <p:ph type="dt" idx="1"/>
          </p:nvPr>
        </p:nvSpPr>
        <p:spPr>
          <a:xfrm>
            <a:off x="3856745" y="3"/>
            <a:ext cx="2950475" cy="497046"/>
          </a:xfrm>
          <a:prstGeom prst="rect">
            <a:avLst/>
          </a:prstGeom>
        </p:spPr>
        <p:txBody>
          <a:bodyPr vert="horz" lIns="87458" tIns="43728" rIns="87458" bIns="43728" rtlCol="0"/>
          <a:lstStyle>
            <a:lvl1pPr algn="r">
              <a:defRPr sz="1200"/>
            </a:lvl1pPr>
          </a:lstStyle>
          <a:p>
            <a:fld id="{FAF7147F-69E8-4D4B-B19A-E6BD79102F9C}" type="datetimeFigureOut">
              <a:rPr lang="en-ZA" smtClean="0"/>
              <a:pPr/>
              <a:t>2021/08/19</a:t>
            </a:fld>
            <a:endParaRPr lang="en-ZA" dirty="0"/>
          </a:p>
        </p:txBody>
      </p:sp>
      <p:sp>
        <p:nvSpPr>
          <p:cNvPr id="4" name="Slide Image Placeholder 3"/>
          <p:cNvSpPr>
            <a:spLocks noGrp="1" noRot="1" noChangeAspect="1"/>
          </p:cNvSpPr>
          <p:nvPr>
            <p:ph type="sldImg" idx="2"/>
          </p:nvPr>
        </p:nvSpPr>
        <p:spPr>
          <a:xfrm>
            <a:off x="917575" y="742950"/>
            <a:ext cx="4973638" cy="3730625"/>
          </a:xfrm>
          <a:prstGeom prst="rect">
            <a:avLst/>
          </a:prstGeom>
          <a:noFill/>
          <a:ln w="12700">
            <a:solidFill>
              <a:prstClr val="black"/>
            </a:solidFill>
          </a:ln>
        </p:spPr>
        <p:txBody>
          <a:bodyPr vert="horz" lIns="87458" tIns="43728" rIns="87458" bIns="43728" rtlCol="0" anchor="ctr"/>
          <a:lstStyle/>
          <a:p>
            <a:endParaRPr lang="en-ZA" dirty="0"/>
          </a:p>
        </p:txBody>
      </p:sp>
      <p:sp>
        <p:nvSpPr>
          <p:cNvPr id="5" name="Notes Placeholder 4"/>
          <p:cNvSpPr>
            <a:spLocks noGrp="1"/>
          </p:cNvSpPr>
          <p:nvPr>
            <p:ph type="body" sz="quarter" idx="3"/>
          </p:nvPr>
        </p:nvSpPr>
        <p:spPr>
          <a:xfrm>
            <a:off x="680880" y="4721946"/>
            <a:ext cx="5447030" cy="4473416"/>
          </a:xfrm>
          <a:prstGeom prst="rect">
            <a:avLst/>
          </a:prstGeom>
        </p:spPr>
        <p:txBody>
          <a:bodyPr vert="horz" lIns="87458" tIns="43728" rIns="87458" bIns="437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9" y="9442159"/>
            <a:ext cx="2950475" cy="497046"/>
          </a:xfrm>
          <a:prstGeom prst="rect">
            <a:avLst/>
          </a:prstGeom>
        </p:spPr>
        <p:txBody>
          <a:bodyPr vert="horz" lIns="87458" tIns="43728" rIns="87458" bIns="43728"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6745" y="9442159"/>
            <a:ext cx="2950475" cy="497046"/>
          </a:xfrm>
          <a:prstGeom prst="rect">
            <a:avLst/>
          </a:prstGeom>
        </p:spPr>
        <p:txBody>
          <a:bodyPr vert="horz" lIns="87458" tIns="43728" rIns="87458" bIns="43728" rtlCol="0" anchor="b"/>
          <a:lstStyle>
            <a:lvl1pPr algn="r">
              <a:defRPr sz="1200"/>
            </a:lvl1pPr>
          </a:lstStyle>
          <a:p>
            <a:fld id="{30B74157-DD55-4E80-8665-737AFE1DF314}" type="slidenum">
              <a:rPr lang="en-ZA" smtClean="0"/>
              <a:pPr/>
              <a:t>‹#›</a:t>
            </a:fld>
            <a:endParaRPr lang="en-ZA" dirty="0"/>
          </a:p>
        </p:txBody>
      </p:sp>
    </p:spTree>
    <p:extLst>
      <p:ext uri="{BB962C8B-B14F-4D97-AF65-F5344CB8AC3E}">
        <p14:creationId xmlns:p14="http://schemas.microsoft.com/office/powerpoint/2010/main" val="282265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a:t>
            </a:fld>
            <a:endParaRPr lang="en-ZA" dirty="0"/>
          </a:p>
        </p:txBody>
      </p:sp>
    </p:spTree>
    <p:extLst>
      <p:ext uri="{BB962C8B-B14F-4D97-AF65-F5344CB8AC3E}">
        <p14:creationId xmlns:p14="http://schemas.microsoft.com/office/powerpoint/2010/main" val="266936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118</a:t>
            </a:fld>
            <a:endParaRPr lang="en-ZA" dirty="0"/>
          </a:p>
        </p:txBody>
      </p:sp>
    </p:spTree>
    <p:extLst>
      <p:ext uri="{BB962C8B-B14F-4D97-AF65-F5344CB8AC3E}">
        <p14:creationId xmlns:p14="http://schemas.microsoft.com/office/powerpoint/2010/main" val="332743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120</a:t>
            </a:fld>
            <a:endParaRPr lang="en-ZA" dirty="0"/>
          </a:p>
        </p:txBody>
      </p:sp>
    </p:spTree>
    <p:extLst>
      <p:ext uri="{BB962C8B-B14F-4D97-AF65-F5344CB8AC3E}">
        <p14:creationId xmlns:p14="http://schemas.microsoft.com/office/powerpoint/2010/main" val="169182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121</a:t>
            </a:fld>
            <a:endParaRPr lang="en-ZA" dirty="0"/>
          </a:p>
        </p:txBody>
      </p:sp>
    </p:spTree>
    <p:extLst>
      <p:ext uri="{BB962C8B-B14F-4D97-AF65-F5344CB8AC3E}">
        <p14:creationId xmlns:p14="http://schemas.microsoft.com/office/powerpoint/2010/main" val="343709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123</a:t>
            </a:fld>
            <a:endParaRPr lang="en-ZA" dirty="0"/>
          </a:p>
        </p:txBody>
      </p:sp>
    </p:spTree>
    <p:extLst>
      <p:ext uri="{BB962C8B-B14F-4D97-AF65-F5344CB8AC3E}">
        <p14:creationId xmlns:p14="http://schemas.microsoft.com/office/powerpoint/2010/main" val="286372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Still needs to be edited</a:t>
            </a:r>
          </a:p>
        </p:txBody>
      </p:sp>
      <p:sp>
        <p:nvSpPr>
          <p:cNvPr id="4" name="Slide Number Placeholder 3"/>
          <p:cNvSpPr>
            <a:spLocks noGrp="1"/>
          </p:cNvSpPr>
          <p:nvPr>
            <p:ph type="sldNum" sz="quarter" idx="10"/>
          </p:nvPr>
        </p:nvSpPr>
        <p:spPr/>
        <p:txBody>
          <a:bodyPr/>
          <a:lstStyle/>
          <a:p>
            <a:fld id="{30B74157-DD55-4E80-8665-737AFE1DF314}" type="slidenum">
              <a:rPr lang="en-ZA" smtClean="0"/>
              <a:pPr/>
              <a:t>5</a:t>
            </a:fld>
            <a:endParaRPr lang="en-ZA" dirty="0"/>
          </a:p>
        </p:txBody>
      </p:sp>
    </p:spTree>
    <p:extLst>
      <p:ext uri="{BB962C8B-B14F-4D97-AF65-F5344CB8AC3E}">
        <p14:creationId xmlns:p14="http://schemas.microsoft.com/office/powerpoint/2010/main" val="233813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Still needs to be edited</a:t>
            </a:r>
          </a:p>
        </p:txBody>
      </p:sp>
      <p:sp>
        <p:nvSpPr>
          <p:cNvPr id="4" name="Slide Number Placeholder 3"/>
          <p:cNvSpPr>
            <a:spLocks noGrp="1"/>
          </p:cNvSpPr>
          <p:nvPr>
            <p:ph type="sldNum" sz="quarter" idx="10"/>
          </p:nvPr>
        </p:nvSpPr>
        <p:spPr/>
        <p:txBody>
          <a:bodyPr/>
          <a:lstStyle/>
          <a:p>
            <a:fld id="{30B74157-DD55-4E80-8665-737AFE1DF314}" type="slidenum">
              <a:rPr lang="en-ZA" smtClean="0"/>
              <a:pPr/>
              <a:t>6</a:t>
            </a:fld>
            <a:endParaRPr lang="en-ZA" dirty="0"/>
          </a:p>
        </p:txBody>
      </p:sp>
    </p:spTree>
    <p:extLst>
      <p:ext uri="{BB962C8B-B14F-4D97-AF65-F5344CB8AC3E}">
        <p14:creationId xmlns:p14="http://schemas.microsoft.com/office/powerpoint/2010/main" val="75132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B74157-DD55-4E80-8665-737AFE1DF31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67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B74157-DD55-4E80-8665-737AFE1DF31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91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15</a:t>
            </a:fld>
            <a:endParaRPr lang="en-ZA" dirty="0"/>
          </a:p>
        </p:txBody>
      </p:sp>
    </p:spTree>
    <p:extLst>
      <p:ext uri="{BB962C8B-B14F-4D97-AF65-F5344CB8AC3E}">
        <p14:creationId xmlns:p14="http://schemas.microsoft.com/office/powerpoint/2010/main" val="222084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B74157-DD55-4E80-8665-737AFE1DF31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67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109</a:t>
            </a:fld>
            <a:endParaRPr lang="en-ZA" dirty="0"/>
          </a:p>
        </p:txBody>
      </p:sp>
    </p:spTree>
    <p:extLst>
      <p:ext uri="{BB962C8B-B14F-4D97-AF65-F5344CB8AC3E}">
        <p14:creationId xmlns:p14="http://schemas.microsoft.com/office/powerpoint/2010/main" val="137786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115</a:t>
            </a:fld>
            <a:endParaRPr lang="en-ZA" dirty="0"/>
          </a:p>
        </p:txBody>
      </p:sp>
    </p:spTree>
    <p:extLst>
      <p:ext uri="{BB962C8B-B14F-4D97-AF65-F5344CB8AC3E}">
        <p14:creationId xmlns:p14="http://schemas.microsoft.com/office/powerpoint/2010/main" val="2390144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7" name="Date Placeholder 6"/>
          <p:cNvSpPr>
            <a:spLocks noGrp="1"/>
          </p:cNvSpPr>
          <p:nvPr>
            <p:ph type="dt" sz="half" idx="10"/>
          </p:nvPr>
        </p:nvSpPr>
        <p:spPr/>
        <p:txBody>
          <a:bodyPr/>
          <a:lstStyle/>
          <a:p>
            <a:fld id="{3405EB73-B029-49E9-B005-1C40C5CA33C2}" type="datetime1">
              <a:rPr lang="en-ZA" smtClean="0">
                <a:solidFill>
                  <a:prstClr val="black">
                    <a:tint val="75000"/>
                  </a:prstClr>
                </a:solidFill>
              </a:rPr>
              <a:t>2021/08/19</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843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8028384" cy="908720"/>
          </a:xfrm>
        </p:spPr>
        <p:txBody>
          <a:bodyPr>
            <a:normAutofit/>
          </a:bodyPr>
          <a:lstStyle>
            <a:lvl1pPr>
              <a:defRPr sz="2800" b="1">
                <a:solidFill>
                  <a:schemeClr val="accent2">
                    <a:lumMod val="75000"/>
                  </a:schemeClr>
                </a:solidFill>
              </a:defRPr>
            </a:lvl1pPr>
          </a:lstStyle>
          <a:p>
            <a:r>
              <a:rPr lang="en-US" dirty="0"/>
              <a:t>CLICK TO EDIT MASTER TITLE STYLE</a:t>
            </a:r>
            <a:endParaRPr lang="en-ZA" dirty="0"/>
          </a:p>
        </p:txBody>
      </p:sp>
      <p:sp>
        <p:nvSpPr>
          <p:cNvPr id="3" name="Content Placeholder 2"/>
          <p:cNvSpPr>
            <a:spLocks noGrp="1"/>
          </p:cNvSpPr>
          <p:nvPr>
            <p:ph idx="1"/>
          </p:nvPr>
        </p:nvSpPr>
        <p:spPr>
          <a:xfrm>
            <a:off x="251520" y="908720"/>
            <a:ext cx="8712968" cy="5217444"/>
          </a:xfrm>
        </p:spPr>
        <p:txBody>
          <a:bodyPr>
            <a:normAutofit/>
          </a:bodyPr>
          <a:lstStyle>
            <a:lvl1pPr>
              <a:defRPr sz="18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79E6B825-E59C-442A-AAD2-DA2375066D51}" type="datetime1">
              <a:rPr lang="en-ZA" smtClean="0">
                <a:solidFill>
                  <a:prstClr val="black">
                    <a:tint val="75000"/>
                  </a:prstClr>
                </a:solidFill>
              </a:rPr>
              <a:t>2021/08/19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6849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E3AA6-33A3-4A89-81C4-1D1332662D69}" type="datetime1">
              <a:rPr lang="en-ZA" smtClean="0">
                <a:solidFill>
                  <a:prstClr val="black">
                    <a:tint val="75000"/>
                  </a:prstClr>
                </a:solidFill>
              </a:rPr>
              <a:t>2021/08/19</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06933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B953F-0280-4525-8201-C7DFBC780AE3}" type="datetime1">
              <a:rPr lang="en-ZA" smtClean="0">
                <a:solidFill>
                  <a:prstClr val="black">
                    <a:tint val="75000"/>
                  </a:prstClr>
                </a:solidFill>
              </a:rPr>
              <a:t>2021/08/19</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7223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6.png"/></Relationships>
</file>

<file path=ppt/slides/_rels/slide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8840"/>
            <a:ext cx="9144000" cy="1470025"/>
          </a:xfrm>
        </p:spPr>
        <p:txBody>
          <a:bodyPr>
            <a:normAutofit fontScale="90000"/>
          </a:bodyPr>
          <a:lstStyle/>
          <a:p>
            <a:r>
              <a:rPr lang="en-ZA" dirty="0"/>
              <a:t> </a:t>
            </a:r>
            <a:r>
              <a:rPr lang="en-ZA" b="1" dirty="0">
                <a:solidFill>
                  <a:schemeClr val="accent2">
                    <a:lumMod val="75000"/>
                  </a:schemeClr>
                </a:solidFill>
              </a:rPr>
              <a:t>FOURTH QUARTER PERFORMANCE OF THE DEPARTMENT OF BASIC EDUCATION IN MEETING ITS PRE-DETERMINED OBJECTIVES FOR 2020/21 </a:t>
            </a:r>
          </a:p>
        </p:txBody>
      </p:sp>
      <p:sp>
        <p:nvSpPr>
          <p:cNvPr id="3" name="Subtitle 2"/>
          <p:cNvSpPr>
            <a:spLocks noGrp="1"/>
          </p:cNvSpPr>
          <p:nvPr>
            <p:ph type="subTitle" idx="1"/>
          </p:nvPr>
        </p:nvSpPr>
        <p:spPr>
          <a:xfrm>
            <a:off x="1371600" y="4031308"/>
            <a:ext cx="6400800" cy="1752600"/>
          </a:xfrm>
        </p:spPr>
        <p:txBody>
          <a:bodyPr>
            <a:normAutofit fontScale="55000" lnSpcReduction="20000"/>
          </a:bodyPr>
          <a:lstStyle/>
          <a:p>
            <a:pPr lvl="0"/>
            <a:r>
              <a:rPr lang="en-US" dirty="0"/>
              <a:t>    	</a:t>
            </a:r>
          </a:p>
          <a:p>
            <a:pPr lvl="0"/>
            <a:r>
              <a:rPr lang="en-ZA" sz="5100" b="1" dirty="0">
                <a:solidFill>
                  <a:schemeClr val="accent6">
                    <a:lumMod val="75000"/>
                  </a:schemeClr>
                </a:solidFill>
              </a:rPr>
              <a:t>Portfolio Committee on Basic Education</a:t>
            </a:r>
          </a:p>
          <a:p>
            <a:pPr lvl="0"/>
            <a:endParaRPr lang="en-ZA" sz="4400" b="1" dirty="0">
              <a:solidFill>
                <a:schemeClr val="accent6">
                  <a:lumMod val="75000"/>
                </a:schemeClr>
              </a:solidFill>
            </a:endParaRPr>
          </a:p>
          <a:p>
            <a:pPr lvl="0"/>
            <a:r>
              <a:rPr lang="en-ZA" sz="4400" b="1" dirty="0">
                <a:solidFill>
                  <a:schemeClr val="tx1"/>
                </a:solidFill>
              </a:rPr>
              <a:t>24 August 2021</a:t>
            </a:r>
          </a:p>
          <a:p>
            <a:r>
              <a:rPr lang="en-US" dirty="0"/>
              <a:t>	</a:t>
            </a:r>
            <a:r>
              <a:rPr lang="en-ZA" dirty="0"/>
              <a:t>  </a:t>
            </a:r>
          </a:p>
        </p:txBody>
      </p:sp>
      <p:sp>
        <p:nvSpPr>
          <p:cNvPr id="4" name="Slide Number Placeholder 3"/>
          <p:cNvSpPr>
            <a:spLocks noGrp="1"/>
          </p:cNvSpPr>
          <p:nvPr>
            <p:ph type="sldNum" sz="quarter" idx="12"/>
          </p:nvPr>
        </p:nvSpPr>
        <p:spPr/>
        <p:txBody>
          <a:bodyPr/>
          <a:lstStyle/>
          <a:p>
            <a:fld id="{E2C0AE55-7E06-4976-960B-3D98813CB3CF}" type="slidenum">
              <a:rPr lang="en-ZA" smtClean="0"/>
              <a:pPr/>
              <a:t>1</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42072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b="1" dirty="0">
                <a:solidFill>
                  <a:schemeClr val="accent2">
                    <a:lumMod val="75000"/>
                  </a:schemeClr>
                </a:solidFill>
              </a:rPr>
              <a:t>PROGRAMME 1: ADMINISTRATION</a:t>
            </a:r>
            <a:endParaRPr lang="en-ZA" b="1" dirty="0">
              <a:solidFill>
                <a:schemeClr val="accent2">
                  <a:lumMod val="75000"/>
                </a:schemeClr>
              </a:solidFill>
            </a:endParaRPr>
          </a:p>
        </p:txBody>
      </p:sp>
      <p:sp>
        <p:nvSpPr>
          <p:cNvPr id="3" name="Content Placeholder 2"/>
          <p:cNvSpPr>
            <a:spLocks noGrp="1"/>
          </p:cNvSpPr>
          <p:nvPr>
            <p:ph type="subTitle" idx="1"/>
          </p:nvPr>
        </p:nvSpPr>
        <p:spPr/>
        <p:txBody>
          <a:bodyPr>
            <a:normAutofit fontScale="92500" lnSpcReduction="10000"/>
          </a:bodyPr>
          <a:lstStyle/>
          <a:p>
            <a:pPr algn="just"/>
            <a:r>
              <a:rPr lang="en-US" dirty="0">
                <a:solidFill>
                  <a:schemeClr val="tx1"/>
                </a:solidFill>
              </a:rPr>
              <a:t>The purpose of Programme 1 is to manage the Department and provide strategic and administrative support services.</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a:t>
            </a:fld>
            <a:endParaRPr lang="en-ZA" dirty="0"/>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2206427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US" b="1" dirty="0">
                <a:solidFill>
                  <a:schemeClr val="accent2">
                    <a:lumMod val="75000"/>
                  </a:schemeClr>
                </a:solidFill>
              </a:rPr>
              <a:t>PROGRAMME 5: EDUCATIONAL ENRICHMENT SERVICES</a:t>
            </a:r>
            <a:r>
              <a:rPr lang="en-US" dirty="0"/>
              <a:t/>
            </a:r>
            <a:br>
              <a:rPr lang="en-US" dirty="0"/>
            </a:br>
            <a:endParaRPr lang="en-ZA" dirty="0"/>
          </a:p>
        </p:txBody>
      </p:sp>
      <p:sp>
        <p:nvSpPr>
          <p:cNvPr id="3" name="Content Placeholder 2"/>
          <p:cNvSpPr>
            <a:spLocks noGrp="1"/>
          </p:cNvSpPr>
          <p:nvPr>
            <p:ph type="subTitle" idx="1"/>
          </p:nvPr>
        </p:nvSpPr>
        <p:spPr/>
        <p:txBody>
          <a:bodyPr>
            <a:normAutofit fontScale="92500" lnSpcReduction="10000"/>
          </a:bodyPr>
          <a:lstStyle/>
          <a:p>
            <a:pPr algn="just"/>
            <a:r>
              <a:rPr lang="en-US" b="1" dirty="0">
                <a:solidFill>
                  <a:schemeClr val="tx1"/>
                </a:solidFill>
              </a:rPr>
              <a:t>The purpose </a:t>
            </a:r>
            <a:r>
              <a:rPr lang="en-US" dirty="0">
                <a:solidFill>
                  <a:schemeClr val="tx1"/>
                </a:solidFill>
              </a:rPr>
              <a:t>of Programme 5 is to develop policies and programmes to </a:t>
            </a:r>
            <a:r>
              <a:rPr lang="en-US" b="1" dirty="0">
                <a:solidFill>
                  <a:schemeClr val="tx1"/>
                </a:solidFill>
              </a:rPr>
              <a:t>improve the quality of learning in schools</a:t>
            </a:r>
            <a:r>
              <a:rPr lang="en-US" dirty="0">
                <a:solidFill>
                  <a:schemeClr val="tx1"/>
                </a:solidFill>
              </a:rPr>
              <a:t>.</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100</a:t>
            </a:fld>
            <a:endParaRPr lang="en-ZA" dirty="0"/>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421601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5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221286101"/>
              </p:ext>
            </p:extLst>
          </p:nvPr>
        </p:nvGraphicFramePr>
        <p:xfrm>
          <a:off x="0" y="836712"/>
          <a:ext cx="9143999" cy="4968551"/>
        </p:xfrm>
        <a:graphic>
          <a:graphicData uri="http://schemas.openxmlformats.org/drawingml/2006/table">
            <a:tbl>
              <a:tblPr/>
              <a:tblGrid>
                <a:gridCol w="1139151">
                  <a:extLst>
                    <a:ext uri="{9D8B030D-6E8A-4147-A177-3AD203B41FA5}">
                      <a16:colId xmlns:a16="http://schemas.microsoft.com/office/drawing/2014/main" val="3555896021"/>
                    </a:ext>
                  </a:extLst>
                </a:gridCol>
                <a:gridCol w="831273">
                  <a:extLst>
                    <a:ext uri="{9D8B030D-6E8A-4147-A177-3AD203B41FA5}">
                      <a16:colId xmlns:a16="http://schemas.microsoft.com/office/drawing/2014/main" val="2917750732"/>
                    </a:ext>
                  </a:extLst>
                </a:gridCol>
                <a:gridCol w="1139151">
                  <a:extLst>
                    <a:ext uri="{9D8B030D-6E8A-4147-A177-3AD203B41FA5}">
                      <a16:colId xmlns:a16="http://schemas.microsoft.com/office/drawing/2014/main" val="968530539"/>
                    </a:ext>
                  </a:extLst>
                </a:gridCol>
                <a:gridCol w="1508606">
                  <a:extLst>
                    <a:ext uri="{9D8B030D-6E8A-4147-A177-3AD203B41FA5}">
                      <a16:colId xmlns:a16="http://schemas.microsoft.com/office/drawing/2014/main" val="690825847"/>
                    </a:ext>
                  </a:extLst>
                </a:gridCol>
                <a:gridCol w="1508606">
                  <a:extLst>
                    <a:ext uri="{9D8B030D-6E8A-4147-A177-3AD203B41FA5}">
                      <a16:colId xmlns:a16="http://schemas.microsoft.com/office/drawing/2014/main" val="3783904851"/>
                    </a:ext>
                  </a:extLst>
                </a:gridCol>
                <a:gridCol w="1508606">
                  <a:extLst>
                    <a:ext uri="{9D8B030D-6E8A-4147-A177-3AD203B41FA5}">
                      <a16:colId xmlns:a16="http://schemas.microsoft.com/office/drawing/2014/main" val="2277171408"/>
                    </a:ext>
                  </a:extLst>
                </a:gridCol>
                <a:gridCol w="1508606">
                  <a:extLst>
                    <a:ext uri="{9D8B030D-6E8A-4147-A177-3AD203B41FA5}">
                      <a16:colId xmlns:a16="http://schemas.microsoft.com/office/drawing/2014/main" val="3626677659"/>
                    </a:ext>
                  </a:extLst>
                </a:gridCol>
              </a:tblGrid>
              <a:tr h="750246">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200716434"/>
                  </a:ext>
                </a:extLst>
              </a:tr>
              <a:tr h="2974797">
                <a:tc rowSpan="2">
                  <a:txBody>
                    <a:bodyPr/>
                    <a:lstStyle/>
                    <a:p>
                      <a:pPr algn="l" fontAlgn="t"/>
                      <a:r>
                        <a:rPr lang="en-GB" sz="1000" b="1" i="0" u="sng" strike="noStrike" dirty="0">
                          <a:solidFill>
                            <a:srgbClr val="0563C1"/>
                          </a:solidFill>
                          <a:effectLst/>
                          <a:latin typeface="Arial" panose="020B0604020202020204" pitchFamily="34" charset="0"/>
                        </a:rPr>
                        <a:t>5.1.1 Number of schools monitored for the provision of nutritious meals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Quarterly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115</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fr-FR" sz="1000" b="1" i="0" u="none" strike="noStrike" dirty="0">
                          <a:solidFill>
                            <a:srgbClr val="000000"/>
                          </a:solidFill>
                          <a:effectLst/>
                          <a:latin typeface="Arial" panose="020B0604020202020204" pitchFamily="34" charset="0"/>
                        </a:rPr>
                        <a:t>Q1: 26</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Q2: 36</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Q3: 18</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Q4: 37</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Total: 117</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 +2</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algn="l" defTabSz="914400" rtl="0" eaLnBrk="1" fontAlgn="t" latinLnBrk="0" hangingPunct="1"/>
                      <a:r>
                        <a:rPr lang="en-ZA" sz="1000" b="1" i="0" u="none" strike="noStrike" kern="1200" dirty="0">
                          <a:solidFill>
                            <a:srgbClr val="000000"/>
                          </a:solidFill>
                          <a:effectLst/>
                          <a:latin typeface="Arial" panose="020B0604020202020204" pitchFamily="34" charset="0"/>
                          <a:ea typeface="+mn-ea"/>
                          <a:cs typeface="+mn-cs"/>
                        </a:rPr>
                        <a:t>The target has been exceeded by +2, because monitoring was intensified in 2020 following the Gauteng North High Court judgement against the Minister and eight MECs "to feed qualifying learners whether attending school or not" during the COVID-19 lockdown.</a:t>
                      </a:r>
                      <a:endParaRPr lang="en-GB" sz="1000" b="1" i="0" u="none" strike="noStrike" kern="1200" dirty="0">
                        <a:solidFill>
                          <a:srgbClr val="000000"/>
                        </a:solidFill>
                        <a:effectLst/>
                        <a:latin typeface="Arial" panose="020B0604020202020204" pitchFamily="34" charset="0"/>
                        <a:ea typeface="+mn-ea"/>
                        <a:cs typeface="+mn-cs"/>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514039314"/>
                  </a:ext>
                </a:extLst>
              </a:tr>
              <a:tr h="1243508">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30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Q1: 26</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Q2: 36</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Q3: 18</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Q4: 37</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Total: 117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0" i="0" u="none" strike="noStrike" dirty="0">
                          <a:solidFill>
                            <a:srgbClr val="000000"/>
                          </a:solidFill>
                          <a:effectLst/>
                          <a:latin typeface="Arial" panose="020B0604020202020204" pitchFamily="34" charset="0"/>
                        </a:rPr>
                        <a:t> +7</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More schools were monitored to cover for the Q3 shortfall</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24498524"/>
                  </a:ext>
                </a:extLst>
              </a:tr>
            </a:tbl>
          </a:graphicData>
        </a:graphic>
      </p:graphicFrame>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5136367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5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54883152"/>
              </p:ext>
            </p:extLst>
          </p:nvPr>
        </p:nvGraphicFramePr>
        <p:xfrm>
          <a:off x="0" y="692696"/>
          <a:ext cx="9143999" cy="4968552"/>
        </p:xfrm>
        <a:graphic>
          <a:graphicData uri="http://schemas.openxmlformats.org/drawingml/2006/table">
            <a:tbl>
              <a:tblPr/>
              <a:tblGrid>
                <a:gridCol w="1139151">
                  <a:extLst>
                    <a:ext uri="{9D8B030D-6E8A-4147-A177-3AD203B41FA5}">
                      <a16:colId xmlns:a16="http://schemas.microsoft.com/office/drawing/2014/main" val="3532162388"/>
                    </a:ext>
                  </a:extLst>
                </a:gridCol>
                <a:gridCol w="831273">
                  <a:extLst>
                    <a:ext uri="{9D8B030D-6E8A-4147-A177-3AD203B41FA5}">
                      <a16:colId xmlns:a16="http://schemas.microsoft.com/office/drawing/2014/main" val="3229475165"/>
                    </a:ext>
                  </a:extLst>
                </a:gridCol>
                <a:gridCol w="1139151">
                  <a:extLst>
                    <a:ext uri="{9D8B030D-6E8A-4147-A177-3AD203B41FA5}">
                      <a16:colId xmlns:a16="http://schemas.microsoft.com/office/drawing/2014/main" val="2072441342"/>
                    </a:ext>
                  </a:extLst>
                </a:gridCol>
                <a:gridCol w="1508606">
                  <a:extLst>
                    <a:ext uri="{9D8B030D-6E8A-4147-A177-3AD203B41FA5}">
                      <a16:colId xmlns:a16="http://schemas.microsoft.com/office/drawing/2014/main" val="1862988032"/>
                    </a:ext>
                  </a:extLst>
                </a:gridCol>
                <a:gridCol w="1508606">
                  <a:extLst>
                    <a:ext uri="{9D8B030D-6E8A-4147-A177-3AD203B41FA5}">
                      <a16:colId xmlns:a16="http://schemas.microsoft.com/office/drawing/2014/main" val="3312230117"/>
                    </a:ext>
                  </a:extLst>
                </a:gridCol>
                <a:gridCol w="1508606">
                  <a:extLst>
                    <a:ext uri="{9D8B030D-6E8A-4147-A177-3AD203B41FA5}">
                      <a16:colId xmlns:a16="http://schemas.microsoft.com/office/drawing/2014/main" val="4260389160"/>
                    </a:ext>
                  </a:extLst>
                </a:gridCol>
                <a:gridCol w="1508606">
                  <a:extLst>
                    <a:ext uri="{9D8B030D-6E8A-4147-A177-3AD203B41FA5}">
                      <a16:colId xmlns:a16="http://schemas.microsoft.com/office/drawing/2014/main" val="2734977937"/>
                    </a:ext>
                  </a:extLst>
                </a:gridCol>
              </a:tblGrid>
              <a:tr h="403713">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038628063"/>
                  </a:ext>
                </a:extLst>
              </a:tr>
              <a:tr h="403713">
                <a:tc rowSpan="2">
                  <a:txBody>
                    <a:bodyPr/>
                    <a:lstStyle/>
                    <a:p>
                      <a:pPr algn="l" fontAlgn="t"/>
                      <a:r>
                        <a:rPr lang="en-GB" sz="1000" b="1" i="0" u="sng" strike="noStrike" dirty="0">
                          <a:solidFill>
                            <a:srgbClr val="0563C1"/>
                          </a:solidFill>
                          <a:effectLst/>
                          <a:latin typeface="Arial" panose="020B0604020202020204" pitchFamily="34" charset="0"/>
                        </a:rPr>
                        <a:t>5.1.2 Number of PEDs with approved annual business plans for the HIV/AIDS Life Skills Education Programme</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9</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318551924"/>
                  </a:ext>
                </a:extLst>
              </a:tr>
              <a:tr h="1390539">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t"/>
                      <a:r>
                        <a:rPr lang="en-GB" sz="1000" b="0" i="0" u="none" strike="noStrike" dirty="0">
                          <a:solidFill>
                            <a:srgbClr val="000000"/>
                          </a:solidFill>
                          <a:effectLst/>
                          <a:latin typeface="Arial" panose="020B0604020202020204" pitchFamily="34" charset="0"/>
                        </a:rPr>
                        <a:t>The HIV AIDS Life Skill provincial business plans (2021-2022) were submitted to Grants Management Directorate to route for approved by the DG.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619004158"/>
                  </a:ext>
                </a:extLst>
              </a:tr>
              <a:tr h="996059">
                <a:tc rowSpan="2">
                  <a:txBody>
                    <a:bodyPr/>
                    <a:lstStyle/>
                    <a:p>
                      <a:pPr algn="l" fontAlgn="t"/>
                      <a:r>
                        <a:rPr lang="en-GB" sz="1000" b="1" i="0" u="sng" strike="noStrike" dirty="0">
                          <a:solidFill>
                            <a:srgbClr val="0563C1"/>
                          </a:solidFill>
                          <a:effectLst/>
                          <a:latin typeface="Arial" panose="020B0604020202020204" pitchFamily="34" charset="0"/>
                        </a:rPr>
                        <a:t>5.1.3 Number of districts monitored and supported in the implementation of National School Safety Framework (NSSF), social cohesion, sport and enrichment programmes per year</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Quarterly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43</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fr-FR" sz="1000" b="1" i="0" u="none" strike="noStrike" dirty="0">
                          <a:solidFill>
                            <a:srgbClr val="000000"/>
                          </a:solidFill>
                          <a:effectLst/>
                          <a:latin typeface="Arial" panose="020B0604020202020204" pitchFamily="34" charset="0"/>
                        </a:rPr>
                        <a:t>Q1: 0</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Q2: 11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Q3: 16</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Q4: 16</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Total: 43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337934042"/>
                  </a:ext>
                </a:extLst>
              </a:tr>
              <a:tr h="1774528">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Q1: 0</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Q2: 11</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Q3: 16</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Q4: 16</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Total: 43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0" i="0" u="none" strike="noStrike" dirty="0">
                          <a:solidFill>
                            <a:srgbClr val="000000"/>
                          </a:solidFill>
                          <a:effectLst/>
                          <a:latin typeface="Arial" panose="020B0604020202020204" pitchFamily="34" charset="0"/>
                        </a:rPr>
                        <a:t>+6</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GB" sz="1000" b="0" i="0" u="none" strike="noStrike" dirty="0">
                          <a:solidFill>
                            <a:srgbClr val="000000"/>
                          </a:solidFill>
                          <a:effectLst/>
                          <a:latin typeface="Arial" panose="020B0604020202020204" pitchFamily="34" charset="0"/>
                        </a:rPr>
                        <a:t>Six (6) more Districts were monitored to cover Q1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t"/>
                      <a:r>
                        <a:rPr lang="en-ZA" sz="1000" b="0" i="0" u="none" strike="noStrike" dirty="0">
                          <a:solidFill>
                            <a:srgbClr val="000000"/>
                          </a:solidFill>
                          <a:effectLst/>
                          <a:latin typeface="Arial" panose="020B0604020202020204" pitchFamily="34" charset="0"/>
                        </a:rPr>
                        <a:t> 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010712"/>
                  </a:ext>
                </a:extLst>
              </a:tr>
            </a:tbl>
          </a:graphicData>
        </a:graphic>
      </p:graphicFrame>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8669538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5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82127467"/>
              </p:ext>
            </p:extLst>
          </p:nvPr>
        </p:nvGraphicFramePr>
        <p:xfrm>
          <a:off x="0" y="770102"/>
          <a:ext cx="9144002" cy="4963153"/>
        </p:xfrm>
        <a:graphic>
          <a:graphicData uri="http://schemas.openxmlformats.org/drawingml/2006/table">
            <a:tbl>
              <a:tblPr/>
              <a:tblGrid>
                <a:gridCol w="1139152">
                  <a:extLst>
                    <a:ext uri="{9D8B030D-6E8A-4147-A177-3AD203B41FA5}">
                      <a16:colId xmlns:a16="http://schemas.microsoft.com/office/drawing/2014/main" val="133494697"/>
                    </a:ext>
                  </a:extLst>
                </a:gridCol>
                <a:gridCol w="831274">
                  <a:extLst>
                    <a:ext uri="{9D8B030D-6E8A-4147-A177-3AD203B41FA5}">
                      <a16:colId xmlns:a16="http://schemas.microsoft.com/office/drawing/2014/main" val="2652731899"/>
                    </a:ext>
                  </a:extLst>
                </a:gridCol>
                <a:gridCol w="1139152">
                  <a:extLst>
                    <a:ext uri="{9D8B030D-6E8A-4147-A177-3AD203B41FA5}">
                      <a16:colId xmlns:a16="http://schemas.microsoft.com/office/drawing/2014/main" val="3916261365"/>
                    </a:ext>
                  </a:extLst>
                </a:gridCol>
                <a:gridCol w="1508606">
                  <a:extLst>
                    <a:ext uri="{9D8B030D-6E8A-4147-A177-3AD203B41FA5}">
                      <a16:colId xmlns:a16="http://schemas.microsoft.com/office/drawing/2014/main" val="3579921737"/>
                    </a:ext>
                  </a:extLst>
                </a:gridCol>
                <a:gridCol w="1508606">
                  <a:extLst>
                    <a:ext uri="{9D8B030D-6E8A-4147-A177-3AD203B41FA5}">
                      <a16:colId xmlns:a16="http://schemas.microsoft.com/office/drawing/2014/main" val="1711456332"/>
                    </a:ext>
                  </a:extLst>
                </a:gridCol>
                <a:gridCol w="1508606">
                  <a:extLst>
                    <a:ext uri="{9D8B030D-6E8A-4147-A177-3AD203B41FA5}">
                      <a16:colId xmlns:a16="http://schemas.microsoft.com/office/drawing/2014/main" val="2739023880"/>
                    </a:ext>
                  </a:extLst>
                </a:gridCol>
                <a:gridCol w="1508606">
                  <a:extLst>
                    <a:ext uri="{9D8B030D-6E8A-4147-A177-3AD203B41FA5}">
                      <a16:colId xmlns:a16="http://schemas.microsoft.com/office/drawing/2014/main" val="2800447612"/>
                    </a:ext>
                  </a:extLst>
                </a:gridCol>
              </a:tblGrid>
              <a:tr h="479748">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370931068"/>
                  </a:ext>
                </a:extLst>
              </a:tr>
              <a:tr h="1654869">
                <a:tc rowSpan="2">
                  <a:txBody>
                    <a:bodyPr/>
                    <a:lstStyle/>
                    <a:p>
                      <a:pPr algn="l" fontAlgn="t"/>
                      <a:r>
                        <a:rPr lang="en-GB" sz="1000" b="1" i="0" u="sng" strike="noStrike" dirty="0">
                          <a:solidFill>
                            <a:srgbClr val="0563C1"/>
                          </a:solidFill>
                          <a:effectLst/>
                          <a:latin typeface="Arial" panose="020B0604020202020204" pitchFamily="34" charset="0"/>
                        </a:rPr>
                        <a:t>5.1.4 Number of learners, educators, parents, SGBs and other educations stakeholders</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reached through social cohesion programmes</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endParaRPr lang="en-ZA" sz="1000" b="1" i="0" u="sng" strike="noStrike" dirty="0">
                        <a:solidFill>
                          <a:srgbClr val="0563C1"/>
                        </a:solidFill>
                        <a:effectLst/>
                        <a:latin typeface="Arial" panose="020B0604020202020204" pitchFamily="34" charset="0"/>
                      </a:endParaRPr>
                    </a:p>
                    <a:p>
                      <a:pPr algn="l" fontAlgn="t"/>
                      <a:endParaRPr lang="en-ZA" sz="1000" b="1" i="0" u="sng" strike="noStrike" dirty="0">
                        <a:solidFill>
                          <a:srgbClr val="0563C1"/>
                        </a:solidFill>
                        <a:effectLst/>
                        <a:latin typeface="Arial" panose="020B0604020202020204" pitchFamily="34" charset="0"/>
                      </a:endParaRP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Quarterly</a:t>
                      </a: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7 500</a:t>
                      </a: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fr-FR" sz="1000" b="1" i="0" u="none" strike="noStrike" dirty="0">
                          <a:solidFill>
                            <a:srgbClr val="000000"/>
                          </a:solidFill>
                          <a:effectLst/>
                          <a:latin typeface="Arial" panose="020B0604020202020204" pitchFamily="34" charset="0"/>
                        </a:rPr>
                        <a:t>Q1: 307</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Q2: 693</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Q3: 1 479</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Q4: 1 266</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Total: 3 745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ZA" sz="1000" b="1" i="0" u="none" strike="noStrike" dirty="0">
                          <a:solidFill>
                            <a:srgbClr val="000000"/>
                          </a:solidFill>
                          <a:effectLst/>
                          <a:latin typeface="Arial" panose="020B0604020202020204" pitchFamily="34" charset="0"/>
                        </a:rPr>
                        <a:t>-3 755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The matter of the deviation was as a result of TIDs not meeting the audit standards, which meant that the DBE discards some of the data.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The DBE has now strengthened the TIDs for 2021/22 in anticipation of this.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847289517"/>
                  </a:ext>
                </a:extLst>
              </a:tr>
              <a:tr h="2828536">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675" marR="6675" marT="66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2 500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Q1: 307</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Q2: 693</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Q3: 1 479</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Q4: 1 266</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Total: 3 023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C000"/>
                    </a:solidFill>
                  </a:tcPr>
                </a:tc>
                <a:tc>
                  <a:txBody>
                    <a:bodyPr/>
                    <a:lstStyle/>
                    <a:p>
                      <a:pPr algn="l" fontAlgn="t"/>
                      <a:r>
                        <a:rPr lang="en-ZA" sz="1000" b="0" i="0" u="none" strike="noStrike" dirty="0">
                          <a:solidFill>
                            <a:srgbClr val="000000"/>
                          </a:solidFill>
                          <a:effectLst/>
                          <a:latin typeface="Arial" panose="020B0604020202020204" pitchFamily="34" charset="0"/>
                        </a:rPr>
                        <a:t>-1 235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The DBE did not host the planned Jamboree for future choices due to lockdown restrictions.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kern="1200" dirty="0">
                          <a:solidFill>
                            <a:srgbClr val="000000"/>
                          </a:solidFill>
                          <a:effectLst/>
                          <a:latin typeface="Arial" panose="020B0604020202020204" pitchFamily="34" charset="0"/>
                          <a:ea typeface="+mn-ea"/>
                          <a:cs typeface="+mn-cs"/>
                        </a:rPr>
                        <a:t>The matter of the deviation was as a result of means of verification not meeting the audit standards, which meant that the DBE had to discard some of the data. </a:t>
                      </a:r>
                    </a:p>
                    <a:p>
                      <a:pPr algn="l" fontAlgn="t"/>
                      <a:endParaRPr lang="en-GB" sz="1000" b="0" i="0" u="none" strike="noStrike" kern="1200" dirty="0">
                        <a:solidFill>
                          <a:srgbClr val="000000"/>
                        </a:solidFill>
                        <a:effectLst/>
                        <a:latin typeface="Arial" panose="020B0604020202020204" pitchFamily="34" charset="0"/>
                        <a:ea typeface="+mn-ea"/>
                        <a:cs typeface="+mn-cs"/>
                      </a:endParaRPr>
                    </a:p>
                    <a:p>
                      <a:pPr algn="l" fontAlgn="t"/>
                      <a:r>
                        <a:rPr lang="en-GB" sz="1000" b="0" i="0" u="none" strike="noStrike" kern="1200" dirty="0">
                          <a:solidFill>
                            <a:srgbClr val="000000"/>
                          </a:solidFill>
                          <a:effectLst/>
                          <a:latin typeface="Arial" panose="020B0604020202020204" pitchFamily="34" charset="0"/>
                          <a:ea typeface="+mn-ea"/>
                          <a:cs typeface="+mn-cs"/>
                        </a:rPr>
                        <a:t>The DBE has now strengthened the Technical Indicator Descriptor (TID) for 2021/22 in anticipation of this.</a:t>
                      </a:r>
                      <a:endParaRPr lang="en-ZA" sz="1000" b="0" i="0" u="none" strike="noStrike" kern="1200" dirty="0">
                        <a:solidFill>
                          <a:srgbClr val="000000"/>
                        </a:solidFill>
                        <a:effectLst/>
                        <a:latin typeface="Arial" panose="020B0604020202020204" pitchFamily="34" charset="0"/>
                        <a:ea typeface="+mn-ea"/>
                        <a:cs typeface="+mn-cs"/>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74486610"/>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0088068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ZA" dirty="0"/>
              <a:t>PROGRAMME 5…</a:t>
            </a:r>
          </a:p>
        </p:txBody>
      </p:sp>
      <p:sp>
        <p:nvSpPr>
          <p:cNvPr id="5" name="Content Placeholder 4"/>
          <p:cNvSpPr>
            <a:spLocks noGrp="1"/>
          </p:cNvSpPr>
          <p:nvPr>
            <p:ph idx="1"/>
          </p:nvPr>
        </p:nvSpPr>
        <p:spPr>
          <a:xfrm>
            <a:off x="179512" y="917148"/>
            <a:ext cx="8712968" cy="5217444"/>
          </a:xfrm>
        </p:spPr>
        <p:txBody>
          <a:bodyPr>
            <a:noAutofit/>
          </a:bodyPr>
          <a:lstStyle/>
          <a:p>
            <a:pPr marL="0" lvl="0" indent="0" algn="just">
              <a:buNone/>
            </a:pPr>
            <a:r>
              <a:rPr lang="en-US" sz="2400" b="1" u="sng" dirty="0"/>
              <a:t>Sport and Enrichment in Education</a:t>
            </a:r>
          </a:p>
          <a:p>
            <a:pPr algn="just"/>
            <a:r>
              <a:rPr lang="en-US" sz="2400" dirty="0">
                <a:cs typeface="Arial" panose="020B0604020202020204" pitchFamily="34" charset="0"/>
              </a:rPr>
              <a:t>Four (4) provinces were </a:t>
            </a:r>
            <a:r>
              <a:rPr lang="en-US" sz="2400" b="1" dirty="0">
                <a:cs typeface="Arial" panose="020B0604020202020204" pitchFamily="34" charset="0"/>
              </a:rPr>
              <a:t>monitored on the implementation of Social Cohesion, School Safety and Sport and Enrichment programmes,</a:t>
            </a:r>
            <a:r>
              <a:rPr lang="en-US" sz="2400" dirty="0">
                <a:cs typeface="Arial" panose="020B0604020202020204" pitchFamily="34" charset="0"/>
              </a:rPr>
              <a:t> including </a:t>
            </a:r>
            <a:r>
              <a:rPr lang="en-ZA" sz="2400" dirty="0">
                <a:cs typeface="Arial" panose="020B0604020202020204" pitchFamily="34" charset="0"/>
              </a:rPr>
              <a:t>Northern Cape, Limpopo and Gauteng and North West.</a:t>
            </a:r>
          </a:p>
          <a:p>
            <a:pPr algn="just"/>
            <a:r>
              <a:rPr lang="en-US" sz="2400" b="1" dirty="0">
                <a:cs typeface="Arial" panose="020B0604020202020204" pitchFamily="34" charset="0"/>
              </a:rPr>
              <a:t>Draft regulations for the return to play of school sport</a:t>
            </a:r>
            <a:r>
              <a:rPr lang="en-US" sz="2400" dirty="0">
                <a:cs typeface="Arial" panose="020B0604020202020204" pitchFamily="34" charset="0"/>
              </a:rPr>
              <a:t>: Inputs were made on the </a:t>
            </a:r>
            <a:r>
              <a:rPr lang="en-US" sz="2400" b="1" dirty="0">
                <a:cs typeface="Arial" panose="020B0604020202020204" pitchFamily="34" charset="0"/>
              </a:rPr>
              <a:t>draft regulations </a:t>
            </a:r>
            <a:r>
              <a:rPr lang="en-US" sz="2400" dirty="0">
                <a:cs typeface="Arial" panose="020B0604020202020204" pitchFamily="34" charset="0"/>
              </a:rPr>
              <a:t>for the return of play for school sport in accordance with </a:t>
            </a:r>
            <a:r>
              <a:rPr lang="en-US" sz="2400" b="1" dirty="0">
                <a:cs typeface="Arial" panose="020B0604020202020204" pitchFamily="34" charset="0"/>
              </a:rPr>
              <a:t>adjusted Alert Level 1</a:t>
            </a:r>
            <a:r>
              <a:rPr lang="en-US" sz="2400" dirty="0">
                <a:cs typeface="Arial" panose="020B0604020202020204" pitchFamily="34" charset="0"/>
              </a:rPr>
              <a:t>.</a:t>
            </a:r>
          </a:p>
          <a:p>
            <a:pPr algn="just"/>
            <a:r>
              <a:rPr lang="en-ZA" sz="2400" b="1" dirty="0">
                <a:cs typeface="Arial" panose="020B0604020202020204" pitchFamily="34" charset="0"/>
              </a:rPr>
              <a:t>Reading club’s competition (RCC): </a:t>
            </a:r>
            <a:r>
              <a:rPr lang="en-GB" sz="2400" dirty="0">
                <a:cs typeface="Arial" panose="020B0604020202020204" pitchFamily="34" charset="0"/>
              </a:rPr>
              <a:t>The draft document was </a:t>
            </a:r>
            <a:r>
              <a:rPr lang="en-GB" sz="2400" b="1" dirty="0">
                <a:cs typeface="Arial" panose="020B0604020202020204" pitchFamily="34" charset="0"/>
              </a:rPr>
              <a:t>approved by the Legal and Legislative </a:t>
            </a:r>
            <a:r>
              <a:rPr lang="en-GB" sz="2400" dirty="0">
                <a:cs typeface="Arial" panose="020B0604020202020204" pitchFamily="34" charset="0"/>
              </a:rPr>
              <a:t>directorate in the DBE for compliance with the legislation. The guidelines will be finalised once the Western Cape, KwaZulu-Natal and Mpumalanga provinces have commented.</a:t>
            </a:r>
            <a:endParaRPr lang="en-ZA" sz="2400" dirty="0">
              <a:ea typeface="Times New Roman" panose="02020603050405020304" pitchFamily="18" charset="0"/>
              <a:cs typeface="Arial" panose="020B0604020202020204" pitchFamily="34" charset="0"/>
            </a:endParaRPr>
          </a:p>
          <a:p>
            <a:pPr marL="0" lvl="0" indent="0" algn="just">
              <a:spcAft>
                <a:spcPts val="1000"/>
              </a:spcAft>
              <a:buNone/>
            </a:pPr>
            <a:endParaRPr lang="en-US" sz="2000" u="sng" dirty="0"/>
          </a:p>
          <a:p>
            <a:pPr lvl="0" algn="just"/>
            <a:endParaRPr lang="en-US" sz="2000" b="1" dirty="0">
              <a:solidFill>
                <a:prstClr val="black"/>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104</a:t>
            </a:fld>
            <a:endParaRPr lang="en-ZA" dirty="0"/>
          </a:p>
        </p:txBody>
      </p:sp>
      <p:pic>
        <p:nvPicPr>
          <p:cNvPr id="7" name="Picture 6"/>
          <p:cNvPicPr>
            <a:picLocks noChangeAspect="1"/>
          </p:cNvPicPr>
          <p:nvPr/>
        </p:nvPicPr>
        <p:blipFill>
          <a:blip r:embed="rId2" cstate="print"/>
          <a:stretch>
            <a:fillRect/>
          </a:stretch>
        </p:blipFill>
        <p:spPr>
          <a:xfrm>
            <a:off x="0" y="6237312"/>
            <a:ext cx="1691680" cy="620688"/>
          </a:xfrm>
          <a:prstGeom prst="rect">
            <a:avLst/>
          </a:prstGeom>
        </p:spPr>
      </p:pic>
      <p:pic>
        <p:nvPicPr>
          <p:cNvPr id="8" name="Picture 7"/>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3555448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ZA" dirty="0"/>
              <a:t>PROGRAMME 5…</a:t>
            </a:r>
          </a:p>
        </p:txBody>
      </p:sp>
      <p:sp>
        <p:nvSpPr>
          <p:cNvPr id="5" name="Content Placeholder 4"/>
          <p:cNvSpPr>
            <a:spLocks noGrp="1"/>
          </p:cNvSpPr>
          <p:nvPr>
            <p:ph idx="1"/>
          </p:nvPr>
        </p:nvSpPr>
        <p:spPr>
          <a:xfrm>
            <a:off x="251521" y="908720"/>
            <a:ext cx="8712968" cy="5688632"/>
          </a:xfrm>
        </p:spPr>
        <p:txBody>
          <a:bodyPr>
            <a:noAutofit/>
          </a:bodyPr>
          <a:lstStyle/>
          <a:p>
            <a:pPr marL="0" indent="0" algn="just">
              <a:buNone/>
            </a:pPr>
            <a:r>
              <a:rPr lang="en-US" sz="2000" b="1" u="sng" dirty="0"/>
              <a:t>Social Cohesion and Equity in Education</a:t>
            </a:r>
          </a:p>
          <a:p>
            <a:pPr lvl="0"/>
            <a:r>
              <a:rPr lang="en-ZA" sz="2000" b="1" dirty="0">
                <a:cs typeface="Arial" panose="020B0604020202020204" pitchFamily="34" charset="0"/>
              </a:rPr>
              <a:t>The COVID-19 pandemic forced the DBE to migrate all social cohesion programmes to online, virtual and digital platforms:</a:t>
            </a:r>
            <a:endParaRPr lang="en-ZA" sz="2000" dirty="0">
              <a:cs typeface="Arial" panose="020B0604020202020204" pitchFamily="34" charset="0"/>
            </a:endParaRPr>
          </a:p>
          <a:p>
            <a:pPr lvl="1"/>
            <a:r>
              <a:rPr lang="en-US" sz="2000" b="1" dirty="0">
                <a:cs typeface="Arial" panose="020B0604020202020204" pitchFamily="34" charset="0"/>
              </a:rPr>
              <a:t>District advocacy and awareness </a:t>
            </a:r>
            <a:r>
              <a:rPr lang="en-US" sz="2000" dirty="0">
                <a:cs typeface="Arial" panose="020B0604020202020204" pitchFamily="34" charset="0"/>
              </a:rPr>
              <a:t>raising on the NSSF and Protocol on Reporting Management of Sexual Abuse in Schools was </a:t>
            </a:r>
            <a:r>
              <a:rPr lang="en-US" sz="2000" b="1" dirty="0">
                <a:cs typeface="Arial" panose="020B0604020202020204" pitchFamily="34" charset="0"/>
              </a:rPr>
              <a:t>held</a:t>
            </a:r>
            <a:r>
              <a:rPr lang="en-US" sz="2000" dirty="0">
                <a:cs typeface="Arial" panose="020B0604020202020204" pitchFamily="34" charset="0"/>
              </a:rPr>
              <a:t> on 3,4 and 10 March 2021 in Gauteng.</a:t>
            </a:r>
            <a:endParaRPr lang="en-ZA" sz="2000" dirty="0">
              <a:solidFill>
                <a:srgbClr val="FF0000"/>
              </a:solidFill>
              <a:cs typeface="Arial" panose="020B0604020202020204" pitchFamily="34" charset="0"/>
            </a:endParaRPr>
          </a:p>
          <a:p>
            <a:pPr lvl="1"/>
            <a:r>
              <a:rPr lang="en-US" sz="2000" b="1" dirty="0">
                <a:cs typeface="Arial" panose="020B0604020202020204" pitchFamily="34" charset="0"/>
              </a:rPr>
              <a:t>Girl  Boy Equity Movement (GBEM) </a:t>
            </a:r>
            <a:r>
              <a:rPr lang="en-US" sz="2000" dirty="0">
                <a:cs typeface="Arial" panose="020B0604020202020204" pitchFamily="34" charset="0"/>
              </a:rPr>
              <a:t>online dialogues </a:t>
            </a:r>
            <a:r>
              <a:rPr lang="en-US" sz="2000" b="1" dirty="0">
                <a:cs typeface="Arial" panose="020B0604020202020204" pitchFamily="34" charset="0"/>
              </a:rPr>
              <a:t>held</a:t>
            </a:r>
            <a:r>
              <a:rPr lang="en-US" sz="2000" dirty="0">
                <a:cs typeface="Arial" panose="020B0604020202020204" pitchFamily="34" charset="0"/>
              </a:rPr>
              <a:t> in </a:t>
            </a:r>
            <a:r>
              <a:rPr lang="en-US" sz="2000" b="1" dirty="0">
                <a:cs typeface="Arial" panose="020B0604020202020204" pitchFamily="34" charset="0"/>
              </a:rPr>
              <a:t>partnership</a:t>
            </a:r>
            <a:r>
              <a:rPr lang="en-US" sz="2000" dirty="0">
                <a:cs typeface="Arial" panose="020B0604020202020204" pitchFamily="34" charset="0"/>
              </a:rPr>
              <a:t> with United Nations International Children Funds (UNICEF) on 02-04 March 2021 in Gauteng, 23-25 February 2021 in KwaZulu-Natal and 9-11  February 2021 in Mpumalanga.</a:t>
            </a:r>
            <a:r>
              <a:rPr lang="en-ZA" sz="3200" b="1" dirty="0">
                <a:ea typeface="Times New Roman" panose="02020603050405020304" pitchFamily="18" charset="0"/>
                <a:cs typeface="Times New Roman" panose="02020603050405020304" pitchFamily="18" charset="0"/>
              </a:rPr>
              <a:t> </a:t>
            </a:r>
            <a:endParaRPr lang="en-ZA" sz="3200" dirty="0">
              <a:ea typeface="Times New Roman" panose="02020603050405020304" pitchFamily="18" charset="0"/>
              <a:cs typeface="Times New Roman" panose="02020603050405020304" pitchFamily="18" charset="0"/>
            </a:endParaRPr>
          </a:p>
          <a:p>
            <a:pPr marL="0" lvl="0" indent="0" algn="just">
              <a:buNone/>
            </a:pPr>
            <a:r>
              <a:rPr lang="en-US" sz="2000" b="1" u="sng" dirty="0"/>
              <a:t>Safety in Education </a:t>
            </a:r>
          </a:p>
          <a:p>
            <a:pPr lvl="0" algn="just">
              <a:spcAft>
                <a:spcPts val="1000"/>
              </a:spcAft>
            </a:pPr>
            <a:r>
              <a:rPr lang="en-ZA" sz="2000" b="1" dirty="0">
                <a:ea typeface="Times New Roman" panose="02020603050405020304" pitchFamily="18" charset="0"/>
                <a:cs typeface="Times New Roman" panose="02020603050405020304" pitchFamily="18" charset="0"/>
              </a:rPr>
              <a:t> </a:t>
            </a:r>
            <a:r>
              <a:rPr lang="en-ZA" sz="2000" b="1" dirty="0">
                <a:ea typeface="Times New Roman" panose="02020603050405020304" pitchFamily="18" charset="0"/>
                <a:cs typeface="Arial" panose="020B0604020202020204" pitchFamily="34" charset="0"/>
              </a:rPr>
              <a:t>National School Safety Framework (NSSF)</a:t>
            </a:r>
            <a:r>
              <a:rPr lang="en-ZA" sz="2000" dirty="0">
                <a:ea typeface="Times New Roman" panose="02020603050405020304" pitchFamily="18" charset="0"/>
                <a:cs typeface="Arial" panose="020B0604020202020204" pitchFamily="34" charset="0"/>
              </a:rPr>
              <a:t>: Monitored </a:t>
            </a:r>
            <a:r>
              <a:rPr lang="en-ZA" sz="2000" b="1" dirty="0">
                <a:ea typeface="Times New Roman" panose="02020603050405020304" pitchFamily="18" charset="0"/>
                <a:cs typeface="Arial" panose="020B0604020202020204" pitchFamily="34" charset="0"/>
              </a:rPr>
              <a:t>16 districts </a:t>
            </a:r>
            <a:r>
              <a:rPr lang="en-ZA" sz="2000" dirty="0">
                <a:ea typeface="Times New Roman" panose="02020603050405020304" pitchFamily="18" charset="0"/>
                <a:cs typeface="Arial" panose="020B0604020202020204" pitchFamily="34" charset="0"/>
              </a:rPr>
              <a:t>across </a:t>
            </a:r>
            <a:r>
              <a:rPr lang="en-ZA" sz="2000" b="1" dirty="0">
                <a:ea typeface="Times New Roman" panose="02020603050405020304" pitchFamily="18" charset="0"/>
                <a:cs typeface="Arial" panose="020B0604020202020204" pitchFamily="34" charset="0"/>
              </a:rPr>
              <a:t>four (4) provinces </a:t>
            </a:r>
            <a:r>
              <a:rPr lang="en-ZA" sz="2000" dirty="0">
                <a:ea typeface="Times New Roman" panose="02020603050405020304" pitchFamily="18" charset="0"/>
                <a:cs typeface="Arial" panose="020B0604020202020204" pitchFamily="34" charset="0"/>
              </a:rPr>
              <a:t>Gauteng, Northern Cape, North West and Limpopo</a:t>
            </a:r>
            <a:r>
              <a:rPr lang="en-ZA" sz="2000" b="1" dirty="0">
                <a:ea typeface="Times New Roman" panose="02020603050405020304" pitchFamily="18" charset="0"/>
                <a:cs typeface="Arial" panose="020B0604020202020204" pitchFamily="34" charset="0"/>
              </a:rPr>
              <a:t>.</a:t>
            </a:r>
            <a:endParaRPr lang="en-US" sz="2000" b="1" u="sng" dirty="0">
              <a:cs typeface="Arial" panose="020B0604020202020204" pitchFamily="34" charset="0"/>
            </a:endParaRPr>
          </a:p>
          <a:p>
            <a:pPr marL="0" lvl="0" indent="0" algn="just">
              <a:buNone/>
            </a:pPr>
            <a:endParaRPr lang="en-US" dirty="0">
              <a:ea typeface="Times New Roman" panose="02020603050405020304" pitchFamily="18" charset="0"/>
              <a:cs typeface="Times New Roman" panose="02020603050405020304" pitchFamily="18" charset="0"/>
            </a:endParaRPr>
          </a:p>
          <a:p>
            <a:pPr lvl="0" algn="just"/>
            <a:endParaRPr lang="en-US" b="1" dirty="0">
              <a:solidFill>
                <a:prstClr val="black"/>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105</a:t>
            </a:fld>
            <a:endParaRPr lang="en-ZA" dirty="0">
              <a:solidFill>
                <a:prstClr val="black">
                  <a:tint val="75000"/>
                </a:prstClr>
              </a:solidFill>
            </a:endParaRPr>
          </a:p>
        </p:txBody>
      </p:sp>
      <p:pic>
        <p:nvPicPr>
          <p:cNvPr id="7" name="Picture 6"/>
          <p:cNvPicPr>
            <a:picLocks noChangeAspect="1"/>
          </p:cNvPicPr>
          <p:nvPr/>
        </p:nvPicPr>
        <p:blipFill>
          <a:blip r:embed="rId2" cstate="print"/>
          <a:stretch>
            <a:fillRect/>
          </a:stretch>
        </p:blipFill>
        <p:spPr>
          <a:xfrm>
            <a:off x="231845" y="6237312"/>
            <a:ext cx="1268760" cy="584557"/>
          </a:xfrm>
          <a:prstGeom prst="rect">
            <a:avLst/>
          </a:prstGeom>
        </p:spPr>
      </p:pic>
      <p:pic>
        <p:nvPicPr>
          <p:cNvPr id="8" name="Picture 7"/>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2401294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ZA" dirty="0"/>
              <a:t>PROGRAMME 5 …</a:t>
            </a:r>
          </a:p>
        </p:txBody>
      </p:sp>
      <p:sp>
        <p:nvSpPr>
          <p:cNvPr id="5" name="Content Placeholder 4"/>
          <p:cNvSpPr>
            <a:spLocks noGrp="1"/>
          </p:cNvSpPr>
          <p:nvPr>
            <p:ph idx="1"/>
          </p:nvPr>
        </p:nvSpPr>
        <p:spPr/>
        <p:txBody>
          <a:bodyPr>
            <a:normAutofit lnSpcReduction="10000"/>
          </a:bodyPr>
          <a:lstStyle/>
          <a:p>
            <a:pPr marL="0" lvl="0" indent="0" algn="just">
              <a:buNone/>
            </a:pPr>
            <a:r>
              <a:rPr lang="en-US" sz="2000" b="1" u="sng" dirty="0"/>
              <a:t>Health Promotion</a:t>
            </a:r>
          </a:p>
          <a:p>
            <a:pPr lvl="0" algn="just"/>
            <a:r>
              <a:rPr lang="en-ZA" sz="2000" b="1" dirty="0"/>
              <a:t> </a:t>
            </a:r>
            <a:r>
              <a:rPr lang="en-US" sz="2000" b="1" dirty="0"/>
              <a:t>A total number of 12 school </a:t>
            </a:r>
            <a:r>
              <a:rPr lang="en-US" sz="2000" dirty="0"/>
              <a:t>monitoring visits were conducted in the Eastern Cape and Gauteng.</a:t>
            </a:r>
          </a:p>
          <a:p>
            <a:pPr lvl="0" algn="just"/>
            <a:r>
              <a:rPr lang="en-US" sz="2000" dirty="0"/>
              <a:t>The Government to Government (G2G) successfully completed the recruitment process of all staff members.</a:t>
            </a:r>
          </a:p>
          <a:p>
            <a:pPr lvl="0" algn="just"/>
            <a:r>
              <a:rPr lang="en-US" sz="2000" b="1" dirty="0"/>
              <a:t>A total number of 17 819 </a:t>
            </a:r>
            <a:r>
              <a:rPr lang="en-US" sz="2000" dirty="0"/>
              <a:t>girl learners were reached through the Adolescent Girls and Young Women (AGYW) programme, a </a:t>
            </a:r>
            <a:r>
              <a:rPr lang="en-US" sz="2000" b="1" dirty="0"/>
              <a:t>76%</a:t>
            </a:r>
            <a:r>
              <a:rPr lang="en-US" sz="2000" dirty="0"/>
              <a:t> achievement against a target of 23 552.</a:t>
            </a:r>
          </a:p>
          <a:p>
            <a:pPr lvl="0" algn="just"/>
            <a:r>
              <a:rPr lang="en-US" sz="2000" dirty="0"/>
              <a:t>On 03 March 2021, the Cluster approved for the draft DBE Learner Pregnancy Policy to be presented at Cabinet. The draft policy was presented on 13 April 2021.</a:t>
            </a:r>
          </a:p>
          <a:p>
            <a:pPr lvl="0" algn="just"/>
            <a:r>
              <a:rPr lang="en-US" sz="2000" b="1" dirty="0"/>
              <a:t>A  total number of 268 077 learners </a:t>
            </a:r>
            <a:r>
              <a:rPr lang="en-US" sz="2000" dirty="0"/>
              <a:t>(</a:t>
            </a:r>
            <a:r>
              <a:rPr lang="en-US" sz="2000" b="1" dirty="0"/>
              <a:t>233 525 </a:t>
            </a:r>
            <a:r>
              <a:rPr lang="en-US" sz="2000" dirty="0"/>
              <a:t>learners screened and </a:t>
            </a:r>
            <a:r>
              <a:rPr lang="en-US" sz="2000" b="1" dirty="0"/>
              <a:t>34 552 </a:t>
            </a:r>
            <a:r>
              <a:rPr lang="en-US" sz="2000" dirty="0"/>
              <a:t>learners immunised) were reached through health screening and immunisation programmes.</a:t>
            </a:r>
          </a:p>
          <a:p>
            <a:pPr lvl="0" algn="just"/>
            <a:r>
              <a:rPr lang="en-ZA" sz="2000" b="1" dirty="0"/>
              <a:t>A total number of 80 368 learners </a:t>
            </a:r>
            <a:r>
              <a:rPr lang="en-ZA" sz="2000" dirty="0"/>
              <a:t>were </a:t>
            </a:r>
            <a:r>
              <a:rPr lang="en-ZA" sz="2000" b="1" dirty="0"/>
              <a:t>reached</a:t>
            </a:r>
            <a:r>
              <a:rPr lang="en-ZA" sz="2000" dirty="0"/>
              <a:t> through the school deworming programme.</a:t>
            </a:r>
          </a:p>
          <a:p>
            <a:pPr lvl="0" algn="just"/>
            <a:endParaRPr lang="en-US" sz="20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106</a:t>
            </a:fld>
            <a:endParaRPr lang="en-ZA" dirty="0"/>
          </a:p>
        </p:txBody>
      </p:sp>
      <p:pic>
        <p:nvPicPr>
          <p:cNvPr id="7" name="Picture 6"/>
          <p:cNvPicPr>
            <a:picLocks noChangeAspect="1"/>
          </p:cNvPicPr>
          <p:nvPr/>
        </p:nvPicPr>
        <p:blipFill>
          <a:blip r:embed="rId2" cstate="print"/>
          <a:stretch>
            <a:fillRect/>
          </a:stretch>
        </p:blipFill>
        <p:spPr>
          <a:xfrm>
            <a:off x="0" y="6126164"/>
            <a:ext cx="1691680" cy="731836"/>
          </a:xfrm>
          <a:prstGeom prst="rect">
            <a:avLst/>
          </a:prstGeom>
        </p:spPr>
      </p:pic>
    </p:spTree>
    <p:extLst>
      <p:ext uri="{BB962C8B-B14F-4D97-AF65-F5344CB8AC3E}">
        <p14:creationId xmlns:p14="http://schemas.microsoft.com/office/powerpoint/2010/main" val="6785585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ZA" dirty="0"/>
              <a:t>PROGRAMME 5 …</a:t>
            </a:r>
          </a:p>
        </p:txBody>
      </p:sp>
      <p:sp>
        <p:nvSpPr>
          <p:cNvPr id="5" name="Content Placeholder 4"/>
          <p:cNvSpPr>
            <a:spLocks noGrp="1"/>
          </p:cNvSpPr>
          <p:nvPr>
            <p:ph idx="1"/>
          </p:nvPr>
        </p:nvSpPr>
        <p:spPr/>
        <p:txBody>
          <a:bodyPr>
            <a:normAutofit lnSpcReduction="10000"/>
          </a:bodyPr>
          <a:lstStyle/>
          <a:p>
            <a:pPr marL="0" lvl="0" indent="0" algn="just">
              <a:buNone/>
            </a:pPr>
            <a:r>
              <a:rPr lang="en-US" sz="3200" b="1" u="sng" dirty="0"/>
              <a:t>Psycho-Social Support (PSS)</a:t>
            </a:r>
          </a:p>
          <a:p>
            <a:pPr algn="just"/>
            <a:r>
              <a:rPr lang="en-ZA" sz="3200" b="1" dirty="0"/>
              <a:t>Interviews</a:t>
            </a:r>
            <a:r>
              <a:rPr lang="en-ZA" sz="3200" dirty="0"/>
              <a:t> were conducted for the </a:t>
            </a:r>
            <a:r>
              <a:rPr lang="en-ZA" sz="3200" b="1" dirty="0"/>
              <a:t>Common Elements Treatment Approach (CETA) </a:t>
            </a:r>
            <a:r>
              <a:rPr lang="en-ZA" sz="3200" dirty="0"/>
              <a:t>programme, to appoint the </a:t>
            </a:r>
            <a:r>
              <a:rPr lang="en-ZA" sz="3200" b="1" dirty="0"/>
              <a:t>Master Training Team </a:t>
            </a:r>
            <a:r>
              <a:rPr lang="en-ZA" sz="3200" dirty="0"/>
              <a:t>which will receive the CETA training and then proceed to </a:t>
            </a:r>
            <a:r>
              <a:rPr lang="en-ZA" sz="3200" b="1" dirty="0"/>
              <a:t>train the Learner Support Agents (LSAs) </a:t>
            </a:r>
            <a:r>
              <a:rPr lang="en-ZA" sz="3200" dirty="0"/>
              <a:t>in schools.</a:t>
            </a:r>
            <a:endParaRPr lang="en-US" sz="3200" b="1" u="sng" dirty="0"/>
          </a:p>
          <a:p>
            <a:pPr marL="0" lvl="0" indent="0" algn="just">
              <a:buNone/>
            </a:pPr>
            <a:r>
              <a:rPr lang="en-US" sz="3200" b="1" u="sng" dirty="0"/>
              <a:t>School Nutrition</a:t>
            </a:r>
          </a:p>
          <a:p>
            <a:pPr algn="just"/>
            <a:r>
              <a:rPr lang="en-ZA" sz="3200" b="1" dirty="0"/>
              <a:t>37 schools </a:t>
            </a:r>
            <a:r>
              <a:rPr lang="en-ZA" sz="3200" dirty="0"/>
              <a:t>against the target of </a:t>
            </a:r>
            <a:r>
              <a:rPr lang="en-ZA" sz="3200" b="1" dirty="0"/>
              <a:t>30 schools </a:t>
            </a:r>
            <a:r>
              <a:rPr lang="en-ZA" sz="3200" dirty="0"/>
              <a:t>were </a:t>
            </a:r>
            <a:r>
              <a:rPr lang="en-ZA" sz="3200" b="1" dirty="0"/>
              <a:t>monitored</a:t>
            </a:r>
            <a:r>
              <a:rPr lang="en-ZA" sz="3200" dirty="0"/>
              <a:t>.</a:t>
            </a:r>
            <a:endParaRPr lang="en-US" sz="3200" dirty="0">
              <a:solidFill>
                <a:prstClr val="black"/>
              </a:solidFill>
            </a:endParaRP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107</a:t>
            </a:fld>
            <a:endParaRPr lang="en-ZA" dirty="0"/>
          </a:p>
        </p:txBody>
      </p:sp>
      <p:pic>
        <p:nvPicPr>
          <p:cNvPr id="7" name="Picture 6"/>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417153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VOTE 16: BASIC EDUCATION</a:t>
            </a:r>
            <a:endParaRPr lang="en-ZA" dirty="0"/>
          </a:p>
        </p:txBody>
      </p:sp>
      <p:sp>
        <p:nvSpPr>
          <p:cNvPr id="3" name="Subtitle 2"/>
          <p:cNvSpPr>
            <a:spLocks noGrp="1"/>
          </p:cNvSpPr>
          <p:nvPr>
            <p:ph type="subTitle" idx="1"/>
          </p:nvPr>
        </p:nvSpPr>
        <p:spPr/>
        <p:txBody>
          <a:bodyPr/>
          <a:lstStyle/>
          <a:p>
            <a:r>
              <a:rPr lang="en-ZA" dirty="0"/>
              <a:t>FINANCIAL EXPENDITURE</a:t>
            </a:r>
            <a:endParaRPr lang="en-GB"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108</a:t>
            </a:fld>
            <a:endParaRPr lang="en-ZA" dirty="0"/>
          </a:p>
        </p:txBody>
      </p:sp>
      <p:pic>
        <p:nvPicPr>
          <p:cNvPr id="4" name="Picture 3"/>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21413279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a:t>QUARTER 4 </a:t>
            </a:r>
            <a:br>
              <a:rPr lang="en-ZA" dirty="0"/>
            </a:br>
            <a:r>
              <a:rPr lang="en-ZA" dirty="0"/>
              <a:t>PRESENTATION TO STANDING COMMITTEE ON APPROPARIATION FOR 2020/21 FINANCIAL YEAR</a:t>
            </a:r>
          </a:p>
        </p:txBody>
      </p:sp>
      <p:sp>
        <p:nvSpPr>
          <p:cNvPr id="4" name="Slide Number Placeholder 3"/>
          <p:cNvSpPr>
            <a:spLocks noGrp="1"/>
          </p:cNvSpPr>
          <p:nvPr>
            <p:ph type="sldNum" sz="quarter" idx="12"/>
          </p:nvPr>
        </p:nvSpPr>
        <p:spPr/>
        <p:txBody>
          <a:bodyPr/>
          <a:lstStyle/>
          <a:p>
            <a:fld id="{E2C0AE55-7E06-4976-960B-3D98813CB3CF}" type="slidenum">
              <a:rPr lang="en-ZA" smtClean="0"/>
              <a:pPr/>
              <a:t>109</a:t>
            </a:fld>
            <a:endParaRPr lang="en-ZA" dirty="0"/>
          </a:p>
        </p:txBody>
      </p:sp>
      <p:pic>
        <p:nvPicPr>
          <p:cNvPr id="5" name="Picture 4"/>
          <p:cNvPicPr>
            <a:picLocks noChangeAspect="1"/>
          </p:cNvPicPr>
          <p:nvPr/>
        </p:nvPicPr>
        <p:blipFill>
          <a:blip r:embed="rId4"/>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57917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886785157"/>
              </p:ext>
            </p:extLst>
          </p:nvPr>
        </p:nvGraphicFramePr>
        <p:xfrm>
          <a:off x="2" y="980728"/>
          <a:ext cx="9143999" cy="4752529"/>
        </p:xfrm>
        <a:graphic>
          <a:graphicData uri="http://schemas.openxmlformats.org/drawingml/2006/table">
            <a:tbl>
              <a:tblPr/>
              <a:tblGrid>
                <a:gridCol w="1139152">
                  <a:extLst>
                    <a:ext uri="{9D8B030D-6E8A-4147-A177-3AD203B41FA5}">
                      <a16:colId xmlns:a16="http://schemas.microsoft.com/office/drawing/2014/main" val="1915180761"/>
                    </a:ext>
                  </a:extLst>
                </a:gridCol>
                <a:gridCol w="831271">
                  <a:extLst>
                    <a:ext uri="{9D8B030D-6E8A-4147-A177-3AD203B41FA5}">
                      <a16:colId xmlns:a16="http://schemas.microsoft.com/office/drawing/2014/main" val="114663940"/>
                    </a:ext>
                  </a:extLst>
                </a:gridCol>
                <a:gridCol w="1139152">
                  <a:extLst>
                    <a:ext uri="{9D8B030D-6E8A-4147-A177-3AD203B41FA5}">
                      <a16:colId xmlns:a16="http://schemas.microsoft.com/office/drawing/2014/main" val="9731576"/>
                    </a:ext>
                  </a:extLst>
                </a:gridCol>
                <a:gridCol w="1508606">
                  <a:extLst>
                    <a:ext uri="{9D8B030D-6E8A-4147-A177-3AD203B41FA5}">
                      <a16:colId xmlns:a16="http://schemas.microsoft.com/office/drawing/2014/main" val="2941621412"/>
                    </a:ext>
                  </a:extLst>
                </a:gridCol>
                <a:gridCol w="793389">
                  <a:extLst>
                    <a:ext uri="{9D8B030D-6E8A-4147-A177-3AD203B41FA5}">
                      <a16:colId xmlns:a16="http://schemas.microsoft.com/office/drawing/2014/main" val="2534610424"/>
                    </a:ext>
                  </a:extLst>
                </a:gridCol>
                <a:gridCol w="1845539">
                  <a:extLst>
                    <a:ext uri="{9D8B030D-6E8A-4147-A177-3AD203B41FA5}">
                      <a16:colId xmlns:a16="http://schemas.microsoft.com/office/drawing/2014/main" val="895671850"/>
                    </a:ext>
                  </a:extLst>
                </a:gridCol>
                <a:gridCol w="1886890">
                  <a:extLst>
                    <a:ext uri="{9D8B030D-6E8A-4147-A177-3AD203B41FA5}">
                      <a16:colId xmlns:a16="http://schemas.microsoft.com/office/drawing/2014/main" val="2326932385"/>
                    </a:ext>
                  </a:extLst>
                </a:gridCol>
              </a:tblGrid>
              <a:tr h="438376">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595201083"/>
                  </a:ext>
                </a:extLst>
              </a:tr>
              <a:tr h="2800980">
                <a:tc rowSpan="2">
                  <a:txBody>
                    <a:bodyPr/>
                    <a:lstStyle/>
                    <a:p>
                      <a:pPr algn="l" fontAlgn="t"/>
                      <a:r>
                        <a:rPr lang="en-GB" sz="1000" b="1" i="0" u="sng" strike="noStrike" dirty="0">
                          <a:solidFill>
                            <a:srgbClr val="0563C1"/>
                          </a:solidFill>
                          <a:effectLst/>
                          <a:latin typeface="Arial" panose="020B0604020202020204" pitchFamily="34" charset="0"/>
                        </a:rPr>
                        <a:t>1.1.1 Percentage of valid invoices paid within 30 days upon receipt by the Department</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Quarterly</a:t>
                      </a: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100% </a:t>
                      </a:r>
                      <a:br>
                        <a:rPr lang="en-ZA" sz="1000" b="1" i="0" u="none" strike="noStrike" dirty="0">
                          <a:solidFill>
                            <a:srgbClr val="000000"/>
                          </a:solidFill>
                          <a:effectLst/>
                          <a:latin typeface="Arial" panose="020B0604020202020204" pitchFamily="34" charset="0"/>
                        </a:rPr>
                      </a:b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fr-FR" sz="1000" b="1" i="0" u="none" strike="noStrike" dirty="0">
                          <a:solidFill>
                            <a:srgbClr val="000000"/>
                          </a:solidFill>
                          <a:effectLst/>
                          <a:latin typeface="Arial" panose="020B0604020202020204" pitchFamily="34" charset="0"/>
                        </a:rPr>
                        <a:t>Q1: 96.30%</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1 561/1 621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Q2: 98.93%</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2 408/ 2 434</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Q3: 99.76%</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4 712/4 723</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Q4: 99.47% </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5 448/5 477</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Total: 99.12%</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14129/14255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-0.88%</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Deviation was due to delay by project managers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1" i="0" u="none" strike="noStrike" kern="1200" dirty="0">
                          <a:solidFill>
                            <a:srgbClr val="000000"/>
                          </a:solidFill>
                          <a:effectLst/>
                          <a:latin typeface="Arial" panose="020B0604020202020204" pitchFamily="34" charset="0"/>
                          <a:ea typeface="+mn-ea"/>
                          <a:cs typeface="+mn-cs"/>
                        </a:rPr>
                        <a:t>Currently invoices are approved manually, this poses limitation since we are currently operating with limited resources due to Lockdown restrictions.</a:t>
                      </a:r>
                      <a:endParaRPr lang="en-ZA" sz="1000" b="1" i="0" u="none" strike="noStrike" kern="1200" dirty="0">
                        <a:solidFill>
                          <a:srgbClr val="000000"/>
                        </a:solidFill>
                        <a:effectLst/>
                        <a:latin typeface="Arial" panose="020B0604020202020204" pitchFamily="34" charset="0"/>
                        <a:ea typeface="+mn-ea"/>
                        <a:cs typeface="+mn-cs"/>
                      </a:endParaRPr>
                    </a:p>
                    <a:p>
                      <a:pPr algn="l" fontAlgn="t"/>
                      <a:endParaRPr lang="en-GB" sz="1000" b="1" i="0" u="none" strike="noStrike" dirty="0">
                        <a:solidFill>
                          <a:srgbClr val="000000"/>
                        </a:solidFill>
                        <a:effectLst/>
                        <a:latin typeface="Arial" panose="020B0604020202020204" pitchFamily="34" charset="0"/>
                      </a:endParaRPr>
                    </a:p>
                    <a:p>
                      <a:pPr algn="l" fontAlgn="t"/>
                      <a:r>
                        <a:rPr lang="en-GB" sz="1000" b="1" i="0" u="none" strike="noStrike" dirty="0">
                          <a:solidFill>
                            <a:srgbClr val="000000"/>
                          </a:solidFill>
                          <a:effectLst/>
                          <a:latin typeface="Arial" panose="020B0604020202020204" pitchFamily="34" charset="0"/>
                        </a:rPr>
                        <a:t>Financial Service Directorate will continue to engage project managers to ensure they comply to submitting invoices within 30 Days as required by Treasury regulations.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97837312"/>
                  </a:ext>
                </a:extLst>
              </a:tr>
              <a:tr h="1513173">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6466" marR="6466" marT="646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99.47% </a:t>
                      </a:r>
                      <a:br>
                        <a:rPr lang="en-ZA" sz="1000" b="0" i="0" u="none" strike="noStrike" dirty="0">
                          <a:solidFill>
                            <a:srgbClr val="000000"/>
                          </a:solidFill>
                          <a:effectLst/>
                          <a:latin typeface="Arial" panose="020B0604020202020204" pitchFamily="34" charset="0"/>
                        </a:rPr>
                      </a:br>
                      <a:r>
                        <a:rPr lang="en-ZA" sz="1000" b="0" i="0" u="none" strike="noStrike" dirty="0">
                          <a:solidFill>
                            <a:srgbClr val="000000"/>
                          </a:solidFill>
                          <a:effectLst/>
                          <a:latin typeface="Arial" panose="020B0604020202020204" pitchFamily="34" charset="0"/>
                        </a:rPr>
                        <a:t>5 448/5 477</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CCFFCC"/>
                    </a:solidFill>
                  </a:tcPr>
                </a:tc>
                <a:tc>
                  <a:txBody>
                    <a:bodyPr/>
                    <a:lstStyle/>
                    <a:p>
                      <a:pPr algn="l" fontAlgn="t"/>
                      <a:r>
                        <a:rPr lang="en-ZA" sz="1000" b="0" i="0" u="none" strike="noStrike" dirty="0">
                          <a:solidFill>
                            <a:srgbClr val="000000"/>
                          </a:solidFill>
                          <a:effectLst/>
                          <a:latin typeface="Arial" panose="020B0604020202020204" pitchFamily="34" charset="0"/>
                        </a:rPr>
                        <a:t>-0.53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spcAft>
                          <a:spcPts val="0"/>
                        </a:spcAft>
                      </a:pPr>
                      <a:r>
                        <a:rPr lang="en-GB" sz="1000" b="0" i="0" u="none" strike="noStrike" kern="1200" dirty="0">
                          <a:solidFill>
                            <a:srgbClr val="000000"/>
                          </a:solidFill>
                          <a:effectLst/>
                          <a:latin typeface="Arial" panose="020B0604020202020204" pitchFamily="34" charset="0"/>
                          <a:ea typeface="+mn-ea"/>
                          <a:cs typeface="+mn-cs"/>
                        </a:rPr>
                        <a:t>The delay was due to officials working from home due to illness/commodity as per COVID-19 pandemic. This made it difficult for invoices to be submitted on time for processing within 30 days.</a:t>
                      </a:r>
                      <a:endParaRPr lang="en-ZA" sz="1000" b="0" i="0" u="none" strike="noStrike" kern="1200" dirty="0">
                        <a:solidFill>
                          <a:srgbClr val="000000"/>
                        </a:solidFill>
                        <a:effectLst/>
                        <a:latin typeface="Arial" panose="020B0604020202020204" pitchFamily="34" charset="0"/>
                        <a:ea typeface="+mn-ea"/>
                        <a:cs typeface="+mn-cs"/>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Financial Service Directorate will continue to engage project managers to ensure they comply to submitting invoices within 30 Days as required by Treasury regulations.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2807358600"/>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8306138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 EXPENDITURE  PER PROGRAMMES FOR 2020/21</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110</a:t>
            </a:fld>
            <a:endParaRPr lang="en-ZA" dirty="0"/>
          </a:p>
        </p:txBody>
      </p:sp>
      <p:pic>
        <p:nvPicPr>
          <p:cNvPr id="4" name="Picture 3"/>
          <p:cNvPicPr>
            <a:picLocks noChangeAspect="1"/>
          </p:cNvPicPr>
          <p:nvPr/>
        </p:nvPicPr>
        <p:blipFill>
          <a:blip r:embed="rId3"/>
          <a:stretch>
            <a:fillRect/>
          </a:stretch>
        </p:blipFill>
        <p:spPr>
          <a:xfrm>
            <a:off x="0" y="6021288"/>
            <a:ext cx="1691680" cy="8367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48740567"/>
              </p:ext>
            </p:extLst>
          </p:nvPr>
        </p:nvGraphicFramePr>
        <p:xfrm>
          <a:off x="0" y="844668"/>
          <a:ext cx="9143999" cy="4602480"/>
        </p:xfrm>
        <a:graphic>
          <a:graphicData uri="http://schemas.openxmlformats.org/drawingml/2006/table">
            <a:tbl>
              <a:tblPr firstRow="1" bandRow="1">
                <a:tableStyleId>{5C22544A-7EE6-4342-B048-85BDC9FD1C3A}</a:tableStyleId>
              </a:tblPr>
              <a:tblGrid>
                <a:gridCol w="3274383">
                  <a:extLst>
                    <a:ext uri="{9D8B030D-6E8A-4147-A177-3AD203B41FA5}">
                      <a16:colId xmlns:a16="http://schemas.microsoft.com/office/drawing/2014/main" val="20000"/>
                    </a:ext>
                  </a:extLst>
                </a:gridCol>
                <a:gridCol w="1455280">
                  <a:extLst>
                    <a:ext uri="{9D8B030D-6E8A-4147-A177-3AD203B41FA5}">
                      <a16:colId xmlns:a16="http://schemas.microsoft.com/office/drawing/2014/main" val="20001"/>
                    </a:ext>
                  </a:extLst>
                </a:gridCol>
                <a:gridCol w="1649304">
                  <a:extLst>
                    <a:ext uri="{9D8B030D-6E8A-4147-A177-3AD203B41FA5}">
                      <a16:colId xmlns:a16="http://schemas.microsoft.com/office/drawing/2014/main" val="20002"/>
                    </a:ext>
                  </a:extLst>
                </a:gridCol>
                <a:gridCol w="1382516">
                  <a:extLst>
                    <a:ext uri="{9D8B030D-6E8A-4147-A177-3AD203B41FA5}">
                      <a16:colId xmlns:a16="http://schemas.microsoft.com/office/drawing/2014/main" val="20003"/>
                    </a:ext>
                  </a:extLst>
                </a:gridCol>
                <a:gridCol w="1382516">
                  <a:extLst>
                    <a:ext uri="{9D8B030D-6E8A-4147-A177-3AD203B41FA5}">
                      <a16:colId xmlns:a16="http://schemas.microsoft.com/office/drawing/2014/main" val="1476792361"/>
                    </a:ext>
                  </a:extLst>
                </a:gridCol>
              </a:tblGrid>
              <a:tr h="0">
                <a:tc>
                  <a:txBody>
                    <a:bodyPr/>
                    <a:lstStyle/>
                    <a:p>
                      <a:r>
                        <a:rPr lang="en-ZA" sz="2000" b="1" dirty="0"/>
                        <a:t>PROGRAMME</a:t>
                      </a:r>
                    </a:p>
                  </a:txBody>
                  <a:tcPr/>
                </a:tc>
                <a:tc>
                  <a:txBody>
                    <a:bodyPr/>
                    <a:lstStyle/>
                    <a:p>
                      <a:pPr algn="r"/>
                      <a:r>
                        <a:rPr lang="en-ZA" sz="2000" b="1" dirty="0"/>
                        <a:t>Budget</a:t>
                      </a:r>
                    </a:p>
                    <a:p>
                      <a:pPr algn="r"/>
                      <a:r>
                        <a:rPr lang="en-ZA" sz="2000" b="1" dirty="0"/>
                        <a:t>R’000</a:t>
                      </a:r>
                    </a:p>
                  </a:txBody>
                  <a:tcPr/>
                </a:tc>
                <a:tc>
                  <a:txBody>
                    <a:bodyPr/>
                    <a:lstStyle/>
                    <a:p>
                      <a:pPr algn="r"/>
                      <a:r>
                        <a:rPr lang="en-ZA" sz="2000" b="1" dirty="0"/>
                        <a:t>Expenditure</a:t>
                      </a:r>
                    </a:p>
                    <a:p>
                      <a:pPr algn="r"/>
                      <a:r>
                        <a:rPr lang="en-ZA" sz="2000" b="1" dirty="0"/>
                        <a:t>R’000</a:t>
                      </a:r>
                    </a:p>
                  </a:txBody>
                  <a:tcPr/>
                </a:tc>
                <a:tc>
                  <a:txBody>
                    <a:bodyPr/>
                    <a:lstStyle/>
                    <a:p>
                      <a:pPr algn="r"/>
                      <a:r>
                        <a:rPr lang="en-ZA" sz="2000" b="1" dirty="0"/>
                        <a:t>Variances</a:t>
                      </a:r>
                    </a:p>
                    <a:p>
                      <a:pPr algn="r"/>
                      <a:r>
                        <a:rPr lang="en-ZA" sz="2000" b="1" dirty="0"/>
                        <a:t>R’000</a:t>
                      </a:r>
                    </a:p>
                  </a:txBody>
                  <a:tcPr/>
                </a:tc>
                <a:tc>
                  <a:txBody>
                    <a:bodyPr/>
                    <a:lstStyle/>
                    <a:p>
                      <a:pPr algn="r"/>
                      <a:r>
                        <a:rPr lang="en-ZA" sz="2000" b="1" dirty="0"/>
                        <a:t>% Spent</a:t>
                      </a:r>
                    </a:p>
                  </a:txBody>
                  <a:tcPr/>
                </a:tc>
                <a:extLst>
                  <a:ext uri="{0D108BD9-81ED-4DB2-BD59-A6C34878D82A}">
                    <a16:rowId xmlns:a16="http://schemas.microsoft.com/office/drawing/2014/main" val="10001"/>
                  </a:ext>
                </a:extLst>
              </a:tr>
              <a:tr h="0">
                <a:tc>
                  <a:txBody>
                    <a:bodyPr/>
                    <a:lstStyle/>
                    <a:p>
                      <a:r>
                        <a:rPr lang="en-ZA" sz="2000" dirty="0"/>
                        <a:t>Administration</a:t>
                      </a:r>
                    </a:p>
                  </a:txBody>
                  <a:tcPr/>
                </a:tc>
                <a:tc>
                  <a:txBody>
                    <a:bodyPr/>
                    <a:lstStyle/>
                    <a:p>
                      <a:pPr algn="r"/>
                      <a:r>
                        <a:rPr lang="en-ZA" sz="2000" dirty="0"/>
                        <a:t>504 063</a:t>
                      </a:r>
                    </a:p>
                  </a:txBody>
                  <a:tcPr/>
                </a:tc>
                <a:tc>
                  <a:txBody>
                    <a:bodyPr/>
                    <a:lstStyle/>
                    <a:p>
                      <a:pPr algn="r"/>
                      <a:r>
                        <a:rPr lang="en-ZA" sz="2000" dirty="0"/>
                        <a:t>486</a:t>
                      </a:r>
                      <a:r>
                        <a:rPr lang="en-ZA" sz="2000" baseline="0" dirty="0"/>
                        <a:t> 124</a:t>
                      </a:r>
                      <a:endParaRPr lang="en-ZA" sz="2000" dirty="0"/>
                    </a:p>
                  </a:txBody>
                  <a:tcPr/>
                </a:tc>
                <a:tc>
                  <a:txBody>
                    <a:bodyPr/>
                    <a:lstStyle/>
                    <a:p>
                      <a:pPr algn="r"/>
                      <a:r>
                        <a:rPr lang="en-ZA" sz="2000" dirty="0"/>
                        <a:t>17</a:t>
                      </a:r>
                      <a:r>
                        <a:rPr lang="en-ZA" sz="2000" baseline="0" dirty="0"/>
                        <a:t> 939</a:t>
                      </a:r>
                      <a:endParaRPr lang="en-ZA" sz="2000" dirty="0"/>
                    </a:p>
                  </a:txBody>
                  <a:tcPr/>
                </a:tc>
                <a:tc>
                  <a:txBody>
                    <a:bodyPr/>
                    <a:lstStyle/>
                    <a:p>
                      <a:pPr algn="r"/>
                      <a:r>
                        <a:rPr lang="en-ZA" sz="2000" dirty="0"/>
                        <a:t>96.4%</a:t>
                      </a:r>
                    </a:p>
                  </a:txBody>
                  <a:tcPr/>
                </a:tc>
                <a:extLst>
                  <a:ext uri="{0D108BD9-81ED-4DB2-BD59-A6C34878D82A}">
                    <a16:rowId xmlns:a16="http://schemas.microsoft.com/office/drawing/2014/main" val="10002"/>
                  </a:ext>
                </a:extLst>
              </a:tr>
              <a:tr h="0">
                <a:tc>
                  <a:txBody>
                    <a:bodyPr/>
                    <a:lstStyle/>
                    <a:p>
                      <a:r>
                        <a:rPr lang="en-ZA" sz="2000" dirty="0"/>
                        <a:t>Curriculum Policy, Support and Monitoring</a:t>
                      </a:r>
                    </a:p>
                  </a:txBody>
                  <a:tcPr/>
                </a:tc>
                <a:tc>
                  <a:txBody>
                    <a:bodyPr/>
                    <a:lstStyle/>
                    <a:p>
                      <a:pPr algn="r"/>
                      <a:r>
                        <a:rPr lang="en-ZA" sz="2000" dirty="0"/>
                        <a:t>1</a:t>
                      </a:r>
                      <a:r>
                        <a:rPr lang="en-ZA" sz="2000" baseline="0" dirty="0"/>
                        <a:t> 844 561</a:t>
                      </a:r>
                      <a:endParaRPr lang="en-ZA" sz="2000" dirty="0"/>
                    </a:p>
                  </a:txBody>
                  <a:tcPr/>
                </a:tc>
                <a:tc>
                  <a:txBody>
                    <a:bodyPr/>
                    <a:lstStyle/>
                    <a:p>
                      <a:pPr algn="r"/>
                      <a:r>
                        <a:rPr lang="en-ZA" sz="2000" dirty="0"/>
                        <a:t>1</a:t>
                      </a:r>
                      <a:r>
                        <a:rPr lang="en-ZA" sz="2000" baseline="0" dirty="0"/>
                        <a:t> 741 903</a:t>
                      </a:r>
                      <a:endParaRPr lang="en-ZA" sz="2000" dirty="0"/>
                    </a:p>
                  </a:txBody>
                  <a:tcPr/>
                </a:tc>
                <a:tc>
                  <a:txBody>
                    <a:bodyPr/>
                    <a:lstStyle/>
                    <a:p>
                      <a:pPr algn="r"/>
                      <a:r>
                        <a:rPr lang="en-ZA" sz="2000" dirty="0"/>
                        <a:t>102</a:t>
                      </a:r>
                      <a:r>
                        <a:rPr lang="en-ZA" sz="2000" baseline="0" dirty="0"/>
                        <a:t> 658</a:t>
                      </a:r>
                      <a:endParaRPr lang="en-ZA" sz="2000" dirty="0"/>
                    </a:p>
                  </a:txBody>
                  <a:tcPr/>
                </a:tc>
                <a:tc>
                  <a:txBody>
                    <a:bodyPr/>
                    <a:lstStyle/>
                    <a:p>
                      <a:pPr algn="r"/>
                      <a:r>
                        <a:rPr lang="en-ZA" sz="2000" dirty="0"/>
                        <a:t>94.4%</a:t>
                      </a:r>
                    </a:p>
                  </a:txBody>
                  <a:tcPr/>
                </a:tc>
                <a:extLst>
                  <a:ext uri="{0D108BD9-81ED-4DB2-BD59-A6C34878D82A}">
                    <a16:rowId xmlns:a16="http://schemas.microsoft.com/office/drawing/2014/main" val="10003"/>
                  </a:ext>
                </a:extLst>
              </a:tr>
              <a:tr h="0">
                <a:tc>
                  <a:txBody>
                    <a:bodyPr/>
                    <a:lstStyle/>
                    <a:p>
                      <a:r>
                        <a:rPr lang="en-ZA" sz="2000" dirty="0"/>
                        <a:t>Teachers, Education Human Resources and</a:t>
                      </a:r>
                      <a:r>
                        <a:rPr lang="en-ZA" sz="2000" baseline="0" dirty="0"/>
                        <a:t> Institutional Development</a:t>
                      </a:r>
                      <a:endParaRPr lang="en-ZA" sz="2000" dirty="0"/>
                    </a:p>
                  </a:txBody>
                  <a:tcPr/>
                </a:tc>
                <a:tc>
                  <a:txBody>
                    <a:bodyPr/>
                    <a:lstStyle/>
                    <a:p>
                      <a:pPr algn="r"/>
                      <a:r>
                        <a:rPr lang="en-ZA" sz="2000" dirty="0"/>
                        <a:t>1 415</a:t>
                      </a:r>
                      <a:r>
                        <a:rPr lang="en-ZA" sz="2000" baseline="0" dirty="0"/>
                        <a:t> 343</a:t>
                      </a:r>
                      <a:endParaRPr lang="en-ZA" sz="2000" dirty="0"/>
                    </a:p>
                  </a:txBody>
                  <a:tcPr/>
                </a:tc>
                <a:tc>
                  <a:txBody>
                    <a:bodyPr/>
                    <a:lstStyle/>
                    <a:p>
                      <a:pPr algn="r"/>
                      <a:r>
                        <a:rPr lang="en-ZA" sz="2000" dirty="0"/>
                        <a:t>1 395</a:t>
                      </a:r>
                      <a:r>
                        <a:rPr lang="en-ZA" sz="2000" baseline="0" dirty="0"/>
                        <a:t> 396</a:t>
                      </a:r>
                      <a:endParaRPr lang="en-ZA" sz="2000" dirty="0"/>
                    </a:p>
                  </a:txBody>
                  <a:tcPr/>
                </a:tc>
                <a:tc>
                  <a:txBody>
                    <a:bodyPr/>
                    <a:lstStyle/>
                    <a:p>
                      <a:pPr algn="r"/>
                      <a:r>
                        <a:rPr lang="en-ZA" sz="2000" dirty="0"/>
                        <a:t>19</a:t>
                      </a:r>
                      <a:r>
                        <a:rPr lang="en-ZA" sz="2000" baseline="0" dirty="0"/>
                        <a:t> 947</a:t>
                      </a:r>
                      <a:endParaRPr lang="en-ZA" sz="2000" dirty="0"/>
                    </a:p>
                  </a:txBody>
                  <a:tcPr/>
                </a:tc>
                <a:tc>
                  <a:txBody>
                    <a:bodyPr/>
                    <a:lstStyle/>
                    <a:p>
                      <a:pPr algn="r"/>
                      <a:r>
                        <a:rPr lang="en-ZA" sz="2000" dirty="0"/>
                        <a:t>98.6%</a:t>
                      </a:r>
                    </a:p>
                  </a:txBody>
                  <a:tcPr/>
                </a:tc>
                <a:extLst>
                  <a:ext uri="{0D108BD9-81ED-4DB2-BD59-A6C34878D82A}">
                    <a16:rowId xmlns:a16="http://schemas.microsoft.com/office/drawing/2014/main" val="10004"/>
                  </a:ext>
                </a:extLst>
              </a:tr>
              <a:tr h="0">
                <a:tc>
                  <a:txBody>
                    <a:bodyPr/>
                    <a:lstStyle/>
                    <a:p>
                      <a:r>
                        <a:rPr lang="en-ZA" sz="2000" dirty="0"/>
                        <a:t>Planning ,Information and Assessment</a:t>
                      </a:r>
                    </a:p>
                  </a:txBody>
                  <a:tcPr/>
                </a:tc>
                <a:tc>
                  <a:txBody>
                    <a:bodyPr/>
                    <a:lstStyle/>
                    <a:p>
                      <a:pPr algn="r"/>
                      <a:r>
                        <a:rPr lang="en-ZA" sz="2000" dirty="0"/>
                        <a:t>11</a:t>
                      </a:r>
                      <a:r>
                        <a:rPr lang="en-ZA" sz="2000" baseline="0" dirty="0"/>
                        <a:t> 708 938</a:t>
                      </a:r>
                      <a:endParaRPr lang="en-ZA" sz="2000" dirty="0"/>
                    </a:p>
                  </a:txBody>
                  <a:tcPr/>
                </a:tc>
                <a:tc>
                  <a:txBody>
                    <a:bodyPr/>
                    <a:lstStyle/>
                    <a:p>
                      <a:pPr algn="r"/>
                      <a:r>
                        <a:rPr lang="en-ZA" sz="2000" dirty="0"/>
                        <a:t>11</a:t>
                      </a:r>
                      <a:r>
                        <a:rPr lang="en-ZA" sz="2000" baseline="0" dirty="0"/>
                        <a:t> 375 084</a:t>
                      </a:r>
                      <a:endParaRPr lang="en-ZA" sz="2000" dirty="0"/>
                    </a:p>
                  </a:txBody>
                  <a:tcPr/>
                </a:tc>
                <a:tc>
                  <a:txBody>
                    <a:bodyPr/>
                    <a:lstStyle/>
                    <a:p>
                      <a:pPr algn="r"/>
                      <a:r>
                        <a:rPr lang="en-ZA" sz="2000" dirty="0"/>
                        <a:t>333</a:t>
                      </a:r>
                      <a:r>
                        <a:rPr lang="en-ZA" sz="2000" baseline="0" dirty="0"/>
                        <a:t> 854</a:t>
                      </a:r>
                      <a:endParaRPr lang="en-ZA" sz="2000" dirty="0"/>
                    </a:p>
                  </a:txBody>
                  <a:tcPr/>
                </a:tc>
                <a:tc>
                  <a:txBody>
                    <a:bodyPr/>
                    <a:lstStyle/>
                    <a:p>
                      <a:pPr algn="r"/>
                      <a:r>
                        <a:rPr lang="en-ZA" sz="2000" dirty="0"/>
                        <a:t>97.1%</a:t>
                      </a:r>
                    </a:p>
                  </a:txBody>
                  <a:tcPr/>
                </a:tc>
                <a:extLst>
                  <a:ext uri="{0D108BD9-81ED-4DB2-BD59-A6C34878D82A}">
                    <a16:rowId xmlns:a16="http://schemas.microsoft.com/office/drawing/2014/main" val="10005"/>
                  </a:ext>
                </a:extLst>
              </a:tr>
              <a:tr h="0">
                <a:tc>
                  <a:txBody>
                    <a:bodyPr/>
                    <a:lstStyle/>
                    <a:p>
                      <a:r>
                        <a:rPr lang="en-ZA" sz="2000" dirty="0"/>
                        <a:t>Educational Enrichment Services</a:t>
                      </a:r>
                    </a:p>
                  </a:txBody>
                  <a:tcPr/>
                </a:tc>
                <a:tc>
                  <a:txBody>
                    <a:bodyPr/>
                    <a:lstStyle/>
                    <a:p>
                      <a:pPr algn="r"/>
                      <a:r>
                        <a:rPr lang="en-ZA" sz="2000" dirty="0"/>
                        <a:t>7</a:t>
                      </a:r>
                      <a:r>
                        <a:rPr lang="en-ZA" sz="2000" baseline="0" dirty="0"/>
                        <a:t> 922 067</a:t>
                      </a:r>
                      <a:endParaRPr lang="en-ZA" sz="2000" dirty="0"/>
                    </a:p>
                  </a:txBody>
                  <a:tcPr/>
                </a:tc>
                <a:tc>
                  <a:txBody>
                    <a:bodyPr/>
                    <a:lstStyle/>
                    <a:p>
                      <a:pPr algn="r"/>
                      <a:r>
                        <a:rPr lang="en-ZA" sz="2000" dirty="0"/>
                        <a:t>7</a:t>
                      </a:r>
                      <a:r>
                        <a:rPr lang="en-ZA" sz="2000" baseline="0" dirty="0"/>
                        <a:t> 902 118</a:t>
                      </a:r>
                      <a:endParaRPr lang="en-ZA" sz="2000" dirty="0"/>
                    </a:p>
                  </a:txBody>
                  <a:tcPr/>
                </a:tc>
                <a:tc>
                  <a:txBody>
                    <a:bodyPr/>
                    <a:lstStyle/>
                    <a:p>
                      <a:pPr algn="r"/>
                      <a:r>
                        <a:rPr lang="en-ZA" sz="2000" dirty="0"/>
                        <a:t>19</a:t>
                      </a:r>
                      <a:r>
                        <a:rPr lang="en-ZA" sz="2000" baseline="0" dirty="0"/>
                        <a:t> 949</a:t>
                      </a:r>
                      <a:endParaRPr lang="en-ZA" sz="2000" dirty="0"/>
                    </a:p>
                  </a:txBody>
                  <a:tcPr/>
                </a:tc>
                <a:tc>
                  <a:txBody>
                    <a:bodyPr/>
                    <a:lstStyle/>
                    <a:p>
                      <a:pPr algn="r"/>
                      <a:r>
                        <a:rPr lang="en-ZA" sz="2000" dirty="0"/>
                        <a:t>99.7%</a:t>
                      </a:r>
                    </a:p>
                  </a:txBody>
                  <a:tcPr/>
                </a:tc>
                <a:extLst>
                  <a:ext uri="{0D108BD9-81ED-4DB2-BD59-A6C34878D82A}">
                    <a16:rowId xmlns:a16="http://schemas.microsoft.com/office/drawing/2014/main" val="10006"/>
                  </a:ext>
                </a:extLst>
              </a:tr>
              <a:tr h="0">
                <a:tc>
                  <a:txBody>
                    <a:bodyPr/>
                    <a:lstStyle/>
                    <a:p>
                      <a:r>
                        <a:rPr lang="en-ZA" sz="2000" b="1" dirty="0"/>
                        <a:t>Total</a:t>
                      </a:r>
                    </a:p>
                  </a:txBody>
                  <a:tcPr/>
                </a:tc>
                <a:tc>
                  <a:txBody>
                    <a:bodyPr/>
                    <a:lstStyle/>
                    <a:p>
                      <a:pPr algn="r"/>
                      <a:r>
                        <a:rPr lang="en-ZA" sz="2000" b="1" dirty="0"/>
                        <a:t>23</a:t>
                      </a:r>
                      <a:r>
                        <a:rPr lang="en-ZA" sz="2000" b="1" baseline="0" dirty="0"/>
                        <a:t> 394 972</a:t>
                      </a:r>
                      <a:endParaRPr lang="en-ZA" sz="2000" b="1" dirty="0"/>
                    </a:p>
                  </a:txBody>
                  <a:tcPr/>
                </a:tc>
                <a:tc>
                  <a:txBody>
                    <a:bodyPr/>
                    <a:lstStyle/>
                    <a:p>
                      <a:pPr algn="r"/>
                      <a:r>
                        <a:rPr lang="en-ZA" sz="2000" b="1" dirty="0"/>
                        <a:t>22</a:t>
                      </a:r>
                      <a:r>
                        <a:rPr lang="en-ZA" sz="2000" b="1" baseline="0" dirty="0"/>
                        <a:t> 900 625</a:t>
                      </a:r>
                      <a:endParaRPr lang="en-ZA" sz="2000" b="1" dirty="0"/>
                    </a:p>
                  </a:txBody>
                  <a:tcPr/>
                </a:tc>
                <a:tc>
                  <a:txBody>
                    <a:bodyPr/>
                    <a:lstStyle/>
                    <a:p>
                      <a:pPr algn="r"/>
                      <a:r>
                        <a:rPr lang="en-ZA" sz="2000" b="1" dirty="0"/>
                        <a:t>494 347</a:t>
                      </a:r>
                    </a:p>
                  </a:txBody>
                  <a:tcPr/>
                </a:tc>
                <a:tc>
                  <a:txBody>
                    <a:bodyPr/>
                    <a:lstStyle/>
                    <a:p>
                      <a:pPr algn="r"/>
                      <a:r>
                        <a:rPr lang="en-ZA" sz="2000" b="1" dirty="0"/>
                        <a:t>97.9%</a:t>
                      </a:r>
                    </a:p>
                  </a:txBody>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6330600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a:t>
            </a:r>
          </a:p>
        </p:txBody>
      </p:sp>
      <p:sp>
        <p:nvSpPr>
          <p:cNvPr id="6" name="Content Placeholder 5"/>
          <p:cNvSpPr>
            <a:spLocks noGrp="1"/>
          </p:cNvSpPr>
          <p:nvPr>
            <p:ph idx="1"/>
          </p:nvPr>
        </p:nvSpPr>
        <p:spPr/>
        <p:txBody>
          <a:bodyPr/>
          <a:lstStyle/>
          <a:p>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111</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2001674456"/>
              </p:ext>
            </p:extLst>
          </p:nvPr>
        </p:nvGraphicFramePr>
        <p:xfrm>
          <a:off x="0" y="836712"/>
          <a:ext cx="9144000" cy="5184576"/>
        </p:xfrm>
        <a:graphic>
          <a:graphicData uri="http://schemas.openxmlformats.org/drawingml/2006/table">
            <a:tbl>
              <a:tblPr firstRow="1" bandRow="1">
                <a:tableStyleId>{5C22544A-7EE6-4342-B048-85BDC9FD1C3A}</a:tableStyleId>
              </a:tblPr>
              <a:tblGrid>
                <a:gridCol w="4347148">
                  <a:extLst>
                    <a:ext uri="{9D8B030D-6E8A-4147-A177-3AD203B41FA5}">
                      <a16:colId xmlns:a16="http://schemas.microsoft.com/office/drawing/2014/main" val="20000"/>
                    </a:ext>
                  </a:extLst>
                </a:gridCol>
                <a:gridCol w="4796852">
                  <a:extLst>
                    <a:ext uri="{9D8B030D-6E8A-4147-A177-3AD203B41FA5}">
                      <a16:colId xmlns:a16="http://schemas.microsoft.com/office/drawing/2014/main" val="20001"/>
                    </a:ext>
                  </a:extLst>
                </a:gridCol>
              </a:tblGrid>
              <a:tr h="478013">
                <a:tc>
                  <a:txBody>
                    <a:bodyPr/>
                    <a:lstStyle/>
                    <a:p>
                      <a:pPr marL="0" algn="ctr" defTabSz="914400" rtl="0" eaLnBrk="1" latinLnBrk="0" hangingPunct="1"/>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algn="ctr"/>
                      <a:r>
                        <a:rPr lang="en-ZA" sz="2000" dirty="0"/>
                        <a:t>MITIGATORY MEASURES/PROGRESS</a:t>
                      </a:r>
                      <a:endParaRPr lang="en-ZA" sz="2000" dirty="0">
                        <a:solidFill>
                          <a:schemeClr val="tx1"/>
                        </a:solidFill>
                        <a:latin typeface="+mn-lt"/>
                      </a:endParaRPr>
                    </a:p>
                  </a:txBody>
                  <a:tcPr marL="91431" marR="91431" marT="45721" marB="45721"/>
                </a:tc>
                <a:extLst>
                  <a:ext uri="{0D108BD9-81ED-4DB2-BD59-A6C34878D82A}">
                    <a16:rowId xmlns:a16="http://schemas.microsoft.com/office/drawing/2014/main" val="10000"/>
                  </a:ext>
                </a:extLst>
              </a:tr>
              <a:tr h="4706563">
                <a:tc>
                  <a:txBody>
                    <a:bodyPr/>
                    <a:lstStyle/>
                    <a:p>
                      <a:pPr algn="just"/>
                      <a:r>
                        <a:rPr lang="en-ZA" sz="2000" b="1" dirty="0"/>
                        <a:t>Administration: </a:t>
                      </a:r>
                      <a:r>
                        <a:rPr lang="en-ZA" sz="2000" dirty="0"/>
                        <a:t>The reasons for underspending is due to unfilled vacant positions as well as payments for Auditors, Audit fees for preliminary audits were less as the number of auditors were reduced due to COVID 19.</a:t>
                      </a:r>
                    </a:p>
                    <a:p>
                      <a:pPr algn="just"/>
                      <a:endParaRPr lang="en-ZA" sz="2000" dirty="0"/>
                    </a:p>
                    <a:p>
                      <a:pPr algn="just"/>
                      <a:endParaRPr lang="en-ZA" sz="2000" dirty="0"/>
                    </a:p>
                    <a:p>
                      <a:pPr algn="just"/>
                      <a:endParaRPr lang="en-ZA" sz="2000" dirty="0"/>
                    </a:p>
                    <a:p>
                      <a:pPr algn="just"/>
                      <a:endParaRPr lang="en-ZA" sz="2000" dirty="0"/>
                    </a:p>
                    <a:p>
                      <a:pPr algn="just"/>
                      <a:endParaRPr lang="en-ZA" sz="2000" dirty="0"/>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a:solidFill>
                            <a:schemeClr val="dk1"/>
                          </a:solidFill>
                          <a:latin typeface="+mn-lt"/>
                          <a:ea typeface="+mn-ea"/>
                          <a:cs typeface="+mn-cs"/>
                        </a:rPr>
                        <a:t>Administration: The Department will ensure that the filling of posts is adhered to, by ensuring that vacant posts in this programme are filled even though not all posts will be filled due to budget cuts implemented within the government departments to reduce compensation budget. The posts will be filled based on priorities to ensure the recurring costs of filled posts will not have negative impact on the Department spending.</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2000" kern="1200" baseline="0" dirty="0">
                        <a:solidFill>
                          <a:srgbClr val="FF0000"/>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9857943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112</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2698018088"/>
              </p:ext>
            </p:extLst>
          </p:nvPr>
        </p:nvGraphicFramePr>
        <p:xfrm>
          <a:off x="0" y="836712"/>
          <a:ext cx="9144000" cy="5184576"/>
        </p:xfrm>
        <a:graphic>
          <a:graphicData uri="http://schemas.openxmlformats.org/drawingml/2006/table">
            <a:tbl>
              <a:tblPr firstRow="1" bandRow="1">
                <a:tableStyleId>{5C22544A-7EE6-4342-B048-85BDC9FD1C3A}</a:tableStyleId>
              </a:tblPr>
              <a:tblGrid>
                <a:gridCol w="4347148">
                  <a:extLst>
                    <a:ext uri="{9D8B030D-6E8A-4147-A177-3AD203B41FA5}">
                      <a16:colId xmlns:a16="http://schemas.microsoft.com/office/drawing/2014/main" val="20000"/>
                    </a:ext>
                  </a:extLst>
                </a:gridCol>
                <a:gridCol w="4796852">
                  <a:extLst>
                    <a:ext uri="{9D8B030D-6E8A-4147-A177-3AD203B41FA5}">
                      <a16:colId xmlns:a16="http://schemas.microsoft.com/office/drawing/2014/main" val="20001"/>
                    </a:ext>
                  </a:extLst>
                </a:gridCol>
              </a:tblGrid>
              <a:tr h="484890">
                <a:tc>
                  <a:txBody>
                    <a:bodyPr/>
                    <a:lstStyle/>
                    <a:p>
                      <a:pPr marL="0" algn="ctr" defTabSz="914400" rtl="0" eaLnBrk="1" latinLnBrk="0" hangingPunct="1"/>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algn="ctr"/>
                      <a:r>
                        <a:rPr lang="en-ZA" sz="2000" dirty="0"/>
                        <a:t>MITIGATORY MEASURES/PROGRESS</a:t>
                      </a:r>
                      <a:endParaRPr lang="en-ZA" sz="2000" dirty="0">
                        <a:solidFill>
                          <a:schemeClr val="tx1"/>
                        </a:solidFill>
                        <a:latin typeface="+mn-lt"/>
                      </a:endParaRPr>
                    </a:p>
                  </a:txBody>
                  <a:tcPr marL="91431" marR="91431" marT="45721" marB="45721"/>
                </a:tc>
                <a:extLst>
                  <a:ext uri="{0D108BD9-81ED-4DB2-BD59-A6C34878D82A}">
                    <a16:rowId xmlns:a16="http://schemas.microsoft.com/office/drawing/2014/main" val="10000"/>
                  </a:ext>
                </a:extLst>
              </a:tr>
              <a:tr h="2349843">
                <a:tc>
                  <a:txBody>
                    <a:bodyPr/>
                    <a:lstStyle/>
                    <a:p>
                      <a:pPr algn="just"/>
                      <a:r>
                        <a:rPr lang="en-ZA" sz="2000" b="1" dirty="0"/>
                        <a:t>Curriculum Policy, Support and Monitoring: </a:t>
                      </a:r>
                      <a:r>
                        <a:rPr lang="en-ZA" sz="2000" dirty="0"/>
                        <a:t>The underspending</a:t>
                      </a:r>
                      <a:r>
                        <a:rPr lang="en-ZA" sz="2000" baseline="0" dirty="0"/>
                        <a:t> is due to the last </a:t>
                      </a:r>
                      <a:r>
                        <a:rPr lang="en-ZA" sz="2000" dirty="0"/>
                        <a:t>transfer payment for Learners with Profound Disability  Grant to KZN  &amp; </a:t>
                      </a:r>
                      <a:r>
                        <a:rPr lang="en-ZA" sz="2000" dirty="0">
                          <a:highlight>
                            <a:srgbClr val="FFFF00"/>
                          </a:highlight>
                        </a:rPr>
                        <a:t>WC</a:t>
                      </a:r>
                      <a:r>
                        <a:rPr lang="en-ZA" sz="2000" dirty="0"/>
                        <a:t> not being made due to non-compliance on reporting.</a:t>
                      </a:r>
                      <a:endParaRPr lang="en-ZA" sz="2000" b="1" kern="1200" dirty="0">
                        <a:solidFill>
                          <a:srgbClr val="FF0000"/>
                        </a:solidFill>
                        <a:latin typeface="+mn-lt"/>
                        <a:ea typeface="+mn-ea"/>
                        <a:cs typeface="Arial" panose="020B0604020202020204" pitchFamily="34" charset="0"/>
                      </a:endParaRPr>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a:solidFill>
                            <a:schemeClr val="dk1"/>
                          </a:solidFill>
                          <a:latin typeface="+mn-lt"/>
                          <a:ea typeface="+mn-ea"/>
                          <a:cs typeface="+mn-cs"/>
                        </a:rPr>
                        <a:t>The Department has requested a roll-over for Learners with Profound Disability grant from National Treasury for the under-transferred funds to KZN. The Province (KZN) has also been informed to tighten their reporting processes.  </a:t>
                      </a:r>
                    </a:p>
                  </a:txBody>
                  <a:tcPr marL="91431" marR="91431" marT="45721" marB="45721"/>
                </a:tc>
                <a:extLst>
                  <a:ext uri="{0D108BD9-81ED-4DB2-BD59-A6C34878D82A}">
                    <a16:rowId xmlns:a16="http://schemas.microsoft.com/office/drawing/2014/main" val="10001"/>
                  </a:ext>
                </a:extLst>
              </a:tr>
              <a:tr h="2349843">
                <a:tc>
                  <a:txBody>
                    <a:bodyPr/>
                    <a:lstStyle/>
                    <a:p>
                      <a:pPr algn="just"/>
                      <a:r>
                        <a:rPr lang="en-ZA" sz="2000" b="1" dirty="0"/>
                        <a:t>Teachers, Education Human Resources and Institutional Development</a:t>
                      </a:r>
                      <a:r>
                        <a:rPr lang="en-ZA" sz="2000" dirty="0"/>
                        <a:t>:  underspending results from UNESCO foreign transfer due to favourable exchange rate on the date of transaction as well as vacant positions.</a:t>
                      </a:r>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a:solidFill>
                            <a:schemeClr val="tx1"/>
                          </a:solidFill>
                          <a:latin typeface="+mn-lt"/>
                          <a:ea typeface="+mn-ea"/>
                          <a:cs typeface="Arial" panose="020B0604020202020204" pitchFamily="34" charset="0"/>
                        </a:rPr>
                        <a:t>The agreement is USD based and the final expenditure is governed by the Rand/Dollar exchange on the day of payment. Not much can be done as mitigation</a:t>
                      </a:r>
                      <a:endParaRPr lang="en-US" sz="2000" kern="1200" dirty="0">
                        <a:solidFill>
                          <a:srgbClr val="FF0000"/>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val="2991169660"/>
                  </a:ext>
                </a:extLst>
              </a:tr>
            </a:tbl>
          </a:graphicData>
        </a:graphic>
      </p:graphicFrame>
    </p:spTree>
    <p:custDataLst>
      <p:tags r:id="rId1"/>
    </p:custDataLst>
    <p:extLst>
      <p:ext uri="{BB962C8B-B14F-4D97-AF65-F5344CB8AC3E}">
        <p14:creationId xmlns:p14="http://schemas.microsoft.com/office/powerpoint/2010/main" val="25576612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113</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3763621780"/>
              </p:ext>
            </p:extLst>
          </p:nvPr>
        </p:nvGraphicFramePr>
        <p:xfrm>
          <a:off x="0" y="908718"/>
          <a:ext cx="9144000" cy="5040561"/>
        </p:xfrm>
        <a:graphic>
          <a:graphicData uri="http://schemas.openxmlformats.org/drawingml/2006/table">
            <a:tbl>
              <a:tblPr firstRow="1" bandRow="1">
                <a:tableStyleId>{5C22544A-7EE6-4342-B048-85BDC9FD1C3A}</a:tableStyleId>
              </a:tblPr>
              <a:tblGrid>
                <a:gridCol w="5508104">
                  <a:extLst>
                    <a:ext uri="{9D8B030D-6E8A-4147-A177-3AD203B41FA5}">
                      <a16:colId xmlns:a16="http://schemas.microsoft.com/office/drawing/2014/main" val="20000"/>
                    </a:ext>
                  </a:extLst>
                </a:gridCol>
                <a:gridCol w="3635896">
                  <a:extLst>
                    <a:ext uri="{9D8B030D-6E8A-4147-A177-3AD203B41FA5}">
                      <a16:colId xmlns:a16="http://schemas.microsoft.com/office/drawing/2014/main" val="20001"/>
                    </a:ext>
                  </a:extLst>
                </a:gridCol>
              </a:tblGrid>
              <a:tr h="743161">
                <a:tc>
                  <a:txBody>
                    <a:bodyPr/>
                    <a:lstStyle/>
                    <a:p>
                      <a:pPr marL="0" algn="ctr" defTabSz="914400" rtl="0" eaLnBrk="1" latinLnBrk="0" hangingPunct="1">
                        <a:lnSpc>
                          <a:spcPct val="100000"/>
                        </a:lnSpc>
                      </a:pPr>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algn="ctr">
                        <a:lnSpc>
                          <a:spcPct val="100000"/>
                        </a:lnSpc>
                      </a:pPr>
                      <a:r>
                        <a:rPr lang="en-ZA" sz="2000" dirty="0"/>
                        <a:t>MITIGATORY MEASURES/PROGRESS</a:t>
                      </a:r>
                      <a:endParaRPr lang="en-ZA" sz="2000" dirty="0">
                        <a:solidFill>
                          <a:schemeClr val="tx1"/>
                        </a:solidFill>
                        <a:latin typeface="+mn-lt"/>
                      </a:endParaRPr>
                    </a:p>
                  </a:txBody>
                  <a:tcPr marL="91431" marR="91431" marT="45721" marB="45721"/>
                </a:tc>
                <a:extLst>
                  <a:ext uri="{0D108BD9-81ED-4DB2-BD59-A6C34878D82A}">
                    <a16:rowId xmlns:a16="http://schemas.microsoft.com/office/drawing/2014/main" val="10000"/>
                  </a:ext>
                </a:extLst>
              </a:tr>
              <a:tr h="4297400">
                <a:tc>
                  <a:txBody>
                    <a:bodyPr/>
                    <a:lstStyle/>
                    <a:p>
                      <a:pPr algn="just">
                        <a:lnSpc>
                          <a:spcPct val="100000"/>
                        </a:lnSpc>
                      </a:pPr>
                      <a:r>
                        <a:rPr lang="en-ZA" sz="2000" b="1" dirty="0"/>
                        <a:t>Planning, Information and Assessment: </a:t>
                      </a:r>
                      <a:r>
                        <a:rPr lang="en-ZA" sz="2000" dirty="0"/>
                        <a:t>Underspending is due to Schools Infrastructure Backlogs Grant as most construction sites started operational at level 2 of the covid19.</a:t>
                      </a:r>
                    </a:p>
                    <a:p>
                      <a:pPr algn="just">
                        <a:lnSpc>
                          <a:spcPct val="100000"/>
                        </a:lnSpc>
                      </a:pPr>
                      <a:endParaRPr lang="en-ZA" sz="2000" dirty="0"/>
                    </a:p>
                    <a:p>
                      <a:pPr algn="just">
                        <a:lnSpc>
                          <a:spcPct val="100000"/>
                        </a:lnSpc>
                      </a:pPr>
                      <a:r>
                        <a:rPr lang="en-GB" sz="2000" kern="1200" baseline="0" noProof="0" dirty="0">
                          <a:solidFill>
                            <a:schemeClr val="tx1"/>
                          </a:solidFill>
                          <a:latin typeface="+mn-lt"/>
                          <a:ea typeface="+mn-ea"/>
                          <a:cs typeface="Arial" panose="020B0604020202020204" pitchFamily="34" charset="0"/>
                        </a:rPr>
                        <a:t>COVID-19 hard lockdown stopped all construction projects.  About 30% of the year was lost in terms of construction.  After the hard lockdown, several contractors were in financial trouble as they could not pay sub-contractors during the lockdown.  As factories were also closed, the industry experienced a shortage of roof sheeting and cement. </a:t>
                      </a:r>
                      <a:endParaRPr lang="en-ZA" sz="2000" b="1" kern="1200" dirty="0">
                        <a:solidFill>
                          <a:srgbClr val="FF0000"/>
                        </a:solidFill>
                        <a:latin typeface="+mn-lt"/>
                        <a:ea typeface="+mn-ea"/>
                        <a:cs typeface="Arial" panose="020B0604020202020204" pitchFamily="34" charset="0"/>
                      </a:endParaRPr>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kern="1200" baseline="0" noProof="0" dirty="0">
                          <a:solidFill>
                            <a:schemeClr val="tx1"/>
                          </a:solidFill>
                          <a:latin typeface="+mn-lt"/>
                          <a:ea typeface="+mn-ea"/>
                          <a:cs typeface="Arial" panose="020B0604020202020204" pitchFamily="34" charset="0"/>
                        </a:rPr>
                        <a:t>The DBE is now meeting weekly with Implementing Agents to track progress and to facilitate special measures to accelerate delivery on SAFE &amp; ASIDI.   Current projections are that the Schools Infrastructure Backlogs Grant allocation of R2.383 billion will be fully spent in 2021/22.</a:t>
                      </a:r>
                    </a:p>
                  </a:txBody>
                  <a:tcPr marL="91431" marR="91431" marT="45721" marB="45721"/>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4913004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114</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3045067029"/>
              </p:ext>
            </p:extLst>
          </p:nvPr>
        </p:nvGraphicFramePr>
        <p:xfrm>
          <a:off x="0" y="836712"/>
          <a:ext cx="9144000" cy="4752528"/>
        </p:xfrm>
        <a:graphic>
          <a:graphicData uri="http://schemas.openxmlformats.org/drawingml/2006/table">
            <a:tbl>
              <a:tblPr firstRow="1" bandRow="1">
                <a:tableStyleId>{5C22544A-7EE6-4342-B048-85BDC9FD1C3A}</a:tableStyleId>
              </a:tblPr>
              <a:tblGrid>
                <a:gridCol w="4347148">
                  <a:extLst>
                    <a:ext uri="{9D8B030D-6E8A-4147-A177-3AD203B41FA5}">
                      <a16:colId xmlns:a16="http://schemas.microsoft.com/office/drawing/2014/main" val="20000"/>
                    </a:ext>
                  </a:extLst>
                </a:gridCol>
                <a:gridCol w="4796852">
                  <a:extLst>
                    <a:ext uri="{9D8B030D-6E8A-4147-A177-3AD203B41FA5}">
                      <a16:colId xmlns:a16="http://schemas.microsoft.com/office/drawing/2014/main" val="20001"/>
                    </a:ext>
                  </a:extLst>
                </a:gridCol>
              </a:tblGrid>
              <a:tr h="1103268">
                <a:tc>
                  <a:txBody>
                    <a:bodyPr/>
                    <a:lstStyle/>
                    <a:p>
                      <a:pPr marL="0" algn="ctr" defTabSz="914400" rtl="0" eaLnBrk="1" latinLnBrk="0" hangingPunct="1"/>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algn="ctr"/>
                      <a:r>
                        <a:rPr lang="en-ZA" sz="2000" dirty="0"/>
                        <a:t>MITIGATORY MEASURES/PROGRESS</a:t>
                      </a:r>
                      <a:endParaRPr lang="en-ZA" sz="2000" dirty="0">
                        <a:solidFill>
                          <a:schemeClr val="tx1"/>
                        </a:solidFill>
                        <a:latin typeface="+mn-lt"/>
                      </a:endParaRPr>
                    </a:p>
                  </a:txBody>
                  <a:tcPr marL="91431" marR="91431" marT="45721" marB="45721"/>
                </a:tc>
                <a:extLst>
                  <a:ext uri="{0D108BD9-81ED-4DB2-BD59-A6C34878D82A}">
                    <a16:rowId xmlns:a16="http://schemas.microsoft.com/office/drawing/2014/main" val="10000"/>
                  </a:ext>
                </a:extLst>
              </a:tr>
              <a:tr h="3649260">
                <a:tc>
                  <a:txBody>
                    <a:bodyPr/>
                    <a:lstStyle/>
                    <a:p>
                      <a:pPr algn="just"/>
                      <a:r>
                        <a:rPr lang="en-ZA" sz="2000" b="1" dirty="0"/>
                        <a:t>Educational Enrichment Services:</a:t>
                      </a:r>
                      <a:r>
                        <a:rPr lang="en-ZA" sz="2000" dirty="0"/>
                        <a:t> Under expenditure is due to outside </a:t>
                      </a:r>
                      <a:r>
                        <a:rPr lang="en-ZA" sz="2000" dirty="0">
                          <a:highlight>
                            <a:srgbClr val="FFFF00"/>
                          </a:highlight>
                        </a:rPr>
                        <a:t>activities</a:t>
                      </a:r>
                      <a:r>
                        <a:rPr lang="en-ZA" sz="2000" dirty="0"/>
                        <a:t> being scaled down to Virtual due to COVID</a:t>
                      </a:r>
                      <a:endParaRPr lang="en-ZA" sz="2000" b="1" kern="1200" dirty="0">
                        <a:solidFill>
                          <a:srgbClr val="FF0000"/>
                        </a:solidFill>
                        <a:latin typeface="+mn-lt"/>
                        <a:ea typeface="+mn-ea"/>
                        <a:cs typeface="Arial" panose="020B0604020202020204" pitchFamily="34" charset="0"/>
                      </a:endParaRPr>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a:solidFill>
                            <a:schemeClr val="tx1"/>
                          </a:solidFill>
                          <a:latin typeface="+mn-lt"/>
                          <a:ea typeface="+mn-ea"/>
                          <a:cs typeface="Arial" panose="020B0604020202020204" pitchFamily="34" charset="0"/>
                        </a:rPr>
                        <a:t>The</a:t>
                      </a:r>
                      <a:r>
                        <a:rPr lang="en-US" sz="2000" b="0" kern="1200" baseline="0" dirty="0">
                          <a:solidFill>
                            <a:schemeClr val="tx1"/>
                          </a:solidFill>
                          <a:latin typeface="+mn-lt"/>
                          <a:ea typeface="+mn-ea"/>
                          <a:cs typeface="Arial" panose="020B0604020202020204" pitchFamily="34" charset="0"/>
                        </a:rPr>
                        <a:t> Department </a:t>
                      </a:r>
                      <a:r>
                        <a:rPr lang="en-US" sz="2000" kern="1200" baseline="0" dirty="0">
                          <a:solidFill>
                            <a:schemeClr val="tx1"/>
                          </a:solidFill>
                          <a:latin typeface="+mn-lt"/>
                          <a:ea typeface="+mn-ea"/>
                          <a:cs typeface="Arial" panose="020B0604020202020204" pitchFamily="34" charset="0"/>
                        </a:rPr>
                        <a:t>is reviewing spending needs to shift funding to ICT as working Virtually has highlighted this need  </a:t>
                      </a:r>
                      <a:endParaRPr lang="en-US" sz="2000" kern="1200" dirty="0">
                        <a:solidFill>
                          <a:srgbClr val="FF0000"/>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2283114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normAutofit/>
          </a:bodyPr>
          <a:lstStyle/>
          <a:p>
            <a:r>
              <a:rPr lang="en-ZA" altLang="en-US" dirty="0"/>
              <a:t>REASONS FOR VARIANCES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115</a:t>
            </a:fld>
            <a:endParaRPr lang="en-ZA" dirty="0"/>
          </a:p>
        </p:txBody>
      </p:sp>
      <p:pic>
        <p:nvPicPr>
          <p:cNvPr id="4" name="Picture 3"/>
          <p:cNvPicPr>
            <a:picLocks noChangeAspect="1"/>
          </p:cNvPicPr>
          <p:nvPr/>
        </p:nvPicPr>
        <p:blipFill>
          <a:blip r:embed="rId4"/>
          <a:stretch>
            <a:fillRect/>
          </a:stretch>
        </p:blipFill>
        <p:spPr>
          <a:xfrm>
            <a:off x="0" y="6356350"/>
            <a:ext cx="1691680" cy="5016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76402327"/>
              </p:ext>
            </p:extLst>
          </p:nvPr>
        </p:nvGraphicFramePr>
        <p:xfrm>
          <a:off x="0" y="1052736"/>
          <a:ext cx="9143999" cy="4896546"/>
        </p:xfrm>
        <a:graphic>
          <a:graphicData uri="http://schemas.openxmlformats.org/drawingml/2006/table">
            <a:tbl>
              <a:tblPr firstRow="1" bandRow="1">
                <a:tableStyleId>{5C22544A-7EE6-4342-B048-85BDC9FD1C3A}</a:tableStyleId>
              </a:tblPr>
              <a:tblGrid>
                <a:gridCol w="3386667">
                  <a:extLst>
                    <a:ext uri="{9D8B030D-6E8A-4147-A177-3AD203B41FA5}">
                      <a16:colId xmlns:a16="http://schemas.microsoft.com/office/drawing/2014/main" val="20000"/>
                    </a:ext>
                  </a:extLst>
                </a:gridCol>
                <a:gridCol w="1401357">
                  <a:extLst>
                    <a:ext uri="{9D8B030D-6E8A-4147-A177-3AD203B41FA5}">
                      <a16:colId xmlns:a16="http://schemas.microsoft.com/office/drawing/2014/main" val="20001"/>
                    </a:ext>
                  </a:extLst>
                </a:gridCol>
                <a:gridCol w="1731309">
                  <a:extLst>
                    <a:ext uri="{9D8B030D-6E8A-4147-A177-3AD203B41FA5}">
                      <a16:colId xmlns:a16="http://schemas.microsoft.com/office/drawing/2014/main" val="20002"/>
                    </a:ext>
                  </a:extLst>
                </a:gridCol>
                <a:gridCol w="1437043">
                  <a:extLst>
                    <a:ext uri="{9D8B030D-6E8A-4147-A177-3AD203B41FA5}">
                      <a16:colId xmlns:a16="http://schemas.microsoft.com/office/drawing/2014/main" val="20003"/>
                    </a:ext>
                  </a:extLst>
                </a:gridCol>
                <a:gridCol w="1187623">
                  <a:extLst>
                    <a:ext uri="{9D8B030D-6E8A-4147-A177-3AD203B41FA5}">
                      <a16:colId xmlns:a16="http://schemas.microsoft.com/office/drawing/2014/main" val="699627331"/>
                    </a:ext>
                  </a:extLst>
                </a:gridCol>
              </a:tblGrid>
              <a:tr h="840452">
                <a:tc>
                  <a:txBody>
                    <a:bodyPr/>
                    <a:lstStyle/>
                    <a:p>
                      <a:r>
                        <a:rPr lang="en-ZA" sz="2000" dirty="0"/>
                        <a:t>ECONOMIC CLASSIFICATION</a:t>
                      </a:r>
                    </a:p>
                  </a:txBody>
                  <a:tcPr/>
                </a:tc>
                <a:tc>
                  <a:txBody>
                    <a:bodyPr/>
                    <a:lstStyle/>
                    <a:p>
                      <a:pPr algn="r"/>
                      <a:r>
                        <a:rPr lang="en-ZA" sz="2000" b="1" dirty="0"/>
                        <a:t>BUDGET</a:t>
                      </a:r>
                    </a:p>
                    <a:p>
                      <a:pPr algn="r"/>
                      <a:r>
                        <a:rPr lang="en-ZA" sz="2000" b="1" dirty="0"/>
                        <a:t>R’000</a:t>
                      </a:r>
                    </a:p>
                  </a:txBody>
                  <a:tcPr/>
                </a:tc>
                <a:tc>
                  <a:txBody>
                    <a:bodyPr/>
                    <a:lstStyle/>
                    <a:p>
                      <a:pPr algn="r"/>
                      <a:r>
                        <a:rPr lang="en-ZA" sz="2000" b="1" dirty="0"/>
                        <a:t>EXPENDITURE</a:t>
                      </a:r>
                    </a:p>
                    <a:p>
                      <a:pPr algn="r"/>
                      <a:r>
                        <a:rPr lang="en-ZA" sz="2000" b="1" dirty="0"/>
                        <a:t>R’000</a:t>
                      </a:r>
                    </a:p>
                  </a:txBody>
                  <a:tcPr/>
                </a:tc>
                <a:tc>
                  <a:txBody>
                    <a:bodyPr/>
                    <a:lstStyle/>
                    <a:p>
                      <a:pPr algn="r"/>
                      <a:r>
                        <a:rPr lang="en-ZA" sz="2000" b="1" dirty="0"/>
                        <a:t>VARIANCES</a:t>
                      </a:r>
                    </a:p>
                    <a:p>
                      <a:pPr algn="r"/>
                      <a:r>
                        <a:rPr lang="en-ZA" sz="2000" b="1" dirty="0"/>
                        <a:t>R’000</a:t>
                      </a:r>
                    </a:p>
                  </a:txBody>
                  <a:tcPr/>
                </a:tc>
                <a:tc>
                  <a:txBody>
                    <a:bodyPr/>
                    <a:lstStyle/>
                    <a:p>
                      <a:pPr algn="r"/>
                      <a:r>
                        <a:rPr lang="en-ZA" sz="2000" b="1" dirty="0"/>
                        <a:t>% SPENT</a:t>
                      </a:r>
                    </a:p>
                  </a:txBody>
                  <a:tcPr/>
                </a:tc>
                <a:extLst>
                  <a:ext uri="{0D108BD9-81ED-4DB2-BD59-A6C34878D82A}">
                    <a16:rowId xmlns:a16="http://schemas.microsoft.com/office/drawing/2014/main" val="10000"/>
                  </a:ext>
                </a:extLst>
              </a:tr>
              <a:tr h="840452">
                <a:tc>
                  <a:txBody>
                    <a:bodyPr/>
                    <a:lstStyle/>
                    <a:p>
                      <a:r>
                        <a:rPr lang="en-ZA" sz="2000" dirty="0"/>
                        <a:t>COMPENSATION OF EMPLOYEES</a:t>
                      </a:r>
                    </a:p>
                  </a:txBody>
                  <a:tcPr/>
                </a:tc>
                <a:tc>
                  <a:txBody>
                    <a:bodyPr/>
                    <a:lstStyle/>
                    <a:p>
                      <a:pPr algn="r"/>
                      <a:r>
                        <a:rPr lang="en-ZA" sz="2000" dirty="0"/>
                        <a:t>547</a:t>
                      </a:r>
                      <a:r>
                        <a:rPr lang="en-ZA" sz="2000" baseline="0" dirty="0"/>
                        <a:t> 905</a:t>
                      </a:r>
                      <a:endParaRPr lang="en-ZA" sz="2000" dirty="0"/>
                    </a:p>
                  </a:txBody>
                  <a:tcPr/>
                </a:tc>
                <a:tc>
                  <a:txBody>
                    <a:bodyPr/>
                    <a:lstStyle/>
                    <a:p>
                      <a:pPr algn="r"/>
                      <a:r>
                        <a:rPr lang="en-ZA" sz="2000" dirty="0"/>
                        <a:t>497 659</a:t>
                      </a:r>
                    </a:p>
                  </a:txBody>
                  <a:tcPr/>
                </a:tc>
                <a:tc>
                  <a:txBody>
                    <a:bodyPr/>
                    <a:lstStyle/>
                    <a:p>
                      <a:pPr algn="r"/>
                      <a:r>
                        <a:rPr lang="en-ZA" sz="2000" dirty="0"/>
                        <a:t>50 246</a:t>
                      </a:r>
                    </a:p>
                  </a:txBody>
                  <a:tcPr/>
                </a:tc>
                <a:tc>
                  <a:txBody>
                    <a:bodyPr/>
                    <a:lstStyle/>
                    <a:p>
                      <a:pPr algn="r"/>
                      <a:r>
                        <a:rPr lang="en-ZA" sz="2000" dirty="0"/>
                        <a:t>90.8%</a:t>
                      </a:r>
                    </a:p>
                  </a:txBody>
                  <a:tcPr/>
                </a:tc>
                <a:extLst>
                  <a:ext uri="{0D108BD9-81ED-4DB2-BD59-A6C34878D82A}">
                    <a16:rowId xmlns:a16="http://schemas.microsoft.com/office/drawing/2014/main" val="10001"/>
                  </a:ext>
                </a:extLst>
              </a:tr>
              <a:tr h="475038">
                <a:tc>
                  <a:txBody>
                    <a:bodyPr/>
                    <a:lstStyle/>
                    <a:p>
                      <a:r>
                        <a:rPr lang="en-ZA" sz="2000" dirty="0"/>
                        <a:t>GOODS AND SERVICES</a:t>
                      </a:r>
                    </a:p>
                  </a:txBody>
                  <a:tcPr/>
                </a:tc>
                <a:tc>
                  <a:txBody>
                    <a:bodyPr/>
                    <a:lstStyle/>
                    <a:p>
                      <a:pPr algn="r"/>
                      <a:r>
                        <a:rPr lang="en-ZA" sz="2000" dirty="0"/>
                        <a:t>1 728</a:t>
                      </a:r>
                      <a:r>
                        <a:rPr lang="en-ZA" sz="2000" baseline="0" dirty="0"/>
                        <a:t> 207</a:t>
                      </a:r>
                      <a:endParaRPr lang="en-ZA" sz="2000" dirty="0"/>
                    </a:p>
                  </a:txBody>
                  <a:tcPr/>
                </a:tc>
                <a:tc>
                  <a:txBody>
                    <a:bodyPr/>
                    <a:lstStyle/>
                    <a:p>
                      <a:pPr algn="r"/>
                      <a:r>
                        <a:rPr lang="en-ZA" sz="2000" dirty="0"/>
                        <a:t>1</a:t>
                      </a:r>
                      <a:r>
                        <a:rPr lang="en-ZA" sz="2000" baseline="0" dirty="0"/>
                        <a:t> 825 402</a:t>
                      </a:r>
                      <a:endParaRPr lang="en-ZA" sz="2000" dirty="0"/>
                    </a:p>
                  </a:txBody>
                  <a:tcPr/>
                </a:tc>
                <a:tc>
                  <a:txBody>
                    <a:bodyPr/>
                    <a:lstStyle/>
                    <a:p>
                      <a:pPr algn="r"/>
                      <a:r>
                        <a:rPr lang="en-ZA" sz="2000" dirty="0"/>
                        <a:t>(97</a:t>
                      </a:r>
                      <a:r>
                        <a:rPr lang="en-ZA" sz="2000" baseline="0" dirty="0"/>
                        <a:t> 195)</a:t>
                      </a:r>
                      <a:endParaRPr lang="en-ZA" sz="2000" dirty="0"/>
                    </a:p>
                  </a:txBody>
                  <a:tcPr/>
                </a:tc>
                <a:tc>
                  <a:txBody>
                    <a:bodyPr/>
                    <a:lstStyle/>
                    <a:p>
                      <a:pPr algn="r"/>
                      <a:r>
                        <a:rPr lang="en-ZA" sz="2000" dirty="0"/>
                        <a:t>105.6%</a:t>
                      </a:r>
                    </a:p>
                  </a:txBody>
                  <a:tcPr/>
                </a:tc>
                <a:extLst>
                  <a:ext uri="{0D108BD9-81ED-4DB2-BD59-A6C34878D82A}">
                    <a16:rowId xmlns:a16="http://schemas.microsoft.com/office/drawing/2014/main" val="10002"/>
                  </a:ext>
                </a:extLst>
              </a:tr>
              <a:tr h="475038">
                <a:tc>
                  <a:txBody>
                    <a:bodyPr/>
                    <a:lstStyle/>
                    <a:p>
                      <a:r>
                        <a:rPr lang="en-ZA" sz="2000" dirty="0"/>
                        <a:t>INTEREST ON RENT AND LAND</a:t>
                      </a:r>
                    </a:p>
                  </a:txBody>
                  <a:tcPr/>
                </a:tc>
                <a:tc>
                  <a:txBody>
                    <a:bodyPr/>
                    <a:lstStyle/>
                    <a:p>
                      <a:pPr algn="r"/>
                      <a:r>
                        <a:rPr lang="en-ZA" sz="2000" dirty="0"/>
                        <a:t>42</a:t>
                      </a:r>
                      <a:r>
                        <a:rPr lang="en-ZA" sz="2000" baseline="0" dirty="0"/>
                        <a:t> 663</a:t>
                      </a:r>
                      <a:endParaRPr lang="en-ZA" sz="2000" dirty="0"/>
                    </a:p>
                  </a:txBody>
                  <a:tcPr/>
                </a:tc>
                <a:tc>
                  <a:txBody>
                    <a:bodyPr/>
                    <a:lstStyle/>
                    <a:p>
                      <a:pPr algn="r"/>
                      <a:r>
                        <a:rPr lang="en-ZA" sz="2000" dirty="0"/>
                        <a:t>42</a:t>
                      </a:r>
                      <a:r>
                        <a:rPr lang="en-ZA" sz="2000" baseline="0" dirty="0"/>
                        <a:t> 661</a:t>
                      </a:r>
                      <a:endParaRPr lang="en-ZA" sz="2000" dirty="0"/>
                    </a:p>
                  </a:txBody>
                  <a:tcPr/>
                </a:tc>
                <a:tc>
                  <a:txBody>
                    <a:bodyPr/>
                    <a:lstStyle/>
                    <a:p>
                      <a:pPr algn="r"/>
                      <a:r>
                        <a:rPr lang="en-ZA" sz="2000" dirty="0"/>
                        <a:t>2</a:t>
                      </a:r>
                    </a:p>
                  </a:txBody>
                  <a:tcPr/>
                </a:tc>
                <a:tc>
                  <a:txBody>
                    <a:bodyPr/>
                    <a:lstStyle/>
                    <a:p>
                      <a:pPr algn="r"/>
                      <a:r>
                        <a:rPr lang="en-ZA" sz="2000" dirty="0"/>
                        <a:t>100.0%</a:t>
                      </a:r>
                    </a:p>
                  </a:txBody>
                  <a:tcPr/>
                </a:tc>
                <a:extLst>
                  <a:ext uri="{0D108BD9-81ED-4DB2-BD59-A6C34878D82A}">
                    <a16:rowId xmlns:a16="http://schemas.microsoft.com/office/drawing/2014/main" val="10003"/>
                  </a:ext>
                </a:extLst>
              </a:tr>
              <a:tr h="475038">
                <a:tc>
                  <a:txBody>
                    <a:bodyPr/>
                    <a:lstStyle/>
                    <a:p>
                      <a:r>
                        <a:rPr lang="en-ZA" sz="2000" dirty="0"/>
                        <a:t>TRANSFERS AND</a:t>
                      </a:r>
                      <a:r>
                        <a:rPr lang="en-ZA" sz="2000" baseline="0" dirty="0"/>
                        <a:t> SUBSIDIES</a:t>
                      </a:r>
                      <a:endParaRPr lang="en-ZA" sz="2000" dirty="0"/>
                    </a:p>
                  </a:txBody>
                  <a:tcPr/>
                </a:tc>
                <a:tc>
                  <a:txBody>
                    <a:bodyPr/>
                    <a:lstStyle/>
                    <a:p>
                      <a:pPr algn="r"/>
                      <a:r>
                        <a:rPr lang="en-ZA" sz="2000" dirty="0"/>
                        <a:t>19</a:t>
                      </a:r>
                      <a:r>
                        <a:rPr lang="en-ZA" sz="2000" baseline="0" dirty="0"/>
                        <a:t> 441 623</a:t>
                      </a:r>
                      <a:endParaRPr lang="en-ZA" sz="2000" dirty="0"/>
                    </a:p>
                  </a:txBody>
                  <a:tcPr/>
                </a:tc>
                <a:tc>
                  <a:txBody>
                    <a:bodyPr/>
                    <a:lstStyle/>
                    <a:p>
                      <a:pPr algn="r"/>
                      <a:r>
                        <a:rPr lang="en-ZA" sz="2000" dirty="0"/>
                        <a:t>19 417</a:t>
                      </a:r>
                      <a:r>
                        <a:rPr lang="en-ZA" sz="2000" baseline="0" dirty="0"/>
                        <a:t> 579</a:t>
                      </a:r>
                      <a:endParaRPr lang="en-ZA" sz="2000" dirty="0"/>
                    </a:p>
                  </a:txBody>
                  <a:tcPr/>
                </a:tc>
                <a:tc>
                  <a:txBody>
                    <a:bodyPr/>
                    <a:lstStyle/>
                    <a:p>
                      <a:pPr algn="r"/>
                      <a:r>
                        <a:rPr lang="en-ZA" sz="2000" dirty="0"/>
                        <a:t>24</a:t>
                      </a:r>
                      <a:r>
                        <a:rPr lang="en-ZA" sz="2000" baseline="0" dirty="0"/>
                        <a:t> 044</a:t>
                      </a:r>
                      <a:endParaRPr lang="en-ZA" sz="2000" dirty="0"/>
                    </a:p>
                  </a:txBody>
                  <a:tcPr/>
                </a:tc>
                <a:tc>
                  <a:txBody>
                    <a:bodyPr/>
                    <a:lstStyle/>
                    <a:p>
                      <a:pPr algn="r"/>
                      <a:r>
                        <a:rPr lang="en-ZA" sz="2000" dirty="0"/>
                        <a:t>99.9%</a:t>
                      </a:r>
                    </a:p>
                  </a:txBody>
                  <a:tcPr/>
                </a:tc>
                <a:extLst>
                  <a:ext uri="{0D108BD9-81ED-4DB2-BD59-A6C34878D82A}">
                    <a16:rowId xmlns:a16="http://schemas.microsoft.com/office/drawing/2014/main" val="10004"/>
                  </a:ext>
                </a:extLst>
              </a:tr>
              <a:tr h="475038">
                <a:tc>
                  <a:txBody>
                    <a:bodyPr/>
                    <a:lstStyle/>
                    <a:p>
                      <a:r>
                        <a:rPr lang="en-ZA" sz="2000" dirty="0"/>
                        <a:t>PAYMENTS OF CAPITAL ASSETS</a:t>
                      </a:r>
                    </a:p>
                  </a:txBody>
                  <a:tcPr/>
                </a:tc>
                <a:tc>
                  <a:txBody>
                    <a:bodyPr/>
                    <a:lstStyle/>
                    <a:p>
                      <a:pPr algn="r"/>
                      <a:r>
                        <a:rPr lang="en-ZA" sz="2000" dirty="0"/>
                        <a:t>1</a:t>
                      </a:r>
                      <a:r>
                        <a:rPr lang="en-ZA" sz="2000" baseline="0" dirty="0"/>
                        <a:t> 633 499</a:t>
                      </a:r>
                      <a:endParaRPr lang="en-ZA" sz="2000" dirty="0"/>
                    </a:p>
                  </a:txBody>
                  <a:tcPr/>
                </a:tc>
                <a:tc>
                  <a:txBody>
                    <a:bodyPr/>
                    <a:lstStyle/>
                    <a:p>
                      <a:pPr algn="r"/>
                      <a:r>
                        <a:rPr lang="en-ZA" sz="2000" dirty="0"/>
                        <a:t>1</a:t>
                      </a:r>
                      <a:r>
                        <a:rPr lang="en-ZA" sz="2000" baseline="0" dirty="0"/>
                        <a:t> 116 500</a:t>
                      </a:r>
                      <a:endParaRPr lang="en-ZA" sz="2000" dirty="0"/>
                    </a:p>
                  </a:txBody>
                  <a:tcPr/>
                </a:tc>
                <a:tc>
                  <a:txBody>
                    <a:bodyPr/>
                    <a:lstStyle/>
                    <a:p>
                      <a:pPr algn="r"/>
                      <a:r>
                        <a:rPr lang="en-ZA" sz="2000" dirty="0"/>
                        <a:t>516 999</a:t>
                      </a:r>
                    </a:p>
                  </a:txBody>
                  <a:tcPr/>
                </a:tc>
                <a:tc>
                  <a:txBody>
                    <a:bodyPr/>
                    <a:lstStyle/>
                    <a:p>
                      <a:pPr algn="r"/>
                      <a:r>
                        <a:rPr lang="en-ZA" sz="2000" dirty="0"/>
                        <a:t>68.4%</a:t>
                      </a:r>
                    </a:p>
                  </a:txBody>
                  <a:tcPr/>
                </a:tc>
                <a:extLst>
                  <a:ext uri="{0D108BD9-81ED-4DB2-BD59-A6C34878D82A}">
                    <a16:rowId xmlns:a16="http://schemas.microsoft.com/office/drawing/2014/main" val="10005"/>
                  </a:ext>
                </a:extLst>
              </a:tr>
              <a:tr h="840452">
                <a:tc>
                  <a:txBody>
                    <a:bodyPr/>
                    <a:lstStyle/>
                    <a:p>
                      <a:r>
                        <a:rPr lang="en-ZA" sz="2000" b="0" dirty="0"/>
                        <a:t>PAYMENTS OF FINANCIAL</a:t>
                      </a:r>
                      <a:r>
                        <a:rPr lang="en-ZA" sz="2000" b="0" baseline="0" dirty="0"/>
                        <a:t> ASSETS</a:t>
                      </a:r>
                      <a:endParaRPr lang="en-ZA" sz="2000" b="0" dirty="0"/>
                    </a:p>
                  </a:txBody>
                  <a:tcPr/>
                </a:tc>
                <a:tc>
                  <a:txBody>
                    <a:bodyPr/>
                    <a:lstStyle/>
                    <a:p>
                      <a:pPr algn="r"/>
                      <a:r>
                        <a:rPr lang="en-ZA" sz="2000" b="0" dirty="0"/>
                        <a:t>1</a:t>
                      </a:r>
                      <a:r>
                        <a:rPr lang="en-ZA" sz="2000" b="0" baseline="0" dirty="0"/>
                        <a:t> 075</a:t>
                      </a:r>
                      <a:endParaRPr lang="en-ZA" sz="2000" b="0" dirty="0"/>
                    </a:p>
                  </a:txBody>
                  <a:tcPr/>
                </a:tc>
                <a:tc>
                  <a:txBody>
                    <a:bodyPr/>
                    <a:lstStyle/>
                    <a:p>
                      <a:pPr algn="r"/>
                      <a:r>
                        <a:rPr lang="en-ZA" sz="2000" b="0" dirty="0"/>
                        <a:t>824</a:t>
                      </a:r>
                    </a:p>
                  </a:txBody>
                  <a:tcPr/>
                </a:tc>
                <a:tc>
                  <a:txBody>
                    <a:bodyPr/>
                    <a:lstStyle/>
                    <a:p>
                      <a:pPr algn="r"/>
                      <a:r>
                        <a:rPr lang="en-ZA" sz="2000" b="0" dirty="0"/>
                        <a:t>251</a:t>
                      </a:r>
                    </a:p>
                  </a:txBody>
                  <a:tcPr/>
                </a:tc>
                <a:tc>
                  <a:txBody>
                    <a:bodyPr/>
                    <a:lstStyle/>
                    <a:p>
                      <a:pPr algn="r"/>
                      <a:r>
                        <a:rPr lang="en-ZA" sz="2000" b="0" dirty="0"/>
                        <a:t>76.7%</a:t>
                      </a:r>
                    </a:p>
                  </a:txBody>
                  <a:tcPr/>
                </a:tc>
                <a:extLst>
                  <a:ext uri="{0D108BD9-81ED-4DB2-BD59-A6C34878D82A}">
                    <a16:rowId xmlns:a16="http://schemas.microsoft.com/office/drawing/2014/main" val="3602239811"/>
                  </a:ext>
                </a:extLst>
              </a:tr>
              <a:tr h="475038">
                <a:tc>
                  <a:txBody>
                    <a:bodyPr/>
                    <a:lstStyle/>
                    <a:p>
                      <a:r>
                        <a:rPr lang="en-ZA" sz="2000" b="1" dirty="0"/>
                        <a:t>TOTAL</a:t>
                      </a:r>
                    </a:p>
                  </a:txBody>
                  <a:tcPr/>
                </a:tc>
                <a:tc>
                  <a:txBody>
                    <a:bodyPr/>
                    <a:lstStyle/>
                    <a:p>
                      <a:pPr algn="r"/>
                      <a:r>
                        <a:rPr lang="en-ZA" sz="2000" b="1" dirty="0"/>
                        <a:t>23</a:t>
                      </a:r>
                      <a:r>
                        <a:rPr lang="en-ZA" sz="2000" b="1" baseline="0" dirty="0"/>
                        <a:t> 394 972</a:t>
                      </a:r>
                      <a:endParaRPr lang="en-ZA" sz="2000" b="1" dirty="0"/>
                    </a:p>
                  </a:txBody>
                  <a:tcPr/>
                </a:tc>
                <a:tc>
                  <a:txBody>
                    <a:bodyPr/>
                    <a:lstStyle/>
                    <a:p>
                      <a:pPr algn="r"/>
                      <a:r>
                        <a:rPr lang="en-ZA" sz="2000" b="1" dirty="0"/>
                        <a:t>22</a:t>
                      </a:r>
                      <a:r>
                        <a:rPr lang="en-ZA" sz="2000" b="1" baseline="0" dirty="0"/>
                        <a:t> 900 625</a:t>
                      </a:r>
                      <a:endParaRPr lang="en-ZA" sz="2000" b="1" dirty="0"/>
                    </a:p>
                  </a:txBody>
                  <a:tcPr/>
                </a:tc>
                <a:tc>
                  <a:txBody>
                    <a:bodyPr/>
                    <a:lstStyle/>
                    <a:p>
                      <a:pPr algn="r"/>
                      <a:r>
                        <a:rPr lang="en-ZA" sz="2000" b="1" dirty="0"/>
                        <a:t>494</a:t>
                      </a:r>
                      <a:r>
                        <a:rPr lang="en-ZA" sz="2000" b="1" baseline="0" dirty="0"/>
                        <a:t> 347</a:t>
                      </a:r>
                      <a:endParaRPr lang="en-ZA" sz="2000" b="1" dirty="0"/>
                    </a:p>
                  </a:txBody>
                  <a:tcPr/>
                </a:tc>
                <a:tc>
                  <a:txBody>
                    <a:bodyPr/>
                    <a:lstStyle/>
                    <a:p>
                      <a:pPr algn="r"/>
                      <a:r>
                        <a:rPr lang="en-ZA" sz="2000" b="1" dirty="0"/>
                        <a:t>97.9%</a:t>
                      </a:r>
                    </a:p>
                  </a:txBody>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34889670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 </a:t>
            </a:r>
          </a:p>
        </p:txBody>
      </p:sp>
      <p:sp>
        <p:nvSpPr>
          <p:cNvPr id="6" name="Content Placeholder 5"/>
          <p:cNvSpPr>
            <a:spLocks noGrp="1"/>
          </p:cNvSpPr>
          <p:nvPr>
            <p:ph idx="1"/>
          </p:nvPr>
        </p:nvSpPr>
        <p:spPr/>
        <p:txBody>
          <a:bodyPr/>
          <a:lstStyle/>
          <a:p>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116</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1490263127"/>
              </p:ext>
            </p:extLst>
          </p:nvPr>
        </p:nvGraphicFramePr>
        <p:xfrm>
          <a:off x="0" y="764704"/>
          <a:ext cx="9144000" cy="5364484"/>
        </p:xfrm>
        <a:graphic>
          <a:graphicData uri="http://schemas.openxmlformats.org/drawingml/2006/table">
            <a:tbl>
              <a:tblPr firstRow="1" bandRow="1">
                <a:tableStyleId>{5C22544A-7EE6-4342-B048-85BDC9FD1C3A}</a:tableStyleId>
              </a:tblPr>
              <a:tblGrid>
                <a:gridCol w="4211960">
                  <a:extLst>
                    <a:ext uri="{9D8B030D-6E8A-4147-A177-3AD203B41FA5}">
                      <a16:colId xmlns:a16="http://schemas.microsoft.com/office/drawing/2014/main" val="20000"/>
                    </a:ext>
                  </a:extLst>
                </a:gridCol>
                <a:gridCol w="4932040">
                  <a:extLst>
                    <a:ext uri="{9D8B030D-6E8A-4147-A177-3AD203B41FA5}">
                      <a16:colId xmlns:a16="http://schemas.microsoft.com/office/drawing/2014/main" val="20001"/>
                    </a:ext>
                  </a:extLst>
                </a:gridCol>
              </a:tblGrid>
              <a:tr h="0">
                <a:tc>
                  <a:txBody>
                    <a:bodyPr/>
                    <a:lstStyle/>
                    <a:p>
                      <a:pPr marL="0" algn="ctr" defTabSz="914400" rtl="0" eaLnBrk="1" latinLnBrk="0" hangingPunct="1"/>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algn="ctr"/>
                      <a:r>
                        <a:rPr lang="en-ZA" sz="2000" dirty="0"/>
                        <a:t>MITIGATORY MEASURES/PROGRESS</a:t>
                      </a:r>
                      <a:endParaRPr lang="en-ZA" sz="2000" dirty="0">
                        <a:solidFill>
                          <a:schemeClr val="tx1"/>
                        </a:solidFill>
                        <a:latin typeface="+mn-lt"/>
                      </a:endParaRPr>
                    </a:p>
                  </a:txBody>
                  <a:tcPr marL="91431" marR="91431" marT="45721" marB="45721"/>
                </a:tc>
                <a:extLst>
                  <a:ext uri="{0D108BD9-81ED-4DB2-BD59-A6C34878D82A}">
                    <a16:rowId xmlns:a16="http://schemas.microsoft.com/office/drawing/2014/main" val="10000"/>
                  </a:ext>
                </a:extLst>
              </a:tr>
              <a:tr h="0">
                <a:tc>
                  <a:txBody>
                    <a:bodyPr/>
                    <a:lstStyle/>
                    <a:p>
                      <a:pPr algn="just"/>
                      <a:r>
                        <a:rPr lang="en-ZA" sz="2000" b="1" dirty="0"/>
                        <a:t>Compensation of Employees: </a:t>
                      </a:r>
                      <a:r>
                        <a:rPr lang="en-ZA" sz="2000" dirty="0"/>
                        <a:t>the underspending is due non filling of posts due to hard COVID 19 lockdown.</a:t>
                      </a:r>
                    </a:p>
                    <a:p>
                      <a:pPr algn="just"/>
                      <a:endParaRPr lang="en-ZA" sz="2000" dirty="0"/>
                    </a:p>
                    <a:p>
                      <a:pPr algn="just"/>
                      <a:r>
                        <a:rPr lang="en-ZA" sz="2000" b="1" dirty="0">
                          <a:solidFill>
                            <a:schemeClr val="tx1"/>
                          </a:solidFill>
                        </a:rPr>
                        <a:t>Goods and Services: </a:t>
                      </a:r>
                      <a:r>
                        <a:rPr lang="en-ZA" sz="2000" dirty="0"/>
                        <a:t>The overspending is on School Infrastructure  on operational budget  due to rental and hiring </a:t>
                      </a:r>
                      <a:r>
                        <a:rPr lang="en-ZA" sz="2000" dirty="0">
                          <a:highlight>
                            <a:srgbClr val="FFFF00"/>
                          </a:highlight>
                        </a:rPr>
                        <a:t>of</a:t>
                      </a:r>
                      <a:r>
                        <a:rPr lang="en-ZA" sz="2000" dirty="0"/>
                        <a:t> mobile toilets for schools as a result of</a:t>
                      </a:r>
                      <a:r>
                        <a:rPr lang="en-ZA" sz="2000" baseline="0" dirty="0"/>
                        <a:t> COVID</a:t>
                      </a:r>
                      <a:r>
                        <a:rPr lang="en-ZA" sz="2000" dirty="0"/>
                        <a:t>19.</a:t>
                      </a:r>
                    </a:p>
                    <a:p>
                      <a:pPr algn="just"/>
                      <a:endParaRPr lang="en-ZA" sz="2000" dirty="0"/>
                    </a:p>
                    <a:p>
                      <a:pPr algn="just"/>
                      <a:r>
                        <a:rPr lang="en-ZA" sz="2000" b="1" dirty="0"/>
                        <a:t>Transfers and Subsidies</a:t>
                      </a:r>
                      <a:r>
                        <a:rPr lang="en-ZA" sz="2000" b="0" dirty="0"/>
                        <a:t>: The underspending was due to withheld </a:t>
                      </a:r>
                      <a:r>
                        <a:rPr lang="en-ZA" sz="2000" dirty="0"/>
                        <a:t>transfer payments for Learners with Profound Disability Grant for KZN and </a:t>
                      </a:r>
                      <a:r>
                        <a:rPr lang="en-ZA" sz="2000" dirty="0">
                          <a:highlight>
                            <a:srgbClr val="FFFF00"/>
                          </a:highlight>
                        </a:rPr>
                        <a:t>WC</a:t>
                      </a:r>
                      <a:r>
                        <a:rPr lang="en-ZA" sz="2000" dirty="0"/>
                        <a:t> due to non compliance on reporting. </a:t>
                      </a:r>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dirty="0">
                          <a:solidFill>
                            <a:schemeClr val="tx1"/>
                          </a:solidFill>
                          <a:latin typeface="+mn-lt"/>
                          <a:ea typeface="+mn-ea"/>
                          <a:cs typeface="Arial" panose="020B0604020202020204" pitchFamily="34" charset="0"/>
                        </a:rPr>
                        <a:t>Compensation</a:t>
                      </a:r>
                      <a:r>
                        <a:rPr lang="en-US" sz="2000" b="1" kern="1200" baseline="0" dirty="0">
                          <a:solidFill>
                            <a:schemeClr val="tx1"/>
                          </a:solidFill>
                          <a:latin typeface="+mn-lt"/>
                          <a:ea typeface="+mn-ea"/>
                          <a:cs typeface="Arial" panose="020B0604020202020204" pitchFamily="34" charset="0"/>
                        </a:rPr>
                        <a:t> of employees</a:t>
                      </a:r>
                      <a:r>
                        <a:rPr lang="en-US" sz="2000" kern="1200" baseline="0" dirty="0">
                          <a:solidFill>
                            <a:schemeClr val="tx1"/>
                          </a:solidFill>
                          <a:latin typeface="+mn-lt"/>
                          <a:ea typeface="+mn-ea"/>
                          <a:cs typeface="Arial" panose="020B0604020202020204" pitchFamily="34" charset="0"/>
                        </a:rPr>
                        <a:t>: </a:t>
                      </a:r>
                      <a:r>
                        <a:rPr lang="en-US" sz="2000" b="0" kern="1200" dirty="0">
                          <a:solidFill>
                            <a:schemeClr val="tx1"/>
                          </a:solidFill>
                          <a:latin typeface="+mn-lt"/>
                          <a:ea typeface="+mn-ea"/>
                          <a:cs typeface="Arial" panose="020B0604020202020204" pitchFamily="34" charset="0"/>
                        </a:rPr>
                        <a:t>The</a:t>
                      </a:r>
                      <a:r>
                        <a:rPr lang="en-US" sz="2000" b="0" kern="1200" baseline="0" dirty="0">
                          <a:solidFill>
                            <a:schemeClr val="tx1"/>
                          </a:solidFill>
                          <a:latin typeface="+mn-lt"/>
                          <a:ea typeface="+mn-ea"/>
                          <a:cs typeface="Arial" panose="020B0604020202020204" pitchFamily="34" charset="0"/>
                        </a:rPr>
                        <a:t> Department </a:t>
                      </a:r>
                      <a:r>
                        <a:rPr lang="en-US" sz="2000" kern="1200" baseline="0" dirty="0">
                          <a:solidFill>
                            <a:schemeClr val="tx1"/>
                          </a:solidFill>
                          <a:latin typeface="+mn-lt"/>
                          <a:ea typeface="+mn-ea"/>
                          <a:cs typeface="Arial" panose="020B0604020202020204" pitchFamily="34" charset="0"/>
                        </a:rPr>
                        <a:t>is gradually filling posts that couldn’t be filled due to the COVID lockdown</a:t>
                      </a:r>
                      <a:endParaRPr lang="en-US" sz="2000" kern="1200" dirty="0">
                        <a:solidFill>
                          <a:srgbClr val="FF0000"/>
                        </a:solidFill>
                        <a:latin typeface="+mn-lt"/>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kern="1200" baseline="0" dirty="0">
                        <a:solidFill>
                          <a:schemeClr val="tx1"/>
                        </a:solidFill>
                        <a:latin typeface="+mn-lt"/>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baseline="0" dirty="0">
                          <a:solidFill>
                            <a:schemeClr val="tx1"/>
                          </a:solidFill>
                          <a:latin typeface="+mn-lt"/>
                          <a:ea typeface="+mn-ea"/>
                          <a:cs typeface="Arial" panose="020B0604020202020204" pitchFamily="34" charset="0"/>
                        </a:rPr>
                        <a:t>Goods and Services</a:t>
                      </a:r>
                      <a:r>
                        <a:rPr lang="en-US" sz="2000" kern="1200" baseline="0" dirty="0">
                          <a:solidFill>
                            <a:schemeClr val="tx1"/>
                          </a:solidFill>
                          <a:latin typeface="+mn-lt"/>
                          <a:ea typeface="+mn-ea"/>
                          <a:cs typeface="Arial" panose="020B0604020202020204" pitchFamily="34" charset="0"/>
                        </a:rPr>
                        <a:t>: The overspending will not recur as arrangements will be made timeously for funds to be transferred from the capital to operational budget within the Grant.</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kern="1200" baseline="0" dirty="0">
                        <a:solidFill>
                          <a:schemeClr val="tx1"/>
                        </a:solidFill>
                        <a:latin typeface="+mn-lt"/>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baseline="0" dirty="0">
                          <a:solidFill>
                            <a:schemeClr val="tx1"/>
                          </a:solidFill>
                          <a:latin typeface="+mn-lt"/>
                          <a:ea typeface="+mn-ea"/>
                          <a:cs typeface="Arial" panose="020B0604020202020204" pitchFamily="34" charset="0"/>
                        </a:rPr>
                        <a:t>Transfers and Subsi</a:t>
                      </a:r>
                      <a:r>
                        <a:rPr lang="en-US" sz="2000" kern="1200" baseline="0" dirty="0">
                          <a:solidFill>
                            <a:schemeClr val="tx1"/>
                          </a:solidFill>
                          <a:latin typeface="+mn-lt"/>
                          <a:ea typeface="+mn-ea"/>
                          <a:cs typeface="Arial" panose="020B0604020202020204" pitchFamily="34" charset="0"/>
                        </a:rPr>
                        <a:t>dies: The Department has requested for a roll-over of funds for Learners with Profound Disability Grant  at National Treasury for KZN PED. The KZN Province has also been told to tighten their reporting processes.</a:t>
                      </a:r>
                    </a:p>
                  </a:txBody>
                  <a:tcPr marL="91431" marR="91431" marT="45721" marB="45721"/>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0603830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 </a:t>
            </a:r>
          </a:p>
        </p:txBody>
      </p:sp>
      <p:sp>
        <p:nvSpPr>
          <p:cNvPr id="6" name="Content Placeholder 5"/>
          <p:cNvSpPr>
            <a:spLocks noGrp="1"/>
          </p:cNvSpPr>
          <p:nvPr>
            <p:ph idx="1"/>
          </p:nvPr>
        </p:nvSpPr>
        <p:spPr/>
        <p:txBody>
          <a:bodyPr/>
          <a:lstStyle/>
          <a:p>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117</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3894524450"/>
              </p:ext>
            </p:extLst>
          </p:nvPr>
        </p:nvGraphicFramePr>
        <p:xfrm>
          <a:off x="0" y="836712"/>
          <a:ext cx="9144000" cy="5112568"/>
        </p:xfrm>
        <a:graphic>
          <a:graphicData uri="http://schemas.openxmlformats.org/drawingml/2006/table">
            <a:tbl>
              <a:tblPr firstRow="1" bandRow="1">
                <a:tableStyleId>{5C22544A-7EE6-4342-B048-85BDC9FD1C3A}</a:tableStyleId>
              </a:tblPr>
              <a:tblGrid>
                <a:gridCol w="5076056">
                  <a:extLst>
                    <a:ext uri="{9D8B030D-6E8A-4147-A177-3AD203B41FA5}">
                      <a16:colId xmlns:a16="http://schemas.microsoft.com/office/drawing/2014/main" val="20000"/>
                    </a:ext>
                  </a:extLst>
                </a:gridCol>
                <a:gridCol w="4067944">
                  <a:extLst>
                    <a:ext uri="{9D8B030D-6E8A-4147-A177-3AD203B41FA5}">
                      <a16:colId xmlns:a16="http://schemas.microsoft.com/office/drawing/2014/main" val="20001"/>
                    </a:ext>
                  </a:extLst>
                </a:gridCol>
              </a:tblGrid>
              <a:tr h="455231">
                <a:tc>
                  <a:txBody>
                    <a:bodyPr/>
                    <a:lstStyle/>
                    <a:p>
                      <a:pPr marL="0" algn="ctr" defTabSz="914400" rtl="0" eaLnBrk="1" latinLnBrk="0" hangingPunct="1">
                        <a:lnSpc>
                          <a:spcPct val="100000"/>
                        </a:lnSpc>
                      </a:pPr>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algn="ctr">
                        <a:lnSpc>
                          <a:spcPct val="100000"/>
                        </a:lnSpc>
                      </a:pPr>
                      <a:r>
                        <a:rPr lang="en-ZA" sz="2000" dirty="0"/>
                        <a:t>MITIGATORY MEASURES/PROGRESS</a:t>
                      </a:r>
                      <a:endParaRPr lang="en-ZA" sz="2000" dirty="0">
                        <a:solidFill>
                          <a:schemeClr val="tx1"/>
                        </a:solidFill>
                        <a:latin typeface="+mn-lt"/>
                      </a:endParaRPr>
                    </a:p>
                  </a:txBody>
                  <a:tcPr marL="91431" marR="91431" marT="45721" marB="45721"/>
                </a:tc>
                <a:extLst>
                  <a:ext uri="{0D108BD9-81ED-4DB2-BD59-A6C34878D82A}">
                    <a16:rowId xmlns:a16="http://schemas.microsoft.com/office/drawing/2014/main" val="10000"/>
                  </a:ext>
                </a:extLst>
              </a:tr>
              <a:tr h="4657337">
                <a:tc>
                  <a:txBody>
                    <a:bodyPr/>
                    <a:lstStyle/>
                    <a:p>
                      <a:pPr algn="just">
                        <a:lnSpc>
                          <a:spcPct val="100000"/>
                        </a:lnSpc>
                      </a:pPr>
                      <a:r>
                        <a:rPr lang="en-ZA" sz="2000" b="1" dirty="0"/>
                        <a:t>Payments for Capital Assets: </a:t>
                      </a:r>
                      <a:r>
                        <a:rPr lang="en-ZA" sz="2000" dirty="0"/>
                        <a:t>Underspending is due to Schools Infrastructure Backlogs Grant as most construction sites started </a:t>
                      </a:r>
                      <a:r>
                        <a:rPr lang="en-ZA" sz="2000" dirty="0">
                          <a:highlight>
                            <a:srgbClr val="FFFF00"/>
                          </a:highlight>
                        </a:rPr>
                        <a:t>operating</a:t>
                      </a:r>
                      <a:r>
                        <a:rPr lang="en-ZA" sz="2000" dirty="0"/>
                        <a:t> at Lockdown Level 2 of Covid19.</a:t>
                      </a:r>
                    </a:p>
                    <a:p>
                      <a:pPr algn="just">
                        <a:lnSpc>
                          <a:spcPct val="100000"/>
                        </a:lnSpc>
                      </a:pPr>
                      <a:endParaRPr lang="en-ZA" sz="2000" dirty="0"/>
                    </a:p>
                    <a:p>
                      <a:pPr algn="just">
                        <a:lnSpc>
                          <a:spcPct val="100000"/>
                        </a:lnSpc>
                      </a:pPr>
                      <a:r>
                        <a:rPr lang="en-GB" sz="2000" kern="1200" baseline="0" noProof="0" dirty="0">
                          <a:solidFill>
                            <a:schemeClr val="tx1"/>
                          </a:solidFill>
                          <a:latin typeface="+mn-lt"/>
                          <a:ea typeface="+mn-ea"/>
                          <a:cs typeface="Arial" panose="020B0604020202020204" pitchFamily="34" charset="0"/>
                        </a:rPr>
                        <a:t>COVID-19 hard lockdown stopped all construction projects.  About 30% of the year was lost in terms of construction.  After the hard lockdown, several contractors were in financial trouble as they could not pay sub-contractors during the lockdown.  As factories were also closed, the industry experienced a shortage of roof sheeting and cement. </a:t>
                      </a:r>
                      <a:endParaRPr lang="en-ZA" sz="2000" b="1" dirty="0"/>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kern="1200" baseline="0" noProof="0" dirty="0">
                          <a:solidFill>
                            <a:schemeClr val="tx1"/>
                          </a:solidFill>
                          <a:latin typeface="+mn-lt"/>
                          <a:ea typeface="+mn-ea"/>
                          <a:cs typeface="Arial" panose="020B0604020202020204" pitchFamily="34" charset="0"/>
                        </a:rPr>
                        <a:t>The DBE is now meeting weekly with Implementing Agents to track progress and to facilitate special measures to accelerate delivery on SAFE &amp; ASIDI.   Current projections are that the Schools Infrastructure Backlogs Grant allocation of R2.383 billion will be fully spent in 2021/22.</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Times New Roman"/>
                        <a:cs typeface="+mn-cs"/>
                      </a:endParaRPr>
                    </a:p>
                  </a:txBody>
                  <a:tcPr marL="91431" marR="91431" marT="45721" marB="45721"/>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5315395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normAutofit/>
          </a:bodyPr>
          <a:lstStyle/>
          <a:p>
            <a:r>
              <a:rPr lang="en-ZA" altLang="en-US" dirty="0"/>
              <a:t>REASONS FOR VARIANCES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118</a:t>
            </a:fld>
            <a:endParaRPr lang="en-ZA" dirty="0"/>
          </a:p>
        </p:txBody>
      </p:sp>
      <p:pic>
        <p:nvPicPr>
          <p:cNvPr id="4" name="Picture 3"/>
          <p:cNvPicPr>
            <a:picLocks noChangeAspect="1"/>
          </p:cNvPicPr>
          <p:nvPr/>
        </p:nvPicPr>
        <p:blipFill>
          <a:blip r:embed="rId4"/>
          <a:stretch>
            <a:fillRect/>
          </a:stretch>
        </p:blipFill>
        <p:spPr>
          <a:xfrm>
            <a:off x="0" y="6356350"/>
            <a:ext cx="1691680" cy="5016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63118378"/>
              </p:ext>
            </p:extLst>
          </p:nvPr>
        </p:nvGraphicFramePr>
        <p:xfrm>
          <a:off x="0" y="1052732"/>
          <a:ext cx="9144000" cy="4968555"/>
        </p:xfrm>
        <a:graphic>
          <a:graphicData uri="http://schemas.openxmlformats.org/drawingml/2006/table">
            <a:tbl>
              <a:tblPr firstRow="1" bandRow="1">
                <a:tableStyleId>{5C22544A-7EE6-4342-B048-85BDC9FD1C3A}</a:tableStyleId>
              </a:tblPr>
              <a:tblGrid>
                <a:gridCol w="298782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950230">
                  <a:extLst>
                    <a:ext uri="{9D8B030D-6E8A-4147-A177-3AD203B41FA5}">
                      <a16:colId xmlns:a16="http://schemas.microsoft.com/office/drawing/2014/main" val="20002"/>
                    </a:ext>
                  </a:extLst>
                </a:gridCol>
                <a:gridCol w="1418897">
                  <a:extLst>
                    <a:ext uri="{9D8B030D-6E8A-4147-A177-3AD203B41FA5}">
                      <a16:colId xmlns:a16="http://schemas.microsoft.com/office/drawing/2014/main" val="20003"/>
                    </a:ext>
                  </a:extLst>
                </a:gridCol>
                <a:gridCol w="1418897">
                  <a:extLst>
                    <a:ext uri="{9D8B030D-6E8A-4147-A177-3AD203B41FA5}">
                      <a16:colId xmlns:a16="http://schemas.microsoft.com/office/drawing/2014/main" val="921239201"/>
                    </a:ext>
                  </a:extLst>
                </a:gridCol>
              </a:tblGrid>
              <a:tr h="1029520">
                <a:tc>
                  <a:txBody>
                    <a:bodyPr/>
                    <a:lstStyle/>
                    <a:p>
                      <a:r>
                        <a:rPr lang="en-ZA" sz="2000" dirty="0"/>
                        <a:t>Economic Classification</a:t>
                      </a:r>
                    </a:p>
                  </a:txBody>
                  <a:tcPr/>
                </a:tc>
                <a:tc>
                  <a:txBody>
                    <a:bodyPr/>
                    <a:lstStyle/>
                    <a:p>
                      <a:pPr algn="r"/>
                      <a:r>
                        <a:rPr lang="en-ZA" sz="2000" b="1" dirty="0"/>
                        <a:t>Budget</a:t>
                      </a:r>
                    </a:p>
                    <a:p>
                      <a:pPr algn="r"/>
                      <a:r>
                        <a:rPr lang="en-ZA" sz="2000" b="1" dirty="0"/>
                        <a:t>R’000</a:t>
                      </a:r>
                    </a:p>
                  </a:txBody>
                  <a:tcPr/>
                </a:tc>
                <a:tc>
                  <a:txBody>
                    <a:bodyPr/>
                    <a:lstStyle/>
                    <a:p>
                      <a:pPr algn="r"/>
                      <a:r>
                        <a:rPr lang="en-ZA" sz="2000" b="1" dirty="0"/>
                        <a:t>Expenditure</a:t>
                      </a:r>
                    </a:p>
                    <a:p>
                      <a:pPr algn="r"/>
                      <a:r>
                        <a:rPr lang="en-ZA" sz="2000" b="1" dirty="0"/>
                        <a:t>R’000</a:t>
                      </a:r>
                    </a:p>
                  </a:txBody>
                  <a:tcPr/>
                </a:tc>
                <a:tc>
                  <a:txBody>
                    <a:bodyPr/>
                    <a:lstStyle/>
                    <a:p>
                      <a:pPr algn="r"/>
                      <a:r>
                        <a:rPr lang="en-ZA" sz="2000" b="1" dirty="0"/>
                        <a:t>Variances</a:t>
                      </a:r>
                    </a:p>
                    <a:p>
                      <a:pPr algn="r"/>
                      <a:r>
                        <a:rPr lang="en-ZA" sz="2000" b="1" dirty="0"/>
                        <a:t>R’000</a:t>
                      </a:r>
                    </a:p>
                  </a:txBody>
                  <a:tcPr/>
                </a:tc>
                <a:tc>
                  <a:txBody>
                    <a:bodyPr/>
                    <a:lstStyle/>
                    <a:p>
                      <a:pPr algn="r"/>
                      <a:r>
                        <a:rPr lang="en-ZA" sz="2000" b="1" dirty="0"/>
                        <a:t>% Spent</a:t>
                      </a:r>
                    </a:p>
                  </a:txBody>
                  <a:tcPr/>
                </a:tc>
                <a:extLst>
                  <a:ext uri="{0D108BD9-81ED-4DB2-BD59-A6C34878D82A}">
                    <a16:rowId xmlns:a16="http://schemas.microsoft.com/office/drawing/2014/main" val="10000"/>
                  </a:ext>
                </a:extLst>
              </a:tr>
              <a:tr h="1029520">
                <a:tc>
                  <a:txBody>
                    <a:bodyPr/>
                    <a:lstStyle/>
                    <a:p>
                      <a:r>
                        <a:rPr lang="en-ZA" sz="2000" dirty="0"/>
                        <a:t>Learners with Profound Disability:</a:t>
                      </a:r>
                      <a:r>
                        <a:rPr lang="en-ZA" sz="2000" baseline="0" dirty="0"/>
                        <a:t> Earmarked</a:t>
                      </a:r>
                      <a:endParaRPr lang="en-ZA" sz="2000" dirty="0"/>
                    </a:p>
                  </a:txBody>
                  <a:tcPr/>
                </a:tc>
                <a:tc>
                  <a:txBody>
                    <a:bodyPr/>
                    <a:lstStyle/>
                    <a:p>
                      <a:pPr algn="r"/>
                      <a:r>
                        <a:rPr lang="en-ZA" sz="2000" dirty="0"/>
                        <a:t>3 165</a:t>
                      </a:r>
                    </a:p>
                  </a:txBody>
                  <a:tcPr/>
                </a:tc>
                <a:tc>
                  <a:txBody>
                    <a:bodyPr/>
                    <a:lstStyle/>
                    <a:p>
                      <a:pPr algn="r"/>
                      <a:r>
                        <a:rPr lang="en-ZA" sz="2000" dirty="0"/>
                        <a:t>3 171</a:t>
                      </a:r>
                    </a:p>
                  </a:txBody>
                  <a:tcPr/>
                </a:tc>
                <a:tc>
                  <a:txBody>
                    <a:bodyPr/>
                    <a:lstStyle/>
                    <a:p>
                      <a:pPr algn="r"/>
                      <a:r>
                        <a:rPr lang="en-ZA" sz="2000" dirty="0"/>
                        <a:t>(6)</a:t>
                      </a:r>
                    </a:p>
                  </a:txBody>
                  <a:tcPr/>
                </a:tc>
                <a:tc>
                  <a:txBody>
                    <a:bodyPr/>
                    <a:lstStyle/>
                    <a:p>
                      <a:pPr algn="r"/>
                      <a:r>
                        <a:rPr lang="en-ZA" sz="2000" dirty="0"/>
                        <a:t>100.2%</a:t>
                      </a:r>
                    </a:p>
                  </a:txBody>
                  <a:tcPr/>
                </a:tc>
                <a:extLst>
                  <a:ext uri="{0D108BD9-81ED-4DB2-BD59-A6C34878D82A}">
                    <a16:rowId xmlns:a16="http://schemas.microsoft.com/office/drawing/2014/main" val="10001"/>
                  </a:ext>
                </a:extLst>
              </a:tr>
              <a:tr h="581903">
                <a:tc>
                  <a:txBody>
                    <a:bodyPr/>
                    <a:lstStyle/>
                    <a:p>
                      <a:r>
                        <a:rPr lang="en-ZA" sz="2000" dirty="0"/>
                        <a:t>Matric Second Chance</a:t>
                      </a:r>
                    </a:p>
                  </a:txBody>
                  <a:tcPr/>
                </a:tc>
                <a:tc>
                  <a:txBody>
                    <a:bodyPr/>
                    <a:lstStyle/>
                    <a:p>
                      <a:pPr algn="r"/>
                      <a:r>
                        <a:rPr lang="en-ZA" sz="2000" dirty="0"/>
                        <a:t>34 175</a:t>
                      </a:r>
                    </a:p>
                  </a:txBody>
                  <a:tcPr/>
                </a:tc>
                <a:tc>
                  <a:txBody>
                    <a:bodyPr/>
                    <a:lstStyle/>
                    <a:p>
                      <a:pPr algn="r"/>
                      <a:r>
                        <a:rPr lang="en-ZA" sz="2000" dirty="0"/>
                        <a:t>34 708</a:t>
                      </a:r>
                    </a:p>
                  </a:txBody>
                  <a:tcPr/>
                </a:tc>
                <a:tc>
                  <a:txBody>
                    <a:bodyPr/>
                    <a:lstStyle/>
                    <a:p>
                      <a:pPr algn="r"/>
                      <a:r>
                        <a:rPr lang="en-ZA" sz="2000" dirty="0"/>
                        <a:t>(533)</a:t>
                      </a:r>
                    </a:p>
                  </a:txBody>
                  <a:tcPr/>
                </a:tc>
                <a:tc>
                  <a:txBody>
                    <a:bodyPr/>
                    <a:lstStyle/>
                    <a:p>
                      <a:pPr algn="r"/>
                      <a:r>
                        <a:rPr lang="en-ZA" sz="2000" dirty="0"/>
                        <a:t>101.6%</a:t>
                      </a:r>
                    </a:p>
                  </a:txBody>
                  <a:tcPr/>
                </a:tc>
                <a:extLst>
                  <a:ext uri="{0D108BD9-81ED-4DB2-BD59-A6C34878D82A}">
                    <a16:rowId xmlns:a16="http://schemas.microsoft.com/office/drawing/2014/main" val="10002"/>
                  </a:ext>
                </a:extLst>
              </a:tr>
              <a:tr h="581903">
                <a:tc>
                  <a:txBody>
                    <a:bodyPr/>
                    <a:lstStyle/>
                    <a:p>
                      <a:r>
                        <a:rPr lang="en-ZA" sz="2000" dirty="0"/>
                        <a:t>Workbooks</a:t>
                      </a:r>
                    </a:p>
                  </a:txBody>
                  <a:tcPr/>
                </a:tc>
                <a:tc>
                  <a:txBody>
                    <a:bodyPr/>
                    <a:lstStyle/>
                    <a:p>
                      <a:pPr algn="r"/>
                      <a:r>
                        <a:rPr lang="en-ZA" sz="2000" dirty="0"/>
                        <a:t>1 109</a:t>
                      </a:r>
                      <a:r>
                        <a:rPr lang="en-ZA" sz="2000" baseline="0" dirty="0"/>
                        <a:t> 945</a:t>
                      </a:r>
                      <a:endParaRPr lang="en-ZA" sz="2000" dirty="0"/>
                    </a:p>
                  </a:txBody>
                  <a:tcPr/>
                </a:tc>
                <a:tc>
                  <a:txBody>
                    <a:bodyPr/>
                    <a:lstStyle/>
                    <a:p>
                      <a:pPr algn="r"/>
                      <a:r>
                        <a:rPr lang="en-ZA" sz="2000" dirty="0"/>
                        <a:t>1 046</a:t>
                      </a:r>
                      <a:r>
                        <a:rPr lang="en-ZA" sz="2000" baseline="0" dirty="0"/>
                        <a:t> 056</a:t>
                      </a:r>
                      <a:endParaRPr lang="en-ZA" sz="2000" dirty="0"/>
                    </a:p>
                  </a:txBody>
                  <a:tcPr/>
                </a:tc>
                <a:tc>
                  <a:txBody>
                    <a:bodyPr/>
                    <a:lstStyle/>
                    <a:p>
                      <a:pPr algn="r"/>
                      <a:r>
                        <a:rPr lang="en-ZA" sz="2000" dirty="0"/>
                        <a:t>63</a:t>
                      </a:r>
                      <a:r>
                        <a:rPr lang="en-ZA" sz="2000" baseline="0" dirty="0"/>
                        <a:t> 889</a:t>
                      </a:r>
                      <a:endParaRPr lang="en-ZA" sz="2000" dirty="0"/>
                    </a:p>
                  </a:txBody>
                  <a:tcPr/>
                </a:tc>
                <a:tc>
                  <a:txBody>
                    <a:bodyPr/>
                    <a:lstStyle/>
                    <a:p>
                      <a:pPr algn="r"/>
                      <a:r>
                        <a:rPr lang="en-ZA" sz="2000" dirty="0"/>
                        <a:t>94.2%</a:t>
                      </a:r>
                    </a:p>
                  </a:txBody>
                  <a:tcPr/>
                </a:tc>
                <a:extLst>
                  <a:ext uri="{0D108BD9-81ED-4DB2-BD59-A6C34878D82A}">
                    <a16:rowId xmlns:a16="http://schemas.microsoft.com/office/drawing/2014/main" val="10003"/>
                  </a:ext>
                </a:extLst>
              </a:tr>
              <a:tr h="581903">
                <a:tc>
                  <a:txBody>
                    <a:bodyPr/>
                    <a:lstStyle/>
                    <a:p>
                      <a:r>
                        <a:rPr lang="en-ZA" sz="2000" dirty="0"/>
                        <a:t>Oversight of MST</a:t>
                      </a:r>
                    </a:p>
                  </a:txBody>
                  <a:tcPr/>
                </a:tc>
                <a:tc>
                  <a:txBody>
                    <a:bodyPr/>
                    <a:lstStyle/>
                    <a:p>
                      <a:pPr algn="r"/>
                      <a:r>
                        <a:rPr lang="en-ZA" sz="2000" dirty="0"/>
                        <a:t>6 538</a:t>
                      </a:r>
                    </a:p>
                  </a:txBody>
                  <a:tcPr/>
                </a:tc>
                <a:tc>
                  <a:txBody>
                    <a:bodyPr/>
                    <a:lstStyle/>
                    <a:p>
                      <a:pPr algn="r"/>
                      <a:r>
                        <a:rPr lang="en-ZA" sz="2000" dirty="0"/>
                        <a:t>3 721</a:t>
                      </a:r>
                    </a:p>
                  </a:txBody>
                  <a:tcPr/>
                </a:tc>
                <a:tc>
                  <a:txBody>
                    <a:bodyPr/>
                    <a:lstStyle/>
                    <a:p>
                      <a:pPr algn="r"/>
                      <a:r>
                        <a:rPr lang="en-ZA" sz="2000" dirty="0"/>
                        <a:t>2 817</a:t>
                      </a:r>
                    </a:p>
                  </a:txBody>
                  <a:tcPr/>
                </a:tc>
                <a:tc>
                  <a:txBody>
                    <a:bodyPr/>
                    <a:lstStyle/>
                    <a:p>
                      <a:pPr algn="r"/>
                      <a:r>
                        <a:rPr lang="en-ZA" sz="2000" dirty="0"/>
                        <a:t>56.9%</a:t>
                      </a:r>
                    </a:p>
                  </a:txBody>
                  <a:tcPr/>
                </a:tc>
                <a:extLst>
                  <a:ext uri="{0D108BD9-81ED-4DB2-BD59-A6C34878D82A}">
                    <a16:rowId xmlns:a16="http://schemas.microsoft.com/office/drawing/2014/main" val="10004"/>
                  </a:ext>
                </a:extLst>
              </a:tr>
              <a:tr h="581903">
                <a:tc>
                  <a:txBody>
                    <a:bodyPr/>
                    <a:lstStyle/>
                    <a:p>
                      <a:r>
                        <a:rPr lang="en-ZA" sz="2000" dirty="0"/>
                        <a:t>NSNP: Earmarked</a:t>
                      </a:r>
                    </a:p>
                  </a:txBody>
                  <a:tcPr/>
                </a:tc>
                <a:tc>
                  <a:txBody>
                    <a:bodyPr/>
                    <a:lstStyle/>
                    <a:p>
                      <a:pPr algn="r"/>
                      <a:r>
                        <a:rPr lang="en-ZA" sz="2000" dirty="0"/>
                        <a:t>20 235</a:t>
                      </a:r>
                    </a:p>
                  </a:txBody>
                  <a:tcPr/>
                </a:tc>
                <a:tc>
                  <a:txBody>
                    <a:bodyPr/>
                    <a:lstStyle/>
                    <a:p>
                      <a:pPr algn="r"/>
                      <a:r>
                        <a:rPr lang="en-ZA" sz="2000" dirty="0"/>
                        <a:t>16 667</a:t>
                      </a:r>
                    </a:p>
                  </a:txBody>
                  <a:tcPr/>
                </a:tc>
                <a:tc>
                  <a:txBody>
                    <a:bodyPr/>
                    <a:lstStyle/>
                    <a:p>
                      <a:pPr algn="r"/>
                      <a:r>
                        <a:rPr lang="en-ZA" sz="2000" dirty="0"/>
                        <a:t>3 568</a:t>
                      </a:r>
                    </a:p>
                  </a:txBody>
                  <a:tcPr/>
                </a:tc>
                <a:tc>
                  <a:txBody>
                    <a:bodyPr/>
                    <a:lstStyle/>
                    <a:p>
                      <a:pPr algn="r"/>
                      <a:r>
                        <a:rPr lang="en-ZA" sz="2000" dirty="0"/>
                        <a:t>82.4%</a:t>
                      </a:r>
                    </a:p>
                  </a:txBody>
                  <a:tcPr/>
                </a:tc>
                <a:extLst>
                  <a:ext uri="{0D108BD9-81ED-4DB2-BD59-A6C34878D82A}">
                    <a16:rowId xmlns:a16="http://schemas.microsoft.com/office/drawing/2014/main" val="10005"/>
                  </a:ext>
                </a:extLst>
              </a:tr>
              <a:tr h="581903">
                <a:tc>
                  <a:txBody>
                    <a:bodyPr/>
                    <a:lstStyle/>
                    <a:p>
                      <a:r>
                        <a:rPr lang="en-ZA" sz="2000" b="1" dirty="0"/>
                        <a:t>Total</a:t>
                      </a:r>
                    </a:p>
                  </a:txBody>
                  <a:tcPr/>
                </a:tc>
                <a:tc>
                  <a:txBody>
                    <a:bodyPr/>
                    <a:lstStyle/>
                    <a:p>
                      <a:pPr algn="r"/>
                      <a:r>
                        <a:rPr lang="en-ZA" sz="2000" b="1" dirty="0"/>
                        <a:t>1 174</a:t>
                      </a:r>
                      <a:r>
                        <a:rPr lang="en-ZA" sz="2000" b="1" baseline="0" dirty="0"/>
                        <a:t> 058</a:t>
                      </a:r>
                      <a:endParaRPr lang="en-ZA" sz="2000" b="1" dirty="0"/>
                    </a:p>
                  </a:txBody>
                  <a:tcPr/>
                </a:tc>
                <a:tc>
                  <a:txBody>
                    <a:bodyPr/>
                    <a:lstStyle/>
                    <a:p>
                      <a:pPr algn="r"/>
                      <a:r>
                        <a:rPr lang="en-ZA" sz="2000" b="1" dirty="0"/>
                        <a:t>1 104</a:t>
                      </a:r>
                      <a:r>
                        <a:rPr lang="en-ZA" sz="2000" b="1" baseline="0" dirty="0"/>
                        <a:t> 323</a:t>
                      </a:r>
                      <a:endParaRPr lang="en-ZA" sz="2000" b="1" dirty="0"/>
                    </a:p>
                  </a:txBody>
                  <a:tcPr/>
                </a:tc>
                <a:tc>
                  <a:txBody>
                    <a:bodyPr/>
                    <a:lstStyle/>
                    <a:p>
                      <a:pPr algn="r"/>
                      <a:r>
                        <a:rPr lang="en-ZA" sz="2000" b="1" dirty="0"/>
                        <a:t>69</a:t>
                      </a:r>
                      <a:r>
                        <a:rPr lang="en-ZA" sz="2000" b="1" baseline="0" dirty="0"/>
                        <a:t> 735</a:t>
                      </a:r>
                      <a:endParaRPr lang="en-ZA" sz="2000" b="1" dirty="0"/>
                    </a:p>
                  </a:txBody>
                  <a:tcPr/>
                </a:tc>
                <a:tc>
                  <a:txBody>
                    <a:bodyPr/>
                    <a:lstStyle/>
                    <a:p>
                      <a:pPr algn="r"/>
                      <a:r>
                        <a:rPr lang="en-ZA" sz="2000" b="1" dirty="0"/>
                        <a:t>94.1%</a:t>
                      </a:r>
                    </a:p>
                  </a:txBody>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28675585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119</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3483169085"/>
              </p:ext>
            </p:extLst>
          </p:nvPr>
        </p:nvGraphicFramePr>
        <p:xfrm>
          <a:off x="0" y="980728"/>
          <a:ext cx="9144000" cy="4896544"/>
        </p:xfrm>
        <a:graphic>
          <a:graphicData uri="http://schemas.openxmlformats.org/drawingml/2006/table">
            <a:tbl>
              <a:tblPr firstRow="1" bandRow="1">
                <a:tableStyleId>{5C22544A-7EE6-4342-B048-85BDC9FD1C3A}</a:tableStyleId>
              </a:tblPr>
              <a:tblGrid>
                <a:gridCol w="4272196">
                  <a:extLst>
                    <a:ext uri="{9D8B030D-6E8A-4147-A177-3AD203B41FA5}">
                      <a16:colId xmlns:a16="http://schemas.microsoft.com/office/drawing/2014/main" val="20000"/>
                    </a:ext>
                  </a:extLst>
                </a:gridCol>
                <a:gridCol w="4871804">
                  <a:extLst>
                    <a:ext uri="{9D8B030D-6E8A-4147-A177-3AD203B41FA5}">
                      <a16:colId xmlns:a16="http://schemas.microsoft.com/office/drawing/2014/main" val="20001"/>
                    </a:ext>
                  </a:extLst>
                </a:gridCol>
              </a:tblGrid>
              <a:tr h="600522">
                <a:tc>
                  <a:txBody>
                    <a:bodyPr/>
                    <a:lstStyle/>
                    <a:p>
                      <a:pPr marL="0" algn="ctr" defTabSz="914400" rtl="0" eaLnBrk="1" latinLnBrk="0" hangingPunct="1"/>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algn="ctr"/>
                      <a:r>
                        <a:rPr lang="en-ZA" sz="2000" dirty="0"/>
                        <a:t>MITIGATORY MEASURES/PROGRESS</a:t>
                      </a:r>
                      <a:endParaRPr lang="en-ZA" sz="2000" dirty="0">
                        <a:solidFill>
                          <a:schemeClr val="tx1"/>
                        </a:solidFill>
                        <a:latin typeface="+mn-lt"/>
                      </a:endParaRPr>
                    </a:p>
                  </a:txBody>
                  <a:tcPr marL="91431" marR="91431" marT="45721" marB="45721"/>
                </a:tc>
                <a:extLst>
                  <a:ext uri="{0D108BD9-81ED-4DB2-BD59-A6C34878D82A}">
                    <a16:rowId xmlns:a16="http://schemas.microsoft.com/office/drawing/2014/main" val="10000"/>
                  </a:ext>
                </a:extLst>
              </a:tr>
              <a:tr h="4296022">
                <a:tc>
                  <a:txBody>
                    <a:bodyPr/>
                    <a:lstStyle/>
                    <a:p>
                      <a:pPr algn="just"/>
                      <a:r>
                        <a:rPr lang="en-ZA" sz="2000" b="1" dirty="0"/>
                        <a:t>Workbooks</a:t>
                      </a:r>
                      <a:r>
                        <a:rPr lang="en-ZA" sz="2000" dirty="0"/>
                        <a:t>: Underspending is due to non filling of posts due to the COVID 19 pandemic</a:t>
                      </a:r>
                    </a:p>
                    <a:p>
                      <a:pPr algn="just"/>
                      <a:endParaRPr lang="en-ZA" sz="2000" dirty="0"/>
                    </a:p>
                    <a:p>
                      <a:pPr algn="just"/>
                      <a:r>
                        <a:rPr lang="en-ZA" sz="2000" b="1" dirty="0"/>
                        <a:t>Other Earmarked</a:t>
                      </a:r>
                      <a:r>
                        <a:rPr lang="en-ZA" sz="2000" dirty="0"/>
                        <a:t>: underspending due to  reduction in physical monitoring</a:t>
                      </a:r>
                      <a:r>
                        <a:rPr lang="en-ZA" sz="2000" baseline="0" dirty="0"/>
                        <a:t> </a:t>
                      </a:r>
                      <a:r>
                        <a:rPr lang="en-ZA" sz="2000" dirty="0"/>
                        <a:t>of provinces for PED’s as well as providing support which was restricted by COVID19 lockdown implemented.</a:t>
                      </a:r>
                      <a:endParaRPr lang="en-ZA" sz="2000" b="1" kern="1200" dirty="0">
                        <a:solidFill>
                          <a:schemeClr val="tx1"/>
                        </a:solidFill>
                        <a:latin typeface="+mn-lt"/>
                        <a:ea typeface="+mn-ea"/>
                        <a:cs typeface="Arial" panose="020B0604020202020204" pitchFamily="34" charset="0"/>
                      </a:endParaRPr>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kern="1200" dirty="0">
                          <a:solidFill>
                            <a:schemeClr val="tx1"/>
                          </a:solidFill>
                          <a:latin typeface="+mn-lt"/>
                          <a:ea typeface="+mn-ea"/>
                          <a:cs typeface="Arial" panose="020B0604020202020204" pitchFamily="34" charset="0"/>
                        </a:rPr>
                        <a:t>The</a:t>
                      </a:r>
                      <a:r>
                        <a:rPr lang="en-US" sz="2000" b="0" kern="1200" baseline="0" dirty="0">
                          <a:solidFill>
                            <a:schemeClr val="tx1"/>
                          </a:solidFill>
                          <a:latin typeface="+mn-lt"/>
                          <a:ea typeface="+mn-ea"/>
                          <a:cs typeface="Arial" panose="020B0604020202020204" pitchFamily="34" charset="0"/>
                        </a:rPr>
                        <a:t> Department </a:t>
                      </a:r>
                      <a:r>
                        <a:rPr lang="en-US" sz="2000" kern="1200" baseline="0" dirty="0">
                          <a:solidFill>
                            <a:schemeClr val="tx1"/>
                          </a:solidFill>
                          <a:latin typeface="+mn-lt"/>
                          <a:ea typeface="+mn-ea"/>
                          <a:cs typeface="Arial" panose="020B0604020202020204" pitchFamily="34" charset="0"/>
                        </a:rPr>
                        <a:t>is gradually filling posts that couldn’t be filled due to the COVID lockdown</a:t>
                      </a:r>
                      <a:endParaRPr lang="en-US" sz="2000" kern="1200" dirty="0">
                        <a:solidFill>
                          <a:srgbClr val="FF0000"/>
                        </a:solidFill>
                        <a:latin typeface="+mn-lt"/>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baseline="0" dirty="0">
                        <a:solidFill>
                          <a:schemeClr val="tx1"/>
                        </a:solidFill>
                        <a:latin typeface="+mn-lt"/>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baseline="0" dirty="0">
                        <a:solidFill>
                          <a:schemeClr val="tx1"/>
                        </a:solidFill>
                        <a:latin typeface="+mn-lt"/>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baseline="0" dirty="0">
                          <a:solidFill>
                            <a:schemeClr val="tx1"/>
                          </a:solidFill>
                          <a:latin typeface="+mn-lt"/>
                          <a:ea typeface="+mn-ea"/>
                          <a:cs typeface="Arial" panose="020B0604020202020204" pitchFamily="34" charset="0"/>
                        </a:rPr>
                        <a:t>Other Earmarked: </a:t>
                      </a:r>
                      <a:r>
                        <a:rPr lang="en-US" sz="2000" kern="1200" dirty="0">
                          <a:solidFill>
                            <a:schemeClr val="tx1"/>
                          </a:solidFill>
                          <a:latin typeface="+mn-lt"/>
                          <a:ea typeface="+mn-ea"/>
                          <a:cs typeface="Arial" panose="020B0604020202020204" pitchFamily="34" charset="0"/>
                        </a:rPr>
                        <a:t>Monitoring of Provinces is done more and more virtually. Some of the funds will be diverted to ICT procurement in order to boost virtual processes</a:t>
                      </a:r>
                    </a:p>
                  </a:txBody>
                  <a:tcPr marL="91431" marR="91431" marT="45721" marB="45721"/>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61389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096890610"/>
              </p:ext>
            </p:extLst>
          </p:nvPr>
        </p:nvGraphicFramePr>
        <p:xfrm>
          <a:off x="0" y="1128418"/>
          <a:ext cx="9108504" cy="4676846"/>
        </p:xfrm>
        <a:graphic>
          <a:graphicData uri="http://schemas.openxmlformats.org/drawingml/2006/table">
            <a:tbl>
              <a:tblPr/>
              <a:tblGrid>
                <a:gridCol w="1134729">
                  <a:extLst>
                    <a:ext uri="{9D8B030D-6E8A-4147-A177-3AD203B41FA5}">
                      <a16:colId xmlns:a16="http://schemas.microsoft.com/office/drawing/2014/main" val="2441903584"/>
                    </a:ext>
                  </a:extLst>
                </a:gridCol>
                <a:gridCol w="828046">
                  <a:extLst>
                    <a:ext uri="{9D8B030D-6E8A-4147-A177-3AD203B41FA5}">
                      <a16:colId xmlns:a16="http://schemas.microsoft.com/office/drawing/2014/main" val="1854410040"/>
                    </a:ext>
                  </a:extLst>
                </a:gridCol>
                <a:gridCol w="1134729">
                  <a:extLst>
                    <a:ext uri="{9D8B030D-6E8A-4147-A177-3AD203B41FA5}">
                      <a16:colId xmlns:a16="http://schemas.microsoft.com/office/drawing/2014/main" val="982007430"/>
                    </a:ext>
                  </a:extLst>
                </a:gridCol>
                <a:gridCol w="1502750">
                  <a:extLst>
                    <a:ext uri="{9D8B030D-6E8A-4147-A177-3AD203B41FA5}">
                      <a16:colId xmlns:a16="http://schemas.microsoft.com/office/drawing/2014/main" val="3999946701"/>
                    </a:ext>
                  </a:extLst>
                </a:gridCol>
                <a:gridCol w="1502750">
                  <a:extLst>
                    <a:ext uri="{9D8B030D-6E8A-4147-A177-3AD203B41FA5}">
                      <a16:colId xmlns:a16="http://schemas.microsoft.com/office/drawing/2014/main" val="1321522119"/>
                    </a:ext>
                  </a:extLst>
                </a:gridCol>
                <a:gridCol w="1502750">
                  <a:extLst>
                    <a:ext uri="{9D8B030D-6E8A-4147-A177-3AD203B41FA5}">
                      <a16:colId xmlns:a16="http://schemas.microsoft.com/office/drawing/2014/main" val="1640838551"/>
                    </a:ext>
                  </a:extLst>
                </a:gridCol>
                <a:gridCol w="1502750">
                  <a:extLst>
                    <a:ext uri="{9D8B030D-6E8A-4147-A177-3AD203B41FA5}">
                      <a16:colId xmlns:a16="http://schemas.microsoft.com/office/drawing/2014/main" val="1760869372"/>
                    </a:ext>
                  </a:extLst>
                </a:gridCol>
              </a:tblGrid>
              <a:tr h="3600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175393316"/>
                  </a:ext>
                </a:extLst>
              </a:tr>
              <a:tr h="908527">
                <a:tc rowSpan="2">
                  <a:txBody>
                    <a:bodyPr/>
                    <a:lstStyle/>
                    <a:p>
                      <a:pPr algn="l" fontAlgn="t"/>
                      <a:r>
                        <a:rPr lang="en-GB" sz="1000" b="1" i="0" u="sng" strike="noStrike" dirty="0">
                          <a:solidFill>
                            <a:srgbClr val="0563C1"/>
                          </a:solidFill>
                          <a:effectLst/>
                          <a:latin typeface="Arial" panose="020B0604020202020204" pitchFamily="34" charset="0"/>
                        </a:rPr>
                        <a:t>1.1.2 Number of reports on misconduct cases resolved within 90 days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Quarterly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4 </a:t>
                      </a:r>
                      <a:br>
                        <a:rPr lang="en-ZA" sz="1000" b="1" i="0" u="none" strike="noStrike" dirty="0">
                          <a:solidFill>
                            <a:srgbClr val="000000"/>
                          </a:solidFill>
                          <a:effectLst/>
                          <a:latin typeface="Arial" panose="020B0604020202020204" pitchFamily="34" charset="0"/>
                        </a:rPr>
                      </a:b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099518209"/>
                  </a:ext>
                </a:extLst>
              </a:tr>
              <a:tr h="720080">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0"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53278026"/>
                  </a:ext>
                </a:extLst>
              </a:tr>
              <a:tr h="864096">
                <a:tc rowSpan="2">
                  <a:txBody>
                    <a:bodyPr/>
                    <a:lstStyle/>
                    <a:p>
                      <a:pPr algn="l" fontAlgn="t"/>
                      <a:r>
                        <a:rPr lang="en-GB" sz="1000" b="1" i="0" u="sng" strike="noStrike" dirty="0">
                          <a:solidFill>
                            <a:srgbClr val="0563C1"/>
                          </a:solidFill>
                          <a:effectLst/>
                          <a:latin typeface="Arial" panose="020B0604020202020204" pitchFamily="34" charset="0"/>
                        </a:rPr>
                        <a:t>1.1.3 Number of capacity building programmes offered to the DBE officials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4975" marR="4975" marT="49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4975" marR="4975" marT="497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a:t>
                      </a:r>
                      <a:br>
                        <a:rPr lang="en-ZA" sz="1000" b="1" i="0" u="none" strike="noStrike" dirty="0">
                          <a:solidFill>
                            <a:srgbClr val="000000"/>
                          </a:solidFill>
                          <a:effectLst/>
                          <a:latin typeface="Arial" panose="020B0604020202020204" pitchFamily="34" charset="0"/>
                        </a:rPr>
                      </a:b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fr-FR" sz="1000" b="1" i="0" u="none" strike="noStrike" dirty="0">
                          <a:solidFill>
                            <a:srgbClr val="000000"/>
                          </a:solidFill>
                          <a:effectLst/>
                          <a:latin typeface="Arial" panose="020B0604020202020204" pitchFamily="34" charset="0"/>
                        </a:rPr>
                        <a:t>Q1: 0</a:t>
                      </a:r>
                    </a:p>
                    <a:p>
                      <a:pPr algn="l" fontAlgn="t"/>
                      <a:r>
                        <a:rPr lang="fr-FR" sz="1000" b="1" i="0" u="none" strike="noStrike" dirty="0">
                          <a:solidFill>
                            <a:srgbClr val="000000"/>
                          </a:solidFill>
                          <a:effectLst/>
                          <a:latin typeface="Arial" panose="020B0604020202020204" pitchFamily="34" charset="0"/>
                        </a:rPr>
                        <a:t>Q2: 2</a:t>
                      </a:r>
                    </a:p>
                    <a:p>
                      <a:pPr algn="l" fontAlgn="t"/>
                      <a:r>
                        <a:rPr lang="fr-FR" sz="1000" b="1" i="0" u="none" strike="noStrike" dirty="0">
                          <a:solidFill>
                            <a:srgbClr val="000000"/>
                          </a:solidFill>
                          <a:effectLst/>
                          <a:latin typeface="Arial" panose="020B0604020202020204" pitchFamily="34" charset="0"/>
                        </a:rPr>
                        <a:t>Q3: 13</a:t>
                      </a:r>
                    </a:p>
                    <a:p>
                      <a:pPr algn="l" fontAlgn="t"/>
                      <a:r>
                        <a:rPr lang="fr-FR" sz="1000" b="1" i="0" u="none" strike="noStrike" dirty="0">
                          <a:solidFill>
                            <a:srgbClr val="000000"/>
                          </a:solidFill>
                          <a:effectLst/>
                          <a:latin typeface="Arial" panose="020B0604020202020204" pitchFamily="34" charset="0"/>
                        </a:rPr>
                        <a:t>Q4: 4</a:t>
                      </a:r>
                    </a:p>
                    <a:p>
                      <a:pPr algn="l" fontAlgn="t"/>
                      <a:r>
                        <a:rPr lang="fr-FR" sz="1000" b="1" i="0" u="none" strike="noStrike" dirty="0">
                          <a:solidFill>
                            <a:srgbClr val="000000"/>
                          </a:solidFill>
                          <a:effectLst/>
                          <a:latin typeface="Arial" panose="020B0604020202020204" pitchFamily="34" charset="0"/>
                        </a:rPr>
                        <a:t>Total: 19</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GB" sz="1000" b="1" i="0" u="none" strike="noStrike" dirty="0">
                          <a:solidFill>
                            <a:srgbClr val="000000"/>
                          </a:solidFill>
                          <a:effectLst/>
                          <a:latin typeface="Arial" panose="020B0604020202020204" pitchFamily="34" charset="0"/>
                        </a:rPr>
                        <a:t>The additional training programmes were addressing training needs identified by officials through the PMDS as articulated in the Personal Development Plans.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Not applicable</a:t>
                      </a:r>
                    </a:p>
                    <a:p>
                      <a:pPr algn="l" fontAlgn="t"/>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66557354"/>
                  </a:ext>
                </a:extLst>
              </a:tr>
              <a:tr h="1509484">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4</a:t>
                      </a:r>
                      <a:r>
                        <a:rPr lang="en-GB" sz="1000" b="0" i="0" u="none" strike="noStrike" baseline="0" dirty="0">
                          <a:solidFill>
                            <a:srgbClr val="000000"/>
                          </a:solidFill>
                          <a:effectLst/>
                          <a:latin typeface="Arial" panose="020B0604020202020204" pitchFamily="34" charset="0"/>
                        </a:rPr>
                        <a:t> </a:t>
                      </a:r>
                      <a:r>
                        <a:rPr lang="en-GB" sz="1000" b="0" i="0" u="none" strike="noStrike" dirty="0">
                          <a:solidFill>
                            <a:srgbClr val="000000"/>
                          </a:solidFill>
                          <a:effectLst/>
                          <a:latin typeface="Arial" panose="020B0604020202020204" pitchFamily="34" charset="0"/>
                        </a:rPr>
                        <a:t>Courses were attended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64870147"/>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9101394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028384" cy="504056"/>
          </a:xfrm>
        </p:spPr>
        <p:txBody>
          <a:bodyPr>
            <a:normAutofit fontScale="90000"/>
          </a:bodyPr>
          <a:lstStyle/>
          <a:p>
            <a:r>
              <a:rPr lang="en-US" dirty="0"/>
              <a:t>DETAILS OF TRANSFERS AGAINST ACTUAL </a:t>
            </a:r>
            <a:br>
              <a:rPr lang="en-US" dirty="0"/>
            </a:br>
            <a:r>
              <a:rPr lang="en-US" dirty="0"/>
              <a:t>EXPENDITURE FOR THE 2020/21 FINANCIAL YEAR</a:t>
            </a:r>
            <a:br>
              <a:rPr 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8202661"/>
              </p:ext>
            </p:extLst>
          </p:nvPr>
        </p:nvGraphicFramePr>
        <p:xfrm>
          <a:off x="-2" y="908050"/>
          <a:ext cx="9144001" cy="4911090"/>
        </p:xfrm>
        <a:graphic>
          <a:graphicData uri="http://schemas.openxmlformats.org/drawingml/2006/table">
            <a:tbl>
              <a:tblPr firstRow="1" bandRow="1">
                <a:tableStyleId>{5C22544A-7EE6-4342-B048-85BDC9FD1C3A}</a:tableStyleId>
              </a:tblPr>
              <a:tblGrid>
                <a:gridCol w="2798732">
                  <a:extLst>
                    <a:ext uri="{9D8B030D-6E8A-4147-A177-3AD203B41FA5}">
                      <a16:colId xmlns:a16="http://schemas.microsoft.com/office/drawing/2014/main" val="20000"/>
                    </a:ext>
                  </a:extLst>
                </a:gridCol>
                <a:gridCol w="1571118">
                  <a:extLst>
                    <a:ext uri="{9D8B030D-6E8A-4147-A177-3AD203B41FA5}">
                      <a16:colId xmlns:a16="http://schemas.microsoft.com/office/drawing/2014/main" val="20001"/>
                    </a:ext>
                  </a:extLst>
                </a:gridCol>
                <a:gridCol w="1585063">
                  <a:extLst>
                    <a:ext uri="{9D8B030D-6E8A-4147-A177-3AD203B41FA5}">
                      <a16:colId xmlns:a16="http://schemas.microsoft.com/office/drawing/2014/main" val="20002"/>
                    </a:ext>
                  </a:extLst>
                </a:gridCol>
                <a:gridCol w="1531203">
                  <a:extLst>
                    <a:ext uri="{9D8B030D-6E8A-4147-A177-3AD203B41FA5}">
                      <a16:colId xmlns:a16="http://schemas.microsoft.com/office/drawing/2014/main" val="20003"/>
                    </a:ext>
                  </a:extLst>
                </a:gridCol>
                <a:gridCol w="1657885">
                  <a:extLst>
                    <a:ext uri="{9D8B030D-6E8A-4147-A177-3AD203B41FA5}">
                      <a16:colId xmlns:a16="http://schemas.microsoft.com/office/drawing/2014/main" val="20004"/>
                    </a:ext>
                  </a:extLst>
                </a:gridCol>
              </a:tblGrid>
              <a:tr h="0">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600" u="none" strike="noStrike" kern="1200" dirty="0">
                          <a:solidFill>
                            <a:schemeClr val="bg1"/>
                          </a:solidFill>
                          <a:latin typeface="+mn-lt"/>
                          <a:cs typeface="Arial" panose="020B0604020202020204" pitchFamily="34" charset="0"/>
                        </a:rPr>
                        <a:t>SERVICE</a:t>
                      </a:r>
                      <a:endParaRPr lang="en-US" sz="1600" b="1" i="0" u="none" strike="noStrike" kern="1200" dirty="0">
                        <a:solidFill>
                          <a:schemeClr val="bg1"/>
                        </a:solidFill>
                        <a:latin typeface="+mn-lt"/>
                        <a:ea typeface="+mn-ea"/>
                        <a:cs typeface="Arial" panose="020B0604020202020204" pitchFamily="34" charset="0"/>
                      </a:endParaRPr>
                    </a:p>
                  </a:txBody>
                  <a:tcPr marL="0" marR="0" marT="0" marB="0" anchor="ctr"/>
                </a:tc>
                <a:tc gridSpan="3">
                  <a:txBody>
                    <a:bodyPr/>
                    <a:lstStyle/>
                    <a:p>
                      <a:endParaRPr lang="en-ZA" sz="1600" dirty="0">
                        <a:latin typeface="+mn-lt"/>
                        <a:cs typeface="Arial" panose="020B0604020202020204" pitchFamily="34" charset="0"/>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82550" algn="ctr" defTabSz="914400" rtl="0" eaLnBrk="1" fontAlgn="t" latinLnBrk="0" hangingPunct="1">
                        <a:lnSpc>
                          <a:spcPct val="100000"/>
                        </a:lnSpc>
                        <a:spcBef>
                          <a:spcPts val="0"/>
                        </a:spcBef>
                        <a:spcAft>
                          <a:spcPts val="0"/>
                        </a:spcAft>
                        <a:buClrTx/>
                        <a:buSzTx/>
                        <a:buFontTx/>
                        <a:buNone/>
                        <a:tabLst>
                          <a:tab pos="273050" algn="l"/>
                          <a:tab pos="355600" algn="l"/>
                        </a:tabLst>
                        <a:defRPr/>
                      </a:pPr>
                      <a:r>
                        <a:rPr lang="en-US" sz="1600" u="none" strike="noStrike" kern="1200" noProof="0" dirty="0">
                          <a:solidFill>
                            <a:schemeClr val="bg1"/>
                          </a:solidFill>
                          <a:latin typeface="+mn-lt"/>
                          <a:cs typeface="Arial" panose="020B0604020202020204" pitchFamily="34" charset="0"/>
                        </a:rPr>
                        <a:t>Expenditure as % of Appropriation</a:t>
                      </a:r>
                      <a:endParaRPr lang="en-US" sz="1600" b="1" i="0" u="none" strike="noStrike" kern="1200" noProof="0" dirty="0">
                        <a:solidFill>
                          <a:schemeClr val="bg1"/>
                        </a:solidFill>
                        <a:latin typeface="+mn-lt"/>
                        <a:ea typeface="+mn-ea"/>
                        <a:cs typeface="Arial" panose="020B0604020202020204" pitchFamily="34" charset="0"/>
                      </a:endParaRPr>
                    </a:p>
                  </a:txBody>
                  <a:tcPr marL="0" marR="0" marT="0" marB="0" anchor="ctr"/>
                </a:tc>
                <a:extLst>
                  <a:ext uri="{0D108BD9-81ED-4DB2-BD59-A6C34878D82A}">
                    <a16:rowId xmlns:a16="http://schemas.microsoft.com/office/drawing/2014/main" val="10000"/>
                  </a:ext>
                </a:extLst>
              </a:tr>
              <a:tr h="0">
                <a:tc vMerge="1">
                  <a:txBody>
                    <a:bodyPr/>
                    <a:lstStyle/>
                    <a:p>
                      <a:endParaRPr lang="en-GB"/>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600" b="1" u="none" strike="noStrike" kern="1200" dirty="0">
                          <a:solidFill>
                            <a:schemeClr val="tx1"/>
                          </a:solidFill>
                          <a:latin typeface="+mn-lt"/>
                          <a:cs typeface="Arial" panose="020B0604020202020204" pitchFamily="34" charset="0"/>
                        </a:rPr>
                        <a:t>APPROPRIATION</a:t>
                      </a:r>
                      <a:endParaRPr lang="en-US" sz="1600" b="1" i="0" u="none" strike="noStrike" kern="1200" dirty="0">
                        <a:solidFill>
                          <a:schemeClr val="tx1"/>
                        </a:solidFill>
                        <a:latin typeface="+mn-lt"/>
                        <a:ea typeface="+mn-ea"/>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600" b="1" u="none" strike="noStrike" kern="1200" dirty="0">
                          <a:solidFill>
                            <a:schemeClr val="tx1"/>
                          </a:solidFill>
                          <a:latin typeface="+mn-lt"/>
                          <a:cs typeface="Arial" panose="020B0604020202020204" pitchFamily="34" charset="0"/>
                        </a:rPr>
                        <a:t>ACTUAL EXPENDITURE</a:t>
                      </a:r>
                      <a:endParaRPr lang="en-US" sz="1600" b="1" i="0" u="none" strike="noStrike" kern="1200" dirty="0">
                        <a:solidFill>
                          <a:schemeClr val="tx1"/>
                        </a:solidFill>
                        <a:latin typeface="+mn-lt"/>
                        <a:ea typeface="+mn-ea"/>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600" b="1" u="none" strike="noStrike" kern="1200" dirty="0">
                          <a:solidFill>
                            <a:schemeClr val="tx1"/>
                          </a:solidFill>
                          <a:latin typeface="+mn-lt"/>
                          <a:cs typeface="Arial" panose="020B0604020202020204" pitchFamily="34" charset="0"/>
                        </a:rPr>
                        <a:t>VARIANCE</a:t>
                      </a:r>
                      <a:endParaRPr lang="en-US" sz="1600" b="1" i="0" u="none" strike="noStrike" kern="1200" dirty="0">
                        <a:solidFill>
                          <a:schemeClr val="tx1"/>
                        </a:solidFill>
                        <a:latin typeface="+mn-lt"/>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val="10001"/>
                  </a:ext>
                </a:extLst>
              </a:tr>
              <a:tr h="0">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600" b="1" u="none" strike="noStrike" kern="1200" dirty="0">
                          <a:solidFill>
                            <a:schemeClr val="tx1"/>
                          </a:solidFill>
                          <a:latin typeface="+mn-lt"/>
                          <a:cs typeface="Arial" panose="020B0604020202020204" pitchFamily="34" charset="0"/>
                        </a:rPr>
                        <a:t>R’000</a:t>
                      </a:r>
                      <a:endParaRPr lang="en-US" sz="1600" b="1" i="0" u="none" strike="noStrike" kern="1200" dirty="0">
                        <a:solidFill>
                          <a:schemeClr val="tx1"/>
                        </a:solidFill>
                        <a:latin typeface="+mn-lt"/>
                        <a:ea typeface="+mn-ea"/>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600" b="1" u="none" strike="noStrike" kern="1200" dirty="0">
                          <a:solidFill>
                            <a:schemeClr val="tx1"/>
                          </a:solidFill>
                          <a:latin typeface="+mn-lt"/>
                          <a:cs typeface="Arial" panose="020B0604020202020204" pitchFamily="34" charset="0"/>
                        </a:rPr>
                        <a:t>R’000</a:t>
                      </a:r>
                      <a:endParaRPr lang="en-US" sz="1600" b="1" i="0" u="none" strike="noStrike" kern="1200" dirty="0">
                        <a:solidFill>
                          <a:schemeClr val="tx1"/>
                        </a:solidFill>
                        <a:latin typeface="+mn-lt"/>
                        <a:ea typeface="+mn-ea"/>
                        <a:cs typeface="Arial" panose="020B060402020202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600" b="1" u="none" strike="noStrike" kern="1200" dirty="0">
                          <a:solidFill>
                            <a:schemeClr val="tx1"/>
                          </a:solidFill>
                          <a:latin typeface="+mn-lt"/>
                          <a:cs typeface="Arial" panose="020B0604020202020204" pitchFamily="34" charset="0"/>
                        </a:rPr>
                        <a:t>R’000</a:t>
                      </a:r>
                      <a:endParaRPr lang="en-US" sz="1600" b="1" i="0" u="none" strike="noStrike" kern="1200" dirty="0">
                        <a:solidFill>
                          <a:schemeClr val="tx1"/>
                        </a:solidFill>
                        <a:latin typeface="+mn-lt"/>
                        <a:ea typeface="+mn-ea"/>
                        <a:cs typeface="Arial" panose="020B0604020202020204" pitchFamily="34" charset="0"/>
                      </a:endParaRPr>
                    </a:p>
                  </a:txBody>
                  <a:tcPr marL="0" marR="0" marT="0" marB="0" anchor="ct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a:ln>
                            <a:noFill/>
                          </a:ln>
                          <a:effectLst/>
                          <a:latin typeface="+mn-lt"/>
                          <a:cs typeface="Arial" panose="020B0604020202020204" pitchFamily="34" charset="0"/>
                        </a:rPr>
                        <a:t>Transfers to Public Entities</a:t>
                      </a:r>
                      <a:endParaRPr kumimoji="0" lang="en-US" sz="16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b="1" u="none" strike="noStrike" kern="1200" cap="none" normalizeH="0" baseline="0" dirty="0">
                          <a:ln>
                            <a:noFill/>
                          </a:ln>
                          <a:effectLst/>
                          <a:latin typeface="+mn-lt"/>
                          <a:cs typeface="Arial" panose="020B0604020202020204" pitchFamily="34" charset="0"/>
                        </a:rPr>
                        <a:t>149 735</a:t>
                      </a:r>
                      <a:endParaRPr kumimoji="0" lang="en-ZA" sz="1600" b="1"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b="1" u="none" strike="noStrike" kern="1200" cap="none" normalizeH="0" baseline="0" dirty="0">
                          <a:ln>
                            <a:noFill/>
                          </a:ln>
                          <a:effectLst/>
                          <a:latin typeface="+mn-lt"/>
                          <a:cs typeface="Arial" panose="020B0604020202020204" pitchFamily="34" charset="0"/>
                        </a:rPr>
                        <a:t>149 735</a:t>
                      </a:r>
                      <a:endParaRPr kumimoji="0" lang="en-ZA" sz="1600" b="1"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b="1" u="none" strike="noStrike" kern="1200" cap="none" normalizeH="0" baseline="0" dirty="0">
                          <a:ln>
                            <a:noFill/>
                          </a:ln>
                          <a:effectLst/>
                          <a:latin typeface="+mn-lt"/>
                          <a:cs typeface="Arial" panose="020B0604020202020204" pitchFamily="34" charset="0"/>
                        </a:rPr>
                        <a:t>0</a:t>
                      </a:r>
                      <a:endParaRPr kumimoji="0" lang="en-ZA" sz="1600" b="1"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b="1" u="none" strike="noStrike" kern="1200" cap="none" normalizeH="0" baseline="0" dirty="0">
                          <a:ln>
                            <a:noFill/>
                          </a:ln>
                          <a:effectLst/>
                          <a:latin typeface="+mn-lt"/>
                          <a:cs typeface="Arial" panose="020B0604020202020204" pitchFamily="34" charset="0"/>
                        </a:rPr>
                        <a:t>100.0%</a:t>
                      </a:r>
                      <a:endParaRPr kumimoji="0" lang="en-ZA" sz="1600" b="1"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0">
                <a:tc>
                  <a:txBody>
                    <a:bodyPr/>
                    <a:lstStyle/>
                    <a:p>
                      <a:pPr marL="182880" algn="l" defTabSz="914400" rtl="0" eaLnBrk="1" fontAlgn="b" latinLnBrk="0" hangingPunct="1"/>
                      <a:r>
                        <a:rPr lang="en-ZA" sz="1600" u="none" strike="noStrike" kern="1200" dirty="0">
                          <a:latin typeface="+mn-lt"/>
                          <a:cs typeface="Arial" panose="020B0604020202020204" pitchFamily="34" charset="0"/>
                        </a:rPr>
                        <a:t>UMALUSI</a:t>
                      </a:r>
                      <a:endParaRPr lang="en-ZA" sz="1600" b="0" i="0" u="none" strike="noStrike" kern="1200" dirty="0">
                        <a:solidFill>
                          <a:schemeClr val="tx1"/>
                        </a:solidFill>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136 404</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136 404</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100.0%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04"/>
                  </a:ext>
                </a:extLst>
              </a:tr>
              <a:tr h="0">
                <a:tc>
                  <a:txBody>
                    <a:bodyPr/>
                    <a:lstStyle/>
                    <a:p>
                      <a:pPr marL="182880" algn="l" defTabSz="914400" rtl="0" eaLnBrk="1" fontAlgn="b" latinLnBrk="0" hangingPunct="1"/>
                      <a:r>
                        <a:rPr lang="en-ZA" sz="1600" u="none" strike="noStrike" kern="1200" dirty="0">
                          <a:latin typeface="+mn-lt"/>
                          <a:cs typeface="Arial" panose="020B0604020202020204" pitchFamily="34" charset="0"/>
                        </a:rPr>
                        <a:t>ETDP SETA </a:t>
                      </a:r>
                      <a:endParaRPr lang="en-ZA" sz="1600" b="0" i="0" u="none" strike="noStrike" kern="1200" dirty="0">
                        <a:solidFill>
                          <a:schemeClr val="tx1"/>
                        </a:solidFill>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453</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453</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100.0%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05"/>
                  </a:ext>
                </a:extLst>
              </a:tr>
              <a:tr h="0">
                <a:tc>
                  <a:txBody>
                    <a:bodyPr/>
                    <a:lstStyle/>
                    <a:p>
                      <a:pPr marL="182880" algn="l" defTabSz="914400" rtl="0" eaLnBrk="1" fontAlgn="b" latinLnBrk="0" hangingPunct="1"/>
                      <a:r>
                        <a:rPr lang="en-ZA" sz="1600" u="none" strike="noStrike" kern="1200" dirty="0">
                          <a:latin typeface="+mn-lt"/>
                          <a:cs typeface="Arial" panose="020B0604020202020204" pitchFamily="34" charset="0"/>
                        </a:rPr>
                        <a:t>SACE</a:t>
                      </a:r>
                      <a:endParaRPr lang="en-ZA" sz="1600" b="0" i="0" u="none" strike="noStrike" kern="1200" dirty="0">
                        <a:solidFill>
                          <a:schemeClr val="tx1"/>
                        </a:solidFill>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12 878</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12 878</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100.0%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a:ln>
                            <a:noFill/>
                          </a:ln>
                          <a:effectLst/>
                          <a:latin typeface="+mn-lt"/>
                          <a:cs typeface="Arial" panose="020B0604020202020204" pitchFamily="34" charset="0"/>
                        </a:rPr>
                        <a:t>Other Transfers</a:t>
                      </a:r>
                      <a:endParaRPr kumimoji="0" lang="en-US" sz="16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b="1" u="none" strike="noStrike" kern="1200" cap="none" normalizeH="0" baseline="0" dirty="0">
                          <a:ln>
                            <a:noFill/>
                          </a:ln>
                          <a:effectLst/>
                          <a:latin typeface="+mn-lt"/>
                          <a:cs typeface="Arial" panose="020B0604020202020204" pitchFamily="34" charset="0"/>
                        </a:rPr>
                        <a:t>1 448 213</a:t>
                      </a:r>
                      <a:endParaRPr kumimoji="0" lang="en-ZA" sz="1600" b="1"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b="1" u="none" strike="noStrike" kern="1200" cap="none" normalizeH="0" baseline="0" dirty="0">
                          <a:ln>
                            <a:noFill/>
                          </a:ln>
                          <a:effectLst/>
                          <a:latin typeface="+mn-lt"/>
                          <a:cs typeface="Arial" panose="020B0604020202020204" pitchFamily="34" charset="0"/>
                        </a:rPr>
                        <a:t>1 441 272</a:t>
                      </a:r>
                      <a:endParaRPr kumimoji="0" lang="en-ZA" sz="1600" b="1"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b="1" u="none" strike="noStrike" kern="1200" cap="none" normalizeH="0" baseline="0" dirty="0">
                          <a:ln>
                            <a:noFill/>
                          </a:ln>
                          <a:effectLst/>
                          <a:latin typeface="+mn-lt"/>
                          <a:cs typeface="Arial" panose="020B0604020202020204" pitchFamily="34" charset="0"/>
                        </a:rPr>
                        <a:t>6 941</a:t>
                      </a:r>
                      <a:endParaRPr kumimoji="0" lang="en-ZA" sz="1600" b="1"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b="1" u="none" strike="noStrike" kern="1200" cap="none" normalizeH="0" baseline="0" dirty="0">
                          <a:ln>
                            <a:noFill/>
                          </a:ln>
                          <a:effectLst/>
                          <a:latin typeface="+mn-lt"/>
                          <a:cs typeface="Arial" panose="020B0604020202020204" pitchFamily="34" charset="0"/>
                        </a:rPr>
                        <a:t>99.5%</a:t>
                      </a:r>
                      <a:endParaRPr kumimoji="0" lang="en-ZA" sz="1600" b="1"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600" u="none" strike="noStrike" dirty="0">
                          <a:latin typeface="+mn-lt"/>
                          <a:cs typeface="Arial" panose="020B0604020202020204" pitchFamily="34" charset="0"/>
                        </a:rPr>
                        <a:t>NSFAS: Fundza Lushaka Bursaries</a:t>
                      </a:r>
                      <a:endParaRPr lang="en-GB" sz="16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1 291 606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1 291 606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0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100.0%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08"/>
                  </a:ext>
                </a:extLst>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600" u="none" strike="noStrike" dirty="0">
                          <a:latin typeface="+mn-lt"/>
                          <a:cs typeface="Arial" panose="020B0604020202020204" pitchFamily="34" charset="0"/>
                        </a:rPr>
                        <a:t>UNESCO Membership Fees</a:t>
                      </a:r>
                      <a:endParaRPr lang="en-GB" sz="1600" b="1" i="0" u="none" strike="noStrike" baseline="30000"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17 091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13 829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3 262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80.9%</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600" u="none" strike="noStrike" dirty="0">
                          <a:latin typeface="+mn-lt"/>
                          <a:cs typeface="Arial" panose="020B0604020202020204" pitchFamily="34" charset="0"/>
                        </a:rPr>
                        <a:t>ADEA</a:t>
                      </a:r>
                      <a:endParaRPr lang="en-GB" sz="16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155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151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4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97.4%</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10"/>
                  </a:ext>
                </a:extLst>
              </a:tr>
              <a:tr h="0">
                <a:tc>
                  <a:txBody>
                    <a:bodyPr/>
                    <a:lstStyle/>
                    <a:p>
                      <a:pPr marL="182880" algn="l" fontAlgn="b"/>
                      <a:r>
                        <a:rPr lang="en-GB" sz="1600" u="none" strike="noStrike" dirty="0">
                          <a:latin typeface="+mn-lt"/>
                          <a:cs typeface="Arial" panose="020B0604020202020204" pitchFamily="34" charset="0"/>
                        </a:rPr>
                        <a:t>Household</a:t>
                      </a:r>
                      <a:endParaRPr lang="en-GB" sz="16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2 071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2 050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21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99.0%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11"/>
                  </a:ext>
                </a:extLst>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600" u="none" strike="noStrike" dirty="0">
                          <a:latin typeface="+mn-lt"/>
                          <a:cs typeface="Arial" panose="020B0604020202020204" pitchFamily="34" charset="0"/>
                        </a:rPr>
                        <a:t>Childline South Africa</a:t>
                      </a:r>
                      <a:endParaRPr lang="en-GB" sz="1600" b="0" i="0" u="none" strike="noStrike" dirty="0">
                        <a:solidFill>
                          <a:schemeClr val="tx1"/>
                        </a:solidFill>
                        <a:latin typeface="+mn-lt"/>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73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73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0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100.0%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12"/>
                  </a:ext>
                </a:extLst>
              </a:tr>
              <a:tr h="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defTabSz="914400" rtl="0" eaLnBrk="1" fontAlgn="b" latinLnBrk="0" hangingPunct="1"/>
                      <a:r>
                        <a:rPr lang="en-US" sz="1600" u="none" strike="noStrike" kern="1200" dirty="0">
                          <a:latin typeface="+mn-lt"/>
                          <a:cs typeface="Arial" panose="020B0604020202020204" pitchFamily="34" charset="0"/>
                        </a:rPr>
                        <a:t>Guidance Counseling &amp; Youth Development Centre: Malawi</a:t>
                      </a:r>
                      <a:endParaRPr lang="en-US" sz="1600" b="0" i="0" u="none" strike="noStrike" kern="1200" dirty="0">
                        <a:solidFill>
                          <a:schemeClr val="tx1"/>
                        </a:solidFill>
                        <a:latin typeface="+mn-lt"/>
                        <a:ea typeface=""/>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193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0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193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0.0%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13"/>
                  </a:ext>
                </a:extLst>
              </a:tr>
              <a:tr h="0">
                <a:tc>
                  <a:txBody>
                    <a:bodyPr/>
                    <a:lstStyle/>
                    <a:p>
                      <a:pPr marL="182880" algn="l" defTabSz="914400" rtl="0" eaLnBrk="1" fontAlgn="b" latinLnBrk="0" hangingPunct="1"/>
                      <a:r>
                        <a:rPr lang="en-GB" sz="1600" u="none" strike="noStrike" kern="1200" dirty="0">
                          <a:latin typeface="+mn-lt"/>
                          <a:cs typeface="Arial" panose="020B0604020202020204" pitchFamily="34" charset="0"/>
                        </a:rPr>
                        <a:t> SACMEQ</a:t>
                      </a:r>
                      <a:endParaRPr lang="en-GB" sz="1600" b="0" i="0" u="none" strike="noStrike" kern="1200" dirty="0">
                        <a:solidFill>
                          <a:schemeClr val="tx1"/>
                        </a:solidFill>
                        <a:latin typeface="+mn-lt"/>
                        <a:ea typeface=""/>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3 461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0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3 461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0.0%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14"/>
                  </a:ext>
                </a:extLst>
              </a:tr>
              <a:tr h="0">
                <a:tc>
                  <a:txBody>
                    <a:bodyPr/>
                    <a:lstStyle/>
                    <a:p>
                      <a:pPr marL="182880" algn="l" defTabSz="914400" rtl="0" eaLnBrk="1" fontAlgn="b" latinLnBrk="0" hangingPunct="1"/>
                      <a:r>
                        <a:rPr lang="en-GB" sz="1600" u="none" strike="noStrike" kern="1200" dirty="0">
                          <a:latin typeface="+mn-lt"/>
                          <a:cs typeface="Arial" panose="020B0604020202020204" pitchFamily="34" charset="0"/>
                        </a:rPr>
                        <a:t>NECT</a:t>
                      </a:r>
                      <a:endParaRPr lang="en-GB" sz="1600" b="0" i="0" u="none" strike="noStrike" kern="1200" dirty="0">
                        <a:solidFill>
                          <a:schemeClr val="tx1"/>
                        </a:solidFill>
                        <a:latin typeface="+mn-lt"/>
                        <a:ea typeface=""/>
                        <a:cs typeface="Arial" panose="020B0604020202020204" pitchFamily="34" charset="0"/>
                      </a:endParaRPr>
                    </a:p>
                  </a:txBody>
                  <a:tcPr marL="9525" marR="9525" marT="952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133 563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             133 563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0   </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600" u="none" strike="noStrike" kern="1200" cap="none" normalizeH="0" baseline="0" dirty="0">
                          <a:ln>
                            <a:noFill/>
                          </a:ln>
                          <a:effectLst/>
                          <a:latin typeface="+mn-lt"/>
                          <a:cs typeface="Arial" panose="020B0604020202020204" pitchFamily="34" charset="0"/>
                        </a:rPr>
                        <a:t>100.0%</a:t>
                      </a:r>
                      <a:endParaRPr kumimoji="0" lang="en-ZA" sz="1600" b="0" i="0" u="none" strike="noStrike" kern="1200" cap="none" normalizeH="0" baseline="0" dirty="0">
                        <a:ln>
                          <a:noFill/>
                        </a:ln>
                        <a:solidFill>
                          <a:schemeClr val="tx1"/>
                        </a:solidFill>
                        <a:effectLst/>
                        <a:latin typeface="+mn-lt"/>
                        <a:ea typeface=""/>
                        <a:cs typeface="Arial" panose="020B0604020202020204" pitchFamily="34" charset="0"/>
                      </a:endParaRPr>
                    </a:p>
                  </a:txBody>
                  <a:tcPr marL="6350" marR="6350" marT="6350" marB="0" anchor="b"/>
                </a:tc>
                <a:extLst>
                  <a:ext uri="{0D108BD9-81ED-4DB2-BD59-A6C34878D82A}">
                    <a16:rowId xmlns:a16="http://schemas.microsoft.com/office/drawing/2014/main" val="10015"/>
                  </a:ext>
                </a:extLst>
              </a:tr>
            </a:tbl>
          </a:graphicData>
        </a:graphic>
      </p:graphicFrame>
      <p:sp>
        <p:nvSpPr>
          <p:cNvPr id="3" name="Slide Number Placeholder 2"/>
          <p:cNvSpPr>
            <a:spLocks noGrp="1"/>
          </p:cNvSpPr>
          <p:nvPr>
            <p:ph type="sldNum" sz="quarter" idx="12"/>
          </p:nvPr>
        </p:nvSpPr>
        <p:spPr/>
        <p:txBody>
          <a:bodyPr/>
          <a:lstStyle/>
          <a:p>
            <a:fld id="{E2C0AE55-7E06-4976-960B-3D98813CB3CF}" type="slidenum">
              <a:rPr lang="en-ZA" smtClean="0"/>
              <a:pPr/>
              <a:t>120</a:t>
            </a:fld>
            <a:endParaRPr lang="en-ZA" dirty="0"/>
          </a:p>
        </p:txBody>
      </p:sp>
      <p:pic>
        <p:nvPicPr>
          <p:cNvPr id="5" name="Picture 4"/>
          <p:cNvPicPr>
            <a:picLocks noChangeAspect="1"/>
          </p:cNvPicPr>
          <p:nvPr/>
        </p:nvPicPr>
        <p:blipFill>
          <a:blip r:embed="rId4"/>
          <a:stretch>
            <a:fillRect/>
          </a:stretch>
        </p:blipFill>
        <p:spPr>
          <a:xfrm>
            <a:off x="-1" y="6419159"/>
            <a:ext cx="1547665" cy="438839"/>
          </a:xfrm>
          <a:prstGeom prst="rect">
            <a:avLst/>
          </a:prstGeom>
        </p:spPr>
      </p:pic>
    </p:spTree>
    <p:custDataLst>
      <p:tags r:id="rId1"/>
    </p:custDataLst>
    <p:extLst>
      <p:ext uri="{BB962C8B-B14F-4D97-AF65-F5344CB8AC3E}">
        <p14:creationId xmlns:p14="http://schemas.microsoft.com/office/powerpoint/2010/main" val="2492563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normAutofit/>
          </a:bodyPr>
          <a:lstStyle/>
          <a:p>
            <a:r>
              <a:rPr lang="en-ZA" altLang="en-US" dirty="0"/>
              <a:t>EXPENDITURE ON ASIDI MARCH 2021</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121</a:t>
            </a:fld>
            <a:endParaRPr lang="en-ZA" dirty="0"/>
          </a:p>
        </p:txBody>
      </p:sp>
      <p:pic>
        <p:nvPicPr>
          <p:cNvPr id="4" name="Picture 3"/>
          <p:cNvPicPr>
            <a:picLocks noChangeAspect="1"/>
          </p:cNvPicPr>
          <p:nvPr/>
        </p:nvPicPr>
        <p:blipFill>
          <a:blip r:embed="rId4"/>
          <a:stretch>
            <a:fillRect/>
          </a:stretch>
        </p:blipFill>
        <p:spPr>
          <a:xfrm>
            <a:off x="0" y="6356350"/>
            <a:ext cx="1691680" cy="5016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45096558"/>
              </p:ext>
            </p:extLst>
          </p:nvPr>
        </p:nvGraphicFramePr>
        <p:xfrm>
          <a:off x="-1" y="1052731"/>
          <a:ext cx="9144000" cy="4968556"/>
        </p:xfrm>
        <a:graphic>
          <a:graphicData uri="http://schemas.openxmlformats.org/drawingml/2006/table">
            <a:tbl>
              <a:tblPr firstRow="1" bandRow="1">
                <a:tableStyleId>{5C22544A-7EE6-4342-B048-85BDC9FD1C3A}</a:tableStyleId>
              </a:tblPr>
              <a:tblGrid>
                <a:gridCol w="3217334">
                  <a:extLst>
                    <a:ext uri="{9D8B030D-6E8A-4147-A177-3AD203B41FA5}">
                      <a16:colId xmlns:a16="http://schemas.microsoft.com/office/drawing/2014/main" val="20000"/>
                    </a:ext>
                  </a:extLst>
                </a:gridCol>
                <a:gridCol w="1669976">
                  <a:extLst>
                    <a:ext uri="{9D8B030D-6E8A-4147-A177-3AD203B41FA5}">
                      <a16:colId xmlns:a16="http://schemas.microsoft.com/office/drawing/2014/main" val="20001"/>
                    </a:ext>
                  </a:extLst>
                </a:gridCol>
                <a:gridCol w="1547357">
                  <a:extLst>
                    <a:ext uri="{9D8B030D-6E8A-4147-A177-3AD203B41FA5}">
                      <a16:colId xmlns:a16="http://schemas.microsoft.com/office/drawing/2014/main" val="20002"/>
                    </a:ext>
                  </a:extLst>
                </a:gridCol>
                <a:gridCol w="1290436">
                  <a:extLst>
                    <a:ext uri="{9D8B030D-6E8A-4147-A177-3AD203B41FA5}">
                      <a16:colId xmlns:a16="http://schemas.microsoft.com/office/drawing/2014/main" val="20003"/>
                    </a:ext>
                  </a:extLst>
                </a:gridCol>
                <a:gridCol w="1418897">
                  <a:extLst>
                    <a:ext uri="{9D8B030D-6E8A-4147-A177-3AD203B41FA5}">
                      <a16:colId xmlns:a16="http://schemas.microsoft.com/office/drawing/2014/main" val="1767513113"/>
                    </a:ext>
                  </a:extLst>
                </a:gridCol>
              </a:tblGrid>
              <a:tr h="944436">
                <a:tc>
                  <a:txBody>
                    <a:bodyPr/>
                    <a:lstStyle/>
                    <a:p>
                      <a:r>
                        <a:rPr lang="en-ZA" sz="2000" dirty="0"/>
                        <a:t>Economic Classification</a:t>
                      </a:r>
                    </a:p>
                  </a:txBody>
                  <a:tcPr/>
                </a:tc>
                <a:tc>
                  <a:txBody>
                    <a:bodyPr/>
                    <a:lstStyle/>
                    <a:p>
                      <a:pPr algn="r"/>
                      <a:r>
                        <a:rPr lang="en-ZA" sz="2000" b="1" dirty="0"/>
                        <a:t>Budget</a:t>
                      </a:r>
                    </a:p>
                    <a:p>
                      <a:pPr algn="r"/>
                      <a:r>
                        <a:rPr lang="en-ZA" sz="2000" b="1" dirty="0"/>
                        <a:t>R’000</a:t>
                      </a:r>
                    </a:p>
                  </a:txBody>
                  <a:tcPr/>
                </a:tc>
                <a:tc>
                  <a:txBody>
                    <a:bodyPr/>
                    <a:lstStyle/>
                    <a:p>
                      <a:pPr algn="r"/>
                      <a:r>
                        <a:rPr lang="en-ZA" sz="2000" b="1" dirty="0"/>
                        <a:t>Expenditure</a:t>
                      </a:r>
                    </a:p>
                    <a:p>
                      <a:pPr algn="r"/>
                      <a:r>
                        <a:rPr lang="en-ZA" sz="2000" b="1" dirty="0"/>
                        <a:t>R’000</a:t>
                      </a:r>
                    </a:p>
                  </a:txBody>
                  <a:tcPr/>
                </a:tc>
                <a:tc>
                  <a:txBody>
                    <a:bodyPr/>
                    <a:lstStyle/>
                    <a:p>
                      <a:pPr algn="r"/>
                      <a:r>
                        <a:rPr lang="en-ZA" sz="2000" b="1" dirty="0"/>
                        <a:t>Variances</a:t>
                      </a:r>
                    </a:p>
                    <a:p>
                      <a:pPr algn="r"/>
                      <a:r>
                        <a:rPr lang="en-ZA" sz="2000" b="1" dirty="0"/>
                        <a:t>R’000</a:t>
                      </a:r>
                    </a:p>
                  </a:txBody>
                  <a:tcPr/>
                </a:tc>
                <a:tc>
                  <a:txBody>
                    <a:bodyPr/>
                    <a:lstStyle/>
                    <a:p>
                      <a:pPr algn="r"/>
                      <a:r>
                        <a:rPr lang="en-ZA" sz="2000" b="1" dirty="0"/>
                        <a:t>% Spent</a:t>
                      </a:r>
                    </a:p>
                  </a:txBody>
                  <a:tcPr/>
                </a:tc>
                <a:extLst>
                  <a:ext uri="{0D108BD9-81ED-4DB2-BD59-A6C34878D82A}">
                    <a16:rowId xmlns:a16="http://schemas.microsoft.com/office/drawing/2014/main" val="10000"/>
                  </a:ext>
                </a:extLst>
              </a:tr>
              <a:tr h="533812">
                <a:tc>
                  <a:txBody>
                    <a:bodyPr/>
                    <a:lstStyle/>
                    <a:p>
                      <a:r>
                        <a:rPr lang="en-ZA" sz="2000" dirty="0"/>
                        <a:t>Compensation of Employees</a:t>
                      </a:r>
                    </a:p>
                  </a:txBody>
                  <a:tcPr/>
                </a:tc>
                <a:tc>
                  <a:txBody>
                    <a:bodyPr/>
                    <a:lstStyle/>
                    <a:p>
                      <a:pPr algn="r"/>
                      <a:r>
                        <a:rPr lang="en-ZA" sz="2000" dirty="0"/>
                        <a:t>6 730</a:t>
                      </a:r>
                    </a:p>
                  </a:txBody>
                  <a:tcPr/>
                </a:tc>
                <a:tc>
                  <a:txBody>
                    <a:bodyPr/>
                    <a:lstStyle/>
                    <a:p>
                      <a:pPr algn="r"/>
                      <a:r>
                        <a:rPr lang="en-ZA" sz="2000" dirty="0"/>
                        <a:t>8 242</a:t>
                      </a:r>
                    </a:p>
                  </a:txBody>
                  <a:tcPr/>
                </a:tc>
                <a:tc>
                  <a:txBody>
                    <a:bodyPr/>
                    <a:lstStyle/>
                    <a:p>
                      <a:pPr algn="r"/>
                      <a:r>
                        <a:rPr lang="en-ZA" sz="2000" dirty="0"/>
                        <a:t>(1 512)</a:t>
                      </a:r>
                    </a:p>
                  </a:txBody>
                  <a:tcPr/>
                </a:tc>
                <a:tc>
                  <a:txBody>
                    <a:bodyPr/>
                    <a:lstStyle/>
                    <a:p>
                      <a:pPr algn="r"/>
                      <a:r>
                        <a:rPr lang="en-ZA" sz="2000" dirty="0"/>
                        <a:t>122.5%</a:t>
                      </a:r>
                    </a:p>
                  </a:txBody>
                  <a:tcPr/>
                </a:tc>
                <a:extLst>
                  <a:ext uri="{0D108BD9-81ED-4DB2-BD59-A6C34878D82A}">
                    <a16:rowId xmlns:a16="http://schemas.microsoft.com/office/drawing/2014/main" val="10001"/>
                  </a:ext>
                </a:extLst>
              </a:tr>
              <a:tr h="533812">
                <a:tc>
                  <a:txBody>
                    <a:bodyPr/>
                    <a:lstStyle/>
                    <a:p>
                      <a:r>
                        <a:rPr lang="en-ZA" sz="2000" dirty="0"/>
                        <a:t>Goods and Services</a:t>
                      </a:r>
                    </a:p>
                  </a:txBody>
                  <a:tcPr/>
                </a:tc>
                <a:tc>
                  <a:txBody>
                    <a:bodyPr/>
                    <a:lstStyle/>
                    <a:p>
                      <a:pPr algn="r"/>
                      <a:r>
                        <a:rPr lang="en-ZA" sz="2000" dirty="0"/>
                        <a:t>178</a:t>
                      </a:r>
                      <a:r>
                        <a:rPr lang="en-ZA" sz="2000" baseline="0" dirty="0"/>
                        <a:t> 037</a:t>
                      </a:r>
                      <a:endParaRPr lang="en-ZA" sz="2000" dirty="0"/>
                    </a:p>
                  </a:txBody>
                  <a:tcPr/>
                </a:tc>
                <a:tc>
                  <a:txBody>
                    <a:bodyPr/>
                    <a:lstStyle/>
                    <a:p>
                      <a:pPr algn="r"/>
                      <a:r>
                        <a:rPr lang="en-ZA" sz="2000" dirty="0"/>
                        <a:t>377</a:t>
                      </a:r>
                      <a:r>
                        <a:rPr lang="en-ZA" sz="2000" baseline="0" dirty="0"/>
                        <a:t> 124</a:t>
                      </a:r>
                      <a:endParaRPr lang="en-ZA" sz="2000" dirty="0"/>
                    </a:p>
                  </a:txBody>
                  <a:tcPr/>
                </a:tc>
                <a:tc>
                  <a:txBody>
                    <a:bodyPr/>
                    <a:lstStyle/>
                    <a:p>
                      <a:pPr algn="r"/>
                      <a:r>
                        <a:rPr lang="en-ZA" sz="2000" dirty="0"/>
                        <a:t>(199</a:t>
                      </a:r>
                      <a:r>
                        <a:rPr lang="en-ZA" sz="2000" baseline="0" dirty="0"/>
                        <a:t> 087)</a:t>
                      </a:r>
                      <a:endParaRPr lang="en-ZA" sz="2000" dirty="0"/>
                    </a:p>
                  </a:txBody>
                  <a:tcPr/>
                </a:tc>
                <a:tc>
                  <a:txBody>
                    <a:bodyPr/>
                    <a:lstStyle/>
                    <a:p>
                      <a:pPr algn="r"/>
                      <a:r>
                        <a:rPr lang="en-ZA" sz="2000" dirty="0"/>
                        <a:t>211.8%</a:t>
                      </a:r>
                    </a:p>
                  </a:txBody>
                  <a:tcPr/>
                </a:tc>
                <a:extLst>
                  <a:ext uri="{0D108BD9-81ED-4DB2-BD59-A6C34878D82A}">
                    <a16:rowId xmlns:a16="http://schemas.microsoft.com/office/drawing/2014/main" val="10002"/>
                  </a:ext>
                </a:extLst>
              </a:tr>
              <a:tr h="533812">
                <a:tc>
                  <a:txBody>
                    <a:bodyPr/>
                    <a:lstStyle/>
                    <a:p>
                      <a:r>
                        <a:rPr lang="en-ZA" sz="2000" dirty="0"/>
                        <a:t>Interest on Rent and Land</a:t>
                      </a:r>
                    </a:p>
                  </a:txBody>
                  <a:tcPr/>
                </a:tc>
                <a:tc>
                  <a:txBody>
                    <a:bodyPr/>
                    <a:lstStyle/>
                    <a:p>
                      <a:pPr algn="r"/>
                      <a:r>
                        <a:rPr lang="en-ZA" sz="2000" dirty="0"/>
                        <a:t>245</a:t>
                      </a:r>
                    </a:p>
                  </a:txBody>
                  <a:tcPr/>
                </a:tc>
                <a:tc>
                  <a:txBody>
                    <a:bodyPr/>
                    <a:lstStyle/>
                    <a:p>
                      <a:pPr algn="r"/>
                      <a:r>
                        <a:rPr lang="en-ZA" sz="2000" dirty="0"/>
                        <a:t>244</a:t>
                      </a:r>
                    </a:p>
                  </a:txBody>
                  <a:tcPr/>
                </a:tc>
                <a:tc>
                  <a:txBody>
                    <a:bodyPr/>
                    <a:lstStyle/>
                    <a:p>
                      <a:pPr algn="r"/>
                      <a:r>
                        <a:rPr lang="en-ZA" sz="2000" dirty="0"/>
                        <a:t>1</a:t>
                      </a:r>
                    </a:p>
                  </a:txBody>
                  <a:tcPr/>
                </a:tc>
                <a:tc>
                  <a:txBody>
                    <a:bodyPr/>
                    <a:lstStyle/>
                    <a:p>
                      <a:pPr algn="r"/>
                      <a:r>
                        <a:rPr lang="en-ZA" sz="2000" dirty="0"/>
                        <a:t>99.6%</a:t>
                      </a:r>
                    </a:p>
                  </a:txBody>
                  <a:tcPr/>
                </a:tc>
                <a:extLst>
                  <a:ext uri="{0D108BD9-81ED-4DB2-BD59-A6C34878D82A}">
                    <a16:rowId xmlns:a16="http://schemas.microsoft.com/office/drawing/2014/main" val="3413541425"/>
                  </a:ext>
                </a:extLst>
              </a:tr>
              <a:tr h="944436">
                <a:tc>
                  <a:txBody>
                    <a:bodyPr/>
                    <a:lstStyle/>
                    <a:p>
                      <a:r>
                        <a:rPr lang="en-ZA" sz="2000" dirty="0"/>
                        <a:t>Building and Other Fixed Structures</a:t>
                      </a:r>
                    </a:p>
                  </a:txBody>
                  <a:tcPr/>
                </a:tc>
                <a:tc>
                  <a:txBody>
                    <a:bodyPr/>
                    <a:lstStyle/>
                    <a:p>
                      <a:pPr algn="r"/>
                      <a:r>
                        <a:rPr lang="en-ZA" sz="2000" dirty="0"/>
                        <a:t>1 598</a:t>
                      </a:r>
                      <a:r>
                        <a:rPr lang="en-ZA" sz="2000" baseline="0" dirty="0"/>
                        <a:t> 949</a:t>
                      </a:r>
                      <a:endParaRPr lang="en-ZA" sz="2000" dirty="0"/>
                    </a:p>
                  </a:txBody>
                  <a:tcPr/>
                </a:tc>
                <a:tc>
                  <a:txBody>
                    <a:bodyPr/>
                    <a:lstStyle/>
                    <a:p>
                      <a:pPr algn="r"/>
                      <a:r>
                        <a:rPr lang="en-ZA" sz="2000" dirty="0"/>
                        <a:t>1</a:t>
                      </a:r>
                      <a:r>
                        <a:rPr lang="en-ZA" sz="2000" baseline="0" dirty="0"/>
                        <a:t> 074 909</a:t>
                      </a:r>
                      <a:endParaRPr lang="en-ZA" sz="2000" dirty="0"/>
                    </a:p>
                  </a:txBody>
                  <a:tcPr/>
                </a:tc>
                <a:tc>
                  <a:txBody>
                    <a:bodyPr/>
                    <a:lstStyle/>
                    <a:p>
                      <a:pPr algn="r"/>
                      <a:r>
                        <a:rPr lang="en-ZA" sz="2000" dirty="0"/>
                        <a:t>524</a:t>
                      </a:r>
                      <a:r>
                        <a:rPr lang="en-ZA" sz="2000" baseline="0" dirty="0"/>
                        <a:t> 040</a:t>
                      </a:r>
                      <a:endParaRPr lang="en-ZA" sz="2000" dirty="0"/>
                    </a:p>
                  </a:txBody>
                  <a:tcPr/>
                </a:tc>
                <a:tc>
                  <a:txBody>
                    <a:bodyPr/>
                    <a:lstStyle/>
                    <a:p>
                      <a:pPr algn="r"/>
                      <a:r>
                        <a:rPr lang="en-ZA" sz="2000" dirty="0"/>
                        <a:t>67.2%</a:t>
                      </a:r>
                    </a:p>
                  </a:txBody>
                  <a:tcPr/>
                </a:tc>
                <a:extLst>
                  <a:ext uri="{0D108BD9-81ED-4DB2-BD59-A6C34878D82A}">
                    <a16:rowId xmlns:a16="http://schemas.microsoft.com/office/drawing/2014/main" val="10003"/>
                  </a:ext>
                </a:extLst>
              </a:tr>
              <a:tr h="944436">
                <a:tc>
                  <a:txBody>
                    <a:bodyPr/>
                    <a:lstStyle/>
                    <a:p>
                      <a:r>
                        <a:rPr lang="en-ZA" sz="2000" dirty="0"/>
                        <a:t>Software and Intangible  Assets</a:t>
                      </a:r>
                    </a:p>
                  </a:txBody>
                  <a:tcPr/>
                </a:tc>
                <a:tc>
                  <a:txBody>
                    <a:bodyPr/>
                    <a:lstStyle/>
                    <a:p>
                      <a:pPr algn="r"/>
                      <a:r>
                        <a:rPr lang="en-ZA" sz="2000" dirty="0"/>
                        <a:t>2 994</a:t>
                      </a:r>
                    </a:p>
                  </a:txBody>
                  <a:tcPr/>
                </a:tc>
                <a:tc>
                  <a:txBody>
                    <a:bodyPr/>
                    <a:lstStyle/>
                    <a:p>
                      <a:pPr algn="r"/>
                      <a:r>
                        <a:rPr lang="en-ZA" sz="2000" dirty="0"/>
                        <a:t>2 994</a:t>
                      </a:r>
                    </a:p>
                  </a:txBody>
                  <a:tcPr/>
                </a:tc>
                <a:tc>
                  <a:txBody>
                    <a:bodyPr/>
                    <a:lstStyle/>
                    <a:p>
                      <a:pPr algn="r"/>
                      <a:r>
                        <a:rPr lang="en-ZA" sz="2000" dirty="0"/>
                        <a:t>0</a:t>
                      </a:r>
                    </a:p>
                  </a:txBody>
                  <a:tcPr/>
                </a:tc>
                <a:tc>
                  <a:txBody>
                    <a:bodyPr/>
                    <a:lstStyle/>
                    <a:p>
                      <a:pPr algn="r"/>
                      <a:r>
                        <a:rPr lang="en-ZA" sz="2000" dirty="0"/>
                        <a:t>100.0%</a:t>
                      </a:r>
                    </a:p>
                  </a:txBody>
                  <a:tcPr/>
                </a:tc>
                <a:extLst>
                  <a:ext uri="{0D108BD9-81ED-4DB2-BD59-A6C34878D82A}">
                    <a16:rowId xmlns:a16="http://schemas.microsoft.com/office/drawing/2014/main" val="2553555917"/>
                  </a:ext>
                </a:extLst>
              </a:tr>
              <a:tr h="533812">
                <a:tc>
                  <a:txBody>
                    <a:bodyPr/>
                    <a:lstStyle/>
                    <a:p>
                      <a:r>
                        <a:rPr lang="en-ZA" sz="2000" b="1" dirty="0"/>
                        <a:t>Total</a:t>
                      </a:r>
                    </a:p>
                  </a:txBody>
                  <a:tcPr/>
                </a:tc>
                <a:tc>
                  <a:txBody>
                    <a:bodyPr/>
                    <a:lstStyle/>
                    <a:p>
                      <a:pPr algn="r"/>
                      <a:r>
                        <a:rPr lang="en-ZA" sz="2000" b="1" dirty="0"/>
                        <a:t>1 786 955 </a:t>
                      </a:r>
                    </a:p>
                  </a:txBody>
                  <a:tcPr/>
                </a:tc>
                <a:tc>
                  <a:txBody>
                    <a:bodyPr/>
                    <a:lstStyle/>
                    <a:p>
                      <a:pPr algn="r"/>
                      <a:r>
                        <a:rPr lang="en-ZA" sz="2000" b="1" dirty="0"/>
                        <a:t>1</a:t>
                      </a:r>
                      <a:r>
                        <a:rPr lang="en-ZA" sz="2000" b="1" baseline="0" dirty="0"/>
                        <a:t> 463 513</a:t>
                      </a:r>
                      <a:endParaRPr lang="en-ZA" sz="2000" b="1" dirty="0"/>
                    </a:p>
                  </a:txBody>
                  <a:tcPr/>
                </a:tc>
                <a:tc>
                  <a:txBody>
                    <a:bodyPr/>
                    <a:lstStyle/>
                    <a:p>
                      <a:pPr algn="r"/>
                      <a:r>
                        <a:rPr lang="en-ZA" sz="2000" b="1" dirty="0"/>
                        <a:t>323</a:t>
                      </a:r>
                      <a:r>
                        <a:rPr lang="en-ZA" sz="2000" b="1" baseline="0" dirty="0"/>
                        <a:t> 442</a:t>
                      </a:r>
                      <a:endParaRPr lang="en-ZA" sz="2000" b="1" dirty="0"/>
                    </a:p>
                  </a:txBody>
                  <a:tcPr/>
                </a:tc>
                <a:tc>
                  <a:txBody>
                    <a:bodyPr/>
                    <a:lstStyle/>
                    <a:p>
                      <a:pPr algn="r"/>
                      <a:r>
                        <a:rPr lang="en-ZA" sz="2000" b="1" dirty="0"/>
                        <a:t>81.9%</a:t>
                      </a:r>
                    </a:p>
                  </a:txBody>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35632722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 </a:t>
            </a:r>
          </a:p>
        </p:txBody>
      </p:sp>
      <p:sp>
        <p:nvSpPr>
          <p:cNvPr id="8" name="Content Placeholder 7"/>
          <p:cNvSpPr>
            <a:spLocks noGrp="1"/>
          </p:cNvSpPr>
          <p:nvPr>
            <p:ph idx="1"/>
          </p:nvPr>
        </p:nvSpPr>
        <p:spPr/>
        <p:txBody>
          <a:bodyPr/>
          <a:lstStyle/>
          <a:p>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122</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4038206217"/>
              </p:ext>
            </p:extLst>
          </p:nvPr>
        </p:nvGraphicFramePr>
        <p:xfrm>
          <a:off x="0" y="908720"/>
          <a:ext cx="9180004" cy="4754884"/>
        </p:xfrm>
        <a:graphic>
          <a:graphicData uri="http://schemas.openxmlformats.org/drawingml/2006/table">
            <a:tbl>
              <a:tblPr firstRow="1" bandRow="1">
                <a:tableStyleId>{5C22544A-7EE6-4342-B048-85BDC9FD1C3A}</a:tableStyleId>
              </a:tblPr>
              <a:tblGrid>
                <a:gridCol w="4951460">
                  <a:extLst>
                    <a:ext uri="{9D8B030D-6E8A-4147-A177-3AD203B41FA5}">
                      <a16:colId xmlns:a16="http://schemas.microsoft.com/office/drawing/2014/main" val="20000"/>
                    </a:ext>
                  </a:extLst>
                </a:gridCol>
                <a:gridCol w="4228544">
                  <a:extLst>
                    <a:ext uri="{9D8B030D-6E8A-4147-A177-3AD203B41FA5}">
                      <a16:colId xmlns:a16="http://schemas.microsoft.com/office/drawing/2014/main" val="20001"/>
                    </a:ext>
                  </a:extLst>
                </a:gridCol>
              </a:tblGrid>
              <a:tr h="0">
                <a:tc>
                  <a:txBody>
                    <a:bodyPr/>
                    <a:lstStyle/>
                    <a:p>
                      <a:pPr marL="0" algn="ctr" defTabSz="914400" rtl="0" eaLnBrk="1" latinLnBrk="0" hangingPunct="1">
                        <a:lnSpc>
                          <a:spcPct val="100000"/>
                        </a:lnSpc>
                      </a:pPr>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algn="ctr">
                        <a:lnSpc>
                          <a:spcPct val="100000"/>
                        </a:lnSpc>
                      </a:pPr>
                      <a:r>
                        <a:rPr lang="en-ZA" sz="2000" dirty="0"/>
                        <a:t>MITIGATORY MEASURES/PROGRESS</a:t>
                      </a:r>
                      <a:endParaRPr lang="en-ZA" sz="2000" dirty="0">
                        <a:solidFill>
                          <a:schemeClr val="tx1"/>
                        </a:solidFill>
                        <a:latin typeface="+mn-lt"/>
                      </a:endParaRPr>
                    </a:p>
                  </a:txBody>
                  <a:tcPr marL="91431" marR="91431" marT="45721" marB="45721"/>
                </a:tc>
                <a:extLst>
                  <a:ext uri="{0D108BD9-81ED-4DB2-BD59-A6C34878D82A}">
                    <a16:rowId xmlns:a16="http://schemas.microsoft.com/office/drawing/2014/main" val="10000"/>
                  </a:ext>
                </a:extLst>
              </a:tr>
              <a:tr h="0">
                <a:tc>
                  <a:txBody>
                    <a:bodyPr/>
                    <a:lstStyle/>
                    <a:p>
                      <a:pPr marL="0" marR="0" lvl="0" indent="0" algn="just" defTabSz="914400" rtl="0" eaLnBrk="1" fontAlgn="t" latinLnBrk="0" hangingPunct="1">
                        <a:lnSpc>
                          <a:spcPct val="100000"/>
                        </a:lnSpc>
                        <a:spcBef>
                          <a:spcPts val="0"/>
                        </a:spcBef>
                        <a:spcAft>
                          <a:spcPts val="0"/>
                        </a:spcAft>
                        <a:buClrTx/>
                        <a:buSzTx/>
                        <a:buFont typeface="Wingdings"/>
                        <a:buNone/>
                        <a:tabLst/>
                        <a:defRPr/>
                      </a:pPr>
                      <a:r>
                        <a:rPr lang="en-ZA" sz="2000" b="1" kern="1200" dirty="0">
                          <a:solidFill>
                            <a:schemeClr val="tx1"/>
                          </a:solidFill>
                          <a:latin typeface="+mn-lt"/>
                          <a:ea typeface="+mn-ea"/>
                          <a:cs typeface="Arial" panose="020B0604020202020204" pitchFamily="34" charset="0"/>
                        </a:rPr>
                        <a:t>Underspending on the ASIDI allocation</a:t>
                      </a:r>
                    </a:p>
                    <a:p>
                      <a:pPr algn="just">
                        <a:lnSpc>
                          <a:spcPct val="100000"/>
                        </a:lnSpc>
                      </a:pPr>
                      <a:r>
                        <a:rPr lang="en-ZA" sz="2000" dirty="0"/>
                        <a:t>Underspending is due to Schools Infrastructure Backlogs Grant as most construction sites started </a:t>
                      </a:r>
                      <a:r>
                        <a:rPr lang="en-ZA" sz="2000" dirty="0">
                          <a:highlight>
                            <a:srgbClr val="FFFF00"/>
                          </a:highlight>
                        </a:rPr>
                        <a:t>operating</a:t>
                      </a:r>
                      <a:r>
                        <a:rPr lang="en-ZA" sz="2000" dirty="0"/>
                        <a:t> at Lockdown Level 2 of Covid19.</a:t>
                      </a:r>
                    </a:p>
                    <a:p>
                      <a:pPr algn="just">
                        <a:lnSpc>
                          <a:spcPct val="100000"/>
                        </a:lnSpc>
                      </a:pPr>
                      <a:endParaRPr lang="en-ZA" sz="2000" dirty="0"/>
                    </a:p>
                    <a:p>
                      <a:pPr algn="just">
                        <a:lnSpc>
                          <a:spcPct val="100000"/>
                        </a:lnSpc>
                      </a:pPr>
                      <a:r>
                        <a:rPr lang="en-GB" sz="2000" kern="1200" baseline="0" noProof="0" dirty="0">
                          <a:solidFill>
                            <a:schemeClr val="tx1"/>
                          </a:solidFill>
                          <a:latin typeface="+mn-lt"/>
                          <a:ea typeface="+mn-ea"/>
                          <a:cs typeface="Arial" panose="020B0604020202020204" pitchFamily="34" charset="0"/>
                        </a:rPr>
                        <a:t>COVID-19 hard lockdown stopped all construction projects.  About 30% of the year was lost in terms of construction.  After the hard lockdown, several contractors were in financial trouble as they could not pay sub-contractors during the lockdown.  As factories were also closed, the industry experienced a shortage of roof sheeting and cement. </a:t>
                      </a:r>
                      <a:endParaRPr lang="en-ZA" sz="2000" b="1" dirty="0"/>
                    </a:p>
                  </a:txBody>
                  <a:tcPr marL="91431" marR="91431" marT="45721" marB="45721"/>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kern="1200" baseline="0" noProof="0" dirty="0">
                          <a:solidFill>
                            <a:schemeClr val="tx1"/>
                          </a:solidFill>
                          <a:latin typeface="+mn-lt"/>
                          <a:ea typeface="+mn-ea"/>
                          <a:cs typeface="Arial" panose="020B0604020202020204" pitchFamily="34" charset="0"/>
                        </a:rPr>
                        <a:t>The DBE is now meeting weekly with Implementing Agents to track progress and to facilitate special measures to accelerate delivery on SAFE &amp; ASIDI.   Current projections are that the Schools Infrastructure Backlogs Grant allocation of R2.383 billion will be fully spent in 2021/22.</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rgbClr val="FF0000"/>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2997942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normAutofit fontScale="90000"/>
          </a:bodyPr>
          <a:lstStyle/>
          <a:p>
            <a:r>
              <a:rPr lang="en-ZA" altLang="en-US" dirty="0"/>
              <a:t> EXPENDITURE ON CONDITIONAL GRANTS FOR  </a:t>
            </a:r>
            <a:br>
              <a:rPr lang="en-ZA" altLang="en-US" dirty="0"/>
            </a:br>
            <a:r>
              <a:rPr lang="en-ZA" altLang="en-US" dirty="0"/>
              <a:t>MARCH 2021</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123</a:t>
            </a:fld>
            <a:endParaRPr lang="en-ZA" dirty="0"/>
          </a:p>
        </p:txBody>
      </p:sp>
      <p:pic>
        <p:nvPicPr>
          <p:cNvPr id="4" name="Picture 3"/>
          <p:cNvPicPr>
            <a:picLocks noChangeAspect="1"/>
          </p:cNvPicPr>
          <p:nvPr/>
        </p:nvPicPr>
        <p:blipFill>
          <a:blip r:embed="rId4"/>
          <a:stretch>
            <a:fillRect/>
          </a:stretch>
        </p:blipFill>
        <p:spPr>
          <a:xfrm>
            <a:off x="0" y="6356350"/>
            <a:ext cx="1691680" cy="5016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4597530"/>
              </p:ext>
            </p:extLst>
          </p:nvPr>
        </p:nvGraphicFramePr>
        <p:xfrm>
          <a:off x="0" y="1052736"/>
          <a:ext cx="9144000" cy="4896543"/>
        </p:xfrm>
        <a:graphic>
          <a:graphicData uri="http://schemas.openxmlformats.org/drawingml/2006/table">
            <a:tbl>
              <a:tblPr firstRow="1" bandRow="1">
                <a:tableStyleId>{5C22544A-7EE6-4342-B048-85BDC9FD1C3A}</a:tableStyleId>
              </a:tblPr>
              <a:tblGrid>
                <a:gridCol w="3212757">
                  <a:extLst>
                    <a:ext uri="{9D8B030D-6E8A-4147-A177-3AD203B41FA5}">
                      <a16:colId xmlns:a16="http://schemas.microsoft.com/office/drawing/2014/main" val="20000"/>
                    </a:ext>
                  </a:extLst>
                </a:gridCol>
                <a:gridCol w="1542463">
                  <a:extLst>
                    <a:ext uri="{9D8B030D-6E8A-4147-A177-3AD203B41FA5}">
                      <a16:colId xmlns:a16="http://schemas.microsoft.com/office/drawing/2014/main" val="20001"/>
                    </a:ext>
                  </a:extLst>
                </a:gridCol>
                <a:gridCol w="1670294">
                  <a:extLst>
                    <a:ext uri="{9D8B030D-6E8A-4147-A177-3AD203B41FA5}">
                      <a16:colId xmlns:a16="http://schemas.microsoft.com/office/drawing/2014/main" val="20002"/>
                    </a:ext>
                  </a:extLst>
                </a:gridCol>
                <a:gridCol w="1400432">
                  <a:extLst>
                    <a:ext uri="{9D8B030D-6E8A-4147-A177-3AD203B41FA5}">
                      <a16:colId xmlns:a16="http://schemas.microsoft.com/office/drawing/2014/main" val="20003"/>
                    </a:ext>
                  </a:extLst>
                </a:gridCol>
                <a:gridCol w="1318054">
                  <a:extLst>
                    <a:ext uri="{9D8B030D-6E8A-4147-A177-3AD203B41FA5}">
                      <a16:colId xmlns:a16="http://schemas.microsoft.com/office/drawing/2014/main" val="1767513113"/>
                    </a:ext>
                  </a:extLst>
                </a:gridCol>
              </a:tblGrid>
              <a:tr h="798727">
                <a:tc>
                  <a:txBody>
                    <a:bodyPr/>
                    <a:lstStyle/>
                    <a:p>
                      <a:r>
                        <a:rPr lang="en-ZA" sz="2000" dirty="0"/>
                        <a:t>Economic Classification</a:t>
                      </a:r>
                    </a:p>
                  </a:txBody>
                  <a:tcPr/>
                </a:tc>
                <a:tc>
                  <a:txBody>
                    <a:bodyPr/>
                    <a:lstStyle/>
                    <a:p>
                      <a:pPr algn="r"/>
                      <a:r>
                        <a:rPr lang="en-ZA" sz="2000" b="1" dirty="0"/>
                        <a:t>Budget</a:t>
                      </a:r>
                    </a:p>
                    <a:p>
                      <a:pPr algn="r"/>
                      <a:r>
                        <a:rPr lang="en-ZA" sz="2000" b="1" dirty="0"/>
                        <a:t>R’000</a:t>
                      </a:r>
                    </a:p>
                  </a:txBody>
                  <a:tcPr/>
                </a:tc>
                <a:tc>
                  <a:txBody>
                    <a:bodyPr/>
                    <a:lstStyle/>
                    <a:p>
                      <a:pPr algn="r"/>
                      <a:r>
                        <a:rPr lang="en-ZA" sz="2000" b="1" dirty="0"/>
                        <a:t>Expenditure</a:t>
                      </a:r>
                    </a:p>
                    <a:p>
                      <a:pPr algn="r"/>
                      <a:r>
                        <a:rPr lang="en-ZA" sz="2000" b="1" dirty="0"/>
                        <a:t>R’000</a:t>
                      </a:r>
                    </a:p>
                  </a:txBody>
                  <a:tcPr/>
                </a:tc>
                <a:tc>
                  <a:txBody>
                    <a:bodyPr/>
                    <a:lstStyle/>
                    <a:p>
                      <a:pPr algn="r"/>
                      <a:r>
                        <a:rPr lang="en-ZA" sz="2000" b="1" dirty="0"/>
                        <a:t>Variances</a:t>
                      </a:r>
                    </a:p>
                    <a:p>
                      <a:pPr algn="r"/>
                      <a:r>
                        <a:rPr lang="en-ZA" sz="2000" b="1" dirty="0"/>
                        <a:t>R’000</a:t>
                      </a:r>
                    </a:p>
                  </a:txBody>
                  <a:tcPr/>
                </a:tc>
                <a:tc>
                  <a:txBody>
                    <a:bodyPr/>
                    <a:lstStyle/>
                    <a:p>
                      <a:pPr algn="r"/>
                      <a:r>
                        <a:rPr lang="en-ZA" sz="2000" b="1" dirty="0"/>
                        <a:t>% Spent</a:t>
                      </a:r>
                    </a:p>
                  </a:txBody>
                  <a:tcPr/>
                </a:tc>
                <a:extLst>
                  <a:ext uri="{0D108BD9-81ED-4DB2-BD59-A6C34878D82A}">
                    <a16:rowId xmlns:a16="http://schemas.microsoft.com/office/drawing/2014/main" val="10000"/>
                  </a:ext>
                </a:extLst>
              </a:tr>
              <a:tr h="798727">
                <a:tc>
                  <a:txBody>
                    <a:bodyPr/>
                    <a:lstStyle/>
                    <a:p>
                      <a:r>
                        <a:rPr lang="en-ZA" sz="2000" dirty="0"/>
                        <a:t>Learners with Profound Disability</a:t>
                      </a:r>
                      <a:r>
                        <a:rPr lang="en-ZA" sz="2000" baseline="0" dirty="0"/>
                        <a:t> Grant</a:t>
                      </a:r>
                      <a:endParaRPr lang="en-ZA" sz="2000" dirty="0"/>
                    </a:p>
                  </a:txBody>
                  <a:tcPr/>
                </a:tc>
                <a:tc>
                  <a:txBody>
                    <a:bodyPr/>
                    <a:lstStyle/>
                    <a:p>
                      <a:pPr algn="r"/>
                      <a:r>
                        <a:rPr lang="en-ZA" sz="2000" dirty="0"/>
                        <a:t>242 864</a:t>
                      </a:r>
                    </a:p>
                  </a:txBody>
                  <a:tcPr/>
                </a:tc>
                <a:tc>
                  <a:txBody>
                    <a:bodyPr/>
                    <a:lstStyle/>
                    <a:p>
                      <a:pPr algn="r"/>
                      <a:r>
                        <a:rPr lang="en-ZA" sz="2000" dirty="0"/>
                        <a:t>225 761</a:t>
                      </a:r>
                    </a:p>
                  </a:txBody>
                  <a:tcPr/>
                </a:tc>
                <a:tc>
                  <a:txBody>
                    <a:bodyPr/>
                    <a:lstStyle/>
                    <a:p>
                      <a:pPr algn="r"/>
                      <a:r>
                        <a:rPr lang="en-ZA" sz="2000" dirty="0"/>
                        <a:t>17 103</a:t>
                      </a:r>
                    </a:p>
                  </a:txBody>
                  <a:tcPr/>
                </a:tc>
                <a:tc>
                  <a:txBody>
                    <a:bodyPr/>
                    <a:lstStyle/>
                    <a:p>
                      <a:pPr algn="r"/>
                      <a:r>
                        <a:rPr lang="en-ZA" sz="2000" dirty="0"/>
                        <a:t>93.0%</a:t>
                      </a:r>
                    </a:p>
                  </a:txBody>
                  <a:tcPr/>
                </a:tc>
                <a:extLst>
                  <a:ext uri="{0D108BD9-81ED-4DB2-BD59-A6C34878D82A}">
                    <a16:rowId xmlns:a16="http://schemas.microsoft.com/office/drawing/2014/main" val="10001"/>
                  </a:ext>
                </a:extLst>
              </a:tr>
              <a:tr h="798727">
                <a:tc>
                  <a:txBody>
                    <a:bodyPr/>
                    <a:lstStyle/>
                    <a:p>
                      <a:r>
                        <a:rPr lang="en-ZA" sz="2000" dirty="0"/>
                        <a:t>Maths Science and Technology</a:t>
                      </a:r>
                      <a:r>
                        <a:rPr lang="en-ZA" sz="2000" baseline="0" dirty="0"/>
                        <a:t> Grant</a:t>
                      </a:r>
                      <a:endParaRPr lang="en-ZA" sz="2000" dirty="0"/>
                    </a:p>
                  </a:txBody>
                  <a:tcPr/>
                </a:tc>
                <a:tc>
                  <a:txBody>
                    <a:bodyPr/>
                    <a:lstStyle/>
                    <a:p>
                      <a:pPr algn="r"/>
                      <a:r>
                        <a:rPr lang="en-ZA" sz="2000" dirty="0"/>
                        <a:t>332 862</a:t>
                      </a:r>
                    </a:p>
                  </a:txBody>
                  <a:tcPr/>
                </a:tc>
                <a:tc>
                  <a:txBody>
                    <a:bodyPr/>
                    <a:lstStyle/>
                    <a:p>
                      <a:pPr algn="r"/>
                      <a:r>
                        <a:rPr lang="en-ZA" sz="2000" dirty="0"/>
                        <a:t>332 862</a:t>
                      </a:r>
                    </a:p>
                  </a:txBody>
                  <a:tcPr/>
                </a:tc>
                <a:tc>
                  <a:txBody>
                    <a:bodyPr/>
                    <a:lstStyle/>
                    <a:p>
                      <a:pPr algn="r"/>
                      <a:r>
                        <a:rPr lang="en-ZA" sz="2000" dirty="0"/>
                        <a:t>0</a:t>
                      </a:r>
                    </a:p>
                  </a:txBody>
                  <a:tcPr/>
                </a:tc>
                <a:tc>
                  <a:txBody>
                    <a:bodyPr/>
                    <a:lstStyle/>
                    <a:p>
                      <a:pPr algn="r"/>
                      <a:r>
                        <a:rPr lang="en-ZA" sz="2000" dirty="0"/>
                        <a:t>100.0%</a:t>
                      </a:r>
                    </a:p>
                  </a:txBody>
                  <a:tcPr/>
                </a:tc>
                <a:extLst>
                  <a:ext uri="{0D108BD9-81ED-4DB2-BD59-A6C34878D82A}">
                    <a16:rowId xmlns:a16="http://schemas.microsoft.com/office/drawing/2014/main" val="10002"/>
                  </a:ext>
                </a:extLst>
              </a:tr>
              <a:tr h="798727">
                <a:tc>
                  <a:txBody>
                    <a:bodyPr/>
                    <a:lstStyle/>
                    <a:p>
                      <a:r>
                        <a:rPr lang="en-ZA" sz="2000" dirty="0"/>
                        <a:t>Education</a:t>
                      </a:r>
                      <a:r>
                        <a:rPr lang="en-ZA" sz="2000" baseline="0" dirty="0"/>
                        <a:t> Infrastructure Grant</a:t>
                      </a:r>
                      <a:endParaRPr lang="en-ZA" sz="2000" dirty="0"/>
                    </a:p>
                  </a:txBody>
                  <a:tcPr/>
                </a:tc>
                <a:tc>
                  <a:txBody>
                    <a:bodyPr/>
                    <a:lstStyle/>
                    <a:p>
                      <a:pPr algn="r"/>
                      <a:r>
                        <a:rPr lang="en-ZA" sz="2000" dirty="0"/>
                        <a:t>9 414 967</a:t>
                      </a:r>
                    </a:p>
                  </a:txBody>
                  <a:tcPr/>
                </a:tc>
                <a:tc>
                  <a:txBody>
                    <a:bodyPr/>
                    <a:lstStyle/>
                    <a:p>
                      <a:pPr algn="r"/>
                      <a:r>
                        <a:rPr lang="en-ZA" sz="2000" dirty="0"/>
                        <a:t>9 414 967</a:t>
                      </a:r>
                    </a:p>
                  </a:txBody>
                  <a:tcPr/>
                </a:tc>
                <a:tc>
                  <a:txBody>
                    <a:bodyPr/>
                    <a:lstStyle/>
                    <a:p>
                      <a:pPr algn="r"/>
                      <a:r>
                        <a:rPr lang="en-ZA" sz="2000" dirty="0"/>
                        <a:t>0</a:t>
                      </a:r>
                    </a:p>
                  </a:txBody>
                  <a:tcPr/>
                </a:tc>
                <a:tc>
                  <a:txBody>
                    <a:bodyPr/>
                    <a:lstStyle/>
                    <a:p>
                      <a:pPr algn="r"/>
                      <a:r>
                        <a:rPr lang="en-ZA" sz="2000" dirty="0"/>
                        <a:t>100.0%</a:t>
                      </a:r>
                    </a:p>
                  </a:txBody>
                  <a:tcPr/>
                </a:tc>
                <a:extLst>
                  <a:ext uri="{0D108BD9-81ED-4DB2-BD59-A6C34878D82A}">
                    <a16:rowId xmlns:a16="http://schemas.microsoft.com/office/drawing/2014/main" val="10003"/>
                  </a:ext>
                </a:extLst>
              </a:tr>
              <a:tr h="798727">
                <a:tc>
                  <a:txBody>
                    <a:bodyPr/>
                    <a:lstStyle/>
                    <a:p>
                      <a:r>
                        <a:rPr lang="en-ZA" sz="2000" dirty="0"/>
                        <a:t>National School Nutrition Programme</a:t>
                      </a:r>
                    </a:p>
                  </a:txBody>
                  <a:tcPr/>
                </a:tc>
                <a:tc>
                  <a:txBody>
                    <a:bodyPr/>
                    <a:lstStyle/>
                    <a:p>
                      <a:pPr algn="r"/>
                      <a:r>
                        <a:rPr lang="en-ZA" sz="2000" dirty="0"/>
                        <a:t>7 665 887</a:t>
                      </a:r>
                    </a:p>
                  </a:txBody>
                  <a:tcPr/>
                </a:tc>
                <a:tc>
                  <a:txBody>
                    <a:bodyPr/>
                    <a:lstStyle/>
                    <a:p>
                      <a:pPr algn="r"/>
                      <a:r>
                        <a:rPr lang="en-ZA" sz="2000" dirty="0"/>
                        <a:t>7 665 887</a:t>
                      </a:r>
                    </a:p>
                  </a:txBody>
                  <a:tcPr/>
                </a:tc>
                <a:tc>
                  <a:txBody>
                    <a:bodyPr/>
                    <a:lstStyle/>
                    <a:p>
                      <a:pPr algn="r"/>
                      <a:r>
                        <a:rPr lang="en-ZA" sz="2000" dirty="0"/>
                        <a:t>0</a:t>
                      </a:r>
                    </a:p>
                  </a:txBody>
                  <a:tcPr/>
                </a:tc>
                <a:tc>
                  <a:txBody>
                    <a:bodyPr/>
                    <a:lstStyle/>
                    <a:p>
                      <a:pPr algn="r"/>
                      <a:r>
                        <a:rPr lang="en-ZA" sz="2000" dirty="0"/>
                        <a:t>100.0%</a:t>
                      </a:r>
                    </a:p>
                  </a:txBody>
                  <a:tcPr/>
                </a:tc>
                <a:extLst>
                  <a:ext uri="{0D108BD9-81ED-4DB2-BD59-A6C34878D82A}">
                    <a16:rowId xmlns:a16="http://schemas.microsoft.com/office/drawing/2014/main" val="10004"/>
                  </a:ext>
                </a:extLst>
              </a:tr>
              <a:tr h="451454">
                <a:tc>
                  <a:txBody>
                    <a:bodyPr/>
                    <a:lstStyle/>
                    <a:p>
                      <a:r>
                        <a:rPr lang="en-ZA" sz="2000" dirty="0"/>
                        <a:t>HIV and Allocation Grants</a:t>
                      </a:r>
                    </a:p>
                  </a:txBody>
                  <a:tcPr/>
                </a:tc>
                <a:tc>
                  <a:txBody>
                    <a:bodyPr/>
                    <a:lstStyle/>
                    <a:p>
                      <a:pPr algn="r"/>
                      <a:r>
                        <a:rPr lang="en-ZA" sz="2000" dirty="0"/>
                        <a:t>187 095</a:t>
                      </a:r>
                    </a:p>
                  </a:txBody>
                  <a:tcPr/>
                </a:tc>
                <a:tc>
                  <a:txBody>
                    <a:bodyPr/>
                    <a:lstStyle/>
                    <a:p>
                      <a:pPr algn="r"/>
                      <a:r>
                        <a:rPr lang="en-ZA" sz="2000" dirty="0"/>
                        <a:t>187 095</a:t>
                      </a:r>
                    </a:p>
                  </a:txBody>
                  <a:tcPr/>
                </a:tc>
                <a:tc>
                  <a:txBody>
                    <a:bodyPr/>
                    <a:lstStyle/>
                    <a:p>
                      <a:pPr algn="r"/>
                      <a:r>
                        <a:rPr lang="en-ZA" sz="2000" dirty="0"/>
                        <a:t>0</a:t>
                      </a:r>
                    </a:p>
                  </a:txBody>
                  <a:tcPr/>
                </a:tc>
                <a:tc>
                  <a:txBody>
                    <a:bodyPr/>
                    <a:lstStyle/>
                    <a:p>
                      <a:pPr algn="r"/>
                      <a:r>
                        <a:rPr lang="en-ZA" sz="2000" dirty="0"/>
                        <a:t>100.0%</a:t>
                      </a:r>
                    </a:p>
                  </a:txBody>
                  <a:tcPr/>
                </a:tc>
                <a:extLst>
                  <a:ext uri="{0D108BD9-81ED-4DB2-BD59-A6C34878D82A}">
                    <a16:rowId xmlns:a16="http://schemas.microsoft.com/office/drawing/2014/main" val="2687060268"/>
                  </a:ext>
                </a:extLst>
              </a:tr>
              <a:tr h="451454">
                <a:tc>
                  <a:txBody>
                    <a:bodyPr/>
                    <a:lstStyle/>
                    <a:p>
                      <a:r>
                        <a:rPr lang="en-ZA" sz="2000" b="1" dirty="0"/>
                        <a:t>Total</a:t>
                      </a:r>
                    </a:p>
                  </a:txBody>
                  <a:tcPr/>
                </a:tc>
                <a:tc>
                  <a:txBody>
                    <a:bodyPr/>
                    <a:lstStyle/>
                    <a:p>
                      <a:pPr algn="r"/>
                      <a:r>
                        <a:rPr lang="en-ZA" sz="2000" b="1" dirty="0"/>
                        <a:t>17 843 675</a:t>
                      </a:r>
                    </a:p>
                  </a:txBody>
                  <a:tcPr/>
                </a:tc>
                <a:tc>
                  <a:txBody>
                    <a:bodyPr/>
                    <a:lstStyle/>
                    <a:p>
                      <a:pPr algn="r"/>
                      <a:r>
                        <a:rPr lang="en-ZA" sz="2000" b="1" dirty="0"/>
                        <a:t>17 826 572</a:t>
                      </a:r>
                    </a:p>
                  </a:txBody>
                  <a:tcPr/>
                </a:tc>
                <a:tc>
                  <a:txBody>
                    <a:bodyPr/>
                    <a:lstStyle/>
                    <a:p>
                      <a:pPr algn="r"/>
                      <a:r>
                        <a:rPr lang="en-ZA" sz="2000" b="1" dirty="0"/>
                        <a:t>17 103</a:t>
                      </a:r>
                    </a:p>
                  </a:txBody>
                  <a:tcPr/>
                </a:tc>
                <a:tc>
                  <a:txBody>
                    <a:bodyPr/>
                    <a:lstStyle/>
                    <a:p>
                      <a:pPr algn="r"/>
                      <a:r>
                        <a:rPr lang="en-ZA" sz="2000" b="1" dirty="0"/>
                        <a:t>99.9%</a:t>
                      </a:r>
                    </a:p>
                  </a:txBody>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35553175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r>
              <a:rPr lang="en-ZA" altLang="en-US" dirty="0"/>
              <a:t>REASONS FOR VARIANCES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124</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2078866873"/>
              </p:ext>
            </p:extLst>
          </p:nvPr>
        </p:nvGraphicFramePr>
        <p:xfrm>
          <a:off x="0" y="836712"/>
          <a:ext cx="9144000" cy="5040560"/>
        </p:xfrm>
        <a:graphic>
          <a:graphicData uri="http://schemas.openxmlformats.org/drawingml/2006/table">
            <a:tbl>
              <a:tblPr firstRow="1" bandRow="1">
                <a:tableStyleId>{5C22544A-7EE6-4342-B048-85BDC9FD1C3A}</a:tableStyleId>
              </a:tblPr>
              <a:tblGrid>
                <a:gridCol w="4347148">
                  <a:extLst>
                    <a:ext uri="{9D8B030D-6E8A-4147-A177-3AD203B41FA5}">
                      <a16:colId xmlns:a16="http://schemas.microsoft.com/office/drawing/2014/main" val="20000"/>
                    </a:ext>
                  </a:extLst>
                </a:gridCol>
                <a:gridCol w="4796852">
                  <a:extLst>
                    <a:ext uri="{9D8B030D-6E8A-4147-A177-3AD203B41FA5}">
                      <a16:colId xmlns:a16="http://schemas.microsoft.com/office/drawing/2014/main" val="20001"/>
                    </a:ext>
                  </a:extLst>
                </a:gridCol>
              </a:tblGrid>
              <a:tr h="992841">
                <a:tc>
                  <a:txBody>
                    <a:bodyPr/>
                    <a:lstStyle/>
                    <a:p>
                      <a:pPr marL="0" algn="ctr" defTabSz="914400" rtl="0" eaLnBrk="1" latinLnBrk="0" hangingPunct="1">
                        <a:lnSpc>
                          <a:spcPct val="100000"/>
                        </a:lnSpc>
                      </a:pPr>
                      <a:r>
                        <a:rPr lang="en-ZA" sz="2000" kern="1200" dirty="0"/>
                        <a:t>CHALLENGES/DEVIATION</a:t>
                      </a:r>
                      <a:endParaRPr lang="en-ZA" sz="2000" b="1" kern="1200" dirty="0">
                        <a:solidFill>
                          <a:schemeClr val="tx1"/>
                        </a:solidFill>
                        <a:latin typeface="+mn-lt"/>
                        <a:ea typeface="+mn-ea"/>
                        <a:cs typeface="+mn-cs"/>
                      </a:endParaRPr>
                    </a:p>
                  </a:txBody>
                  <a:tcPr marL="91431" marR="91431" marT="45721" marB="45721"/>
                </a:tc>
                <a:tc>
                  <a:txBody>
                    <a:bodyPr/>
                    <a:lstStyle/>
                    <a:p>
                      <a:pPr marL="0" algn="ctr" defTabSz="914400" rtl="0" eaLnBrk="1" latinLnBrk="0" hangingPunct="1">
                        <a:lnSpc>
                          <a:spcPct val="100000"/>
                        </a:lnSpc>
                      </a:pPr>
                      <a:r>
                        <a:rPr lang="en-ZA" sz="2000" b="1" kern="1200" dirty="0">
                          <a:solidFill>
                            <a:schemeClr val="lt1"/>
                          </a:solidFill>
                          <a:latin typeface="+mn-lt"/>
                          <a:ea typeface="+mn-ea"/>
                          <a:cs typeface="+mn-cs"/>
                        </a:rPr>
                        <a:t>MITIGATORY MEASURES/PROGRESS</a:t>
                      </a:r>
                    </a:p>
                  </a:txBody>
                  <a:tcPr marL="91431" marR="91431" marT="45721" marB="45721"/>
                </a:tc>
                <a:extLst>
                  <a:ext uri="{0D108BD9-81ED-4DB2-BD59-A6C34878D82A}">
                    <a16:rowId xmlns:a16="http://schemas.microsoft.com/office/drawing/2014/main" val="10000"/>
                  </a:ext>
                </a:extLst>
              </a:tr>
              <a:tr h="4047719">
                <a:tc>
                  <a:txBody>
                    <a:bodyPr/>
                    <a:lstStyle/>
                    <a:p>
                      <a:pPr marL="0" marR="0" lvl="0" indent="0" algn="just" defTabSz="914400" rtl="0" eaLnBrk="1" fontAlgn="t" latinLnBrk="0" hangingPunct="1">
                        <a:lnSpc>
                          <a:spcPct val="100000"/>
                        </a:lnSpc>
                        <a:spcBef>
                          <a:spcPts val="0"/>
                        </a:spcBef>
                        <a:spcAft>
                          <a:spcPts val="0"/>
                        </a:spcAft>
                        <a:buClrTx/>
                        <a:buSzTx/>
                        <a:buFont typeface="Wingdings"/>
                        <a:buNone/>
                        <a:tabLst/>
                        <a:defRPr/>
                      </a:pPr>
                      <a:r>
                        <a:rPr lang="en-ZA" sz="2400" b="1" dirty="0"/>
                        <a:t>Learners With Profound Disability Grant: </a:t>
                      </a:r>
                      <a:r>
                        <a:rPr lang="en-ZA" sz="2400" dirty="0"/>
                        <a:t>Underspending is due to withheld funds for KZN and WC PED due to non compliance on reporting. </a:t>
                      </a:r>
                      <a:endParaRPr lang="en-ZA" sz="2400" b="1" kern="1200" dirty="0">
                        <a:solidFill>
                          <a:schemeClr val="tx1"/>
                        </a:solidFill>
                        <a:latin typeface="+mn-lt"/>
                        <a:ea typeface="+mn-ea"/>
                        <a:cs typeface="Arial" panose="020B0604020202020204" pitchFamily="34" charset="0"/>
                      </a:endParaRPr>
                    </a:p>
                  </a:txBody>
                  <a:tcPr marL="91431" marR="91431" marT="45721" marB="45721"/>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400" dirty="0">
                          <a:solidFill>
                            <a:schemeClr val="tx1"/>
                          </a:solidFill>
                        </a:rPr>
                        <a:t>Roll-over request was submitted to National Treasury for this Grant. The KZN Province has been told to tighten their reporting processes.</a:t>
                      </a:r>
                      <a:endParaRPr lang="en-ZA" sz="2400" kern="1200" dirty="0">
                        <a:solidFill>
                          <a:schemeClr val="tx1"/>
                        </a:solidFill>
                      </a:endParaRPr>
                    </a:p>
                    <a:p>
                      <a:pPr marL="174625" marR="0" indent="-17462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dirty="0">
                        <a:solidFill>
                          <a:schemeClr val="tx1"/>
                        </a:solidFill>
                        <a:latin typeface="+mn-lt"/>
                        <a:ea typeface="+mn-ea"/>
                        <a:cs typeface="Arial" panose="020B0604020202020204" pitchFamily="34" charset="0"/>
                      </a:endParaRPr>
                    </a:p>
                  </a:txBody>
                  <a:tcPr marL="91431" marR="91431" marT="45721" marB="45721"/>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10486540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C0AE55-7E06-4976-960B-3D98813CB3CF}" type="slidenum">
              <a:rPr lang="en-ZA" smtClean="0"/>
              <a:pPr/>
              <a:t>125</a:t>
            </a:fld>
            <a:endParaRPr lang="en-ZA" dirty="0"/>
          </a:p>
        </p:txBody>
      </p:sp>
      <p:pic>
        <p:nvPicPr>
          <p:cNvPr id="3" name="Picture 2"/>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11396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335945960"/>
              </p:ext>
            </p:extLst>
          </p:nvPr>
        </p:nvGraphicFramePr>
        <p:xfrm>
          <a:off x="0" y="1052736"/>
          <a:ext cx="9143999" cy="4752527"/>
        </p:xfrm>
        <a:graphic>
          <a:graphicData uri="http://schemas.openxmlformats.org/drawingml/2006/table">
            <a:tbl>
              <a:tblPr/>
              <a:tblGrid>
                <a:gridCol w="1139151">
                  <a:extLst>
                    <a:ext uri="{9D8B030D-6E8A-4147-A177-3AD203B41FA5}">
                      <a16:colId xmlns:a16="http://schemas.microsoft.com/office/drawing/2014/main" val="934601277"/>
                    </a:ext>
                  </a:extLst>
                </a:gridCol>
                <a:gridCol w="831273">
                  <a:extLst>
                    <a:ext uri="{9D8B030D-6E8A-4147-A177-3AD203B41FA5}">
                      <a16:colId xmlns:a16="http://schemas.microsoft.com/office/drawing/2014/main" val="2626209666"/>
                    </a:ext>
                  </a:extLst>
                </a:gridCol>
                <a:gridCol w="1139151">
                  <a:extLst>
                    <a:ext uri="{9D8B030D-6E8A-4147-A177-3AD203B41FA5}">
                      <a16:colId xmlns:a16="http://schemas.microsoft.com/office/drawing/2014/main" val="2832015060"/>
                    </a:ext>
                  </a:extLst>
                </a:gridCol>
                <a:gridCol w="1508606">
                  <a:extLst>
                    <a:ext uri="{9D8B030D-6E8A-4147-A177-3AD203B41FA5}">
                      <a16:colId xmlns:a16="http://schemas.microsoft.com/office/drawing/2014/main" val="1490882841"/>
                    </a:ext>
                  </a:extLst>
                </a:gridCol>
                <a:gridCol w="1508606">
                  <a:extLst>
                    <a:ext uri="{9D8B030D-6E8A-4147-A177-3AD203B41FA5}">
                      <a16:colId xmlns:a16="http://schemas.microsoft.com/office/drawing/2014/main" val="3108621396"/>
                    </a:ext>
                  </a:extLst>
                </a:gridCol>
                <a:gridCol w="1508606">
                  <a:extLst>
                    <a:ext uri="{9D8B030D-6E8A-4147-A177-3AD203B41FA5}">
                      <a16:colId xmlns:a16="http://schemas.microsoft.com/office/drawing/2014/main" val="3851762553"/>
                    </a:ext>
                  </a:extLst>
                </a:gridCol>
                <a:gridCol w="1508606">
                  <a:extLst>
                    <a:ext uri="{9D8B030D-6E8A-4147-A177-3AD203B41FA5}">
                      <a16:colId xmlns:a16="http://schemas.microsoft.com/office/drawing/2014/main" val="2725045633"/>
                    </a:ext>
                  </a:extLst>
                </a:gridCol>
              </a:tblGrid>
              <a:tr h="418504">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001540340"/>
                  </a:ext>
                </a:extLst>
              </a:tr>
              <a:tr h="828086">
                <a:tc rowSpan="2">
                  <a:txBody>
                    <a:bodyPr/>
                    <a:lstStyle/>
                    <a:p>
                      <a:pPr algn="l" fontAlgn="t"/>
                      <a:r>
                        <a:rPr lang="en-GB" sz="1000" b="1" i="0" u="sng" strike="noStrike" dirty="0">
                          <a:solidFill>
                            <a:srgbClr val="0563C1"/>
                          </a:solidFill>
                          <a:effectLst/>
                          <a:latin typeface="Arial" panose="020B0604020202020204" pitchFamily="34" charset="0"/>
                        </a:rPr>
                        <a:t>1.2.1 Annual Performance Plan approved by 31 March each financial year</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2020122 APP approved by March 2021</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a:t>
                      </a:r>
                      <a:r>
                        <a:rPr lang="en-GB" sz="1000" b="1" i="0" u="none" strike="noStrike" dirty="0">
                          <a:solidFill>
                            <a:srgbClr val="000000"/>
                          </a:solidFill>
                          <a:effectLst/>
                          <a:latin typeface="Arial" panose="020B0604020202020204" pitchFamily="34" charset="0"/>
                        </a:rPr>
                        <a:t>2021/22 APP approved by March 2021</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826915053"/>
                  </a:ext>
                </a:extLst>
              </a:tr>
              <a:tr h="1032552">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2021/22 APP approved by March 2021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The 2021/22 APP was approved by Minister on 05 March and tabled in Parliament on 12 March 2021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27547083"/>
                  </a:ext>
                </a:extLst>
              </a:tr>
              <a:tr h="1440833">
                <a:tc rowSpan="2">
                  <a:txBody>
                    <a:bodyPr/>
                    <a:lstStyle/>
                    <a:p>
                      <a:pPr algn="l" fontAlgn="t"/>
                      <a:r>
                        <a:rPr lang="en-GB" sz="1000" b="1" i="0" u="sng" strike="noStrike" dirty="0">
                          <a:solidFill>
                            <a:srgbClr val="0563C1"/>
                          </a:solidFill>
                          <a:effectLst/>
                          <a:latin typeface="Arial" panose="020B0604020202020204" pitchFamily="34" charset="0"/>
                        </a:rPr>
                        <a:t>1.2.2 Quarterly Reports submitted to National Treasury (NT) and the Department of Planning, Monitoring and Evaluation 30 days after the end of each quarter</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Quarterly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Four Quarterly Reports submitted to NT and DPME 30 days after the end of each quarter</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Four Quarterly Reports submitted to NT and DPME 30 days after the end of each quarter</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 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0160982"/>
                  </a:ext>
                </a:extLst>
              </a:tr>
              <a:tr h="1032552">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Quarterly Report submitted to NT and DPME 30 days after the end of the quarter</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Third Quarterly Report 2020/21 submitted to NT and DPME on 29 January 2021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0"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 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05117082"/>
                  </a:ext>
                </a:extLst>
              </a:tr>
            </a:tbl>
          </a:graphicData>
        </a:graphic>
      </p:graphicFrame>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72049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a:t>
            </a:r>
          </a:p>
        </p:txBody>
      </p:sp>
      <p:sp>
        <p:nvSpPr>
          <p:cNvPr id="3" name="Content Placeholder 2"/>
          <p:cNvSpPr>
            <a:spLocks noGrp="1"/>
          </p:cNvSpPr>
          <p:nvPr>
            <p:ph idx="1"/>
          </p:nvPr>
        </p:nvSpPr>
        <p:spPr>
          <a:xfrm>
            <a:off x="251520" y="908720"/>
            <a:ext cx="8712968" cy="5472608"/>
          </a:xfrm>
        </p:spPr>
        <p:txBody>
          <a:bodyPr>
            <a:normAutofit fontScale="55000" lnSpcReduction="20000"/>
          </a:bodyPr>
          <a:lstStyle/>
          <a:p>
            <a:pPr marL="0" lvl="1" indent="0">
              <a:lnSpc>
                <a:spcPct val="125000"/>
              </a:lnSpc>
              <a:spcBef>
                <a:spcPts val="0"/>
              </a:spcBef>
              <a:buNone/>
              <a:defRPr/>
            </a:pPr>
            <a:r>
              <a:rPr lang="en-ZA" sz="2000" dirty="0">
                <a:latin typeface="+mj-lt"/>
              </a:rPr>
              <a:t> </a:t>
            </a:r>
            <a:r>
              <a:rPr lang="en-ZA" sz="3800" b="1" u="sng" dirty="0">
                <a:ea typeface="Times New Roman" panose="02020603050405020304" pitchFamily="18" charset="0"/>
                <a:cs typeface="Times New Roman" panose="02020603050405020304" pitchFamily="18" charset="0"/>
              </a:rPr>
              <a:t>Staffing Services and Human Resource (HR) Support to Provinces </a:t>
            </a:r>
            <a:r>
              <a:rPr lang="en-ZA" sz="3800" dirty="0">
                <a:solidFill>
                  <a:prstClr val="black"/>
                </a:solidFill>
              </a:rPr>
              <a:t> </a:t>
            </a:r>
          </a:p>
          <a:p>
            <a:pPr lvl="0"/>
            <a:r>
              <a:rPr lang="en-ZA" sz="3800" b="1" dirty="0">
                <a:solidFill>
                  <a:prstClr val="black"/>
                </a:solidFill>
              </a:rPr>
              <a:t>33 posts </a:t>
            </a:r>
            <a:r>
              <a:rPr lang="en-ZA" sz="3800" dirty="0">
                <a:solidFill>
                  <a:prstClr val="black"/>
                </a:solidFill>
              </a:rPr>
              <a:t>were </a:t>
            </a:r>
            <a:r>
              <a:rPr lang="en-ZA" sz="3800" b="1" dirty="0">
                <a:solidFill>
                  <a:prstClr val="black"/>
                </a:solidFill>
              </a:rPr>
              <a:t>advertised</a:t>
            </a:r>
            <a:r>
              <a:rPr lang="en-ZA" sz="3800" dirty="0">
                <a:solidFill>
                  <a:prstClr val="black"/>
                </a:solidFill>
              </a:rPr>
              <a:t> and </a:t>
            </a:r>
            <a:r>
              <a:rPr lang="en-ZA" sz="3800" b="1" dirty="0">
                <a:solidFill>
                  <a:prstClr val="black"/>
                </a:solidFill>
              </a:rPr>
              <a:t>16 officials </a:t>
            </a:r>
            <a:r>
              <a:rPr lang="en-ZA" sz="3800" dirty="0">
                <a:solidFill>
                  <a:prstClr val="black"/>
                </a:solidFill>
              </a:rPr>
              <a:t>were</a:t>
            </a:r>
            <a:r>
              <a:rPr lang="en-ZA" sz="3800" b="1" dirty="0">
                <a:solidFill>
                  <a:prstClr val="black"/>
                </a:solidFill>
              </a:rPr>
              <a:t> appointed</a:t>
            </a:r>
            <a:r>
              <a:rPr lang="en-ZA" sz="3800" dirty="0">
                <a:solidFill>
                  <a:prstClr val="black"/>
                </a:solidFill>
              </a:rPr>
              <a:t>.</a:t>
            </a:r>
          </a:p>
          <a:p>
            <a:pPr lvl="0"/>
            <a:r>
              <a:rPr lang="en-ZA" sz="3800" b="1" dirty="0">
                <a:solidFill>
                  <a:prstClr val="black"/>
                </a:solidFill>
              </a:rPr>
              <a:t>The recruitment process </a:t>
            </a:r>
            <a:r>
              <a:rPr lang="en-ZA" sz="3800" dirty="0">
                <a:solidFill>
                  <a:prstClr val="black"/>
                </a:solidFill>
              </a:rPr>
              <a:t>for the Government to Government (G2G) Project has been</a:t>
            </a:r>
            <a:r>
              <a:rPr lang="en-ZA" sz="3800" b="1" dirty="0">
                <a:solidFill>
                  <a:prstClr val="black"/>
                </a:solidFill>
              </a:rPr>
              <a:t> finalised. </a:t>
            </a:r>
          </a:p>
          <a:p>
            <a:pPr marL="0" lvl="0" indent="0">
              <a:buNone/>
            </a:pPr>
            <a:endParaRPr lang="en-US" sz="3800" b="1" dirty="0"/>
          </a:p>
          <a:p>
            <a:pPr marL="0" lvl="0" indent="0" algn="just">
              <a:buNone/>
            </a:pPr>
            <a:r>
              <a:rPr lang="en-US" sz="3800" b="1" u="sng" dirty="0">
                <a:solidFill>
                  <a:prstClr val="black"/>
                </a:solidFill>
              </a:rPr>
              <a:t>Training and Social Responsibility</a:t>
            </a:r>
          </a:p>
          <a:p>
            <a:pPr lvl="0"/>
            <a:r>
              <a:rPr lang="en-GB" sz="3800" b="1" dirty="0"/>
              <a:t>Four (4) training courses </a:t>
            </a:r>
            <a:r>
              <a:rPr lang="en-GB" sz="3800" dirty="0"/>
              <a:t>were held and </a:t>
            </a:r>
            <a:r>
              <a:rPr lang="en-GB" sz="3800" b="1" dirty="0"/>
              <a:t>46 DBE </a:t>
            </a:r>
            <a:r>
              <a:rPr lang="en-GB" sz="3800" dirty="0"/>
              <a:t>officials </a:t>
            </a:r>
            <a:r>
              <a:rPr lang="en-GB" sz="3800" b="1" dirty="0"/>
              <a:t>attended.</a:t>
            </a:r>
          </a:p>
          <a:p>
            <a:r>
              <a:rPr lang="en-GB" sz="3800" b="1" dirty="0"/>
              <a:t>Five (5) </a:t>
            </a:r>
            <a:r>
              <a:rPr lang="en-GB" sz="3800" dirty="0"/>
              <a:t>interns were </a:t>
            </a:r>
            <a:r>
              <a:rPr lang="en-GB" sz="3800" b="1" dirty="0"/>
              <a:t>hired.</a:t>
            </a:r>
          </a:p>
          <a:p>
            <a:pPr marL="0" indent="0">
              <a:buNone/>
            </a:pPr>
            <a:endParaRPr lang="en-GB" sz="3800" b="1" dirty="0"/>
          </a:p>
          <a:p>
            <a:pPr marL="0" lvl="0" indent="0">
              <a:buNone/>
            </a:pPr>
            <a:r>
              <a:rPr lang="en-US" sz="3800" b="1" u="sng" dirty="0">
                <a:solidFill>
                  <a:prstClr val="black"/>
                </a:solidFill>
              </a:rPr>
              <a:t>Labour Relations</a:t>
            </a:r>
          </a:p>
          <a:p>
            <a:pPr lvl="0"/>
            <a:r>
              <a:rPr lang="en-GB" sz="3800" b="1" dirty="0">
                <a:solidFill>
                  <a:prstClr val="black"/>
                </a:solidFill>
              </a:rPr>
              <a:t>The Departmental Bargaining Chamber </a:t>
            </a:r>
            <a:r>
              <a:rPr lang="en-GB" sz="3800" dirty="0">
                <a:solidFill>
                  <a:prstClr val="black"/>
                </a:solidFill>
              </a:rPr>
              <a:t>virtual meeting was held on 18 February 2021 and </a:t>
            </a:r>
            <a:r>
              <a:rPr lang="en-GB" sz="3800" b="1" dirty="0">
                <a:solidFill>
                  <a:prstClr val="black"/>
                </a:solidFill>
              </a:rPr>
              <a:t>Task Team meeting </a:t>
            </a:r>
            <a:r>
              <a:rPr lang="en-GB" sz="3800" dirty="0">
                <a:solidFill>
                  <a:prstClr val="black"/>
                </a:solidFill>
              </a:rPr>
              <a:t>was held on 12 March 2021.</a:t>
            </a:r>
          </a:p>
          <a:p>
            <a:pPr lvl="0"/>
            <a:r>
              <a:rPr lang="en-GB" sz="3800" b="1" dirty="0">
                <a:solidFill>
                  <a:prstClr val="black"/>
                </a:solidFill>
              </a:rPr>
              <a:t>One (1) progressive discipline </a:t>
            </a:r>
            <a:r>
              <a:rPr lang="en-GB" sz="3800" dirty="0">
                <a:solidFill>
                  <a:prstClr val="black"/>
                </a:solidFill>
              </a:rPr>
              <a:t>(Final Written Warning) was </a:t>
            </a:r>
            <a:r>
              <a:rPr lang="en-GB" sz="3800" b="1" dirty="0">
                <a:solidFill>
                  <a:prstClr val="black"/>
                </a:solidFill>
              </a:rPr>
              <a:t>issued.</a:t>
            </a:r>
          </a:p>
          <a:p>
            <a:pPr lvl="0"/>
            <a:r>
              <a:rPr lang="en-GB" sz="3800" dirty="0">
                <a:solidFill>
                  <a:prstClr val="black"/>
                </a:solidFill>
              </a:rPr>
              <a:t>One (1) complaint in relation to </a:t>
            </a:r>
            <a:r>
              <a:rPr lang="en-GB" sz="3800" b="1" dirty="0">
                <a:solidFill>
                  <a:prstClr val="black"/>
                </a:solidFill>
              </a:rPr>
              <a:t>performance assessment was received and resolved </a:t>
            </a:r>
            <a:r>
              <a:rPr lang="en-GB" sz="3800" dirty="0">
                <a:solidFill>
                  <a:prstClr val="black"/>
                </a:solidFill>
              </a:rPr>
              <a:t>amicably between the parties.  </a:t>
            </a:r>
          </a:p>
          <a:p>
            <a:pPr lvl="0"/>
            <a:endParaRPr lang="en-ZA" sz="2400" dirty="0">
              <a:solidFill>
                <a:prstClr val="black"/>
              </a:solidFill>
            </a:endParaRPr>
          </a:p>
          <a:p>
            <a:pPr marL="0" indent="0">
              <a:buNone/>
            </a:pPr>
            <a:endParaRPr lang="en-ZA" sz="2200" b="1" dirty="0">
              <a:solidFill>
                <a:prstClr val="black"/>
              </a:solidFill>
            </a:endParaRPr>
          </a:p>
          <a:p>
            <a:pPr marL="0" indent="0">
              <a:buNone/>
            </a:pPr>
            <a:endParaRPr lang="en-ZA" sz="2000" b="1" dirty="0">
              <a:latin typeface="+mj-lt"/>
            </a:endParaRPr>
          </a:p>
          <a:p>
            <a:pPr marL="0" indent="0">
              <a:buNone/>
            </a:pPr>
            <a:r>
              <a:rPr lang="en-US" sz="2000" dirty="0">
                <a:latin typeface="+mj-lt"/>
              </a:rPr>
              <a:t> </a:t>
            </a:r>
            <a:endParaRPr lang="en-ZA" sz="2000" dirty="0">
              <a:latin typeface="+mj-lt"/>
            </a:endParaRPr>
          </a:p>
          <a:p>
            <a:endParaRPr lang="en-ZA" sz="2000" dirty="0">
              <a:latin typeface="+mj-lt"/>
            </a:endParaRPr>
          </a:p>
          <a:p>
            <a:endParaRPr lang="en-ZA" sz="2000" dirty="0">
              <a:latin typeface="+mj-lt"/>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14</a:t>
            </a:fld>
            <a:endParaRPr lang="en-ZA" dirty="0"/>
          </a:p>
        </p:txBody>
      </p:sp>
      <p:pic>
        <p:nvPicPr>
          <p:cNvPr id="5" name="Picture 4"/>
          <p:cNvPicPr>
            <a:picLocks noChangeAspect="1"/>
          </p:cNvPicPr>
          <p:nvPr/>
        </p:nvPicPr>
        <p:blipFill>
          <a:blip r:embed="rId2"/>
          <a:stretch>
            <a:fillRect/>
          </a:stretch>
        </p:blipFill>
        <p:spPr>
          <a:xfrm>
            <a:off x="0" y="6078439"/>
            <a:ext cx="1691680" cy="836712"/>
          </a:xfrm>
          <a:prstGeom prst="rect">
            <a:avLst/>
          </a:prstGeom>
        </p:spPr>
      </p:pic>
    </p:spTree>
    <p:extLst>
      <p:ext uri="{BB962C8B-B14F-4D97-AF65-F5344CB8AC3E}">
        <p14:creationId xmlns:p14="http://schemas.microsoft.com/office/powerpoint/2010/main" val="130091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a:t>
            </a:r>
          </a:p>
        </p:txBody>
      </p:sp>
      <p:sp>
        <p:nvSpPr>
          <p:cNvPr id="3" name="Content Placeholder 2"/>
          <p:cNvSpPr>
            <a:spLocks noGrp="1"/>
          </p:cNvSpPr>
          <p:nvPr>
            <p:ph idx="1"/>
          </p:nvPr>
        </p:nvSpPr>
        <p:spPr>
          <a:xfrm>
            <a:off x="107504" y="764703"/>
            <a:ext cx="8928992" cy="5591647"/>
          </a:xfrm>
        </p:spPr>
        <p:txBody>
          <a:bodyPr>
            <a:normAutofit/>
          </a:bodyPr>
          <a:lstStyle/>
          <a:p>
            <a:pPr marL="0" indent="0" algn="just">
              <a:lnSpc>
                <a:spcPct val="145000"/>
              </a:lnSpc>
              <a:spcBef>
                <a:spcPts val="1000"/>
              </a:spcBef>
              <a:buNone/>
            </a:pPr>
            <a:r>
              <a:rPr lang="en-ZA" b="1" dirty="0">
                <a:solidFill>
                  <a:prstClr val="black"/>
                </a:solidFill>
              </a:rPr>
              <a:t> </a:t>
            </a:r>
            <a:r>
              <a:rPr lang="en-ZA" sz="2000" b="1" u="sng" dirty="0">
                <a:ea typeface="Times New Roman" panose="02020603050405020304" pitchFamily="18" charset="0"/>
                <a:cs typeface="Times New Roman" panose="02020603050405020304" pitchFamily="18" charset="0"/>
              </a:rPr>
              <a:t>Financial Services</a:t>
            </a:r>
            <a:endParaRPr lang="en-US" sz="2000" dirty="0"/>
          </a:p>
          <a:p>
            <a:pPr algn="just"/>
            <a:r>
              <a:rPr lang="en-GB" sz="2000" b="1" dirty="0"/>
              <a:t>The 2021/22 Estimate National Expenditure (ENE) database </a:t>
            </a:r>
            <a:r>
              <a:rPr lang="en-GB" sz="2000" dirty="0"/>
              <a:t>and </a:t>
            </a:r>
            <a:r>
              <a:rPr lang="en-GB" sz="2000" b="1" dirty="0"/>
              <a:t>Chapter</a:t>
            </a:r>
            <a:r>
              <a:rPr lang="en-GB" sz="2000" dirty="0"/>
              <a:t>, were </a:t>
            </a:r>
            <a:r>
              <a:rPr lang="en-GB" sz="2000" b="1" dirty="0"/>
              <a:t>compiled and submitted </a:t>
            </a:r>
            <a:r>
              <a:rPr lang="en-GB" sz="2000" dirty="0"/>
              <a:t>to National Treasury on the prescribed dates.</a:t>
            </a:r>
          </a:p>
          <a:p>
            <a:pPr algn="just"/>
            <a:r>
              <a:rPr lang="en-GB" sz="2000" b="1" dirty="0"/>
              <a:t>The 2020/21 Adjusted Estimate of National Expenditure (AENE) and ENE </a:t>
            </a:r>
            <a:r>
              <a:rPr lang="en-GB" sz="2000" dirty="0"/>
              <a:t>and budgets were captured on Basic Accounting System (BAS).</a:t>
            </a:r>
          </a:p>
          <a:p>
            <a:pPr algn="just"/>
            <a:r>
              <a:rPr lang="en-GB" sz="2000" b="1" dirty="0"/>
              <a:t>Monthly Conditional Grants Expenditure reports </a:t>
            </a:r>
            <a:r>
              <a:rPr lang="en-GB" sz="2000" dirty="0"/>
              <a:t>from Provincial Education Departments (PEDs) were </a:t>
            </a:r>
            <a:r>
              <a:rPr lang="en-GB" sz="2000" b="1" dirty="0"/>
              <a:t>received</a:t>
            </a:r>
            <a:r>
              <a:rPr lang="en-GB" sz="2000" dirty="0"/>
              <a:t> and </a:t>
            </a:r>
            <a:r>
              <a:rPr lang="en-GB" sz="2000" b="1" dirty="0"/>
              <a:t>submitted</a:t>
            </a:r>
            <a:r>
              <a:rPr lang="en-GB" sz="2000" dirty="0"/>
              <a:t> to the National Treasury as prescribed by the DoRA.</a:t>
            </a:r>
          </a:p>
          <a:p>
            <a:pPr algn="just"/>
            <a:r>
              <a:rPr lang="en-GB" sz="2000" b="1" dirty="0"/>
              <a:t>Public Entities Quarterly  </a:t>
            </a:r>
            <a:r>
              <a:rPr lang="en-GB" sz="2000" dirty="0"/>
              <a:t>and </a:t>
            </a:r>
            <a:r>
              <a:rPr lang="en-GB" sz="2000" b="1" dirty="0"/>
              <a:t>Annual Reports</a:t>
            </a:r>
            <a:r>
              <a:rPr lang="en-GB" sz="2000" dirty="0"/>
              <a:t> were </a:t>
            </a:r>
            <a:r>
              <a:rPr lang="en-GB" sz="2000" b="1" dirty="0"/>
              <a:t>received and analysed </a:t>
            </a:r>
            <a:r>
              <a:rPr lang="en-GB" sz="2000" dirty="0"/>
              <a:t>on time.  </a:t>
            </a:r>
          </a:p>
          <a:p>
            <a:pPr marL="0" indent="0" algn="just">
              <a:buNone/>
            </a:pPr>
            <a:r>
              <a:rPr lang="en-US" sz="2000" b="1" u="sng" dirty="0"/>
              <a:t>Supply Chain Management </a:t>
            </a:r>
          </a:p>
          <a:p>
            <a:pPr algn="just"/>
            <a:r>
              <a:rPr lang="en-GB" sz="2000" b="1" dirty="0"/>
              <a:t>Five (5) </a:t>
            </a:r>
            <a:r>
              <a:rPr lang="en-GB" sz="2000" dirty="0"/>
              <a:t>tenders were advertised. </a:t>
            </a:r>
            <a:r>
              <a:rPr lang="en-GB" sz="2000" b="1" dirty="0"/>
              <a:t>One (1)</a:t>
            </a:r>
            <a:r>
              <a:rPr lang="en-GB" sz="2000" dirty="0"/>
              <a:t> was finalised, </a:t>
            </a:r>
            <a:r>
              <a:rPr lang="en-GB" sz="2000" b="1" dirty="0"/>
              <a:t>one (1)</a:t>
            </a:r>
            <a:r>
              <a:rPr lang="en-GB" sz="2000" dirty="0"/>
              <a:t> is being evaluated and </a:t>
            </a:r>
            <a:r>
              <a:rPr lang="en-GB" sz="2000" b="1" dirty="0"/>
              <a:t>three (3)</a:t>
            </a:r>
            <a:r>
              <a:rPr lang="en-GB" sz="2000" dirty="0"/>
              <a:t> are </a:t>
            </a:r>
            <a:r>
              <a:rPr lang="en-GB" sz="2000" b="1" dirty="0"/>
              <a:t>awaiting evaluation.</a:t>
            </a:r>
          </a:p>
          <a:p>
            <a:pPr algn="just"/>
            <a:r>
              <a:rPr lang="en-GB" sz="2000" b="1" dirty="0"/>
              <a:t>Eight (8) </a:t>
            </a:r>
            <a:r>
              <a:rPr lang="en-GB" sz="2000" dirty="0"/>
              <a:t>Bid Specification Committee meetings were held.</a:t>
            </a:r>
            <a:endParaRPr lang="en-ZA" sz="2000" dirty="0"/>
          </a:p>
          <a:p>
            <a:endParaRPr lang="en-US" dirty="0"/>
          </a:p>
          <a:p>
            <a:pPr marL="0" lvl="0" indent="0">
              <a:buNone/>
            </a:pPr>
            <a:endParaRPr lang="en-US" dirty="0">
              <a:solidFill>
                <a:prstClr val="black"/>
              </a:solidFill>
            </a:endParaRPr>
          </a:p>
          <a:p>
            <a:pPr lvl="0"/>
            <a:endParaRPr lang="en-ZA" dirty="0">
              <a:solidFill>
                <a:prstClr val="black"/>
              </a:solidFill>
            </a:endParaRPr>
          </a:p>
          <a:p>
            <a:pPr lvl="1"/>
            <a:endParaRPr lang="en-GB" sz="1800" dirty="0"/>
          </a:p>
          <a:p>
            <a:endParaRPr lang="en-ZA"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15</a:t>
            </a:fld>
            <a:endParaRPr lang="en-ZA" dirty="0"/>
          </a:p>
        </p:txBody>
      </p:sp>
      <p:pic>
        <p:nvPicPr>
          <p:cNvPr id="5" name="Picture 4"/>
          <p:cNvPicPr>
            <a:picLocks noChangeAspect="1"/>
          </p:cNvPicPr>
          <p:nvPr/>
        </p:nvPicPr>
        <p:blipFill>
          <a:blip r:embed="rId3"/>
          <a:stretch>
            <a:fillRect/>
          </a:stretch>
        </p:blipFill>
        <p:spPr>
          <a:xfrm>
            <a:off x="0" y="6126164"/>
            <a:ext cx="1691680" cy="731836"/>
          </a:xfrm>
          <a:prstGeom prst="rect">
            <a:avLst/>
          </a:prstGeom>
        </p:spPr>
      </p:pic>
    </p:spTree>
    <p:extLst>
      <p:ext uri="{BB962C8B-B14F-4D97-AF65-F5344CB8AC3E}">
        <p14:creationId xmlns:p14="http://schemas.microsoft.com/office/powerpoint/2010/main" val="241371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a:t>
            </a:r>
          </a:p>
        </p:txBody>
      </p:sp>
      <p:sp>
        <p:nvSpPr>
          <p:cNvPr id="3" name="Content Placeholder 2"/>
          <p:cNvSpPr>
            <a:spLocks noGrp="1"/>
          </p:cNvSpPr>
          <p:nvPr>
            <p:ph idx="1"/>
          </p:nvPr>
        </p:nvSpPr>
        <p:spPr>
          <a:xfrm>
            <a:off x="107504" y="764705"/>
            <a:ext cx="8928992" cy="5591646"/>
          </a:xfrm>
        </p:spPr>
        <p:txBody>
          <a:bodyPr>
            <a:normAutofit/>
          </a:bodyPr>
          <a:lstStyle/>
          <a:p>
            <a:pPr marL="0" indent="0">
              <a:lnSpc>
                <a:spcPct val="145000"/>
              </a:lnSpc>
              <a:spcBef>
                <a:spcPts val="1000"/>
              </a:spcBef>
              <a:buNone/>
            </a:pPr>
            <a:r>
              <a:rPr lang="en-ZA" b="1" dirty="0">
                <a:solidFill>
                  <a:prstClr val="black"/>
                </a:solidFill>
              </a:rPr>
              <a:t> </a:t>
            </a:r>
            <a:r>
              <a:rPr lang="en-ZA" b="1" u="sng" dirty="0">
                <a:ea typeface="Times New Roman" panose="02020603050405020304" pitchFamily="18" charset="0"/>
                <a:cs typeface="Times New Roman" panose="02020603050405020304" pitchFamily="18" charset="0"/>
              </a:rPr>
              <a:t>Security and Assets Management</a:t>
            </a:r>
            <a:endParaRPr lang="en-US" b="1" u="sng" dirty="0">
              <a:ea typeface="Times New Roman" panose="02020603050405020304" pitchFamily="18" charset="0"/>
              <a:cs typeface="Times New Roman" panose="02020603050405020304" pitchFamily="18" charset="0"/>
            </a:endParaRPr>
          </a:p>
          <a:p>
            <a:r>
              <a:rPr lang="en-GB" b="1" dirty="0"/>
              <a:t>Daily health screening </a:t>
            </a:r>
            <a:r>
              <a:rPr lang="en-GB" dirty="0"/>
              <a:t>of officials and visitors at the Conference area and the process fully comply with </a:t>
            </a:r>
            <a:r>
              <a:rPr lang="en-GB" b="1" dirty="0"/>
              <a:t>COVID-19</a:t>
            </a:r>
            <a:r>
              <a:rPr lang="en-GB" dirty="0"/>
              <a:t> protocol measures. </a:t>
            </a:r>
          </a:p>
          <a:p>
            <a:r>
              <a:rPr lang="en-GB" b="1" dirty="0"/>
              <a:t>All the unitary </a:t>
            </a:r>
            <a:r>
              <a:rPr lang="en-GB" dirty="0"/>
              <a:t>fees were paid to the Private Party. </a:t>
            </a:r>
          </a:p>
          <a:p>
            <a:r>
              <a:rPr lang="en-GB" b="1" dirty="0"/>
              <a:t>The additional generator </a:t>
            </a:r>
            <a:r>
              <a:rPr lang="en-GB" dirty="0"/>
              <a:t>was </a:t>
            </a:r>
            <a:r>
              <a:rPr lang="en-GB" b="1" dirty="0"/>
              <a:t>installed</a:t>
            </a:r>
            <a:r>
              <a:rPr lang="en-GB" dirty="0"/>
              <a:t> on March 2021. A successful changeover was </a:t>
            </a:r>
            <a:r>
              <a:rPr lang="en-GB" b="1" dirty="0"/>
              <a:t>completed </a:t>
            </a:r>
            <a:r>
              <a:rPr lang="en-GB" dirty="0"/>
              <a:t>and the generator is</a:t>
            </a:r>
            <a:r>
              <a:rPr lang="en-GB" b="1" dirty="0"/>
              <a:t> operational.</a:t>
            </a:r>
          </a:p>
          <a:p>
            <a:r>
              <a:rPr lang="en-GB" b="1" dirty="0"/>
              <a:t>1 594 inventory Information Technology  (IT) </a:t>
            </a:r>
            <a:r>
              <a:rPr lang="en-GB" dirty="0"/>
              <a:t>equipment were </a:t>
            </a:r>
            <a:r>
              <a:rPr lang="en-GB" b="1" dirty="0"/>
              <a:t>issued</a:t>
            </a:r>
            <a:r>
              <a:rPr lang="en-GB" dirty="0"/>
              <a:t> to 21 Schools in various provinces and proof of delivery notes has been provided for the </a:t>
            </a:r>
            <a:r>
              <a:rPr lang="en-GB" b="1" dirty="0"/>
              <a:t>reporting and audit purposes.</a:t>
            </a:r>
          </a:p>
          <a:p>
            <a:pPr marL="0" indent="0">
              <a:lnSpc>
                <a:spcPct val="115000"/>
              </a:lnSpc>
              <a:spcBef>
                <a:spcPts val="1000"/>
              </a:spcBef>
              <a:buNone/>
            </a:pPr>
            <a:r>
              <a:rPr lang="en-ZA" b="1" u="sng" dirty="0">
                <a:ea typeface="Times New Roman" panose="02020603050405020304" pitchFamily="18" charset="0"/>
                <a:cs typeface="Times New Roman" panose="02020603050405020304" pitchFamily="18" charset="0"/>
              </a:rPr>
              <a:t>Legal Services</a:t>
            </a:r>
            <a:endParaRPr lang="en-US" b="1" u="sng" dirty="0">
              <a:ea typeface="Times New Roman" panose="02020603050405020304" pitchFamily="18" charset="0"/>
              <a:cs typeface="Times New Roman" panose="02020603050405020304" pitchFamily="18" charset="0"/>
            </a:endParaRPr>
          </a:p>
          <a:p>
            <a:pPr lvl="0"/>
            <a:r>
              <a:rPr lang="en-GB" b="1" dirty="0"/>
              <a:t>26 new contracts </a:t>
            </a:r>
            <a:r>
              <a:rPr lang="en-GB" dirty="0"/>
              <a:t>were received and </a:t>
            </a:r>
            <a:r>
              <a:rPr lang="en-GB" b="1" dirty="0"/>
              <a:t>19 </a:t>
            </a:r>
            <a:r>
              <a:rPr lang="en-GB" dirty="0"/>
              <a:t>were </a:t>
            </a:r>
            <a:r>
              <a:rPr lang="en-GB" b="1" dirty="0"/>
              <a:t>finalised</a:t>
            </a:r>
            <a:r>
              <a:rPr lang="en-GB" dirty="0"/>
              <a:t>. All the other contracts were vetted</a:t>
            </a:r>
            <a:r>
              <a:rPr lang="en-GB" dirty="0">
                <a:solidFill>
                  <a:srgbClr val="FF0000"/>
                </a:solidFill>
              </a:rPr>
              <a:t>,</a:t>
            </a:r>
            <a:r>
              <a:rPr lang="en-GB" dirty="0"/>
              <a:t> however, there are still outstanding issues.</a:t>
            </a:r>
          </a:p>
          <a:p>
            <a:pPr lvl="0"/>
            <a:r>
              <a:rPr lang="en-GB" b="1" dirty="0"/>
              <a:t>Ten (10) requests for Legal Opinions </a:t>
            </a:r>
            <a:r>
              <a:rPr lang="en-GB" dirty="0"/>
              <a:t>were </a:t>
            </a:r>
            <a:r>
              <a:rPr lang="en-GB" b="1" dirty="0"/>
              <a:t>received</a:t>
            </a:r>
            <a:r>
              <a:rPr lang="en-GB" dirty="0"/>
              <a:t> </a:t>
            </a:r>
            <a:r>
              <a:rPr lang="en-GB" b="1" dirty="0"/>
              <a:t>and eight (8) </a:t>
            </a:r>
            <a:r>
              <a:rPr lang="en-GB" dirty="0"/>
              <a:t>were</a:t>
            </a:r>
            <a:r>
              <a:rPr lang="en-GB" b="1" dirty="0"/>
              <a:t> completed. </a:t>
            </a:r>
          </a:p>
          <a:p>
            <a:pPr lvl="0"/>
            <a:r>
              <a:rPr lang="en-GB" b="1" dirty="0"/>
              <a:t>The admission Policy </a:t>
            </a:r>
            <a:r>
              <a:rPr lang="en-GB" dirty="0"/>
              <a:t>has been published to call for comments. </a:t>
            </a:r>
            <a:r>
              <a:rPr lang="en-GB" b="1" dirty="0"/>
              <a:t>A Task Team </a:t>
            </a:r>
            <a:r>
              <a:rPr lang="en-GB" dirty="0"/>
              <a:t>has been established to peruse the </a:t>
            </a:r>
            <a:r>
              <a:rPr lang="en-GB" b="1" dirty="0"/>
              <a:t>comments and consolidate the Admission Policy.</a:t>
            </a:r>
          </a:p>
          <a:p>
            <a:endParaRPr lang="en-GB" b="1" dirty="0"/>
          </a:p>
          <a:p>
            <a:endParaRPr lang="en-ZA" sz="2200" dirty="0"/>
          </a:p>
          <a:p>
            <a:endParaRPr lang="en-US" sz="2000" b="1" dirty="0"/>
          </a:p>
          <a:p>
            <a:pPr marL="0" lvl="0" indent="0">
              <a:buNone/>
            </a:pPr>
            <a:endParaRPr lang="en-US" b="1" dirty="0">
              <a:solidFill>
                <a:prstClr val="black"/>
              </a:solidFill>
            </a:endParaRPr>
          </a:p>
          <a:p>
            <a:pPr lvl="0"/>
            <a:endParaRPr lang="en-ZA"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16</a:t>
            </a:fld>
            <a:endParaRPr lang="en-ZA" dirty="0"/>
          </a:p>
        </p:txBody>
      </p:sp>
      <p:pic>
        <p:nvPicPr>
          <p:cNvPr id="5" name="Picture 4"/>
          <p:cNvPicPr>
            <a:picLocks noChangeAspect="1"/>
          </p:cNvPicPr>
          <p:nvPr/>
        </p:nvPicPr>
        <p:blipFill>
          <a:blip r:embed="rId2"/>
          <a:stretch>
            <a:fillRect/>
          </a:stretch>
        </p:blipFill>
        <p:spPr>
          <a:xfrm>
            <a:off x="0" y="6165304"/>
            <a:ext cx="1691680" cy="692696"/>
          </a:xfrm>
          <a:prstGeom prst="rect">
            <a:avLst/>
          </a:prstGeom>
        </p:spPr>
      </p:pic>
    </p:spTree>
    <p:extLst>
      <p:ext uri="{BB962C8B-B14F-4D97-AF65-F5344CB8AC3E}">
        <p14:creationId xmlns:p14="http://schemas.microsoft.com/office/powerpoint/2010/main" val="345192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a:t>
            </a:r>
          </a:p>
        </p:txBody>
      </p:sp>
      <p:sp>
        <p:nvSpPr>
          <p:cNvPr id="3" name="Content Placeholder 2"/>
          <p:cNvSpPr>
            <a:spLocks noGrp="1"/>
          </p:cNvSpPr>
          <p:nvPr>
            <p:ph idx="1"/>
          </p:nvPr>
        </p:nvSpPr>
        <p:spPr>
          <a:xfrm>
            <a:off x="107504" y="764704"/>
            <a:ext cx="8928992" cy="5361460"/>
          </a:xfrm>
        </p:spPr>
        <p:txBody>
          <a:bodyPr>
            <a:normAutofit/>
          </a:bodyPr>
          <a:lstStyle/>
          <a:p>
            <a:pPr marL="0" indent="0">
              <a:lnSpc>
                <a:spcPct val="115000"/>
              </a:lnSpc>
              <a:spcBef>
                <a:spcPts val="1000"/>
              </a:spcBef>
              <a:buNone/>
            </a:pPr>
            <a:r>
              <a:rPr lang="en-US" b="1" u="sng" dirty="0"/>
              <a:t>Quality Learning and Teaching Campaign (QLTC)</a:t>
            </a:r>
          </a:p>
          <a:p>
            <a:pPr>
              <a:spcBef>
                <a:spcPts val="0"/>
              </a:spcBef>
            </a:pPr>
            <a:r>
              <a:rPr lang="en-ZA" b="1" dirty="0">
                <a:ea typeface="Times New Roman" panose="02020603050405020304" pitchFamily="18" charset="0"/>
                <a:cs typeface="Times New Roman" panose="02020603050405020304" pitchFamily="18" charset="0"/>
              </a:rPr>
              <a:t>Advocacy and Mobilisation of society- </a:t>
            </a:r>
            <a:r>
              <a:rPr lang="en-ZA" dirty="0">
                <a:ea typeface="Times New Roman" panose="02020603050405020304" pitchFamily="18" charset="0"/>
                <a:cs typeface="Times New Roman" panose="02020603050405020304" pitchFamily="18" charset="0"/>
              </a:rPr>
              <a:t>The unit coordinated provincial visits as part of the mobilisation strategy and </a:t>
            </a:r>
            <a:r>
              <a:rPr lang="en-GB" dirty="0">
                <a:ea typeface="Times New Roman" panose="02020603050405020304" pitchFamily="18" charset="0"/>
                <a:cs typeface="Times New Roman" panose="02020603050405020304" pitchFamily="18" charset="0"/>
              </a:rPr>
              <a:t> lead the introduction of Coding and Robotics as part of the strategy to demonstrate stakeholders to  support  the implementation of this curriculum.</a:t>
            </a:r>
            <a:endParaRPr lang="en-GB" b="1" dirty="0">
              <a:ea typeface="Times New Roman" panose="02020603050405020304" pitchFamily="18" charset="0"/>
              <a:cs typeface="Times New Roman" panose="02020603050405020304" pitchFamily="18" charset="0"/>
            </a:endParaRPr>
          </a:p>
          <a:p>
            <a:pPr>
              <a:spcBef>
                <a:spcPts val="0"/>
              </a:spcBef>
            </a:pPr>
            <a:r>
              <a:rPr lang="en-ZA" b="1" dirty="0">
                <a:ea typeface="Times New Roman" panose="02020603050405020304" pitchFamily="18" charset="0"/>
                <a:cs typeface="Times New Roman" panose="02020603050405020304" pitchFamily="18" charset="0"/>
              </a:rPr>
              <a:t>Initiated and participated workshop </a:t>
            </a:r>
            <a:r>
              <a:rPr lang="en-ZA" dirty="0">
                <a:ea typeface="Times New Roman" panose="02020603050405020304" pitchFamily="18" charset="0"/>
                <a:cs typeface="Times New Roman" panose="02020603050405020304" pitchFamily="18" charset="0"/>
              </a:rPr>
              <a:t>in the Psycho-Social Services (PSS) workshop with National Education Collaboration Trust (NECT) in support of Sekhukhune East districts.</a:t>
            </a:r>
          </a:p>
          <a:p>
            <a:pPr>
              <a:spcBef>
                <a:spcPts val="0"/>
              </a:spcBef>
            </a:pPr>
            <a:r>
              <a:rPr lang="en-ZA" b="1" dirty="0">
                <a:ea typeface="Times New Roman" panose="02020603050405020304" pitchFamily="18" charset="0"/>
                <a:cs typeface="Times New Roman" panose="02020603050405020304" pitchFamily="18" charset="0"/>
              </a:rPr>
              <a:t>Stakeholder meetings </a:t>
            </a:r>
            <a:r>
              <a:rPr lang="en-ZA" dirty="0">
                <a:ea typeface="Times New Roman" panose="02020603050405020304" pitchFamily="18" charset="0"/>
                <a:cs typeface="Times New Roman" panose="02020603050405020304" pitchFamily="18" charset="0"/>
              </a:rPr>
              <a:t>were</a:t>
            </a:r>
            <a:r>
              <a:rPr lang="en-GB" dirty="0">
                <a:ea typeface="Times New Roman" panose="02020603050405020304" pitchFamily="18" charset="0"/>
                <a:cs typeface="Times New Roman" panose="02020603050405020304" pitchFamily="18" charset="0"/>
              </a:rPr>
              <a:t> held with South African Council for Educators (SACE) to develop a strategy and mechanism for working together. </a:t>
            </a:r>
          </a:p>
          <a:p>
            <a:pPr marL="0" lvl="0" indent="0">
              <a:buNone/>
            </a:pPr>
            <a:r>
              <a:rPr lang="en-ZA" b="1" dirty="0"/>
              <a:t> </a:t>
            </a:r>
            <a:r>
              <a:rPr lang="en-US" b="1" u="sng" dirty="0"/>
              <a:t>Government Information Technology </a:t>
            </a:r>
            <a:r>
              <a:rPr lang="en-US" b="1" u="sng" dirty="0">
                <a:solidFill>
                  <a:prstClr val="black"/>
                </a:solidFill>
              </a:rPr>
              <a:t>Office</a:t>
            </a:r>
            <a:endParaRPr lang="en-ZA" b="1" dirty="0">
              <a:solidFill>
                <a:prstClr val="black"/>
              </a:solidFill>
            </a:endParaRPr>
          </a:p>
          <a:p>
            <a:pPr lvl="0"/>
            <a:r>
              <a:rPr lang="en-US" b="1" dirty="0">
                <a:solidFill>
                  <a:prstClr val="black"/>
                </a:solidFill>
              </a:rPr>
              <a:t>Governance of Information and Communications Technology (ICT)</a:t>
            </a:r>
            <a:r>
              <a:rPr lang="en-US" dirty="0">
                <a:solidFill>
                  <a:prstClr val="black"/>
                </a:solidFill>
              </a:rPr>
              <a:t>: </a:t>
            </a:r>
            <a:r>
              <a:rPr lang="en-US" b="1" dirty="0">
                <a:solidFill>
                  <a:prstClr val="black"/>
                </a:solidFill>
              </a:rPr>
              <a:t>Two (2) DBE </a:t>
            </a:r>
            <a:r>
              <a:rPr lang="en-US" dirty="0">
                <a:solidFill>
                  <a:prstClr val="black"/>
                </a:solidFill>
              </a:rPr>
              <a:t>Service Level Agreement (SLA) meetings were held on 27 January and 30 March 2021.  </a:t>
            </a:r>
          </a:p>
          <a:p>
            <a:pPr lvl="0"/>
            <a:r>
              <a:rPr lang="en-US" b="1" dirty="0">
                <a:solidFill>
                  <a:prstClr val="black"/>
                </a:solidFill>
              </a:rPr>
              <a:t>ICT Steering Committee </a:t>
            </a:r>
            <a:r>
              <a:rPr lang="en-US" dirty="0">
                <a:solidFill>
                  <a:prstClr val="black"/>
                </a:solidFill>
              </a:rPr>
              <a:t>meeting was held on 19 March 2021.</a:t>
            </a:r>
          </a:p>
          <a:p>
            <a:pPr marL="0" lvl="0" indent="0">
              <a:buNone/>
            </a:pPr>
            <a:r>
              <a:rPr lang="en-US" b="1" u="sng" dirty="0">
                <a:solidFill>
                  <a:prstClr val="black"/>
                </a:solidFill>
              </a:rPr>
              <a:t>United Nations Educational, Scientific and Cultural Organisation (UNESCO)</a:t>
            </a:r>
          </a:p>
          <a:p>
            <a:pPr lvl="0"/>
            <a:r>
              <a:rPr lang="en-ZA" b="1" dirty="0">
                <a:solidFill>
                  <a:prstClr val="black"/>
                </a:solidFill>
                <a:cs typeface="Arial" panose="020B0604020202020204" pitchFamily="34" charset="0"/>
              </a:rPr>
              <a:t>The President of the South African National Commission for UNESCO,</a:t>
            </a:r>
            <a:r>
              <a:rPr lang="en-ZA" dirty="0">
                <a:solidFill>
                  <a:prstClr val="black"/>
                </a:solidFill>
                <a:cs typeface="Arial" panose="020B0604020202020204" pitchFamily="34" charset="0"/>
              </a:rPr>
              <a:t> and Minister of Basic Education, Mrs AM Motshekga , MP, has </a:t>
            </a:r>
            <a:r>
              <a:rPr lang="en-ZA" b="1" dirty="0">
                <a:solidFill>
                  <a:prstClr val="black"/>
                </a:solidFill>
                <a:cs typeface="Arial" panose="020B0604020202020204" pitchFamily="34" charset="0"/>
              </a:rPr>
              <a:t>appointed </a:t>
            </a:r>
            <a:r>
              <a:rPr lang="en-ZA" dirty="0">
                <a:solidFill>
                  <a:prstClr val="black"/>
                </a:solidFill>
                <a:cs typeface="Arial" panose="020B0604020202020204" pitchFamily="34" charset="0"/>
              </a:rPr>
              <a:t>new ex-0fficio members to serve on the 7</a:t>
            </a:r>
            <a:r>
              <a:rPr lang="en-ZA" baseline="30000" dirty="0">
                <a:solidFill>
                  <a:prstClr val="black"/>
                </a:solidFill>
                <a:cs typeface="Arial" panose="020B0604020202020204" pitchFamily="34" charset="0"/>
              </a:rPr>
              <a:t>th</a:t>
            </a:r>
            <a:r>
              <a:rPr lang="en-ZA" dirty="0">
                <a:solidFill>
                  <a:prstClr val="black"/>
                </a:solidFill>
                <a:cs typeface="Arial" panose="020B0604020202020204" pitchFamily="34" charset="0"/>
              </a:rPr>
              <a:t> National Commission for a term of four (4) years, 2021-2024.</a:t>
            </a:r>
          </a:p>
          <a:p>
            <a:pPr marL="0" indent="0">
              <a:buNone/>
            </a:pPr>
            <a:endParaRPr lang="en-US" sz="2000" b="1" dirty="0"/>
          </a:p>
          <a:p>
            <a:pPr>
              <a:spcBef>
                <a:spcPts val="0"/>
              </a:spcBef>
            </a:pPr>
            <a:endParaRPr lang="en-ZA" dirty="0">
              <a:ea typeface="Times New Roman" panose="02020603050405020304" pitchFamily="18" charset="0"/>
              <a:cs typeface="Times New Roman" panose="02020603050405020304" pitchFamily="18" charset="0"/>
            </a:endParaRPr>
          </a:p>
          <a:p>
            <a:pPr marL="0" lvl="0" indent="0">
              <a:buNone/>
            </a:pPr>
            <a:endParaRPr lang="en-ZA"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17</a:t>
            </a:fld>
            <a:endParaRPr lang="en-ZA" dirty="0"/>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305670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692696"/>
          </a:xfrm>
        </p:spPr>
        <p:txBody>
          <a:bodyPr/>
          <a:lstStyle/>
          <a:p>
            <a:r>
              <a:rPr lang="en-ZA" dirty="0"/>
              <a:t>PROGRAMME 1 …</a:t>
            </a: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179512" y="918036"/>
            <a:ext cx="8712968" cy="5103252"/>
          </a:xfrm>
        </p:spPr>
        <p:txBody>
          <a:bodyPr>
            <a:normAutofit lnSpcReduction="10000"/>
          </a:bodyPr>
          <a:lstStyle/>
          <a:p>
            <a:pPr marL="0" lvl="0" indent="0">
              <a:buNone/>
            </a:pPr>
            <a:r>
              <a:rPr lang="en-ZA" sz="2000" b="1" dirty="0">
                <a:solidFill>
                  <a:prstClr val="black"/>
                </a:solidFill>
              </a:rPr>
              <a:t> </a:t>
            </a:r>
            <a:r>
              <a:rPr lang="en-ZA" b="1" u="sng" dirty="0">
                <a:solidFill>
                  <a:prstClr val="black"/>
                </a:solidFill>
              </a:rPr>
              <a:t>Strategic Planning and Reporting</a:t>
            </a:r>
            <a:endParaRPr lang="en-ZA" dirty="0"/>
          </a:p>
          <a:p>
            <a:pPr algn="just">
              <a:lnSpc>
                <a:spcPct val="110000"/>
              </a:lnSpc>
            </a:pPr>
            <a:r>
              <a:rPr lang="en-ZA" b="1" dirty="0"/>
              <a:t>The 2021/22 APP </a:t>
            </a:r>
            <a:r>
              <a:rPr lang="en-ZA" dirty="0"/>
              <a:t>was </a:t>
            </a:r>
            <a:r>
              <a:rPr lang="en-ZA" b="1" dirty="0"/>
              <a:t>submitted</a:t>
            </a:r>
            <a:r>
              <a:rPr lang="en-ZA" dirty="0"/>
              <a:t> to the Department of Planning, Monitoring and Evaluation (DPME) and National Treasury (NT) on 29 January 2021. </a:t>
            </a:r>
          </a:p>
          <a:p>
            <a:pPr algn="just">
              <a:lnSpc>
                <a:spcPct val="110000"/>
              </a:lnSpc>
            </a:pPr>
            <a:r>
              <a:rPr lang="en-ZA" b="1" dirty="0"/>
              <a:t>The DBE 2021/22 APP </a:t>
            </a:r>
            <a:r>
              <a:rPr lang="en-ZA" dirty="0"/>
              <a:t>was </a:t>
            </a:r>
            <a:r>
              <a:rPr lang="en-ZA" b="1" dirty="0"/>
              <a:t>tabled</a:t>
            </a:r>
            <a:r>
              <a:rPr lang="en-ZA" dirty="0"/>
              <a:t> in Parliament on 12 March 2021.</a:t>
            </a:r>
          </a:p>
          <a:p>
            <a:pPr algn="just">
              <a:lnSpc>
                <a:spcPct val="110000"/>
              </a:lnSpc>
            </a:pPr>
            <a:r>
              <a:rPr lang="en-ZA" b="1" dirty="0"/>
              <a:t>The Departmental third quarter performance report for 2020/21 </a:t>
            </a:r>
            <a:r>
              <a:rPr lang="en-ZA" dirty="0"/>
              <a:t>was </a:t>
            </a:r>
            <a:r>
              <a:rPr lang="en-ZA" b="1" dirty="0"/>
              <a:t>submitted</a:t>
            </a:r>
            <a:r>
              <a:rPr lang="en-ZA" dirty="0"/>
              <a:t> to the DPME and NT on 29 January 2021, and </a:t>
            </a:r>
            <a:r>
              <a:rPr lang="en-ZA" b="1" dirty="0"/>
              <a:t>successfully uploaded </a:t>
            </a:r>
            <a:r>
              <a:rPr lang="en-ZA" dirty="0"/>
              <a:t>to the electronic Quarterly Performance Reporting System (eQPRS) on the same date.</a:t>
            </a:r>
          </a:p>
          <a:p>
            <a:pPr algn="just">
              <a:lnSpc>
                <a:spcPct val="110000"/>
              </a:lnSpc>
            </a:pPr>
            <a:r>
              <a:rPr lang="en-ZA" b="1" dirty="0"/>
              <a:t>The SACE and Umalusi 2021/22 APP </a:t>
            </a:r>
            <a:r>
              <a:rPr lang="en-ZA" dirty="0"/>
              <a:t>were </a:t>
            </a:r>
            <a:r>
              <a:rPr lang="en-ZA" b="1" dirty="0"/>
              <a:t>tabled</a:t>
            </a:r>
            <a:r>
              <a:rPr lang="en-ZA" dirty="0"/>
              <a:t> in Parliament on 11 March 2021. The SACE and Umalusi 2020/21 third Quarterly Performance Reports were </a:t>
            </a:r>
            <a:r>
              <a:rPr lang="en-ZA" b="1" dirty="0"/>
              <a:t>analysed and feedback </a:t>
            </a:r>
            <a:r>
              <a:rPr lang="en-ZA" dirty="0"/>
              <a:t>was provided to the entities on 12 February 2021. </a:t>
            </a:r>
          </a:p>
          <a:p>
            <a:pPr algn="just">
              <a:lnSpc>
                <a:spcPct val="110000"/>
              </a:lnSpc>
            </a:pPr>
            <a:r>
              <a:rPr lang="en-ZA" b="1" dirty="0"/>
              <a:t>Branch Review meetings </a:t>
            </a:r>
            <a:r>
              <a:rPr lang="en-ZA" dirty="0"/>
              <a:t>were successfully held from 08-24 March 2021 to support  </a:t>
            </a:r>
            <a:r>
              <a:rPr lang="en-ZA" b="1" dirty="0"/>
              <a:t>planning and improve reporting. </a:t>
            </a:r>
          </a:p>
          <a:p>
            <a:pPr algn="just">
              <a:lnSpc>
                <a:spcPct val="110000"/>
              </a:lnSpc>
            </a:pPr>
            <a:r>
              <a:rPr lang="en-ZA" b="1" dirty="0"/>
              <a:t>The </a:t>
            </a:r>
            <a:r>
              <a:rPr lang="en-US" b="1" dirty="0"/>
              <a:t>Heads of Education Departments Committee (</a:t>
            </a:r>
            <a:r>
              <a:rPr lang="en-ZA" b="1" dirty="0"/>
              <a:t>HEDCOM) Subcommittee </a:t>
            </a:r>
            <a:r>
              <a:rPr lang="en-ZA" dirty="0"/>
              <a:t>on Planning, Monitoring and Evaluation was held on 18 February 2021 to </a:t>
            </a:r>
            <a:r>
              <a:rPr lang="en-ZA" b="1" dirty="0"/>
              <a:t>discuss planning and reporting </a:t>
            </a:r>
            <a:r>
              <a:rPr lang="en-ZA" dirty="0"/>
              <a:t>as well as the Medium-Term Strategic Framework (MTSF) alignment. </a:t>
            </a:r>
          </a:p>
          <a:p>
            <a:pPr algn="just">
              <a:lnSpc>
                <a:spcPct val="110000"/>
              </a:lnSpc>
            </a:pPr>
            <a:r>
              <a:rPr lang="en-ZA" b="1" dirty="0"/>
              <a:t>The MTSF </a:t>
            </a:r>
            <a:r>
              <a:rPr lang="en-ZA" dirty="0"/>
              <a:t>revisions were </a:t>
            </a:r>
            <a:r>
              <a:rPr lang="en-ZA" b="1" dirty="0"/>
              <a:t>incorporated</a:t>
            </a:r>
            <a:r>
              <a:rPr lang="en-ZA" dirty="0"/>
              <a:t> in the 2021/22 APP.</a:t>
            </a:r>
          </a:p>
          <a:p>
            <a:endParaRPr lang="en-ZA" dirty="0"/>
          </a:p>
        </p:txBody>
      </p:sp>
      <p:pic>
        <p:nvPicPr>
          <p:cNvPr id="6" name="Picture 5"/>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389881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a:t>
            </a:r>
          </a:p>
        </p:txBody>
      </p:sp>
      <p:sp>
        <p:nvSpPr>
          <p:cNvPr id="3" name="Content Placeholder 2"/>
          <p:cNvSpPr>
            <a:spLocks noGrp="1"/>
          </p:cNvSpPr>
          <p:nvPr>
            <p:ph idx="1"/>
          </p:nvPr>
        </p:nvSpPr>
        <p:spPr/>
        <p:txBody>
          <a:bodyPr>
            <a:noAutofit/>
          </a:bodyPr>
          <a:lstStyle/>
          <a:p>
            <a:pPr marL="0" indent="0">
              <a:buNone/>
            </a:pPr>
            <a:r>
              <a:rPr lang="en-ZA" b="1" u="sng" dirty="0">
                <a:solidFill>
                  <a:prstClr val="black"/>
                </a:solidFill>
              </a:rPr>
              <a:t>Research Co-ordination, Monitoring and Evaluation (RCME)</a:t>
            </a:r>
          </a:p>
          <a:p>
            <a:pPr lvl="0" algn="just"/>
            <a:r>
              <a:rPr lang="en-US" b="1" dirty="0">
                <a:solidFill>
                  <a:prstClr val="black"/>
                </a:solidFill>
              </a:rPr>
              <a:t>Second Early Grade Reading Study (EGRS II):  </a:t>
            </a:r>
            <a:r>
              <a:rPr lang="en-US" dirty="0">
                <a:solidFill>
                  <a:prstClr val="black"/>
                </a:solidFill>
              </a:rPr>
              <a:t>The data from the fifth wave of data collection was analysed and a research note was developed to calculate the impact of the COVID-19 pandemic on learning losses in the Foundation Phase.</a:t>
            </a:r>
          </a:p>
          <a:p>
            <a:pPr lvl="0" algn="just"/>
            <a:r>
              <a:rPr lang="en-US" b="1" dirty="0">
                <a:solidFill>
                  <a:prstClr val="black"/>
                </a:solidFill>
              </a:rPr>
              <a:t>Early Grade Reading Improvement </a:t>
            </a:r>
            <a:r>
              <a:rPr lang="en-US" b="1" dirty="0"/>
              <a:t>Programme (EGRP): </a:t>
            </a:r>
            <a:r>
              <a:rPr lang="en-US" dirty="0"/>
              <a:t>Coach training took place between 18-21 January 2021 and Teacher training took place on 17-25 February 2021 for Grades 1 to 3 respectively. </a:t>
            </a:r>
          </a:p>
          <a:p>
            <a:pPr lvl="0" algn="just"/>
            <a:r>
              <a:rPr lang="en-US" b="1" dirty="0"/>
              <a:t>The Reading Support Project (RSP) : </a:t>
            </a:r>
            <a:r>
              <a:rPr lang="en-US" dirty="0"/>
              <a:t>A telephonic survey aimed at investigating how COVID-19 affected schooling, curriculum delivery, teaching performance and learner performance, the extent of alternative learning provisions and the psycho-social wellbeing of teachers and principals was conducted. </a:t>
            </a:r>
          </a:p>
          <a:p>
            <a:pPr lvl="0" algn="just"/>
            <a:r>
              <a:rPr lang="en-ZA" b="1" dirty="0"/>
              <a:t>HEDCOM Subcommittee on Planning, Monitoring and Evaluation</a:t>
            </a:r>
            <a:r>
              <a:rPr lang="en-US" dirty="0"/>
              <a:t> meeting was held  </a:t>
            </a:r>
            <a:r>
              <a:rPr lang="en-ZA" dirty="0"/>
              <a:t>on 18  February 2021.  </a:t>
            </a:r>
          </a:p>
          <a:p>
            <a:pPr lvl="0" algn="just"/>
            <a:r>
              <a:rPr lang="en-US" b="1" dirty="0"/>
              <a:t>Analysis of State of the Nation Addresses (SONA): </a:t>
            </a:r>
            <a:r>
              <a:rPr lang="en-US" dirty="0"/>
              <a:t>A presentation was </a:t>
            </a:r>
            <a:r>
              <a:rPr lang="en-US" dirty="0">
                <a:solidFill>
                  <a:prstClr val="black"/>
                </a:solidFill>
              </a:rPr>
              <a:t>prepared and delivered for Parliament’s Portfolio Committee on Basic Education in February 2021.</a:t>
            </a:r>
          </a:p>
          <a:p>
            <a:pPr lvl="0" algn="just"/>
            <a:r>
              <a:rPr lang="en-ZA" b="1" dirty="0">
                <a:solidFill>
                  <a:prstClr val="black"/>
                </a:solidFill>
              </a:rPr>
              <a:t>General Household Survey Report:</a:t>
            </a:r>
            <a:r>
              <a:rPr lang="en-ZA" dirty="0">
                <a:solidFill>
                  <a:prstClr val="black"/>
                </a:solidFill>
              </a:rPr>
              <a:t> The data for the 2019 General Household Survey was received in March 2020 and a draft Focus on Schooling report was compiled. </a:t>
            </a:r>
          </a:p>
          <a:p>
            <a:pPr marL="0" indent="0" algn="just">
              <a:buNone/>
            </a:pPr>
            <a:r>
              <a:rPr lang="en-ZA" sz="2000" b="1" dirty="0">
                <a:solidFill>
                  <a:prstClr val="black"/>
                </a:solidFill>
                <a:cs typeface="Arial" panose="020B0604020202020204" pitchFamily="34" charset="0"/>
              </a:rPr>
              <a:t> </a:t>
            </a:r>
            <a:endParaRPr lang="en-ZA" sz="2000" dirty="0">
              <a:solidFill>
                <a:prstClr val="black"/>
              </a:solidFill>
              <a:cs typeface="Arial" panose="020B0604020202020204" pitchFamily="34" charset="0"/>
            </a:endParaRPr>
          </a:p>
          <a:p>
            <a:pPr algn="just"/>
            <a:endParaRPr lang="en-ZA" dirty="0">
              <a:solidFill>
                <a:prstClr val="black"/>
              </a:solidFill>
              <a:cs typeface="Arial" panose="020B0604020202020204" pitchFamily="34" charset="0"/>
            </a:endParaRPr>
          </a:p>
          <a:p>
            <a:pPr algn="just"/>
            <a:endParaRPr lang="en-ZA" dirty="0">
              <a:solidFill>
                <a:prstClr val="black"/>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19</a:t>
            </a:fld>
            <a:endParaRPr lang="en-ZA" dirty="0"/>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162818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2">
                    <a:lumMod val="75000"/>
                  </a:schemeClr>
                </a:solidFill>
                <a:cs typeface="Calibri" pitchFamily="34" charset="0"/>
              </a:rPr>
              <a:t>PRESENTATION OUTLINE </a:t>
            </a:r>
            <a:endParaRPr lang="en-ZA" sz="40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631825" lvl="0" indent="-631825">
              <a:spcBef>
                <a:spcPts val="0"/>
              </a:spcBef>
              <a:buNone/>
              <a:defRPr/>
            </a:pPr>
            <a:endParaRPr lang="en-US" sz="2800" b="1" dirty="0">
              <a:solidFill>
                <a:prstClr val="black"/>
              </a:solidFill>
              <a:cs typeface="Calibri" pitchFamily="34" charset="0"/>
            </a:endParaRPr>
          </a:p>
          <a:p>
            <a:pPr marL="631825" lvl="0" indent="-631825">
              <a:spcBef>
                <a:spcPts val="0"/>
              </a:spcBef>
              <a:buNone/>
              <a:defRPr/>
            </a:pPr>
            <a:r>
              <a:rPr lang="en-US" sz="2800" b="1" dirty="0">
                <a:solidFill>
                  <a:prstClr val="black"/>
                </a:solidFill>
                <a:cs typeface="Calibri" pitchFamily="34" charset="0"/>
              </a:rPr>
              <a:t>PART A</a:t>
            </a:r>
            <a:r>
              <a:rPr lang="en-US" sz="2800" dirty="0">
                <a:solidFill>
                  <a:prstClr val="black"/>
                </a:solidFill>
                <a:cs typeface="Calibri" pitchFamily="34" charset="0"/>
              </a:rPr>
              <a:t> </a:t>
            </a:r>
          </a:p>
          <a:p>
            <a:pPr marL="631825" lvl="0" indent="-631825">
              <a:spcBef>
                <a:spcPts val="0"/>
              </a:spcBef>
              <a:buNone/>
              <a:defRPr/>
            </a:pPr>
            <a:r>
              <a:rPr lang="en-US" sz="2800" dirty="0">
                <a:solidFill>
                  <a:prstClr val="black"/>
                </a:solidFill>
                <a:cs typeface="Calibri" pitchFamily="34" charset="0"/>
              </a:rPr>
              <a:t>Performance Indicators and Targets </a:t>
            </a:r>
          </a:p>
          <a:p>
            <a:pPr marL="631825" lvl="0" indent="-631825">
              <a:spcBef>
                <a:spcPts val="0"/>
              </a:spcBef>
              <a:buNone/>
              <a:defRPr/>
            </a:pPr>
            <a:endParaRPr lang="en-US" sz="2800" dirty="0">
              <a:solidFill>
                <a:prstClr val="black"/>
              </a:solidFill>
              <a:cs typeface="Calibri" pitchFamily="34" charset="0"/>
            </a:endParaRPr>
          </a:p>
          <a:p>
            <a:pPr marL="631825" indent="-631825">
              <a:spcBef>
                <a:spcPts val="0"/>
              </a:spcBef>
              <a:buNone/>
              <a:defRPr/>
            </a:pPr>
            <a:r>
              <a:rPr lang="en-US" sz="2800" b="1" dirty="0">
                <a:solidFill>
                  <a:prstClr val="black"/>
                </a:solidFill>
                <a:cs typeface="Calibri" pitchFamily="34" charset="0"/>
              </a:rPr>
              <a:t>PART B: </a:t>
            </a:r>
          </a:p>
          <a:p>
            <a:pPr marL="58738" indent="-58738">
              <a:spcBef>
                <a:spcPts val="0"/>
              </a:spcBef>
              <a:buNone/>
              <a:defRPr/>
            </a:pPr>
            <a:r>
              <a:rPr lang="en-ZA" sz="2800" dirty="0">
                <a:solidFill>
                  <a:prstClr val="black"/>
                </a:solidFill>
                <a:cs typeface="Calibri" pitchFamily="34" charset="0"/>
              </a:rPr>
              <a:t>Financial Report:  Fourth  Quarter Expenditure</a:t>
            </a:r>
            <a:endParaRPr lang="en-US" sz="2800" dirty="0">
              <a:solidFill>
                <a:prstClr val="black"/>
              </a:solidFill>
              <a:cs typeface="Calibri" pitchFamily="34" charset="0"/>
            </a:endParaRPr>
          </a:p>
          <a:p>
            <a:pPr marL="0" indent="0">
              <a:buNone/>
            </a:pPr>
            <a:endParaRPr lang="en-ZA" sz="28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a:t>
            </a:fld>
            <a:endParaRPr lang="en-ZA"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97598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PROGRAMME 1 …    </a:t>
            </a:r>
            <a:endParaRPr lang="en-ZA" sz="2800" b="1" dirty="0">
              <a:solidFill>
                <a:schemeClr val="accent2">
                  <a:lumMod val="75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73429968"/>
              </p:ext>
            </p:extLst>
          </p:nvPr>
        </p:nvGraphicFramePr>
        <p:xfrm>
          <a:off x="0" y="989627"/>
          <a:ext cx="9144000" cy="2391664"/>
        </p:xfrm>
        <a:graphic>
          <a:graphicData uri="http://schemas.openxmlformats.org/drawingml/2006/table">
            <a:tbl>
              <a:tblPr firstRow="1" firstCol="1" bandRow="1">
                <a:tableStyleId>{16D9F66E-5EB9-4882-86FB-DCBF35E3C3E4}</a:tableStyleId>
              </a:tblPr>
              <a:tblGrid>
                <a:gridCol w="1997730">
                  <a:extLst>
                    <a:ext uri="{9D8B030D-6E8A-4147-A177-3AD203B41FA5}">
                      <a16:colId xmlns:a16="http://schemas.microsoft.com/office/drawing/2014/main" val="20000"/>
                    </a:ext>
                  </a:extLst>
                </a:gridCol>
                <a:gridCol w="1811261">
                  <a:extLst>
                    <a:ext uri="{9D8B030D-6E8A-4147-A177-3AD203B41FA5}">
                      <a16:colId xmlns:a16="http://schemas.microsoft.com/office/drawing/2014/main" val="20001"/>
                    </a:ext>
                  </a:extLst>
                </a:gridCol>
                <a:gridCol w="1617738">
                  <a:extLst>
                    <a:ext uri="{9D8B030D-6E8A-4147-A177-3AD203B41FA5}">
                      <a16:colId xmlns:a16="http://schemas.microsoft.com/office/drawing/2014/main" val="20002"/>
                    </a:ext>
                  </a:extLst>
                </a:gridCol>
                <a:gridCol w="2011842">
                  <a:extLst>
                    <a:ext uri="{9D8B030D-6E8A-4147-A177-3AD203B41FA5}">
                      <a16:colId xmlns:a16="http://schemas.microsoft.com/office/drawing/2014/main" val="20003"/>
                    </a:ext>
                  </a:extLst>
                </a:gridCol>
                <a:gridCol w="1705429">
                  <a:extLst>
                    <a:ext uri="{9D8B030D-6E8A-4147-A177-3AD203B41FA5}">
                      <a16:colId xmlns:a16="http://schemas.microsoft.com/office/drawing/2014/main" val="20004"/>
                    </a:ext>
                  </a:extLst>
                </a:gridCol>
              </a:tblGrid>
              <a:tr h="0">
                <a:tc>
                  <a:txBody>
                    <a:bodyPr/>
                    <a:lstStyle/>
                    <a:p>
                      <a:pPr algn="ctr">
                        <a:lnSpc>
                          <a:spcPct val="115000"/>
                        </a:lnSpc>
                        <a:spcAft>
                          <a:spcPts val="0"/>
                        </a:spcAft>
                      </a:pPr>
                      <a:r>
                        <a:rPr lang="en-ZA" sz="1600" dirty="0">
                          <a:effectLst/>
                        </a:rPr>
                        <a:t>COORDINATING  MECHANISM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SCHEDULED MEETINGS</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MEETINGS HELD</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UNSCHEDULED MEETINGS HELD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MEETINGS NOT HELD</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en-ZA" sz="1600" dirty="0">
                          <a:effectLst/>
                        </a:rPr>
                        <a:t>BM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651510" algn="ctr"/>
                        </a:tabLst>
                      </a:pPr>
                      <a:r>
                        <a:rPr lang="en-ZA" sz="1600" dirty="0">
                          <a:effectLst/>
                        </a:rPr>
                        <a:t>3</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0</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1</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3 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15000"/>
                        </a:lnSpc>
                        <a:spcAft>
                          <a:spcPts val="0"/>
                        </a:spcAft>
                      </a:pPr>
                      <a:r>
                        <a:rPr lang="en-ZA" sz="1600" dirty="0">
                          <a:effectLst/>
                        </a:rPr>
                        <a:t>CEM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1</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0 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3</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1</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15000"/>
                        </a:lnSpc>
                        <a:spcAft>
                          <a:spcPts val="0"/>
                        </a:spcAft>
                      </a:pPr>
                      <a:r>
                        <a:rPr lang="en-ZA" sz="1600" dirty="0">
                          <a:effectLst/>
                        </a:rPr>
                        <a:t>HEDCOM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1</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0</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5</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1</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15000"/>
                        </a:lnSpc>
                        <a:spcAft>
                          <a:spcPts val="0"/>
                        </a:spcAft>
                      </a:pPr>
                      <a:r>
                        <a:rPr lang="en-ZA" sz="1600" dirty="0">
                          <a:effectLst/>
                        </a:rPr>
                        <a:t>SM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4</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0 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2</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4</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just">
                        <a:lnSpc>
                          <a:spcPct val="115000"/>
                        </a:lnSpc>
                        <a:spcAft>
                          <a:spcPts val="0"/>
                        </a:spcAft>
                      </a:pPr>
                      <a:r>
                        <a:rPr lang="en-ZA" sz="1600" dirty="0">
                          <a:effectLst/>
                        </a:rPr>
                        <a:t>SPCHD Cluster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2</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1 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0</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1</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just">
                        <a:lnSpc>
                          <a:spcPct val="115000"/>
                        </a:lnSpc>
                        <a:spcAft>
                          <a:spcPts val="0"/>
                        </a:spcAft>
                      </a:pPr>
                      <a:r>
                        <a:rPr lang="en-ZA" sz="1600" dirty="0">
                          <a:effectLst/>
                        </a:rPr>
                        <a:t>SPCHD Cluster TWG</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3</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1</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0</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dirty="0">
                          <a:effectLst/>
                        </a:rPr>
                        <a:t>2</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gn="just">
                        <a:lnSpc>
                          <a:spcPct val="115000"/>
                        </a:lnSpc>
                        <a:spcAft>
                          <a:spcPts val="0"/>
                        </a:spcAft>
                      </a:pPr>
                      <a:r>
                        <a:rPr lang="en-ZA" sz="1600" b="1" dirty="0">
                          <a:effectLst/>
                        </a:rPr>
                        <a:t>TOTAL              </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b="1" dirty="0">
                          <a:effectLst/>
                        </a:rPr>
                        <a:t>14</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b="1" dirty="0">
                          <a:effectLst/>
                        </a:rPr>
                        <a:t>2</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600" b="1" dirty="0">
                          <a:effectLst/>
                        </a:rPr>
                        <a:t>11</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tabLst>
                          <a:tab pos="495300" algn="l"/>
                          <a:tab pos="592455" algn="ctr"/>
                        </a:tabLst>
                      </a:pPr>
                      <a:r>
                        <a:rPr lang="en-ZA" sz="1600" b="1" dirty="0">
                          <a:effectLst/>
                        </a:rPr>
                        <a:t>12 </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p:cNvSpPr/>
          <p:nvPr/>
        </p:nvSpPr>
        <p:spPr>
          <a:xfrm>
            <a:off x="0" y="3543304"/>
            <a:ext cx="9144000" cy="2622000"/>
          </a:xfrm>
          <a:prstGeom prst="rect">
            <a:avLst/>
          </a:prstGeom>
        </p:spPr>
        <p:txBody>
          <a:bodyPr wrap="square">
            <a:spAutoFit/>
          </a:bodyPr>
          <a:lstStyle/>
          <a:p>
            <a:pPr lvl="0" algn="just">
              <a:lnSpc>
                <a:spcPct val="115000"/>
              </a:lnSpc>
              <a:defRPr/>
            </a:pPr>
            <a:r>
              <a:rPr kumimoji="0" lang="en-ZA"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14 virtual meetings were scheduled, two (2) of which were </a:t>
            </a:r>
            <a:r>
              <a:rPr lang="en-ZA" dirty="0">
                <a:solidFill>
                  <a:prstClr val="black"/>
                </a:solidFill>
                <a:ea typeface="Times New Roman" panose="02020603050405020304" pitchFamily="18" charset="0"/>
                <a:cs typeface="Arial" panose="020B0604020202020204" pitchFamily="34" charset="0"/>
              </a:rPr>
              <a:t>convened during the period under review. </a:t>
            </a:r>
            <a:r>
              <a:rPr kumimoji="0" lang="en-ZA"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Furthermore, 11 special virtual meetings were convened. 12 scheduled meetings could not be convened and these comprised of three (3) </a:t>
            </a:r>
            <a:r>
              <a:rPr lang="en-ZA" dirty="0">
                <a:solidFill>
                  <a:prstClr val="black"/>
                </a:solidFill>
                <a:ea typeface="Times New Roman" panose="02020603050405020304" pitchFamily="18" charset="0"/>
                <a:cs typeface="Arial" panose="020B0604020202020204" pitchFamily="34" charset="0"/>
              </a:rPr>
              <a:t>Broad Management Meeting (BMM)</a:t>
            </a:r>
            <a:r>
              <a:rPr kumimoji="0" lang="en-ZA"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one (1) </a:t>
            </a:r>
            <a:r>
              <a:rPr lang="en-ZA" dirty="0">
                <a:solidFill>
                  <a:prstClr val="black"/>
                </a:solidFill>
                <a:ea typeface="Times New Roman" panose="02020603050405020304" pitchFamily="18" charset="0"/>
                <a:cs typeface="Arial" panose="020B0604020202020204" pitchFamily="34" charset="0"/>
              </a:rPr>
              <a:t>Council of Education Ministers (CEM)</a:t>
            </a:r>
            <a:r>
              <a:rPr kumimoji="0" lang="en-ZA"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one (1) HEDCOM, four (04) </a:t>
            </a:r>
            <a:r>
              <a:rPr lang="en-ZA" dirty="0">
                <a:solidFill>
                  <a:prstClr val="black"/>
                </a:solidFill>
                <a:ea typeface="Times New Roman" panose="02020603050405020304" pitchFamily="18" charset="0"/>
                <a:cs typeface="Arial" panose="020B0604020202020204" pitchFamily="34" charset="0"/>
              </a:rPr>
              <a:t>Senior Management Meeting (SMM)</a:t>
            </a:r>
            <a:r>
              <a:rPr kumimoji="0" lang="en-ZA"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one (1) </a:t>
            </a:r>
            <a:r>
              <a:rPr lang="en-US" dirty="0">
                <a:solidFill>
                  <a:prstClr val="black"/>
                </a:solidFill>
                <a:ea typeface="Times New Roman" panose="02020603050405020304" pitchFamily="18" charset="0"/>
                <a:cs typeface="Arial" panose="020B0604020202020204" pitchFamily="34" charset="0"/>
              </a:rPr>
              <a:t>Social Protection, Community and Human Development (</a:t>
            </a:r>
            <a:r>
              <a:rPr kumimoji="0" lang="en-ZA"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SPCHD) Cluster, and two (2) SPCHD Cluster </a:t>
            </a:r>
            <a:r>
              <a:rPr lang="en-ZA" dirty="0">
                <a:solidFill>
                  <a:prstClr val="black"/>
                </a:solidFill>
                <a:ea typeface="Times New Roman" panose="02020603050405020304" pitchFamily="18" charset="0"/>
                <a:cs typeface="Arial" panose="020B0604020202020204" pitchFamily="34" charset="0"/>
              </a:rPr>
              <a:t>Technical Working Group (TWG)</a:t>
            </a:r>
            <a:r>
              <a:rPr kumimoji="0" lang="en-ZA"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The DBE has successfully managed the logistical arrangements, agenda - setting and record drafting for all the 13 convened virtual meetings.</a:t>
            </a:r>
            <a:endParaRPr kumimoji="0" lang="en-US"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sp>
        <p:nvSpPr>
          <p:cNvPr id="7" name="Rectangle 6"/>
          <p:cNvSpPr/>
          <p:nvPr/>
        </p:nvSpPr>
        <p:spPr>
          <a:xfrm>
            <a:off x="125457" y="620688"/>
            <a:ext cx="3774751" cy="369332"/>
          </a:xfrm>
          <a:prstGeom prst="rect">
            <a:avLst/>
          </a:prstGeom>
        </p:spPr>
        <p:txBody>
          <a:bodyPr wrap="none">
            <a:spAutoFit/>
          </a:bodyPr>
          <a:lstStyle/>
          <a:p>
            <a:r>
              <a:rPr lang="en-ZA" b="1" u="sng" dirty="0"/>
              <a:t>Coordination and Secretariat Support</a:t>
            </a:r>
          </a:p>
        </p:txBody>
      </p:sp>
    </p:spTree>
    <p:extLst>
      <p:ext uri="{BB962C8B-B14F-4D97-AF65-F5344CB8AC3E}">
        <p14:creationId xmlns:p14="http://schemas.microsoft.com/office/powerpoint/2010/main" val="303811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1 …</a:t>
            </a:r>
            <a:endParaRPr lang="en-US" dirty="0"/>
          </a:p>
        </p:txBody>
      </p:sp>
      <p:sp>
        <p:nvSpPr>
          <p:cNvPr id="3" name="Content Placeholder 2"/>
          <p:cNvSpPr>
            <a:spLocks noGrp="1"/>
          </p:cNvSpPr>
          <p:nvPr>
            <p:ph idx="1"/>
          </p:nvPr>
        </p:nvSpPr>
        <p:spPr>
          <a:xfrm>
            <a:off x="0" y="908720"/>
            <a:ext cx="9036496" cy="5217444"/>
          </a:xfrm>
        </p:spPr>
        <p:txBody>
          <a:bodyPr>
            <a:noAutofit/>
          </a:bodyPr>
          <a:lstStyle/>
          <a:p>
            <a:pPr marL="0" indent="0" algn="just">
              <a:buNone/>
            </a:pPr>
            <a:r>
              <a:rPr lang="en-ZA" sz="2000" b="1" dirty="0">
                <a:ea typeface="Arial" panose="020B0604020202020204" pitchFamily="34" charset="0"/>
                <a:cs typeface="Calibri" panose="020F0502020204030204" pitchFamily="34" charset="0"/>
              </a:rPr>
              <a:t> </a:t>
            </a:r>
            <a:r>
              <a:rPr lang="en-ZA" b="1" u="sng" dirty="0">
                <a:cs typeface="Arial" panose="020B0604020202020204" pitchFamily="34" charset="0"/>
              </a:rPr>
              <a:t>International Relations and Multilateral Affairs</a:t>
            </a:r>
          </a:p>
          <a:p>
            <a:pPr algn="just"/>
            <a:r>
              <a:rPr lang="en-US" b="1" dirty="0">
                <a:cs typeface="Arial" panose="020B0604020202020204" pitchFamily="34" charset="0"/>
              </a:rPr>
              <a:t>The DBE hosted webinars </a:t>
            </a:r>
            <a:r>
              <a:rPr lang="en-US" dirty="0">
                <a:cs typeface="Arial" panose="020B0604020202020204" pitchFamily="34" charset="0"/>
              </a:rPr>
              <a:t>with several African countries to share </a:t>
            </a:r>
            <a:r>
              <a:rPr lang="en-US" b="1" dirty="0">
                <a:cs typeface="Arial" panose="020B0604020202020204" pitchFamily="34" charset="0"/>
              </a:rPr>
              <a:t>experiences</a:t>
            </a:r>
            <a:r>
              <a:rPr lang="en-US" dirty="0">
                <a:cs typeface="Arial" panose="020B0604020202020204" pitchFamily="34" charset="0"/>
              </a:rPr>
              <a:t> on protocols put in place to respond to the COVID-19 pandemic in the schooling sector, as well as COVID-19 responsive plans for the 2021 academic year. </a:t>
            </a:r>
            <a:r>
              <a:rPr lang="en-US" b="1" dirty="0">
                <a:cs typeface="Arial" panose="020B0604020202020204" pitchFamily="34" charset="0"/>
              </a:rPr>
              <a:t>The DBE </a:t>
            </a:r>
            <a:r>
              <a:rPr lang="en-US" dirty="0">
                <a:cs typeface="Arial" panose="020B0604020202020204" pitchFamily="34" charset="0"/>
              </a:rPr>
              <a:t>held </a:t>
            </a:r>
            <a:r>
              <a:rPr lang="en-US" b="1" dirty="0">
                <a:cs typeface="Arial" panose="020B0604020202020204" pitchFamily="34" charset="0"/>
              </a:rPr>
              <a:t>exchanges</a:t>
            </a:r>
            <a:r>
              <a:rPr lang="en-US" dirty="0">
                <a:cs typeface="Arial" panose="020B0604020202020204" pitchFamily="34" charset="0"/>
              </a:rPr>
              <a:t> with the following countries:</a:t>
            </a:r>
            <a:endParaRPr lang="en-ZA" dirty="0">
              <a:cs typeface="Arial" panose="020B0604020202020204" pitchFamily="34" charset="0"/>
            </a:endParaRPr>
          </a:p>
          <a:p>
            <a:pPr marL="857250" lvl="1" indent="-457200" algn="just"/>
            <a:r>
              <a:rPr lang="en-US" sz="1800" dirty="0">
                <a:cs typeface="Arial" panose="020B0604020202020204" pitchFamily="34" charset="0"/>
              </a:rPr>
              <a:t>The Republic of Namibia on 27 January 2021;</a:t>
            </a:r>
            <a:endParaRPr lang="en-ZA" sz="1800" dirty="0">
              <a:cs typeface="Arial" panose="020B0604020202020204" pitchFamily="34" charset="0"/>
            </a:endParaRPr>
          </a:p>
          <a:p>
            <a:pPr marL="857250" lvl="1" indent="-457200" algn="just"/>
            <a:r>
              <a:rPr lang="en-US" sz="1800" dirty="0">
                <a:cs typeface="Arial" panose="020B0604020202020204" pitchFamily="34" charset="0"/>
              </a:rPr>
              <a:t>The Republic of Rwanda on 09 February 2021; and </a:t>
            </a:r>
            <a:endParaRPr lang="en-ZA" sz="1800" dirty="0">
              <a:cs typeface="Arial" panose="020B0604020202020204" pitchFamily="34" charset="0"/>
            </a:endParaRPr>
          </a:p>
          <a:p>
            <a:pPr marL="857250" lvl="1" indent="-457200" algn="just"/>
            <a:r>
              <a:rPr lang="en-US" sz="1800" dirty="0">
                <a:cs typeface="Arial" panose="020B0604020202020204" pitchFamily="34" charset="0"/>
              </a:rPr>
              <a:t>The Republic of Kenya on 16 February 2021.</a:t>
            </a:r>
          </a:p>
          <a:p>
            <a:pPr marL="0" lvl="0" indent="0" algn="just">
              <a:buNone/>
            </a:pPr>
            <a:r>
              <a:rPr lang="en-ZA" b="1" u="sng" dirty="0">
                <a:solidFill>
                  <a:prstClr val="black"/>
                </a:solidFill>
                <a:cs typeface="Arial" panose="020B0604020202020204" pitchFamily="34" charset="0"/>
              </a:rPr>
              <a:t>Partnerships </a:t>
            </a:r>
          </a:p>
          <a:p>
            <a:pPr lvl="0" algn="just"/>
            <a:r>
              <a:rPr lang="en-ZA" b="1" dirty="0">
                <a:solidFill>
                  <a:prstClr val="black"/>
                </a:solidFill>
                <a:cs typeface="Arial" panose="020B0604020202020204" pitchFamily="34" charset="0"/>
              </a:rPr>
              <a:t>2020 National Senior Certificate (NSC) Exam Results Announcement</a:t>
            </a:r>
            <a:r>
              <a:rPr lang="en-ZA" dirty="0">
                <a:solidFill>
                  <a:prstClr val="black"/>
                </a:solidFill>
                <a:cs typeface="Arial" panose="020B0604020202020204" pitchFamily="34" charset="0"/>
              </a:rPr>
              <a:t>, the following partners and sponsors of the DBE </a:t>
            </a:r>
            <a:r>
              <a:rPr lang="en-ZA" b="1" dirty="0">
                <a:solidFill>
                  <a:prstClr val="black"/>
                </a:solidFill>
                <a:cs typeface="Arial" panose="020B0604020202020204" pitchFamily="34" charset="0"/>
              </a:rPr>
              <a:t>contributed by sponsoring </a:t>
            </a:r>
            <a:r>
              <a:rPr lang="en-ZA" dirty="0">
                <a:solidFill>
                  <a:prstClr val="black"/>
                </a:solidFill>
                <a:cs typeface="Arial" panose="020B0604020202020204" pitchFamily="34" charset="0"/>
              </a:rPr>
              <a:t>the learners with bursaries, cash prizes, ICT gargets and </a:t>
            </a:r>
            <a:r>
              <a:rPr lang="en-ZA" b="1" dirty="0">
                <a:solidFill>
                  <a:prstClr val="black"/>
                </a:solidFill>
                <a:cs typeface="Arial" panose="020B0604020202020204" pitchFamily="34" charset="0"/>
              </a:rPr>
              <a:t>sponsored the hosting </a:t>
            </a:r>
            <a:r>
              <a:rPr lang="en-ZA" dirty="0">
                <a:solidFill>
                  <a:prstClr val="black"/>
                </a:solidFill>
                <a:cs typeface="Arial" panose="020B0604020202020204" pitchFamily="34" charset="0"/>
              </a:rPr>
              <a:t>of event: MTN, Kagiso Trust, AVBOB, and Fundi</a:t>
            </a:r>
          </a:p>
          <a:p>
            <a:pPr lvl="1" algn="just"/>
            <a:r>
              <a:rPr lang="en-ZA" sz="1800" dirty="0">
                <a:solidFill>
                  <a:prstClr val="black"/>
                </a:solidFill>
                <a:cs typeface="Arial" panose="020B0604020202020204" pitchFamily="34" charset="0"/>
              </a:rPr>
              <a:t>Estimated number of schools: </a:t>
            </a:r>
            <a:r>
              <a:rPr lang="en-ZA" sz="1800" b="1" dirty="0">
                <a:solidFill>
                  <a:prstClr val="black"/>
                </a:solidFill>
                <a:cs typeface="Arial" panose="020B0604020202020204" pitchFamily="34" charset="0"/>
              </a:rPr>
              <a:t>33 </a:t>
            </a:r>
            <a:r>
              <a:rPr lang="en-ZA" sz="1800" dirty="0">
                <a:solidFill>
                  <a:prstClr val="black"/>
                </a:solidFill>
                <a:cs typeface="Arial" panose="020B0604020202020204" pitchFamily="34" charset="0"/>
              </a:rPr>
              <a:t>schools and </a:t>
            </a:r>
            <a:r>
              <a:rPr lang="en-ZA" sz="1800" b="1" dirty="0">
                <a:solidFill>
                  <a:prstClr val="black"/>
                </a:solidFill>
                <a:cs typeface="Arial" panose="020B0604020202020204" pitchFamily="34" charset="0"/>
              </a:rPr>
              <a:t>33</a:t>
            </a:r>
            <a:r>
              <a:rPr lang="en-ZA" sz="1800" dirty="0">
                <a:solidFill>
                  <a:prstClr val="black"/>
                </a:solidFill>
                <a:cs typeface="Arial" panose="020B0604020202020204" pitchFamily="34" charset="0"/>
              </a:rPr>
              <a:t> learners benefited.  </a:t>
            </a:r>
          </a:p>
          <a:p>
            <a:pPr lvl="1" algn="just"/>
            <a:r>
              <a:rPr lang="en-ZA" sz="1800" dirty="0">
                <a:solidFill>
                  <a:prstClr val="black"/>
                </a:solidFill>
                <a:cs typeface="Arial" panose="020B0604020202020204" pitchFamily="34" charset="0"/>
              </a:rPr>
              <a:t>Estimated number of Estimated monetary value: </a:t>
            </a:r>
            <a:r>
              <a:rPr lang="en-ZA" sz="1800" b="1" dirty="0">
                <a:solidFill>
                  <a:prstClr val="black"/>
                </a:solidFill>
                <a:cs typeface="Arial" panose="020B0604020202020204" pitchFamily="34" charset="0"/>
              </a:rPr>
              <a:t>R 1 505 067.13</a:t>
            </a:r>
          </a:p>
          <a:p>
            <a:pPr marL="457200" indent="-457200" algn="just"/>
            <a:endParaRPr lang="en-ZA" sz="800" dirty="0">
              <a:cs typeface="Arial" panose="020B0604020202020204" pitchFamily="34" charset="0"/>
            </a:endParaRPr>
          </a:p>
          <a:p>
            <a:endParaRPr lang="en-ZA" dirty="0">
              <a:solidFill>
                <a:schemeClr val="bg1">
                  <a:lumMod val="50000"/>
                </a:schemeClr>
              </a:solidFill>
              <a:latin typeface="Century Gothic" panose="020B0502020202020204" pitchFamily="34" charset="0"/>
            </a:endParaRPr>
          </a:p>
          <a:p>
            <a:pPr algn="just"/>
            <a:endParaRPr lang="en-ZA" dirty="0">
              <a:ea typeface="Times New Roman" panose="02020603050405020304" pitchFamily="18" charset="0"/>
              <a:cs typeface="Times New Roman" panose="02020603050405020304" pitchFamily="18" charset="0"/>
            </a:endParaRPr>
          </a:p>
          <a:p>
            <a:pPr marL="0" lvl="0" indent="0" algn="just">
              <a:buNone/>
            </a:pPr>
            <a:endParaRPr lang="en-US"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21</a:t>
            </a:fld>
            <a:endParaRPr lang="en-ZA"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42049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US" b="1" dirty="0">
                <a:solidFill>
                  <a:schemeClr val="accent2">
                    <a:lumMod val="75000"/>
                  </a:schemeClr>
                </a:solidFill>
              </a:rPr>
              <a:t>PROGRAMME 2: CURRICULUM POLICY, SUPPORT AND MONITORING</a:t>
            </a:r>
            <a:endParaRPr lang="en-ZA" b="1" dirty="0">
              <a:solidFill>
                <a:schemeClr val="accent2">
                  <a:lumMod val="75000"/>
                </a:schemeClr>
              </a:solidFill>
            </a:endParaRPr>
          </a:p>
        </p:txBody>
      </p:sp>
      <p:sp>
        <p:nvSpPr>
          <p:cNvPr id="3" name="Content Placeholder 2"/>
          <p:cNvSpPr>
            <a:spLocks noGrp="1"/>
          </p:cNvSpPr>
          <p:nvPr>
            <p:ph type="subTitle" idx="1"/>
          </p:nvPr>
        </p:nvSpPr>
        <p:spPr/>
        <p:txBody>
          <a:bodyPr>
            <a:normAutofit fontScale="92500" lnSpcReduction="10000"/>
          </a:bodyPr>
          <a:lstStyle/>
          <a:p>
            <a:pPr algn="just"/>
            <a:r>
              <a:rPr lang="en-US" dirty="0">
                <a:solidFill>
                  <a:schemeClr val="tx1"/>
                </a:solidFill>
              </a:rPr>
              <a:t>The purpose of Programme 2 is to develop curriculum and assessment policies and monitor and support their implementation.</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22</a:t>
            </a:fld>
            <a:endParaRPr lang="en-ZA" dirty="0"/>
          </a:p>
        </p:txBody>
      </p:sp>
      <p:pic>
        <p:nvPicPr>
          <p:cNvPr id="5" name="Picture 4"/>
          <p:cNvPicPr>
            <a:picLocks noChangeAspect="1"/>
          </p:cNvPicPr>
          <p:nvPr/>
        </p:nvPicPr>
        <p:blipFill>
          <a:blip r:embed="rId4" cstate="print"/>
          <a:stretch>
            <a:fillRect/>
          </a:stretch>
        </p:blipFill>
        <p:spPr>
          <a:xfrm>
            <a:off x="-20993" y="6022776"/>
            <a:ext cx="1694835" cy="835224"/>
          </a:xfrm>
          <a:prstGeom prst="rect">
            <a:avLst/>
          </a:prstGeom>
        </p:spPr>
      </p:pic>
    </p:spTree>
    <p:custDataLst>
      <p:tags r:id="rId1"/>
    </p:custDataLst>
    <p:extLst>
      <p:ext uri="{BB962C8B-B14F-4D97-AF65-F5344CB8AC3E}">
        <p14:creationId xmlns:p14="http://schemas.microsoft.com/office/powerpoint/2010/main" val="30317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983812885"/>
              </p:ext>
            </p:extLst>
          </p:nvPr>
        </p:nvGraphicFramePr>
        <p:xfrm>
          <a:off x="0" y="1052736"/>
          <a:ext cx="9143999" cy="4824536"/>
        </p:xfrm>
        <a:graphic>
          <a:graphicData uri="http://schemas.openxmlformats.org/drawingml/2006/table">
            <a:tbl>
              <a:tblPr/>
              <a:tblGrid>
                <a:gridCol w="1139151">
                  <a:extLst>
                    <a:ext uri="{9D8B030D-6E8A-4147-A177-3AD203B41FA5}">
                      <a16:colId xmlns:a16="http://schemas.microsoft.com/office/drawing/2014/main" val="1182337905"/>
                    </a:ext>
                  </a:extLst>
                </a:gridCol>
                <a:gridCol w="831273">
                  <a:extLst>
                    <a:ext uri="{9D8B030D-6E8A-4147-A177-3AD203B41FA5}">
                      <a16:colId xmlns:a16="http://schemas.microsoft.com/office/drawing/2014/main" val="3913465467"/>
                    </a:ext>
                  </a:extLst>
                </a:gridCol>
                <a:gridCol w="1139151">
                  <a:extLst>
                    <a:ext uri="{9D8B030D-6E8A-4147-A177-3AD203B41FA5}">
                      <a16:colId xmlns:a16="http://schemas.microsoft.com/office/drawing/2014/main" val="2127322140"/>
                    </a:ext>
                  </a:extLst>
                </a:gridCol>
                <a:gridCol w="1508606">
                  <a:extLst>
                    <a:ext uri="{9D8B030D-6E8A-4147-A177-3AD203B41FA5}">
                      <a16:colId xmlns:a16="http://schemas.microsoft.com/office/drawing/2014/main" val="2265439694"/>
                    </a:ext>
                  </a:extLst>
                </a:gridCol>
                <a:gridCol w="1508606">
                  <a:extLst>
                    <a:ext uri="{9D8B030D-6E8A-4147-A177-3AD203B41FA5}">
                      <a16:colId xmlns:a16="http://schemas.microsoft.com/office/drawing/2014/main" val="698856707"/>
                    </a:ext>
                  </a:extLst>
                </a:gridCol>
                <a:gridCol w="1508606">
                  <a:extLst>
                    <a:ext uri="{9D8B030D-6E8A-4147-A177-3AD203B41FA5}">
                      <a16:colId xmlns:a16="http://schemas.microsoft.com/office/drawing/2014/main" val="3260402128"/>
                    </a:ext>
                  </a:extLst>
                </a:gridCol>
                <a:gridCol w="1508606">
                  <a:extLst>
                    <a:ext uri="{9D8B030D-6E8A-4147-A177-3AD203B41FA5}">
                      <a16:colId xmlns:a16="http://schemas.microsoft.com/office/drawing/2014/main" val="2207194255"/>
                    </a:ext>
                  </a:extLst>
                </a:gridCol>
              </a:tblGrid>
              <a:tr h="754179">
                <a:tc>
                  <a:txBody>
                    <a:bodyPr/>
                    <a:lstStyle/>
                    <a:p>
                      <a:pPr algn="l" fontAlgn="t"/>
                      <a:r>
                        <a:rPr lang="en-ZA" sz="11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1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1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100" b="1" i="0" u="none" strike="noStrike" dirty="0">
                          <a:solidFill>
                            <a:srgbClr val="000000"/>
                          </a:solidFill>
                          <a:effectLst/>
                          <a:latin typeface="Arial" panose="020B0604020202020204" pitchFamily="34" charset="0"/>
                        </a:rPr>
                        <a:t>Output</a:t>
                      </a:r>
                      <a:br>
                        <a:rPr lang="en-GB" sz="1100" b="1" i="0" u="none" strike="noStrike" dirty="0">
                          <a:solidFill>
                            <a:srgbClr val="000000"/>
                          </a:solidFill>
                          <a:effectLst/>
                          <a:latin typeface="Arial" panose="020B0604020202020204" pitchFamily="34" charset="0"/>
                        </a:rPr>
                      </a:br>
                      <a:endParaRPr lang="en-GB" sz="11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1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1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1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82845388"/>
                  </a:ext>
                </a:extLst>
              </a:tr>
              <a:tr h="1492280">
                <a:tc rowSpan="2">
                  <a:txBody>
                    <a:bodyPr/>
                    <a:lstStyle/>
                    <a:p>
                      <a:pPr algn="l" fontAlgn="t"/>
                      <a:r>
                        <a:rPr lang="en-GB" sz="1100" b="1" i="0" u="sng" strike="noStrike" dirty="0">
                          <a:solidFill>
                            <a:srgbClr val="0563C1"/>
                          </a:solidFill>
                          <a:effectLst/>
                          <a:latin typeface="Arial" panose="020B0604020202020204" pitchFamily="34" charset="0"/>
                        </a:rPr>
                        <a:t>2.1.1 Number of Technical schools monitored for implementation of Curriculum and Assessment Policy Statements (CAPS)</a:t>
                      </a:r>
                      <a:br>
                        <a:rPr lang="en-GB" sz="1100" b="1" i="0" u="sng" strike="noStrike" dirty="0">
                          <a:solidFill>
                            <a:srgbClr val="0563C1"/>
                          </a:solidFill>
                          <a:effectLst/>
                          <a:latin typeface="Arial" panose="020B0604020202020204" pitchFamily="34" charset="0"/>
                        </a:rPr>
                      </a:br>
                      <a:endParaRPr lang="en-GB" sz="1100" b="1" i="0" u="sng" strike="noStrike" dirty="0">
                        <a:solidFill>
                          <a:srgbClr val="0563C1"/>
                        </a:solidFill>
                        <a:effectLst/>
                        <a:latin typeface="Arial" panose="020B0604020202020204" pitchFamily="34" charset="0"/>
                      </a:endParaRPr>
                    </a:p>
                    <a:p>
                      <a:pPr algn="l" fontAlgn="t"/>
                      <a:r>
                        <a:rPr lang="en-ZA" sz="1100" b="1" i="0" u="sng" strike="noStrike" dirty="0">
                          <a:solidFill>
                            <a:srgbClr val="0563C1"/>
                          </a:solidFill>
                          <a:effectLst/>
                          <a:latin typeface="Arial" panose="020B0604020202020204" pitchFamily="34" charset="0"/>
                        </a:rPr>
                        <a:t> </a:t>
                      </a:r>
                    </a:p>
                    <a:p>
                      <a:pPr algn="l" fontAlgn="t"/>
                      <a:r>
                        <a:rPr lang="en-ZA" sz="11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rPr>
                        <a:t>Quarterly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100" b="1" i="0" u="none" strike="noStrike" dirty="0">
                          <a:solidFill>
                            <a:srgbClr val="000000"/>
                          </a:solidFill>
                          <a:effectLst/>
                          <a:latin typeface="Arial" panose="020B0604020202020204" pitchFamily="34" charset="0"/>
                        </a:rPr>
                        <a:t>18 </a:t>
                      </a:r>
                      <a:br>
                        <a:rPr lang="en-ZA" sz="1100" b="1" i="0" u="none" strike="noStrike" dirty="0">
                          <a:solidFill>
                            <a:srgbClr val="000000"/>
                          </a:solidFill>
                          <a:effectLst/>
                          <a:latin typeface="Arial" panose="020B0604020202020204" pitchFamily="34" charset="0"/>
                        </a:rPr>
                      </a:br>
                      <a:endParaRPr lang="en-ZA" sz="11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fr-FR" sz="1100" b="1" i="0" u="none" strike="noStrike" dirty="0">
                          <a:solidFill>
                            <a:srgbClr val="000000"/>
                          </a:solidFill>
                          <a:effectLst/>
                          <a:latin typeface="Arial" panose="020B0604020202020204" pitchFamily="34" charset="0"/>
                        </a:rPr>
                        <a:t>Q1: 6</a:t>
                      </a:r>
                      <a:br>
                        <a:rPr lang="fr-FR" sz="1100" b="1" i="0" u="none" strike="noStrike" dirty="0">
                          <a:solidFill>
                            <a:srgbClr val="000000"/>
                          </a:solidFill>
                          <a:effectLst/>
                          <a:latin typeface="Arial" panose="020B0604020202020204" pitchFamily="34" charset="0"/>
                        </a:rPr>
                      </a:br>
                      <a:r>
                        <a:rPr lang="fr-FR" sz="1100" b="1" i="0" u="none" strike="noStrike" dirty="0">
                          <a:solidFill>
                            <a:srgbClr val="000000"/>
                          </a:solidFill>
                          <a:effectLst/>
                          <a:latin typeface="Arial" panose="020B0604020202020204" pitchFamily="34" charset="0"/>
                        </a:rPr>
                        <a:t>Q2: 6</a:t>
                      </a:r>
                      <a:br>
                        <a:rPr lang="fr-FR" sz="1100" b="1" i="0" u="none" strike="noStrike" dirty="0">
                          <a:solidFill>
                            <a:srgbClr val="000000"/>
                          </a:solidFill>
                          <a:effectLst/>
                          <a:latin typeface="Arial" panose="020B0604020202020204" pitchFamily="34" charset="0"/>
                        </a:rPr>
                      </a:br>
                      <a:r>
                        <a:rPr lang="fr-FR" sz="1100" b="1" i="0" u="none" strike="noStrike" dirty="0">
                          <a:solidFill>
                            <a:srgbClr val="000000"/>
                          </a:solidFill>
                          <a:effectLst/>
                          <a:latin typeface="Arial" panose="020B0604020202020204" pitchFamily="34" charset="0"/>
                        </a:rPr>
                        <a:t>Q4: 6</a:t>
                      </a:r>
                      <a:br>
                        <a:rPr lang="fr-FR" sz="1100" b="1" i="0" u="none" strike="noStrike" dirty="0">
                          <a:solidFill>
                            <a:srgbClr val="000000"/>
                          </a:solidFill>
                          <a:effectLst/>
                          <a:latin typeface="Arial" panose="020B0604020202020204" pitchFamily="34" charset="0"/>
                        </a:rPr>
                      </a:br>
                      <a:r>
                        <a:rPr lang="fr-FR" sz="1100" b="1" i="0" u="none" strike="noStrike" dirty="0">
                          <a:solidFill>
                            <a:srgbClr val="000000"/>
                          </a:solidFill>
                          <a:effectLst/>
                          <a:latin typeface="Arial" panose="020B0604020202020204" pitchFamily="34" charset="0"/>
                        </a:rPr>
                        <a:t>Total: 18</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1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1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1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657374087"/>
                  </a:ext>
                </a:extLst>
              </a:tr>
              <a:tr h="257807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rPr>
                        <a:t>6</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rPr>
                        <a:t>6</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100" b="0"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51746775"/>
                  </a:ext>
                </a:extLst>
              </a:tr>
            </a:tbl>
          </a:graphicData>
        </a:graphic>
      </p:graphicFrame>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367693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6560477"/>
              </p:ext>
            </p:extLst>
          </p:nvPr>
        </p:nvGraphicFramePr>
        <p:xfrm>
          <a:off x="0" y="764702"/>
          <a:ext cx="9143999" cy="4896546"/>
        </p:xfrm>
        <a:graphic>
          <a:graphicData uri="http://schemas.openxmlformats.org/drawingml/2006/table">
            <a:tbl>
              <a:tblPr/>
              <a:tblGrid>
                <a:gridCol w="1098988">
                  <a:extLst>
                    <a:ext uri="{9D8B030D-6E8A-4147-A177-3AD203B41FA5}">
                      <a16:colId xmlns:a16="http://schemas.microsoft.com/office/drawing/2014/main" val="2140724807"/>
                    </a:ext>
                  </a:extLst>
                </a:gridCol>
                <a:gridCol w="801964">
                  <a:extLst>
                    <a:ext uri="{9D8B030D-6E8A-4147-A177-3AD203B41FA5}">
                      <a16:colId xmlns:a16="http://schemas.microsoft.com/office/drawing/2014/main" val="535192038"/>
                    </a:ext>
                  </a:extLst>
                </a:gridCol>
                <a:gridCol w="647786">
                  <a:extLst>
                    <a:ext uri="{9D8B030D-6E8A-4147-A177-3AD203B41FA5}">
                      <a16:colId xmlns:a16="http://schemas.microsoft.com/office/drawing/2014/main" val="4146953746"/>
                    </a:ext>
                  </a:extLst>
                </a:gridCol>
                <a:gridCol w="2023261">
                  <a:extLst>
                    <a:ext uri="{9D8B030D-6E8A-4147-A177-3AD203B41FA5}">
                      <a16:colId xmlns:a16="http://schemas.microsoft.com/office/drawing/2014/main" val="2456853461"/>
                    </a:ext>
                  </a:extLst>
                </a:gridCol>
                <a:gridCol w="809304">
                  <a:extLst>
                    <a:ext uri="{9D8B030D-6E8A-4147-A177-3AD203B41FA5}">
                      <a16:colId xmlns:a16="http://schemas.microsoft.com/office/drawing/2014/main" val="4165582733"/>
                    </a:ext>
                  </a:extLst>
                </a:gridCol>
                <a:gridCol w="2751635">
                  <a:extLst>
                    <a:ext uri="{9D8B030D-6E8A-4147-A177-3AD203B41FA5}">
                      <a16:colId xmlns:a16="http://schemas.microsoft.com/office/drawing/2014/main" val="1429968332"/>
                    </a:ext>
                  </a:extLst>
                </a:gridCol>
                <a:gridCol w="1011061">
                  <a:extLst>
                    <a:ext uri="{9D8B030D-6E8A-4147-A177-3AD203B41FA5}">
                      <a16:colId xmlns:a16="http://schemas.microsoft.com/office/drawing/2014/main" val="2372805682"/>
                    </a:ext>
                  </a:extLst>
                </a:gridCol>
              </a:tblGrid>
              <a:tr h="547787">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700150539"/>
                  </a:ext>
                </a:extLst>
              </a:tr>
              <a:tr h="1075026">
                <a:tc rowSpan="2">
                  <a:txBody>
                    <a:bodyPr/>
                    <a:lstStyle/>
                    <a:p>
                      <a:pPr algn="l" fontAlgn="t"/>
                      <a:r>
                        <a:rPr lang="en-GB" sz="1000" b="1" i="0" u="sng" strike="noStrike" dirty="0">
                          <a:solidFill>
                            <a:srgbClr val="0563C1"/>
                          </a:solidFill>
                          <a:effectLst/>
                          <a:latin typeface="Arial" panose="020B0604020202020204" pitchFamily="34" charset="0"/>
                        </a:rPr>
                        <a:t>2.1.2 Number of learners obtaining subject passes towards a National Senior Certificate (NSC) or extended Senior Certificate, including upgraded NSC per year</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Bi-annually</a:t>
                      </a: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60000 </a:t>
                      </a:r>
                      <a:br>
                        <a:rPr lang="en-ZA" sz="1000" b="1" i="0" u="none" strike="noStrike" dirty="0">
                          <a:solidFill>
                            <a:srgbClr val="000000"/>
                          </a:solidFill>
                          <a:effectLst/>
                          <a:latin typeface="Arial" panose="020B0604020202020204" pitchFamily="34" charset="0"/>
                        </a:rPr>
                      </a:b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a:t>
                      </a:r>
                      <a:r>
                        <a:rPr lang="en-US" sz="1000" b="1" i="0" u="none" strike="noStrike" kern="1200" dirty="0">
                          <a:solidFill>
                            <a:srgbClr val="000000"/>
                          </a:solidFill>
                          <a:effectLst/>
                          <a:latin typeface="Arial" panose="020B0604020202020204" pitchFamily="34" charset="0"/>
                          <a:ea typeface="+mn-ea"/>
                          <a:cs typeface="+mn-cs"/>
                        </a:rPr>
                        <a:t>60 063</a:t>
                      </a:r>
                      <a:endParaRPr lang="en-ZA" sz="1000" b="1" i="0" u="none" strike="noStrike" kern="1200" dirty="0">
                        <a:solidFill>
                          <a:srgbClr val="000000"/>
                        </a:solidFill>
                        <a:effectLst/>
                        <a:latin typeface="Arial" panose="020B0604020202020204" pitchFamily="34" charset="0"/>
                        <a:ea typeface="+mn-ea"/>
                        <a:cs typeface="+mn-cs"/>
                      </a:endParaRP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+63</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rowSpan="2">
                  <a:txBody>
                    <a:bodyPr/>
                    <a:lstStyle/>
                    <a:p>
                      <a:pPr algn="just">
                        <a:lnSpc>
                          <a:spcPct val="115000"/>
                        </a:lnSpc>
                        <a:spcAft>
                          <a:spcPts val="1000"/>
                        </a:spcAft>
                      </a:pPr>
                      <a:r>
                        <a:rPr lang="en-US" sz="1000" b="1" i="0" u="none" strike="noStrike" kern="1200" dirty="0">
                          <a:solidFill>
                            <a:srgbClr val="000000"/>
                          </a:solidFill>
                          <a:effectLst/>
                          <a:latin typeface="Arial" panose="020B0604020202020204" pitchFamily="34" charset="0"/>
                          <a:ea typeface="+mn-ea"/>
                          <a:cs typeface="+mn-cs"/>
                        </a:rPr>
                        <a:t>The programme supported learners through four platforms: face-to-face centres, broadcast, online and provision of study materials. The Department increased the number of the face-to-face classes from 90 to 133 centres throughout the country. Working in partnership with different entities, the Department introduced the Woza Matric intervention that broadcast dedicated educational programmes to support Matric learners. The Woza Matric programmes were on SABC 1, DSTV Catch-Up and DBETV Channel 122 on Openview broadcasted matric catch-up lessons in 11 high enrolment subjects to help learner revise. The Department also increased the distribution of its online study materials through the partnerships. Furthermore, the Department also provided hard copy study materials to more learners.</a:t>
                      </a: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148504051"/>
                  </a:ext>
                </a:extLst>
              </a:tr>
              <a:tr h="3273733">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526" marR="4526" marT="452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30000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60 063</a:t>
                      </a:r>
                      <a:endParaRPr lang="en-ZA" sz="1000" b="1" i="0" u="none" strike="noStrike" kern="1200" dirty="0">
                        <a:solidFill>
                          <a:srgbClr val="000000"/>
                        </a:solidFill>
                        <a:effectLst/>
                        <a:latin typeface="Arial" panose="020B0604020202020204" pitchFamily="34" charset="0"/>
                        <a:ea typeface="+mn-ea"/>
                        <a:cs typeface="+mn-cs"/>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+63</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l" fontAlgn="t"/>
                      <a:endParaRPr lang="en-GB"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1688281322"/>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39082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8028384" cy="908720"/>
          </a:xfrm>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075264079"/>
              </p:ext>
            </p:extLst>
          </p:nvPr>
        </p:nvGraphicFramePr>
        <p:xfrm>
          <a:off x="-16430" y="556062"/>
          <a:ext cx="9160429" cy="5465226"/>
        </p:xfrm>
        <a:graphic>
          <a:graphicData uri="http://schemas.openxmlformats.org/drawingml/2006/table">
            <a:tbl>
              <a:tblPr/>
              <a:tblGrid>
                <a:gridCol w="1091081">
                  <a:extLst>
                    <a:ext uri="{9D8B030D-6E8A-4147-A177-3AD203B41FA5}">
                      <a16:colId xmlns:a16="http://schemas.microsoft.com/office/drawing/2014/main" val="1188961939"/>
                    </a:ext>
                  </a:extLst>
                </a:gridCol>
                <a:gridCol w="796192">
                  <a:extLst>
                    <a:ext uri="{9D8B030D-6E8A-4147-A177-3AD203B41FA5}">
                      <a16:colId xmlns:a16="http://schemas.microsoft.com/office/drawing/2014/main" val="1657959159"/>
                    </a:ext>
                  </a:extLst>
                </a:gridCol>
                <a:gridCol w="737092">
                  <a:extLst>
                    <a:ext uri="{9D8B030D-6E8A-4147-A177-3AD203B41FA5}">
                      <a16:colId xmlns:a16="http://schemas.microsoft.com/office/drawing/2014/main" val="535789508"/>
                    </a:ext>
                  </a:extLst>
                </a:gridCol>
                <a:gridCol w="1203060">
                  <a:extLst>
                    <a:ext uri="{9D8B030D-6E8A-4147-A177-3AD203B41FA5}">
                      <a16:colId xmlns:a16="http://schemas.microsoft.com/office/drawing/2014/main" val="759136833"/>
                    </a:ext>
                  </a:extLst>
                </a:gridCol>
                <a:gridCol w="641632">
                  <a:extLst>
                    <a:ext uri="{9D8B030D-6E8A-4147-A177-3AD203B41FA5}">
                      <a16:colId xmlns:a16="http://schemas.microsoft.com/office/drawing/2014/main" val="1797026065"/>
                    </a:ext>
                  </a:extLst>
                </a:gridCol>
                <a:gridCol w="1844693">
                  <a:extLst>
                    <a:ext uri="{9D8B030D-6E8A-4147-A177-3AD203B41FA5}">
                      <a16:colId xmlns:a16="http://schemas.microsoft.com/office/drawing/2014/main" val="2288692916"/>
                    </a:ext>
                  </a:extLst>
                </a:gridCol>
                <a:gridCol w="2846679">
                  <a:extLst>
                    <a:ext uri="{9D8B030D-6E8A-4147-A177-3AD203B41FA5}">
                      <a16:colId xmlns:a16="http://schemas.microsoft.com/office/drawing/2014/main" val="4040301022"/>
                    </a:ext>
                  </a:extLst>
                </a:gridCol>
              </a:tblGrid>
              <a:tr h="337341">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427910629"/>
                  </a:ext>
                </a:extLst>
              </a:tr>
              <a:tr h="4784769">
                <a:tc rowSpan="2">
                  <a:txBody>
                    <a:bodyPr/>
                    <a:lstStyle/>
                    <a:p>
                      <a:pPr algn="l" fontAlgn="t"/>
                      <a:r>
                        <a:rPr lang="en-GB" sz="1000" b="1" i="0" u="sng" strike="noStrike" dirty="0">
                          <a:solidFill>
                            <a:srgbClr val="0563C1"/>
                          </a:solidFill>
                          <a:effectLst/>
                          <a:latin typeface="Arial" panose="020B0604020202020204" pitchFamily="34" charset="0"/>
                        </a:rPr>
                        <a:t>2.1.3 Number of Children/ Learners with Profound Intellectual Disability (C/LPID) using the Learning Programme for C/LPID</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3 527 </a:t>
                      </a: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3423</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ZA" sz="1000" b="1" i="0" u="none" strike="noStrike" dirty="0">
                          <a:solidFill>
                            <a:srgbClr val="000000"/>
                          </a:solidFill>
                          <a:effectLst/>
                          <a:latin typeface="Arial" panose="020B0604020202020204" pitchFamily="34" charset="0"/>
                        </a:rPr>
                        <a:t>-104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COVID-19 restrictions resulted in closing of special care centres and some learners remained at home even when special care centres were eventually allowed to operate by the DSD.</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In addition, some residential high care special care centres did not allow teams to have direct contact with the learners fearing that the learners may get infected with COVID-19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Therefore, outreach team members could not reach all the learners to provide the necessary services that enables these learners to use the Learning Programme for LPID</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1. Some learners remain at home and some learners in residential high care centres cannot to be reached because centres management is protecting learners from getting infected with COVID-19</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1.1 Remote support will be provided where and when necessary</a:t>
                      </a:r>
                    </a:p>
                    <a:p>
                      <a:pPr algn="l" fontAlgn="t"/>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1.2 DBE to ensure that PEDs provide appropriate PPEs to team members so that they continue providing services</a:t>
                      </a:r>
                    </a:p>
                    <a:p>
                      <a:pPr algn="l" fontAlgn="t"/>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1.3 DBE is working with DSD to assist Special Care Centres (SCCs) to comply with COVID-19 regulations so that SCCs are able to open and operate safely</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2. The closure of special care centres resulted in teams not conducting cognitive assessments whose results enables learners to be on-boarded onto the Learning Programme for LPID</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2.1 The DBE will use the online tracking tool to monitor and support PEDs and ensure the necessary support, that enables learners to participate in learning and development, is provided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631496680"/>
                  </a:ext>
                </a:extLst>
              </a:tr>
              <a:tr h="343116">
                <a:tc vMerge="1">
                  <a:txBody>
                    <a:bodyPr/>
                    <a:lstStyle/>
                    <a:p>
                      <a:pPr algn="l" fontAlgn="t"/>
                      <a:endParaRPr lang="en-ZA" sz="300" b="1" i="0" u="sng" strike="noStrike" dirty="0">
                        <a:solidFill>
                          <a:srgbClr val="0563C1"/>
                        </a:solidFill>
                        <a:effectLst/>
                        <a:latin typeface="Arial" panose="020B0604020202020204" pitchFamily="34" charset="0"/>
                      </a:endParaRPr>
                    </a:p>
                  </a:txBody>
                  <a:tcPr marL="2361" marR="2361" marT="236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3 527</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rPr>
                        <a:t>3 315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962559160"/>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04172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550406781"/>
              </p:ext>
            </p:extLst>
          </p:nvPr>
        </p:nvGraphicFramePr>
        <p:xfrm>
          <a:off x="5480" y="692696"/>
          <a:ext cx="9138520" cy="5346486"/>
        </p:xfrm>
        <a:graphic>
          <a:graphicData uri="http://schemas.openxmlformats.org/drawingml/2006/table">
            <a:tbl>
              <a:tblPr/>
              <a:tblGrid>
                <a:gridCol w="1159927">
                  <a:extLst>
                    <a:ext uri="{9D8B030D-6E8A-4147-A177-3AD203B41FA5}">
                      <a16:colId xmlns:a16="http://schemas.microsoft.com/office/drawing/2014/main" val="578896509"/>
                    </a:ext>
                  </a:extLst>
                </a:gridCol>
                <a:gridCol w="846432">
                  <a:extLst>
                    <a:ext uri="{9D8B030D-6E8A-4147-A177-3AD203B41FA5}">
                      <a16:colId xmlns:a16="http://schemas.microsoft.com/office/drawing/2014/main" val="2751032649"/>
                    </a:ext>
                  </a:extLst>
                </a:gridCol>
                <a:gridCol w="1702222">
                  <a:extLst>
                    <a:ext uri="{9D8B030D-6E8A-4147-A177-3AD203B41FA5}">
                      <a16:colId xmlns:a16="http://schemas.microsoft.com/office/drawing/2014/main" val="219074648"/>
                    </a:ext>
                  </a:extLst>
                </a:gridCol>
                <a:gridCol w="2904213">
                  <a:extLst>
                    <a:ext uri="{9D8B030D-6E8A-4147-A177-3AD203B41FA5}">
                      <a16:colId xmlns:a16="http://schemas.microsoft.com/office/drawing/2014/main" val="3973645329"/>
                    </a:ext>
                  </a:extLst>
                </a:gridCol>
                <a:gridCol w="768762">
                  <a:extLst>
                    <a:ext uri="{9D8B030D-6E8A-4147-A177-3AD203B41FA5}">
                      <a16:colId xmlns:a16="http://schemas.microsoft.com/office/drawing/2014/main" val="2928504677"/>
                    </a:ext>
                  </a:extLst>
                </a:gridCol>
                <a:gridCol w="768762">
                  <a:extLst>
                    <a:ext uri="{9D8B030D-6E8A-4147-A177-3AD203B41FA5}">
                      <a16:colId xmlns:a16="http://schemas.microsoft.com/office/drawing/2014/main" val="1439302012"/>
                    </a:ext>
                  </a:extLst>
                </a:gridCol>
                <a:gridCol w="988202">
                  <a:extLst>
                    <a:ext uri="{9D8B030D-6E8A-4147-A177-3AD203B41FA5}">
                      <a16:colId xmlns:a16="http://schemas.microsoft.com/office/drawing/2014/main" val="3636948817"/>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831623333"/>
                  </a:ext>
                </a:extLst>
              </a:tr>
              <a:tr h="0">
                <a:tc rowSpan="2">
                  <a:txBody>
                    <a:bodyPr/>
                    <a:lstStyle/>
                    <a:p>
                      <a:pPr algn="l" fontAlgn="t"/>
                      <a:r>
                        <a:rPr lang="en-GB" sz="1000" b="1" i="0" u="sng" strike="noStrike" dirty="0">
                          <a:solidFill>
                            <a:srgbClr val="0563C1"/>
                          </a:solidFill>
                          <a:effectLst/>
                          <a:latin typeface="Arial" panose="020B0604020202020204" pitchFamily="34" charset="0"/>
                        </a:rPr>
                        <a:t>2.1.4 A National Report is produced on monitoring of the implementation of the Policy on Screening, Identification, Assessment and Support (SIAS) as a mechanism for early identification and intervention</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National Report on monitoring of the implementation of the Policy on Screening, Identification, Assessment and Support (SIAS) as a mechanism for early identification and intervention</a:t>
                      </a:r>
                      <a:endParaRPr lang="en-ZA" sz="1000" b="1" i="0" u="none" strike="noStrike" dirty="0">
                        <a:solidFill>
                          <a:srgbClr val="000000"/>
                        </a:solidFill>
                        <a:effectLst/>
                        <a:latin typeface="Arial" panose="020B0604020202020204" pitchFamily="34" charset="0"/>
                      </a:endParaRP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National Report</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on monitoring of the</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implementation of the Policy</a:t>
                      </a:r>
                      <a:r>
                        <a:rPr lang="en-GB" sz="1000" b="1" i="0" u="none" strike="noStrike" baseline="0" dirty="0">
                          <a:solidFill>
                            <a:srgbClr val="000000"/>
                          </a:solidFill>
                          <a:effectLst/>
                          <a:latin typeface="Arial" panose="020B0604020202020204" pitchFamily="34" charset="0"/>
                        </a:rPr>
                        <a:t> </a:t>
                      </a:r>
                      <a:r>
                        <a:rPr lang="en-GB" sz="1000" b="1" i="0" u="none" strike="noStrike" dirty="0">
                          <a:solidFill>
                            <a:srgbClr val="000000"/>
                          </a:solidFill>
                          <a:effectLst/>
                          <a:latin typeface="Arial" panose="020B0604020202020204" pitchFamily="34" charset="0"/>
                        </a:rPr>
                        <a:t>on Screening, Identification, Assessment and Support</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(SIAS) as a mechanism</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for early identification and intervention</a:t>
                      </a:r>
                    </a:p>
                    <a:p>
                      <a:pPr algn="l" fontAlgn="t"/>
                      <a:endParaRPr lang="en-GB"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00437105"/>
                  </a:ext>
                </a:extLst>
              </a:tr>
              <a:tr h="0">
                <a:tc vMerge="1">
                  <a:txBody>
                    <a:bodyPr/>
                    <a:lstStyle/>
                    <a:p>
                      <a:pPr algn="l" fontAlgn="t"/>
                      <a:endParaRPr lang="en-ZA" sz="300" b="1" i="0" u="sng" strike="noStrike" dirty="0">
                        <a:solidFill>
                          <a:srgbClr val="0563C1"/>
                        </a:solidFill>
                        <a:effectLst/>
                        <a:latin typeface="Arial" panose="020B0604020202020204" pitchFamily="34" charset="0"/>
                      </a:endParaRPr>
                    </a:p>
                  </a:txBody>
                  <a:tcPr marL="2433" marR="2433" marT="2433"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rPr>
                        <a:t>Approved National Report</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on monitoring of the</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implementation of the Policy</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on Screening, Identification,</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Assessment and Support</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(SIAS) as a mechanism</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for early identification and</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intervention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Teachers trained  on the Policy on SIAS: 22 460</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Grade R practitioners trained on the SIAS policy: 1 939</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officials trained on the SIAS policy: 1 962</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schools whose teachers participated in the training of SIAS policy: 2 919</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learners identified and assessed in terms of the policy: 21 412</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Individual Support Plans (ISP) developed for the above learners: 15 571</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cases successfully resolved by schools: 10 086</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cases referred to DBSTs: 12 344</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cases successfully resolved by DBSTs: 8 785</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schools that have a functional SBST: 3 958</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schools monitored for the functionality of SBSTs by DBSTs: 2 033</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Number of schools monitored for the implementation of the Policy on SIAS: 3 118</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259232035"/>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31089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88616264"/>
              </p:ext>
            </p:extLst>
          </p:nvPr>
        </p:nvGraphicFramePr>
        <p:xfrm>
          <a:off x="0" y="1052736"/>
          <a:ext cx="9143999" cy="4980118"/>
        </p:xfrm>
        <a:graphic>
          <a:graphicData uri="http://schemas.openxmlformats.org/drawingml/2006/table">
            <a:tbl>
              <a:tblPr/>
              <a:tblGrid>
                <a:gridCol w="1217522">
                  <a:extLst>
                    <a:ext uri="{9D8B030D-6E8A-4147-A177-3AD203B41FA5}">
                      <a16:colId xmlns:a16="http://schemas.microsoft.com/office/drawing/2014/main" val="2508763102"/>
                    </a:ext>
                  </a:extLst>
                </a:gridCol>
                <a:gridCol w="888463">
                  <a:extLst>
                    <a:ext uri="{9D8B030D-6E8A-4147-A177-3AD203B41FA5}">
                      <a16:colId xmlns:a16="http://schemas.microsoft.com/office/drawing/2014/main" val="3755516699"/>
                    </a:ext>
                  </a:extLst>
                </a:gridCol>
                <a:gridCol w="1434931">
                  <a:extLst>
                    <a:ext uri="{9D8B030D-6E8A-4147-A177-3AD203B41FA5}">
                      <a16:colId xmlns:a16="http://schemas.microsoft.com/office/drawing/2014/main" val="1963057251"/>
                    </a:ext>
                  </a:extLst>
                </a:gridCol>
                <a:gridCol w="1463132">
                  <a:extLst>
                    <a:ext uri="{9D8B030D-6E8A-4147-A177-3AD203B41FA5}">
                      <a16:colId xmlns:a16="http://schemas.microsoft.com/office/drawing/2014/main" val="3891694555"/>
                    </a:ext>
                  </a:extLst>
                </a:gridCol>
                <a:gridCol w="864096">
                  <a:extLst>
                    <a:ext uri="{9D8B030D-6E8A-4147-A177-3AD203B41FA5}">
                      <a16:colId xmlns:a16="http://schemas.microsoft.com/office/drawing/2014/main" val="3244307282"/>
                    </a:ext>
                  </a:extLst>
                </a:gridCol>
                <a:gridCol w="1800200">
                  <a:extLst>
                    <a:ext uri="{9D8B030D-6E8A-4147-A177-3AD203B41FA5}">
                      <a16:colId xmlns:a16="http://schemas.microsoft.com/office/drawing/2014/main" val="558893331"/>
                    </a:ext>
                  </a:extLst>
                </a:gridCol>
                <a:gridCol w="1475655">
                  <a:extLst>
                    <a:ext uri="{9D8B030D-6E8A-4147-A177-3AD203B41FA5}">
                      <a16:colId xmlns:a16="http://schemas.microsoft.com/office/drawing/2014/main" val="1222509274"/>
                    </a:ext>
                  </a:extLst>
                </a:gridCol>
              </a:tblGrid>
              <a:tr h="334024">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r>
                        <a:rPr lang="en-GB" sz="1000" b="1" i="0" u="sng" strike="noStrike" dirty="0">
                          <a:solidFill>
                            <a:srgbClr val="0563C1"/>
                          </a:solidFill>
                          <a:effectLst/>
                          <a:latin typeface="Arial" panose="020B0604020202020204" pitchFamily="34" charset="0"/>
                        </a:rPr>
                        <a:t> </a:t>
                      </a:r>
                      <a:r>
                        <a:rPr lang="en-GB" sz="2000" b="1" i="0" u="none" strike="noStrike" dirty="0">
                          <a:solidFill>
                            <a:srgbClr val="0070C0"/>
                          </a:solidFill>
                          <a:effectLst/>
                          <a:latin typeface="Arial" panose="020B0604020202020204" pitchFamily="34" charset="0"/>
                        </a:rPr>
                        <a:t> </a:t>
                      </a:r>
                      <a:endParaRPr lang="en-GB" sz="1000" b="1" i="0" u="none" strike="noStrike" dirty="0">
                        <a:solidFill>
                          <a:srgbClr val="0070C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022806308"/>
                  </a:ext>
                </a:extLst>
              </a:tr>
              <a:tr h="2129654">
                <a:tc rowSpan="2">
                  <a:txBody>
                    <a:bodyPr/>
                    <a:lstStyle/>
                    <a:p>
                      <a:pPr algn="l" fontAlgn="t"/>
                      <a:r>
                        <a:rPr lang="en-GB" sz="1000" b="1" i="0" u="sng" strike="noStrike" dirty="0">
                          <a:solidFill>
                            <a:srgbClr val="0563C1"/>
                          </a:solidFill>
                          <a:effectLst/>
                          <a:latin typeface="Arial" panose="020B0604020202020204" pitchFamily="34" charset="0"/>
                        </a:rPr>
                        <a:t>2.1.5 Amend</a:t>
                      </a:r>
                      <a:r>
                        <a:rPr lang="en-GB" sz="1050" b="1" i="0" u="sng" strike="noStrike" dirty="0">
                          <a:solidFill>
                            <a:srgbClr val="0563C1"/>
                          </a:solidFill>
                          <a:effectLst/>
                          <a:latin typeface="Arial" panose="020B0604020202020204" pitchFamily="34" charset="0"/>
                        </a:rPr>
                        <a:t> </a:t>
                      </a:r>
                      <a:r>
                        <a:rPr lang="en-GB" sz="1000" b="1" i="0" u="sng" strike="noStrike" dirty="0">
                          <a:solidFill>
                            <a:srgbClr val="0563C1"/>
                          </a:solidFill>
                          <a:effectLst/>
                          <a:latin typeface="Arial" panose="020B0604020202020204" pitchFamily="34" charset="0"/>
                        </a:rPr>
                        <a:t>legislation to regulate the new Early Childhood Development (ECD) landscape</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 joint submission for determination on the ECD function shift is submitted to the Minister of Public Service and Administration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r>
                        <a:rPr lang="en-US" sz="1000" b="1" kern="1200" dirty="0">
                          <a:solidFill>
                            <a:schemeClr val="tx1"/>
                          </a:solidFill>
                          <a:effectLst/>
                          <a:latin typeface="Arial" panose="020B0604020202020204" pitchFamily="34" charset="0"/>
                          <a:ea typeface="+mn-ea"/>
                          <a:cs typeface="Arial" panose="020B0604020202020204" pitchFamily="34" charset="0"/>
                        </a:rPr>
                        <a:t>Diagnostic report has been approved</a:t>
                      </a:r>
                    </a:p>
                    <a:p>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tx1"/>
                          </a:solidFill>
                          <a:effectLst/>
                          <a:latin typeface="Arial" panose="020B0604020202020204" pitchFamily="34" charset="0"/>
                          <a:ea typeface="+mn-ea"/>
                          <a:cs typeface="+mn-cs"/>
                        </a:rPr>
                        <a:t>Draft Determinations not provided- dependent on the promulgation of the proclamations.</a:t>
                      </a:r>
                      <a:endParaRPr lang="en-ZA" sz="1000" b="1" i="0" u="none" strike="noStrike" kern="1200" baseline="0" dirty="0">
                        <a:solidFill>
                          <a:schemeClr val="tx1"/>
                        </a:solidFill>
                        <a:effectLst/>
                        <a:latin typeface="Arial" panose="020B0604020202020204" pitchFamily="34" charset="0"/>
                        <a:ea typeface="+mn-ea"/>
                        <a:cs typeface="+mn-cs"/>
                      </a:endParaRPr>
                    </a:p>
                    <a:p>
                      <a:endParaRPr lang="en-ZA" sz="1000" b="1" kern="1200" dirty="0">
                        <a:solidFill>
                          <a:schemeClr val="tx1"/>
                        </a:solidFill>
                        <a:effectLst/>
                        <a:latin typeface="Arial" panose="020B0604020202020204" pitchFamily="34" charset="0"/>
                        <a:ea typeface="+mn-ea"/>
                        <a:cs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GB" sz="1000" b="1" i="0" u="none" strike="noStrike" dirty="0">
                          <a:solidFill>
                            <a:srgbClr val="000000"/>
                          </a:solidFill>
                          <a:effectLst/>
                          <a:latin typeface="Arial" panose="020B0604020202020204" pitchFamily="34" charset="0"/>
                        </a:rPr>
                        <a:t>Proclamation  not finalised by end of 2020/21.</a:t>
                      </a:r>
                      <a:endParaRPr lang="en-ZA"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r>
                        <a:rPr lang="en-ZA" sz="1000" b="1" kern="1200" dirty="0">
                          <a:solidFill>
                            <a:schemeClr val="tx1"/>
                          </a:solidFill>
                          <a:effectLst/>
                          <a:latin typeface="Arial" panose="020B0604020202020204" pitchFamily="34" charset="0"/>
                          <a:ea typeface="+mn-ea"/>
                          <a:cs typeface="Arial" panose="020B0604020202020204" pitchFamily="34" charset="0"/>
                        </a:rPr>
                        <a:t>The delay in signing</a:t>
                      </a:r>
                      <a:r>
                        <a:rPr lang="en-ZA" sz="1000" b="1" kern="1200" baseline="0" dirty="0">
                          <a:solidFill>
                            <a:schemeClr val="tx1"/>
                          </a:solidFill>
                          <a:effectLst/>
                          <a:latin typeface="Arial" panose="020B0604020202020204" pitchFamily="34" charset="0"/>
                          <a:ea typeface="+mn-ea"/>
                          <a:cs typeface="Arial" panose="020B0604020202020204" pitchFamily="34" charset="0"/>
                        </a:rPr>
                        <a:t> the </a:t>
                      </a:r>
                      <a:r>
                        <a:rPr lang="en-ZA" sz="1000" b="1" kern="1200" dirty="0">
                          <a:solidFill>
                            <a:schemeClr val="tx1"/>
                          </a:solidFill>
                          <a:effectLst/>
                          <a:latin typeface="Arial" panose="020B0604020202020204" pitchFamily="34" charset="0"/>
                          <a:ea typeface="+mn-ea"/>
                          <a:cs typeface="Arial" panose="020B0604020202020204" pitchFamily="34" charset="0"/>
                        </a:rPr>
                        <a:t>proclamations,</a:t>
                      </a:r>
                      <a:r>
                        <a:rPr lang="en-ZA" sz="1000" b="1" kern="1200" baseline="0" dirty="0">
                          <a:solidFill>
                            <a:schemeClr val="tx1"/>
                          </a:solidFill>
                          <a:effectLst/>
                          <a:latin typeface="Arial" panose="020B0604020202020204" pitchFamily="34" charset="0"/>
                          <a:ea typeface="+mn-ea"/>
                          <a:cs typeface="Arial" panose="020B0604020202020204" pitchFamily="34" charset="0"/>
                        </a:rPr>
                        <a:t> </a:t>
                      </a:r>
                      <a:r>
                        <a:rPr lang="en-ZA" sz="1000" b="1" kern="1200" dirty="0">
                          <a:solidFill>
                            <a:schemeClr val="tx1"/>
                          </a:solidFill>
                          <a:effectLst/>
                          <a:latin typeface="Arial" panose="020B0604020202020204" pitchFamily="34" charset="0"/>
                          <a:ea typeface="+mn-ea"/>
                          <a:cs typeface="Arial" panose="020B0604020202020204" pitchFamily="34" charset="0"/>
                        </a:rPr>
                        <a:t>which would enable the labour relations process to start, where DBE and DSD would negotiate the number of posts and staff </a:t>
                      </a:r>
                      <a:r>
                        <a:rPr lang="en-ZA" sz="1000" b="1" kern="1200" baseline="0" dirty="0">
                          <a:solidFill>
                            <a:schemeClr val="tx1"/>
                          </a:solidFill>
                          <a:effectLst/>
                          <a:latin typeface="Arial" panose="020B0604020202020204" pitchFamily="34" charset="0"/>
                          <a:ea typeface="+mn-ea"/>
                          <a:cs typeface="Arial" panose="020B0604020202020204" pitchFamily="34" charset="0"/>
                        </a:rPr>
                        <a:t> </a:t>
                      </a:r>
                      <a:r>
                        <a:rPr lang="en-ZA" sz="1000" b="1" kern="1200" dirty="0">
                          <a:solidFill>
                            <a:schemeClr val="tx1"/>
                          </a:solidFill>
                          <a:effectLst/>
                          <a:latin typeface="Arial" panose="020B0604020202020204" pitchFamily="34" charset="0"/>
                          <a:ea typeface="+mn-ea"/>
                          <a:cs typeface="Arial" panose="020B0604020202020204" pitchFamily="34" charset="0"/>
                        </a:rPr>
                        <a:t>to be transferred,</a:t>
                      </a:r>
                      <a:r>
                        <a:rPr lang="en-ZA" sz="1000" b="1" kern="1200" baseline="0" dirty="0">
                          <a:solidFill>
                            <a:schemeClr val="tx1"/>
                          </a:solidFill>
                          <a:effectLst/>
                          <a:latin typeface="Arial" panose="020B0604020202020204" pitchFamily="34" charset="0"/>
                          <a:ea typeface="+mn-ea"/>
                          <a:cs typeface="Arial" panose="020B0604020202020204" pitchFamily="34" charset="0"/>
                        </a:rPr>
                        <a:t> delayed the finalisation of the submission for </a:t>
                      </a:r>
                      <a:r>
                        <a:rPr lang="en-ZA" sz="1000" b="1" kern="1200" dirty="0">
                          <a:solidFill>
                            <a:schemeClr val="tx1"/>
                          </a:solidFill>
                          <a:effectLst/>
                          <a:latin typeface="Arial" panose="020B0604020202020204" pitchFamily="34" charset="0"/>
                          <a:ea typeface="+mn-ea"/>
                          <a:cs typeface="Arial" panose="020B0604020202020204" pitchFamily="34" charset="0"/>
                        </a:rPr>
                        <a:t>determination as it needed to include the resources in terms of posts, budget and assets that will be transferred</a:t>
                      </a:r>
                    </a:p>
                    <a:p>
                      <a:endParaRPr lang="en-ZA" sz="10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chemeClr val="tx1"/>
                          </a:solidFill>
                          <a:effectLst/>
                          <a:latin typeface="Arial" panose="020B0604020202020204" pitchFamily="34" charset="0"/>
                        </a:rPr>
                        <a:t>The President</a:t>
                      </a:r>
                      <a:r>
                        <a:rPr lang="en-ZA" sz="1000" b="1" i="0" u="none" strike="noStrike" baseline="0" dirty="0">
                          <a:solidFill>
                            <a:schemeClr val="tx1"/>
                          </a:solidFill>
                          <a:effectLst/>
                          <a:latin typeface="Arial" panose="020B0604020202020204" pitchFamily="34" charset="0"/>
                        </a:rPr>
                        <a:t> signed the proclamation on 30 June 2021, allowing for the finalisation of the submission for determination. The joint submission was submitted to the DPSA on 21 July 2021.</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1709105"/>
                  </a:ext>
                </a:extLst>
              </a:tr>
              <a:tr h="66092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Determination submitted to DPSA</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Updated proclamations are back from the office of OCSLA and  are being processed to the DPSA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2993085"/>
                  </a:ext>
                </a:extLst>
              </a:tr>
              <a:tr h="1149983">
                <a:tc rowSpan="2">
                  <a:txBody>
                    <a:bodyPr/>
                    <a:lstStyle/>
                    <a:p>
                      <a:pPr algn="l" fontAlgn="t"/>
                      <a:r>
                        <a:rPr lang="en-GB" sz="1000" b="1" i="0" u="sng" strike="noStrike" dirty="0">
                          <a:solidFill>
                            <a:srgbClr val="0563C1"/>
                          </a:solidFill>
                          <a:effectLst/>
                          <a:latin typeface="Arial" panose="020B0604020202020204" pitchFamily="34" charset="0"/>
                        </a:rPr>
                        <a:t>2.1.6 Develop new funding models for ECD delivery</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Report on investigation into ECD funding models</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Report on investigation into ECD funding models</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No deviation</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Not applicable</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05083394"/>
                  </a:ext>
                </a:extLst>
              </a:tr>
              <a:tr h="693964">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Approved report with recommendations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Financial diagnostic report on the current funding model for ECD has been approved.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28123302"/>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07044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89830999"/>
              </p:ext>
            </p:extLst>
          </p:nvPr>
        </p:nvGraphicFramePr>
        <p:xfrm>
          <a:off x="7910" y="836712"/>
          <a:ext cx="9136091" cy="4968551"/>
        </p:xfrm>
        <a:graphic>
          <a:graphicData uri="http://schemas.openxmlformats.org/drawingml/2006/table">
            <a:tbl>
              <a:tblPr/>
              <a:tblGrid>
                <a:gridCol w="1138167">
                  <a:extLst>
                    <a:ext uri="{9D8B030D-6E8A-4147-A177-3AD203B41FA5}">
                      <a16:colId xmlns:a16="http://schemas.microsoft.com/office/drawing/2014/main" val="1566930943"/>
                    </a:ext>
                  </a:extLst>
                </a:gridCol>
                <a:gridCol w="830553">
                  <a:extLst>
                    <a:ext uri="{9D8B030D-6E8A-4147-A177-3AD203B41FA5}">
                      <a16:colId xmlns:a16="http://schemas.microsoft.com/office/drawing/2014/main" val="901090728"/>
                    </a:ext>
                  </a:extLst>
                </a:gridCol>
                <a:gridCol w="1138167">
                  <a:extLst>
                    <a:ext uri="{9D8B030D-6E8A-4147-A177-3AD203B41FA5}">
                      <a16:colId xmlns:a16="http://schemas.microsoft.com/office/drawing/2014/main" val="2782043116"/>
                    </a:ext>
                  </a:extLst>
                </a:gridCol>
                <a:gridCol w="1507301">
                  <a:extLst>
                    <a:ext uri="{9D8B030D-6E8A-4147-A177-3AD203B41FA5}">
                      <a16:colId xmlns:a16="http://schemas.microsoft.com/office/drawing/2014/main" val="3363647262"/>
                    </a:ext>
                  </a:extLst>
                </a:gridCol>
                <a:gridCol w="1507301">
                  <a:extLst>
                    <a:ext uri="{9D8B030D-6E8A-4147-A177-3AD203B41FA5}">
                      <a16:colId xmlns:a16="http://schemas.microsoft.com/office/drawing/2014/main" val="1814393218"/>
                    </a:ext>
                  </a:extLst>
                </a:gridCol>
                <a:gridCol w="1507301">
                  <a:extLst>
                    <a:ext uri="{9D8B030D-6E8A-4147-A177-3AD203B41FA5}">
                      <a16:colId xmlns:a16="http://schemas.microsoft.com/office/drawing/2014/main" val="2016111779"/>
                    </a:ext>
                  </a:extLst>
                </a:gridCol>
                <a:gridCol w="1507301">
                  <a:extLst>
                    <a:ext uri="{9D8B030D-6E8A-4147-A177-3AD203B41FA5}">
                      <a16:colId xmlns:a16="http://schemas.microsoft.com/office/drawing/2014/main" val="2897428166"/>
                    </a:ext>
                  </a:extLst>
                </a:gridCol>
              </a:tblGrid>
              <a:tr h="467035">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 </a:t>
                      </a:r>
                      <a:r>
                        <a:rPr lang="en-GB" sz="1200" b="1" i="0" u="none" strike="noStrike" dirty="0">
                          <a:solidFill>
                            <a:srgbClr val="0070C0"/>
                          </a:solidFill>
                          <a:effectLst/>
                          <a:latin typeface="Arial" panose="020B0604020202020204" pitchFamily="34" charset="0"/>
                        </a:rPr>
                        <a:t>* </a:t>
                      </a:r>
                      <a:endParaRPr lang="en-GB" sz="12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876136722"/>
                  </a:ext>
                </a:extLst>
              </a:tr>
              <a:tr h="1597233">
                <a:tc rowSpan="2">
                  <a:txBody>
                    <a:bodyPr/>
                    <a:lstStyle/>
                    <a:p>
                      <a:pPr algn="l" fontAlgn="t"/>
                      <a:r>
                        <a:rPr lang="en-GB" sz="1000" b="1" i="0" u="sng" strike="noStrike" dirty="0">
                          <a:solidFill>
                            <a:srgbClr val="0563C1"/>
                          </a:solidFill>
                          <a:effectLst/>
                          <a:latin typeface="Arial" panose="020B0604020202020204" pitchFamily="34" charset="0"/>
                        </a:rPr>
                        <a:t>2.1.7 Conduct an Early Childhood Development census to inform the integration of ECD into the EMIS</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Preparations for ECD census is concluded</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spcAft>
                          <a:spcPts val="0"/>
                        </a:spcAft>
                      </a:pPr>
                      <a:r>
                        <a:rPr lang="en-US" sz="1000" b="1" kern="1200" dirty="0">
                          <a:solidFill>
                            <a:schemeClr val="tx1"/>
                          </a:solidFill>
                          <a:effectLst/>
                          <a:latin typeface="Arial" panose="020B0604020202020204" pitchFamily="34" charset="0"/>
                          <a:ea typeface="+mn-ea"/>
                          <a:cs typeface="Arial" panose="020B0604020202020204" pitchFamily="34" charset="0"/>
                        </a:rPr>
                        <a:t>Signed MoU DBE RSA and Lego Foundation provided.</a:t>
                      </a:r>
                      <a:endParaRPr lang="en-ZA" sz="1000" b="1" kern="1200" dirty="0">
                        <a:solidFill>
                          <a:schemeClr val="tx1"/>
                        </a:solidFill>
                        <a:effectLst/>
                        <a:latin typeface="Arial" panose="020B0604020202020204" pitchFamily="34" charset="0"/>
                        <a:ea typeface="+mn-ea"/>
                        <a:cs typeface="Arial" panose="020B0604020202020204" pitchFamily="34" charset="0"/>
                      </a:endParaRPr>
                    </a:p>
                    <a:p>
                      <a:pPr>
                        <a:spcAft>
                          <a:spcPts val="0"/>
                        </a:spcAft>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ZA" sz="1000" b="1" kern="1200" dirty="0">
                        <a:solidFill>
                          <a:schemeClr val="tx1"/>
                        </a:solidFill>
                        <a:effectLst/>
                        <a:latin typeface="Arial" panose="020B0604020202020204" pitchFamily="34" charset="0"/>
                        <a:ea typeface="+mn-ea"/>
                        <a:cs typeface="Arial" panose="020B0604020202020204" pitchFamily="34" charset="0"/>
                      </a:endParaRPr>
                    </a:p>
                    <a:p>
                      <a:pPr>
                        <a:spcAft>
                          <a:spcPts val="0"/>
                        </a:spcAft>
                      </a:pPr>
                      <a:r>
                        <a:rPr lang="en-US" sz="1000" b="1" kern="1200" dirty="0">
                          <a:solidFill>
                            <a:schemeClr val="tx1"/>
                          </a:solidFill>
                          <a:effectLst/>
                          <a:latin typeface="Arial" panose="020B0604020202020204" pitchFamily="34" charset="0"/>
                          <a:ea typeface="+mn-ea"/>
                          <a:cs typeface="Arial" panose="020B0604020202020204" pitchFamily="34" charset="0"/>
                        </a:rPr>
                        <a:t>South Africa ECD Census 2021 Request for Tender provided.</a:t>
                      </a:r>
                      <a:endParaRPr lang="en-ZA" sz="1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spcAft>
                          <a:spcPts val="0"/>
                        </a:spcAft>
                      </a:pPr>
                      <a:r>
                        <a:rPr lang="en-US" sz="1000" b="1" kern="1200" dirty="0">
                          <a:solidFill>
                            <a:schemeClr val="tx1"/>
                          </a:solidFill>
                          <a:effectLst/>
                          <a:latin typeface="Arial" panose="020B0604020202020204" pitchFamily="34" charset="0"/>
                          <a:ea typeface="+mn-ea"/>
                          <a:cs typeface="Arial" panose="020B0604020202020204" pitchFamily="34" charset="0"/>
                        </a:rPr>
                        <a:t>Preparations for ECD census were not concluded</a:t>
                      </a:r>
                      <a:endParaRPr lang="en-ZA" sz="1000" b="1" kern="1200" dirty="0">
                        <a:solidFill>
                          <a:schemeClr val="tx1"/>
                        </a:solidFill>
                        <a:effectLst/>
                        <a:latin typeface="Arial" panose="020B0604020202020204" pitchFamily="34" charset="0"/>
                        <a:ea typeface="+mn-ea"/>
                        <a:cs typeface="Arial" panose="020B0604020202020204" pitchFamily="34" charset="0"/>
                      </a:endParaRPr>
                    </a:p>
                    <a:p>
                      <a:pPr>
                        <a:spcAft>
                          <a:spcPts val="0"/>
                        </a:spcAft>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ZA" sz="10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1" kern="1200" dirty="0">
                          <a:solidFill>
                            <a:schemeClr val="tx1"/>
                          </a:solidFill>
                          <a:effectLst/>
                          <a:latin typeface="Arial" panose="020B0604020202020204" pitchFamily="34" charset="0"/>
                          <a:ea typeface="+mn-ea"/>
                          <a:cs typeface="Arial" panose="020B0604020202020204" pitchFamily="34" charset="0"/>
                        </a:rPr>
                        <a:t>Due to delays in appointing a service provider, the ECD Census pilot was only conducted in June 2021.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kern="1200" dirty="0">
                          <a:solidFill>
                            <a:schemeClr val="tx1"/>
                          </a:solidFill>
                          <a:effectLst/>
                          <a:latin typeface="Arial" panose="020B0604020202020204" pitchFamily="34" charset="0"/>
                          <a:ea typeface="+mn-ea"/>
                          <a:cs typeface="Arial" panose="020B0604020202020204" pitchFamily="34" charset="0"/>
                        </a:rPr>
                        <a:t>The pilot was successfully conducted in June 2021 and a pilot report was submitted to the DBE on 5 July 2021.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2502937"/>
                  </a:ext>
                </a:extLst>
              </a:tr>
              <a:tr h="695938">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Preparations for ECD census is concluded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Appointed service provider</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44740212"/>
                  </a:ext>
                </a:extLst>
              </a:tr>
              <a:tr h="1286438">
                <a:tc rowSpan="2">
                  <a:txBody>
                    <a:bodyPr/>
                    <a:lstStyle/>
                    <a:p>
                      <a:pPr algn="l" fontAlgn="t"/>
                      <a:r>
                        <a:rPr lang="en-GB" sz="1000" b="1" i="0" u="sng" strike="noStrike" dirty="0">
                          <a:solidFill>
                            <a:srgbClr val="0563C1"/>
                          </a:solidFill>
                          <a:effectLst/>
                          <a:latin typeface="Arial" panose="020B0604020202020204" pitchFamily="34" charset="0"/>
                        </a:rPr>
                        <a:t>2.1.8 Develop and operationalise an Early Childhood Development (ECD) Human Resource Development (HRD) Plan</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Report on ECD service delivery model and its workforce implications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kern="1200" dirty="0">
                          <a:solidFill>
                            <a:srgbClr val="000000"/>
                          </a:solidFill>
                          <a:effectLst/>
                          <a:latin typeface="Arial" panose="020B0604020202020204" pitchFamily="34" charset="0"/>
                          <a:ea typeface="+mn-ea"/>
                          <a:cs typeface="+mn-cs"/>
                        </a:rPr>
                        <a:t>Report on ECD service delivery model and its workforce implications</a:t>
                      </a:r>
                      <a:r>
                        <a:rPr lang="en-GB" sz="1000" b="1" i="0" u="none" strike="noStrike" kern="1200" dirty="0">
                          <a:solidFill>
                            <a:srgbClr val="000000"/>
                          </a:solidFill>
                          <a:effectLst/>
                          <a:latin typeface="Arial" panose="020B0604020202020204" pitchFamily="34" charset="0"/>
                          <a:ea typeface="+mn-ea"/>
                          <a:cs typeface="+mn-cs"/>
                        </a:rPr>
                        <a:t>.</a:t>
                      </a:r>
                      <a:endParaRPr lang="en-ZA" sz="1000" b="1" i="0" u="none" strike="noStrike" kern="1200" dirty="0">
                        <a:solidFill>
                          <a:srgbClr val="000000"/>
                        </a:solidFill>
                        <a:effectLst/>
                        <a:latin typeface="Arial" panose="020B0604020202020204" pitchFamily="34" charset="0"/>
                        <a:ea typeface="+mn-ea"/>
                        <a:cs typeface="+mn-cs"/>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1120424"/>
                  </a:ext>
                </a:extLst>
              </a:tr>
              <a:tr h="92190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Approved HRD plan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Financial diagnostic report on the current human resources connected to the ECD functions has been approved.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19055103"/>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171679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36335203"/>
              </p:ext>
            </p:extLst>
          </p:nvPr>
        </p:nvGraphicFramePr>
        <p:xfrm>
          <a:off x="0" y="897969"/>
          <a:ext cx="9143999" cy="5123319"/>
        </p:xfrm>
        <a:graphic>
          <a:graphicData uri="http://schemas.openxmlformats.org/drawingml/2006/table">
            <a:tbl>
              <a:tblPr/>
              <a:tblGrid>
                <a:gridCol w="1128965">
                  <a:extLst>
                    <a:ext uri="{9D8B030D-6E8A-4147-A177-3AD203B41FA5}">
                      <a16:colId xmlns:a16="http://schemas.microsoft.com/office/drawing/2014/main" val="2904570013"/>
                    </a:ext>
                  </a:extLst>
                </a:gridCol>
                <a:gridCol w="823840">
                  <a:extLst>
                    <a:ext uri="{9D8B030D-6E8A-4147-A177-3AD203B41FA5}">
                      <a16:colId xmlns:a16="http://schemas.microsoft.com/office/drawing/2014/main" val="870703243"/>
                    </a:ext>
                  </a:extLst>
                </a:gridCol>
                <a:gridCol w="748591">
                  <a:extLst>
                    <a:ext uri="{9D8B030D-6E8A-4147-A177-3AD203B41FA5}">
                      <a16:colId xmlns:a16="http://schemas.microsoft.com/office/drawing/2014/main" val="3618407232"/>
                    </a:ext>
                  </a:extLst>
                </a:gridCol>
                <a:gridCol w="3408656">
                  <a:extLst>
                    <a:ext uri="{9D8B030D-6E8A-4147-A177-3AD203B41FA5}">
                      <a16:colId xmlns:a16="http://schemas.microsoft.com/office/drawing/2014/main" val="2655173330"/>
                    </a:ext>
                  </a:extLst>
                </a:gridCol>
                <a:gridCol w="914517">
                  <a:extLst>
                    <a:ext uri="{9D8B030D-6E8A-4147-A177-3AD203B41FA5}">
                      <a16:colId xmlns:a16="http://schemas.microsoft.com/office/drawing/2014/main" val="1489973625"/>
                    </a:ext>
                  </a:extLst>
                </a:gridCol>
                <a:gridCol w="997655">
                  <a:extLst>
                    <a:ext uri="{9D8B030D-6E8A-4147-A177-3AD203B41FA5}">
                      <a16:colId xmlns:a16="http://schemas.microsoft.com/office/drawing/2014/main" val="1356379005"/>
                    </a:ext>
                  </a:extLst>
                </a:gridCol>
                <a:gridCol w="1121775">
                  <a:extLst>
                    <a:ext uri="{9D8B030D-6E8A-4147-A177-3AD203B41FA5}">
                      <a16:colId xmlns:a16="http://schemas.microsoft.com/office/drawing/2014/main" val="3538755314"/>
                    </a:ext>
                  </a:extLst>
                </a:gridCol>
              </a:tblGrid>
              <a:tr h="593388">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4143956693"/>
                  </a:ext>
                </a:extLst>
              </a:tr>
              <a:tr h="730004">
                <a:tc rowSpan="2">
                  <a:txBody>
                    <a:bodyPr/>
                    <a:lstStyle/>
                    <a:p>
                      <a:pPr algn="l" fontAlgn="t"/>
                      <a:r>
                        <a:rPr lang="en-GB" sz="1000" b="1" i="0" u="sng" strike="noStrike" dirty="0">
                          <a:solidFill>
                            <a:srgbClr val="0563C1"/>
                          </a:solidFill>
                          <a:effectLst/>
                          <a:latin typeface="Arial" panose="020B0604020202020204" pitchFamily="34" charset="0"/>
                        </a:rPr>
                        <a:t>2.1.9 Number of districts monitored on implementation of the National Curriculum Statement (NCS) for Grades 10 - 12</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8</a:t>
                      </a: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8</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050989349"/>
                  </a:ext>
                </a:extLst>
              </a:tr>
              <a:tr h="1309203">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4517" marR="4517" marT="451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8</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Eight (8) Districts monitored and annual report developed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33947325"/>
                  </a:ext>
                </a:extLst>
              </a:tr>
              <a:tr h="1136782">
                <a:tc rowSpan="2">
                  <a:txBody>
                    <a:bodyPr/>
                    <a:lstStyle/>
                    <a:p>
                      <a:pPr algn="l" fontAlgn="t"/>
                      <a:r>
                        <a:rPr lang="en-GB" sz="1000" b="1" i="0" u="sng" strike="noStrike" dirty="0">
                          <a:solidFill>
                            <a:srgbClr val="0563C1"/>
                          </a:solidFill>
                          <a:effectLst/>
                          <a:latin typeface="Arial" panose="020B0604020202020204" pitchFamily="34" charset="0"/>
                        </a:rPr>
                        <a:t>2.1.10 Number of provinces monitored on extra-support classes to increase the number of learners achieving Bachelor level passes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3740" marR="3740" marT="374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3740" marR="3740" marT="374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3</a:t>
                      </a:r>
                    </a:p>
                  </a:txBody>
                  <a:tcPr marL="3740" marR="3740" marT="374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3</a:t>
                      </a:r>
                    </a:p>
                  </a:txBody>
                  <a:tcPr marL="3740" marR="3740" marT="374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8940164"/>
                  </a:ext>
                </a:extLst>
              </a:tr>
              <a:tr h="1353942">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740" marR="3740" marT="374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Three (3) provinces monitored and annual report developed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27429315"/>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15504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400" b="1" dirty="0">
                <a:solidFill>
                  <a:schemeClr val="accent2">
                    <a:lumMod val="75000"/>
                  </a:schemeClr>
                </a:solidFill>
              </a:rPr>
              <a:t>PURPOSE</a:t>
            </a:r>
          </a:p>
        </p:txBody>
      </p:sp>
      <p:sp>
        <p:nvSpPr>
          <p:cNvPr id="3" name="Content Placeholder 2"/>
          <p:cNvSpPr>
            <a:spLocks noGrp="1"/>
          </p:cNvSpPr>
          <p:nvPr>
            <p:ph idx="1"/>
          </p:nvPr>
        </p:nvSpPr>
        <p:spPr/>
        <p:txBody>
          <a:bodyPr>
            <a:normAutofit/>
          </a:bodyPr>
          <a:lstStyle/>
          <a:p>
            <a:pPr algn="just"/>
            <a:endParaRPr lang="en-ZA" dirty="0"/>
          </a:p>
          <a:p>
            <a:pPr algn="just"/>
            <a:r>
              <a:rPr lang="en-ZA" sz="3200" dirty="0">
                <a:cs typeface="Arial" panose="020B0604020202020204" pitchFamily="34" charset="0"/>
              </a:rPr>
              <a:t>To report on the </a:t>
            </a:r>
            <a:r>
              <a:rPr lang="en-ZA" sz="3200" b="1" dirty="0">
                <a:cs typeface="Arial" panose="020B0604020202020204" pitchFamily="34" charset="0"/>
              </a:rPr>
              <a:t> Fourth  Quarter outputs </a:t>
            </a:r>
            <a:r>
              <a:rPr lang="en-ZA" sz="3200" dirty="0">
                <a:cs typeface="Arial" panose="020B0604020202020204" pitchFamily="34" charset="0"/>
              </a:rPr>
              <a:t>of the Department against the planned targets of the pre-determined objectives in the Annual Performance Plan (APP) for the 2020/21 Financial Year.</a:t>
            </a:r>
          </a:p>
          <a:p>
            <a:pPr marL="0" indent="0" algn="just">
              <a:buNone/>
            </a:pPr>
            <a:endParaRPr lang="en-ZA" sz="3200" dirty="0">
              <a:cs typeface="Arial" panose="020B0604020202020204" pitchFamily="34" charset="0"/>
            </a:endParaRPr>
          </a:p>
          <a:p>
            <a:pPr algn="just"/>
            <a:r>
              <a:rPr lang="en-ZA" sz="3200" dirty="0">
                <a:cs typeface="Arial" panose="020B0604020202020204" pitchFamily="34" charset="0"/>
              </a:rPr>
              <a:t>To report on the Department’s </a:t>
            </a:r>
            <a:r>
              <a:rPr lang="en-ZA" sz="3200" b="1" dirty="0">
                <a:cs typeface="Arial" panose="020B0604020202020204" pitchFamily="34" charset="0"/>
              </a:rPr>
              <a:t>expenditure for the Fourth  Quarter</a:t>
            </a:r>
            <a:r>
              <a:rPr lang="en-ZA" sz="3200" dirty="0">
                <a:cs typeface="Arial" panose="020B0604020202020204" pitchFamily="34" charset="0"/>
              </a:rPr>
              <a:t> of the 2020/21 Financial Year.</a:t>
            </a:r>
          </a:p>
        </p:txBody>
      </p:sp>
      <p:sp>
        <p:nvSpPr>
          <p:cNvPr id="4" name="Slide Number Placeholder 3"/>
          <p:cNvSpPr>
            <a:spLocks noGrp="1"/>
          </p:cNvSpPr>
          <p:nvPr>
            <p:ph type="sldNum" sz="quarter" idx="12"/>
          </p:nvPr>
        </p:nvSpPr>
        <p:spPr/>
        <p:txBody>
          <a:bodyPr/>
          <a:lstStyle/>
          <a:p>
            <a:fld id="{E2C0AE55-7E06-4976-960B-3D98813CB3CF}" type="slidenum">
              <a:rPr lang="en-ZA" smtClean="0"/>
              <a:pPr/>
              <a:t>3</a:t>
            </a:fld>
            <a:endParaRPr lang="en-ZA"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426933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069612545"/>
              </p:ext>
            </p:extLst>
          </p:nvPr>
        </p:nvGraphicFramePr>
        <p:xfrm>
          <a:off x="0" y="980728"/>
          <a:ext cx="9144001" cy="4968552"/>
        </p:xfrm>
        <a:graphic>
          <a:graphicData uri="http://schemas.openxmlformats.org/drawingml/2006/table">
            <a:tbl>
              <a:tblPr/>
              <a:tblGrid>
                <a:gridCol w="1052729">
                  <a:extLst>
                    <a:ext uri="{9D8B030D-6E8A-4147-A177-3AD203B41FA5}">
                      <a16:colId xmlns:a16="http://schemas.microsoft.com/office/drawing/2014/main" val="4283847812"/>
                    </a:ext>
                  </a:extLst>
                </a:gridCol>
                <a:gridCol w="768207">
                  <a:extLst>
                    <a:ext uri="{9D8B030D-6E8A-4147-A177-3AD203B41FA5}">
                      <a16:colId xmlns:a16="http://schemas.microsoft.com/office/drawing/2014/main" val="3506903975"/>
                    </a:ext>
                  </a:extLst>
                </a:gridCol>
                <a:gridCol w="785684">
                  <a:extLst>
                    <a:ext uri="{9D8B030D-6E8A-4147-A177-3AD203B41FA5}">
                      <a16:colId xmlns:a16="http://schemas.microsoft.com/office/drawing/2014/main" val="526513485"/>
                    </a:ext>
                  </a:extLst>
                </a:gridCol>
                <a:gridCol w="1400867">
                  <a:extLst>
                    <a:ext uri="{9D8B030D-6E8A-4147-A177-3AD203B41FA5}">
                      <a16:colId xmlns:a16="http://schemas.microsoft.com/office/drawing/2014/main" val="1156006303"/>
                    </a:ext>
                  </a:extLst>
                </a:gridCol>
                <a:gridCol w="622608">
                  <a:extLst>
                    <a:ext uri="{9D8B030D-6E8A-4147-A177-3AD203B41FA5}">
                      <a16:colId xmlns:a16="http://schemas.microsoft.com/office/drawing/2014/main" val="698368744"/>
                    </a:ext>
                  </a:extLst>
                </a:gridCol>
                <a:gridCol w="2606201">
                  <a:extLst>
                    <a:ext uri="{9D8B030D-6E8A-4147-A177-3AD203B41FA5}">
                      <a16:colId xmlns:a16="http://schemas.microsoft.com/office/drawing/2014/main" val="3028322435"/>
                    </a:ext>
                  </a:extLst>
                </a:gridCol>
                <a:gridCol w="1907705">
                  <a:extLst>
                    <a:ext uri="{9D8B030D-6E8A-4147-A177-3AD203B41FA5}">
                      <a16:colId xmlns:a16="http://schemas.microsoft.com/office/drawing/2014/main" val="3860603235"/>
                    </a:ext>
                  </a:extLst>
                </a:gridCol>
              </a:tblGrid>
              <a:tr h="774486">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557400932"/>
                  </a:ext>
                </a:extLst>
              </a:tr>
              <a:tr h="3851523">
                <a:tc rowSpan="2">
                  <a:txBody>
                    <a:bodyPr/>
                    <a:lstStyle/>
                    <a:p>
                      <a:pPr algn="l" fontAlgn="t"/>
                      <a:r>
                        <a:rPr lang="en-GB" sz="1000" b="1" i="0" u="sng" strike="noStrike" dirty="0">
                          <a:solidFill>
                            <a:srgbClr val="0563C1"/>
                          </a:solidFill>
                          <a:effectLst/>
                          <a:latin typeface="Arial" panose="020B0604020202020204" pitchFamily="34" charset="0"/>
                        </a:rPr>
                        <a:t>2.1.11 Number of schools monitored for implementing compulsory entrepreneurship education</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90 (10 per province)</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86</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ZA" sz="1000" b="1" i="0" u="none" strike="noStrike" dirty="0">
                          <a:solidFill>
                            <a:srgbClr val="000000"/>
                          </a:solidFill>
                          <a:effectLst/>
                          <a:latin typeface="Arial" panose="020B0604020202020204" pitchFamily="34" charset="0"/>
                        </a:rPr>
                        <a:t>-4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The negative deviation of 4 is as a result of:</a:t>
                      </a:r>
                    </a:p>
                    <a:p>
                      <a:pPr marL="228600" indent="-228600" algn="l" fontAlgn="t">
                        <a:buFont typeface="+mj-lt"/>
                        <a:buAutoNum type="arabicPeriod"/>
                      </a:pPr>
                      <a:r>
                        <a:rPr lang="en-GB" sz="1000" b="1" i="0" u="none" strike="noStrike" dirty="0">
                          <a:solidFill>
                            <a:srgbClr val="000000"/>
                          </a:solidFill>
                          <a:effectLst/>
                          <a:latin typeface="Arial" panose="020B0604020202020204" pitchFamily="34" charset="0"/>
                        </a:rPr>
                        <a:t>The closure of schools due to COVID-19 </a:t>
                      </a:r>
                    </a:p>
                    <a:p>
                      <a:pPr marL="228600" indent="-228600" algn="l" fontAlgn="t">
                        <a:buFont typeface="+mj-lt"/>
                        <a:buAutoNum type="arabicPeriod"/>
                      </a:pPr>
                      <a:r>
                        <a:rPr lang="en-GB" sz="1000" b="1" i="0" u="none" strike="noStrike" dirty="0">
                          <a:solidFill>
                            <a:srgbClr val="000000"/>
                          </a:solidFill>
                          <a:effectLst/>
                          <a:latin typeface="Arial" panose="020B0604020202020204" pitchFamily="34" charset="0"/>
                        </a:rPr>
                        <a:t>The delay in starting the monitoring of schools </a:t>
                      </a:r>
                    </a:p>
                    <a:p>
                      <a:pPr marL="228600" indent="-228600" algn="l" fontAlgn="t">
                        <a:buFont typeface="+mj-lt"/>
                        <a:buAutoNum type="arabicPeriod"/>
                      </a:pPr>
                      <a:r>
                        <a:rPr lang="en-GB" sz="1000" b="1" i="0" u="none" strike="noStrike" dirty="0">
                          <a:solidFill>
                            <a:srgbClr val="000000"/>
                          </a:solidFill>
                          <a:effectLst/>
                          <a:latin typeface="Arial" panose="020B0604020202020204" pitchFamily="34" charset="0"/>
                        </a:rPr>
                        <a:t>The data collection process commenced on 24 September 2020 – 10 March 2021. Instead of May 2020. The consequence being that in some provinces, the target of 10 was not achieved, and in some it surpassed the target of 10 as noted below:                     </a:t>
                      </a:r>
                    </a:p>
                    <a:p>
                      <a:pPr algn="l" fontAlgn="t"/>
                      <a:r>
                        <a:rPr lang="en-GB" sz="1000" b="1" i="0" u="none" strike="noStrike" dirty="0">
                          <a:solidFill>
                            <a:srgbClr val="000000"/>
                          </a:solidFill>
                          <a:effectLst/>
                          <a:latin typeface="Arial" panose="020B0604020202020204" pitchFamily="34" charset="0"/>
                        </a:rPr>
                        <a:t>Eastern Cape: 11 </a:t>
                      </a:r>
                    </a:p>
                    <a:p>
                      <a:pPr algn="l" fontAlgn="t"/>
                      <a:r>
                        <a:rPr lang="en-GB" sz="1000" b="1" i="0" u="none" strike="noStrike" dirty="0">
                          <a:solidFill>
                            <a:srgbClr val="000000"/>
                          </a:solidFill>
                          <a:effectLst/>
                          <a:latin typeface="Arial" panose="020B0604020202020204" pitchFamily="34" charset="0"/>
                        </a:rPr>
                        <a:t>Gauteng: 9</a:t>
                      </a:r>
                    </a:p>
                    <a:p>
                      <a:pPr algn="l" fontAlgn="t"/>
                      <a:r>
                        <a:rPr lang="en-GB" sz="1000" b="1" i="0" u="none" strike="noStrike" dirty="0">
                          <a:solidFill>
                            <a:srgbClr val="000000"/>
                          </a:solidFill>
                          <a:effectLst/>
                          <a:latin typeface="Arial" panose="020B0604020202020204" pitchFamily="34" charset="0"/>
                        </a:rPr>
                        <a:t>Free State: 10</a:t>
                      </a:r>
                    </a:p>
                    <a:p>
                      <a:pPr algn="l" fontAlgn="t"/>
                      <a:r>
                        <a:rPr lang="en-GB" sz="1000" b="1" i="0" u="none" strike="noStrike" dirty="0">
                          <a:solidFill>
                            <a:srgbClr val="000000"/>
                          </a:solidFill>
                          <a:effectLst/>
                          <a:latin typeface="Arial" panose="020B0604020202020204" pitchFamily="34" charset="0"/>
                        </a:rPr>
                        <a:t>KwaZulu-Natal: 9 </a:t>
                      </a:r>
                    </a:p>
                    <a:p>
                      <a:pPr algn="l" fontAlgn="t"/>
                      <a:r>
                        <a:rPr lang="en-GB" sz="1000" b="1" i="0" u="none" strike="noStrike" dirty="0">
                          <a:solidFill>
                            <a:srgbClr val="000000"/>
                          </a:solidFill>
                          <a:effectLst/>
                          <a:latin typeface="Arial" panose="020B0604020202020204" pitchFamily="34" charset="0"/>
                        </a:rPr>
                        <a:t>Limpopo: 11</a:t>
                      </a:r>
                    </a:p>
                    <a:p>
                      <a:pPr algn="l" fontAlgn="t"/>
                      <a:r>
                        <a:rPr lang="en-GB" sz="1000" b="1" i="0" u="none" strike="noStrike" dirty="0">
                          <a:solidFill>
                            <a:srgbClr val="000000"/>
                          </a:solidFill>
                          <a:effectLst/>
                          <a:latin typeface="Arial" panose="020B0604020202020204" pitchFamily="34" charset="0"/>
                        </a:rPr>
                        <a:t>Mpumalanga: 10</a:t>
                      </a:r>
                    </a:p>
                    <a:p>
                      <a:pPr algn="l" fontAlgn="t"/>
                      <a:r>
                        <a:rPr lang="en-GB" sz="1000" b="1" i="0" u="none" strike="noStrike" dirty="0">
                          <a:solidFill>
                            <a:srgbClr val="000000"/>
                          </a:solidFill>
                          <a:effectLst/>
                          <a:latin typeface="Arial" panose="020B0604020202020204" pitchFamily="34" charset="0"/>
                        </a:rPr>
                        <a:t>Northern Cape: 10</a:t>
                      </a:r>
                    </a:p>
                    <a:p>
                      <a:pPr algn="l" fontAlgn="t"/>
                      <a:r>
                        <a:rPr lang="en-GB" sz="1000" b="1" i="0" u="none" strike="noStrike" dirty="0">
                          <a:solidFill>
                            <a:srgbClr val="000000"/>
                          </a:solidFill>
                          <a:effectLst/>
                          <a:latin typeface="Arial" panose="020B0604020202020204" pitchFamily="34" charset="0"/>
                        </a:rPr>
                        <a:t>North West: 9</a:t>
                      </a:r>
                    </a:p>
                    <a:p>
                      <a:pPr algn="l" fontAlgn="t"/>
                      <a:r>
                        <a:rPr lang="en-GB" sz="1000" b="1" i="0" u="none" strike="noStrike" dirty="0">
                          <a:solidFill>
                            <a:srgbClr val="000000"/>
                          </a:solidFill>
                          <a:effectLst/>
                          <a:latin typeface="Arial" panose="020B0604020202020204" pitchFamily="34" charset="0"/>
                        </a:rPr>
                        <a:t>Western Cape: 7   </a:t>
                      </a:r>
                    </a:p>
                    <a:p>
                      <a:pPr algn="l" fontAlgn="t"/>
                      <a:r>
                        <a:rPr lang="en-GB" sz="1000" b="1" i="0" u="none" strike="noStrike" dirty="0">
                          <a:solidFill>
                            <a:srgbClr val="000000"/>
                          </a:solidFill>
                          <a:effectLst/>
                          <a:latin typeface="Arial" panose="020B0604020202020204" pitchFamily="34" charset="0"/>
                        </a:rPr>
                        <a:t>Total schools monitored: 86</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228600" indent="-228600" algn="l" fontAlgn="t">
                        <a:buFont typeface="+mj-lt"/>
                        <a:buAutoNum type="arabicPeriod"/>
                      </a:pPr>
                      <a:r>
                        <a:rPr lang="en-GB" sz="1000" b="1" i="0" u="none" strike="noStrike" dirty="0">
                          <a:solidFill>
                            <a:srgbClr val="000000"/>
                          </a:solidFill>
                          <a:effectLst/>
                          <a:latin typeface="Arial" panose="020B0604020202020204" pitchFamily="34" charset="0"/>
                        </a:rPr>
                        <a:t>Conduct a workshop with the Monitoring and Evaluation team to plan for 2021/2022 to mediate the challenge of COVID-19 and plan accordingly</a:t>
                      </a:r>
                    </a:p>
                    <a:p>
                      <a:pPr marL="228600" indent="-228600" algn="l" fontAlgn="t">
                        <a:buFont typeface="+mj-lt"/>
                        <a:buAutoNum type="arabicPeriod"/>
                      </a:pPr>
                      <a:r>
                        <a:rPr lang="en-GB" sz="1000" b="1" i="0" u="none" strike="noStrike" dirty="0">
                          <a:solidFill>
                            <a:srgbClr val="000000"/>
                          </a:solidFill>
                          <a:effectLst/>
                          <a:latin typeface="Arial" panose="020B0604020202020204" pitchFamily="34" charset="0"/>
                        </a:rPr>
                        <a:t>Ensure collection  of data starts in June 2021</a:t>
                      </a:r>
                    </a:p>
                    <a:p>
                      <a:pPr marL="228600" indent="-228600" algn="l" fontAlgn="t">
                        <a:buFont typeface="+mj-lt"/>
                        <a:buAutoNum type="arabicPeriod"/>
                      </a:pPr>
                      <a:r>
                        <a:rPr lang="en-GB" sz="1000" b="1" i="0" u="none" strike="noStrike" dirty="0">
                          <a:solidFill>
                            <a:srgbClr val="000000"/>
                          </a:solidFill>
                          <a:effectLst/>
                          <a:latin typeface="Arial" panose="020B0604020202020204" pitchFamily="34" charset="0"/>
                        </a:rPr>
                        <a:t>Improve engagements with provinces and districts</a:t>
                      </a:r>
                    </a:p>
                    <a:p>
                      <a:pPr marL="228600" indent="-228600" algn="l" fontAlgn="t">
                        <a:buFont typeface="+mj-lt"/>
                        <a:buAutoNum type="arabicPeriod"/>
                      </a:pPr>
                      <a:r>
                        <a:rPr lang="en-GB" sz="1000" b="1" i="0" u="none" strike="noStrike" dirty="0">
                          <a:solidFill>
                            <a:srgbClr val="000000"/>
                          </a:solidFill>
                          <a:effectLst/>
                          <a:latin typeface="Arial" panose="020B0604020202020204" pitchFamily="34" charset="0"/>
                        </a:rPr>
                        <a:t>Provide extensive training to capacitate field workers in collecting data</a:t>
                      </a:r>
                    </a:p>
                    <a:p>
                      <a:pPr marL="228600" indent="-228600" algn="l" fontAlgn="t">
                        <a:buFont typeface="+mj-lt"/>
                        <a:buAutoNum type="arabicPeriod"/>
                      </a:pPr>
                      <a:r>
                        <a:rPr lang="en-GB" sz="1000" b="1" i="0" u="none" strike="noStrike" dirty="0">
                          <a:solidFill>
                            <a:srgbClr val="000000"/>
                          </a:solidFill>
                          <a:effectLst/>
                          <a:latin typeface="Arial" panose="020B0604020202020204" pitchFamily="34" charset="0"/>
                        </a:rPr>
                        <a:t>Set quarterly targets to achieve the annual target.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568707391"/>
                  </a:ext>
                </a:extLst>
              </a:tr>
              <a:tr h="342543">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90 (10 per province)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85 schools monitored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456069821"/>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01665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754290546"/>
              </p:ext>
            </p:extLst>
          </p:nvPr>
        </p:nvGraphicFramePr>
        <p:xfrm>
          <a:off x="0" y="764704"/>
          <a:ext cx="9144000" cy="5744592"/>
        </p:xfrm>
        <a:graphic>
          <a:graphicData uri="http://schemas.openxmlformats.org/drawingml/2006/table">
            <a:tbl>
              <a:tblPr/>
              <a:tblGrid>
                <a:gridCol w="1149873">
                  <a:extLst>
                    <a:ext uri="{9D8B030D-6E8A-4147-A177-3AD203B41FA5}">
                      <a16:colId xmlns:a16="http://schemas.microsoft.com/office/drawing/2014/main" val="1721373865"/>
                    </a:ext>
                  </a:extLst>
                </a:gridCol>
                <a:gridCol w="839097">
                  <a:extLst>
                    <a:ext uri="{9D8B030D-6E8A-4147-A177-3AD203B41FA5}">
                      <a16:colId xmlns:a16="http://schemas.microsoft.com/office/drawing/2014/main" val="3172632067"/>
                    </a:ext>
                  </a:extLst>
                </a:gridCol>
                <a:gridCol w="1524558">
                  <a:extLst>
                    <a:ext uri="{9D8B030D-6E8A-4147-A177-3AD203B41FA5}">
                      <a16:colId xmlns:a16="http://schemas.microsoft.com/office/drawing/2014/main" val="2685438125"/>
                    </a:ext>
                  </a:extLst>
                </a:gridCol>
                <a:gridCol w="1693554">
                  <a:extLst>
                    <a:ext uri="{9D8B030D-6E8A-4147-A177-3AD203B41FA5}">
                      <a16:colId xmlns:a16="http://schemas.microsoft.com/office/drawing/2014/main" val="3907467506"/>
                    </a:ext>
                  </a:extLst>
                </a:gridCol>
                <a:gridCol w="891304">
                  <a:extLst>
                    <a:ext uri="{9D8B030D-6E8A-4147-A177-3AD203B41FA5}">
                      <a16:colId xmlns:a16="http://schemas.microsoft.com/office/drawing/2014/main" val="5556006"/>
                    </a:ext>
                  </a:extLst>
                </a:gridCol>
                <a:gridCol w="1522807">
                  <a:extLst>
                    <a:ext uri="{9D8B030D-6E8A-4147-A177-3AD203B41FA5}">
                      <a16:colId xmlns:a16="http://schemas.microsoft.com/office/drawing/2014/main" val="4006922656"/>
                    </a:ext>
                  </a:extLst>
                </a:gridCol>
                <a:gridCol w="1522807">
                  <a:extLst>
                    <a:ext uri="{9D8B030D-6E8A-4147-A177-3AD203B41FA5}">
                      <a16:colId xmlns:a16="http://schemas.microsoft.com/office/drawing/2014/main" val="3717119857"/>
                    </a:ext>
                  </a:extLst>
                </a:gridCol>
              </a:tblGrid>
              <a:tr h="432048">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Output </a:t>
                      </a:r>
                      <a:r>
                        <a:rPr lang="en-GB" sz="1000" b="1" i="0" u="none" strike="noStrike" dirty="0">
                          <a:solidFill>
                            <a:srgbClr val="0070C0"/>
                          </a:solidFill>
                          <a:effectLst/>
                          <a:latin typeface="Arial" panose="020B0604020202020204" pitchFamily="34" charset="0"/>
                        </a:rPr>
                        <a:t>* </a:t>
                      </a:r>
                      <a:endParaRPr lang="en-GB" sz="1000" b="1" i="0" u="none" strike="noStrike" dirty="0">
                        <a:solidFill>
                          <a:srgbClr val="000000"/>
                        </a:solidFill>
                        <a:effectLst/>
                        <a:latin typeface="Arial" panose="020B0604020202020204" pitchFamily="34" charset="0"/>
                      </a:endParaRPr>
                    </a:p>
                    <a:p>
                      <a:pPr algn="l" fontAlgn="t"/>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552589017"/>
                  </a:ext>
                </a:extLst>
              </a:tr>
              <a:tr h="1225309">
                <a:tc rowSpan="2">
                  <a:txBody>
                    <a:bodyPr/>
                    <a:lstStyle/>
                    <a:p>
                      <a:pPr algn="l" fontAlgn="t"/>
                      <a:r>
                        <a:rPr lang="en-GB" sz="1000" b="1" i="0" u="sng" strike="noStrike" dirty="0">
                          <a:solidFill>
                            <a:srgbClr val="0563C1"/>
                          </a:solidFill>
                          <a:effectLst/>
                          <a:latin typeface="Arial" panose="020B0604020202020204" pitchFamily="34" charset="0"/>
                        </a:rPr>
                        <a:t>2.1.12 An Annual Sector Report is produced on the implementation of the General Education Certificate (GEC)</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implementation of the General Education Certificate (GEC)</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baseline="0" dirty="0">
                          <a:solidFill>
                            <a:srgbClr val="000000"/>
                          </a:solidFill>
                          <a:effectLst/>
                          <a:latin typeface="Arial" panose="020B0604020202020204" pitchFamily="34" charset="0"/>
                        </a:rPr>
                        <a:t>Approved Annual Sector </a:t>
                      </a:r>
                      <a:r>
                        <a:rPr lang="en-GB" sz="1000" b="1" i="0" u="none" strike="noStrike" dirty="0">
                          <a:solidFill>
                            <a:srgbClr val="000000"/>
                          </a:solidFill>
                          <a:effectLst/>
                          <a:latin typeface="Arial" panose="020B0604020202020204" pitchFamily="34" charset="0"/>
                        </a:rPr>
                        <a:t>on the implementation of the General Education Certificate (GEC).</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Nine (9) PED reports substantiating the Annual Sector Report are not provided.</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The first cycle of the GEC roll-out is scheduled for November 2023. The milestone reached in 2020/21 is the provisional approval of Umalusi of the draft policy framework.</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1" i="0" u="none" strike="noStrike" kern="1200" dirty="0">
                          <a:solidFill>
                            <a:srgbClr val="000000"/>
                          </a:solidFill>
                          <a:effectLst/>
                          <a:latin typeface="Arial" panose="020B0604020202020204" pitchFamily="34" charset="0"/>
                          <a:ea typeface="+mn-ea"/>
                          <a:cs typeface="+mn-cs"/>
                        </a:rPr>
                        <a:t>The GEC pilot study has been scheduled for the 3rd and 4th school terms of 2021. The pilot study report will be consolidated from 9 PED reports.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1955197"/>
                  </a:ext>
                </a:extLst>
              </a:tr>
              <a:tr h="877704">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implementation of the General Education Certificate (GEC)</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Umalusi provisionally approved the draft policy framework which must go out for public comment.</a:t>
                      </a:r>
                      <a:br>
                        <a:rPr lang="en-GB" sz="1000" b="0" i="0" u="none" strike="noStrike" dirty="0">
                          <a:solidFill>
                            <a:srgbClr val="000000"/>
                          </a:solidFill>
                          <a:effectLst/>
                          <a:latin typeface="Arial" panose="020B0604020202020204" pitchFamily="34" charset="0"/>
                        </a:rPr>
                      </a:br>
                      <a:endParaRPr lang="en-GB"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algn="l" defTabSz="914400" rtl="0" eaLnBrk="1" fontAlgn="t" latinLnBrk="0" hangingPunct="1">
                        <a:spcAft>
                          <a:spcPts val="0"/>
                        </a:spcAft>
                      </a:pPr>
                      <a:r>
                        <a:rPr lang="en-ZA" sz="1000" b="1" i="0" u="none" strike="noStrike" kern="1200" dirty="0">
                          <a:solidFill>
                            <a:srgbClr val="000000"/>
                          </a:solidFill>
                          <a:effectLst/>
                          <a:latin typeface="Arial" panose="020B0604020202020204" pitchFamily="34" charset="0"/>
                          <a:ea typeface="+mn-ea"/>
                          <a:cs typeface="+mn-cs"/>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488238587"/>
                  </a:ext>
                </a:extLst>
              </a:tr>
              <a:tr h="1073555">
                <a:tc rowSpan="2">
                  <a:txBody>
                    <a:bodyPr/>
                    <a:lstStyle/>
                    <a:p>
                      <a:pPr algn="l" fontAlgn="t"/>
                      <a:r>
                        <a:rPr lang="en-GB" sz="1000" b="1" i="0" u="sng" strike="noStrike" dirty="0">
                          <a:solidFill>
                            <a:srgbClr val="0563C1"/>
                          </a:solidFill>
                          <a:effectLst/>
                          <a:latin typeface="Arial" panose="020B0604020202020204" pitchFamily="34" charset="0"/>
                        </a:rPr>
                        <a:t>2.1.13 An Annual Sector Report is produced on schools that are prepared to respectively implement and pilot the Technical Occupational Stream</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6868" marR="6868" marT="686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6868" marR="6868" marT="686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An Approved Annual Sector Report on Schools of Skill that pilot the Technical Occupational Stream in 2020/21</a:t>
                      </a:r>
                    </a:p>
                  </a:txBody>
                  <a:tcPr marL="6868" marR="6868" marT="686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An Approved Annual Sector Report on Schools of Skill that pilot the Technical Occupational Stream in 2020/21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GB" sz="1000" b="1" i="0" u="none" strike="noStrike" dirty="0">
                          <a:solidFill>
                            <a:srgbClr val="000000"/>
                          </a:solidFill>
                          <a:effectLst/>
                          <a:latin typeface="Arial" panose="020B0604020202020204" pitchFamily="34" charset="0"/>
                        </a:rPr>
                        <a:t>Nine (9) PED Reports not provided to substantiate achievement by 31 May 2021</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marL="0" algn="l" defTabSz="914400" rtl="0" eaLnBrk="1" fontAlgn="t" latinLnBrk="0" hangingPunct="1">
                        <a:spcAft>
                          <a:spcPts val="0"/>
                        </a:spcAft>
                      </a:pPr>
                      <a:r>
                        <a:rPr lang="en-ZA" sz="1000" b="0" i="0" u="none" strike="noStrike" kern="1200" dirty="0">
                          <a:solidFill>
                            <a:srgbClr val="000000"/>
                          </a:solidFill>
                          <a:effectLst/>
                          <a:latin typeface="Arial" panose="020B0604020202020204" pitchFamily="34" charset="0"/>
                          <a:ea typeface="+mn-ea"/>
                          <a:cs typeface="+mn-cs"/>
                        </a:rPr>
                        <a:t>The deviation was caused by delays in the submission of reports by PEDs.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marL="0" algn="l" defTabSz="914400" rtl="0" eaLnBrk="1" fontAlgn="t" latinLnBrk="0" hangingPunct="1">
                        <a:spcAft>
                          <a:spcPts val="0"/>
                        </a:spcAft>
                      </a:pPr>
                      <a:r>
                        <a:rPr lang="en-GB" sz="1000" b="1" i="0" u="none" strike="noStrike" kern="1200" dirty="0">
                          <a:solidFill>
                            <a:srgbClr val="000000"/>
                          </a:solidFill>
                          <a:effectLst/>
                          <a:latin typeface="Arial" panose="020B0604020202020204" pitchFamily="34" charset="0"/>
                          <a:ea typeface="+mn-ea"/>
                          <a:cs typeface="+mn-cs"/>
                        </a:rPr>
                        <a:t>PEDs were chased and all reports were submitted to AGSA on 9 July 2021</a:t>
                      </a:r>
                      <a:endParaRPr lang="en-ZA" sz="1000" b="1" i="0" u="none" strike="noStrike" kern="1200" dirty="0">
                        <a:solidFill>
                          <a:srgbClr val="000000"/>
                        </a:solidFill>
                        <a:effectLst/>
                        <a:latin typeface="Arial" panose="020B0604020202020204" pitchFamily="34" charset="0"/>
                        <a:ea typeface="+mn-ea"/>
                        <a:cs typeface="+mn-cs"/>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7053585"/>
                  </a:ext>
                </a:extLst>
              </a:tr>
              <a:tr h="1987219">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868" marR="6868" marT="6868"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An Approved Annual Sector Report on Schools of Skill that pilot the Technical Occupational Stream in 2020/21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LTSM (Learner Books and Teacher Guides) for Fundamental Subjects were developed in the February 2021 workshop; the Fundamental Subjects were submitted to Umalusi for appraisal and feedback to DBE; LTSM for term 1 for the Fundamental Subjects were uploaded on the DBE website for access by PEDs and schools.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1662985782"/>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60970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98675482"/>
              </p:ext>
            </p:extLst>
          </p:nvPr>
        </p:nvGraphicFramePr>
        <p:xfrm>
          <a:off x="0" y="836712"/>
          <a:ext cx="9143999" cy="5057740"/>
        </p:xfrm>
        <a:graphic>
          <a:graphicData uri="http://schemas.openxmlformats.org/drawingml/2006/table">
            <a:tbl>
              <a:tblPr/>
              <a:tblGrid>
                <a:gridCol w="1139151">
                  <a:extLst>
                    <a:ext uri="{9D8B030D-6E8A-4147-A177-3AD203B41FA5}">
                      <a16:colId xmlns:a16="http://schemas.microsoft.com/office/drawing/2014/main" val="2192293837"/>
                    </a:ext>
                  </a:extLst>
                </a:gridCol>
                <a:gridCol w="831273">
                  <a:extLst>
                    <a:ext uri="{9D8B030D-6E8A-4147-A177-3AD203B41FA5}">
                      <a16:colId xmlns:a16="http://schemas.microsoft.com/office/drawing/2014/main" val="1744943516"/>
                    </a:ext>
                  </a:extLst>
                </a:gridCol>
                <a:gridCol w="1139151">
                  <a:extLst>
                    <a:ext uri="{9D8B030D-6E8A-4147-A177-3AD203B41FA5}">
                      <a16:colId xmlns:a16="http://schemas.microsoft.com/office/drawing/2014/main" val="2929790343"/>
                    </a:ext>
                  </a:extLst>
                </a:gridCol>
                <a:gridCol w="1508606">
                  <a:extLst>
                    <a:ext uri="{9D8B030D-6E8A-4147-A177-3AD203B41FA5}">
                      <a16:colId xmlns:a16="http://schemas.microsoft.com/office/drawing/2014/main" val="4275691845"/>
                    </a:ext>
                  </a:extLst>
                </a:gridCol>
                <a:gridCol w="1508606">
                  <a:extLst>
                    <a:ext uri="{9D8B030D-6E8A-4147-A177-3AD203B41FA5}">
                      <a16:colId xmlns:a16="http://schemas.microsoft.com/office/drawing/2014/main" val="3780667157"/>
                    </a:ext>
                  </a:extLst>
                </a:gridCol>
                <a:gridCol w="1508606">
                  <a:extLst>
                    <a:ext uri="{9D8B030D-6E8A-4147-A177-3AD203B41FA5}">
                      <a16:colId xmlns:a16="http://schemas.microsoft.com/office/drawing/2014/main" val="2225509019"/>
                    </a:ext>
                  </a:extLst>
                </a:gridCol>
                <a:gridCol w="1508606">
                  <a:extLst>
                    <a:ext uri="{9D8B030D-6E8A-4147-A177-3AD203B41FA5}">
                      <a16:colId xmlns:a16="http://schemas.microsoft.com/office/drawing/2014/main" val="1229167272"/>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012392182"/>
                  </a:ext>
                </a:extLst>
              </a:tr>
              <a:tr h="0">
                <a:tc rowSpan="2">
                  <a:txBody>
                    <a:bodyPr/>
                    <a:lstStyle/>
                    <a:p>
                      <a:pPr algn="l" fontAlgn="t"/>
                      <a:r>
                        <a:rPr lang="en-GB" sz="1000" b="1" i="0" u="sng" strike="noStrike" dirty="0">
                          <a:solidFill>
                            <a:srgbClr val="0563C1"/>
                          </a:solidFill>
                          <a:effectLst/>
                          <a:latin typeface="Arial" panose="020B0604020202020204" pitchFamily="34" charset="0"/>
                        </a:rPr>
                        <a:t>2.2.1 Number of schools monitored on the implementation of the reading norms</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146967661"/>
                  </a:ext>
                </a:extLst>
              </a:tr>
              <a:tr h="0">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 schools were monitored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69793676"/>
                  </a:ext>
                </a:extLst>
              </a:tr>
              <a:tr h="0">
                <a:tc rowSpan="2">
                  <a:txBody>
                    <a:bodyPr/>
                    <a:lstStyle/>
                    <a:p>
                      <a:pPr algn="l" fontAlgn="t"/>
                      <a:r>
                        <a:rPr lang="en-GB" sz="1000" b="1" i="0" u="sng" strike="noStrike" dirty="0">
                          <a:solidFill>
                            <a:srgbClr val="0563C1"/>
                          </a:solidFill>
                          <a:effectLst/>
                          <a:latin typeface="Arial" panose="020B0604020202020204" pitchFamily="34" charset="0"/>
                        </a:rPr>
                        <a:t>2.2.2 Number of schools monitored on the implementation of the Incremental Introduction to African Languages (IIAL)</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t"/>
                      <a:r>
                        <a:rPr lang="en-ZA" sz="1000" b="1" i="0" u="none" strike="noStrike" dirty="0">
                          <a:solidFill>
                            <a:srgbClr val="000000"/>
                          </a:solidFill>
                          <a:effectLst/>
                          <a:latin typeface="Arial" panose="020B0604020202020204" pitchFamily="34" charset="0"/>
                        </a:rPr>
                        <a:t> 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0577979"/>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 schools were monitored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48827077"/>
                  </a:ext>
                </a:extLst>
              </a:tr>
              <a:tr h="0">
                <a:tc rowSpan="2">
                  <a:txBody>
                    <a:bodyPr/>
                    <a:lstStyle/>
                    <a:p>
                      <a:pPr algn="l" fontAlgn="t"/>
                      <a:r>
                        <a:rPr lang="en-GB" sz="1000" b="1" i="0" u="sng" strike="noStrike" dirty="0">
                          <a:solidFill>
                            <a:srgbClr val="0563C1"/>
                          </a:solidFill>
                          <a:effectLst/>
                          <a:latin typeface="Arial" panose="020B0604020202020204" pitchFamily="34" charset="0"/>
                        </a:rPr>
                        <a:t>2.2.3 Number of underperforming schools monitored on the implementation of the Early Grade Reading Assessment (EGRA)</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t"/>
                      <a:r>
                        <a:rPr lang="en-ZA" sz="1000" b="1" i="0" u="none" strike="noStrike" dirty="0">
                          <a:solidFill>
                            <a:srgbClr val="000000"/>
                          </a:solidFill>
                          <a:effectLst/>
                          <a:latin typeface="Arial" panose="020B0604020202020204" pitchFamily="34" charset="0"/>
                        </a:rPr>
                        <a:t> 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77942559"/>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 schools were monitored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03107987"/>
                  </a:ext>
                </a:extLst>
              </a:tr>
            </a:tbl>
          </a:graphicData>
        </a:graphic>
      </p:graphicFrame>
    </p:spTree>
    <p:extLst>
      <p:ext uri="{BB962C8B-B14F-4D97-AF65-F5344CB8AC3E}">
        <p14:creationId xmlns:p14="http://schemas.microsoft.com/office/powerpoint/2010/main" val="46808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577119980"/>
              </p:ext>
            </p:extLst>
          </p:nvPr>
        </p:nvGraphicFramePr>
        <p:xfrm>
          <a:off x="0" y="764703"/>
          <a:ext cx="9143999" cy="5040561"/>
        </p:xfrm>
        <a:graphic>
          <a:graphicData uri="http://schemas.openxmlformats.org/drawingml/2006/table">
            <a:tbl>
              <a:tblPr/>
              <a:tblGrid>
                <a:gridCol w="1139151">
                  <a:extLst>
                    <a:ext uri="{9D8B030D-6E8A-4147-A177-3AD203B41FA5}">
                      <a16:colId xmlns:a16="http://schemas.microsoft.com/office/drawing/2014/main" val="1629614323"/>
                    </a:ext>
                  </a:extLst>
                </a:gridCol>
                <a:gridCol w="831273">
                  <a:extLst>
                    <a:ext uri="{9D8B030D-6E8A-4147-A177-3AD203B41FA5}">
                      <a16:colId xmlns:a16="http://schemas.microsoft.com/office/drawing/2014/main" val="3788702412"/>
                    </a:ext>
                  </a:extLst>
                </a:gridCol>
                <a:gridCol w="1139151">
                  <a:extLst>
                    <a:ext uri="{9D8B030D-6E8A-4147-A177-3AD203B41FA5}">
                      <a16:colId xmlns:a16="http://schemas.microsoft.com/office/drawing/2014/main" val="1062702140"/>
                    </a:ext>
                  </a:extLst>
                </a:gridCol>
                <a:gridCol w="1508606">
                  <a:extLst>
                    <a:ext uri="{9D8B030D-6E8A-4147-A177-3AD203B41FA5}">
                      <a16:colId xmlns:a16="http://schemas.microsoft.com/office/drawing/2014/main" val="3278274735"/>
                    </a:ext>
                  </a:extLst>
                </a:gridCol>
                <a:gridCol w="1508606">
                  <a:extLst>
                    <a:ext uri="{9D8B030D-6E8A-4147-A177-3AD203B41FA5}">
                      <a16:colId xmlns:a16="http://schemas.microsoft.com/office/drawing/2014/main" val="1388872618"/>
                    </a:ext>
                  </a:extLst>
                </a:gridCol>
                <a:gridCol w="1508606">
                  <a:extLst>
                    <a:ext uri="{9D8B030D-6E8A-4147-A177-3AD203B41FA5}">
                      <a16:colId xmlns:a16="http://schemas.microsoft.com/office/drawing/2014/main" val="1172275744"/>
                    </a:ext>
                  </a:extLst>
                </a:gridCol>
                <a:gridCol w="1508606">
                  <a:extLst>
                    <a:ext uri="{9D8B030D-6E8A-4147-A177-3AD203B41FA5}">
                      <a16:colId xmlns:a16="http://schemas.microsoft.com/office/drawing/2014/main" val="1144581541"/>
                    </a:ext>
                  </a:extLst>
                </a:gridCol>
              </a:tblGrid>
              <a:tr h="465115">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429029024"/>
                  </a:ext>
                </a:extLst>
              </a:tr>
              <a:tr h="238600">
                <a:tc rowSpan="2">
                  <a:txBody>
                    <a:bodyPr/>
                    <a:lstStyle/>
                    <a:p>
                      <a:pPr algn="l" fontAlgn="t"/>
                      <a:r>
                        <a:rPr lang="en-GB" sz="1000" b="1" i="0" u="sng" strike="noStrike" dirty="0">
                          <a:solidFill>
                            <a:srgbClr val="0563C1"/>
                          </a:solidFill>
                          <a:effectLst/>
                          <a:latin typeface="Arial" panose="020B0604020202020204" pitchFamily="34" charset="0"/>
                        </a:rPr>
                        <a:t>2.2.4 Number of schools with Multi-grade classes monitored for implementing the Multi-grade toolkit</a:t>
                      </a:r>
                    </a:p>
                    <a:p>
                      <a:pPr algn="l" fontAlgn="t"/>
                      <a:endParaRPr lang="en-ZA" sz="1000" b="1" i="0" u="sng" strike="noStrike" dirty="0">
                        <a:solidFill>
                          <a:srgbClr val="0563C1"/>
                        </a:solidFill>
                        <a:effectLst/>
                        <a:latin typeface="Arial" panose="020B0604020202020204" pitchFamily="34" charset="0"/>
                      </a:endParaRPr>
                    </a:p>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 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740825935"/>
                  </a:ext>
                </a:extLst>
              </a:tr>
              <a:tr h="1817181">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 schools were monitored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08854162"/>
                  </a:ext>
                </a:extLst>
              </a:tr>
              <a:tr h="1372113">
                <a:tc rowSpan="2">
                  <a:txBody>
                    <a:bodyPr/>
                    <a:lstStyle/>
                    <a:p>
                      <a:pPr algn="l" fontAlgn="t"/>
                      <a:r>
                        <a:rPr lang="en-GB" sz="1000" b="1" i="0" u="sng" strike="noStrike" dirty="0">
                          <a:solidFill>
                            <a:srgbClr val="0563C1"/>
                          </a:solidFill>
                          <a:effectLst/>
                          <a:latin typeface="Arial" panose="020B0604020202020204" pitchFamily="34" charset="0"/>
                        </a:rPr>
                        <a:t>2.2.5 An Annual Sector Report is produced on the implementation of the National Reading Plan</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5825" marR="5825" marT="582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5825" marR="5825" marT="582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implementation of the National Reading Plan</a:t>
                      </a:r>
                    </a:p>
                  </a:txBody>
                  <a:tcPr marL="5825" marR="5825" marT="582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Annual Sector Report on the implementation of the National Reading Plan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41443250"/>
                  </a:ext>
                </a:extLst>
              </a:tr>
              <a:tr h="1147552">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825" marR="5825" marT="582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implementation of the National Reading Plan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Provinces submitted reports on reading activities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5390436"/>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868586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158858252"/>
              </p:ext>
            </p:extLst>
          </p:nvPr>
        </p:nvGraphicFramePr>
        <p:xfrm>
          <a:off x="1622" y="1052736"/>
          <a:ext cx="9142379" cy="4824536"/>
        </p:xfrm>
        <a:graphic>
          <a:graphicData uri="http://schemas.openxmlformats.org/drawingml/2006/table">
            <a:tbl>
              <a:tblPr/>
              <a:tblGrid>
                <a:gridCol w="1138949">
                  <a:extLst>
                    <a:ext uri="{9D8B030D-6E8A-4147-A177-3AD203B41FA5}">
                      <a16:colId xmlns:a16="http://schemas.microsoft.com/office/drawing/2014/main" val="2573233823"/>
                    </a:ext>
                  </a:extLst>
                </a:gridCol>
                <a:gridCol w="831125">
                  <a:extLst>
                    <a:ext uri="{9D8B030D-6E8A-4147-A177-3AD203B41FA5}">
                      <a16:colId xmlns:a16="http://schemas.microsoft.com/office/drawing/2014/main" val="2567898633"/>
                    </a:ext>
                  </a:extLst>
                </a:gridCol>
                <a:gridCol w="1138949">
                  <a:extLst>
                    <a:ext uri="{9D8B030D-6E8A-4147-A177-3AD203B41FA5}">
                      <a16:colId xmlns:a16="http://schemas.microsoft.com/office/drawing/2014/main" val="3297597195"/>
                    </a:ext>
                  </a:extLst>
                </a:gridCol>
                <a:gridCol w="1508339">
                  <a:extLst>
                    <a:ext uri="{9D8B030D-6E8A-4147-A177-3AD203B41FA5}">
                      <a16:colId xmlns:a16="http://schemas.microsoft.com/office/drawing/2014/main" val="2172036133"/>
                    </a:ext>
                  </a:extLst>
                </a:gridCol>
                <a:gridCol w="1508339">
                  <a:extLst>
                    <a:ext uri="{9D8B030D-6E8A-4147-A177-3AD203B41FA5}">
                      <a16:colId xmlns:a16="http://schemas.microsoft.com/office/drawing/2014/main" val="2504295096"/>
                    </a:ext>
                  </a:extLst>
                </a:gridCol>
                <a:gridCol w="1508339">
                  <a:extLst>
                    <a:ext uri="{9D8B030D-6E8A-4147-A177-3AD203B41FA5}">
                      <a16:colId xmlns:a16="http://schemas.microsoft.com/office/drawing/2014/main" val="385101915"/>
                    </a:ext>
                  </a:extLst>
                </a:gridCol>
                <a:gridCol w="1508339">
                  <a:extLst>
                    <a:ext uri="{9D8B030D-6E8A-4147-A177-3AD203B41FA5}">
                      <a16:colId xmlns:a16="http://schemas.microsoft.com/office/drawing/2014/main" val="345897685"/>
                    </a:ext>
                  </a:extLst>
                </a:gridCol>
              </a:tblGrid>
              <a:tr h="354707">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Output </a:t>
                      </a:r>
                      <a:r>
                        <a:rPr lang="en-GB" sz="1000" b="1" i="0" u="none" strike="noStrike" dirty="0">
                          <a:solidFill>
                            <a:srgbClr val="0070C0"/>
                          </a:solidFill>
                          <a:effectLst/>
                          <a:latin typeface="Arial" panose="020B0604020202020204" pitchFamily="34" charset="0"/>
                        </a:rPr>
                        <a:t>* </a:t>
                      </a:r>
                      <a:endParaRPr lang="en-GB" sz="1000" b="1" i="0" u="none" strike="noStrike" dirty="0">
                        <a:solidFill>
                          <a:srgbClr val="000000"/>
                        </a:solidFill>
                        <a:effectLst/>
                        <a:latin typeface="Arial" panose="020B0604020202020204" pitchFamily="34" charset="0"/>
                      </a:endParaRPr>
                    </a:p>
                    <a:p>
                      <a:pPr algn="l" fontAlgn="t"/>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860658622"/>
                  </a:ext>
                </a:extLst>
              </a:tr>
              <a:tr h="1221192">
                <a:tc rowSpan="2">
                  <a:txBody>
                    <a:bodyPr/>
                    <a:lstStyle/>
                    <a:p>
                      <a:pPr algn="l" fontAlgn="t"/>
                      <a:r>
                        <a:rPr lang="en-GB" sz="1000" b="1" i="0" u="sng" strike="noStrike" dirty="0">
                          <a:solidFill>
                            <a:srgbClr val="0563C1"/>
                          </a:solidFill>
                          <a:effectLst/>
                          <a:latin typeface="Arial" panose="020B0604020202020204" pitchFamily="34" charset="0"/>
                        </a:rPr>
                        <a:t>2.2.6 An Annual Sector Report is produced on the number of public schools monitored on the availability of readers</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number of public schools monitored on the availability of readers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Annual Sector Report on the number of public schools monitored on the availability of readers</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No deviation</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Not applicable</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4346495"/>
                  </a:ext>
                </a:extLst>
              </a:tr>
              <a:tr h="1221743">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number of public schools monitored on the availability of readers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Signed-off Provincial reports have been received from six (6) provinces thus far. A letter has been sent with reminders for outstanding PEDs to send the reports.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17714358"/>
                  </a:ext>
                </a:extLst>
              </a:tr>
              <a:tr h="805151">
                <a:tc rowSpan="2">
                  <a:txBody>
                    <a:bodyPr/>
                    <a:lstStyle/>
                    <a:p>
                      <a:pPr algn="l" fontAlgn="t"/>
                      <a:r>
                        <a:rPr lang="en-GB" sz="1000" b="1" i="0" u="sng" strike="noStrike" dirty="0">
                          <a:solidFill>
                            <a:srgbClr val="0563C1"/>
                          </a:solidFill>
                          <a:effectLst/>
                          <a:latin typeface="Arial" panose="020B0604020202020204" pitchFamily="34" charset="0"/>
                        </a:rPr>
                        <a:t>2.3.1 Number of schools per province monitored for utilisation of Information and Communications Technology (ICT) resources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27 (3 per province)</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27 (3 per province)</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67216490"/>
                  </a:ext>
                </a:extLst>
              </a:tr>
              <a:tr h="1221743">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27 (3 per province)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Twelve (12) schools were monitored as follows:</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Limpopo (3 schools)</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Eastern Cape (3 schools)</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Northern Cape (3 schools)</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Free State (3 schools)</a:t>
                      </a:r>
                      <a:br>
                        <a:rPr lang="en-GB" sz="1000" b="0" i="0" u="none" strike="noStrike" dirty="0">
                          <a:solidFill>
                            <a:srgbClr val="000000"/>
                          </a:solidFill>
                          <a:effectLst/>
                          <a:latin typeface="Arial" panose="020B0604020202020204" pitchFamily="34" charset="0"/>
                        </a:rPr>
                      </a:br>
                      <a:endParaRPr lang="en-GB"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40307006"/>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948469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559199275"/>
              </p:ext>
            </p:extLst>
          </p:nvPr>
        </p:nvGraphicFramePr>
        <p:xfrm>
          <a:off x="0" y="908720"/>
          <a:ext cx="9144000" cy="5112568"/>
        </p:xfrm>
        <a:graphic>
          <a:graphicData uri="http://schemas.openxmlformats.org/drawingml/2006/table">
            <a:tbl>
              <a:tblPr/>
              <a:tblGrid>
                <a:gridCol w="1139151">
                  <a:extLst>
                    <a:ext uri="{9D8B030D-6E8A-4147-A177-3AD203B41FA5}">
                      <a16:colId xmlns:a16="http://schemas.microsoft.com/office/drawing/2014/main" val="3923513889"/>
                    </a:ext>
                  </a:extLst>
                </a:gridCol>
                <a:gridCol w="831274">
                  <a:extLst>
                    <a:ext uri="{9D8B030D-6E8A-4147-A177-3AD203B41FA5}">
                      <a16:colId xmlns:a16="http://schemas.microsoft.com/office/drawing/2014/main" val="140397826"/>
                    </a:ext>
                  </a:extLst>
                </a:gridCol>
                <a:gridCol w="1139151">
                  <a:extLst>
                    <a:ext uri="{9D8B030D-6E8A-4147-A177-3AD203B41FA5}">
                      <a16:colId xmlns:a16="http://schemas.microsoft.com/office/drawing/2014/main" val="1484607434"/>
                    </a:ext>
                  </a:extLst>
                </a:gridCol>
                <a:gridCol w="1534432">
                  <a:extLst>
                    <a:ext uri="{9D8B030D-6E8A-4147-A177-3AD203B41FA5}">
                      <a16:colId xmlns:a16="http://schemas.microsoft.com/office/drawing/2014/main" val="2306537028"/>
                    </a:ext>
                  </a:extLst>
                </a:gridCol>
                <a:gridCol w="1482780">
                  <a:extLst>
                    <a:ext uri="{9D8B030D-6E8A-4147-A177-3AD203B41FA5}">
                      <a16:colId xmlns:a16="http://schemas.microsoft.com/office/drawing/2014/main" val="3042616683"/>
                    </a:ext>
                  </a:extLst>
                </a:gridCol>
                <a:gridCol w="1508606">
                  <a:extLst>
                    <a:ext uri="{9D8B030D-6E8A-4147-A177-3AD203B41FA5}">
                      <a16:colId xmlns:a16="http://schemas.microsoft.com/office/drawing/2014/main" val="2241719216"/>
                    </a:ext>
                  </a:extLst>
                </a:gridCol>
                <a:gridCol w="1508606">
                  <a:extLst>
                    <a:ext uri="{9D8B030D-6E8A-4147-A177-3AD203B41FA5}">
                      <a16:colId xmlns:a16="http://schemas.microsoft.com/office/drawing/2014/main" val="3033234349"/>
                    </a:ext>
                  </a:extLst>
                </a:gridCol>
              </a:tblGrid>
              <a:tr h="350512">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359503253"/>
                  </a:ext>
                </a:extLst>
              </a:tr>
              <a:tr h="524193">
                <a:tc rowSpan="2">
                  <a:txBody>
                    <a:bodyPr/>
                    <a:lstStyle/>
                    <a:p>
                      <a:pPr algn="l" fontAlgn="t"/>
                      <a:r>
                        <a:rPr lang="en-GB" sz="1000" b="1" i="0" u="sng" strike="noStrike" dirty="0">
                          <a:solidFill>
                            <a:srgbClr val="0563C1"/>
                          </a:solidFill>
                          <a:effectLst/>
                          <a:latin typeface="Arial" panose="020B0604020202020204" pitchFamily="34" charset="0"/>
                        </a:rPr>
                        <a:t>2.3.2 Percentage of public schools provided with Home Language workbooks for learners in Grades 1 to 6 per year after having placed an order</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100% </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Annually</a:t>
                      </a: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100%</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17077/17077</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555790355"/>
                  </a:ext>
                </a:extLst>
              </a:tr>
              <a:tr h="1642676">
                <a:tc vMerge="1">
                  <a:txBody>
                    <a:bodyPr/>
                    <a:lstStyle/>
                    <a:p>
                      <a:pPr algn="l" fontAlgn="t"/>
                      <a:endParaRPr lang="en-ZA" sz="700" b="1" i="0" u="sng" strike="noStrike" dirty="0">
                        <a:solidFill>
                          <a:srgbClr val="0563C1"/>
                        </a:solidFill>
                        <a:effectLst/>
                        <a:latin typeface="Arial" panose="020B0604020202020204" pitchFamily="34" charset="0"/>
                      </a:endParaRPr>
                    </a:p>
                  </a:txBody>
                  <a:tcPr marL="6011" marR="6011" marT="601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Delivery of Home Languages workbooks progressed to 100%. A total of 17 077 of 17 077 schools that placed Grades 1 to 6</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Home Language workbook received their consignment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47429086"/>
                  </a:ext>
                </a:extLst>
              </a:tr>
              <a:tr h="352327">
                <a:tc rowSpan="2">
                  <a:txBody>
                    <a:bodyPr/>
                    <a:lstStyle/>
                    <a:p>
                      <a:pPr algn="l" fontAlgn="t"/>
                      <a:r>
                        <a:rPr lang="en-GB" sz="1000" b="1" i="0" u="sng" strike="noStrike" dirty="0">
                          <a:solidFill>
                            <a:srgbClr val="0563C1"/>
                          </a:solidFill>
                          <a:effectLst/>
                          <a:latin typeface="Arial" panose="020B0604020202020204" pitchFamily="34" charset="0"/>
                        </a:rPr>
                        <a:t>2.3.3 Percentage of public schools provided with Mathematics workbooks for learners in Grades 1 to 9 per year, after having placed an order</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6889" marR="6889" marT="6889"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6889" marR="6889" marT="6889"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100% </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Annually</a:t>
                      </a:r>
                    </a:p>
                  </a:txBody>
                  <a:tcPr marL="6889" marR="6889" marT="6889"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100%</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22955/22955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7339393"/>
                  </a:ext>
                </a:extLst>
              </a:tr>
              <a:tr h="224286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889" marR="6889" marT="6889"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Delivery of Mathematics workbooks progressed to 100%. </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A total number of 22 955 of 22 955 schools that placed Grades 1 to 9 Mathematics workbooks orders received their consignment.</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a:r>
                      <a:br>
                        <a:rPr lang="en-GB" sz="1000" b="0" i="0" u="none" strike="noStrike" dirty="0">
                          <a:solidFill>
                            <a:srgbClr val="000000"/>
                          </a:solidFill>
                          <a:effectLst/>
                          <a:latin typeface="Arial" panose="020B0604020202020204" pitchFamily="34" charset="0"/>
                        </a:rPr>
                      </a:br>
                      <a:endParaRPr lang="en-GB"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18693471"/>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927839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114097142"/>
              </p:ext>
            </p:extLst>
          </p:nvPr>
        </p:nvGraphicFramePr>
        <p:xfrm>
          <a:off x="0" y="912776"/>
          <a:ext cx="9143999" cy="4913900"/>
        </p:xfrm>
        <a:graphic>
          <a:graphicData uri="http://schemas.openxmlformats.org/drawingml/2006/table">
            <a:tbl>
              <a:tblPr/>
              <a:tblGrid>
                <a:gridCol w="1139151">
                  <a:extLst>
                    <a:ext uri="{9D8B030D-6E8A-4147-A177-3AD203B41FA5}">
                      <a16:colId xmlns:a16="http://schemas.microsoft.com/office/drawing/2014/main" val="4184914680"/>
                    </a:ext>
                  </a:extLst>
                </a:gridCol>
                <a:gridCol w="831273">
                  <a:extLst>
                    <a:ext uri="{9D8B030D-6E8A-4147-A177-3AD203B41FA5}">
                      <a16:colId xmlns:a16="http://schemas.microsoft.com/office/drawing/2014/main" val="53496381"/>
                    </a:ext>
                  </a:extLst>
                </a:gridCol>
                <a:gridCol w="1139151">
                  <a:extLst>
                    <a:ext uri="{9D8B030D-6E8A-4147-A177-3AD203B41FA5}">
                      <a16:colId xmlns:a16="http://schemas.microsoft.com/office/drawing/2014/main" val="382023008"/>
                    </a:ext>
                  </a:extLst>
                </a:gridCol>
                <a:gridCol w="1508606">
                  <a:extLst>
                    <a:ext uri="{9D8B030D-6E8A-4147-A177-3AD203B41FA5}">
                      <a16:colId xmlns:a16="http://schemas.microsoft.com/office/drawing/2014/main" val="1496594122"/>
                    </a:ext>
                  </a:extLst>
                </a:gridCol>
                <a:gridCol w="1508606">
                  <a:extLst>
                    <a:ext uri="{9D8B030D-6E8A-4147-A177-3AD203B41FA5}">
                      <a16:colId xmlns:a16="http://schemas.microsoft.com/office/drawing/2014/main" val="2483326428"/>
                    </a:ext>
                  </a:extLst>
                </a:gridCol>
                <a:gridCol w="1508606">
                  <a:extLst>
                    <a:ext uri="{9D8B030D-6E8A-4147-A177-3AD203B41FA5}">
                      <a16:colId xmlns:a16="http://schemas.microsoft.com/office/drawing/2014/main" val="3087675272"/>
                    </a:ext>
                  </a:extLst>
                </a:gridCol>
                <a:gridCol w="1508606">
                  <a:extLst>
                    <a:ext uri="{9D8B030D-6E8A-4147-A177-3AD203B41FA5}">
                      <a16:colId xmlns:a16="http://schemas.microsoft.com/office/drawing/2014/main" val="2076087275"/>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056933444"/>
                  </a:ext>
                </a:extLst>
              </a:tr>
              <a:tr h="0">
                <a:tc rowSpan="2">
                  <a:txBody>
                    <a:bodyPr/>
                    <a:lstStyle/>
                    <a:p>
                      <a:pPr algn="l" fontAlgn="t"/>
                      <a:r>
                        <a:rPr lang="en-GB" sz="1000" b="1" i="0" u="sng" strike="noStrike" dirty="0">
                          <a:solidFill>
                            <a:srgbClr val="0563C1"/>
                          </a:solidFill>
                          <a:effectLst/>
                          <a:latin typeface="Arial" panose="020B0604020202020204" pitchFamily="34" charset="0"/>
                        </a:rPr>
                        <a:t>2.3.4 Percentage of public schools provided with workbooks for learners in Grades R per year, after having placed an order</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100% </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100%</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16125/16125</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742700379"/>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Delivery of Grade R workbooks progressed to 100%. </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A total of 16125 of 16 125 schools that placed Grade R workbook orders received their consignment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13768315"/>
                  </a:ext>
                </a:extLst>
              </a:tr>
              <a:tr h="0">
                <a:tc rowSpan="2">
                  <a:txBody>
                    <a:bodyPr/>
                    <a:lstStyle/>
                    <a:p>
                      <a:pPr algn="l" fontAlgn="t"/>
                      <a:r>
                        <a:rPr lang="en-GB" sz="1000" b="1" i="0" u="sng" strike="noStrike" dirty="0">
                          <a:solidFill>
                            <a:srgbClr val="0563C1"/>
                          </a:solidFill>
                          <a:effectLst/>
                          <a:latin typeface="Arial" panose="020B0604020202020204" pitchFamily="34" charset="0"/>
                        </a:rPr>
                        <a:t>2.3.5 An Annual Sector Report is produced on the learners provided with Mathematics and English First Additional Language (EFAL) textbooks in Grades 3, 6 and 9</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05" marR="7105" marT="710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05" marR="7105" marT="710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Approved Annual Sector Report</a:t>
                      </a:r>
                    </a:p>
                  </a:txBody>
                  <a:tcPr marL="7105" marR="7105" marT="710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Approved</a:t>
                      </a:r>
                      <a:r>
                        <a:rPr lang="en-ZA" sz="1000" b="1" i="0" u="none" strike="noStrike" baseline="0" dirty="0">
                          <a:solidFill>
                            <a:srgbClr val="000000"/>
                          </a:solidFill>
                          <a:effectLst/>
                          <a:latin typeface="Arial" panose="020B0604020202020204" pitchFamily="34" charset="0"/>
                        </a:rPr>
                        <a:t> </a:t>
                      </a:r>
                      <a:r>
                        <a:rPr lang="en-ZA" sz="1000" b="1" i="0" u="none" strike="noStrike" dirty="0">
                          <a:solidFill>
                            <a:srgbClr val="000000"/>
                          </a:solidFill>
                          <a:effectLst/>
                          <a:latin typeface="Arial" panose="020B0604020202020204" pitchFamily="34" charset="0"/>
                        </a:rPr>
                        <a:t>Annual Sector Report on the learners provided with Mathematics and English First Additional Language (EFAL) textbooks in Grades 3, 6 and 9</a:t>
                      </a:r>
                    </a:p>
                  </a:txBody>
                  <a:tcPr marL="7105" marR="7105" marT="710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kern="1200" dirty="0">
                          <a:solidFill>
                            <a:schemeClr val="tx1"/>
                          </a:solidFill>
                          <a:effectLst/>
                          <a:latin typeface="Arial" panose="020B0604020202020204" pitchFamily="34" charset="0"/>
                          <a:ea typeface="+mn-ea"/>
                          <a:cs typeface="+mn-cs"/>
                        </a:rPr>
                        <a:t>Two (2) PED reports substantiating the Annual Sector Report  not provided.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GB" sz="1000" b="1" i="0" u="none" strike="noStrike" dirty="0">
                          <a:solidFill>
                            <a:srgbClr val="000000"/>
                          </a:solidFill>
                          <a:effectLst/>
                          <a:latin typeface="Arial" panose="020B0604020202020204" pitchFamily="34" charset="0"/>
                        </a:rPr>
                        <a:t>Late submission by the PEDs</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chemeClr val="tx1"/>
                          </a:solidFill>
                          <a:effectLst/>
                          <a:latin typeface="Arial" panose="020B0604020202020204" pitchFamily="34" charset="0"/>
                        </a:rPr>
                        <a:t>The two provinces  submitted their reports in June and the Annual Sector</a:t>
                      </a:r>
                      <a:r>
                        <a:rPr lang="en-ZA" sz="1000" b="1" i="0" u="none" strike="noStrike" baseline="0" dirty="0">
                          <a:solidFill>
                            <a:schemeClr val="tx1"/>
                          </a:solidFill>
                          <a:effectLst/>
                          <a:latin typeface="Arial" panose="020B0604020202020204" pitchFamily="34" charset="0"/>
                        </a:rPr>
                        <a:t> Report was updated</a:t>
                      </a:r>
                      <a:r>
                        <a:rPr lang="en-ZA" sz="1000" b="1" i="0" u="none" strike="noStrike" dirty="0">
                          <a:solidFill>
                            <a:schemeClr val="tx1"/>
                          </a:solidFill>
                          <a:effectLst/>
                          <a:latin typeface="Arial" panose="020B0604020202020204" pitchFamily="34" charset="0"/>
                        </a:rPr>
                        <a:t>.</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8327945"/>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05" marR="7105" marT="710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Approved Annual Sector Report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DBE has written to provinces for provinces to submit their Annual Reports, furthermore the Department held a teams meeting 04-12 February 2021 with Provinces to discuss LTSM matters including the PPM (agenda items)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63262312"/>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531658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05349671"/>
              </p:ext>
            </p:extLst>
          </p:nvPr>
        </p:nvGraphicFramePr>
        <p:xfrm>
          <a:off x="-3860" y="908720"/>
          <a:ext cx="9147859" cy="4968551"/>
        </p:xfrm>
        <a:graphic>
          <a:graphicData uri="http://schemas.openxmlformats.org/drawingml/2006/table">
            <a:tbl>
              <a:tblPr/>
              <a:tblGrid>
                <a:gridCol w="1139632">
                  <a:extLst>
                    <a:ext uri="{9D8B030D-6E8A-4147-A177-3AD203B41FA5}">
                      <a16:colId xmlns:a16="http://schemas.microsoft.com/office/drawing/2014/main" val="3113686025"/>
                    </a:ext>
                  </a:extLst>
                </a:gridCol>
                <a:gridCol w="831623">
                  <a:extLst>
                    <a:ext uri="{9D8B030D-6E8A-4147-A177-3AD203B41FA5}">
                      <a16:colId xmlns:a16="http://schemas.microsoft.com/office/drawing/2014/main" val="2947123858"/>
                    </a:ext>
                  </a:extLst>
                </a:gridCol>
                <a:gridCol w="1139632">
                  <a:extLst>
                    <a:ext uri="{9D8B030D-6E8A-4147-A177-3AD203B41FA5}">
                      <a16:colId xmlns:a16="http://schemas.microsoft.com/office/drawing/2014/main" val="570880062"/>
                    </a:ext>
                  </a:extLst>
                </a:gridCol>
                <a:gridCol w="1509243">
                  <a:extLst>
                    <a:ext uri="{9D8B030D-6E8A-4147-A177-3AD203B41FA5}">
                      <a16:colId xmlns:a16="http://schemas.microsoft.com/office/drawing/2014/main" val="641139728"/>
                    </a:ext>
                  </a:extLst>
                </a:gridCol>
                <a:gridCol w="1035850">
                  <a:extLst>
                    <a:ext uri="{9D8B030D-6E8A-4147-A177-3AD203B41FA5}">
                      <a16:colId xmlns:a16="http://schemas.microsoft.com/office/drawing/2014/main" val="3454992912"/>
                    </a:ext>
                  </a:extLst>
                </a:gridCol>
                <a:gridCol w="1982636">
                  <a:extLst>
                    <a:ext uri="{9D8B030D-6E8A-4147-A177-3AD203B41FA5}">
                      <a16:colId xmlns:a16="http://schemas.microsoft.com/office/drawing/2014/main" val="2218374034"/>
                    </a:ext>
                  </a:extLst>
                </a:gridCol>
                <a:gridCol w="1509243">
                  <a:extLst>
                    <a:ext uri="{9D8B030D-6E8A-4147-A177-3AD203B41FA5}">
                      <a16:colId xmlns:a16="http://schemas.microsoft.com/office/drawing/2014/main" val="1850559882"/>
                    </a:ext>
                  </a:extLst>
                </a:gridCol>
              </a:tblGrid>
              <a:tr h="336852">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780501857"/>
                  </a:ext>
                </a:extLst>
              </a:tr>
              <a:tr h="440747">
                <a:tc rowSpan="2">
                  <a:txBody>
                    <a:bodyPr/>
                    <a:lstStyle/>
                    <a:p>
                      <a:pPr algn="l" fontAlgn="t"/>
                      <a:r>
                        <a:rPr lang="en-GB" sz="1000" b="1" i="0" u="sng" strike="noStrike" dirty="0">
                          <a:solidFill>
                            <a:srgbClr val="0563C1"/>
                          </a:solidFill>
                          <a:effectLst/>
                          <a:latin typeface="Arial" panose="020B0604020202020204" pitchFamily="34" charset="0"/>
                        </a:rPr>
                        <a:t>2.3.6 The number of schools monitored for home languages in which Literacy Grades 1-3 Lesson Plans have been developed for terms 1-4</a:t>
                      </a:r>
                      <a:endParaRPr lang="en-ZA"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 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774895138"/>
                  </a:ext>
                </a:extLst>
              </a:tr>
              <a:tr h="137726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 schools have been</a:t>
                      </a:r>
                      <a:r>
                        <a:rPr lang="en-ZA" sz="1000" b="0" i="0" u="none" strike="noStrike" baseline="0" dirty="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monitored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58874787"/>
                  </a:ext>
                </a:extLst>
              </a:tr>
              <a:tr h="2147162">
                <a:tc rowSpan="2">
                  <a:txBody>
                    <a:bodyPr/>
                    <a:lstStyle/>
                    <a:p>
                      <a:pPr algn="l" fontAlgn="t"/>
                      <a:r>
                        <a:rPr lang="en-GB" sz="1000" b="1" i="0" u="sng" strike="noStrike" dirty="0">
                          <a:solidFill>
                            <a:srgbClr val="0563C1"/>
                          </a:solidFill>
                          <a:effectLst/>
                          <a:latin typeface="Arial" panose="020B0604020202020204" pitchFamily="34" charset="0"/>
                        </a:rPr>
                        <a:t>2.3.7 Number of special schools with access to electronic devices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140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145</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 +5</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just" fontAlgn="t"/>
                      <a:r>
                        <a:rPr lang="en-ZA" sz="1000" b="1" i="0" u="none" strike="noStrike" dirty="0">
                          <a:solidFill>
                            <a:srgbClr val="000000"/>
                          </a:solidFill>
                          <a:effectLst/>
                          <a:latin typeface="Arial" panose="020B0604020202020204" pitchFamily="34" charset="0"/>
                        </a:rPr>
                        <a:t>The rollout of electronic devices and connectivity to Public Special Schools is funded by the Mobile Network Operators (MNO) not the DBE. Therefore, the rollout of the equipment is based on the availability of funding from the MNOs. It is in this regard that the number of Schools provided with ICT resources exceeded the DBE target of 140 schools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 Not applicable</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81823059"/>
                  </a:ext>
                </a:extLst>
              </a:tr>
              <a:tr h="666523">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140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Liquid Telkom (19) and CELL C (1) provided 20 special schools with ICT Electronic Devices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06897102"/>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163951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08622057"/>
              </p:ext>
            </p:extLst>
          </p:nvPr>
        </p:nvGraphicFramePr>
        <p:xfrm>
          <a:off x="-3" y="764704"/>
          <a:ext cx="9144002" cy="5065550"/>
        </p:xfrm>
        <a:graphic>
          <a:graphicData uri="http://schemas.openxmlformats.org/drawingml/2006/table">
            <a:tbl>
              <a:tblPr/>
              <a:tblGrid>
                <a:gridCol w="1128965">
                  <a:extLst>
                    <a:ext uri="{9D8B030D-6E8A-4147-A177-3AD203B41FA5}">
                      <a16:colId xmlns:a16="http://schemas.microsoft.com/office/drawing/2014/main" val="1461484228"/>
                    </a:ext>
                  </a:extLst>
                </a:gridCol>
                <a:gridCol w="823840">
                  <a:extLst>
                    <a:ext uri="{9D8B030D-6E8A-4147-A177-3AD203B41FA5}">
                      <a16:colId xmlns:a16="http://schemas.microsoft.com/office/drawing/2014/main" val="3430977613"/>
                    </a:ext>
                  </a:extLst>
                </a:gridCol>
                <a:gridCol w="1128965">
                  <a:extLst>
                    <a:ext uri="{9D8B030D-6E8A-4147-A177-3AD203B41FA5}">
                      <a16:colId xmlns:a16="http://schemas.microsoft.com/office/drawing/2014/main" val="737533671"/>
                    </a:ext>
                  </a:extLst>
                </a:gridCol>
                <a:gridCol w="3074409">
                  <a:extLst>
                    <a:ext uri="{9D8B030D-6E8A-4147-A177-3AD203B41FA5}">
                      <a16:colId xmlns:a16="http://schemas.microsoft.com/office/drawing/2014/main" val="813629631"/>
                    </a:ext>
                  </a:extLst>
                </a:gridCol>
                <a:gridCol w="792088">
                  <a:extLst>
                    <a:ext uri="{9D8B030D-6E8A-4147-A177-3AD203B41FA5}">
                      <a16:colId xmlns:a16="http://schemas.microsoft.com/office/drawing/2014/main" val="139588331"/>
                    </a:ext>
                  </a:extLst>
                </a:gridCol>
                <a:gridCol w="720080">
                  <a:extLst>
                    <a:ext uri="{9D8B030D-6E8A-4147-A177-3AD203B41FA5}">
                      <a16:colId xmlns:a16="http://schemas.microsoft.com/office/drawing/2014/main" val="2431595899"/>
                    </a:ext>
                  </a:extLst>
                </a:gridCol>
                <a:gridCol w="1475655">
                  <a:extLst>
                    <a:ext uri="{9D8B030D-6E8A-4147-A177-3AD203B41FA5}">
                      <a16:colId xmlns:a16="http://schemas.microsoft.com/office/drawing/2014/main" val="1124581609"/>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Output </a:t>
                      </a:r>
                      <a:r>
                        <a:rPr lang="en-GB" sz="1000" b="1" i="0" u="none" strike="noStrike" dirty="0">
                          <a:solidFill>
                            <a:srgbClr val="0070C0"/>
                          </a:solidFill>
                          <a:effectLst/>
                          <a:latin typeface="Arial" panose="020B0604020202020204" pitchFamily="34" charset="0"/>
                        </a:rPr>
                        <a:t>* </a:t>
                      </a:r>
                      <a:endParaRPr lang="en-GB" sz="1000" b="1" i="0" u="none" strike="noStrike" dirty="0">
                        <a:solidFill>
                          <a:srgbClr val="000000"/>
                        </a:solidFill>
                        <a:effectLst/>
                        <a:latin typeface="Arial" panose="020B0604020202020204" pitchFamily="34" charset="0"/>
                      </a:endParaRPr>
                    </a:p>
                    <a:p>
                      <a:pPr algn="l" fontAlgn="t"/>
                      <a:r>
                        <a:rPr lang="en-GB" sz="1000" b="1" i="0" u="none" strike="noStrike" dirty="0">
                          <a:solidFill>
                            <a:srgbClr val="000000"/>
                          </a:solidFill>
                          <a:effectLst/>
                          <a:latin typeface="Arial" panose="020B0604020202020204" pitchFamily="34" charset="0"/>
                        </a:rPr>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541876621"/>
                  </a:ext>
                </a:extLst>
              </a:tr>
              <a:tr h="0">
                <a:tc rowSpan="2">
                  <a:txBody>
                    <a:bodyPr/>
                    <a:lstStyle/>
                    <a:p>
                      <a:pPr algn="l" fontAlgn="t"/>
                      <a:r>
                        <a:rPr lang="en-GB" sz="1000" b="1" i="0" u="sng" strike="noStrike" dirty="0">
                          <a:solidFill>
                            <a:srgbClr val="0563C1"/>
                          </a:solidFill>
                          <a:effectLst/>
                          <a:latin typeface="Arial" panose="020B0604020202020204" pitchFamily="34" charset="0"/>
                        </a:rPr>
                        <a:t>2.4.1 An Annual Sector Report is produced on the number of teachers trained on inclusion</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number of teachers trained on inclusion</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Annual Sector Report on the number of teachers trained on inclusion</a:t>
                      </a:r>
                      <a:endParaRPr lang="en-ZA" sz="1000" b="1" i="0" u="none" strike="noStrike" dirty="0">
                        <a:solidFill>
                          <a:srgbClr val="000000"/>
                        </a:solidFill>
                        <a:effectLst/>
                        <a:latin typeface="Arial" panose="020B0604020202020204" pitchFamily="34" charset="0"/>
                      </a:endParaRPr>
                    </a:p>
                    <a:p>
                      <a:pPr algn="l" fontAlgn="t"/>
                      <a:endParaRPr lang="en-ZA" sz="1000" b="1" i="0" u="none" strike="noStrike" dirty="0">
                        <a:solidFill>
                          <a:srgbClr val="000000"/>
                        </a:solidFill>
                        <a:effectLst/>
                        <a:latin typeface="Arial" panose="020B0604020202020204" pitchFamily="34" charset="0"/>
                      </a:endParaRP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GB" sz="1000" b="1" i="0" u="none" strike="noStrike" dirty="0">
                          <a:solidFill>
                            <a:srgbClr val="000000"/>
                          </a:solidFill>
                          <a:effectLst/>
                          <a:latin typeface="Arial" panose="020B0604020202020204" pitchFamily="34" charset="0"/>
                        </a:rPr>
                        <a:t>3 PED Reports not provided to substantiate achievement</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chemeClr val="tx1"/>
                          </a:solidFill>
                          <a:effectLst/>
                          <a:latin typeface="Arial" panose="020B0604020202020204" pitchFamily="34" charset="0"/>
                        </a:rPr>
                        <a:t>There were delays in the submission of provincial reports.</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GB" sz="1000" b="1" i="0" u="none" strike="noStrike" dirty="0">
                          <a:solidFill>
                            <a:schemeClr val="tx1"/>
                          </a:solidFill>
                          <a:effectLst/>
                          <a:latin typeface="Arial" panose="020B0604020202020204" pitchFamily="34" charset="0"/>
                        </a:rPr>
                        <a:t>The DBE has written to PEDs,</a:t>
                      </a:r>
                      <a:r>
                        <a:rPr lang="en-GB" sz="1000" b="1" i="0" u="none" strike="noStrike" baseline="0" dirty="0">
                          <a:solidFill>
                            <a:schemeClr val="tx1"/>
                          </a:solidFill>
                          <a:effectLst/>
                          <a:latin typeface="Arial" panose="020B0604020202020204" pitchFamily="34" charset="0"/>
                        </a:rPr>
                        <a:t> requesting them to submit reports on specific dates for 2021/22.</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1797450"/>
                  </a:ext>
                </a:extLst>
              </a:tr>
              <a:tr h="0">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5870" marR="5870" marT="587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number of teachers trained on inclusion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 total of 1 197 teachers from EC, LP and NW were trained on various inclusive education topics including technical occupational subjects.</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Facilitated the process of preparing provinces for the submission of data for the annual report. Guidance provided on what and how to submit. Dry runs were conducted where provinces made presentations on the implementation of the indicator during the Inter-provincial Meeting on Inclusive Education held on 19 March 2021.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4937216"/>
                  </a:ext>
                </a:extLst>
              </a:tr>
              <a:tr h="0">
                <a:tc rowSpan="2">
                  <a:txBody>
                    <a:bodyPr/>
                    <a:lstStyle/>
                    <a:p>
                      <a:pPr algn="l" fontAlgn="t"/>
                      <a:r>
                        <a:rPr lang="en-GB" sz="1000" b="1" i="0" u="sng" strike="noStrike" dirty="0">
                          <a:solidFill>
                            <a:srgbClr val="0563C1"/>
                          </a:solidFill>
                          <a:effectLst/>
                          <a:latin typeface="Arial" panose="020B0604020202020204" pitchFamily="34" charset="0"/>
                        </a:rPr>
                        <a:t>2.4.2 An Annual Sector Report is produced on the number of learners in public special schools</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number of learners in public special schools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Approved Annual Sector report on the number of learners in public special schools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GB" sz="1000" b="1" i="0" u="none" strike="noStrike" dirty="0">
                          <a:solidFill>
                            <a:srgbClr val="000000"/>
                          </a:solidFill>
                          <a:effectLst/>
                          <a:latin typeface="Arial" panose="020B0604020202020204" pitchFamily="34" charset="0"/>
                        </a:rPr>
                        <a:t>PED Reports not provided to substantiate achievement</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chemeClr val="tx1"/>
                          </a:solidFill>
                          <a:effectLst/>
                          <a:latin typeface="Arial" panose="020B0604020202020204" pitchFamily="34" charset="0"/>
                        </a:rPr>
                        <a:t>There were delays in the submission of provincial reports.</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chemeClr val="tx1"/>
                          </a:solidFill>
                          <a:effectLst/>
                          <a:latin typeface="Arial" panose="020B0604020202020204" pitchFamily="34" charset="0"/>
                        </a:rPr>
                        <a:t>The DBE has written to PEDs,</a:t>
                      </a:r>
                      <a:r>
                        <a:rPr lang="en-GB" sz="1000" b="1" i="0" u="none" strike="noStrike" baseline="0" dirty="0">
                          <a:solidFill>
                            <a:schemeClr val="tx1"/>
                          </a:solidFill>
                          <a:effectLst/>
                          <a:latin typeface="Arial" panose="020B0604020202020204" pitchFamily="34" charset="0"/>
                        </a:rPr>
                        <a:t> requesting them to submit reports on specific dates for 2021/22.  The PED reports were later submitted.</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00100318"/>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number of learners in public special schools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Collaborated with EMIS to provide the number of leaners in public special schools. To date there are 133 055 learners in public special schools.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75540090"/>
                  </a:ext>
                </a:extLst>
              </a:tr>
            </a:tbl>
          </a:graphicData>
        </a:graphic>
      </p:graphicFrame>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4257557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274227470"/>
              </p:ext>
            </p:extLst>
          </p:nvPr>
        </p:nvGraphicFramePr>
        <p:xfrm>
          <a:off x="7910" y="880930"/>
          <a:ext cx="9136091" cy="4996343"/>
        </p:xfrm>
        <a:graphic>
          <a:graphicData uri="http://schemas.openxmlformats.org/drawingml/2006/table">
            <a:tbl>
              <a:tblPr/>
              <a:tblGrid>
                <a:gridCol w="1088513">
                  <a:extLst>
                    <a:ext uri="{9D8B030D-6E8A-4147-A177-3AD203B41FA5}">
                      <a16:colId xmlns:a16="http://schemas.microsoft.com/office/drawing/2014/main" val="2397326041"/>
                    </a:ext>
                  </a:extLst>
                </a:gridCol>
                <a:gridCol w="794319">
                  <a:extLst>
                    <a:ext uri="{9D8B030D-6E8A-4147-A177-3AD203B41FA5}">
                      <a16:colId xmlns:a16="http://schemas.microsoft.com/office/drawing/2014/main" val="1695944454"/>
                    </a:ext>
                  </a:extLst>
                </a:gridCol>
                <a:gridCol w="1088513">
                  <a:extLst>
                    <a:ext uri="{9D8B030D-6E8A-4147-A177-3AD203B41FA5}">
                      <a16:colId xmlns:a16="http://schemas.microsoft.com/office/drawing/2014/main" val="485988144"/>
                    </a:ext>
                  </a:extLst>
                </a:gridCol>
                <a:gridCol w="2312825">
                  <a:extLst>
                    <a:ext uri="{9D8B030D-6E8A-4147-A177-3AD203B41FA5}">
                      <a16:colId xmlns:a16="http://schemas.microsoft.com/office/drawing/2014/main" val="3219576796"/>
                    </a:ext>
                  </a:extLst>
                </a:gridCol>
                <a:gridCol w="1008112">
                  <a:extLst>
                    <a:ext uri="{9D8B030D-6E8A-4147-A177-3AD203B41FA5}">
                      <a16:colId xmlns:a16="http://schemas.microsoft.com/office/drawing/2014/main" val="403639201"/>
                    </a:ext>
                  </a:extLst>
                </a:gridCol>
                <a:gridCol w="1402266">
                  <a:extLst>
                    <a:ext uri="{9D8B030D-6E8A-4147-A177-3AD203B41FA5}">
                      <a16:colId xmlns:a16="http://schemas.microsoft.com/office/drawing/2014/main" val="2091327160"/>
                    </a:ext>
                  </a:extLst>
                </a:gridCol>
                <a:gridCol w="1441543">
                  <a:extLst>
                    <a:ext uri="{9D8B030D-6E8A-4147-A177-3AD203B41FA5}">
                      <a16:colId xmlns:a16="http://schemas.microsoft.com/office/drawing/2014/main" val="2835108319"/>
                    </a:ext>
                  </a:extLst>
                </a:gridCol>
              </a:tblGrid>
              <a:tr h="376715">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Output</a:t>
                      </a:r>
                      <a:r>
                        <a:rPr lang="en-GB" sz="1000" b="1" i="0" u="none" strike="noStrike" dirty="0">
                          <a:solidFill>
                            <a:srgbClr val="0070C0"/>
                          </a:solidFill>
                          <a:effectLst/>
                          <a:latin typeface="Arial" panose="020B0604020202020204" pitchFamily="34" charset="0"/>
                        </a:rPr>
                        <a:t>* </a:t>
                      </a:r>
                      <a:endParaRPr lang="en-GB" sz="1000" b="1" i="0" u="none" strike="noStrike" dirty="0">
                        <a:solidFill>
                          <a:srgbClr val="000000"/>
                        </a:solidFill>
                        <a:effectLst/>
                        <a:latin typeface="Arial" panose="020B0604020202020204" pitchFamily="34" charset="0"/>
                      </a:endParaRPr>
                    </a:p>
                    <a:p>
                      <a:pPr algn="l" fontAlgn="t"/>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4236422390"/>
                  </a:ext>
                </a:extLst>
              </a:tr>
              <a:tr h="1297545">
                <a:tc rowSpan="2">
                  <a:txBody>
                    <a:bodyPr/>
                    <a:lstStyle/>
                    <a:p>
                      <a:pPr algn="l" fontAlgn="t"/>
                      <a:r>
                        <a:rPr lang="en-GB" sz="1000" b="1" i="0" u="sng" strike="noStrike" dirty="0">
                          <a:solidFill>
                            <a:srgbClr val="0563C1"/>
                          </a:solidFill>
                          <a:effectLst/>
                          <a:latin typeface="Arial" panose="020B0604020202020204" pitchFamily="34" charset="0"/>
                        </a:rPr>
                        <a:t>2.4.3 An Annual Sector Report is produced on the percentage of public special schools serving as resource centres</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percentage of public special schools serving as resource centres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Approved Annual Sector Report on the percentage of public special schools serving as resource centres</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GB" sz="1000" b="1" i="0" u="none" strike="noStrike" dirty="0">
                          <a:solidFill>
                            <a:srgbClr val="000000"/>
                          </a:solidFill>
                          <a:effectLst/>
                          <a:latin typeface="Arial" panose="020B0604020202020204" pitchFamily="34" charset="0"/>
                        </a:rPr>
                        <a:t>4 PED Reports not provided to substantiate achievement</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chemeClr val="tx1"/>
                          </a:solidFill>
                          <a:effectLst/>
                          <a:latin typeface="Arial" panose="020B0604020202020204" pitchFamily="34" charset="0"/>
                        </a:rPr>
                        <a:t>There were delays in the submission of provincial reports.</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GB" sz="1000" b="1" i="0" u="none" strike="noStrike" dirty="0">
                          <a:solidFill>
                            <a:schemeClr val="tx1"/>
                          </a:solidFill>
                          <a:effectLst/>
                          <a:latin typeface="Arial" panose="020B0604020202020204" pitchFamily="34" charset="0"/>
                        </a:rPr>
                        <a:t>The DBE has written to PEDs,</a:t>
                      </a:r>
                      <a:r>
                        <a:rPr lang="en-GB" sz="1000" b="1" i="0" u="none" strike="noStrike" baseline="0" dirty="0">
                          <a:solidFill>
                            <a:schemeClr val="tx1"/>
                          </a:solidFill>
                          <a:effectLst/>
                          <a:latin typeface="Arial" panose="020B0604020202020204" pitchFamily="34" charset="0"/>
                        </a:rPr>
                        <a:t> requesting them to submit reports on specific dates for 2021/22.</a:t>
                      </a:r>
                    </a:p>
                    <a:p>
                      <a:pPr algn="l" fontAlgn="t"/>
                      <a:r>
                        <a:rPr lang="en-GB" sz="1000" b="1" i="0" u="none" strike="noStrike" baseline="0" dirty="0">
                          <a:solidFill>
                            <a:schemeClr val="tx1"/>
                          </a:solidFill>
                          <a:effectLst/>
                          <a:latin typeface="Arial" panose="020B0604020202020204" pitchFamily="34" charset="0"/>
                        </a:rPr>
                        <a:t>The 4 PED reports were submitted</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5358382"/>
                  </a:ext>
                </a:extLst>
              </a:tr>
              <a:tr h="3322083">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percentage of public special schools serving as resource centres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just" fontAlgn="t"/>
                      <a:r>
                        <a:rPr lang="en-GB" sz="1000" b="1" i="0" u="none" strike="noStrike" dirty="0">
                          <a:solidFill>
                            <a:srgbClr val="000000"/>
                          </a:solidFill>
                          <a:effectLst/>
                          <a:latin typeface="Arial" panose="020B0604020202020204" pitchFamily="34" charset="0"/>
                        </a:rPr>
                        <a:t>139</a:t>
                      </a:r>
                      <a:r>
                        <a:rPr lang="en-GB" sz="1000" b="0" i="0" u="none" strike="noStrike" dirty="0">
                          <a:solidFill>
                            <a:srgbClr val="000000"/>
                          </a:solidFill>
                          <a:effectLst/>
                          <a:latin typeface="Arial" panose="020B0604020202020204" pitchFamily="34" charset="0"/>
                        </a:rPr>
                        <a:t> of the </a:t>
                      </a:r>
                      <a:r>
                        <a:rPr lang="en-GB" sz="1000" b="1" i="0" u="none" strike="noStrike" dirty="0">
                          <a:solidFill>
                            <a:srgbClr val="000000"/>
                          </a:solidFill>
                          <a:effectLst/>
                          <a:latin typeface="Arial" panose="020B0604020202020204" pitchFamily="34" charset="0"/>
                        </a:rPr>
                        <a:t>447</a:t>
                      </a:r>
                      <a:r>
                        <a:rPr lang="en-GB" sz="1000" b="0" i="0" u="none" strike="noStrike" dirty="0">
                          <a:solidFill>
                            <a:srgbClr val="000000"/>
                          </a:solidFill>
                          <a:effectLst/>
                          <a:latin typeface="Arial" panose="020B0604020202020204" pitchFamily="34" charset="0"/>
                        </a:rPr>
                        <a:t> special schools have been  designated as resource centres. That is 31.1% of special schools that serve as resource centres. </a:t>
                      </a:r>
                      <a:r>
                        <a:rPr lang="en-GB" sz="1000" b="1" i="0" u="none" strike="noStrike" dirty="0">
                          <a:solidFill>
                            <a:srgbClr val="000000"/>
                          </a:solidFill>
                          <a:effectLst/>
                          <a:latin typeface="Arial" panose="020B0604020202020204" pitchFamily="34" charset="0"/>
                        </a:rPr>
                        <a:t>62</a:t>
                      </a:r>
                      <a:r>
                        <a:rPr lang="en-GB" sz="1000" b="0" i="0" u="none" strike="noStrike" dirty="0">
                          <a:solidFill>
                            <a:srgbClr val="000000"/>
                          </a:solidFill>
                          <a:effectLst/>
                          <a:latin typeface="Arial" panose="020B0604020202020204" pitchFamily="34" charset="0"/>
                        </a:rPr>
                        <a:t> of these 139 resource centres have received ICT, assistive devices and connectivity as part of the USAO project initiated by Vodacom, cell-C, MTN and Liquid telecoms.</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Facilitated the process of preparing provinces for the submission of data for the annual report. Guidance provided on what and how to submit. Dry run sessions were conducted, where provinces made presentations on the implementation of the indicator during the Inter-provincial Meeting Inclusive Education held on 19 March 2021.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2944089020"/>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55398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988877"/>
            <a:ext cx="7772400" cy="1470025"/>
          </a:xfrm>
        </p:spPr>
        <p:txBody>
          <a:bodyPr/>
          <a:lstStyle/>
          <a:p>
            <a:r>
              <a:rPr lang="en-ZA" b="1" dirty="0"/>
              <a:t>PART A</a:t>
            </a:r>
          </a:p>
        </p:txBody>
      </p:sp>
      <p:sp>
        <p:nvSpPr>
          <p:cNvPr id="10" name="Subtitle 9"/>
          <p:cNvSpPr>
            <a:spLocks noGrp="1"/>
          </p:cNvSpPr>
          <p:nvPr>
            <p:ph type="subTitle" idx="1"/>
          </p:nvPr>
        </p:nvSpPr>
        <p:spPr/>
        <p:txBody>
          <a:bodyPr/>
          <a:lstStyle/>
          <a:p>
            <a:r>
              <a:rPr lang="en-ZA" b="1" dirty="0">
                <a:solidFill>
                  <a:schemeClr val="tx1"/>
                </a:solidFill>
              </a:rPr>
              <a:t>PERFORMANCE INDICATORS AND TARGETS</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a:t>
            </a:fld>
            <a:endParaRPr lang="en-ZA" dirty="0"/>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752942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684408357"/>
              </p:ext>
            </p:extLst>
          </p:nvPr>
        </p:nvGraphicFramePr>
        <p:xfrm>
          <a:off x="0" y="764704"/>
          <a:ext cx="9144001" cy="4752528"/>
        </p:xfrm>
        <a:graphic>
          <a:graphicData uri="http://schemas.openxmlformats.org/drawingml/2006/table">
            <a:tbl>
              <a:tblPr/>
              <a:tblGrid>
                <a:gridCol w="1089348">
                  <a:extLst>
                    <a:ext uri="{9D8B030D-6E8A-4147-A177-3AD203B41FA5}">
                      <a16:colId xmlns:a16="http://schemas.microsoft.com/office/drawing/2014/main" val="195323419"/>
                    </a:ext>
                  </a:extLst>
                </a:gridCol>
                <a:gridCol w="794930">
                  <a:extLst>
                    <a:ext uri="{9D8B030D-6E8A-4147-A177-3AD203B41FA5}">
                      <a16:colId xmlns:a16="http://schemas.microsoft.com/office/drawing/2014/main" val="3096308279"/>
                    </a:ext>
                  </a:extLst>
                </a:gridCol>
                <a:gridCol w="1089348">
                  <a:extLst>
                    <a:ext uri="{9D8B030D-6E8A-4147-A177-3AD203B41FA5}">
                      <a16:colId xmlns:a16="http://schemas.microsoft.com/office/drawing/2014/main" val="2857673936"/>
                    </a:ext>
                  </a:extLst>
                </a:gridCol>
                <a:gridCol w="3724218">
                  <a:extLst>
                    <a:ext uri="{9D8B030D-6E8A-4147-A177-3AD203B41FA5}">
                      <a16:colId xmlns:a16="http://schemas.microsoft.com/office/drawing/2014/main" val="2298765874"/>
                    </a:ext>
                  </a:extLst>
                </a:gridCol>
                <a:gridCol w="721984">
                  <a:extLst>
                    <a:ext uri="{9D8B030D-6E8A-4147-A177-3AD203B41FA5}">
                      <a16:colId xmlns:a16="http://schemas.microsoft.com/office/drawing/2014/main" val="2944168937"/>
                    </a:ext>
                  </a:extLst>
                </a:gridCol>
                <a:gridCol w="882425">
                  <a:extLst>
                    <a:ext uri="{9D8B030D-6E8A-4147-A177-3AD203B41FA5}">
                      <a16:colId xmlns:a16="http://schemas.microsoft.com/office/drawing/2014/main" val="3421635027"/>
                    </a:ext>
                  </a:extLst>
                </a:gridCol>
                <a:gridCol w="841748">
                  <a:extLst>
                    <a:ext uri="{9D8B030D-6E8A-4147-A177-3AD203B41FA5}">
                      <a16:colId xmlns:a16="http://schemas.microsoft.com/office/drawing/2014/main" val="1912459396"/>
                    </a:ext>
                  </a:extLst>
                </a:gridCol>
              </a:tblGrid>
              <a:tr h="842809">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168161739"/>
                  </a:ext>
                </a:extLst>
              </a:tr>
              <a:tr h="1953003">
                <a:tc rowSpan="2">
                  <a:txBody>
                    <a:bodyPr/>
                    <a:lstStyle/>
                    <a:p>
                      <a:pPr algn="l" fontAlgn="t"/>
                      <a:r>
                        <a:rPr lang="en-GB" sz="1000" b="1" i="0" u="sng" strike="noStrike" dirty="0">
                          <a:solidFill>
                            <a:srgbClr val="0563C1"/>
                          </a:solidFill>
                          <a:effectLst/>
                          <a:latin typeface="Arial" panose="020B0604020202020204" pitchFamily="34" charset="0"/>
                        </a:rPr>
                        <a:t>2.4.4 An Annual Sector Report is produced on the establishment of Focus Schools per Provincial Education Department</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establishment of Focus Schools per Provincial Education Department</a:t>
                      </a: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Annual Sector Report on the establishment of Focus Schools per Provincial Education Department</a:t>
                      </a:r>
                      <a:endParaRPr lang="en-ZA" sz="1000" b="1" i="0" u="none" strike="noStrike" dirty="0">
                        <a:solidFill>
                          <a:srgbClr val="000000"/>
                        </a:solidFill>
                        <a:effectLst/>
                        <a:latin typeface="Arial" panose="020B0604020202020204" pitchFamily="34" charset="0"/>
                      </a:endParaRPr>
                    </a:p>
                    <a:p>
                      <a:pPr algn="l" fontAlgn="t"/>
                      <a:endParaRPr lang="en-ZA" sz="1000" b="1" i="0" u="none" strike="noStrike" dirty="0">
                        <a:solidFill>
                          <a:srgbClr val="000000"/>
                        </a:solidFill>
                        <a:effectLst/>
                        <a:latin typeface="Arial" panose="020B0604020202020204" pitchFamily="34" charset="0"/>
                      </a:endParaRP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343812609"/>
                  </a:ext>
                </a:extLst>
              </a:tr>
              <a:tr h="1956716">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581" marR="5581" marT="558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establishment of Focus Schools per Provincial Education Department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DG letters requesting PEDs to submit their Annual reports by 30 April 2021 have been sent to PEDs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54038967"/>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316121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a:t>
            </a:r>
          </a:p>
        </p:txBody>
      </p:sp>
      <p:sp>
        <p:nvSpPr>
          <p:cNvPr id="3" name="Content Placeholder 2"/>
          <p:cNvSpPr>
            <a:spLocks noGrp="1"/>
          </p:cNvSpPr>
          <p:nvPr>
            <p:ph idx="1"/>
          </p:nvPr>
        </p:nvSpPr>
        <p:spPr/>
        <p:txBody>
          <a:bodyPr>
            <a:noAutofit/>
          </a:bodyPr>
          <a:lstStyle/>
          <a:p>
            <a:pPr marL="0" lvl="0" indent="0">
              <a:buNone/>
            </a:pPr>
            <a:r>
              <a:rPr lang="en-ZA" b="1" u="sng" dirty="0"/>
              <a:t>Curriculum, Implementation and Quality Improvement (FET)</a:t>
            </a:r>
          </a:p>
          <a:p>
            <a:pPr lvl="0">
              <a:spcAft>
                <a:spcPts val="1000"/>
              </a:spcAft>
            </a:pPr>
            <a:r>
              <a:rPr lang="en-ZA" b="1" dirty="0">
                <a:solidFill>
                  <a:prstClr val="black"/>
                </a:solidFill>
              </a:rPr>
              <a:t>Developed and implemented the 2020 Curriculum Trimming and Reorganisation Framework</a:t>
            </a:r>
            <a:r>
              <a:rPr lang="en-ZA" dirty="0">
                <a:solidFill>
                  <a:prstClr val="black"/>
                </a:solidFill>
              </a:rPr>
              <a:t>, including Annual teaching Plans for 2020 and 2021. </a:t>
            </a:r>
            <a:r>
              <a:rPr lang="en-ZA" b="1" dirty="0">
                <a:solidFill>
                  <a:prstClr val="black"/>
                </a:solidFill>
              </a:rPr>
              <a:t>45 Grades 10-12 Literature Study Guides </a:t>
            </a:r>
            <a:r>
              <a:rPr lang="en-ZA" dirty="0">
                <a:solidFill>
                  <a:prstClr val="black"/>
                </a:solidFill>
              </a:rPr>
              <a:t>and </a:t>
            </a:r>
            <a:r>
              <a:rPr lang="en-ZA" b="1" dirty="0">
                <a:solidFill>
                  <a:prstClr val="black"/>
                </a:solidFill>
              </a:rPr>
              <a:t>12 Creative Writing Study </a:t>
            </a:r>
            <a:r>
              <a:rPr lang="en-ZA" dirty="0">
                <a:solidFill>
                  <a:prstClr val="black"/>
                </a:solidFill>
              </a:rPr>
              <a:t>guides developed for all Home Languages.</a:t>
            </a:r>
          </a:p>
          <a:p>
            <a:pPr lvl="0">
              <a:lnSpc>
                <a:spcPct val="115000"/>
              </a:lnSpc>
              <a:spcAft>
                <a:spcPts val="1000"/>
              </a:spcAft>
            </a:pPr>
            <a:r>
              <a:rPr lang="en-ZA" b="1" dirty="0">
                <a:solidFill>
                  <a:prstClr val="black"/>
                </a:solidFill>
              </a:rPr>
              <a:t>Monitoring of Curriculum Coverage and  Implementation </a:t>
            </a:r>
            <a:r>
              <a:rPr lang="en-ZA" dirty="0">
                <a:solidFill>
                  <a:prstClr val="black"/>
                </a:solidFill>
              </a:rPr>
              <a:t>in eight (8) Districts and Monitoring  Extra Support Classes </a:t>
            </a:r>
            <a:r>
              <a:rPr lang="en-ZA" b="1" dirty="0">
                <a:solidFill>
                  <a:prstClr val="black"/>
                </a:solidFill>
              </a:rPr>
              <a:t>offered to provide </a:t>
            </a:r>
            <a:r>
              <a:rPr lang="en-ZA" dirty="0">
                <a:solidFill>
                  <a:prstClr val="black"/>
                </a:solidFill>
              </a:rPr>
              <a:t>extra tuition to Grade 12 learners.</a:t>
            </a:r>
          </a:p>
          <a:p>
            <a:pPr lvl="0">
              <a:spcAft>
                <a:spcPts val="1000"/>
              </a:spcAft>
            </a:pPr>
            <a:r>
              <a:rPr lang="en-ZA" b="1" dirty="0">
                <a:solidFill>
                  <a:prstClr val="black"/>
                </a:solidFill>
              </a:rPr>
              <a:t>Developed policy </a:t>
            </a:r>
            <a:r>
              <a:rPr lang="en-ZA" dirty="0">
                <a:solidFill>
                  <a:prstClr val="black"/>
                </a:solidFill>
              </a:rPr>
              <a:t>to guide the </a:t>
            </a:r>
            <a:r>
              <a:rPr lang="en-ZA" b="1" dirty="0">
                <a:solidFill>
                  <a:prstClr val="black"/>
                </a:solidFill>
              </a:rPr>
              <a:t>implementation of the revised </a:t>
            </a:r>
            <a:r>
              <a:rPr lang="en-ZA" dirty="0">
                <a:solidFill>
                  <a:prstClr val="black"/>
                </a:solidFill>
              </a:rPr>
              <a:t>and </a:t>
            </a:r>
            <a:r>
              <a:rPr lang="en-ZA" b="1" dirty="0">
                <a:solidFill>
                  <a:prstClr val="black"/>
                </a:solidFill>
              </a:rPr>
              <a:t>trimmed curriculum </a:t>
            </a:r>
            <a:r>
              <a:rPr lang="en-ZA" dirty="0">
                <a:solidFill>
                  <a:prstClr val="black"/>
                </a:solidFill>
              </a:rPr>
              <a:t>as well as </a:t>
            </a:r>
            <a:r>
              <a:rPr lang="en-ZA" b="1" dirty="0">
                <a:solidFill>
                  <a:prstClr val="black"/>
                </a:solidFill>
              </a:rPr>
              <a:t>promulgated</a:t>
            </a:r>
            <a:r>
              <a:rPr lang="en-ZA" dirty="0">
                <a:solidFill>
                  <a:prstClr val="black"/>
                </a:solidFill>
              </a:rPr>
              <a:t> the Abridged Section 4 of Curriculum and Assessment Policy Statement (CAPS) for Grade 12.</a:t>
            </a:r>
            <a:endParaRPr lang="en-US" dirty="0">
              <a:solidFill>
                <a:prstClr val="black"/>
              </a:solidFill>
            </a:endParaRPr>
          </a:p>
          <a:p>
            <a:pPr lvl="0">
              <a:spcAft>
                <a:spcPts val="1000"/>
              </a:spcAft>
            </a:pPr>
            <a:r>
              <a:rPr lang="en-ZA" b="1" dirty="0">
                <a:solidFill>
                  <a:prstClr val="black"/>
                </a:solidFill>
              </a:rPr>
              <a:t>Developed</a:t>
            </a:r>
            <a:r>
              <a:rPr lang="en-ZA" dirty="0">
                <a:solidFill>
                  <a:prstClr val="black"/>
                </a:solidFill>
              </a:rPr>
              <a:t> the </a:t>
            </a:r>
            <a:r>
              <a:rPr lang="en-ZA" b="1" dirty="0">
                <a:solidFill>
                  <a:prstClr val="black"/>
                </a:solidFill>
              </a:rPr>
              <a:t>Midyear and Final  Evidence Based Report (EBR)</a:t>
            </a:r>
            <a:r>
              <a:rPr lang="en-ZA" dirty="0">
                <a:solidFill>
                  <a:prstClr val="black"/>
                </a:solidFill>
              </a:rPr>
              <a:t> </a:t>
            </a:r>
            <a:r>
              <a:rPr lang="en-ZA" b="1" dirty="0">
                <a:solidFill>
                  <a:prstClr val="black"/>
                </a:solidFill>
              </a:rPr>
              <a:t>and presented  </a:t>
            </a:r>
            <a:r>
              <a:rPr lang="en-ZA" dirty="0">
                <a:solidFill>
                  <a:prstClr val="black"/>
                </a:solidFill>
              </a:rPr>
              <a:t>to Umalusi as part of the </a:t>
            </a:r>
            <a:r>
              <a:rPr lang="en-ZA" b="1" dirty="0">
                <a:solidFill>
                  <a:prstClr val="black"/>
                </a:solidFill>
              </a:rPr>
              <a:t>2020 NSC standardisation.</a:t>
            </a:r>
            <a:endParaRPr lang="en-US" b="1" dirty="0">
              <a:solidFill>
                <a:prstClr val="black"/>
              </a:solidFill>
            </a:endParaRPr>
          </a:p>
          <a:p>
            <a:pPr lvl="0">
              <a:lnSpc>
                <a:spcPct val="125000"/>
              </a:lnSpc>
              <a:spcAft>
                <a:spcPts val="1000"/>
              </a:spcAft>
            </a:pPr>
            <a:r>
              <a:rPr lang="en-ZA" b="1" dirty="0">
                <a:solidFill>
                  <a:prstClr val="black"/>
                </a:solidFill>
              </a:rPr>
              <a:t>Supported the 2020 NSC Standardisation by evaluating question papers, conducting item </a:t>
            </a:r>
            <a:r>
              <a:rPr lang="en-ZA" dirty="0">
                <a:solidFill>
                  <a:prstClr val="black"/>
                </a:solidFill>
              </a:rPr>
              <a:t>and </a:t>
            </a:r>
            <a:r>
              <a:rPr lang="en-ZA" b="1" dirty="0">
                <a:solidFill>
                  <a:prstClr val="black"/>
                </a:solidFill>
              </a:rPr>
              <a:t>error analysis </a:t>
            </a:r>
            <a:r>
              <a:rPr lang="en-ZA" dirty="0">
                <a:solidFill>
                  <a:prstClr val="black"/>
                </a:solidFill>
              </a:rPr>
              <a:t>and </a:t>
            </a:r>
            <a:r>
              <a:rPr lang="en-ZA" b="1" dirty="0"/>
              <a:t>prepared and presented </a:t>
            </a:r>
            <a:r>
              <a:rPr lang="en-ZA" dirty="0"/>
              <a:t>subject </a:t>
            </a:r>
            <a:r>
              <a:rPr lang="en-ZA" dirty="0">
                <a:solidFill>
                  <a:prstClr val="black"/>
                </a:solidFill>
              </a:rPr>
              <a:t>standardisation reports.  </a:t>
            </a:r>
            <a:r>
              <a:rPr lang="en-ZA" dirty="0"/>
              <a:t> </a:t>
            </a:r>
            <a:endParaRPr lang="en-US" dirty="0"/>
          </a:p>
          <a:p>
            <a:endParaRPr lang="en-ZA" b="1" u="sng" dirty="0"/>
          </a:p>
          <a:p>
            <a:pPr marL="0" lvl="0" indent="0">
              <a:buNone/>
            </a:pPr>
            <a:endParaRPr lang="en-ZA" sz="1600" b="1" u="sng" dirty="0">
              <a:solidFill>
                <a:prstClr val="black"/>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41</a:t>
            </a:fld>
            <a:endParaRPr lang="en-ZA"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922793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a:t>
            </a:r>
          </a:p>
        </p:txBody>
      </p:sp>
      <p:sp>
        <p:nvSpPr>
          <p:cNvPr id="3" name="Content Placeholder 2"/>
          <p:cNvSpPr>
            <a:spLocks noGrp="1"/>
          </p:cNvSpPr>
          <p:nvPr>
            <p:ph idx="1"/>
          </p:nvPr>
        </p:nvSpPr>
        <p:spPr/>
        <p:txBody>
          <a:bodyPr>
            <a:normAutofit/>
          </a:bodyPr>
          <a:lstStyle/>
          <a:p>
            <a:pPr marL="0" lvl="0" indent="0">
              <a:buNone/>
            </a:pPr>
            <a:r>
              <a:rPr lang="en-ZA" b="1" u="sng" dirty="0"/>
              <a:t>Curriculum, Implementation and Quality Improvement (GET)</a:t>
            </a:r>
          </a:p>
          <a:p>
            <a:pPr lvl="0"/>
            <a:r>
              <a:rPr lang="en-ZA" b="1" dirty="0">
                <a:solidFill>
                  <a:prstClr val="black"/>
                </a:solidFill>
              </a:rPr>
              <a:t>Recovery Multi-grade Annual teaching </a:t>
            </a:r>
            <a:r>
              <a:rPr lang="en-ZA" dirty="0">
                <a:solidFill>
                  <a:prstClr val="black"/>
                </a:solidFill>
              </a:rPr>
              <a:t>for all subjects in Grades 4 – 9 were </a:t>
            </a:r>
            <a:r>
              <a:rPr lang="en-ZA" b="1" dirty="0">
                <a:solidFill>
                  <a:prstClr val="black"/>
                </a:solidFill>
              </a:rPr>
              <a:t>developed.</a:t>
            </a:r>
          </a:p>
          <a:p>
            <a:pPr lvl="0"/>
            <a:r>
              <a:rPr lang="en-ZA" b="1" dirty="0">
                <a:solidFill>
                  <a:prstClr val="black"/>
                </a:solidFill>
                <a:ea typeface="Times New Roman" panose="02020603050405020304" pitchFamily="18" charset="0"/>
                <a:cs typeface="Times New Roman" panose="02020603050405020304" pitchFamily="18" charset="0"/>
              </a:rPr>
              <a:t>Project Based Learning activities </a:t>
            </a:r>
            <a:r>
              <a:rPr lang="en-ZA" dirty="0">
                <a:solidFill>
                  <a:prstClr val="black"/>
                </a:solidFill>
                <a:ea typeface="Times New Roman" panose="02020603050405020304" pitchFamily="18" charset="0"/>
                <a:cs typeface="Times New Roman" panose="02020603050405020304" pitchFamily="18" charset="0"/>
              </a:rPr>
              <a:t>for Life Skills, Life Orientation, Creative Arts (Performing Arts {Music} and Visual Arts) were </a:t>
            </a:r>
            <a:r>
              <a:rPr lang="en-ZA" b="1" dirty="0">
                <a:solidFill>
                  <a:prstClr val="black"/>
                </a:solidFill>
                <a:ea typeface="Times New Roman" panose="02020603050405020304" pitchFamily="18" charset="0"/>
                <a:cs typeface="Times New Roman" panose="02020603050405020304" pitchFamily="18" charset="0"/>
              </a:rPr>
              <a:t>developed. </a:t>
            </a:r>
            <a:r>
              <a:rPr lang="en-ZA" b="1" dirty="0">
                <a:solidFill>
                  <a:prstClr val="black"/>
                </a:solidFill>
              </a:rPr>
              <a:t> </a:t>
            </a:r>
          </a:p>
          <a:p>
            <a:pPr lvl="0"/>
            <a:r>
              <a:rPr lang="en-ZA" b="1" dirty="0">
                <a:solidFill>
                  <a:prstClr val="black"/>
                </a:solidFill>
              </a:rPr>
              <a:t>Teacher and Learners Guides </a:t>
            </a:r>
            <a:r>
              <a:rPr lang="en-ZA" dirty="0">
                <a:solidFill>
                  <a:prstClr val="black"/>
                </a:solidFill>
              </a:rPr>
              <a:t>were </a:t>
            </a:r>
            <a:r>
              <a:rPr lang="en-ZA" b="1" dirty="0">
                <a:solidFill>
                  <a:prstClr val="black"/>
                </a:solidFill>
              </a:rPr>
              <a:t>developed </a:t>
            </a:r>
            <a:r>
              <a:rPr lang="en-ZA" dirty="0">
                <a:solidFill>
                  <a:prstClr val="black"/>
                </a:solidFill>
              </a:rPr>
              <a:t>for the Occupational subjects for schools of skills namely, Life Skills, Creative Arts, Home and English First Additional Languages. </a:t>
            </a:r>
            <a:endParaRPr lang="en-ZA" b="1" u="sng" dirty="0"/>
          </a:p>
          <a:p>
            <a:pPr marL="0" indent="0">
              <a:buNone/>
            </a:pPr>
            <a:r>
              <a:rPr lang="en-ZA" b="1" u="sng" dirty="0"/>
              <a:t>Inclusive Education </a:t>
            </a:r>
          </a:p>
          <a:p>
            <a:pPr lvl="0" algn="just"/>
            <a:r>
              <a:rPr lang="en-ZA" dirty="0"/>
              <a:t>Finalised the </a:t>
            </a:r>
            <a:r>
              <a:rPr lang="en-ZA" dirty="0">
                <a:solidFill>
                  <a:prstClr val="black"/>
                </a:solidFill>
              </a:rPr>
              <a:t>2021/22 </a:t>
            </a:r>
            <a:r>
              <a:rPr lang="en-ZA" b="1" dirty="0">
                <a:solidFill>
                  <a:prstClr val="black"/>
                </a:solidFill>
              </a:rPr>
              <a:t>Severe to Profound Intellectual Disability</a:t>
            </a:r>
            <a:r>
              <a:rPr lang="en-US" b="1" dirty="0">
                <a:solidFill>
                  <a:prstClr val="black"/>
                </a:solidFill>
              </a:rPr>
              <a:t> (LSPID) </a:t>
            </a:r>
            <a:r>
              <a:rPr lang="en-ZA" dirty="0">
                <a:solidFill>
                  <a:prstClr val="black"/>
                </a:solidFill>
              </a:rPr>
              <a:t>Grant Framework and Allocations.</a:t>
            </a:r>
            <a:endParaRPr lang="en-US" dirty="0">
              <a:solidFill>
                <a:prstClr val="black"/>
              </a:solidFill>
            </a:endParaRPr>
          </a:p>
          <a:p>
            <a:pPr lvl="0" algn="just"/>
            <a:r>
              <a:rPr lang="en-ZA" b="1" dirty="0">
                <a:solidFill>
                  <a:prstClr val="black"/>
                </a:solidFill>
              </a:rPr>
              <a:t>Monitored procurement of </a:t>
            </a:r>
            <a:r>
              <a:rPr lang="en-US" b="1" dirty="0">
                <a:solidFill>
                  <a:prstClr val="black"/>
                </a:solidFill>
              </a:rPr>
              <a:t>Learning and Teaching Support Material (</a:t>
            </a:r>
            <a:r>
              <a:rPr lang="en-ZA" b="1" dirty="0">
                <a:solidFill>
                  <a:prstClr val="black"/>
                </a:solidFill>
              </a:rPr>
              <a:t>LTSM), </a:t>
            </a:r>
            <a:r>
              <a:rPr lang="en-ZA" dirty="0">
                <a:solidFill>
                  <a:prstClr val="black"/>
                </a:solidFill>
              </a:rPr>
              <a:t>Assistive Devices, Personal Protective Equipment (PPE), COVID-19 consumables and technology to be used to </a:t>
            </a:r>
            <a:r>
              <a:rPr lang="en-ZA" b="1" dirty="0">
                <a:solidFill>
                  <a:prstClr val="black"/>
                </a:solidFill>
              </a:rPr>
              <a:t>support teaching and learning in special care centres</a:t>
            </a:r>
            <a:r>
              <a:rPr lang="en-ZA" dirty="0">
                <a:solidFill>
                  <a:prstClr val="black"/>
                </a:solidFill>
              </a:rPr>
              <a:t> in five (5) provinces namely, Free State, Gauteng, Limpopo, Northern Cape and North West.</a:t>
            </a:r>
          </a:p>
          <a:p>
            <a:pPr lvl="0" algn="just"/>
            <a:r>
              <a:rPr lang="en-ZA" b="1" dirty="0">
                <a:solidFill>
                  <a:prstClr val="black"/>
                </a:solidFill>
              </a:rPr>
              <a:t>Facilitated a meeting </a:t>
            </a:r>
            <a:r>
              <a:rPr lang="en-ZA" dirty="0">
                <a:solidFill>
                  <a:prstClr val="black"/>
                </a:solidFill>
              </a:rPr>
              <a:t>with </a:t>
            </a:r>
            <a:r>
              <a:rPr lang="en-ZA" dirty="0"/>
              <a:t>Limpopo PED </a:t>
            </a:r>
            <a:r>
              <a:rPr lang="en-ZA" dirty="0">
                <a:solidFill>
                  <a:prstClr val="black"/>
                </a:solidFill>
              </a:rPr>
              <a:t>to intervene on the </a:t>
            </a:r>
            <a:r>
              <a:rPr lang="en-ZA" b="1" dirty="0">
                <a:solidFill>
                  <a:prstClr val="black"/>
                </a:solidFill>
              </a:rPr>
              <a:t>challenges in the implementation of LSPID Conditional Grant.</a:t>
            </a:r>
            <a:r>
              <a:rPr lang="en-ZA" dirty="0">
                <a:solidFill>
                  <a:prstClr val="black"/>
                </a:solidFill>
              </a:rPr>
              <a:t> </a:t>
            </a:r>
            <a:r>
              <a:rPr lang="en-ZA" b="1" dirty="0">
                <a:solidFill>
                  <a:prstClr val="black"/>
                </a:solidFill>
              </a:rPr>
              <a:t>Provided guidance </a:t>
            </a:r>
            <a:r>
              <a:rPr lang="en-ZA" dirty="0">
                <a:solidFill>
                  <a:prstClr val="black"/>
                </a:solidFill>
              </a:rPr>
              <a:t>on how to address challenges that were impacting on the performance of the </a:t>
            </a:r>
            <a:r>
              <a:rPr lang="en-ZA" b="1" dirty="0">
                <a:solidFill>
                  <a:prstClr val="black"/>
                </a:solidFill>
              </a:rPr>
              <a:t>Conditional Grant</a:t>
            </a:r>
            <a:r>
              <a:rPr lang="en-ZA" dirty="0">
                <a:solidFill>
                  <a:prstClr val="black"/>
                </a:solidFill>
              </a:rPr>
              <a:t> in the province </a:t>
            </a:r>
            <a:r>
              <a:rPr lang="en-ZA" b="1" dirty="0">
                <a:solidFill>
                  <a:prstClr val="black"/>
                </a:solidFill>
              </a:rPr>
              <a:t>.</a:t>
            </a:r>
            <a:endParaRPr lang="en-US" b="1" dirty="0">
              <a:solidFill>
                <a:prstClr val="black"/>
              </a:solidFill>
            </a:endParaRPr>
          </a:p>
          <a:p>
            <a:pPr marL="339725" lvl="0" indent="-339725">
              <a:buNone/>
            </a:pPr>
            <a:endParaRPr lang="en-US" dirty="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42</a:t>
            </a:fld>
            <a:endParaRPr lang="en-ZA"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151157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a:t>
            </a:r>
          </a:p>
        </p:txBody>
      </p:sp>
      <p:sp>
        <p:nvSpPr>
          <p:cNvPr id="7" name="Content Placeholder 6"/>
          <p:cNvSpPr>
            <a:spLocks noGrp="1"/>
          </p:cNvSpPr>
          <p:nvPr>
            <p:ph idx="1"/>
          </p:nvPr>
        </p:nvSpPr>
        <p:spPr/>
        <p:txBody>
          <a:bodyPr>
            <a:normAutofit/>
          </a:bodyPr>
          <a:lstStyle/>
          <a:p>
            <a:pPr marL="0" indent="0">
              <a:buNone/>
            </a:pPr>
            <a:r>
              <a:rPr lang="en-ZA" b="1" u="sng" dirty="0"/>
              <a:t>Mathematics, Science and Technology (MST) and Information and Communication Technology (ICT) </a:t>
            </a:r>
            <a:endParaRPr lang="en-ZA" b="1" u="sng" dirty="0">
              <a:solidFill>
                <a:srgbClr val="0070C0"/>
              </a:solidFill>
            </a:endParaRPr>
          </a:p>
          <a:p>
            <a:pPr lvl="0" algn="just"/>
            <a:r>
              <a:rPr lang="en-US" b="1" dirty="0">
                <a:solidFill>
                  <a:prstClr val="black"/>
                </a:solidFill>
                <a:cs typeface="Arial" panose="020B0604020202020204" pitchFamily="34" charset="0"/>
              </a:rPr>
              <a:t>DBE Cloud: </a:t>
            </a:r>
            <a:r>
              <a:rPr lang="en-US" dirty="0">
                <a:solidFill>
                  <a:prstClr val="black"/>
                </a:solidFill>
                <a:cs typeface="Arial" panose="020B0604020202020204" pitchFamily="34" charset="0"/>
              </a:rPr>
              <a:t>Created e-Learning Platform for the training of the e-Cadres. The following courses are available online: Basic ICT Training; Coding and Robotics; and South African School Administration and Management System (SASAMS). Uploaded </a:t>
            </a:r>
            <a:r>
              <a:rPr lang="en-US" b="1" dirty="0">
                <a:solidFill>
                  <a:prstClr val="black"/>
                </a:solidFill>
                <a:cs typeface="Arial" panose="020B0604020202020204" pitchFamily="34" charset="0"/>
              </a:rPr>
              <a:t>3 000</a:t>
            </a:r>
            <a:r>
              <a:rPr lang="en-US" dirty="0">
                <a:solidFill>
                  <a:prstClr val="black"/>
                </a:solidFill>
                <a:cs typeface="Arial" panose="020B0604020202020204" pitchFamily="34" charset="0"/>
              </a:rPr>
              <a:t> videos on the DBE Cloud platform. </a:t>
            </a:r>
            <a:endParaRPr lang="en-ZA" b="1" dirty="0">
              <a:solidFill>
                <a:prstClr val="black"/>
              </a:solidFill>
              <a:cs typeface="Arial" panose="020B0604020202020204" pitchFamily="34" charset="0"/>
            </a:endParaRPr>
          </a:p>
          <a:p>
            <a:pPr lvl="0" algn="just"/>
            <a:r>
              <a:rPr lang="en-US" b="1" dirty="0">
                <a:solidFill>
                  <a:prstClr val="black"/>
                </a:solidFill>
                <a:cs typeface="Arial" panose="020B0604020202020204" pitchFamily="34" charset="0"/>
              </a:rPr>
              <a:t>ICT Professional Teacher Development in collaboration with VVOB: A total number of 91 teachers</a:t>
            </a:r>
            <a:r>
              <a:rPr lang="en-US" dirty="0">
                <a:solidFill>
                  <a:prstClr val="black"/>
                </a:solidFill>
                <a:cs typeface="Arial" panose="020B0604020202020204" pitchFamily="34" charset="0"/>
              </a:rPr>
              <a:t> are </a:t>
            </a:r>
            <a:r>
              <a:rPr lang="en-US" b="1" dirty="0">
                <a:solidFill>
                  <a:prstClr val="black"/>
                </a:solidFill>
                <a:cs typeface="Arial" panose="020B0604020202020204" pitchFamily="34" charset="0"/>
              </a:rPr>
              <a:t>uploaded</a:t>
            </a:r>
            <a:r>
              <a:rPr lang="en-US" dirty="0">
                <a:solidFill>
                  <a:prstClr val="black"/>
                </a:solidFill>
                <a:cs typeface="Arial" panose="020B0604020202020204" pitchFamily="34" charset="0"/>
              </a:rPr>
              <a:t>, with username and passwords created on the DBE Cloud Platform. These teachers are busy with the Professional Learning Community (PLC) courses on the </a:t>
            </a:r>
            <a:r>
              <a:rPr lang="en-US" b="1" dirty="0">
                <a:solidFill>
                  <a:prstClr val="black"/>
                </a:solidFill>
                <a:cs typeface="Arial" panose="020B0604020202020204" pitchFamily="34" charset="0"/>
              </a:rPr>
              <a:t>DBE Cloud Platform</a:t>
            </a:r>
            <a:r>
              <a:rPr lang="en-US" dirty="0">
                <a:solidFill>
                  <a:prstClr val="black"/>
                </a:solidFill>
                <a:cs typeface="Arial" panose="020B0604020202020204" pitchFamily="34" charset="0"/>
              </a:rPr>
              <a:t>.</a:t>
            </a:r>
            <a:endParaRPr lang="en-ZA" dirty="0">
              <a:solidFill>
                <a:prstClr val="black"/>
              </a:solidFill>
              <a:cs typeface="Arial" panose="020B0604020202020204" pitchFamily="34" charset="0"/>
            </a:endParaRPr>
          </a:p>
          <a:p>
            <a:pPr lvl="0" algn="just"/>
            <a:r>
              <a:rPr lang="en-ZA" b="1" dirty="0">
                <a:solidFill>
                  <a:prstClr val="black"/>
                </a:solidFill>
                <a:cs typeface="Arial" panose="020B0604020202020204" pitchFamily="34" charset="0"/>
              </a:rPr>
              <a:t>Connectivity:</a:t>
            </a:r>
            <a:r>
              <a:rPr lang="en-ZA" dirty="0">
                <a:solidFill>
                  <a:prstClr val="black"/>
                </a:solidFill>
                <a:cs typeface="Arial" panose="020B0604020202020204" pitchFamily="34" charset="0"/>
              </a:rPr>
              <a:t> </a:t>
            </a:r>
            <a:r>
              <a:rPr lang="en-ZA" b="1" dirty="0">
                <a:solidFill>
                  <a:prstClr val="black"/>
                </a:solidFill>
                <a:cs typeface="Arial" panose="020B0604020202020204" pitchFamily="34" charset="0"/>
              </a:rPr>
              <a:t>A total number of 191 Special Schools</a:t>
            </a:r>
            <a:r>
              <a:rPr lang="en-ZA" dirty="0">
                <a:solidFill>
                  <a:prstClr val="black"/>
                </a:solidFill>
                <a:cs typeface="Arial" panose="020B0604020202020204" pitchFamily="34" charset="0"/>
              </a:rPr>
              <a:t> have been </a:t>
            </a:r>
            <a:r>
              <a:rPr lang="en-ZA" b="1" dirty="0">
                <a:solidFill>
                  <a:prstClr val="black"/>
                </a:solidFill>
                <a:cs typeface="Arial" panose="020B0604020202020204" pitchFamily="34" charset="0"/>
              </a:rPr>
              <a:t>provided</a:t>
            </a:r>
            <a:r>
              <a:rPr lang="en-ZA" dirty="0">
                <a:solidFill>
                  <a:prstClr val="black"/>
                </a:solidFill>
                <a:cs typeface="Arial" panose="020B0604020202020204" pitchFamily="34" charset="0"/>
              </a:rPr>
              <a:t> with connectivity as part of the Universal Service Access Obligations (USAO). Department of Communications and Digital Technologies (DCDT) </a:t>
            </a:r>
            <a:r>
              <a:rPr lang="en-ZA" b="1" dirty="0">
                <a:solidFill>
                  <a:prstClr val="black"/>
                </a:solidFill>
                <a:cs typeface="Arial" panose="020B0604020202020204" pitchFamily="34" charset="0"/>
              </a:rPr>
              <a:t>submitted</a:t>
            </a:r>
            <a:r>
              <a:rPr lang="en-ZA" dirty="0">
                <a:solidFill>
                  <a:prstClr val="black"/>
                </a:solidFill>
                <a:cs typeface="Arial" panose="020B0604020202020204" pitchFamily="34" charset="0"/>
              </a:rPr>
              <a:t> a list of </a:t>
            </a:r>
            <a:r>
              <a:rPr lang="en-ZA" b="1" dirty="0">
                <a:solidFill>
                  <a:prstClr val="black"/>
                </a:solidFill>
                <a:cs typeface="Arial" panose="020B0604020202020204" pitchFamily="34" charset="0"/>
              </a:rPr>
              <a:t>599 schools</a:t>
            </a:r>
            <a:r>
              <a:rPr lang="en-ZA" dirty="0">
                <a:solidFill>
                  <a:prstClr val="black"/>
                </a:solidFill>
                <a:cs typeface="Arial" panose="020B0604020202020204" pitchFamily="34" charset="0"/>
              </a:rPr>
              <a:t> that were </a:t>
            </a:r>
            <a:r>
              <a:rPr lang="en-ZA" b="1" dirty="0">
                <a:solidFill>
                  <a:prstClr val="black"/>
                </a:solidFill>
                <a:cs typeface="Arial" panose="020B0604020202020204" pitchFamily="34" charset="0"/>
              </a:rPr>
              <a:t>connected</a:t>
            </a:r>
            <a:r>
              <a:rPr lang="en-ZA" dirty="0">
                <a:solidFill>
                  <a:prstClr val="black"/>
                </a:solidFill>
                <a:cs typeface="Arial" panose="020B0604020202020204" pitchFamily="34" charset="0"/>
              </a:rPr>
              <a:t> as part of the </a:t>
            </a:r>
            <a:r>
              <a:rPr lang="en-ZA" b="1" dirty="0">
                <a:solidFill>
                  <a:prstClr val="black"/>
                </a:solidFill>
                <a:cs typeface="Arial" panose="020B0604020202020204" pitchFamily="34" charset="0"/>
              </a:rPr>
              <a:t>SA Connect Initiative</a:t>
            </a:r>
            <a:r>
              <a:rPr lang="en-ZA" dirty="0">
                <a:solidFill>
                  <a:prstClr val="black"/>
                </a:solidFill>
                <a:cs typeface="Arial" panose="020B0604020202020204" pitchFamily="34" charset="0"/>
              </a:rPr>
              <a:t>. </a:t>
            </a:r>
          </a:p>
          <a:p>
            <a:pPr lvl="0" algn="just"/>
            <a:r>
              <a:rPr lang="en-GB" b="1" dirty="0">
                <a:solidFill>
                  <a:prstClr val="black"/>
                </a:solidFill>
                <a:cs typeface="Arial" panose="020B0604020202020204" pitchFamily="34" charset="0"/>
              </a:rPr>
              <a:t>Content Development and Distribution: Facilitated</a:t>
            </a:r>
            <a:r>
              <a:rPr lang="en-GB" dirty="0">
                <a:solidFill>
                  <a:prstClr val="black"/>
                </a:solidFill>
                <a:cs typeface="Arial" panose="020B0604020202020204" pitchFamily="34" charset="0"/>
              </a:rPr>
              <a:t> a virtual workshop for discussion between </a:t>
            </a:r>
            <a:r>
              <a:rPr lang="en-GB" b="1" dirty="0">
                <a:solidFill>
                  <a:prstClr val="black"/>
                </a:solidFill>
                <a:cs typeface="Arial" panose="020B0604020202020204" pitchFamily="34" charset="0"/>
              </a:rPr>
              <a:t>authors and subject specialist </a:t>
            </a:r>
            <a:r>
              <a:rPr lang="en-GB" dirty="0">
                <a:solidFill>
                  <a:prstClr val="black"/>
                </a:solidFill>
                <a:cs typeface="Arial" panose="020B0604020202020204" pitchFamily="34" charset="0"/>
              </a:rPr>
              <a:t>regarding the framework that informs the </a:t>
            </a:r>
            <a:r>
              <a:rPr lang="en-GB" b="1" dirty="0">
                <a:solidFill>
                  <a:prstClr val="black"/>
                </a:solidFill>
                <a:cs typeface="Arial" panose="020B0604020202020204" pitchFamily="34" charset="0"/>
              </a:rPr>
              <a:t>development</a:t>
            </a:r>
            <a:r>
              <a:rPr lang="en-GB" dirty="0">
                <a:solidFill>
                  <a:prstClr val="black"/>
                </a:solidFill>
                <a:cs typeface="Arial" panose="020B0604020202020204" pitchFamily="34" charset="0"/>
              </a:rPr>
              <a:t> and </a:t>
            </a:r>
            <a:r>
              <a:rPr lang="en-GB" b="1" dirty="0">
                <a:solidFill>
                  <a:prstClr val="black"/>
                </a:solidFill>
                <a:cs typeface="Arial" panose="020B0604020202020204" pitchFamily="34" charset="0"/>
              </a:rPr>
              <a:t>digitisation</a:t>
            </a:r>
            <a:r>
              <a:rPr lang="en-GB" dirty="0">
                <a:solidFill>
                  <a:prstClr val="black"/>
                </a:solidFill>
                <a:cs typeface="Arial" panose="020B0604020202020204" pitchFamily="34" charset="0"/>
              </a:rPr>
              <a:t> of Grades 10-12 Business Studies State-owned Textbooks.</a:t>
            </a:r>
            <a:endParaRPr lang="en-ZA" b="1" dirty="0">
              <a:solidFill>
                <a:prstClr val="black"/>
              </a:solidFill>
            </a:endParaRPr>
          </a:p>
          <a:p>
            <a:pPr marL="0" lvl="0" indent="0" algn="just">
              <a:buNone/>
            </a:pPr>
            <a:endParaRPr lang="en-ZA" dirty="0">
              <a:solidFill>
                <a:prstClr val="black"/>
              </a:solidFill>
            </a:endParaRPr>
          </a:p>
          <a:p>
            <a:pPr marL="0" lvl="0" indent="0" algn="just">
              <a:buNone/>
            </a:pPr>
            <a:endParaRPr lang="en-ZA" dirty="0">
              <a:solidFill>
                <a:prstClr val="black"/>
              </a:solidFill>
            </a:endParaRP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43</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293997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a:t>
            </a:r>
          </a:p>
        </p:txBody>
      </p:sp>
      <p:sp>
        <p:nvSpPr>
          <p:cNvPr id="7" name="Content Placeholder 6"/>
          <p:cNvSpPr>
            <a:spLocks noGrp="1"/>
          </p:cNvSpPr>
          <p:nvPr>
            <p:ph idx="1"/>
          </p:nvPr>
        </p:nvSpPr>
        <p:spPr/>
        <p:txBody>
          <a:bodyPr>
            <a:normAutofit/>
          </a:bodyPr>
          <a:lstStyle/>
          <a:p>
            <a:pPr marL="0" indent="0">
              <a:buNone/>
            </a:pPr>
            <a:r>
              <a:rPr lang="en-ZA" sz="1900" b="1" u="sng" dirty="0"/>
              <a:t>Mathematics, Science and Technology (MST) and Information Communication Technology (ICT) </a:t>
            </a:r>
            <a:endParaRPr lang="en-ZA" sz="1900" b="1" u="sng" dirty="0">
              <a:solidFill>
                <a:srgbClr val="0070C0"/>
              </a:solidFill>
            </a:endParaRPr>
          </a:p>
          <a:p>
            <a:pPr algn="just"/>
            <a:r>
              <a:rPr lang="en-ZA" sz="1900" b="1" dirty="0">
                <a:solidFill>
                  <a:prstClr val="black"/>
                </a:solidFill>
              </a:rPr>
              <a:t> </a:t>
            </a:r>
            <a:r>
              <a:rPr lang="en-ZA" sz="1900" b="1" dirty="0">
                <a:cs typeface="Arial" panose="020B0604020202020204" pitchFamily="34" charset="0"/>
              </a:rPr>
              <a:t>The Basic Education Sector appointed youth and provided training </a:t>
            </a:r>
            <a:r>
              <a:rPr lang="en-ZA" sz="1900" dirty="0">
                <a:cs typeface="Arial" panose="020B0604020202020204" pitchFamily="34" charset="0"/>
              </a:rPr>
              <a:t>so that they can support teachers and learners. </a:t>
            </a:r>
          </a:p>
          <a:p>
            <a:pPr algn="just"/>
            <a:r>
              <a:rPr lang="en-ZA" sz="1900" dirty="0">
                <a:cs typeface="Arial" panose="020B0604020202020204" pitchFamily="34" charset="0"/>
              </a:rPr>
              <a:t>The appointed </a:t>
            </a:r>
            <a:r>
              <a:rPr lang="en-ZA" sz="1900" b="1" dirty="0">
                <a:cs typeface="Arial" panose="020B0604020202020204" pitchFamily="34" charset="0"/>
              </a:rPr>
              <a:t>e-Cadres</a:t>
            </a:r>
            <a:r>
              <a:rPr lang="en-ZA" sz="1900" dirty="0">
                <a:cs typeface="Arial" panose="020B0604020202020204" pitchFamily="34" charset="0"/>
              </a:rPr>
              <a:t> were </a:t>
            </a:r>
            <a:r>
              <a:rPr lang="en-ZA" sz="1900" b="1" dirty="0">
                <a:cs typeface="Arial" panose="020B0604020202020204" pitchFamily="34" charset="0"/>
              </a:rPr>
              <a:t>trained</a:t>
            </a:r>
            <a:r>
              <a:rPr lang="en-ZA" sz="1900" dirty="0">
                <a:cs typeface="Arial" panose="020B0604020202020204" pitchFamily="34" charset="0"/>
              </a:rPr>
              <a:t> in the following  ICT related programmes identified:</a:t>
            </a:r>
          </a:p>
          <a:p>
            <a:pPr lvl="1" algn="just"/>
            <a:r>
              <a:rPr lang="en-ZA" sz="1900" dirty="0">
                <a:cs typeface="Arial" panose="020B0604020202020204" pitchFamily="34" charset="0"/>
              </a:rPr>
              <a:t>SASAMS Training (</a:t>
            </a:r>
            <a:r>
              <a:rPr lang="en-ZA" sz="1900" b="1" dirty="0">
                <a:cs typeface="Arial" panose="020B0604020202020204" pitchFamily="34" charset="0"/>
              </a:rPr>
              <a:t>10 951 e-Cadres trained);</a:t>
            </a:r>
            <a:endParaRPr lang="en-ZA" sz="1900" dirty="0">
              <a:cs typeface="Arial" panose="020B0604020202020204" pitchFamily="34" charset="0"/>
            </a:endParaRPr>
          </a:p>
          <a:p>
            <a:pPr lvl="1" algn="just"/>
            <a:r>
              <a:rPr lang="en-ZA" sz="1900" dirty="0">
                <a:cs typeface="Arial" panose="020B0604020202020204" pitchFamily="34" charset="0"/>
              </a:rPr>
              <a:t>Special schools training (</a:t>
            </a:r>
            <a:r>
              <a:rPr lang="en-ZA" sz="1900" b="1" dirty="0">
                <a:cs typeface="Arial" panose="020B0604020202020204" pitchFamily="34" charset="0"/>
              </a:rPr>
              <a:t>1 147 e-Cadres trained);</a:t>
            </a:r>
            <a:endParaRPr lang="en-ZA" sz="1900" dirty="0">
              <a:cs typeface="Arial" panose="020B0604020202020204" pitchFamily="34" charset="0"/>
            </a:endParaRPr>
          </a:p>
          <a:p>
            <a:pPr lvl="1" algn="just"/>
            <a:r>
              <a:rPr lang="en-ZA" sz="1900" dirty="0">
                <a:cs typeface="Arial" panose="020B0604020202020204" pitchFamily="34" charset="0"/>
              </a:rPr>
              <a:t>Microsoft ICT skills training </a:t>
            </a:r>
            <a:r>
              <a:rPr lang="en-ZA" sz="1900" b="1" dirty="0">
                <a:cs typeface="Arial" panose="020B0604020202020204" pitchFamily="34" charset="0"/>
              </a:rPr>
              <a:t>(1 430 e-Cadres trained);</a:t>
            </a:r>
            <a:endParaRPr lang="en-ZA" sz="1900" dirty="0">
              <a:cs typeface="Arial" panose="020B0604020202020204" pitchFamily="34" charset="0"/>
            </a:endParaRPr>
          </a:p>
          <a:p>
            <a:pPr lvl="1" algn="just"/>
            <a:r>
              <a:rPr lang="en-ZA" sz="1900" dirty="0">
                <a:cs typeface="Arial" panose="020B0604020202020204" pitchFamily="34" charset="0"/>
              </a:rPr>
              <a:t>Skills for Innovation training (</a:t>
            </a:r>
            <a:r>
              <a:rPr lang="en-ZA" sz="1900" b="1" dirty="0">
                <a:cs typeface="Arial" panose="020B0604020202020204" pitchFamily="34" charset="0"/>
              </a:rPr>
              <a:t>727 e-Cadres trained</a:t>
            </a:r>
            <a:r>
              <a:rPr lang="en-ZA" sz="1900" dirty="0">
                <a:cs typeface="Arial" panose="020B0604020202020204" pitchFamily="34" charset="0"/>
              </a:rPr>
              <a:t>); and</a:t>
            </a:r>
          </a:p>
          <a:p>
            <a:pPr lvl="1" algn="just"/>
            <a:r>
              <a:rPr lang="en-ZA" sz="1900" dirty="0">
                <a:cs typeface="Arial" panose="020B0604020202020204" pitchFamily="34" charset="0"/>
              </a:rPr>
              <a:t>e-Readiness ICT maturity Assessment </a:t>
            </a:r>
            <a:r>
              <a:rPr lang="en-ZA" sz="1900" b="1" dirty="0">
                <a:cs typeface="Arial" panose="020B0604020202020204" pitchFamily="34" charset="0"/>
              </a:rPr>
              <a:t>(22 Officials and 2 849 e-Cadres trained)</a:t>
            </a:r>
            <a:r>
              <a:rPr lang="en-ZA" sz="1900" dirty="0">
                <a:cs typeface="Arial" panose="020B0604020202020204" pitchFamily="34" charset="0"/>
              </a:rPr>
              <a:t>.</a:t>
            </a:r>
          </a:p>
          <a:p>
            <a:pPr algn="just"/>
            <a:r>
              <a:rPr lang="en-ZA" sz="1900" b="1" dirty="0">
                <a:cs typeface="Arial" panose="020B0604020202020204" pitchFamily="34" charset="0"/>
              </a:rPr>
              <a:t>Focus Schools: </a:t>
            </a:r>
            <a:r>
              <a:rPr lang="en-ZA" sz="1900" dirty="0">
                <a:cs typeface="Arial" panose="020B0604020202020204" pitchFamily="34" charset="0"/>
              </a:rPr>
              <a:t>Consultations between the DBE and PEDs have </a:t>
            </a:r>
            <a:r>
              <a:rPr lang="en-ZA" sz="1900" b="1" dirty="0">
                <a:cs typeface="Arial" panose="020B0604020202020204" pitchFamily="34" charset="0"/>
              </a:rPr>
              <a:t>resulted </a:t>
            </a:r>
            <a:r>
              <a:rPr lang="en-ZA" sz="1900" dirty="0">
                <a:cs typeface="Arial" panose="020B0604020202020204" pitchFamily="34" charset="0"/>
              </a:rPr>
              <a:t>in the </a:t>
            </a:r>
            <a:r>
              <a:rPr lang="en-ZA" sz="1900" b="1" dirty="0">
                <a:cs typeface="Arial" panose="020B0604020202020204" pitchFamily="34" charset="0"/>
              </a:rPr>
              <a:t>development</a:t>
            </a:r>
            <a:r>
              <a:rPr lang="en-ZA" sz="1900" dirty="0">
                <a:cs typeface="Arial" panose="020B0604020202020204" pitchFamily="34" charset="0"/>
              </a:rPr>
              <a:t> of </a:t>
            </a:r>
            <a:r>
              <a:rPr lang="en-ZA" sz="1900" b="1" dirty="0">
                <a:cs typeface="Arial" panose="020B0604020202020204" pitchFamily="34" charset="0"/>
              </a:rPr>
              <a:t>Focus Schools Guidelines</a:t>
            </a:r>
            <a:r>
              <a:rPr lang="en-ZA" sz="1900" dirty="0">
                <a:cs typeface="Arial" panose="020B0604020202020204" pitchFamily="34" charset="0"/>
              </a:rPr>
              <a:t>, inter alia, for the </a:t>
            </a:r>
            <a:r>
              <a:rPr lang="en-ZA" sz="1900" b="1" dirty="0">
                <a:cs typeface="Arial" panose="020B0604020202020204" pitchFamily="34" charset="0"/>
              </a:rPr>
              <a:t>definition/classification, establishment and management</a:t>
            </a:r>
            <a:r>
              <a:rPr lang="en-ZA" sz="1900" dirty="0">
                <a:cs typeface="Arial" panose="020B0604020202020204" pitchFamily="34" charset="0"/>
              </a:rPr>
              <a:t> of Focus Schools.</a:t>
            </a:r>
          </a:p>
          <a:p>
            <a:pPr lvl="0" algn="just"/>
            <a:endParaRPr lang="en-ZA" sz="2000" b="1" dirty="0">
              <a:solidFill>
                <a:prstClr val="black"/>
              </a:solidFill>
            </a:endParaRPr>
          </a:p>
          <a:p>
            <a:pPr marL="0" lvl="0" indent="0" algn="just">
              <a:buNone/>
            </a:pPr>
            <a:endParaRPr lang="en-ZA" dirty="0">
              <a:solidFill>
                <a:prstClr val="black"/>
              </a:solidFill>
            </a:endParaRPr>
          </a:p>
          <a:p>
            <a:pPr marL="0" lvl="0" indent="0" algn="just">
              <a:buNone/>
            </a:pPr>
            <a:endParaRPr lang="en-ZA" dirty="0">
              <a:solidFill>
                <a:prstClr val="black"/>
              </a:solidFill>
            </a:endParaRP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44</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697547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a:t>
            </a:r>
          </a:p>
        </p:txBody>
      </p:sp>
      <p:sp>
        <p:nvSpPr>
          <p:cNvPr id="7" name="Content Placeholder 6"/>
          <p:cNvSpPr>
            <a:spLocks noGrp="1"/>
          </p:cNvSpPr>
          <p:nvPr>
            <p:ph idx="1"/>
          </p:nvPr>
        </p:nvSpPr>
        <p:spPr/>
        <p:txBody>
          <a:bodyPr>
            <a:normAutofit/>
          </a:bodyPr>
          <a:lstStyle/>
          <a:p>
            <a:pPr marL="0" indent="0">
              <a:buNone/>
            </a:pPr>
            <a:r>
              <a:rPr lang="en-ZA" sz="2000" b="1" u="sng" dirty="0"/>
              <a:t>Mathematics, Science and Technology (MST) and Information Communication Technology (ICT) </a:t>
            </a:r>
            <a:endParaRPr lang="en-ZA" sz="2000" b="1" u="sng" dirty="0">
              <a:solidFill>
                <a:srgbClr val="0070C0"/>
              </a:solidFill>
            </a:endParaRPr>
          </a:p>
          <a:p>
            <a:pPr algn="just"/>
            <a:r>
              <a:rPr lang="en-ZA" sz="2000" b="1" dirty="0">
                <a:cs typeface="Arial" panose="020B0604020202020204" pitchFamily="34" charset="0"/>
              </a:rPr>
              <a:t>Coding and Robotics: </a:t>
            </a:r>
            <a:r>
              <a:rPr lang="en-ZA" sz="2000" dirty="0">
                <a:cs typeface="Arial" panose="020B0604020202020204" pitchFamily="34" charset="0"/>
              </a:rPr>
              <a:t>The draft CAPS documents for </a:t>
            </a:r>
            <a:r>
              <a:rPr lang="en-ZA" sz="2000" b="1" dirty="0">
                <a:cs typeface="Arial" panose="020B0604020202020204" pitchFamily="34" charset="0"/>
              </a:rPr>
              <a:t>Grades R-3, Grades 4-6 and Grades 8-9 </a:t>
            </a:r>
            <a:r>
              <a:rPr lang="en-ZA" sz="2000" dirty="0">
                <a:cs typeface="Arial" panose="020B0604020202020204" pitchFamily="34" charset="0"/>
              </a:rPr>
              <a:t>were developed and </a:t>
            </a:r>
            <a:r>
              <a:rPr lang="en-ZA" sz="2000" b="1" dirty="0">
                <a:cs typeface="Arial" panose="020B0604020202020204" pitchFamily="34" charset="0"/>
              </a:rPr>
              <a:t>submitted</a:t>
            </a:r>
            <a:r>
              <a:rPr lang="en-ZA" sz="2000" dirty="0">
                <a:cs typeface="Arial" panose="020B0604020202020204" pitchFamily="34" charset="0"/>
              </a:rPr>
              <a:t> to Umalusi for Quality Assurance</a:t>
            </a:r>
            <a:r>
              <a:rPr lang="en-ZA" sz="2000" dirty="0">
                <a:solidFill>
                  <a:srgbClr val="FF0000"/>
                </a:solidFill>
                <a:cs typeface="Arial" panose="020B0604020202020204" pitchFamily="34" charset="0"/>
              </a:rPr>
              <a:t>,</a:t>
            </a:r>
            <a:r>
              <a:rPr lang="en-ZA" sz="2000" dirty="0">
                <a:cs typeface="Arial" panose="020B0604020202020204" pitchFamily="34" charset="0"/>
              </a:rPr>
              <a:t> and </a:t>
            </a:r>
            <a:r>
              <a:rPr lang="en-ZA" sz="2000" b="1" dirty="0">
                <a:cs typeface="Arial" panose="020B0604020202020204" pitchFamily="34" charset="0"/>
              </a:rPr>
              <a:t>Gazetted for public comments</a:t>
            </a:r>
            <a:r>
              <a:rPr lang="en-ZA" sz="2000" dirty="0">
                <a:cs typeface="Arial" panose="020B0604020202020204" pitchFamily="34" charset="0"/>
              </a:rPr>
              <a:t> on </a:t>
            </a:r>
            <a:r>
              <a:rPr lang="en-ZA" sz="2000" b="1" dirty="0">
                <a:cs typeface="Arial" panose="020B0604020202020204" pitchFamily="34" charset="0"/>
              </a:rPr>
              <a:t>19 March 2021</a:t>
            </a:r>
            <a:r>
              <a:rPr lang="en-ZA" sz="2000" dirty="0">
                <a:cs typeface="Arial" panose="020B0604020202020204" pitchFamily="34" charset="0"/>
              </a:rPr>
              <a:t>.</a:t>
            </a:r>
          </a:p>
          <a:p>
            <a:pPr algn="just"/>
            <a:r>
              <a:rPr lang="en-ZA" sz="2000" b="1" dirty="0">
                <a:cs typeface="Arial" panose="020B0604020202020204" pitchFamily="34" charset="0"/>
              </a:rPr>
              <a:t>KwaZulu-Natal and Gauteng </a:t>
            </a:r>
            <a:r>
              <a:rPr lang="en-ZA" sz="2000" dirty="0">
                <a:cs typeface="Arial" panose="020B0604020202020204" pitchFamily="34" charset="0"/>
              </a:rPr>
              <a:t>were </a:t>
            </a:r>
            <a:r>
              <a:rPr lang="en-ZA" sz="2000" b="1" dirty="0">
                <a:cs typeface="Arial" panose="020B0604020202020204" pitchFamily="34" charset="0"/>
              </a:rPr>
              <a:t>visited</a:t>
            </a:r>
            <a:r>
              <a:rPr lang="en-ZA" sz="2000" dirty="0">
                <a:cs typeface="Arial" panose="020B0604020202020204" pitchFamily="34" charset="0"/>
              </a:rPr>
              <a:t> to monitor the readiness for the implementation of the pilot: </a:t>
            </a:r>
          </a:p>
          <a:p>
            <a:pPr lvl="1" algn="just"/>
            <a:r>
              <a:rPr lang="en-ZA" sz="2000" b="1" dirty="0">
                <a:cs typeface="Arial" panose="020B0604020202020204" pitchFamily="34" charset="0"/>
              </a:rPr>
              <a:t>Project Management Teams</a:t>
            </a:r>
            <a:r>
              <a:rPr lang="en-ZA" sz="2000" dirty="0">
                <a:cs typeface="Arial" panose="020B0604020202020204" pitchFamily="34" charset="0"/>
              </a:rPr>
              <a:t> have been </a:t>
            </a:r>
            <a:r>
              <a:rPr lang="en-ZA" sz="2000" b="1" dirty="0">
                <a:cs typeface="Arial" panose="020B0604020202020204" pitchFamily="34" charset="0"/>
              </a:rPr>
              <a:t>established</a:t>
            </a:r>
            <a:r>
              <a:rPr lang="en-ZA" sz="2000" dirty="0">
                <a:cs typeface="Arial" panose="020B0604020202020204" pitchFamily="34" charset="0"/>
              </a:rPr>
              <a:t> in the </a:t>
            </a:r>
            <a:r>
              <a:rPr lang="en-ZA" sz="2000" b="1" dirty="0">
                <a:cs typeface="Arial" panose="020B0604020202020204" pitchFamily="34" charset="0"/>
              </a:rPr>
              <a:t>nine (9) PEDs</a:t>
            </a:r>
            <a:r>
              <a:rPr lang="en-ZA" sz="2000" dirty="0">
                <a:cs typeface="Arial" panose="020B0604020202020204" pitchFamily="34" charset="0"/>
              </a:rPr>
              <a:t>;</a:t>
            </a:r>
          </a:p>
          <a:p>
            <a:pPr lvl="1" algn="just"/>
            <a:r>
              <a:rPr lang="en-ZA" sz="2000" b="1" dirty="0">
                <a:cs typeface="Arial" panose="020B0604020202020204" pitchFamily="34" charset="0"/>
              </a:rPr>
              <a:t>National Training Team (NTT)</a:t>
            </a:r>
            <a:r>
              <a:rPr lang="en-ZA" sz="2000" dirty="0">
                <a:cs typeface="Arial" panose="020B0604020202020204" pitchFamily="34" charset="0"/>
              </a:rPr>
              <a:t> has been </a:t>
            </a:r>
            <a:r>
              <a:rPr lang="en-ZA" sz="2000" b="1" dirty="0">
                <a:cs typeface="Arial" panose="020B0604020202020204" pitchFamily="34" charset="0"/>
              </a:rPr>
              <a:t>orientated</a:t>
            </a:r>
            <a:r>
              <a:rPr lang="en-ZA" sz="2000" dirty="0">
                <a:cs typeface="Arial" panose="020B0604020202020204" pitchFamily="34" charset="0"/>
              </a:rPr>
              <a:t> on the Grades R-3 and Grade 7 CAPS;</a:t>
            </a:r>
          </a:p>
          <a:p>
            <a:pPr lvl="1" algn="just"/>
            <a:r>
              <a:rPr lang="en-ZA" sz="2000" dirty="0">
                <a:cs typeface="Arial" panose="020B0604020202020204" pitchFamily="34" charset="0"/>
              </a:rPr>
              <a:t>Facilitators and </a:t>
            </a:r>
            <a:r>
              <a:rPr lang="en-ZA" sz="2000" b="1" dirty="0">
                <a:cs typeface="Arial" panose="020B0604020202020204" pitchFamily="34" charset="0"/>
              </a:rPr>
              <a:t>participants’ orientation manuals</a:t>
            </a:r>
            <a:r>
              <a:rPr lang="en-ZA" sz="2000" dirty="0">
                <a:cs typeface="Arial" panose="020B0604020202020204" pitchFamily="34" charset="0"/>
              </a:rPr>
              <a:t> have been </a:t>
            </a:r>
            <a:r>
              <a:rPr lang="en-ZA" sz="2000" b="1" dirty="0">
                <a:cs typeface="Arial" panose="020B0604020202020204" pitchFamily="34" charset="0"/>
              </a:rPr>
              <a:t>developed; </a:t>
            </a:r>
            <a:r>
              <a:rPr lang="en-ZA" sz="2000" dirty="0">
                <a:cs typeface="Arial" panose="020B0604020202020204" pitchFamily="34" charset="0"/>
              </a:rPr>
              <a:t>and</a:t>
            </a:r>
          </a:p>
          <a:p>
            <a:pPr lvl="1" algn="just"/>
            <a:r>
              <a:rPr lang="en-ZA" sz="2000" b="1" dirty="0">
                <a:cs typeface="Arial" panose="020B0604020202020204" pitchFamily="34" charset="0"/>
              </a:rPr>
              <a:t>Learner and Teacher Resources</a:t>
            </a:r>
            <a:r>
              <a:rPr lang="en-ZA" sz="2000" dirty="0">
                <a:cs typeface="Arial" panose="020B0604020202020204" pitchFamily="34" charset="0"/>
              </a:rPr>
              <a:t> have been </a:t>
            </a:r>
            <a:r>
              <a:rPr lang="en-ZA" sz="2000" b="1" dirty="0">
                <a:cs typeface="Arial" panose="020B0604020202020204" pitchFamily="34" charset="0"/>
              </a:rPr>
              <a:t>uploaded</a:t>
            </a:r>
            <a:r>
              <a:rPr lang="en-ZA" sz="2000" dirty="0">
                <a:cs typeface="Arial" panose="020B0604020202020204" pitchFamily="34" charset="0"/>
              </a:rPr>
              <a:t> on the </a:t>
            </a:r>
            <a:r>
              <a:rPr lang="en-ZA" sz="2000" b="1" dirty="0">
                <a:cs typeface="Arial" panose="020B0604020202020204" pitchFamily="34" charset="0"/>
              </a:rPr>
              <a:t>DBE Moodle Platform.</a:t>
            </a:r>
            <a:endParaRPr lang="en-ZA" sz="2000" dirty="0">
              <a:cs typeface="Arial" panose="020B0604020202020204" pitchFamily="34" charset="0"/>
            </a:endParaRPr>
          </a:p>
          <a:p>
            <a:pPr lvl="0" algn="just"/>
            <a:endParaRPr lang="en-ZA" sz="2000" b="1" dirty="0">
              <a:solidFill>
                <a:prstClr val="black"/>
              </a:solidFill>
            </a:endParaRPr>
          </a:p>
          <a:p>
            <a:pPr marL="0" lvl="0" indent="0" algn="just">
              <a:buNone/>
            </a:pPr>
            <a:endParaRPr lang="en-ZA" dirty="0">
              <a:solidFill>
                <a:prstClr val="black"/>
              </a:solidFill>
            </a:endParaRPr>
          </a:p>
          <a:p>
            <a:pPr marL="0" lvl="0" indent="0" algn="just">
              <a:buNone/>
            </a:pPr>
            <a:endParaRPr lang="en-ZA" dirty="0">
              <a:solidFill>
                <a:prstClr val="black"/>
              </a:solidFill>
            </a:endParaRP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45</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585609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a:t>
            </a:r>
          </a:p>
        </p:txBody>
      </p:sp>
      <p:sp>
        <p:nvSpPr>
          <p:cNvPr id="7" name="Content Placeholder 6"/>
          <p:cNvSpPr>
            <a:spLocks noGrp="1"/>
          </p:cNvSpPr>
          <p:nvPr>
            <p:ph idx="1"/>
          </p:nvPr>
        </p:nvSpPr>
        <p:spPr>
          <a:xfrm>
            <a:off x="179512" y="764704"/>
            <a:ext cx="8784976" cy="5217444"/>
          </a:xfrm>
        </p:spPr>
        <p:txBody>
          <a:bodyPr>
            <a:normAutofit lnSpcReduction="10000"/>
          </a:bodyPr>
          <a:lstStyle/>
          <a:p>
            <a:pPr marL="0" indent="0">
              <a:buNone/>
            </a:pPr>
            <a:r>
              <a:rPr lang="en-ZA" sz="2000" b="1" u="sng" dirty="0">
                <a:solidFill>
                  <a:prstClr val="black"/>
                </a:solidFill>
              </a:rPr>
              <a:t>Enhancement of Programme and Evaluation of School Performance (LTSM) …</a:t>
            </a:r>
          </a:p>
          <a:p>
            <a:pPr algn="just"/>
            <a:r>
              <a:rPr lang="en-ZA" sz="2000" b="1" dirty="0">
                <a:solidFill>
                  <a:prstClr val="black"/>
                </a:solidFill>
              </a:rPr>
              <a:t>Workbooks</a:t>
            </a:r>
            <a:r>
              <a:rPr lang="en-ZA" sz="2000" dirty="0">
                <a:solidFill>
                  <a:prstClr val="black"/>
                </a:solidFill>
              </a:rPr>
              <a:t>: Delivered </a:t>
            </a:r>
            <a:r>
              <a:rPr lang="en-ZA" sz="2000" b="1" dirty="0">
                <a:solidFill>
                  <a:prstClr val="black"/>
                </a:solidFill>
              </a:rPr>
              <a:t>Volumes 1 and 2 Workbooks </a:t>
            </a:r>
            <a:r>
              <a:rPr lang="en-ZA" sz="2000" dirty="0">
                <a:solidFill>
                  <a:prstClr val="black"/>
                </a:solidFill>
              </a:rPr>
              <a:t>to public schools in order to achieve 100%. </a:t>
            </a:r>
            <a:r>
              <a:rPr lang="en-ZA" sz="2000" b="1" dirty="0">
                <a:solidFill>
                  <a:prstClr val="black"/>
                </a:solidFill>
              </a:rPr>
              <a:t>A total number of 61 027 095 </a:t>
            </a:r>
            <a:r>
              <a:rPr lang="en-ZA" sz="2000" dirty="0">
                <a:solidFill>
                  <a:prstClr val="black"/>
                </a:solidFill>
              </a:rPr>
              <a:t>Grades R-9 </a:t>
            </a:r>
            <a:r>
              <a:rPr lang="en-ZA" sz="2000" b="1" dirty="0">
                <a:solidFill>
                  <a:prstClr val="black"/>
                </a:solidFill>
              </a:rPr>
              <a:t>Volumes 1 and 2 </a:t>
            </a:r>
            <a:r>
              <a:rPr lang="en-ZA" sz="2000" dirty="0">
                <a:solidFill>
                  <a:prstClr val="black"/>
                </a:solidFill>
              </a:rPr>
              <a:t>were delivered to all </a:t>
            </a:r>
            <a:r>
              <a:rPr lang="en-ZA" sz="2000" b="1" dirty="0">
                <a:solidFill>
                  <a:prstClr val="black"/>
                </a:solidFill>
              </a:rPr>
              <a:t>23 094 </a:t>
            </a:r>
            <a:r>
              <a:rPr lang="en-ZA" sz="2000" dirty="0">
                <a:solidFill>
                  <a:prstClr val="black"/>
                </a:solidFill>
              </a:rPr>
              <a:t>schools that placed workbook order for 2021 academic year. </a:t>
            </a:r>
          </a:p>
          <a:p>
            <a:pPr algn="just"/>
            <a:r>
              <a:rPr lang="en-ZA" sz="2000" b="1" dirty="0">
                <a:solidFill>
                  <a:prstClr val="black"/>
                </a:solidFill>
              </a:rPr>
              <a:t>Braille Workbooks:</a:t>
            </a:r>
            <a:r>
              <a:rPr lang="en-ZA" sz="2000" dirty="0">
                <a:solidFill>
                  <a:prstClr val="black"/>
                </a:solidFill>
              </a:rPr>
              <a:t> Provided Grades 1- 3 Life Skills Braille </a:t>
            </a:r>
            <a:r>
              <a:rPr lang="en-ZA" sz="2000" b="1" dirty="0">
                <a:solidFill>
                  <a:prstClr val="black"/>
                </a:solidFill>
              </a:rPr>
              <a:t>Volume 1 Workbooks </a:t>
            </a:r>
            <a:r>
              <a:rPr lang="en-ZA" sz="2000" dirty="0">
                <a:solidFill>
                  <a:prstClr val="black"/>
                </a:solidFill>
              </a:rPr>
              <a:t>in 11 African languages to </a:t>
            </a:r>
            <a:r>
              <a:rPr lang="en-ZA" sz="2000" b="1" dirty="0">
                <a:solidFill>
                  <a:prstClr val="black"/>
                </a:solidFill>
              </a:rPr>
              <a:t>22 Special schools.</a:t>
            </a:r>
          </a:p>
          <a:p>
            <a:pPr algn="just"/>
            <a:r>
              <a:rPr lang="en-ZA" sz="2000" b="1" dirty="0">
                <a:solidFill>
                  <a:prstClr val="black"/>
                </a:solidFill>
              </a:rPr>
              <a:t>A review </a:t>
            </a:r>
            <a:r>
              <a:rPr lang="en-ZA" sz="2000" dirty="0">
                <a:solidFill>
                  <a:prstClr val="black"/>
                </a:solidFill>
              </a:rPr>
              <a:t>of Grade R workbooks was held in different provinces as follows: 08-10 March 2021 (KwaZulu-Natal), 13-15 March 2021 (Mpumalanga), 18-20 March 2021 (Western Cape) and 24-26 March 2021 (Eastern Cape). All 11 African languages have been </a:t>
            </a:r>
            <a:r>
              <a:rPr lang="en-ZA" sz="2000" b="1" dirty="0">
                <a:solidFill>
                  <a:prstClr val="black"/>
                </a:solidFill>
              </a:rPr>
              <a:t>checked and Artworks teams </a:t>
            </a:r>
            <a:r>
              <a:rPr lang="en-ZA" sz="2000" dirty="0">
                <a:solidFill>
                  <a:prstClr val="black"/>
                </a:solidFill>
              </a:rPr>
              <a:t>are </a:t>
            </a:r>
            <a:r>
              <a:rPr lang="en-ZA" sz="2000" b="1" dirty="0">
                <a:solidFill>
                  <a:prstClr val="black"/>
                </a:solidFill>
              </a:rPr>
              <a:t>implementing</a:t>
            </a:r>
            <a:r>
              <a:rPr lang="en-ZA" sz="2000" dirty="0">
                <a:solidFill>
                  <a:prstClr val="black"/>
                </a:solidFill>
              </a:rPr>
              <a:t> the </a:t>
            </a:r>
            <a:r>
              <a:rPr lang="en-ZA" sz="2000" b="1" dirty="0">
                <a:solidFill>
                  <a:prstClr val="black"/>
                </a:solidFill>
              </a:rPr>
              <a:t>recommendations.</a:t>
            </a:r>
          </a:p>
          <a:p>
            <a:pPr lvl="0" algn="just"/>
            <a:r>
              <a:rPr lang="en-ZA" sz="2000" b="1" dirty="0">
                <a:solidFill>
                  <a:prstClr val="black"/>
                </a:solidFill>
              </a:rPr>
              <a:t>The English master copies </a:t>
            </a:r>
            <a:r>
              <a:rPr lang="en-ZA" sz="2000" dirty="0">
                <a:solidFill>
                  <a:prstClr val="black"/>
                </a:solidFill>
              </a:rPr>
              <a:t>for Grades 4-6 Second Additional Language (SAL) toolkits for term 1 and 2 for Incremental Introduction of African Languages (IIAL) </a:t>
            </a:r>
            <a:r>
              <a:rPr lang="en-ZA" sz="2000" b="1" dirty="0">
                <a:solidFill>
                  <a:prstClr val="black"/>
                </a:solidFill>
              </a:rPr>
              <a:t>implementation</a:t>
            </a:r>
            <a:r>
              <a:rPr lang="en-ZA" sz="2000" dirty="0">
                <a:solidFill>
                  <a:prstClr val="black"/>
                </a:solidFill>
              </a:rPr>
              <a:t> have been </a:t>
            </a:r>
            <a:r>
              <a:rPr lang="en-ZA" sz="2000" b="1" dirty="0">
                <a:solidFill>
                  <a:prstClr val="black"/>
                </a:solidFill>
              </a:rPr>
              <a:t>developed</a:t>
            </a:r>
            <a:r>
              <a:rPr lang="en-ZA" sz="2000" dirty="0">
                <a:solidFill>
                  <a:prstClr val="black"/>
                </a:solidFill>
              </a:rPr>
              <a:t> by National Education Collaboration Trust (NECT). </a:t>
            </a:r>
            <a:r>
              <a:rPr lang="en-ZA" sz="2000" b="1" dirty="0">
                <a:solidFill>
                  <a:prstClr val="black"/>
                </a:solidFill>
              </a:rPr>
              <a:t>Versioning</a:t>
            </a:r>
            <a:r>
              <a:rPr lang="en-ZA" sz="2000" dirty="0">
                <a:solidFill>
                  <a:prstClr val="black"/>
                </a:solidFill>
              </a:rPr>
              <a:t> of the </a:t>
            </a:r>
            <a:r>
              <a:rPr lang="en-ZA" sz="2000" b="1" dirty="0">
                <a:solidFill>
                  <a:prstClr val="black"/>
                </a:solidFill>
              </a:rPr>
              <a:t>master copy </a:t>
            </a:r>
            <a:r>
              <a:rPr lang="en-ZA" sz="2000" dirty="0">
                <a:solidFill>
                  <a:prstClr val="black"/>
                </a:solidFill>
              </a:rPr>
              <a:t>into 12 languages for term 1 has been </a:t>
            </a:r>
            <a:r>
              <a:rPr lang="en-ZA" sz="2000" b="1" dirty="0">
                <a:solidFill>
                  <a:prstClr val="black"/>
                </a:solidFill>
              </a:rPr>
              <a:t>completed.</a:t>
            </a:r>
            <a:r>
              <a:rPr lang="en-ZA" sz="2000" dirty="0">
                <a:solidFill>
                  <a:prstClr val="black"/>
                </a:solidFill>
              </a:rPr>
              <a:t> </a:t>
            </a:r>
          </a:p>
          <a:p>
            <a:pPr marL="0" lvl="0" indent="0">
              <a:buNone/>
            </a:pPr>
            <a:endParaRPr lang="en-ZA" sz="2000" dirty="0">
              <a:solidFill>
                <a:prstClr val="black"/>
              </a:solidFill>
            </a:endParaRPr>
          </a:p>
          <a:p>
            <a:pPr lvl="0" algn="just"/>
            <a:endParaRPr lang="en-ZA" dirty="0">
              <a:solidFill>
                <a:prstClr val="black"/>
              </a:solidFill>
            </a:endParaRPr>
          </a:p>
          <a:p>
            <a:pPr marL="0" lvl="0" indent="0">
              <a:buNone/>
            </a:pPr>
            <a:endParaRPr lang="en-US" b="1" u="sng" dirty="0">
              <a:solidFill>
                <a:prstClr val="black"/>
              </a:solidFill>
            </a:endParaRPr>
          </a:p>
          <a:p>
            <a:pPr marL="0" lvl="0" indent="0" algn="just">
              <a:buNone/>
            </a:pPr>
            <a:endParaRPr lang="en-US" dirty="0">
              <a:solidFill>
                <a:prstClr val="black"/>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46</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653889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a:t>
            </a:r>
          </a:p>
        </p:txBody>
      </p:sp>
      <p:sp>
        <p:nvSpPr>
          <p:cNvPr id="7" name="Content Placeholder 6"/>
          <p:cNvSpPr>
            <a:spLocks noGrp="1"/>
          </p:cNvSpPr>
          <p:nvPr>
            <p:ph idx="1"/>
          </p:nvPr>
        </p:nvSpPr>
        <p:spPr>
          <a:xfrm>
            <a:off x="179512" y="764704"/>
            <a:ext cx="8784976" cy="5217444"/>
          </a:xfrm>
        </p:spPr>
        <p:txBody>
          <a:bodyPr>
            <a:normAutofit fontScale="92500" lnSpcReduction="20000"/>
          </a:bodyPr>
          <a:lstStyle/>
          <a:p>
            <a:pPr marL="0" indent="0">
              <a:buNone/>
            </a:pPr>
            <a:r>
              <a:rPr lang="en-ZA" sz="2400" b="1" u="sng" dirty="0">
                <a:solidFill>
                  <a:prstClr val="black"/>
                </a:solidFill>
              </a:rPr>
              <a:t>Enhancement of Programme and Evaluation of School Performance (LTSM) …</a:t>
            </a:r>
          </a:p>
          <a:p>
            <a:r>
              <a:rPr lang="en-ZA" sz="2400" b="1" dirty="0">
                <a:solidFill>
                  <a:prstClr val="black"/>
                </a:solidFill>
              </a:rPr>
              <a:t>State Owned Textbooks</a:t>
            </a:r>
            <a:r>
              <a:rPr lang="en-ZA" sz="2400" dirty="0">
                <a:solidFill>
                  <a:prstClr val="black"/>
                </a:solidFill>
              </a:rPr>
              <a:t>: A virtual workshop to present and unpack the Grades 10-12: </a:t>
            </a:r>
            <a:r>
              <a:rPr lang="en-ZA" sz="2400" b="1" dirty="0">
                <a:solidFill>
                  <a:prstClr val="black"/>
                </a:solidFill>
              </a:rPr>
              <a:t>Business Studies Framework </a:t>
            </a:r>
            <a:r>
              <a:rPr lang="en-ZA" sz="2400" dirty="0">
                <a:solidFill>
                  <a:prstClr val="black"/>
                </a:solidFill>
              </a:rPr>
              <a:t>to developers (TTRO) and partner </a:t>
            </a:r>
            <a:r>
              <a:rPr lang="en-US" sz="2400" dirty="0">
                <a:solidFill>
                  <a:prstClr val="black"/>
                </a:solidFill>
              </a:rPr>
              <a:t>Amalgamated Banks of South Africa </a:t>
            </a:r>
            <a:r>
              <a:rPr lang="en-ZA" sz="2400" dirty="0">
                <a:solidFill>
                  <a:prstClr val="black"/>
                </a:solidFill>
              </a:rPr>
              <a:t>(ABSA) was held on 12-15 March 2021. </a:t>
            </a:r>
            <a:r>
              <a:rPr lang="en-ZA" sz="2400" b="1" dirty="0">
                <a:solidFill>
                  <a:prstClr val="black"/>
                </a:solidFill>
              </a:rPr>
              <a:t>Reports</a:t>
            </a:r>
            <a:r>
              <a:rPr lang="en-ZA" sz="2400" dirty="0">
                <a:solidFill>
                  <a:prstClr val="black"/>
                </a:solidFill>
              </a:rPr>
              <a:t> were </a:t>
            </a:r>
            <a:r>
              <a:rPr lang="en-ZA" sz="2400" b="1" dirty="0">
                <a:solidFill>
                  <a:prstClr val="black"/>
                </a:solidFill>
              </a:rPr>
              <a:t>compiled </a:t>
            </a:r>
            <a:r>
              <a:rPr lang="en-ZA" sz="2400" dirty="0">
                <a:solidFill>
                  <a:prstClr val="black"/>
                </a:solidFill>
              </a:rPr>
              <a:t>and </a:t>
            </a:r>
            <a:r>
              <a:rPr lang="en-ZA" sz="2400" b="1" dirty="0">
                <a:solidFill>
                  <a:prstClr val="black"/>
                </a:solidFill>
              </a:rPr>
              <a:t>submitted</a:t>
            </a:r>
            <a:r>
              <a:rPr lang="en-ZA" sz="2400" dirty="0">
                <a:solidFill>
                  <a:prstClr val="black"/>
                </a:solidFill>
              </a:rPr>
              <a:t> to the developers including the framework for further development. </a:t>
            </a:r>
          </a:p>
          <a:p>
            <a:pPr lvl="0" algn="just"/>
            <a:r>
              <a:rPr lang="en-ZA" sz="2400" dirty="0">
                <a:solidFill>
                  <a:prstClr val="black"/>
                </a:solidFill>
              </a:rPr>
              <a:t> </a:t>
            </a:r>
            <a:r>
              <a:rPr lang="en-ZA" sz="2400" b="1" dirty="0">
                <a:solidFill>
                  <a:prstClr val="black"/>
                </a:solidFill>
              </a:rPr>
              <a:t>A virtual workshop </a:t>
            </a:r>
            <a:r>
              <a:rPr lang="en-ZA" sz="2400" dirty="0">
                <a:solidFill>
                  <a:prstClr val="black"/>
                </a:solidFill>
              </a:rPr>
              <a:t>for development of framework for </a:t>
            </a:r>
            <a:r>
              <a:rPr lang="en-ZA" sz="2400" b="1" dirty="0">
                <a:solidFill>
                  <a:prstClr val="black"/>
                </a:solidFill>
              </a:rPr>
              <a:t>Grades 4-9 Mathematics   booklets</a:t>
            </a:r>
            <a:r>
              <a:rPr lang="en-ZA" sz="2400" dirty="0">
                <a:solidFill>
                  <a:prstClr val="black"/>
                </a:solidFill>
              </a:rPr>
              <a:t> was held on 12-15 March 2021. </a:t>
            </a:r>
            <a:r>
              <a:rPr lang="en-ZA" sz="2400" b="1" dirty="0">
                <a:solidFill>
                  <a:prstClr val="black"/>
                </a:solidFill>
              </a:rPr>
              <a:t>Framewor</a:t>
            </a:r>
            <a:r>
              <a:rPr lang="en-ZA" sz="2400" dirty="0">
                <a:solidFill>
                  <a:prstClr val="black"/>
                </a:solidFill>
              </a:rPr>
              <a:t>k for both </a:t>
            </a:r>
            <a:r>
              <a:rPr lang="en-ZA" sz="2400" b="1" dirty="0">
                <a:solidFill>
                  <a:prstClr val="black"/>
                </a:solidFill>
              </a:rPr>
              <a:t>workbooks and booklets </a:t>
            </a:r>
            <a:r>
              <a:rPr lang="en-ZA" sz="2400" dirty="0">
                <a:solidFill>
                  <a:prstClr val="black"/>
                </a:solidFill>
              </a:rPr>
              <a:t>were </a:t>
            </a:r>
            <a:r>
              <a:rPr lang="en-ZA" sz="2400" b="1" dirty="0">
                <a:solidFill>
                  <a:prstClr val="black"/>
                </a:solidFill>
              </a:rPr>
              <a:t>produced</a:t>
            </a:r>
            <a:r>
              <a:rPr lang="en-ZA" sz="2400" dirty="0">
                <a:solidFill>
                  <a:prstClr val="black"/>
                </a:solidFill>
              </a:rPr>
              <a:t> for use during the development process of the respective books.</a:t>
            </a:r>
          </a:p>
          <a:p>
            <a:pPr algn="just"/>
            <a:r>
              <a:rPr lang="en-ZA" sz="2400" b="1" dirty="0">
                <a:solidFill>
                  <a:prstClr val="black"/>
                </a:solidFill>
              </a:rPr>
              <a:t>Universal Coverage</a:t>
            </a:r>
            <a:r>
              <a:rPr lang="en-ZA" sz="2400" dirty="0">
                <a:solidFill>
                  <a:prstClr val="black"/>
                </a:solidFill>
              </a:rPr>
              <a:t>: Provinces </a:t>
            </a:r>
            <a:r>
              <a:rPr lang="en-ZA" sz="2400" b="1" dirty="0">
                <a:solidFill>
                  <a:prstClr val="black"/>
                </a:solidFill>
              </a:rPr>
              <a:t>reported</a:t>
            </a:r>
            <a:r>
              <a:rPr lang="en-ZA" sz="2400" dirty="0">
                <a:solidFill>
                  <a:prstClr val="black"/>
                </a:solidFill>
              </a:rPr>
              <a:t> that all schools </a:t>
            </a:r>
            <a:r>
              <a:rPr lang="en-ZA" sz="2400" b="1" dirty="0">
                <a:solidFill>
                  <a:prstClr val="black"/>
                </a:solidFill>
              </a:rPr>
              <a:t>received</a:t>
            </a:r>
            <a:r>
              <a:rPr lang="en-ZA" sz="2400" dirty="0">
                <a:solidFill>
                  <a:prstClr val="black"/>
                </a:solidFill>
              </a:rPr>
              <a:t> necessary ordered LTSM for </a:t>
            </a:r>
            <a:r>
              <a:rPr lang="en-ZA" sz="2400" b="1" dirty="0">
                <a:solidFill>
                  <a:prstClr val="black"/>
                </a:solidFill>
              </a:rPr>
              <a:t>Section 20 and 21 schools</a:t>
            </a:r>
            <a:r>
              <a:rPr lang="en-ZA" sz="2400" dirty="0">
                <a:solidFill>
                  <a:prstClr val="black"/>
                </a:solidFill>
              </a:rPr>
              <a:t> for 2021 academic year. The sector is working towards ensuring that 100% Universal coverage is met.  </a:t>
            </a:r>
          </a:p>
          <a:p>
            <a:pPr algn="just"/>
            <a:r>
              <a:rPr lang="en-ZA" sz="2400" b="1" dirty="0">
                <a:solidFill>
                  <a:prstClr val="black"/>
                </a:solidFill>
              </a:rPr>
              <a:t>The LTSM Electronic System</a:t>
            </a:r>
            <a:r>
              <a:rPr lang="en-ZA" sz="2400" dirty="0">
                <a:solidFill>
                  <a:prstClr val="black"/>
                </a:solidFill>
              </a:rPr>
              <a:t> is at 80% development stage to ensure </a:t>
            </a:r>
            <a:r>
              <a:rPr lang="en-ZA" sz="2400" b="1" dirty="0">
                <a:solidFill>
                  <a:prstClr val="black"/>
                </a:solidFill>
              </a:rPr>
              <a:t>procurement, monitoring and retention and retrieval of resources</a:t>
            </a:r>
            <a:r>
              <a:rPr lang="en-ZA" sz="2400" dirty="0">
                <a:solidFill>
                  <a:prstClr val="black"/>
                </a:solidFill>
              </a:rPr>
              <a:t> in provinces, districts and schools.</a:t>
            </a:r>
          </a:p>
          <a:p>
            <a:pPr marL="0" lvl="0" indent="0">
              <a:buNone/>
            </a:pPr>
            <a:endParaRPr lang="en-ZA" dirty="0">
              <a:solidFill>
                <a:prstClr val="black"/>
              </a:solidFill>
            </a:endParaRPr>
          </a:p>
          <a:p>
            <a:pPr lvl="0" algn="just"/>
            <a:endParaRPr lang="en-ZA" dirty="0">
              <a:solidFill>
                <a:prstClr val="black"/>
              </a:solidFill>
            </a:endParaRPr>
          </a:p>
          <a:p>
            <a:pPr marL="0" lvl="0" indent="0">
              <a:buNone/>
            </a:pPr>
            <a:endParaRPr lang="en-US" b="1" u="sng" dirty="0">
              <a:solidFill>
                <a:prstClr val="black"/>
              </a:solidFill>
            </a:endParaRPr>
          </a:p>
          <a:p>
            <a:pPr marL="0" lvl="0" indent="0" algn="just">
              <a:buNone/>
            </a:pPr>
            <a:endParaRPr lang="en-US" dirty="0">
              <a:solidFill>
                <a:prstClr val="black"/>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47</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816155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PROGRAMME 2: GRADES R-9 WORKBOOKS </a:t>
            </a:r>
            <a:br>
              <a:rPr lang="en-ZA" dirty="0"/>
            </a:br>
            <a:r>
              <a:rPr lang="en-ZA" dirty="0"/>
              <a:t>(VOLUME 1)</a:t>
            </a:r>
          </a:p>
        </p:txBody>
      </p:sp>
      <p:sp>
        <p:nvSpPr>
          <p:cNvPr id="3" name="Slide Number Placeholder 2"/>
          <p:cNvSpPr>
            <a:spLocks noGrp="1"/>
          </p:cNvSpPr>
          <p:nvPr>
            <p:ph type="sldNum" sz="quarter" idx="4294967295"/>
          </p:nvPr>
        </p:nvSpPr>
        <p:spPr/>
        <p:txBody>
          <a:bodyPr/>
          <a:lstStyle/>
          <a:p>
            <a:fld id="{E2C0AE55-7E06-4976-960B-3D98813CB3CF}" type="slidenum">
              <a:rPr lang="en-ZA" smtClean="0">
                <a:solidFill>
                  <a:prstClr val="black">
                    <a:tint val="75000"/>
                  </a:prstClr>
                </a:solidFill>
              </a:rPr>
              <a:pPr/>
              <a:t>48</a:t>
            </a:fld>
            <a:endParaRPr lang="en-ZA" dirty="0">
              <a:solidFill>
                <a:prstClr val="black">
                  <a:tint val="75000"/>
                </a:prstClr>
              </a:solidFill>
            </a:endParaRPr>
          </a:p>
        </p:txBody>
      </p:sp>
      <p:sp>
        <p:nvSpPr>
          <p:cNvPr id="4" name="Text Placeholder 3"/>
          <p:cNvSpPr>
            <a:spLocks noGrp="1"/>
          </p:cNvSpPr>
          <p:nvPr>
            <p:ph type="body" sz="quarter" idx="4294967295"/>
          </p:nvPr>
        </p:nvSpPr>
        <p:spPr/>
        <p:txBody>
          <a:bodyPr/>
          <a:lstStyle/>
          <a:p>
            <a:pPr marL="0" indent="0">
              <a:buNone/>
            </a:pPr>
            <a:r>
              <a:rPr lang="en-ZA" dirty="0"/>
              <a:t>Workbooks: 2021 Delivery Status: Volume 1 Grade R,1-9</a:t>
            </a:r>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081575347"/>
              </p:ext>
            </p:extLst>
          </p:nvPr>
        </p:nvGraphicFramePr>
        <p:xfrm>
          <a:off x="0" y="1362914"/>
          <a:ext cx="9144000" cy="4658375"/>
        </p:xfrm>
        <a:graphic>
          <a:graphicData uri="http://schemas.openxmlformats.org/drawingml/2006/table">
            <a:tbl>
              <a:tblPr firstRow="1" bandRow="1">
                <a:tableStyleId>{93296810-A885-4BE3-A3E7-6D5BEEA58F35}</a:tableStyleId>
              </a:tblPr>
              <a:tblGrid>
                <a:gridCol w="1043608">
                  <a:extLst>
                    <a:ext uri="{9D8B030D-6E8A-4147-A177-3AD203B41FA5}">
                      <a16:colId xmlns:a16="http://schemas.microsoft.com/office/drawing/2014/main" val="20000"/>
                    </a:ext>
                  </a:extLst>
                </a:gridCol>
                <a:gridCol w="988392">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tblGrid>
              <a:tr h="1029585">
                <a:tc>
                  <a:txBody>
                    <a:bodyPr/>
                    <a:lstStyle/>
                    <a:p>
                      <a:pPr algn="l"/>
                      <a:r>
                        <a:rPr lang="en-ZA" sz="1400" b="1" dirty="0">
                          <a:latin typeface="+mn-lt"/>
                          <a:cs typeface="Arial" panose="020B0604020202020204" pitchFamily="34" charset="0"/>
                        </a:rPr>
                        <a:t>Province</a:t>
                      </a:r>
                      <a:r>
                        <a:rPr lang="en-ZA" sz="1400" b="1" baseline="0" dirty="0">
                          <a:latin typeface="+mn-lt"/>
                          <a:cs typeface="Arial" panose="020B0604020202020204" pitchFamily="34" charset="0"/>
                        </a:rPr>
                        <a:t>s</a:t>
                      </a:r>
                      <a:endParaRPr lang="en-ZA" sz="1400" b="1" dirty="0">
                        <a:latin typeface="+mn-lt"/>
                        <a:cs typeface="Arial" panose="020B0604020202020204" pitchFamily="34" charset="0"/>
                      </a:endParaRPr>
                    </a:p>
                  </a:txBody>
                  <a:tcPr/>
                </a:tc>
                <a:tc>
                  <a:txBody>
                    <a:bodyPr/>
                    <a:lstStyle/>
                    <a:p>
                      <a:pPr algn="l" fontAlgn="t"/>
                      <a:r>
                        <a:rPr lang="en-ZA" sz="1400" b="1" u="none" strike="noStrike" dirty="0">
                          <a:effectLst/>
                          <a:latin typeface="+mn-lt"/>
                          <a:cs typeface="Arial" panose="020B0604020202020204" pitchFamily="34" charset="0"/>
                        </a:rPr>
                        <a:t>Total Schools Allocated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Total Books Allocated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Schools Dispatched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Books Dispatched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Schools Delivered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Books Delivered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 Schools Delivered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 Books Delivered</a:t>
                      </a:r>
                      <a:endParaRPr lang="en-ZA" sz="1400" b="1" i="0" u="none" strike="noStrike" dirty="0">
                        <a:solidFill>
                          <a:srgbClr val="FFFFFF"/>
                        </a:solidFill>
                        <a:effectLst/>
                        <a:latin typeface="+mn-lt"/>
                        <a:cs typeface="Arial" panose="020B0604020202020204" pitchFamily="34" charset="0"/>
                      </a:endParaRPr>
                    </a:p>
                  </a:txBody>
                  <a:tcPr marL="7620" marR="7620" marT="7620" marB="0"/>
                </a:tc>
                <a:extLst>
                  <a:ext uri="{0D108BD9-81ED-4DB2-BD59-A6C34878D82A}">
                    <a16:rowId xmlns:a16="http://schemas.microsoft.com/office/drawing/2014/main" val="10000"/>
                  </a:ext>
                </a:extLst>
              </a:tr>
              <a:tr h="362879">
                <a:tc>
                  <a:txBody>
                    <a:bodyPr/>
                    <a:lstStyle/>
                    <a:p>
                      <a:pPr algn="l" fontAlgn="b"/>
                      <a:r>
                        <a:rPr lang="en-ZA" sz="1400" b="1" u="none" strike="noStrike" dirty="0">
                          <a:effectLst/>
                          <a:latin typeface="+mn-lt"/>
                          <a:cs typeface="Arial" panose="020B0604020202020204" pitchFamily="34" charset="0"/>
                        </a:rPr>
                        <a:t>EC</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5,147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4,660,025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5,147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4,660,025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5,147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4,660,025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2879">
                <a:tc>
                  <a:txBody>
                    <a:bodyPr/>
                    <a:lstStyle/>
                    <a:p>
                      <a:pPr algn="l" fontAlgn="b"/>
                      <a:r>
                        <a:rPr lang="en-ZA" sz="1400" b="1" u="none" strike="noStrike" dirty="0">
                          <a:effectLst/>
                          <a:latin typeface="+mn-lt"/>
                          <a:cs typeface="Arial" panose="020B0604020202020204" pitchFamily="34" charset="0"/>
                        </a:rPr>
                        <a:t>FS</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1,033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1,830,500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1,033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1,830,500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1,033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1,830,500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2879">
                <a:tc>
                  <a:txBody>
                    <a:bodyPr/>
                    <a:lstStyle/>
                    <a:p>
                      <a:pPr algn="l" fontAlgn="b"/>
                      <a:r>
                        <a:rPr lang="en-ZA" sz="1400" b="1" u="none" strike="noStrike" dirty="0">
                          <a:effectLst/>
                          <a:latin typeface="+mn-lt"/>
                          <a:cs typeface="Arial" panose="020B0604020202020204" pitchFamily="34" charset="0"/>
                        </a:rPr>
                        <a:t>GP</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2,114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5,449,175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2,114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5,449,175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2,114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5,449,175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2879">
                <a:tc>
                  <a:txBody>
                    <a:bodyPr/>
                    <a:lstStyle/>
                    <a:p>
                      <a:pPr algn="l" fontAlgn="b"/>
                      <a:r>
                        <a:rPr lang="en-ZA" sz="1400" b="1" u="none" strike="noStrike" dirty="0">
                          <a:effectLst/>
                          <a:latin typeface="+mn-lt"/>
                          <a:cs typeface="Arial" panose="020B0604020202020204" pitchFamily="34" charset="0"/>
                        </a:rPr>
                        <a:t>KZN</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5,923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7,175,210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5,923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7,175,210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5,923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7,175,210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2879">
                <a:tc>
                  <a:txBody>
                    <a:bodyPr/>
                    <a:lstStyle/>
                    <a:p>
                      <a:pPr algn="l" fontAlgn="b"/>
                      <a:r>
                        <a:rPr lang="en-ZA" sz="1400" b="1" u="none" strike="noStrike" dirty="0">
                          <a:effectLst/>
                          <a:latin typeface="+mn-lt"/>
                          <a:cs typeface="Arial" panose="020B0604020202020204" pitchFamily="34" charset="0"/>
                        </a:rPr>
                        <a:t>LP</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3,704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4,766,070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3,704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4,766,070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3,704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4,766,070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62879">
                <a:tc>
                  <a:txBody>
                    <a:bodyPr/>
                    <a:lstStyle/>
                    <a:p>
                      <a:pPr algn="l" fontAlgn="b"/>
                      <a:r>
                        <a:rPr lang="en-ZA" sz="1400" b="1" u="none" strike="noStrike" dirty="0">
                          <a:effectLst/>
                          <a:latin typeface="+mn-lt"/>
                          <a:cs typeface="Arial" panose="020B0604020202020204" pitchFamily="34" charset="0"/>
                        </a:rPr>
                        <a:t>MP</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1,676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2,951,480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1,676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2,951,480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1,676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2,951,480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62879">
                <a:tc>
                  <a:txBody>
                    <a:bodyPr/>
                    <a:lstStyle/>
                    <a:p>
                      <a:pPr algn="l" fontAlgn="b"/>
                      <a:r>
                        <a:rPr lang="en-ZA" sz="1400" b="1" u="none" strike="noStrike" dirty="0">
                          <a:effectLst/>
                          <a:latin typeface="+mn-lt"/>
                          <a:cs typeface="Arial" panose="020B0604020202020204" pitchFamily="34" charset="0"/>
                        </a:rPr>
                        <a:t>NC</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541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773,200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541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773,200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541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773,200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62879">
                <a:tc>
                  <a:txBody>
                    <a:bodyPr/>
                    <a:lstStyle/>
                    <a:p>
                      <a:pPr algn="l" fontAlgn="b"/>
                      <a:r>
                        <a:rPr lang="en-ZA" sz="1400" b="1" u="none" strike="noStrike" dirty="0">
                          <a:effectLst/>
                          <a:latin typeface="+mn-lt"/>
                          <a:cs typeface="Arial" panose="020B0604020202020204" pitchFamily="34" charset="0"/>
                        </a:rPr>
                        <a:t>NW</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1,438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2,002,225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1,438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2,002,225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1,438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2,002,225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62879">
                <a:tc>
                  <a:txBody>
                    <a:bodyPr/>
                    <a:lstStyle/>
                    <a:p>
                      <a:pPr algn="l" fontAlgn="b"/>
                      <a:r>
                        <a:rPr lang="en-ZA" sz="1400" b="1" u="none" strike="noStrike" dirty="0">
                          <a:effectLst/>
                          <a:latin typeface="+mn-lt"/>
                          <a:cs typeface="Arial" panose="020B0604020202020204" pitchFamily="34" charset="0"/>
                        </a:rPr>
                        <a:t>WC</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1,518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2,844,610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1,518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2,844,610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1,518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2,844,610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62879">
                <a:tc>
                  <a:txBody>
                    <a:bodyPr/>
                    <a:lstStyle/>
                    <a:p>
                      <a:pPr algn="l" fontAlgn="b"/>
                      <a:r>
                        <a:rPr lang="en-ZA" sz="1400" b="1" u="none" strike="noStrike" dirty="0">
                          <a:effectLst/>
                          <a:latin typeface="+mn-lt"/>
                          <a:cs typeface="Arial" panose="020B0604020202020204" pitchFamily="34" charset="0"/>
                        </a:rPr>
                        <a:t>Grand Total</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23,094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32,452,495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23,094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32,452,495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23,094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b="1" dirty="0">
                          <a:solidFill>
                            <a:srgbClr val="000000"/>
                          </a:solidFill>
                          <a:effectLst/>
                          <a:latin typeface="+mn-lt"/>
                          <a:ea typeface="Times New Roman" panose="02020603050405020304" pitchFamily="18" charset="0"/>
                          <a:cs typeface="Calibri" panose="020F0502020204030204" pitchFamily="34" charset="0"/>
                        </a:rPr>
                        <a:t>32,452,495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solidFill>
                            <a:srgbClr val="000000"/>
                          </a:solidFill>
                          <a:effectLst/>
                          <a:latin typeface="+mn-lt"/>
                          <a:ea typeface="Times New Roman" panose="02020603050405020304" pitchFamily="18" charset="0"/>
                          <a:cs typeface="Calibri" panose="020F0502020204030204" pitchFamily="34" charset="0"/>
                        </a:rPr>
                        <a:t>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extLst/>
          </p:nvPr>
        </p:nvGraphicFramePr>
        <p:xfrm>
          <a:off x="5292080" y="6447615"/>
          <a:ext cx="3096344" cy="365761"/>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tblGrid>
              <a:tr h="365761">
                <a:tc>
                  <a:txBody>
                    <a:bodyPr/>
                    <a:lstStyle/>
                    <a:p>
                      <a:r>
                        <a:rPr lang="en-ZA" dirty="0">
                          <a:solidFill>
                            <a:schemeClr val="tx1"/>
                          </a:solidFill>
                        </a:rPr>
                        <a:t>Data Set: 31 March</a:t>
                      </a:r>
                      <a:r>
                        <a:rPr lang="en-ZA" baseline="0" dirty="0">
                          <a:solidFill>
                            <a:schemeClr val="tx1"/>
                          </a:solidFill>
                        </a:rPr>
                        <a:t> 2021</a:t>
                      </a:r>
                      <a:r>
                        <a:rPr lang="en-ZA" dirty="0">
                          <a:solidFill>
                            <a:srgbClr val="FF0000"/>
                          </a:solidFill>
                        </a:rPr>
                        <a:t>	</a:t>
                      </a:r>
                    </a:p>
                  </a:txBody>
                  <a:tcPr>
                    <a:solidFill>
                      <a:schemeClr val="bg1"/>
                    </a:solid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48906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PROGRAMME 2: GRADES R-9 WORKBOOKS (VOLUME 2) </a:t>
            </a:r>
          </a:p>
        </p:txBody>
      </p:sp>
      <p:sp>
        <p:nvSpPr>
          <p:cNvPr id="3" name="Slide Number Placeholder 2"/>
          <p:cNvSpPr>
            <a:spLocks noGrp="1"/>
          </p:cNvSpPr>
          <p:nvPr>
            <p:ph type="sldNum" sz="quarter" idx="4294967295"/>
          </p:nvPr>
        </p:nvSpPr>
        <p:spPr/>
        <p:txBody>
          <a:bodyPr/>
          <a:lstStyle/>
          <a:p>
            <a:fld id="{E2C0AE55-7E06-4976-960B-3D98813CB3CF}" type="slidenum">
              <a:rPr lang="en-ZA" smtClean="0">
                <a:solidFill>
                  <a:prstClr val="black">
                    <a:tint val="75000"/>
                  </a:prstClr>
                </a:solidFill>
              </a:rPr>
              <a:pPr/>
              <a:t>49</a:t>
            </a:fld>
            <a:endParaRPr lang="en-ZA" dirty="0">
              <a:solidFill>
                <a:prstClr val="black">
                  <a:tint val="75000"/>
                </a:prstClr>
              </a:solidFill>
            </a:endParaRPr>
          </a:p>
        </p:txBody>
      </p:sp>
      <p:sp>
        <p:nvSpPr>
          <p:cNvPr id="4" name="Text Placeholder 3"/>
          <p:cNvSpPr>
            <a:spLocks noGrp="1"/>
          </p:cNvSpPr>
          <p:nvPr>
            <p:ph type="body" sz="quarter" idx="4294967295"/>
          </p:nvPr>
        </p:nvSpPr>
        <p:spPr/>
        <p:txBody>
          <a:bodyPr/>
          <a:lstStyle/>
          <a:p>
            <a:r>
              <a:rPr lang="en-ZA" dirty="0"/>
              <a:t>Workbooks 2021 Delivery Status Volume 2 Grade 1-9</a:t>
            </a:r>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735824802"/>
              </p:ext>
            </p:extLst>
          </p:nvPr>
        </p:nvGraphicFramePr>
        <p:xfrm>
          <a:off x="0" y="1293696"/>
          <a:ext cx="9252522" cy="4727591"/>
        </p:xfrm>
        <a:graphic>
          <a:graphicData uri="http://schemas.openxmlformats.org/drawingml/2006/table">
            <a:tbl>
              <a:tblPr firstRow="1" bandRow="1">
                <a:tableStyleId>{93296810-A885-4BE3-A3E7-6D5BEEA58F35}</a:tableStyleId>
              </a:tblPr>
              <a:tblGrid>
                <a:gridCol w="1028058">
                  <a:extLst>
                    <a:ext uri="{9D8B030D-6E8A-4147-A177-3AD203B41FA5}">
                      <a16:colId xmlns:a16="http://schemas.microsoft.com/office/drawing/2014/main" val="20000"/>
                    </a:ext>
                  </a:extLst>
                </a:gridCol>
                <a:gridCol w="1028058">
                  <a:extLst>
                    <a:ext uri="{9D8B030D-6E8A-4147-A177-3AD203B41FA5}">
                      <a16:colId xmlns:a16="http://schemas.microsoft.com/office/drawing/2014/main" val="20009"/>
                    </a:ext>
                  </a:extLst>
                </a:gridCol>
                <a:gridCol w="1028058">
                  <a:extLst>
                    <a:ext uri="{9D8B030D-6E8A-4147-A177-3AD203B41FA5}">
                      <a16:colId xmlns:a16="http://schemas.microsoft.com/office/drawing/2014/main" val="20002"/>
                    </a:ext>
                  </a:extLst>
                </a:gridCol>
                <a:gridCol w="1028058">
                  <a:extLst>
                    <a:ext uri="{9D8B030D-6E8A-4147-A177-3AD203B41FA5}">
                      <a16:colId xmlns:a16="http://schemas.microsoft.com/office/drawing/2014/main" val="20003"/>
                    </a:ext>
                  </a:extLst>
                </a:gridCol>
                <a:gridCol w="1028058">
                  <a:extLst>
                    <a:ext uri="{9D8B030D-6E8A-4147-A177-3AD203B41FA5}">
                      <a16:colId xmlns:a16="http://schemas.microsoft.com/office/drawing/2014/main" val="20004"/>
                    </a:ext>
                  </a:extLst>
                </a:gridCol>
                <a:gridCol w="1028058">
                  <a:extLst>
                    <a:ext uri="{9D8B030D-6E8A-4147-A177-3AD203B41FA5}">
                      <a16:colId xmlns:a16="http://schemas.microsoft.com/office/drawing/2014/main" val="20005"/>
                    </a:ext>
                  </a:extLst>
                </a:gridCol>
                <a:gridCol w="1028058">
                  <a:extLst>
                    <a:ext uri="{9D8B030D-6E8A-4147-A177-3AD203B41FA5}">
                      <a16:colId xmlns:a16="http://schemas.microsoft.com/office/drawing/2014/main" val="20006"/>
                    </a:ext>
                  </a:extLst>
                </a:gridCol>
                <a:gridCol w="1028058">
                  <a:extLst>
                    <a:ext uri="{9D8B030D-6E8A-4147-A177-3AD203B41FA5}">
                      <a16:colId xmlns:a16="http://schemas.microsoft.com/office/drawing/2014/main" val="20007"/>
                    </a:ext>
                  </a:extLst>
                </a:gridCol>
                <a:gridCol w="1028058">
                  <a:extLst>
                    <a:ext uri="{9D8B030D-6E8A-4147-A177-3AD203B41FA5}">
                      <a16:colId xmlns:a16="http://schemas.microsoft.com/office/drawing/2014/main" val="20008"/>
                    </a:ext>
                  </a:extLst>
                </a:gridCol>
              </a:tblGrid>
              <a:tr h="1044881">
                <a:tc>
                  <a:txBody>
                    <a:bodyPr/>
                    <a:lstStyle/>
                    <a:p>
                      <a:pPr algn="l"/>
                      <a:r>
                        <a:rPr lang="en-ZA" sz="1400" b="1" dirty="0">
                          <a:latin typeface="+mn-lt"/>
                          <a:cs typeface="Arial" panose="020B0604020202020204" pitchFamily="34" charset="0"/>
                        </a:rPr>
                        <a:t>Provinces </a:t>
                      </a:r>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Total Schools Allocated</a:t>
                      </a:r>
                      <a:endParaRPr lang="en-ZA" sz="1400" b="1" i="0" u="none" strike="noStrike" dirty="0">
                        <a:solidFill>
                          <a:srgbClr val="FFFFFF"/>
                        </a:solidFill>
                        <a:effectLst/>
                        <a:latin typeface="+mn-lt"/>
                        <a:cs typeface="Arial" panose="020B0604020202020204" pitchFamily="34" charset="0"/>
                      </a:endParaRPr>
                    </a:p>
                    <a:p>
                      <a:pPr algn="l" fontAlgn="t"/>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Total Books Allocated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Schools Dispatched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Books Dispatched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Schools Delivered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Books Delivered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 Schools Delivered</a:t>
                      </a:r>
                      <a:endParaRPr lang="en-ZA" sz="1400" b="1" i="0" u="none" strike="noStrike" dirty="0">
                        <a:solidFill>
                          <a:srgbClr val="FFFFFF"/>
                        </a:solidFill>
                        <a:effectLst/>
                        <a:latin typeface="+mn-lt"/>
                        <a:cs typeface="Arial" panose="020B0604020202020204" pitchFamily="34" charset="0"/>
                      </a:endParaRPr>
                    </a:p>
                  </a:txBody>
                  <a:tcPr marL="7620" marR="7620" marT="7620" marB="0"/>
                </a:tc>
                <a:tc>
                  <a:txBody>
                    <a:bodyPr/>
                    <a:lstStyle/>
                    <a:p>
                      <a:pPr algn="l" fontAlgn="t"/>
                      <a:r>
                        <a:rPr lang="en-ZA" sz="1400" b="1" u="none" strike="noStrike" dirty="0">
                          <a:effectLst/>
                          <a:latin typeface="+mn-lt"/>
                          <a:cs typeface="Arial" panose="020B0604020202020204" pitchFamily="34" charset="0"/>
                        </a:rPr>
                        <a:t>% Books Delivered</a:t>
                      </a:r>
                      <a:endParaRPr lang="en-ZA" sz="1400" b="1" i="0" u="none" strike="noStrike" dirty="0">
                        <a:solidFill>
                          <a:srgbClr val="FFFFFF"/>
                        </a:solidFill>
                        <a:effectLst/>
                        <a:latin typeface="+mn-lt"/>
                        <a:cs typeface="Arial" panose="020B0604020202020204" pitchFamily="34" charset="0"/>
                      </a:endParaRPr>
                    </a:p>
                  </a:txBody>
                  <a:tcPr marL="7620" marR="7620" marT="7620" marB="0"/>
                </a:tc>
                <a:extLst>
                  <a:ext uri="{0D108BD9-81ED-4DB2-BD59-A6C34878D82A}">
                    <a16:rowId xmlns:a16="http://schemas.microsoft.com/office/drawing/2014/main" val="10000"/>
                  </a:ext>
                </a:extLst>
              </a:tr>
              <a:tr h="368271">
                <a:tc>
                  <a:txBody>
                    <a:bodyPr/>
                    <a:lstStyle/>
                    <a:p>
                      <a:pPr algn="l" fontAlgn="b"/>
                      <a:r>
                        <a:rPr lang="en-ZA" sz="1400" b="1" u="none" strike="noStrike" dirty="0">
                          <a:effectLst/>
                          <a:latin typeface="+mn-lt"/>
                          <a:cs typeface="Arial" panose="020B0604020202020204" pitchFamily="34" charset="0"/>
                        </a:rPr>
                        <a:t>EC</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5,139</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4,082,925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5,139</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4,082,925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5,139</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4,082,925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1"/>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FS</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1,032</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1,646,525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1,032</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1,646,525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1,032</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1,646,525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10"/>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GP</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2,098</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4,850,245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2,098</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4,850,245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2,098</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4,850,245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2"/>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KZN</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5,878</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6,236,090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5,878</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6,236,090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5,878</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6,236,090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3"/>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LP</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3,700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4,212,485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3,700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4,212,485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3,700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4,212,485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4"/>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MP</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1,625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2,578,935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1,625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2,578,935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1,625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2,578,935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5"/>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NC</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541</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678,200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541</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678,200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541</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678,200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6"/>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NW</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1,422</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1,778,315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1,422</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1,778,315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1,422</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1,778,315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7"/>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effectLst/>
                          <a:latin typeface="+mn-lt"/>
                          <a:cs typeface="Arial" panose="020B0604020202020204" pitchFamily="34" charset="0"/>
                        </a:rPr>
                        <a:t>WC</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1,505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2,510,880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1,505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2,510,880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1,505</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2,510,880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8"/>
                  </a:ext>
                </a:extLst>
              </a:tr>
              <a:tr h="36827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1" dirty="0">
                          <a:effectLst/>
                          <a:latin typeface="+mn-lt"/>
                          <a:ea typeface="Calibri" panose="020F0502020204030204" pitchFamily="34" charset="0"/>
                          <a:cs typeface="Times New Roman" panose="02020603050405020304" pitchFamily="18" charset="0"/>
                        </a:rPr>
                        <a:t>Grand Total</a:t>
                      </a:r>
                      <a:endParaRPr lang="en-ZA" sz="1400" b="1" i="0" u="none" strike="noStrike" dirty="0">
                        <a:solidFill>
                          <a:srgbClr val="000000"/>
                        </a:solidFill>
                        <a:effectLst/>
                        <a:latin typeface="+mn-lt"/>
                        <a:cs typeface="Arial" panose="020B0604020202020204" pitchFamily="34" charset="0"/>
                      </a:endParaRPr>
                    </a:p>
                  </a:txBody>
                  <a:tcPr marL="7620" marR="7620" marT="762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22,940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28,574,600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22,940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28,574,600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22,940</a:t>
                      </a:r>
                    </a:p>
                  </a:txBody>
                  <a:tcPr marL="68580" marR="68580" marT="0" marB="0"/>
                </a:tc>
                <a:tc>
                  <a:txBody>
                    <a:bodyPr/>
                    <a:lstStyle/>
                    <a:p>
                      <a:pPr marL="0" marR="0" algn="l">
                        <a:lnSpc>
                          <a:spcPct val="107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28,574,600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100%</a:t>
                      </a:r>
                    </a:p>
                  </a:txBody>
                  <a:tcPr marL="68580" marR="68580" marT="0" marB="0"/>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nvPr>
        </p:nvGraphicFramePr>
        <p:xfrm>
          <a:off x="5940152" y="6486204"/>
          <a:ext cx="3024335" cy="327172"/>
        </p:xfrm>
        <a:graphic>
          <a:graphicData uri="http://schemas.openxmlformats.org/drawingml/2006/table">
            <a:tbl>
              <a:tblPr firstRow="1" bandRow="1">
                <a:tableStyleId>{5C22544A-7EE6-4342-B048-85BDC9FD1C3A}</a:tableStyleId>
              </a:tblPr>
              <a:tblGrid>
                <a:gridCol w="3024335">
                  <a:extLst>
                    <a:ext uri="{9D8B030D-6E8A-4147-A177-3AD203B41FA5}">
                      <a16:colId xmlns:a16="http://schemas.microsoft.com/office/drawing/2014/main" val="20000"/>
                    </a:ext>
                  </a:extLst>
                </a:gridCol>
              </a:tblGrid>
              <a:tr h="327172">
                <a:tc>
                  <a:txBody>
                    <a:bodyPr/>
                    <a:lstStyle/>
                    <a:p>
                      <a:pPr algn="l" fontAlgn="b"/>
                      <a:r>
                        <a:rPr lang="en-ZA" sz="1800" b="0" i="0" u="none" strike="noStrike" dirty="0">
                          <a:solidFill>
                            <a:schemeClr val="tx1"/>
                          </a:solidFill>
                          <a:effectLst/>
                          <a:latin typeface="Calibri" panose="020F0502020204030204" pitchFamily="34" charset="0"/>
                        </a:rPr>
                        <a:t>Data Set: 31 March 2021</a:t>
                      </a:r>
                    </a:p>
                  </a:txBody>
                  <a:tcPr marL="7620" marR="7620" marT="7620" marB="0" anchor="b">
                    <a:solidFill>
                      <a:schemeClr val="bg1"/>
                    </a:solid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34421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MAJOR HIGHLIGHTS…</a:t>
            </a:r>
          </a:p>
        </p:txBody>
      </p:sp>
      <p:sp>
        <p:nvSpPr>
          <p:cNvPr id="5" name="Content Placeholder 4"/>
          <p:cNvSpPr>
            <a:spLocks noGrp="1"/>
          </p:cNvSpPr>
          <p:nvPr>
            <p:ph idx="1"/>
          </p:nvPr>
        </p:nvSpPr>
        <p:spPr>
          <a:xfrm>
            <a:off x="0" y="908720"/>
            <a:ext cx="9144000" cy="5217444"/>
          </a:xfrm>
        </p:spPr>
        <p:txBody>
          <a:bodyPr>
            <a:normAutofit/>
          </a:bodyPr>
          <a:lstStyle/>
          <a:p>
            <a:pPr algn="just"/>
            <a:r>
              <a:rPr lang="en-ZA" sz="2000" b="1" dirty="0"/>
              <a:t>The Combined 2020 November Examination Results</a:t>
            </a:r>
            <a:r>
              <a:rPr lang="en-ZA" sz="2000" dirty="0"/>
              <a:t>: </a:t>
            </a:r>
            <a:r>
              <a:rPr lang="en-US" sz="2000" dirty="0"/>
              <a:t>Despite the </a:t>
            </a:r>
            <a:r>
              <a:rPr lang="en-US" sz="2000" b="1" dirty="0"/>
              <a:t>challenges posed</a:t>
            </a:r>
            <a:r>
              <a:rPr lang="en-US" sz="2000" dirty="0"/>
              <a:t> by the COVID-19 pandemic and against all odds, the Class of 2020 </a:t>
            </a:r>
            <a:r>
              <a:rPr lang="en-US" sz="2000" b="1" dirty="0"/>
              <a:t>persevered</a:t>
            </a:r>
            <a:r>
              <a:rPr lang="en-US" sz="2000" dirty="0"/>
              <a:t> and </a:t>
            </a:r>
            <a:r>
              <a:rPr lang="en-US" sz="2000" b="1" dirty="0"/>
              <a:t>ensured</a:t>
            </a:r>
            <a:r>
              <a:rPr lang="en-US" sz="2000" dirty="0"/>
              <a:t> that more than 75% of candidates </a:t>
            </a:r>
            <a:r>
              <a:rPr lang="en-US" sz="2000" b="1" dirty="0"/>
              <a:t>attained</a:t>
            </a:r>
            <a:r>
              <a:rPr lang="en-US" sz="2000" dirty="0"/>
              <a:t> the </a:t>
            </a:r>
            <a:r>
              <a:rPr lang="en-US" sz="2000" b="1" dirty="0"/>
              <a:t>National Senior Certificate (NSC).</a:t>
            </a:r>
          </a:p>
          <a:p>
            <a:pPr lvl="0" algn="just"/>
            <a:r>
              <a:rPr lang="en-ZA" sz="2000" dirty="0">
                <a:solidFill>
                  <a:prstClr val="black"/>
                </a:solidFill>
              </a:rPr>
              <a:t>On 22 February 2021, the Minister Mrs Angie Motshekga, MP </a:t>
            </a:r>
            <a:r>
              <a:rPr lang="en-ZA" sz="2000" b="1" dirty="0">
                <a:solidFill>
                  <a:prstClr val="black"/>
                </a:solidFill>
              </a:rPr>
              <a:t>released</a:t>
            </a:r>
            <a:r>
              <a:rPr lang="en-ZA" sz="2000" dirty="0">
                <a:solidFill>
                  <a:prstClr val="black"/>
                </a:solidFill>
              </a:rPr>
              <a:t> the </a:t>
            </a:r>
            <a:r>
              <a:rPr lang="en-ZA" sz="2000" b="1" dirty="0">
                <a:solidFill>
                  <a:prstClr val="black"/>
                </a:solidFill>
              </a:rPr>
              <a:t>NSC results </a:t>
            </a:r>
            <a:r>
              <a:rPr lang="en-ZA" sz="2000" dirty="0">
                <a:solidFill>
                  <a:prstClr val="black"/>
                </a:solidFill>
              </a:rPr>
              <a:t>with overall </a:t>
            </a:r>
            <a:r>
              <a:rPr lang="en-ZA" sz="2000" b="1" dirty="0">
                <a:solidFill>
                  <a:prstClr val="black"/>
                </a:solidFill>
              </a:rPr>
              <a:t>pass rate at 76.2%, </a:t>
            </a:r>
            <a:r>
              <a:rPr lang="en-ZA" sz="2000" dirty="0">
                <a:solidFill>
                  <a:prstClr val="black"/>
                </a:solidFill>
              </a:rPr>
              <a:t>which is a </a:t>
            </a:r>
            <a:r>
              <a:rPr lang="en-ZA" sz="2000" b="1" dirty="0">
                <a:solidFill>
                  <a:prstClr val="black"/>
                </a:solidFill>
              </a:rPr>
              <a:t>5.1% decline </a:t>
            </a:r>
            <a:r>
              <a:rPr lang="en-ZA" sz="2000" dirty="0">
                <a:solidFill>
                  <a:prstClr val="black"/>
                </a:solidFill>
              </a:rPr>
              <a:t>from the </a:t>
            </a:r>
            <a:r>
              <a:rPr lang="en-ZA" sz="2000" b="1" dirty="0">
                <a:solidFill>
                  <a:prstClr val="black"/>
                </a:solidFill>
              </a:rPr>
              <a:t>81.3% achieved </a:t>
            </a:r>
            <a:r>
              <a:rPr lang="en-ZA" sz="2000" dirty="0">
                <a:solidFill>
                  <a:prstClr val="black"/>
                </a:solidFill>
              </a:rPr>
              <a:t>in 2019.  </a:t>
            </a:r>
          </a:p>
          <a:p>
            <a:pPr algn="just">
              <a:lnSpc>
                <a:spcPct val="115000"/>
              </a:lnSpc>
              <a:spcAft>
                <a:spcPts val="1200"/>
              </a:spcAft>
            </a:pPr>
            <a:r>
              <a:rPr lang="en-ZA" sz="2000" b="1" dirty="0">
                <a:ea typeface="Times New Roman" panose="02020603050405020304" pitchFamily="18" charset="0"/>
              </a:rPr>
              <a:t>The overall number of candidates </a:t>
            </a:r>
            <a:r>
              <a:rPr lang="en-ZA" sz="2000" dirty="0">
                <a:ea typeface="Times New Roman" panose="02020603050405020304" pitchFamily="18" charset="0"/>
              </a:rPr>
              <a:t>who </a:t>
            </a:r>
            <a:r>
              <a:rPr lang="en-ZA" sz="2000" b="1" dirty="0">
                <a:ea typeface="Times New Roman" panose="02020603050405020304" pitchFamily="18" charset="0"/>
              </a:rPr>
              <a:t>achieved Bachelor passes</a:t>
            </a:r>
            <a:r>
              <a:rPr lang="en-ZA" sz="2000" dirty="0">
                <a:ea typeface="Times New Roman" panose="02020603050405020304" pitchFamily="18" charset="0"/>
              </a:rPr>
              <a:t> in 2020 is </a:t>
            </a:r>
            <a:r>
              <a:rPr lang="en-ZA" sz="2000" b="1" dirty="0">
                <a:ea typeface="Times New Roman" panose="02020603050405020304" pitchFamily="18" charset="0"/>
              </a:rPr>
              <a:t>210 820, </a:t>
            </a:r>
            <a:r>
              <a:rPr lang="en-ZA" sz="2000" dirty="0">
                <a:ea typeface="Times New Roman" panose="02020603050405020304" pitchFamily="18" charset="0"/>
              </a:rPr>
              <a:t>an </a:t>
            </a:r>
            <a:r>
              <a:rPr lang="en-ZA" sz="2000" b="1" dirty="0">
                <a:ea typeface="Times New Roman" panose="02020603050405020304" pitchFamily="18" charset="0"/>
              </a:rPr>
              <a:t>improvement</a:t>
            </a:r>
            <a:r>
              <a:rPr lang="en-ZA" sz="2000" dirty="0">
                <a:ea typeface="Times New Roman" panose="02020603050405020304" pitchFamily="18" charset="0"/>
              </a:rPr>
              <a:t> of </a:t>
            </a:r>
            <a:r>
              <a:rPr lang="en-ZA" sz="2000" b="1" dirty="0">
                <a:ea typeface="Times New Roman" panose="02020603050405020304" pitchFamily="18" charset="0"/>
              </a:rPr>
              <a:t>13.3%</a:t>
            </a:r>
            <a:r>
              <a:rPr lang="en-ZA" sz="2000" dirty="0">
                <a:ea typeface="Times New Roman" panose="02020603050405020304" pitchFamily="18" charset="0"/>
              </a:rPr>
              <a:t> from 2019. This represents </a:t>
            </a:r>
            <a:r>
              <a:rPr lang="en-ZA" sz="2000" b="1" dirty="0">
                <a:ea typeface="Times New Roman" panose="02020603050405020304" pitchFamily="18" charset="0"/>
              </a:rPr>
              <a:t>36.4%</a:t>
            </a:r>
            <a:r>
              <a:rPr lang="en-ZA" sz="2000" dirty="0">
                <a:ea typeface="Times New Roman" panose="02020603050405020304" pitchFamily="18" charset="0"/>
              </a:rPr>
              <a:t> of the total number of candidates, who wrote the 2020 NSC exams. </a:t>
            </a:r>
          </a:p>
          <a:p>
            <a:pPr algn="just">
              <a:lnSpc>
                <a:spcPct val="115000"/>
              </a:lnSpc>
              <a:spcAft>
                <a:spcPts val="1200"/>
              </a:spcAft>
            </a:pPr>
            <a:r>
              <a:rPr lang="en-GB" sz="2000" b="1" dirty="0">
                <a:solidFill>
                  <a:prstClr val="black"/>
                </a:solidFill>
              </a:rPr>
              <a:t>74 165 more learners </a:t>
            </a:r>
            <a:r>
              <a:rPr lang="en-GB" sz="2000" dirty="0">
                <a:solidFill>
                  <a:prstClr val="black"/>
                </a:solidFill>
              </a:rPr>
              <a:t>wrote the 2020 NSC examination compared to 2019</a:t>
            </a:r>
          </a:p>
          <a:p>
            <a:pPr algn="just">
              <a:spcAft>
                <a:spcPts val="1200"/>
              </a:spcAft>
            </a:pPr>
            <a:r>
              <a:rPr lang="en-GB" sz="2000" dirty="0">
                <a:solidFill>
                  <a:prstClr val="black"/>
                </a:solidFill>
              </a:rPr>
              <a:t> </a:t>
            </a:r>
            <a:r>
              <a:rPr lang="en-GB" sz="2000" b="1" dirty="0">
                <a:solidFill>
                  <a:prstClr val="black"/>
                </a:solidFill>
              </a:rPr>
              <a:t>440 702 candidates attained a NSC</a:t>
            </a:r>
            <a:r>
              <a:rPr lang="en-GB" sz="2000" dirty="0">
                <a:solidFill>
                  <a:prstClr val="black"/>
                </a:solidFill>
              </a:rPr>
              <a:t>, an </a:t>
            </a:r>
            <a:r>
              <a:rPr lang="en-GB" sz="2000" b="1" dirty="0">
                <a:solidFill>
                  <a:prstClr val="black"/>
                </a:solidFill>
              </a:rPr>
              <a:t>increase of 30 796 </a:t>
            </a:r>
            <a:r>
              <a:rPr lang="en-GB" sz="2000" dirty="0">
                <a:solidFill>
                  <a:prstClr val="black"/>
                </a:solidFill>
              </a:rPr>
              <a:t>from 2019</a:t>
            </a:r>
          </a:p>
          <a:p>
            <a:pPr algn="just">
              <a:spcAft>
                <a:spcPts val="1200"/>
              </a:spcAft>
            </a:pPr>
            <a:r>
              <a:rPr lang="en-GB" sz="2000" b="1" dirty="0">
                <a:solidFill>
                  <a:prstClr val="black"/>
                </a:solidFill>
              </a:rPr>
              <a:t>24 762 </a:t>
            </a:r>
            <a:r>
              <a:rPr lang="en-GB" sz="2000" dirty="0">
                <a:solidFill>
                  <a:prstClr val="black"/>
                </a:solidFill>
              </a:rPr>
              <a:t>more candidates </a:t>
            </a:r>
            <a:r>
              <a:rPr lang="en-GB" sz="2000" b="1" dirty="0">
                <a:solidFill>
                  <a:prstClr val="black"/>
                </a:solidFill>
              </a:rPr>
              <a:t>attained admission to Bachelor Studies </a:t>
            </a:r>
            <a:r>
              <a:rPr lang="en-GB" sz="2000" dirty="0">
                <a:solidFill>
                  <a:prstClr val="black"/>
                </a:solidFill>
              </a:rPr>
              <a:t>compared to 2019</a:t>
            </a:r>
          </a:p>
          <a:p>
            <a:pPr marL="0" indent="0" algn="just">
              <a:spcAft>
                <a:spcPts val="1200"/>
              </a:spcAft>
              <a:buNone/>
            </a:pPr>
            <a:endParaRPr lang="en-ZA" sz="2000" dirty="0">
              <a:solidFill>
                <a:prstClr val="black"/>
              </a:solidFill>
            </a:endParaRPr>
          </a:p>
          <a:p>
            <a:pPr marL="0" lvl="0" indent="0">
              <a:buNone/>
            </a:pPr>
            <a:endParaRPr lang="en-US" sz="20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5</a:t>
            </a:fld>
            <a:endParaRPr lang="en-ZA" dirty="0"/>
          </a:p>
        </p:txBody>
      </p:sp>
      <p:pic>
        <p:nvPicPr>
          <p:cNvPr id="6" name="Picture 5"/>
          <p:cNvPicPr>
            <a:picLocks noChangeAspect="1"/>
          </p:cNvPicPr>
          <p:nvPr/>
        </p:nvPicPr>
        <p:blipFill>
          <a:blip r:embed="rId3" cstate="print"/>
          <a:stretch>
            <a:fillRect/>
          </a:stretch>
        </p:blipFill>
        <p:spPr>
          <a:xfrm>
            <a:off x="0" y="6237313"/>
            <a:ext cx="1691680" cy="620688"/>
          </a:xfrm>
          <a:prstGeom prst="rect">
            <a:avLst/>
          </a:prstGeom>
        </p:spPr>
      </p:pic>
    </p:spTree>
    <p:extLst>
      <p:ext uri="{BB962C8B-B14F-4D97-AF65-F5344CB8AC3E}">
        <p14:creationId xmlns:p14="http://schemas.microsoft.com/office/powerpoint/2010/main" val="3422585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2 …</a:t>
            </a:r>
          </a:p>
        </p:txBody>
      </p:sp>
      <p:sp>
        <p:nvSpPr>
          <p:cNvPr id="7" name="Content Placeholder 6"/>
          <p:cNvSpPr>
            <a:spLocks noGrp="1"/>
          </p:cNvSpPr>
          <p:nvPr>
            <p:ph idx="1"/>
          </p:nvPr>
        </p:nvSpPr>
        <p:spPr>
          <a:xfrm>
            <a:off x="251520" y="883770"/>
            <a:ext cx="8712968" cy="5217444"/>
          </a:xfrm>
        </p:spPr>
        <p:txBody>
          <a:bodyPr>
            <a:normAutofit/>
          </a:bodyPr>
          <a:lstStyle/>
          <a:p>
            <a:pPr marL="0" lvl="0" indent="0">
              <a:buNone/>
            </a:pPr>
            <a:r>
              <a:rPr lang="en-ZA" sz="2400" b="1" u="sng" dirty="0">
                <a:solidFill>
                  <a:prstClr val="black"/>
                </a:solidFill>
              </a:rPr>
              <a:t>Early Childhood Development (ECD)</a:t>
            </a:r>
            <a:endParaRPr lang="en-ZA" sz="2400" b="1" u="sng" dirty="0"/>
          </a:p>
          <a:p>
            <a:r>
              <a:rPr lang="en-ZA" sz="2400" b="1" dirty="0">
                <a:ea typeface="Times New Roman" panose="02020603050405020304" pitchFamily="18" charset="0"/>
                <a:cs typeface="Calibri" panose="020F0502020204030204" pitchFamily="34" charset="0"/>
              </a:rPr>
              <a:t> </a:t>
            </a:r>
            <a:r>
              <a:rPr lang="en-US" sz="2400" b="1" dirty="0">
                <a:ea typeface="Times New Roman" panose="02020603050405020304" pitchFamily="18" charset="0"/>
                <a:cs typeface="Arial" panose="020B0604020202020204" pitchFamily="34" charset="0"/>
              </a:rPr>
              <a:t>A draft booklet </a:t>
            </a:r>
            <a:r>
              <a:rPr lang="en-US" sz="2400" dirty="0">
                <a:ea typeface="Times New Roman" panose="02020603050405020304" pitchFamily="18" charset="0"/>
                <a:cs typeface="Arial" panose="020B0604020202020204" pitchFamily="34" charset="0"/>
              </a:rPr>
              <a:t>on the </a:t>
            </a:r>
            <a:r>
              <a:rPr lang="en-US" sz="2400" i="1" dirty="0">
                <a:ea typeface="Times New Roman" panose="02020603050405020304" pitchFamily="18" charset="0"/>
                <a:cs typeface="Arial" panose="020B0604020202020204" pitchFamily="34" charset="0"/>
              </a:rPr>
              <a:t>Understanding of Qualifications in ECD</a:t>
            </a:r>
            <a:r>
              <a:rPr lang="en-US" sz="2400" dirty="0">
                <a:ea typeface="Times New Roman" panose="02020603050405020304" pitchFamily="18" charset="0"/>
                <a:cs typeface="Arial" panose="020B0604020202020204" pitchFamily="34" charset="0"/>
              </a:rPr>
              <a:t> has been developed for the ECD practitioners and circulated for comments;</a:t>
            </a:r>
            <a:endParaRPr lang="en-US" sz="2400" dirty="0">
              <a:cs typeface="Arial" panose="020B0604020202020204" pitchFamily="34" charset="0"/>
            </a:endParaRPr>
          </a:p>
          <a:p>
            <a:r>
              <a:rPr lang="en-US" sz="2400" b="1" dirty="0">
                <a:cs typeface="Arial" panose="020B0604020202020204" pitchFamily="34" charset="0"/>
              </a:rPr>
              <a:t>ECD Function Shift: </a:t>
            </a:r>
            <a:r>
              <a:rPr lang="en-US" sz="2400" dirty="0">
                <a:cs typeface="Arial" panose="020B0604020202020204" pitchFamily="34" charset="0"/>
              </a:rPr>
              <a:t>Final Proclamations certified by the Office of the Chief State Law Advisor (OCSLA) has been </a:t>
            </a:r>
            <a:r>
              <a:rPr lang="en-US" sz="2400" b="1" dirty="0">
                <a:cs typeface="Arial" panose="020B0604020202020204" pitchFamily="34" charset="0"/>
              </a:rPr>
              <a:t>implemented;</a:t>
            </a:r>
          </a:p>
          <a:p>
            <a:r>
              <a:rPr lang="en-US" sz="2400" b="1" dirty="0">
                <a:cs typeface="Arial" panose="020B0604020202020204" pitchFamily="34" charset="0"/>
              </a:rPr>
              <a:t>Proclamations translated </a:t>
            </a:r>
            <a:r>
              <a:rPr lang="en-US" sz="2400" dirty="0">
                <a:cs typeface="Arial" panose="020B0604020202020204" pitchFamily="34" charset="0"/>
              </a:rPr>
              <a:t>into </a:t>
            </a:r>
            <a:r>
              <a:rPr lang="en-US" sz="2400" b="1" dirty="0">
                <a:cs typeface="Arial" panose="020B0604020202020204" pitchFamily="34" charset="0"/>
              </a:rPr>
              <a:t>ten (10) of the 11 languages;</a:t>
            </a:r>
            <a:endParaRPr lang="en-ZA" sz="2400" b="1" u="sng" dirty="0"/>
          </a:p>
          <a:p>
            <a:pPr lvl="0"/>
            <a:r>
              <a:rPr lang="en-US" sz="2400" b="1" dirty="0">
                <a:cs typeface="Arial" panose="020B0604020202020204" pitchFamily="34" charset="0"/>
              </a:rPr>
              <a:t>A Memorandum of Understanding (MoU) </a:t>
            </a:r>
            <a:r>
              <a:rPr lang="en-US" sz="2400" dirty="0">
                <a:cs typeface="Arial" panose="020B0604020202020204" pitchFamily="34" charset="0"/>
              </a:rPr>
              <a:t>between the DBE and Department of Social Development (DSD) </a:t>
            </a:r>
            <a:r>
              <a:rPr lang="en-US" sz="2400" b="1" dirty="0">
                <a:cs typeface="Arial" panose="020B0604020202020204" pitchFamily="34" charset="0"/>
              </a:rPr>
              <a:t>drafted</a:t>
            </a:r>
            <a:r>
              <a:rPr lang="en-US" sz="2400" dirty="0">
                <a:cs typeface="Arial" panose="020B0604020202020204" pitchFamily="34" charset="0"/>
              </a:rPr>
              <a:t> to regulate the transition period in 2021;</a:t>
            </a:r>
          </a:p>
          <a:p>
            <a:pPr lvl="0"/>
            <a:r>
              <a:rPr lang="en-US" sz="2400" b="1" dirty="0">
                <a:cs typeface="Arial" panose="020B0604020202020204" pitchFamily="34" charset="0"/>
              </a:rPr>
              <a:t>A joint briefing </a:t>
            </a:r>
            <a:r>
              <a:rPr lang="en-US" sz="2400" dirty="0">
                <a:cs typeface="Arial" panose="020B0604020202020204" pitchFamily="34" charset="0"/>
              </a:rPr>
              <a:t>was held with the Portfolio Committees </a:t>
            </a:r>
            <a:r>
              <a:rPr lang="en-US" sz="2400" b="1" dirty="0">
                <a:cs typeface="Arial" panose="020B0604020202020204" pitchFamily="34" charset="0"/>
              </a:rPr>
              <a:t>responsible</a:t>
            </a:r>
            <a:r>
              <a:rPr lang="en-US" sz="2400" dirty="0">
                <a:cs typeface="Arial" panose="020B0604020202020204" pitchFamily="34" charset="0"/>
              </a:rPr>
              <a:t> for DBE and DSD on 16 March 2021.</a:t>
            </a:r>
          </a:p>
          <a:p>
            <a:pPr algn="just">
              <a:lnSpc>
                <a:spcPct val="120000"/>
              </a:lnSpc>
              <a:spcBef>
                <a:spcPts val="0"/>
              </a:spcBef>
              <a:spcAft>
                <a:spcPts val="1000"/>
              </a:spcAft>
            </a:pPr>
            <a:endParaRPr lang="en-US" sz="2200" dirty="0"/>
          </a:p>
          <a:p>
            <a:pPr marL="0" indent="0">
              <a:buNone/>
            </a:pPr>
            <a:endParaRPr lang="en-ZA" b="1" dirty="0">
              <a:solidFill>
                <a:prstClr val="black"/>
              </a:solidFill>
            </a:endParaRP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50</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58511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3"/>
            <a:ext cx="8928992" cy="5951687"/>
          </a:xfrm>
        </p:spPr>
        <p:txBody>
          <a:bodyPr>
            <a:noAutofit/>
          </a:bodyPr>
          <a:lstStyle/>
          <a:p>
            <a:pPr marL="0" lvl="0" indent="0" algn="just">
              <a:buNone/>
            </a:pPr>
            <a:r>
              <a:rPr lang="en-ZA" b="1" u="sng" dirty="0">
                <a:solidFill>
                  <a:prstClr val="black"/>
                </a:solidFill>
              </a:rPr>
              <a:t>Reading </a:t>
            </a:r>
            <a:endParaRPr lang="en-ZA" u="sng" dirty="0">
              <a:solidFill>
                <a:prstClr val="black"/>
              </a:solidFill>
              <a:ea typeface="Times New Roman" panose="02020603050405020304" pitchFamily="18" charset="0"/>
              <a:cs typeface="Times New Roman" panose="02020603050405020304" pitchFamily="18" charset="0"/>
            </a:endParaRPr>
          </a:p>
          <a:p>
            <a:pPr algn="just">
              <a:lnSpc>
                <a:spcPct val="115000"/>
              </a:lnSpc>
            </a:pPr>
            <a:r>
              <a:rPr lang="en-ZA" b="1" dirty="0">
                <a:solidFill>
                  <a:prstClr val="black"/>
                </a:solidFill>
                <a:ea typeface="Times New Roman" panose="02020603050405020304" pitchFamily="18" charset="0"/>
                <a:cs typeface="Arial" panose="020B0604020202020204" pitchFamily="34" charset="0"/>
              </a:rPr>
              <a:t>Primary School Reading Improvement Programme (PSRIP) </a:t>
            </a:r>
            <a:r>
              <a:rPr lang="en-ZA" dirty="0">
                <a:solidFill>
                  <a:prstClr val="black"/>
                </a:solidFill>
                <a:ea typeface="Times New Roman" panose="02020603050405020304" pitchFamily="18" charset="0"/>
                <a:cs typeface="Arial" panose="020B0604020202020204" pitchFamily="34" charset="0"/>
              </a:rPr>
              <a:t>: DBE in collaboration with NECT wrapped up the implementation of the Phase 3 of PSRIP where mop–up training was provided to </a:t>
            </a:r>
            <a:r>
              <a:rPr lang="en-ZA" b="1" dirty="0">
                <a:solidFill>
                  <a:prstClr val="black"/>
                </a:solidFill>
                <a:ea typeface="Times New Roman" panose="02020603050405020304" pitchFamily="18" charset="0"/>
                <a:cs typeface="Arial" panose="020B0604020202020204" pitchFamily="34" charset="0"/>
              </a:rPr>
              <a:t>146 teachers.  </a:t>
            </a:r>
          </a:p>
          <a:p>
            <a:pPr lvl="0" algn="just">
              <a:lnSpc>
                <a:spcPct val="115000"/>
              </a:lnSpc>
            </a:pPr>
            <a:r>
              <a:rPr lang="en-ZA" dirty="0">
                <a:solidFill>
                  <a:prstClr val="black"/>
                </a:solidFill>
                <a:ea typeface="Times New Roman" panose="02020603050405020304" pitchFamily="18" charset="0"/>
                <a:cs typeface="Arial" panose="020B0604020202020204" pitchFamily="34" charset="0"/>
              </a:rPr>
              <a:t>The implementation of Phase 4 of PSRIP has ensued with the training of a new cohort of </a:t>
            </a:r>
            <a:r>
              <a:rPr lang="en-ZA" b="1" dirty="0">
                <a:solidFill>
                  <a:prstClr val="black"/>
                </a:solidFill>
                <a:ea typeface="Times New Roman" panose="02020603050405020304" pitchFamily="18" charset="0"/>
                <a:cs typeface="Arial" panose="020B0604020202020204" pitchFamily="34" charset="0"/>
              </a:rPr>
              <a:t>141 Foundation Phase Subject Advisors </a:t>
            </a:r>
            <a:r>
              <a:rPr lang="en-ZA" dirty="0">
                <a:solidFill>
                  <a:prstClr val="black"/>
                </a:solidFill>
                <a:ea typeface="Times New Roman" panose="02020603050405020304" pitchFamily="18" charset="0"/>
                <a:cs typeface="Arial" panose="020B0604020202020204" pitchFamily="34" charset="0"/>
              </a:rPr>
              <a:t>and </a:t>
            </a:r>
            <a:r>
              <a:rPr lang="en-ZA" b="1" dirty="0">
                <a:solidFill>
                  <a:prstClr val="black"/>
                </a:solidFill>
                <a:ea typeface="Times New Roman" panose="02020603050405020304" pitchFamily="18" charset="0"/>
                <a:cs typeface="Arial" panose="020B0604020202020204" pitchFamily="34" charset="0"/>
              </a:rPr>
              <a:t>29 School Management Teams (SMTs) </a:t>
            </a:r>
            <a:r>
              <a:rPr lang="en-ZA" dirty="0">
                <a:solidFill>
                  <a:prstClr val="black"/>
                </a:solidFill>
                <a:ea typeface="Times New Roman" panose="02020603050405020304" pitchFamily="18" charset="0"/>
                <a:cs typeface="Arial" panose="020B0604020202020204" pitchFamily="34" charset="0"/>
              </a:rPr>
              <a:t>Master Trainers.  </a:t>
            </a:r>
            <a:r>
              <a:rPr lang="en-ZA" b="1" dirty="0">
                <a:solidFill>
                  <a:prstClr val="black"/>
                </a:solidFill>
                <a:ea typeface="Times New Roman" panose="02020603050405020304" pitchFamily="18" charset="0"/>
                <a:cs typeface="Arial" panose="020B0604020202020204" pitchFamily="34" charset="0"/>
              </a:rPr>
              <a:t>The training </a:t>
            </a:r>
            <a:r>
              <a:rPr lang="en-ZA" dirty="0">
                <a:solidFill>
                  <a:prstClr val="black"/>
                </a:solidFill>
                <a:ea typeface="Times New Roman" panose="02020603050405020304" pitchFamily="18" charset="0"/>
                <a:cs typeface="Arial" panose="020B0604020202020204" pitchFamily="34" charset="0"/>
              </a:rPr>
              <a:t>was </a:t>
            </a:r>
            <a:r>
              <a:rPr lang="en-ZA" b="1" dirty="0">
                <a:solidFill>
                  <a:prstClr val="black"/>
                </a:solidFill>
                <a:ea typeface="Times New Roman" panose="02020603050405020304" pitchFamily="18" charset="0"/>
                <a:cs typeface="Arial" panose="020B0604020202020204" pitchFamily="34" charset="0"/>
              </a:rPr>
              <a:t>undertaken</a:t>
            </a:r>
            <a:r>
              <a:rPr lang="en-ZA" dirty="0">
                <a:solidFill>
                  <a:prstClr val="black"/>
                </a:solidFill>
                <a:ea typeface="Times New Roman" panose="02020603050405020304" pitchFamily="18" charset="0"/>
                <a:cs typeface="Arial" panose="020B0604020202020204" pitchFamily="34" charset="0"/>
              </a:rPr>
              <a:t> using online platforms, MS Teams and Zoom.</a:t>
            </a:r>
            <a:endParaRPr lang="en-ZA" b="1" dirty="0">
              <a:solidFill>
                <a:prstClr val="black"/>
              </a:solidFill>
              <a:ea typeface="Times New Roman" panose="02020603050405020304" pitchFamily="18" charset="0"/>
              <a:cs typeface="Arial" panose="020B0604020202020204" pitchFamily="34" charset="0"/>
            </a:endParaRPr>
          </a:p>
          <a:p>
            <a:pPr algn="just">
              <a:lnSpc>
                <a:spcPct val="107000"/>
              </a:lnSpc>
            </a:pPr>
            <a:r>
              <a:rPr lang="en-ZA" b="1" dirty="0">
                <a:solidFill>
                  <a:prstClr val="black"/>
                </a:solidFill>
                <a:ea typeface="Times New Roman" panose="02020603050405020304" pitchFamily="18" charset="0"/>
                <a:cs typeface="Arial" panose="020B0604020202020204" pitchFamily="34" charset="0"/>
              </a:rPr>
              <a:t>Reading Champions Programme: </a:t>
            </a:r>
            <a:r>
              <a:rPr lang="en-ZA" b="1" dirty="0">
                <a:solidFill>
                  <a:prstClr val="black"/>
                </a:solidFill>
                <a:cs typeface="Arial" panose="020B0604020202020204" pitchFamily="34" charset="0"/>
              </a:rPr>
              <a:t>23 286 </a:t>
            </a:r>
            <a:r>
              <a:rPr lang="en-ZA" dirty="0">
                <a:solidFill>
                  <a:prstClr val="black"/>
                </a:solidFill>
                <a:cs typeface="Arial" panose="020B0604020202020204" pitchFamily="34" charset="0"/>
              </a:rPr>
              <a:t>Reading Champions were placed in schools across the provinces as part of the Basic Education Employment Initiative (BEEI):</a:t>
            </a:r>
          </a:p>
          <a:p>
            <a:pPr marL="0" lvl="0" indent="0" algn="just">
              <a:lnSpc>
                <a:spcPct val="115000"/>
              </a:lnSpc>
              <a:buNone/>
            </a:pPr>
            <a:endParaRPr lang="en-US" sz="2000" b="1" dirty="0">
              <a:solidFill>
                <a:prstClr val="black"/>
              </a:solidFill>
              <a:ea typeface="Times New Roman" panose="02020603050405020304" pitchFamily="18" charset="0"/>
              <a:cs typeface="Times New Roman" panose="02020603050405020304" pitchFamily="18" charset="0"/>
            </a:endParaRPr>
          </a:p>
          <a:p>
            <a:pPr marL="0" indent="0">
              <a:buNone/>
            </a:pPr>
            <a:endParaRPr lang="en-ZA"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51</a:t>
            </a:fld>
            <a:endParaRPr lang="en-ZA" dirty="0">
              <a:solidFill>
                <a:prstClr val="black">
                  <a:tint val="75000"/>
                </a:prstClr>
              </a:solidFill>
            </a:endParaRPr>
          </a:p>
        </p:txBody>
      </p:sp>
      <p:sp>
        <p:nvSpPr>
          <p:cNvPr id="5" name="Title 1"/>
          <p:cNvSpPr>
            <a:spLocks noGrp="1"/>
          </p:cNvSpPr>
          <p:nvPr>
            <p:ph type="title"/>
          </p:nvPr>
        </p:nvSpPr>
        <p:spPr>
          <a:xfrm>
            <a:off x="0" y="-99392"/>
            <a:ext cx="9144000" cy="678533"/>
          </a:xfrm>
        </p:spPr>
        <p:txBody>
          <a:bodyPr>
            <a:noAutofit/>
          </a:bodyPr>
          <a:lstStyle/>
          <a:p>
            <a:r>
              <a:rPr lang="en-ZA" sz="2800" b="1" dirty="0">
                <a:solidFill>
                  <a:schemeClr val="accent2">
                    <a:lumMod val="75000"/>
                  </a:schemeClr>
                </a:solidFill>
              </a:rPr>
              <a:t>PROGRAMME 2…</a:t>
            </a:r>
          </a:p>
        </p:txBody>
      </p:sp>
      <p:pic>
        <p:nvPicPr>
          <p:cNvPr id="6" name="Picture 5"/>
          <p:cNvPicPr>
            <a:picLocks noChangeAspect="1"/>
          </p:cNvPicPr>
          <p:nvPr/>
        </p:nvPicPr>
        <p:blipFill>
          <a:blip r:embed="rId2" cstate="print"/>
          <a:stretch>
            <a:fillRect/>
          </a:stretch>
        </p:blipFill>
        <p:spPr>
          <a:xfrm>
            <a:off x="107504" y="5973555"/>
            <a:ext cx="1691680" cy="83671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514299892"/>
              </p:ext>
            </p:extLst>
          </p:nvPr>
        </p:nvGraphicFramePr>
        <p:xfrm>
          <a:off x="737320" y="3866925"/>
          <a:ext cx="7764388" cy="2118360"/>
        </p:xfrm>
        <a:graphic>
          <a:graphicData uri="http://schemas.openxmlformats.org/drawingml/2006/table">
            <a:tbl>
              <a:tblPr firstRow="1" bandRow="1">
                <a:tableStyleId>{16D9F66E-5EB9-4882-86FB-DCBF35E3C3E4}</a:tableStyleId>
              </a:tblPr>
              <a:tblGrid>
                <a:gridCol w="1941097">
                  <a:extLst>
                    <a:ext uri="{9D8B030D-6E8A-4147-A177-3AD203B41FA5}">
                      <a16:colId xmlns:a16="http://schemas.microsoft.com/office/drawing/2014/main" val="1939014001"/>
                    </a:ext>
                  </a:extLst>
                </a:gridCol>
                <a:gridCol w="1941097">
                  <a:extLst>
                    <a:ext uri="{9D8B030D-6E8A-4147-A177-3AD203B41FA5}">
                      <a16:colId xmlns:a16="http://schemas.microsoft.com/office/drawing/2014/main" val="2656760049"/>
                    </a:ext>
                  </a:extLst>
                </a:gridCol>
                <a:gridCol w="1941097">
                  <a:extLst>
                    <a:ext uri="{9D8B030D-6E8A-4147-A177-3AD203B41FA5}">
                      <a16:colId xmlns:a16="http://schemas.microsoft.com/office/drawing/2014/main" val="3618866573"/>
                    </a:ext>
                  </a:extLst>
                </a:gridCol>
                <a:gridCol w="1941097">
                  <a:extLst>
                    <a:ext uri="{9D8B030D-6E8A-4147-A177-3AD203B41FA5}">
                      <a16:colId xmlns:a16="http://schemas.microsoft.com/office/drawing/2014/main" val="3738244171"/>
                    </a:ext>
                  </a:extLst>
                </a:gridCol>
              </a:tblGrid>
              <a:tr h="370840">
                <a:tc>
                  <a:txBody>
                    <a:bodyPr/>
                    <a:lstStyle/>
                    <a:p>
                      <a:r>
                        <a:rPr lang="en-ZA" sz="2000" dirty="0"/>
                        <a:t>Province </a:t>
                      </a:r>
                      <a:endParaRPr lang="en-ZA" sz="2000" b="1" dirty="0">
                        <a:latin typeface="+mn-lt"/>
                      </a:endParaRPr>
                    </a:p>
                  </a:txBody>
                  <a:tcPr/>
                </a:tc>
                <a:tc>
                  <a:txBody>
                    <a:bodyPr/>
                    <a:lstStyle/>
                    <a:p>
                      <a:r>
                        <a:rPr lang="en-ZA" sz="2000" dirty="0"/>
                        <a:t>Number placed </a:t>
                      </a:r>
                      <a:endParaRPr lang="en-ZA" sz="2000" b="1" dirty="0">
                        <a:latin typeface="+mn-lt"/>
                      </a:endParaRPr>
                    </a:p>
                  </a:txBody>
                  <a:tcPr/>
                </a:tc>
                <a:tc>
                  <a:txBody>
                    <a:bodyPr/>
                    <a:lstStyle/>
                    <a:p>
                      <a:r>
                        <a:rPr lang="en-ZA" sz="2000" dirty="0"/>
                        <a:t>Province </a:t>
                      </a:r>
                      <a:endParaRPr lang="en-ZA" sz="2000" b="1" dirty="0">
                        <a:latin typeface="+mn-lt"/>
                      </a:endParaRPr>
                    </a:p>
                  </a:txBody>
                  <a:tcPr/>
                </a:tc>
                <a:tc>
                  <a:txBody>
                    <a:bodyPr/>
                    <a:lstStyle/>
                    <a:p>
                      <a:r>
                        <a:rPr lang="en-ZA" sz="2000" dirty="0"/>
                        <a:t>Number placed </a:t>
                      </a:r>
                      <a:endParaRPr lang="en-ZA" sz="2000" b="1" dirty="0">
                        <a:latin typeface="+mn-lt"/>
                      </a:endParaRPr>
                    </a:p>
                  </a:txBody>
                  <a:tcPr/>
                </a:tc>
                <a:extLst>
                  <a:ext uri="{0D108BD9-81ED-4DB2-BD59-A6C34878D82A}">
                    <a16:rowId xmlns:a16="http://schemas.microsoft.com/office/drawing/2014/main" val="3461175995"/>
                  </a:ext>
                </a:extLst>
              </a:tr>
              <a:tr h="370840">
                <a:tc>
                  <a:txBody>
                    <a:bodyPr/>
                    <a:lstStyle/>
                    <a:p>
                      <a:r>
                        <a:rPr lang="en-ZA" sz="1400" dirty="0"/>
                        <a:t>North West </a:t>
                      </a:r>
                      <a:endParaRPr lang="en-ZA" sz="1400" b="0" dirty="0">
                        <a:latin typeface="+mn-lt"/>
                      </a:endParaRPr>
                    </a:p>
                  </a:txBody>
                  <a:tcPr/>
                </a:tc>
                <a:tc>
                  <a:txBody>
                    <a:bodyPr/>
                    <a:lstStyle/>
                    <a:p>
                      <a:r>
                        <a:rPr lang="en-ZA" sz="1400" dirty="0"/>
                        <a:t>1 501</a:t>
                      </a:r>
                      <a:endParaRPr lang="en-ZA" sz="1400" b="0" dirty="0">
                        <a:latin typeface="+mn-lt"/>
                      </a:endParaRPr>
                    </a:p>
                  </a:txBody>
                  <a:tcPr/>
                </a:tc>
                <a:tc>
                  <a:txBody>
                    <a:bodyPr/>
                    <a:lstStyle/>
                    <a:p>
                      <a:r>
                        <a:rPr lang="en-ZA" sz="1400" dirty="0"/>
                        <a:t>Northern Cape- </a:t>
                      </a:r>
                      <a:endParaRPr lang="en-ZA" sz="1400" b="0" dirty="0">
                        <a:latin typeface="+mn-lt"/>
                      </a:endParaRPr>
                    </a:p>
                  </a:txBody>
                  <a:tcPr/>
                </a:tc>
                <a:tc>
                  <a:txBody>
                    <a:bodyPr/>
                    <a:lstStyle/>
                    <a:p>
                      <a:r>
                        <a:rPr lang="en-ZA" sz="1400" dirty="0"/>
                        <a:t>3 069 </a:t>
                      </a:r>
                      <a:endParaRPr lang="en-ZA" sz="1400" b="0" dirty="0">
                        <a:latin typeface="+mn-lt"/>
                      </a:endParaRPr>
                    </a:p>
                  </a:txBody>
                  <a:tcPr/>
                </a:tc>
                <a:extLst>
                  <a:ext uri="{0D108BD9-81ED-4DB2-BD59-A6C34878D82A}">
                    <a16:rowId xmlns:a16="http://schemas.microsoft.com/office/drawing/2014/main" val="2187762627"/>
                  </a:ext>
                </a:extLst>
              </a:tr>
              <a:tr h="370840">
                <a:tc>
                  <a:txBody>
                    <a:bodyPr/>
                    <a:lstStyle/>
                    <a:p>
                      <a:r>
                        <a:rPr lang="en-ZA" sz="1400" dirty="0"/>
                        <a:t>Eastern Cape </a:t>
                      </a:r>
                      <a:endParaRPr lang="en-ZA" sz="1400" b="0" dirty="0">
                        <a:latin typeface="+mn-lt"/>
                      </a:endParaRPr>
                    </a:p>
                  </a:txBody>
                  <a:tcPr/>
                </a:tc>
                <a:tc>
                  <a:txBody>
                    <a:bodyPr/>
                    <a:lstStyle/>
                    <a:p>
                      <a:r>
                        <a:rPr lang="en-ZA" sz="1400" dirty="0"/>
                        <a:t>5 389</a:t>
                      </a:r>
                      <a:endParaRPr lang="en-ZA" sz="1400" b="0" dirty="0">
                        <a:latin typeface="+mn-lt"/>
                      </a:endParaRPr>
                    </a:p>
                  </a:txBody>
                  <a:tcPr/>
                </a:tc>
                <a:tc>
                  <a:txBody>
                    <a:bodyPr/>
                    <a:lstStyle/>
                    <a:p>
                      <a:r>
                        <a:rPr lang="en-ZA" sz="1400" dirty="0"/>
                        <a:t>Gauteng</a:t>
                      </a:r>
                      <a:endParaRPr lang="en-ZA" sz="1400" b="0" dirty="0">
                        <a:latin typeface="+mn-lt"/>
                      </a:endParaRPr>
                    </a:p>
                  </a:txBody>
                  <a:tcPr/>
                </a:tc>
                <a:tc>
                  <a:txBody>
                    <a:bodyPr/>
                    <a:lstStyle/>
                    <a:p>
                      <a:r>
                        <a:rPr lang="en-ZA" sz="1400" dirty="0"/>
                        <a:t>2 521</a:t>
                      </a:r>
                      <a:endParaRPr lang="en-ZA" sz="1400" b="0" dirty="0">
                        <a:latin typeface="+mn-lt"/>
                      </a:endParaRPr>
                    </a:p>
                  </a:txBody>
                  <a:tcPr/>
                </a:tc>
                <a:extLst>
                  <a:ext uri="{0D108BD9-81ED-4DB2-BD59-A6C34878D82A}">
                    <a16:rowId xmlns:a16="http://schemas.microsoft.com/office/drawing/2014/main" val="852785608"/>
                  </a:ext>
                </a:extLst>
              </a:tr>
              <a:tr h="26392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400" dirty="0"/>
                        <a:t>Western Cape </a:t>
                      </a:r>
                      <a:endParaRPr lang="en-ZA" sz="1400" b="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400" dirty="0"/>
                        <a:t>665</a:t>
                      </a:r>
                      <a:endParaRPr lang="en-ZA" sz="1400" b="0" dirty="0">
                        <a:solidFill>
                          <a:prstClr val="black"/>
                        </a:solidFill>
                        <a:latin typeface="+mn-lt"/>
                        <a:ea typeface="Times New Roman" panose="02020603050405020304" pitchFamily="18" charset="0"/>
                        <a:cs typeface="Arial" panose="020B0604020202020204" pitchFamily="34" charset="0"/>
                      </a:endParaRPr>
                    </a:p>
                  </a:txBody>
                  <a:tcPr/>
                </a:tc>
                <a:tc>
                  <a:txBody>
                    <a:bodyPr/>
                    <a:lstStyle/>
                    <a:p>
                      <a:r>
                        <a:rPr lang="en-ZA" sz="1400" dirty="0"/>
                        <a:t>Limpopo</a:t>
                      </a:r>
                      <a:endParaRPr lang="en-ZA" sz="1400" b="0" dirty="0">
                        <a:latin typeface="+mn-lt"/>
                      </a:endParaRPr>
                    </a:p>
                  </a:txBody>
                  <a:tcPr/>
                </a:tc>
                <a:tc>
                  <a:txBody>
                    <a:bodyPr/>
                    <a:lstStyle/>
                    <a:p>
                      <a:r>
                        <a:rPr lang="en-ZA" sz="1400" dirty="0"/>
                        <a:t>3 360</a:t>
                      </a:r>
                      <a:endParaRPr lang="en-ZA" sz="1400" b="0" dirty="0">
                        <a:latin typeface="+mn-lt"/>
                      </a:endParaRPr>
                    </a:p>
                  </a:txBody>
                  <a:tcPr/>
                </a:tc>
                <a:extLst>
                  <a:ext uri="{0D108BD9-81ED-4DB2-BD59-A6C34878D82A}">
                    <a16:rowId xmlns:a16="http://schemas.microsoft.com/office/drawing/2014/main" val="1235617575"/>
                  </a:ext>
                </a:extLst>
              </a:tr>
              <a:tr h="2471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400" dirty="0"/>
                        <a:t>Free State </a:t>
                      </a:r>
                      <a:endParaRPr lang="en-ZA" sz="1400" b="0" dirty="0">
                        <a:solidFill>
                          <a:prstClr val="black"/>
                        </a:solidFill>
                        <a:latin typeface="+mn-lt"/>
                        <a:cs typeface="Arial" panose="020B060402020202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400" dirty="0"/>
                        <a:t>435</a:t>
                      </a:r>
                      <a:endParaRPr lang="en-ZA" sz="1400" b="0" dirty="0">
                        <a:solidFill>
                          <a:prstClr val="black"/>
                        </a:solidFill>
                        <a:latin typeface="+mn-lt"/>
                        <a:cs typeface="Arial" panose="020B0604020202020204" pitchFamily="34" charset="0"/>
                      </a:endParaRPr>
                    </a:p>
                  </a:txBody>
                  <a:tcPr/>
                </a:tc>
                <a:tc>
                  <a:txBody>
                    <a:bodyPr/>
                    <a:lstStyle/>
                    <a:p>
                      <a:r>
                        <a:rPr lang="en-ZA" sz="1400" dirty="0"/>
                        <a:t>Mpumalanga</a:t>
                      </a:r>
                      <a:endParaRPr lang="en-ZA" sz="1400" b="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400" dirty="0"/>
                        <a:t>1 103</a:t>
                      </a:r>
                      <a:endParaRPr lang="en-ZA" sz="1400" b="0" dirty="0">
                        <a:solidFill>
                          <a:prstClr val="black"/>
                        </a:solidFill>
                        <a:latin typeface="+mn-lt"/>
                        <a:cs typeface="Arial" panose="020B0604020202020204" pitchFamily="34" charset="0"/>
                      </a:endParaRPr>
                    </a:p>
                  </a:txBody>
                  <a:tcPr/>
                </a:tc>
                <a:extLst>
                  <a:ext uri="{0D108BD9-81ED-4DB2-BD59-A6C34878D82A}">
                    <a16:rowId xmlns:a16="http://schemas.microsoft.com/office/drawing/2014/main" val="945796167"/>
                  </a:ext>
                </a:extLst>
              </a:tr>
              <a:tr h="370840">
                <a:tc>
                  <a:txBody>
                    <a:bodyPr/>
                    <a:lstStyle/>
                    <a:p>
                      <a:r>
                        <a:rPr lang="en-ZA" sz="1400" dirty="0"/>
                        <a:t>KwaZulu-Natal</a:t>
                      </a:r>
                      <a:endParaRPr lang="en-ZA" sz="1400" b="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400" dirty="0"/>
                        <a:t>5 243</a:t>
                      </a:r>
                      <a:endParaRPr lang="en-ZA" sz="1400" b="0" dirty="0">
                        <a:solidFill>
                          <a:prstClr val="black"/>
                        </a:solidFill>
                        <a:latin typeface="+mn-lt"/>
                        <a:cs typeface="Arial" panose="020B0604020202020204" pitchFamily="34" charset="0"/>
                      </a:endParaRPr>
                    </a:p>
                  </a:txBody>
                  <a:tcPr/>
                </a:tc>
                <a:tc>
                  <a:txBody>
                    <a:bodyPr/>
                    <a:lstStyle/>
                    <a:p>
                      <a:endParaRPr lang="en-ZA" sz="1400" b="0" dirty="0">
                        <a:latin typeface="+mn-lt"/>
                      </a:endParaRPr>
                    </a:p>
                  </a:txBody>
                  <a:tcPr/>
                </a:tc>
                <a:tc>
                  <a:txBody>
                    <a:bodyPr/>
                    <a:lstStyle/>
                    <a:p>
                      <a:endParaRPr lang="en-ZA" sz="1400" b="0" dirty="0">
                        <a:latin typeface="+mn-lt"/>
                      </a:endParaRPr>
                    </a:p>
                  </a:txBody>
                  <a:tcPr/>
                </a:tc>
                <a:extLst>
                  <a:ext uri="{0D108BD9-81ED-4DB2-BD59-A6C34878D82A}">
                    <a16:rowId xmlns:a16="http://schemas.microsoft.com/office/drawing/2014/main" val="666431784"/>
                  </a:ext>
                </a:extLst>
              </a:tr>
            </a:tbl>
          </a:graphicData>
        </a:graphic>
      </p:graphicFrame>
    </p:spTree>
    <p:extLst>
      <p:ext uri="{BB962C8B-B14F-4D97-AF65-F5344CB8AC3E}">
        <p14:creationId xmlns:p14="http://schemas.microsoft.com/office/powerpoint/2010/main" val="1503242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4"/>
            <a:ext cx="8928992" cy="5616624"/>
          </a:xfrm>
        </p:spPr>
        <p:txBody>
          <a:bodyPr>
            <a:noAutofit/>
          </a:bodyPr>
          <a:lstStyle/>
          <a:p>
            <a:pPr marL="0" lvl="0" indent="0" algn="just">
              <a:buNone/>
            </a:pPr>
            <a:r>
              <a:rPr lang="en-ZA" b="1" u="sng" dirty="0">
                <a:solidFill>
                  <a:prstClr val="black"/>
                </a:solidFill>
              </a:rPr>
              <a:t>Rural Education </a:t>
            </a:r>
          </a:p>
          <a:p>
            <a:r>
              <a:rPr lang="en-ZA" b="1" dirty="0">
                <a:solidFill>
                  <a:prstClr val="black"/>
                </a:solidFill>
              </a:rPr>
              <a:t> Rural Education Assistants Project (</a:t>
            </a:r>
            <a:r>
              <a:rPr lang="en-ZA" dirty="0">
                <a:solidFill>
                  <a:prstClr val="black"/>
                </a:solidFill>
              </a:rPr>
              <a:t>REAP)</a:t>
            </a:r>
            <a:r>
              <a:rPr lang="en-ZA" b="1" dirty="0">
                <a:solidFill>
                  <a:prstClr val="black"/>
                </a:solidFill>
              </a:rPr>
              <a:t>: </a:t>
            </a:r>
            <a:r>
              <a:rPr lang="en-ZA" dirty="0">
                <a:solidFill>
                  <a:prstClr val="black"/>
                </a:solidFill>
              </a:rPr>
              <a:t>The Project Management Team undertook </a:t>
            </a:r>
            <a:r>
              <a:rPr lang="en-ZA" b="1" dirty="0">
                <a:solidFill>
                  <a:prstClr val="black"/>
                </a:solidFill>
              </a:rPr>
              <a:t>monitoring</a:t>
            </a:r>
            <a:r>
              <a:rPr lang="en-ZA" dirty="0">
                <a:solidFill>
                  <a:prstClr val="black"/>
                </a:solidFill>
              </a:rPr>
              <a:t> visits to five (5) REAP schools in three (3) provinces. Edulution Programme: The project was launched in KwaZulu-Natal on March 2021. </a:t>
            </a:r>
            <a:endParaRPr lang="en-ZA" b="1" u="sng" dirty="0"/>
          </a:p>
          <a:p>
            <a:pPr marL="0" indent="0">
              <a:buNone/>
            </a:pPr>
            <a:r>
              <a:rPr lang="en-ZA" b="1" u="sng" dirty="0"/>
              <a:t>Second   Chance Matric Programme (SCMP)</a:t>
            </a:r>
          </a:p>
          <a:p>
            <a:pPr algn="just">
              <a:defRPr/>
            </a:pPr>
            <a:r>
              <a:rPr lang="en-ZA" b="1" dirty="0">
                <a:solidFill>
                  <a:prstClr val="black"/>
                </a:solidFill>
              </a:rPr>
              <a:t>Inter-Provincial meeting </a:t>
            </a:r>
            <a:r>
              <a:rPr lang="en-ZA" dirty="0"/>
              <a:t>was held to </a:t>
            </a:r>
            <a:r>
              <a:rPr lang="en-ZA" b="1" dirty="0"/>
              <a:t>discuss the preparation </a:t>
            </a:r>
            <a:r>
              <a:rPr lang="en-ZA" dirty="0"/>
              <a:t>for the plans of the 2021 academic year on 05 January 2021.</a:t>
            </a:r>
          </a:p>
          <a:p>
            <a:pPr lvl="0" algn="just"/>
            <a:r>
              <a:rPr lang="en-ZA" b="1" dirty="0"/>
              <a:t>The Development of Study Guides: 37 Content Access Points (CAPs) </a:t>
            </a:r>
            <a:r>
              <a:rPr lang="en-ZA" dirty="0"/>
              <a:t>that have been uploaded with the digital content. </a:t>
            </a:r>
            <a:r>
              <a:rPr lang="en-ZA" b="1" dirty="0"/>
              <a:t>The CAPs </a:t>
            </a:r>
            <a:r>
              <a:rPr lang="en-ZA" dirty="0"/>
              <a:t>will be </a:t>
            </a:r>
            <a:r>
              <a:rPr lang="en-ZA" b="1" dirty="0"/>
              <a:t>distributed</a:t>
            </a:r>
            <a:r>
              <a:rPr lang="en-ZA" dirty="0"/>
              <a:t> to the centre that are not connected to the Internet.</a:t>
            </a:r>
          </a:p>
          <a:p>
            <a:pPr lvl="0" algn="just"/>
            <a:r>
              <a:rPr lang="en-ZA" b="1" dirty="0"/>
              <a:t>The SCMP website </a:t>
            </a:r>
            <a:r>
              <a:rPr lang="en-ZA" dirty="0"/>
              <a:t>has been zero-rated by Vodacom. The website will be </a:t>
            </a:r>
            <a:r>
              <a:rPr lang="en-ZA" b="1" dirty="0"/>
              <a:t>accessible</a:t>
            </a:r>
            <a:r>
              <a:rPr lang="en-ZA" dirty="0"/>
              <a:t> to </a:t>
            </a:r>
            <a:r>
              <a:rPr lang="en-ZA" b="1" dirty="0"/>
              <a:t>teachers and learners without </a:t>
            </a:r>
            <a:r>
              <a:rPr lang="en-ZA" dirty="0"/>
              <a:t>any data.  </a:t>
            </a:r>
            <a:r>
              <a:rPr lang="en-ZA" b="1" dirty="0"/>
              <a:t>Engaged</a:t>
            </a:r>
            <a:r>
              <a:rPr lang="en-ZA" dirty="0"/>
              <a:t> with MTN to </a:t>
            </a:r>
            <a:r>
              <a:rPr lang="en-ZA" b="1" dirty="0"/>
              <a:t>secure</a:t>
            </a:r>
            <a:r>
              <a:rPr lang="en-ZA" dirty="0"/>
              <a:t> the same zero rate on the website.</a:t>
            </a:r>
          </a:p>
          <a:p>
            <a:pPr lvl="0" algn="just"/>
            <a:r>
              <a:rPr lang="en-ZA" b="1" dirty="0"/>
              <a:t>Funded</a:t>
            </a:r>
            <a:r>
              <a:rPr lang="en-ZA" dirty="0"/>
              <a:t> and </a:t>
            </a:r>
            <a:r>
              <a:rPr lang="en-ZA" b="1" dirty="0"/>
              <a:t>facilitated</a:t>
            </a:r>
            <a:r>
              <a:rPr lang="en-ZA" dirty="0"/>
              <a:t> the development of Mind the Gap Study Guides as follows:</a:t>
            </a:r>
          </a:p>
          <a:p>
            <a:pPr marL="1047750" lvl="1" algn="just"/>
            <a:r>
              <a:rPr lang="en-ZA" sz="1800" b="1" dirty="0"/>
              <a:t>Hosted and facilitated </a:t>
            </a:r>
            <a:r>
              <a:rPr lang="en-ZA" sz="1800" dirty="0"/>
              <a:t>the development of </a:t>
            </a:r>
            <a:r>
              <a:rPr lang="en-ZA" sz="1800" b="1" dirty="0"/>
              <a:t>14 Occupational </a:t>
            </a:r>
            <a:r>
              <a:rPr lang="en-ZA" sz="1800" b="1" dirty="0">
                <a:solidFill>
                  <a:prstClr val="black"/>
                </a:solidFill>
              </a:rPr>
              <a:t>subjects;</a:t>
            </a:r>
            <a:r>
              <a:rPr lang="en-ZA" sz="1800" dirty="0">
                <a:solidFill>
                  <a:prstClr val="black"/>
                </a:solidFill>
              </a:rPr>
              <a:t> and</a:t>
            </a:r>
          </a:p>
          <a:p>
            <a:pPr marL="1047750" lvl="1" algn="just"/>
            <a:r>
              <a:rPr lang="en-ZA" sz="1800" b="1" dirty="0">
                <a:solidFill>
                  <a:prstClr val="black"/>
                </a:solidFill>
              </a:rPr>
              <a:t>Finalised</a:t>
            </a:r>
            <a:r>
              <a:rPr lang="en-ZA" sz="1800" dirty="0">
                <a:solidFill>
                  <a:prstClr val="black"/>
                </a:solidFill>
              </a:rPr>
              <a:t> the </a:t>
            </a:r>
            <a:r>
              <a:rPr lang="en-ZA" sz="1800" b="1" dirty="0">
                <a:solidFill>
                  <a:prstClr val="black"/>
                </a:solidFill>
              </a:rPr>
              <a:t>57 South African Sign Language (SASL) LTSM.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52</a:t>
            </a:fld>
            <a:endParaRPr lang="en-ZA" dirty="0">
              <a:solidFill>
                <a:prstClr val="black">
                  <a:tint val="75000"/>
                </a:prstClr>
              </a:solidFill>
            </a:endParaRPr>
          </a:p>
        </p:txBody>
      </p:sp>
      <p:sp>
        <p:nvSpPr>
          <p:cNvPr id="5" name="Title 1"/>
          <p:cNvSpPr>
            <a:spLocks noGrp="1"/>
          </p:cNvSpPr>
          <p:nvPr>
            <p:ph type="title"/>
          </p:nvPr>
        </p:nvSpPr>
        <p:spPr>
          <a:xfrm>
            <a:off x="0" y="-99392"/>
            <a:ext cx="9144000" cy="678533"/>
          </a:xfrm>
        </p:spPr>
        <p:txBody>
          <a:bodyPr>
            <a:noAutofit/>
          </a:bodyPr>
          <a:lstStyle/>
          <a:p>
            <a:r>
              <a:rPr lang="en-ZA" sz="2800" b="1" dirty="0">
                <a:solidFill>
                  <a:schemeClr val="accent2">
                    <a:lumMod val="75000"/>
                  </a:schemeClr>
                </a:solidFill>
              </a:rPr>
              <a:t>PROGRAMME 2…</a:t>
            </a:r>
          </a:p>
        </p:txBody>
      </p:sp>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782822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US" b="1" dirty="0">
                <a:solidFill>
                  <a:schemeClr val="accent2">
                    <a:lumMod val="75000"/>
                  </a:schemeClr>
                </a:solidFill>
              </a:rPr>
              <a:t>PROGRAMME 3: TEACHERS, EDUCATION HUMAN RESOURCES AND INSTITUTIONAL DEVELOPMENT</a:t>
            </a:r>
            <a:r>
              <a:rPr lang="en-US" dirty="0"/>
              <a:t/>
            </a:r>
            <a:br>
              <a:rPr lang="en-US" dirty="0"/>
            </a:br>
            <a:endParaRPr lang="en-ZA" dirty="0"/>
          </a:p>
        </p:txBody>
      </p:sp>
      <p:sp>
        <p:nvSpPr>
          <p:cNvPr id="3" name="Content Placeholder 2"/>
          <p:cNvSpPr>
            <a:spLocks noGrp="1"/>
          </p:cNvSpPr>
          <p:nvPr>
            <p:ph type="subTitle" idx="1"/>
          </p:nvPr>
        </p:nvSpPr>
        <p:spPr/>
        <p:txBody>
          <a:bodyPr>
            <a:normAutofit fontScale="85000" lnSpcReduction="20000"/>
          </a:bodyPr>
          <a:lstStyle/>
          <a:p>
            <a:pPr algn="just"/>
            <a:r>
              <a:rPr lang="en-US" b="1" dirty="0"/>
              <a:t>The purpose </a:t>
            </a:r>
            <a:r>
              <a:rPr lang="en-US" dirty="0"/>
              <a:t>of Programme 3 is </a:t>
            </a:r>
            <a:r>
              <a:rPr lang="en-US" b="1" dirty="0"/>
              <a:t>to promote </a:t>
            </a:r>
            <a:r>
              <a:rPr lang="en-US" dirty="0"/>
              <a:t>quality teaching and institutional </a:t>
            </a:r>
            <a:r>
              <a:rPr lang="en-US" b="1" dirty="0"/>
              <a:t>performance through the effective supply, development and utilisation of human resources.</a:t>
            </a:r>
          </a:p>
        </p:txBody>
      </p:sp>
      <p:sp>
        <p:nvSpPr>
          <p:cNvPr id="4" name="Slide Number Placeholder 3"/>
          <p:cNvSpPr>
            <a:spLocks noGrp="1"/>
          </p:cNvSpPr>
          <p:nvPr>
            <p:ph type="sldNum" sz="quarter" idx="12"/>
          </p:nvPr>
        </p:nvSpPr>
        <p:spPr/>
        <p:txBody>
          <a:bodyPr/>
          <a:lstStyle/>
          <a:p>
            <a:fld id="{E2C0AE55-7E06-4976-960B-3D98813CB3CF}" type="slidenum">
              <a:rPr lang="en-ZA" smtClean="0"/>
              <a:pPr/>
              <a:t>53</a:t>
            </a:fld>
            <a:endParaRPr lang="en-ZA" dirty="0"/>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2476611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874125354"/>
              </p:ext>
            </p:extLst>
          </p:nvPr>
        </p:nvGraphicFramePr>
        <p:xfrm>
          <a:off x="0" y="876874"/>
          <a:ext cx="9143999" cy="5072407"/>
        </p:xfrm>
        <a:graphic>
          <a:graphicData uri="http://schemas.openxmlformats.org/drawingml/2006/table">
            <a:tbl>
              <a:tblPr/>
              <a:tblGrid>
                <a:gridCol w="1139151">
                  <a:extLst>
                    <a:ext uri="{9D8B030D-6E8A-4147-A177-3AD203B41FA5}">
                      <a16:colId xmlns:a16="http://schemas.microsoft.com/office/drawing/2014/main" val="2366545144"/>
                    </a:ext>
                  </a:extLst>
                </a:gridCol>
                <a:gridCol w="831273">
                  <a:extLst>
                    <a:ext uri="{9D8B030D-6E8A-4147-A177-3AD203B41FA5}">
                      <a16:colId xmlns:a16="http://schemas.microsoft.com/office/drawing/2014/main" val="2020149138"/>
                    </a:ext>
                  </a:extLst>
                </a:gridCol>
                <a:gridCol w="1139151">
                  <a:extLst>
                    <a:ext uri="{9D8B030D-6E8A-4147-A177-3AD203B41FA5}">
                      <a16:colId xmlns:a16="http://schemas.microsoft.com/office/drawing/2014/main" val="370325068"/>
                    </a:ext>
                  </a:extLst>
                </a:gridCol>
                <a:gridCol w="1508606">
                  <a:extLst>
                    <a:ext uri="{9D8B030D-6E8A-4147-A177-3AD203B41FA5}">
                      <a16:colId xmlns:a16="http://schemas.microsoft.com/office/drawing/2014/main" val="1169315642"/>
                    </a:ext>
                  </a:extLst>
                </a:gridCol>
                <a:gridCol w="1508606">
                  <a:extLst>
                    <a:ext uri="{9D8B030D-6E8A-4147-A177-3AD203B41FA5}">
                      <a16:colId xmlns:a16="http://schemas.microsoft.com/office/drawing/2014/main" val="336790137"/>
                    </a:ext>
                  </a:extLst>
                </a:gridCol>
                <a:gridCol w="1508606">
                  <a:extLst>
                    <a:ext uri="{9D8B030D-6E8A-4147-A177-3AD203B41FA5}">
                      <a16:colId xmlns:a16="http://schemas.microsoft.com/office/drawing/2014/main" val="2683271584"/>
                    </a:ext>
                  </a:extLst>
                </a:gridCol>
                <a:gridCol w="1508606">
                  <a:extLst>
                    <a:ext uri="{9D8B030D-6E8A-4147-A177-3AD203B41FA5}">
                      <a16:colId xmlns:a16="http://schemas.microsoft.com/office/drawing/2014/main" val="164691029"/>
                    </a:ext>
                  </a:extLst>
                </a:gridCol>
              </a:tblGrid>
              <a:tr h="578643">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12569130"/>
                  </a:ext>
                </a:extLst>
              </a:tr>
              <a:tr h="1144952">
                <a:tc rowSpan="2">
                  <a:txBody>
                    <a:bodyPr/>
                    <a:lstStyle/>
                    <a:p>
                      <a:pPr algn="l" fontAlgn="t"/>
                      <a:r>
                        <a:rPr lang="en-GB" sz="1000" b="1" i="0" u="sng" strike="noStrike" dirty="0">
                          <a:solidFill>
                            <a:srgbClr val="0563C1"/>
                          </a:solidFill>
                          <a:effectLst/>
                          <a:latin typeface="Arial" panose="020B0604020202020204" pitchFamily="34" charset="0"/>
                        </a:rPr>
                        <a:t>3.1.1 Percentage of School Governing Bodies (SGBs) that meet the minimum criteria in terms of effectiveness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90% of 1 000 sampled schools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96%</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960/1 000</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+6%</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The deviation is attributed to the experience of governors after 3 years in office.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126520312"/>
                  </a:ext>
                </a:extLst>
              </a:tr>
              <a:tr h="1101930">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90% of 1 000 sampled schools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96%</a:t>
                      </a:r>
                      <a:br>
                        <a:rPr lang="en-ZA" sz="1000" b="0" i="0" u="none" strike="noStrike" dirty="0">
                          <a:solidFill>
                            <a:srgbClr val="000000"/>
                          </a:solidFill>
                          <a:effectLst/>
                          <a:latin typeface="Arial" panose="020B0604020202020204" pitchFamily="34" charset="0"/>
                        </a:rPr>
                      </a:br>
                      <a:r>
                        <a:rPr lang="en-ZA" sz="1000" b="0" i="0" u="none" strike="noStrike" dirty="0">
                          <a:solidFill>
                            <a:srgbClr val="000000"/>
                          </a:solidFill>
                          <a:effectLst/>
                          <a:latin typeface="Arial" panose="020B0604020202020204" pitchFamily="34" charset="0"/>
                        </a:rPr>
                        <a:t>960/1 000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42865885"/>
                  </a:ext>
                </a:extLst>
              </a:tr>
              <a:tr h="508351">
                <a:tc rowSpan="2">
                  <a:txBody>
                    <a:bodyPr/>
                    <a:lstStyle/>
                    <a:p>
                      <a:pPr algn="l" fontAlgn="t"/>
                      <a:r>
                        <a:rPr lang="en-GB" sz="1000" b="1" i="0" u="sng" strike="noStrike" dirty="0">
                          <a:solidFill>
                            <a:srgbClr val="0563C1"/>
                          </a:solidFill>
                          <a:effectLst/>
                          <a:latin typeface="Arial" panose="020B0604020202020204" pitchFamily="34" charset="0"/>
                        </a:rPr>
                        <a:t>3.1.2 Percentage of schools producing the minimum set of management documents at a required standard</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100% of 1 000 sampled schools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100%</a:t>
                      </a:r>
                      <a:br>
                        <a:rPr lang="en-ZA" sz="1000" b="1" i="0" u="none" strike="noStrike" dirty="0">
                          <a:solidFill>
                            <a:srgbClr val="000000"/>
                          </a:solidFill>
                          <a:effectLst/>
                          <a:latin typeface="Arial" panose="020B0604020202020204" pitchFamily="34" charset="0"/>
                        </a:rPr>
                      </a:br>
                      <a:r>
                        <a:rPr lang="en-ZA" sz="1000" b="1" i="0" u="none" strike="noStrike" dirty="0">
                          <a:solidFill>
                            <a:srgbClr val="000000"/>
                          </a:solidFill>
                          <a:effectLst/>
                          <a:latin typeface="Arial" panose="020B0604020202020204" pitchFamily="34" charset="0"/>
                        </a:rPr>
                        <a:t>1000/1000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79254366"/>
                  </a:ext>
                </a:extLst>
              </a:tr>
              <a:tr h="1738531">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100% of 1 000 sampled schools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100%</a:t>
                      </a:r>
                      <a:br>
                        <a:rPr lang="en-ZA" sz="1000" b="0" i="0" u="none" strike="noStrike" dirty="0">
                          <a:solidFill>
                            <a:srgbClr val="000000"/>
                          </a:solidFill>
                          <a:effectLst/>
                          <a:latin typeface="Arial" panose="020B0604020202020204" pitchFamily="34" charset="0"/>
                        </a:rPr>
                      </a:br>
                      <a:r>
                        <a:rPr lang="en-ZA" sz="1000" b="0" i="0" u="none" strike="noStrike" dirty="0">
                          <a:solidFill>
                            <a:srgbClr val="000000"/>
                          </a:solidFill>
                          <a:effectLst/>
                          <a:latin typeface="Arial" panose="020B0604020202020204" pitchFamily="34" charset="0"/>
                        </a:rPr>
                        <a:t>1000/1000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27621524"/>
                  </a:ext>
                </a:extLst>
              </a:tr>
            </a:tbl>
          </a:graphicData>
        </a:graphic>
      </p:graphicFrame>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753020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467555719"/>
              </p:ext>
            </p:extLst>
          </p:nvPr>
        </p:nvGraphicFramePr>
        <p:xfrm>
          <a:off x="0" y="1124744"/>
          <a:ext cx="9143999" cy="5112567"/>
        </p:xfrm>
        <a:graphic>
          <a:graphicData uri="http://schemas.openxmlformats.org/drawingml/2006/table">
            <a:tbl>
              <a:tblPr/>
              <a:tblGrid>
                <a:gridCol w="1139151">
                  <a:extLst>
                    <a:ext uri="{9D8B030D-6E8A-4147-A177-3AD203B41FA5}">
                      <a16:colId xmlns:a16="http://schemas.microsoft.com/office/drawing/2014/main" val="805746589"/>
                    </a:ext>
                  </a:extLst>
                </a:gridCol>
                <a:gridCol w="831273">
                  <a:extLst>
                    <a:ext uri="{9D8B030D-6E8A-4147-A177-3AD203B41FA5}">
                      <a16:colId xmlns:a16="http://schemas.microsoft.com/office/drawing/2014/main" val="1675589634"/>
                    </a:ext>
                  </a:extLst>
                </a:gridCol>
                <a:gridCol w="1139151">
                  <a:extLst>
                    <a:ext uri="{9D8B030D-6E8A-4147-A177-3AD203B41FA5}">
                      <a16:colId xmlns:a16="http://schemas.microsoft.com/office/drawing/2014/main" val="2584444264"/>
                    </a:ext>
                  </a:extLst>
                </a:gridCol>
                <a:gridCol w="1508606">
                  <a:extLst>
                    <a:ext uri="{9D8B030D-6E8A-4147-A177-3AD203B41FA5}">
                      <a16:colId xmlns:a16="http://schemas.microsoft.com/office/drawing/2014/main" val="3065674113"/>
                    </a:ext>
                  </a:extLst>
                </a:gridCol>
                <a:gridCol w="1508606">
                  <a:extLst>
                    <a:ext uri="{9D8B030D-6E8A-4147-A177-3AD203B41FA5}">
                      <a16:colId xmlns:a16="http://schemas.microsoft.com/office/drawing/2014/main" val="3988766076"/>
                    </a:ext>
                  </a:extLst>
                </a:gridCol>
                <a:gridCol w="1508606">
                  <a:extLst>
                    <a:ext uri="{9D8B030D-6E8A-4147-A177-3AD203B41FA5}">
                      <a16:colId xmlns:a16="http://schemas.microsoft.com/office/drawing/2014/main" val="3905793557"/>
                    </a:ext>
                  </a:extLst>
                </a:gridCol>
                <a:gridCol w="1508606">
                  <a:extLst>
                    <a:ext uri="{9D8B030D-6E8A-4147-A177-3AD203B41FA5}">
                      <a16:colId xmlns:a16="http://schemas.microsoft.com/office/drawing/2014/main" val="2697833675"/>
                    </a:ext>
                  </a:extLst>
                </a:gridCol>
              </a:tblGrid>
              <a:tr h="416241">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134956113"/>
                  </a:ext>
                </a:extLst>
              </a:tr>
              <a:tr h="1230329">
                <a:tc rowSpan="2">
                  <a:txBody>
                    <a:bodyPr/>
                    <a:lstStyle/>
                    <a:p>
                      <a:pPr algn="l" fontAlgn="t"/>
                      <a:r>
                        <a:rPr lang="en-GB" sz="1000" b="1" i="0" u="sng" strike="noStrike" dirty="0">
                          <a:solidFill>
                            <a:srgbClr val="0563C1"/>
                          </a:solidFill>
                          <a:effectLst/>
                          <a:latin typeface="Arial" panose="020B0604020202020204" pitchFamily="34" charset="0"/>
                        </a:rPr>
                        <a:t>3.1.3 Number of Funza Lushaka bursaries awarded to students enrolled for Initial Teacher Education</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12 500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13 085</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+585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The deviation is attributed to tuition fees being less than what was projected resulting in more bursaries being awarded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845168658"/>
                  </a:ext>
                </a:extLst>
              </a:tr>
              <a:tr h="609433">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12 500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13 085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63252958"/>
                  </a:ext>
                </a:extLst>
              </a:tr>
              <a:tr h="1026969">
                <a:tc rowSpan="2">
                  <a:txBody>
                    <a:bodyPr/>
                    <a:lstStyle/>
                    <a:p>
                      <a:pPr algn="l" fontAlgn="t"/>
                      <a:r>
                        <a:rPr lang="en-GB" sz="1000" b="1" i="0" u="sng" strike="noStrike" dirty="0">
                          <a:solidFill>
                            <a:srgbClr val="0563C1"/>
                          </a:solidFill>
                          <a:effectLst/>
                          <a:latin typeface="Arial" panose="020B0604020202020204" pitchFamily="34" charset="0"/>
                        </a:rPr>
                        <a:t>3.1.4 Number of quarterly monitoring reports tracking the percentage of Funza Lushaka graduates placed within six months upon confirmation that the bursar has completed studies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Quarterly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4</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fr-FR" sz="1000" b="1" i="0" u="none" strike="noStrike" dirty="0">
                          <a:solidFill>
                            <a:srgbClr val="000000"/>
                          </a:solidFill>
                          <a:effectLst/>
                          <a:latin typeface="Arial" panose="020B0604020202020204" pitchFamily="34" charset="0"/>
                        </a:rPr>
                        <a:t>Q1: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Q2: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Q3: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Q4: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Total: 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0858926"/>
                  </a:ext>
                </a:extLst>
              </a:tr>
              <a:tr h="1829595">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66394534"/>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400921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190712094"/>
              </p:ext>
            </p:extLst>
          </p:nvPr>
        </p:nvGraphicFramePr>
        <p:xfrm>
          <a:off x="0" y="1099433"/>
          <a:ext cx="9143999" cy="3991425"/>
        </p:xfrm>
        <a:graphic>
          <a:graphicData uri="http://schemas.openxmlformats.org/drawingml/2006/table">
            <a:tbl>
              <a:tblPr/>
              <a:tblGrid>
                <a:gridCol w="1139151">
                  <a:extLst>
                    <a:ext uri="{9D8B030D-6E8A-4147-A177-3AD203B41FA5}">
                      <a16:colId xmlns:a16="http://schemas.microsoft.com/office/drawing/2014/main" val="3286157712"/>
                    </a:ext>
                  </a:extLst>
                </a:gridCol>
                <a:gridCol w="831273">
                  <a:extLst>
                    <a:ext uri="{9D8B030D-6E8A-4147-A177-3AD203B41FA5}">
                      <a16:colId xmlns:a16="http://schemas.microsoft.com/office/drawing/2014/main" val="121367451"/>
                    </a:ext>
                  </a:extLst>
                </a:gridCol>
                <a:gridCol w="1139151">
                  <a:extLst>
                    <a:ext uri="{9D8B030D-6E8A-4147-A177-3AD203B41FA5}">
                      <a16:colId xmlns:a16="http://schemas.microsoft.com/office/drawing/2014/main" val="3622531068"/>
                    </a:ext>
                  </a:extLst>
                </a:gridCol>
                <a:gridCol w="1508606">
                  <a:extLst>
                    <a:ext uri="{9D8B030D-6E8A-4147-A177-3AD203B41FA5}">
                      <a16:colId xmlns:a16="http://schemas.microsoft.com/office/drawing/2014/main" val="4266179274"/>
                    </a:ext>
                  </a:extLst>
                </a:gridCol>
                <a:gridCol w="1508606">
                  <a:extLst>
                    <a:ext uri="{9D8B030D-6E8A-4147-A177-3AD203B41FA5}">
                      <a16:colId xmlns:a16="http://schemas.microsoft.com/office/drawing/2014/main" val="3100876007"/>
                    </a:ext>
                  </a:extLst>
                </a:gridCol>
                <a:gridCol w="1508606">
                  <a:extLst>
                    <a:ext uri="{9D8B030D-6E8A-4147-A177-3AD203B41FA5}">
                      <a16:colId xmlns:a16="http://schemas.microsoft.com/office/drawing/2014/main" val="1698075520"/>
                    </a:ext>
                  </a:extLst>
                </a:gridCol>
                <a:gridCol w="1508606">
                  <a:extLst>
                    <a:ext uri="{9D8B030D-6E8A-4147-A177-3AD203B41FA5}">
                      <a16:colId xmlns:a16="http://schemas.microsoft.com/office/drawing/2014/main" val="113212341"/>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800396610"/>
                  </a:ext>
                </a:extLst>
              </a:tr>
              <a:tr h="0">
                <a:tc rowSpan="2">
                  <a:txBody>
                    <a:bodyPr/>
                    <a:lstStyle/>
                    <a:p>
                      <a:pPr algn="l" fontAlgn="t"/>
                      <a:r>
                        <a:rPr lang="en-GB" sz="1000" b="1" i="0" u="sng" strike="noStrike" dirty="0">
                          <a:solidFill>
                            <a:srgbClr val="0563C1"/>
                          </a:solidFill>
                          <a:effectLst/>
                          <a:latin typeface="Arial" panose="020B0604020202020204" pitchFamily="34" charset="0"/>
                        </a:rPr>
                        <a:t>3.1.5 Number of quarterly monitoring reports indicating the number and percentage of schools where allocated teaching posts are all filled</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Quarterly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4</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fr-FR" sz="1000" b="1" i="0" u="none" strike="noStrike" dirty="0">
                          <a:solidFill>
                            <a:srgbClr val="000000"/>
                          </a:solidFill>
                          <a:effectLst/>
                          <a:latin typeface="Arial" panose="020B0604020202020204" pitchFamily="34" charset="0"/>
                        </a:rPr>
                        <a:t>Q1: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Q2: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Q3: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Q4: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Total: 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536689660"/>
                  </a:ext>
                </a:extLst>
              </a:tr>
              <a:tr h="0">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0"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91484865"/>
                  </a:ext>
                </a:extLst>
              </a:tr>
              <a:tr h="0">
                <a:tc rowSpan="2">
                  <a:txBody>
                    <a:bodyPr/>
                    <a:lstStyle/>
                    <a:p>
                      <a:pPr algn="l" fontAlgn="t"/>
                      <a:r>
                        <a:rPr lang="en-GB" sz="1000" b="1" i="0" u="sng" strike="noStrike" kern="1200" dirty="0">
                          <a:solidFill>
                            <a:srgbClr val="0563C1"/>
                          </a:solidFill>
                          <a:effectLst/>
                          <a:latin typeface="Arial" panose="020B0604020202020204" pitchFamily="34" charset="0"/>
                          <a:ea typeface="+mn-ea"/>
                          <a:cs typeface="+mn-cs"/>
                        </a:rPr>
                        <a:t>3.1.6 An Annual Sector Report is produced on the number of qualified teachers aged 30 and below entering the public service as teachers</a:t>
                      </a:r>
                      <a:br>
                        <a:rPr lang="en-GB" sz="1000" b="1" i="0" u="sng" strike="noStrike" kern="1200" dirty="0">
                          <a:solidFill>
                            <a:srgbClr val="0563C1"/>
                          </a:solidFill>
                          <a:effectLst/>
                          <a:latin typeface="Arial" panose="020B0604020202020204" pitchFamily="34" charset="0"/>
                          <a:ea typeface="+mn-ea"/>
                          <a:cs typeface="+mn-cs"/>
                        </a:rPr>
                      </a:br>
                      <a:endParaRPr lang="en-GB" sz="1000" b="1" i="0" u="sng" strike="noStrike" kern="1200" dirty="0">
                        <a:solidFill>
                          <a:srgbClr val="0563C1"/>
                        </a:solidFill>
                        <a:effectLst/>
                        <a:latin typeface="Arial" panose="020B0604020202020204" pitchFamily="34" charset="0"/>
                        <a:ea typeface="+mn-ea"/>
                        <a:cs typeface="+mn-cs"/>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number of qualified teachers aged 30 and below entering the public service as teachers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Annual Sector Report on the number of qualified teachers aged 30 and below entering the public service as teachers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68085404"/>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number of qualified teachers aged 30 and below entering the public service as teachers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Preliminary report on the number of educators aged 30 and below entering the public service as teachers produced.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86420271"/>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236490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632100314"/>
              </p:ext>
            </p:extLst>
          </p:nvPr>
        </p:nvGraphicFramePr>
        <p:xfrm>
          <a:off x="0" y="908720"/>
          <a:ext cx="9143999" cy="4912416"/>
        </p:xfrm>
        <a:graphic>
          <a:graphicData uri="http://schemas.openxmlformats.org/drawingml/2006/table">
            <a:tbl>
              <a:tblPr/>
              <a:tblGrid>
                <a:gridCol w="1104288">
                  <a:extLst>
                    <a:ext uri="{9D8B030D-6E8A-4147-A177-3AD203B41FA5}">
                      <a16:colId xmlns:a16="http://schemas.microsoft.com/office/drawing/2014/main" val="2793074535"/>
                    </a:ext>
                  </a:extLst>
                </a:gridCol>
                <a:gridCol w="805832">
                  <a:extLst>
                    <a:ext uri="{9D8B030D-6E8A-4147-A177-3AD203B41FA5}">
                      <a16:colId xmlns:a16="http://schemas.microsoft.com/office/drawing/2014/main" val="1313689135"/>
                    </a:ext>
                  </a:extLst>
                </a:gridCol>
                <a:gridCol w="1382797">
                  <a:extLst>
                    <a:ext uri="{9D8B030D-6E8A-4147-A177-3AD203B41FA5}">
                      <a16:colId xmlns:a16="http://schemas.microsoft.com/office/drawing/2014/main" val="2334150139"/>
                    </a:ext>
                  </a:extLst>
                </a:gridCol>
                <a:gridCol w="1463774">
                  <a:extLst>
                    <a:ext uri="{9D8B030D-6E8A-4147-A177-3AD203B41FA5}">
                      <a16:colId xmlns:a16="http://schemas.microsoft.com/office/drawing/2014/main" val="752764177"/>
                    </a:ext>
                  </a:extLst>
                </a:gridCol>
                <a:gridCol w="1462436">
                  <a:extLst>
                    <a:ext uri="{9D8B030D-6E8A-4147-A177-3AD203B41FA5}">
                      <a16:colId xmlns:a16="http://schemas.microsoft.com/office/drawing/2014/main" val="3452641550"/>
                    </a:ext>
                  </a:extLst>
                </a:gridCol>
                <a:gridCol w="1462436">
                  <a:extLst>
                    <a:ext uri="{9D8B030D-6E8A-4147-A177-3AD203B41FA5}">
                      <a16:colId xmlns:a16="http://schemas.microsoft.com/office/drawing/2014/main" val="2046044705"/>
                    </a:ext>
                  </a:extLst>
                </a:gridCol>
                <a:gridCol w="1462436">
                  <a:extLst>
                    <a:ext uri="{9D8B030D-6E8A-4147-A177-3AD203B41FA5}">
                      <a16:colId xmlns:a16="http://schemas.microsoft.com/office/drawing/2014/main" val="2387597080"/>
                    </a:ext>
                  </a:extLst>
                </a:gridCol>
              </a:tblGrid>
              <a:tr h="554082">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636520157"/>
                  </a:ext>
                </a:extLst>
              </a:tr>
              <a:tr h="2179167">
                <a:tc rowSpan="2">
                  <a:txBody>
                    <a:bodyPr/>
                    <a:lstStyle/>
                    <a:p>
                      <a:pPr algn="l" fontAlgn="t"/>
                      <a:r>
                        <a:rPr lang="en-GB" sz="1000" b="1" i="0" u="sng" strike="noStrike" dirty="0">
                          <a:solidFill>
                            <a:srgbClr val="0563C1"/>
                          </a:solidFill>
                          <a:effectLst/>
                          <a:latin typeface="Arial" panose="020B0604020202020204" pitchFamily="34" charset="0"/>
                        </a:rPr>
                        <a:t>3.2.1 A National Report is produced on monitoring the functionality of Provincial Teacher Development Institutes and District Teacher Development Centres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National Report on monitoring the functionality of Provincial Teacher Development Institutes and District Teacher Development Centres</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National Report on monitoring the functionality of Provincial Teacher Development Institutes and District Teacher Development Centres</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367485728"/>
                  </a:ext>
                </a:extLst>
              </a:tr>
              <a:tr h="217916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rPr>
                        <a:t>Approved National Report on monitoring the functionality of Provincial Teacher Development Institutes and District Teacher Development Centres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6 Provincial Teacher Development Institutes (PTDIs) and 31 District Teacher Development Centres (DTDCs) monitored. 9 PEDs’ narrative quarterly reports received.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44853815"/>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361542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56395450"/>
              </p:ext>
            </p:extLst>
          </p:nvPr>
        </p:nvGraphicFramePr>
        <p:xfrm>
          <a:off x="0" y="908719"/>
          <a:ext cx="9143999" cy="4561351"/>
        </p:xfrm>
        <a:graphic>
          <a:graphicData uri="http://schemas.openxmlformats.org/drawingml/2006/table">
            <a:tbl>
              <a:tblPr/>
              <a:tblGrid>
                <a:gridCol w="1139151">
                  <a:extLst>
                    <a:ext uri="{9D8B030D-6E8A-4147-A177-3AD203B41FA5}">
                      <a16:colId xmlns:a16="http://schemas.microsoft.com/office/drawing/2014/main" val="784351057"/>
                    </a:ext>
                  </a:extLst>
                </a:gridCol>
                <a:gridCol w="831273">
                  <a:extLst>
                    <a:ext uri="{9D8B030D-6E8A-4147-A177-3AD203B41FA5}">
                      <a16:colId xmlns:a16="http://schemas.microsoft.com/office/drawing/2014/main" val="4265792755"/>
                    </a:ext>
                  </a:extLst>
                </a:gridCol>
                <a:gridCol w="1342565">
                  <a:extLst>
                    <a:ext uri="{9D8B030D-6E8A-4147-A177-3AD203B41FA5}">
                      <a16:colId xmlns:a16="http://schemas.microsoft.com/office/drawing/2014/main" val="2848906659"/>
                    </a:ext>
                  </a:extLst>
                </a:gridCol>
                <a:gridCol w="1305192">
                  <a:extLst>
                    <a:ext uri="{9D8B030D-6E8A-4147-A177-3AD203B41FA5}">
                      <a16:colId xmlns:a16="http://schemas.microsoft.com/office/drawing/2014/main" val="35540759"/>
                    </a:ext>
                  </a:extLst>
                </a:gridCol>
                <a:gridCol w="1508606">
                  <a:extLst>
                    <a:ext uri="{9D8B030D-6E8A-4147-A177-3AD203B41FA5}">
                      <a16:colId xmlns:a16="http://schemas.microsoft.com/office/drawing/2014/main" val="1592475609"/>
                    </a:ext>
                  </a:extLst>
                </a:gridCol>
                <a:gridCol w="1508606">
                  <a:extLst>
                    <a:ext uri="{9D8B030D-6E8A-4147-A177-3AD203B41FA5}">
                      <a16:colId xmlns:a16="http://schemas.microsoft.com/office/drawing/2014/main" val="3833030895"/>
                    </a:ext>
                  </a:extLst>
                </a:gridCol>
                <a:gridCol w="1508606">
                  <a:extLst>
                    <a:ext uri="{9D8B030D-6E8A-4147-A177-3AD203B41FA5}">
                      <a16:colId xmlns:a16="http://schemas.microsoft.com/office/drawing/2014/main" val="2446437478"/>
                    </a:ext>
                  </a:extLst>
                </a:gridCol>
              </a:tblGrid>
              <a:tr h="340682">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4186458349"/>
                  </a:ext>
                </a:extLst>
              </a:tr>
              <a:tr h="2172102">
                <a:tc rowSpan="2">
                  <a:txBody>
                    <a:bodyPr/>
                    <a:lstStyle/>
                    <a:p>
                      <a:pPr algn="l" fontAlgn="t"/>
                      <a:r>
                        <a:rPr lang="en-GB" sz="1000" b="1" i="0" u="sng" strike="noStrike" dirty="0">
                          <a:solidFill>
                            <a:srgbClr val="0563C1"/>
                          </a:solidFill>
                          <a:effectLst/>
                          <a:latin typeface="Arial" panose="020B0604020202020204" pitchFamily="34" charset="0"/>
                        </a:rPr>
                        <a:t>3.2.2 A National Report is produced on monitoring the implementation of Teacher Development Programmes by PEDs with special focus on EFAL, Mathematics, Physical Science and Accounting</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National Report on monitoring the implementation of Teacher Development Programmes by PEDs with special focus on EFAL, Mathematics, Physical Science and Accounting</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National Report on monitoring the implementation of Teacher Development Programmes by PEDs with special focus on EFAL, Mathematics, Physical Science and Accounting</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013619293"/>
                  </a:ext>
                </a:extLst>
              </a:tr>
              <a:tr h="204856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National Report on monitoring the implementation of Teacher Development Programmes by PEDs with special focus on EFAL, Mathematics, Physical Science and Accounting</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Preliminary report on monitoring the implementation of Teacher Development Programmes by PEDs with special focus on EFAL, Mathematics, Physical Science and Accounting produced.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93627107"/>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256160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39216904"/>
              </p:ext>
            </p:extLst>
          </p:nvPr>
        </p:nvGraphicFramePr>
        <p:xfrm>
          <a:off x="0" y="1052736"/>
          <a:ext cx="9143999" cy="4943015"/>
        </p:xfrm>
        <a:graphic>
          <a:graphicData uri="http://schemas.openxmlformats.org/drawingml/2006/table">
            <a:tbl>
              <a:tblPr/>
              <a:tblGrid>
                <a:gridCol w="1139151">
                  <a:extLst>
                    <a:ext uri="{9D8B030D-6E8A-4147-A177-3AD203B41FA5}">
                      <a16:colId xmlns:a16="http://schemas.microsoft.com/office/drawing/2014/main" val="500636650"/>
                    </a:ext>
                  </a:extLst>
                </a:gridCol>
                <a:gridCol w="831273">
                  <a:extLst>
                    <a:ext uri="{9D8B030D-6E8A-4147-A177-3AD203B41FA5}">
                      <a16:colId xmlns:a16="http://schemas.microsoft.com/office/drawing/2014/main" val="692836916"/>
                    </a:ext>
                  </a:extLst>
                </a:gridCol>
                <a:gridCol w="1139151">
                  <a:extLst>
                    <a:ext uri="{9D8B030D-6E8A-4147-A177-3AD203B41FA5}">
                      <a16:colId xmlns:a16="http://schemas.microsoft.com/office/drawing/2014/main" val="3153040840"/>
                    </a:ext>
                  </a:extLst>
                </a:gridCol>
                <a:gridCol w="1508606">
                  <a:extLst>
                    <a:ext uri="{9D8B030D-6E8A-4147-A177-3AD203B41FA5}">
                      <a16:colId xmlns:a16="http://schemas.microsoft.com/office/drawing/2014/main" val="1336587216"/>
                    </a:ext>
                  </a:extLst>
                </a:gridCol>
                <a:gridCol w="1508606">
                  <a:extLst>
                    <a:ext uri="{9D8B030D-6E8A-4147-A177-3AD203B41FA5}">
                      <a16:colId xmlns:a16="http://schemas.microsoft.com/office/drawing/2014/main" val="655975036"/>
                    </a:ext>
                  </a:extLst>
                </a:gridCol>
                <a:gridCol w="1508606">
                  <a:extLst>
                    <a:ext uri="{9D8B030D-6E8A-4147-A177-3AD203B41FA5}">
                      <a16:colId xmlns:a16="http://schemas.microsoft.com/office/drawing/2014/main" val="546335406"/>
                    </a:ext>
                  </a:extLst>
                </a:gridCol>
                <a:gridCol w="1508606">
                  <a:extLst>
                    <a:ext uri="{9D8B030D-6E8A-4147-A177-3AD203B41FA5}">
                      <a16:colId xmlns:a16="http://schemas.microsoft.com/office/drawing/2014/main" val="2749322878"/>
                    </a:ext>
                  </a:extLst>
                </a:gridCol>
              </a:tblGrid>
              <a:tr h="504056">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405451361"/>
                  </a:ext>
                </a:extLst>
              </a:tr>
              <a:tr h="0">
                <a:tc rowSpan="2">
                  <a:txBody>
                    <a:bodyPr/>
                    <a:lstStyle/>
                    <a:p>
                      <a:pPr algn="l" fontAlgn="t"/>
                      <a:r>
                        <a:rPr lang="en-GB" sz="1000" b="1" i="0" u="sng" strike="noStrike" dirty="0">
                          <a:solidFill>
                            <a:srgbClr val="0563C1"/>
                          </a:solidFill>
                          <a:effectLst/>
                          <a:latin typeface="Arial" panose="020B0604020202020204" pitchFamily="34" charset="0"/>
                        </a:rPr>
                        <a:t>3.2.3 Number of PEDs that had their post provisioning processes assessed for compliance with the post provisioning norms and standards</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9</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155576427"/>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9 provincial monitoring meetings completed and the Report compiled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36104885"/>
                  </a:ext>
                </a:extLst>
              </a:tr>
              <a:tr h="0">
                <a:tc rowSpan="2">
                  <a:txBody>
                    <a:bodyPr/>
                    <a:lstStyle/>
                    <a:p>
                      <a:pPr algn="l" fontAlgn="t"/>
                      <a:r>
                        <a:rPr lang="en-GB" sz="1000" b="1" i="0" u="sng" strike="noStrike" dirty="0">
                          <a:solidFill>
                            <a:srgbClr val="0563C1"/>
                          </a:solidFill>
                          <a:effectLst/>
                          <a:latin typeface="Arial" panose="020B0604020202020204" pitchFamily="34" charset="0"/>
                        </a:rPr>
                        <a:t>3.2.4 An Annual Sector Report is produced on the number of Grade R practitioners with at least an National Qualifications Framework (NQF) level 6 and above qualification</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4604" marR="4604" marT="460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4604" marR="4604" marT="460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Annual Sector Report on the number of Grade R practitioners with at least an NQF level 6 and above qualification</a:t>
                      </a:r>
                    </a:p>
                  </a:txBody>
                  <a:tcPr marL="4604" marR="4604" marT="460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Annual Sector Report on the number of Grade R practitioners with at least an NQF level 6 and above qualification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GB" sz="1000" b="1" i="0" u="none" strike="noStrike" dirty="0">
                          <a:solidFill>
                            <a:srgbClr val="000000"/>
                          </a:solidFill>
                          <a:effectLst/>
                          <a:latin typeface="Arial" panose="020B0604020202020204" pitchFamily="34" charset="0"/>
                        </a:rPr>
                        <a:t>No deviation</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0473344"/>
                  </a:ext>
                </a:extLst>
              </a:tr>
              <a:tr h="0">
                <a:tc vMerge="1">
                  <a:txBody>
                    <a:bodyPr/>
                    <a:lstStyle/>
                    <a:p>
                      <a:pPr algn="l" fontAlgn="t"/>
                      <a:endParaRPr lang="en-ZA" sz="1000" b="1" i="0" u="sng" strike="noStrike" dirty="0">
                        <a:solidFill>
                          <a:srgbClr val="0563C1"/>
                        </a:solidFill>
                        <a:effectLst/>
                        <a:latin typeface="Arial" panose="020B0604020202020204" pitchFamily="34" charset="0"/>
                      </a:endParaRPr>
                    </a:p>
                  </a:txBody>
                  <a:tcPr marL="4604" marR="4604" marT="460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Annual Sector Report on the number of Grade R practitioners with at least an NQF level 6 and above qualification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The approved annual sector report declares that there are 7 900 Grade R Practitioners (36%) who are appropriately qualified to teach in the Grade R class with at least NQF level 6 and above qualifications.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11029364"/>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59237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MAJOR HIGHLIGHTS…</a:t>
            </a:r>
          </a:p>
        </p:txBody>
      </p:sp>
      <p:sp>
        <p:nvSpPr>
          <p:cNvPr id="5" name="Content Placeholder 4"/>
          <p:cNvSpPr>
            <a:spLocks noGrp="1"/>
          </p:cNvSpPr>
          <p:nvPr>
            <p:ph idx="1"/>
          </p:nvPr>
        </p:nvSpPr>
        <p:spPr>
          <a:xfrm>
            <a:off x="107504" y="908720"/>
            <a:ext cx="8784976" cy="5217444"/>
          </a:xfrm>
        </p:spPr>
        <p:txBody>
          <a:bodyPr>
            <a:normAutofit fontScale="85000" lnSpcReduction="20000"/>
          </a:bodyPr>
          <a:lstStyle/>
          <a:p>
            <a:pPr algn="just"/>
            <a:r>
              <a:rPr lang="en-GB" sz="2500" b="1" dirty="0">
                <a:solidFill>
                  <a:srgbClr val="000000"/>
                </a:solidFill>
              </a:rPr>
              <a:t>The Combined 2020 November Examination Results: </a:t>
            </a:r>
            <a:r>
              <a:rPr lang="en-GB" sz="2500" b="1" dirty="0"/>
              <a:t>65.0%</a:t>
            </a:r>
            <a:r>
              <a:rPr lang="en-GB" sz="2500" dirty="0"/>
              <a:t> of the </a:t>
            </a:r>
            <a:r>
              <a:rPr lang="en-GB" sz="2500" b="1" dirty="0"/>
              <a:t>distinctions </a:t>
            </a:r>
            <a:r>
              <a:rPr lang="en-GB" sz="2500" dirty="0"/>
              <a:t>were attained by </a:t>
            </a:r>
            <a:r>
              <a:rPr lang="en-GB" sz="2500" b="1" dirty="0"/>
              <a:t>girl learners</a:t>
            </a:r>
            <a:r>
              <a:rPr lang="en-GB" sz="2500" dirty="0"/>
              <a:t>, including distinctions in </a:t>
            </a:r>
            <a:r>
              <a:rPr lang="en-GB" sz="2500" b="1" dirty="0"/>
              <a:t>critical subjects </a:t>
            </a:r>
            <a:r>
              <a:rPr lang="en-GB" sz="2500" dirty="0"/>
              <a:t>such as </a:t>
            </a:r>
            <a:r>
              <a:rPr lang="en-GB" sz="2500" b="1" dirty="0"/>
              <a:t>Accounting, Business Studies, Economics, Mathematics, </a:t>
            </a:r>
            <a:r>
              <a:rPr lang="en-GB" sz="2500" dirty="0"/>
              <a:t>and</a:t>
            </a:r>
            <a:r>
              <a:rPr lang="en-GB" sz="2500" b="1" dirty="0"/>
              <a:t> Physical Science.</a:t>
            </a:r>
          </a:p>
          <a:p>
            <a:pPr algn="just"/>
            <a:r>
              <a:rPr lang="en-GB" sz="2500" b="1" dirty="0">
                <a:solidFill>
                  <a:srgbClr val="000000"/>
                </a:solidFill>
              </a:rPr>
              <a:t>Director-General visited </a:t>
            </a:r>
            <a:r>
              <a:rPr lang="en-GB" sz="2500" dirty="0">
                <a:solidFill>
                  <a:srgbClr val="000000"/>
                </a:solidFill>
              </a:rPr>
              <a:t>and</a:t>
            </a:r>
            <a:r>
              <a:rPr lang="en-GB" sz="2500" b="1" dirty="0">
                <a:solidFill>
                  <a:srgbClr val="000000"/>
                </a:solidFill>
              </a:rPr>
              <a:t> monitored 175 Marking Centres </a:t>
            </a:r>
            <a:r>
              <a:rPr lang="en-GB" sz="2500" dirty="0">
                <a:solidFill>
                  <a:srgbClr val="000000"/>
                </a:solidFill>
              </a:rPr>
              <a:t>for the </a:t>
            </a:r>
            <a:r>
              <a:rPr lang="en-GB" sz="2500" b="1" dirty="0">
                <a:solidFill>
                  <a:srgbClr val="000000"/>
                </a:solidFill>
              </a:rPr>
              <a:t>2020 NSC Exams</a:t>
            </a:r>
          </a:p>
          <a:p>
            <a:pPr algn="just"/>
            <a:r>
              <a:rPr lang="en-ZA" sz="2500" b="1" dirty="0">
                <a:solidFill>
                  <a:srgbClr val="000000"/>
                </a:solidFill>
              </a:rPr>
              <a:t>Director-General visited </a:t>
            </a:r>
            <a:r>
              <a:rPr lang="en-ZA" sz="2500" dirty="0">
                <a:solidFill>
                  <a:srgbClr val="000000"/>
                </a:solidFill>
              </a:rPr>
              <a:t>and </a:t>
            </a:r>
            <a:r>
              <a:rPr lang="en-ZA" sz="2500" b="1" dirty="0">
                <a:solidFill>
                  <a:srgbClr val="000000"/>
                </a:solidFill>
              </a:rPr>
              <a:t>monitored 164 construction </a:t>
            </a:r>
            <a:r>
              <a:rPr lang="en-ZA" sz="2500" dirty="0">
                <a:solidFill>
                  <a:srgbClr val="000000"/>
                </a:solidFill>
              </a:rPr>
              <a:t>sites</a:t>
            </a:r>
            <a:r>
              <a:rPr lang="en-ZA" sz="2500" b="1" dirty="0">
                <a:solidFill>
                  <a:srgbClr val="000000"/>
                </a:solidFill>
              </a:rPr>
              <a:t> </a:t>
            </a:r>
            <a:r>
              <a:rPr lang="en-ZA" sz="2500" dirty="0">
                <a:solidFill>
                  <a:srgbClr val="000000"/>
                </a:solidFill>
              </a:rPr>
              <a:t>for the </a:t>
            </a:r>
            <a:r>
              <a:rPr lang="en-ZA" sz="2500" b="1" dirty="0">
                <a:solidFill>
                  <a:srgbClr val="000000"/>
                </a:solidFill>
              </a:rPr>
              <a:t>SAFE Programme </a:t>
            </a:r>
            <a:r>
              <a:rPr lang="en-ZA" sz="2500" dirty="0">
                <a:solidFill>
                  <a:srgbClr val="000000"/>
                </a:solidFill>
              </a:rPr>
              <a:t>in addition to </a:t>
            </a:r>
            <a:r>
              <a:rPr lang="en-ZA" sz="2500" b="1" dirty="0">
                <a:solidFill>
                  <a:srgbClr val="000000"/>
                </a:solidFill>
              </a:rPr>
              <a:t>weekly meetings </a:t>
            </a:r>
            <a:r>
              <a:rPr lang="en-ZA" sz="2500" dirty="0">
                <a:solidFill>
                  <a:srgbClr val="000000"/>
                </a:solidFill>
              </a:rPr>
              <a:t>with</a:t>
            </a:r>
            <a:r>
              <a:rPr lang="en-ZA" sz="2500" b="1" dirty="0">
                <a:solidFill>
                  <a:srgbClr val="000000"/>
                </a:solidFill>
              </a:rPr>
              <a:t> CEOs of Implementing Agents</a:t>
            </a:r>
          </a:p>
          <a:p>
            <a:pPr algn="just"/>
            <a:r>
              <a:rPr lang="en-ZA" sz="2500" b="1" dirty="0">
                <a:solidFill>
                  <a:srgbClr val="000000"/>
                </a:solidFill>
              </a:rPr>
              <a:t>A total number of 13 085 Funza Lushaka bursaries </a:t>
            </a:r>
            <a:r>
              <a:rPr lang="en-ZA" sz="2500" dirty="0">
                <a:solidFill>
                  <a:srgbClr val="000000"/>
                </a:solidFill>
              </a:rPr>
              <a:t>were </a:t>
            </a:r>
            <a:r>
              <a:rPr lang="en-ZA" sz="2500" b="1" dirty="0">
                <a:solidFill>
                  <a:srgbClr val="000000"/>
                </a:solidFill>
              </a:rPr>
              <a:t>awarded</a:t>
            </a:r>
            <a:r>
              <a:rPr lang="en-ZA" sz="2500" dirty="0">
                <a:solidFill>
                  <a:srgbClr val="000000"/>
                </a:solidFill>
              </a:rPr>
              <a:t> for </a:t>
            </a:r>
            <a:r>
              <a:rPr lang="en-ZA" sz="2500" b="1" dirty="0">
                <a:solidFill>
                  <a:srgbClr val="000000"/>
                </a:solidFill>
              </a:rPr>
              <a:t>Initial Teacher Education </a:t>
            </a:r>
            <a:r>
              <a:rPr lang="en-ZA" sz="2500" dirty="0">
                <a:solidFill>
                  <a:srgbClr val="000000"/>
                </a:solidFill>
              </a:rPr>
              <a:t>by 31 March 2021.</a:t>
            </a:r>
            <a:endParaRPr lang="en-GB" sz="2500" dirty="0">
              <a:solidFill>
                <a:srgbClr val="000000"/>
              </a:solidFill>
            </a:endParaRPr>
          </a:p>
          <a:p>
            <a:pPr algn="just">
              <a:lnSpc>
                <a:spcPct val="115000"/>
              </a:lnSpc>
              <a:spcAft>
                <a:spcPts val="1000"/>
              </a:spcAft>
            </a:pPr>
            <a:r>
              <a:rPr lang="en-ZA" sz="2500" b="1" dirty="0">
                <a:ea typeface="Times New Roman" panose="02020603050405020304" pitchFamily="18" charset="0"/>
              </a:rPr>
              <a:t>Deputy Minister Dr MR Mhaule, MP </a:t>
            </a:r>
            <a:r>
              <a:rPr lang="en-ZA" sz="2500" dirty="0">
                <a:ea typeface="Times New Roman" panose="02020603050405020304" pitchFamily="18" charset="0"/>
              </a:rPr>
              <a:t>visited </a:t>
            </a:r>
            <a:r>
              <a:rPr lang="en-ZA" sz="2500" b="1" dirty="0">
                <a:ea typeface="Times New Roman" panose="02020603050405020304" pitchFamily="18" charset="0"/>
              </a:rPr>
              <a:t>three (3)</a:t>
            </a:r>
            <a:r>
              <a:rPr lang="en-ZA" sz="2500" dirty="0">
                <a:ea typeface="Times New Roman" panose="02020603050405020304" pitchFamily="18" charset="0"/>
              </a:rPr>
              <a:t> provinces, namely: Gauteng, Mpumalanga and Limpopo to </a:t>
            </a:r>
            <a:r>
              <a:rPr lang="en-ZA" sz="2500" b="1" dirty="0">
                <a:ea typeface="Times New Roman" panose="02020603050405020304" pitchFamily="18" charset="0"/>
              </a:rPr>
              <a:t>monitor compliance </a:t>
            </a:r>
            <a:r>
              <a:rPr lang="en-ZA" sz="2500" dirty="0">
                <a:ea typeface="Times New Roman" panose="02020603050405020304" pitchFamily="18" charset="0"/>
              </a:rPr>
              <a:t>of risk adjusted level 1 protocols for the phased in </a:t>
            </a:r>
            <a:r>
              <a:rPr lang="en-ZA" sz="2500" b="1" dirty="0">
                <a:ea typeface="Times New Roman" panose="02020603050405020304" pitchFamily="18" charset="0"/>
              </a:rPr>
              <a:t>return to schools </a:t>
            </a:r>
            <a:r>
              <a:rPr lang="en-ZA" sz="2500" dirty="0">
                <a:ea typeface="Times New Roman" panose="02020603050405020304" pitchFamily="18" charset="0"/>
              </a:rPr>
              <a:t>by </a:t>
            </a:r>
            <a:r>
              <a:rPr lang="en-ZA" sz="2500" b="1" dirty="0">
                <a:ea typeface="Times New Roman" panose="02020603050405020304" pitchFamily="18" charset="0"/>
              </a:rPr>
              <a:t>School Management Teams (SMTs), </a:t>
            </a:r>
            <a:r>
              <a:rPr lang="en-ZA" sz="2500" dirty="0">
                <a:ea typeface="Times New Roman" panose="02020603050405020304" pitchFamily="18" charset="0"/>
              </a:rPr>
              <a:t>teachers and learners. Schools and provinces </a:t>
            </a:r>
            <a:r>
              <a:rPr lang="en-ZA" sz="2500" b="1" dirty="0">
                <a:ea typeface="Times New Roman" panose="02020603050405020304" pitchFamily="18" charset="0"/>
              </a:rPr>
              <a:t>complied</a:t>
            </a:r>
            <a:r>
              <a:rPr lang="en-ZA" sz="2500" dirty="0">
                <a:ea typeface="Times New Roman" panose="02020603050405020304" pitchFamily="18" charset="0"/>
              </a:rPr>
              <a:t> with the CEM directives and schools </a:t>
            </a:r>
            <a:r>
              <a:rPr lang="en-ZA" sz="2500" b="1" dirty="0">
                <a:ea typeface="Times New Roman" panose="02020603050405020304" pitchFamily="18" charset="0"/>
              </a:rPr>
              <a:t>re-opened</a:t>
            </a:r>
            <a:r>
              <a:rPr lang="en-ZA" sz="2500" dirty="0">
                <a:ea typeface="Times New Roman" panose="02020603050405020304" pitchFamily="18" charset="0"/>
              </a:rPr>
              <a:t> with less </a:t>
            </a:r>
            <a:r>
              <a:rPr lang="en-ZA" sz="2500" b="1" dirty="0">
                <a:ea typeface="Times New Roman" panose="02020603050405020304" pitchFamily="18" charset="0"/>
              </a:rPr>
              <a:t>incidents.</a:t>
            </a:r>
          </a:p>
          <a:p>
            <a:pPr marL="0" lvl="0" indent="0">
              <a:buNone/>
            </a:pPr>
            <a:endParaRPr lang="en-US"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6</a:t>
            </a:fld>
            <a:endParaRPr lang="en-ZA" dirty="0"/>
          </a:p>
        </p:txBody>
      </p:sp>
      <p:pic>
        <p:nvPicPr>
          <p:cNvPr id="6" name="Picture 5"/>
          <p:cNvPicPr>
            <a:picLocks noChangeAspect="1"/>
          </p:cNvPicPr>
          <p:nvPr/>
        </p:nvPicPr>
        <p:blipFill>
          <a:blip r:embed="rId3" cstate="print"/>
          <a:stretch>
            <a:fillRect/>
          </a:stretch>
        </p:blipFill>
        <p:spPr>
          <a:xfrm>
            <a:off x="0" y="6237313"/>
            <a:ext cx="1691680" cy="620688"/>
          </a:xfrm>
          <a:prstGeom prst="rect">
            <a:avLst/>
          </a:prstGeom>
        </p:spPr>
      </p:pic>
    </p:spTree>
    <p:extLst>
      <p:ext uri="{BB962C8B-B14F-4D97-AF65-F5344CB8AC3E}">
        <p14:creationId xmlns:p14="http://schemas.microsoft.com/office/powerpoint/2010/main" val="872861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67004199"/>
              </p:ext>
            </p:extLst>
          </p:nvPr>
        </p:nvGraphicFramePr>
        <p:xfrm>
          <a:off x="0" y="1052736"/>
          <a:ext cx="9143999" cy="3830965"/>
        </p:xfrm>
        <a:graphic>
          <a:graphicData uri="http://schemas.openxmlformats.org/drawingml/2006/table">
            <a:tbl>
              <a:tblPr/>
              <a:tblGrid>
                <a:gridCol w="1139151">
                  <a:extLst>
                    <a:ext uri="{9D8B030D-6E8A-4147-A177-3AD203B41FA5}">
                      <a16:colId xmlns:a16="http://schemas.microsoft.com/office/drawing/2014/main" val="4145765159"/>
                    </a:ext>
                  </a:extLst>
                </a:gridCol>
                <a:gridCol w="831273">
                  <a:extLst>
                    <a:ext uri="{9D8B030D-6E8A-4147-A177-3AD203B41FA5}">
                      <a16:colId xmlns:a16="http://schemas.microsoft.com/office/drawing/2014/main" val="3676325912"/>
                    </a:ext>
                  </a:extLst>
                </a:gridCol>
                <a:gridCol w="1139151">
                  <a:extLst>
                    <a:ext uri="{9D8B030D-6E8A-4147-A177-3AD203B41FA5}">
                      <a16:colId xmlns:a16="http://schemas.microsoft.com/office/drawing/2014/main" val="391419214"/>
                    </a:ext>
                  </a:extLst>
                </a:gridCol>
                <a:gridCol w="1508606">
                  <a:extLst>
                    <a:ext uri="{9D8B030D-6E8A-4147-A177-3AD203B41FA5}">
                      <a16:colId xmlns:a16="http://schemas.microsoft.com/office/drawing/2014/main" val="2644082642"/>
                    </a:ext>
                  </a:extLst>
                </a:gridCol>
                <a:gridCol w="1508606">
                  <a:extLst>
                    <a:ext uri="{9D8B030D-6E8A-4147-A177-3AD203B41FA5}">
                      <a16:colId xmlns:a16="http://schemas.microsoft.com/office/drawing/2014/main" val="840125923"/>
                    </a:ext>
                  </a:extLst>
                </a:gridCol>
                <a:gridCol w="1508606">
                  <a:extLst>
                    <a:ext uri="{9D8B030D-6E8A-4147-A177-3AD203B41FA5}">
                      <a16:colId xmlns:a16="http://schemas.microsoft.com/office/drawing/2014/main" val="2127435073"/>
                    </a:ext>
                  </a:extLst>
                </a:gridCol>
                <a:gridCol w="1508606">
                  <a:extLst>
                    <a:ext uri="{9D8B030D-6E8A-4147-A177-3AD203B41FA5}">
                      <a16:colId xmlns:a16="http://schemas.microsoft.com/office/drawing/2014/main" val="1125537767"/>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206686281"/>
                  </a:ext>
                </a:extLst>
              </a:tr>
              <a:tr h="0">
                <a:tc rowSpan="2">
                  <a:txBody>
                    <a:bodyPr/>
                    <a:lstStyle/>
                    <a:p>
                      <a:pPr algn="l" fontAlgn="t"/>
                      <a:r>
                        <a:rPr lang="en-GB" sz="1000" b="1" i="0" u="sng" strike="noStrike" dirty="0">
                          <a:solidFill>
                            <a:srgbClr val="0563C1"/>
                          </a:solidFill>
                          <a:effectLst/>
                          <a:latin typeface="Arial" panose="020B0604020202020204" pitchFamily="34" charset="0"/>
                        </a:rPr>
                        <a:t>3.3.1 Number of PEDs monitored on the Integrated Quality Management System (IQMS)</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9</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60346942"/>
                  </a:ext>
                </a:extLst>
              </a:tr>
              <a:tr h="815805">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Annual Monitoring Status on the IQMS developed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37424806"/>
                  </a:ext>
                </a:extLst>
              </a:tr>
              <a:tr h="325554">
                <a:tc rowSpan="2">
                  <a:txBody>
                    <a:bodyPr/>
                    <a:lstStyle/>
                    <a:p>
                      <a:pPr algn="l" fontAlgn="t"/>
                      <a:r>
                        <a:rPr lang="en-GB" sz="1000" b="1" i="0" u="sng" strike="noStrike" dirty="0">
                          <a:solidFill>
                            <a:srgbClr val="0563C1"/>
                          </a:solidFill>
                          <a:effectLst/>
                          <a:latin typeface="Arial" panose="020B0604020202020204" pitchFamily="34" charset="0"/>
                        </a:rPr>
                        <a:t>3.3.2 Number of PEDs monitored on the implementation of the Education Management Service: Performance Management and Development System (EMS: PMDS)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9</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93195178"/>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Annual monitoring status report on EMS: PMDS developed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231171497"/>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859291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48345307"/>
              </p:ext>
            </p:extLst>
          </p:nvPr>
        </p:nvGraphicFramePr>
        <p:xfrm>
          <a:off x="0" y="836710"/>
          <a:ext cx="9144001" cy="5131382"/>
        </p:xfrm>
        <a:graphic>
          <a:graphicData uri="http://schemas.openxmlformats.org/drawingml/2006/table">
            <a:tbl>
              <a:tblPr/>
              <a:tblGrid>
                <a:gridCol w="1139152">
                  <a:extLst>
                    <a:ext uri="{9D8B030D-6E8A-4147-A177-3AD203B41FA5}">
                      <a16:colId xmlns:a16="http://schemas.microsoft.com/office/drawing/2014/main" val="2420458708"/>
                    </a:ext>
                  </a:extLst>
                </a:gridCol>
                <a:gridCol w="831273">
                  <a:extLst>
                    <a:ext uri="{9D8B030D-6E8A-4147-A177-3AD203B41FA5}">
                      <a16:colId xmlns:a16="http://schemas.microsoft.com/office/drawing/2014/main" val="3038844774"/>
                    </a:ext>
                  </a:extLst>
                </a:gridCol>
                <a:gridCol w="1139152">
                  <a:extLst>
                    <a:ext uri="{9D8B030D-6E8A-4147-A177-3AD203B41FA5}">
                      <a16:colId xmlns:a16="http://schemas.microsoft.com/office/drawing/2014/main" val="3178695800"/>
                    </a:ext>
                  </a:extLst>
                </a:gridCol>
                <a:gridCol w="1508606">
                  <a:extLst>
                    <a:ext uri="{9D8B030D-6E8A-4147-A177-3AD203B41FA5}">
                      <a16:colId xmlns:a16="http://schemas.microsoft.com/office/drawing/2014/main" val="1301577372"/>
                    </a:ext>
                  </a:extLst>
                </a:gridCol>
                <a:gridCol w="1508606">
                  <a:extLst>
                    <a:ext uri="{9D8B030D-6E8A-4147-A177-3AD203B41FA5}">
                      <a16:colId xmlns:a16="http://schemas.microsoft.com/office/drawing/2014/main" val="3575563208"/>
                    </a:ext>
                  </a:extLst>
                </a:gridCol>
                <a:gridCol w="1508606">
                  <a:extLst>
                    <a:ext uri="{9D8B030D-6E8A-4147-A177-3AD203B41FA5}">
                      <a16:colId xmlns:a16="http://schemas.microsoft.com/office/drawing/2014/main" val="2079646961"/>
                    </a:ext>
                  </a:extLst>
                </a:gridCol>
                <a:gridCol w="1508606">
                  <a:extLst>
                    <a:ext uri="{9D8B030D-6E8A-4147-A177-3AD203B41FA5}">
                      <a16:colId xmlns:a16="http://schemas.microsoft.com/office/drawing/2014/main" val="1592133745"/>
                    </a:ext>
                  </a:extLst>
                </a:gridCol>
              </a:tblGrid>
              <a:tr h="651932">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072676806"/>
                  </a:ext>
                </a:extLst>
              </a:tr>
              <a:tr h="653868">
                <a:tc rowSpan="2">
                  <a:txBody>
                    <a:bodyPr/>
                    <a:lstStyle/>
                    <a:p>
                      <a:pPr algn="l" fontAlgn="t"/>
                      <a:r>
                        <a:rPr lang="en-GB" sz="1000" b="1" i="0" u="sng" strike="noStrike" dirty="0">
                          <a:solidFill>
                            <a:srgbClr val="0563C1"/>
                          </a:solidFill>
                          <a:effectLst/>
                          <a:latin typeface="Arial" panose="020B0604020202020204" pitchFamily="34" charset="0"/>
                        </a:rPr>
                        <a:t>3.3.2 Number of PEDs monitored on the implementation of the Education Management Service: Performance Management and Development System (EMS: PMDS)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9</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9</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404504662"/>
                  </a:ext>
                </a:extLst>
              </a:tr>
              <a:tr h="3825582">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695" marR="6695" marT="66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Annual monitoring status report on EMS: PMDS developed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02478798"/>
                  </a:ext>
                </a:extLst>
              </a:tr>
            </a:tbl>
          </a:graphicData>
        </a:graphic>
      </p:graphicFrame>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40697967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solidFill>
                  <a:srgbClr val="C0504D">
                    <a:lumMod val="75000"/>
                  </a:srgbClr>
                </a:solidFill>
              </a:rPr>
              <a:t>PROGRAMME</a:t>
            </a:r>
            <a:r>
              <a:rPr lang="en-ZA" b="1" dirty="0">
                <a:solidFill>
                  <a:schemeClr val="accent2">
                    <a:lumMod val="75000"/>
                  </a:schemeClr>
                </a:solidFill>
              </a:rPr>
              <a:t> </a:t>
            </a:r>
            <a:r>
              <a:rPr lang="en-ZA" sz="2800" b="1" dirty="0">
                <a:solidFill>
                  <a:srgbClr val="C0504D">
                    <a:lumMod val="75000"/>
                  </a:srgbClr>
                </a:solidFill>
              </a:rPr>
              <a:t>3 …</a:t>
            </a:r>
          </a:p>
        </p:txBody>
      </p:sp>
      <p:sp>
        <p:nvSpPr>
          <p:cNvPr id="3" name="Content Placeholder 2"/>
          <p:cNvSpPr>
            <a:spLocks noGrp="1"/>
          </p:cNvSpPr>
          <p:nvPr>
            <p:ph idx="1"/>
          </p:nvPr>
        </p:nvSpPr>
        <p:spPr>
          <a:xfrm>
            <a:off x="0" y="764703"/>
            <a:ext cx="9144000" cy="5400601"/>
          </a:xfrm>
        </p:spPr>
        <p:txBody>
          <a:bodyPr>
            <a:noAutofit/>
          </a:bodyPr>
          <a:lstStyle/>
          <a:p>
            <a:pPr marL="0" indent="0" algn="just" fontAlgn="base">
              <a:buNone/>
            </a:pPr>
            <a:r>
              <a:rPr lang="en-US" b="1" u="sng" dirty="0"/>
              <a:t>Education Labour Relations and Conditions of Service</a:t>
            </a:r>
          </a:p>
          <a:p>
            <a:pPr marL="0" indent="0" algn="just" fontAlgn="base">
              <a:buNone/>
            </a:pPr>
            <a:endParaRPr lang="en-US" dirty="0"/>
          </a:p>
          <a:p>
            <a:pPr algn="just"/>
            <a:r>
              <a:rPr lang="en-GB" b="1" dirty="0">
                <a:solidFill>
                  <a:prstClr val="black"/>
                </a:solidFill>
                <a:ea typeface="Times New Roman" panose="02020603050405020304" pitchFamily="18" charset="0"/>
                <a:cs typeface="Arial" panose="020B0604020202020204" pitchFamily="34" charset="0"/>
              </a:rPr>
              <a:t>The Protocol document between SACE and the employers on Managing Educators Conduct: </a:t>
            </a:r>
            <a:r>
              <a:rPr lang="en-US" dirty="0">
                <a:solidFill>
                  <a:prstClr val="black"/>
                </a:solidFill>
                <a:ea typeface="Calibri" panose="020F0502020204030204" pitchFamily="34" charset="0"/>
                <a:cs typeface="Arial" panose="020B0604020202020204" pitchFamily="34" charset="0"/>
              </a:rPr>
              <a:t>The purpose of this document is to facilitate an </a:t>
            </a:r>
            <a:r>
              <a:rPr lang="en-US" b="1" dirty="0">
                <a:solidFill>
                  <a:prstClr val="black"/>
                </a:solidFill>
                <a:ea typeface="Calibri" panose="020F0502020204030204" pitchFamily="34" charset="0"/>
                <a:cs typeface="Arial" panose="020B0604020202020204" pitchFamily="34" charset="0"/>
              </a:rPr>
              <a:t>understanding of </a:t>
            </a:r>
            <a:r>
              <a:rPr lang="en-ZA" b="1" dirty="0">
                <a:solidFill>
                  <a:prstClr val="black"/>
                </a:solidFill>
                <a:ea typeface="Calibri" panose="020F0502020204030204" pitchFamily="34" charset="0"/>
                <a:cs typeface="Arial" panose="020B0604020202020204" pitchFamily="34" charset="0"/>
              </a:rPr>
              <a:t>distinctiveness, interdependence and interrelatedness</a:t>
            </a:r>
            <a:r>
              <a:rPr lang="en-US" dirty="0">
                <a:solidFill>
                  <a:prstClr val="black"/>
                </a:solidFill>
                <a:ea typeface="Calibri" panose="020F0502020204030204" pitchFamily="34" charset="0"/>
                <a:cs typeface="Arial" panose="020B0604020202020204" pitchFamily="34" charset="0"/>
              </a:rPr>
              <a:t> of the DBE and the SACE regarding the </a:t>
            </a:r>
            <a:r>
              <a:rPr lang="en-US" b="1" dirty="0">
                <a:solidFill>
                  <a:prstClr val="black"/>
                </a:solidFill>
                <a:ea typeface="Calibri" panose="020F0502020204030204" pitchFamily="34" charset="0"/>
                <a:cs typeface="Arial" panose="020B0604020202020204" pitchFamily="34" charset="0"/>
              </a:rPr>
              <a:t>disciplinary Code and Procedure </a:t>
            </a:r>
            <a:r>
              <a:rPr lang="en-US" dirty="0">
                <a:solidFill>
                  <a:prstClr val="black"/>
                </a:solidFill>
                <a:ea typeface="Calibri" panose="020F0502020204030204" pitchFamily="34" charset="0"/>
                <a:cs typeface="Arial" panose="020B0604020202020204" pitchFamily="34" charset="0"/>
              </a:rPr>
              <a:t>and </a:t>
            </a:r>
            <a:r>
              <a:rPr lang="en-US" b="1" dirty="0">
                <a:solidFill>
                  <a:prstClr val="black"/>
                </a:solidFill>
                <a:ea typeface="Calibri" panose="020F0502020204030204" pitchFamily="34" charset="0"/>
                <a:cs typeface="Arial" panose="020B0604020202020204" pitchFamily="34" charset="0"/>
              </a:rPr>
              <a:t>the Code of Professional Ethics applicable </a:t>
            </a:r>
            <a:r>
              <a:rPr lang="en-US" dirty="0">
                <a:solidFill>
                  <a:prstClr val="black"/>
                </a:solidFill>
                <a:ea typeface="Calibri" panose="020F0502020204030204" pitchFamily="34" charset="0"/>
                <a:cs typeface="Arial" panose="020B0604020202020204" pitchFamily="34" charset="0"/>
              </a:rPr>
              <a:t>to educators</a:t>
            </a:r>
            <a:r>
              <a:rPr lang="en-ZA" dirty="0">
                <a:solidFill>
                  <a:prstClr val="black"/>
                </a:solidFill>
                <a:ea typeface="Calibri" panose="020F0502020204030204" pitchFamily="34" charset="0"/>
                <a:cs typeface="Arial" panose="020B0604020202020204" pitchFamily="34" charset="0"/>
              </a:rPr>
              <a:t>.</a:t>
            </a:r>
            <a:endParaRPr lang="en-ZA" dirty="0">
              <a:solidFill>
                <a:prstClr val="black"/>
              </a:solidFill>
              <a:cs typeface="Arial" panose="020B0604020202020204" pitchFamily="34" charset="0"/>
            </a:endParaRPr>
          </a:p>
          <a:p>
            <a:pPr lvl="1" algn="just"/>
            <a:r>
              <a:rPr lang="en-US" sz="1800" b="1" dirty="0">
                <a:solidFill>
                  <a:prstClr val="black"/>
                </a:solidFill>
                <a:ea typeface="Calibri" panose="020F0502020204030204" pitchFamily="34" charset="0"/>
                <a:cs typeface="Arial" panose="020B0604020202020204" pitchFamily="34" charset="0"/>
              </a:rPr>
              <a:t>The document is completed </a:t>
            </a:r>
            <a:r>
              <a:rPr lang="en-US" sz="1800" dirty="0">
                <a:solidFill>
                  <a:prstClr val="black"/>
                </a:solidFill>
                <a:ea typeface="Calibri" panose="020F0502020204030204" pitchFamily="34" charset="0"/>
                <a:cs typeface="Arial" panose="020B0604020202020204" pitchFamily="34" charset="0"/>
              </a:rPr>
              <a:t>and has been </a:t>
            </a:r>
            <a:r>
              <a:rPr lang="en-US" sz="1800" b="1" dirty="0">
                <a:solidFill>
                  <a:prstClr val="black"/>
                </a:solidFill>
                <a:ea typeface="Calibri" panose="020F0502020204030204" pitchFamily="34" charset="0"/>
                <a:cs typeface="Arial" panose="020B0604020202020204" pitchFamily="34" charset="0"/>
              </a:rPr>
              <a:t>signed</a:t>
            </a:r>
            <a:r>
              <a:rPr lang="en-US" sz="1800" dirty="0">
                <a:solidFill>
                  <a:prstClr val="black"/>
                </a:solidFill>
                <a:ea typeface="Calibri" panose="020F0502020204030204" pitchFamily="34" charset="0"/>
                <a:cs typeface="Arial" panose="020B0604020202020204" pitchFamily="34" charset="0"/>
              </a:rPr>
              <a:t> by all the nine (9) Provincial Heads of Education Departments (HODs), SACE and The Education Labour Relations Council (ELRC)</a:t>
            </a:r>
          </a:p>
          <a:p>
            <a:pPr lvl="1" algn="just"/>
            <a:r>
              <a:rPr lang="en-US" sz="1800" dirty="0">
                <a:solidFill>
                  <a:prstClr val="black"/>
                </a:solidFill>
                <a:ea typeface="Calibri" panose="020F0502020204030204" pitchFamily="34" charset="0"/>
                <a:cs typeface="Arial" panose="020B0604020202020204" pitchFamily="34" charset="0"/>
              </a:rPr>
              <a:t>It is being </a:t>
            </a:r>
            <a:r>
              <a:rPr lang="en-US" sz="1800" b="1" dirty="0">
                <a:solidFill>
                  <a:prstClr val="black"/>
                </a:solidFill>
                <a:ea typeface="Calibri" panose="020F0502020204030204" pitchFamily="34" charset="0"/>
                <a:cs typeface="Arial" panose="020B0604020202020204" pitchFamily="34" charset="0"/>
              </a:rPr>
              <a:t>circulated</a:t>
            </a:r>
            <a:r>
              <a:rPr lang="en-US" sz="1800" dirty="0">
                <a:solidFill>
                  <a:prstClr val="black"/>
                </a:solidFill>
                <a:ea typeface="Calibri" panose="020F0502020204030204" pitchFamily="34" charset="0"/>
                <a:cs typeface="Arial" panose="020B0604020202020204" pitchFamily="34" charset="0"/>
              </a:rPr>
              <a:t> to the School Governing Body Associations, the DSD and the Department of Justice and Constitutional Development for their </a:t>
            </a:r>
            <a:r>
              <a:rPr lang="en-US" sz="1800" b="1" dirty="0">
                <a:solidFill>
                  <a:prstClr val="black"/>
                </a:solidFill>
                <a:ea typeface="Calibri" panose="020F0502020204030204" pitchFamily="34" charset="0"/>
                <a:cs typeface="Arial" panose="020B0604020202020204" pitchFamily="34" charset="0"/>
              </a:rPr>
              <a:t>endorsement.</a:t>
            </a:r>
          </a:p>
          <a:p>
            <a:pPr algn="just">
              <a:spcAft>
                <a:spcPts val="1000"/>
              </a:spcAft>
              <a:tabLst>
                <a:tab pos="270510" algn="l"/>
              </a:tabLst>
            </a:pPr>
            <a:r>
              <a:rPr lang="en-US" b="1" dirty="0">
                <a:solidFill>
                  <a:prstClr val="black"/>
                </a:solidFill>
                <a:cs typeface="Arial" panose="020B0604020202020204" pitchFamily="34" charset="0"/>
              </a:rPr>
              <a:t>DBE Circular 1 of 2021: </a:t>
            </a:r>
            <a:r>
              <a:rPr lang="en-ZA" b="1" dirty="0">
                <a:solidFill>
                  <a:prstClr val="black"/>
                </a:solidFill>
                <a:ea typeface="Calibri" panose="020F0502020204030204" pitchFamily="34" charset="0"/>
                <a:cs typeface="Arial" panose="020B0604020202020204" pitchFamily="34" charset="0"/>
              </a:rPr>
              <a:t>The Return Of Educators and Support Staff to Schools for the 2021 Academic Year amidst COVID-19 Pandemic: </a:t>
            </a:r>
            <a:r>
              <a:rPr lang="en-GB" dirty="0">
                <a:solidFill>
                  <a:prstClr val="black"/>
                </a:solidFill>
                <a:ea typeface="Calibri" panose="020F0502020204030204" pitchFamily="34" charset="0"/>
                <a:cs typeface="Arial" panose="020B0604020202020204" pitchFamily="34" charset="0"/>
              </a:rPr>
              <a:t>This Circular was issued to provide guidance during Alert Level 3 on procedures to be followed when </a:t>
            </a:r>
            <a:r>
              <a:rPr lang="en-GB" b="1" dirty="0">
                <a:solidFill>
                  <a:prstClr val="black"/>
                </a:solidFill>
                <a:ea typeface="Calibri" panose="020F0502020204030204" pitchFamily="34" charset="0"/>
                <a:cs typeface="Arial" panose="020B0604020202020204" pitchFamily="34" charset="0"/>
              </a:rPr>
              <a:t>educators and learners returned </a:t>
            </a:r>
            <a:r>
              <a:rPr lang="en-GB" dirty="0">
                <a:solidFill>
                  <a:prstClr val="black"/>
                </a:solidFill>
                <a:ea typeface="Calibri" panose="020F0502020204030204" pitchFamily="34" charset="0"/>
                <a:cs typeface="Arial" panose="020B0604020202020204" pitchFamily="34" charset="0"/>
              </a:rPr>
              <a:t>to schools and alleviate anxieties amongst educators/education workers and learners, when the country experienced the rising COVID-19 infections.</a:t>
            </a: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62</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1193474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solidFill>
                  <a:srgbClr val="C0504D">
                    <a:lumMod val="75000"/>
                  </a:srgbClr>
                </a:solidFill>
              </a:rPr>
              <a:t>PROGRAMME</a:t>
            </a:r>
            <a:r>
              <a:rPr lang="en-ZA" b="1" dirty="0">
                <a:solidFill>
                  <a:schemeClr val="accent2">
                    <a:lumMod val="75000"/>
                  </a:schemeClr>
                </a:solidFill>
              </a:rPr>
              <a:t> </a:t>
            </a:r>
            <a:r>
              <a:rPr lang="en-ZA" sz="2800" b="1" dirty="0">
                <a:solidFill>
                  <a:srgbClr val="C0504D">
                    <a:lumMod val="75000"/>
                  </a:srgbClr>
                </a:solidFill>
              </a:rPr>
              <a:t>3 …</a:t>
            </a:r>
          </a:p>
        </p:txBody>
      </p:sp>
      <p:sp>
        <p:nvSpPr>
          <p:cNvPr id="3" name="Content Placeholder 2"/>
          <p:cNvSpPr>
            <a:spLocks noGrp="1"/>
          </p:cNvSpPr>
          <p:nvPr>
            <p:ph idx="1"/>
          </p:nvPr>
        </p:nvSpPr>
        <p:spPr>
          <a:xfrm>
            <a:off x="323528" y="764703"/>
            <a:ext cx="8640960" cy="5400601"/>
          </a:xfrm>
        </p:spPr>
        <p:txBody>
          <a:bodyPr>
            <a:normAutofit/>
          </a:bodyPr>
          <a:lstStyle/>
          <a:p>
            <a:pPr marL="0" indent="0" algn="just" fontAlgn="base">
              <a:buNone/>
            </a:pPr>
            <a:r>
              <a:rPr lang="en-US" sz="2400" b="1" u="sng" dirty="0"/>
              <a:t>Education Labour Relations and Conditions of Service.</a:t>
            </a:r>
          </a:p>
          <a:p>
            <a:pPr marL="0" indent="0" algn="just" fontAlgn="base">
              <a:buNone/>
            </a:pPr>
            <a:endParaRPr lang="en-GB" sz="2400" dirty="0">
              <a:solidFill>
                <a:prstClr val="black"/>
              </a:solidFill>
              <a:ea typeface="Calibri" panose="020F0502020204030204" pitchFamily="34" charset="0"/>
              <a:cs typeface="Arial" panose="020B0604020202020204" pitchFamily="34" charset="0"/>
            </a:endParaRPr>
          </a:p>
          <a:p>
            <a:pPr lvl="0" algn="just">
              <a:spcAft>
                <a:spcPts val="1000"/>
              </a:spcAft>
              <a:tabLst>
                <a:tab pos="270510" algn="l"/>
              </a:tabLst>
            </a:pPr>
            <a:r>
              <a:rPr lang="en-GB" sz="2400" b="1" dirty="0">
                <a:solidFill>
                  <a:prstClr val="black"/>
                </a:solidFill>
                <a:cs typeface="Arial" panose="020B0604020202020204" pitchFamily="34" charset="0"/>
              </a:rPr>
              <a:t>Addendum to Circular 1 of 2021: </a:t>
            </a:r>
            <a:r>
              <a:rPr lang="en-ZA" sz="2400" dirty="0">
                <a:solidFill>
                  <a:prstClr val="black"/>
                </a:solidFill>
                <a:ea typeface="Calibri" panose="020F0502020204030204" pitchFamily="34" charset="0"/>
                <a:cs typeface="Arial" panose="020B0604020202020204" pitchFamily="34" charset="0"/>
              </a:rPr>
              <a:t>An Addendum to DBE Circular 1 of 2021 was drafted to clarify any </a:t>
            </a:r>
            <a:r>
              <a:rPr lang="en-ZA" sz="2400" b="1" dirty="0">
                <a:solidFill>
                  <a:prstClr val="black"/>
                </a:solidFill>
                <a:ea typeface="Calibri" panose="020F0502020204030204" pitchFamily="34" charset="0"/>
                <a:cs typeface="Arial" panose="020B0604020202020204" pitchFamily="34" charset="0"/>
              </a:rPr>
              <a:t>ambiguities and uncertainties </a:t>
            </a:r>
            <a:r>
              <a:rPr lang="en-ZA" sz="2400" dirty="0">
                <a:solidFill>
                  <a:prstClr val="black"/>
                </a:solidFill>
                <a:ea typeface="Calibri" panose="020F0502020204030204" pitchFamily="34" charset="0"/>
                <a:cs typeface="Arial" panose="020B0604020202020204" pitchFamily="34" charset="0"/>
              </a:rPr>
              <a:t>with regard to the return of </a:t>
            </a:r>
            <a:r>
              <a:rPr lang="en-ZA" sz="2400" b="1" dirty="0">
                <a:solidFill>
                  <a:prstClr val="black"/>
                </a:solidFill>
                <a:ea typeface="Calibri" panose="020F0502020204030204" pitchFamily="34" charset="0"/>
                <a:cs typeface="Arial" panose="020B0604020202020204" pitchFamily="34" charset="0"/>
              </a:rPr>
              <a:t>educators and support </a:t>
            </a:r>
            <a:r>
              <a:rPr lang="en-ZA" sz="2400" dirty="0">
                <a:solidFill>
                  <a:prstClr val="black"/>
                </a:solidFill>
                <a:ea typeface="Calibri" panose="020F0502020204030204" pitchFamily="34" charset="0"/>
                <a:cs typeface="Arial" panose="020B0604020202020204" pitchFamily="34" charset="0"/>
              </a:rPr>
              <a:t>staff to schools during Alert Level 3. </a:t>
            </a:r>
          </a:p>
          <a:p>
            <a:pPr algn="just">
              <a:tabLst>
                <a:tab pos="234950" algn="l"/>
              </a:tabLst>
            </a:pPr>
            <a:r>
              <a:rPr lang="en-US" sz="2400" dirty="0">
                <a:solidFill>
                  <a:prstClr val="black"/>
                </a:solidFill>
                <a:cs typeface="Arial" panose="020B0604020202020204" pitchFamily="34" charset="0"/>
              </a:rPr>
              <a:t>When the country was moved to </a:t>
            </a:r>
            <a:r>
              <a:rPr lang="en-US" sz="2400" b="1" dirty="0">
                <a:solidFill>
                  <a:prstClr val="black"/>
                </a:solidFill>
                <a:cs typeface="Arial" panose="020B0604020202020204" pitchFamily="34" charset="0"/>
              </a:rPr>
              <a:t>Alert Level 1 of lockdown</a:t>
            </a:r>
            <a:r>
              <a:rPr lang="en-US" sz="2400" dirty="0">
                <a:solidFill>
                  <a:prstClr val="black"/>
                </a:solidFill>
                <a:cs typeface="Arial" panose="020B0604020202020204" pitchFamily="34" charset="0"/>
              </a:rPr>
              <a:t>, the DBE drafted </a:t>
            </a:r>
            <a:r>
              <a:rPr lang="en-US" sz="2400" b="1" dirty="0">
                <a:solidFill>
                  <a:prstClr val="black"/>
                </a:solidFill>
                <a:cs typeface="Arial" panose="020B0604020202020204" pitchFamily="34" charset="0"/>
              </a:rPr>
              <a:t>Circular 2 of 2021 </a:t>
            </a:r>
            <a:r>
              <a:rPr lang="en-ZA" sz="2400" dirty="0">
                <a:solidFill>
                  <a:prstClr val="black"/>
                </a:solidFill>
                <a:ea typeface="Calibri" panose="020F0502020204030204" pitchFamily="34" charset="0"/>
                <a:cs typeface="Arial" panose="020B0604020202020204" pitchFamily="34" charset="0"/>
              </a:rPr>
              <a:t>to </a:t>
            </a:r>
            <a:r>
              <a:rPr lang="en-ZA" sz="2400" b="1" dirty="0">
                <a:solidFill>
                  <a:prstClr val="black"/>
                </a:solidFill>
                <a:ea typeface="Calibri" panose="020F0502020204030204" pitchFamily="34" charset="0"/>
                <a:cs typeface="Arial" panose="020B0604020202020204" pitchFamily="34" charset="0"/>
              </a:rPr>
              <a:t>provide guidance </a:t>
            </a:r>
            <a:r>
              <a:rPr lang="en-ZA" sz="2400" dirty="0">
                <a:solidFill>
                  <a:prstClr val="black"/>
                </a:solidFill>
                <a:ea typeface="Calibri" panose="020F0502020204030204" pitchFamily="34" charset="0"/>
                <a:cs typeface="Arial" panose="020B0604020202020204" pitchFamily="34" charset="0"/>
              </a:rPr>
              <a:t>to schools in order to </a:t>
            </a:r>
            <a:r>
              <a:rPr lang="en-ZA" sz="2400" b="1" dirty="0">
                <a:solidFill>
                  <a:prstClr val="black"/>
                </a:solidFill>
                <a:ea typeface="Calibri" panose="020F0502020204030204" pitchFamily="34" charset="0"/>
                <a:cs typeface="Arial" panose="020B0604020202020204" pitchFamily="34" charset="0"/>
              </a:rPr>
              <a:t>facilitate</a:t>
            </a:r>
            <a:r>
              <a:rPr lang="en-ZA" sz="2400" dirty="0">
                <a:solidFill>
                  <a:prstClr val="black"/>
                </a:solidFill>
                <a:ea typeface="Calibri" panose="020F0502020204030204" pitchFamily="34" charset="0"/>
                <a:cs typeface="Arial" panose="020B0604020202020204" pitchFamily="34" charset="0"/>
              </a:rPr>
              <a:t> the return of all educators to schools but also </a:t>
            </a:r>
            <a:r>
              <a:rPr lang="en-ZA" sz="2400" b="1" dirty="0">
                <a:solidFill>
                  <a:prstClr val="black"/>
                </a:solidFill>
                <a:ea typeface="Calibri" panose="020F0502020204030204" pitchFamily="34" charset="0"/>
                <a:cs typeface="Arial" panose="020B0604020202020204" pitchFamily="34" charset="0"/>
              </a:rPr>
              <a:t>alleviate fears amongst educators </a:t>
            </a:r>
            <a:r>
              <a:rPr lang="en-ZA" sz="2400" dirty="0">
                <a:solidFill>
                  <a:prstClr val="black"/>
                </a:solidFill>
                <a:ea typeface="Calibri" panose="020F0502020204030204" pitchFamily="34" charset="0"/>
                <a:cs typeface="Arial" panose="020B0604020202020204" pitchFamily="34" charset="0"/>
              </a:rPr>
              <a:t>and </a:t>
            </a:r>
            <a:r>
              <a:rPr lang="en-ZA" sz="2400" b="1" dirty="0">
                <a:solidFill>
                  <a:prstClr val="black"/>
                </a:solidFill>
                <a:ea typeface="Calibri" panose="020F0502020204030204" pitchFamily="34" charset="0"/>
                <a:cs typeface="Arial" panose="020B0604020202020204" pitchFamily="34" charset="0"/>
              </a:rPr>
              <a:t>support staff </a:t>
            </a:r>
            <a:r>
              <a:rPr lang="en-ZA" sz="2400" dirty="0">
                <a:solidFill>
                  <a:prstClr val="black"/>
                </a:solidFill>
                <a:ea typeface="Calibri" panose="020F0502020204030204" pitchFamily="34" charset="0"/>
                <a:cs typeface="Arial" panose="020B0604020202020204" pitchFamily="34" charset="0"/>
              </a:rPr>
              <a:t>with comorbidities. </a:t>
            </a:r>
          </a:p>
          <a:p>
            <a:pPr marL="400050" indent="-285750" algn="just" fontAlgn="base"/>
            <a:endParaRPr lang="en-US" sz="2400" dirty="0"/>
          </a:p>
          <a:p>
            <a:pPr algn="just"/>
            <a:endParaRPr lang="en-ZA" sz="2400" dirty="0"/>
          </a:p>
          <a:p>
            <a:pPr algn="just"/>
            <a:endParaRPr lang="en-ZA"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63</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2761689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028384" cy="548680"/>
          </a:xfrm>
        </p:spPr>
        <p:txBody>
          <a:bodyPr>
            <a:noAutofit/>
          </a:bodyPr>
          <a:lstStyle/>
          <a:p>
            <a:r>
              <a:rPr lang="en-ZA" sz="2800" b="1" dirty="0">
                <a:solidFill>
                  <a:srgbClr val="C0504D">
                    <a:lumMod val="75000"/>
                  </a:srgbClr>
                </a:solidFill>
              </a:rPr>
              <a:t>PROGRAMME</a:t>
            </a:r>
            <a:r>
              <a:rPr lang="en-ZA" b="1" dirty="0">
                <a:solidFill>
                  <a:schemeClr val="accent2">
                    <a:lumMod val="75000"/>
                  </a:schemeClr>
                </a:solidFill>
              </a:rPr>
              <a:t> </a:t>
            </a:r>
            <a:r>
              <a:rPr lang="en-ZA" sz="2800" b="1" dirty="0">
                <a:solidFill>
                  <a:srgbClr val="C0504D">
                    <a:lumMod val="75000"/>
                  </a:srgbClr>
                </a:solidFill>
              </a:rPr>
              <a:t>3 …</a:t>
            </a:r>
          </a:p>
        </p:txBody>
      </p:sp>
      <p:sp>
        <p:nvSpPr>
          <p:cNvPr id="3" name="Content Placeholder 2"/>
          <p:cNvSpPr>
            <a:spLocks noGrp="1"/>
          </p:cNvSpPr>
          <p:nvPr>
            <p:ph idx="1"/>
          </p:nvPr>
        </p:nvSpPr>
        <p:spPr>
          <a:xfrm>
            <a:off x="264160" y="548681"/>
            <a:ext cx="8700328" cy="6042944"/>
          </a:xfrm>
        </p:spPr>
        <p:txBody>
          <a:bodyPr>
            <a:normAutofit lnSpcReduction="10000"/>
          </a:bodyPr>
          <a:lstStyle/>
          <a:p>
            <a:pPr marL="114300" indent="0" algn="just" fontAlgn="base">
              <a:buNone/>
            </a:pPr>
            <a:r>
              <a:rPr lang="en-US" sz="2800" b="1" u="sng" dirty="0"/>
              <a:t>Education Human Resource Planning, Provisioning and Monitoring</a:t>
            </a:r>
            <a:endParaRPr lang="en-ZA" sz="2800" dirty="0">
              <a:solidFill>
                <a:prstClr val="black"/>
              </a:solidFill>
            </a:endParaRPr>
          </a:p>
          <a:p>
            <a:pPr marL="400050" indent="-285750" algn="just" fontAlgn="base"/>
            <a:r>
              <a:rPr lang="en-US" sz="2800" b="1" dirty="0"/>
              <a:t>Nine (9) provincial </a:t>
            </a:r>
            <a:r>
              <a:rPr lang="en-US" sz="2800" dirty="0"/>
              <a:t>virtual monitoring meetings were held and a </a:t>
            </a:r>
            <a:r>
              <a:rPr lang="en-US" sz="2800" b="1" dirty="0"/>
              <a:t>consolidated Report was compiled.</a:t>
            </a:r>
          </a:p>
          <a:p>
            <a:pPr marL="400050" indent="-285750" algn="just" fontAlgn="base"/>
            <a:r>
              <a:rPr lang="en-US" sz="2800" b="1" dirty="0"/>
              <a:t>Compiled a preliminary Annual Report </a:t>
            </a:r>
            <a:r>
              <a:rPr lang="en-US" sz="2800" dirty="0"/>
              <a:t>on appointment of </a:t>
            </a:r>
            <a:r>
              <a:rPr lang="en-US" sz="2800" b="1" dirty="0"/>
              <a:t>educators age 30 and below. </a:t>
            </a:r>
            <a:r>
              <a:rPr lang="en-US" sz="2800" dirty="0"/>
              <a:t>In 2020/21, a total number of </a:t>
            </a:r>
            <a:r>
              <a:rPr lang="en-US" sz="2800" b="1" dirty="0"/>
              <a:t>9 338 young </a:t>
            </a:r>
            <a:r>
              <a:rPr lang="en-US" sz="2800" dirty="0"/>
              <a:t>and </a:t>
            </a:r>
            <a:r>
              <a:rPr lang="en-US" sz="2800" b="1" dirty="0"/>
              <a:t>qualified educators </a:t>
            </a:r>
            <a:r>
              <a:rPr lang="en-US" sz="2800" dirty="0"/>
              <a:t>were </a:t>
            </a:r>
            <a:r>
              <a:rPr lang="en-US" sz="2800" b="1" dirty="0"/>
              <a:t>appointed</a:t>
            </a:r>
            <a:r>
              <a:rPr lang="en-US" sz="2800" dirty="0"/>
              <a:t> in schools.</a:t>
            </a:r>
          </a:p>
          <a:p>
            <a:pPr marL="400050" indent="-285750" algn="just" fontAlgn="base"/>
            <a:r>
              <a:rPr lang="en-US" sz="2800" b="1" dirty="0"/>
              <a:t>An Annual Report </a:t>
            </a:r>
            <a:r>
              <a:rPr lang="en-US" sz="2800" dirty="0"/>
              <a:t>on the </a:t>
            </a:r>
            <a:r>
              <a:rPr lang="en-US" sz="2800" b="1" dirty="0"/>
              <a:t>placement</a:t>
            </a:r>
            <a:r>
              <a:rPr lang="en-US" sz="2800" dirty="0"/>
              <a:t> of Funza Lusaka graduates in schools </a:t>
            </a:r>
            <a:r>
              <a:rPr lang="en-US" sz="2800" b="1" dirty="0"/>
              <a:t>covering</a:t>
            </a:r>
            <a:r>
              <a:rPr lang="en-US" sz="2800" dirty="0"/>
              <a:t> the 2020 placement cycle and the first quarter of the 2021 </a:t>
            </a:r>
            <a:r>
              <a:rPr lang="en-US" sz="2800" b="1" dirty="0"/>
              <a:t>placement</a:t>
            </a:r>
            <a:r>
              <a:rPr lang="en-US" sz="2800" dirty="0"/>
              <a:t> cycle was </a:t>
            </a:r>
            <a:r>
              <a:rPr lang="en-US" sz="2800" b="1" dirty="0"/>
              <a:t>compiled.</a:t>
            </a:r>
            <a:r>
              <a:rPr lang="en-US" sz="2800" dirty="0"/>
              <a:t> </a:t>
            </a:r>
            <a:r>
              <a:rPr lang="en-US" sz="2800" b="1" dirty="0"/>
              <a:t>82% (3 613 of  4 413) </a:t>
            </a:r>
            <a:r>
              <a:rPr lang="en-US" sz="2800" dirty="0"/>
              <a:t>were in 2020 and </a:t>
            </a:r>
            <a:r>
              <a:rPr lang="en-US" sz="2800" b="1" dirty="0"/>
              <a:t>967</a:t>
            </a:r>
            <a:r>
              <a:rPr lang="en-US" sz="2800" dirty="0"/>
              <a:t>  of </a:t>
            </a:r>
            <a:r>
              <a:rPr lang="en-US" sz="2800" b="1" dirty="0"/>
              <a:t>4 329 </a:t>
            </a:r>
            <a:r>
              <a:rPr lang="en-US" sz="2800" dirty="0"/>
              <a:t>were placed for the 2021 cycle.</a:t>
            </a:r>
          </a:p>
          <a:p>
            <a:pPr marL="61912" indent="0">
              <a:buNone/>
              <a:tabLst>
                <a:tab pos="8229600" algn="l"/>
              </a:tabLst>
            </a:pPr>
            <a:r>
              <a:rPr lang="en-ZA" sz="2800" b="1" dirty="0"/>
              <a:t> </a:t>
            </a:r>
          </a:p>
          <a:p>
            <a:pPr indent="-280988">
              <a:tabLst>
                <a:tab pos="8229600" algn="l"/>
              </a:tabLst>
            </a:pPr>
            <a:endParaRPr lang="en-US" dirty="0"/>
          </a:p>
          <a:p>
            <a:pPr marL="465138" indent="-349250"/>
            <a:endParaRPr lang="en-ZA" dirty="0"/>
          </a:p>
          <a:p>
            <a:pPr marL="465138" indent="-349250"/>
            <a:endParaRPr lang="en-ZA" dirty="0"/>
          </a:p>
          <a:p>
            <a:pPr algn="just"/>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64</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824543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a:t>
            </a:r>
          </a:p>
        </p:txBody>
      </p:sp>
      <p:sp>
        <p:nvSpPr>
          <p:cNvPr id="3" name="Content Placeholder 2"/>
          <p:cNvSpPr>
            <a:spLocks noGrp="1"/>
          </p:cNvSpPr>
          <p:nvPr>
            <p:ph idx="1"/>
          </p:nvPr>
        </p:nvSpPr>
        <p:spPr/>
        <p:txBody>
          <a:bodyPr/>
          <a:lstStyle/>
          <a:p>
            <a:pPr marL="0" indent="0" algn="ctr">
              <a:lnSpc>
                <a:spcPct val="107000"/>
              </a:lnSpc>
              <a:spcAft>
                <a:spcPts val="800"/>
              </a:spcAft>
              <a:buNone/>
            </a:pPr>
            <a:r>
              <a:rPr lang="en-ZA" b="1" dirty="0">
                <a:latin typeface="Arial" panose="020B0604020202020204" pitchFamily="34" charset="0"/>
                <a:ea typeface="Calibri" panose="020F0502020204030204" pitchFamily="34" charset="0"/>
                <a:cs typeface="Times New Roman" panose="02020603050405020304" pitchFamily="18" charset="0"/>
              </a:rPr>
              <a:t>Placement of Funza Lushaka Graduates in 2020</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pPr marL="0" indent="0" algn="ctr">
              <a:buNone/>
            </a:pPr>
            <a:endParaRPr lang="en-ZA" dirty="0"/>
          </a:p>
          <a:p>
            <a:pPr marL="0" indent="0" algn="ctr">
              <a:buNone/>
            </a:pPr>
            <a:r>
              <a:rPr lang="en-ZA" dirty="0"/>
              <a:t>Source: PERSAL and PED reports: March 2021</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65</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34255252"/>
              </p:ext>
            </p:extLst>
          </p:nvPr>
        </p:nvGraphicFramePr>
        <p:xfrm>
          <a:off x="683567" y="1340768"/>
          <a:ext cx="7452830" cy="4079240"/>
        </p:xfrm>
        <a:graphic>
          <a:graphicData uri="http://schemas.openxmlformats.org/drawingml/2006/table">
            <a:tbl>
              <a:tblPr firstRow="1" bandRow="1">
                <a:tableStyleId>{16D9F66E-5EB9-4882-86FB-DCBF35E3C3E4}</a:tableStyleId>
              </a:tblPr>
              <a:tblGrid>
                <a:gridCol w="1800201">
                  <a:extLst>
                    <a:ext uri="{9D8B030D-6E8A-4147-A177-3AD203B41FA5}">
                      <a16:colId xmlns:a16="http://schemas.microsoft.com/office/drawing/2014/main" val="1952867526"/>
                    </a:ext>
                  </a:extLst>
                </a:gridCol>
                <a:gridCol w="1368152">
                  <a:extLst>
                    <a:ext uri="{9D8B030D-6E8A-4147-A177-3AD203B41FA5}">
                      <a16:colId xmlns:a16="http://schemas.microsoft.com/office/drawing/2014/main" val="1590438410"/>
                    </a:ext>
                  </a:extLst>
                </a:gridCol>
                <a:gridCol w="1303345">
                  <a:extLst>
                    <a:ext uri="{9D8B030D-6E8A-4147-A177-3AD203B41FA5}">
                      <a16:colId xmlns:a16="http://schemas.microsoft.com/office/drawing/2014/main" val="3388726771"/>
                    </a:ext>
                  </a:extLst>
                </a:gridCol>
                <a:gridCol w="1490566">
                  <a:extLst>
                    <a:ext uri="{9D8B030D-6E8A-4147-A177-3AD203B41FA5}">
                      <a16:colId xmlns:a16="http://schemas.microsoft.com/office/drawing/2014/main" val="4030835552"/>
                    </a:ext>
                  </a:extLst>
                </a:gridCol>
                <a:gridCol w="1490566">
                  <a:extLst>
                    <a:ext uri="{9D8B030D-6E8A-4147-A177-3AD203B41FA5}">
                      <a16:colId xmlns:a16="http://schemas.microsoft.com/office/drawing/2014/main" val="2239225128"/>
                    </a:ext>
                  </a:extLst>
                </a:gridCol>
              </a:tblGrid>
              <a:tr h="370840">
                <a:tc>
                  <a:txBody>
                    <a:bodyPr/>
                    <a:lstStyle/>
                    <a:p>
                      <a:pPr>
                        <a:lnSpc>
                          <a:spcPct val="107000"/>
                        </a:lnSpc>
                        <a:spcAft>
                          <a:spcPts val="0"/>
                        </a:spcAft>
                      </a:pPr>
                      <a:r>
                        <a:rPr lang="en-ZA" sz="1800" b="1" dirty="0">
                          <a:effectLst/>
                        </a:rPr>
                        <a:t>PED</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Placed</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Unplaced</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Allocation</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Placement%</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81635236"/>
                  </a:ext>
                </a:extLst>
              </a:tr>
              <a:tr h="370840">
                <a:tc>
                  <a:txBody>
                    <a:bodyPr/>
                    <a:lstStyle/>
                    <a:p>
                      <a:pPr>
                        <a:lnSpc>
                          <a:spcPct val="107000"/>
                        </a:lnSpc>
                        <a:spcAft>
                          <a:spcPts val="0"/>
                        </a:spcAft>
                      </a:pPr>
                      <a:r>
                        <a:rPr lang="en-ZA" sz="1800" b="1" dirty="0">
                          <a:effectLst/>
                        </a:rPr>
                        <a:t>Eastern Cape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541</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113</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654</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83%</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05400531"/>
                  </a:ext>
                </a:extLst>
              </a:tr>
              <a:tr h="370840">
                <a:tc>
                  <a:txBody>
                    <a:bodyPr/>
                    <a:lstStyle/>
                    <a:p>
                      <a:pPr>
                        <a:lnSpc>
                          <a:spcPct val="107000"/>
                        </a:lnSpc>
                        <a:spcAft>
                          <a:spcPts val="0"/>
                        </a:spcAft>
                      </a:pPr>
                      <a:r>
                        <a:rPr lang="en-ZA" sz="1800" b="1" dirty="0">
                          <a:effectLst/>
                        </a:rPr>
                        <a:t>Free State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300</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22</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322</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93%</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00419721"/>
                  </a:ext>
                </a:extLst>
              </a:tr>
              <a:tr h="370840">
                <a:tc>
                  <a:txBody>
                    <a:bodyPr/>
                    <a:lstStyle/>
                    <a:p>
                      <a:pPr>
                        <a:lnSpc>
                          <a:spcPct val="107000"/>
                        </a:lnSpc>
                        <a:spcAft>
                          <a:spcPts val="0"/>
                        </a:spcAft>
                      </a:pPr>
                      <a:r>
                        <a:rPr lang="en-ZA" sz="1800" b="1" dirty="0">
                          <a:effectLst/>
                        </a:rPr>
                        <a:t>Gauteng</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896</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126</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1 022</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88%</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47984188"/>
                  </a:ext>
                </a:extLst>
              </a:tr>
              <a:tr h="370840">
                <a:tc>
                  <a:txBody>
                    <a:bodyPr/>
                    <a:lstStyle/>
                    <a:p>
                      <a:pPr>
                        <a:lnSpc>
                          <a:spcPct val="107000"/>
                        </a:lnSpc>
                        <a:spcAft>
                          <a:spcPts val="0"/>
                        </a:spcAft>
                      </a:pPr>
                      <a:r>
                        <a:rPr lang="en-ZA" sz="1800" b="1" dirty="0">
                          <a:effectLst/>
                        </a:rPr>
                        <a:t>KwaZulu-Natal</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356</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235</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591</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60%</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89800071"/>
                  </a:ext>
                </a:extLst>
              </a:tr>
              <a:tr h="370840">
                <a:tc>
                  <a:txBody>
                    <a:bodyPr/>
                    <a:lstStyle/>
                    <a:p>
                      <a:pPr>
                        <a:lnSpc>
                          <a:spcPct val="107000"/>
                        </a:lnSpc>
                        <a:spcAft>
                          <a:spcPts val="0"/>
                        </a:spcAft>
                      </a:pPr>
                      <a:r>
                        <a:rPr lang="en-ZA" sz="1800" b="1" dirty="0">
                          <a:effectLst/>
                        </a:rPr>
                        <a:t>Limpopo</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412</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18</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431</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96%</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1998334"/>
                  </a:ext>
                </a:extLst>
              </a:tr>
              <a:tr h="370840">
                <a:tc>
                  <a:txBody>
                    <a:bodyPr/>
                    <a:lstStyle/>
                    <a:p>
                      <a:pPr>
                        <a:lnSpc>
                          <a:spcPct val="107000"/>
                        </a:lnSpc>
                        <a:spcAft>
                          <a:spcPts val="0"/>
                        </a:spcAft>
                      </a:pPr>
                      <a:r>
                        <a:rPr lang="en-ZA" sz="1800" b="1" dirty="0">
                          <a:effectLst/>
                        </a:rPr>
                        <a:t>Mpumalanga</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313</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68</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381</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82%</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84100915"/>
                  </a:ext>
                </a:extLst>
              </a:tr>
              <a:tr h="370840">
                <a:tc>
                  <a:txBody>
                    <a:bodyPr/>
                    <a:lstStyle/>
                    <a:p>
                      <a:pPr>
                        <a:lnSpc>
                          <a:spcPct val="107000"/>
                        </a:lnSpc>
                        <a:spcAft>
                          <a:spcPts val="0"/>
                        </a:spcAft>
                      </a:pPr>
                      <a:r>
                        <a:rPr lang="en-ZA" sz="1800" b="1" dirty="0">
                          <a:effectLst/>
                        </a:rPr>
                        <a:t>North West</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255</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14</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269</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95%</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4013795"/>
                  </a:ext>
                </a:extLst>
              </a:tr>
              <a:tr h="370840">
                <a:tc>
                  <a:txBody>
                    <a:bodyPr/>
                    <a:lstStyle/>
                    <a:p>
                      <a:pPr>
                        <a:lnSpc>
                          <a:spcPct val="107000"/>
                        </a:lnSpc>
                        <a:spcAft>
                          <a:spcPts val="0"/>
                        </a:spcAft>
                      </a:pPr>
                      <a:r>
                        <a:rPr lang="en-ZA" sz="1800" b="1" dirty="0">
                          <a:effectLst/>
                        </a:rPr>
                        <a:t>Northern Cape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93</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3</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96</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97%</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36243683"/>
                  </a:ext>
                </a:extLst>
              </a:tr>
              <a:tr h="370840">
                <a:tc>
                  <a:txBody>
                    <a:bodyPr/>
                    <a:lstStyle/>
                    <a:p>
                      <a:pPr>
                        <a:lnSpc>
                          <a:spcPct val="107000"/>
                        </a:lnSpc>
                        <a:spcAft>
                          <a:spcPts val="0"/>
                        </a:spcAft>
                      </a:pPr>
                      <a:r>
                        <a:rPr lang="en-ZA" sz="1800" b="1" dirty="0">
                          <a:effectLst/>
                        </a:rPr>
                        <a:t>Western Cape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447</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201</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648</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dirty="0">
                          <a:effectLst/>
                        </a:rPr>
                        <a:t>69%</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13544494"/>
                  </a:ext>
                </a:extLst>
              </a:tr>
              <a:tr h="370840">
                <a:tc>
                  <a:txBody>
                    <a:bodyPr/>
                    <a:lstStyle/>
                    <a:p>
                      <a:pPr>
                        <a:lnSpc>
                          <a:spcPct val="107000"/>
                        </a:lnSpc>
                        <a:spcAft>
                          <a:spcPts val="0"/>
                        </a:spcAft>
                      </a:pPr>
                      <a:r>
                        <a:rPr lang="en-ZA" sz="1800" b="1" dirty="0">
                          <a:effectLst/>
                        </a:rPr>
                        <a:t>Grand Total</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b="1" dirty="0">
                          <a:effectLst/>
                        </a:rPr>
                        <a:t>3 613</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b="1" dirty="0">
                          <a:effectLst/>
                        </a:rPr>
                        <a:t>800</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b="1" dirty="0">
                          <a:effectLst/>
                        </a:rPr>
                        <a:t>4 413</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800" b="1" dirty="0">
                          <a:effectLst/>
                        </a:rPr>
                        <a:t>82%</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89928438"/>
                  </a:ext>
                </a:extLst>
              </a:tr>
            </a:tbl>
          </a:graphicData>
        </a:graphic>
      </p:graphicFrame>
    </p:spTree>
    <p:extLst>
      <p:ext uri="{BB962C8B-B14F-4D97-AF65-F5344CB8AC3E}">
        <p14:creationId xmlns:p14="http://schemas.microsoft.com/office/powerpoint/2010/main" val="3026240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a:t>
            </a:r>
          </a:p>
        </p:txBody>
      </p:sp>
      <p:sp>
        <p:nvSpPr>
          <p:cNvPr id="3" name="Content Placeholder 2"/>
          <p:cNvSpPr>
            <a:spLocks noGrp="1"/>
          </p:cNvSpPr>
          <p:nvPr>
            <p:ph idx="1"/>
          </p:nvPr>
        </p:nvSpPr>
        <p:spPr/>
        <p:txBody>
          <a:bodyPr/>
          <a:lstStyle/>
          <a:p>
            <a:pPr marL="0" indent="0" algn="ctr">
              <a:buNone/>
            </a:pPr>
            <a:r>
              <a:rPr lang="en-ZA" dirty="0"/>
              <a:t>Number and percentage of schools where allocated posts were filled per province</a:t>
            </a:r>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endParaRPr lang="en-ZA" dirty="0"/>
          </a:p>
          <a:p>
            <a:pPr marL="0" indent="0" algn="ctr">
              <a:buNone/>
            </a:pPr>
            <a:r>
              <a:rPr lang="en-ZA" dirty="0"/>
              <a:t>Source: PERSAL, March 2021</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66</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107504" y="5930168"/>
            <a:ext cx="1691680" cy="8367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95757843"/>
              </p:ext>
            </p:extLst>
          </p:nvPr>
        </p:nvGraphicFramePr>
        <p:xfrm>
          <a:off x="395536" y="1397000"/>
          <a:ext cx="8568952" cy="4079240"/>
        </p:xfrm>
        <a:graphic>
          <a:graphicData uri="http://schemas.openxmlformats.org/drawingml/2006/table">
            <a:tbl>
              <a:tblPr firstRow="1" bandRow="1">
                <a:tableStyleId>{16D9F66E-5EB9-4882-86FB-DCBF35E3C3E4}</a:tableStyleId>
              </a:tblPr>
              <a:tblGrid>
                <a:gridCol w="1201255">
                  <a:extLst>
                    <a:ext uri="{9D8B030D-6E8A-4147-A177-3AD203B41FA5}">
                      <a16:colId xmlns:a16="http://schemas.microsoft.com/office/drawing/2014/main" val="1382866905"/>
                    </a:ext>
                  </a:extLst>
                </a:gridCol>
                <a:gridCol w="940983">
                  <a:extLst>
                    <a:ext uri="{9D8B030D-6E8A-4147-A177-3AD203B41FA5}">
                      <a16:colId xmlns:a16="http://schemas.microsoft.com/office/drawing/2014/main" val="1777387213"/>
                    </a:ext>
                  </a:extLst>
                </a:gridCol>
                <a:gridCol w="1071119">
                  <a:extLst>
                    <a:ext uri="{9D8B030D-6E8A-4147-A177-3AD203B41FA5}">
                      <a16:colId xmlns:a16="http://schemas.microsoft.com/office/drawing/2014/main" val="1360323975"/>
                    </a:ext>
                  </a:extLst>
                </a:gridCol>
                <a:gridCol w="1071119">
                  <a:extLst>
                    <a:ext uri="{9D8B030D-6E8A-4147-A177-3AD203B41FA5}">
                      <a16:colId xmlns:a16="http://schemas.microsoft.com/office/drawing/2014/main" val="4256330096"/>
                    </a:ext>
                  </a:extLst>
                </a:gridCol>
                <a:gridCol w="1071119">
                  <a:extLst>
                    <a:ext uri="{9D8B030D-6E8A-4147-A177-3AD203B41FA5}">
                      <a16:colId xmlns:a16="http://schemas.microsoft.com/office/drawing/2014/main" val="2542713827"/>
                    </a:ext>
                  </a:extLst>
                </a:gridCol>
                <a:gridCol w="1071119">
                  <a:extLst>
                    <a:ext uri="{9D8B030D-6E8A-4147-A177-3AD203B41FA5}">
                      <a16:colId xmlns:a16="http://schemas.microsoft.com/office/drawing/2014/main" val="2345419933"/>
                    </a:ext>
                  </a:extLst>
                </a:gridCol>
                <a:gridCol w="1071119">
                  <a:extLst>
                    <a:ext uri="{9D8B030D-6E8A-4147-A177-3AD203B41FA5}">
                      <a16:colId xmlns:a16="http://schemas.microsoft.com/office/drawing/2014/main" val="2936909620"/>
                    </a:ext>
                  </a:extLst>
                </a:gridCol>
                <a:gridCol w="1071119">
                  <a:extLst>
                    <a:ext uri="{9D8B030D-6E8A-4147-A177-3AD203B41FA5}">
                      <a16:colId xmlns:a16="http://schemas.microsoft.com/office/drawing/2014/main" val="2663623304"/>
                    </a:ext>
                  </a:extLst>
                </a:gridCol>
              </a:tblGrid>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Not All Filled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All Filled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endPar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Percentage All Filled-Q4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Percentage All Filled-Q3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Percentage All Filled-Q2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Percentage All Filled-Q1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25466"/>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Eastern Cape</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2 095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3 058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5 153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59%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66%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62%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1652753"/>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Free State</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357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700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1 057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66%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80%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75%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882419"/>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Gauteng</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789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1 451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2 240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65%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85%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75%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4773272"/>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KwaZulu-Natal</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1 993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3 894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5 887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66%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46%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38%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5429876"/>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Limpopo</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2 127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1 597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3 724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43%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38%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31%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1360713"/>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Mpumalanga</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494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1 180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1 674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70%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49%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41%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577935"/>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North West</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632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836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1 468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57%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76%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71%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455776"/>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Northern Cape</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405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555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73%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94%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88%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354046"/>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Western Cape</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343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1 172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1 515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77%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94%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86%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1602828"/>
                  </a:ext>
                </a:extLst>
              </a:tr>
              <a:tr h="370840">
                <a:tc>
                  <a:txBody>
                    <a:bodyPr/>
                    <a:lstStyle/>
                    <a:p>
                      <a:pPr>
                        <a:lnSpc>
                          <a:spcPts val="1200"/>
                        </a:lnSpc>
                        <a:spcAft>
                          <a:spcPts val="0"/>
                        </a:spcAft>
                      </a:pPr>
                      <a:r>
                        <a:rPr lang="en-GB" sz="11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b="0" dirty="0">
                          <a:effectLst/>
                          <a:latin typeface="Arial" panose="020B0604020202020204" pitchFamily="34" charset="0"/>
                          <a:ea typeface="Calibri" panose="020F0502020204030204" pitchFamily="34" charset="0"/>
                          <a:cs typeface="Times New Roman" panose="02020603050405020304" pitchFamily="18" charset="0"/>
                        </a:rPr>
                        <a:t>8 980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0" dirty="0">
                          <a:effectLst/>
                          <a:latin typeface="Arial" panose="020B0604020202020204" pitchFamily="34" charset="0"/>
                          <a:ea typeface="Calibri" panose="020F0502020204030204" pitchFamily="34" charset="0"/>
                          <a:cs typeface="Times New Roman" panose="02020603050405020304" pitchFamily="18" charset="0"/>
                        </a:rPr>
                        <a:t>14 293</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0" dirty="0">
                          <a:effectLst/>
                          <a:latin typeface="Arial" panose="020B0604020202020204" pitchFamily="34" charset="0"/>
                          <a:ea typeface="Calibri" panose="020F0502020204030204" pitchFamily="34" charset="0"/>
                          <a:cs typeface="Times New Roman" panose="02020603050405020304" pitchFamily="18" charset="0"/>
                        </a:rPr>
                        <a:t>23 273</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b="0" dirty="0">
                          <a:effectLst/>
                          <a:latin typeface="Arial" panose="020B0604020202020204" pitchFamily="34" charset="0"/>
                          <a:ea typeface="Calibri" panose="020F0502020204030204" pitchFamily="34" charset="0"/>
                          <a:cs typeface="Times New Roman" panose="02020603050405020304" pitchFamily="18" charset="0"/>
                        </a:rPr>
                        <a:t>61%</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b="0" dirty="0">
                          <a:effectLst/>
                          <a:latin typeface="Arial" panose="020B0604020202020204" pitchFamily="34" charset="0"/>
                          <a:ea typeface="Calibri" panose="020F0502020204030204" pitchFamily="34" charset="0"/>
                          <a:cs typeface="Times New Roman" panose="02020603050405020304" pitchFamily="18" charset="0"/>
                        </a:rPr>
                        <a:t>60%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b="0" dirty="0">
                          <a:effectLst/>
                          <a:latin typeface="Arial" panose="020B0604020202020204" pitchFamily="34" charset="0"/>
                          <a:ea typeface="Calibri" panose="020F0502020204030204" pitchFamily="34" charset="0"/>
                          <a:cs typeface="Times New Roman" panose="02020603050405020304" pitchFamily="18" charset="0"/>
                        </a:rPr>
                        <a:t>54%</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8338122"/>
                  </a:ext>
                </a:extLst>
              </a:tr>
            </a:tbl>
          </a:graphicData>
        </a:graphic>
      </p:graphicFrame>
    </p:spTree>
    <p:extLst>
      <p:ext uri="{BB962C8B-B14F-4D97-AF65-F5344CB8AC3E}">
        <p14:creationId xmlns:p14="http://schemas.microsoft.com/office/powerpoint/2010/main" val="2953322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028384" cy="548680"/>
          </a:xfrm>
        </p:spPr>
        <p:txBody>
          <a:bodyPr>
            <a:noAutofit/>
          </a:bodyPr>
          <a:lstStyle/>
          <a:p>
            <a:r>
              <a:rPr lang="en-ZA" sz="2800" b="1" dirty="0">
                <a:solidFill>
                  <a:srgbClr val="C0504D">
                    <a:lumMod val="75000"/>
                  </a:srgbClr>
                </a:solidFill>
              </a:rPr>
              <a:t>PROGRAMME</a:t>
            </a:r>
            <a:r>
              <a:rPr lang="en-ZA" b="1" dirty="0">
                <a:solidFill>
                  <a:schemeClr val="accent2">
                    <a:lumMod val="75000"/>
                  </a:schemeClr>
                </a:solidFill>
              </a:rPr>
              <a:t> </a:t>
            </a:r>
            <a:r>
              <a:rPr lang="en-ZA" sz="2800" b="1" dirty="0">
                <a:solidFill>
                  <a:srgbClr val="C0504D">
                    <a:lumMod val="75000"/>
                  </a:srgbClr>
                </a:solidFill>
              </a:rPr>
              <a:t>3 …</a:t>
            </a:r>
          </a:p>
        </p:txBody>
      </p:sp>
      <p:sp>
        <p:nvSpPr>
          <p:cNvPr id="3" name="Content Placeholder 2"/>
          <p:cNvSpPr>
            <a:spLocks noGrp="1"/>
          </p:cNvSpPr>
          <p:nvPr>
            <p:ph idx="1"/>
          </p:nvPr>
        </p:nvSpPr>
        <p:spPr>
          <a:xfrm>
            <a:off x="251520" y="431044"/>
            <a:ext cx="8712968" cy="6042944"/>
          </a:xfrm>
        </p:spPr>
        <p:txBody>
          <a:bodyPr>
            <a:normAutofit/>
          </a:bodyPr>
          <a:lstStyle/>
          <a:p>
            <a:pPr marL="0" lvl="0" indent="0">
              <a:buNone/>
            </a:pPr>
            <a:r>
              <a:rPr lang="en-US" b="1" u="sng" dirty="0">
                <a:solidFill>
                  <a:prstClr val="black"/>
                </a:solidFill>
              </a:rPr>
              <a:t>Continuing Professional Teacher Development (CPTD)</a:t>
            </a:r>
          </a:p>
          <a:p>
            <a:r>
              <a:rPr lang="en-US" b="1" dirty="0"/>
              <a:t>The Annual Report </a:t>
            </a:r>
            <a:r>
              <a:rPr lang="en-US" dirty="0"/>
              <a:t>on the Grade R practitioners with </a:t>
            </a:r>
            <a:r>
              <a:rPr lang="en-US" b="1" dirty="0"/>
              <a:t>above level 6</a:t>
            </a:r>
            <a:r>
              <a:rPr lang="en-US" dirty="0"/>
              <a:t> is </a:t>
            </a:r>
            <a:r>
              <a:rPr lang="en-US" b="1" dirty="0"/>
              <a:t>completed. </a:t>
            </a:r>
          </a:p>
          <a:p>
            <a:r>
              <a:rPr lang="en-US" b="1" dirty="0"/>
              <a:t>Key observations </a:t>
            </a:r>
            <a:r>
              <a:rPr lang="en-US" dirty="0"/>
              <a:t>are the difference in </a:t>
            </a:r>
            <a:r>
              <a:rPr lang="en-US" b="1" dirty="0"/>
              <a:t>payments by provinces </a:t>
            </a:r>
            <a:r>
              <a:rPr lang="en-US" dirty="0"/>
              <a:t>for the same </a:t>
            </a:r>
            <a:r>
              <a:rPr lang="en-US" b="1" dirty="0"/>
              <a:t>qualifications.</a:t>
            </a:r>
            <a:r>
              <a:rPr lang="en-US" dirty="0"/>
              <a:t> </a:t>
            </a:r>
            <a:r>
              <a:rPr lang="en-US" b="1" dirty="0"/>
              <a:t>The verification of qualifications </a:t>
            </a:r>
            <a:r>
              <a:rPr lang="en-US" dirty="0"/>
              <a:t>are costly and some provinces did not have a budget for it.  This led to the appointment of practitioners with fraudulent qualifications.</a:t>
            </a:r>
          </a:p>
          <a:p>
            <a:r>
              <a:rPr lang="en-US" b="1" dirty="0"/>
              <a:t>Professional Learning Communities (PLC) refresher </a:t>
            </a:r>
            <a:r>
              <a:rPr lang="en-US" dirty="0"/>
              <a:t>was done with </a:t>
            </a:r>
            <a:r>
              <a:rPr lang="en-US" b="1" dirty="0"/>
              <a:t>six (6) provinces </a:t>
            </a:r>
            <a:r>
              <a:rPr lang="en-US" dirty="0"/>
              <a:t>with a specific focus on real examples based on  training programs per province as submitted to Teacher Development Curriculum Management (TDCM).</a:t>
            </a:r>
          </a:p>
          <a:p>
            <a:r>
              <a:rPr lang="en-US" b="1" dirty="0"/>
              <a:t>The Course on English Language Teacher (COELT) </a:t>
            </a:r>
            <a:r>
              <a:rPr lang="en-US" dirty="0"/>
              <a:t>course was </a:t>
            </a:r>
            <a:r>
              <a:rPr lang="en-US" b="1" dirty="0"/>
              <a:t>completed</a:t>
            </a:r>
            <a:r>
              <a:rPr lang="en-US" dirty="0"/>
              <a:t> by </a:t>
            </a:r>
            <a:r>
              <a:rPr lang="en-US" b="1" dirty="0"/>
              <a:t>93 Subject  </a:t>
            </a:r>
            <a:r>
              <a:rPr lang="en-US" dirty="0"/>
              <a:t>Advisers and was rolled out to all provinces. </a:t>
            </a:r>
            <a:r>
              <a:rPr lang="en-ZA" dirty="0"/>
              <a:t> </a:t>
            </a:r>
            <a:endParaRPr lang="en-GB" dirty="0">
              <a:solidFill>
                <a:prstClr val="black"/>
              </a:solidFill>
            </a:endParaRPr>
          </a:p>
          <a:p>
            <a:pPr marL="0" indent="0" algn="just">
              <a:lnSpc>
                <a:spcPct val="110000"/>
              </a:lnSpc>
              <a:buNone/>
            </a:pPr>
            <a:r>
              <a:rPr lang="en-US" b="1" u="sng" dirty="0"/>
              <a:t>Educator Performance Management and Development and Whole School Evaluation</a:t>
            </a:r>
          </a:p>
          <a:p>
            <a:pPr algn="just"/>
            <a:r>
              <a:rPr lang="en-US" b="1" dirty="0"/>
              <a:t>Annual monitoring </a:t>
            </a:r>
            <a:r>
              <a:rPr lang="en-US" dirty="0"/>
              <a:t>status reports were </a:t>
            </a:r>
            <a:r>
              <a:rPr lang="en-US" b="1" dirty="0"/>
              <a:t>prepared</a:t>
            </a:r>
            <a:r>
              <a:rPr lang="en-US" dirty="0"/>
              <a:t> on IQMS and Education Management System.</a:t>
            </a:r>
          </a:p>
          <a:p>
            <a:pPr algn="just"/>
            <a:r>
              <a:rPr lang="en-US" b="1" dirty="0"/>
              <a:t>Principals </a:t>
            </a:r>
            <a:r>
              <a:rPr lang="en-US" dirty="0"/>
              <a:t>were</a:t>
            </a:r>
            <a:r>
              <a:rPr lang="en-US" b="1" dirty="0"/>
              <a:t> trained</a:t>
            </a:r>
            <a:r>
              <a:rPr lang="en-US" dirty="0"/>
              <a:t> on the Quality Management System (QMS) by their respective Provincial Training Teams (PTTs) in GP, LP, NW and WC.</a:t>
            </a:r>
          </a:p>
          <a:p>
            <a:pPr algn="just"/>
            <a:r>
              <a:rPr lang="en-ZA" b="1" dirty="0"/>
              <a:t>Virtual monitoring </a:t>
            </a:r>
            <a:r>
              <a:rPr lang="en-ZA" dirty="0"/>
              <a:t>of the School Self-Evaluation (SSE) and School Improvement Planning (SIP) was undertaken in KZN </a:t>
            </a:r>
            <a:r>
              <a:rPr lang="en-ZA" b="1" dirty="0"/>
              <a:t>(12 schools) </a:t>
            </a:r>
            <a:r>
              <a:rPr lang="en-ZA" dirty="0"/>
              <a:t>and LP </a:t>
            </a:r>
            <a:r>
              <a:rPr lang="en-ZA" b="1" dirty="0"/>
              <a:t>(6 schools). </a:t>
            </a:r>
            <a:r>
              <a:rPr lang="en-ZA" dirty="0"/>
              <a:t>Monitoring reports </a:t>
            </a:r>
            <a:r>
              <a:rPr lang="en-ZA" b="1" dirty="0"/>
              <a:t>provided</a:t>
            </a:r>
            <a:r>
              <a:rPr lang="en-ZA" dirty="0"/>
              <a:t> as feedback to the respective PEDs.</a:t>
            </a:r>
            <a:endParaRPr lang="en-US" b="1" u="sng" dirty="0"/>
          </a:p>
          <a:p>
            <a:pPr algn="just"/>
            <a:endParaRPr lang="en-US" sz="1900" b="1" u="sng" dirty="0"/>
          </a:p>
          <a:p>
            <a:pPr marL="0" lvl="0" indent="0">
              <a:buNone/>
            </a:pPr>
            <a:endParaRPr lang="en-GB" dirty="0">
              <a:solidFill>
                <a:prstClr val="black"/>
              </a:solidFill>
            </a:endParaRPr>
          </a:p>
          <a:p>
            <a:endParaRPr lang="en-US" dirty="0"/>
          </a:p>
          <a:p>
            <a:pPr indent="-280988">
              <a:tabLst>
                <a:tab pos="8229600" algn="l"/>
              </a:tabLst>
            </a:pPr>
            <a:endParaRPr lang="en-ZA" dirty="0"/>
          </a:p>
          <a:p>
            <a:pPr marL="0" lvl="0" indent="0" algn="just">
              <a:buNone/>
            </a:pPr>
            <a:endParaRPr lang="en-ZA" dirty="0">
              <a:solidFill>
                <a:prstClr val="black"/>
              </a:solidFill>
            </a:endParaRPr>
          </a:p>
          <a:p>
            <a:pPr marL="465138" indent="-349250"/>
            <a:endParaRPr lang="en-ZA" dirty="0"/>
          </a:p>
          <a:p>
            <a:pPr marL="465138" indent="-349250"/>
            <a:endParaRPr lang="en-ZA" dirty="0"/>
          </a:p>
          <a:p>
            <a:pPr algn="just"/>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67</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237312"/>
            <a:ext cx="1691680" cy="620688"/>
          </a:xfrm>
          <a:prstGeom prst="rect">
            <a:avLst/>
          </a:prstGeom>
        </p:spPr>
      </p:pic>
    </p:spTree>
    <p:extLst>
      <p:ext uri="{BB962C8B-B14F-4D97-AF65-F5344CB8AC3E}">
        <p14:creationId xmlns:p14="http://schemas.microsoft.com/office/powerpoint/2010/main" val="3644938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3 … </a:t>
            </a:r>
          </a:p>
        </p:txBody>
      </p:sp>
      <p:sp>
        <p:nvSpPr>
          <p:cNvPr id="3" name="Content Placeholder 2"/>
          <p:cNvSpPr>
            <a:spLocks noGrp="1"/>
          </p:cNvSpPr>
          <p:nvPr>
            <p:ph idx="1"/>
          </p:nvPr>
        </p:nvSpPr>
        <p:spPr>
          <a:xfrm>
            <a:off x="182880" y="908720"/>
            <a:ext cx="8781608" cy="5217444"/>
          </a:xfrm>
        </p:spPr>
        <p:txBody>
          <a:bodyPr>
            <a:noAutofit/>
          </a:bodyPr>
          <a:lstStyle/>
          <a:p>
            <a:pPr marL="0" indent="0" algn="just">
              <a:buNone/>
            </a:pPr>
            <a:r>
              <a:rPr lang="en-US" b="1" u="sng" dirty="0"/>
              <a:t>Teacher Development Implementation (TDI)</a:t>
            </a:r>
          </a:p>
          <a:p>
            <a:r>
              <a:rPr lang="en-US" dirty="0"/>
              <a:t>The DBE in collaboration with the NECT and Zenex Foundation, </a:t>
            </a:r>
            <a:r>
              <a:rPr lang="en-US" b="1" dirty="0"/>
              <a:t>completed</a:t>
            </a:r>
            <a:r>
              <a:rPr lang="en-US" dirty="0"/>
              <a:t> a General Education and Training (GET) Subject Advisor profiling study, </a:t>
            </a:r>
            <a:r>
              <a:rPr lang="en-US" b="1" dirty="0"/>
              <a:t>focusing on Mathematics and English.</a:t>
            </a:r>
          </a:p>
          <a:p>
            <a:r>
              <a:rPr lang="en-US" b="1" dirty="0"/>
              <a:t>Trained 459 FET Accounting teachers </a:t>
            </a:r>
            <a:r>
              <a:rPr lang="en-US" dirty="0"/>
              <a:t>and </a:t>
            </a:r>
            <a:r>
              <a:rPr lang="en-US" b="1" dirty="0"/>
              <a:t>402 Economics teachers </a:t>
            </a:r>
            <a:r>
              <a:rPr lang="en-US" dirty="0"/>
              <a:t>from identified districts in all provinces using the MS Teams platform. </a:t>
            </a:r>
            <a:r>
              <a:rPr lang="en-US" b="1" dirty="0"/>
              <a:t>A competent </a:t>
            </a:r>
            <a:r>
              <a:rPr lang="en-US" dirty="0"/>
              <a:t>team of subject coordinators </a:t>
            </a:r>
            <a:r>
              <a:rPr lang="en-US" b="1" dirty="0"/>
              <a:t>conducted the training.</a:t>
            </a:r>
          </a:p>
          <a:p>
            <a:r>
              <a:rPr lang="en-US" b="1" dirty="0"/>
              <a:t>Conducted orientation </a:t>
            </a:r>
            <a:r>
              <a:rPr lang="en-US" dirty="0"/>
              <a:t>for </a:t>
            </a:r>
            <a:r>
              <a:rPr lang="en-US" b="1" dirty="0"/>
              <a:t>Coding and Robotics </a:t>
            </a:r>
            <a:r>
              <a:rPr lang="en-US" dirty="0"/>
              <a:t>to </a:t>
            </a:r>
            <a:r>
              <a:rPr lang="en-US" b="1" dirty="0"/>
              <a:t>205 National Training Team (NTT) </a:t>
            </a:r>
            <a:r>
              <a:rPr lang="en-US" dirty="0"/>
              <a:t>members from all provinces, on a five-day programme. </a:t>
            </a:r>
            <a:r>
              <a:rPr lang="en-US" b="1" dirty="0"/>
              <a:t>Training</a:t>
            </a:r>
            <a:r>
              <a:rPr lang="en-US" dirty="0"/>
              <a:t> was </a:t>
            </a:r>
            <a:r>
              <a:rPr lang="en-US" b="1" dirty="0"/>
              <a:t>conducted</a:t>
            </a:r>
            <a:r>
              <a:rPr lang="en-US" dirty="0"/>
              <a:t> on the Moodle platform</a:t>
            </a:r>
          </a:p>
          <a:p>
            <a:r>
              <a:rPr lang="en-US" b="1" dirty="0"/>
              <a:t>Received Teacher Development </a:t>
            </a:r>
            <a:r>
              <a:rPr lang="en-US" dirty="0"/>
              <a:t>reports from nine (9) PEDs.  </a:t>
            </a:r>
            <a:endParaRPr lang="en-US" b="1" dirty="0">
              <a:cs typeface="Arial" panose="020B0604020202020204" pitchFamily="34" charset="0"/>
            </a:endParaRPr>
          </a:p>
          <a:p>
            <a:pPr marL="114300" lvl="0" indent="0" algn="just" fontAlgn="base">
              <a:buNone/>
            </a:pPr>
            <a:r>
              <a:rPr lang="en-US" b="1" u="sng" dirty="0">
                <a:solidFill>
                  <a:prstClr val="black"/>
                </a:solidFill>
              </a:rPr>
              <a:t>Curriculum Research</a:t>
            </a:r>
          </a:p>
          <a:p>
            <a:pPr marL="457200" algn="just" fontAlgn="base"/>
            <a:r>
              <a:rPr lang="en-US" b="1" dirty="0"/>
              <a:t>Six (6) Provincial Teacher Development Institutes (PTDIs) </a:t>
            </a:r>
            <a:r>
              <a:rPr lang="en-US" dirty="0"/>
              <a:t>and </a:t>
            </a:r>
            <a:r>
              <a:rPr lang="en-US" b="1" dirty="0"/>
              <a:t>31 District Teacher Development Centres (DTDCs) </a:t>
            </a:r>
            <a:r>
              <a:rPr lang="en-US" dirty="0"/>
              <a:t>monitored and </a:t>
            </a:r>
            <a:r>
              <a:rPr lang="en-US" b="1" dirty="0"/>
              <a:t>nine (9) PED </a:t>
            </a:r>
            <a:r>
              <a:rPr lang="en-US" dirty="0"/>
              <a:t>narrative quarterly reports received. </a:t>
            </a:r>
            <a:r>
              <a:rPr lang="en-ZA" dirty="0"/>
              <a:t> </a:t>
            </a:r>
            <a:endParaRPr lang="en-US" dirty="0"/>
          </a:p>
          <a:p>
            <a:pPr marL="0" indent="0">
              <a:buNone/>
            </a:pPr>
            <a:endParaRPr lang="en-US"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68</a:t>
            </a:fld>
            <a:endParaRPr lang="en-ZA"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41887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PROGRAMME 3</a:t>
            </a:r>
          </a:p>
        </p:txBody>
      </p:sp>
      <p:sp>
        <p:nvSpPr>
          <p:cNvPr id="3" name="Content Placeholder 2"/>
          <p:cNvSpPr>
            <a:spLocks noGrp="1"/>
          </p:cNvSpPr>
          <p:nvPr>
            <p:ph idx="1"/>
          </p:nvPr>
        </p:nvSpPr>
        <p:spPr/>
        <p:txBody>
          <a:bodyPr>
            <a:normAutofit/>
          </a:bodyPr>
          <a:lstStyle/>
          <a:p>
            <a:pPr marL="0" lvl="0" indent="0">
              <a:buNone/>
            </a:pPr>
            <a:r>
              <a:rPr lang="en-US" sz="2800" b="1" u="sng" dirty="0">
                <a:solidFill>
                  <a:prstClr val="black"/>
                </a:solidFill>
              </a:rPr>
              <a:t>Initial Teacher Education</a:t>
            </a:r>
          </a:p>
          <a:p>
            <a:pPr lvl="0"/>
            <a:r>
              <a:rPr lang="en-GB" sz="2800" b="1" dirty="0">
                <a:solidFill>
                  <a:prstClr val="black"/>
                </a:solidFill>
              </a:rPr>
              <a:t>13,085 </a:t>
            </a:r>
            <a:r>
              <a:rPr lang="en-GB" sz="2800" dirty="0">
                <a:solidFill>
                  <a:prstClr val="black"/>
                </a:solidFill>
              </a:rPr>
              <a:t>Funza Lushaka bursaries were </a:t>
            </a:r>
            <a:r>
              <a:rPr lang="en-GB" sz="2800" b="1" dirty="0">
                <a:solidFill>
                  <a:prstClr val="black"/>
                </a:solidFill>
              </a:rPr>
              <a:t>awarded</a:t>
            </a:r>
            <a:r>
              <a:rPr lang="en-GB" sz="2800" dirty="0">
                <a:solidFill>
                  <a:prstClr val="black"/>
                </a:solidFill>
              </a:rPr>
              <a:t> for initial teacher education by 31 March 2021.</a:t>
            </a:r>
            <a:endParaRPr lang="en-US" sz="2800" b="1" u="sng" dirty="0"/>
          </a:p>
          <a:p>
            <a:pPr marL="0" indent="0">
              <a:buNone/>
            </a:pPr>
            <a:r>
              <a:rPr lang="en-US" sz="2800" b="1" u="sng" dirty="0"/>
              <a:t>Education Management and Governance Development </a:t>
            </a:r>
            <a:endParaRPr lang="en-ZA" sz="2800" dirty="0"/>
          </a:p>
          <a:p>
            <a:r>
              <a:rPr lang="en-ZA" sz="2800" b="1" dirty="0">
                <a:ea typeface="Times New Roman" panose="02020603050405020304" pitchFamily="18" charset="0"/>
              </a:rPr>
              <a:t>1 000 survey </a:t>
            </a:r>
            <a:r>
              <a:rPr lang="en-ZA" sz="2800" dirty="0">
                <a:ea typeface="Times New Roman" panose="02020603050405020304" pitchFamily="18" charset="0"/>
              </a:rPr>
              <a:t>tools were </a:t>
            </a:r>
            <a:r>
              <a:rPr lang="en-ZA" sz="2800" b="1" dirty="0">
                <a:ea typeface="Times New Roman" panose="02020603050405020304" pitchFamily="18" charset="0"/>
              </a:rPr>
              <a:t>captured</a:t>
            </a:r>
            <a:r>
              <a:rPr lang="en-ZA" sz="2800" dirty="0">
                <a:ea typeface="Times New Roman" panose="02020603050405020304" pitchFamily="18" charset="0"/>
              </a:rPr>
              <a:t> and </a:t>
            </a:r>
            <a:r>
              <a:rPr lang="en-ZA" sz="2800" b="1" dirty="0">
                <a:ea typeface="Times New Roman" panose="02020603050405020304" pitchFamily="18" charset="0"/>
              </a:rPr>
              <a:t>95.9%</a:t>
            </a:r>
            <a:r>
              <a:rPr lang="en-ZA" sz="2800" dirty="0">
                <a:ea typeface="Times New Roman" panose="02020603050405020304" pitchFamily="18" charset="0"/>
              </a:rPr>
              <a:t> of the schools met the minimum criteria in terms of effectiveness; and</a:t>
            </a:r>
            <a:endParaRPr lang="en-US" sz="2800" dirty="0"/>
          </a:p>
          <a:p>
            <a:r>
              <a:rPr lang="en-ZA" sz="2800" b="1" dirty="0">
                <a:ea typeface="Times New Roman" panose="02020603050405020304" pitchFamily="18" charset="0"/>
              </a:rPr>
              <a:t>1 000 survey </a:t>
            </a:r>
            <a:r>
              <a:rPr lang="en-ZA" sz="2800" dirty="0">
                <a:ea typeface="Times New Roman" panose="02020603050405020304" pitchFamily="18" charset="0"/>
              </a:rPr>
              <a:t>tools were </a:t>
            </a:r>
            <a:r>
              <a:rPr lang="en-ZA" sz="2800" b="1" dirty="0">
                <a:ea typeface="Times New Roman" panose="02020603050405020304" pitchFamily="18" charset="0"/>
              </a:rPr>
              <a:t>captured </a:t>
            </a:r>
            <a:r>
              <a:rPr lang="en-ZA" sz="2800" dirty="0">
                <a:ea typeface="Times New Roman" panose="02020603050405020304" pitchFamily="18" charset="0"/>
              </a:rPr>
              <a:t>and </a:t>
            </a:r>
            <a:r>
              <a:rPr lang="en-ZA" sz="2800" b="1" dirty="0">
                <a:ea typeface="Times New Roman" panose="02020603050405020304" pitchFamily="18" charset="0"/>
              </a:rPr>
              <a:t>100% </a:t>
            </a:r>
            <a:r>
              <a:rPr lang="en-ZA" sz="2800" dirty="0">
                <a:ea typeface="Times New Roman" panose="02020603050405020304" pitchFamily="18" charset="0"/>
              </a:rPr>
              <a:t>of the schools were </a:t>
            </a:r>
            <a:r>
              <a:rPr lang="en-ZA" sz="2800" b="1" dirty="0">
                <a:ea typeface="Times New Roman" panose="02020603050405020304" pitchFamily="18" charset="0"/>
              </a:rPr>
              <a:t>found</a:t>
            </a:r>
            <a:r>
              <a:rPr lang="en-ZA" sz="2800" dirty="0">
                <a:ea typeface="Times New Roman" panose="02020603050405020304" pitchFamily="18" charset="0"/>
              </a:rPr>
              <a:t> to have </a:t>
            </a:r>
            <a:r>
              <a:rPr lang="en-ZA" sz="2800" b="1" dirty="0">
                <a:ea typeface="Times New Roman" panose="02020603050405020304" pitchFamily="18" charset="0"/>
              </a:rPr>
              <a:t>produced</a:t>
            </a:r>
            <a:r>
              <a:rPr lang="en-ZA" sz="2800" dirty="0">
                <a:ea typeface="Times New Roman" panose="02020603050405020304" pitchFamily="18" charset="0"/>
              </a:rPr>
              <a:t> the minimum set of management documents at a required standard.</a:t>
            </a:r>
          </a:p>
          <a:p>
            <a:endParaRPr lang="en-US" sz="2000" dirty="0"/>
          </a:p>
          <a:p>
            <a:endParaRPr lang="en-US"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69</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400248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56" y="0"/>
            <a:ext cx="8028384" cy="908720"/>
          </a:xfrm>
        </p:spPr>
        <p:txBody>
          <a:bodyPr>
            <a:normAutofit fontScale="90000"/>
          </a:bodyPr>
          <a:lstStyle/>
          <a:p>
            <a:r>
              <a:rPr lang="en-US" sz="2800" b="1" dirty="0">
                <a:solidFill>
                  <a:schemeClr val="accent2">
                    <a:lumMod val="75000"/>
                  </a:schemeClr>
                </a:solidFill>
              </a:rPr>
              <a:t>PROGRAMMES OF THE </a:t>
            </a:r>
            <a:r>
              <a:rPr lang="en-US" dirty="0"/>
              <a:t>DEPARTMENT OF BASIC EDUCATION (DBE)</a:t>
            </a:r>
            <a:endParaRPr lang="en-ZA" sz="2800" b="1" dirty="0">
              <a:solidFill>
                <a:schemeClr val="accent2">
                  <a:lumMod val="75000"/>
                </a:schemeClr>
              </a:solidFill>
            </a:endParaRPr>
          </a:p>
        </p:txBody>
      </p:sp>
      <p:sp>
        <p:nvSpPr>
          <p:cNvPr id="3" name="Content Placeholder 2"/>
          <p:cNvSpPr>
            <a:spLocks noGrp="1"/>
          </p:cNvSpPr>
          <p:nvPr>
            <p:ph idx="1"/>
          </p:nvPr>
        </p:nvSpPr>
        <p:spPr>
          <a:xfrm>
            <a:off x="0" y="874236"/>
            <a:ext cx="9144000" cy="5976664"/>
          </a:xfrm>
        </p:spPr>
        <p:txBody>
          <a:bodyPr>
            <a:noAutofit/>
          </a:bodyPr>
          <a:lstStyle/>
          <a:p>
            <a:pPr marL="1588" indent="20638" algn="just">
              <a:buNone/>
              <a:defRPr/>
            </a:pPr>
            <a:r>
              <a:rPr lang="en-GB" dirty="0"/>
              <a:t>The </a:t>
            </a:r>
            <a:r>
              <a:rPr lang="en-GB" b="1" dirty="0"/>
              <a:t>Annual Performance Plan (APP) </a:t>
            </a:r>
            <a:r>
              <a:rPr lang="en-GB" dirty="0"/>
              <a:t>summarises the priorities of the DBE as aligned to the</a:t>
            </a:r>
            <a:r>
              <a:rPr lang="en-GB" b="1" dirty="0"/>
              <a:t> Medium Term Strategic Framework (MTSF) 2019-2024</a:t>
            </a:r>
            <a:r>
              <a:rPr lang="en-US" b="1" dirty="0"/>
              <a:t> </a:t>
            </a:r>
            <a:r>
              <a:rPr lang="en-GB" dirty="0"/>
              <a:t>and the </a:t>
            </a:r>
            <a:r>
              <a:rPr lang="en-GB" b="1" dirty="0"/>
              <a:t>Action Plan to 2024: </a:t>
            </a:r>
            <a:r>
              <a:rPr lang="en-GB" b="1" i="1" dirty="0"/>
              <a:t>Towards the Realisation of Schooling 2030</a:t>
            </a:r>
            <a:r>
              <a:rPr lang="en-GB" b="1" dirty="0"/>
              <a:t>.</a:t>
            </a:r>
          </a:p>
          <a:p>
            <a:pPr marL="1588" indent="-1588" algn="just">
              <a:buNone/>
              <a:defRPr/>
            </a:pPr>
            <a:r>
              <a:rPr lang="en-US" dirty="0"/>
              <a:t>	The activities of the DBE have been structured into five (5) </a:t>
            </a:r>
            <a:r>
              <a:rPr lang="en-GB" dirty="0"/>
              <a:t>programmes</a:t>
            </a:r>
            <a:r>
              <a:rPr lang="en-US" dirty="0"/>
              <a:t> as elaborated in the APP:</a:t>
            </a:r>
          </a:p>
          <a:p>
            <a:pPr algn="just">
              <a:defRPr/>
            </a:pPr>
            <a:r>
              <a:rPr lang="en-US" b="1" u="sng" dirty="0"/>
              <a:t>PROGRAMME 1</a:t>
            </a:r>
            <a:r>
              <a:rPr lang="en-US" b="1" dirty="0"/>
              <a:t>: ADMINISTRATION</a:t>
            </a:r>
          </a:p>
          <a:p>
            <a:pPr algn="just">
              <a:lnSpc>
                <a:spcPct val="150000"/>
              </a:lnSpc>
              <a:defRPr/>
            </a:pPr>
            <a:r>
              <a:rPr lang="en-US" b="1" u="sng" dirty="0"/>
              <a:t>PROGRAMME 2</a:t>
            </a:r>
            <a:r>
              <a:rPr lang="en-US" b="1" dirty="0"/>
              <a:t>: CURRICULUM POLICY, SUPPORT AND MONITORING</a:t>
            </a:r>
          </a:p>
          <a:p>
            <a:pPr algn="just">
              <a:lnSpc>
                <a:spcPct val="150000"/>
              </a:lnSpc>
              <a:defRPr/>
            </a:pPr>
            <a:r>
              <a:rPr lang="en-US" b="1" u="sng" dirty="0"/>
              <a:t>PROGRAMME 3</a:t>
            </a:r>
            <a:r>
              <a:rPr lang="en-US" b="1" dirty="0"/>
              <a:t>: TEACHERS, EDUCATION HUMAN RESOURCES AND 		   	     	    INSTITUTIONAL DEVELOPMENT</a:t>
            </a:r>
          </a:p>
          <a:p>
            <a:pPr algn="just">
              <a:lnSpc>
                <a:spcPct val="150000"/>
              </a:lnSpc>
              <a:defRPr/>
            </a:pPr>
            <a:r>
              <a:rPr lang="en-US" b="1" u="sng" dirty="0"/>
              <a:t>PROGRAMME 4</a:t>
            </a:r>
            <a:r>
              <a:rPr lang="en-US" b="1" dirty="0"/>
              <a:t>: PLANNING, INFORMATION AND ASSESSMENT</a:t>
            </a:r>
          </a:p>
          <a:p>
            <a:pPr algn="just">
              <a:lnSpc>
                <a:spcPct val="150000"/>
              </a:lnSpc>
              <a:defRPr/>
            </a:pPr>
            <a:r>
              <a:rPr lang="en-US" b="1" u="sng" dirty="0"/>
              <a:t>PROGRAMME 5</a:t>
            </a:r>
            <a:r>
              <a:rPr lang="en-US" b="1" dirty="0"/>
              <a:t>: EDUCATIONAL ENRICHMENT SERVICES</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7</a:t>
            </a:fld>
            <a:endParaRPr lang="en-ZA" dirty="0"/>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5764640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US" b="1" dirty="0">
                <a:solidFill>
                  <a:schemeClr val="accent2">
                    <a:lumMod val="75000"/>
                  </a:schemeClr>
                </a:solidFill>
              </a:rPr>
              <a:t>PROGRAMME 4: PLANNING, INFORMATION AND ASSESSMENT</a:t>
            </a:r>
            <a:endParaRPr lang="en-ZA" b="1" dirty="0">
              <a:solidFill>
                <a:schemeClr val="accent2">
                  <a:lumMod val="75000"/>
                </a:schemeClr>
              </a:solidFill>
            </a:endParaRPr>
          </a:p>
        </p:txBody>
      </p:sp>
      <p:sp>
        <p:nvSpPr>
          <p:cNvPr id="3" name="Content Placeholder 2"/>
          <p:cNvSpPr>
            <a:spLocks noGrp="1"/>
          </p:cNvSpPr>
          <p:nvPr>
            <p:ph type="subTitle" idx="1"/>
          </p:nvPr>
        </p:nvSpPr>
        <p:spPr/>
        <p:txBody>
          <a:bodyPr>
            <a:normAutofit fontScale="85000" lnSpcReduction="10000"/>
          </a:bodyPr>
          <a:lstStyle/>
          <a:p>
            <a:pPr algn="just"/>
            <a:r>
              <a:rPr lang="en-US" b="1" dirty="0">
                <a:solidFill>
                  <a:schemeClr val="tx1"/>
                </a:solidFill>
              </a:rPr>
              <a:t>The purpose </a:t>
            </a:r>
            <a:r>
              <a:rPr lang="en-US" dirty="0">
                <a:solidFill>
                  <a:schemeClr val="tx1"/>
                </a:solidFill>
              </a:rPr>
              <a:t>of Programme 4 is </a:t>
            </a:r>
            <a:r>
              <a:rPr lang="en-US" b="1" dirty="0">
                <a:solidFill>
                  <a:schemeClr val="tx1"/>
                </a:solidFill>
              </a:rPr>
              <a:t>to promote </a:t>
            </a:r>
            <a:r>
              <a:rPr lang="en-US" dirty="0">
                <a:solidFill>
                  <a:schemeClr val="tx1"/>
                </a:solidFill>
              </a:rPr>
              <a:t>quality and effective service delivery in the basic education </a:t>
            </a:r>
            <a:r>
              <a:rPr lang="en-US" b="1" dirty="0">
                <a:solidFill>
                  <a:schemeClr val="tx1"/>
                </a:solidFill>
              </a:rPr>
              <a:t>system through planning, implementation and assessment.</a:t>
            </a:r>
            <a:endParaRPr lang="en-ZA" b="1" dirty="0">
              <a:solidFill>
                <a:schemeClr val="tx1"/>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70</a:t>
            </a:fld>
            <a:endParaRPr lang="en-ZA" dirty="0"/>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val="929167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38330862"/>
              </p:ext>
            </p:extLst>
          </p:nvPr>
        </p:nvGraphicFramePr>
        <p:xfrm>
          <a:off x="0" y="764704"/>
          <a:ext cx="9143999" cy="5112568"/>
        </p:xfrm>
        <a:graphic>
          <a:graphicData uri="http://schemas.openxmlformats.org/drawingml/2006/table">
            <a:tbl>
              <a:tblPr/>
              <a:tblGrid>
                <a:gridCol w="1070563">
                  <a:extLst>
                    <a:ext uri="{9D8B030D-6E8A-4147-A177-3AD203B41FA5}">
                      <a16:colId xmlns:a16="http://schemas.microsoft.com/office/drawing/2014/main" val="705304093"/>
                    </a:ext>
                  </a:extLst>
                </a:gridCol>
                <a:gridCol w="781221">
                  <a:extLst>
                    <a:ext uri="{9D8B030D-6E8A-4147-A177-3AD203B41FA5}">
                      <a16:colId xmlns:a16="http://schemas.microsoft.com/office/drawing/2014/main" val="1930968309"/>
                    </a:ext>
                  </a:extLst>
                </a:gridCol>
                <a:gridCol w="709867">
                  <a:extLst>
                    <a:ext uri="{9D8B030D-6E8A-4147-A177-3AD203B41FA5}">
                      <a16:colId xmlns:a16="http://schemas.microsoft.com/office/drawing/2014/main" val="2159853637"/>
                    </a:ext>
                  </a:extLst>
                </a:gridCol>
                <a:gridCol w="788371">
                  <a:extLst>
                    <a:ext uri="{9D8B030D-6E8A-4147-A177-3AD203B41FA5}">
                      <a16:colId xmlns:a16="http://schemas.microsoft.com/office/drawing/2014/main" val="823849380"/>
                    </a:ext>
                  </a:extLst>
                </a:gridCol>
                <a:gridCol w="709534">
                  <a:extLst>
                    <a:ext uri="{9D8B030D-6E8A-4147-A177-3AD203B41FA5}">
                      <a16:colId xmlns:a16="http://schemas.microsoft.com/office/drawing/2014/main" val="2290685734"/>
                    </a:ext>
                  </a:extLst>
                </a:gridCol>
                <a:gridCol w="3666671">
                  <a:extLst>
                    <a:ext uri="{9D8B030D-6E8A-4147-A177-3AD203B41FA5}">
                      <a16:colId xmlns:a16="http://schemas.microsoft.com/office/drawing/2014/main" val="1239490243"/>
                    </a:ext>
                  </a:extLst>
                </a:gridCol>
                <a:gridCol w="1417772">
                  <a:extLst>
                    <a:ext uri="{9D8B030D-6E8A-4147-A177-3AD203B41FA5}">
                      <a16:colId xmlns:a16="http://schemas.microsoft.com/office/drawing/2014/main" val="125572464"/>
                    </a:ext>
                  </a:extLst>
                </a:gridCol>
              </a:tblGrid>
              <a:tr h="44972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26147490"/>
                  </a:ext>
                </a:extLst>
              </a:tr>
              <a:tr h="3545982">
                <a:tc rowSpan="2">
                  <a:txBody>
                    <a:bodyPr/>
                    <a:lstStyle/>
                    <a:p>
                      <a:pPr algn="l" fontAlgn="t"/>
                      <a:r>
                        <a:rPr lang="en-GB" sz="1000" b="1" i="0" u="sng" strike="noStrike" dirty="0">
                          <a:solidFill>
                            <a:srgbClr val="0563C1"/>
                          </a:solidFill>
                          <a:effectLst/>
                          <a:latin typeface="Arial" panose="020B0604020202020204" pitchFamily="34" charset="0"/>
                        </a:rPr>
                        <a:t>4.1.1 Number of new schools built </a:t>
                      </a:r>
                      <a:r>
                        <a:rPr lang="en-GB" sz="1000" b="1" i="0" u="sng" strike="noStrike" dirty="0">
                          <a:solidFill>
                            <a:schemeClr val="tx2"/>
                          </a:solidFill>
                          <a:effectLst/>
                          <a:latin typeface="Arial" panose="020B0604020202020204" pitchFamily="34" charset="0"/>
                        </a:rPr>
                        <a:t>and</a:t>
                      </a:r>
                      <a:r>
                        <a:rPr lang="en-GB" sz="1000" b="1" i="0" u="sng" strike="noStrike" dirty="0">
                          <a:solidFill>
                            <a:srgbClr val="0563C1"/>
                          </a:solidFill>
                          <a:effectLst/>
                          <a:latin typeface="Arial" panose="020B0604020202020204" pitchFamily="34" charset="0"/>
                        </a:rPr>
                        <a:t> completed through </a:t>
                      </a:r>
                      <a:r>
                        <a:rPr lang="en-US" sz="1000" b="1" i="0" u="sng" strike="noStrike" dirty="0">
                          <a:solidFill>
                            <a:srgbClr val="0563C1"/>
                          </a:solidFill>
                          <a:effectLst/>
                          <a:latin typeface="Arial" panose="020B0604020202020204" pitchFamily="34" charset="0"/>
                        </a:rPr>
                        <a:t>Accelerated Schools Infrastructure Delivery Initiative (</a:t>
                      </a:r>
                      <a:r>
                        <a:rPr lang="en-GB" sz="1000" b="1" i="0" u="sng" strike="noStrike" dirty="0">
                          <a:solidFill>
                            <a:srgbClr val="0563C1"/>
                          </a:solidFill>
                          <a:effectLst/>
                          <a:latin typeface="Arial" panose="020B0604020202020204" pitchFamily="34" charset="0"/>
                        </a:rPr>
                        <a:t>ASIDI)</a:t>
                      </a:r>
                    </a:p>
                    <a:p>
                      <a:pPr algn="l" fontAlgn="t"/>
                      <a:endParaRPr lang="en-ZA" sz="1000" b="1" i="0" u="sng" strike="noStrike" dirty="0">
                        <a:solidFill>
                          <a:srgbClr val="0563C1"/>
                        </a:solidFill>
                        <a:effectLst/>
                        <a:latin typeface="Arial" panose="020B0604020202020204" pitchFamily="34" charset="0"/>
                      </a:endParaRP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24</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 32</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+8 </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COVID-19 proved to have had a positive impact on the ASIDI programme. After the closure of construction sites for the hard lockdown, contractors came back and put additional resources to catch up on the construction progress so that they can make up for the lost revenue. The introduction of MS Teams also introduced a platform where frequent meetings were organised. The Director-General instituted weekly meetings with the Heads of Implementing Agents so as to track on progress of projects under construction. For the last quarter of the financial year, the DBE Infrastructure Unit increased their site monitoring visits of  projects under construction and this put pressure on the contractors and the implementing agents to finalise their construction. The 5 Built Environment Experts appointed in the DBE Infrastructure Unit in 2019 also proved to be a valuable factor in the over-achievement of the APP target.</a:t>
                      </a:r>
                      <a:endParaRPr lang="en-ZA" sz="1000" b="1" i="0" u="none" strike="noStrike" dirty="0">
                        <a:solidFill>
                          <a:srgbClr val="000000"/>
                        </a:solidFill>
                        <a:effectLst/>
                        <a:latin typeface="Arial" panose="020B0604020202020204" pitchFamily="34" charset="0"/>
                      </a:endParaRP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Not applicable </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919551887"/>
                  </a:ext>
                </a:extLst>
              </a:tr>
              <a:tr h="1116866">
                <a:tc vMerge="1">
                  <a:txBody>
                    <a:bodyPr/>
                    <a:lstStyle/>
                    <a:p>
                      <a:pPr algn="l" fontAlgn="t"/>
                      <a:endParaRPr lang="en-ZA" sz="600" b="1" i="0" u="sng" strike="noStrike" dirty="0">
                        <a:solidFill>
                          <a:srgbClr val="0563C1"/>
                        </a:solidFill>
                        <a:effectLst/>
                        <a:latin typeface="Arial" panose="020B0604020202020204" pitchFamily="34" charset="0"/>
                      </a:endParaRP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24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Q1: 2</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Q2: 6</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Q3: 10</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Q4: 14</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Total: 32</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82116295"/>
                  </a:ext>
                </a:extLst>
              </a:tr>
            </a:tbl>
          </a:graphicData>
        </a:graphic>
      </p:graphicFrame>
      <p:pic>
        <p:nvPicPr>
          <p:cNvPr id="6" name="Picture 5"/>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660522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p:cNvGraphicFramePr>
            <a:graphicFrameLocks noGrp="1"/>
          </p:cNvGraphicFramePr>
          <p:nvPr>
            <p:extLst/>
          </p:nvPr>
        </p:nvGraphicFramePr>
        <p:xfrm>
          <a:off x="0" y="987191"/>
          <a:ext cx="9143999" cy="5201937"/>
        </p:xfrm>
        <a:graphic>
          <a:graphicData uri="http://schemas.openxmlformats.org/drawingml/2006/table">
            <a:tbl>
              <a:tblPr/>
              <a:tblGrid>
                <a:gridCol w="1056366">
                  <a:extLst>
                    <a:ext uri="{9D8B030D-6E8A-4147-A177-3AD203B41FA5}">
                      <a16:colId xmlns:a16="http://schemas.microsoft.com/office/drawing/2014/main" val="705304093"/>
                    </a:ext>
                  </a:extLst>
                </a:gridCol>
                <a:gridCol w="770861">
                  <a:extLst>
                    <a:ext uri="{9D8B030D-6E8A-4147-A177-3AD203B41FA5}">
                      <a16:colId xmlns:a16="http://schemas.microsoft.com/office/drawing/2014/main" val="1930968309"/>
                    </a:ext>
                  </a:extLst>
                </a:gridCol>
                <a:gridCol w="1056366">
                  <a:extLst>
                    <a:ext uri="{9D8B030D-6E8A-4147-A177-3AD203B41FA5}">
                      <a16:colId xmlns:a16="http://schemas.microsoft.com/office/drawing/2014/main" val="2159853637"/>
                    </a:ext>
                  </a:extLst>
                </a:gridCol>
                <a:gridCol w="1398971">
                  <a:extLst>
                    <a:ext uri="{9D8B030D-6E8A-4147-A177-3AD203B41FA5}">
                      <a16:colId xmlns:a16="http://schemas.microsoft.com/office/drawing/2014/main" val="823849380"/>
                    </a:ext>
                  </a:extLst>
                </a:gridCol>
                <a:gridCol w="777917">
                  <a:extLst>
                    <a:ext uri="{9D8B030D-6E8A-4147-A177-3AD203B41FA5}">
                      <a16:colId xmlns:a16="http://schemas.microsoft.com/office/drawing/2014/main" val="2290685734"/>
                    </a:ext>
                  </a:extLst>
                </a:gridCol>
                <a:gridCol w="2022584">
                  <a:extLst>
                    <a:ext uri="{9D8B030D-6E8A-4147-A177-3AD203B41FA5}">
                      <a16:colId xmlns:a16="http://schemas.microsoft.com/office/drawing/2014/main" val="1239490243"/>
                    </a:ext>
                  </a:extLst>
                </a:gridCol>
                <a:gridCol w="2060934">
                  <a:extLst>
                    <a:ext uri="{9D8B030D-6E8A-4147-A177-3AD203B41FA5}">
                      <a16:colId xmlns:a16="http://schemas.microsoft.com/office/drawing/2014/main" val="125572464"/>
                    </a:ext>
                  </a:extLst>
                </a:gridCol>
              </a:tblGrid>
              <a:tr h="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5097" marR="5097" marT="5097"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26147490"/>
                  </a:ext>
                </a:extLst>
              </a:tr>
              <a:tr h="0">
                <a:tc rowSpan="2">
                  <a:txBody>
                    <a:bodyPr/>
                    <a:lstStyle/>
                    <a:p>
                      <a:pPr algn="l" fontAlgn="t"/>
                      <a:r>
                        <a:rPr lang="en-GB" sz="1000" b="1" i="0" u="sng" strike="noStrike" dirty="0">
                          <a:solidFill>
                            <a:srgbClr val="0563C1"/>
                          </a:solidFill>
                          <a:effectLst/>
                          <a:latin typeface="Arial" panose="020B0604020202020204" pitchFamily="34" charset="0"/>
                        </a:rPr>
                        <a:t>4.1.2 Number of schools provided with sanitation facilities through ASIDI</a:t>
                      </a:r>
                    </a:p>
                    <a:p>
                      <a:pPr algn="l" fontAlgn="t"/>
                      <a:endParaRPr lang="en-ZA" sz="1000" b="1" i="0" u="sng" strike="noStrike" dirty="0">
                        <a:solidFill>
                          <a:srgbClr val="0563C1"/>
                        </a:solidFill>
                        <a:effectLst/>
                        <a:latin typeface="Arial" panose="020B0604020202020204" pitchFamily="34" charset="0"/>
                      </a:endParaRPr>
                    </a:p>
                  </a:txBody>
                  <a:tcPr marL="4776" marR="4776" marT="477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4776" marR="4776" marT="477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600</a:t>
                      </a:r>
                    </a:p>
                  </a:txBody>
                  <a:tcPr marL="4776" marR="4776" marT="477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298</a:t>
                      </a:r>
                    </a:p>
                  </a:txBody>
                  <a:tcPr marL="4776" marR="4776" marT="477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ZA" sz="1000" b="1" i="0" u="none" strike="noStrike" dirty="0">
                          <a:solidFill>
                            <a:srgbClr val="000000"/>
                          </a:solidFill>
                          <a:effectLst/>
                          <a:latin typeface="Arial" panose="020B0604020202020204" pitchFamily="34" charset="0"/>
                        </a:rPr>
                        <a:t>-302</a:t>
                      </a:r>
                    </a:p>
                  </a:txBody>
                  <a:tcPr marL="4776" marR="4776" marT="477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GB" sz="1000" b="1" i="0" u="none" strike="noStrike" dirty="0">
                          <a:solidFill>
                            <a:srgbClr val="000000"/>
                          </a:solidFill>
                          <a:effectLst/>
                          <a:latin typeface="Arial" panose="020B0604020202020204" pitchFamily="34" charset="0"/>
                        </a:rPr>
                        <a:t>The national lockdown</a:t>
                      </a:r>
                      <a:r>
                        <a:rPr lang="en-GB" sz="1000" b="1" i="0" u="none" strike="noStrike" baseline="0" dirty="0">
                          <a:solidFill>
                            <a:srgbClr val="000000"/>
                          </a:solidFill>
                          <a:effectLst/>
                          <a:latin typeface="Arial" panose="020B0604020202020204" pitchFamily="34" charset="0"/>
                        </a:rPr>
                        <a:t> due to COVID-19 prohibited any construction work.</a:t>
                      </a:r>
                    </a:p>
                    <a:p>
                      <a:pPr algn="l" fontAlgn="t"/>
                      <a:endParaRPr lang="en-GB" sz="1000" b="1" i="0" u="none" strike="noStrike" baseline="0" dirty="0">
                        <a:solidFill>
                          <a:srgbClr val="000000"/>
                        </a:solidFill>
                        <a:effectLst/>
                        <a:latin typeface="Arial" panose="020B0604020202020204" pitchFamily="34" charset="0"/>
                      </a:endParaRPr>
                    </a:p>
                    <a:p>
                      <a:pPr algn="l" fontAlgn="t"/>
                      <a:r>
                        <a:rPr lang="en-GB" sz="1000" b="1" i="0" u="none" strike="noStrike" baseline="0" dirty="0">
                          <a:solidFill>
                            <a:srgbClr val="000000"/>
                          </a:solidFill>
                          <a:effectLst/>
                          <a:latin typeface="Arial" panose="020B0604020202020204" pitchFamily="34" charset="0"/>
                        </a:rPr>
                        <a:t>Poor management of contractors by the Implementing Agents resulted in low output.</a:t>
                      </a:r>
                    </a:p>
                    <a:p>
                      <a:pPr algn="l" fontAlgn="t"/>
                      <a:endParaRPr lang="en-GB" sz="1000" b="1" i="0" u="none" strike="noStrike" baseline="0" dirty="0">
                        <a:solidFill>
                          <a:srgbClr val="000000"/>
                        </a:solidFill>
                        <a:effectLst/>
                        <a:latin typeface="Arial" panose="020B0604020202020204" pitchFamily="34" charset="0"/>
                      </a:endParaRPr>
                    </a:p>
                    <a:p>
                      <a:pPr algn="l" fontAlgn="t"/>
                      <a:r>
                        <a:rPr lang="en-GB" sz="1000" b="1" i="0" u="none" strike="noStrike" baseline="0" dirty="0">
                          <a:solidFill>
                            <a:srgbClr val="000000"/>
                          </a:solidFill>
                          <a:effectLst/>
                          <a:latin typeface="Arial" panose="020B0604020202020204" pitchFamily="34" charset="0"/>
                        </a:rPr>
                        <a:t>Inadequate monitoring at all levels failed to identify blockages and delays.</a:t>
                      </a:r>
                    </a:p>
                    <a:p>
                      <a:pPr algn="l" fontAlgn="t"/>
                      <a:endParaRPr lang="en-GB"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All sanitation projects have been allocated to Implementing Agents</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Increased focus on Alternative Building Technology to speed up delivery</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Simplified designs and specifications</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Limited the number of schools allocated per Contractor</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Intensified the monitoring of Implementing Agent</a:t>
                      </a:r>
                      <a:r>
                        <a:rPr lang="en-GB" sz="1000" b="1" i="0" u="none" strike="noStrike" baseline="0" dirty="0">
                          <a:solidFill>
                            <a:srgbClr val="000000"/>
                          </a:solidFill>
                          <a:effectLst/>
                          <a:latin typeface="Arial" panose="020B0604020202020204" pitchFamily="34" charset="0"/>
                        </a:rPr>
                        <a:t> performance on all levels:</a:t>
                      </a:r>
                    </a:p>
                    <a:p>
                      <a:pPr marL="0" indent="0" algn="l" fontAlgn="t">
                        <a:buFont typeface="Arial" panose="020B0604020202020204" pitchFamily="34" charset="0"/>
                        <a:buNone/>
                      </a:pPr>
                      <a:endParaRPr lang="en-GB" sz="1000" b="1" i="0" u="none" strike="noStrike" baseline="0" dirty="0">
                        <a:solidFill>
                          <a:srgbClr val="000000"/>
                        </a:solidFill>
                        <a:effectLst/>
                        <a:latin typeface="Arial" panose="020B0604020202020204" pitchFamily="34" charset="0"/>
                      </a:endParaRPr>
                    </a:p>
                    <a:p>
                      <a:pPr marL="171450" lvl="0" indent="-171450" algn="l" fontAlgn="t">
                        <a:buFont typeface="Courier New" panose="02070309020205020404" pitchFamily="49" charset="0"/>
                        <a:buChar char="o"/>
                      </a:pPr>
                      <a:r>
                        <a:rPr lang="en-GB" sz="1000" b="1" i="0" u="none" strike="noStrike" dirty="0">
                          <a:solidFill>
                            <a:srgbClr val="000000"/>
                          </a:solidFill>
                          <a:effectLst/>
                          <a:latin typeface="Arial" panose="020B0604020202020204" pitchFamily="34" charset="0"/>
                        </a:rPr>
                        <a:t>Weekly visits to construction</a:t>
                      </a:r>
                      <a:r>
                        <a:rPr lang="en-GB" sz="1000" b="1" i="0" u="none" strike="noStrike" baseline="0" dirty="0">
                          <a:solidFill>
                            <a:srgbClr val="000000"/>
                          </a:solidFill>
                          <a:effectLst/>
                          <a:latin typeface="Arial" panose="020B0604020202020204" pitchFamily="34" charset="0"/>
                        </a:rPr>
                        <a:t> sites by the Programme Support Unit</a:t>
                      </a:r>
                    </a:p>
                    <a:p>
                      <a:pPr marL="171450" lvl="0" indent="-171450" algn="l" fontAlgn="t">
                        <a:buFont typeface="Courier New" panose="02070309020205020404" pitchFamily="49" charset="0"/>
                        <a:buChar char="o"/>
                      </a:pPr>
                      <a:r>
                        <a:rPr lang="en-GB" sz="1000" b="1" i="0" u="none" strike="noStrike" baseline="0" dirty="0">
                          <a:solidFill>
                            <a:srgbClr val="000000"/>
                          </a:solidFill>
                          <a:effectLst/>
                          <a:latin typeface="Arial" panose="020B0604020202020204" pitchFamily="34" charset="0"/>
                        </a:rPr>
                        <a:t>Regular visits to construction sites by the DG</a:t>
                      </a:r>
                    </a:p>
                    <a:p>
                      <a:pPr marL="171450" lvl="0" indent="-171450" algn="l" fontAlgn="t">
                        <a:buFont typeface="Courier New" panose="02070309020205020404" pitchFamily="49" charset="0"/>
                        <a:buChar char="o"/>
                      </a:pPr>
                      <a:r>
                        <a:rPr lang="en-GB" sz="1000" b="1" i="0" u="none" strike="noStrike" baseline="0" dirty="0">
                          <a:solidFill>
                            <a:srgbClr val="000000"/>
                          </a:solidFill>
                          <a:effectLst/>
                          <a:latin typeface="Arial" panose="020B0604020202020204" pitchFamily="34" charset="0"/>
                        </a:rPr>
                        <a:t>Weekly meetings with operational staff of Implementing Agents</a:t>
                      </a:r>
                    </a:p>
                    <a:p>
                      <a:pPr marL="171450" lvl="0" indent="-171450" algn="l" fontAlgn="t">
                        <a:buFont typeface="Courier New" panose="02070309020205020404" pitchFamily="49" charset="0"/>
                        <a:buChar char="o"/>
                      </a:pPr>
                      <a:r>
                        <a:rPr lang="en-GB" sz="1000" b="1" i="0" u="none" strike="noStrike" baseline="0" dirty="0">
                          <a:solidFill>
                            <a:srgbClr val="000000"/>
                          </a:solidFill>
                          <a:effectLst/>
                          <a:latin typeface="Arial" panose="020B0604020202020204" pitchFamily="34" charset="0"/>
                        </a:rPr>
                        <a:t>Weekly meetings with Executive Management of Implementing Agents</a:t>
                      </a:r>
                    </a:p>
                    <a:p>
                      <a:pPr marL="171450" lvl="0" indent="-171450" algn="l" fontAlgn="t">
                        <a:buFont typeface="Courier New" panose="02070309020205020404" pitchFamily="49" charset="0"/>
                        <a:buChar char="o"/>
                      </a:pPr>
                      <a:r>
                        <a:rPr lang="en-GB" sz="1000" b="1" i="0" u="none" strike="noStrike" baseline="0" dirty="0">
                          <a:solidFill>
                            <a:srgbClr val="000000"/>
                          </a:solidFill>
                          <a:effectLst/>
                          <a:latin typeface="Arial" panose="020B0604020202020204" pitchFamily="34" charset="0"/>
                        </a:rPr>
                        <a:t>Weekly progress reporting to the Office of the Minister</a:t>
                      </a:r>
                      <a:endParaRPr lang="en-GB" sz="1000" b="1" i="0" u="none" strike="noStrike" dirty="0">
                        <a:solidFill>
                          <a:srgbClr val="000000"/>
                        </a:solidFill>
                        <a:effectLst/>
                        <a:latin typeface="Arial" panose="020B0604020202020204" pitchFamily="34" charset="0"/>
                      </a:endParaRPr>
                    </a:p>
                  </a:txBody>
                  <a:tcPr marL="7620" marR="7620" marT="762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0">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76" marR="4776" marT="4776"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600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fr-FR" sz="1000" b="0" i="0" u="none" strike="noStrike" dirty="0">
                          <a:solidFill>
                            <a:srgbClr val="000000"/>
                          </a:solidFill>
                          <a:effectLst/>
                          <a:latin typeface="Arial" panose="020B0604020202020204" pitchFamily="34" charset="0"/>
                        </a:rPr>
                        <a:t>Q1: 4</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Q2: 19</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Q3: 97</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Q4: 143</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Total: 263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rPr>
                        <a:t>*The deviation and corrective action is summarised under the actual annual target and output summary for the indicator</a:t>
                      </a:r>
                    </a:p>
                  </a:txBody>
                  <a:tcPr marL="7620" marR="7620" marT="7620" marB="0">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rPr>
                        <a:t>*The deviation and corrective action is summarised under the actual annual target and output summary for the indicator</a:t>
                      </a:r>
                    </a:p>
                  </a:txBody>
                  <a:tcPr marL="7620" marR="7620" marT="762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4235046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976518124"/>
              </p:ext>
            </p:extLst>
          </p:nvPr>
        </p:nvGraphicFramePr>
        <p:xfrm>
          <a:off x="0" y="913992"/>
          <a:ext cx="9144000" cy="5035288"/>
        </p:xfrm>
        <a:graphic>
          <a:graphicData uri="http://schemas.openxmlformats.org/drawingml/2006/table">
            <a:tbl>
              <a:tblPr/>
              <a:tblGrid>
                <a:gridCol w="1182733">
                  <a:extLst>
                    <a:ext uri="{9D8B030D-6E8A-4147-A177-3AD203B41FA5}">
                      <a16:colId xmlns:a16="http://schemas.microsoft.com/office/drawing/2014/main" val="256547718"/>
                    </a:ext>
                  </a:extLst>
                </a:gridCol>
                <a:gridCol w="863075">
                  <a:extLst>
                    <a:ext uri="{9D8B030D-6E8A-4147-A177-3AD203B41FA5}">
                      <a16:colId xmlns:a16="http://schemas.microsoft.com/office/drawing/2014/main" val="1197083264"/>
                    </a:ext>
                  </a:extLst>
                </a:gridCol>
                <a:gridCol w="1182733">
                  <a:extLst>
                    <a:ext uri="{9D8B030D-6E8A-4147-A177-3AD203B41FA5}">
                      <a16:colId xmlns:a16="http://schemas.microsoft.com/office/drawing/2014/main" val="958597155"/>
                    </a:ext>
                  </a:extLst>
                </a:gridCol>
                <a:gridCol w="1415467">
                  <a:extLst>
                    <a:ext uri="{9D8B030D-6E8A-4147-A177-3AD203B41FA5}">
                      <a16:colId xmlns:a16="http://schemas.microsoft.com/office/drawing/2014/main" val="597998988"/>
                    </a:ext>
                  </a:extLst>
                </a:gridCol>
                <a:gridCol w="1368152">
                  <a:extLst>
                    <a:ext uri="{9D8B030D-6E8A-4147-A177-3AD203B41FA5}">
                      <a16:colId xmlns:a16="http://schemas.microsoft.com/office/drawing/2014/main" val="2932944537"/>
                    </a:ext>
                  </a:extLst>
                </a:gridCol>
                <a:gridCol w="1565519">
                  <a:extLst>
                    <a:ext uri="{9D8B030D-6E8A-4147-A177-3AD203B41FA5}">
                      <a16:colId xmlns:a16="http://schemas.microsoft.com/office/drawing/2014/main" val="2381690306"/>
                    </a:ext>
                  </a:extLst>
                </a:gridCol>
                <a:gridCol w="1566321">
                  <a:extLst>
                    <a:ext uri="{9D8B030D-6E8A-4147-A177-3AD203B41FA5}">
                      <a16:colId xmlns:a16="http://schemas.microsoft.com/office/drawing/2014/main" val="3964646112"/>
                    </a:ext>
                  </a:extLst>
                </a:gridCol>
              </a:tblGrid>
              <a:tr h="424843">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Output</a:t>
                      </a:r>
                      <a:r>
                        <a:rPr lang="en-GB" sz="1000" b="1" i="0" u="none" strike="noStrike" dirty="0">
                          <a:solidFill>
                            <a:srgbClr val="0070C0"/>
                          </a:solidFill>
                          <a:effectLst/>
                          <a:latin typeface="Arial" panose="020B0604020202020204" pitchFamily="34" charset="0"/>
                        </a:rPr>
                        <a:t>* </a:t>
                      </a:r>
                      <a:endParaRPr lang="en-GB" sz="1000" b="1" i="0" u="none" strike="noStrike" dirty="0">
                        <a:solidFill>
                          <a:srgbClr val="000000"/>
                        </a:solidFill>
                        <a:effectLst/>
                        <a:latin typeface="Arial" panose="020B0604020202020204" pitchFamily="34" charset="0"/>
                      </a:endParaRPr>
                    </a:p>
                    <a:p>
                      <a:pPr algn="l" fontAlgn="t"/>
                      <a:endParaRPr lang="en-GB" sz="1000" b="1" i="0" u="none" strike="noStrike" dirty="0">
                        <a:solidFill>
                          <a:srgbClr val="000000"/>
                        </a:solidFill>
                        <a:effectLst/>
                        <a:latin typeface="Arial" panose="020B0604020202020204" pitchFamily="34" charset="0"/>
                      </a:endParaRP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998821845"/>
                  </a:ext>
                </a:extLst>
              </a:tr>
              <a:tr h="1259286">
                <a:tc rowSpan="2">
                  <a:txBody>
                    <a:bodyPr/>
                    <a:lstStyle/>
                    <a:p>
                      <a:pPr algn="l" fontAlgn="t"/>
                      <a:r>
                        <a:rPr lang="en-GB" sz="1000" b="1" i="0" u="sng" strike="noStrike" dirty="0">
                          <a:solidFill>
                            <a:srgbClr val="0563C1"/>
                          </a:solidFill>
                          <a:effectLst/>
                          <a:latin typeface="Arial" panose="020B0604020202020204" pitchFamily="34" charset="0"/>
                        </a:rPr>
                        <a:t>4.1.3 Number of schools provided with water </a:t>
                      </a:r>
                      <a:r>
                        <a:rPr lang="en-GB" sz="1000" b="1" i="0" u="sng" strike="noStrike" dirty="0">
                          <a:solidFill>
                            <a:srgbClr val="0033CC"/>
                          </a:solidFill>
                          <a:effectLst/>
                          <a:latin typeface="Arial" panose="020B0604020202020204" pitchFamily="34" charset="0"/>
                        </a:rPr>
                        <a:t>facilities</a:t>
                      </a:r>
                      <a:r>
                        <a:rPr lang="en-GB" sz="1000" b="1" i="0" u="sng" strike="noStrike" dirty="0">
                          <a:solidFill>
                            <a:srgbClr val="0563C1"/>
                          </a:solidFill>
                          <a:effectLst/>
                          <a:latin typeface="Arial" panose="020B0604020202020204" pitchFamily="34" charset="0"/>
                        </a:rPr>
                        <a:t> through ASIDI</a:t>
                      </a:r>
                    </a:p>
                    <a:p>
                      <a:pPr algn="l" fontAlgn="t"/>
                      <a:endParaRPr lang="en-ZA" sz="1000" b="1" i="0" u="sng" strike="noStrike" dirty="0">
                        <a:solidFill>
                          <a:srgbClr val="0563C1"/>
                        </a:solidFill>
                        <a:effectLst/>
                        <a:latin typeface="Arial" panose="020B0604020202020204" pitchFamily="34" charset="0"/>
                      </a:endParaRPr>
                    </a:p>
                    <a:p>
                      <a:pPr algn="l" fontAlgn="t"/>
                      <a:endParaRPr lang="en-ZA" sz="1000" b="1" i="0" u="sng" strike="noStrike" dirty="0">
                        <a:solidFill>
                          <a:srgbClr val="0563C1"/>
                        </a:solidFill>
                        <a:effectLst/>
                        <a:latin typeface="Arial" panose="020B0604020202020204" pitchFamily="34" charset="0"/>
                      </a:endParaRP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100</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dirty="0">
                          <a:solidFill>
                            <a:srgbClr val="000000"/>
                          </a:solidFill>
                          <a:effectLst/>
                          <a:latin typeface="Arial" panose="020B0604020202020204" pitchFamily="34" charset="0"/>
                        </a:rPr>
                        <a:t> 101</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GB" sz="1000" b="1" i="0" u="none" strike="noStrike" dirty="0">
                          <a:solidFill>
                            <a:srgbClr val="000000"/>
                          </a:solidFill>
                          <a:effectLst/>
                          <a:latin typeface="Arial" panose="020B0604020202020204" pitchFamily="34" charset="0"/>
                        </a:rPr>
                        <a:t>+1</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kumimoji="0" lang="en-ZA" sz="1000" b="1" i="0" u="none" strike="noStrike" kern="1200" cap="none" spc="0" normalizeH="0" baseline="0" dirty="0">
                          <a:ln>
                            <a:noFill/>
                          </a:ln>
                          <a:solidFill>
                            <a:srgbClr val="000000"/>
                          </a:solidFill>
                          <a:effectLst/>
                          <a:uLnTx/>
                          <a:uFillTx/>
                          <a:latin typeface="Arial" panose="020B0604020202020204" pitchFamily="34" charset="0"/>
                          <a:ea typeface="+mn-ea"/>
                          <a:cs typeface="+mn-cs"/>
                        </a:rPr>
                        <a:t>The deviation of 1 (one) is due to  pressure exerted on the IA’s to ensure that the targets are achieved and they complete as many of the projects as possible.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03488480"/>
                  </a:ext>
                </a:extLst>
              </a:tr>
              <a:tr h="1259286">
                <a:tc vMerge="1">
                  <a:txBody>
                    <a:bodyPr/>
                    <a:lstStyle/>
                    <a:p>
                      <a:pPr algn="l" fontAlgn="t"/>
                      <a:endParaRPr lang="en-ZA" sz="700" b="1" i="0" u="sng" strike="noStrike" dirty="0">
                        <a:solidFill>
                          <a:srgbClr val="0563C1"/>
                        </a:solidFill>
                        <a:effectLst/>
                        <a:latin typeface="Arial" panose="020B0604020202020204" pitchFamily="34" charset="0"/>
                      </a:endParaRP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fr-FR" sz="1000" b="0" i="0" u="none" strike="noStrike" dirty="0">
                          <a:solidFill>
                            <a:srgbClr val="000000"/>
                          </a:solidFill>
                          <a:effectLst/>
                          <a:latin typeface="Arial" panose="020B0604020202020204" pitchFamily="34" charset="0"/>
                        </a:rPr>
                        <a:t>Q1: 3</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Q2: 15</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Q3: 11</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Q4: 71</a:t>
                      </a:r>
                      <a:br>
                        <a:rPr lang="fr-FR" sz="1000" b="0" i="0" u="none" strike="noStrike" dirty="0">
                          <a:solidFill>
                            <a:srgbClr val="000000"/>
                          </a:solidFill>
                          <a:effectLst/>
                          <a:latin typeface="Arial" panose="020B0604020202020204" pitchFamily="34" charset="0"/>
                        </a:rPr>
                      </a:br>
                      <a:r>
                        <a:rPr lang="fr-FR" sz="1000" b="0" i="0" u="none" strike="noStrike" dirty="0">
                          <a:solidFill>
                            <a:srgbClr val="000000"/>
                          </a:solidFill>
                          <a:effectLst/>
                          <a:latin typeface="Arial" panose="020B0604020202020204" pitchFamily="34" charset="0"/>
                        </a:rPr>
                        <a:t>Total: 100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deviation and corrective action is summarised under the actual annual target and output summary for the indicator</a:t>
                      </a:r>
                    </a:p>
                  </a:txBody>
                  <a:tcPr marL="7620" marR="7620" marT="7620" marB="0">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deviation and corrective action is summarised under the actual annual target and output summary for the indicator</a:t>
                      </a:r>
                    </a:p>
                  </a:txBody>
                  <a:tcPr marL="7620" marR="7620" marT="762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93831336"/>
                  </a:ext>
                </a:extLst>
              </a:tr>
              <a:tr h="1457026">
                <a:tc rowSpan="2">
                  <a:txBody>
                    <a:bodyPr/>
                    <a:lstStyle/>
                    <a:p>
                      <a:pPr algn="l" fontAlgn="t"/>
                      <a:r>
                        <a:rPr lang="en-GB" sz="1000" b="1" i="0" u="sng" strike="noStrike" dirty="0">
                          <a:solidFill>
                            <a:srgbClr val="0070C0"/>
                          </a:solidFill>
                          <a:effectLst/>
                          <a:latin typeface="Arial" panose="020B0604020202020204" pitchFamily="34" charset="0"/>
                        </a:rPr>
                        <a:t>4.1.4 Number of schools served with emergency water supply</a:t>
                      </a:r>
                    </a:p>
                    <a:p>
                      <a:pPr algn="l" fontAlgn="t"/>
                      <a:endParaRPr lang="en-ZA" sz="1000" b="1" i="0" u="sng" strike="noStrike" dirty="0">
                        <a:solidFill>
                          <a:srgbClr val="0070C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3000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GB" sz="1000" b="1" i="0" u="none" strike="noStrike" dirty="0">
                          <a:solidFill>
                            <a:schemeClr val="tx1"/>
                          </a:solidFill>
                          <a:effectLst/>
                          <a:latin typeface="Arial" panose="020B0604020202020204" pitchFamily="34" charset="0"/>
                        </a:rPr>
                        <a:t>3</a:t>
                      </a:r>
                      <a:r>
                        <a:rPr lang="en-GB" sz="1000" b="1" i="0" u="none" strike="noStrike" baseline="0" dirty="0">
                          <a:solidFill>
                            <a:schemeClr val="tx1"/>
                          </a:solidFill>
                          <a:effectLst/>
                          <a:latin typeface="Arial" panose="020B0604020202020204" pitchFamily="34" charset="0"/>
                        </a:rPr>
                        <a:t> 216</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+216</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The deviation of 216 (3216 – 3000) is due to the additional need that was posed by provinces to Rand Water as a result of Covid-19 requirements.</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chemeClr val="tx1"/>
                          </a:solidFill>
                          <a:effectLst/>
                          <a:latin typeface="Arial" panose="020B0604020202020204" pitchFamily="34" charset="0"/>
                        </a:rPr>
                        <a:t>Not applicable</a:t>
                      </a:r>
                    </a:p>
                  </a:txBody>
                  <a:tcPr marL="7620" marR="7620" marT="762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63484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3000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chemeClr val="tx1"/>
                          </a:solidFill>
                          <a:effectLst/>
                          <a:latin typeface="Arial" panose="020B0604020202020204" pitchFamily="34" charset="0"/>
                        </a:rPr>
                        <a:t> </a:t>
                      </a:r>
                      <a:r>
                        <a:rPr lang="en-GB" sz="1000" b="0" i="0" u="none" strike="noStrike" dirty="0">
                          <a:solidFill>
                            <a:schemeClr val="tx1"/>
                          </a:solidFill>
                          <a:effectLst/>
                          <a:latin typeface="Arial" panose="020B0604020202020204" pitchFamily="34" charset="0"/>
                        </a:rPr>
                        <a:t>Schools were served with emergency water supply in the first quarter</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chemeClr val="tx1"/>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chemeClr val="tx1"/>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chemeClr val="tx1"/>
                          </a:solidFill>
                          <a:effectLst/>
                          <a:latin typeface="Arial" panose="020B0604020202020204" pitchFamily="34" charset="0"/>
                        </a:rPr>
                        <a:t>Not applicable</a:t>
                      </a:r>
                    </a:p>
                  </a:txBody>
                  <a:tcPr marL="7620" marR="7620" marT="762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773939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38466597"/>
              </p:ext>
            </p:extLst>
          </p:nvPr>
        </p:nvGraphicFramePr>
        <p:xfrm>
          <a:off x="0" y="913992"/>
          <a:ext cx="9144000" cy="4459223"/>
        </p:xfrm>
        <a:graphic>
          <a:graphicData uri="http://schemas.openxmlformats.org/drawingml/2006/table">
            <a:tbl>
              <a:tblPr/>
              <a:tblGrid>
                <a:gridCol w="1182733">
                  <a:extLst>
                    <a:ext uri="{9D8B030D-6E8A-4147-A177-3AD203B41FA5}">
                      <a16:colId xmlns:a16="http://schemas.microsoft.com/office/drawing/2014/main" val="256547718"/>
                    </a:ext>
                  </a:extLst>
                </a:gridCol>
                <a:gridCol w="863075">
                  <a:extLst>
                    <a:ext uri="{9D8B030D-6E8A-4147-A177-3AD203B41FA5}">
                      <a16:colId xmlns:a16="http://schemas.microsoft.com/office/drawing/2014/main" val="1197083264"/>
                    </a:ext>
                  </a:extLst>
                </a:gridCol>
                <a:gridCol w="1182733">
                  <a:extLst>
                    <a:ext uri="{9D8B030D-6E8A-4147-A177-3AD203B41FA5}">
                      <a16:colId xmlns:a16="http://schemas.microsoft.com/office/drawing/2014/main" val="958597155"/>
                    </a:ext>
                  </a:extLst>
                </a:gridCol>
                <a:gridCol w="1415467">
                  <a:extLst>
                    <a:ext uri="{9D8B030D-6E8A-4147-A177-3AD203B41FA5}">
                      <a16:colId xmlns:a16="http://schemas.microsoft.com/office/drawing/2014/main" val="597998988"/>
                    </a:ext>
                  </a:extLst>
                </a:gridCol>
                <a:gridCol w="1368152">
                  <a:extLst>
                    <a:ext uri="{9D8B030D-6E8A-4147-A177-3AD203B41FA5}">
                      <a16:colId xmlns:a16="http://schemas.microsoft.com/office/drawing/2014/main" val="2932944537"/>
                    </a:ext>
                  </a:extLst>
                </a:gridCol>
                <a:gridCol w="1565519">
                  <a:extLst>
                    <a:ext uri="{9D8B030D-6E8A-4147-A177-3AD203B41FA5}">
                      <a16:colId xmlns:a16="http://schemas.microsoft.com/office/drawing/2014/main" val="2381690306"/>
                    </a:ext>
                  </a:extLst>
                </a:gridCol>
                <a:gridCol w="1566321">
                  <a:extLst>
                    <a:ext uri="{9D8B030D-6E8A-4147-A177-3AD203B41FA5}">
                      <a16:colId xmlns:a16="http://schemas.microsoft.com/office/drawing/2014/main" val="3964646112"/>
                    </a:ext>
                  </a:extLst>
                </a:gridCol>
              </a:tblGrid>
              <a:tr h="645913">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Output</a:t>
                      </a:r>
                      <a:r>
                        <a:rPr lang="en-GB" sz="1000" b="1" i="0" u="none" strike="noStrike" dirty="0">
                          <a:solidFill>
                            <a:srgbClr val="0070C0"/>
                          </a:solidFill>
                          <a:effectLst/>
                          <a:latin typeface="Arial" panose="020B0604020202020204" pitchFamily="34" charset="0"/>
                        </a:rPr>
                        <a:t>* </a:t>
                      </a:r>
                      <a:endParaRPr lang="en-GB" sz="1000" b="1" i="0" u="none" strike="noStrike" dirty="0">
                        <a:solidFill>
                          <a:srgbClr val="000000"/>
                        </a:solidFill>
                        <a:effectLst/>
                        <a:latin typeface="Arial" panose="020B0604020202020204" pitchFamily="34" charset="0"/>
                      </a:endParaRPr>
                    </a:p>
                    <a:p>
                      <a:pPr algn="l" fontAlgn="t"/>
                      <a:endParaRPr lang="en-GB" sz="1000" b="1" i="0" u="none" strike="noStrike" dirty="0">
                        <a:solidFill>
                          <a:srgbClr val="000000"/>
                        </a:solidFill>
                        <a:effectLst/>
                        <a:latin typeface="Arial" panose="020B0604020202020204" pitchFamily="34" charset="0"/>
                      </a:endParaRP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6260" marR="6260" marT="626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998821845"/>
                  </a:ext>
                </a:extLst>
              </a:tr>
              <a:tr h="2531658">
                <a:tc rowSpan="2">
                  <a:txBody>
                    <a:bodyPr/>
                    <a:lstStyle/>
                    <a:p>
                      <a:pPr algn="l" fontAlgn="t"/>
                      <a:r>
                        <a:rPr lang="en-GB" sz="1000" b="1" i="0" u="sng" strike="noStrike" dirty="0">
                          <a:solidFill>
                            <a:srgbClr val="0070C0"/>
                          </a:solidFill>
                          <a:effectLst/>
                          <a:latin typeface="Arial" panose="020B0604020202020204" pitchFamily="34" charset="0"/>
                        </a:rPr>
                        <a:t>4.1.5 Number of schools served with emergency sanitation</a:t>
                      </a:r>
                    </a:p>
                    <a:p>
                      <a:pPr algn="l" fontAlgn="t"/>
                      <a:r>
                        <a:rPr lang="en-ZA" sz="1000" b="1" i="0" u="sng" strike="noStrike" dirty="0">
                          <a:solidFill>
                            <a:srgbClr val="0070C0"/>
                          </a:solidFill>
                          <a:effectLst/>
                          <a:latin typeface="Arial" panose="020B0604020202020204" pitchFamily="34" charset="0"/>
                        </a:rPr>
                        <a:t> </a:t>
                      </a:r>
                    </a:p>
                    <a:p>
                      <a:pPr algn="l" fontAlgn="t"/>
                      <a:r>
                        <a:rPr lang="en-ZA" sz="1000" b="1" i="0" u="sng" strike="noStrike" dirty="0">
                          <a:solidFill>
                            <a:srgbClr val="0070C0"/>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1300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1303</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+3</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The deviation of 3 </a:t>
                      </a:r>
                      <a:r>
                        <a:rPr lang="en-US" sz="1000" b="1" i="0" u="none" strike="noStrike" kern="1200" baseline="0" dirty="0">
                          <a:solidFill>
                            <a:srgbClr val="000000"/>
                          </a:solidFill>
                          <a:effectLst/>
                          <a:latin typeface="Arial" panose="020B0604020202020204" pitchFamily="34" charset="0"/>
                          <a:ea typeface="+mn-ea"/>
                          <a:cs typeface="+mn-cs"/>
                        </a:rPr>
                        <a:t> </a:t>
                      </a:r>
                      <a:r>
                        <a:rPr lang="en-US" sz="1000" b="1" i="0" u="none" strike="noStrike" kern="1200" dirty="0">
                          <a:solidFill>
                            <a:srgbClr val="000000"/>
                          </a:solidFill>
                          <a:effectLst/>
                          <a:latin typeface="Arial" panose="020B0604020202020204" pitchFamily="34" charset="0"/>
                          <a:ea typeface="+mn-ea"/>
                          <a:cs typeface="+mn-cs"/>
                        </a:rPr>
                        <a:t>is due to the additional need that was posed by provinces as a result of Covid-19 requirements during the implementation of the programme.</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chemeClr val="tx1"/>
                          </a:solidFill>
                          <a:effectLst/>
                          <a:latin typeface="Arial" panose="020B0604020202020204" pitchFamily="34" charset="0"/>
                        </a:rPr>
                        <a:t>Not applicable</a:t>
                      </a:r>
                    </a:p>
                  </a:txBody>
                  <a:tcPr marL="7620" marR="7620" marT="762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281652">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1300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mn-cs"/>
                        </a:rPr>
                        <a:t>Schools </a:t>
                      </a:r>
                      <a:r>
                        <a:rPr lang="en-GB" sz="1000" b="0" i="0" u="none" strike="noStrike" dirty="0">
                          <a:solidFill>
                            <a:srgbClr val="000000"/>
                          </a:solidFill>
                          <a:effectLst/>
                          <a:latin typeface="Arial" panose="020B0604020202020204" pitchFamily="34" charset="0"/>
                        </a:rPr>
                        <a:t>were served with emergency sanitation supply in the first quarter</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3470643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752120244"/>
              </p:ext>
            </p:extLst>
          </p:nvPr>
        </p:nvGraphicFramePr>
        <p:xfrm>
          <a:off x="0" y="980728"/>
          <a:ext cx="9143999" cy="4896545"/>
        </p:xfrm>
        <a:graphic>
          <a:graphicData uri="http://schemas.openxmlformats.org/drawingml/2006/table">
            <a:tbl>
              <a:tblPr/>
              <a:tblGrid>
                <a:gridCol w="1139151">
                  <a:extLst>
                    <a:ext uri="{9D8B030D-6E8A-4147-A177-3AD203B41FA5}">
                      <a16:colId xmlns:a16="http://schemas.microsoft.com/office/drawing/2014/main" val="843791227"/>
                    </a:ext>
                  </a:extLst>
                </a:gridCol>
                <a:gridCol w="831273">
                  <a:extLst>
                    <a:ext uri="{9D8B030D-6E8A-4147-A177-3AD203B41FA5}">
                      <a16:colId xmlns:a16="http://schemas.microsoft.com/office/drawing/2014/main" val="1020914313"/>
                    </a:ext>
                  </a:extLst>
                </a:gridCol>
                <a:gridCol w="755348">
                  <a:extLst>
                    <a:ext uri="{9D8B030D-6E8A-4147-A177-3AD203B41FA5}">
                      <a16:colId xmlns:a16="http://schemas.microsoft.com/office/drawing/2014/main" val="2662576156"/>
                    </a:ext>
                  </a:extLst>
                </a:gridCol>
                <a:gridCol w="1892409">
                  <a:extLst>
                    <a:ext uri="{9D8B030D-6E8A-4147-A177-3AD203B41FA5}">
                      <a16:colId xmlns:a16="http://schemas.microsoft.com/office/drawing/2014/main" val="442171931"/>
                    </a:ext>
                  </a:extLst>
                </a:gridCol>
                <a:gridCol w="1508606">
                  <a:extLst>
                    <a:ext uri="{9D8B030D-6E8A-4147-A177-3AD203B41FA5}">
                      <a16:colId xmlns:a16="http://schemas.microsoft.com/office/drawing/2014/main" val="631591491"/>
                    </a:ext>
                  </a:extLst>
                </a:gridCol>
                <a:gridCol w="1508606">
                  <a:extLst>
                    <a:ext uri="{9D8B030D-6E8A-4147-A177-3AD203B41FA5}">
                      <a16:colId xmlns:a16="http://schemas.microsoft.com/office/drawing/2014/main" val="3038313227"/>
                    </a:ext>
                  </a:extLst>
                </a:gridCol>
                <a:gridCol w="1508606">
                  <a:extLst>
                    <a:ext uri="{9D8B030D-6E8A-4147-A177-3AD203B41FA5}">
                      <a16:colId xmlns:a16="http://schemas.microsoft.com/office/drawing/2014/main" val="1443270020"/>
                    </a:ext>
                  </a:extLst>
                </a:gridCol>
              </a:tblGrid>
              <a:tr h="472894">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457650733"/>
                  </a:ext>
                </a:extLst>
              </a:tr>
              <a:tr h="472894">
                <a:tc rowSpan="2">
                  <a:txBody>
                    <a:bodyPr/>
                    <a:lstStyle/>
                    <a:p>
                      <a:pPr algn="l" fontAlgn="t"/>
                      <a:r>
                        <a:rPr lang="en-GB" sz="1000" b="1" i="0" u="sng" strike="noStrike" dirty="0">
                          <a:solidFill>
                            <a:srgbClr val="0563C1"/>
                          </a:solidFill>
                          <a:effectLst/>
                          <a:latin typeface="Arial" panose="020B0604020202020204" pitchFamily="34" charset="0"/>
                        </a:rPr>
                        <a:t>4.2.1 Number of General Education and Training (GET) test items developed in Language and Mathematics for Grades 3, 6 and 9</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500</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 500</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437751716"/>
                  </a:ext>
                </a:extLst>
              </a:tr>
              <a:tr h="184830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500</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Grades 3, 6 and 9 Language and Mathematics items were quality assured and finalised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97247795"/>
                  </a:ext>
                </a:extLst>
              </a:tr>
              <a:tr h="473629">
                <a:tc rowSpan="2">
                  <a:txBody>
                    <a:bodyPr/>
                    <a:lstStyle/>
                    <a:p>
                      <a:pPr algn="l" fontAlgn="t"/>
                      <a:r>
                        <a:rPr lang="en-GB" sz="1000" b="1" i="0" u="sng" strike="noStrike" dirty="0">
                          <a:solidFill>
                            <a:srgbClr val="0563C1"/>
                          </a:solidFill>
                          <a:effectLst/>
                          <a:latin typeface="Arial" panose="020B0604020202020204" pitchFamily="34" charset="0"/>
                        </a:rPr>
                        <a:t>4.2.2 Number of NSC reports produced</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4</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chemeClr val="tx1"/>
                          </a:solidFill>
                          <a:effectLst/>
                          <a:latin typeface="Arial" panose="020B0604020202020204" pitchFamily="34" charset="0"/>
                        </a:rPr>
                        <a:t>4</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628821">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rPr>
                        <a:t>NSC Examination 2020:</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Examination Report</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School Performance Report</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School Subject Report</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Diagnostic Report Part 1, 2 and 3 were produced.</a:t>
                      </a:r>
                      <a:br>
                        <a:rPr lang="en-GB" sz="1000" b="0" i="0" u="none" strike="noStrike" dirty="0">
                          <a:solidFill>
                            <a:srgbClr val="000000"/>
                          </a:solidFill>
                          <a:effectLst/>
                          <a:latin typeface="Arial" panose="020B0604020202020204" pitchFamily="34" charset="0"/>
                        </a:rPr>
                      </a:br>
                      <a:endParaRPr lang="en-GB"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4073548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226519904"/>
              </p:ext>
            </p:extLst>
          </p:nvPr>
        </p:nvGraphicFramePr>
        <p:xfrm>
          <a:off x="0" y="931640"/>
          <a:ext cx="9144002" cy="5017640"/>
        </p:xfrm>
        <a:graphic>
          <a:graphicData uri="http://schemas.openxmlformats.org/drawingml/2006/table">
            <a:tbl>
              <a:tblPr/>
              <a:tblGrid>
                <a:gridCol w="1103297">
                  <a:extLst>
                    <a:ext uri="{9D8B030D-6E8A-4147-A177-3AD203B41FA5}">
                      <a16:colId xmlns:a16="http://schemas.microsoft.com/office/drawing/2014/main" val="3330989951"/>
                    </a:ext>
                  </a:extLst>
                </a:gridCol>
                <a:gridCol w="805109">
                  <a:extLst>
                    <a:ext uri="{9D8B030D-6E8A-4147-A177-3AD203B41FA5}">
                      <a16:colId xmlns:a16="http://schemas.microsoft.com/office/drawing/2014/main" val="689584943"/>
                    </a:ext>
                  </a:extLst>
                </a:gridCol>
                <a:gridCol w="812822">
                  <a:extLst>
                    <a:ext uri="{9D8B030D-6E8A-4147-A177-3AD203B41FA5}">
                      <a16:colId xmlns:a16="http://schemas.microsoft.com/office/drawing/2014/main" val="1452921595"/>
                    </a:ext>
                  </a:extLst>
                </a:gridCol>
                <a:gridCol w="1751599">
                  <a:extLst>
                    <a:ext uri="{9D8B030D-6E8A-4147-A177-3AD203B41FA5}">
                      <a16:colId xmlns:a16="http://schemas.microsoft.com/office/drawing/2014/main" val="3252585449"/>
                    </a:ext>
                  </a:extLst>
                </a:gridCol>
                <a:gridCol w="1299964">
                  <a:extLst>
                    <a:ext uri="{9D8B030D-6E8A-4147-A177-3AD203B41FA5}">
                      <a16:colId xmlns:a16="http://schemas.microsoft.com/office/drawing/2014/main" val="1170418279"/>
                    </a:ext>
                  </a:extLst>
                </a:gridCol>
                <a:gridCol w="2193690">
                  <a:extLst>
                    <a:ext uri="{9D8B030D-6E8A-4147-A177-3AD203B41FA5}">
                      <a16:colId xmlns:a16="http://schemas.microsoft.com/office/drawing/2014/main" val="1609186588"/>
                    </a:ext>
                  </a:extLst>
                </a:gridCol>
                <a:gridCol w="1177521">
                  <a:extLst>
                    <a:ext uri="{9D8B030D-6E8A-4147-A177-3AD203B41FA5}">
                      <a16:colId xmlns:a16="http://schemas.microsoft.com/office/drawing/2014/main" val="1623769888"/>
                    </a:ext>
                  </a:extLst>
                </a:gridCol>
              </a:tblGrid>
              <a:tr h="408461">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969960236"/>
                  </a:ext>
                </a:extLst>
              </a:tr>
              <a:tr h="1805374">
                <a:tc rowSpan="2">
                  <a:txBody>
                    <a:bodyPr/>
                    <a:lstStyle/>
                    <a:p>
                      <a:pPr algn="l" fontAlgn="t"/>
                      <a:r>
                        <a:rPr lang="en-GB" sz="1000" b="1" i="0" u="sng" strike="noStrike" dirty="0">
                          <a:solidFill>
                            <a:srgbClr val="0563C1"/>
                          </a:solidFill>
                          <a:effectLst/>
                          <a:latin typeface="Arial" panose="020B0604020202020204" pitchFamily="34" charset="0"/>
                        </a:rPr>
                        <a:t>4.2.3 Number of question papers set for June and November examinations</a:t>
                      </a:r>
                    </a:p>
                    <a:p>
                      <a:pPr algn="l" fontAlgn="t"/>
                      <a:endParaRPr lang="en-ZA" sz="1000" b="1" i="0" u="sng" strike="noStrike" dirty="0">
                        <a:solidFill>
                          <a:srgbClr val="0563C1"/>
                        </a:solidFill>
                        <a:effectLst/>
                        <a:latin typeface="Arial" panose="020B0604020202020204" pitchFamily="34" charset="0"/>
                      </a:endParaRPr>
                    </a:p>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292</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145</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l" fontAlgn="t"/>
                      <a:r>
                        <a:rPr lang="en-ZA" sz="1000" b="1" i="0" u="none" strike="noStrike" dirty="0">
                          <a:solidFill>
                            <a:srgbClr val="000000"/>
                          </a:solidFill>
                          <a:effectLst/>
                          <a:latin typeface="Arial" panose="020B0604020202020204" pitchFamily="34" charset="0"/>
                        </a:rPr>
                        <a:t> -147</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The June 2020 SC/NSC examination was merged with the November 2020 NSC examinations and the 145 question papers for the June 2020 examination were used for the merge examination in November 2020. Given the merged, the targeted 147 question papers for November 2020 were not set.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 </a:t>
                      </a:r>
                      <a:r>
                        <a:rPr lang="en-ZA" sz="1000" b="1" i="0" u="none" strike="noStrike" dirty="0">
                          <a:solidFill>
                            <a:schemeClr val="tx1"/>
                          </a:solidFill>
                          <a:effectLst/>
                          <a:latin typeface="Arial" panose="020B0604020202020204" pitchFamily="34" charset="0"/>
                        </a:rPr>
                        <a:t>Not applicable</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727173729"/>
                  </a:ext>
                </a:extLst>
              </a:tr>
              <a:tr h="2803805">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292</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144 of the 145 question papers for SC/NSC June 2021 approved by Umalusi. The remaining IT P1 back-up question paper is in final stages of moderation and proofreading.</a:t>
                      </a:r>
                    </a:p>
                    <a:p>
                      <a:pPr algn="l" fontAlgn="t"/>
                      <a:r>
                        <a:rPr lang="en-GB" sz="1000" b="0" i="0" u="none" strike="noStrike" dirty="0">
                          <a:solidFill>
                            <a:srgbClr val="000000"/>
                          </a:solidFill>
                          <a:effectLst/>
                          <a:latin typeface="Arial" panose="020B0604020202020204" pitchFamily="34" charset="0"/>
                        </a:rPr>
                        <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127 of the 162 NSC November 2021 question papers are in various stages of setting.</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25315158"/>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21762882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39758771"/>
              </p:ext>
            </p:extLst>
          </p:nvPr>
        </p:nvGraphicFramePr>
        <p:xfrm>
          <a:off x="0" y="908720"/>
          <a:ext cx="9144002" cy="5040560"/>
        </p:xfrm>
        <a:graphic>
          <a:graphicData uri="http://schemas.openxmlformats.org/drawingml/2006/table">
            <a:tbl>
              <a:tblPr/>
              <a:tblGrid>
                <a:gridCol w="1139152">
                  <a:extLst>
                    <a:ext uri="{9D8B030D-6E8A-4147-A177-3AD203B41FA5}">
                      <a16:colId xmlns:a16="http://schemas.microsoft.com/office/drawing/2014/main" val="1566161201"/>
                    </a:ext>
                  </a:extLst>
                </a:gridCol>
                <a:gridCol w="831274">
                  <a:extLst>
                    <a:ext uri="{9D8B030D-6E8A-4147-A177-3AD203B41FA5}">
                      <a16:colId xmlns:a16="http://schemas.microsoft.com/office/drawing/2014/main" val="3151127410"/>
                    </a:ext>
                  </a:extLst>
                </a:gridCol>
                <a:gridCol w="1139152">
                  <a:extLst>
                    <a:ext uri="{9D8B030D-6E8A-4147-A177-3AD203B41FA5}">
                      <a16:colId xmlns:a16="http://schemas.microsoft.com/office/drawing/2014/main" val="1523405476"/>
                    </a:ext>
                  </a:extLst>
                </a:gridCol>
                <a:gridCol w="1508606">
                  <a:extLst>
                    <a:ext uri="{9D8B030D-6E8A-4147-A177-3AD203B41FA5}">
                      <a16:colId xmlns:a16="http://schemas.microsoft.com/office/drawing/2014/main" val="3855647433"/>
                    </a:ext>
                  </a:extLst>
                </a:gridCol>
                <a:gridCol w="1508606">
                  <a:extLst>
                    <a:ext uri="{9D8B030D-6E8A-4147-A177-3AD203B41FA5}">
                      <a16:colId xmlns:a16="http://schemas.microsoft.com/office/drawing/2014/main" val="3878548333"/>
                    </a:ext>
                  </a:extLst>
                </a:gridCol>
                <a:gridCol w="1508606">
                  <a:extLst>
                    <a:ext uri="{9D8B030D-6E8A-4147-A177-3AD203B41FA5}">
                      <a16:colId xmlns:a16="http://schemas.microsoft.com/office/drawing/2014/main" val="3477578955"/>
                    </a:ext>
                  </a:extLst>
                </a:gridCol>
                <a:gridCol w="1508606">
                  <a:extLst>
                    <a:ext uri="{9D8B030D-6E8A-4147-A177-3AD203B41FA5}">
                      <a16:colId xmlns:a16="http://schemas.microsoft.com/office/drawing/2014/main" val="138445159"/>
                    </a:ext>
                  </a:extLst>
                </a:gridCol>
              </a:tblGrid>
              <a:tr h="84288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945613802"/>
                  </a:ext>
                </a:extLst>
              </a:tr>
              <a:tr h="1683228">
                <a:tc rowSpan="2">
                  <a:txBody>
                    <a:bodyPr/>
                    <a:lstStyle/>
                    <a:p>
                      <a:pPr algn="l" fontAlgn="t"/>
                      <a:r>
                        <a:rPr lang="en-GB" sz="1000" b="1" i="0" u="sng" strike="noStrike" dirty="0">
                          <a:solidFill>
                            <a:srgbClr val="0563C1"/>
                          </a:solidFill>
                          <a:effectLst/>
                          <a:latin typeface="Arial" panose="020B0604020202020204" pitchFamily="34" charset="0"/>
                        </a:rPr>
                        <a:t>4.2.4 Percentage of public schools using the standardised school administration system (SA-SAMS) for reporting</a:t>
                      </a:r>
                    </a:p>
                    <a:p>
                      <a:pPr algn="l" fontAlgn="t"/>
                      <a:endParaRPr lang="en-ZA" sz="1000" b="1" i="0" u="sng" strike="noStrike" dirty="0">
                        <a:solidFill>
                          <a:srgbClr val="0563C1"/>
                        </a:solidFill>
                        <a:effectLst/>
                        <a:latin typeface="Arial" panose="020B0604020202020204" pitchFamily="34" charset="0"/>
                      </a:endParaRP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98%</a:t>
                      </a: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98.6%</a:t>
                      </a:r>
                      <a:endParaRPr lang="en-ZA" sz="1000" b="1" i="0" u="none" strike="noStrike" kern="1200" dirty="0">
                        <a:solidFill>
                          <a:srgbClr val="000000"/>
                        </a:solidFill>
                        <a:effectLst/>
                        <a:latin typeface="Arial" panose="020B0604020202020204" pitchFamily="34" charset="0"/>
                        <a:ea typeface="+mn-ea"/>
                        <a:cs typeface="+mn-cs"/>
                      </a:endParaRPr>
                    </a:p>
                    <a:p>
                      <a:pPr>
                        <a:spcAft>
                          <a:spcPts val="0"/>
                        </a:spcAft>
                      </a:pPr>
                      <a:r>
                        <a:rPr lang="en-US" sz="1000" b="1" i="0" u="none" strike="noStrike" kern="1200" dirty="0">
                          <a:solidFill>
                            <a:srgbClr val="000000"/>
                          </a:solidFill>
                          <a:effectLst/>
                          <a:latin typeface="Arial" panose="020B0604020202020204" pitchFamily="34" charset="0"/>
                          <a:ea typeface="+mn-ea"/>
                          <a:cs typeface="+mn-cs"/>
                        </a:rPr>
                        <a:t>21480/21795</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+0.6%</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Advocacy and Provincial circulars supporting collection of data via SA-SAMS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837055060"/>
                  </a:ext>
                </a:extLst>
              </a:tr>
              <a:tr h="2514452">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274" marR="4274" marT="4274"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98%</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 98.6%</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(21,152 Ordinary + 340 SNE)                                 21,492 Total (Numerator) /</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21,796 (Denominator)</a:t>
                      </a:r>
                      <a:br>
                        <a:rPr lang="en-GB" sz="1000" b="0" i="0" u="none" strike="noStrike" dirty="0">
                          <a:solidFill>
                            <a:srgbClr val="000000"/>
                          </a:solidFill>
                          <a:effectLst/>
                          <a:latin typeface="Arial" panose="020B0604020202020204" pitchFamily="34" charset="0"/>
                        </a:rPr>
                      </a:br>
                      <a:endParaRPr lang="en-GB"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66081125"/>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2124992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401507997"/>
              </p:ext>
            </p:extLst>
          </p:nvPr>
        </p:nvGraphicFramePr>
        <p:xfrm>
          <a:off x="0" y="764704"/>
          <a:ext cx="9144000" cy="5040560"/>
        </p:xfrm>
        <a:graphic>
          <a:graphicData uri="http://schemas.openxmlformats.org/drawingml/2006/table">
            <a:tbl>
              <a:tblPr/>
              <a:tblGrid>
                <a:gridCol w="1194107">
                  <a:extLst>
                    <a:ext uri="{9D8B030D-6E8A-4147-A177-3AD203B41FA5}">
                      <a16:colId xmlns:a16="http://schemas.microsoft.com/office/drawing/2014/main" val="1612765682"/>
                    </a:ext>
                  </a:extLst>
                </a:gridCol>
                <a:gridCol w="871376">
                  <a:extLst>
                    <a:ext uri="{9D8B030D-6E8A-4147-A177-3AD203B41FA5}">
                      <a16:colId xmlns:a16="http://schemas.microsoft.com/office/drawing/2014/main" val="1688572287"/>
                    </a:ext>
                  </a:extLst>
                </a:gridCol>
                <a:gridCol w="1194107">
                  <a:extLst>
                    <a:ext uri="{9D8B030D-6E8A-4147-A177-3AD203B41FA5}">
                      <a16:colId xmlns:a16="http://schemas.microsoft.com/office/drawing/2014/main" val="1573369333"/>
                    </a:ext>
                  </a:extLst>
                </a:gridCol>
                <a:gridCol w="3027144">
                  <a:extLst>
                    <a:ext uri="{9D8B030D-6E8A-4147-A177-3AD203B41FA5}">
                      <a16:colId xmlns:a16="http://schemas.microsoft.com/office/drawing/2014/main" val="1271287596"/>
                    </a:ext>
                  </a:extLst>
                </a:gridCol>
                <a:gridCol w="967285">
                  <a:extLst>
                    <a:ext uri="{9D8B030D-6E8A-4147-A177-3AD203B41FA5}">
                      <a16:colId xmlns:a16="http://schemas.microsoft.com/office/drawing/2014/main" val="1947875451"/>
                    </a:ext>
                  </a:extLst>
                </a:gridCol>
                <a:gridCol w="967285">
                  <a:extLst>
                    <a:ext uri="{9D8B030D-6E8A-4147-A177-3AD203B41FA5}">
                      <a16:colId xmlns:a16="http://schemas.microsoft.com/office/drawing/2014/main" val="981632669"/>
                    </a:ext>
                  </a:extLst>
                </a:gridCol>
                <a:gridCol w="922696">
                  <a:extLst>
                    <a:ext uri="{9D8B030D-6E8A-4147-A177-3AD203B41FA5}">
                      <a16:colId xmlns:a16="http://schemas.microsoft.com/office/drawing/2014/main" val="2902263843"/>
                    </a:ext>
                  </a:extLst>
                </a:gridCol>
              </a:tblGrid>
              <a:tr h="490748">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337101969"/>
                  </a:ext>
                </a:extLst>
              </a:tr>
              <a:tr h="1136407">
                <a:tc rowSpan="2">
                  <a:txBody>
                    <a:bodyPr/>
                    <a:lstStyle/>
                    <a:p>
                      <a:pPr algn="l" fontAlgn="t"/>
                      <a:r>
                        <a:rPr lang="en-GB" sz="1000" b="1" i="0" u="sng" strike="noStrike" dirty="0">
                          <a:solidFill>
                            <a:srgbClr val="0563C1"/>
                          </a:solidFill>
                          <a:effectLst/>
                          <a:latin typeface="Arial" panose="020B0604020202020204" pitchFamily="34" charset="0"/>
                        </a:rPr>
                        <a:t>4.2.5 A National Report is produced on the number of provinces monitored for implementation of </a:t>
                      </a:r>
                      <a:r>
                        <a:rPr lang="en-US" sz="1000" b="1" i="0" u="sng" strike="noStrike" dirty="0">
                          <a:solidFill>
                            <a:srgbClr val="0563C1"/>
                          </a:solidFill>
                          <a:effectLst/>
                          <a:latin typeface="Arial" panose="020B0604020202020204" pitchFamily="34" charset="0"/>
                        </a:rPr>
                        <a:t>Learner Unit Record Information Tracking System (</a:t>
                      </a:r>
                      <a:r>
                        <a:rPr lang="en-GB" sz="1000" b="1" i="0" u="sng" strike="noStrike" dirty="0">
                          <a:solidFill>
                            <a:srgbClr val="0563C1"/>
                          </a:solidFill>
                          <a:effectLst/>
                          <a:latin typeface="Arial" panose="020B0604020202020204" pitchFamily="34" charset="0"/>
                        </a:rPr>
                        <a:t>LURITS)</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endParaRPr lang="en-ZA" sz="1000" b="1" i="0" u="sng" strike="noStrike" dirty="0">
                        <a:solidFill>
                          <a:srgbClr val="0563C1"/>
                        </a:solidFill>
                        <a:effectLst/>
                        <a:latin typeface="Arial" panose="020B0604020202020204" pitchFamily="34" charset="0"/>
                      </a:endParaRP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National Report on the number of provinces monitored for implementation of LURITS</a:t>
                      </a: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rPr>
                        <a:t>Approved National Report on the number of provinces monitored for implementation of LURITS</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507662593"/>
                  </a:ext>
                </a:extLst>
              </a:tr>
              <a:tr h="1460802">
                <a:tc vMerge="1">
                  <a:txBody>
                    <a:bodyPr/>
                    <a:lstStyle/>
                    <a:p>
                      <a:pPr algn="l" fontAlgn="t"/>
                      <a:endParaRPr lang="en-ZA" sz="700" b="1" i="0" u="sng" strike="noStrike" dirty="0">
                        <a:solidFill>
                          <a:srgbClr val="0563C1"/>
                        </a:solidFill>
                        <a:effectLst/>
                        <a:latin typeface="Arial" panose="020B0604020202020204" pitchFamily="34" charset="0"/>
                      </a:endParaRPr>
                    </a:p>
                  </a:txBody>
                  <a:tcPr marL="6141" marR="6141" marT="6141"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National Report on the number of provinces monitored for implementation of LURITS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Preliminary results and report prepared and presented to the 3 PED HODs.</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9 provincial reports finalised.</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One annual monitoring report covering nine (9) PEDs that were monitored, was consulted with PEDs and finalised.</a:t>
                      </a:r>
                    </a:p>
                    <a:p>
                      <a:pPr marL="171450" indent="-171450" algn="l" fontAlgn="t">
                        <a:buFont typeface="Arial" panose="020B0604020202020204" pitchFamily="34" charset="0"/>
                        <a:buChar char="•"/>
                      </a:pPr>
                      <a:r>
                        <a:rPr lang="en-GB" sz="1000" b="0" i="0" u="none" strike="noStrike" dirty="0">
                          <a:solidFill>
                            <a:srgbClr val="000000"/>
                          </a:solidFill>
                          <a:effectLst/>
                          <a:latin typeface="Arial" panose="020B0604020202020204" pitchFamily="34" charset="0"/>
                        </a:rPr>
                        <a:t>Monitoring results presented to HEDCOM Sub Committee of e-Education (ICTS)</a:t>
                      </a:r>
                      <a:br>
                        <a:rPr lang="en-GB" sz="1000" b="0" i="0" u="none" strike="noStrike" dirty="0">
                          <a:solidFill>
                            <a:srgbClr val="000000"/>
                          </a:solidFill>
                          <a:effectLst/>
                          <a:latin typeface="Arial" panose="020B0604020202020204" pitchFamily="34" charset="0"/>
                        </a:rPr>
                      </a:br>
                      <a:endParaRPr lang="en-GB" sz="1000" b="0"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26409283"/>
                  </a:ext>
                </a:extLst>
              </a:tr>
              <a:tr h="976045">
                <a:tc rowSpan="2">
                  <a:txBody>
                    <a:bodyPr/>
                    <a:lstStyle/>
                    <a:p>
                      <a:pPr algn="l" fontAlgn="t"/>
                      <a:r>
                        <a:rPr lang="en-GB" sz="1000" b="1" i="0" u="sng" strike="noStrike" dirty="0">
                          <a:solidFill>
                            <a:srgbClr val="0563C1"/>
                          </a:solidFill>
                          <a:effectLst/>
                          <a:latin typeface="Arial" panose="020B0604020202020204" pitchFamily="34" charset="0"/>
                        </a:rPr>
                        <a:t>4.2.6 A National Report is produced on learning outcomes linked to the National Assessment Framework</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National Report on learning outcomes linked to the National Assessment Framework</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Approved National Report on learning outcomes linked to the National Assessment Framework</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2662930"/>
                  </a:ext>
                </a:extLst>
              </a:tr>
              <a:tr h="976558">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Approved National Report on learning outcomes linked to the National Assessment Framework</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The TALIS Volume 2 country note was released in October 2020 and the TIMSS 2019 Highlights Report was released in December 2020.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57021409"/>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1431713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068679704"/>
              </p:ext>
            </p:extLst>
          </p:nvPr>
        </p:nvGraphicFramePr>
        <p:xfrm>
          <a:off x="0" y="836712"/>
          <a:ext cx="9143999" cy="4968552"/>
        </p:xfrm>
        <a:graphic>
          <a:graphicData uri="http://schemas.openxmlformats.org/drawingml/2006/table">
            <a:tbl>
              <a:tblPr/>
              <a:tblGrid>
                <a:gridCol w="1139151">
                  <a:extLst>
                    <a:ext uri="{9D8B030D-6E8A-4147-A177-3AD203B41FA5}">
                      <a16:colId xmlns:a16="http://schemas.microsoft.com/office/drawing/2014/main" val="271840791"/>
                    </a:ext>
                  </a:extLst>
                </a:gridCol>
                <a:gridCol w="831273">
                  <a:extLst>
                    <a:ext uri="{9D8B030D-6E8A-4147-A177-3AD203B41FA5}">
                      <a16:colId xmlns:a16="http://schemas.microsoft.com/office/drawing/2014/main" val="11688704"/>
                    </a:ext>
                  </a:extLst>
                </a:gridCol>
                <a:gridCol w="1342565">
                  <a:extLst>
                    <a:ext uri="{9D8B030D-6E8A-4147-A177-3AD203B41FA5}">
                      <a16:colId xmlns:a16="http://schemas.microsoft.com/office/drawing/2014/main" val="523056644"/>
                    </a:ext>
                  </a:extLst>
                </a:gridCol>
                <a:gridCol w="1305192">
                  <a:extLst>
                    <a:ext uri="{9D8B030D-6E8A-4147-A177-3AD203B41FA5}">
                      <a16:colId xmlns:a16="http://schemas.microsoft.com/office/drawing/2014/main" val="3053237248"/>
                    </a:ext>
                  </a:extLst>
                </a:gridCol>
                <a:gridCol w="1508606">
                  <a:extLst>
                    <a:ext uri="{9D8B030D-6E8A-4147-A177-3AD203B41FA5}">
                      <a16:colId xmlns:a16="http://schemas.microsoft.com/office/drawing/2014/main" val="549902973"/>
                    </a:ext>
                  </a:extLst>
                </a:gridCol>
                <a:gridCol w="1508606">
                  <a:extLst>
                    <a:ext uri="{9D8B030D-6E8A-4147-A177-3AD203B41FA5}">
                      <a16:colId xmlns:a16="http://schemas.microsoft.com/office/drawing/2014/main" val="2298455771"/>
                    </a:ext>
                  </a:extLst>
                </a:gridCol>
                <a:gridCol w="1508606">
                  <a:extLst>
                    <a:ext uri="{9D8B030D-6E8A-4147-A177-3AD203B41FA5}">
                      <a16:colId xmlns:a16="http://schemas.microsoft.com/office/drawing/2014/main" val="3251435696"/>
                    </a:ext>
                  </a:extLst>
                </a:gridCol>
              </a:tblGrid>
              <a:tr h="629952">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036654399"/>
                  </a:ext>
                </a:extLst>
              </a:tr>
              <a:tr h="2168810">
                <a:tc rowSpan="2">
                  <a:txBody>
                    <a:bodyPr/>
                    <a:lstStyle/>
                    <a:p>
                      <a:pPr algn="l" fontAlgn="t"/>
                      <a:r>
                        <a:rPr lang="en-GB" sz="1000" b="1" i="0" u="sng" strike="noStrike" dirty="0">
                          <a:solidFill>
                            <a:srgbClr val="0563C1"/>
                          </a:solidFill>
                          <a:effectLst/>
                          <a:latin typeface="Arial" panose="020B0604020202020204" pitchFamily="34" charset="0"/>
                        </a:rPr>
                        <a:t>4.2.7 A National Report is produced on developing and operationalising a school readiness assessment system</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r>
                        <a:rPr lang="en-GB" sz="1000" b="1" i="0" u="sng" strike="noStrike" dirty="0">
                          <a:solidFill>
                            <a:srgbClr val="0563C1"/>
                          </a:solidFill>
                          <a:effectLst/>
                          <a:latin typeface="Arial" panose="020B0604020202020204" pitchFamily="34" charset="0"/>
                        </a:rPr>
                        <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1" i="0" u="none" strike="noStrike" dirty="0">
                          <a:solidFill>
                            <a:srgbClr val="000000"/>
                          </a:solidFill>
                          <a:effectLst/>
                          <a:latin typeface="Arial" panose="020B0604020202020204" pitchFamily="34" charset="0"/>
                        </a:rPr>
                        <a:t>Approved National Report on developing and operationalising a school readiness assessment system</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t"/>
                      <a:r>
                        <a:rPr lang="en-GB" sz="1000" b="1" i="0" u="none" strike="noStrike" dirty="0">
                          <a:solidFill>
                            <a:srgbClr val="000000"/>
                          </a:solidFill>
                          <a:effectLst/>
                          <a:latin typeface="Arial" panose="020B0604020202020204" pitchFamily="34" charset="0"/>
                        </a:rPr>
                        <a:t>Approved National Report on developing and operationalising a school readiness assessment system</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234261767"/>
                  </a:ext>
                </a:extLst>
              </a:tr>
              <a:tr h="216979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 National Report is produced on developing and operationalising a school readiness assessment system</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chemeClr val="tx1"/>
                          </a:solidFill>
                          <a:effectLst/>
                          <a:latin typeface="Arial" panose="020B0604020202020204" pitchFamily="34" charset="0"/>
                        </a:rPr>
                        <a:t>The preparations for the Early Learning National Assessment (ELNA) administration in sampled schools were finalised in March 2021</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24546172"/>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372688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2008"/>
            <a:ext cx="9143999" cy="908720"/>
          </a:xfrm>
        </p:spPr>
        <p:txBody>
          <a:bodyPr>
            <a:noAutofit/>
          </a:bodyPr>
          <a:lstStyle/>
          <a:p>
            <a:r>
              <a:rPr lang="en-US" sz="2800" b="1" dirty="0">
                <a:solidFill>
                  <a:schemeClr val="accent2">
                    <a:lumMod val="75000"/>
                  </a:schemeClr>
                </a:solidFill>
              </a:rPr>
              <a:t>2020/21 </a:t>
            </a:r>
            <a:r>
              <a:rPr lang="en-US" sz="2800" b="1" u="sng" dirty="0">
                <a:solidFill>
                  <a:schemeClr val="accent2">
                    <a:lumMod val="75000"/>
                  </a:schemeClr>
                </a:solidFill>
              </a:rPr>
              <a:t>Q4 </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STATUS BAR FOR INDICATORS</a:t>
            </a:r>
            <a:endParaRPr lang="en-ZA" sz="2800" b="1" dirty="0">
              <a:solidFill>
                <a:schemeClr val="accent2">
                  <a:lumMod val="75000"/>
                </a:schemeClr>
              </a:solidFill>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20"/>
          <p:cNvSpPr txBox="1">
            <a:spLocks noChangeArrowheads="1"/>
          </p:cNvSpPr>
          <p:nvPr/>
        </p:nvSpPr>
        <p:spPr bwMode="auto">
          <a:xfrm>
            <a:off x="0" y="5860488"/>
            <a:ext cx="9144000" cy="1024896"/>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15000"/>
              </a:lnSpc>
              <a:spcBef>
                <a:spcPct val="2000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FFFFFF"/>
                </a:solidFill>
                <a:effectLst/>
                <a:uLnTx/>
                <a:uFillTx/>
                <a:latin typeface="Arial" panose="020B0604020202020204" pitchFamily="34" charset="0"/>
                <a:ea typeface="Times New Roman"/>
                <a:cs typeface="Arial" panose="020B0604020202020204" pitchFamily="34" charset="0"/>
              </a:rPr>
              <a:t>All Annual Targets are WHITE unless </a:t>
            </a:r>
            <a:r>
              <a:rPr kumimoji="0" lang="en-ZA" sz="1200" b="1" i="0" u="sng" strike="noStrike" kern="1200" cap="none" spc="0" normalizeH="0" baseline="0" noProof="0" dirty="0">
                <a:ln>
                  <a:noFill/>
                </a:ln>
                <a:solidFill>
                  <a:srgbClr val="00B050"/>
                </a:solidFill>
                <a:effectLst/>
                <a:uLnTx/>
                <a:uFillTx/>
                <a:latin typeface="Arial" panose="020B0604020202020204" pitchFamily="34" charset="0"/>
                <a:ea typeface="Times New Roman"/>
                <a:cs typeface="Arial" panose="020B0604020202020204" pitchFamily="34" charset="0"/>
              </a:rPr>
              <a:t>fully achieved</a:t>
            </a:r>
            <a:r>
              <a:rPr kumimoji="0" lang="en-ZA" sz="1200" b="1" i="0" u="none" strike="noStrike" kern="1200" cap="none" spc="0" normalizeH="0" baseline="0" noProof="0" dirty="0">
                <a:ln>
                  <a:noFill/>
                </a:ln>
                <a:solidFill>
                  <a:srgbClr val="FFFFFF"/>
                </a:solidFill>
                <a:effectLst/>
                <a:uLnTx/>
                <a:uFillTx/>
                <a:latin typeface="Arial" panose="020B0604020202020204" pitchFamily="34" charset="0"/>
                <a:ea typeface="Times New Roman"/>
                <a:cs typeface="Arial" panose="020B0604020202020204" pitchFamily="34" charset="0"/>
              </a:rPr>
              <a:t>.</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342900" marR="0" lvl="0" indent="-342900" algn="l" defTabSz="914400" rtl="0" eaLnBrk="1" fontAlgn="auto" latinLnBrk="0" hangingPunct="1">
              <a:lnSpc>
                <a:spcPct val="115000"/>
              </a:lnSpc>
              <a:spcBef>
                <a:spcPct val="2000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FF0000"/>
                </a:solidFill>
                <a:effectLst/>
                <a:uLnTx/>
                <a:uFillTx/>
                <a:latin typeface="Arial" panose="020B0604020202020204" pitchFamily="34" charset="0"/>
                <a:ea typeface="Times New Roman"/>
                <a:cs typeface="Arial" panose="020B0604020202020204" pitchFamily="34" charset="0"/>
              </a:rPr>
              <a:t>Where 50% of the target has not been achieved, the status is reflected as RED. </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342900" marR="0" lvl="0" indent="-342900" algn="l" defTabSz="914400" rtl="0" eaLnBrk="0" fontAlgn="base" latinLnBrk="0" hangingPunct="0">
              <a:lnSpc>
                <a:spcPct val="115000"/>
              </a:lnSpc>
              <a:spcBef>
                <a:spcPct val="2000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FFC000"/>
                </a:solidFill>
                <a:effectLst/>
                <a:uLnTx/>
                <a:uFillTx/>
                <a:latin typeface="Arial" panose="020B0604020202020204" pitchFamily="34" charset="0"/>
                <a:ea typeface="Times New Roman"/>
                <a:cs typeface="Arial" panose="020B0604020202020204" pitchFamily="34" charset="0"/>
              </a:rPr>
              <a:t>Where 50% or more of the target has been realised, the status is reflected as AMBER.</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rgbClr val="00B050"/>
                </a:solidFill>
                <a:effectLst/>
                <a:uLnTx/>
                <a:uFillTx/>
                <a:latin typeface="Arial" panose="020B0604020202020204" pitchFamily="34" charset="0"/>
                <a:ea typeface="Times New Roman"/>
                <a:cs typeface="Arial" panose="020B0604020202020204" pitchFamily="34" charset="0"/>
              </a:rPr>
              <a:t>Where the target has been </a:t>
            </a:r>
            <a:r>
              <a:rPr kumimoji="0" lang="en-ZA" sz="1200" b="1" i="0" u="sng" strike="noStrike" kern="1200" cap="none" spc="0" normalizeH="0" baseline="0" noProof="0" dirty="0">
                <a:ln>
                  <a:noFill/>
                </a:ln>
                <a:solidFill>
                  <a:srgbClr val="00B050"/>
                </a:solidFill>
                <a:effectLst/>
                <a:uLnTx/>
                <a:uFillTx/>
                <a:latin typeface="Arial" panose="020B0604020202020204" pitchFamily="34" charset="0"/>
                <a:ea typeface="Times New Roman"/>
                <a:cs typeface="Arial" panose="020B0604020202020204" pitchFamily="34" charset="0"/>
              </a:rPr>
              <a:t>fully achieved</a:t>
            </a:r>
            <a:r>
              <a:rPr kumimoji="0" lang="en-ZA" sz="1200" b="1" i="0" u="none" strike="noStrike" kern="1200" cap="none" spc="0" normalizeH="0" baseline="0" noProof="0" dirty="0">
                <a:ln>
                  <a:noFill/>
                </a:ln>
                <a:solidFill>
                  <a:srgbClr val="00B050"/>
                </a:solidFill>
                <a:effectLst/>
                <a:uLnTx/>
                <a:uFillTx/>
                <a:latin typeface="Arial" panose="020B0604020202020204" pitchFamily="34" charset="0"/>
                <a:ea typeface="Times New Roman"/>
                <a:cs typeface="Arial" panose="020B0604020202020204" pitchFamily="34" charset="0"/>
              </a:rPr>
              <a:t>, the status is reflected as GREEN.</a:t>
            </a:r>
            <a:endParaRPr kumimoji="0" lang="en-ZA" sz="1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48782352"/>
              </p:ext>
            </p:extLst>
          </p:nvPr>
        </p:nvGraphicFramePr>
        <p:xfrm>
          <a:off x="0" y="1174413"/>
          <a:ext cx="9143997" cy="2259909"/>
        </p:xfrm>
        <a:graphic>
          <a:graphicData uri="http://schemas.openxmlformats.org/drawingml/2006/table">
            <a:tbl>
              <a:tblPr/>
              <a:tblGrid>
                <a:gridCol w="1172661">
                  <a:extLst>
                    <a:ext uri="{9D8B030D-6E8A-4147-A177-3AD203B41FA5}">
                      <a16:colId xmlns:a16="http://schemas.microsoft.com/office/drawing/2014/main" val="1080721131"/>
                    </a:ext>
                  </a:extLst>
                </a:gridCol>
                <a:gridCol w="1172661">
                  <a:extLst>
                    <a:ext uri="{9D8B030D-6E8A-4147-A177-3AD203B41FA5}">
                      <a16:colId xmlns:a16="http://schemas.microsoft.com/office/drawing/2014/main" val="1795862521"/>
                    </a:ext>
                  </a:extLst>
                </a:gridCol>
                <a:gridCol w="1172661">
                  <a:extLst>
                    <a:ext uri="{9D8B030D-6E8A-4147-A177-3AD203B41FA5}">
                      <a16:colId xmlns:a16="http://schemas.microsoft.com/office/drawing/2014/main" val="3012971842"/>
                    </a:ext>
                  </a:extLst>
                </a:gridCol>
                <a:gridCol w="1172661">
                  <a:extLst>
                    <a:ext uri="{9D8B030D-6E8A-4147-A177-3AD203B41FA5}">
                      <a16:colId xmlns:a16="http://schemas.microsoft.com/office/drawing/2014/main" val="3627010067"/>
                    </a:ext>
                  </a:extLst>
                </a:gridCol>
                <a:gridCol w="1172661">
                  <a:extLst>
                    <a:ext uri="{9D8B030D-6E8A-4147-A177-3AD203B41FA5}">
                      <a16:colId xmlns:a16="http://schemas.microsoft.com/office/drawing/2014/main" val="3864000322"/>
                    </a:ext>
                  </a:extLst>
                </a:gridCol>
                <a:gridCol w="1172661">
                  <a:extLst>
                    <a:ext uri="{9D8B030D-6E8A-4147-A177-3AD203B41FA5}">
                      <a16:colId xmlns:a16="http://schemas.microsoft.com/office/drawing/2014/main" val="3396702044"/>
                    </a:ext>
                  </a:extLst>
                </a:gridCol>
                <a:gridCol w="1172661">
                  <a:extLst>
                    <a:ext uri="{9D8B030D-6E8A-4147-A177-3AD203B41FA5}">
                      <a16:colId xmlns:a16="http://schemas.microsoft.com/office/drawing/2014/main" val="1191756495"/>
                    </a:ext>
                  </a:extLst>
                </a:gridCol>
                <a:gridCol w="935370">
                  <a:extLst>
                    <a:ext uri="{9D8B030D-6E8A-4147-A177-3AD203B41FA5}">
                      <a16:colId xmlns:a16="http://schemas.microsoft.com/office/drawing/2014/main" val="1194442546"/>
                    </a:ext>
                  </a:extLst>
                </a:gridCol>
              </a:tblGrid>
              <a:tr h="188431">
                <a:tc rowSpan="2">
                  <a:txBody>
                    <a:bodyPr/>
                    <a:lstStyle/>
                    <a:p>
                      <a:pPr algn="ctr" fontAlgn="t"/>
                      <a:r>
                        <a:rPr lang="en-ZA" sz="1200" b="1" i="0" u="none" strike="noStrike" dirty="0">
                          <a:solidFill>
                            <a:srgbClr val="000000"/>
                          </a:solidFill>
                          <a:effectLst/>
                          <a:latin typeface="Arial" panose="020B0604020202020204" pitchFamily="34" charset="0"/>
                        </a:rPr>
                        <a:t>Programme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200" b="1" i="0" u="none" strike="noStrike" dirty="0">
                          <a:solidFill>
                            <a:srgbClr val="000000"/>
                          </a:solidFill>
                          <a:effectLst/>
                          <a:latin typeface="Arial" panose="020B0604020202020204" pitchFamily="34" charset="0"/>
                        </a:rPr>
                        <a:t>No. of indicators per programme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Annual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Quarterly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Bi-annual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panose="020B0604020202020204" pitchFamily="34" charset="0"/>
                        </a:rPr>
                        <a:t>Q4 status 2019/20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3814640"/>
                  </a:ext>
                </a:extLst>
              </a:tr>
              <a:tr h="36966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a:solidFill>
                            <a:srgbClr val="000000"/>
                          </a:solidFill>
                          <a:effectLst/>
                          <a:latin typeface="Arial" panose="020B0604020202020204" pitchFamily="34" charset="0"/>
                        </a:rPr>
                        <a:t>Not 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Arial" panose="020B0604020202020204" pitchFamily="34" charset="0"/>
                        </a:rPr>
                        <a:t>Partially 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200" b="1" i="0" u="none" strike="noStrike" dirty="0">
                          <a:solidFill>
                            <a:srgbClr val="000000"/>
                          </a:solidFill>
                          <a:effectLst/>
                          <a:latin typeface="Arial" panose="020B0604020202020204" pitchFamily="34" charset="0"/>
                        </a:rPr>
                        <a:t>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32611829"/>
                  </a:ext>
                </a:extLst>
              </a:tr>
              <a:tr h="188431">
                <a:tc>
                  <a:txBody>
                    <a:bodyPr/>
                    <a:lstStyle/>
                    <a:p>
                      <a:pPr algn="ctr" fontAlgn="t"/>
                      <a:r>
                        <a:rPr lang="en-ZA" sz="1200" b="1" i="0" u="none" strike="noStrike" dirty="0">
                          <a:solidFill>
                            <a:srgbClr val="000000"/>
                          </a:solidFill>
                          <a:effectLst/>
                          <a:latin typeface="Arial" panose="020B0604020202020204" pitchFamily="34" charset="0"/>
                        </a:rPr>
                        <a:t>One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7071764"/>
                  </a:ext>
                </a:extLst>
              </a:tr>
              <a:tr h="188431">
                <a:tc>
                  <a:txBody>
                    <a:bodyPr/>
                    <a:lstStyle/>
                    <a:p>
                      <a:pPr algn="ctr" fontAlgn="t"/>
                      <a:r>
                        <a:rPr lang="en-ZA" sz="1200" b="1" i="0" u="none" strike="noStrike" dirty="0">
                          <a:solidFill>
                            <a:srgbClr val="000000"/>
                          </a:solidFill>
                          <a:effectLst/>
                          <a:latin typeface="Arial" panose="020B0604020202020204" pitchFamily="34" charset="0"/>
                        </a:rPr>
                        <a:t>Two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9</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5323467"/>
                  </a:ext>
                </a:extLst>
              </a:tr>
              <a:tr h="188431">
                <a:tc>
                  <a:txBody>
                    <a:bodyPr/>
                    <a:lstStyle/>
                    <a:p>
                      <a:pPr algn="ctr" fontAlgn="t"/>
                      <a:r>
                        <a:rPr lang="en-ZA" sz="1200" b="1" i="0" u="none" strike="noStrike" dirty="0">
                          <a:solidFill>
                            <a:srgbClr val="000000"/>
                          </a:solidFill>
                          <a:effectLst/>
                          <a:latin typeface="Arial" panose="020B0604020202020204" pitchFamily="34" charset="0"/>
                        </a:rPr>
                        <a:t>Three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6</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8946340"/>
                  </a:ext>
                </a:extLst>
              </a:tr>
              <a:tr h="188431">
                <a:tc>
                  <a:txBody>
                    <a:bodyPr/>
                    <a:lstStyle/>
                    <a:p>
                      <a:pPr algn="ctr" fontAlgn="t"/>
                      <a:r>
                        <a:rPr lang="en-ZA" sz="1200" b="1" i="0" u="none" strike="noStrike" dirty="0">
                          <a:solidFill>
                            <a:srgbClr val="000000"/>
                          </a:solidFill>
                          <a:effectLst/>
                          <a:latin typeface="Arial" panose="020B0604020202020204" pitchFamily="34" charset="0"/>
                        </a:rPr>
                        <a:t>Four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 (bi-ennial)</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06331650"/>
                  </a:ext>
                </a:extLst>
              </a:tr>
              <a:tr h="188431">
                <a:tc>
                  <a:txBody>
                    <a:bodyPr/>
                    <a:lstStyle/>
                    <a:p>
                      <a:pPr algn="ctr" fontAlgn="t"/>
                      <a:r>
                        <a:rPr lang="en-ZA" sz="1200" b="1" i="0" u="none" strike="noStrike" dirty="0">
                          <a:solidFill>
                            <a:srgbClr val="000000"/>
                          </a:solidFill>
                          <a:effectLst/>
                          <a:latin typeface="Arial" panose="020B0604020202020204" pitchFamily="34" charset="0"/>
                        </a:rPr>
                        <a:t>Five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78424191"/>
                  </a:ext>
                </a:extLst>
              </a:tr>
              <a:tr h="369666">
                <a:tc>
                  <a:txBody>
                    <a:bodyPr/>
                    <a:lstStyle/>
                    <a:p>
                      <a:pPr algn="ctr" fontAlgn="t"/>
                      <a:r>
                        <a:rPr lang="en-ZA" sz="1200" b="1" i="0" u="none" strike="noStrike" dirty="0">
                          <a:solidFill>
                            <a:srgbClr val="000000"/>
                          </a:solidFill>
                          <a:effectLst/>
                          <a:latin typeface="Arial" panose="020B0604020202020204" pitchFamily="34" charset="0"/>
                        </a:rPr>
                        <a:t>Total distribution</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43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17</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5/18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2/18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11/18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88754862"/>
                  </a:ext>
                </a:extLst>
              </a:tr>
              <a:tr h="369666">
                <a:tc>
                  <a:txBody>
                    <a:bodyPr/>
                    <a:lstStyle/>
                    <a:p>
                      <a:pPr algn="ctr" fontAlgn="t"/>
                      <a:r>
                        <a:rPr lang="en-ZA" sz="1200" b="1" i="0" u="none" strike="noStrike" dirty="0">
                          <a:solidFill>
                            <a:srgbClr val="000000"/>
                          </a:solidFill>
                          <a:effectLst/>
                          <a:latin typeface="Arial" panose="020B0604020202020204" pitchFamily="34" charset="0"/>
                        </a:rPr>
                        <a:t>Percentage distribution</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56%</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40%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61%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3110639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84017089"/>
              </p:ext>
            </p:extLst>
          </p:nvPr>
        </p:nvGraphicFramePr>
        <p:xfrm>
          <a:off x="-5" y="3443770"/>
          <a:ext cx="9144004" cy="2416716"/>
        </p:xfrm>
        <a:graphic>
          <a:graphicData uri="http://schemas.openxmlformats.org/drawingml/2006/table">
            <a:tbl>
              <a:tblPr/>
              <a:tblGrid>
                <a:gridCol w="1172662">
                  <a:extLst>
                    <a:ext uri="{9D8B030D-6E8A-4147-A177-3AD203B41FA5}">
                      <a16:colId xmlns:a16="http://schemas.microsoft.com/office/drawing/2014/main" val="3203312149"/>
                    </a:ext>
                  </a:extLst>
                </a:gridCol>
                <a:gridCol w="1172662">
                  <a:extLst>
                    <a:ext uri="{9D8B030D-6E8A-4147-A177-3AD203B41FA5}">
                      <a16:colId xmlns:a16="http://schemas.microsoft.com/office/drawing/2014/main" val="4202575291"/>
                    </a:ext>
                  </a:extLst>
                </a:gridCol>
                <a:gridCol w="1172662">
                  <a:extLst>
                    <a:ext uri="{9D8B030D-6E8A-4147-A177-3AD203B41FA5}">
                      <a16:colId xmlns:a16="http://schemas.microsoft.com/office/drawing/2014/main" val="2662012346"/>
                    </a:ext>
                  </a:extLst>
                </a:gridCol>
                <a:gridCol w="1172662">
                  <a:extLst>
                    <a:ext uri="{9D8B030D-6E8A-4147-A177-3AD203B41FA5}">
                      <a16:colId xmlns:a16="http://schemas.microsoft.com/office/drawing/2014/main" val="2194125005"/>
                    </a:ext>
                  </a:extLst>
                </a:gridCol>
                <a:gridCol w="1172662">
                  <a:extLst>
                    <a:ext uri="{9D8B030D-6E8A-4147-A177-3AD203B41FA5}">
                      <a16:colId xmlns:a16="http://schemas.microsoft.com/office/drawing/2014/main" val="2581975951"/>
                    </a:ext>
                  </a:extLst>
                </a:gridCol>
                <a:gridCol w="1172662">
                  <a:extLst>
                    <a:ext uri="{9D8B030D-6E8A-4147-A177-3AD203B41FA5}">
                      <a16:colId xmlns:a16="http://schemas.microsoft.com/office/drawing/2014/main" val="2977893169"/>
                    </a:ext>
                  </a:extLst>
                </a:gridCol>
                <a:gridCol w="1172662">
                  <a:extLst>
                    <a:ext uri="{9D8B030D-6E8A-4147-A177-3AD203B41FA5}">
                      <a16:colId xmlns:a16="http://schemas.microsoft.com/office/drawing/2014/main" val="3050039104"/>
                    </a:ext>
                  </a:extLst>
                </a:gridCol>
                <a:gridCol w="935370">
                  <a:extLst>
                    <a:ext uri="{9D8B030D-6E8A-4147-A177-3AD203B41FA5}">
                      <a16:colId xmlns:a16="http://schemas.microsoft.com/office/drawing/2014/main" val="2982909030"/>
                    </a:ext>
                  </a:extLst>
                </a:gridCol>
              </a:tblGrid>
              <a:tr h="203334">
                <a:tc rowSpan="2">
                  <a:txBody>
                    <a:bodyPr/>
                    <a:lstStyle/>
                    <a:p>
                      <a:pPr algn="ctr" fontAlgn="t"/>
                      <a:r>
                        <a:rPr lang="en-ZA" sz="1200" b="1" i="0" u="none" strike="noStrike" dirty="0">
                          <a:solidFill>
                            <a:srgbClr val="000000"/>
                          </a:solidFill>
                          <a:effectLst/>
                          <a:latin typeface="Arial" panose="020B0604020202020204" pitchFamily="34" charset="0"/>
                        </a:rPr>
                        <a:t>Programme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200" b="1" i="0" u="none" strike="noStrike" dirty="0">
                          <a:solidFill>
                            <a:srgbClr val="000000"/>
                          </a:solidFill>
                          <a:effectLst/>
                          <a:latin typeface="Arial" panose="020B0604020202020204" pitchFamily="34" charset="0"/>
                        </a:rPr>
                        <a:t>No. of indicators per programme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Annual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Quarterly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Bi-annual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panose="020B0604020202020204" pitchFamily="34" charset="0"/>
                        </a:rPr>
                        <a:t>Q4 status 2020/21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70328266"/>
                  </a:ext>
                </a:extLst>
              </a:tr>
              <a:tr h="39890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a:solidFill>
                            <a:srgbClr val="000000"/>
                          </a:solidFill>
                          <a:effectLst/>
                          <a:latin typeface="Arial" panose="020B0604020202020204" pitchFamily="34" charset="0"/>
                        </a:rPr>
                        <a:t>Not 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Arial" panose="020B0604020202020204" pitchFamily="34" charset="0"/>
                        </a:rPr>
                        <a:t>Partially 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200" b="1" i="0" u="none" strike="noStrike" dirty="0">
                          <a:solidFill>
                            <a:srgbClr val="000000"/>
                          </a:solidFill>
                          <a:effectLst/>
                          <a:latin typeface="Arial" panose="020B0604020202020204" pitchFamily="34" charset="0"/>
                        </a:rPr>
                        <a:t>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345082697"/>
                  </a:ext>
                </a:extLst>
              </a:tr>
              <a:tr h="203334">
                <a:tc>
                  <a:txBody>
                    <a:bodyPr/>
                    <a:lstStyle/>
                    <a:p>
                      <a:pPr algn="ctr" fontAlgn="t"/>
                      <a:r>
                        <a:rPr lang="en-ZA" sz="1200" b="1" i="0" u="none" strike="noStrike" dirty="0">
                          <a:solidFill>
                            <a:srgbClr val="000000"/>
                          </a:solidFill>
                          <a:effectLst/>
                          <a:latin typeface="Arial" panose="020B0604020202020204" pitchFamily="34" charset="0"/>
                        </a:rPr>
                        <a:t>One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03186629"/>
                  </a:ext>
                </a:extLst>
              </a:tr>
              <a:tr h="203334">
                <a:tc>
                  <a:txBody>
                    <a:bodyPr/>
                    <a:lstStyle/>
                    <a:p>
                      <a:pPr algn="ctr" fontAlgn="t"/>
                      <a:r>
                        <a:rPr lang="en-ZA" sz="1200" b="1" i="0" u="none" strike="noStrike" dirty="0">
                          <a:solidFill>
                            <a:srgbClr val="000000"/>
                          </a:solidFill>
                          <a:effectLst/>
                          <a:latin typeface="Arial" panose="020B0604020202020204" pitchFamily="34" charset="0"/>
                        </a:rPr>
                        <a:t>Two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33937259"/>
                  </a:ext>
                </a:extLst>
              </a:tr>
              <a:tr h="203334">
                <a:tc>
                  <a:txBody>
                    <a:bodyPr/>
                    <a:lstStyle/>
                    <a:p>
                      <a:pPr algn="ctr" fontAlgn="t"/>
                      <a:r>
                        <a:rPr lang="en-ZA" sz="1200" b="1" i="0" u="none" strike="noStrike" dirty="0">
                          <a:solidFill>
                            <a:srgbClr val="000000"/>
                          </a:solidFill>
                          <a:effectLst/>
                          <a:latin typeface="Arial" panose="020B0604020202020204" pitchFamily="34" charset="0"/>
                        </a:rPr>
                        <a:t>Three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94851775"/>
                  </a:ext>
                </a:extLst>
              </a:tr>
              <a:tr h="203334">
                <a:tc>
                  <a:txBody>
                    <a:bodyPr/>
                    <a:lstStyle/>
                    <a:p>
                      <a:pPr algn="ctr" fontAlgn="t"/>
                      <a:r>
                        <a:rPr lang="en-ZA" sz="1200" b="1" i="0" u="none" strike="noStrike" dirty="0">
                          <a:solidFill>
                            <a:srgbClr val="000000"/>
                          </a:solidFill>
                          <a:effectLst/>
                          <a:latin typeface="Arial" panose="020B0604020202020204" pitchFamily="34" charset="0"/>
                        </a:rPr>
                        <a:t>Four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491191"/>
                  </a:ext>
                </a:extLst>
              </a:tr>
              <a:tr h="203334">
                <a:tc>
                  <a:txBody>
                    <a:bodyPr/>
                    <a:lstStyle/>
                    <a:p>
                      <a:pPr algn="ctr" fontAlgn="t"/>
                      <a:r>
                        <a:rPr lang="en-ZA" sz="1200" b="1" i="0" u="none" strike="noStrike" dirty="0">
                          <a:solidFill>
                            <a:srgbClr val="000000"/>
                          </a:solidFill>
                          <a:effectLst/>
                          <a:latin typeface="Arial" panose="020B0604020202020204" pitchFamily="34" charset="0"/>
                        </a:rPr>
                        <a:t>Five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100" b="0" i="0" u="none" strike="noStrike" dirty="0">
                          <a:solidFill>
                            <a:srgbClr val="000000"/>
                          </a:solidFill>
                          <a:effectLst/>
                          <a:latin typeface="Arial" panose="020B0604020202020204" pitchFamily="34" charset="0"/>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2854763"/>
                  </a:ext>
                </a:extLst>
              </a:tr>
              <a:tr h="398904">
                <a:tc>
                  <a:txBody>
                    <a:bodyPr/>
                    <a:lstStyle/>
                    <a:p>
                      <a:pPr algn="ctr" fontAlgn="t"/>
                      <a:r>
                        <a:rPr lang="en-ZA" sz="1200" b="1" i="0" u="none" strike="noStrike" dirty="0">
                          <a:solidFill>
                            <a:srgbClr val="000000"/>
                          </a:solidFill>
                          <a:effectLst/>
                          <a:latin typeface="Arial" panose="020B0604020202020204" pitchFamily="34" charset="0"/>
                        </a:rPr>
                        <a:t>Total distribution</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69</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59</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100" b="0" i="0" u="none" strike="noStrike" dirty="0">
                          <a:solidFill>
                            <a:srgbClr val="000000"/>
                          </a:solidFill>
                          <a:effectLst/>
                          <a:latin typeface="Arial" panose="020B0604020202020204" pitchFamily="34" charset="0"/>
                        </a:rPr>
                        <a:t>0/10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100" b="0" i="0" u="none" strike="noStrike" dirty="0">
                          <a:solidFill>
                            <a:srgbClr val="000000"/>
                          </a:solidFill>
                          <a:effectLst/>
                          <a:latin typeface="Arial" panose="020B0604020202020204" pitchFamily="34" charset="0"/>
                        </a:rPr>
                        <a:t>1/10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100" b="0" i="0" u="none" strike="noStrike" dirty="0">
                          <a:solidFill>
                            <a:srgbClr val="000000"/>
                          </a:solidFill>
                          <a:effectLst/>
                          <a:latin typeface="Arial" panose="020B0604020202020204" pitchFamily="34" charset="0"/>
                        </a:rPr>
                        <a:t>9/10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26473561"/>
                  </a:ext>
                </a:extLst>
              </a:tr>
              <a:tr h="398904">
                <a:tc>
                  <a:txBody>
                    <a:bodyPr/>
                    <a:lstStyle/>
                    <a:p>
                      <a:pPr algn="ctr" fontAlgn="t"/>
                      <a:r>
                        <a:rPr lang="en-ZA" sz="1200" b="1" i="0" u="none" strike="noStrike" dirty="0">
                          <a:solidFill>
                            <a:srgbClr val="000000"/>
                          </a:solidFill>
                          <a:effectLst/>
                          <a:latin typeface="Arial" panose="020B0604020202020204" pitchFamily="34" charset="0"/>
                        </a:rPr>
                        <a:t>Percentage distribution</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86%</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100" b="0" i="0" u="none" strike="noStrike" dirty="0">
                          <a:solidFill>
                            <a:srgbClr val="000000"/>
                          </a:solidFill>
                          <a:effectLst/>
                          <a:latin typeface="Arial" panose="020B0604020202020204" pitchFamily="34" charset="0"/>
                        </a:rPr>
                        <a:t>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1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100" b="0" i="0" u="none" strike="noStrike" dirty="0">
                          <a:solidFill>
                            <a:srgbClr val="000000"/>
                          </a:solidFill>
                          <a:effectLst/>
                          <a:latin typeface="Arial" panose="020B0604020202020204" pitchFamily="34" charset="0"/>
                        </a:rPr>
                        <a:t>90%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64610241"/>
                  </a:ext>
                </a:extLst>
              </a:tr>
            </a:tbl>
          </a:graphicData>
        </a:graphic>
      </p:graphicFrame>
    </p:spTree>
    <p:extLst>
      <p:ext uri="{BB962C8B-B14F-4D97-AF65-F5344CB8AC3E}">
        <p14:creationId xmlns:p14="http://schemas.microsoft.com/office/powerpoint/2010/main" val="2817663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82742239"/>
              </p:ext>
            </p:extLst>
          </p:nvPr>
        </p:nvGraphicFramePr>
        <p:xfrm>
          <a:off x="0" y="908720"/>
          <a:ext cx="9144001" cy="4752528"/>
        </p:xfrm>
        <a:graphic>
          <a:graphicData uri="http://schemas.openxmlformats.org/drawingml/2006/table">
            <a:tbl>
              <a:tblPr/>
              <a:tblGrid>
                <a:gridCol w="1139152">
                  <a:extLst>
                    <a:ext uri="{9D8B030D-6E8A-4147-A177-3AD203B41FA5}">
                      <a16:colId xmlns:a16="http://schemas.microsoft.com/office/drawing/2014/main" val="2435373331"/>
                    </a:ext>
                  </a:extLst>
                </a:gridCol>
                <a:gridCol w="831273">
                  <a:extLst>
                    <a:ext uri="{9D8B030D-6E8A-4147-A177-3AD203B41FA5}">
                      <a16:colId xmlns:a16="http://schemas.microsoft.com/office/drawing/2014/main" val="2124576400"/>
                    </a:ext>
                  </a:extLst>
                </a:gridCol>
                <a:gridCol w="839235">
                  <a:extLst>
                    <a:ext uri="{9D8B030D-6E8A-4147-A177-3AD203B41FA5}">
                      <a16:colId xmlns:a16="http://schemas.microsoft.com/office/drawing/2014/main" val="4167629933"/>
                    </a:ext>
                  </a:extLst>
                </a:gridCol>
                <a:gridCol w="1808523">
                  <a:extLst>
                    <a:ext uri="{9D8B030D-6E8A-4147-A177-3AD203B41FA5}">
                      <a16:colId xmlns:a16="http://schemas.microsoft.com/office/drawing/2014/main" val="2625872102"/>
                    </a:ext>
                  </a:extLst>
                </a:gridCol>
                <a:gridCol w="1508606">
                  <a:extLst>
                    <a:ext uri="{9D8B030D-6E8A-4147-A177-3AD203B41FA5}">
                      <a16:colId xmlns:a16="http://schemas.microsoft.com/office/drawing/2014/main" val="3158538580"/>
                    </a:ext>
                  </a:extLst>
                </a:gridCol>
                <a:gridCol w="1508606">
                  <a:extLst>
                    <a:ext uri="{9D8B030D-6E8A-4147-A177-3AD203B41FA5}">
                      <a16:colId xmlns:a16="http://schemas.microsoft.com/office/drawing/2014/main" val="3427001875"/>
                    </a:ext>
                  </a:extLst>
                </a:gridCol>
                <a:gridCol w="1508606">
                  <a:extLst>
                    <a:ext uri="{9D8B030D-6E8A-4147-A177-3AD203B41FA5}">
                      <a16:colId xmlns:a16="http://schemas.microsoft.com/office/drawing/2014/main" val="3772465088"/>
                    </a:ext>
                  </a:extLst>
                </a:gridCol>
              </a:tblGrid>
              <a:tr h="741054">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395682306"/>
                  </a:ext>
                </a:extLst>
              </a:tr>
              <a:tr h="381549">
                <a:tc rowSpan="2">
                  <a:txBody>
                    <a:bodyPr/>
                    <a:lstStyle/>
                    <a:p>
                      <a:pPr algn="l" fontAlgn="t"/>
                      <a:r>
                        <a:rPr lang="en-GB" sz="1000" b="1" i="0" u="sng" strike="noStrike" dirty="0">
                          <a:solidFill>
                            <a:srgbClr val="0563C1"/>
                          </a:solidFill>
                          <a:effectLst/>
                          <a:latin typeface="Arial" panose="020B0604020202020204" pitchFamily="34" charset="0"/>
                        </a:rPr>
                        <a:t>4.3.1 Number of officials from districts that achieved below the national benchmark in the NSC participating in a mentoring programme</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33</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chemeClr val="tx1"/>
                          </a:solidFill>
                          <a:effectLst/>
                          <a:latin typeface="Arial" panose="020B0604020202020204" pitchFamily="34" charset="0"/>
                        </a:rPr>
                        <a:t>33</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GB" sz="1000" b="1" i="0" u="none" strike="noStrike" dirty="0">
                          <a:solidFill>
                            <a:schemeClr val="tx1"/>
                          </a:solidFill>
                          <a:effectLst/>
                          <a:latin typeface="Arial" panose="020B0604020202020204" pitchFamily="34" charset="0"/>
                        </a:rPr>
                        <a:t>No</a:t>
                      </a:r>
                      <a:r>
                        <a:rPr lang="en-GB" sz="1000" b="1" i="0" u="none" strike="noStrike" baseline="0" dirty="0">
                          <a:solidFill>
                            <a:schemeClr val="tx1"/>
                          </a:solidFill>
                          <a:effectLst/>
                          <a:latin typeface="Arial" panose="020B0604020202020204" pitchFamily="34" charset="0"/>
                        </a:rPr>
                        <a:t> deviation</a:t>
                      </a:r>
                      <a:endParaRPr lang="en-ZA" sz="1000" b="1"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chemeClr val="tx1"/>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chemeClr val="tx1"/>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7833615"/>
                  </a:ext>
                </a:extLst>
              </a:tr>
              <a:tr h="3629925">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33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t"/>
                      <a:r>
                        <a:rPr lang="en-GB" sz="1200" b="0" i="0" u="none" strike="noStrike" dirty="0">
                          <a:solidFill>
                            <a:srgbClr val="000000"/>
                          </a:solidFill>
                          <a:effectLst/>
                          <a:latin typeface="Arial" panose="020B0604020202020204" pitchFamily="34" charset="0"/>
                        </a:rPr>
                        <a:t>Due to the COVID-19 Alert Level 3 restrictions only a couple of virtual sessions were held with mentees in this quarter. A cumulative number of 33 targeted district officials (district directors and circuit managers) were mentored in the 2020/21 financial year.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14925593"/>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9766038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544462624"/>
              </p:ext>
            </p:extLst>
          </p:nvPr>
        </p:nvGraphicFramePr>
        <p:xfrm>
          <a:off x="0" y="908720"/>
          <a:ext cx="9144001" cy="5040560"/>
        </p:xfrm>
        <a:graphic>
          <a:graphicData uri="http://schemas.openxmlformats.org/drawingml/2006/table">
            <a:tbl>
              <a:tblPr/>
              <a:tblGrid>
                <a:gridCol w="1139152">
                  <a:extLst>
                    <a:ext uri="{9D8B030D-6E8A-4147-A177-3AD203B41FA5}">
                      <a16:colId xmlns:a16="http://schemas.microsoft.com/office/drawing/2014/main" val="2435373331"/>
                    </a:ext>
                  </a:extLst>
                </a:gridCol>
                <a:gridCol w="831273">
                  <a:extLst>
                    <a:ext uri="{9D8B030D-6E8A-4147-A177-3AD203B41FA5}">
                      <a16:colId xmlns:a16="http://schemas.microsoft.com/office/drawing/2014/main" val="2124576400"/>
                    </a:ext>
                  </a:extLst>
                </a:gridCol>
                <a:gridCol w="839235">
                  <a:extLst>
                    <a:ext uri="{9D8B030D-6E8A-4147-A177-3AD203B41FA5}">
                      <a16:colId xmlns:a16="http://schemas.microsoft.com/office/drawing/2014/main" val="4167629933"/>
                    </a:ext>
                  </a:extLst>
                </a:gridCol>
                <a:gridCol w="1808523">
                  <a:extLst>
                    <a:ext uri="{9D8B030D-6E8A-4147-A177-3AD203B41FA5}">
                      <a16:colId xmlns:a16="http://schemas.microsoft.com/office/drawing/2014/main" val="2625872102"/>
                    </a:ext>
                  </a:extLst>
                </a:gridCol>
                <a:gridCol w="1508606">
                  <a:extLst>
                    <a:ext uri="{9D8B030D-6E8A-4147-A177-3AD203B41FA5}">
                      <a16:colId xmlns:a16="http://schemas.microsoft.com/office/drawing/2014/main" val="3158538580"/>
                    </a:ext>
                  </a:extLst>
                </a:gridCol>
                <a:gridCol w="1508606">
                  <a:extLst>
                    <a:ext uri="{9D8B030D-6E8A-4147-A177-3AD203B41FA5}">
                      <a16:colId xmlns:a16="http://schemas.microsoft.com/office/drawing/2014/main" val="3427001875"/>
                    </a:ext>
                  </a:extLst>
                </a:gridCol>
                <a:gridCol w="1508606">
                  <a:extLst>
                    <a:ext uri="{9D8B030D-6E8A-4147-A177-3AD203B41FA5}">
                      <a16:colId xmlns:a16="http://schemas.microsoft.com/office/drawing/2014/main" val="3772465088"/>
                    </a:ext>
                  </a:extLst>
                </a:gridCol>
              </a:tblGrid>
              <a:tr h="785967">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395682306"/>
                  </a:ext>
                </a:extLst>
              </a:tr>
              <a:tr h="404673">
                <a:tc rowSpan="2">
                  <a:txBody>
                    <a:bodyPr/>
                    <a:lstStyle/>
                    <a:p>
                      <a:pPr algn="l" fontAlgn="t"/>
                      <a:r>
                        <a:rPr lang="en-GB" sz="1000" b="1" i="0" u="sng" strike="noStrike" dirty="0">
                          <a:solidFill>
                            <a:srgbClr val="0563C1"/>
                          </a:solidFill>
                          <a:effectLst/>
                          <a:latin typeface="Arial" panose="020B0604020202020204" pitchFamily="34" charset="0"/>
                        </a:rPr>
                        <a:t>4.3.1 Number of officials from districts that achieved below the national benchmark in the NSC participating in a mentoring programme</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33</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33</a:t>
                      </a: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GB" sz="1000" b="1" i="0" u="none" strike="noStrike" dirty="0">
                          <a:solidFill>
                            <a:srgbClr val="000000"/>
                          </a:solidFill>
                          <a:effectLst/>
                          <a:latin typeface="Arial" panose="020B0604020202020204" pitchFamily="34" charset="0"/>
                        </a:rPr>
                        <a:t>No</a:t>
                      </a:r>
                      <a:r>
                        <a:rPr lang="en-GB" sz="1000" b="1" i="0" u="none" strike="noStrike" baseline="0" dirty="0">
                          <a:solidFill>
                            <a:srgbClr val="000000"/>
                          </a:solidFill>
                          <a:effectLst/>
                          <a:latin typeface="Arial" panose="020B0604020202020204" pitchFamily="34" charset="0"/>
                        </a:rPr>
                        <a:t> deviation</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Not applicable</a:t>
                      </a:r>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7833615"/>
                  </a:ext>
                </a:extLst>
              </a:tr>
              <a:tr h="3849920">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995" marR="5995" marT="599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33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t"/>
                      <a:r>
                        <a:rPr lang="en-GB" sz="1200" b="0" i="0" u="none" strike="noStrike" dirty="0">
                          <a:solidFill>
                            <a:srgbClr val="000000"/>
                          </a:solidFill>
                          <a:effectLst/>
                          <a:latin typeface="Arial" panose="020B0604020202020204" pitchFamily="34" charset="0"/>
                        </a:rPr>
                        <a:t>Due to the COVID-19 Alert Level 3 restrictions only a couple of virtual sessions were held with mentees in this quarter. A cumulative number of 33 targeted district officials (district directors and circuit managers) were mentored in the 2020/21 financial year.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14925593"/>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37308207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001428543"/>
              </p:ext>
            </p:extLst>
          </p:nvPr>
        </p:nvGraphicFramePr>
        <p:xfrm>
          <a:off x="0" y="692696"/>
          <a:ext cx="9144000" cy="5112568"/>
        </p:xfrm>
        <a:graphic>
          <a:graphicData uri="http://schemas.openxmlformats.org/drawingml/2006/table">
            <a:tbl>
              <a:tblPr/>
              <a:tblGrid>
                <a:gridCol w="890712">
                  <a:extLst>
                    <a:ext uri="{9D8B030D-6E8A-4147-A177-3AD203B41FA5}">
                      <a16:colId xmlns:a16="http://schemas.microsoft.com/office/drawing/2014/main" val="1539992684"/>
                    </a:ext>
                  </a:extLst>
                </a:gridCol>
                <a:gridCol w="775008">
                  <a:extLst>
                    <a:ext uri="{9D8B030D-6E8A-4147-A177-3AD203B41FA5}">
                      <a16:colId xmlns:a16="http://schemas.microsoft.com/office/drawing/2014/main" val="2389345651"/>
                    </a:ext>
                  </a:extLst>
                </a:gridCol>
                <a:gridCol w="542505">
                  <a:extLst>
                    <a:ext uri="{9D8B030D-6E8A-4147-A177-3AD203B41FA5}">
                      <a16:colId xmlns:a16="http://schemas.microsoft.com/office/drawing/2014/main" val="25344446"/>
                    </a:ext>
                  </a:extLst>
                </a:gridCol>
                <a:gridCol w="1085011">
                  <a:extLst>
                    <a:ext uri="{9D8B030D-6E8A-4147-A177-3AD203B41FA5}">
                      <a16:colId xmlns:a16="http://schemas.microsoft.com/office/drawing/2014/main" val="2705511611"/>
                    </a:ext>
                  </a:extLst>
                </a:gridCol>
                <a:gridCol w="630692">
                  <a:extLst>
                    <a:ext uri="{9D8B030D-6E8A-4147-A177-3AD203B41FA5}">
                      <a16:colId xmlns:a16="http://schemas.microsoft.com/office/drawing/2014/main" val="2618923342"/>
                    </a:ext>
                  </a:extLst>
                </a:gridCol>
                <a:gridCol w="1306828">
                  <a:extLst>
                    <a:ext uri="{9D8B030D-6E8A-4147-A177-3AD203B41FA5}">
                      <a16:colId xmlns:a16="http://schemas.microsoft.com/office/drawing/2014/main" val="4114994723"/>
                    </a:ext>
                  </a:extLst>
                </a:gridCol>
                <a:gridCol w="3913244">
                  <a:extLst>
                    <a:ext uri="{9D8B030D-6E8A-4147-A177-3AD203B41FA5}">
                      <a16:colId xmlns:a16="http://schemas.microsoft.com/office/drawing/2014/main" val="3711141544"/>
                    </a:ext>
                  </a:extLst>
                </a:gridCol>
              </a:tblGrid>
              <a:tr h="595754">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976059831"/>
                  </a:ext>
                </a:extLst>
              </a:tr>
              <a:tr h="3138306">
                <a:tc rowSpan="2">
                  <a:txBody>
                    <a:bodyPr/>
                    <a:lstStyle/>
                    <a:p>
                      <a:pPr algn="l" fontAlgn="t"/>
                      <a:r>
                        <a:rPr lang="en-GB" sz="1000" b="1" i="0" u="sng" strike="noStrike" dirty="0">
                          <a:solidFill>
                            <a:srgbClr val="0563C1"/>
                          </a:solidFill>
                          <a:effectLst/>
                          <a:latin typeface="Arial" panose="020B0604020202020204" pitchFamily="34" charset="0"/>
                        </a:rPr>
                        <a:t>4.3.2 Percentage of school principals rating the support services of districts as being satisfactory</a:t>
                      </a:r>
                    </a:p>
                    <a:p>
                      <a:pPr algn="l" fontAlgn="t"/>
                      <a:endParaRPr lang="en-ZA" sz="10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Biennially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75%</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57.2%</a:t>
                      </a:r>
                      <a:endParaRPr lang="en-ZA" sz="1000" b="1" i="0" u="none" strike="noStrike" kern="1200" dirty="0">
                        <a:solidFill>
                          <a:srgbClr val="000000"/>
                        </a:solidFill>
                        <a:effectLst/>
                        <a:latin typeface="Arial" panose="020B0604020202020204" pitchFamily="34" charset="0"/>
                        <a:ea typeface="+mn-ea"/>
                        <a:cs typeface="+mn-cs"/>
                      </a:endParaRPr>
                    </a:p>
                    <a:p>
                      <a:pPr>
                        <a:spcAft>
                          <a:spcPts val="0"/>
                        </a:spcAft>
                      </a:pPr>
                      <a:r>
                        <a:rPr lang="en-US" sz="1000" b="1" i="0" u="none" strike="noStrike" kern="1200" dirty="0">
                          <a:solidFill>
                            <a:srgbClr val="000000"/>
                          </a:solidFill>
                          <a:effectLst/>
                          <a:latin typeface="Arial" panose="020B0604020202020204" pitchFamily="34" charset="0"/>
                          <a:ea typeface="+mn-ea"/>
                          <a:cs typeface="+mn-cs"/>
                        </a:rPr>
                        <a:t>618/1080</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spcAft>
                          <a:spcPts val="0"/>
                        </a:spcAft>
                      </a:pPr>
                      <a:r>
                        <a:rPr lang="en-US" sz="1000" b="1" i="0" u="none" strike="noStrike" kern="1200" dirty="0">
                          <a:solidFill>
                            <a:srgbClr val="000000"/>
                          </a:solidFill>
                          <a:effectLst/>
                          <a:latin typeface="Arial" panose="020B0604020202020204" pitchFamily="34" charset="0"/>
                          <a:ea typeface="+mn-ea"/>
                          <a:cs typeface="+mn-cs"/>
                        </a:rPr>
                        <a:t>-17.8%</a:t>
                      </a:r>
                      <a:endParaRPr lang="en-ZA" sz="1000" b="1" i="0" u="none" strike="noStrike" kern="1200" dirty="0">
                        <a:solidFill>
                          <a:srgbClr val="000000"/>
                        </a:solidFill>
                        <a:effectLst/>
                        <a:latin typeface="Arial" panose="020B0604020202020204" pitchFamily="34" charset="0"/>
                        <a:ea typeface="+mn-ea"/>
                        <a:cs typeface="+mn-cs"/>
                      </a:endParaRPr>
                    </a:p>
                  </a:txBody>
                  <a:tcPr marL="68580" marR="6858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dirty="0">
                          <a:solidFill>
                            <a:srgbClr val="000000"/>
                          </a:solidFill>
                          <a:effectLst/>
                          <a:latin typeface="Arial" panose="020B0604020202020204" pitchFamily="34" charset="0"/>
                        </a:rPr>
                        <a:t>Duplication of survey instrument; All survey questions not completed; Data collected with 3 different google links, electronic survey instruments and hard copy survey instruments</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Not all principals were familiar with completing google forms, forms were not saved properly or certain pages were missing. </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Google forms were sent numerous times to address the low response rate</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To address this challenge, SISCOs and officials completed forms during the School Readiness visits February 2021.</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Not all schools were in the same geographical area as the identified school readiness schools. </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To further address the low response rate, the google form, link and sample were sent to Circuit Managers.</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Circuit Managers did not send the link to the sample schools only, but to all their schools which led to a response rate of 2848 of which the majority of schools were not part of the sample. </a:t>
                      </a:r>
                    </a:p>
                    <a:p>
                      <a:pPr marL="171450" indent="-171450" algn="l" fontAlgn="t">
                        <a:buFont typeface="Arial" panose="020B0604020202020204" pitchFamily="34" charset="0"/>
                        <a:buChar char="•"/>
                      </a:pPr>
                      <a:r>
                        <a:rPr lang="en-GB" sz="1000" b="1" i="0" u="none" strike="noStrike" dirty="0">
                          <a:solidFill>
                            <a:srgbClr val="000000"/>
                          </a:solidFill>
                          <a:effectLst/>
                          <a:latin typeface="Arial" panose="020B0604020202020204" pitchFamily="34" charset="0"/>
                        </a:rPr>
                        <a:t>The extension of the submission date had a very negative impact on the completion of the final report. </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24971892"/>
                  </a:ext>
                </a:extLst>
              </a:tr>
              <a:tr h="1378508">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75%</a:t>
                      </a:r>
                    </a:p>
                  </a:txBody>
                  <a:tcPr marL="7620" marR="7620" marT="7620" marB="0">
                    <a:lnL w="6350" cap="flat" cmpd="sng" algn="ctr">
                      <a:solidFill>
                        <a:srgbClr val="80808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GB" sz="1000" b="0" i="0" u="none" strike="noStrike" dirty="0">
                          <a:solidFill>
                            <a:srgbClr val="000000"/>
                          </a:solidFill>
                          <a:effectLst/>
                          <a:latin typeface="Arial" panose="020B0604020202020204" pitchFamily="34" charset="0"/>
                        </a:rPr>
                        <a:t>502 (47%) responses received to date. Data capturing and analysis is currently underway.</a:t>
                      </a:r>
                    </a:p>
                  </a:txBody>
                  <a:tcPr marL="7620" marR="7620" marT="762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12700" cap="flat" cmpd="sng" algn="ctr">
                      <a:solidFill>
                        <a:schemeClr val="bg1">
                          <a:lumMod val="7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2249593638"/>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12451610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215344293"/>
              </p:ext>
            </p:extLst>
          </p:nvPr>
        </p:nvGraphicFramePr>
        <p:xfrm>
          <a:off x="-8114" y="1052736"/>
          <a:ext cx="9152114" cy="4608512"/>
        </p:xfrm>
        <a:graphic>
          <a:graphicData uri="http://schemas.openxmlformats.org/drawingml/2006/table">
            <a:tbl>
              <a:tblPr/>
              <a:tblGrid>
                <a:gridCol w="1140162">
                  <a:extLst>
                    <a:ext uri="{9D8B030D-6E8A-4147-A177-3AD203B41FA5}">
                      <a16:colId xmlns:a16="http://schemas.microsoft.com/office/drawing/2014/main" val="1113527440"/>
                    </a:ext>
                  </a:extLst>
                </a:gridCol>
                <a:gridCol w="832010">
                  <a:extLst>
                    <a:ext uri="{9D8B030D-6E8A-4147-A177-3AD203B41FA5}">
                      <a16:colId xmlns:a16="http://schemas.microsoft.com/office/drawing/2014/main" val="1205908144"/>
                    </a:ext>
                  </a:extLst>
                </a:gridCol>
                <a:gridCol w="1140162">
                  <a:extLst>
                    <a:ext uri="{9D8B030D-6E8A-4147-A177-3AD203B41FA5}">
                      <a16:colId xmlns:a16="http://schemas.microsoft.com/office/drawing/2014/main" val="2255792405"/>
                    </a:ext>
                  </a:extLst>
                </a:gridCol>
                <a:gridCol w="1509945">
                  <a:extLst>
                    <a:ext uri="{9D8B030D-6E8A-4147-A177-3AD203B41FA5}">
                      <a16:colId xmlns:a16="http://schemas.microsoft.com/office/drawing/2014/main" val="3104626214"/>
                    </a:ext>
                  </a:extLst>
                </a:gridCol>
                <a:gridCol w="1509945">
                  <a:extLst>
                    <a:ext uri="{9D8B030D-6E8A-4147-A177-3AD203B41FA5}">
                      <a16:colId xmlns:a16="http://schemas.microsoft.com/office/drawing/2014/main" val="2801253072"/>
                    </a:ext>
                  </a:extLst>
                </a:gridCol>
                <a:gridCol w="1509945">
                  <a:extLst>
                    <a:ext uri="{9D8B030D-6E8A-4147-A177-3AD203B41FA5}">
                      <a16:colId xmlns:a16="http://schemas.microsoft.com/office/drawing/2014/main" val="1561493322"/>
                    </a:ext>
                  </a:extLst>
                </a:gridCol>
                <a:gridCol w="1509945">
                  <a:extLst>
                    <a:ext uri="{9D8B030D-6E8A-4147-A177-3AD203B41FA5}">
                      <a16:colId xmlns:a16="http://schemas.microsoft.com/office/drawing/2014/main" val="1518996698"/>
                    </a:ext>
                  </a:extLst>
                </a:gridCol>
              </a:tblGrid>
              <a:tr h="779979">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519797531"/>
                  </a:ext>
                </a:extLst>
              </a:tr>
              <a:tr h="1923187">
                <a:tc rowSpan="2">
                  <a:txBody>
                    <a:bodyPr/>
                    <a:lstStyle/>
                    <a:p>
                      <a:pPr algn="l" fontAlgn="t"/>
                      <a:r>
                        <a:rPr lang="en-GB" sz="1000" b="1" i="0" u="sng" strike="noStrike" dirty="0">
                          <a:solidFill>
                            <a:srgbClr val="0563C1"/>
                          </a:solidFill>
                          <a:effectLst/>
                          <a:latin typeface="Arial" panose="020B0604020202020204" pitchFamily="34" charset="0"/>
                        </a:rPr>
                        <a:t>4.3.3 Percentage of District Directors that have undergone competency assessment prior to their appointment </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95%</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100%</a:t>
                      </a:r>
                    </a:p>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rgbClr val="000000"/>
                          </a:solidFill>
                          <a:effectLst/>
                          <a:latin typeface="Arial" panose="020B0604020202020204" pitchFamily="34" charset="0"/>
                        </a:rPr>
                        <a:t>2/2</a:t>
                      </a:r>
                    </a:p>
                    <a:p>
                      <a:pPr algn="l" fontAlgn="t"/>
                      <a:endParaRPr lang="en-ZA" sz="1000" b="1" i="0" u="none" strike="noStrike" dirty="0">
                        <a:solidFill>
                          <a:srgbClr val="000000"/>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 +5%</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ZA" sz="1000" b="1" i="0" u="none" strike="noStrike" kern="1200" dirty="0">
                          <a:solidFill>
                            <a:srgbClr val="000000"/>
                          </a:solidFill>
                          <a:effectLst/>
                          <a:latin typeface="Arial" panose="020B0604020202020204" pitchFamily="34" charset="0"/>
                          <a:ea typeface="+mn-ea"/>
                          <a:cs typeface="+mn-cs"/>
                        </a:rPr>
                        <a:t>Administration of competency assessment for District Directors (SMS members) is now mandatory.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13247531"/>
                  </a:ext>
                </a:extLst>
              </a:tr>
              <a:tr h="1905346">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95%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chemeClr val="tx1"/>
                          </a:solidFill>
                          <a:effectLst/>
                          <a:latin typeface="Arial" panose="020B0604020202020204" pitchFamily="34" charset="0"/>
                        </a:rPr>
                        <a:t>Conducted</a:t>
                      </a:r>
                      <a:r>
                        <a:rPr lang="en-GB" sz="1000" b="0" i="0" u="none" strike="noStrike" baseline="0" dirty="0">
                          <a:solidFill>
                            <a:schemeClr val="tx1"/>
                          </a:solidFill>
                          <a:effectLst/>
                          <a:latin typeface="Arial" panose="020B0604020202020204" pitchFamily="34" charset="0"/>
                        </a:rPr>
                        <a:t> analysis of PED responses</a:t>
                      </a:r>
                      <a:endParaRPr lang="en-GB" sz="1000" b="0" i="0" u="none" strike="noStrike" dirty="0">
                        <a:solidFill>
                          <a:schemeClr val="tx1"/>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5433974"/>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470618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807730167"/>
              </p:ext>
            </p:extLst>
          </p:nvPr>
        </p:nvGraphicFramePr>
        <p:xfrm>
          <a:off x="0" y="908720"/>
          <a:ext cx="9143999" cy="5103906"/>
        </p:xfrm>
        <a:graphic>
          <a:graphicData uri="http://schemas.openxmlformats.org/drawingml/2006/table">
            <a:tbl>
              <a:tblPr/>
              <a:tblGrid>
                <a:gridCol w="1128965">
                  <a:extLst>
                    <a:ext uri="{9D8B030D-6E8A-4147-A177-3AD203B41FA5}">
                      <a16:colId xmlns:a16="http://schemas.microsoft.com/office/drawing/2014/main" val="3295217347"/>
                    </a:ext>
                  </a:extLst>
                </a:gridCol>
                <a:gridCol w="823839">
                  <a:extLst>
                    <a:ext uri="{9D8B030D-6E8A-4147-A177-3AD203B41FA5}">
                      <a16:colId xmlns:a16="http://schemas.microsoft.com/office/drawing/2014/main" val="929430173"/>
                    </a:ext>
                  </a:extLst>
                </a:gridCol>
                <a:gridCol w="1128965">
                  <a:extLst>
                    <a:ext uri="{9D8B030D-6E8A-4147-A177-3AD203B41FA5}">
                      <a16:colId xmlns:a16="http://schemas.microsoft.com/office/drawing/2014/main" val="1894325157"/>
                    </a:ext>
                  </a:extLst>
                </a:gridCol>
                <a:gridCol w="2066295">
                  <a:extLst>
                    <a:ext uri="{9D8B030D-6E8A-4147-A177-3AD203B41FA5}">
                      <a16:colId xmlns:a16="http://schemas.microsoft.com/office/drawing/2014/main" val="1500081986"/>
                    </a:ext>
                  </a:extLst>
                </a:gridCol>
                <a:gridCol w="1008112">
                  <a:extLst>
                    <a:ext uri="{9D8B030D-6E8A-4147-A177-3AD203B41FA5}">
                      <a16:colId xmlns:a16="http://schemas.microsoft.com/office/drawing/2014/main" val="499179274"/>
                    </a:ext>
                  </a:extLst>
                </a:gridCol>
                <a:gridCol w="2032325">
                  <a:extLst>
                    <a:ext uri="{9D8B030D-6E8A-4147-A177-3AD203B41FA5}">
                      <a16:colId xmlns:a16="http://schemas.microsoft.com/office/drawing/2014/main" val="4158255983"/>
                    </a:ext>
                  </a:extLst>
                </a:gridCol>
                <a:gridCol w="955498">
                  <a:extLst>
                    <a:ext uri="{9D8B030D-6E8A-4147-A177-3AD203B41FA5}">
                      <a16:colId xmlns:a16="http://schemas.microsoft.com/office/drawing/2014/main" val="3943328724"/>
                    </a:ext>
                  </a:extLst>
                </a:gridCol>
              </a:tblGrid>
              <a:tr h="504056">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 *</a:t>
                      </a: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4039628465"/>
                  </a:ext>
                </a:extLst>
              </a:tr>
              <a:tr h="0">
                <a:tc rowSpan="2">
                  <a:txBody>
                    <a:bodyPr/>
                    <a:lstStyle/>
                    <a:p>
                      <a:pPr algn="l" fontAlgn="t"/>
                      <a:r>
                        <a:rPr lang="en-GB" sz="1000" b="1" i="0" u="sng" strike="noStrike" dirty="0">
                          <a:solidFill>
                            <a:srgbClr val="0563C1"/>
                          </a:solidFill>
                          <a:effectLst/>
                          <a:latin typeface="Arial" panose="020B0604020202020204" pitchFamily="34" charset="0"/>
                        </a:rPr>
                        <a:t>4.3.4 Percentage of underperforming schools visited at least twice a year by district officials for monitoring and support purposes.</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75%</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chemeClr val="tx1"/>
                          </a:solidFill>
                          <a:effectLst/>
                          <a:latin typeface="Arial" panose="020B0604020202020204" pitchFamily="34" charset="0"/>
                        </a:rPr>
                        <a:t>13.8%</a:t>
                      </a:r>
                    </a:p>
                    <a:p>
                      <a:pPr marL="0" marR="0" lvl="0" indent="0" algn="l" defTabSz="914400" rtl="0" eaLnBrk="1" fontAlgn="t" latinLnBrk="0" hangingPunct="1">
                        <a:lnSpc>
                          <a:spcPct val="100000"/>
                        </a:lnSpc>
                        <a:spcBef>
                          <a:spcPts val="0"/>
                        </a:spcBef>
                        <a:spcAft>
                          <a:spcPts val="0"/>
                        </a:spcAft>
                        <a:buClrTx/>
                        <a:buSzTx/>
                        <a:buFontTx/>
                        <a:buNone/>
                        <a:tabLst/>
                        <a:defRPr/>
                      </a:pPr>
                      <a:r>
                        <a:rPr lang="en-ZA" sz="1000" b="1" i="0" u="none" strike="noStrike" dirty="0">
                          <a:solidFill>
                            <a:schemeClr val="tx1"/>
                          </a:solidFill>
                          <a:effectLst/>
                          <a:latin typeface="Arial" panose="020B0604020202020204" pitchFamily="34" charset="0"/>
                        </a:rPr>
                        <a:t>371/2325</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0000"/>
                    </a:solidFill>
                  </a:tcPr>
                </a:tc>
                <a:tc>
                  <a:txBody>
                    <a:bodyPr/>
                    <a:lstStyle/>
                    <a:p>
                      <a:pPr algn="l" fontAlgn="t"/>
                      <a:r>
                        <a:rPr lang="en-ZA" sz="1000" b="1" i="0" u="none" strike="noStrike" dirty="0">
                          <a:solidFill>
                            <a:srgbClr val="000000"/>
                          </a:solidFill>
                          <a:effectLst/>
                          <a:latin typeface="Arial" panose="020B0604020202020204" pitchFamily="34" charset="0"/>
                        </a:rPr>
                        <a:t> -61.2%</a:t>
                      </a: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GB" sz="1000" b="1" i="0" u="none" strike="noStrike" dirty="0">
                          <a:solidFill>
                            <a:srgbClr val="000000"/>
                          </a:solidFill>
                          <a:effectLst/>
                          <a:latin typeface="Arial" panose="020B0604020202020204" pitchFamily="34" charset="0"/>
                        </a:rPr>
                        <a:t>Schools</a:t>
                      </a:r>
                      <a:r>
                        <a:rPr lang="en-GB" sz="1000" b="1" i="0" u="none" strike="noStrike" baseline="0" dirty="0">
                          <a:solidFill>
                            <a:srgbClr val="000000"/>
                          </a:solidFill>
                          <a:effectLst/>
                          <a:latin typeface="Arial" panose="020B0604020202020204" pitchFamily="34" charset="0"/>
                        </a:rPr>
                        <a:t> were visited, however some were visited during the first term of 2020 which falls outside the 2020/21 Financial Year.</a:t>
                      </a:r>
                    </a:p>
                    <a:p>
                      <a:pPr algn="l" fontAlgn="t"/>
                      <a:endParaRPr lang="en-GB" sz="1000" b="1" i="0" u="none" strike="noStrike" baseline="0" dirty="0">
                        <a:solidFill>
                          <a:srgbClr val="000000"/>
                        </a:solidFill>
                        <a:effectLst/>
                        <a:latin typeface="Arial" panose="020B0604020202020204" pitchFamily="34" charset="0"/>
                      </a:endParaRPr>
                    </a:p>
                    <a:p>
                      <a:pPr algn="l" fontAlgn="t"/>
                      <a:r>
                        <a:rPr lang="en-GB" sz="1000" b="1" i="0" u="none" strike="noStrike" baseline="0" dirty="0">
                          <a:solidFill>
                            <a:srgbClr val="000000"/>
                          </a:solidFill>
                          <a:effectLst/>
                          <a:latin typeface="Arial" panose="020B0604020202020204" pitchFamily="34" charset="0"/>
                        </a:rPr>
                        <a:t>Due to school closure as a result of COVID-19, Primary schools were not visited.</a:t>
                      </a:r>
                    </a:p>
                    <a:p>
                      <a:pPr algn="l" fontAlgn="t"/>
                      <a:endParaRPr lang="en-GB" sz="1000" b="1" i="0" u="none" strike="noStrike" baseline="0" dirty="0">
                        <a:solidFill>
                          <a:srgbClr val="000000"/>
                        </a:solidFill>
                        <a:effectLst/>
                        <a:latin typeface="Arial" panose="020B0604020202020204" pitchFamily="34" charset="0"/>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baseline="0" dirty="0">
                          <a:solidFill>
                            <a:srgbClr val="000000"/>
                          </a:solidFill>
                          <a:effectLst/>
                          <a:latin typeface="Arial" panose="020B0604020202020204" pitchFamily="34" charset="0"/>
                          <a:ea typeface="+mn-ea"/>
                          <a:cs typeface="+mn-cs"/>
                        </a:rPr>
                        <a:t>Provinces that were hit hard by the pandemic, e.g. EC, issued Instruction Notes that prohibited visits to schools so as to contain the virus.  </a:t>
                      </a:r>
                      <a:endParaRPr lang="en-ZA" sz="1000" b="1" i="0" u="none" strike="noStrike" kern="1200" baseline="0" dirty="0">
                        <a:solidFill>
                          <a:srgbClr val="000000"/>
                        </a:solidFill>
                        <a:effectLst/>
                        <a:latin typeface="Arial" panose="020B0604020202020204" pitchFamily="34" charset="0"/>
                        <a:ea typeface="+mn-ea"/>
                        <a:cs typeface="+mn-cs"/>
                      </a:endParaRPr>
                    </a:p>
                    <a:p>
                      <a:pPr algn="l" fontAlgn="t"/>
                      <a:endParaRPr lang="en-ZA" sz="1000" b="1" i="0" u="none" strike="noStrike" dirty="0">
                        <a:solidFill>
                          <a:srgbClr val="000000"/>
                        </a:solidFill>
                        <a:effectLst/>
                        <a:latin typeface="Arial" panose="020B0604020202020204" pitchFamily="34" charset="0"/>
                      </a:endParaRP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GB" sz="1000" b="1" i="0" u="none" strike="noStrike" dirty="0">
                          <a:solidFill>
                            <a:srgbClr val="000000"/>
                          </a:solidFill>
                          <a:effectLst/>
                          <a:latin typeface="Arial" panose="020B0604020202020204" pitchFamily="34" charset="0"/>
                        </a:rPr>
                        <a:t>The</a:t>
                      </a:r>
                      <a:r>
                        <a:rPr lang="en-GB" sz="1000" b="1" i="0" u="none" strike="noStrike" baseline="0" dirty="0">
                          <a:solidFill>
                            <a:srgbClr val="000000"/>
                          </a:solidFill>
                          <a:effectLst/>
                          <a:latin typeface="Arial" panose="020B0604020202020204" pitchFamily="34" charset="0"/>
                        </a:rPr>
                        <a:t> TID to be revised to specify that visits will be done as per Academic year and not Financial Year.</a:t>
                      </a:r>
                    </a:p>
                    <a:p>
                      <a:pPr algn="l" fontAlgn="t"/>
                      <a:r>
                        <a:rPr lang="en-GB" sz="1000" b="1" i="0" u="none" strike="noStrike" baseline="0" dirty="0">
                          <a:solidFill>
                            <a:srgbClr val="000000"/>
                          </a:solidFill>
                          <a:effectLst/>
                          <a:latin typeface="Arial" panose="020B0604020202020204" pitchFamily="34" charset="0"/>
                        </a:rPr>
                        <a:t> </a:t>
                      </a:r>
                    </a:p>
                    <a:p>
                      <a:pPr algn="l" fontAlgn="t"/>
                      <a:r>
                        <a:rPr lang="en-GB" sz="1000" b="1" i="0" u="none" strike="noStrike" baseline="0" dirty="0">
                          <a:solidFill>
                            <a:srgbClr val="000000"/>
                          </a:solidFill>
                          <a:effectLst/>
                          <a:latin typeface="Arial" panose="020B0604020202020204" pitchFamily="34" charset="0"/>
                        </a:rPr>
                        <a:t>Monitoring Plans will be discussed  with district officials</a:t>
                      </a:r>
                      <a:endParaRPr lang="en-ZA" sz="1000" b="1" i="0" u="none" strike="noStrike" dirty="0">
                        <a:solidFill>
                          <a:srgbClr val="000000"/>
                        </a:solidFill>
                        <a:effectLst/>
                        <a:latin typeface="Arial" panose="020B0604020202020204" pitchFamily="34" charset="0"/>
                      </a:endParaRP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58576168"/>
                  </a:ext>
                </a:extLst>
              </a:tr>
              <a:tr h="0">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90" marR="4990" marT="499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75%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The Department received Monitoring tools for schools that were visited from only four provinces.</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GP: 12 out of 15 schools (80%)</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MP: 58 of the 294 schools (19.22%)</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FS: 6 out of 6 schools (100%)</a:t>
                      </a:r>
                      <a:br>
                        <a:rPr lang="en-GB" sz="1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KZN: 117 out of 450 (26%)</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79022727"/>
                  </a:ext>
                </a:extLst>
              </a:tr>
              <a:tr h="0">
                <a:tc rowSpan="2">
                  <a:txBody>
                    <a:bodyPr/>
                    <a:lstStyle/>
                    <a:p>
                      <a:pPr algn="l" fontAlgn="t"/>
                      <a:r>
                        <a:rPr lang="en-GB" sz="1000" b="1" i="0" u="sng" strike="noStrike" dirty="0">
                          <a:solidFill>
                            <a:srgbClr val="0563C1"/>
                          </a:solidFill>
                          <a:effectLst/>
                          <a:latin typeface="Arial" panose="020B0604020202020204" pitchFamily="34" charset="0"/>
                        </a:rPr>
                        <a:t>4.3.5 Number of District Director forums held</a:t>
                      </a: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3</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r-FR" sz="1000" b="1" i="0" u="none" strike="noStrike" dirty="0">
                          <a:solidFill>
                            <a:srgbClr val="000000"/>
                          </a:solidFill>
                          <a:effectLst/>
                          <a:latin typeface="Arial" panose="020B0604020202020204" pitchFamily="34" charset="0"/>
                        </a:rPr>
                        <a:t>Q1: 1</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Q2: 2</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Q3: 0</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Q4: 0</a:t>
                      </a:r>
                      <a:br>
                        <a:rPr lang="fr-FR" sz="1000" b="1" i="0" u="none" strike="noStrike" dirty="0">
                          <a:solidFill>
                            <a:srgbClr val="000000"/>
                          </a:solidFill>
                          <a:effectLst/>
                          <a:latin typeface="Arial" panose="020B0604020202020204" pitchFamily="34" charset="0"/>
                        </a:rPr>
                      </a:br>
                      <a:r>
                        <a:rPr lang="fr-FR" sz="1000" b="1" i="0" u="none" strike="noStrike" dirty="0">
                          <a:solidFill>
                            <a:srgbClr val="000000"/>
                          </a:solidFill>
                          <a:effectLst/>
                          <a:latin typeface="Arial" panose="020B0604020202020204" pitchFamily="34" charset="0"/>
                        </a:rPr>
                        <a:t>Total: 3</a:t>
                      </a:r>
                    </a:p>
                    <a:p>
                      <a:pPr algn="l" fontAlgn="t"/>
                      <a:endParaRPr lang="en-ZA" sz="1000" b="1" i="0" u="none" strike="noStrike" dirty="0">
                        <a:solidFill>
                          <a:srgbClr val="000000"/>
                        </a:solidFill>
                        <a:effectLst/>
                        <a:latin typeface="Arial" panose="020B0604020202020204" pitchFamily="34" charset="0"/>
                      </a:endParaRP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ZA" sz="1000" b="1" i="0" u="none" strike="noStrike" dirty="0">
                          <a:solidFill>
                            <a:srgbClr val="000000"/>
                          </a:solidFill>
                          <a:effectLst/>
                          <a:latin typeface="Arial" panose="020B0604020202020204" pitchFamily="34" charset="0"/>
                        </a:rPr>
                        <a:t>No deviation</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l" fontAlgn="t"/>
                      <a:r>
                        <a:rPr lang="en-ZA" sz="1000" b="1"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3</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panose="020B0604020202020204" pitchFamily="34" charset="0"/>
                        </a:rPr>
                        <a:t>A full complement of targeted number of meetings held.</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26096161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INDICATORS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052239442"/>
              </p:ext>
            </p:extLst>
          </p:nvPr>
        </p:nvGraphicFramePr>
        <p:xfrm>
          <a:off x="-12170" y="1052736"/>
          <a:ext cx="9156170" cy="4993348"/>
        </p:xfrm>
        <a:graphic>
          <a:graphicData uri="http://schemas.openxmlformats.org/drawingml/2006/table">
            <a:tbl>
              <a:tblPr/>
              <a:tblGrid>
                <a:gridCol w="1140668">
                  <a:extLst>
                    <a:ext uri="{9D8B030D-6E8A-4147-A177-3AD203B41FA5}">
                      <a16:colId xmlns:a16="http://schemas.microsoft.com/office/drawing/2014/main" val="2071374353"/>
                    </a:ext>
                  </a:extLst>
                </a:gridCol>
                <a:gridCol w="832378">
                  <a:extLst>
                    <a:ext uri="{9D8B030D-6E8A-4147-A177-3AD203B41FA5}">
                      <a16:colId xmlns:a16="http://schemas.microsoft.com/office/drawing/2014/main" val="3444195078"/>
                    </a:ext>
                  </a:extLst>
                </a:gridCol>
                <a:gridCol w="1140668">
                  <a:extLst>
                    <a:ext uri="{9D8B030D-6E8A-4147-A177-3AD203B41FA5}">
                      <a16:colId xmlns:a16="http://schemas.microsoft.com/office/drawing/2014/main" val="4251311247"/>
                    </a:ext>
                  </a:extLst>
                </a:gridCol>
                <a:gridCol w="1510614">
                  <a:extLst>
                    <a:ext uri="{9D8B030D-6E8A-4147-A177-3AD203B41FA5}">
                      <a16:colId xmlns:a16="http://schemas.microsoft.com/office/drawing/2014/main" val="2253261283"/>
                    </a:ext>
                  </a:extLst>
                </a:gridCol>
                <a:gridCol w="1510614">
                  <a:extLst>
                    <a:ext uri="{9D8B030D-6E8A-4147-A177-3AD203B41FA5}">
                      <a16:colId xmlns:a16="http://schemas.microsoft.com/office/drawing/2014/main" val="525691383"/>
                    </a:ext>
                  </a:extLst>
                </a:gridCol>
                <a:gridCol w="1510614">
                  <a:extLst>
                    <a:ext uri="{9D8B030D-6E8A-4147-A177-3AD203B41FA5}">
                      <a16:colId xmlns:a16="http://schemas.microsoft.com/office/drawing/2014/main" val="3593661407"/>
                    </a:ext>
                  </a:extLst>
                </a:gridCol>
                <a:gridCol w="1510614">
                  <a:extLst>
                    <a:ext uri="{9D8B030D-6E8A-4147-A177-3AD203B41FA5}">
                      <a16:colId xmlns:a16="http://schemas.microsoft.com/office/drawing/2014/main" val="1470536739"/>
                    </a:ext>
                  </a:extLst>
                </a:gridCol>
              </a:tblGrid>
              <a:tr h="507380">
                <a:tc>
                  <a:txBody>
                    <a:bodyPr/>
                    <a:lstStyle/>
                    <a:p>
                      <a:pPr algn="l" fontAlgn="t"/>
                      <a:r>
                        <a:rPr lang="en-ZA" sz="1000" b="1" i="0" u="none" strike="noStrike" dirty="0">
                          <a:solidFill>
                            <a:srgbClr val="000000"/>
                          </a:solidFill>
                          <a:effectLst/>
                          <a:latin typeface="Arial" panose="020B0604020202020204" pitchFamily="34" charset="0"/>
                        </a:rPr>
                        <a:t>Performance Indicator</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Frequency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Target for 2020/21</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GB" sz="1000" b="1" i="0" u="none" strike="noStrike" dirty="0">
                          <a:solidFill>
                            <a:srgbClr val="000000"/>
                          </a:solidFill>
                          <a:effectLst/>
                          <a:latin typeface="Arial" panose="020B0604020202020204" pitchFamily="34" charset="0"/>
                        </a:rPr>
                        <a:t>Output*</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Reason for deviation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t"/>
                      <a:r>
                        <a:rPr lang="en-ZA" sz="1000" b="1" i="0" u="none" strike="noStrike" dirty="0">
                          <a:solidFill>
                            <a:srgbClr val="000000"/>
                          </a:solidFill>
                          <a:effectLst/>
                          <a:latin typeface="Arial" panose="020B0604020202020204" pitchFamily="34" charset="0"/>
                        </a:rPr>
                        <a:t>Comment/ Corrective Action</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400708986"/>
                  </a:ext>
                </a:extLst>
              </a:tr>
              <a:tr h="1498928">
                <a:tc rowSpan="2">
                  <a:txBody>
                    <a:bodyPr/>
                    <a:lstStyle/>
                    <a:p>
                      <a:pPr algn="l" fontAlgn="t"/>
                      <a:r>
                        <a:rPr lang="en-GB" sz="1000" b="1" i="0" u="sng" strike="noStrike" dirty="0">
                          <a:solidFill>
                            <a:srgbClr val="0563C1"/>
                          </a:solidFill>
                          <a:effectLst/>
                          <a:latin typeface="Arial" panose="020B0604020202020204" pitchFamily="34" charset="0"/>
                        </a:rPr>
                        <a:t>4.3.6 Number of districts in which teacher development has been conducted as per district improvement plan</a:t>
                      </a:r>
                      <a:br>
                        <a:rPr lang="en-GB" sz="1000" b="1" i="0" u="sng" strike="noStrike" dirty="0">
                          <a:solidFill>
                            <a:srgbClr val="0563C1"/>
                          </a:solidFill>
                          <a:effectLst/>
                          <a:latin typeface="Arial" panose="020B0604020202020204" pitchFamily="34" charset="0"/>
                        </a:rPr>
                      </a:br>
                      <a:endParaRPr lang="en-GB" sz="1000" b="1" i="0" u="sng" strike="noStrike" dirty="0">
                        <a:solidFill>
                          <a:srgbClr val="0563C1"/>
                        </a:solidFill>
                        <a:effectLst/>
                        <a:latin typeface="Arial" panose="020B0604020202020204" pitchFamily="34" charset="0"/>
                      </a:endParaRPr>
                    </a:p>
                    <a:p>
                      <a:pPr algn="l" fontAlgn="t"/>
                      <a:r>
                        <a:rPr lang="en-ZA" sz="1000" b="1" i="0" u="sng" strike="noStrike" dirty="0">
                          <a:solidFill>
                            <a:srgbClr val="0563C1"/>
                          </a:solidFill>
                          <a:effectLst/>
                          <a:latin typeface="Arial" panose="020B0604020202020204" pitchFamily="34" charset="0"/>
                        </a:rPr>
                        <a:t> </a:t>
                      </a:r>
                    </a:p>
                    <a:p>
                      <a:pPr algn="l" fontAlgn="t"/>
                      <a:r>
                        <a:rPr lang="en-ZA" sz="1000" b="1" i="0" u="sng" strike="noStrike" dirty="0">
                          <a:solidFill>
                            <a:srgbClr val="0563C1"/>
                          </a:solidFill>
                          <a:effectLst/>
                          <a:latin typeface="Arial" panose="020B0604020202020204" pitchFamily="34" charset="0"/>
                        </a:rPr>
                        <a:t> </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Annually</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1" i="0" u="none" strike="noStrike" dirty="0">
                          <a:solidFill>
                            <a:srgbClr val="000000"/>
                          </a:solidFill>
                          <a:effectLst/>
                          <a:latin typeface="Arial" panose="020B0604020202020204" pitchFamily="34" charset="0"/>
                        </a:rPr>
                        <a:t>55</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Arial" panose="020B0604020202020204" pitchFamily="34" charset="0"/>
                        </a:rPr>
                        <a:t>61</a:t>
                      </a:r>
                      <a:endParaRPr lang="en-ZA" sz="1000" b="1" i="0" u="none" strike="noStrike" dirty="0">
                        <a:solidFill>
                          <a:schemeClr val="tx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CFFCC"/>
                    </a:solidFill>
                  </a:tcPr>
                </a:tc>
                <a:tc>
                  <a:txBody>
                    <a:bodyPr/>
                    <a:lstStyle/>
                    <a:p>
                      <a:pPr algn="l" fontAlgn="t"/>
                      <a:r>
                        <a:rPr lang="en-GB" sz="1000" b="1" i="0" u="none" strike="noStrike" dirty="0">
                          <a:solidFill>
                            <a:schemeClr val="tx1"/>
                          </a:solidFill>
                          <a:effectLst/>
                          <a:latin typeface="Arial" panose="020B0604020202020204" pitchFamily="34" charset="0"/>
                        </a:rPr>
                        <a:t>+6</a:t>
                      </a:r>
                      <a:endParaRPr lang="en-ZA" sz="1000" b="1" i="0" u="none" strike="noStrike" dirty="0">
                        <a:solidFill>
                          <a:schemeClr val="tx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l" fontAlgn="t"/>
                      <a:r>
                        <a:rPr lang="en-GB" sz="1000" b="1" i="0" u="none" strike="noStrike" kern="1200" dirty="0">
                          <a:solidFill>
                            <a:schemeClr val="tx1"/>
                          </a:solidFill>
                          <a:effectLst/>
                          <a:latin typeface="Arial" panose="020B0604020202020204" pitchFamily="34" charset="0"/>
                          <a:ea typeface="+mn-ea"/>
                          <a:cs typeface="+mn-cs"/>
                        </a:rPr>
                        <a:t>District Improvement plans were not signed by the District Directors and 14 did not indicate teacher development.</a:t>
                      </a:r>
                      <a:br>
                        <a:rPr lang="en-GB" sz="1000" b="1" i="0" u="none" strike="noStrike" kern="1200" dirty="0">
                          <a:solidFill>
                            <a:schemeClr val="tx1"/>
                          </a:solidFill>
                          <a:effectLst/>
                          <a:latin typeface="Arial" panose="020B0604020202020204" pitchFamily="34" charset="0"/>
                          <a:ea typeface="+mn-ea"/>
                          <a:cs typeface="+mn-cs"/>
                        </a:rPr>
                      </a:br>
                      <a:endParaRPr lang="en-ZA" sz="1000" b="1" i="0" u="none" strike="noStrike" kern="1200" dirty="0">
                        <a:solidFill>
                          <a:schemeClr val="tx1"/>
                        </a:solidFill>
                        <a:effectLst/>
                        <a:latin typeface="Arial" panose="020B0604020202020204" pitchFamily="34" charset="0"/>
                        <a:ea typeface="+mn-ea"/>
                        <a:cs typeface="+mn-cs"/>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t"/>
                      <a:r>
                        <a:rPr lang="en-ZA" sz="1000" b="1" i="0" u="none" strike="noStrike" kern="1200" dirty="0">
                          <a:solidFill>
                            <a:schemeClr val="tx1"/>
                          </a:solidFill>
                          <a:effectLst/>
                          <a:latin typeface="Arial" panose="020B0604020202020204" pitchFamily="34" charset="0"/>
                          <a:ea typeface="+mn-ea"/>
                          <a:cs typeface="+mn-cs"/>
                        </a:rPr>
                        <a:t>Most districts value teacher development support</a:t>
                      </a: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470670242"/>
                  </a:ext>
                </a:extLst>
              </a:tr>
              <a:tr h="298704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7135" marR="7135" marT="7135"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Q4</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55</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GB" sz="1000" b="0" i="0" u="none" strike="noStrike" dirty="0">
                          <a:solidFill>
                            <a:schemeClr val="tx1"/>
                          </a:solidFill>
                          <a:effectLst/>
                          <a:latin typeface="Arial" panose="020B0604020202020204" pitchFamily="34" charset="0"/>
                        </a:rPr>
                        <a:t>75 districts had submitted</a:t>
                      </a:r>
                    </a:p>
                    <a:p>
                      <a:pPr algn="l" fontAlgn="t"/>
                      <a:r>
                        <a:rPr lang="en-GB" sz="1000" b="0" i="0" u="none" strike="noStrike" dirty="0">
                          <a:solidFill>
                            <a:schemeClr val="tx1"/>
                          </a:solidFill>
                          <a:effectLst/>
                          <a:latin typeface="Arial" panose="020B0604020202020204" pitchFamily="34" charset="0"/>
                        </a:rPr>
                        <a:t>to DBE District</a:t>
                      </a:r>
                      <a:r>
                        <a:rPr lang="en-GB" sz="1000" b="0" i="0" u="none" strike="noStrike" baseline="0" dirty="0">
                          <a:solidFill>
                            <a:schemeClr val="tx1"/>
                          </a:solidFill>
                          <a:effectLst/>
                          <a:latin typeface="Arial" panose="020B0604020202020204" pitchFamily="34" charset="0"/>
                        </a:rPr>
                        <a:t> I</a:t>
                      </a:r>
                      <a:r>
                        <a:rPr lang="en-GB" sz="1000" b="0" i="0" u="none" strike="noStrike" dirty="0">
                          <a:solidFill>
                            <a:schemeClr val="tx1"/>
                          </a:solidFill>
                          <a:effectLst/>
                          <a:latin typeface="Arial" panose="020B0604020202020204" pitchFamily="34" charset="0"/>
                        </a:rPr>
                        <a:t>mprovement</a:t>
                      </a:r>
                      <a:r>
                        <a:rPr lang="en-GB" sz="1000" b="0" i="0" u="none" strike="noStrike" baseline="0" dirty="0">
                          <a:solidFill>
                            <a:schemeClr val="tx1"/>
                          </a:solidFill>
                          <a:effectLst/>
                          <a:latin typeface="Arial" panose="020B0604020202020204" pitchFamily="34" charset="0"/>
                        </a:rPr>
                        <a:t> </a:t>
                      </a:r>
                      <a:r>
                        <a:rPr lang="en-GB" sz="1000" b="0" i="0" u="none" strike="noStrike" dirty="0">
                          <a:solidFill>
                            <a:schemeClr val="tx1"/>
                          </a:solidFill>
                          <a:effectLst/>
                          <a:latin typeface="Arial" panose="020B0604020202020204" pitchFamily="34" charset="0"/>
                        </a:rPr>
                        <a:t>Plans (DIPs), District Development Plans (DDPs), or Academic Improvement Plans (AIPs). Analysis of all the plans received show that there are 61 DIPs where teacher development took place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Annual target</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Arial" panose="020B0604020202020204" pitchFamily="34" charset="0"/>
                        </a:rPr>
                        <a:t>Not applicable</a:t>
                      </a:r>
                    </a:p>
                  </a:txBody>
                  <a:tcPr marL="7620" marR="7620" marT="762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00086842"/>
                  </a:ext>
                </a:extLst>
              </a:tr>
            </a:tbl>
          </a:graphicData>
        </a:graphic>
      </p:graphicFrame>
      <p:pic>
        <p:nvPicPr>
          <p:cNvPr id="5" name="Picture 4"/>
          <p:cNvPicPr>
            <a:picLocks noChangeAspect="1"/>
          </p:cNvPicPr>
          <p:nvPr/>
        </p:nvPicPr>
        <p:blipFill>
          <a:blip r:embed="rId2" cstate="print"/>
          <a:stretch>
            <a:fillRect/>
          </a:stretch>
        </p:blipFill>
        <p:spPr>
          <a:xfrm>
            <a:off x="0" y="6046084"/>
            <a:ext cx="1691680" cy="836712"/>
          </a:xfrm>
          <a:prstGeom prst="rect">
            <a:avLst/>
          </a:prstGeom>
        </p:spPr>
      </p:pic>
    </p:spTree>
    <p:extLst>
      <p:ext uri="{BB962C8B-B14F-4D97-AF65-F5344CB8AC3E}">
        <p14:creationId xmlns:p14="http://schemas.microsoft.com/office/powerpoint/2010/main" val="9668585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620688"/>
          </a:xfrm>
        </p:spPr>
        <p:txBody>
          <a:bodyPr>
            <a:normAutofit/>
          </a:bodyPr>
          <a:lstStyle/>
          <a:p>
            <a:r>
              <a:rPr lang="en-ZA" sz="2800" b="1" dirty="0">
                <a:solidFill>
                  <a:srgbClr val="C0504D">
                    <a:lumMod val="75000"/>
                  </a:srgbClr>
                </a:solidFill>
              </a:rPr>
              <a:t>PROGRAMME 4 ... </a:t>
            </a:r>
            <a:endParaRPr lang="en-ZA" sz="2800" dirty="0"/>
          </a:p>
        </p:txBody>
      </p:sp>
      <p:sp>
        <p:nvSpPr>
          <p:cNvPr id="3" name="Content Placeholder 2"/>
          <p:cNvSpPr>
            <a:spLocks noGrp="1"/>
          </p:cNvSpPr>
          <p:nvPr>
            <p:ph idx="1"/>
          </p:nvPr>
        </p:nvSpPr>
        <p:spPr>
          <a:xfrm>
            <a:off x="182880" y="764704"/>
            <a:ext cx="8853616" cy="5879679"/>
          </a:xfrm>
        </p:spPr>
        <p:txBody>
          <a:bodyPr>
            <a:noAutofit/>
          </a:bodyPr>
          <a:lstStyle/>
          <a:p>
            <a:pPr marL="0" indent="0">
              <a:buNone/>
            </a:pPr>
            <a:r>
              <a:rPr lang="en-ZA" b="1" u="sng" dirty="0"/>
              <a:t>Examination and Assessment Systems Administration </a:t>
            </a:r>
            <a:r>
              <a:rPr lang="en-GB" b="1" u="sng" dirty="0"/>
              <a:t> (</a:t>
            </a:r>
            <a:r>
              <a:rPr lang="en-ZA" b="1" u="sng" dirty="0"/>
              <a:t>SA-SAMS)</a:t>
            </a:r>
          </a:p>
          <a:p>
            <a:pPr lvl="0" algn="just"/>
            <a:r>
              <a:rPr lang="en-ZA" b="1" dirty="0"/>
              <a:t>Maintenance: </a:t>
            </a:r>
            <a:r>
              <a:rPr lang="en-ZA" dirty="0"/>
              <a:t>SA-SAMS version 21.0.0 was </a:t>
            </a:r>
            <a:r>
              <a:rPr lang="en-ZA" b="1" dirty="0"/>
              <a:t>released</a:t>
            </a:r>
            <a:r>
              <a:rPr lang="en-ZA" dirty="0"/>
              <a:t> on 3 February </a:t>
            </a:r>
            <a:r>
              <a:rPr lang="en-ZA" b="1" dirty="0"/>
              <a:t>2021 relaxing validation rules </a:t>
            </a:r>
            <a:r>
              <a:rPr lang="en-ZA" dirty="0"/>
              <a:t>for Curriculum 2021 to allow schools to </a:t>
            </a:r>
            <a:r>
              <a:rPr lang="en-ZA" b="1" dirty="0"/>
              <a:t>continue</a:t>
            </a:r>
            <a:r>
              <a:rPr lang="en-ZA" dirty="0"/>
              <a:t> with their administration in order to report for 10-day SNAP survey, Annual School Survey and Grade 12 NSC </a:t>
            </a:r>
            <a:r>
              <a:rPr lang="en-ZA" b="1" dirty="0"/>
              <a:t>registration.</a:t>
            </a:r>
            <a:r>
              <a:rPr lang="en-ZA" dirty="0"/>
              <a:t> Test version for 21.1.0 was </a:t>
            </a:r>
            <a:r>
              <a:rPr lang="en-ZA" b="1" dirty="0"/>
              <a:t>released</a:t>
            </a:r>
            <a:r>
              <a:rPr lang="en-ZA" dirty="0"/>
              <a:t> on 26 March 2021 for PED User Acceptance Testing, containing Curriculum and Assessment updates. </a:t>
            </a:r>
          </a:p>
          <a:p>
            <a:pPr lvl="0" algn="just"/>
            <a:r>
              <a:rPr lang="en-US" b="1" dirty="0"/>
              <a:t>SA-SAMS Modernisation:</a:t>
            </a:r>
            <a:r>
              <a:rPr lang="en-US" dirty="0"/>
              <a:t> </a:t>
            </a:r>
            <a:r>
              <a:rPr lang="en-ZA" b="1" dirty="0"/>
              <a:t>The agreement </a:t>
            </a:r>
            <a:r>
              <a:rPr lang="en-ZA" dirty="0"/>
              <a:t>between UNESCO and the National Education Collaboration Trust (NECT) has been </a:t>
            </a:r>
            <a:r>
              <a:rPr lang="en-ZA" b="1" dirty="0"/>
              <a:t>approved for professional and advisory services, training and support for the development and implementation </a:t>
            </a:r>
            <a:r>
              <a:rPr lang="en-ZA" dirty="0"/>
              <a:t>of the OpenEMIS solution. </a:t>
            </a:r>
          </a:p>
          <a:p>
            <a:pPr lvl="0" algn="just"/>
            <a:r>
              <a:rPr lang="en-ZA" b="1" dirty="0"/>
              <a:t>LURITS Data uploads: </a:t>
            </a:r>
            <a:r>
              <a:rPr lang="en-ZA" dirty="0"/>
              <a:t>Term 4 LURITS </a:t>
            </a:r>
            <a:r>
              <a:rPr lang="en-ZA" b="1" dirty="0"/>
              <a:t>uploads</a:t>
            </a:r>
            <a:r>
              <a:rPr lang="en-ZA" dirty="0"/>
              <a:t> for the academic year were closed on 18 March 2021 and data was </a:t>
            </a:r>
            <a:r>
              <a:rPr lang="en-ZA" b="1" dirty="0"/>
              <a:t>uploaded for 25,223 schools </a:t>
            </a:r>
            <a:r>
              <a:rPr lang="en-ZA" dirty="0"/>
              <a:t>to LURITS, with </a:t>
            </a:r>
            <a:r>
              <a:rPr lang="en-ZA" b="1" dirty="0"/>
              <a:t>13,307,479 learners and 435,797 educators. </a:t>
            </a:r>
          </a:p>
          <a:p>
            <a:pPr lvl="0" algn="just"/>
            <a:r>
              <a:rPr lang="en-ZA" b="1" dirty="0"/>
              <a:t>Masterlist of Schools:</a:t>
            </a:r>
            <a:r>
              <a:rPr lang="en-ZA" dirty="0"/>
              <a:t> </a:t>
            </a:r>
            <a:r>
              <a:rPr lang="en-GB" dirty="0"/>
              <a:t>The Quarter 4 </a:t>
            </a:r>
            <a:r>
              <a:rPr lang="en-GB" b="1" dirty="0"/>
              <a:t>Masterlist is approved </a:t>
            </a:r>
            <a:r>
              <a:rPr lang="en-GB" dirty="0"/>
              <a:t>for </a:t>
            </a:r>
            <a:r>
              <a:rPr lang="en-GB" b="1" dirty="0"/>
              <a:t>publishing</a:t>
            </a:r>
            <a:r>
              <a:rPr lang="en-GB" dirty="0"/>
              <a:t> on the DBE website.  </a:t>
            </a:r>
            <a:endParaRPr lang="en-GB" b="1" dirty="0"/>
          </a:p>
          <a:p>
            <a:pPr marL="0" indent="0">
              <a:buNone/>
            </a:pPr>
            <a:r>
              <a:rPr lang="en-GB" b="1" dirty="0"/>
              <a:t> </a:t>
            </a:r>
          </a:p>
          <a:p>
            <a:pPr marL="0" lvl="0" indent="0">
              <a:buNone/>
            </a:pPr>
            <a:r>
              <a:rPr lang="en-ZA" sz="1600" b="1" dirty="0">
                <a:solidFill>
                  <a:prstClr val="black"/>
                </a:solidFill>
              </a:rPr>
              <a:t> </a:t>
            </a:r>
            <a:r>
              <a:rPr lang="en-GB" sz="1600" b="1" dirty="0">
                <a:solidFill>
                  <a:prstClr val="black"/>
                </a:solidFill>
              </a:rPr>
              <a:t> </a:t>
            </a:r>
          </a:p>
          <a:p>
            <a:pPr marL="0" lvl="0" indent="0">
              <a:buNone/>
            </a:pPr>
            <a:endParaRPr lang="en-ZA" sz="2000"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86</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4706424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a:t>
            </a:r>
            <a:endParaRPr lang="en-US" dirty="0"/>
          </a:p>
        </p:txBody>
      </p:sp>
      <p:sp>
        <p:nvSpPr>
          <p:cNvPr id="3" name="Content Placeholder 2"/>
          <p:cNvSpPr>
            <a:spLocks noGrp="1"/>
          </p:cNvSpPr>
          <p:nvPr>
            <p:ph idx="1"/>
          </p:nvPr>
        </p:nvSpPr>
        <p:spPr>
          <a:xfrm>
            <a:off x="137160" y="764703"/>
            <a:ext cx="8827328" cy="5591647"/>
          </a:xfrm>
        </p:spPr>
        <p:txBody>
          <a:bodyPr>
            <a:noAutofit/>
          </a:bodyPr>
          <a:lstStyle/>
          <a:p>
            <a:pPr marL="0" indent="0">
              <a:buNone/>
            </a:pPr>
            <a:r>
              <a:rPr lang="en-US" sz="2000" b="1" u="sng" dirty="0"/>
              <a:t>District Level Planning and Implementation Support</a:t>
            </a:r>
            <a:endParaRPr lang="en-US" sz="2000" dirty="0">
              <a:solidFill>
                <a:prstClr val="black"/>
              </a:solidFill>
            </a:endParaRPr>
          </a:p>
          <a:p>
            <a:pPr lvl="0" algn="just"/>
            <a:r>
              <a:rPr lang="en-ZA" b="1" dirty="0">
                <a:solidFill>
                  <a:prstClr val="black"/>
                </a:solidFill>
              </a:rPr>
              <a:t>School Principals’ Satisfaction Survey: </a:t>
            </a:r>
            <a:r>
              <a:rPr lang="en-ZA" dirty="0">
                <a:solidFill>
                  <a:prstClr val="black"/>
                </a:solidFill>
              </a:rPr>
              <a:t>A total number of </a:t>
            </a:r>
            <a:r>
              <a:rPr lang="en-ZA" b="1" dirty="0">
                <a:solidFill>
                  <a:prstClr val="black"/>
                </a:solidFill>
              </a:rPr>
              <a:t>502 (47%) completed </a:t>
            </a:r>
            <a:r>
              <a:rPr lang="en-ZA" dirty="0">
                <a:solidFill>
                  <a:prstClr val="black"/>
                </a:solidFill>
              </a:rPr>
              <a:t>survey forms from the </a:t>
            </a:r>
            <a:r>
              <a:rPr lang="en-ZA" b="1" dirty="0">
                <a:solidFill>
                  <a:prstClr val="black"/>
                </a:solidFill>
              </a:rPr>
              <a:t>sampled schools </a:t>
            </a:r>
            <a:r>
              <a:rPr lang="en-ZA" dirty="0">
                <a:solidFill>
                  <a:prstClr val="black"/>
                </a:solidFill>
              </a:rPr>
              <a:t>were </a:t>
            </a:r>
            <a:r>
              <a:rPr lang="en-ZA" b="1" dirty="0">
                <a:solidFill>
                  <a:prstClr val="black"/>
                </a:solidFill>
              </a:rPr>
              <a:t>received</a:t>
            </a:r>
            <a:r>
              <a:rPr lang="en-ZA" dirty="0">
                <a:solidFill>
                  <a:prstClr val="black"/>
                </a:solidFill>
              </a:rPr>
              <a:t> on 28 February 2021.  </a:t>
            </a:r>
            <a:endParaRPr lang="en-US" dirty="0">
              <a:solidFill>
                <a:prstClr val="black"/>
              </a:solidFill>
            </a:endParaRPr>
          </a:p>
          <a:p>
            <a:pPr lvl="0" algn="just"/>
            <a:r>
              <a:rPr lang="en-ZA" b="1" dirty="0">
                <a:solidFill>
                  <a:prstClr val="black"/>
                </a:solidFill>
              </a:rPr>
              <a:t>National Education Excellence Awards: </a:t>
            </a:r>
            <a:r>
              <a:rPr lang="en-ZA" dirty="0">
                <a:solidFill>
                  <a:prstClr val="black"/>
                </a:solidFill>
              </a:rPr>
              <a:t>The remaining </a:t>
            </a:r>
            <a:r>
              <a:rPr lang="en-ZA" b="1" dirty="0">
                <a:solidFill>
                  <a:prstClr val="black"/>
                </a:solidFill>
              </a:rPr>
              <a:t>four (4)</a:t>
            </a:r>
            <a:r>
              <a:rPr lang="en-ZA" dirty="0">
                <a:solidFill>
                  <a:prstClr val="black"/>
                </a:solidFill>
              </a:rPr>
              <a:t> Team building sessions for schools that got position </a:t>
            </a:r>
            <a:r>
              <a:rPr lang="en-ZA" b="1" dirty="0">
                <a:solidFill>
                  <a:prstClr val="black"/>
                </a:solidFill>
              </a:rPr>
              <a:t>one (1)</a:t>
            </a:r>
            <a:r>
              <a:rPr lang="en-ZA" dirty="0">
                <a:solidFill>
                  <a:prstClr val="black"/>
                </a:solidFill>
              </a:rPr>
              <a:t> in the 2020 National Education Excellence Awards categories were </a:t>
            </a:r>
            <a:r>
              <a:rPr lang="en-ZA" b="1" dirty="0">
                <a:solidFill>
                  <a:prstClr val="black"/>
                </a:solidFill>
              </a:rPr>
              <a:t>conducted</a:t>
            </a:r>
            <a:r>
              <a:rPr lang="en-ZA" dirty="0">
                <a:solidFill>
                  <a:prstClr val="black"/>
                </a:solidFill>
              </a:rPr>
              <a:t> from 04 February to 18 March  2021.</a:t>
            </a:r>
          </a:p>
          <a:p>
            <a:pPr lvl="0" algn="just"/>
            <a:r>
              <a:rPr lang="en-ZA" b="1" dirty="0">
                <a:solidFill>
                  <a:prstClr val="black"/>
                </a:solidFill>
              </a:rPr>
              <a:t>Support for underperforming districts: </a:t>
            </a:r>
            <a:r>
              <a:rPr lang="en-ZA" dirty="0">
                <a:solidFill>
                  <a:prstClr val="black"/>
                </a:solidFill>
              </a:rPr>
              <a:t>Due to the </a:t>
            </a:r>
            <a:r>
              <a:rPr lang="en-ZA" b="1" dirty="0">
                <a:solidFill>
                  <a:prstClr val="black"/>
                </a:solidFill>
              </a:rPr>
              <a:t>COVID-19 Alert Level 3 restrictions </a:t>
            </a:r>
            <a:r>
              <a:rPr lang="en-ZA" dirty="0">
                <a:solidFill>
                  <a:prstClr val="black"/>
                </a:solidFill>
              </a:rPr>
              <a:t>only a few of </a:t>
            </a:r>
            <a:r>
              <a:rPr lang="en-ZA" b="1" dirty="0">
                <a:solidFill>
                  <a:prstClr val="black"/>
                </a:solidFill>
              </a:rPr>
              <a:t>virtual sessions </a:t>
            </a:r>
            <a:r>
              <a:rPr lang="en-ZA" dirty="0">
                <a:solidFill>
                  <a:prstClr val="black"/>
                </a:solidFill>
              </a:rPr>
              <a:t>were held with </a:t>
            </a:r>
            <a:r>
              <a:rPr lang="en-ZA" b="1" dirty="0">
                <a:solidFill>
                  <a:prstClr val="black"/>
                </a:solidFill>
              </a:rPr>
              <a:t>mentees.</a:t>
            </a:r>
            <a:r>
              <a:rPr lang="en-ZA" dirty="0">
                <a:solidFill>
                  <a:prstClr val="black"/>
                </a:solidFill>
              </a:rPr>
              <a:t> A cumulative number of </a:t>
            </a:r>
            <a:r>
              <a:rPr lang="en-ZA" b="1" dirty="0">
                <a:solidFill>
                  <a:prstClr val="black"/>
                </a:solidFill>
              </a:rPr>
              <a:t>33 targeted</a:t>
            </a:r>
            <a:r>
              <a:rPr lang="en-ZA" dirty="0">
                <a:solidFill>
                  <a:prstClr val="black"/>
                </a:solidFill>
              </a:rPr>
              <a:t> District Directors and Circuit Managers were </a:t>
            </a:r>
            <a:r>
              <a:rPr lang="en-ZA" b="1" dirty="0">
                <a:solidFill>
                  <a:prstClr val="black"/>
                </a:solidFill>
              </a:rPr>
              <a:t>mentored</a:t>
            </a:r>
            <a:r>
              <a:rPr lang="en-ZA" dirty="0">
                <a:solidFill>
                  <a:prstClr val="black"/>
                </a:solidFill>
              </a:rPr>
              <a:t> in the 2020/21 financial year. </a:t>
            </a:r>
          </a:p>
          <a:p>
            <a:pPr lvl="0" algn="just"/>
            <a:r>
              <a:rPr lang="en-ZA" b="1" dirty="0">
                <a:solidFill>
                  <a:prstClr val="black"/>
                </a:solidFill>
              </a:rPr>
              <a:t>Developed a database of Data Driven District (DDM) coordinators </a:t>
            </a:r>
            <a:r>
              <a:rPr lang="en-ZA" dirty="0">
                <a:solidFill>
                  <a:prstClr val="black"/>
                </a:solidFill>
              </a:rPr>
              <a:t>for the basic education sector</a:t>
            </a:r>
            <a:r>
              <a:rPr lang="en-ZA" b="1" dirty="0">
                <a:solidFill>
                  <a:prstClr val="black"/>
                </a:solidFill>
              </a:rPr>
              <a:t>.</a:t>
            </a:r>
            <a:r>
              <a:rPr lang="en-ZA" dirty="0">
                <a:solidFill>
                  <a:prstClr val="black"/>
                </a:solidFill>
              </a:rPr>
              <a:t> A virtual session was </a:t>
            </a:r>
            <a:r>
              <a:rPr lang="en-ZA" b="1" dirty="0">
                <a:solidFill>
                  <a:prstClr val="black"/>
                </a:solidFill>
              </a:rPr>
              <a:t>convened</a:t>
            </a:r>
            <a:r>
              <a:rPr lang="en-ZA" dirty="0">
                <a:solidFill>
                  <a:prstClr val="black"/>
                </a:solidFill>
              </a:rPr>
              <a:t> by the </a:t>
            </a:r>
            <a:r>
              <a:rPr lang="en-ZA" dirty="0"/>
              <a:t>Department of Cooperative Governance and Traditional Affairs (</a:t>
            </a:r>
            <a:r>
              <a:rPr lang="en-ZA" dirty="0">
                <a:solidFill>
                  <a:prstClr val="black"/>
                </a:solidFill>
              </a:rPr>
              <a:t>COGTA) with national sector departments on 25 March 2021 to strengthen the DDM </a:t>
            </a:r>
            <a:r>
              <a:rPr lang="en-ZA" b="1" dirty="0">
                <a:solidFill>
                  <a:prstClr val="black"/>
                </a:solidFill>
              </a:rPr>
              <a:t>plans and implementation </a:t>
            </a:r>
            <a:r>
              <a:rPr lang="en-ZA" dirty="0">
                <a:solidFill>
                  <a:prstClr val="black"/>
                </a:solidFill>
              </a:rPr>
              <a:t>in the Free State.</a:t>
            </a:r>
            <a:r>
              <a:rPr lang="en-ZA" b="1" dirty="0">
                <a:solidFill>
                  <a:prstClr val="black"/>
                </a:solidFill>
              </a:rPr>
              <a:t> </a:t>
            </a:r>
            <a:r>
              <a:rPr lang="en-ZA" dirty="0">
                <a:solidFill>
                  <a:prstClr val="black"/>
                </a:solidFill>
              </a:rPr>
              <a:t> </a:t>
            </a:r>
            <a:endParaRPr lang="en-US" dirty="0">
              <a:solidFill>
                <a:prstClr val="black"/>
              </a:solidFill>
            </a:endParaRPr>
          </a:p>
          <a:p>
            <a:pPr marL="0" indent="0">
              <a:buNone/>
            </a:pPr>
            <a:endParaRPr lang="en-US"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87</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5151823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a:t>
            </a:r>
            <a:endParaRPr lang="en-US" dirty="0"/>
          </a:p>
        </p:txBody>
      </p:sp>
      <p:sp>
        <p:nvSpPr>
          <p:cNvPr id="3" name="Content Placeholder 2"/>
          <p:cNvSpPr>
            <a:spLocks noGrp="1"/>
          </p:cNvSpPr>
          <p:nvPr>
            <p:ph idx="1"/>
          </p:nvPr>
        </p:nvSpPr>
        <p:spPr>
          <a:xfrm>
            <a:off x="137160" y="764703"/>
            <a:ext cx="8827328" cy="5591647"/>
          </a:xfrm>
        </p:spPr>
        <p:txBody>
          <a:bodyPr>
            <a:noAutofit/>
          </a:bodyPr>
          <a:lstStyle/>
          <a:p>
            <a:pPr marL="0" indent="0">
              <a:buNone/>
            </a:pPr>
            <a:r>
              <a:rPr lang="en-US" sz="2000" b="1" u="sng" dirty="0"/>
              <a:t>Provincial and District Planning and Implementation Support </a:t>
            </a:r>
            <a:endParaRPr lang="en-US" sz="2000" b="1" dirty="0"/>
          </a:p>
          <a:p>
            <a:pPr algn="just">
              <a:lnSpc>
                <a:spcPct val="115000"/>
              </a:lnSpc>
            </a:pPr>
            <a:r>
              <a:rPr lang="en-ZA" sz="2200" b="1" dirty="0">
                <a:solidFill>
                  <a:prstClr val="black"/>
                </a:solidFill>
                <a:ea typeface="Times New Roman" panose="02020603050405020304" pitchFamily="18" charset="0"/>
                <a:cs typeface="Times New Roman" panose="02020603050405020304" pitchFamily="18" charset="0"/>
              </a:rPr>
              <a:t>Publication of </a:t>
            </a:r>
            <a:r>
              <a:rPr lang="en-ZA" sz="2200" b="1" dirty="0"/>
              <a:t>Amended 2021 School Calendar</a:t>
            </a:r>
            <a:r>
              <a:rPr lang="en-ZA" sz="2200" dirty="0"/>
              <a:t>: The Latest Amended 2021 School Calendar was </a:t>
            </a:r>
            <a:r>
              <a:rPr lang="en-ZA" sz="2200" b="1" dirty="0"/>
              <a:t>published</a:t>
            </a:r>
            <a:r>
              <a:rPr lang="en-ZA" sz="2200" dirty="0"/>
              <a:t> on 16 February 2021 on Government Gazette 44162.</a:t>
            </a:r>
          </a:p>
          <a:p>
            <a:r>
              <a:rPr lang="en-ZA" sz="2200" b="1" dirty="0"/>
              <a:t>Proposed Draft 2022 and 2023 School Calendar</a:t>
            </a:r>
            <a:r>
              <a:rPr lang="en-ZA" sz="2200" dirty="0"/>
              <a:t> has been </a:t>
            </a:r>
            <a:r>
              <a:rPr lang="en-ZA" sz="2200" b="1" dirty="0"/>
              <a:t>submitted to HEDCOM</a:t>
            </a:r>
            <a:r>
              <a:rPr lang="en-ZA" sz="2200" dirty="0"/>
              <a:t> for approval and recommendation to Council of Education Ministers (CEM) for public comment.</a:t>
            </a:r>
          </a:p>
          <a:p>
            <a:pPr algn="just">
              <a:lnSpc>
                <a:spcPct val="115000"/>
              </a:lnSpc>
            </a:pPr>
            <a:r>
              <a:rPr lang="en-ZA" sz="2200" dirty="0">
                <a:ea typeface="Times New Roman" panose="02020603050405020304" pitchFamily="18" charset="0"/>
              </a:rPr>
              <a:t>The DBE </a:t>
            </a:r>
            <a:r>
              <a:rPr lang="en-US" sz="2200" dirty="0"/>
              <a:t>coordinated the School Readiness Monitoring with the PEDs officials.  </a:t>
            </a:r>
          </a:p>
          <a:p>
            <a:pPr lvl="1" algn="just">
              <a:lnSpc>
                <a:spcPct val="115000"/>
              </a:lnSpc>
            </a:pPr>
            <a:r>
              <a:rPr lang="en-US" sz="2200" b="1" dirty="0"/>
              <a:t>A total number of 653 schools </a:t>
            </a:r>
            <a:r>
              <a:rPr lang="en-US" sz="2200" dirty="0"/>
              <a:t>in </a:t>
            </a:r>
            <a:r>
              <a:rPr lang="en-US" sz="2200" b="1" dirty="0"/>
              <a:t>24</a:t>
            </a:r>
            <a:r>
              <a:rPr lang="en-US" sz="2200" dirty="0"/>
              <a:t> Districts were </a:t>
            </a:r>
            <a:r>
              <a:rPr lang="en-US" sz="2200" b="1" dirty="0"/>
              <a:t>monitored </a:t>
            </a:r>
            <a:r>
              <a:rPr lang="en-US" sz="2200" dirty="0"/>
              <a:t>in all provinces between 15-26 February 2021. </a:t>
            </a:r>
          </a:p>
          <a:p>
            <a:pPr lvl="1" algn="just">
              <a:lnSpc>
                <a:spcPct val="115000"/>
              </a:lnSpc>
            </a:pPr>
            <a:r>
              <a:rPr lang="en-US" sz="2200" b="1" dirty="0"/>
              <a:t>Schools</a:t>
            </a:r>
            <a:r>
              <a:rPr lang="en-US" sz="2200" dirty="0"/>
              <a:t> were generally </a:t>
            </a:r>
            <a:r>
              <a:rPr lang="en-US" sz="2200" b="1" dirty="0"/>
              <a:t>found </a:t>
            </a:r>
            <a:r>
              <a:rPr lang="en-US" sz="2200" dirty="0"/>
              <a:t>to be ready for the 2021 academic year. </a:t>
            </a:r>
            <a:endParaRPr lang="en-ZA" sz="2200" dirty="0"/>
          </a:p>
          <a:p>
            <a:pPr marL="0" indent="0" algn="just">
              <a:buNone/>
            </a:pPr>
            <a:r>
              <a:rPr lang="en-ZA" sz="2000" dirty="0"/>
              <a:t> </a:t>
            </a:r>
          </a:p>
          <a:p>
            <a:pPr lvl="0"/>
            <a:endParaRPr lang="en-US" sz="2000" dirty="0">
              <a:solidFill>
                <a:prstClr val="black"/>
              </a:solidFill>
            </a:endParaRPr>
          </a:p>
          <a:p>
            <a:pPr marL="0" indent="0">
              <a:buNone/>
            </a:pPr>
            <a:endParaRPr lang="en-US"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88</a:t>
            </a:fld>
            <a:endParaRPr lang="en-ZA" dirty="0">
              <a:solidFill>
                <a:prstClr val="black">
                  <a:tint val="75000"/>
                </a:prstClr>
              </a:solidFill>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867050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81"/>
            <a:ext cx="8028384" cy="908720"/>
          </a:xfrm>
        </p:spPr>
        <p:txBody>
          <a:bodyPr>
            <a:normAutofit/>
          </a:bodyPr>
          <a:lstStyle/>
          <a:p>
            <a:r>
              <a:rPr lang="en-ZA" sz="2800" b="1" dirty="0">
                <a:solidFill>
                  <a:srgbClr val="C0504D">
                    <a:lumMod val="75000"/>
                  </a:srgbClr>
                </a:solidFill>
              </a:rPr>
              <a:t>PROGRAMME 4… </a:t>
            </a:r>
          </a:p>
        </p:txBody>
      </p:sp>
      <p:sp>
        <p:nvSpPr>
          <p:cNvPr id="3" name="Content Placeholder 2"/>
          <p:cNvSpPr>
            <a:spLocks noGrp="1"/>
          </p:cNvSpPr>
          <p:nvPr>
            <p:ph idx="1"/>
          </p:nvPr>
        </p:nvSpPr>
        <p:spPr>
          <a:xfrm>
            <a:off x="215516" y="548680"/>
            <a:ext cx="9073008" cy="5217444"/>
          </a:xfrm>
        </p:spPr>
        <p:txBody>
          <a:bodyPr>
            <a:noAutofit/>
          </a:bodyPr>
          <a:lstStyle/>
          <a:p>
            <a:pPr marL="0" indent="0">
              <a:buNone/>
            </a:pPr>
            <a:r>
              <a:rPr lang="en-US" b="1" u="sng" dirty="0"/>
              <a:t>School level Planning and Implementation Support</a:t>
            </a:r>
            <a:endParaRPr lang="en-ZA" dirty="0"/>
          </a:p>
          <a:p>
            <a:r>
              <a:rPr lang="en-GB" b="1" dirty="0"/>
              <a:t>A total number of 1 363 underperforming secondary schools were visited at least twice </a:t>
            </a:r>
            <a:r>
              <a:rPr lang="en-GB" dirty="0"/>
              <a:t>in 2020 for purposes of support.</a:t>
            </a:r>
          </a:p>
          <a:p>
            <a:r>
              <a:rPr lang="en-US" b="1" dirty="0"/>
              <a:t>Strengthening the utilisation of performance data for improved performance: </a:t>
            </a:r>
            <a:r>
              <a:rPr lang="en-US" dirty="0"/>
              <a:t>Limpopo and Northern Cape Teams were </a:t>
            </a:r>
            <a:r>
              <a:rPr lang="en-US" b="1" dirty="0"/>
              <a:t>augmented to strengthen support </a:t>
            </a:r>
            <a:r>
              <a:rPr lang="en-US" dirty="0"/>
              <a:t>of circuits that are struggling with respect to learner performance.</a:t>
            </a:r>
          </a:p>
          <a:p>
            <a:r>
              <a:rPr lang="en-US" b="1" dirty="0"/>
              <a:t>A total number of 458 schools </a:t>
            </a:r>
            <a:r>
              <a:rPr lang="en-US" dirty="0"/>
              <a:t>in </a:t>
            </a:r>
            <a:r>
              <a:rPr lang="en-US" b="1" dirty="0"/>
              <a:t>18 districts </a:t>
            </a:r>
            <a:r>
              <a:rPr lang="en-US" dirty="0"/>
              <a:t>were </a:t>
            </a:r>
            <a:r>
              <a:rPr lang="en-US" b="1" dirty="0"/>
              <a:t>visited</a:t>
            </a:r>
            <a:r>
              <a:rPr lang="en-US" dirty="0"/>
              <a:t> to assess school readiness.</a:t>
            </a:r>
          </a:p>
          <a:p>
            <a:endParaRPr lang="en-US" sz="1400" dirty="0"/>
          </a:p>
          <a:p>
            <a:endParaRPr lang="en-US" sz="1400" dirty="0"/>
          </a:p>
          <a:p>
            <a:endParaRPr lang="en-US" sz="1400" dirty="0"/>
          </a:p>
          <a:p>
            <a:endParaRPr lang="en-US" sz="1400" dirty="0"/>
          </a:p>
          <a:p>
            <a:endParaRPr lang="en-US" sz="1400" dirty="0"/>
          </a:p>
          <a:p>
            <a:pPr marL="0" indent="0">
              <a:buNone/>
            </a:pPr>
            <a:endParaRPr lang="en-US" sz="1800" dirty="0"/>
          </a:p>
          <a:p>
            <a:pPr algn="just">
              <a:lnSpc>
                <a:spcPct val="150000"/>
              </a:lnSpc>
            </a:pPr>
            <a:endParaRPr lang="en-ZA" sz="1800" dirty="0"/>
          </a:p>
          <a:p>
            <a:pPr>
              <a:lnSpc>
                <a:spcPct val="150000"/>
              </a:lnSpc>
            </a:pPr>
            <a:endParaRPr lang="en-ZA" sz="1800"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89</a:t>
            </a:fld>
            <a:endParaRPr lang="en-ZA" b="1" dirty="0">
              <a:solidFill>
                <a:prstClr val="black">
                  <a:tint val="75000"/>
                </a:prstClr>
              </a:solidFill>
            </a:endParaRPr>
          </a:p>
        </p:txBody>
      </p:sp>
      <p:graphicFrame>
        <p:nvGraphicFramePr>
          <p:cNvPr id="5" name="Chart 4"/>
          <p:cNvGraphicFramePr/>
          <p:nvPr>
            <p:extLst>
              <p:ext uri="{D42A27DB-BD31-4B8C-83A1-F6EECF244321}">
                <p14:modId xmlns:p14="http://schemas.microsoft.com/office/powerpoint/2010/main" val="3219022592"/>
              </p:ext>
            </p:extLst>
          </p:nvPr>
        </p:nvGraphicFramePr>
        <p:xfrm>
          <a:off x="1115616" y="2771800"/>
          <a:ext cx="6264696" cy="298519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stretch>
            <a:fillRect/>
          </a:stretch>
        </p:blipFill>
        <p:spPr>
          <a:xfrm>
            <a:off x="41196" y="5937995"/>
            <a:ext cx="1691680" cy="836712"/>
          </a:xfrm>
          <a:prstGeom prst="rect">
            <a:avLst/>
          </a:prstGeom>
        </p:spPr>
      </p:pic>
    </p:spTree>
    <p:custDataLst>
      <p:tags r:id="rId1"/>
    </p:custDataLst>
    <p:extLst>
      <p:ext uri="{BB962C8B-B14F-4D97-AF65-F5344CB8AC3E}">
        <p14:creationId xmlns:p14="http://schemas.microsoft.com/office/powerpoint/2010/main" val="400506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64" y="72008"/>
            <a:ext cx="8028384" cy="908720"/>
          </a:xfrm>
        </p:spPr>
        <p:txBody>
          <a:bodyPr>
            <a:normAutofit/>
          </a:bodyPr>
          <a:lstStyle/>
          <a:p>
            <a:r>
              <a:rPr lang="en-ZA" sz="2800" b="1" dirty="0">
                <a:solidFill>
                  <a:schemeClr val="accent2">
                    <a:lumMod val="75000"/>
                  </a:schemeClr>
                </a:solidFill>
              </a:rPr>
              <a:t>PIE CHART STATUS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10" name="Chart 9">
            <a:extLst>
              <a:ext uri="{FF2B5EF4-FFF2-40B4-BE49-F238E27FC236}">
                <a16:creationId xmlns:a16="http://schemas.microsoft.com/office/drawing/2014/main" id="{9B4B6A6B-B000-4F7A-B3A2-5713E6E3580B}"/>
              </a:ext>
            </a:extLst>
          </p:cNvPr>
          <p:cNvGraphicFramePr>
            <a:graphicFrameLocks/>
          </p:cNvGraphicFramePr>
          <p:nvPr>
            <p:extLst>
              <p:ext uri="{D42A27DB-BD31-4B8C-83A1-F6EECF244321}">
                <p14:modId xmlns:p14="http://schemas.microsoft.com/office/powerpoint/2010/main" val="4277001001"/>
              </p:ext>
            </p:extLst>
          </p:nvPr>
        </p:nvGraphicFramePr>
        <p:xfrm>
          <a:off x="0" y="980728"/>
          <a:ext cx="4499992" cy="4896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B0BF451-BEB1-4D8D-AA9C-1E0385226618}"/>
              </a:ext>
            </a:extLst>
          </p:cNvPr>
          <p:cNvGraphicFramePr>
            <a:graphicFrameLocks/>
          </p:cNvGraphicFramePr>
          <p:nvPr>
            <p:extLst>
              <p:ext uri="{D42A27DB-BD31-4B8C-83A1-F6EECF244321}">
                <p14:modId xmlns:p14="http://schemas.microsoft.com/office/powerpoint/2010/main" val="2522432473"/>
              </p:ext>
            </p:extLst>
          </p:nvPr>
        </p:nvGraphicFramePr>
        <p:xfrm>
          <a:off x="4499992" y="980728"/>
          <a:ext cx="4644008"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402782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08"/>
            <a:ext cx="9108504" cy="764704"/>
          </a:xfrm>
        </p:spPr>
        <p:txBody>
          <a:bodyPr>
            <a:normAutofit/>
          </a:bodyPr>
          <a:lstStyle/>
          <a:p>
            <a:pPr lvl="0"/>
            <a:r>
              <a:rPr lang="en-ZA" sz="3200" dirty="0"/>
              <a:t>PROGRAMME 4 …</a:t>
            </a:r>
            <a:endParaRPr lang="en-ZA" sz="3200" b="1" cap="small" dirty="0"/>
          </a:p>
        </p:txBody>
      </p:sp>
      <p:sp>
        <p:nvSpPr>
          <p:cNvPr id="3" name="Content Placeholder 2"/>
          <p:cNvSpPr>
            <a:spLocks noGrp="1"/>
          </p:cNvSpPr>
          <p:nvPr>
            <p:ph idx="1"/>
          </p:nvPr>
        </p:nvSpPr>
        <p:spPr>
          <a:xfrm>
            <a:off x="251520" y="764704"/>
            <a:ext cx="8712968" cy="5256584"/>
          </a:xfrm>
        </p:spPr>
        <p:txBody>
          <a:bodyPr>
            <a:normAutofit/>
          </a:bodyPr>
          <a:lstStyle/>
          <a:p>
            <a:pPr marL="0" lvl="1" indent="0" algn="just">
              <a:spcBef>
                <a:spcPts val="0"/>
              </a:spcBef>
              <a:spcAft>
                <a:spcPts val="300"/>
              </a:spcAft>
              <a:buNone/>
            </a:pPr>
            <a:r>
              <a:rPr lang="en-ZA" sz="2000" b="1" u="sng" dirty="0">
                <a:solidFill>
                  <a:prstClr val="black"/>
                </a:solidFill>
                <a:ea typeface="Times New Roman" panose="02020603050405020304" pitchFamily="18" charset="0"/>
              </a:rPr>
              <a:t>National </a:t>
            </a:r>
            <a:r>
              <a:rPr lang="en-US" sz="2000" b="1" u="sng" dirty="0">
                <a:solidFill>
                  <a:prstClr val="black"/>
                </a:solidFill>
                <a:ea typeface="Times New Roman" panose="02020603050405020304" pitchFamily="18" charset="0"/>
              </a:rPr>
              <a:t>Education Evaluation and Development Unit (NEEDU)</a:t>
            </a:r>
          </a:p>
          <a:p>
            <a:pPr marL="342900" lvl="1" indent="-342900" algn="just">
              <a:spcBef>
                <a:spcPts val="0"/>
              </a:spcBef>
              <a:buFont typeface="Arial" panose="020B0604020202020204" pitchFamily="34" charset="0"/>
              <a:buChar char="•"/>
            </a:pPr>
            <a:r>
              <a:rPr lang="en-ZA" sz="2000" b="1" dirty="0"/>
              <a:t>DBE COVID-19 Provincial oversight reports</a:t>
            </a:r>
            <a:r>
              <a:rPr lang="en-ZA" sz="2000" dirty="0"/>
              <a:t> : NEEDU prepared </a:t>
            </a:r>
            <a:r>
              <a:rPr lang="en-ZA" sz="2000" b="1" dirty="0"/>
              <a:t>two (2)</a:t>
            </a:r>
            <a:r>
              <a:rPr lang="en-ZA" sz="2000" dirty="0"/>
              <a:t> reports on measures that schools were taking to mitigate and contain the spread of COVID-19 while providing basic education in Grades R to 12 amidst the COVID-19 pandemic.</a:t>
            </a:r>
          </a:p>
          <a:p>
            <a:pPr marL="342900" lvl="1" indent="-342900" algn="just">
              <a:spcBef>
                <a:spcPts val="0"/>
              </a:spcBef>
              <a:spcAft>
                <a:spcPts val="300"/>
              </a:spcAft>
              <a:buFont typeface="Arial" panose="020B0604020202020204" pitchFamily="34" charset="0"/>
              <a:buChar char="•"/>
            </a:pPr>
            <a:r>
              <a:rPr lang="en-ZA" sz="2000" b="1" dirty="0"/>
              <a:t>A report based on the survey about the effect of COVID-19 on the functionality of schooling amidst the COVID-19 pandemic</a:t>
            </a:r>
          </a:p>
          <a:p>
            <a:pPr lvl="1">
              <a:spcAft>
                <a:spcPts val="300"/>
              </a:spcAft>
            </a:pPr>
            <a:r>
              <a:rPr lang="en-ZA" sz="2000" b="1" dirty="0"/>
              <a:t>Qualitative </a:t>
            </a:r>
            <a:r>
              <a:rPr lang="en-ZA" sz="2000" dirty="0"/>
              <a:t>and </a:t>
            </a:r>
            <a:r>
              <a:rPr lang="en-ZA" sz="2000" b="1" dirty="0"/>
              <a:t>quantitative</a:t>
            </a:r>
            <a:r>
              <a:rPr lang="en-ZA" sz="2000" dirty="0"/>
              <a:t> data was </a:t>
            </a:r>
            <a:r>
              <a:rPr lang="en-ZA" sz="2000" b="1" dirty="0"/>
              <a:t>analysed</a:t>
            </a:r>
            <a:r>
              <a:rPr lang="en-ZA" sz="2000" dirty="0"/>
              <a:t> to prepare the report; and</a:t>
            </a:r>
          </a:p>
          <a:p>
            <a:pPr lvl="1">
              <a:spcAft>
                <a:spcPts val="300"/>
              </a:spcAft>
            </a:pPr>
            <a:r>
              <a:rPr lang="en-ZA" sz="2000" dirty="0"/>
              <a:t>The analysis of data culminated into a report </a:t>
            </a:r>
            <a:r>
              <a:rPr lang="en-ZA" sz="2000" i="1" dirty="0"/>
              <a:t>Evaluation of the functionality of schooling in the COVID-19 Environment.</a:t>
            </a:r>
          </a:p>
          <a:p>
            <a:pPr marL="342900" lvl="1" indent="-342900" algn="just">
              <a:spcBef>
                <a:spcPts val="0"/>
              </a:spcBef>
              <a:buFont typeface="Arial" panose="020B0604020202020204" pitchFamily="34" charset="0"/>
              <a:buChar char="•"/>
            </a:pPr>
            <a:r>
              <a:rPr lang="en-ZA" sz="2000" b="1" dirty="0"/>
              <a:t>Improvement of the quality of the DBE home language workbooks with a view to improving literacy skills in the Foundation Phase</a:t>
            </a:r>
          </a:p>
          <a:p>
            <a:pPr lvl="1"/>
            <a:r>
              <a:rPr lang="en-ZA" sz="2000" dirty="0"/>
              <a:t>An in-depth </a:t>
            </a:r>
            <a:r>
              <a:rPr lang="en-ZA" sz="2000" b="1" dirty="0"/>
              <a:t>analysis</a:t>
            </a:r>
            <a:r>
              <a:rPr lang="en-ZA" sz="2000" dirty="0"/>
              <a:t> of activities in the DBE workbooks </a:t>
            </a:r>
            <a:r>
              <a:rPr lang="en-ZA" sz="2000" b="1" dirty="0"/>
              <a:t>included</a:t>
            </a:r>
            <a:r>
              <a:rPr lang="en-ZA" sz="2000" dirty="0"/>
              <a:t> the analysis of errors </a:t>
            </a:r>
            <a:r>
              <a:rPr lang="en-ZA" sz="2000" b="1" dirty="0"/>
              <a:t>in four (4) </a:t>
            </a:r>
            <a:r>
              <a:rPr lang="en-ZA" sz="2000" dirty="0"/>
              <a:t>home language DBE workbooks: Sepedi, isiZulu, isiXhosa and English.</a:t>
            </a:r>
            <a:endParaRPr lang="en-ZA" sz="2000" b="1" dirty="0"/>
          </a:p>
          <a:p>
            <a:pPr marL="0" lvl="1" indent="0" algn="just">
              <a:spcBef>
                <a:spcPts val="0"/>
              </a:spcBef>
              <a:spcAft>
                <a:spcPts val="300"/>
              </a:spcAft>
              <a:buNone/>
            </a:pPr>
            <a:endParaRPr lang="en-US" sz="1800" dirty="0"/>
          </a:p>
          <a:p>
            <a:pPr marL="0" lvl="1" indent="0" algn="just">
              <a:spcBef>
                <a:spcPts val="0"/>
              </a:spcBef>
              <a:spcAft>
                <a:spcPts val="300"/>
              </a:spcAft>
              <a:buNone/>
            </a:pPr>
            <a:endParaRPr lang="en-ZA" sz="1800" cap="small" dirty="0"/>
          </a:p>
          <a:p>
            <a:pPr marL="0" lvl="1" indent="0" algn="just">
              <a:spcBef>
                <a:spcPts val="0"/>
              </a:spcBef>
              <a:spcAft>
                <a:spcPts val="300"/>
              </a:spcAft>
              <a:buNone/>
            </a:pPr>
            <a:endParaRPr lang="en-ZA" sz="1800" dirty="0"/>
          </a:p>
        </p:txBody>
      </p:sp>
      <p:pic>
        <p:nvPicPr>
          <p:cNvPr id="4" name="Picture 3"/>
          <p:cNvPicPr>
            <a:picLocks noChangeAspect="1"/>
          </p:cNvPicPr>
          <p:nvPr/>
        </p:nvPicPr>
        <p:blipFill>
          <a:blip r:embed="rId2"/>
          <a:stretch>
            <a:fillRect/>
          </a:stretch>
        </p:blipFill>
        <p:spPr>
          <a:xfrm>
            <a:off x="0" y="6021288"/>
            <a:ext cx="1691680" cy="836712"/>
          </a:xfrm>
          <a:prstGeom prst="rect">
            <a:avLst/>
          </a:prstGeom>
        </p:spPr>
      </p:pic>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90</a:t>
            </a:fld>
            <a:endParaRPr lang="en-ZA" dirty="0">
              <a:solidFill>
                <a:prstClr val="black">
                  <a:tint val="75000"/>
                </a:prstClr>
              </a:solidFill>
            </a:endParaRPr>
          </a:p>
        </p:txBody>
      </p:sp>
    </p:spTree>
    <p:extLst>
      <p:ext uri="{BB962C8B-B14F-4D97-AF65-F5344CB8AC3E}">
        <p14:creationId xmlns:p14="http://schemas.microsoft.com/office/powerpoint/2010/main" val="37518586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a:t>
            </a:r>
          </a:p>
        </p:txBody>
      </p:sp>
      <p:sp>
        <p:nvSpPr>
          <p:cNvPr id="3" name="Content Placeholder 2"/>
          <p:cNvSpPr>
            <a:spLocks noGrp="1"/>
          </p:cNvSpPr>
          <p:nvPr>
            <p:ph idx="1"/>
          </p:nvPr>
        </p:nvSpPr>
        <p:spPr/>
        <p:txBody>
          <a:bodyPr>
            <a:normAutofit/>
          </a:bodyPr>
          <a:lstStyle/>
          <a:p>
            <a:pPr marL="0" lvl="0" indent="0">
              <a:lnSpc>
                <a:spcPct val="135000"/>
              </a:lnSpc>
              <a:spcBef>
                <a:spcPts val="1000"/>
              </a:spcBef>
              <a:buNone/>
            </a:pPr>
            <a:r>
              <a:rPr lang="en-US" b="1" u="sng" dirty="0">
                <a:ea typeface="Times New Roman" panose="02020603050405020304" pitchFamily="18" charset="0"/>
                <a:cs typeface="Times New Roman" panose="02020603050405020304" pitchFamily="18" charset="0"/>
              </a:rPr>
              <a:t>Donor Grant Management </a:t>
            </a:r>
          </a:p>
          <a:p>
            <a:r>
              <a:rPr lang="en-ZA" b="1" dirty="0"/>
              <a:t>Conditional Grants quarterly reports </a:t>
            </a:r>
            <a:r>
              <a:rPr lang="en-ZA" dirty="0"/>
              <a:t>were </a:t>
            </a:r>
            <a:r>
              <a:rPr lang="en-ZA" b="1" dirty="0"/>
              <a:t>approved</a:t>
            </a:r>
            <a:r>
              <a:rPr lang="en-ZA" dirty="0"/>
              <a:t> and </a:t>
            </a:r>
            <a:r>
              <a:rPr lang="en-ZA" b="1" dirty="0"/>
              <a:t>submitted</a:t>
            </a:r>
            <a:r>
              <a:rPr lang="en-ZA" dirty="0"/>
              <a:t> to National Treasury:  </a:t>
            </a:r>
          </a:p>
          <a:p>
            <a:pPr lvl="1"/>
            <a:r>
              <a:rPr lang="en-ZA" sz="1800" dirty="0">
                <a:solidFill>
                  <a:prstClr val="black"/>
                </a:solidFill>
              </a:rPr>
              <a:t>Education Infrastructure Grant (EIG);</a:t>
            </a:r>
          </a:p>
          <a:p>
            <a:pPr lvl="1"/>
            <a:r>
              <a:rPr lang="en-ZA" sz="1800" dirty="0">
                <a:solidFill>
                  <a:prstClr val="black"/>
                </a:solidFill>
              </a:rPr>
              <a:t>Human Immunodeficiency Virus (HIV) and Acquired Immune Deficiency Syndrome (AIDS); </a:t>
            </a:r>
          </a:p>
          <a:p>
            <a:pPr lvl="1"/>
            <a:r>
              <a:rPr lang="en-US" sz="1800" dirty="0">
                <a:solidFill>
                  <a:prstClr val="black"/>
                </a:solidFill>
              </a:rPr>
              <a:t>Learners with Severe to Profound Intellectual Disability (</a:t>
            </a:r>
            <a:r>
              <a:rPr lang="en-ZA" sz="1800" dirty="0">
                <a:solidFill>
                  <a:prstClr val="black"/>
                </a:solidFill>
              </a:rPr>
              <a:t>LSPID);</a:t>
            </a:r>
          </a:p>
          <a:p>
            <a:pPr lvl="1"/>
            <a:r>
              <a:rPr lang="en-ZA" sz="1800" dirty="0">
                <a:solidFill>
                  <a:prstClr val="black"/>
                </a:solidFill>
              </a:rPr>
              <a:t>Mathematics, Science and Technology (MST);</a:t>
            </a:r>
          </a:p>
          <a:p>
            <a:pPr lvl="1"/>
            <a:r>
              <a:rPr lang="en-ZA" sz="1800" dirty="0">
                <a:solidFill>
                  <a:prstClr val="black"/>
                </a:solidFill>
              </a:rPr>
              <a:t>National Schools Nutrition Programme (NSNP); and </a:t>
            </a:r>
          </a:p>
          <a:p>
            <a:pPr lvl="1"/>
            <a:r>
              <a:rPr lang="en-US" sz="1800" dirty="0">
                <a:solidFill>
                  <a:prstClr val="black"/>
                </a:solidFill>
              </a:rPr>
              <a:t>School Infrastructure Backlogs Grant (</a:t>
            </a:r>
            <a:r>
              <a:rPr lang="en-ZA" sz="1800" dirty="0">
                <a:solidFill>
                  <a:prstClr val="black"/>
                </a:solidFill>
              </a:rPr>
              <a:t>SIBG).</a:t>
            </a:r>
            <a:endParaRPr lang="en-ZA" sz="1800" dirty="0"/>
          </a:p>
          <a:p>
            <a:pPr marL="57150" indent="0">
              <a:buNone/>
            </a:pPr>
            <a:r>
              <a:rPr lang="en-ZA" b="1" u="sng" dirty="0"/>
              <a:t>Project Management</a:t>
            </a:r>
          </a:p>
          <a:p>
            <a:r>
              <a:rPr lang="en-ZA" b="1" dirty="0"/>
              <a:t>Conducted </a:t>
            </a:r>
            <a:r>
              <a:rPr lang="en-ZA" dirty="0"/>
              <a:t>telephonic survey to </a:t>
            </a:r>
            <a:r>
              <a:rPr lang="en-ZA" b="1" dirty="0"/>
              <a:t>determine</a:t>
            </a:r>
            <a:r>
              <a:rPr lang="en-ZA" dirty="0"/>
              <a:t> if schools have </a:t>
            </a:r>
            <a:r>
              <a:rPr lang="en-ZA" b="1" dirty="0"/>
              <a:t>paid stipends of young people employed </a:t>
            </a:r>
            <a:r>
              <a:rPr lang="en-ZA" dirty="0"/>
              <a:t>and how many </a:t>
            </a:r>
            <a:r>
              <a:rPr lang="en-ZA" b="1" dirty="0"/>
              <a:t>School Governing Body (SGB) funded </a:t>
            </a:r>
            <a:r>
              <a:rPr lang="en-ZA" dirty="0"/>
              <a:t>posts and posts at government subsidised independent schools were saved from presidential relief fund</a:t>
            </a:r>
            <a:r>
              <a:rPr lang="en-ZA" b="1" dirty="0"/>
              <a:t>, 60 schools </a:t>
            </a:r>
            <a:r>
              <a:rPr lang="en-ZA" dirty="0"/>
              <a:t>in Gauteng and </a:t>
            </a:r>
            <a:r>
              <a:rPr lang="en-ZA" b="1" dirty="0"/>
              <a:t>30 schools </a:t>
            </a:r>
            <a:r>
              <a:rPr lang="en-ZA" dirty="0"/>
              <a:t>in Limpopo were </a:t>
            </a:r>
            <a:r>
              <a:rPr lang="en-ZA" b="1" dirty="0"/>
              <a:t>contacted for survey.</a:t>
            </a:r>
            <a:endParaRPr lang="en-US" b="1" dirty="0"/>
          </a:p>
          <a:p>
            <a:endParaRPr lang="en-US" dirty="0"/>
          </a:p>
          <a:p>
            <a:endParaRPr lang="en-US" sz="2000" dirty="0"/>
          </a:p>
          <a:p>
            <a:pPr marL="0" lvl="0" indent="0">
              <a:buNone/>
            </a:pPr>
            <a:endParaRPr lang="en-US" dirty="0">
              <a:solidFill>
                <a:prstClr val="black"/>
              </a:solidFill>
            </a:endParaRPr>
          </a:p>
          <a:p>
            <a:pPr marL="57150" indent="0">
              <a:buNone/>
            </a:pPr>
            <a:endParaRPr lang="en-GB"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91</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41262224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PROGRAMME 4 …</a:t>
            </a:r>
          </a:p>
        </p:txBody>
      </p:sp>
      <p:sp>
        <p:nvSpPr>
          <p:cNvPr id="3" name="Content Placeholder 2"/>
          <p:cNvSpPr>
            <a:spLocks noGrp="1"/>
          </p:cNvSpPr>
          <p:nvPr>
            <p:ph idx="1"/>
          </p:nvPr>
        </p:nvSpPr>
        <p:spPr>
          <a:xfrm>
            <a:off x="243840" y="908720"/>
            <a:ext cx="8720648" cy="5217444"/>
          </a:xfrm>
        </p:spPr>
        <p:txBody>
          <a:bodyPr>
            <a:normAutofit lnSpcReduction="10000"/>
          </a:bodyPr>
          <a:lstStyle/>
          <a:p>
            <a:pPr marL="0" indent="0" algn="just">
              <a:buNone/>
            </a:pPr>
            <a:r>
              <a:rPr lang="en-ZA" sz="2800" b="1" u="sng" dirty="0">
                <a:ea typeface="Times New Roman" panose="02020603050405020304" pitchFamily="18" charset="0"/>
                <a:cs typeface="Times New Roman" panose="02020603050405020304" pitchFamily="18" charset="0"/>
              </a:rPr>
              <a:t>Financial Planning and Provincial Budget Monitoring </a:t>
            </a:r>
            <a:endParaRPr lang="en-US" sz="2800" b="1" u="sng" dirty="0">
              <a:ea typeface="Times New Roman" panose="02020603050405020304" pitchFamily="18" charset="0"/>
              <a:cs typeface="Times New Roman" panose="02020603050405020304" pitchFamily="18" charset="0"/>
            </a:endParaRPr>
          </a:p>
          <a:p>
            <a:pPr lvl="0" algn="just"/>
            <a:r>
              <a:rPr lang="en-ZA" sz="2800" b="1" dirty="0"/>
              <a:t>PEDs</a:t>
            </a:r>
            <a:r>
              <a:rPr lang="en-ZA" sz="2800" dirty="0"/>
              <a:t> were </a:t>
            </a:r>
            <a:r>
              <a:rPr lang="en-ZA" sz="2800" b="1" dirty="0"/>
              <a:t>provided</a:t>
            </a:r>
            <a:r>
              <a:rPr lang="en-ZA" sz="2800" dirty="0"/>
              <a:t> with the </a:t>
            </a:r>
            <a:r>
              <a:rPr lang="en-US" sz="2800" dirty="0"/>
              <a:t>National Norms and Standards for School Funding (</a:t>
            </a:r>
            <a:r>
              <a:rPr lang="en-ZA" sz="2800" dirty="0"/>
              <a:t>NNSSF) implementation plan.</a:t>
            </a:r>
          </a:p>
          <a:p>
            <a:pPr lvl="0" algn="just"/>
            <a:r>
              <a:rPr lang="en-ZA" sz="2800" b="1" dirty="0"/>
              <a:t>Published</a:t>
            </a:r>
            <a:r>
              <a:rPr lang="en-US" sz="2800" b="1" dirty="0"/>
              <a:t> amendments</a:t>
            </a:r>
            <a:r>
              <a:rPr lang="en-US" sz="2800" dirty="0"/>
              <a:t> to the NNSSF: National table of targets for the school allocation (2021-2023) and the updated national poverty distribution table. </a:t>
            </a:r>
          </a:p>
          <a:p>
            <a:pPr algn="just"/>
            <a:r>
              <a:rPr lang="en-ZA" sz="2800" b="1" dirty="0"/>
              <a:t>Terms of reference (ToRs) </a:t>
            </a:r>
            <a:r>
              <a:rPr lang="en-ZA" sz="2800" dirty="0"/>
              <a:t>were compiled in preparation for the </a:t>
            </a:r>
            <a:r>
              <a:rPr lang="en-ZA" sz="2800" b="1" dirty="0"/>
              <a:t>Budget Standard Exercise (BSE) meetings. </a:t>
            </a:r>
            <a:endParaRPr lang="en-GB" sz="2800" b="1" dirty="0"/>
          </a:p>
          <a:p>
            <a:pPr algn="just"/>
            <a:r>
              <a:rPr lang="en-GB" sz="2800" dirty="0"/>
              <a:t>The analysis of the draft 2021/22 Annual Performance Plan was compiled and sent to PEDs </a:t>
            </a:r>
            <a:r>
              <a:rPr lang="en-ZA" sz="2400" dirty="0"/>
              <a:t>so that they could improve their final APPs</a:t>
            </a:r>
            <a:r>
              <a:rPr lang="en-GB" sz="2800" dirty="0"/>
              <a:t>. </a:t>
            </a:r>
          </a:p>
          <a:p>
            <a:endParaRPr lang="en-US" sz="2400" dirty="0"/>
          </a:p>
          <a:p>
            <a:pPr marL="0" lvl="0" indent="0">
              <a:buNone/>
            </a:pPr>
            <a:endParaRPr lang="en-ZA" sz="2000" b="1" u="sng" dirty="0"/>
          </a:p>
          <a:p>
            <a:pPr marL="57150" indent="0">
              <a:buNone/>
            </a:pPr>
            <a:endParaRPr lang="en-GB" sz="2000" dirty="0"/>
          </a:p>
          <a:p>
            <a:endParaRPr lang="en-ZA" sz="2000" dirty="0"/>
          </a:p>
          <a:p>
            <a:endParaRPr lang="en-ZA" sz="20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92</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26038084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C0504D">
                    <a:lumMod val="75000"/>
                  </a:srgbClr>
                </a:solidFill>
              </a:rPr>
              <a:t>PROGRAMME 4 …</a:t>
            </a:r>
            <a:endParaRPr lang="en-US" dirty="0"/>
          </a:p>
        </p:txBody>
      </p:sp>
      <p:sp>
        <p:nvSpPr>
          <p:cNvPr id="3" name="Content Placeholder 2"/>
          <p:cNvSpPr>
            <a:spLocks noGrp="1"/>
          </p:cNvSpPr>
          <p:nvPr>
            <p:ph idx="1"/>
          </p:nvPr>
        </p:nvSpPr>
        <p:spPr/>
        <p:txBody>
          <a:bodyPr>
            <a:normAutofit/>
          </a:bodyPr>
          <a:lstStyle/>
          <a:p>
            <a:pPr marL="0" indent="0">
              <a:buNone/>
            </a:pPr>
            <a:r>
              <a:rPr lang="en-ZA" b="1" u="sng" dirty="0">
                <a:solidFill>
                  <a:srgbClr val="FF0000"/>
                </a:solidFill>
              </a:rPr>
              <a:t> </a:t>
            </a:r>
            <a:r>
              <a:rPr lang="en-ZA" sz="2100" b="1" u="sng" dirty="0"/>
              <a:t>Public Examinations</a:t>
            </a:r>
            <a:endParaRPr lang="en-ZA" sz="2100" b="1" dirty="0"/>
          </a:p>
          <a:p>
            <a:pPr marL="0" indent="0" algn="just">
              <a:buNone/>
            </a:pPr>
            <a:r>
              <a:rPr lang="en-ZA" sz="2100" b="1" dirty="0"/>
              <a:t>Setting and moderation of June and November 2021 question papers</a:t>
            </a:r>
            <a:endParaRPr lang="en-ZA" sz="2100" dirty="0"/>
          </a:p>
          <a:p>
            <a:pPr algn="just"/>
            <a:r>
              <a:rPr lang="en-ZA" sz="2100" dirty="0"/>
              <a:t>Umalusi</a:t>
            </a:r>
            <a:r>
              <a:rPr lang="en-ZA" sz="2100" b="1" dirty="0"/>
              <a:t> approved a total number of 144 of the 145 question papers </a:t>
            </a:r>
            <a:r>
              <a:rPr lang="en-ZA" sz="2100" dirty="0"/>
              <a:t>for SC/NSC June 2021 examination.</a:t>
            </a:r>
          </a:p>
          <a:p>
            <a:pPr algn="just"/>
            <a:r>
              <a:rPr lang="en-ZA" sz="2100" b="1" dirty="0"/>
              <a:t>One (1) </a:t>
            </a:r>
            <a:r>
              <a:rPr lang="en-ZA" sz="2100" dirty="0"/>
              <a:t>remaining question paper, Information Technology Paper 1 backup paper is undergoing the final stages of </a:t>
            </a:r>
            <a:r>
              <a:rPr lang="en-ZA" sz="2100" b="1" dirty="0"/>
              <a:t>moderation and proofreading.</a:t>
            </a:r>
          </a:p>
          <a:p>
            <a:pPr algn="just"/>
            <a:r>
              <a:rPr lang="en-ZA" sz="2100" b="1" dirty="0"/>
              <a:t>A total number of 162 question papers </a:t>
            </a:r>
            <a:r>
              <a:rPr lang="en-ZA" sz="2100" dirty="0"/>
              <a:t>required for the NSC November 2021 examinations, </a:t>
            </a:r>
            <a:r>
              <a:rPr lang="en-ZA" sz="2100" b="1" dirty="0"/>
              <a:t>127</a:t>
            </a:r>
            <a:r>
              <a:rPr lang="en-ZA" sz="2100" dirty="0"/>
              <a:t> have been set and </a:t>
            </a:r>
            <a:r>
              <a:rPr lang="en-ZA" sz="2100" b="1" dirty="0"/>
              <a:t>107</a:t>
            </a:r>
            <a:r>
              <a:rPr lang="en-ZA" sz="2100" dirty="0"/>
              <a:t> internally moderated, </a:t>
            </a:r>
            <a:r>
              <a:rPr lang="en-ZA" sz="2100" b="1" dirty="0"/>
              <a:t>47</a:t>
            </a:r>
            <a:r>
              <a:rPr lang="en-ZA" sz="2100" dirty="0"/>
              <a:t> </a:t>
            </a:r>
            <a:r>
              <a:rPr lang="en-ZA" sz="2100" b="1" dirty="0"/>
              <a:t>approved</a:t>
            </a:r>
            <a:r>
              <a:rPr lang="en-ZA" sz="2100" dirty="0"/>
              <a:t> by Umalusi. </a:t>
            </a:r>
            <a:r>
              <a:rPr lang="en-ZA" sz="2100" b="1" dirty="0"/>
              <a:t>35</a:t>
            </a:r>
            <a:r>
              <a:rPr lang="en-ZA" sz="2100" dirty="0"/>
              <a:t> outstanding question papers are in various stages of setting.</a:t>
            </a:r>
          </a:p>
          <a:p>
            <a:pPr algn="just"/>
            <a:r>
              <a:rPr lang="en-ZA" sz="2100" b="1" dirty="0"/>
              <a:t>17 Practical Assessment Tasks (PATs) </a:t>
            </a:r>
            <a:r>
              <a:rPr lang="en-ZA" sz="2100" dirty="0"/>
              <a:t>for 2021 have been </a:t>
            </a:r>
            <a:r>
              <a:rPr lang="en-ZA" sz="2100" b="1" dirty="0"/>
              <a:t>developed</a:t>
            </a:r>
            <a:r>
              <a:rPr lang="en-ZA" sz="2100" dirty="0"/>
              <a:t> and external moderation by Umalusi were </a:t>
            </a:r>
            <a:r>
              <a:rPr lang="en-ZA" sz="2100" b="1" dirty="0"/>
              <a:t>released </a:t>
            </a:r>
            <a:r>
              <a:rPr lang="en-ZA" sz="2100" dirty="0"/>
              <a:t>to PEDs on 1 March 2021.</a:t>
            </a:r>
          </a:p>
          <a:p>
            <a:pPr algn="just"/>
            <a:r>
              <a:rPr lang="en-ZA" sz="2100" b="1" dirty="0"/>
              <a:t>Examination Guidelines </a:t>
            </a:r>
            <a:r>
              <a:rPr lang="en-ZA" sz="2100" dirty="0"/>
              <a:t>have been </a:t>
            </a:r>
            <a:r>
              <a:rPr lang="en-ZA" sz="2100" b="1" dirty="0"/>
              <a:t>developed</a:t>
            </a:r>
            <a:r>
              <a:rPr lang="en-ZA" sz="2100" dirty="0"/>
              <a:t> in all subjects and sent to the external moderation Umalusi and was released to PEDs on April 2021.</a:t>
            </a:r>
          </a:p>
          <a:p>
            <a:pPr marL="0" indent="0" algn="just">
              <a:buNone/>
            </a:pPr>
            <a:endParaRPr lang="en-ZA" b="1" u="sng"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8628377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678533"/>
          </a:xfrm>
        </p:spPr>
        <p:txBody>
          <a:bodyPr/>
          <a:lstStyle/>
          <a:p>
            <a:r>
              <a:rPr lang="en-ZA" dirty="0">
                <a:solidFill>
                  <a:srgbClr val="C0504D">
                    <a:lumMod val="75000"/>
                  </a:srgbClr>
                </a:solidFill>
              </a:rPr>
              <a:t>PROGRAMME 4 …</a:t>
            </a:r>
            <a:endParaRPr lang="en-US" dirty="0"/>
          </a:p>
        </p:txBody>
      </p:sp>
      <p:sp>
        <p:nvSpPr>
          <p:cNvPr id="3" name="Content Placeholder 2"/>
          <p:cNvSpPr>
            <a:spLocks noGrp="1"/>
          </p:cNvSpPr>
          <p:nvPr>
            <p:ph idx="1"/>
          </p:nvPr>
        </p:nvSpPr>
        <p:spPr>
          <a:xfrm>
            <a:off x="251520" y="741188"/>
            <a:ext cx="8712968" cy="5217444"/>
          </a:xfrm>
        </p:spPr>
        <p:txBody>
          <a:bodyPr>
            <a:normAutofit/>
          </a:bodyPr>
          <a:lstStyle/>
          <a:p>
            <a:pPr marL="0" lvl="0" indent="0" algn="just">
              <a:buNone/>
            </a:pPr>
            <a:r>
              <a:rPr lang="en-ZA" sz="2400" b="1" u="sng" dirty="0"/>
              <a:t>Public Examinations</a:t>
            </a:r>
            <a:endParaRPr lang="en-ZA" sz="2400" b="1" dirty="0"/>
          </a:p>
          <a:p>
            <a:pPr algn="just"/>
            <a:r>
              <a:rPr lang="en-ZA" sz="2400" b="1" dirty="0"/>
              <a:t>The Marking commenced </a:t>
            </a:r>
            <a:r>
              <a:rPr lang="en-ZA" sz="2400" dirty="0"/>
              <a:t>on 3 January 2021 and </a:t>
            </a:r>
            <a:r>
              <a:rPr lang="en-ZA" sz="2400" b="1" dirty="0"/>
              <a:t>ended</a:t>
            </a:r>
            <a:r>
              <a:rPr lang="en-ZA" sz="2400" dirty="0"/>
              <a:t> on 22 January 2021 in </a:t>
            </a:r>
            <a:r>
              <a:rPr lang="en-ZA" sz="2400" b="1" dirty="0"/>
              <a:t>190 marking centres </a:t>
            </a:r>
            <a:r>
              <a:rPr lang="en-ZA" sz="2400" dirty="0"/>
              <a:t>across all PEDs.</a:t>
            </a:r>
          </a:p>
          <a:p>
            <a:pPr algn="just"/>
            <a:r>
              <a:rPr lang="en-US" sz="2400" b="1" dirty="0"/>
              <a:t>All marking centres </a:t>
            </a:r>
            <a:r>
              <a:rPr lang="en-US" sz="2400" dirty="0"/>
              <a:t>implemented the Protocol on Marking procedure according to the COVID-19 </a:t>
            </a:r>
            <a:r>
              <a:rPr lang="en-US" sz="2400" b="1" dirty="0"/>
              <a:t>requirements to ensure </a:t>
            </a:r>
            <a:r>
              <a:rPr lang="en-US" sz="2400" dirty="0"/>
              <a:t>marker </a:t>
            </a:r>
            <a:r>
              <a:rPr lang="en-US" sz="2400" b="1" dirty="0"/>
              <a:t>wellness</a:t>
            </a:r>
            <a:r>
              <a:rPr lang="en-US" sz="2400" dirty="0"/>
              <a:t> and </a:t>
            </a:r>
            <a:r>
              <a:rPr lang="en-US" sz="2400" b="1" dirty="0"/>
              <a:t>safety </a:t>
            </a:r>
            <a:r>
              <a:rPr lang="en-US" sz="2400" dirty="0"/>
              <a:t>throughout the sessions.</a:t>
            </a:r>
          </a:p>
          <a:p>
            <a:pPr algn="just"/>
            <a:r>
              <a:rPr lang="en-ZA" sz="2400" b="1" dirty="0"/>
              <a:t>The centralised marking </a:t>
            </a:r>
            <a:r>
              <a:rPr lang="en-ZA" sz="2400" dirty="0"/>
              <a:t>of small enrolment subjects namely; Agricultural Technology (AT), Dance Studies and Music, Second Additional Languages (SALs) and South African Sign Language Home Language (SASL HL) was </a:t>
            </a:r>
            <a:r>
              <a:rPr lang="en-ZA" sz="2400" b="1" dirty="0"/>
              <a:t>successfully administered</a:t>
            </a:r>
            <a:r>
              <a:rPr lang="en-ZA" sz="2400" dirty="0"/>
              <a:t> on 3 - 22 January 2021 in Waterkloof High School.</a:t>
            </a:r>
          </a:p>
          <a:p>
            <a:pPr algn="just"/>
            <a:r>
              <a:rPr lang="en-US" sz="2400" b="1" dirty="0"/>
              <a:t>The marking of scripts </a:t>
            </a:r>
            <a:r>
              <a:rPr lang="en-US" sz="2400" dirty="0"/>
              <a:t>for </a:t>
            </a:r>
            <a:r>
              <a:rPr lang="en-US" sz="2400" b="1" dirty="0"/>
              <a:t>blind</a:t>
            </a:r>
            <a:r>
              <a:rPr lang="en-US" sz="2400" dirty="0"/>
              <a:t> and </a:t>
            </a:r>
            <a:r>
              <a:rPr lang="en-US" sz="2400" b="1" dirty="0"/>
              <a:t>deaf candidates </a:t>
            </a:r>
            <a:r>
              <a:rPr lang="en-US" sz="2400" dirty="0"/>
              <a:t>was </a:t>
            </a:r>
            <a:r>
              <a:rPr lang="en-US" sz="2400" b="1" dirty="0"/>
              <a:t>centralised</a:t>
            </a:r>
            <a:r>
              <a:rPr lang="en-US" sz="2400" dirty="0"/>
              <a:t> in GP and the WC.</a:t>
            </a:r>
          </a:p>
          <a:p>
            <a:pPr marL="0" indent="0" algn="just">
              <a:buNone/>
            </a:pPr>
            <a:endParaRPr lang="en-US" sz="2400" b="1" dirty="0"/>
          </a:p>
          <a:p>
            <a:pPr marL="0" indent="0">
              <a:buNone/>
            </a:pPr>
            <a:endParaRPr lang="en-ZA" dirty="0"/>
          </a:p>
          <a:p>
            <a:pPr marL="0" indent="0">
              <a:buNone/>
            </a:pPr>
            <a:endParaRPr lang="en-ZA" b="1"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372171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028384" cy="908720"/>
          </a:xfrm>
        </p:spPr>
        <p:txBody>
          <a:bodyPr/>
          <a:lstStyle/>
          <a:p>
            <a:r>
              <a:rPr lang="en-ZA" dirty="0">
                <a:solidFill>
                  <a:srgbClr val="C0504D">
                    <a:lumMod val="75000"/>
                  </a:srgbClr>
                </a:solidFill>
              </a:rPr>
              <a:t>PROGRAMME 4 …</a:t>
            </a:r>
            <a:endParaRPr lang="en-US" dirty="0"/>
          </a:p>
        </p:txBody>
      </p:sp>
      <p:sp>
        <p:nvSpPr>
          <p:cNvPr id="3" name="Content Placeholder 2"/>
          <p:cNvSpPr>
            <a:spLocks noGrp="1"/>
          </p:cNvSpPr>
          <p:nvPr>
            <p:ph idx="1"/>
          </p:nvPr>
        </p:nvSpPr>
        <p:spPr>
          <a:xfrm>
            <a:off x="107504" y="476672"/>
            <a:ext cx="8928992" cy="5217444"/>
          </a:xfrm>
        </p:spPr>
        <p:txBody>
          <a:bodyPr>
            <a:noAutofit/>
          </a:bodyPr>
          <a:lstStyle/>
          <a:p>
            <a:pPr marL="0" lvl="0" indent="0">
              <a:buNone/>
            </a:pPr>
            <a:r>
              <a:rPr lang="en-ZA" sz="2000" b="1" u="sng" dirty="0"/>
              <a:t>Public Examinations</a:t>
            </a:r>
            <a:endParaRPr lang="en-US" sz="2000" b="1" dirty="0"/>
          </a:p>
          <a:p>
            <a:pPr algn="just"/>
            <a:r>
              <a:rPr lang="en-US" sz="2000" b="1" dirty="0"/>
              <a:t>Quality Assurance of Marking: </a:t>
            </a:r>
            <a:r>
              <a:rPr lang="en-US" sz="2000" dirty="0"/>
              <a:t>On 6 to 20 January 2021, onsite moderators were deployed to marking centres across all nine (9) provinces to ensure quality of marking via onsite moderation.</a:t>
            </a:r>
          </a:p>
          <a:p>
            <a:pPr algn="just"/>
            <a:r>
              <a:rPr lang="en-US" sz="2000" dirty="0"/>
              <a:t>Due to the COVID-19 pandemic, after </a:t>
            </a:r>
            <a:r>
              <a:rPr lang="en-US" sz="2000" b="1" dirty="0"/>
              <a:t>Alert level 3 was announced</a:t>
            </a:r>
            <a:r>
              <a:rPr lang="en-US" sz="2000" dirty="0"/>
              <a:t>, onsite moderation team was </a:t>
            </a:r>
            <a:r>
              <a:rPr lang="en-US" sz="2000" b="1" dirty="0"/>
              <a:t>reduced</a:t>
            </a:r>
            <a:r>
              <a:rPr lang="en-US" sz="2000" dirty="0"/>
              <a:t> and this </a:t>
            </a:r>
            <a:r>
              <a:rPr lang="en-US" sz="2000" b="1" dirty="0"/>
              <a:t>resulted</a:t>
            </a:r>
            <a:r>
              <a:rPr lang="en-US" sz="2000" dirty="0"/>
              <a:t> in none of the </a:t>
            </a:r>
            <a:r>
              <a:rPr lang="en-US" sz="2000" b="1" dirty="0"/>
              <a:t>History moderators being deployed.</a:t>
            </a:r>
          </a:p>
          <a:p>
            <a:pPr algn="just"/>
            <a:r>
              <a:rPr lang="en-ZA" sz="2000" b="1" dirty="0"/>
              <a:t>Irregularities: </a:t>
            </a:r>
            <a:r>
              <a:rPr lang="en-US" sz="2000" dirty="0"/>
              <a:t>The National Examination Irregularities Committee (NEIC) virtual meeting was held on 30 January 2021.</a:t>
            </a:r>
            <a:endParaRPr lang="en-US" sz="1000" dirty="0"/>
          </a:p>
          <a:p>
            <a:pPr algn="just"/>
            <a:r>
              <a:rPr lang="en-US" sz="2000" dirty="0"/>
              <a:t>NEIC was </a:t>
            </a:r>
            <a:r>
              <a:rPr lang="en-US" sz="2000" b="1" dirty="0"/>
              <a:t>encouraged </a:t>
            </a:r>
            <a:r>
              <a:rPr lang="en-US" sz="2000" dirty="0"/>
              <a:t>by the </a:t>
            </a:r>
            <a:r>
              <a:rPr lang="en-US" sz="2000" b="1" dirty="0"/>
              <a:t>reduction in administrative errors, technical omissions</a:t>
            </a:r>
            <a:r>
              <a:rPr lang="en-US" sz="2000" dirty="0"/>
              <a:t>, </a:t>
            </a:r>
            <a:r>
              <a:rPr lang="en-US" sz="2000" b="1" dirty="0"/>
              <a:t>behavioral offences </a:t>
            </a:r>
            <a:r>
              <a:rPr lang="en-US" sz="2000" dirty="0"/>
              <a:t>and acts of </a:t>
            </a:r>
            <a:r>
              <a:rPr lang="en-US" sz="2000" b="1" dirty="0"/>
              <a:t>dishonesty</a:t>
            </a:r>
            <a:r>
              <a:rPr lang="en-US" sz="2000" dirty="0"/>
              <a:t> in the NSC examinations. </a:t>
            </a:r>
            <a:endParaRPr lang="en-US" sz="900" dirty="0"/>
          </a:p>
          <a:p>
            <a:pPr algn="just"/>
            <a:r>
              <a:rPr lang="en-US" sz="2000" dirty="0"/>
              <a:t>The </a:t>
            </a:r>
            <a:r>
              <a:rPr lang="en-US" sz="2000" b="1" dirty="0"/>
              <a:t>leakage of the Mathematics Paper 2 </a:t>
            </a:r>
            <a:r>
              <a:rPr lang="en-US" sz="2000" dirty="0"/>
              <a:t>and </a:t>
            </a:r>
            <a:r>
              <a:rPr lang="en-US" sz="2000" b="1" dirty="0"/>
              <a:t>Physical Sciences Paper 2 </a:t>
            </a:r>
            <a:r>
              <a:rPr lang="en-US" sz="2000" dirty="0"/>
              <a:t>of the 2020 November examinations </a:t>
            </a:r>
            <a:r>
              <a:rPr lang="en-US" sz="2000" b="1" dirty="0"/>
              <a:t>posed</a:t>
            </a:r>
            <a:r>
              <a:rPr lang="en-US" sz="2000" dirty="0"/>
              <a:t> a </a:t>
            </a:r>
            <a:r>
              <a:rPr lang="en-US" sz="2000" b="1" dirty="0"/>
              <a:t>threat</a:t>
            </a:r>
            <a:r>
              <a:rPr lang="en-US" sz="2000" dirty="0"/>
              <a:t> to the </a:t>
            </a:r>
            <a:r>
              <a:rPr lang="en-US" sz="2000" b="1" dirty="0"/>
              <a:t>credibility</a:t>
            </a:r>
            <a:r>
              <a:rPr lang="en-US" sz="2000" dirty="0"/>
              <a:t> of the examinations. </a:t>
            </a:r>
            <a:endParaRPr lang="en-US" sz="1000" dirty="0"/>
          </a:p>
          <a:p>
            <a:pPr algn="just"/>
            <a:r>
              <a:rPr lang="en-US" sz="2000" dirty="0"/>
              <a:t>However, the </a:t>
            </a:r>
            <a:r>
              <a:rPr lang="en-US" sz="2000" b="1" dirty="0"/>
              <a:t>swift action </a:t>
            </a:r>
            <a:r>
              <a:rPr lang="en-US" sz="2000" dirty="0"/>
              <a:t>of the DBE to deal with these </a:t>
            </a:r>
            <a:r>
              <a:rPr lang="en-US" sz="2000" b="1" dirty="0"/>
              <a:t>irregularities ensured </a:t>
            </a:r>
            <a:r>
              <a:rPr lang="en-US" sz="2000" dirty="0"/>
              <a:t>that the </a:t>
            </a:r>
            <a:r>
              <a:rPr lang="en-US" sz="2000" b="1" dirty="0"/>
              <a:t>credibility</a:t>
            </a:r>
            <a:r>
              <a:rPr lang="en-US" sz="2000" dirty="0"/>
              <a:t> of the examinations in these </a:t>
            </a:r>
            <a:r>
              <a:rPr lang="en-US" sz="2000" b="1" dirty="0"/>
              <a:t>subjects</a:t>
            </a:r>
            <a:r>
              <a:rPr lang="en-US" sz="2000" dirty="0"/>
              <a:t> and in the examinations as a whole was </a:t>
            </a:r>
            <a:r>
              <a:rPr lang="en-US" sz="2000" b="1" dirty="0"/>
              <a:t>maintained.</a:t>
            </a:r>
            <a:endParaRPr lang="en-ZA" sz="2000" b="1" u="sng" dirty="0"/>
          </a:p>
          <a:p>
            <a:endParaRPr lang="en-US" sz="20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9177927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C0504D">
                    <a:lumMod val="75000"/>
                  </a:srgbClr>
                </a:solidFill>
              </a:rPr>
              <a:t>PROGRAMME 4 …</a:t>
            </a:r>
            <a:endParaRPr lang="en-US" dirty="0"/>
          </a:p>
        </p:txBody>
      </p:sp>
      <p:sp>
        <p:nvSpPr>
          <p:cNvPr id="3" name="Content Placeholder 2"/>
          <p:cNvSpPr>
            <a:spLocks noGrp="1"/>
          </p:cNvSpPr>
          <p:nvPr>
            <p:ph idx="1"/>
          </p:nvPr>
        </p:nvSpPr>
        <p:spPr>
          <a:xfrm>
            <a:off x="107504" y="908720"/>
            <a:ext cx="8928992" cy="5217444"/>
          </a:xfrm>
        </p:spPr>
        <p:txBody>
          <a:bodyPr>
            <a:normAutofit/>
          </a:bodyPr>
          <a:lstStyle/>
          <a:p>
            <a:pPr marL="0" lvl="0" indent="0">
              <a:buNone/>
            </a:pPr>
            <a:r>
              <a:rPr lang="en-ZA" b="1" u="sng" dirty="0"/>
              <a:t>Public Examinations</a:t>
            </a:r>
            <a:endParaRPr lang="en-US" b="1" dirty="0"/>
          </a:p>
          <a:p>
            <a:r>
              <a:rPr lang="en-US" b="1" dirty="0"/>
              <a:t>The establishment </a:t>
            </a:r>
            <a:r>
              <a:rPr lang="en-US" dirty="0"/>
              <a:t>of the National Investigation Task Team (NITT) </a:t>
            </a:r>
            <a:r>
              <a:rPr lang="en-US" b="1" dirty="0"/>
              <a:t>was tasked to fully investigate</a:t>
            </a:r>
            <a:r>
              <a:rPr lang="en-US" dirty="0"/>
              <a:t> the source and the extent of the leak, whether the examination in these papers were </a:t>
            </a:r>
            <a:r>
              <a:rPr lang="en-US" b="1" dirty="0"/>
              <a:t>compromised </a:t>
            </a:r>
            <a:r>
              <a:rPr lang="en-US" dirty="0"/>
              <a:t>and to make </a:t>
            </a:r>
            <a:r>
              <a:rPr lang="en-US" b="1" dirty="0"/>
              <a:t>recommendations</a:t>
            </a:r>
            <a:r>
              <a:rPr lang="en-US" dirty="0"/>
              <a:t> on how the </a:t>
            </a:r>
            <a:r>
              <a:rPr lang="en-US" b="1" dirty="0"/>
              <a:t>examination system </a:t>
            </a:r>
            <a:r>
              <a:rPr lang="en-US" dirty="0"/>
              <a:t>can be improved to avoid such </a:t>
            </a:r>
            <a:r>
              <a:rPr lang="en-US" b="1" dirty="0"/>
              <a:t>leakages.</a:t>
            </a:r>
            <a:endParaRPr lang="en-US" sz="800" b="1" dirty="0"/>
          </a:p>
          <a:p>
            <a:pPr algn="just"/>
            <a:r>
              <a:rPr lang="en-US" b="1" dirty="0"/>
              <a:t>The recommendations by NITT </a:t>
            </a:r>
            <a:r>
              <a:rPr lang="en-US" dirty="0"/>
              <a:t>were </a:t>
            </a:r>
            <a:r>
              <a:rPr lang="en-US" b="1" dirty="0"/>
              <a:t>accepted</a:t>
            </a:r>
            <a:r>
              <a:rPr lang="en-US" dirty="0"/>
              <a:t> by Umalusi and the </a:t>
            </a:r>
            <a:r>
              <a:rPr lang="en-US" b="1" dirty="0"/>
              <a:t>investigations</a:t>
            </a:r>
            <a:r>
              <a:rPr lang="en-US" dirty="0"/>
              <a:t> and </a:t>
            </a:r>
            <a:r>
              <a:rPr lang="en-US" b="1" dirty="0"/>
              <a:t>hearings are continuing </a:t>
            </a:r>
            <a:r>
              <a:rPr lang="en-US" dirty="0"/>
              <a:t>to </a:t>
            </a:r>
            <a:r>
              <a:rPr lang="en-US" b="1" dirty="0"/>
              <a:t>ensure</a:t>
            </a:r>
            <a:r>
              <a:rPr lang="en-US" dirty="0"/>
              <a:t> that the learners </a:t>
            </a:r>
            <a:r>
              <a:rPr lang="en-US" b="1" dirty="0"/>
              <a:t>implicated</a:t>
            </a:r>
            <a:r>
              <a:rPr lang="en-US" dirty="0"/>
              <a:t> are penalised appropriately.</a:t>
            </a:r>
            <a:endParaRPr lang="en-US" sz="800" dirty="0"/>
          </a:p>
          <a:p>
            <a:pPr algn="just"/>
            <a:r>
              <a:rPr lang="en-US" b="1" dirty="0"/>
              <a:t>Despite the identified isolated irregularities</a:t>
            </a:r>
            <a:r>
              <a:rPr lang="en-US" dirty="0"/>
              <a:t>, including the group copying and the unprecedented leakages of the </a:t>
            </a:r>
            <a:r>
              <a:rPr lang="en-US" b="1" dirty="0"/>
              <a:t>Mathematics Paper 2 </a:t>
            </a:r>
            <a:r>
              <a:rPr lang="en-US" dirty="0"/>
              <a:t>and </a:t>
            </a:r>
            <a:r>
              <a:rPr lang="en-US" b="1" dirty="0"/>
              <a:t>Physical Sciences Paper 2 </a:t>
            </a:r>
            <a:r>
              <a:rPr lang="en-US" dirty="0"/>
              <a:t>question papers, the DBE was able to manage the conduct and administration of the </a:t>
            </a:r>
            <a:r>
              <a:rPr lang="en-US" b="1" dirty="0"/>
              <a:t>November 2020 NSC examinations without</a:t>
            </a:r>
            <a:r>
              <a:rPr lang="en-US" dirty="0"/>
              <a:t> any </a:t>
            </a:r>
            <a:r>
              <a:rPr lang="en-US" b="1" dirty="0"/>
              <a:t>systemic irregularities </a:t>
            </a:r>
            <a:r>
              <a:rPr lang="en-US" dirty="0"/>
              <a:t>that may have </a:t>
            </a:r>
            <a:r>
              <a:rPr lang="en-US" b="1" dirty="0"/>
              <a:t>compromised </a:t>
            </a:r>
            <a:r>
              <a:rPr lang="en-US" dirty="0"/>
              <a:t>the integrity and the credibility of the examination.</a:t>
            </a:r>
            <a:endParaRPr lang="en-US" sz="800" dirty="0"/>
          </a:p>
          <a:p>
            <a:pPr algn="just"/>
            <a:r>
              <a:rPr lang="en-US" b="1" dirty="0"/>
              <a:t>Umalusi approved </a:t>
            </a:r>
            <a:r>
              <a:rPr lang="en-US" dirty="0"/>
              <a:t>the </a:t>
            </a:r>
            <a:r>
              <a:rPr lang="en-US" b="1" dirty="0"/>
              <a:t>results</a:t>
            </a:r>
            <a:r>
              <a:rPr lang="en-US" dirty="0"/>
              <a:t> of the </a:t>
            </a:r>
            <a:r>
              <a:rPr lang="en-US" b="1" dirty="0"/>
              <a:t>2020 NSC examinations </a:t>
            </a:r>
            <a:r>
              <a:rPr lang="en-US" dirty="0"/>
              <a:t>as </a:t>
            </a:r>
            <a:r>
              <a:rPr lang="en-US" b="1" dirty="0"/>
              <a:t>credible</a:t>
            </a:r>
            <a:r>
              <a:rPr lang="en-US" dirty="0"/>
              <a:t> on Friday, 12 February 2021.</a:t>
            </a:r>
          </a:p>
          <a:p>
            <a:endParaRPr lang="en-ZA" b="1" u="sng"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42022081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C0504D">
                    <a:lumMod val="75000"/>
                  </a:srgbClr>
                </a:solidFill>
              </a:rPr>
              <a:t>PROGRAMME 4 …</a:t>
            </a:r>
            <a:endParaRPr lang="en-US" dirty="0"/>
          </a:p>
        </p:txBody>
      </p:sp>
      <p:sp>
        <p:nvSpPr>
          <p:cNvPr id="3" name="Content Placeholder 2"/>
          <p:cNvSpPr>
            <a:spLocks noGrp="1"/>
          </p:cNvSpPr>
          <p:nvPr>
            <p:ph idx="1"/>
          </p:nvPr>
        </p:nvSpPr>
        <p:spPr/>
        <p:txBody>
          <a:bodyPr>
            <a:normAutofit/>
          </a:bodyPr>
          <a:lstStyle/>
          <a:p>
            <a:pPr marL="0" indent="0" algn="just">
              <a:buNone/>
            </a:pPr>
            <a:r>
              <a:rPr lang="en-US" b="1" u="sng" dirty="0"/>
              <a:t>Public Examinations </a:t>
            </a:r>
          </a:p>
          <a:p>
            <a:pPr algn="just"/>
            <a:r>
              <a:rPr lang="en-ZA" dirty="0"/>
              <a:t>On 1 to 2 January 2021, a two-day </a:t>
            </a:r>
            <a:r>
              <a:rPr lang="en-ZA" b="1" dirty="0"/>
              <a:t>pre-standardisation</a:t>
            </a:r>
            <a:r>
              <a:rPr lang="en-ZA" dirty="0"/>
              <a:t> virtual meeting was </a:t>
            </a:r>
            <a:r>
              <a:rPr lang="en-ZA" b="1" dirty="0"/>
              <a:t>hosted</a:t>
            </a:r>
            <a:r>
              <a:rPr lang="en-ZA" dirty="0"/>
              <a:t> by the DBE involving provincial examination managers to </a:t>
            </a:r>
            <a:r>
              <a:rPr lang="en-ZA" b="1" dirty="0"/>
              <a:t>prepare standardisation </a:t>
            </a:r>
            <a:r>
              <a:rPr lang="en-ZA" dirty="0"/>
              <a:t>proposals that were </a:t>
            </a:r>
            <a:r>
              <a:rPr lang="en-ZA" b="1" dirty="0"/>
              <a:t>presented</a:t>
            </a:r>
            <a:r>
              <a:rPr lang="en-ZA" dirty="0"/>
              <a:t> to Umalusi on 3 January 2021. </a:t>
            </a:r>
            <a:endParaRPr lang="en-ZA" sz="900" dirty="0"/>
          </a:p>
          <a:p>
            <a:pPr algn="just"/>
            <a:r>
              <a:rPr lang="en-ZA" dirty="0"/>
              <a:t>Umalusi hosted the standardisation of the combined 2020 November results on 3 January 2021. </a:t>
            </a:r>
          </a:p>
          <a:p>
            <a:pPr algn="just"/>
            <a:r>
              <a:rPr lang="en-ZA" b="1" dirty="0"/>
              <a:t>The Combined 2020 November Examination Results and Feedback</a:t>
            </a:r>
            <a:r>
              <a:rPr lang="en-ZA" dirty="0"/>
              <a:t>: </a:t>
            </a:r>
            <a:r>
              <a:rPr lang="en-US" dirty="0"/>
              <a:t>Despite the </a:t>
            </a:r>
            <a:r>
              <a:rPr lang="en-US" b="1" dirty="0"/>
              <a:t>challenges</a:t>
            </a:r>
            <a:r>
              <a:rPr lang="en-US" dirty="0"/>
              <a:t> posed by the </a:t>
            </a:r>
            <a:r>
              <a:rPr lang="en-US" b="1" dirty="0"/>
              <a:t>COVID-19 pandemic and against all odds</a:t>
            </a:r>
            <a:r>
              <a:rPr lang="en-US" dirty="0"/>
              <a:t>, the Class of 2020 </a:t>
            </a:r>
            <a:r>
              <a:rPr lang="en-US" b="1" dirty="0"/>
              <a:t>persevered and ensured </a:t>
            </a:r>
            <a:r>
              <a:rPr lang="en-US" dirty="0"/>
              <a:t>that more than 75% of candidates </a:t>
            </a:r>
            <a:r>
              <a:rPr lang="en-US" b="1" dirty="0"/>
              <a:t>attained the NSC</a:t>
            </a:r>
            <a:r>
              <a:rPr lang="en-US" dirty="0"/>
              <a:t>.</a:t>
            </a:r>
            <a:endParaRPr lang="en-ZA" sz="900" dirty="0"/>
          </a:p>
          <a:p>
            <a:pPr algn="just"/>
            <a:r>
              <a:rPr lang="en-ZA" b="1" dirty="0"/>
              <a:t>The combined 2020 November </a:t>
            </a:r>
            <a:r>
              <a:rPr lang="en-ZA" dirty="0"/>
              <a:t>results were </a:t>
            </a:r>
            <a:r>
              <a:rPr lang="en-ZA" b="1" dirty="0"/>
              <a:t>released</a:t>
            </a:r>
            <a:r>
              <a:rPr lang="en-ZA" dirty="0"/>
              <a:t> to candidates on 22 February 2021.</a:t>
            </a:r>
            <a:endParaRPr lang="en-ZA" sz="900" dirty="0"/>
          </a:p>
          <a:p>
            <a:pPr algn="just"/>
            <a:r>
              <a:rPr lang="en-ZA" dirty="0"/>
              <a:t>In order to </a:t>
            </a:r>
            <a:r>
              <a:rPr lang="en-ZA" b="1" dirty="0"/>
              <a:t>adequately consolidate </a:t>
            </a:r>
            <a:r>
              <a:rPr lang="en-ZA" dirty="0"/>
              <a:t>all the data was </a:t>
            </a:r>
            <a:r>
              <a:rPr lang="en-ZA" b="1" dirty="0"/>
              <a:t>presented</a:t>
            </a:r>
            <a:r>
              <a:rPr lang="en-ZA" dirty="0"/>
              <a:t> to the PEDs, the stakeholders in </a:t>
            </a:r>
            <a:r>
              <a:rPr lang="en-ZA" b="1" dirty="0"/>
              <a:t>education</a:t>
            </a:r>
            <a:r>
              <a:rPr lang="en-ZA" dirty="0"/>
              <a:t> and the </a:t>
            </a:r>
            <a:r>
              <a:rPr lang="en-ZA" b="1" dirty="0"/>
              <a:t>media</a:t>
            </a:r>
            <a:r>
              <a:rPr lang="en-ZA" dirty="0"/>
              <a:t>, four (4) NSC reports and a pamphlet/booklet were </a:t>
            </a:r>
            <a:r>
              <a:rPr lang="en-ZA" b="1" dirty="0"/>
              <a:t>produced</a:t>
            </a:r>
            <a:r>
              <a:rPr lang="en-ZA" dirty="0"/>
              <a:t> and released during the </a:t>
            </a:r>
            <a:r>
              <a:rPr lang="en-ZA" b="1" dirty="0"/>
              <a:t>release</a:t>
            </a:r>
            <a:r>
              <a:rPr lang="en-ZA" dirty="0"/>
              <a:t> of results on 22 February 2021.</a:t>
            </a:r>
            <a:endParaRPr lang="en-ZA" sz="900" dirty="0"/>
          </a:p>
          <a:p>
            <a:pPr algn="just"/>
            <a:r>
              <a:rPr lang="en-ZA" dirty="0"/>
              <a:t>All four (4) NSC reports for the </a:t>
            </a:r>
            <a:r>
              <a:rPr lang="en-ZA" b="1" dirty="0"/>
              <a:t>November 2020 examinations </a:t>
            </a:r>
            <a:r>
              <a:rPr lang="en-ZA" dirty="0"/>
              <a:t>were </a:t>
            </a:r>
            <a:r>
              <a:rPr lang="en-ZA" b="1" dirty="0"/>
              <a:t>uploaded</a:t>
            </a:r>
            <a:r>
              <a:rPr lang="en-ZA" dirty="0"/>
              <a:t> on the DBE website.</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20718771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4285-E137-4753-BBE5-79406E010DDF}"/>
              </a:ext>
            </a:extLst>
          </p:cNvPr>
          <p:cNvSpPr>
            <a:spLocks noGrp="1"/>
          </p:cNvSpPr>
          <p:nvPr>
            <p:ph type="title"/>
          </p:nvPr>
        </p:nvSpPr>
        <p:spPr/>
        <p:txBody>
          <a:bodyPr/>
          <a:lstStyle/>
          <a:p>
            <a:r>
              <a:rPr lang="en-ZA" dirty="0">
                <a:solidFill>
                  <a:srgbClr val="C0504D">
                    <a:lumMod val="75000"/>
                  </a:srgbClr>
                </a:solidFill>
              </a:rPr>
              <a:t>PROGRAMME 4 …</a:t>
            </a:r>
            <a:endParaRPr lang="en-ZA" dirty="0"/>
          </a:p>
        </p:txBody>
      </p:sp>
      <p:sp>
        <p:nvSpPr>
          <p:cNvPr id="3" name="Content Placeholder 2">
            <a:extLst>
              <a:ext uri="{FF2B5EF4-FFF2-40B4-BE49-F238E27FC236}">
                <a16:creationId xmlns:a16="http://schemas.microsoft.com/office/drawing/2014/main" id="{EE648BC2-F010-4F56-92AC-6FCD12FC6102}"/>
              </a:ext>
            </a:extLst>
          </p:cNvPr>
          <p:cNvSpPr>
            <a:spLocks noGrp="1"/>
          </p:cNvSpPr>
          <p:nvPr>
            <p:ph idx="1"/>
          </p:nvPr>
        </p:nvSpPr>
        <p:spPr>
          <a:xfrm>
            <a:off x="251520" y="1023813"/>
            <a:ext cx="8712968" cy="5217444"/>
          </a:xfrm>
        </p:spPr>
        <p:txBody>
          <a:bodyPr>
            <a:noAutofit/>
          </a:bodyPr>
          <a:lstStyle/>
          <a:p>
            <a:pPr marL="0" indent="0" algn="just">
              <a:spcAft>
                <a:spcPts val="1000"/>
              </a:spcAft>
              <a:buNone/>
            </a:pPr>
            <a:r>
              <a:rPr lang="en-ZA" b="1" u="sng" dirty="0">
                <a:effectLst/>
                <a:ea typeface="Times New Roman" panose="02020603050405020304" pitchFamily="18" charset="0"/>
                <a:cs typeface="Times New Roman" panose="02020603050405020304" pitchFamily="18" charset="0"/>
              </a:rPr>
              <a:t>Systems Administration</a:t>
            </a:r>
          </a:p>
          <a:p>
            <a:pPr algn="just">
              <a:spcAft>
                <a:spcPts val="1000"/>
              </a:spcAft>
            </a:pPr>
            <a:r>
              <a:rPr lang="en-ZA" b="1" dirty="0">
                <a:cs typeface="Arial" panose="020B0604020202020204" pitchFamily="34" charset="0"/>
              </a:rPr>
              <a:t>Registration for the June 2021 Examination</a:t>
            </a:r>
            <a:r>
              <a:rPr lang="en-ZA" dirty="0">
                <a:effectLst/>
                <a:ea typeface="Times New Roman" panose="02020603050405020304" pitchFamily="18" charset="0"/>
                <a:cs typeface="Arial" panose="020B0604020202020204" pitchFamily="34" charset="0"/>
              </a:rPr>
              <a:t>: The registration of the candidates is completed. </a:t>
            </a:r>
          </a:p>
          <a:p>
            <a:pPr algn="just">
              <a:spcAft>
                <a:spcPts val="1000"/>
              </a:spcAft>
            </a:pPr>
            <a:r>
              <a:rPr lang="en-ZA" b="1" dirty="0">
                <a:effectLst/>
                <a:ea typeface="Times New Roman" panose="02020603050405020304" pitchFamily="18" charset="0"/>
                <a:cs typeface="Arial" panose="020B0604020202020204" pitchFamily="34" charset="0"/>
              </a:rPr>
              <a:t>The online and manual registration </a:t>
            </a:r>
            <a:r>
              <a:rPr lang="en-ZA" dirty="0">
                <a:effectLst/>
                <a:ea typeface="Times New Roman" panose="02020603050405020304" pitchFamily="18" charset="0"/>
                <a:cs typeface="Arial" panose="020B0604020202020204" pitchFamily="34" charset="0"/>
              </a:rPr>
              <a:t>of the June 2020 SC candidates has been completed. </a:t>
            </a:r>
          </a:p>
          <a:p>
            <a:pPr algn="just">
              <a:spcAft>
                <a:spcPts val="1000"/>
              </a:spcAft>
            </a:pPr>
            <a:r>
              <a:rPr lang="en-ZA" b="1" dirty="0">
                <a:cs typeface="Arial" panose="020B0604020202020204" pitchFamily="34" charset="0"/>
              </a:rPr>
              <a:t>Registration for the November 2021 Examination</a:t>
            </a:r>
            <a:r>
              <a:rPr lang="en-ZA" dirty="0">
                <a:ea typeface="Times New Roman" panose="02020603050405020304" pitchFamily="18" charset="0"/>
                <a:cs typeface="Arial" panose="020B0604020202020204" pitchFamily="34" charset="0"/>
              </a:rPr>
              <a:t>: The registration of the candidates is completed.  </a:t>
            </a:r>
            <a:endParaRPr lang="en-ZA" b="1" dirty="0">
              <a:ea typeface="Times New Roman" panose="02020603050405020304" pitchFamily="18" charset="0"/>
              <a:cs typeface="Arial" panose="020B0604020202020204" pitchFamily="34" charset="0"/>
            </a:endParaRPr>
          </a:p>
          <a:p>
            <a:pPr algn="just">
              <a:spcAft>
                <a:spcPts val="1000"/>
              </a:spcAft>
            </a:pPr>
            <a:r>
              <a:rPr lang="en-ZA" b="1" dirty="0">
                <a:effectLst/>
                <a:ea typeface="Times New Roman" panose="02020603050405020304" pitchFamily="18" charset="0"/>
                <a:cs typeface="Arial" panose="020B0604020202020204" pitchFamily="34" charset="0"/>
              </a:rPr>
              <a:t>Data provisioning</a:t>
            </a:r>
            <a:r>
              <a:rPr lang="en-ZA" dirty="0">
                <a:effectLst/>
                <a:ea typeface="Times New Roman" panose="02020603050405020304" pitchFamily="18" charset="0"/>
                <a:cs typeface="Arial" panose="020B0604020202020204" pitchFamily="34" charset="0"/>
              </a:rPr>
              <a:t>: All requests for data have been attended. </a:t>
            </a:r>
            <a:r>
              <a:rPr lang="en-ZA" b="1" dirty="0">
                <a:effectLst/>
                <a:ea typeface="Times New Roman" panose="02020603050405020304" pitchFamily="18" charset="0"/>
                <a:cs typeface="Arial" panose="020B0604020202020204" pitchFamily="34" charset="0"/>
              </a:rPr>
              <a:t>System development </a:t>
            </a:r>
            <a:r>
              <a:rPr lang="en-ZA" b="1" dirty="0">
                <a:cs typeface="Arial" panose="020B0604020202020204" pitchFamily="34" charset="0"/>
              </a:rPr>
              <a:t>and Enhancements</a:t>
            </a:r>
            <a:r>
              <a:rPr lang="en-ZA" dirty="0">
                <a:effectLst/>
                <a:ea typeface="Times New Roman" panose="02020603050405020304" pitchFamily="18" charset="0"/>
                <a:cs typeface="Arial" panose="020B0604020202020204" pitchFamily="34" charset="0"/>
              </a:rPr>
              <a:t>: </a:t>
            </a:r>
            <a:r>
              <a:rPr lang="en-ZA" b="1" dirty="0">
                <a:effectLst/>
                <a:ea typeface="Times New Roman" panose="02020603050405020304" pitchFamily="18" charset="0"/>
                <a:cs typeface="Arial" panose="020B0604020202020204" pitchFamily="34" charset="0"/>
              </a:rPr>
              <a:t>Development and enhancements </a:t>
            </a:r>
            <a:r>
              <a:rPr lang="en-ZA" dirty="0">
                <a:effectLst/>
                <a:ea typeface="Times New Roman" panose="02020603050405020304" pitchFamily="18" charset="0"/>
                <a:cs typeface="Arial" panose="020B0604020202020204" pitchFamily="34" charset="0"/>
              </a:rPr>
              <a:t>is an ongoing process for all the different examination systems. </a:t>
            </a:r>
          </a:p>
          <a:p>
            <a:pPr algn="just">
              <a:spcAft>
                <a:spcPts val="1000"/>
              </a:spcAft>
            </a:pPr>
            <a:r>
              <a:rPr lang="en-ZA" b="1" dirty="0">
                <a:effectLst/>
                <a:ea typeface="Times New Roman" panose="02020603050405020304" pitchFamily="18" charset="0"/>
                <a:cs typeface="Arial" panose="020B0604020202020204" pitchFamily="34" charset="0"/>
              </a:rPr>
              <a:t>New Systems: </a:t>
            </a:r>
            <a:r>
              <a:rPr lang="en-ZA" dirty="0">
                <a:effectLst/>
                <a:ea typeface="Times New Roman" panose="02020603050405020304" pitchFamily="18" charset="0"/>
                <a:cs typeface="Arial" panose="020B0604020202020204" pitchFamily="34" charset="0"/>
              </a:rPr>
              <a:t>Business Intelligence is integrated into the Examination system. </a:t>
            </a:r>
            <a:r>
              <a:rPr lang="en-ZA" dirty="0">
                <a:solidFill>
                  <a:srgbClr val="000000"/>
                </a:solidFill>
                <a:effectLst/>
                <a:ea typeface="Times New Roman" panose="02020603050405020304" pitchFamily="18" charset="0"/>
                <a:cs typeface="Arial" panose="020B0604020202020204" pitchFamily="34" charset="0"/>
              </a:rPr>
              <a:t>The online </a:t>
            </a:r>
            <a:r>
              <a:rPr lang="en-ZA" b="1" dirty="0">
                <a:solidFill>
                  <a:srgbClr val="000000"/>
                </a:solidFill>
                <a:effectLst/>
                <a:ea typeface="Times New Roman" panose="02020603050405020304" pitchFamily="18" charset="0"/>
                <a:cs typeface="Arial" panose="020B0604020202020204" pitchFamily="34" charset="0"/>
              </a:rPr>
              <a:t>Re-issue of Certificates </a:t>
            </a:r>
            <a:r>
              <a:rPr lang="en-ZA" dirty="0">
                <a:solidFill>
                  <a:srgbClr val="000000"/>
                </a:solidFill>
                <a:effectLst/>
                <a:ea typeface="Times New Roman" panose="02020603050405020304" pitchFamily="18" charset="0"/>
                <a:cs typeface="Arial" panose="020B0604020202020204" pitchFamily="34" charset="0"/>
              </a:rPr>
              <a:t>is well in process at DBE and candidates are applying online. </a:t>
            </a:r>
            <a:endParaRPr lang="en-ZA" dirty="0">
              <a:effectLst/>
              <a:ea typeface="Times New Roman" panose="02020603050405020304" pitchFamily="18" charset="0"/>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AA2A9642-C64C-4F21-BA15-0495E9880D4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7216119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solidFill>
                  <a:srgbClr val="C0504D">
                    <a:lumMod val="75000"/>
                  </a:srgbClr>
                </a:solidFill>
              </a:rPr>
              <a:t>PROGRAMME 4 …</a:t>
            </a:r>
            <a:endParaRPr lang="en-ZA" sz="28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ZA" b="1" u="sng" dirty="0"/>
              <a:t>National Assessment </a:t>
            </a:r>
          </a:p>
          <a:p>
            <a:r>
              <a:rPr lang="en-ZA" b="1" dirty="0"/>
              <a:t>The development of test items </a:t>
            </a:r>
            <a:r>
              <a:rPr lang="en-ZA" dirty="0"/>
              <a:t>for diagnostic testlets and manuals were </a:t>
            </a:r>
            <a:r>
              <a:rPr lang="en-ZA" b="1" dirty="0"/>
              <a:t>completed.</a:t>
            </a:r>
          </a:p>
          <a:p>
            <a:r>
              <a:rPr lang="en-ZA" b="1" dirty="0"/>
              <a:t>The Trends in International Mathematics and Science Study (TIMSS) 2019 </a:t>
            </a:r>
            <a:r>
              <a:rPr lang="en-ZA" dirty="0"/>
              <a:t>highlights report on Grades 9 and 5 Mathematics and Science </a:t>
            </a:r>
            <a:r>
              <a:rPr lang="en-ZA" b="1" dirty="0"/>
              <a:t>was finalised and uploaded onto the DBE website.</a:t>
            </a:r>
          </a:p>
          <a:p>
            <a:r>
              <a:rPr lang="en-ZA" b="1" dirty="0"/>
              <a:t>Further dissemination of </a:t>
            </a:r>
            <a:r>
              <a:rPr lang="en-ZA" dirty="0"/>
              <a:t>results to district officials and school principals </a:t>
            </a:r>
            <a:r>
              <a:rPr lang="en-ZA" b="1" dirty="0"/>
              <a:t>was achieved through the Director-General roadshows. </a:t>
            </a:r>
          </a:p>
          <a:p>
            <a:r>
              <a:rPr lang="en-ZA" b="1" dirty="0"/>
              <a:t>Preparations for the 2021 Early Learning National Assessment (ELNA) was </a:t>
            </a:r>
            <a:r>
              <a:rPr lang="en-ZA" dirty="0"/>
              <a:t>finalised for administration in May 2021.</a:t>
            </a:r>
          </a:p>
          <a:p>
            <a:r>
              <a:rPr lang="en-ZA" b="1" dirty="0"/>
              <a:t>Preparations for the administration of Progress in international Reading Literacy Study (PIRLS) 2021 study was finalised with the appointed </a:t>
            </a:r>
            <a:r>
              <a:rPr lang="en-ZA" dirty="0"/>
              <a:t>service provider for administration in August 2021.</a:t>
            </a:r>
          </a:p>
          <a:p>
            <a:r>
              <a:rPr lang="en-ZA" b="1" dirty="0"/>
              <a:t>Systemic evaluation </a:t>
            </a:r>
            <a:r>
              <a:rPr lang="en-ZA" dirty="0"/>
              <a:t>tools were externally audited. A conceptual </a:t>
            </a:r>
            <a:r>
              <a:rPr lang="en-ZA" b="1" dirty="0"/>
              <a:t>framework and a </a:t>
            </a:r>
            <a:r>
              <a:rPr lang="en-ZA" dirty="0"/>
              <a:t>technical standards </a:t>
            </a:r>
            <a:r>
              <a:rPr lang="en-ZA" b="1" dirty="0"/>
              <a:t>document was finalised. </a:t>
            </a:r>
          </a:p>
          <a:p>
            <a:pPr marL="0" indent="0">
              <a:buNone/>
            </a:pPr>
            <a:r>
              <a:rPr lang="en-ZA" b="1" u="sng" dirty="0"/>
              <a:t>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val="1932307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623bccf8-75da-4f45-b5da-6630aa074421.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82565</TotalTime>
  <Words>16500</Words>
  <Application>Microsoft Office PowerPoint</Application>
  <PresentationFormat>On-screen Show (4:3)</PresentationFormat>
  <Paragraphs>2987</Paragraphs>
  <Slides>125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Arial</vt:lpstr>
      <vt:lpstr>Calibri</vt:lpstr>
      <vt:lpstr>Century Gothic</vt:lpstr>
      <vt:lpstr>Courier New</vt:lpstr>
      <vt:lpstr>Times New Roman</vt:lpstr>
      <vt:lpstr>Wingdings</vt:lpstr>
      <vt:lpstr>New DBE Presentation template</vt:lpstr>
      <vt:lpstr> FOURTH QUARTER PERFORMANCE OF THE DEPARTMENT OF BASIC EDUCATION IN MEETING ITS PRE-DETERMINED OBJECTIVES FOR 2020/21 </vt:lpstr>
      <vt:lpstr>PRESENTATION OUTLINE </vt:lpstr>
      <vt:lpstr>PURPOSE</vt:lpstr>
      <vt:lpstr>PART A</vt:lpstr>
      <vt:lpstr>MAJOR HIGHLIGHTS…</vt:lpstr>
      <vt:lpstr>MAJOR HIGHLIGHTS…</vt:lpstr>
      <vt:lpstr>PROGRAMMES OF THE DEPARTMENT OF BASIC EDUCATION (DBE)</vt:lpstr>
      <vt:lpstr>2020/21 Q4  STATUS BAR FOR INDICATORS</vt:lpstr>
      <vt:lpstr>PIE CHART STATUS</vt:lpstr>
      <vt:lpstr>PROGRAMME 1: ADMINISTRATION</vt:lpstr>
      <vt:lpstr>PROGRAMME 1 INDICATORS</vt:lpstr>
      <vt:lpstr>PROGRAMME 1 INDICATORS</vt:lpstr>
      <vt:lpstr>PROGRAMME 1 INDICATORS</vt:lpstr>
      <vt:lpstr>PROGRAMME 1</vt:lpstr>
      <vt:lpstr>PROGRAMME 1 …</vt:lpstr>
      <vt:lpstr>PROGRAMME 1 …</vt:lpstr>
      <vt:lpstr>PROGRAMME 1 …</vt:lpstr>
      <vt:lpstr>PROGRAMME 1 …</vt:lpstr>
      <vt:lpstr>PROGRAMME 1 …</vt:lpstr>
      <vt:lpstr>PROGRAMME 1 …    </vt:lpstr>
      <vt:lpstr>PROGRAMME 1 …</vt:lpstr>
      <vt:lpstr>PROGRAMME 2: CURRICULUM POLICY, SUPPORT AND MONITORING</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 INDICATORS</vt:lpstr>
      <vt:lpstr>PROGRAMME 2…</vt:lpstr>
      <vt:lpstr>PROGRAMME 2 …</vt:lpstr>
      <vt:lpstr>PROGRAMME 2</vt:lpstr>
      <vt:lpstr>PROGRAMME 2</vt:lpstr>
      <vt:lpstr>PROGRAMME 2</vt:lpstr>
      <vt:lpstr>PROGRAMME 2 …</vt:lpstr>
      <vt:lpstr>PROGRAMME 2 …</vt:lpstr>
      <vt:lpstr>PROGRAMME 2: GRADES R-9 WORKBOOKS  (VOLUME 1)</vt:lpstr>
      <vt:lpstr>PROGRAMME 2: GRADES R-9 WORKBOOKS (VOLUME 2) </vt:lpstr>
      <vt:lpstr>PROGRAMME 2 …</vt:lpstr>
      <vt:lpstr>PROGRAMME 2…</vt:lpstr>
      <vt:lpstr>PROGRAMME 2…</vt:lpstr>
      <vt:lpstr>PROGRAMME 3: TEACHERS, EDUCATION HUMAN RESOURCES AND INSTITUTIONAL DEVELOPMENT </vt:lpstr>
      <vt:lpstr>PROGRAMME 3 INDICATORS</vt:lpstr>
      <vt:lpstr>PROGRAMME 3 INDICATORS</vt:lpstr>
      <vt:lpstr>PROGRAMME 3 INDICATORS</vt:lpstr>
      <vt:lpstr>PROGRAMME 3 INDICATORS</vt:lpstr>
      <vt:lpstr>PROGRAMME 3 INDICATORS</vt:lpstr>
      <vt:lpstr>PROGRAMME 3 INDICATORS</vt:lpstr>
      <vt:lpstr>PROGRAMME 3 INDICATORS</vt:lpstr>
      <vt:lpstr>PROGRAMME 3 INDICATORS</vt:lpstr>
      <vt:lpstr>PROGRAMME 3 …</vt:lpstr>
      <vt:lpstr>PROGRAMME 3 …</vt:lpstr>
      <vt:lpstr>PROGRAMME 3 …</vt:lpstr>
      <vt:lpstr>PROGRAMME 3 …</vt:lpstr>
      <vt:lpstr>PROGRAMME 3 …</vt:lpstr>
      <vt:lpstr>PROGRAMME 3 …</vt:lpstr>
      <vt:lpstr>PROGRAMME 3 … </vt:lpstr>
      <vt:lpstr>PROGRAMME 3</vt:lpstr>
      <vt:lpstr>PROGRAMME 4: PLANNING, INFORMATION AND ASSESSMENT</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INDICATORS</vt:lpstr>
      <vt:lpstr>PROGRAMME 4 ... </vt:lpstr>
      <vt:lpstr>PROGRAMME 4 …</vt:lpstr>
      <vt:lpstr>PROGRAMME 4 …</vt:lpstr>
      <vt:lpstr>PROGRAMME 4… </vt:lpstr>
      <vt:lpstr>PROGRAMME 4 …</vt:lpstr>
      <vt:lpstr>PROGRAMME 4 …</vt:lpstr>
      <vt:lpstr>PROGRAMME 4 …</vt:lpstr>
      <vt:lpstr>PROGRAMME 4 …</vt:lpstr>
      <vt:lpstr>PROGRAMME 4 …</vt:lpstr>
      <vt:lpstr>PROGRAMME 4 …</vt:lpstr>
      <vt:lpstr>PROGRAMME 4 …</vt:lpstr>
      <vt:lpstr>PROGRAMME 4 …</vt:lpstr>
      <vt:lpstr>PROGRAMME 4 …</vt:lpstr>
      <vt:lpstr>PROGRAMME 4 …</vt:lpstr>
      <vt:lpstr>PROGRAMME 5: EDUCATIONAL ENRICHMENT SERVICES </vt:lpstr>
      <vt:lpstr>PROGRAMME 5 INDICATORS</vt:lpstr>
      <vt:lpstr>PROGRAMME 5 INDICATORS</vt:lpstr>
      <vt:lpstr>PROGRAMME 5 INDICATORS</vt:lpstr>
      <vt:lpstr>PROGRAMME 5…</vt:lpstr>
      <vt:lpstr>PROGRAMME 5…</vt:lpstr>
      <vt:lpstr>PROGRAMME 5 …</vt:lpstr>
      <vt:lpstr>PROGRAMME 5 …</vt:lpstr>
      <vt:lpstr>VOTE 16: BASIC EDUCATION</vt:lpstr>
      <vt:lpstr>QUARTER 4  PRESENTATION TO STANDING COMMITTEE ON APPROPARIATION FOR 2020/21 FINANCIAL YEAR</vt:lpstr>
      <vt:lpstr> EXPENDITURE  PER PROGRAMMES FOR 2020/21</vt:lpstr>
      <vt:lpstr>REASONS FOR VARIANCES</vt:lpstr>
      <vt:lpstr>REASONS FOR VARIANCES  </vt:lpstr>
      <vt:lpstr>REASONS FOR VARIANCES  </vt:lpstr>
      <vt:lpstr>REASONS FOR VARIANCES </vt:lpstr>
      <vt:lpstr>REASONS FOR VARIANCES </vt:lpstr>
      <vt:lpstr>REASONS FOR VARIANCES </vt:lpstr>
      <vt:lpstr>REASONS FOR VARIANCES </vt:lpstr>
      <vt:lpstr>REASONS FOR VARIANCES </vt:lpstr>
      <vt:lpstr>REASONS FOR VARIANCES </vt:lpstr>
      <vt:lpstr>DETAILS OF TRANSFERS AGAINST ACTUAL  EXPENDITURE FOR THE 2020/21 FINANCIAL YEAR </vt:lpstr>
      <vt:lpstr>EXPENDITURE ON ASIDI MARCH 2021</vt:lpstr>
      <vt:lpstr>REASONS FOR VARIANCES </vt:lpstr>
      <vt:lpstr> EXPENDITURE ON CONDITIONAL GRANTS FOR   MARCH 2021</vt:lpstr>
      <vt:lpstr>REASONS FOR VARIANCES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4</dc:title>
  <dc:creator>Mahanya.O</dc:creator>
  <cp:lastModifiedBy>Llewellyn Brown</cp:lastModifiedBy>
  <cp:revision>3908</cp:revision>
  <cp:lastPrinted>2021-05-05T06:59:32Z</cp:lastPrinted>
  <dcterms:created xsi:type="dcterms:W3CDTF">2016-10-31T13:44:57Z</dcterms:created>
  <dcterms:modified xsi:type="dcterms:W3CDTF">2021-08-19T13:42:40Z</dcterms:modified>
</cp:coreProperties>
</file>