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1" r:id="rId2"/>
  </p:sldMasterIdLst>
  <p:notesMasterIdLst>
    <p:notesMasterId r:id="rId29"/>
  </p:notesMasterIdLst>
  <p:handoutMasterIdLst>
    <p:handoutMasterId r:id="rId30"/>
  </p:handoutMasterIdLst>
  <p:sldIdLst>
    <p:sldId id="256" r:id="rId3"/>
    <p:sldId id="294" r:id="rId4"/>
    <p:sldId id="310" r:id="rId5"/>
    <p:sldId id="295" r:id="rId6"/>
    <p:sldId id="309" r:id="rId7"/>
    <p:sldId id="311" r:id="rId8"/>
    <p:sldId id="297" r:id="rId9"/>
    <p:sldId id="296" r:id="rId10"/>
    <p:sldId id="312" r:id="rId11"/>
    <p:sldId id="313" r:id="rId12"/>
    <p:sldId id="314" r:id="rId13"/>
    <p:sldId id="315" r:id="rId14"/>
    <p:sldId id="298" r:id="rId15"/>
    <p:sldId id="316" r:id="rId16"/>
    <p:sldId id="317" r:id="rId17"/>
    <p:sldId id="299" r:id="rId18"/>
    <p:sldId id="301" r:id="rId19"/>
    <p:sldId id="300" r:id="rId20"/>
    <p:sldId id="303" r:id="rId21"/>
    <p:sldId id="302" r:id="rId22"/>
    <p:sldId id="304" r:id="rId23"/>
    <p:sldId id="305" r:id="rId24"/>
    <p:sldId id="306" r:id="rId25"/>
    <p:sldId id="307" r:id="rId26"/>
    <p:sldId id="308" r:id="rId27"/>
    <p:sldId id="285" r:id="rId2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532" y="-102"/>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B5B3E96-510A-4CE8-A11B-31CBD2FA4C0D}" type="datetimeFigureOut">
              <a:rPr lang="en-US" smtClean="0"/>
              <a:pPr/>
              <a:t>8/24/2021</a:t>
            </a:fld>
            <a:endParaRPr lang="en-ZA"/>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37A12ED-F32A-47F0-AB5B-DA049A49CEC4}" type="slidenum">
              <a:rPr lang="en-ZA" smtClean="0"/>
              <a:pPr/>
              <a:t>‹#›</a:t>
            </a:fld>
            <a:endParaRPr lang="en-ZA"/>
          </a:p>
        </p:txBody>
      </p:sp>
    </p:spTree>
    <p:extLst>
      <p:ext uri="{BB962C8B-B14F-4D97-AF65-F5344CB8AC3E}">
        <p14:creationId xmlns:p14="http://schemas.microsoft.com/office/powerpoint/2010/main" xmlns=""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EB90656-425C-4BD6-8B59-937B71857D80}" type="datetimeFigureOut">
              <a:rPr lang="en-US" smtClean="0"/>
              <a:pPr/>
              <a:t>8/24/2021</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D4EA3F3-7F60-4372-AD96-0BFBCD79137E}" type="slidenum">
              <a:rPr lang="en-ZA" smtClean="0"/>
              <a:pPr/>
              <a:t>‹#›</a:t>
            </a:fld>
            <a:endParaRPr lang="en-ZA"/>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
          </p:nvPr>
        </p:nvSpPr>
        <p:spPr/>
        <p:txBody>
          <a:bodyPr/>
          <a:lstStyle/>
          <a:p>
            <a:fld id="{EBEE3E2F-D466-4AF1-81BB-B312E7CAA156}" type="datetime1">
              <a:rPr lang="en-US" smtClean="0"/>
              <a:pPr/>
              <a:t>8/24/2021</a:t>
            </a:fld>
            <a:endParaRPr lang="en-ZA"/>
          </a:p>
        </p:txBody>
      </p:sp>
      <p:sp>
        <p:nvSpPr>
          <p:cNvPr id="5" name="Footer Placeholder 4"/>
          <p:cNvSpPr>
            <a:spLocks noGrp="1"/>
          </p:cNvSpPr>
          <p:nvPr>
            <p:ph type="ftr" sz="quarter" idx="4"/>
          </p:nvPr>
        </p:nvSpPr>
        <p:spPr/>
        <p:txBody>
          <a:bodyPr/>
          <a:lstStyle/>
          <a:p>
            <a:endParaRPr lang="en-ZA"/>
          </a:p>
        </p:txBody>
      </p:sp>
      <p:sp>
        <p:nvSpPr>
          <p:cNvPr id="6" name="Slide Number Placeholder 5"/>
          <p:cNvSpPr>
            <a:spLocks noGrp="1"/>
          </p:cNvSpPr>
          <p:nvPr>
            <p:ph type="sldNum" sz="quarter" idx="5"/>
          </p:nvPr>
        </p:nvSpPr>
        <p:spPr/>
        <p:txBody>
          <a:bodyPr/>
          <a:lstStyle/>
          <a:p>
            <a:fld id="{BD4EA3F3-7F60-4372-AD96-0BFBCD79137E}" type="slidenum">
              <a:rPr lang="en-ZA" smtClean="0"/>
              <a:pPr/>
              <a:t>1</a:t>
            </a:fld>
            <a:endParaRPr lang="en-ZA"/>
          </a:p>
        </p:txBody>
      </p:sp>
    </p:spTree>
    <p:extLst>
      <p:ext uri="{BB962C8B-B14F-4D97-AF65-F5344CB8AC3E}">
        <p14:creationId xmlns:p14="http://schemas.microsoft.com/office/powerpoint/2010/main" xmlns="" val="2616698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10</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3192003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11</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1921722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12</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1804602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13</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2859059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14</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8112800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15</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3405514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16</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33207517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17</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3065434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18</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29484679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19</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1908653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2</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31045555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20</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2915430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21</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11582582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22</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32221162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23</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32274423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24</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14381376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25</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40908526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26</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3</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1867814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4</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2010373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5</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3837831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6</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29795574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7</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754700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8</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3545138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9</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xmlns="" val="34405040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90664"/>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Logo - NDP - Full colour.jpg"/>
          <p:cNvPicPr>
            <a:picLocks noChangeAspect="1"/>
          </p:cNvPicPr>
          <p:nvPr userDrawn="1"/>
        </p:nvPicPr>
        <p:blipFill>
          <a:blip r:embed="rId6" cstate="print"/>
          <a:stretch>
            <a:fillRect/>
          </a:stretch>
        </p:blipFill>
        <p:spPr>
          <a:xfrm>
            <a:off x="7786710" y="5857892"/>
            <a:ext cx="1130416" cy="107157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2" descr="Logo - NDP - Full colour.jpg"/>
          <p:cNvPicPr>
            <a:picLocks noChangeAspect="1"/>
          </p:cNvPicPr>
          <p:nvPr userDrawn="1"/>
        </p:nvPicPr>
        <p:blipFill>
          <a:blip r:embed="rId2" cstate="print"/>
          <a:stretch>
            <a:fillRect/>
          </a:stretch>
        </p:blipFill>
        <p:spPr>
          <a:xfrm>
            <a:off x="7786710" y="5857892"/>
            <a:ext cx="1130416" cy="107157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9DE21-5DAA-4204-B423-28510684095B}"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NDOH Logo.jpg"/>
          <p:cNvPicPr>
            <a:picLocks noChangeAspect="1"/>
          </p:cNvPicPr>
          <p:nvPr userDrawn="1"/>
        </p:nvPicPr>
        <p:blipFill>
          <a:blip r:embed="rId3" cstate="print"/>
          <a:stretch>
            <a:fillRect/>
          </a:stretch>
        </p:blipFill>
        <p:spPr>
          <a:xfrm>
            <a:off x="152400" y="5867400"/>
            <a:ext cx="2286000" cy="824484"/>
          </a:xfrm>
          <a:prstGeom prst="rect">
            <a:avLst/>
          </a:prstGeom>
        </p:spPr>
      </p:pic>
      <p:pic>
        <p:nvPicPr>
          <p:cNvPr id="9" name="Picture 11"/>
          <p:cNvPicPr>
            <a:picLocks noChangeAspect="1" noChangeArrowheads="1"/>
          </p:cNvPicPr>
          <p:nvPr userDrawn="1"/>
        </p:nvPicPr>
        <p:blipFill>
          <a:blip r:embed="rId4" cstate="print"/>
          <a:srcRect r="26000"/>
          <a:stretch>
            <a:fillRect/>
          </a:stretch>
        </p:blipFill>
        <p:spPr bwMode="auto">
          <a:xfrm>
            <a:off x="7341870" y="1"/>
            <a:ext cx="1184147" cy="1066799"/>
          </a:xfrm>
          <a:prstGeom prst="rect">
            <a:avLst/>
          </a:prstGeom>
          <a:noFill/>
          <a:ln w="9525">
            <a:noFill/>
            <a:miter lim="800000"/>
            <a:headEnd/>
            <a:tailEnd/>
          </a:ln>
          <a:effectLst/>
        </p:spPr>
      </p:pic>
      <p:pic>
        <p:nvPicPr>
          <p:cNvPr id="5" name="Picture 4" descr="Logo - NDP - Full colour.jpg"/>
          <p:cNvPicPr>
            <a:picLocks noChangeAspect="1"/>
          </p:cNvPicPr>
          <p:nvPr userDrawn="1"/>
        </p:nvPicPr>
        <p:blipFill>
          <a:blip r:embed="rId5" cstate="print"/>
          <a:stretch>
            <a:fillRect/>
          </a:stretch>
        </p:blipFill>
        <p:spPr>
          <a:xfrm>
            <a:off x="7786710" y="5857892"/>
            <a:ext cx="1130416" cy="1071570"/>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apps.who.int/iris/bitstream/handle/10665/42783/9241546271.pdf;jsessionid=4D54CCFC2DFD415874EA9A1F1BAE14A1?sequence=1"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4600" y="1340768"/>
            <a:ext cx="5791200" cy="1107996"/>
          </a:xfrm>
          <a:prstGeom prst="rect">
            <a:avLst/>
          </a:prstGeom>
          <a:noFill/>
        </p:spPr>
        <p:txBody>
          <a:bodyPr wrap="square" rtlCol="0">
            <a:spAutoFit/>
          </a:bodyPr>
          <a:lstStyle/>
          <a:p>
            <a:pPr algn="just"/>
            <a:r>
              <a:rPr lang="en-ZA" sz="2200" b="1" dirty="0" smtClean="0">
                <a:solidFill>
                  <a:schemeClr val="bg1">
                    <a:lumMod val="50000"/>
                  </a:schemeClr>
                </a:solidFill>
                <a:latin typeface="Arial" pitchFamily="34" charset="0"/>
                <a:cs typeface="Arial" pitchFamily="34" charset="0"/>
              </a:rPr>
              <a:t>UPDATED PRESENTATION </a:t>
            </a:r>
            <a:r>
              <a:rPr lang="en-ZA" sz="2200" b="1" dirty="0">
                <a:solidFill>
                  <a:schemeClr val="bg1">
                    <a:lumMod val="50000"/>
                  </a:schemeClr>
                </a:solidFill>
                <a:latin typeface="Arial" pitchFamily="34" charset="0"/>
                <a:cs typeface="Arial" pitchFamily="34" charset="0"/>
              </a:rPr>
              <a:t>TO THE </a:t>
            </a:r>
            <a:r>
              <a:rPr lang="en-ZA" sz="2200" b="1" dirty="0" smtClean="0">
                <a:solidFill>
                  <a:schemeClr val="bg1">
                    <a:lumMod val="50000"/>
                  </a:schemeClr>
                </a:solidFill>
                <a:latin typeface="Arial" pitchFamily="34" charset="0"/>
                <a:cs typeface="Arial" pitchFamily="34" charset="0"/>
              </a:rPr>
              <a:t>PORTFOLIO COMMITTEE ON JUSTICE AND CORRECTIONAL SERVICES</a:t>
            </a:r>
            <a:endParaRPr lang="en-US" sz="2200" b="1" dirty="0">
              <a:solidFill>
                <a:schemeClr val="bg1">
                  <a:lumMod val="50000"/>
                </a:schemeClr>
              </a:solidFill>
              <a:latin typeface="Arial" pitchFamily="34" charset="0"/>
              <a:cs typeface="Arial" pitchFamily="34" charset="0"/>
            </a:endParaRPr>
          </a:p>
        </p:txBody>
      </p:sp>
      <p:sp>
        <p:nvSpPr>
          <p:cNvPr id="5" name="TextBox 4"/>
          <p:cNvSpPr txBox="1"/>
          <p:nvPr/>
        </p:nvSpPr>
        <p:spPr>
          <a:xfrm>
            <a:off x="2672828" y="3276600"/>
            <a:ext cx="5791200" cy="400110"/>
          </a:xfrm>
          <a:prstGeom prst="rect">
            <a:avLst/>
          </a:prstGeom>
          <a:noFill/>
        </p:spPr>
        <p:txBody>
          <a:bodyPr wrap="square" rtlCol="0">
            <a:spAutoFit/>
          </a:bodyPr>
          <a:lstStyle/>
          <a:p>
            <a:endParaRPr lang="en-US" sz="2000" dirty="0">
              <a:solidFill>
                <a:schemeClr val="bg1">
                  <a:lumMod val="50000"/>
                </a:schemeClr>
              </a:solidFill>
              <a:latin typeface="Arial" pitchFamily="34" charset="0"/>
              <a:cs typeface="Arial" pitchFamily="34" charset="0"/>
            </a:endParaRPr>
          </a:p>
        </p:txBody>
      </p:sp>
      <p:sp>
        <p:nvSpPr>
          <p:cNvPr id="6" name="TextBox 5"/>
          <p:cNvSpPr txBox="1"/>
          <p:nvPr/>
        </p:nvSpPr>
        <p:spPr>
          <a:xfrm>
            <a:off x="2514600" y="4800600"/>
            <a:ext cx="5791200" cy="400110"/>
          </a:xfrm>
          <a:prstGeom prst="rect">
            <a:avLst/>
          </a:prstGeom>
          <a:noFill/>
        </p:spPr>
        <p:txBody>
          <a:bodyPr wrap="square" rtlCol="0">
            <a:spAutoFit/>
          </a:bodyPr>
          <a:lstStyle/>
          <a:p>
            <a:r>
              <a:rPr lang="en-US" sz="2000" dirty="0">
                <a:solidFill>
                  <a:schemeClr val="bg1">
                    <a:lumMod val="50000"/>
                  </a:schemeClr>
                </a:solidFill>
                <a:latin typeface="Arial" pitchFamily="34" charset="0"/>
                <a:cs typeface="Arial" pitchFamily="34" charset="0"/>
              </a:rPr>
              <a:t>24 AUGUST 2020</a:t>
            </a:r>
          </a:p>
        </p:txBody>
      </p:sp>
      <p:sp>
        <p:nvSpPr>
          <p:cNvPr id="7" name="Rectangle 2"/>
          <p:cNvSpPr txBox="1">
            <a:spLocks noChangeArrowheads="1"/>
          </p:cNvSpPr>
          <p:nvPr/>
        </p:nvSpPr>
        <p:spPr>
          <a:xfrm>
            <a:off x="533400" y="0"/>
            <a:ext cx="8253442" cy="1000108"/>
          </a:xfrm>
          <a:prstGeom prst="rect">
            <a:avLst/>
          </a:prstGeom>
        </p:spPr>
        <p:txBody>
          <a:bodyPr tIns="45720" rIns="91440" bIns="45720" anchor="b">
            <a:normAutofit fontScale="92500"/>
          </a:bodyPr>
          <a:lstStyle/>
          <a:p>
            <a:pPr marL="0" marR="0" lvl="0" indent="0" algn="l"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2800" b="1"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3200" b="1" dirty="0">
                <a:solidFill>
                  <a:schemeClr val="bg1"/>
                </a:solidFill>
                <a:latin typeface="Arial" pitchFamily="34" charset="0"/>
                <a:ea typeface="+mj-ea"/>
                <a:cs typeface="Arial" pitchFamily="34" charset="0"/>
              </a:rPr>
              <a:t>CANNABIS FOR PRIVATE PURPOSE BILLS</a:t>
            </a:r>
          </a:p>
        </p:txBody>
      </p:sp>
      <p:sp>
        <p:nvSpPr>
          <p:cNvPr id="8" name="Rectangle 7"/>
          <p:cNvSpPr/>
          <p:nvPr/>
        </p:nvSpPr>
        <p:spPr>
          <a:xfrm>
            <a:off x="2726302" y="3244334"/>
            <a:ext cx="3861185" cy="461665"/>
          </a:xfrm>
          <a:prstGeom prst="rect">
            <a:avLst/>
          </a:prstGeom>
        </p:spPr>
        <p:txBody>
          <a:bodyPr wrap="none">
            <a:spAutoFit/>
          </a:bodyPr>
          <a:lstStyle/>
          <a:p>
            <a:r>
              <a:rPr lang="en-US" sz="2400" b="1" dirty="0">
                <a:solidFill>
                  <a:schemeClr val="bg1">
                    <a:lumMod val="50000"/>
                  </a:schemeClr>
                </a:solidFill>
                <a:cs typeface="Arial" pitchFamily="34" charset="0"/>
              </a:rPr>
              <a:t>DIRECTOR GENERAL: HEALTH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4313425"/>
          </a:xfrm>
          <a:prstGeom prst="rect">
            <a:avLst/>
          </a:prstGeom>
          <a:noFill/>
        </p:spPr>
        <p:txBody>
          <a:bodyPr wrap="square" rtlCol="0">
            <a:spAutoFit/>
          </a:bodyPr>
          <a:lstStyle/>
          <a:p>
            <a:pPr algn="just">
              <a:lnSpc>
                <a:spcPts val="1200"/>
              </a:lnSpc>
              <a:spcBef>
                <a:spcPts val="600"/>
              </a:spcBef>
            </a:pPr>
            <a:endParaRPr lang="en-ZA"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algn="just">
              <a:lnSpc>
                <a:spcPts val="1200"/>
              </a:lnSpc>
              <a:spcBef>
                <a:spcPts val="600"/>
              </a:spcBef>
            </a:pPr>
            <a:r>
              <a:rPr kumimoji="0" lang="en-ZA"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a:t>
            </a:r>
            <a:r>
              <a:rPr lang="en-ZA" dirty="0">
                <a:effectLst/>
                <a:latin typeface="Arial" panose="020B0604020202020204" pitchFamily="34" charset="0"/>
                <a:ea typeface="Calibri" panose="020F0502020204030204" pitchFamily="34" charset="0"/>
                <a:cs typeface="Arial" panose="020B0604020202020204" pitchFamily="34" charset="0"/>
              </a:rPr>
              <a:t>‘</a:t>
            </a:r>
            <a:r>
              <a:rPr lang="en-ZA" b="1" dirty="0">
                <a:effectLst/>
                <a:latin typeface="Arial" panose="020B0604020202020204" pitchFamily="34" charset="0"/>
                <a:ea typeface="Calibri" panose="020F0502020204030204" pitchFamily="34" charset="0"/>
                <a:cs typeface="Arial" panose="020B0604020202020204" pitchFamily="34" charset="0"/>
              </a:rPr>
              <a:t>hemp</a:t>
            </a:r>
            <a:r>
              <a:rPr lang="en-ZA" dirty="0">
                <a:effectLst/>
                <a:latin typeface="Arial" panose="020B0604020202020204" pitchFamily="34" charset="0"/>
                <a:ea typeface="Calibri" panose="020F0502020204030204" pitchFamily="34" charset="0"/>
                <a:cs typeface="Arial" panose="020B0604020202020204" pitchFamily="34" charset="0"/>
              </a:rPr>
              <a:t>’’ means a plant of the genus </a:t>
            </a:r>
            <a:r>
              <a:rPr lang="en-ZA" i="1" dirty="0">
                <a:effectLst/>
                <a:latin typeface="Arial" panose="020B0604020202020204" pitchFamily="34" charset="0"/>
                <a:ea typeface="Calibri" panose="020F0502020204030204" pitchFamily="34" charset="0"/>
                <a:cs typeface="Arial" panose="020B0604020202020204" pitchFamily="34" charset="0"/>
              </a:rPr>
              <a:t>Cannabis </a:t>
            </a:r>
            <a:r>
              <a:rPr lang="en-ZA" dirty="0">
                <a:effectLst/>
                <a:latin typeface="Arial" panose="020B0604020202020204" pitchFamily="34" charset="0"/>
                <a:ea typeface="Calibri" panose="020F0502020204030204" pitchFamily="34" charset="0"/>
                <a:cs typeface="Arial" panose="020B0604020202020204" pitchFamily="34" charset="0"/>
              </a:rPr>
              <a:t>which—</a:t>
            </a:r>
            <a:endParaRPr lang="en-ZA"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pPr>
            <a:r>
              <a:rPr lang="en-ZA" i="1" dirty="0">
                <a:effectLst/>
                <a:latin typeface="Arial" panose="020B0604020202020204" pitchFamily="34" charset="0"/>
                <a:ea typeface="Calibri" panose="020F0502020204030204" pitchFamily="34" charset="0"/>
                <a:cs typeface="Arial" panose="020B0604020202020204" pitchFamily="34" charset="0"/>
              </a:rPr>
              <a:t>(a) </a:t>
            </a:r>
            <a:r>
              <a:rPr lang="en-ZA" dirty="0">
                <a:effectLst/>
                <a:latin typeface="Arial" panose="020B0604020202020204" pitchFamily="34" charset="0"/>
                <a:ea typeface="Calibri" panose="020F0502020204030204" pitchFamily="34" charset="0"/>
                <a:cs typeface="Arial" panose="020B0604020202020204" pitchFamily="34" charset="0"/>
              </a:rPr>
              <a:t>has a concentration of THC in the leaves and flowering heads that does not exceed the percentage as may be prescribed in terms of; and</a:t>
            </a:r>
            <a:endParaRPr lang="en-ZA"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pPr>
            <a:r>
              <a:rPr lang="en-ZA" i="1" dirty="0">
                <a:effectLst/>
                <a:latin typeface="Arial" panose="020B0604020202020204" pitchFamily="34" charset="0"/>
                <a:ea typeface="Calibri" panose="020F0502020204030204" pitchFamily="34" charset="0"/>
                <a:cs typeface="Arial" panose="020B0604020202020204" pitchFamily="34" charset="0"/>
              </a:rPr>
              <a:t>(b) </a:t>
            </a:r>
            <a:r>
              <a:rPr lang="en-ZA" dirty="0">
                <a:effectLst/>
                <a:latin typeface="Arial" panose="020B0604020202020204" pitchFamily="34" charset="0"/>
                <a:ea typeface="Calibri" panose="020F0502020204030204" pitchFamily="34" charset="0"/>
                <a:cs typeface="Arial" panose="020B0604020202020204" pitchFamily="34" charset="0"/>
              </a:rPr>
              <a:t>is cultivated under authority of, </a:t>
            </a:r>
            <a:r>
              <a:rPr lang="en-ZA" dirty="0">
                <a:effectLst/>
                <a:latin typeface="Arial" panose="020B0604020202020204" pitchFamily="34" charset="0"/>
                <a:ea typeface="Calibri" panose="020F0502020204030204" pitchFamily="34" charset="0"/>
              </a:rPr>
              <a:t>a law that regulates its cultivation;</a:t>
            </a:r>
          </a:p>
          <a:p>
            <a:pPr algn="just">
              <a:spcBef>
                <a:spcPts val="600"/>
              </a:spcBef>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Hemp (low THC cannabis) is a cultivar / variety of cannabis. </a:t>
            </a:r>
            <a:r>
              <a:rPr lang="en-US" dirty="0">
                <a:solidFill>
                  <a:srgbClr val="000000"/>
                </a:solidFill>
                <a:effectLst/>
                <a:latin typeface="Arial" panose="020B0604020202020204" pitchFamily="34" charset="0"/>
                <a:ea typeface="Times New Roman" panose="02020603050405020304" pitchFamily="18" charset="0"/>
              </a:rPr>
              <a:t>See also General Comments on the creation of the term “hemp” which is for expediency of legislative drafting but may create confusion.</a:t>
            </a:r>
          </a:p>
          <a:p>
            <a:pPr algn="just">
              <a:spcBef>
                <a:spcPts val="600"/>
              </a:spcBef>
            </a:pPr>
            <a:endParaRPr lang="en-US" dirty="0">
              <a:solidFill>
                <a:srgbClr val="000000"/>
              </a:solidFill>
              <a:latin typeface="Arial" panose="020B0604020202020204" pitchFamily="34" charset="0"/>
              <a:ea typeface="Times New Roman" panose="02020603050405020304" pitchFamily="18" charset="0"/>
            </a:endParaRPr>
          </a:p>
          <a:p>
            <a:pPr algn="just">
              <a:spcBef>
                <a:spcPts val="600"/>
              </a:spcBef>
            </a:pPr>
            <a:r>
              <a:rPr lang="en-US"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‘‘hemp’’ </a:t>
            </a: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means a </a:t>
            </a:r>
            <a:r>
              <a:rPr lang="en-US"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[plant] </a:t>
            </a:r>
            <a:r>
              <a:rPr lang="en-US"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variety</a:t>
            </a: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the genus </a:t>
            </a:r>
            <a:r>
              <a:rPr lang="en-US"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Cannabis</a:t>
            </a: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which—</a:t>
            </a:r>
            <a:endParaRPr lang="en-ZA"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has a concentration of THC in the leaves and flowering heads that does not exceed the percentage as may be prescribed in terms of; and</a:t>
            </a:r>
            <a:endParaRPr lang="en-ZA"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 is cultivated under authority of, </a:t>
            </a:r>
            <a:r>
              <a:rPr lang="en-US" dirty="0">
                <a:solidFill>
                  <a:srgbClr val="000000"/>
                </a:solidFill>
                <a:effectLst/>
                <a:latin typeface="Arial" panose="020B0604020202020204" pitchFamily="34" charset="0"/>
                <a:ea typeface="Times New Roman" panose="02020603050405020304" pitchFamily="18" charset="0"/>
              </a:rPr>
              <a:t>a law that regulates its cultivation;</a:t>
            </a:r>
          </a:p>
          <a:p>
            <a:pPr algn="just">
              <a:lnSpc>
                <a:spcPts val="1200"/>
              </a:lnSpc>
              <a:spcBef>
                <a:spcPts val="600"/>
              </a:spcBef>
            </a:pPr>
            <a:endParaRPr lang="en-US" sz="2000" dirty="0">
              <a:latin typeface="Arial"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114256"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300" b="1" dirty="0">
                <a:solidFill>
                  <a:schemeClr val="bg1"/>
                </a:solidFill>
                <a:latin typeface="Arial" pitchFamily="34" charset="0"/>
                <a:cs typeface="Arial" pitchFamily="34" charset="0"/>
              </a:rPr>
              <a:t>D</a:t>
            </a:r>
            <a:r>
              <a:rPr lang="en-ZA" sz="2300" b="1" dirty="0">
                <a:solidFill>
                  <a:schemeClr val="bg1"/>
                </a:solidFill>
                <a:latin typeface="Arial" pitchFamily="34" charset="0"/>
                <a:cs typeface="Arial" pitchFamily="34" charset="0"/>
              </a:rPr>
              <a:t>efinition Hemp</a:t>
            </a:r>
            <a:endParaRPr lang="en-GB" sz="23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3161100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4503797"/>
          </a:xfrm>
          <a:prstGeom prst="rect">
            <a:avLst/>
          </a:prstGeom>
          <a:noFill/>
        </p:spPr>
        <p:txBody>
          <a:bodyPr wrap="square" rtlCol="0">
            <a:spAutoFit/>
          </a:bodyPr>
          <a:lstStyle/>
          <a:p>
            <a:pPr algn="just">
              <a:lnSpc>
                <a:spcPts val="1200"/>
              </a:lnSpc>
              <a:spcBef>
                <a:spcPts val="600"/>
              </a:spcBef>
            </a:pPr>
            <a:endParaRPr lang="en-ZA"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Bef>
                <a:spcPts val="600"/>
              </a:spcBef>
            </a:pPr>
            <a:r>
              <a:rPr lang="en-ZA" sz="1800" dirty="0">
                <a:effectLst/>
                <a:latin typeface="Arial" panose="020B0604020202020204" pitchFamily="34" charset="0"/>
                <a:ea typeface="Calibri" panose="020F0502020204030204" pitchFamily="34" charset="0"/>
              </a:rPr>
              <a:t>‘‘</a:t>
            </a:r>
            <a:r>
              <a:rPr lang="en-ZA" sz="1800" b="1" dirty="0">
                <a:effectLst/>
                <a:latin typeface="Arial" panose="020B0604020202020204" pitchFamily="34" charset="0"/>
                <a:ea typeface="Calibri" panose="020F0502020204030204" pitchFamily="34" charset="0"/>
              </a:rPr>
              <a:t>possess in private</a:t>
            </a:r>
            <a:r>
              <a:rPr lang="en-ZA" sz="1800" dirty="0">
                <a:effectLst/>
                <a:latin typeface="Arial" panose="020B0604020202020204" pitchFamily="34" charset="0"/>
                <a:ea typeface="Calibri" panose="020F0502020204030204" pitchFamily="34" charset="0"/>
              </a:rPr>
              <a:t>’’, for purposes of section 2(1)</a:t>
            </a:r>
            <a:r>
              <a:rPr lang="en-ZA" sz="1800" i="1" dirty="0">
                <a:effectLst/>
                <a:latin typeface="Arial" panose="020B0604020202020204" pitchFamily="34" charset="0"/>
                <a:ea typeface="Calibri" panose="020F0502020204030204" pitchFamily="34" charset="0"/>
              </a:rPr>
              <a:t>(c) </a:t>
            </a:r>
            <a:r>
              <a:rPr lang="en-ZA" sz="1800" dirty="0">
                <a:effectLst/>
                <a:latin typeface="Arial" panose="020B0604020202020204" pitchFamily="34" charset="0"/>
                <a:ea typeface="Calibri" panose="020F0502020204030204" pitchFamily="34" charset="0"/>
              </a:rPr>
              <a:t>and </a:t>
            </a:r>
            <a:r>
              <a:rPr lang="en-ZA" sz="1800" i="1" dirty="0">
                <a:effectLst/>
                <a:latin typeface="Arial" panose="020B0604020202020204" pitchFamily="34" charset="0"/>
                <a:ea typeface="Calibri" panose="020F0502020204030204" pitchFamily="34" charset="0"/>
              </a:rPr>
              <a:t>(e)</a:t>
            </a:r>
            <a:r>
              <a:rPr lang="en-ZA" sz="1800" dirty="0">
                <a:effectLst/>
                <a:latin typeface="Arial" panose="020B0604020202020204" pitchFamily="34" charset="0"/>
                <a:ea typeface="Calibri" panose="020F0502020204030204" pitchFamily="34" charset="0"/>
              </a:rPr>
              <a:t>, means to keep, store, transport or be in control of cannabis or a cannabis plant, respectively, in a manner that conceals it from public view;</a:t>
            </a:r>
          </a:p>
          <a:p>
            <a:pPr algn="just">
              <a:lnSpc>
                <a:spcPct val="150000"/>
              </a:lnSpc>
              <a:spcBef>
                <a:spcPts val="600"/>
              </a:spcBef>
            </a:pPr>
            <a:r>
              <a:rPr lang="en-US" dirty="0">
                <a:effectLst/>
                <a:latin typeface="Arial" panose="020B0604020202020204" pitchFamily="34" charset="0"/>
                <a:ea typeface="Times New Roman" panose="02020603050405020304" pitchFamily="18" charset="0"/>
                <a:cs typeface="Arial" panose="020B0604020202020204" pitchFamily="34" charset="0"/>
              </a:rPr>
              <a:t>Refer to comment on the definition of “cannabis” and the implications for cannabis-related medicines and the possession thereof.</a:t>
            </a:r>
            <a:endParaRPr lang="en-ZA"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pPr>
            <a:r>
              <a:rPr lang="en-US" dirty="0">
                <a:effectLst/>
                <a:latin typeface="Arial" panose="020B0604020202020204" pitchFamily="34" charset="0"/>
                <a:ea typeface="Times New Roman" panose="02020603050405020304" pitchFamily="18" charset="0"/>
              </a:rPr>
              <a:t>The absence of the specific exclusion for all activities </a:t>
            </a:r>
            <a:r>
              <a:rPr lang="en-US" dirty="0" err="1">
                <a:effectLst/>
                <a:latin typeface="Arial" panose="020B0604020202020204" pitchFamily="34" charset="0"/>
                <a:ea typeface="Times New Roman" panose="02020603050405020304" pitchFamily="18" charset="0"/>
              </a:rPr>
              <a:t>authorised</a:t>
            </a:r>
            <a:r>
              <a:rPr lang="en-US" dirty="0">
                <a:effectLst/>
                <a:latin typeface="Arial" panose="020B0604020202020204" pitchFamily="34" charset="0"/>
                <a:ea typeface="Times New Roman" panose="02020603050405020304" pitchFamily="18" charset="0"/>
              </a:rPr>
              <a:t> in terms of the Medicines Act and the definition of “cannabis” result in this legislation creating an offence for the possession of cannabis-related medicines or medical devices </a:t>
            </a:r>
            <a:r>
              <a:rPr lang="en-US" dirty="0" err="1">
                <a:effectLst/>
                <a:latin typeface="Arial" panose="020B0604020202020204" pitchFamily="34" charset="0"/>
                <a:ea typeface="Times New Roman" panose="02020603050405020304" pitchFamily="18" charset="0"/>
              </a:rPr>
              <a:t>authorised</a:t>
            </a:r>
            <a:r>
              <a:rPr lang="en-US" dirty="0">
                <a:effectLst/>
                <a:latin typeface="Arial" panose="020B0604020202020204" pitchFamily="34" charset="0"/>
                <a:ea typeface="Times New Roman" panose="02020603050405020304" pitchFamily="18" charset="0"/>
              </a:rPr>
              <a:t> for such in terms of the Medicines Act when not concealed from public view.</a:t>
            </a:r>
            <a:endParaRPr lang="en-US" dirty="0">
              <a:latin typeface="Arial"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114256"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300" b="1" dirty="0">
                <a:solidFill>
                  <a:schemeClr val="bg1"/>
                </a:solidFill>
                <a:latin typeface="Arial" pitchFamily="34" charset="0"/>
                <a:cs typeface="Arial" pitchFamily="34" charset="0"/>
              </a:rPr>
              <a:t>D</a:t>
            </a:r>
            <a:r>
              <a:rPr lang="en-ZA" sz="2300" b="1" dirty="0">
                <a:solidFill>
                  <a:schemeClr val="bg1"/>
                </a:solidFill>
                <a:latin typeface="Arial" pitchFamily="34" charset="0"/>
                <a:cs typeface="Arial" pitchFamily="34" charset="0"/>
              </a:rPr>
              <a:t>efinition Possess in private</a:t>
            </a:r>
            <a:endParaRPr lang="en-GB" sz="23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1446900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4242187"/>
          </a:xfrm>
          <a:prstGeom prst="rect">
            <a:avLst/>
          </a:prstGeom>
          <a:noFill/>
        </p:spPr>
        <p:txBody>
          <a:bodyPr wrap="square" rtlCol="0">
            <a:spAutoFit/>
          </a:bodyPr>
          <a:lstStyle/>
          <a:p>
            <a:pPr algn="just">
              <a:lnSpc>
                <a:spcPts val="1200"/>
              </a:lnSpc>
              <a:spcBef>
                <a:spcPts val="600"/>
              </a:spcBef>
            </a:pPr>
            <a:endParaRPr lang="en-ZA"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Bef>
                <a:spcPts val="600"/>
              </a:spcBef>
            </a:pPr>
            <a:r>
              <a:rPr lang="en-US" sz="1800" b="1" dirty="0">
                <a:solidFill>
                  <a:srgbClr val="000000"/>
                </a:solidFill>
                <a:effectLst/>
                <a:latin typeface="Arial" panose="020B0604020202020204" pitchFamily="34" charset="0"/>
                <a:ea typeface="Times New Roman" panose="02020603050405020304" pitchFamily="18" charset="0"/>
              </a:rPr>
              <a:t>‘‘smoke’’</a:t>
            </a:r>
            <a:r>
              <a:rPr lang="en-US" sz="1800" dirty="0">
                <a:solidFill>
                  <a:srgbClr val="000000"/>
                </a:solidFill>
                <a:effectLst/>
                <a:latin typeface="Arial" panose="020B0604020202020204" pitchFamily="34" charset="0"/>
                <a:ea typeface="Times New Roman" panose="02020603050405020304" pitchFamily="18" charset="0"/>
              </a:rPr>
              <a:t> means to inhale or exhale the smoke produced by ignited cannabis or holding or otherwise having control of ignited cannabis or any device or object that contains ignited cannabis;</a:t>
            </a:r>
          </a:p>
          <a:p>
            <a:pPr algn="just">
              <a:lnSpc>
                <a:spcPct val="150000"/>
              </a:lnSpc>
              <a:spcBef>
                <a:spcPts val="600"/>
              </a:spcBef>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Definition ignores the growing “heat-not-burn” market, such as vapes or other Electronic Nicotine Delivery Systems which can also deliver THC.</a:t>
            </a:r>
            <a:endParaRPr lang="en-ZA"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Bef>
                <a:spcPts val="600"/>
              </a:spcBef>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Clarity is required between the definition of “smoke” and “consumption” in order that the clarity of the consumption or smoking of cannabis in public places is unambiguous with respect to these means of administration.</a:t>
            </a:r>
            <a:endParaRPr lang="en-ZA"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Bef>
                <a:spcPts val="600"/>
              </a:spcBef>
            </a:pPr>
            <a:endParaRPr lang="en-US" dirty="0">
              <a:latin typeface="Arial"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114256"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300" b="1" dirty="0">
                <a:solidFill>
                  <a:schemeClr val="bg1"/>
                </a:solidFill>
                <a:latin typeface="Arial" pitchFamily="34" charset="0"/>
                <a:cs typeface="Arial" pitchFamily="34" charset="0"/>
              </a:rPr>
              <a:t>D</a:t>
            </a:r>
            <a:r>
              <a:rPr lang="en-ZA" sz="2300" b="1" dirty="0">
                <a:solidFill>
                  <a:schemeClr val="bg1"/>
                </a:solidFill>
                <a:latin typeface="Arial" pitchFamily="34" charset="0"/>
                <a:cs typeface="Arial" pitchFamily="34" charset="0"/>
              </a:rPr>
              <a:t>efinition Smoke</a:t>
            </a:r>
            <a:endParaRPr lang="en-GB" sz="23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1073347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4606133"/>
          </a:xfrm>
          <a:prstGeom prst="rect">
            <a:avLst/>
          </a:prstGeom>
          <a:noFill/>
        </p:spPr>
        <p:txBody>
          <a:bodyPr wrap="square" rtlCol="0">
            <a:spAutoFit/>
          </a:bodyPr>
          <a:lstStyle/>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ZA" sz="2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Clause 1(2) provides that “The provisions of this Act do not apply to any person who is permitted or authorised in terms of any other Act of Parliament to—</a:t>
            </a:r>
            <a:endParaRPr kumimoji="0" lang="en-ZA"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ZA" sz="20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(a) </a:t>
            </a:r>
            <a:r>
              <a:rPr kumimoji="0" lang="en-ZA" sz="2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deal in cannabis plant cultivation material, cannabis plants, cannabis or a cannabis product; or</a:t>
            </a:r>
            <a:endParaRPr kumimoji="0" lang="en-ZA"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ZA" sz="20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(b) </a:t>
            </a:r>
            <a:r>
              <a:rPr kumimoji="0" lang="en-ZA" sz="2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cultivate cannabis plants.</a:t>
            </a:r>
          </a:p>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ZA" sz="20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Clause 1(2) should be a clause on its own titled “Application”. </a:t>
            </a:r>
            <a:r>
              <a:rPr kumimoji="0" lang="en-ZA" sz="2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It seems to be misplaced under Definitions and interpretation clause.</a:t>
            </a:r>
          </a:p>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ZA" sz="20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Recommendation: Create clause 2 titled “Application” just after clause 1.</a:t>
            </a:r>
            <a:endParaRPr kumimoji="0" lang="en-ZA"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1000"/>
              </a:spcAft>
              <a:buClrTx/>
              <a:buSzTx/>
              <a:buFontTx/>
              <a:buNone/>
              <a:tabLst/>
              <a:defRPr/>
            </a:pPr>
            <a:endParaRPr kumimoji="0" lang="en-ZA"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114256"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300" b="1" dirty="0">
                <a:solidFill>
                  <a:schemeClr val="bg1"/>
                </a:solidFill>
                <a:latin typeface="Arial" pitchFamily="34" charset="0"/>
                <a:cs typeface="Arial" pitchFamily="34" charset="0"/>
              </a:rPr>
              <a:t>Creation of new clause, clause 2</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1522109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4358244"/>
          </a:xfrm>
          <a:prstGeom prst="rect">
            <a:avLst/>
          </a:prstGeom>
          <a:noFill/>
        </p:spPr>
        <p:txBody>
          <a:bodyPr wrap="square" rtlCol="0">
            <a:spAutoFit/>
          </a:bodyPr>
          <a:lstStyle/>
          <a:p>
            <a:pPr algn="just">
              <a:lnSpc>
                <a:spcPct val="150000"/>
              </a:lnSpc>
              <a:spcBef>
                <a:spcPts val="600"/>
              </a:spcBef>
            </a:pPr>
            <a:r>
              <a:rPr kumimoji="0" lang="en-ZA"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Clause 1(2) provides that “t</a:t>
            </a: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he provisions of this Act do not apply to any person who is permitted or </a:t>
            </a:r>
            <a:r>
              <a:rPr lang="en-US"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authorised</a:t>
            </a: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in terms of any other Act of Parliament to—</a:t>
            </a:r>
            <a:endParaRPr lang="en-ZA"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Bef>
                <a:spcPts val="600"/>
              </a:spcBef>
            </a:pPr>
            <a:r>
              <a:rPr lang="en-US"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deal in cannabis plant cultivation material, cannabis plants, cannabis or a cannabis product; or</a:t>
            </a:r>
            <a:endParaRPr lang="en-ZA"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pPr>
            <a:r>
              <a:rPr lang="en-US" dirty="0">
                <a:solidFill>
                  <a:srgbClr val="000000"/>
                </a:solidFill>
                <a:effectLst/>
                <a:latin typeface="Arial" panose="020B0604020202020204" pitchFamily="34" charset="0"/>
                <a:ea typeface="Times New Roman" panose="02020603050405020304" pitchFamily="18" charset="0"/>
              </a:rPr>
              <a:t>(b) cultivate cannabis plants.</a:t>
            </a:r>
          </a:p>
          <a:p>
            <a:pPr algn="just">
              <a:lnSpc>
                <a:spcPct val="150000"/>
              </a:lnSpc>
              <a:spcBef>
                <a:spcPts val="600"/>
              </a:spcBef>
            </a:pP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This current exclusion does not contemplate the </a:t>
            </a: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possession</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cannabis plant cultivation material, cannabis plants, cannabis or a cannabis product, which in the case of the Medicines Act may have been arrived at by way of, but not limited to, prescription, </a:t>
            </a:r>
            <a:r>
              <a:rPr lang="en-US"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authorisation</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licensing or sale.</a:t>
            </a:r>
            <a:endParaRPr lang="en-ZA"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pPr>
            <a:endParaRPr kumimoji="0" lang="en-ZA"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114256"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300" b="1" dirty="0">
                <a:solidFill>
                  <a:schemeClr val="bg1"/>
                </a:solidFill>
                <a:latin typeface="Arial" pitchFamily="34" charset="0"/>
                <a:cs typeface="Arial" pitchFamily="34" charset="0"/>
              </a:rPr>
              <a:t>Further inputs on new clause, clause 2</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1304375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4835298"/>
          </a:xfrm>
          <a:prstGeom prst="rect">
            <a:avLst/>
          </a:prstGeom>
          <a:noFill/>
        </p:spPr>
        <p:txBody>
          <a:bodyPr wrap="square" rtlCol="0">
            <a:spAutoFit/>
          </a:bodyPr>
          <a:lstStyle/>
          <a:p>
            <a:pPr algn="just">
              <a:spcBef>
                <a:spcPts val="600"/>
              </a:spcBef>
            </a:pP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sub-section should, in order to avoid any unintended consequence as already stated above, specifically exclude any person and any activity permitted or </a:t>
            </a:r>
            <a:r>
              <a:rPr lang="en-US" sz="22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authorised</a:t>
            </a: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in terms of the Medicines Act related to cannabis-related products.</a:t>
            </a:r>
          </a:p>
          <a:p>
            <a:pPr algn="just">
              <a:spcBef>
                <a:spcPts val="600"/>
              </a:spcBef>
            </a:pPr>
            <a:r>
              <a:rPr lang="en-US" sz="22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Proposed Clause</a:t>
            </a:r>
            <a:r>
              <a:rPr lang="en-US" sz="2200"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2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in terms of the Medicines and Related Substances Act, 1965 (Act 101 of 1965), to perform any activity associated with cannabis plant cultivation material, cannabis plants, cannabis or a cannabis product; or</a:t>
            </a:r>
            <a:endParaRPr lang="en-ZA" sz="2200" dirty="0">
              <a:effectLst/>
              <a:latin typeface="Calibri" panose="020F0502020204030204" pitchFamily="34" charset="0"/>
              <a:ea typeface="Times New Roman" panose="02020603050405020304" pitchFamily="18" charset="0"/>
              <a:cs typeface="Calibri" panose="020F0502020204030204" pitchFamily="34" charset="0"/>
            </a:endParaRPr>
          </a:p>
          <a:p>
            <a:pPr algn="just">
              <a:spcBef>
                <a:spcPts val="600"/>
              </a:spcBef>
            </a:pPr>
            <a:r>
              <a:rPr lang="en-US" sz="22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t>
            </a: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in terms of any other Act of Parliament to—</a:t>
            </a:r>
            <a:endParaRPr lang="en-ZA" sz="2200" dirty="0">
              <a:effectLst/>
              <a:latin typeface="Calibri" panose="020F0502020204030204" pitchFamily="34" charset="0"/>
              <a:ea typeface="Times New Roman" panose="02020603050405020304" pitchFamily="18" charset="0"/>
              <a:cs typeface="Calibri" panose="020F0502020204030204" pitchFamily="34" charset="0"/>
            </a:endParaRPr>
          </a:p>
          <a:p>
            <a:pPr marL="294640" indent="-294640" algn="just">
              <a:spcBef>
                <a:spcPts val="600"/>
              </a:spcBef>
              <a:spcAft>
                <a:spcPts val="0"/>
              </a:spcAft>
            </a:pPr>
            <a:r>
              <a:rPr lang="en-US" sz="22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200" u="sng"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a:t>
            </a:r>
            <a:r>
              <a:rPr lang="en-US" sz="22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deal in cannabis plant cultivation material, cannabis plants, cannabis or a cannabis product; or</a:t>
            </a:r>
            <a:endParaRPr lang="en-ZA" sz="2200" dirty="0">
              <a:effectLst/>
              <a:latin typeface="Calibri" panose="020F0502020204030204" pitchFamily="34" charset="0"/>
              <a:ea typeface="Times New Roman" panose="02020603050405020304" pitchFamily="18" charset="0"/>
              <a:cs typeface="Calibri" panose="020F0502020204030204" pitchFamily="34" charset="0"/>
            </a:endParaRPr>
          </a:p>
          <a:p>
            <a:r>
              <a:rPr lang="en-US" sz="22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(ii)</a:t>
            </a:r>
            <a:r>
              <a:rPr lang="en-US"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cultivate cannabis plants.</a:t>
            </a:r>
          </a:p>
          <a:p>
            <a:pPr algn="just">
              <a:lnSpc>
                <a:spcPct val="150000"/>
              </a:lnSpc>
              <a:spcBef>
                <a:spcPts val="600"/>
              </a:spcBef>
            </a:pPr>
            <a:endParaRPr kumimoji="0" lang="en-ZA"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114256"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300" b="1" dirty="0">
                <a:solidFill>
                  <a:schemeClr val="bg1"/>
                </a:solidFill>
                <a:latin typeface="Arial" pitchFamily="34" charset="0"/>
                <a:cs typeface="Arial" pitchFamily="34" charset="0"/>
              </a:rPr>
              <a:t>Further inputs on new clause, clause 2 Cont..</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4175529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4669996"/>
          </a:xfrm>
          <a:prstGeom prst="rect">
            <a:avLst/>
          </a:prstGeom>
          <a:noFill/>
        </p:spPr>
        <p:txBody>
          <a:bodyPr wrap="square" rtlCol="0">
            <a:spAutoFit/>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Allowing cannabis for private use is likely to lead to increased use of cannabis by adolescents due to more open use and therefore greater exposure. Adolescents who are regular smokers of cannabis are at risk of having arrested psychosocial development.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There is also a growing concern regarding the long-term effects of regular cannabis use on adolescent brain development. Brain development continues until the age of 25, so this is also a concern for young people in emerging adulthood. We also know there are some short-term effects in terms of cognitive functioning and memory based on research conducted in Cape Town.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114256"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300" b="1" dirty="0">
                <a:solidFill>
                  <a:schemeClr val="bg1"/>
                </a:solidFill>
                <a:latin typeface="Arial" pitchFamily="34" charset="0"/>
                <a:cs typeface="Arial" pitchFamily="34" charset="0"/>
              </a:rPr>
              <a:t>Unintended consequences of cannabis use: Adolescent</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240028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3544560"/>
          </a:xfrm>
          <a:prstGeom prst="rect">
            <a:avLst/>
          </a:prstGeom>
          <a:noFill/>
        </p:spPr>
        <p:txBody>
          <a:bodyPr wrap="square" rtlCol="0">
            <a:spAutoFit/>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 Bill does address the need to protect children (defined as persons under the age of 18) but does not refer specifically to adolescents and does not go far enough in protecting adolescents from access and exposure to cannabis. Among other things, it needs to specify that anyone giving or selling cannabis to a person under 18 or failing to protect a child or adolescent from accessing cannabis should be charged with having committed a Class A offence. This should be viewed as a minor offense/infringement.</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114256"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300" b="1" dirty="0">
                <a:solidFill>
                  <a:schemeClr val="bg1"/>
                </a:solidFill>
                <a:latin typeface="Arial" pitchFamily="34" charset="0"/>
                <a:cs typeface="Arial" pitchFamily="34" charset="0"/>
              </a:rPr>
              <a:t>U</a:t>
            </a:r>
            <a:r>
              <a:rPr lang="en-ZA" sz="2300" b="1" dirty="0">
                <a:solidFill>
                  <a:schemeClr val="bg1"/>
                </a:solidFill>
                <a:latin typeface="Arial" pitchFamily="34" charset="0"/>
                <a:cs typeface="Arial" pitchFamily="34" charset="0"/>
              </a:rPr>
              <a:t>nintended consequences Adolescent </a:t>
            </a:r>
            <a:r>
              <a:rPr lang="en-ZA" sz="2300" b="1" dirty="0" err="1">
                <a:solidFill>
                  <a:schemeClr val="bg1"/>
                </a:solidFill>
                <a:latin typeface="Arial" pitchFamily="34" charset="0"/>
                <a:cs typeface="Arial" pitchFamily="34" charset="0"/>
              </a:rPr>
              <a:t>Cont</a:t>
            </a:r>
            <a:r>
              <a:rPr lang="en-ZA" sz="2300" b="1" dirty="0">
                <a:solidFill>
                  <a:schemeClr val="bg1"/>
                </a:solidFill>
                <a:latin typeface="Arial" pitchFamily="34" charset="0"/>
                <a:cs typeface="Arial" pitchFamily="34" charset="0"/>
              </a:rPr>
              <a:t>…</a:t>
            </a:r>
            <a:endParaRPr lang="en-GB" sz="23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3507865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4098558"/>
          </a:xfrm>
          <a:prstGeom prst="rect">
            <a:avLst/>
          </a:prstGeom>
          <a:noFill/>
        </p:spPr>
        <p:txBody>
          <a:bodyPr wrap="square" rtlCol="0">
            <a:spAutoFit/>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There is also the very real risk of substantial exposure of people who do not use cannabis to second-hand cannabis smoke. It is unlikely that the provisions of the Bill are sufficient to prevent this risk from occurring.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 Bill does take this into account to some extent by making it a Class D offence to smoke cannabis in the immediate presence of a non-consenting adult and to make it a Class C offence to smoke cannabis in the immediate presence of a child. </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114256"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300" b="1" dirty="0">
                <a:solidFill>
                  <a:schemeClr val="bg1"/>
                </a:solidFill>
                <a:latin typeface="Arial" pitchFamily="34" charset="0"/>
                <a:cs typeface="Arial" pitchFamily="34" charset="0"/>
              </a:rPr>
              <a:t>R</a:t>
            </a:r>
            <a:r>
              <a:rPr lang="en-ZA" sz="2300" b="1" dirty="0" err="1">
                <a:solidFill>
                  <a:schemeClr val="bg1"/>
                </a:solidFill>
                <a:latin typeface="Arial" pitchFamily="34" charset="0"/>
                <a:cs typeface="Arial" pitchFamily="34" charset="0"/>
              </a:rPr>
              <a:t>isk</a:t>
            </a:r>
            <a:r>
              <a:rPr lang="en-ZA" sz="2300" b="1" dirty="0">
                <a:solidFill>
                  <a:schemeClr val="bg1"/>
                </a:solidFill>
                <a:latin typeface="Arial" pitchFamily="34" charset="0"/>
                <a:cs typeface="Arial" pitchFamily="34" charset="0"/>
              </a:rPr>
              <a:t> of harm to others</a:t>
            </a:r>
            <a:endParaRPr lang="en-GB" sz="23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1209088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2419124"/>
          </a:xfrm>
          <a:prstGeom prst="rect">
            <a:avLst/>
          </a:prstGeom>
          <a:noFill/>
        </p:spPr>
        <p:txBody>
          <a:bodyPr wrap="square" rtlCol="0">
            <a:spAutoFit/>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It might be helpful to specify a distance, whether inside or outside. These offenses should be increased to Class C and B offenses respectively. The purpose of the Bill is “private” use, and smoking in the presence of children and adolescents or non-consenting adults cannot be deemed private.</a:t>
            </a:r>
            <a:endParaRPr kumimoji="0" lang="en-ZA"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114256"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300" b="1" dirty="0">
                <a:solidFill>
                  <a:schemeClr val="bg1"/>
                </a:solidFill>
                <a:latin typeface="Arial" pitchFamily="34" charset="0"/>
                <a:cs typeface="Arial" pitchFamily="34" charset="0"/>
              </a:rPr>
              <a:t>R</a:t>
            </a:r>
            <a:r>
              <a:rPr lang="en-ZA" sz="2300" b="1" dirty="0" err="1">
                <a:solidFill>
                  <a:schemeClr val="bg1"/>
                </a:solidFill>
                <a:latin typeface="Arial" pitchFamily="34" charset="0"/>
                <a:cs typeface="Arial" pitchFamily="34" charset="0"/>
              </a:rPr>
              <a:t>isk</a:t>
            </a:r>
            <a:r>
              <a:rPr lang="en-ZA" sz="2300" b="1" dirty="0">
                <a:solidFill>
                  <a:schemeClr val="bg1"/>
                </a:solidFill>
                <a:latin typeface="Arial" pitchFamily="34" charset="0"/>
                <a:cs typeface="Arial" pitchFamily="34" charset="0"/>
              </a:rPr>
              <a:t> of harm to others, </a:t>
            </a:r>
            <a:r>
              <a:rPr lang="en-ZA" sz="2300" b="1" dirty="0" err="1">
                <a:solidFill>
                  <a:schemeClr val="bg1"/>
                </a:solidFill>
                <a:latin typeface="Arial" pitchFamily="34" charset="0"/>
                <a:cs typeface="Arial" pitchFamily="34" charset="0"/>
              </a:rPr>
              <a:t>Cont</a:t>
            </a:r>
            <a:r>
              <a:rPr lang="en-ZA" sz="2300" b="1" dirty="0">
                <a:solidFill>
                  <a:schemeClr val="bg1"/>
                </a:solidFill>
                <a:latin typeface="Arial" pitchFamily="34" charset="0"/>
                <a:cs typeface="Arial" pitchFamily="34" charset="0"/>
              </a:rPr>
              <a:t>…</a:t>
            </a:r>
            <a:endParaRPr lang="en-GB" sz="23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2070994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556792"/>
            <a:ext cx="8130480" cy="4005199"/>
          </a:xfrm>
          <a:prstGeom prst="rect">
            <a:avLst/>
          </a:prstGeom>
          <a:noFill/>
        </p:spPr>
        <p:txBody>
          <a:bodyPr wrap="square" rtlCol="0">
            <a:spAutoFit/>
          </a:bodyPr>
          <a:lstStyle/>
          <a:p>
            <a:pPr marL="457200" marR="0" lvl="0" indent="-4572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 legal decision to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decriminalise</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cannabis for private use is the correct one; it is not appropriate from a human rights perspective to lock up people who use cannabis, give them a criminal record and waste state resources.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While the Bill does acknowledge the need to protect      </a:t>
            </a:r>
            <a:b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children, others in the vicinity of cannabis smokers and </a:t>
            </a:r>
            <a:b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other road users, we believe that the Bill needs </a:t>
            </a:r>
            <a:b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amendments to mitigate risks.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This may also require changes /emphases in legislation and   </a:t>
            </a:r>
            <a:b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the regulations and policies of other government </a:t>
            </a:r>
            <a:b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departments, beyond Justice.</a:t>
            </a:r>
            <a:endPar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5970240"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2800" b="1" dirty="0">
                <a:solidFill>
                  <a:schemeClr val="bg1"/>
                </a:solidFill>
                <a:latin typeface="Arial" pitchFamily="34" charset="0"/>
                <a:cs typeface="Arial" pitchFamily="34" charset="0"/>
              </a:rPr>
              <a:t>CANNABIS Bill: INTRODUCTION</a:t>
            </a:r>
            <a:endParaRPr lang="en-GB" sz="28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2538987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3340402"/>
          </a:xfrm>
          <a:prstGeom prst="rect">
            <a:avLst/>
          </a:prstGeom>
          <a:noFill/>
        </p:spPr>
        <p:txBody>
          <a:bodyPr wrap="square" rtlCol="0">
            <a:spAutoFit/>
          </a:bodyPr>
          <a:lstStyle/>
          <a:p>
            <a:pPr marL="457200" marR="0" lvl="0" indent="-4572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Cannabis use affects perceptual motor functioning and thus it increases the risk of motor vehicle crashes. </a:t>
            </a:r>
          </a:p>
          <a:p>
            <a:pPr marL="457200" marR="0" lvl="0" indent="-4572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 Bill does take this into account to some extent by amending the National Road Traffic Act No. 93 of 1996, but sufficient attention and resources need to be given to training and equipping police to detect cannabis-impaired driving and prosecuting impaired drivers.</a:t>
            </a:r>
          </a:p>
          <a:p>
            <a:pPr marL="457200" marR="0" lvl="0" indent="-4572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It is not clear to what extent financial and other resources be made available to support this training and equipment.</a:t>
            </a:r>
            <a:endPar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114256"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300" b="1" dirty="0">
                <a:solidFill>
                  <a:schemeClr val="bg1"/>
                </a:solidFill>
                <a:latin typeface="Arial" pitchFamily="34" charset="0"/>
                <a:cs typeface="Arial" pitchFamily="34" charset="0"/>
              </a:rPr>
              <a:t>R</a:t>
            </a:r>
            <a:r>
              <a:rPr lang="en-ZA" sz="2300" b="1" dirty="0" err="1">
                <a:solidFill>
                  <a:schemeClr val="bg1"/>
                </a:solidFill>
                <a:latin typeface="Arial" pitchFamily="34" charset="0"/>
                <a:cs typeface="Arial" pitchFamily="34" charset="0"/>
              </a:rPr>
              <a:t>isk</a:t>
            </a:r>
            <a:r>
              <a:rPr lang="en-ZA" sz="2300" b="1" dirty="0">
                <a:solidFill>
                  <a:schemeClr val="bg1"/>
                </a:solidFill>
                <a:latin typeface="Arial" pitchFamily="34" charset="0"/>
                <a:cs typeface="Arial" pitchFamily="34" charset="0"/>
              </a:rPr>
              <a:t> of motor vehicle crashes</a:t>
            </a:r>
            <a:endParaRPr lang="en-GB" sz="23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2558301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4337598"/>
          </a:xfrm>
          <a:prstGeom prst="rect">
            <a:avLst/>
          </a:prstGeom>
          <a:noFill/>
        </p:spPr>
        <p:txBody>
          <a:bodyPr wrap="square" rtlCol="0">
            <a:spAutoFit/>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While there is only a small risk of cannabis triggering latent mental health problems among people with underlying risks for these conditions, it is not negligible.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Local research has highlighted the burden of cannabis-induced psychoses on under-resourced psychiatric services in KZN, the Eastern Cape and the Western Cape.</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It has also highlighted the role that it plays in inducing first-episode psychoses. Any increased use of cannabis (which is likely at a population level when cannabis is decriminalized) is likely to increase the need for psychiatric services. These services are already chronically under-resourced and are unlikely to cope with an increased demand.</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114256"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300" b="1" dirty="0">
                <a:solidFill>
                  <a:schemeClr val="bg1"/>
                </a:solidFill>
                <a:latin typeface="Arial" pitchFamily="34" charset="0"/>
                <a:cs typeface="Arial" pitchFamily="34" charset="0"/>
              </a:rPr>
              <a:t>Likely increase in demand for mental health and substance abuse treatment</a:t>
            </a:r>
            <a:endParaRPr lang="en-GB" sz="23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2649383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3876959"/>
          </a:xfrm>
          <a:prstGeom prst="rect">
            <a:avLst/>
          </a:prstGeom>
          <a:noFill/>
        </p:spPr>
        <p:txBody>
          <a:bodyPr wrap="square" rtlCol="0">
            <a:spAutoFit/>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In addition, currently cannabis comprises between 22% (Eastern Cape) and 40% (Limpopo and Mpumalanga) of drug treatment demand in South Africa, and between 24% (Eastern Cape) and 77% (Free State, North West, Northern Cape) of drug treatment demand among persons 19 years and younger.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This has increased over the past decade, except in Limpopo and Mpumalanga. Funds need to be provided to address increasing demand for mental health and drug treatment services for persons who will inevitably experience problems with the private use of cannabis, including some chronic users becoming dependent on cannabis (dependence syndrome).</a:t>
            </a:r>
            <a:endPar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114256" cy="990600"/>
          </a:xfrm>
          <a:prstGeom prst="rect">
            <a:avLst/>
          </a:prstGeom>
        </p:spPr>
        <p:txBody>
          <a:bodyPr tIns="45720" rIns="91440" bIns="45720" anchor="b">
            <a:normAutofit fontScale="92500"/>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300" b="1" dirty="0">
                <a:solidFill>
                  <a:schemeClr val="bg1"/>
                </a:solidFill>
                <a:latin typeface="Arial" pitchFamily="34" charset="0"/>
                <a:cs typeface="Arial" pitchFamily="34" charset="0"/>
              </a:rPr>
              <a:t>Likely increase in demand for mental health and substance abuse treatment Cont..</a:t>
            </a:r>
            <a:endParaRPr lang="en-GB" sz="23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2619420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3063403"/>
          </a:xfrm>
          <a:prstGeom prst="rect">
            <a:avLst/>
          </a:prstGeom>
          <a:noFill/>
        </p:spPr>
        <p:txBody>
          <a:bodyPr wrap="square" rtlCol="0">
            <a:spAutoFit/>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We also have concerns that the Bill will cause a slippery slope (de factor legalisation) and that we will not have the means or will to go after widespread (illegal) cannabis growing, trading, use in the streets, etc.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 public should at least be aware of the harms associated with cannabis use and presenting further public health information on this in an accessible format is essential.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ZA"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114256"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300" b="1" dirty="0">
                <a:solidFill>
                  <a:schemeClr val="bg1"/>
                </a:solidFill>
                <a:latin typeface="Arial" pitchFamily="34" charset="0"/>
                <a:cs typeface="Arial" pitchFamily="34" charset="0"/>
              </a:rPr>
              <a:t>Need for monitoring of use and harms</a:t>
            </a:r>
            <a:endParaRPr lang="en-GB" sz="23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26625635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1754326"/>
          </a:xfrm>
          <a:prstGeom prst="rect">
            <a:avLst/>
          </a:prstGeom>
          <a:noFill/>
        </p:spPr>
        <p:txBody>
          <a:bodyPr wrap="square" rtlCol="0">
            <a:spAutoFit/>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Improved population level monitoring of use and associated harms and the reporting of these harms could increase public awareness of the potential risks associated with using cannabis. Improved monitoring will pinpoint where action is needed to address harms.</a:t>
            </a:r>
            <a:endPar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114256"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300" b="1" dirty="0">
                <a:solidFill>
                  <a:schemeClr val="bg1"/>
                </a:solidFill>
                <a:latin typeface="Arial" pitchFamily="34" charset="0"/>
                <a:cs typeface="Arial" pitchFamily="34" charset="0"/>
              </a:rPr>
              <a:t>Need for monitoring of use and harms, </a:t>
            </a:r>
            <a:r>
              <a:rPr lang="en-US" sz="2300" b="1" dirty="0" err="1">
                <a:solidFill>
                  <a:schemeClr val="bg1"/>
                </a:solidFill>
                <a:latin typeface="Arial" pitchFamily="34" charset="0"/>
                <a:cs typeface="Arial" pitchFamily="34" charset="0"/>
              </a:rPr>
              <a:t>Cont</a:t>
            </a:r>
            <a:r>
              <a:rPr lang="en-US" sz="2300" b="1" dirty="0">
                <a:solidFill>
                  <a:schemeClr val="bg1"/>
                </a:solidFill>
                <a:latin typeface="Arial" pitchFamily="34" charset="0"/>
                <a:cs typeface="Arial" pitchFamily="34" charset="0"/>
              </a:rPr>
              <a:t>…</a:t>
            </a:r>
            <a:endParaRPr lang="en-GB" sz="23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89713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4777718"/>
          </a:xfrm>
          <a:prstGeom prst="rect">
            <a:avLst/>
          </a:prstGeom>
          <a:noFill/>
        </p:spPr>
        <p:txBody>
          <a:bodyPr wrap="square" rtlCol="0">
            <a:spAutoFit/>
          </a:bodyPr>
          <a:lstStyle/>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Calibri Light" panose="020F0302020204030204"/>
                <a:ea typeface="+mj-ea"/>
                <a:cs typeface="+mj-cs"/>
              </a:rPr>
              <a:t>Indicators are needed in the following areas and they need to be collected and collated on a periodic basis</a:t>
            </a:r>
            <a:r>
              <a:rPr kumimoji="0" lang="en-US" sz="2400" b="0" i="0" u="none" strike="noStrike" kern="1200" cap="none" spc="0" normalizeH="0" baseline="0" noProof="0" dirty="0">
                <a:ln>
                  <a:noFill/>
                </a:ln>
                <a:solidFill>
                  <a:prstClr val="black"/>
                </a:solidFill>
                <a:effectLst/>
                <a:uLnTx/>
                <a:uFillTx/>
                <a:latin typeface="Calibri Light" panose="020F0302020204030204"/>
                <a:ea typeface="+mj-ea"/>
                <a:cs typeface="+mj-cs"/>
              </a:rPr>
              <a:t>:</a:t>
            </a:r>
            <a:br>
              <a:rPr kumimoji="0" lang="en-US" sz="2400" b="0"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Extent and patterns of cannabis use among adults and adolescents (not just prevalence of use, but also frequency of use, quantity of use, potency of cannabis, and mode of use (especially edibles)).</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Cannabis-related road traffic offenses.</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Cannabis-related trauma presentations.</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Cannabis-related demand for psychiatric/mental health and substance abuse treatment.</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Cannabis induced psychosis.</a:t>
            </a:r>
            <a:endPar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ZA"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114256"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300" b="1" dirty="0">
                <a:solidFill>
                  <a:schemeClr val="bg1"/>
                </a:solidFill>
                <a:latin typeface="Arial" pitchFamily="34" charset="0"/>
                <a:cs typeface="Arial" pitchFamily="34" charset="0"/>
              </a:rPr>
              <a:t>Collection of indicators</a:t>
            </a:r>
            <a:endParaRPr lang="en-GB" sz="23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236899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214422"/>
            <a:ext cx="8024842" cy="3293209"/>
          </a:xfrm>
          <a:prstGeom prst="rect">
            <a:avLst/>
          </a:prstGeom>
          <a:noFill/>
        </p:spPr>
        <p:txBody>
          <a:bodyPr wrap="square" rtlCol="0">
            <a:spAutoFit/>
          </a:bodyPr>
          <a:lstStyle/>
          <a:p>
            <a:endParaRPr lang="en-GB" sz="2000" b="1" dirty="0">
              <a:latin typeface="Arial" pitchFamily="34" charset="0"/>
              <a:cs typeface="Arial" pitchFamily="34" charset="0"/>
            </a:endParaRPr>
          </a:p>
          <a:p>
            <a:endParaRPr lang="en-GB" sz="2000" b="1" dirty="0">
              <a:latin typeface="Arial" pitchFamily="34" charset="0"/>
              <a:cs typeface="Arial" pitchFamily="34" charset="0"/>
            </a:endParaRPr>
          </a:p>
          <a:p>
            <a:endParaRPr lang="en-GB" sz="2000" b="1" dirty="0">
              <a:latin typeface="Arial" pitchFamily="34" charset="0"/>
              <a:cs typeface="Arial" pitchFamily="34" charset="0"/>
            </a:endParaRPr>
          </a:p>
          <a:p>
            <a:endParaRPr lang="en-GB" sz="2000" b="1" dirty="0">
              <a:latin typeface="Arial" pitchFamily="34" charset="0"/>
              <a:cs typeface="Arial" pitchFamily="34" charset="0"/>
            </a:endParaRPr>
          </a:p>
          <a:p>
            <a:endParaRPr lang="en-GB" sz="2000" b="1" dirty="0">
              <a:latin typeface="Arial" pitchFamily="34" charset="0"/>
              <a:cs typeface="Arial" pitchFamily="34" charset="0"/>
            </a:endParaRPr>
          </a:p>
          <a:p>
            <a:endParaRPr lang="en-GB" sz="2000" b="1" dirty="0">
              <a:latin typeface="Arial" pitchFamily="34" charset="0"/>
              <a:cs typeface="Arial" pitchFamily="34" charset="0"/>
            </a:endParaRPr>
          </a:p>
          <a:p>
            <a:endParaRPr lang="en-GB" sz="2000" b="1" dirty="0">
              <a:latin typeface="Arial" pitchFamily="34" charset="0"/>
              <a:cs typeface="Arial" pitchFamily="34" charset="0"/>
            </a:endParaRPr>
          </a:p>
          <a:p>
            <a:pPr algn="ctr"/>
            <a:r>
              <a:rPr lang="en-GB" sz="3200" b="1" dirty="0">
                <a:latin typeface="Arial" pitchFamily="34" charset="0"/>
                <a:cs typeface="Arial" pitchFamily="34" charset="0"/>
              </a:rPr>
              <a:t>THANK YOU</a:t>
            </a:r>
            <a:endParaRPr lang="en-US" sz="3200" b="1" dirty="0">
              <a:latin typeface="Arial" pitchFamily="34" charset="0"/>
              <a:cs typeface="Arial" pitchFamily="34" charset="0"/>
            </a:endParaRPr>
          </a:p>
          <a:p>
            <a:r>
              <a:rPr lang="en-US" b="1" dirty="0"/>
              <a:t> </a:t>
            </a:r>
            <a:endParaRPr lang="en-US" dirty="0"/>
          </a:p>
          <a:p>
            <a:r>
              <a:rPr lang="en-US" b="1" dirty="0"/>
              <a:t> </a:t>
            </a:r>
            <a:endParaRPr lang="en-US" dirty="0"/>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5562600"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cs typeface="Arial" pitchFamily="34" charset="0"/>
              </a:rPr>
              <a:t>THE END</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556792"/>
            <a:ext cx="8130480" cy="3939540"/>
          </a:xfrm>
          <a:prstGeom prst="rect">
            <a:avLst/>
          </a:prstGeom>
          <a:noFill/>
        </p:spPr>
        <p:txBody>
          <a:bodyPr wrap="square" rtlCol="0">
            <a:spAutoFit/>
          </a:bodyPr>
          <a:lstStyle/>
          <a:p>
            <a:pPr algn="just">
              <a:lnSpc>
                <a:spcPts val="1200"/>
              </a:lnSpc>
              <a:spcBef>
                <a:spcPts val="600"/>
              </a:spcBef>
            </a:pPr>
            <a:r>
              <a:rPr lang="en-US" sz="2400" b="1" u="sng" dirty="0">
                <a:effectLst/>
                <a:latin typeface="Arial" panose="020B0604020202020204" pitchFamily="34" charset="0"/>
                <a:ea typeface="Calibri" panose="020F0502020204030204" pitchFamily="34" charset="0"/>
                <a:cs typeface="Arial" panose="020B0604020202020204" pitchFamily="34" charset="0"/>
              </a:rPr>
              <a:t>Preamble to Bill</a:t>
            </a:r>
            <a:endParaRPr lang="en-ZA" sz="3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US" sz="2400" dirty="0">
                <a:effectLst/>
                <a:latin typeface="Arial" panose="020B0604020202020204" pitchFamily="34" charset="0"/>
                <a:ea typeface="Calibri" panose="020F0502020204030204" pitchFamily="34" charset="0"/>
              </a:rPr>
              <a:t>“Protect adults and children against the harms of cannabis;”</a:t>
            </a:r>
          </a:p>
          <a:p>
            <a:endParaRPr lang="en-US" sz="2400" dirty="0">
              <a:effectLst/>
              <a:latin typeface="Arial" panose="020B0604020202020204" pitchFamily="34" charset="0"/>
              <a:ea typeface="Times New Roman" panose="02020603050405020304" pitchFamily="18" charset="0"/>
            </a:endParaRPr>
          </a:p>
          <a:p>
            <a:r>
              <a:rPr lang="en-US" sz="2400" dirty="0">
                <a:effectLst/>
                <a:latin typeface="Arial" panose="020B0604020202020204" pitchFamily="34" charset="0"/>
                <a:ea typeface="Times New Roman" panose="02020603050405020304" pitchFamily="18" charset="0"/>
              </a:rPr>
              <a:t>The Bill, rather than protecting anyone against harms, will rather regulate </a:t>
            </a:r>
            <a:r>
              <a:rPr lang="en-US" sz="2400" b="1" dirty="0">
                <a:effectLst/>
                <a:latin typeface="Arial" panose="020B0604020202020204" pitchFamily="34" charset="0"/>
                <a:ea typeface="Times New Roman" panose="02020603050405020304" pitchFamily="18" charset="0"/>
              </a:rPr>
              <a:t>access</a:t>
            </a:r>
            <a:r>
              <a:rPr lang="en-US" sz="2400" dirty="0">
                <a:effectLst/>
                <a:latin typeface="Arial" panose="020B0604020202020204" pitchFamily="34" charset="0"/>
                <a:ea typeface="Times New Roman" panose="02020603050405020304" pitchFamily="18" charset="0"/>
              </a:rPr>
              <a:t> to cannabis for adults for personal use and prevent </a:t>
            </a:r>
            <a:r>
              <a:rPr lang="en-US" sz="2400" b="1" dirty="0">
                <a:effectLst/>
                <a:latin typeface="Arial" panose="020B0604020202020204" pitchFamily="34" charset="0"/>
                <a:ea typeface="Times New Roman" panose="02020603050405020304" pitchFamily="18" charset="0"/>
              </a:rPr>
              <a:t>access</a:t>
            </a:r>
            <a:r>
              <a:rPr lang="en-US" sz="2400" dirty="0">
                <a:effectLst/>
                <a:latin typeface="Arial" panose="020B0604020202020204" pitchFamily="34" charset="0"/>
                <a:ea typeface="Times New Roman" panose="02020603050405020304" pitchFamily="18" charset="0"/>
              </a:rPr>
              <a:t> or </a:t>
            </a:r>
            <a:r>
              <a:rPr lang="en-US" sz="2400" b="1" dirty="0">
                <a:effectLst/>
                <a:latin typeface="Arial" panose="020B0604020202020204" pitchFamily="34" charset="0"/>
                <a:ea typeface="Times New Roman" panose="02020603050405020304" pitchFamily="18" charset="0"/>
              </a:rPr>
              <a:t>exposure</a:t>
            </a:r>
            <a:r>
              <a:rPr lang="en-US" sz="2400" dirty="0">
                <a:effectLst/>
                <a:latin typeface="Arial" panose="020B0604020202020204" pitchFamily="34" charset="0"/>
                <a:ea typeface="Times New Roman" panose="02020603050405020304" pitchFamily="18" charset="0"/>
              </a:rPr>
              <a:t> to children.</a:t>
            </a:r>
          </a:p>
          <a:p>
            <a:endParaRPr kumimoji="0" lang="en-US" sz="2400" b="0" i="0" u="none" strike="noStrike" kern="1200" cap="none" spc="0" normalizeH="0" baseline="0" noProof="0" dirty="0">
              <a:ln>
                <a:noFill/>
              </a:ln>
              <a:solidFill>
                <a:prstClr val="black"/>
              </a:solidFill>
              <a:uLnTx/>
              <a:uFillTx/>
              <a:latin typeface="Arial" panose="020B0604020202020204" pitchFamily="34" charset="0"/>
              <a:cs typeface="+mn-cs"/>
            </a:endParaRPr>
          </a:p>
          <a:p>
            <a:r>
              <a:rPr kumimoji="0" lang="en-US" sz="2400" b="0" i="0" u="none" strike="noStrike" kern="1200" cap="none" spc="0" normalizeH="0" baseline="0" noProof="0" dirty="0">
                <a:ln>
                  <a:noFill/>
                </a:ln>
                <a:solidFill>
                  <a:prstClr val="black"/>
                </a:solidFill>
                <a:uLnTx/>
                <a:uFillTx/>
                <a:latin typeface="Arial" panose="020B0604020202020204" pitchFamily="34" charset="0"/>
                <a:cs typeface="+mn-cs"/>
              </a:rPr>
              <a:t>Suggested new wording:</a:t>
            </a:r>
          </a:p>
          <a:p>
            <a:r>
              <a:rPr lang="en-US" sz="2400" u="sng" dirty="0">
                <a:effectLst/>
                <a:latin typeface="Arial" panose="020B0604020202020204" pitchFamily="34" charset="0"/>
                <a:ea typeface="Calibri" panose="020F0502020204030204" pitchFamily="34" charset="0"/>
              </a:rPr>
              <a:t>“Provide access to cannabis for personal use to adults and prevent access or exposure of cannabis to children;”</a:t>
            </a:r>
            <a:endPar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5970240"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chemeClr val="bg1"/>
                </a:solidFill>
                <a:latin typeface="Arial" pitchFamily="34" charset="0"/>
                <a:cs typeface="Arial" pitchFamily="34" charset="0"/>
              </a:rPr>
              <a:t>P</a:t>
            </a:r>
            <a:r>
              <a:rPr lang="en-ZA" sz="2800" b="1" dirty="0" err="1">
                <a:solidFill>
                  <a:schemeClr val="bg1"/>
                </a:solidFill>
                <a:latin typeface="Arial" pitchFamily="34" charset="0"/>
                <a:cs typeface="Arial" pitchFamily="34" charset="0"/>
              </a:rPr>
              <a:t>reamble</a:t>
            </a:r>
            <a:endParaRPr lang="en-GB" sz="28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74105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5245282"/>
          </a:xfrm>
          <a:prstGeom prst="rect">
            <a:avLst/>
          </a:prstGeom>
          <a:noFill/>
        </p:spPr>
        <p:txBody>
          <a:bodyPr wrap="square" rtlCol="0">
            <a:spAutoFit/>
          </a:body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en-ZA" sz="20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1. ‘‘</a:t>
            </a:r>
            <a:r>
              <a:rPr kumimoji="0" lang="en-ZA" sz="2000" b="1"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cannabis</a:t>
            </a:r>
            <a:r>
              <a:rPr kumimoji="0" lang="en-ZA" sz="20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 means—</a:t>
            </a:r>
            <a:endParaRPr kumimoji="0" lang="en-ZA" sz="20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ZA" sz="2000" b="0" i="1"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(a) </a:t>
            </a:r>
            <a:r>
              <a:rPr kumimoji="0" lang="en-ZA" sz="20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the flowering or fruiting tops and the leaves of a cannabis plant that have been separated from the plant, but excludes any seed, seedling, the stalk and branches without any leaf, fruit or flower, and the roots of a cannabis plant; and</a:t>
            </a:r>
            <a:endParaRPr kumimoji="0" lang="en-ZA" sz="20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ZA" sz="2000" b="0" i="1"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(b) </a:t>
            </a:r>
            <a:r>
              <a:rPr kumimoji="0" lang="en-ZA" sz="20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any substance which contains THC,</a:t>
            </a:r>
          </a:p>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ZA" sz="20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Paragraph (b) broadens the definition of “cannabis” too wide to include “food” as a substance. We have proliferation of substances containing THC in the form of food and sweets available in the streets. Children will consume these THC containing food and the consequences may not be child friendly. Cannabis may not be listed as food as it does not have any nutritional value.</a:t>
            </a:r>
          </a:p>
          <a:p>
            <a:pPr marL="0" marR="0" lvl="0" indent="0" algn="ctr" defTabSz="914400" rtl="0" eaLnBrk="1" fontAlgn="auto" latinLnBrk="0" hangingPunct="1">
              <a:lnSpc>
                <a:spcPct val="115000"/>
              </a:lnSpc>
              <a:spcBef>
                <a:spcPts val="0"/>
              </a:spcBef>
              <a:spcAft>
                <a:spcPts val="100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15000"/>
              </a:lnSpc>
              <a:spcBef>
                <a:spcPts val="0"/>
              </a:spcBef>
              <a:spcAft>
                <a:spcPts val="100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114256"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300" b="1" dirty="0">
                <a:solidFill>
                  <a:schemeClr val="bg1"/>
                </a:solidFill>
                <a:latin typeface="Arial" pitchFamily="34" charset="0"/>
                <a:cs typeface="Arial" pitchFamily="34" charset="0"/>
              </a:rPr>
              <a:t>Clause 1: Definitions</a:t>
            </a:r>
            <a:endParaRPr lang="en-GB" sz="23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1649556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5046253"/>
          </a:xfrm>
          <a:prstGeom prst="rect">
            <a:avLst/>
          </a:prstGeom>
          <a:noFill/>
        </p:spPr>
        <p:txBody>
          <a:bodyPr wrap="square" rtlCol="0">
            <a:spAutoFit/>
          </a:bodyPr>
          <a:lstStyle/>
          <a:p>
            <a:pPr marL="0" marR="0" lvl="0" indent="0" algn="just" defTabSz="914400" rtl="0" eaLnBrk="1" fontAlgn="auto" latinLnBrk="0" hangingPunct="1">
              <a:lnSpc>
                <a:spcPct val="115000"/>
              </a:lnSpc>
              <a:spcBef>
                <a:spcPts val="0"/>
              </a:spcBef>
              <a:spcAft>
                <a:spcPts val="1000"/>
              </a:spcAft>
              <a:buClrTx/>
              <a:buSzTx/>
              <a:buFontTx/>
              <a:buNone/>
              <a:tabLst/>
              <a:defRPr/>
            </a:pPr>
            <a:r>
              <a:rPr lang="en-US" sz="1800" dirty="0">
                <a:effectLst/>
                <a:latin typeface="Arial" panose="020B0604020202020204" pitchFamily="34" charset="0"/>
                <a:ea typeface="Times New Roman" panose="02020603050405020304" pitchFamily="18" charset="0"/>
              </a:rPr>
              <a:t>Paragraph (</a:t>
            </a:r>
            <a:r>
              <a:rPr lang="en-US" sz="1800" i="1" dirty="0">
                <a:effectLst/>
                <a:latin typeface="Arial" panose="020B0604020202020204" pitchFamily="34" charset="0"/>
                <a:ea typeface="Times New Roman" panose="02020603050405020304" pitchFamily="18" charset="0"/>
              </a:rPr>
              <a:t>b</a:t>
            </a:r>
            <a:r>
              <a:rPr lang="en-US" sz="1800" dirty="0">
                <a:effectLst/>
                <a:latin typeface="Arial" panose="020B0604020202020204" pitchFamily="34" charset="0"/>
                <a:ea typeface="Times New Roman" panose="02020603050405020304" pitchFamily="18" charset="0"/>
              </a:rPr>
              <a:t>) further creates an unintended, unreasonable inclusion of the smallest amount of either a naturally occurring or synthetic form of THC as cannabis. THC is already regulated under the Medicines Act as a Schedule 6 substance. The manner in which the word “cannabis” is then used in the proposed legislation, may create the ability to circumvent the provisions of the Medicines Act</a:t>
            </a:r>
            <a:endParaRPr kumimoji="0" lang="en-ZA"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1000"/>
              </a:spcAft>
              <a:buClrTx/>
              <a:buSzTx/>
              <a:buFontTx/>
              <a:buNone/>
              <a:tabLst/>
              <a:defRPr/>
            </a:pPr>
            <a:r>
              <a:rPr lang="en-ZA" sz="1800" b="1" dirty="0">
                <a:effectLst/>
                <a:latin typeface="Arial" panose="020B0604020202020204" pitchFamily="34" charset="0"/>
                <a:ea typeface="Calibri" panose="020F0502020204030204" pitchFamily="34" charset="0"/>
              </a:rPr>
              <a:t>Suggested definition of Cannabis and deletion of par(b)</a:t>
            </a:r>
          </a:p>
          <a:p>
            <a:pPr marL="0" marR="0" lvl="0" indent="0" algn="just" defTabSz="914400" rtl="0" eaLnBrk="1" fontAlgn="auto" latinLnBrk="0" hangingPunct="1">
              <a:lnSpc>
                <a:spcPct val="115000"/>
              </a:lnSpc>
              <a:spcBef>
                <a:spcPts val="0"/>
              </a:spcBef>
              <a:spcAft>
                <a:spcPts val="1000"/>
              </a:spcAft>
              <a:buClrTx/>
              <a:buSzTx/>
              <a:buFontTx/>
              <a:buNone/>
              <a:tabLst/>
              <a:defRPr/>
            </a:pPr>
            <a:r>
              <a:rPr lang="en-ZA" sz="1800" dirty="0">
                <a:effectLst/>
                <a:latin typeface="Arial" panose="020B0604020202020204" pitchFamily="34" charset="0"/>
                <a:ea typeface="Calibri" panose="020F0502020204030204" pitchFamily="34" charset="0"/>
              </a:rPr>
              <a:t>‘‘</a:t>
            </a:r>
            <a:r>
              <a:rPr lang="en-ZA" sz="1800" b="1" dirty="0">
                <a:effectLst/>
                <a:latin typeface="Arial" panose="020B0604020202020204" pitchFamily="34" charset="0"/>
                <a:ea typeface="Calibri" panose="020F0502020204030204" pitchFamily="34" charset="0"/>
              </a:rPr>
              <a:t>cannabis</a:t>
            </a:r>
            <a:r>
              <a:rPr lang="en-ZA" sz="1800" dirty="0">
                <a:effectLst/>
                <a:latin typeface="Arial" panose="020B0604020202020204" pitchFamily="34" charset="0"/>
                <a:ea typeface="Calibri" panose="020F0502020204030204" pitchFamily="34" charset="0"/>
              </a:rPr>
              <a:t>’’ means the flowering or fruiting tops and the leaves of a cannabis plant that have been separated from the plant, but excludes any seed, seedling, the stalk and branches without any leaf, fruit or flower, and the roots of a cannabis plant and fresh cannabis, dried cannabis and cannabis concentrate, are classes of cannabis;</a:t>
            </a:r>
          </a:p>
          <a:p>
            <a:pPr marL="0" marR="0" lvl="0" indent="0" algn="ctr" defTabSz="914400" rtl="0" eaLnBrk="1" fontAlgn="auto" latinLnBrk="0" hangingPunct="1">
              <a:lnSpc>
                <a:spcPct val="115000"/>
              </a:lnSpc>
              <a:spcBef>
                <a:spcPts val="0"/>
              </a:spcBef>
              <a:spcAft>
                <a:spcPts val="100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15000"/>
              </a:lnSpc>
              <a:spcBef>
                <a:spcPts val="0"/>
              </a:spcBef>
              <a:spcAft>
                <a:spcPts val="100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114256"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300" b="1" dirty="0">
                <a:solidFill>
                  <a:schemeClr val="bg1"/>
                </a:solidFill>
                <a:latin typeface="Arial" pitchFamily="34" charset="0"/>
                <a:cs typeface="Arial" pitchFamily="34" charset="0"/>
              </a:rPr>
              <a:t>Clause 1: Definitions Cannabis</a:t>
            </a:r>
            <a:endParaRPr lang="en-GB" sz="23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1515173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5174493"/>
          </a:xfrm>
          <a:prstGeom prst="rect">
            <a:avLst/>
          </a:prstGeom>
          <a:noFill/>
        </p:spPr>
        <p:txBody>
          <a:bodyPr wrap="square" rtlCol="0">
            <a:spAutoFit/>
          </a:bodyPr>
          <a:lstStyle/>
          <a:p>
            <a:pPr marL="0" marR="0" lvl="0" indent="0" algn="just" defTabSz="914400" rtl="0" eaLnBrk="1" fontAlgn="auto" latinLnBrk="0" hangingPunct="1">
              <a:lnSpc>
                <a:spcPct val="115000"/>
              </a:lnSpc>
              <a:spcBef>
                <a:spcPts val="0"/>
              </a:spcBef>
              <a:spcAft>
                <a:spcPts val="1000"/>
              </a:spcAft>
              <a:buClrTx/>
              <a:buSzTx/>
              <a:buFontTx/>
              <a:buNone/>
              <a:tabLst/>
              <a:defRPr/>
            </a:pPr>
            <a:r>
              <a:rPr lang="en-US" sz="1800" b="1" dirty="0">
                <a:effectLst/>
                <a:latin typeface="Arial" panose="020B0604020202020204" pitchFamily="34" charset="0"/>
                <a:ea typeface="Times New Roman" panose="02020603050405020304" pitchFamily="18" charset="0"/>
              </a:rPr>
              <a:t>‘‘cannabis concentrate’’</a:t>
            </a:r>
            <a:r>
              <a:rPr lang="en-US" sz="1800" dirty="0">
                <a:effectLst/>
                <a:latin typeface="Arial" panose="020B0604020202020204" pitchFamily="34" charset="0"/>
                <a:ea typeface="Times New Roman" panose="02020603050405020304" pitchFamily="18" charset="0"/>
              </a:rPr>
              <a:t> means cannabis that has undergone a process to concentrate the THC content, and cannabis solid concentrates and cannabis liquid concentrates are classes of cannabis concentrate; </a:t>
            </a:r>
          </a:p>
          <a:p>
            <a:pPr marL="0" marR="0" lvl="0" indent="0" algn="just" defTabSz="914400" rtl="0" eaLnBrk="1" fontAlgn="auto" latinLnBrk="0" hangingPunct="1">
              <a:lnSpc>
                <a:spcPct val="115000"/>
              </a:lnSpc>
              <a:spcBef>
                <a:spcPts val="0"/>
              </a:spcBef>
              <a:spcAft>
                <a:spcPts val="1000"/>
              </a:spcAft>
              <a:buClrTx/>
              <a:buSzTx/>
              <a:buFontTx/>
              <a:buNone/>
              <a:tabLst/>
              <a:defRPr/>
            </a:pPr>
            <a:r>
              <a:rPr lang="en-US" sz="1800" dirty="0">
                <a:effectLst/>
                <a:latin typeface="Arial" panose="020B0604020202020204" pitchFamily="34" charset="0"/>
                <a:ea typeface="Times New Roman" panose="02020603050405020304" pitchFamily="18" charset="0"/>
              </a:rPr>
              <a:t>Cannabis may also be concentrated for the intended purposes of obtaining high concentrated forms of other cannabinoids, not just THC. The definition should instead focus on the </a:t>
            </a:r>
            <a:r>
              <a:rPr lang="en-US" sz="1800" b="1" dirty="0">
                <a:effectLst/>
                <a:latin typeface="Arial" panose="020B0604020202020204" pitchFamily="34" charset="0"/>
                <a:ea typeface="Times New Roman" panose="02020603050405020304" pitchFamily="18" charset="0"/>
              </a:rPr>
              <a:t>resultant product</a:t>
            </a:r>
            <a:r>
              <a:rPr lang="en-US" sz="1800" dirty="0">
                <a:effectLst/>
                <a:latin typeface="Arial" panose="020B0604020202020204" pitchFamily="34" charset="0"/>
                <a:ea typeface="Times New Roman" panose="02020603050405020304" pitchFamily="18" charset="0"/>
              </a:rPr>
              <a:t> of the concentration process and not the intention of the concentration process. </a:t>
            </a:r>
          </a:p>
          <a:p>
            <a:pPr marL="0" marR="0" lvl="0" indent="0" algn="just" defTabSz="914400" rtl="0" eaLnBrk="1" fontAlgn="auto" latinLnBrk="0" hangingPunct="1">
              <a:lnSpc>
                <a:spcPct val="115000"/>
              </a:lnSpc>
              <a:spcBef>
                <a:spcPts val="0"/>
              </a:spcBef>
              <a:spcAft>
                <a:spcPts val="1000"/>
              </a:spcAft>
              <a:buClrTx/>
              <a:buSzTx/>
              <a:buFontTx/>
              <a:buNone/>
              <a:tabLst/>
              <a:defRPr/>
            </a:pPr>
            <a:r>
              <a:rPr lang="en-US" sz="1800" dirty="0">
                <a:effectLst/>
                <a:latin typeface="Arial" panose="020B0604020202020204" pitchFamily="34" charset="0"/>
                <a:ea typeface="Times New Roman" panose="02020603050405020304" pitchFamily="18" charset="0"/>
              </a:rPr>
              <a:t>Suggested </a:t>
            </a:r>
            <a:r>
              <a:rPr lang="en-US" sz="1800" dirty="0" err="1">
                <a:effectLst/>
                <a:latin typeface="Arial" panose="020B0604020202020204" pitchFamily="34" charset="0"/>
                <a:ea typeface="Times New Roman" panose="02020603050405020304" pitchFamily="18" charset="0"/>
              </a:rPr>
              <a:t>defition</a:t>
            </a:r>
            <a:r>
              <a:rPr lang="en-US" sz="1800" dirty="0">
                <a:effectLst/>
                <a:latin typeface="Arial" panose="020B0604020202020204" pitchFamily="34" charset="0"/>
                <a:ea typeface="Times New Roman" panose="02020603050405020304" pitchFamily="18" charset="0"/>
              </a:rPr>
              <a:t>:</a:t>
            </a:r>
          </a:p>
          <a:p>
            <a:pPr marL="0" marR="0" lvl="0" indent="0" algn="just" defTabSz="914400" rtl="0" eaLnBrk="1" fontAlgn="auto" latinLnBrk="0" hangingPunct="1">
              <a:lnSpc>
                <a:spcPct val="115000"/>
              </a:lnSpc>
              <a:spcBef>
                <a:spcPts val="0"/>
              </a:spcBef>
              <a:spcAft>
                <a:spcPts val="1000"/>
              </a:spcAft>
              <a:buClrTx/>
              <a:buSzTx/>
              <a:buFontTx/>
              <a:buNone/>
              <a:tabLst/>
              <a:defRPr/>
            </a:pPr>
            <a:r>
              <a:rPr lang="en-US" sz="1800" dirty="0">
                <a:effectLst/>
                <a:latin typeface="Arial" panose="020B0604020202020204" pitchFamily="34" charset="0"/>
                <a:ea typeface="Times New Roman" panose="02020603050405020304" pitchFamily="18" charset="0"/>
              </a:rPr>
              <a:t>"</a:t>
            </a:r>
            <a:r>
              <a:rPr lang="en-US" sz="1800" b="1" dirty="0">
                <a:effectLst/>
                <a:latin typeface="Arial" panose="020B0604020202020204" pitchFamily="34" charset="0"/>
                <a:ea typeface="Times New Roman" panose="02020603050405020304" pitchFamily="18" charset="0"/>
              </a:rPr>
              <a:t>cannabis concentrate</a:t>
            </a:r>
            <a:r>
              <a:rPr lang="en-US" sz="1800" dirty="0">
                <a:effectLst/>
                <a:latin typeface="Arial" panose="020B0604020202020204" pitchFamily="34" charset="0"/>
                <a:ea typeface="Times New Roman" panose="02020603050405020304" pitchFamily="18" charset="0"/>
              </a:rPr>
              <a:t>" means </a:t>
            </a:r>
            <a:r>
              <a:rPr lang="en-US" sz="1800" u="sng" dirty="0">
                <a:effectLst/>
                <a:latin typeface="Arial" panose="020B0604020202020204" pitchFamily="34" charset="0"/>
                <a:ea typeface="Times New Roman" panose="02020603050405020304" pitchFamily="18" charset="0"/>
              </a:rPr>
              <a:t>a concentrated cannabis substance containing THC obtained by the processing of cannabis or any cannabis derivative</a:t>
            </a:r>
            <a:r>
              <a:rPr lang="en-US" sz="1800" dirty="0">
                <a:effectLst/>
                <a:latin typeface="Arial" panose="020B0604020202020204" pitchFamily="34" charset="0"/>
                <a:ea typeface="Times New Roman" panose="02020603050405020304" pitchFamily="18" charset="0"/>
              </a:rPr>
              <a:t>, and cannabis solid concentrates and cannabis liquid concentrates are classes of cannabis concentrate</a:t>
            </a:r>
            <a:r>
              <a:rPr lang="en-US" sz="1800" u="sng" dirty="0">
                <a:effectLst/>
                <a:latin typeface="Arial" panose="020B0604020202020204" pitchFamily="34" charset="0"/>
                <a:ea typeface="Times New Roman" panose="02020603050405020304" pitchFamily="18" charset="0"/>
              </a:rPr>
              <a:t>;</a:t>
            </a:r>
            <a:endParaRPr lang="en-US" sz="1800" dirty="0">
              <a:effectLst/>
              <a:latin typeface="Arial" panose="020B0604020202020204" pitchFamily="34" charset="0"/>
              <a:ea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1000"/>
              </a:spcAft>
              <a:buClrTx/>
              <a:buSzTx/>
              <a:buFontTx/>
              <a:buNone/>
              <a:tabLst/>
              <a:defRPr/>
            </a:pPr>
            <a:endParaRPr lang="en-US" sz="1800" dirty="0">
              <a:effectLst/>
              <a:latin typeface="Arial" panose="020B0604020202020204" pitchFamily="34" charset="0"/>
              <a:ea typeface="Times New Roman" panose="02020603050405020304" pitchFamily="18" charset="0"/>
            </a:endParaRPr>
          </a:p>
          <a:p>
            <a:pPr marL="0" marR="0" lvl="0" indent="0" algn="ctr" defTabSz="914400" rtl="0" eaLnBrk="1" fontAlgn="auto" latinLnBrk="0" hangingPunct="1">
              <a:lnSpc>
                <a:spcPct val="115000"/>
              </a:lnSpc>
              <a:spcBef>
                <a:spcPts val="0"/>
              </a:spcBef>
              <a:spcAft>
                <a:spcPts val="100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114256"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300" b="1" dirty="0">
                <a:solidFill>
                  <a:schemeClr val="bg1"/>
                </a:solidFill>
                <a:latin typeface="Arial" pitchFamily="34" charset="0"/>
                <a:cs typeface="Arial" pitchFamily="34" charset="0"/>
              </a:rPr>
              <a:t>Clause 1: Definitions Cannabis Concentrate</a:t>
            </a:r>
            <a:endParaRPr lang="en-GB" sz="23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2672217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5376087"/>
          </a:xfrm>
          <a:prstGeom prst="rect">
            <a:avLst/>
          </a:prstGeom>
          <a:noFill/>
        </p:spPr>
        <p:txBody>
          <a:bodyPr wrap="square" rtlCol="0">
            <a:spAutoFit/>
          </a:bodyPr>
          <a:lstStyle/>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ZA" sz="2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a:t>
            </a:r>
            <a:r>
              <a:rPr kumimoji="0" lang="en-ZA" sz="2200" b="1"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cannabis product</a:t>
            </a:r>
            <a:r>
              <a:rPr kumimoji="0" lang="en-ZA" sz="22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 means anything that is intended for human or animal consumption which contains THC or any other </a:t>
            </a:r>
            <a:r>
              <a:rPr kumimoji="0" lang="en-ZA" sz="2200" b="0" i="0" u="none" strike="noStrike" kern="1200" cap="none" spc="0" normalizeH="0" baseline="0" noProof="0" dirty="0" err="1">
                <a:ln>
                  <a:noFill/>
                </a:ln>
                <a:solidFill>
                  <a:srgbClr val="000000"/>
                </a:solidFill>
                <a:effectLst/>
                <a:uLnTx/>
                <a:uFillTx/>
                <a:latin typeface="+mj-lt"/>
                <a:ea typeface="Calibri" panose="020F0502020204030204" pitchFamily="34" charset="0"/>
                <a:cs typeface="Times New Roman" panose="02020603050405020304" pitchFamily="18" charset="0"/>
              </a:rPr>
              <a:t>phytocannabinoid</a:t>
            </a:r>
            <a:r>
              <a:rPr kumimoji="0" lang="en-ZA" sz="22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 found in a cannabis plant;</a:t>
            </a:r>
          </a:p>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ZA" sz="22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rPr>
              <a:t>This definition juxtaposed with the definition of “consumption” seems to suggest the inclusion of cannabis as food, thus the THC containing product may have adverse effect on food. The public may think that “Cannabis product” is food and may be consumed as such. The Bill on Commercialisation and Use of Cannabis Products” will deal with consumption or use of Cannabis Products.</a:t>
            </a:r>
          </a:p>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ZA" sz="20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Recommendation: Deletion of “Cannabis Product” as its use may confuse the public to think that it can be eaten or consumed as food. </a:t>
            </a:r>
            <a:endParaRPr kumimoji="0" lang="en-ZA"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1000"/>
              </a:spcAft>
              <a:buClrTx/>
              <a:buSzTx/>
              <a:buFontTx/>
              <a:buNone/>
              <a:tabLst/>
              <a:defRPr/>
            </a:pPr>
            <a:endParaRPr kumimoji="0" lang="en-ZA"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114256"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2300" b="1" dirty="0">
                <a:solidFill>
                  <a:schemeClr val="bg1"/>
                </a:solidFill>
                <a:latin typeface="Arial" pitchFamily="34" charset="0"/>
                <a:cs typeface="Arial" pitchFamily="34" charset="0"/>
              </a:rPr>
              <a:t>Definitions Cannabis Product</a:t>
            </a:r>
            <a:endParaRPr lang="en-GB" sz="23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895647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4482253"/>
          </a:xfrm>
          <a:prstGeom prst="rect">
            <a:avLst/>
          </a:prstGeom>
          <a:noFill/>
        </p:spPr>
        <p:txBody>
          <a:bodyPr wrap="square" rtlCol="0">
            <a:spAutoFit/>
          </a:bodyPr>
          <a:lstStyle/>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ZA" sz="11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a:t>
            </a:r>
            <a:r>
              <a:rPr kumimoji="0" lang="en-ZA" sz="20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consumption</a:t>
            </a:r>
            <a:r>
              <a:rPr kumimoji="0" lang="en-ZA" sz="2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means to eat, drink or otherwise self-administer cannabis and </a:t>
            </a:r>
            <a:r>
              <a:rPr kumimoji="0" lang="en-ZA" sz="20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‘‘consume’’ </a:t>
            </a:r>
            <a:r>
              <a:rPr kumimoji="0" lang="en-ZA" sz="2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has a corresponding meaning;</a:t>
            </a:r>
            <a:endParaRPr kumimoji="0" lang="en-ZA"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lvl="0" algn="just">
              <a:spcBef>
                <a:spcPct val="20000"/>
              </a:spcBef>
              <a:defRPr/>
            </a:pPr>
            <a:r>
              <a:rPr kumimoji="0" lang="en-ZA"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“Consumption” seems to suggest that Cannabis has nutritional value and may be regarded as food, or it may be added to food for consumption.</a:t>
            </a:r>
          </a:p>
          <a:p>
            <a:pPr lvl="0" algn="just">
              <a:spcBef>
                <a:spcPct val="20000"/>
              </a:spcBef>
              <a:defRPr/>
            </a:pPr>
            <a:endParaRPr kumimoji="0" lang="en-ZA"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ZA" sz="20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Recommendation: Deletion of “consumption” and not be used in this Bill for private use. The Bill is for private use not private consumption in the context of “food”</a:t>
            </a:r>
            <a:endParaRPr kumimoji="0" lang="en-ZA"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lvl="0" algn="just">
              <a:spcBef>
                <a:spcPct val="20000"/>
              </a:spcBef>
              <a:defRPr/>
            </a:pPr>
            <a:endParaRPr lang="en-US" sz="2000" dirty="0">
              <a:latin typeface="Arial" pitchFamily="34" charset="0"/>
              <a:cs typeface="Arial" pitchFamily="34" charset="0"/>
            </a:endParaRPr>
          </a:p>
          <a:p>
            <a:pPr lvl="0" algn="just">
              <a:spcBef>
                <a:spcPct val="20000"/>
              </a:spcBef>
              <a:defRPr/>
            </a:pPr>
            <a:endParaRPr lang="en-US" sz="2000" dirty="0">
              <a:latin typeface="Arial"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114256"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300" b="1" dirty="0">
                <a:solidFill>
                  <a:schemeClr val="bg1"/>
                </a:solidFill>
                <a:latin typeface="Arial" pitchFamily="34" charset="0"/>
                <a:cs typeface="Arial" pitchFamily="34" charset="0"/>
              </a:rPr>
              <a:t>D</a:t>
            </a:r>
            <a:r>
              <a:rPr lang="en-ZA" sz="2300" b="1" dirty="0" err="1">
                <a:solidFill>
                  <a:schemeClr val="bg1"/>
                </a:solidFill>
                <a:latin typeface="Arial" pitchFamily="34" charset="0"/>
                <a:cs typeface="Arial" pitchFamily="34" charset="0"/>
              </a:rPr>
              <a:t>efinitions</a:t>
            </a:r>
            <a:r>
              <a:rPr lang="en-ZA" sz="2300" b="1" dirty="0">
                <a:solidFill>
                  <a:schemeClr val="bg1"/>
                </a:solidFill>
                <a:latin typeface="Arial" pitchFamily="34" charset="0"/>
                <a:cs typeface="Arial" pitchFamily="34" charset="0"/>
              </a:rPr>
              <a:t> Consumption</a:t>
            </a:r>
            <a:endParaRPr lang="en-GB" sz="23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2009465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3775393"/>
          </a:xfrm>
          <a:prstGeom prst="rect">
            <a:avLst/>
          </a:prstGeom>
          <a:noFill/>
        </p:spPr>
        <p:txBody>
          <a:bodyPr wrap="square" rtlCol="0">
            <a:spAutoFit/>
          </a:bodyPr>
          <a:lstStyle/>
          <a:p>
            <a:pPr marL="0" marR="0" lvl="0" indent="0" algn="just" defTabSz="914400" rtl="0" eaLnBrk="1" fontAlgn="auto" latinLnBrk="0" hangingPunct="1">
              <a:spcBef>
                <a:spcPts val="0"/>
              </a:spcBef>
              <a:spcAft>
                <a:spcPts val="1000"/>
              </a:spcAft>
              <a:buClrTx/>
              <a:buSzTx/>
              <a:buFontTx/>
              <a:buNone/>
              <a:tabLst/>
              <a:defRPr/>
            </a:pPr>
            <a:r>
              <a:rPr lang="en-US" dirty="0">
                <a:effectLst/>
                <a:latin typeface="Arial" panose="020B0604020202020204" pitchFamily="34" charset="0"/>
                <a:ea typeface="Times New Roman" panose="02020603050405020304" pitchFamily="18" charset="0"/>
              </a:rPr>
              <a:t>"</a:t>
            </a:r>
            <a:r>
              <a:rPr lang="en-US" sz="2400" b="1" dirty="0">
                <a:effectLst/>
                <a:latin typeface="+mj-lt"/>
                <a:ea typeface="Times New Roman" panose="02020603050405020304" pitchFamily="18" charset="0"/>
              </a:rPr>
              <a:t>harvest</a:t>
            </a:r>
            <a:r>
              <a:rPr lang="en-US" sz="2400" dirty="0">
                <a:effectLst/>
                <a:latin typeface="+mj-lt"/>
                <a:ea typeface="Times New Roman" panose="02020603050405020304" pitchFamily="18" charset="0"/>
              </a:rPr>
              <a:t>" means to obtain and process cannabis from a cannabis plant;</a:t>
            </a:r>
            <a:endParaRPr kumimoji="0" lang="en-ZA" sz="2400" b="0" i="0" u="none" strike="noStrike" kern="1200" cap="none" spc="0" normalizeH="0" baseline="0" noProof="0" dirty="0">
              <a:ln>
                <a:noFill/>
              </a:ln>
              <a:solidFill>
                <a:srgbClr val="000000"/>
              </a:solidFill>
              <a:effectLst/>
              <a:uLnTx/>
              <a:uFillTx/>
              <a:latin typeface="+mj-lt"/>
              <a:ea typeface="Calibri" panose="020F0502020204030204" pitchFamily="34" charset="0"/>
              <a:cs typeface="Times New Roman" panose="02020603050405020304" pitchFamily="18" charset="0"/>
            </a:endParaRPr>
          </a:p>
          <a:p>
            <a:pPr algn="just">
              <a:spcBef>
                <a:spcPts val="600"/>
              </a:spcBef>
            </a:pPr>
            <a:r>
              <a:rPr lang="en-US" sz="2400" dirty="0">
                <a:effectLst/>
                <a:latin typeface="+mj-lt"/>
                <a:ea typeface="Times New Roman" panose="02020603050405020304" pitchFamily="18" charset="0"/>
                <a:cs typeface="Arial" panose="020B0604020202020204" pitchFamily="34" charset="0"/>
              </a:rPr>
              <a:t>Remove processing from the definition as ‘processing’ does not fall under harvesting. </a:t>
            </a:r>
          </a:p>
          <a:p>
            <a:pPr algn="just">
              <a:spcBef>
                <a:spcPts val="600"/>
              </a:spcBef>
            </a:pPr>
            <a:endParaRPr lang="en-ZA" sz="2400" dirty="0">
              <a:effectLst/>
              <a:latin typeface="+mj-lt"/>
              <a:ea typeface="Times New Roman" panose="02020603050405020304" pitchFamily="18" charset="0"/>
              <a:cs typeface="Times New Roman" panose="02020603050405020304" pitchFamily="18" charset="0"/>
            </a:endParaRPr>
          </a:p>
          <a:p>
            <a:pPr algn="just">
              <a:spcBef>
                <a:spcPts val="600"/>
              </a:spcBef>
            </a:pPr>
            <a:r>
              <a:rPr lang="en-US" sz="2400" dirty="0">
                <a:effectLst/>
                <a:latin typeface="+mj-lt"/>
                <a:ea typeface="Times New Roman" panose="02020603050405020304" pitchFamily="18" charset="0"/>
                <a:cs typeface="Arial" panose="020B0604020202020204" pitchFamily="34" charset="0"/>
              </a:rPr>
              <a:t>Harvesting should be considered separate from any “post-harvest processing”. </a:t>
            </a:r>
            <a:endParaRPr lang="en-ZA" sz="2400" dirty="0">
              <a:effectLst/>
              <a:latin typeface="+mj-lt"/>
              <a:ea typeface="Times New Roman" panose="02020603050405020304" pitchFamily="18" charset="0"/>
              <a:cs typeface="Times New Roman" panose="02020603050405020304" pitchFamily="18" charset="0"/>
            </a:endParaRPr>
          </a:p>
          <a:p>
            <a:r>
              <a:rPr lang="en-US" sz="2400" dirty="0">
                <a:effectLst/>
                <a:latin typeface="+mj-lt"/>
                <a:ea typeface="Times New Roman" panose="02020603050405020304" pitchFamily="18" charset="0"/>
              </a:rPr>
              <a:t>Refer: </a:t>
            </a:r>
            <a:r>
              <a:rPr lang="en-US" sz="2400" u="sng" dirty="0">
                <a:solidFill>
                  <a:srgbClr val="0000FF"/>
                </a:solidFill>
                <a:effectLst/>
                <a:latin typeface="+mj-lt"/>
                <a:ea typeface="Times New Roman" panose="02020603050405020304" pitchFamily="18" charset="0"/>
                <a:cs typeface="Arial" panose="020B0604020202020204" pitchFamily="34" charset="0"/>
                <a:hlinkClick r:id="rId3"/>
              </a:rPr>
              <a:t>Good Agricultural and Collection Practices (WHO) </a:t>
            </a:r>
            <a:endParaRPr lang="en-US" sz="2400" dirty="0">
              <a:latin typeface="+mj-lt"/>
              <a:cs typeface="Arial" pitchFamily="34" charset="0"/>
            </a:endParaRPr>
          </a:p>
          <a:p>
            <a:pPr lvl="0" algn="just">
              <a:spcBef>
                <a:spcPct val="20000"/>
              </a:spcBef>
              <a:defRPr/>
            </a:pPr>
            <a:endParaRPr lang="en-US" sz="2000" dirty="0">
              <a:latin typeface="Arial"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114256"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300" b="1" dirty="0">
                <a:solidFill>
                  <a:schemeClr val="bg1"/>
                </a:solidFill>
                <a:latin typeface="Arial" pitchFamily="34" charset="0"/>
                <a:cs typeface="Arial" pitchFamily="34" charset="0"/>
              </a:rPr>
              <a:t>D</a:t>
            </a:r>
            <a:r>
              <a:rPr lang="en-ZA" sz="2300" b="1" dirty="0">
                <a:solidFill>
                  <a:schemeClr val="bg1"/>
                </a:solidFill>
                <a:latin typeface="Arial" pitchFamily="34" charset="0"/>
                <a:cs typeface="Arial" pitchFamily="34" charset="0"/>
              </a:rPr>
              <a:t>efinition Harvest</a:t>
            </a:r>
            <a:endParaRPr lang="en-GB" sz="23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3096640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2491</Words>
  <Application>Microsoft Office PowerPoint</Application>
  <PresentationFormat>On-screen Show (4:3)</PresentationFormat>
  <Paragraphs>178</Paragraphs>
  <Slides>26</Slides>
  <Notes>26</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Office Theme</vt:lpstr>
      <vt:lpstr>Custom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Schmim</dc:creator>
  <cp:lastModifiedBy>USER</cp:lastModifiedBy>
  <cp:revision>80</cp:revision>
  <cp:lastPrinted>2018-07-25T13:57:04Z</cp:lastPrinted>
  <dcterms:created xsi:type="dcterms:W3CDTF">2013-10-17T06:13:57Z</dcterms:created>
  <dcterms:modified xsi:type="dcterms:W3CDTF">2021-08-24T13:15:19Z</dcterms:modified>
</cp:coreProperties>
</file>