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8"/>
  </p:notesMasterIdLst>
  <p:handoutMasterIdLst>
    <p:handoutMasterId r:id="rId9"/>
  </p:handoutMasterIdLst>
  <p:sldIdLst>
    <p:sldId id="294" r:id="rId2"/>
    <p:sldId id="318" r:id="rId3"/>
    <p:sldId id="319" r:id="rId4"/>
    <p:sldId id="320" r:id="rId5"/>
    <p:sldId id="321" r:id="rId6"/>
    <p:sldId id="285"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8/24/2021</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8/24/2021</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104555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04281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962194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874558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417261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8/24/2021</a:t>
            </a:fld>
            <a:endParaRPr lang="en-ZA"/>
          </a:p>
        </p:txBody>
      </p:sp>
      <p:sp>
        <p:nvSpPr>
          <p:cNvPr id="6" name="Footer Placeholder 5"/>
          <p:cNvSpPr>
            <a:spLocks noGrp="1"/>
          </p:cNvSpPr>
          <p:nvPr>
            <p:ph type="ftr" sz="quarter" idx="12"/>
          </p:nvPr>
        </p:nvSpPr>
        <p:spPr/>
        <p:txBody>
          <a:bodyPr/>
          <a:lstStyle/>
          <a:p>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Logo - NDP - Full colour.jpg"/>
          <p:cNvPicPr>
            <a:picLocks noChangeAspect="1"/>
          </p:cNvPicPr>
          <p:nvPr userDrawn="1"/>
        </p:nvPicPr>
        <p:blipFill>
          <a:blip r:embed="rId2" cstate="print"/>
          <a:stretch>
            <a:fillRect/>
          </a:stretch>
        </p:blipFill>
        <p:spPr>
          <a:xfrm>
            <a:off x="7786710" y="5857892"/>
            <a:ext cx="1130416" cy="107157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5" name="Picture 4" descr="Logo - NDP - Full colour.jpg"/>
          <p:cNvPicPr>
            <a:picLocks noChangeAspect="1"/>
          </p:cNvPicPr>
          <p:nvPr userDrawn="1"/>
        </p:nvPicPr>
        <p:blipFill>
          <a:blip r:embed="rId5" cstate="print"/>
          <a:stretch>
            <a:fillRect/>
          </a:stretch>
        </p:blipFill>
        <p:spPr>
          <a:xfrm>
            <a:off x="7786710" y="5857892"/>
            <a:ext cx="1130416" cy="107157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56792"/>
            <a:ext cx="8130480" cy="4199098"/>
          </a:xfrm>
          <a:prstGeom prst="rect">
            <a:avLst/>
          </a:prstGeom>
          <a:noFill/>
        </p:spPr>
        <p:txBody>
          <a:bodyPr wrap="square" rtlCol="0">
            <a:spAutoFit/>
          </a:bodyPr>
          <a:lstStyle/>
          <a:p>
            <a:pPr marR="0" lvl="0" algn="just" defTabSz="914400" rtl="0" eaLnBrk="1" fontAlgn="auto" latinLnBrk="0" hangingPunct="1">
              <a:spcBef>
                <a:spcPts val="1000"/>
              </a:spcBef>
              <a:spcAft>
                <a:spcPts val="0"/>
              </a:spcAft>
              <a:buClrTx/>
              <a:buSzTx/>
              <a:tabLst/>
              <a:defRPr/>
            </a:pPr>
            <a:r>
              <a:rPr kumimoji="0" lang="en-US" sz="2400" b="0" i="0" u="none" strike="noStrike" kern="1200" cap="none" spc="0" normalizeH="0" baseline="0" noProof="0" dirty="0">
                <a:ln>
                  <a:noFill/>
                </a:ln>
                <a:solidFill>
                  <a:prstClr val="black"/>
                </a:solidFill>
                <a:effectLst/>
                <a:uLnTx/>
                <a:uFillTx/>
                <a:latin typeface="+mj-lt"/>
                <a:ea typeface="+mn-ea"/>
                <a:cs typeface="+mn-cs"/>
              </a:rPr>
              <a:t>The role the Department of health in relation to Cannabis Masterplan was first to:- </a:t>
            </a:r>
          </a:p>
          <a:p>
            <a:pPr marL="342900" lvl="0" indent="-342900" algn="just">
              <a:spcBef>
                <a:spcPts val="600"/>
              </a:spcBef>
              <a:spcAft>
                <a:spcPts val="0"/>
              </a:spcAft>
              <a:buFont typeface="Symbol" panose="05050102010706020507" pitchFamily="18" charset="2"/>
              <a:buChar char=""/>
            </a:pPr>
            <a:r>
              <a:rPr lang="en-US" sz="2400" dirty="0">
                <a:effectLst/>
                <a:latin typeface="+mj-lt"/>
                <a:ea typeface="Times New Roman" panose="02020603050405020304" pitchFamily="18" charset="0"/>
              </a:rPr>
              <a:t>remove any direct reference to cannabis in the Schedules to the Medicines Act;</a:t>
            </a:r>
            <a:endParaRPr lang="en-ZA" sz="2400" dirty="0">
              <a:effectLst/>
              <a:latin typeface="+mj-lt"/>
              <a:ea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en-US" sz="2400" dirty="0">
                <a:effectLst/>
                <a:latin typeface="+mj-lt"/>
                <a:ea typeface="Times New Roman" panose="02020603050405020304" pitchFamily="18" charset="0"/>
              </a:rPr>
              <a:t>include THC as a schedule 6 substance (with specified exclusions); and</a:t>
            </a:r>
            <a:endParaRPr lang="en-ZA" sz="2400" dirty="0">
              <a:effectLst/>
              <a:latin typeface="+mj-lt"/>
              <a:ea typeface="Times New Roman" panose="02020603050405020304" pitchFamily="18" charset="0"/>
            </a:endParaRPr>
          </a:p>
          <a:p>
            <a:pPr marL="342900" lvl="0" indent="-342900" algn="just">
              <a:spcBef>
                <a:spcPts val="600"/>
              </a:spcBef>
              <a:spcAft>
                <a:spcPts val="0"/>
              </a:spcAft>
              <a:buFont typeface="Symbol" panose="05050102010706020507" pitchFamily="18" charset="2"/>
              <a:buChar char=""/>
            </a:pPr>
            <a:r>
              <a:rPr lang="en-US" sz="2400" dirty="0">
                <a:effectLst/>
                <a:latin typeface="+mj-lt"/>
                <a:ea typeface="Times New Roman" panose="02020603050405020304" pitchFamily="18" charset="0"/>
              </a:rPr>
              <a:t>separately consider the scheduling status of other cannabinoids e.g. CBD.</a:t>
            </a:r>
            <a:endParaRPr lang="en-ZA" sz="2400" dirty="0">
              <a:effectLst/>
              <a:latin typeface="+mj-lt"/>
              <a:ea typeface="Times New Roman" panose="02020603050405020304" pitchFamily="18" charset="0"/>
            </a:endParaRPr>
          </a:p>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solidFill>
                  <a:schemeClr val="bg1"/>
                </a:solidFill>
                <a:latin typeface="Arial" pitchFamily="34" charset="0"/>
                <a:cs typeface="Arial" pitchFamily="34" charset="0"/>
              </a:rPr>
              <a:t>CANNABIS MASTERPLAN: HEALTH</a:t>
            </a:r>
            <a:endParaRPr lang="en-GB" sz="28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53898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56792"/>
            <a:ext cx="8130480" cy="5512278"/>
          </a:xfrm>
          <a:prstGeom prst="rect">
            <a:avLst/>
          </a:prstGeom>
          <a:noFill/>
        </p:spPr>
        <p:txBody>
          <a:bodyPr wrap="square" rtlCol="0">
            <a:spAutoFit/>
          </a:bodyPr>
          <a:lstStyle/>
          <a:p>
            <a:pPr marR="0" lvl="0" algn="just" defTabSz="914400" rtl="0" eaLnBrk="1" fontAlgn="auto" latinLnBrk="0" hangingPunct="1">
              <a:spcBef>
                <a:spcPts val="1000"/>
              </a:spcBef>
              <a:spcAft>
                <a:spcPts val="0"/>
              </a:spcAft>
              <a:buClrTx/>
              <a:buSzTx/>
              <a:tabLst/>
              <a:defRPr/>
            </a:pPr>
            <a:r>
              <a:rPr kumimoji="0" lang="en-US" sz="2200" b="0" i="0" u="none" strike="noStrike" kern="1200" cap="none" spc="0" normalizeH="0" baseline="0" noProof="0" dirty="0">
                <a:ln>
                  <a:noFill/>
                </a:ln>
                <a:solidFill>
                  <a:prstClr val="black"/>
                </a:solidFill>
                <a:effectLst/>
                <a:uLnTx/>
                <a:uFillTx/>
                <a:latin typeface="+mj-lt"/>
                <a:ea typeface="+mn-ea"/>
                <a:cs typeface="+mn-cs"/>
              </a:rPr>
              <a:t>Department of health through SAHPRA amended schedule 6 to read as follows:- </a:t>
            </a:r>
          </a:p>
          <a:p>
            <a:pPr marL="540385" indent="-83185" algn="just">
              <a:spcBef>
                <a:spcPts val="600"/>
              </a:spcBef>
              <a:spcAft>
                <a:spcPts val="0"/>
              </a:spcAft>
            </a:pPr>
            <a:r>
              <a:rPr lang="en-ZA" sz="2200" i="1" dirty="0">
                <a:effectLst/>
                <a:ea typeface="Times New Roman" panose="02020603050405020304" pitchFamily="18" charset="0"/>
              </a:rPr>
              <a:t>(-)-transdelta-9-tetrahydrocannabinol, except:</a:t>
            </a:r>
            <a:endParaRPr lang="en-ZA" sz="2200" dirty="0">
              <a:effectLst/>
              <a:ea typeface="Times New Roman" panose="02020603050405020304" pitchFamily="18" charset="0"/>
            </a:endParaRPr>
          </a:p>
          <a:p>
            <a:pPr lvl="0" algn="just">
              <a:spcBef>
                <a:spcPts val="600"/>
              </a:spcBef>
              <a:spcAft>
                <a:spcPts val="0"/>
              </a:spcAft>
              <a:buSzPts val="1000"/>
            </a:pPr>
            <a:r>
              <a:rPr lang="en-ZA" sz="2200" i="1" dirty="0">
                <a:effectLst/>
                <a:ea typeface="Times New Roman" panose="02020603050405020304" pitchFamily="18" charset="0"/>
              </a:rPr>
              <a:t> (a) in raw plant material and processed products manufactured   </a:t>
            </a:r>
            <a:br>
              <a:rPr lang="en-ZA" sz="2200" i="1" dirty="0">
                <a:effectLst/>
                <a:ea typeface="Times New Roman" panose="02020603050405020304" pitchFamily="18" charset="0"/>
              </a:rPr>
            </a:br>
            <a:r>
              <a:rPr lang="en-ZA" sz="2200" i="1" dirty="0">
                <a:effectLst/>
                <a:ea typeface="Times New Roman" panose="02020603050405020304" pitchFamily="18" charset="0"/>
              </a:rPr>
              <a:t>       from such material, intended for industrial purposes and not  </a:t>
            </a:r>
            <a:br>
              <a:rPr lang="en-ZA" sz="2200" i="1" dirty="0">
                <a:effectLst/>
                <a:ea typeface="Times New Roman" panose="02020603050405020304" pitchFamily="18" charset="0"/>
              </a:rPr>
            </a:br>
            <a:r>
              <a:rPr lang="en-ZA" sz="2200" i="1" dirty="0">
                <a:effectLst/>
                <a:ea typeface="Times New Roman" panose="02020603050405020304" pitchFamily="18" charset="0"/>
              </a:rPr>
              <a:t>      for human or animal ingestion, containing 0,2 % percent or   </a:t>
            </a:r>
            <a:br>
              <a:rPr lang="en-ZA" sz="2200" i="1" dirty="0">
                <a:effectLst/>
                <a:ea typeface="Times New Roman" panose="02020603050405020304" pitchFamily="18" charset="0"/>
              </a:rPr>
            </a:br>
            <a:r>
              <a:rPr lang="en-ZA" sz="2200" i="1" dirty="0">
                <a:effectLst/>
                <a:ea typeface="Times New Roman" panose="02020603050405020304" pitchFamily="18" charset="0"/>
              </a:rPr>
              <a:t>      less of tetrahydrocannabinol;</a:t>
            </a:r>
            <a:endParaRPr lang="en-ZA" sz="2200" dirty="0">
              <a:effectLst/>
              <a:ea typeface="Times New Roman" panose="02020603050405020304" pitchFamily="18" charset="0"/>
            </a:endParaRPr>
          </a:p>
          <a:p>
            <a:pPr lvl="0" algn="just">
              <a:spcBef>
                <a:spcPts val="600"/>
              </a:spcBef>
              <a:spcAft>
                <a:spcPts val="0"/>
              </a:spcAft>
              <a:buSzPts val="1000"/>
            </a:pPr>
            <a:r>
              <a:rPr lang="en-ZA" sz="2200" i="1" dirty="0">
                <a:effectLst/>
                <a:ea typeface="Times New Roman" panose="02020603050405020304" pitchFamily="18" charset="0"/>
              </a:rPr>
              <a:t>(b) processed products made from cannabis containing 0,001   </a:t>
            </a:r>
            <a:br>
              <a:rPr lang="en-ZA" sz="2200" i="1" dirty="0">
                <a:effectLst/>
                <a:ea typeface="Times New Roman" panose="02020603050405020304" pitchFamily="18" charset="0"/>
              </a:rPr>
            </a:br>
            <a:r>
              <a:rPr lang="en-ZA" sz="2200" i="1" dirty="0">
                <a:effectLst/>
                <a:ea typeface="Times New Roman" panose="02020603050405020304" pitchFamily="18" charset="0"/>
              </a:rPr>
              <a:t>       percent or less of tetrahydrocannabinol; or</a:t>
            </a:r>
            <a:endParaRPr lang="en-ZA" sz="2200" dirty="0">
              <a:effectLst/>
              <a:ea typeface="Times New Roman" panose="02020603050405020304" pitchFamily="18" charset="0"/>
            </a:endParaRPr>
          </a:p>
          <a:p>
            <a:pPr lvl="0">
              <a:spcBef>
                <a:spcPts val="600"/>
              </a:spcBef>
              <a:spcAft>
                <a:spcPts val="0"/>
              </a:spcAft>
              <a:buSzPts val="1000"/>
            </a:pPr>
            <a:r>
              <a:rPr lang="en-ZA" sz="2200" i="1" dirty="0">
                <a:effectLst/>
                <a:ea typeface="Times New Roman" panose="02020603050405020304" pitchFamily="18" charset="0"/>
              </a:rPr>
              <a:t>(c ) when raw plant material is cultivated, possessed, and  </a:t>
            </a:r>
            <a:br>
              <a:rPr lang="en-ZA" sz="2200" i="1" dirty="0">
                <a:effectLst/>
                <a:ea typeface="Times New Roman" panose="02020603050405020304" pitchFamily="18" charset="0"/>
              </a:rPr>
            </a:br>
            <a:r>
              <a:rPr lang="en-ZA" sz="2200" i="1" dirty="0">
                <a:effectLst/>
                <a:ea typeface="Times New Roman" panose="02020603050405020304" pitchFamily="18" charset="0"/>
              </a:rPr>
              <a:t>      consumed by an adult, in private for personal consumption.</a:t>
            </a:r>
            <a:r>
              <a:rPr lang="en-ZA" sz="2200" i="1" dirty="0">
                <a:effectLst/>
                <a:highlight>
                  <a:srgbClr val="FFFF00"/>
                </a:highlight>
                <a:ea typeface="Times New Roman" panose="02020603050405020304" pitchFamily="18" charset="0"/>
                <a:cs typeface="Arial" panose="020B0604020202020204" pitchFamily="34" charset="0"/>
              </a:rPr>
              <a:t> </a:t>
            </a:r>
            <a:endParaRPr lang="en-ZA" sz="2200" dirty="0">
              <a:effectLst/>
              <a:ea typeface="Times New Roman" panose="02020603050405020304" pitchFamily="18" charset="0"/>
            </a:endParaRPr>
          </a:p>
          <a:p>
            <a:pPr marR="0" lvl="0" algn="just" defTabSz="914400" rtl="0" eaLnBrk="1" fontAlgn="auto" latinLnBrk="0" hangingPunct="1">
              <a:spcBef>
                <a:spcPts val="1000"/>
              </a:spcBef>
              <a:spcAft>
                <a:spcPts val="0"/>
              </a:spcAft>
              <a:buClrTx/>
              <a:buSzTx/>
              <a:tabLst/>
              <a:defRPr/>
            </a:pPr>
            <a:endParaRPr kumimoji="0" lang="en-US" sz="2200" b="0" i="0" u="none" strike="noStrike" kern="1200" cap="none" spc="0" normalizeH="0" baseline="0" noProof="0" dirty="0">
              <a:ln>
                <a:noFill/>
              </a:ln>
              <a:solidFill>
                <a:prstClr val="black"/>
              </a:solidFill>
              <a:effectLst/>
              <a:uLnTx/>
              <a:uFillTx/>
              <a:latin typeface="+mj-lt"/>
              <a:ea typeface="+mn-ea"/>
              <a:cs typeface="+mn-cs"/>
            </a:endParaRPr>
          </a:p>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solidFill>
                  <a:schemeClr val="bg1"/>
                </a:solidFill>
                <a:latin typeface="Arial" pitchFamily="34" charset="0"/>
                <a:cs typeface="Arial" pitchFamily="34" charset="0"/>
              </a:rPr>
              <a:t>CANNABIS MASTERPLAN: Amendment of schedule 6</a:t>
            </a:r>
            <a:endParaRPr lang="en-GB" sz="28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34320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56792"/>
            <a:ext cx="8130480" cy="5318379"/>
          </a:xfrm>
          <a:prstGeom prst="rect">
            <a:avLst/>
          </a:prstGeom>
          <a:noFill/>
        </p:spPr>
        <p:txBody>
          <a:bodyPr wrap="square" rtlCol="0">
            <a:spAutoFit/>
          </a:bodyPr>
          <a:lstStyle/>
          <a:p>
            <a:pPr marR="0" lvl="0" algn="just" defTabSz="914400" rtl="0" eaLnBrk="1" fontAlgn="auto" latinLnBrk="0" hangingPunct="1">
              <a:spcBef>
                <a:spcPts val="1000"/>
              </a:spcBef>
              <a:spcAft>
                <a:spcPts val="0"/>
              </a:spcAft>
              <a:buClrTx/>
              <a:buSzTx/>
              <a:tabLst/>
              <a:defRPr/>
            </a:pPr>
            <a:r>
              <a:rPr kumimoji="0" lang="en-US" sz="2200" b="0" i="0" u="none" strike="noStrike" kern="1200" cap="none" spc="0" normalizeH="0" baseline="0" noProof="0" dirty="0">
                <a:ln>
                  <a:noFill/>
                </a:ln>
                <a:solidFill>
                  <a:prstClr val="black"/>
                </a:solidFill>
                <a:effectLst/>
                <a:uLnTx/>
                <a:uFillTx/>
                <a:ea typeface="+mn-ea"/>
                <a:cs typeface="+mn-cs"/>
              </a:rPr>
              <a:t>Department of health through SAHPRA amended schedule 4 to read as follows:- </a:t>
            </a:r>
          </a:p>
          <a:p>
            <a:pPr marR="0" lvl="0" algn="just" defTabSz="914400" rtl="0" eaLnBrk="1" fontAlgn="auto" latinLnBrk="0" hangingPunct="1">
              <a:spcBef>
                <a:spcPts val="1000"/>
              </a:spcBef>
              <a:spcAft>
                <a:spcPts val="0"/>
              </a:spcAft>
              <a:buClrTx/>
              <a:buSzTx/>
              <a:tabLst/>
              <a:defRPr/>
            </a:pPr>
            <a:r>
              <a:rPr lang="en-ZA" sz="2200" i="1" dirty="0">
                <a:effectLst/>
                <a:ea typeface="Times New Roman" panose="02020603050405020304" pitchFamily="18" charset="0"/>
                <a:cs typeface="Arial" panose="020B0604020202020204" pitchFamily="34" charset="0"/>
              </a:rPr>
              <a:t>Cannabidiol, except-</a:t>
            </a:r>
            <a:endParaRPr lang="en-ZA" sz="2200" dirty="0">
              <a:effectLst/>
              <a:ea typeface="Times New Roman" panose="02020603050405020304" pitchFamily="18" charset="0"/>
              <a:cs typeface="Times New Roman" panose="02020603050405020304" pitchFamily="18" charset="0"/>
            </a:endParaRPr>
          </a:p>
          <a:p>
            <a:pPr marL="342900" lvl="0" indent="-342900" algn="just">
              <a:spcBef>
                <a:spcPts val="600"/>
              </a:spcBef>
              <a:spcAft>
                <a:spcPts val="0"/>
              </a:spcAft>
              <a:buFont typeface="+mj-lt"/>
              <a:buAutoNum type="alphaLcParenBoth"/>
            </a:pPr>
            <a:r>
              <a:rPr lang="en-ZA" sz="2200" i="1" dirty="0">
                <a:effectLst/>
                <a:ea typeface="Times New Roman" panose="02020603050405020304" pitchFamily="18" charset="0"/>
              </a:rPr>
              <a:t>in complementary medicines containing no more than 600 mg cannabidiol per sales pack, providing a maximum daily dose of 20 mg of cannabidiol, and making a general health enhancement, health maintenance or relief of minor symptoms (low-risk) claim; (S0) or</a:t>
            </a:r>
            <a:endParaRPr lang="en-ZA" sz="2200" dirty="0">
              <a:effectLst/>
              <a:ea typeface="Times New Roman" panose="02020603050405020304" pitchFamily="18" charset="0"/>
            </a:endParaRPr>
          </a:p>
          <a:p>
            <a:pPr algn="just"/>
            <a:r>
              <a:rPr lang="en-ZA" sz="2200" i="1" dirty="0">
                <a:effectLst/>
                <a:ea typeface="Times New Roman" panose="02020603050405020304" pitchFamily="18" charset="0"/>
              </a:rPr>
              <a:t>(b) processed products made from cannabis raw plant material   </a:t>
            </a:r>
            <a:br>
              <a:rPr lang="en-ZA" sz="2200" i="1" dirty="0">
                <a:effectLst/>
                <a:ea typeface="Times New Roman" panose="02020603050405020304" pitchFamily="18" charset="0"/>
              </a:rPr>
            </a:br>
            <a:r>
              <a:rPr lang="en-ZA" sz="2200" i="1" dirty="0">
                <a:effectLst/>
                <a:ea typeface="Times New Roman" panose="02020603050405020304" pitchFamily="18" charset="0"/>
              </a:rPr>
              <a:t>       containing 0,0075 percent or less of cannabidiol where only the   </a:t>
            </a:r>
            <a:br>
              <a:rPr lang="en-ZA" sz="2200" i="1" dirty="0">
                <a:effectLst/>
                <a:ea typeface="Times New Roman" panose="02020603050405020304" pitchFamily="18" charset="0"/>
              </a:rPr>
            </a:br>
            <a:r>
              <a:rPr lang="en-ZA" sz="2200" i="1" dirty="0">
                <a:effectLst/>
                <a:ea typeface="Times New Roman" panose="02020603050405020304" pitchFamily="18" charset="0"/>
              </a:rPr>
              <a:t>      naturally occurring quantity of cannabinoids found in the source   </a:t>
            </a:r>
            <a:br>
              <a:rPr lang="en-ZA" sz="2200" i="1" dirty="0">
                <a:effectLst/>
                <a:ea typeface="Times New Roman" panose="02020603050405020304" pitchFamily="18" charset="0"/>
              </a:rPr>
            </a:br>
            <a:r>
              <a:rPr lang="en-ZA" sz="2200" i="1" dirty="0">
                <a:effectLst/>
                <a:ea typeface="Times New Roman" panose="02020603050405020304" pitchFamily="18" charset="0"/>
              </a:rPr>
              <a:t>       material are contained in the product. </a:t>
            </a:r>
            <a:endParaRPr kumimoji="0" lang="en-US" sz="2200" i="0" u="none" strike="noStrike" kern="1200" cap="none" spc="0" normalizeH="0" baseline="0" noProof="0" dirty="0">
              <a:ln>
                <a:noFill/>
              </a:ln>
              <a:solidFill>
                <a:prstClr val="black"/>
              </a:solidFill>
              <a:effectLst/>
              <a:uLnTx/>
              <a:uFillTx/>
              <a:ea typeface="+mn-ea"/>
              <a:cs typeface="+mn-cs"/>
            </a:endParaRPr>
          </a:p>
          <a:p>
            <a:pPr marL="457200" marR="0" lvl="0" indent="-457200" algn="just"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US" sz="2400" i="0" u="none" strike="noStrike" kern="1200" cap="none" spc="0" normalizeH="0" baseline="0" noProof="0" dirty="0">
              <a:ln>
                <a:noFill/>
              </a:ln>
              <a:solidFill>
                <a:prstClr val="black"/>
              </a:solidFill>
              <a:effectLst/>
              <a:uLnTx/>
              <a:uFillTx/>
              <a:ea typeface="+mn-ea"/>
              <a:cs typeface="+mn-cs"/>
            </a:endParaRPr>
          </a:p>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solidFill>
                  <a:schemeClr val="bg1"/>
                </a:solidFill>
                <a:latin typeface="Arial" pitchFamily="34" charset="0"/>
                <a:cs typeface="Arial" pitchFamily="34" charset="0"/>
              </a:rPr>
              <a:t>CANNABIS MASTERPLAN: Amendment of schedule 4</a:t>
            </a:r>
            <a:endParaRPr lang="en-GB" sz="28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54262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56792"/>
            <a:ext cx="8130480" cy="4743863"/>
          </a:xfrm>
          <a:prstGeom prst="rect">
            <a:avLst/>
          </a:prstGeom>
          <a:noFill/>
        </p:spPr>
        <p:txBody>
          <a:bodyPr wrap="square" rtlCol="0">
            <a:spAutoFit/>
          </a:bodyPr>
          <a:lstStyle/>
          <a:p>
            <a:pPr algn="just">
              <a:spcBef>
                <a:spcPts val="600"/>
              </a:spcBef>
            </a:pPr>
            <a:r>
              <a:rPr lang="en-US" sz="2400" dirty="0">
                <a:effectLst/>
                <a:latin typeface="Arial" panose="020B0604020202020204" pitchFamily="34" charset="0"/>
                <a:ea typeface="Times New Roman" panose="02020603050405020304" pitchFamily="18" charset="0"/>
                <a:cs typeface="Arial" panose="020B0604020202020204" pitchFamily="34" charset="0"/>
              </a:rPr>
              <a:t>These changes are ultimately aimed at the control of medicines (including complementary medicines), medical devices and scheduled substances intended for medical purposes but continue to seek control over any medicine or substance containing THC or CBD, which exceeds the maximum concentration levels prescribed. The implementation of these amendments have had the effect of removing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criminalisation</a:t>
            </a:r>
            <a:r>
              <a:rPr lang="en-US" sz="2400" dirty="0">
                <a:effectLst/>
                <a:latin typeface="Arial" panose="020B0604020202020204" pitchFamily="34" charset="0"/>
                <a:ea typeface="Times New Roman" panose="02020603050405020304" pitchFamily="18" charset="0"/>
                <a:cs typeface="Arial" panose="020B0604020202020204" pitchFamily="34" charset="0"/>
              </a:rPr>
              <a:t> of the possession and use of the cannabis plant by means of legislation regulating medicine and medical devices. </a:t>
            </a:r>
            <a:endParaRPr lang="en-ZA"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lvl="0" indent="-457200" algn="just"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US" sz="2400" i="0" u="none" strike="noStrike" kern="1200" cap="none" spc="0" normalizeH="0" baseline="0" noProof="0" dirty="0">
              <a:ln>
                <a:noFill/>
              </a:ln>
              <a:solidFill>
                <a:prstClr val="black"/>
              </a:solidFill>
              <a:effectLst/>
              <a:uLnTx/>
              <a:uFillTx/>
              <a:ea typeface="+mn-ea"/>
              <a:cs typeface="+mn-cs"/>
            </a:endParaRPr>
          </a:p>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fontScale="85000" lnSpcReduction="10000"/>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solidFill>
                  <a:schemeClr val="bg1"/>
                </a:solidFill>
                <a:latin typeface="Arial" pitchFamily="34" charset="0"/>
                <a:cs typeface="Arial" pitchFamily="34" charset="0"/>
              </a:rPr>
              <a:t>Effect of amended schedules to the Medicines and Related Substances Act</a:t>
            </a:r>
            <a:endParaRPr lang="en-GB" sz="28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491622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56792"/>
            <a:ext cx="8130480" cy="4897751"/>
          </a:xfrm>
          <a:prstGeom prst="rect">
            <a:avLst/>
          </a:prstGeom>
          <a:noFill/>
        </p:spPr>
        <p:txBody>
          <a:bodyPr wrap="square" rtlCol="0">
            <a:spAutoFit/>
          </a:bodyPr>
          <a:lstStyle/>
          <a:p>
            <a:pPr algn="just">
              <a:spcBef>
                <a:spcPts val="600"/>
              </a:spcBef>
            </a:pPr>
            <a:r>
              <a:rPr lang="en-ZA" sz="2400" dirty="0">
                <a:effectLst/>
                <a:latin typeface="Arial" panose="020B0604020202020204" pitchFamily="34" charset="0"/>
                <a:ea typeface="Times New Roman" panose="02020603050405020304" pitchFamily="18" charset="0"/>
                <a:cs typeface="Times New Roman" panose="02020603050405020304" pitchFamily="18" charset="0"/>
              </a:rPr>
              <a:t>Department plan to:-</a:t>
            </a:r>
          </a:p>
          <a:p>
            <a:pPr marL="342900" indent="-342900" algn="just">
              <a:spcBef>
                <a:spcPts val="600"/>
              </a:spcBef>
              <a:buFont typeface="Arial" panose="020B0604020202020204" pitchFamily="34" charset="0"/>
              <a:buChar char="•"/>
            </a:pPr>
            <a:r>
              <a:rPr lang="en-ZA" sz="2400" dirty="0">
                <a:effectLst/>
                <a:latin typeface="Arial" panose="020B0604020202020204" pitchFamily="34" charset="0"/>
                <a:ea typeface="Times New Roman" panose="02020603050405020304" pitchFamily="18" charset="0"/>
                <a:cs typeface="Times New Roman" panose="02020603050405020304" pitchFamily="18" charset="0"/>
              </a:rPr>
              <a:t>develop a policy on protection of adolescents and mental health care users against the effects of cannabis use </a:t>
            </a:r>
          </a:p>
          <a:p>
            <a:pPr marL="342900" indent="-342900" algn="just">
              <a:spcBef>
                <a:spcPts val="600"/>
              </a:spcBef>
              <a:buFont typeface="Arial" panose="020B0604020202020204" pitchFamily="34" charset="0"/>
              <a:buChar char="•"/>
            </a:pPr>
            <a:r>
              <a:rPr lang="en-ZA" sz="2400" dirty="0">
                <a:latin typeface="Arial" panose="020B0604020202020204" pitchFamily="34" charset="0"/>
                <a:ea typeface="Times New Roman" panose="02020603050405020304" pitchFamily="18" charset="0"/>
                <a:cs typeface="Times New Roman" panose="02020603050405020304" pitchFamily="18" charset="0"/>
              </a:rPr>
              <a:t>review the Medicines and Related Substances to align it with the objectives of the National </a:t>
            </a:r>
            <a:r>
              <a:rPr lang="en-ZA" sz="2400">
                <a:latin typeface="Arial" panose="020B0604020202020204" pitchFamily="34" charset="0"/>
                <a:ea typeface="Times New Roman" panose="02020603050405020304" pitchFamily="18" charset="0"/>
                <a:cs typeface="Times New Roman" panose="02020603050405020304" pitchFamily="18" charset="0"/>
              </a:rPr>
              <a:t>Cannabis Masterplan; and</a:t>
            </a:r>
            <a:endParaRPr lang="en-ZA" sz="2400" dirty="0">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74320" algn="l"/>
              </a:tabLst>
            </a:pPr>
            <a:r>
              <a:rPr lang="en-ZA" sz="2400" dirty="0">
                <a:latin typeface="Arial" panose="020B0604020202020204" pitchFamily="34" charset="0"/>
                <a:ea typeface="Times New Roman" panose="02020603050405020304" pitchFamily="18" charset="0"/>
                <a:cs typeface="Times New Roman" panose="02020603050405020304" pitchFamily="18" charset="0"/>
              </a:rPr>
              <a:t>review the Foodstuffs, Cosmetic and Disinfectants Act to align it with the objectives of the Cannabis Masterplan and National Health objectives  </a:t>
            </a:r>
            <a:endParaRPr lang="en-ZA"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lvl="0" indent="-457200" algn="just"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US" sz="2400" i="0" u="none" strike="noStrike" kern="1200" cap="none" spc="0" normalizeH="0" baseline="0" noProof="0" dirty="0">
              <a:ln>
                <a:noFill/>
              </a:ln>
              <a:solidFill>
                <a:prstClr val="black"/>
              </a:solidFill>
              <a:effectLst/>
              <a:uLnTx/>
              <a:uFillTx/>
              <a:ea typeface="+mn-ea"/>
              <a:cs typeface="+mn-cs"/>
            </a:endParaRPr>
          </a:p>
          <a:p>
            <a:pPr marL="457200" marR="0" lvl="0" indent="-4572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cs typeface="Arial" pitchFamily="34" charset="0"/>
              </a:rPr>
              <a:t>Department’s programmes in relation to Masterplan</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664249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214422"/>
            <a:ext cx="8024842" cy="3293209"/>
          </a:xfrm>
          <a:prstGeom prst="rect">
            <a:avLst/>
          </a:prstGeom>
          <a:noFill/>
        </p:spPr>
        <p:txBody>
          <a:bodyPr wrap="square" rtlCol="0">
            <a:spAutoFit/>
          </a:bodyPr>
          <a:lstStyle/>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endParaRPr lang="en-GB" sz="2000" b="1" dirty="0">
              <a:latin typeface="Arial" pitchFamily="34" charset="0"/>
              <a:cs typeface="Arial" pitchFamily="34" charset="0"/>
            </a:endParaRPr>
          </a:p>
          <a:p>
            <a:pPr algn="ctr"/>
            <a:r>
              <a:rPr lang="en-GB" sz="3200" b="1" dirty="0">
                <a:latin typeface="Arial" pitchFamily="34" charset="0"/>
                <a:cs typeface="Arial" pitchFamily="34" charset="0"/>
              </a:rPr>
              <a:t>THANK YOU</a:t>
            </a:r>
            <a:endParaRPr lang="en-US" sz="3200" b="1" dirty="0">
              <a:latin typeface="Arial" pitchFamily="34" charset="0"/>
              <a:cs typeface="Arial" pitchFamily="34" charset="0"/>
            </a:endParaRPr>
          </a:p>
          <a:p>
            <a:r>
              <a:rPr lang="en-US" b="1" dirty="0"/>
              <a:t> </a:t>
            </a:r>
            <a:endParaRPr lang="en-US" dirty="0"/>
          </a:p>
          <a:p>
            <a:r>
              <a:rPr lang="en-US" b="1" dirty="0"/>
              <a:t> </a:t>
            </a:r>
            <a:endParaRPr lang="en-US" dirty="0"/>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56260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cs typeface="Arial" pitchFamily="34" charset="0"/>
              </a:rPr>
              <a:t>THE END</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TotalTime>
  <Words>461</Words>
  <Application>Microsoft Office PowerPoint</Application>
  <PresentationFormat>On-screen Show (4:3)</PresentationFormat>
  <Paragraphs>47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Symbol</vt:lpstr>
      <vt:lpstr>Times New Roman</vt:lpstr>
      <vt:lpstr>Custom Design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Siyabamkela Mthonjeni</cp:lastModifiedBy>
  <cp:revision>83</cp:revision>
  <cp:lastPrinted>2018-07-25T13:57:04Z</cp:lastPrinted>
  <dcterms:created xsi:type="dcterms:W3CDTF">2013-10-17T06:13:57Z</dcterms:created>
  <dcterms:modified xsi:type="dcterms:W3CDTF">2021-08-24T07:26:38Z</dcterms:modified>
</cp:coreProperties>
</file>