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7" r:id="rId4"/>
    <p:sldId id="368" r:id="rId5"/>
    <p:sldId id="386" r:id="rId6"/>
    <p:sldId id="389" r:id="rId7"/>
    <p:sldId id="393" r:id="rId8"/>
    <p:sldId id="369" r:id="rId9"/>
    <p:sldId id="372" r:id="rId10"/>
    <p:sldId id="394" r:id="rId11"/>
    <p:sldId id="395" r:id="rId12"/>
    <p:sldId id="396" r:id="rId13"/>
    <p:sldId id="397" r:id="rId14"/>
    <p:sldId id="398" r:id="rId15"/>
    <p:sldId id="385" r:id="rId16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4709" autoAdjust="0"/>
  </p:normalViewPr>
  <p:slideViewPr>
    <p:cSldViewPr snapToGrid="0" snapToObjects="1">
      <p:cViewPr varScale="1">
        <p:scale>
          <a:sx n="65" d="100"/>
          <a:sy n="65" d="100"/>
        </p:scale>
        <p:origin x="15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4" d="100"/>
          <a:sy n="54" d="100"/>
        </p:scale>
        <p:origin x="-267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56BE1E8-FF5F-E740-B22A-210FE20E4BFB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599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9DD6636-6639-1B45-A49D-59F3F9A89E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99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FEA1B62-563D-0841-BE6C-5CF5F62DE480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599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62AD23B-47E2-D84D-ACB8-B0574FC30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82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AD23B-47E2-D84D-ACB8-B0574FC3006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1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err="1" smtClean="0"/>
              <a:t>Clicksdcd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C80-E88B-45C6-AF8E-4F319876D08F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4A5E-A862-4CD8-8BB7-FD70C5F2C232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9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08F6-0AD7-4BE0-98B9-2AA0DBD450BC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7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BC10-0D91-4482-A504-2BDF9E3EADAF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E309-A206-4E0C-8970-4EE4E074697A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37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7C3E-AD8B-4BDB-8CB4-4D3F865C27DE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02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2543B-3D0E-4E4D-ADFE-4E28A3508BE3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5E92-044E-4EF2-ACC7-9F7E52C443DC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5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6BE0-7408-478D-89F1-5DC81598DCFA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50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E2D7-A214-4430-9D62-EB170551D5EB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799C-AA27-4DBC-AE34-DF3CDFFFCF2D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892F-AC7D-46C7-A5C3-7ACD1E093F0C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79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E90B-5B05-44ED-904D-5750383FF537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88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0CC8-0D75-4C33-A019-17E9F28C531F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8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7E7A-E6E8-4B17-9D40-478CD5331DEA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5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837F5-1306-41FF-A846-146F4337FA2D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9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4BCBD-047C-45D3-90C3-0D180D23C764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1818-9BAF-49F9-B749-3BB5818CC863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7AB6-C7F6-4403-93B4-2186C1AE83FE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2E2E-D0B4-4553-988E-48E8C9CB49D8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C7E-9FCF-4196-85D6-012E35F0EC56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8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F4BD-64D8-4AF6-8C68-5522735457F1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48D8E-114D-4186-B281-52A9FD50D5E7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4003-5205-944C-B490-02EEDFB253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rtwork for powerpoint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5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BA59-D844-4D1E-9CA0-DE74037FCD23}" type="datetime1">
              <a:rPr lang="en-ZA" smtClean="0"/>
              <a:t>2021/08/18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B7C3-A175-F047-AECC-2C9C72A787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86855"/>
            <a:ext cx="9144000" cy="4943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NCDoE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PRESENTATION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 COMMITTEE ON APPROPRIATIONS 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</a:p>
          <a:p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HIV/AIDS AND LSPID CONDITIONAL GRANTS EXPENDITURE</a:t>
            </a: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19 AUGUST 2021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71" y="4924483"/>
            <a:ext cx="8713908" cy="377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latin typeface="Arial"/>
                <a:cs typeface="Arial"/>
              </a:rPr>
              <a:t> 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3942" y="4574403"/>
            <a:ext cx="8713908" cy="377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dirty="0">
              <a:latin typeface="Arial"/>
              <a:cs typeface="Arial"/>
            </a:endParaRPr>
          </a:p>
        </p:txBody>
      </p:sp>
      <p:pic>
        <p:nvPicPr>
          <p:cNvPr id="14" name="Picture 13" descr="artwork for pp-01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264"/>
            <a:ext cx="9144000" cy="131673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11013" y="4224323"/>
            <a:ext cx="8713908" cy="3778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499" y="1094837"/>
            <a:ext cx="8229600" cy="831543"/>
          </a:xfrm>
        </p:spPr>
        <p:txBody>
          <a:bodyPr>
            <a:noAutofit/>
          </a:bodyPr>
          <a:lstStyle/>
          <a:p>
            <a:pPr marL="0" lvl="0" indent="0" algn="just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1800" b="1" u="sng" dirty="0">
                <a:solidFill>
                  <a:srgbClr val="1543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3</a:t>
            </a:r>
            <a:r>
              <a:rPr lang="en-GB" sz="1800" b="1" dirty="0">
                <a:solidFill>
                  <a:srgbClr val="1543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	Transversal itinerant outreach teams, teachers, caregivers, in-service 	therapist and officials trained on the learning programme for </a:t>
            </a:r>
            <a:r>
              <a:rPr lang="en-GB" sz="1800" b="1" dirty="0" smtClean="0">
                <a:solidFill>
                  <a:srgbClr val="1543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LSPID </a:t>
            </a:r>
            <a:r>
              <a:rPr lang="en-GB" sz="1800" b="1" dirty="0">
                <a:solidFill>
                  <a:srgbClr val="15435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	other programmes that support delivery of the learning programme</a:t>
            </a:r>
          </a:p>
          <a:p>
            <a:pPr marL="0" indent="0" algn="just">
              <a:buNone/>
            </a:pPr>
            <a:endParaRPr lang="en-Z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0202"/>
            <a:ext cx="9144000" cy="106463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Performance Information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LSPID Grant Output Target Indicators</a:t>
            </a:r>
            <a:r>
              <a:rPr lang="en-US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…2</a:t>
            </a:r>
            <a:endParaRPr lang="en-ZA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4541"/>
              </p:ext>
            </p:extLst>
          </p:nvPr>
        </p:nvGraphicFramePr>
        <p:xfrm>
          <a:off x="221856" y="1923855"/>
          <a:ext cx="8741075" cy="44046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2089">
                  <a:extLst>
                    <a:ext uri="{9D8B030D-6E8A-4147-A177-3AD203B41FA5}">
                      <a16:colId xmlns:a16="http://schemas.microsoft.com/office/drawing/2014/main" val="1276994036"/>
                    </a:ext>
                  </a:extLst>
                </a:gridCol>
                <a:gridCol w="968721">
                  <a:extLst>
                    <a:ext uri="{9D8B030D-6E8A-4147-A177-3AD203B41FA5}">
                      <a16:colId xmlns:a16="http://schemas.microsoft.com/office/drawing/2014/main" val="3853118668"/>
                    </a:ext>
                  </a:extLst>
                </a:gridCol>
                <a:gridCol w="986828">
                  <a:extLst>
                    <a:ext uri="{9D8B030D-6E8A-4147-A177-3AD203B41FA5}">
                      <a16:colId xmlns:a16="http://schemas.microsoft.com/office/drawing/2014/main" val="1056988822"/>
                    </a:ext>
                  </a:extLst>
                </a:gridCol>
                <a:gridCol w="3322621">
                  <a:extLst>
                    <a:ext uri="{9D8B030D-6E8A-4147-A177-3AD203B41FA5}">
                      <a16:colId xmlns:a16="http://schemas.microsoft.com/office/drawing/2014/main" val="4274110543"/>
                    </a:ext>
                  </a:extLst>
                </a:gridCol>
                <a:gridCol w="2000816">
                  <a:extLst>
                    <a:ext uri="{9D8B030D-6E8A-4147-A177-3AD203B41FA5}">
                      <a16:colId xmlns:a16="http://schemas.microsoft.com/office/drawing/2014/main" val="478215483"/>
                    </a:ext>
                  </a:extLst>
                </a:gridCol>
              </a:tblGrid>
              <a:tr h="5760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roup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Actual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Topics Covered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Reasons for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variance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898848"/>
                  </a:ext>
                </a:extLst>
              </a:tr>
              <a:tr h="457621">
                <a:tc rowSpan="2"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Transversal itinerant outreach team members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Updated P-Scales and using SA-SAMS in Evidence-Based Reporting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x vacancies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445604"/>
                  </a:ext>
                </a:extLst>
              </a:tr>
              <a:tr h="430763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Installation of Eye Tracker System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part of device procurement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968908"/>
                  </a:ext>
                </a:extLst>
              </a:tr>
              <a:tr h="1390732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Caregivers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*Updated P-Scales in LP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LPID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*Implementation of Lesson Plan for Quarter 4 up to generation of Report Cards for learners who have been using the LP for LPID;</a:t>
                      </a:r>
                    </a:p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*How to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utilise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and orientation to the LP for LPID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407492"/>
                  </a:ext>
                </a:extLst>
              </a:tr>
              <a:tr h="578636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Teachers from special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schools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Introduction and orientation to the LP for LPID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Schools preferred that all educators participate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66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Officials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Lockdown restrictions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384434"/>
                  </a:ext>
                </a:extLst>
              </a:tr>
              <a:tr h="37101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In-service therapists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Lockdown restrictions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17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8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1085780"/>
            <a:ext cx="8818075" cy="5652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1" indent="0" algn="just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Output 4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Outreach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services provided to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children/learners with 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severe to profound 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intellectual disabilities</a:t>
            </a:r>
            <a:endParaRPr lang="en-Z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1145"/>
            <a:ext cx="9144000" cy="106463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Performance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against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LSPID Grant Output Target Indicators</a:t>
            </a:r>
            <a:r>
              <a:rPr lang="en-US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…3</a:t>
            </a:r>
            <a:endParaRPr lang="en-ZA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50747"/>
              </p:ext>
            </p:extLst>
          </p:nvPr>
        </p:nvGraphicFramePr>
        <p:xfrm>
          <a:off x="172016" y="1565231"/>
          <a:ext cx="8818075" cy="478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9673">
                  <a:extLst>
                    <a:ext uri="{9D8B030D-6E8A-4147-A177-3AD203B41FA5}">
                      <a16:colId xmlns:a16="http://schemas.microsoft.com/office/drawing/2014/main" val="205091777"/>
                    </a:ext>
                  </a:extLst>
                </a:gridCol>
                <a:gridCol w="1061435">
                  <a:extLst>
                    <a:ext uri="{9D8B030D-6E8A-4147-A177-3AD203B41FA5}">
                      <a16:colId xmlns:a16="http://schemas.microsoft.com/office/drawing/2014/main" val="363262199"/>
                    </a:ext>
                  </a:extLst>
                </a:gridCol>
                <a:gridCol w="916684">
                  <a:extLst>
                    <a:ext uri="{9D8B030D-6E8A-4147-A177-3AD203B41FA5}">
                      <a16:colId xmlns:a16="http://schemas.microsoft.com/office/drawing/2014/main" val="2201200637"/>
                    </a:ext>
                  </a:extLst>
                </a:gridCol>
                <a:gridCol w="4380283">
                  <a:extLst>
                    <a:ext uri="{9D8B030D-6E8A-4147-A177-3AD203B41FA5}">
                      <a16:colId xmlns:a16="http://schemas.microsoft.com/office/drawing/2014/main" val="590595593"/>
                    </a:ext>
                  </a:extLst>
                </a:gridCol>
              </a:tblGrid>
              <a:tr h="4987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Outreach Activities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Actual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Reasons for Variance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8224042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Cognitive assessment of learners enrolled in Learning Programme (LP) for LSPID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Educational Psychologist could not reach all learners while they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remained at home during closure of care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6224965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Participation in LP for LSPID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Learners who remained home could not be assessed in order to be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included in data.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822034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Learners having access to therapeutic and psychosocial support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Therapists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refrained from direct contact with learners to avoid spread of Covid-19 infections.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341062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Learners from care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placed in schools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Placement facilitation process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hampered by delayed cognitive assessments.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93411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LTSM, classroom furniture, equipment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 8 care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targeted could not be on-boarded because of closure from March 2020 until 15 February 2021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3706440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Provision of shipping storage containers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Operations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at one of care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ceased.  To be re-allocated to another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707238"/>
                  </a:ext>
                </a:extLst>
              </a:tr>
              <a:tr h="498764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Provision of assistive devices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with the Department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Health could not be concluded according to provincial waiting list.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53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1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9255"/>
            <a:ext cx="9144000" cy="106463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Performance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LSPID Grant Output Target Indicators</a:t>
            </a:r>
            <a:r>
              <a:rPr lang="en-US" sz="2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…4</a:t>
            </a:r>
            <a:endParaRPr lang="en-ZA" sz="2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941279"/>
              </p:ext>
            </p:extLst>
          </p:nvPr>
        </p:nvGraphicFramePr>
        <p:xfrm>
          <a:off x="226335" y="1639794"/>
          <a:ext cx="8690274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8056">
                  <a:extLst>
                    <a:ext uri="{9D8B030D-6E8A-4147-A177-3AD203B41FA5}">
                      <a16:colId xmlns:a16="http://schemas.microsoft.com/office/drawing/2014/main" val="777013056"/>
                    </a:ext>
                  </a:extLst>
                </a:gridCol>
                <a:gridCol w="1503086">
                  <a:extLst>
                    <a:ext uri="{9D8B030D-6E8A-4147-A177-3AD203B41FA5}">
                      <a16:colId xmlns:a16="http://schemas.microsoft.com/office/drawing/2014/main" val="3545967591"/>
                    </a:ext>
                  </a:extLst>
                </a:gridCol>
                <a:gridCol w="1901228">
                  <a:extLst>
                    <a:ext uri="{9D8B030D-6E8A-4147-A177-3AD203B41FA5}">
                      <a16:colId xmlns:a16="http://schemas.microsoft.com/office/drawing/2014/main" val="3058375469"/>
                    </a:ext>
                  </a:extLst>
                </a:gridCol>
                <a:gridCol w="1792586">
                  <a:extLst>
                    <a:ext uri="{9D8B030D-6E8A-4147-A177-3AD203B41FA5}">
                      <a16:colId xmlns:a16="http://schemas.microsoft.com/office/drawing/2014/main" val="672882490"/>
                    </a:ext>
                  </a:extLst>
                </a:gridCol>
                <a:gridCol w="1755318">
                  <a:extLst>
                    <a:ext uri="{9D8B030D-6E8A-4147-A177-3AD203B41FA5}">
                      <a16:colId xmlns:a16="http://schemas.microsoft.com/office/drawing/2014/main" val="137123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Covid-19 response item / category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Allocation per covid-19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response item / category </a:t>
                      </a:r>
                      <a:endParaRPr lang="en-ZA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923511"/>
                  </a:ext>
                </a:extLst>
              </a:tr>
              <a:tr h="274722">
                <a:tc>
                  <a:txBody>
                    <a:bodyPr/>
                    <a:lstStyle/>
                    <a:p>
                      <a:pPr algn="ctr"/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Learners 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Caregivers 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 staff 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 members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708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 Protective Equipment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 Masks: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Shields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Bucket hats with visor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Tabard Bibs (in place of bandana drooling bibs)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 masks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Faces shields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protection goggles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Coveralls for use during disinfection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Disposable Plastic aprons Disposable Examination gloves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 masks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shields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protection googles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Disposable plastic aprons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Disposable Examination gloves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Cloth masks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Face shields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Eye protection googles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Disposable plastic aprons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Disposable examination gloves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Scrub sets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961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Thermometers and consumables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Care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were provided to become covid-19 compliant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16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Relevan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 technology to enable remote learning and access to therapy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x Laptops.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To be allocated to care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endParaRPr lang="en-US" sz="1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endParaRPr lang="en-US" sz="1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en-US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x Data carrying educational tablets for caregivers.  To be allocated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48505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1709" y="1194420"/>
            <a:ext cx="8580581" cy="372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1" indent="0" algn="just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GB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en-GB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 Response to COVID-19</a:t>
            </a:r>
            <a:endParaRPr lang="en-Z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4836"/>
            <a:ext cx="8229600" cy="46089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5600" dirty="0" smtClean="0"/>
          </a:p>
          <a:p>
            <a:pPr marL="0" indent="0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US" sz="5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0" y="16897"/>
            <a:ext cx="9144000" cy="765175"/>
          </a:xfrm>
        </p:spPr>
        <p:txBody>
          <a:bodyPr>
            <a:noAutofit/>
          </a:bodyPr>
          <a:lstStyle/>
          <a:p>
            <a:pPr algn="ctr"/>
            <a:r>
              <a:rPr lang="en-ZA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Challenges Experienced &amp; Proposed Interventions</a:t>
            </a:r>
            <a:endParaRPr lang="en-ZA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4267"/>
              </p:ext>
            </p:extLst>
          </p:nvPr>
        </p:nvGraphicFramePr>
        <p:xfrm>
          <a:off x="235387" y="895902"/>
          <a:ext cx="8691327" cy="53573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7109">
                  <a:extLst>
                    <a:ext uri="{9D8B030D-6E8A-4147-A177-3AD203B41FA5}">
                      <a16:colId xmlns:a16="http://schemas.microsoft.com/office/drawing/2014/main" val="1400687958"/>
                    </a:ext>
                  </a:extLst>
                </a:gridCol>
                <a:gridCol w="2897109">
                  <a:extLst>
                    <a:ext uri="{9D8B030D-6E8A-4147-A177-3AD203B41FA5}">
                      <a16:colId xmlns:a16="http://schemas.microsoft.com/office/drawing/2014/main" val="3128759758"/>
                    </a:ext>
                  </a:extLst>
                </a:gridCol>
                <a:gridCol w="2897109">
                  <a:extLst>
                    <a:ext uri="{9D8B030D-6E8A-4147-A177-3AD203B41FA5}">
                      <a16:colId xmlns:a16="http://schemas.microsoft.com/office/drawing/2014/main" val="3721702982"/>
                    </a:ext>
                  </a:extLst>
                </a:gridCol>
              </a:tblGrid>
              <a:tr h="69046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Challenges 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Risks 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Proposed interventions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613716"/>
                  </a:ext>
                </a:extLst>
              </a:tr>
              <a:tr h="1926378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care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remained closed from March 2020 up until 15 February 2021.  The DBE does not have the competence to pronounce on closure and re-opening of the special care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has resulted in extreme delays to execute the planned Activity Schedule of the Grant Business Plan to the fullest and lower expenditure than planned 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Re-design training, teaching &amp; learning, as well as therapeutic support services – from conventional to remote modalities.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 the relevant technology procured.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279425"/>
                  </a:ext>
                </a:extLst>
              </a:tr>
              <a:tr h="1186004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Suppliers of Goods in particular experienced delays to source requisitioned items for on time delivery during hard lockdown.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Delayed payments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delayed delivery on purchase orders, resulting in accruals or warranting role-overs requests.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Department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participate in transversal tenders as far as possible.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52274"/>
                  </a:ext>
                </a:extLst>
              </a:tr>
              <a:tr h="1479568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Recruitment and retention of the specialized human resources in vacancies seems to remain an inherent challenge in order to fill vacancies.</a:t>
                      </a:r>
                    </a:p>
                    <a:p>
                      <a:pPr algn="just"/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Significant under-spending, warranting requests to deviate from the provincial business plan</a:t>
                      </a:r>
                    </a:p>
                    <a:p>
                      <a:pPr algn="just"/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Invoke scarce skills recruitment and appointment policy measures.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254500"/>
          </a:xfrm>
        </p:spPr>
        <p:txBody>
          <a:bodyPr/>
          <a:lstStyle/>
          <a:p>
            <a:pPr algn="ctr">
              <a:buNone/>
            </a:pPr>
            <a:r>
              <a:rPr lang="en-ZA" sz="5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END</a:t>
            </a:r>
          </a:p>
          <a:p>
            <a:pPr algn="ctr">
              <a:buNone/>
            </a:pPr>
            <a:endParaRPr lang="en-ZA" sz="36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Thank you;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Ke</a:t>
            </a: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leboga</a:t>
            </a: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Dankie</a:t>
            </a:r>
            <a:r>
              <a:rPr lang="en-ZA" sz="48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; </a:t>
            </a:r>
            <a:r>
              <a:rPr lang="en-ZA" sz="4800" b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Ndiyabulela</a:t>
            </a:r>
            <a:endParaRPr lang="en-GB" sz="4800" b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14</a:t>
            </a:fld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9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183"/>
            <a:ext cx="9144000" cy="7449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Calibri" pitchFamily="34" charset="0"/>
              </a:rPr>
              <a:t>Outline Of Presentation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30863" y="1547629"/>
            <a:ext cx="8682274" cy="2825196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HIV/AIDS CONDITIONAL GRANT SPENDING AND PERFORMANCE</a:t>
            </a:r>
          </a:p>
          <a:p>
            <a:pPr marL="457200" indent="-457200" algn="just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LSPID CONDITIONAL GRANT SPENDING AND PERFORMANCE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C22E0-2EED-4788-9007-1A512C50439D}" type="slidenum">
              <a:rPr lang="en-ZA" b="1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852E2B88-85FD-42DB-AEA4-8C507CA8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8859"/>
            <a:ext cx="8229600" cy="5475288"/>
          </a:xfrm>
        </p:spPr>
        <p:txBody>
          <a:bodyPr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HIV/AIDS CONDITIONAL GRANT 2020/21 SPENDING</a:t>
            </a:r>
            <a:endParaRPr lang="en-US" alt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E57F7BF7-536E-46B1-99C0-0D303BD9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9FBB88-5B7F-4BF2-9A8E-609BD222D5C6}" type="slidenum">
              <a:rPr lang="en-US" altLang="en-US" sz="1400" b="1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6223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2428" y="931862"/>
            <a:ext cx="8899556" cy="5607050"/>
          </a:xfrm>
        </p:spPr>
        <p:txBody>
          <a:bodyPr>
            <a:no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Department of Basic Education (DBE) and Provincial Treasury informed all Provincial Education Departments (PED’s) of the significant budget reduction of the initial 2020/21 Conditional Grant Allocation in respect of the Covid-19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response.</a:t>
            </a:r>
          </a:p>
          <a:p>
            <a:pPr marL="457200" lvl="1" indent="0" algn="just">
              <a:buNone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Life Skills, HIV &amp; Aids Education Conditional Grant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reduced from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R5,849,000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to R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4,436,000,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realizing a budget reduction of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R1,413,000 in the 2020/21 Financial Year.</a:t>
            </a:r>
          </a:p>
          <a:p>
            <a:pPr marL="457200" lvl="1" indent="0" algn="just">
              <a:buNone/>
            </a:pPr>
            <a:endParaRPr lang="en-Z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KPA’s suspended for 2020/21 due to budget reduction are as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KPA 1 - Advocacy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&amp; Social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Mobilization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KPA 3 -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Education,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KPA 5 -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Learning &amp; Teaching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KPA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6 - Monitoring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Support. </a:t>
            </a:r>
            <a:endParaRPr lang="en-Z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Z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U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C22E0-2EED-4788-9007-1A512C50439D}" type="slidenum">
              <a:rPr lang="en-ZA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996"/>
            <a:ext cx="9144000" cy="639762"/>
          </a:xfrm>
        </p:spPr>
        <p:txBody>
          <a:bodyPr>
            <a:noAutofit/>
          </a:bodyPr>
          <a:lstStyle/>
          <a:p>
            <a:r>
              <a:rPr lang="en-ZA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2020/2021 HIV/AIDS CG FINANCIAL PERFORMANCE</a:t>
            </a:r>
            <a:endParaRPr lang="en-ZA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240397"/>
              </p:ext>
            </p:extLst>
          </p:nvPr>
        </p:nvGraphicFramePr>
        <p:xfrm>
          <a:off x="525095" y="1021277"/>
          <a:ext cx="8202441" cy="46471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2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9293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KPA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 BUDGET R’000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EXPENDITURE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R’000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SPENT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183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KPA 2:</a:t>
                      </a:r>
                      <a:r>
                        <a:rPr lang="en-ZA" sz="18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ZA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and Development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2 525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2 525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183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KPA 4: Care and Support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1 766</a:t>
                      </a:r>
                      <a:endParaRPr lang="en-ZA" sz="18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1 766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183">
                <a:tc>
                  <a:txBody>
                    <a:bodyPr/>
                    <a:lstStyle/>
                    <a:p>
                      <a:pPr algn="just"/>
                      <a:r>
                        <a:rPr lang="en-ZA" sz="18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KPA 7 &amp; 8: Management and Administration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145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ZA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145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n-ZA" sz="18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183">
                <a:tc>
                  <a:txBody>
                    <a:bodyPr/>
                    <a:lstStyle/>
                    <a:p>
                      <a:pPr algn="just"/>
                      <a:r>
                        <a:rPr lang="en-ZA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ZA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4 436</a:t>
                      </a:r>
                      <a:endParaRPr lang="en-ZA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4 436</a:t>
                      </a:r>
                      <a:endParaRPr lang="en-ZA" sz="18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n-ZA" sz="1800" b="1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3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318"/>
            <a:ext cx="9144000" cy="463138"/>
          </a:xfrm>
        </p:spPr>
        <p:txBody>
          <a:bodyPr>
            <a:noAutofit/>
          </a:bodyPr>
          <a:lstStyle/>
          <a:p>
            <a:r>
              <a:rPr lang="en-ZA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HIV/AIDS CG TARGET AND ACHIEVEMENTS</a:t>
            </a:r>
            <a:endParaRPr lang="en-ZA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72801"/>
              </p:ext>
            </p:extLst>
          </p:nvPr>
        </p:nvGraphicFramePr>
        <p:xfrm>
          <a:off x="190124" y="627076"/>
          <a:ext cx="8745646" cy="5739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180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KPAs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Achievements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Reasons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Variances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180">
                <a:tc>
                  <a:txBody>
                    <a:bodyPr/>
                    <a:lstStyle/>
                    <a:p>
                      <a:pPr algn="just"/>
                      <a:r>
                        <a:rPr lang="en-ZA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Advocacy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15,000 Learners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 Educators,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Community Members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 Schools</a:t>
                      </a:r>
                      <a:endParaRPr lang="en-ZA" sz="14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4,397 Learners,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2,170 Educators,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 Community Members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336 Schools,</a:t>
                      </a:r>
                      <a:endParaRPr lang="en-ZA" sz="14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u="non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en-US" sz="1400" b="1" u="none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achievement was due of appointment of  additional LSAs from prior year</a:t>
                      </a:r>
                      <a:endParaRPr lang="en-ZA" sz="1400" b="1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180">
                <a:tc>
                  <a:txBody>
                    <a:bodyPr/>
                    <a:lstStyle/>
                    <a:p>
                      <a:pPr algn="just"/>
                      <a:r>
                        <a:rPr lang="en-ZA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and Development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 Educators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1,000 Learners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78 Educators</a:t>
                      </a:r>
                    </a:p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1,282 Learners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achievement was due to support provided by LSA’s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80">
                <a:tc>
                  <a:txBody>
                    <a:bodyPr/>
                    <a:lstStyle/>
                    <a:p>
                      <a:pPr algn="just"/>
                      <a:r>
                        <a:rPr lang="en-ZA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Peer Education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Learner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Support Agents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1,575 Learners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Schools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Learner Support Agents</a:t>
                      </a:r>
                    </a:p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2,497 Learners</a:t>
                      </a:r>
                    </a:p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Schools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achievement was due to support provided by LSA’s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180">
                <a:tc>
                  <a:txBody>
                    <a:bodyPr/>
                    <a:lstStyle/>
                    <a:p>
                      <a:pPr algn="just"/>
                      <a:r>
                        <a:rPr lang="en-ZA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Care and Support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LSA’s</a:t>
                      </a:r>
                    </a:p>
                    <a:p>
                      <a:pPr marL="171450" marR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150 Learners 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LSA’s</a:t>
                      </a:r>
                    </a:p>
                    <a:p>
                      <a:pPr marL="17145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14,325 Learners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Over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achievement was due to support provided by LSA’s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180">
                <a:tc>
                  <a:txBody>
                    <a:bodyPr/>
                    <a:lstStyle/>
                    <a:p>
                      <a:pPr algn="just"/>
                      <a:r>
                        <a:rPr lang="en-ZA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LTSM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Schools targeted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1,600 Sets of Policy Packs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94 Schools provided</a:t>
                      </a:r>
                      <a:r>
                        <a:rPr lang="en-ZA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LTSM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lvl="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1,072 Sets of Policy Packs delivered to schools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More schools provided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LTSM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due to reduced number of sets delivered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per school</a:t>
                      </a:r>
                      <a:endParaRPr lang="en-US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lvl="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Less sets distributed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due to lockdown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180">
                <a:tc>
                  <a:txBody>
                    <a:bodyPr/>
                    <a:lstStyle/>
                    <a:p>
                      <a:pPr algn="just"/>
                      <a:r>
                        <a:rPr lang="en-ZA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 and Evaluation</a:t>
                      </a:r>
                      <a:endParaRPr lang="en-ZA" sz="1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Schools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 Schools reached</a:t>
                      </a: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Less schools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reached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due to lockdown</a:t>
                      </a:r>
                      <a:endParaRPr lang="en-ZA" sz="14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71450" lvl="0" indent="-171450" algn="just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ZA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852E2B88-85FD-42DB-AEA4-8C507CA89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37" y="478859"/>
            <a:ext cx="8709433" cy="5475288"/>
          </a:xfrm>
        </p:spPr>
        <p:txBody>
          <a:bodyPr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LEARNERS WITH SEVERE TO PROFOUND INTELLECTUAL DISABILITIES (LSPID)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CONDITIONAL GRANT 2020/21 SPENDING</a:t>
            </a:r>
            <a:endParaRPr lang="en-US" alt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E57F7BF7-536E-46B1-99C0-0D303BD9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9FBB88-5B7F-4BF2-9A8E-609BD222D5C6}" type="slidenum">
              <a:rPr lang="en-US" altLang="en-US" sz="1400" b="1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91588"/>
              </p:ext>
            </p:extLst>
          </p:nvPr>
        </p:nvGraphicFramePr>
        <p:xfrm>
          <a:off x="271604" y="840439"/>
          <a:ext cx="8664167" cy="4560824"/>
        </p:xfrm>
        <a:graphic>
          <a:graphicData uri="http://schemas.openxmlformats.org/drawingml/2006/table">
            <a:tbl>
              <a:tblPr/>
              <a:tblGrid>
                <a:gridCol w="134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783">
                  <a:extLst>
                    <a:ext uri="{9D8B030D-6E8A-4147-A177-3AD203B41FA5}">
                      <a16:colId xmlns:a16="http://schemas.microsoft.com/office/drawing/2014/main" val="2915010470"/>
                    </a:ext>
                  </a:extLst>
                </a:gridCol>
                <a:gridCol w="1682311">
                  <a:extLst>
                    <a:ext uri="{9D8B030D-6E8A-4147-A177-3AD203B41FA5}">
                      <a16:colId xmlns:a16="http://schemas.microsoft.com/office/drawing/2014/main" val="1268390236"/>
                    </a:ext>
                  </a:extLst>
                </a:gridCol>
                <a:gridCol w="1511929">
                  <a:extLst>
                    <a:ext uri="{9D8B030D-6E8A-4147-A177-3AD203B41FA5}">
                      <a16:colId xmlns:a16="http://schemas.microsoft.com/office/drawing/2014/main" val="2930812053"/>
                    </a:ext>
                  </a:extLst>
                </a:gridCol>
                <a:gridCol w="1263430">
                  <a:extLst>
                    <a:ext uri="{9D8B030D-6E8A-4147-A177-3AD203B41FA5}">
                      <a16:colId xmlns:a16="http://schemas.microsoft.com/office/drawing/2014/main" val="1627484917"/>
                    </a:ext>
                  </a:extLst>
                </a:gridCol>
                <a:gridCol w="1506931">
                  <a:extLst>
                    <a:ext uri="{9D8B030D-6E8A-4147-A177-3AD203B41FA5}">
                      <a16:colId xmlns:a16="http://schemas.microsoft.com/office/drawing/2014/main" val="2937105533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Quarterly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Spending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Total Allocation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R’000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Total transferred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R’000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Actual expenditure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R’000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Variance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R’000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Percentage spent of total </a:t>
                      </a: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allocation at end of Quarter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345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of Quarter 1</a:t>
                      </a: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13 760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4 128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596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 164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26.13</a:t>
                      </a: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052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of Quarter 2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13 760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9 907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5 130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8 630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37.29%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of Quarter 3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13 760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7 442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6 318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 smtClean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54.09%</a:t>
                      </a:r>
                      <a:endParaRPr lang="en-Z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of Quarter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4</a:t>
                      </a:r>
                      <a:r>
                        <a:rPr lang="en-ZA" sz="1600" b="1" baseline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as at 31 March 2021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13 760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13 760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13 551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209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98.00%</a:t>
                      </a:r>
                      <a:endParaRPr lang="en-Z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0" marR="762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44065"/>
            <a:ext cx="9144000" cy="765175"/>
          </a:xfrm>
        </p:spPr>
        <p:txBody>
          <a:bodyPr>
            <a:noAutofit/>
          </a:bodyPr>
          <a:lstStyle/>
          <a:p>
            <a:pPr algn="ctr"/>
            <a:r>
              <a:rPr lang="en-ZA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LSPID CG FINANCIAL </a:t>
            </a:r>
            <a:r>
              <a:rPr lang="en-ZA" sz="30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  <a:endParaRPr lang="en-ZA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603" y="5391137"/>
            <a:ext cx="859173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recorded underspending of R209,000 is under Compensation of Employees, due to specialist posts not been filled.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Province has difficulty in attracting and retaining these specialists.</a:t>
            </a: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09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49"/>
            <a:ext cx="9144000" cy="106463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2020/21 Performance Information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against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LSPID Grant Output Target Indicators</a:t>
            </a:r>
            <a:endParaRPr lang="en-ZA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78" y="1121996"/>
            <a:ext cx="8544505" cy="47979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Output 1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Permanent appointment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human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resources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specific to inclusive education  </a:t>
            </a:r>
          </a:p>
          <a:p>
            <a:pPr lvl="0" algn="just"/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8 out of 10 posts were filled</a:t>
            </a:r>
          </a:p>
          <a:p>
            <a:pPr lvl="0" algn="just"/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were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2 x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vacancies 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x Educational Psychologist and 1 x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Chief Education Therapist):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Speech Therapist and/or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Audiologist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be filled in the transversal itinerant outreach team based in the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ZF Mgcawu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Education District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GB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Output 2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	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Database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of selected schools and special care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centres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n-GB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endParaRPr lang="en-GB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ZA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GB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defTabSz="914400">
              <a:lnSpc>
                <a:spcPct val="90000"/>
              </a:lnSpc>
              <a:spcBef>
                <a:spcPts val="1000"/>
              </a:spcBef>
              <a:buNone/>
            </a:pPr>
            <a:endParaRPr lang="en-Z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4003-5205-944C-B490-02EEDFB2535A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487366"/>
              </p:ext>
            </p:extLst>
          </p:nvPr>
        </p:nvGraphicFramePr>
        <p:xfrm>
          <a:off x="334977" y="2959790"/>
          <a:ext cx="8544505" cy="33781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9065">
                  <a:extLst>
                    <a:ext uri="{9D8B030D-6E8A-4147-A177-3AD203B41FA5}">
                      <a16:colId xmlns:a16="http://schemas.microsoft.com/office/drawing/2014/main" val="29873039"/>
                    </a:ext>
                  </a:extLst>
                </a:gridCol>
                <a:gridCol w="1143187">
                  <a:extLst>
                    <a:ext uri="{9D8B030D-6E8A-4147-A177-3AD203B41FA5}">
                      <a16:colId xmlns:a16="http://schemas.microsoft.com/office/drawing/2014/main" val="3426023276"/>
                    </a:ext>
                  </a:extLst>
                </a:gridCol>
                <a:gridCol w="1076906">
                  <a:extLst>
                    <a:ext uri="{9D8B030D-6E8A-4147-A177-3AD203B41FA5}">
                      <a16:colId xmlns:a16="http://schemas.microsoft.com/office/drawing/2014/main" val="2056770018"/>
                    </a:ext>
                  </a:extLst>
                </a:gridCol>
                <a:gridCol w="3195347">
                  <a:extLst>
                    <a:ext uri="{9D8B030D-6E8A-4147-A177-3AD203B41FA5}">
                      <a16:colId xmlns:a16="http://schemas.microsoft.com/office/drawing/2014/main" val="3525551234"/>
                    </a:ext>
                  </a:extLst>
                </a:gridCol>
              </a:tblGrid>
              <a:tr h="67221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on: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Target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Actual 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Reason for variance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5802204"/>
                  </a:ext>
                </a:extLst>
              </a:tr>
              <a:tr h="5441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care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Closure of care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prevented on-boarding of 8 new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7204511"/>
                  </a:ext>
                </a:extLst>
              </a:tr>
              <a:tr h="5441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caregivers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Closure of care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prevented on-boarding of 8 new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947644"/>
                  </a:ext>
                </a:extLst>
              </a:tr>
              <a:tr h="389457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learners in care </a:t>
                      </a:r>
                      <a:r>
                        <a:rPr lang="en-US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Some learners remained at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home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971974"/>
                  </a:ext>
                </a:extLst>
              </a:tr>
              <a:tr h="5441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learners in LP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LPID in care </a:t>
                      </a:r>
                      <a:r>
                        <a:rPr lang="en-US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centres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 learners could not be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assessed as they remained home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6002778"/>
                  </a:ext>
                </a:extLst>
              </a:tr>
              <a:tr h="544173"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learners in LP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LPID in schools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Schools only selected for on-boarding in 2021/22</a:t>
                      </a:r>
                      <a:endParaRPr lang="en-ZA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598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7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154354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5159</TotalTime>
  <Words>1358</Words>
  <Application>Microsoft Office PowerPoint</Application>
  <PresentationFormat>On-screen Show (4:3)</PresentationFormat>
  <Paragraphs>318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Custom Design</vt:lpstr>
      <vt:lpstr>PowerPoint Presentation</vt:lpstr>
      <vt:lpstr>Outline Of Presentation</vt:lpstr>
      <vt:lpstr>PowerPoint Presentation</vt:lpstr>
      <vt:lpstr>INTRODUCTION</vt:lpstr>
      <vt:lpstr>2020/2021 HIV/AIDS CG FINANCIAL PERFORMANCE</vt:lpstr>
      <vt:lpstr>2020/21 HIV/AIDS CG TARGET AND ACHIEVEMENTS</vt:lpstr>
      <vt:lpstr>PowerPoint Presentation</vt:lpstr>
      <vt:lpstr>2020/21 LSPID CG FINANCIAL PERFORMANCE </vt:lpstr>
      <vt:lpstr>2020/21 Performance Information against LSPID Grant Output Target Indicators</vt:lpstr>
      <vt:lpstr>2020/21 Performance Information against LSPID Grant Output Target Indicators…2</vt:lpstr>
      <vt:lpstr>2020/21 Performance information against LSPID Grant Output Target Indicators…3</vt:lpstr>
      <vt:lpstr>2020/21 Performance Information against LSPID Grant Output Target Indicators…4</vt:lpstr>
      <vt:lpstr>Challenges Experienced &amp; Proposed Interventions</vt:lpstr>
      <vt:lpstr>PowerPoint Presentation</vt:lpstr>
    </vt:vector>
  </TitlesOfParts>
  <Company>NORTHERN CAPE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Lehlohonolo Makhala</dc:creator>
  <cp:lastModifiedBy>Lubabalo Nodada</cp:lastModifiedBy>
  <cp:revision>833</cp:revision>
  <cp:lastPrinted>2021-08-17T10:37:07Z</cp:lastPrinted>
  <dcterms:created xsi:type="dcterms:W3CDTF">2013-08-13T13:19:38Z</dcterms:created>
  <dcterms:modified xsi:type="dcterms:W3CDTF">2021-08-18T08:59:45Z</dcterms:modified>
</cp:coreProperties>
</file>