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23"/>
  </p:notesMasterIdLst>
  <p:handoutMasterIdLst>
    <p:handoutMasterId r:id="rId24"/>
  </p:handoutMasterIdLst>
  <p:sldIdLst>
    <p:sldId id="513" r:id="rId2"/>
    <p:sldId id="585" r:id="rId3"/>
    <p:sldId id="601" r:id="rId4"/>
    <p:sldId id="602" r:id="rId5"/>
    <p:sldId id="596" r:id="rId6"/>
    <p:sldId id="597" r:id="rId7"/>
    <p:sldId id="598" r:id="rId8"/>
    <p:sldId id="599" r:id="rId9"/>
    <p:sldId id="584" r:id="rId10"/>
    <p:sldId id="586" r:id="rId11"/>
    <p:sldId id="600" r:id="rId12"/>
    <p:sldId id="588" r:id="rId13"/>
    <p:sldId id="589" r:id="rId14"/>
    <p:sldId id="590" r:id="rId15"/>
    <p:sldId id="591" r:id="rId16"/>
    <p:sldId id="592" r:id="rId17"/>
    <p:sldId id="593" r:id="rId18"/>
    <p:sldId id="594" r:id="rId19"/>
    <p:sldId id="587" r:id="rId20"/>
    <p:sldId id="595" r:id="rId21"/>
    <p:sldId id="522" r:id="rId22"/>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CEC0"/>
    <a:srgbClr val="E8FBA3"/>
    <a:srgbClr val="FF3399"/>
    <a:srgbClr val="63605D"/>
    <a:srgbClr val="CC9900"/>
    <a:srgbClr val="CC6600"/>
    <a:srgbClr val="0066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p:cViewPr varScale="1">
        <p:scale>
          <a:sx n="69" d="100"/>
          <a:sy n="69" d="100"/>
        </p:scale>
        <p:origin x="1314" y="6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0162" name="Rectangle 2">
            <a:extLst>
              <a:ext uri="{FF2B5EF4-FFF2-40B4-BE49-F238E27FC236}">
                <a16:creationId xmlns:a16="http://schemas.microsoft.com/office/drawing/2014/main" id="{5A654C96-4B57-44AD-BF1C-86DA5FEB8E15}"/>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ZA"/>
          </a:p>
        </p:txBody>
      </p:sp>
      <p:sp>
        <p:nvSpPr>
          <p:cNvPr id="220163" name="Rectangle 3">
            <a:extLst>
              <a:ext uri="{FF2B5EF4-FFF2-40B4-BE49-F238E27FC236}">
                <a16:creationId xmlns:a16="http://schemas.microsoft.com/office/drawing/2014/main" id="{4800B25D-AD4C-467B-A979-6B8476F926F7}"/>
              </a:ext>
            </a:extLst>
          </p:cNvPr>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ZA"/>
          </a:p>
        </p:txBody>
      </p:sp>
      <p:sp>
        <p:nvSpPr>
          <p:cNvPr id="220164" name="Rectangle 4">
            <a:extLst>
              <a:ext uri="{FF2B5EF4-FFF2-40B4-BE49-F238E27FC236}">
                <a16:creationId xmlns:a16="http://schemas.microsoft.com/office/drawing/2014/main" id="{680518F9-C91B-4F58-A22F-5C3D494F1526}"/>
              </a:ext>
            </a:extLst>
          </p:cNvPr>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ZA"/>
          </a:p>
        </p:txBody>
      </p:sp>
      <p:sp>
        <p:nvSpPr>
          <p:cNvPr id="220165" name="Rectangle 5">
            <a:extLst>
              <a:ext uri="{FF2B5EF4-FFF2-40B4-BE49-F238E27FC236}">
                <a16:creationId xmlns:a16="http://schemas.microsoft.com/office/drawing/2014/main" id="{0DB326F6-7A1E-4FDF-8B4C-94E881818B5C}"/>
              </a:ext>
            </a:extLst>
          </p:cNvPr>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34585427-8770-488A-B533-ED3918A12625}" type="slidenum">
              <a:rPr lang="en-ZA" altLang="en-US"/>
              <a:pPr/>
              <a:t>‹#›</a:t>
            </a:fld>
            <a:endParaRPr lang="en-ZA"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1B5AEE6-3C19-484B-B628-F45C62D8E579}"/>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ZA"/>
          </a:p>
        </p:txBody>
      </p:sp>
      <p:sp>
        <p:nvSpPr>
          <p:cNvPr id="6147" name="Rectangle 3">
            <a:extLst>
              <a:ext uri="{FF2B5EF4-FFF2-40B4-BE49-F238E27FC236}">
                <a16:creationId xmlns:a16="http://schemas.microsoft.com/office/drawing/2014/main" id="{2919D100-3206-480D-802D-9140007F16DA}"/>
              </a:ext>
            </a:extLst>
          </p:cNvPr>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ZA"/>
          </a:p>
        </p:txBody>
      </p:sp>
      <p:sp>
        <p:nvSpPr>
          <p:cNvPr id="2052" name="Rectangle 4">
            <a:extLst>
              <a:ext uri="{FF2B5EF4-FFF2-40B4-BE49-F238E27FC236}">
                <a16:creationId xmlns:a16="http://schemas.microsoft.com/office/drawing/2014/main" id="{71DAB0DB-9417-4553-B4CD-591AFF348878}"/>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9" name="Rectangle 5">
            <a:extLst>
              <a:ext uri="{FF2B5EF4-FFF2-40B4-BE49-F238E27FC236}">
                <a16:creationId xmlns:a16="http://schemas.microsoft.com/office/drawing/2014/main" id="{51492AD0-D5F4-42A2-9BF7-07456ED9150D}"/>
              </a:ext>
            </a:extLst>
          </p:cNvPr>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ZA" noProof="0"/>
              <a:t>Click to edit Master text styles</a:t>
            </a:r>
          </a:p>
          <a:p>
            <a:pPr lvl="1"/>
            <a:r>
              <a:rPr lang="en-ZA" noProof="0"/>
              <a:t>Second level</a:t>
            </a:r>
          </a:p>
          <a:p>
            <a:pPr lvl="2"/>
            <a:r>
              <a:rPr lang="en-ZA" noProof="0"/>
              <a:t>Third level</a:t>
            </a:r>
          </a:p>
          <a:p>
            <a:pPr lvl="3"/>
            <a:r>
              <a:rPr lang="en-ZA" noProof="0"/>
              <a:t>Fourth level</a:t>
            </a:r>
          </a:p>
          <a:p>
            <a:pPr lvl="4"/>
            <a:r>
              <a:rPr lang="en-ZA" noProof="0"/>
              <a:t>Fifth level</a:t>
            </a:r>
          </a:p>
        </p:txBody>
      </p:sp>
      <p:sp>
        <p:nvSpPr>
          <p:cNvPr id="6150" name="Rectangle 6">
            <a:extLst>
              <a:ext uri="{FF2B5EF4-FFF2-40B4-BE49-F238E27FC236}">
                <a16:creationId xmlns:a16="http://schemas.microsoft.com/office/drawing/2014/main" id="{7760E784-2A0A-4075-A0FF-9647A7092563}"/>
              </a:ext>
            </a:extLst>
          </p:cNvPr>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ZA"/>
          </a:p>
        </p:txBody>
      </p:sp>
      <p:sp>
        <p:nvSpPr>
          <p:cNvPr id="6151" name="Rectangle 7">
            <a:extLst>
              <a:ext uri="{FF2B5EF4-FFF2-40B4-BE49-F238E27FC236}">
                <a16:creationId xmlns:a16="http://schemas.microsoft.com/office/drawing/2014/main" id="{656FA069-4937-4AC2-9428-6BB2953A5C8A}"/>
              </a:ext>
            </a:extLst>
          </p:cNvPr>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BFA79F6C-3399-4D0B-8227-5290D5BA9815}" type="slidenum">
              <a:rPr lang="en-ZA" altLang="en-US"/>
              <a:pPr/>
              <a:t>‹#›</a:t>
            </a:fld>
            <a:endParaRPr lang="en-ZA" altLang="en-US"/>
          </a:p>
        </p:txBody>
      </p:sp>
    </p:spTree>
    <p:extLst>
      <p:ext uri="{BB962C8B-B14F-4D97-AF65-F5344CB8AC3E}">
        <p14:creationId xmlns:p14="http://schemas.microsoft.com/office/powerpoint/2010/main" val="313218771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ZA"/>
          </a:p>
        </p:txBody>
      </p:sp>
      <p:sp>
        <p:nvSpPr>
          <p:cNvPr id="4" name="Rectangle 4">
            <a:extLst>
              <a:ext uri="{FF2B5EF4-FFF2-40B4-BE49-F238E27FC236}">
                <a16:creationId xmlns:a16="http://schemas.microsoft.com/office/drawing/2014/main" id="{ABFCB7A3-9AA1-4BCC-B811-CF9E256EBD0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2F45364D-4B89-4196-A3BF-F104831BF70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ABB8F1C-232D-4524-B3BE-E674D5678743}"/>
              </a:ext>
            </a:extLst>
          </p:cNvPr>
          <p:cNvSpPr>
            <a:spLocks noGrp="1" noChangeArrowheads="1"/>
          </p:cNvSpPr>
          <p:nvPr>
            <p:ph type="sldNum" sz="quarter" idx="12"/>
          </p:nvPr>
        </p:nvSpPr>
        <p:spPr>
          <a:ln/>
        </p:spPr>
        <p:txBody>
          <a:bodyPr/>
          <a:lstStyle>
            <a:lvl1pPr>
              <a:defRPr/>
            </a:lvl1pPr>
          </a:lstStyle>
          <a:p>
            <a:fld id="{3FD8311B-3EDF-4DDD-A82D-E6D1EC4940C8}" type="slidenum">
              <a:rPr lang="en-US" altLang="en-US"/>
              <a:pPr/>
              <a:t>‹#›</a:t>
            </a:fld>
            <a:endParaRPr lang="en-US" altLang="en-US"/>
          </a:p>
        </p:txBody>
      </p:sp>
    </p:spTree>
    <p:extLst>
      <p:ext uri="{BB962C8B-B14F-4D97-AF65-F5344CB8AC3E}">
        <p14:creationId xmlns:p14="http://schemas.microsoft.com/office/powerpoint/2010/main" val="2291804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a:extLst>
              <a:ext uri="{FF2B5EF4-FFF2-40B4-BE49-F238E27FC236}">
                <a16:creationId xmlns:a16="http://schemas.microsoft.com/office/drawing/2014/main" id="{1F7A0345-D5A6-4C1D-BF10-1B7AAFAB2C6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97E299D-69FF-4A9A-A199-9B14C47DE64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92B09B5-A374-4AE2-9FDF-725EAE509EEA}"/>
              </a:ext>
            </a:extLst>
          </p:cNvPr>
          <p:cNvSpPr>
            <a:spLocks noGrp="1" noChangeArrowheads="1"/>
          </p:cNvSpPr>
          <p:nvPr>
            <p:ph type="sldNum" sz="quarter" idx="12"/>
          </p:nvPr>
        </p:nvSpPr>
        <p:spPr>
          <a:ln/>
        </p:spPr>
        <p:txBody>
          <a:bodyPr/>
          <a:lstStyle>
            <a:lvl1pPr>
              <a:defRPr/>
            </a:lvl1pPr>
          </a:lstStyle>
          <a:p>
            <a:fld id="{BE94523E-DDD6-4D92-B86E-4DC0C7B12D7B}" type="slidenum">
              <a:rPr lang="en-US" altLang="en-US"/>
              <a:pPr/>
              <a:t>‹#›</a:t>
            </a:fld>
            <a:endParaRPr lang="en-US" altLang="en-US"/>
          </a:p>
        </p:txBody>
      </p:sp>
    </p:spTree>
    <p:extLst>
      <p:ext uri="{BB962C8B-B14F-4D97-AF65-F5344CB8AC3E}">
        <p14:creationId xmlns:p14="http://schemas.microsoft.com/office/powerpoint/2010/main" val="3643380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a:extLst>
              <a:ext uri="{FF2B5EF4-FFF2-40B4-BE49-F238E27FC236}">
                <a16:creationId xmlns:a16="http://schemas.microsoft.com/office/drawing/2014/main" id="{B3318A6C-F9C8-45E1-A370-6A6872C3FB3F}"/>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2CBE92A-66C9-4A38-ABDA-0707FA6D0A2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6DC9523-29F7-4EC6-AD01-26D886095B5F}"/>
              </a:ext>
            </a:extLst>
          </p:cNvPr>
          <p:cNvSpPr>
            <a:spLocks noGrp="1" noChangeArrowheads="1"/>
          </p:cNvSpPr>
          <p:nvPr>
            <p:ph type="sldNum" sz="quarter" idx="12"/>
          </p:nvPr>
        </p:nvSpPr>
        <p:spPr>
          <a:ln/>
        </p:spPr>
        <p:txBody>
          <a:bodyPr/>
          <a:lstStyle>
            <a:lvl1pPr>
              <a:defRPr/>
            </a:lvl1pPr>
          </a:lstStyle>
          <a:p>
            <a:fld id="{BCDD7845-D9AB-4A5B-9D29-6AC2D4D77FAC}" type="slidenum">
              <a:rPr lang="en-US" altLang="en-US"/>
              <a:pPr/>
              <a:t>‹#›</a:t>
            </a:fld>
            <a:endParaRPr lang="en-US" altLang="en-US"/>
          </a:p>
        </p:txBody>
      </p:sp>
    </p:spTree>
    <p:extLst>
      <p:ext uri="{BB962C8B-B14F-4D97-AF65-F5344CB8AC3E}">
        <p14:creationId xmlns:p14="http://schemas.microsoft.com/office/powerpoint/2010/main" val="2232608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Rectangle 4">
            <a:extLst>
              <a:ext uri="{FF2B5EF4-FFF2-40B4-BE49-F238E27FC236}">
                <a16:creationId xmlns:a16="http://schemas.microsoft.com/office/drawing/2014/main" id="{FD28C5F3-C0CB-4EE9-9C5E-13CC4EF69238}"/>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6D99BD0-E011-4EB6-86F7-B43500FB0B7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ABBA8539-F489-4AE3-B6CD-5B8594255730}"/>
              </a:ext>
            </a:extLst>
          </p:cNvPr>
          <p:cNvSpPr>
            <a:spLocks noGrp="1" noChangeArrowheads="1"/>
          </p:cNvSpPr>
          <p:nvPr>
            <p:ph type="sldNum" sz="quarter" idx="12"/>
          </p:nvPr>
        </p:nvSpPr>
        <p:spPr>
          <a:ln/>
        </p:spPr>
        <p:txBody>
          <a:bodyPr/>
          <a:lstStyle>
            <a:lvl1pPr>
              <a:defRPr/>
            </a:lvl1pPr>
          </a:lstStyle>
          <a:p>
            <a:fld id="{96955813-AF97-44A0-83F4-B4B3DA85A754}" type="slidenum">
              <a:rPr lang="en-US" altLang="en-US"/>
              <a:pPr/>
              <a:t>‹#›</a:t>
            </a:fld>
            <a:endParaRPr lang="en-US" altLang="en-US"/>
          </a:p>
        </p:txBody>
      </p:sp>
    </p:spTree>
    <p:extLst>
      <p:ext uri="{BB962C8B-B14F-4D97-AF65-F5344CB8AC3E}">
        <p14:creationId xmlns:p14="http://schemas.microsoft.com/office/powerpoint/2010/main" val="20435066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3EC22287-6687-44AF-AD32-582ECA56E0C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C498CAB-CA6D-4AA2-A0AC-4FBD28B9DEE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2B3A3C9-9DC4-44E6-825F-0CF5838C7C84}"/>
              </a:ext>
            </a:extLst>
          </p:cNvPr>
          <p:cNvSpPr>
            <a:spLocks noGrp="1" noChangeArrowheads="1"/>
          </p:cNvSpPr>
          <p:nvPr>
            <p:ph type="sldNum" sz="quarter" idx="12"/>
          </p:nvPr>
        </p:nvSpPr>
        <p:spPr>
          <a:ln/>
        </p:spPr>
        <p:txBody>
          <a:bodyPr/>
          <a:lstStyle>
            <a:lvl1pPr>
              <a:defRPr/>
            </a:lvl1pPr>
          </a:lstStyle>
          <a:p>
            <a:fld id="{5B9E6DA5-9BA6-41FD-98C1-AD74D932DDB2}" type="slidenum">
              <a:rPr lang="en-US" altLang="en-US"/>
              <a:pPr/>
              <a:t>‹#›</a:t>
            </a:fld>
            <a:endParaRPr lang="en-US" altLang="en-US"/>
          </a:p>
        </p:txBody>
      </p:sp>
    </p:spTree>
    <p:extLst>
      <p:ext uri="{BB962C8B-B14F-4D97-AF65-F5344CB8AC3E}">
        <p14:creationId xmlns:p14="http://schemas.microsoft.com/office/powerpoint/2010/main" val="3616308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Rectangle 4">
            <a:extLst>
              <a:ext uri="{FF2B5EF4-FFF2-40B4-BE49-F238E27FC236}">
                <a16:creationId xmlns:a16="http://schemas.microsoft.com/office/drawing/2014/main" id="{B87D1363-AB80-441E-8CC0-268E511E840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E4037284-F3BF-4837-BB4D-250C644F5CB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25E8D5DF-8A0A-4184-8772-98540C87208E}"/>
              </a:ext>
            </a:extLst>
          </p:cNvPr>
          <p:cNvSpPr>
            <a:spLocks noGrp="1" noChangeArrowheads="1"/>
          </p:cNvSpPr>
          <p:nvPr>
            <p:ph type="sldNum" sz="quarter" idx="12"/>
          </p:nvPr>
        </p:nvSpPr>
        <p:spPr>
          <a:ln/>
        </p:spPr>
        <p:txBody>
          <a:bodyPr/>
          <a:lstStyle>
            <a:lvl1pPr>
              <a:defRPr/>
            </a:lvl1pPr>
          </a:lstStyle>
          <a:p>
            <a:fld id="{1811DD11-836F-4C00-995E-FA480AD03255}" type="slidenum">
              <a:rPr lang="en-US" altLang="en-US"/>
              <a:pPr/>
              <a:t>‹#›</a:t>
            </a:fld>
            <a:endParaRPr lang="en-US" altLang="en-US"/>
          </a:p>
        </p:txBody>
      </p:sp>
    </p:spTree>
    <p:extLst>
      <p:ext uri="{BB962C8B-B14F-4D97-AF65-F5344CB8AC3E}">
        <p14:creationId xmlns:p14="http://schemas.microsoft.com/office/powerpoint/2010/main" val="1297465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Rectangle 4">
            <a:extLst>
              <a:ext uri="{FF2B5EF4-FFF2-40B4-BE49-F238E27FC236}">
                <a16:creationId xmlns:a16="http://schemas.microsoft.com/office/drawing/2014/main" id="{93F41A00-73EB-464F-905F-BC907DECBC5E}"/>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72E80CBC-CAFD-4CDA-9559-56F81CA8313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346E3F32-BCE3-4F16-A5AC-3A3ABEE3971C}"/>
              </a:ext>
            </a:extLst>
          </p:cNvPr>
          <p:cNvSpPr>
            <a:spLocks noGrp="1" noChangeArrowheads="1"/>
          </p:cNvSpPr>
          <p:nvPr>
            <p:ph type="sldNum" sz="quarter" idx="12"/>
          </p:nvPr>
        </p:nvSpPr>
        <p:spPr>
          <a:ln/>
        </p:spPr>
        <p:txBody>
          <a:bodyPr/>
          <a:lstStyle>
            <a:lvl1pPr>
              <a:defRPr/>
            </a:lvl1pPr>
          </a:lstStyle>
          <a:p>
            <a:fld id="{319548EE-81AC-4C6A-9822-31B0D8B652FB}" type="slidenum">
              <a:rPr lang="en-US" altLang="en-US"/>
              <a:pPr/>
              <a:t>‹#›</a:t>
            </a:fld>
            <a:endParaRPr lang="en-US" altLang="en-US"/>
          </a:p>
        </p:txBody>
      </p:sp>
    </p:spTree>
    <p:extLst>
      <p:ext uri="{BB962C8B-B14F-4D97-AF65-F5344CB8AC3E}">
        <p14:creationId xmlns:p14="http://schemas.microsoft.com/office/powerpoint/2010/main" val="3722323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Rectangle 4">
            <a:extLst>
              <a:ext uri="{FF2B5EF4-FFF2-40B4-BE49-F238E27FC236}">
                <a16:creationId xmlns:a16="http://schemas.microsoft.com/office/drawing/2014/main" id="{A76C4997-D9AF-4E48-B956-13BA84488898}"/>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82A338E0-E46E-4949-94F8-AA9C3C8E609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E9AD5FDF-D944-480D-BB7D-92D2F3807C9C}"/>
              </a:ext>
            </a:extLst>
          </p:cNvPr>
          <p:cNvSpPr>
            <a:spLocks noGrp="1" noChangeArrowheads="1"/>
          </p:cNvSpPr>
          <p:nvPr>
            <p:ph type="sldNum" sz="quarter" idx="12"/>
          </p:nvPr>
        </p:nvSpPr>
        <p:spPr>
          <a:ln/>
        </p:spPr>
        <p:txBody>
          <a:bodyPr/>
          <a:lstStyle>
            <a:lvl1pPr>
              <a:defRPr/>
            </a:lvl1pPr>
          </a:lstStyle>
          <a:p>
            <a:fld id="{67969C5B-9A95-4AFA-86BD-B7802EA6B04B}" type="slidenum">
              <a:rPr lang="en-US" altLang="en-US"/>
              <a:pPr/>
              <a:t>‹#›</a:t>
            </a:fld>
            <a:endParaRPr lang="en-US" altLang="en-US"/>
          </a:p>
        </p:txBody>
      </p:sp>
    </p:spTree>
    <p:extLst>
      <p:ext uri="{BB962C8B-B14F-4D97-AF65-F5344CB8AC3E}">
        <p14:creationId xmlns:p14="http://schemas.microsoft.com/office/powerpoint/2010/main" val="30986835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2518452-F95F-46C5-9E48-B9730E4675F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5FF34E79-6050-41F9-BDA1-FC5AB756209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4ADAC8AD-C235-4DA1-AB41-728C72BD7DD5}"/>
              </a:ext>
            </a:extLst>
          </p:cNvPr>
          <p:cNvSpPr>
            <a:spLocks noGrp="1" noChangeArrowheads="1"/>
          </p:cNvSpPr>
          <p:nvPr>
            <p:ph type="sldNum" sz="quarter" idx="12"/>
          </p:nvPr>
        </p:nvSpPr>
        <p:spPr>
          <a:ln/>
        </p:spPr>
        <p:txBody>
          <a:bodyPr/>
          <a:lstStyle>
            <a:lvl1pPr>
              <a:defRPr/>
            </a:lvl1pPr>
          </a:lstStyle>
          <a:p>
            <a:fld id="{7174E447-1551-40DE-90E6-1D07B94B5548}" type="slidenum">
              <a:rPr lang="en-US" altLang="en-US"/>
              <a:pPr/>
              <a:t>‹#›</a:t>
            </a:fld>
            <a:endParaRPr lang="en-US" altLang="en-US"/>
          </a:p>
        </p:txBody>
      </p:sp>
    </p:spTree>
    <p:extLst>
      <p:ext uri="{BB962C8B-B14F-4D97-AF65-F5344CB8AC3E}">
        <p14:creationId xmlns:p14="http://schemas.microsoft.com/office/powerpoint/2010/main" val="4221340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C99570D9-8AA0-4141-9D69-AEDE6C366D0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CAA4944-34F4-4639-9E72-3ACC022D429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13B75CF-82A2-4ABD-93AE-0E0ECE3B93DA}"/>
              </a:ext>
            </a:extLst>
          </p:cNvPr>
          <p:cNvSpPr>
            <a:spLocks noGrp="1" noChangeArrowheads="1"/>
          </p:cNvSpPr>
          <p:nvPr>
            <p:ph type="sldNum" sz="quarter" idx="12"/>
          </p:nvPr>
        </p:nvSpPr>
        <p:spPr>
          <a:ln/>
        </p:spPr>
        <p:txBody>
          <a:bodyPr/>
          <a:lstStyle>
            <a:lvl1pPr>
              <a:defRPr/>
            </a:lvl1pPr>
          </a:lstStyle>
          <a:p>
            <a:fld id="{C5B53269-C312-4AA2-9A84-2E0AC9838518}" type="slidenum">
              <a:rPr lang="en-US" altLang="en-US"/>
              <a:pPr/>
              <a:t>‹#›</a:t>
            </a:fld>
            <a:endParaRPr lang="en-US" altLang="en-US"/>
          </a:p>
        </p:txBody>
      </p:sp>
    </p:spTree>
    <p:extLst>
      <p:ext uri="{BB962C8B-B14F-4D97-AF65-F5344CB8AC3E}">
        <p14:creationId xmlns:p14="http://schemas.microsoft.com/office/powerpoint/2010/main" val="651659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F0D156D4-D8C5-44FB-BCCB-1683DB56467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D995B92-1137-490E-B5AF-003A358B14E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9AC7A08-6F9A-4C84-8533-F0A23D14708E}"/>
              </a:ext>
            </a:extLst>
          </p:cNvPr>
          <p:cNvSpPr>
            <a:spLocks noGrp="1" noChangeArrowheads="1"/>
          </p:cNvSpPr>
          <p:nvPr>
            <p:ph type="sldNum" sz="quarter" idx="12"/>
          </p:nvPr>
        </p:nvSpPr>
        <p:spPr>
          <a:ln/>
        </p:spPr>
        <p:txBody>
          <a:bodyPr/>
          <a:lstStyle>
            <a:lvl1pPr>
              <a:defRPr/>
            </a:lvl1pPr>
          </a:lstStyle>
          <a:p>
            <a:fld id="{52E26734-50F5-4A79-8F26-E53791735790}" type="slidenum">
              <a:rPr lang="en-US" altLang="en-US"/>
              <a:pPr/>
              <a:t>‹#›</a:t>
            </a:fld>
            <a:endParaRPr lang="en-US" altLang="en-US"/>
          </a:p>
        </p:txBody>
      </p:sp>
    </p:spTree>
    <p:extLst>
      <p:ext uri="{BB962C8B-B14F-4D97-AF65-F5344CB8AC3E}">
        <p14:creationId xmlns:p14="http://schemas.microsoft.com/office/powerpoint/2010/main" val="38593372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7F62D1DE-6E3F-4F69-969B-804E2FAD50C1}"/>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B5A6529-0503-4C62-A28B-4344268FD914}"/>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54308" name="Rectangle 4">
            <a:extLst>
              <a:ext uri="{FF2B5EF4-FFF2-40B4-BE49-F238E27FC236}">
                <a16:creationId xmlns:a16="http://schemas.microsoft.com/office/drawing/2014/main" id="{76BCFEAB-6231-489F-90ED-EA3B305905D9}"/>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354309" name="Rectangle 5">
            <a:extLst>
              <a:ext uri="{FF2B5EF4-FFF2-40B4-BE49-F238E27FC236}">
                <a16:creationId xmlns:a16="http://schemas.microsoft.com/office/drawing/2014/main" id="{1A20A988-3137-447B-9404-3E245843667C}"/>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354310" name="Rectangle 6">
            <a:extLst>
              <a:ext uri="{FF2B5EF4-FFF2-40B4-BE49-F238E27FC236}">
                <a16:creationId xmlns:a16="http://schemas.microsoft.com/office/drawing/2014/main" id="{443F852F-D685-4B4E-BAAE-E3563F9473B2}"/>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846D9045-6B51-4727-B3E9-77889C8F4A20}" type="slidenum">
              <a:rPr lang="en-US" altLang="en-US"/>
              <a:pPr/>
              <a:t>‹#›</a:t>
            </a:fld>
            <a:endParaRPr lang="en-US" altLang="en-US"/>
          </a:p>
        </p:txBody>
      </p:sp>
      <p:pic>
        <p:nvPicPr>
          <p:cNvPr id="1031" name="Picture 7" descr="HEAT">
            <a:extLst>
              <a:ext uri="{FF2B5EF4-FFF2-40B4-BE49-F238E27FC236}">
                <a16:creationId xmlns:a16="http://schemas.microsoft.com/office/drawing/2014/main" id="{BD48D292-1D92-417F-B7C5-C9C3D1E21AB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6408738"/>
            <a:ext cx="9164638" cy="449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Picture1">
            <a:extLst>
              <a:ext uri="{FF2B5EF4-FFF2-40B4-BE49-F238E27FC236}">
                <a16:creationId xmlns:a16="http://schemas.microsoft.com/office/drawing/2014/main" id="{C45DEA9E-8B29-44AC-BEEC-2395D8B8933D}"/>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0" y="106363"/>
            <a:ext cx="1295400" cy="1036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3" name="Text Box 9">
            <a:extLst>
              <a:ext uri="{FF2B5EF4-FFF2-40B4-BE49-F238E27FC236}">
                <a16:creationId xmlns:a16="http://schemas.microsoft.com/office/drawing/2014/main" id="{757BB6A7-6BAC-43F8-8F14-9B731EEF43B7}"/>
              </a:ext>
            </a:extLst>
          </p:cNvPr>
          <p:cNvSpPr txBox="1">
            <a:spLocks noChangeArrowheads="1"/>
          </p:cNvSpPr>
          <p:nvPr userDrawn="1"/>
        </p:nvSpPr>
        <p:spPr bwMode="auto">
          <a:xfrm>
            <a:off x="1524000" y="304800"/>
            <a:ext cx="7239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endParaRPr lang="en-ZA"/>
          </a:p>
        </p:txBody>
      </p:sp>
      <p:pic>
        <p:nvPicPr>
          <p:cNvPr id="1034" name="Picture 10" descr="Picture5">
            <a:extLst>
              <a:ext uri="{FF2B5EF4-FFF2-40B4-BE49-F238E27FC236}">
                <a16:creationId xmlns:a16="http://schemas.microsoft.com/office/drawing/2014/main" id="{E169FDDF-CE4A-4DC8-8E34-BA6070C2B937}"/>
              </a:ext>
            </a:extLst>
          </p:cNvPr>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6200" y="1219200"/>
            <a:ext cx="720725"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5" name="Line 11">
            <a:extLst>
              <a:ext uri="{FF2B5EF4-FFF2-40B4-BE49-F238E27FC236}">
                <a16:creationId xmlns:a16="http://schemas.microsoft.com/office/drawing/2014/main" id="{FD82D963-1E95-4662-88B1-A9116F7A5A29}"/>
              </a:ext>
            </a:extLst>
          </p:cNvPr>
          <p:cNvSpPr>
            <a:spLocks noChangeShapeType="1"/>
          </p:cNvSpPr>
          <p:nvPr userDrawn="1"/>
        </p:nvSpPr>
        <p:spPr bwMode="auto">
          <a:xfrm>
            <a:off x="2362200" y="1447800"/>
            <a:ext cx="5486400" cy="0"/>
          </a:xfrm>
          <a:prstGeom prst="line">
            <a:avLst/>
          </a:prstGeom>
          <a:noFill/>
          <a:ln w="57150">
            <a:solidFill>
              <a:srgbClr val="FFCC00"/>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1B7FE2C0-002A-4333-90FD-D2432D038564}"/>
              </a:ext>
            </a:extLst>
          </p:cNvPr>
          <p:cNvSpPr>
            <a:spLocks noGrp="1"/>
          </p:cNvSpPr>
          <p:nvPr>
            <p:ph type="ctrTitle"/>
          </p:nvPr>
        </p:nvSpPr>
        <p:spPr>
          <a:xfrm>
            <a:off x="914400" y="2133600"/>
            <a:ext cx="7848600" cy="1831975"/>
          </a:xfrm>
        </p:spPr>
        <p:txBody>
          <a:bodyPr/>
          <a:lstStyle/>
          <a:p>
            <a:r>
              <a:rPr lang="en-US" altLang="en-US" b="1" dirty="0" smtClean="0"/>
              <a:t>LDOE Conditional Grants</a:t>
            </a:r>
            <a:br>
              <a:rPr lang="en-US" altLang="en-US" b="1" dirty="0" smtClean="0"/>
            </a:br>
            <a:r>
              <a:rPr lang="en-US" altLang="en-US" dirty="0" smtClean="0">
                <a:latin typeface="Arial Narrow" panose="020B0606020202030204" pitchFamily="34" charset="0"/>
              </a:rPr>
              <a:t>Expenditure  </a:t>
            </a:r>
            <a:r>
              <a:rPr lang="en-US" altLang="en-US" dirty="0">
                <a:latin typeface="Arial Narrow" panose="020B0606020202030204" pitchFamily="34" charset="0"/>
              </a:rPr>
              <a:t>Report </a:t>
            </a:r>
          </a:p>
        </p:txBody>
      </p:sp>
      <p:sp>
        <p:nvSpPr>
          <p:cNvPr id="4099" name="Subtitle 2">
            <a:extLst>
              <a:ext uri="{FF2B5EF4-FFF2-40B4-BE49-F238E27FC236}">
                <a16:creationId xmlns:a16="http://schemas.microsoft.com/office/drawing/2014/main" id="{AF20A59A-553D-4D1D-8BD3-63732A866973}"/>
              </a:ext>
            </a:extLst>
          </p:cNvPr>
          <p:cNvSpPr>
            <a:spLocks noGrp="1"/>
          </p:cNvSpPr>
          <p:nvPr>
            <p:ph type="subTitle" idx="1"/>
          </p:nvPr>
        </p:nvSpPr>
        <p:spPr>
          <a:xfrm>
            <a:off x="2743200" y="3810000"/>
            <a:ext cx="4191000" cy="1066800"/>
          </a:xfrm>
        </p:spPr>
        <p:txBody>
          <a:bodyPr/>
          <a:lstStyle/>
          <a:p>
            <a:r>
              <a:rPr lang="en-US" altLang="en-US" dirty="0" smtClean="0">
                <a:latin typeface="Brush Script MT" panose="03060802040406070304" pitchFamily="66" charset="0"/>
              </a:rPr>
              <a:t>Presented to Parliament </a:t>
            </a:r>
          </a:p>
          <a:p>
            <a:r>
              <a:rPr lang="en-US" altLang="en-US" dirty="0" smtClean="0">
                <a:latin typeface="Brush Script MT" panose="03060802040406070304" pitchFamily="66" charset="0"/>
              </a:rPr>
              <a:t>18 – 19 August 2021</a:t>
            </a:r>
            <a:endParaRPr lang="en-US" altLang="en-US" dirty="0">
              <a:latin typeface="Brush Script MT" panose="03060802040406070304" pitchFamily="66" charset="0"/>
            </a:endParaRPr>
          </a:p>
        </p:txBody>
      </p:sp>
      <p:sp>
        <p:nvSpPr>
          <p:cNvPr id="4100" name="Slide Number Placeholder 3">
            <a:extLst>
              <a:ext uri="{FF2B5EF4-FFF2-40B4-BE49-F238E27FC236}">
                <a16:creationId xmlns:a16="http://schemas.microsoft.com/office/drawing/2014/main" id="{A4D2EB5A-A5AC-4273-ACD1-159D4BA8140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968BC04-004F-4C41-AB01-A4E9414EC792}" type="slidenum">
              <a:rPr lang="en-US" altLang="en-US" sz="1400"/>
              <a:pPr>
                <a:spcBef>
                  <a:spcPct val="0"/>
                </a:spcBef>
                <a:buFontTx/>
                <a:buNone/>
              </a:pPr>
              <a:t>1</a:t>
            </a:fld>
            <a:endParaRPr lang="en-US" altLang="en-US" sz="14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96955813-AF97-44A0-83F4-B4B3DA85A754}" type="slidenum">
              <a:rPr lang="en-US" altLang="en-US" smtClean="0"/>
              <a:pPr/>
              <a:t>10</a:t>
            </a:fld>
            <a:endParaRPr lang="en-US" altLang="en-US"/>
          </a:p>
        </p:txBody>
      </p:sp>
      <p:sp>
        <p:nvSpPr>
          <p:cNvPr id="5" name="Title 1"/>
          <p:cNvSpPr>
            <a:spLocks noGrp="1"/>
          </p:cNvSpPr>
          <p:nvPr>
            <p:ph type="title"/>
          </p:nvPr>
        </p:nvSpPr>
        <p:spPr>
          <a:xfrm>
            <a:off x="1828800" y="2362200"/>
            <a:ext cx="6477000" cy="1600200"/>
          </a:xfrm>
          <a:ln>
            <a:solidFill>
              <a:srgbClr val="0070C0"/>
            </a:solidFill>
          </a:ln>
        </p:spPr>
        <p:txBody>
          <a:bodyPr/>
          <a:lstStyle/>
          <a:p>
            <a:r>
              <a:rPr lang="en-US" b="1" dirty="0" smtClean="0"/>
              <a:t>Status report of HIV/AIDS</a:t>
            </a:r>
            <a:endParaRPr lang="en-US" b="1" dirty="0"/>
          </a:p>
        </p:txBody>
      </p:sp>
    </p:spTree>
    <p:extLst>
      <p:ext uri="{BB962C8B-B14F-4D97-AF65-F5344CB8AC3E}">
        <p14:creationId xmlns:p14="http://schemas.microsoft.com/office/powerpoint/2010/main" val="32056814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74638"/>
            <a:ext cx="7162800" cy="1143000"/>
          </a:xfrm>
        </p:spPr>
        <p:txBody>
          <a:bodyPr/>
          <a:lstStyle/>
          <a:p>
            <a:r>
              <a:rPr lang="en-US" dirty="0" smtClean="0"/>
              <a:t>PURPOSE OF HIV &amp; AIDS LIFE SKILLS GRANT</a:t>
            </a:r>
            <a:endParaRPr lang="en-US" dirty="0"/>
          </a:p>
        </p:txBody>
      </p:sp>
      <p:sp>
        <p:nvSpPr>
          <p:cNvPr id="3" name="Content Placeholder 2"/>
          <p:cNvSpPr>
            <a:spLocks noGrp="1"/>
          </p:cNvSpPr>
          <p:nvPr>
            <p:ph idx="1"/>
          </p:nvPr>
        </p:nvSpPr>
        <p:spPr/>
        <p:txBody>
          <a:bodyPr/>
          <a:lstStyle/>
          <a:p>
            <a:r>
              <a:rPr lang="en-ZA" sz="2400" dirty="0"/>
              <a:t>To support South Africa’s HIV prevention strategy by:</a:t>
            </a:r>
            <a:endParaRPr lang="en-US" sz="2400" dirty="0"/>
          </a:p>
          <a:p>
            <a:pPr lvl="0">
              <a:buFont typeface="Wingdings" pitchFamily="2" charset="2"/>
              <a:buChar char="Ø"/>
            </a:pPr>
            <a:r>
              <a:rPr lang="en-ZA" sz="2400" dirty="0"/>
              <a:t>Providing comprehensive sexuality education and access to sexual and reproductive health services to learners.</a:t>
            </a:r>
            <a:endParaRPr lang="en-US" sz="2400" dirty="0"/>
          </a:p>
          <a:p>
            <a:pPr lvl="0">
              <a:buFont typeface="Wingdings" pitchFamily="2" charset="2"/>
              <a:buChar char="Ø"/>
            </a:pPr>
            <a:r>
              <a:rPr lang="en-ZA" sz="2400" dirty="0"/>
              <a:t>Supporting the provision of employee health and wellness programme for educators.</a:t>
            </a:r>
            <a:endParaRPr lang="en-US" sz="2400" dirty="0"/>
          </a:p>
          <a:p>
            <a:pPr lvl="0">
              <a:buFont typeface="Wingdings" pitchFamily="2" charset="2"/>
              <a:buChar char="Ø"/>
            </a:pPr>
            <a:r>
              <a:rPr lang="en-ZA" sz="2400" dirty="0"/>
              <a:t>To mitigate the impact of HIV, TB and </a:t>
            </a:r>
            <a:r>
              <a:rPr lang="en-ZA" sz="2400" dirty="0" smtClean="0"/>
              <a:t>Covid-19 </a:t>
            </a:r>
            <a:r>
              <a:rPr lang="en-ZA" sz="2400" dirty="0"/>
              <a:t>by providing a caring, supportive and enabling environment for learners and educators.</a:t>
            </a:r>
            <a:endParaRPr lang="en-US" sz="2400" dirty="0"/>
          </a:p>
          <a:p>
            <a:pPr>
              <a:buFont typeface="Wingdings" pitchFamily="2" charset="2"/>
              <a:buChar char="Ø"/>
            </a:pPr>
            <a:r>
              <a:rPr lang="en-ZA" sz="2400" dirty="0"/>
              <a:t>Reducing the vulnerability of children to HIV, TB, STI’s and </a:t>
            </a:r>
            <a:r>
              <a:rPr lang="en-ZA" sz="2400" dirty="0" smtClean="0"/>
              <a:t>Covid-19 </a:t>
            </a:r>
            <a:r>
              <a:rPr lang="en-ZA" sz="2400" dirty="0"/>
              <a:t>with particular focus on orphaned children and girls</a:t>
            </a:r>
            <a:endParaRPr lang="en-US" sz="2400" dirty="0">
              <a:solidFill>
                <a:prstClr val="black"/>
              </a:solidFill>
            </a:endParaRPr>
          </a:p>
          <a:p>
            <a:pPr marL="0" indent="0">
              <a:buNone/>
            </a:pPr>
            <a:endParaRPr lang="en-US" sz="2400" dirty="0"/>
          </a:p>
        </p:txBody>
      </p:sp>
      <p:sp>
        <p:nvSpPr>
          <p:cNvPr id="4" name="Slide Number Placeholder 3"/>
          <p:cNvSpPr>
            <a:spLocks noGrp="1"/>
          </p:cNvSpPr>
          <p:nvPr>
            <p:ph type="sldNum" sz="quarter" idx="12"/>
          </p:nvPr>
        </p:nvSpPr>
        <p:spPr/>
        <p:txBody>
          <a:bodyPr/>
          <a:lstStyle/>
          <a:p>
            <a:fld id="{96955813-AF97-44A0-83F4-B4B3DA85A754}" type="slidenum">
              <a:rPr lang="en-US" altLang="en-US" smtClean="0"/>
              <a:pPr/>
              <a:t>11</a:t>
            </a:fld>
            <a:endParaRPr lang="en-US" altLang="en-US"/>
          </a:p>
        </p:txBody>
      </p:sp>
    </p:spTree>
    <p:extLst>
      <p:ext uri="{BB962C8B-B14F-4D97-AF65-F5344CB8AC3E}">
        <p14:creationId xmlns:p14="http://schemas.microsoft.com/office/powerpoint/2010/main" val="3441883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2020/21 HIV &amp; AIDS LIFE SKILLS GRANT </a:t>
            </a:r>
            <a:r>
              <a:rPr lang="en-US" sz="2400" b="1" dirty="0" smtClean="0"/>
              <a:t>PERFORMANCE</a:t>
            </a:r>
            <a:endParaRPr lang="en-US" dirty="0"/>
          </a:p>
        </p:txBody>
      </p:sp>
      <p:sp>
        <p:nvSpPr>
          <p:cNvPr id="3" name="Content Placeholder 2"/>
          <p:cNvSpPr>
            <a:spLocks noGrp="1"/>
          </p:cNvSpPr>
          <p:nvPr>
            <p:ph idx="1"/>
          </p:nvPr>
        </p:nvSpPr>
        <p:spPr>
          <a:xfrm>
            <a:off x="457200" y="2057400"/>
            <a:ext cx="8229600" cy="4068763"/>
          </a:xfrm>
        </p:spPr>
        <p:txBody>
          <a:bodyPr/>
          <a:lstStyle/>
          <a:p>
            <a:r>
              <a:rPr lang="en-US" sz="3600" dirty="0"/>
              <a:t>Initial allocation: </a:t>
            </a:r>
            <a:r>
              <a:rPr lang="en-US" sz="3600" u="sng" dirty="0"/>
              <a:t>R 28 137 000.00</a:t>
            </a:r>
          </a:p>
          <a:p>
            <a:r>
              <a:rPr lang="en-US" sz="3600" dirty="0" smtClean="0"/>
              <a:t>Budget </a:t>
            </a:r>
            <a:r>
              <a:rPr lang="en-US" sz="3600" dirty="0"/>
              <a:t>cut in 2nd Quarter: </a:t>
            </a:r>
            <a:r>
              <a:rPr lang="en-US" sz="3600" u="sng" dirty="0"/>
              <a:t>24.16%</a:t>
            </a:r>
          </a:p>
          <a:p>
            <a:r>
              <a:rPr lang="en-US" sz="3600" dirty="0" smtClean="0"/>
              <a:t>New </a:t>
            </a:r>
            <a:r>
              <a:rPr lang="en-US" sz="3600" dirty="0"/>
              <a:t>allocation: </a:t>
            </a:r>
            <a:r>
              <a:rPr lang="en-US" sz="3600" u="sng" dirty="0"/>
              <a:t>R 21 339 000.00</a:t>
            </a:r>
          </a:p>
          <a:p>
            <a:r>
              <a:rPr lang="en-US" sz="3600" dirty="0" smtClean="0"/>
              <a:t>Rollover </a:t>
            </a:r>
            <a:r>
              <a:rPr lang="en-US" sz="3600" dirty="0"/>
              <a:t>amount(Q3): </a:t>
            </a:r>
            <a:r>
              <a:rPr lang="en-US" sz="3600" u="sng" dirty="0"/>
              <a:t>R1 376 000.00 </a:t>
            </a:r>
          </a:p>
          <a:p>
            <a:r>
              <a:rPr lang="en-US" sz="3600" b="1" u="sng" dirty="0" smtClean="0"/>
              <a:t>Total</a:t>
            </a:r>
            <a:r>
              <a:rPr lang="en-US" sz="3600" dirty="0" smtClean="0"/>
              <a:t> </a:t>
            </a:r>
            <a:r>
              <a:rPr lang="en-US" sz="3600" dirty="0"/>
              <a:t>:                      </a:t>
            </a:r>
            <a:r>
              <a:rPr lang="en-US" sz="3600" u="sng" dirty="0"/>
              <a:t>R 22 715 </a:t>
            </a:r>
            <a:r>
              <a:rPr lang="en-US" sz="3600" u="sng" dirty="0" smtClean="0"/>
              <a:t>000.00</a:t>
            </a:r>
            <a:endParaRPr lang="en-US" sz="3600" u="sng" dirty="0"/>
          </a:p>
        </p:txBody>
      </p:sp>
      <p:sp>
        <p:nvSpPr>
          <p:cNvPr id="4" name="Slide Number Placeholder 3"/>
          <p:cNvSpPr>
            <a:spLocks noGrp="1"/>
          </p:cNvSpPr>
          <p:nvPr>
            <p:ph type="sldNum" sz="quarter" idx="12"/>
          </p:nvPr>
        </p:nvSpPr>
        <p:spPr/>
        <p:txBody>
          <a:bodyPr/>
          <a:lstStyle/>
          <a:p>
            <a:fld id="{96955813-AF97-44A0-83F4-B4B3DA85A754}" type="slidenum">
              <a:rPr lang="en-US" altLang="en-US" smtClean="0"/>
              <a:pPr/>
              <a:t>12</a:t>
            </a:fld>
            <a:endParaRPr lang="en-US" altLang="en-US"/>
          </a:p>
        </p:txBody>
      </p:sp>
    </p:spTree>
    <p:extLst>
      <p:ext uri="{BB962C8B-B14F-4D97-AF65-F5344CB8AC3E}">
        <p14:creationId xmlns:p14="http://schemas.microsoft.com/office/powerpoint/2010/main" val="1533804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b="1" dirty="0"/>
              <a:t>QUARTERLY TRANCHES </a:t>
            </a:r>
            <a:r>
              <a:rPr lang="en-US" sz="3200" b="1" dirty="0" smtClean="0"/>
              <a:t>RECEIVED</a:t>
            </a:r>
            <a:endParaRPr lang="en-US" sz="3200" b="1" dirty="0"/>
          </a:p>
        </p:txBody>
      </p:sp>
      <p:sp>
        <p:nvSpPr>
          <p:cNvPr id="4" name="Slide Number Placeholder 3"/>
          <p:cNvSpPr>
            <a:spLocks noGrp="1"/>
          </p:cNvSpPr>
          <p:nvPr>
            <p:ph type="sldNum" sz="quarter" idx="12"/>
          </p:nvPr>
        </p:nvSpPr>
        <p:spPr/>
        <p:txBody>
          <a:bodyPr/>
          <a:lstStyle/>
          <a:p>
            <a:fld id="{96955813-AF97-44A0-83F4-B4B3DA85A754}" type="slidenum">
              <a:rPr lang="en-US" altLang="en-US" smtClean="0"/>
              <a:pPr/>
              <a:t>13</a:t>
            </a:fld>
            <a:endParaRPr lang="en-US" altLang="en-US"/>
          </a:p>
        </p:txBody>
      </p:sp>
      <p:graphicFrame>
        <p:nvGraphicFramePr>
          <p:cNvPr id="5" name="Table 4"/>
          <p:cNvGraphicFramePr>
            <a:graphicFrameLocks noGrp="1"/>
          </p:cNvGraphicFramePr>
          <p:nvPr>
            <p:extLst>
              <p:ext uri="{D42A27DB-BD31-4B8C-83A1-F6EECF244321}">
                <p14:modId xmlns:p14="http://schemas.microsoft.com/office/powerpoint/2010/main" val="366143857"/>
              </p:ext>
            </p:extLst>
          </p:nvPr>
        </p:nvGraphicFramePr>
        <p:xfrm>
          <a:off x="750095" y="2421228"/>
          <a:ext cx="8012906" cy="3631842"/>
        </p:xfrm>
        <a:graphic>
          <a:graphicData uri="http://schemas.openxmlformats.org/drawingml/2006/table">
            <a:tbl>
              <a:tblPr firstRow="1" bandRow="1">
                <a:tableStyleId>{5940675A-B579-460E-94D1-54222C63F5DA}</a:tableStyleId>
              </a:tblPr>
              <a:tblGrid>
                <a:gridCol w="1688305">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438401">
                  <a:extLst>
                    <a:ext uri="{9D8B030D-6E8A-4147-A177-3AD203B41FA5}">
                      <a16:colId xmlns:a16="http://schemas.microsoft.com/office/drawing/2014/main" val="20003"/>
                    </a:ext>
                  </a:extLst>
                </a:gridCol>
              </a:tblGrid>
              <a:tr h="592428">
                <a:tc>
                  <a:txBody>
                    <a:bodyPr/>
                    <a:lstStyle/>
                    <a:p>
                      <a:r>
                        <a:rPr lang="en-ZA" sz="2400" b="1" dirty="0" smtClean="0"/>
                        <a:t>1</a:t>
                      </a:r>
                      <a:r>
                        <a:rPr lang="en-ZA" sz="2400" b="1" baseline="30000" dirty="0" smtClean="0"/>
                        <a:t>ST</a:t>
                      </a:r>
                      <a:r>
                        <a:rPr lang="en-ZA" sz="2400" b="1" dirty="0" smtClean="0"/>
                        <a:t>  QUARTER</a:t>
                      </a:r>
                      <a:endParaRPr lang="en-ZA" sz="2400" b="1" dirty="0">
                        <a:solidFill>
                          <a:schemeClr val="tx1">
                            <a:lumMod val="95000"/>
                            <a:lumOff val="5000"/>
                          </a:schemeClr>
                        </a:solidFill>
                      </a:endParaRPr>
                    </a:p>
                  </a:txBody>
                  <a:tcPr>
                    <a:solidFill>
                      <a:schemeClr val="bg1">
                        <a:lumMod val="85000"/>
                      </a:schemeClr>
                    </a:solidFill>
                  </a:tcPr>
                </a:tc>
                <a:tc>
                  <a:txBody>
                    <a:bodyPr/>
                    <a:lstStyle/>
                    <a:p>
                      <a:r>
                        <a:rPr lang="en-ZA" sz="2400" b="1" dirty="0" smtClean="0"/>
                        <a:t>2</a:t>
                      </a:r>
                      <a:r>
                        <a:rPr lang="en-ZA" sz="2400" b="1" baseline="30000" dirty="0" smtClean="0"/>
                        <a:t>ND</a:t>
                      </a:r>
                      <a:r>
                        <a:rPr lang="en-ZA" sz="2400" b="1" dirty="0" smtClean="0"/>
                        <a:t> QUARTER</a:t>
                      </a:r>
                      <a:endParaRPr lang="en-ZA" sz="2400" b="1" dirty="0">
                        <a:solidFill>
                          <a:schemeClr val="tx1">
                            <a:lumMod val="95000"/>
                            <a:lumOff val="5000"/>
                          </a:schemeClr>
                        </a:solidFill>
                      </a:endParaRPr>
                    </a:p>
                  </a:txBody>
                  <a:tcPr>
                    <a:solidFill>
                      <a:schemeClr val="bg1">
                        <a:lumMod val="85000"/>
                      </a:schemeClr>
                    </a:solidFill>
                  </a:tcPr>
                </a:tc>
                <a:tc>
                  <a:txBody>
                    <a:bodyPr/>
                    <a:lstStyle/>
                    <a:p>
                      <a:r>
                        <a:rPr lang="en-ZA" sz="2400" b="1" dirty="0" smtClean="0"/>
                        <a:t>3</a:t>
                      </a:r>
                      <a:r>
                        <a:rPr lang="en-ZA" sz="2400" b="1" baseline="30000" dirty="0" smtClean="0"/>
                        <a:t>RD</a:t>
                      </a:r>
                      <a:r>
                        <a:rPr lang="en-ZA" sz="2400" b="1" dirty="0" smtClean="0"/>
                        <a:t> QUARTER</a:t>
                      </a:r>
                      <a:endParaRPr lang="en-ZA" sz="2400" b="1" dirty="0">
                        <a:solidFill>
                          <a:schemeClr val="tx1">
                            <a:lumMod val="95000"/>
                            <a:lumOff val="5000"/>
                          </a:schemeClr>
                        </a:solidFill>
                      </a:endParaRPr>
                    </a:p>
                  </a:txBody>
                  <a:tcPr>
                    <a:solidFill>
                      <a:schemeClr val="bg1">
                        <a:lumMod val="85000"/>
                      </a:schemeClr>
                    </a:solidFill>
                  </a:tcPr>
                </a:tc>
                <a:tc>
                  <a:txBody>
                    <a:bodyPr/>
                    <a:lstStyle/>
                    <a:p>
                      <a:r>
                        <a:rPr lang="en-ZA" sz="2400" b="1" dirty="0" smtClean="0"/>
                        <a:t>4</a:t>
                      </a:r>
                      <a:r>
                        <a:rPr lang="en-ZA" sz="2400" b="1" baseline="30000" dirty="0" smtClean="0"/>
                        <a:t>TH</a:t>
                      </a:r>
                      <a:r>
                        <a:rPr lang="en-ZA" sz="2400" b="1" dirty="0" smtClean="0"/>
                        <a:t> QUARTER</a:t>
                      </a:r>
                      <a:endParaRPr lang="en-ZA" sz="2400" b="1" dirty="0">
                        <a:solidFill>
                          <a:schemeClr val="tx1">
                            <a:lumMod val="95000"/>
                            <a:lumOff val="5000"/>
                          </a:schemeClr>
                        </a:solidFill>
                      </a:endParaRPr>
                    </a:p>
                  </a:txBody>
                  <a:tcPr>
                    <a:solidFill>
                      <a:schemeClr val="bg1">
                        <a:lumMod val="85000"/>
                      </a:schemeClr>
                    </a:solidFill>
                  </a:tcPr>
                </a:tc>
                <a:extLst>
                  <a:ext uri="{0D108BD9-81ED-4DB2-BD59-A6C34878D82A}">
                    <a16:rowId xmlns:a16="http://schemas.microsoft.com/office/drawing/2014/main" val="10000"/>
                  </a:ext>
                </a:extLst>
              </a:tr>
              <a:tr h="888642">
                <a:tc>
                  <a:txBody>
                    <a:bodyPr/>
                    <a:lstStyle/>
                    <a:p>
                      <a:r>
                        <a:rPr lang="en-ZA" sz="2400" dirty="0" smtClean="0"/>
                        <a:t>10% (Apr</a:t>
                      </a:r>
                      <a:r>
                        <a:rPr lang="en-ZA" sz="2400" baseline="0" dirty="0" smtClean="0"/>
                        <a:t> 2%, May 4%, Jun 4%)</a:t>
                      </a:r>
                      <a:endParaRPr lang="en-ZA" sz="2400" dirty="0"/>
                    </a:p>
                  </a:txBody>
                  <a:tcPr/>
                </a:tc>
                <a:tc>
                  <a:txBody>
                    <a:bodyPr/>
                    <a:lstStyle/>
                    <a:p>
                      <a:r>
                        <a:rPr lang="en-ZA" sz="2400" dirty="0" smtClean="0"/>
                        <a:t>30% (</a:t>
                      </a:r>
                      <a:r>
                        <a:rPr lang="en-ZA" sz="2400" baseline="0" dirty="0" smtClean="0"/>
                        <a:t>Jul 14%, Aug 8%, Sep 8%)</a:t>
                      </a:r>
                      <a:endParaRPr lang="en-ZA" sz="2400" dirty="0"/>
                    </a:p>
                  </a:txBody>
                  <a:tcPr/>
                </a:tc>
                <a:tc>
                  <a:txBody>
                    <a:bodyPr/>
                    <a:lstStyle/>
                    <a:p>
                      <a:r>
                        <a:rPr lang="en-ZA" sz="2400" dirty="0" smtClean="0"/>
                        <a:t>40% (Oct 22%, Nov10%, Dec 8%)</a:t>
                      </a:r>
                      <a:endParaRPr lang="en-ZA" sz="2400" b="0" dirty="0"/>
                    </a:p>
                  </a:txBody>
                  <a:tcPr/>
                </a:tc>
                <a:tc>
                  <a:txBody>
                    <a:bodyPr/>
                    <a:lstStyle/>
                    <a:p>
                      <a:r>
                        <a:rPr lang="en-ZA" sz="2400" dirty="0" smtClean="0"/>
                        <a:t>20% ( Jan 7%, Feb 12%, Mar 1%)</a:t>
                      </a:r>
                      <a:endParaRPr lang="en-ZA" sz="2400" dirty="0"/>
                    </a:p>
                  </a:txBody>
                  <a:tcPr/>
                </a:tc>
                <a:extLst>
                  <a:ext uri="{0D108BD9-81ED-4DB2-BD59-A6C34878D82A}">
                    <a16:rowId xmlns:a16="http://schemas.microsoft.com/office/drawing/2014/main" val="10001"/>
                  </a:ext>
                </a:extLst>
              </a:tr>
              <a:tr h="888642">
                <a:tc>
                  <a:txBody>
                    <a:bodyPr/>
                    <a:lstStyle/>
                    <a:p>
                      <a:r>
                        <a:rPr lang="en-ZA" sz="2400" dirty="0" smtClean="0"/>
                        <a:t>2 133 900</a:t>
                      </a:r>
                      <a:endParaRPr lang="en-ZA" sz="2400" dirty="0"/>
                    </a:p>
                  </a:txBody>
                  <a:tcPr/>
                </a:tc>
                <a:tc>
                  <a:txBody>
                    <a:bodyPr/>
                    <a:lstStyle/>
                    <a:p>
                      <a:r>
                        <a:rPr lang="en-ZA" sz="2400" dirty="0" smtClean="0"/>
                        <a:t>6 401 700</a:t>
                      </a:r>
                      <a:endParaRPr lang="en-ZA" sz="2400" dirty="0"/>
                    </a:p>
                  </a:txBody>
                  <a:tcPr/>
                </a:tc>
                <a:tc>
                  <a:txBody>
                    <a:bodyPr/>
                    <a:lstStyle/>
                    <a:p>
                      <a:r>
                        <a:rPr lang="en-ZA" sz="2400" dirty="0" smtClean="0"/>
                        <a:t>8 535 600</a:t>
                      </a:r>
                      <a:endParaRPr lang="en-ZA" sz="2400" dirty="0"/>
                    </a:p>
                  </a:txBody>
                  <a:tcPr/>
                </a:tc>
                <a:tc>
                  <a:txBody>
                    <a:bodyPr/>
                    <a:lstStyle/>
                    <a:p>
                      <a:r>
                        <a:rPr lang="en-ZA" sz="2400" dirty="0" smtClean="0"/>
                        <a:t>4 267 800</a:t>
                      </a:r>
                      <a:endParaRPr lang="en-ZA" sz="24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8433852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228600"/>
            <a:ext cx="4648200" cy="1143000"/>
          </a:xfrm>
        </p:spPr>
        <p:txBody>
          <a:bodyPr/>
          <a:lstStyle/>
          <a:p>
            <a:r>
              <a:rPr lang="en-US" sz="3200" b="1" dirty="0" smtClean="0"/>
              <a:t>Q1 Expenditure Breakdown</a:t>
            </a:r>
            <a:endParaRPr lang="en-US" sz="3200" b="1" dirty="0"/>
          </a:p>
        </p:txBody>
      </p:sp>
      <p:sp>
        <p:nvSpPr>
          <p:cNvPr id="4" name="Slide Number Placeholder 3"/>
          <p:cNvSpPr>
            <a:spLocks noGrp="1"/>
          </p:cNvSpPr>
          <p:nvPr>
            <p:ph type="sldNum" sz="quarter" idx="12"/>
          </p:nvPr>
        </p:nvSpPr>
        <p:spPr/>
        <p:txBody>
          <a:bodyPr/>
          <a:lstStyle/>
          <a:p>
            <a:fld id="{96955813-AF97-44A0-83F4-B4B3DA85A754}" type="slidenum">
              <a:rPr lang="en-US" altLang="en-US" smtClean="0"/>
              <a:pPr/>
              <a:t>14</a:t>
            </a:fld>
            <a:endParaRPr lang="en-US" altLang="en-US"/>
          </a:p>
        </p:txBody>
      </p:sp>
      <p:graphicFrame>
        <p:nvGraphicFramePr>
          <p:cNvPr id="5" name="Table 4"/>
          <p:cNvGraphicFramePr>
            <a:graphicFrameLocks noGrp="1"/>
          </p:cNvGraphicFramePr>
          <p:nvPr>
            <p:extLst>
              <p:ext uri="{D42A27DB-BD31-4B8C-83A1-F6EECF244321}">
                <p14:modId xmlns:p14="http://schemas.microsoft.com/office/powerpoint/2010/main" val="1545401374"/>
              </p:ext>
            </p:extLst>
          </p:nvPr>
        </p:nvGraphicFramePr>
        <p:xfrm>
          <a:off x="816633" y="1828800"/>
          <a:ext cx="7848601" cy="3331764"/>
        </p:xfrm>
        <a:graphic>
          <a:graphicData uri="http://schemas.openxmlformats.org/drawingml/2006/table">
            <a:tbl>
              <a:tblPr firstRow="1" bandRow="1">
                <a:tableStyleId>{5940675A-B579-460E-94D1-54222C63F5DA}</a:tableStyleId>
              </a:tblPr>
              <a:tblGrid>
                <a:gridCol w="19050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1">
                  <a:extLst>
                    <a:ext uri="{9D8B030D-6E8A-4147-A177-3AD203B41FA5}">
                      <a16:colId xmlns:a16="http://schemas.microsoft.com/office/drawing/2014/main" val="20003"/>
                    </a:ext>
                  </a:extLst>
                </a:gridCol>
              </a:tblGrid>
              <a:tr h="592428">
                <a:tc>
                  <a:txBody>
                    <a:bodyPr/>
                    <a:lstStyle/>
                    <a:p>
                      <a:r>
                        <a:rPr lang="en-ZA" sz="2400" b="1" dirty="0" smtClean="0"/>
                        <a:t>ALLOCATION</a:t>
                      </a:r>
                      <a:endParaRPr lang="en-ZA" sz="2400" b="1" dirty="0"/>
                    </a:p>
                  </a:txBody>
                  <a:tcPr>
                    <a:solidFill>
                      <a:schemeClr val="bg1">
                        <a:lumMod val="95000"/>
                      </a:schemeClr>
                    </a:solidFill>
                  </a:tcPr>
                </a:tc>
                <a:tc>
                  <a:txBody>
                    <a:bodyPr/>
                    <a:lstStyle/>
                    <a:p>
                      <a:r>
                        <a:rPr lang="en-ZA" sz="2400" b="1" dirty="0" smtClean="0"/>
                        <a:t>APRIL-JUNE</a:t>
                      </a:r>
                      <a:r>
                        <a:rPr lang="en-ZA" sz="2400" b="1" baseline="0" dirty="0" smtClean="0"/>
                        <a:t> EXPENDITURE</a:t>
                      </a:r>
                      <a:endParaRPr lang="en-ZA" sz="2400" b="1" dirty="0"/>
                    </a:p>
                  </a:txBody>
                  <a:tcPr>
                    <a:solidFill>
                      <a:schemeClr val="bg1">
                        <a:lumMod val="95000"/>
                      </a:schemeClr>
                    </a:solidFill>
                  </a:tcPr>
                </a:tc>
                <a:tc>
                  <a:txBody>
                    <a:bodyPr/>
                    <a:lstStyle/>
                    <a:p>
                      <a:r>
                        <a:rPr lang="en-ZA" sz="2400" b="1" dirty="0" smtClean="0"/>
                        <a:t>COMMITMENT </a:t>
                      </a:r>
                      <a:endParaRPr lang="en-ZA" sz="2400" b="1" dirty="0"/>
                    </a:p>
                  </a:txBody>
                  <a:tcPr>
                    <a:solidFill>
                      <a:schemeClr val="bg1">
                        <a:lumMod val="95000"/>
                      </a:schemeClr>
                    </a:solidFill>
                  </a:tcPr>
                </a:tc>
                <a:tc>
                  <a:txBody>
                    <a:bodyPr/>
                    <a:lstStyle/>
                    <a:p>
                      <a:r>
                        <a:rPr lang="en-ZA" sz="2400" b="1" dirty="0" smtClean="0"/>
                        <a:t>AVAILABLE BUDGET</a:t>
                      </a:r>
                      <a:endParaRPr lang="en-ZA" sz="2400" b="1" dirty="0"/>
                    </a:p>
                  </a:txBody>
                  <a:tcPr>
                    <a:solidFill>
                      <a:schemeClr val="bg1">
                        <a:lumMod val="95000"/>
                      </a:schemeClr>
                    </a:solidFill>
                  </a:tcPr>
                </a:tc>
                <a:extLst>
                  <a:ext uri="{0D108BD9-81ED-4DB2-BD59-A6C34878D82A}">
                    <a16:rowId xmlns:a16="http://schemas.microsoft.com/office/drawing/2014/main" val="10000"/>
                  </a:ext>
                </a:extLst>
              </a:tr>
              <a:tr h="888642">
                <a:tc>
                  <a:txBody>
                    <a:bodyPr/>
                    <a:lstStyle/>
                    <a:p>
                      <a:r>
                        <a:rPr lang="en-ZA" sz="2400" dirty="0" smtClean="0"/>
                        <a:t>28 137 000,00</a:t>
                      </a:r>
                      <a:endParaRPr lang="en-ZA" sz="2400" dirty="0"/>
                    </a:p>
                  </a:txBody>
                  <a:tcPr/>
                </a:tc>
                <a:tc>
                  <a:txBody>
                    <a:bodyPr/>
                    <a:lstStyle/>
                    <a:p>
                      <a:r>
                        <a:rPr lang="en-ZA" sz="2400" dirty="0" smtClean="0"/>
                        <a:t>617 000,00</a:t>
                      </a:r>
                      <a:endParaRPr lang="en-ZA" sz="2400" dirty="0"/>
                    </a:p>
                  </a:txBody>
                  <a:tcPr/>
                </a:tc>
                <a:tc>
                  <a:txBody>
                    <a:bodyPr/>
                    <a:lstStyle/>
                    <a:p>
                      <a:r>
                        <a:rPr lang="en-ZA" sz="2400" dirty="0" smtClean="0"/>
                        <a:t>0</a:t>
                      </a:r>
                      <a:endParaRPr lang="en-ZA" sz="2400" dirty="0"/>
                    </a:p>
                  </a:txBody>
                  <a:tcPr/>
                </a:tc>
                <a:tc>
                  <a:txBody>
                    <a:bodyPr/>
                    <a:lstStyle/>
                    <a:p>
                      <a:r>
                        <a:rPr lang="en-ZA" sz="2400" dirty="0" smtClean="0"/>
                        <a:t>27 520 000,00</a:t>
                      </a:r>
                      <a:endParaRPr lang="en-ZA" sz="2400" dirty="0"/>
                    </a:p>
                  </a:txBody>
                  <a:tcPr/>
                </a:tc>
                <a:extLst>
                  <a:ext uri="{0D108BD9-81ED-4DB2-BD59-A6C34878D82A}">
                    <a16:rowId xmlns:a16="http://schemas.microsoft.com/office/drawing/2014/main" val="10001"/>
                  </a:ext>
                </a:extLst>
              </a:tr>
              <a:tr h="888642">
                <a:tc>
                  <a:txBody>
                    <a:bodyPr/>
                    <a:lstStyle/>
                    <a:p>
                      <a:r>
                        <a:rPr lang="en-ZA" sz="2400" dirty="0" smtClean="0"/>
                        <a:t>100%</a:t>
                      </a:r>
                      <a:endParaRPr lang="en-ZA" sz="2400" dirty="0"/>
                    </a:p>
                  </a:txBody>
                  <a:tcPr/>
                </a:tc>
                <a:tc>
                  <a:txBody>
                    <a:bodyPr/>
                    <a:lstStyle/>
                    <a:p>
                      <a:r>
                        <a:rPr lang="en-ZA" sz="2400" dirty="0" smtClean="0"/>
                        <a:t>2%</a:t>
                      </a:r>
                      <a:endParaRPr lang="en-ZA" sz="2400" dirty="0"/>
                    </a:p>
                  </a:txBody>
                  <a:tcPr/>
                </a:tc>
                <a:tc>
                  <a:txBody>
                    <a:bodyPr/>
                    <a:lstStyle/>
                    <a:p>
                      <a:r>
                        <a:rPr lang="en-ZA" sz="2400" dirty="0" smtClean="0"/>
                        <a:t>0</a:t>
                      </a:r>
                    </a:p>
                  </a:txBody>
                  <a:tcPr/>
                </a:tc>
                <a:tc>
                  <a:txBody>
                    <a:bodyPr/>
                    <a:lstStyle/>
                    <a:p>
                      <a:r>
                        <a:rPr lang="en-ZA" sz="2400" dirty="0" smtClean="0"/>
                        <a:t>98%</a:t>
                      </a:r>
                      <a:endParaRPr lang="en-ZA" sz="2400" dirty="0"/>
                    </a:p>
                  </a:txBody>
                  <a:tcPr/>
                </a:tc>
                <a:extLst>
                  <a:ext uri="{0D108BD9-81ED-4DB2-BD59-A6C34878D82A}">
                    <a16:rowId xmlns:a16="http://schemas.microsoft.com/office/drawing/2014/main" val="10002"/>
                  </a:ext>
                </a:extLst>
              </a:tr>
            </a:tbl>
          </a:graphicData>
        </a:graphic>
      </p:graphicFrame>
      <p:sp>
        <p:nvSpPr>
          <p:cNvPr id="6" name="TextBox 5"/>
          <p:cNvSpPr txBox="1"/>
          <p:nvPr/>
        </p:nvSpPr>
        <p:spPr>
          <a:xfrm>
            <a:off x="1066800" y="5287396"/>
            <a:ext cx="7619999" cy="1169551"/>
          </a:xfrm>
          <a:prstGeom prst="rect">
            <a:avLst/>
          </a:prstGeom>
          <a:noFill/>
          <a:ln>
            <a:solidFill>
              <a:schemeClr val="bg1">
                <a:lumMod val="85000"/>
              </a:schemeClr>
            </a:solidFill>
          </a:ln>
        </p:spPr>
        <p:txBody>
          <a:bodyPr wrap="square" rtlCol="0">
            <a:spAutoFit/>
          </a:bodyPr>
          <a:lstStyle/>
          <a:p>
            <a:pPr algn="ctr"/>
            <a:r>
              <a:rPr lang="en-US" sz="1600" b="1" u="sng" dirty="0" smtClean="0">
                <a:solidFill>
                  <a:srgbClr val="C00000"/>
                </a:solidFill>
              </a:rPr>
              <a:t>Note</a:t>
            </a:r>
            <a:r>
              <a:rPr lang="en-US" sz="1600" dirty="0" smtClean="0">
                <a:solidFill>
                  <a:srgbClr val="C00000"/>
                </a:solidFill>
              </a:rPr>
              <a:t>: (a) The R24.16% budget cut was effected after quarter 1 (b) </a:t>
            </a:r>
            <a:r>
              <a:rPr lang="en-ZA" sz="1600" dirty="0" smtClean="0">
                <a:solidFill>
                  <a:srgbClr val="C00000"/>
                </a:solidFill>
              </a:rPr>
              <a:t>Closing </a:t>
            </a:r>
            <a:r>
              <a:rPr lang="en-ZA" sz="1600" dirty="0">
                <a:solidFill>
                  <a:srgbClr val="C00000"/>
                </a:solidFill>
              </a:rPr>
              <a:t>and re-opening of schools during the 2020/2021 affected </a:t>
            </a:r>
            <a:r>
              <a:rPr lang="en-ZA" dirty="0">
                <a:solidFill>
                  <a:srgbClr val="C00000"/>
                </a:solidFill>
              </a:rPr>
              <a:t>activities that </a:t>
            </a:r>
            <a:r>
              <a:rPr lang="en-ZA" dirty="0" smtClean="0">
                <a:solidFill>
                  <a:srgbClr val="C00000"/>
                </a:solidFill>
              </a:rPr>
              <a:t>targets learners, School Management Team, School Based Support Team </a:t>
            </a:r>
            <a:r>
              <a:rPr lang="en-ZA" dirty="0">
                <a:solidFill>
                  <a:srgbClr val="C00000"/>
                </a:solidFill>
              </a:rPr>
              <a:t>and teachers </a:t>
            </a:r>
            <a:endParaRPr lang="en-US" dirty="0">
              <a:solidFill>
                <a:srgbClr val="C00000"/>
              </a:solidFill>
            </a:endParaRPr>
          </a:p>
        </p:txBody>
      </p:sp>
    </p:spTree>
    <p:extLst>
      <p:ext uri="{BB962C8B-B14F-4D97-AF65-F5344CB8AC3E}">
        <p14:creationId xmlns:p14="http://schemas.microsoft.com/office/powerpoint/2010/main" val="17927330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95337" y="237355"/>
            <a:ext cx="4800600" cy="1143000"/>
          </a:xfrm>
        </p:spPr>
        <p:txBody>
          <a:bodyPr/>
          <a:lstStyle/>
          <a:p>
            <a:r>
              <a:rPr lang="en-US" sz="3200" b="1" dirty="0" smtClean="0">
                <a:solidFill>
                  <a:srgbClr val="000000"/>
                </a:solidFill>
              </a:rPr>
              <a:t>Q2 Expenditure Breakdown</a:t>
            </a:r>
            <a:endParaRPr lang="en-US" sz="3200" dirty="0"/>
          </a:p>
        </p:txBody>
      </p:sp>
      <p:sp>
        <p:nvSpPr>
          <p:cNvPr id="4" name="Slide Number Placeholder 3"/>
          <p:cNvSpPr>
            <a:spLocks noGrp="1"/>
          </p:cNvSpPr>
          <p:nvPr>
            <p:ph type="sldNum" sz="quarter" idx="12"/>
          </p:nvPr>
        </p:nvSpPr>
        <p:spPr/>
        <p:txBody>
          <a:bodyPr/>
          <a:lstStyle/>
          <a:p>
            <a:fld id="{96955813-AF97-44A0-83F4-B4B3DA85A754}" type="slidenum">
              <a:rPr lang="en-US" altLang="en-US" smtClean="0"/>
              <a:pPr/>
              <a:t>15</a:t>
            </a:fld>
            <a:endParaRPr lang="en-US" altLang="en-US"/>
          </a:p>
        </p:txBody>
      </p:sp>
      <p:graphicFrame>
        <p:nvGraphicFramePr>
          <p:cNvPr id="5" name="Table 4"/>
          <p:cNvGraphicFramePr>
            <a:graphicFrameLocks noGrp="1"/>
          </p:cNvGraphicFramePr>
          <p:nvPr>
            <p:extLst>
              <p:ext uri="{D42A27DB-BD31-4B8C-83A1-F6EECF244321}">
                <p14:modId xmlns:p14="http://schemas.microsoft.com/office/powerpoint/2010/main" val="2833786747"/>
              </p:ext>
            </p:extLst>
          </p:nvPr>
        </p:nvGraphicFramePr>
        <p:xfrm>
          <a:off x="914400" y="1828800"/>
          <a:ext cx="7772400" cy="2783124"/>
        </p:xfrm>
        <a:graphic>
          <a:graphicData uri="http://schemas.openxmlformats.org/drawingml/2006/table">
            <a:tbl>
              <a:tblPr firstRow="1" bandRow="1">
                <a:tableStyleId>{5940675A-B579-460E-94D1-54222C63F5DA}</a:tableStyleId>
              </a:tblPr>
              <a:tblGrid>
                <a:gridCol w="1509204">
                  <a:extLst>
                    <a:ext uri="{9D8B030D-6E8A-4147-A177-3AD203B41FA5}">
                      <a16:colId xmlns:a16="http://schemas.microsoft.com/office/drawing/2014/main" val="20000"/>
                    </a:ext>
                  </a:extLst>
                </a:gridCol>
                <a:gridCol w="2148396">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2057400">
                  <a:extLst>
                    <a:ext uri="{9D8B030D-6E8A-4147-A177-3AD203B41FA5}">
                      <a16:colId xmlns:a16="http://schemas.microsoft.com/office/drawing/2014/main" val="20003"/>
                    </a:ext>
                  </a:extLst>
                </a:gridCol>
              </a:tblGrid>
              <a:tr h="592428">
                <a:tc>
                  <a:txBody>
                    <a:bodyPr/>
                    <a:lstStyle/>
                    <a:p>
                      <a:r>
                        <a:rPr lang="en-ZA" sz="2000" b="1" dirty="0" smtClean="0"/>
                        <a:t>ALLOCATION</a:t>
                      </a:r>
                      <a:endParaRPr lang="en-ZA" sz="2000" b="1" dirty="0">
                        <a:solidFill>
                          <a:schemeClr val="tx1">
                            <a:lumMod val="95000"/>
                            <a:lumOff val="5000"/>
                          </a:schemeClr>
                        </a:solidFill>
                      </a:endParaRPr>
                    </a:p>
                  </a:txBody>
                  <a:tcPr>
                    <a:solidFill>
                      <a:schemeClr val="bg1">
                        <a:lumMod val="95000"/>
                      </a:schemeClr>
                    </a:solidFill>
                  </a:tcPr>
                </a:tc>
                <a:tc>
                  <a:txBody>
                    <a:bodyPr/>
                    <a:lstStyle/>
                    <a:p>
                      <a:r>
                        <a:rPr lang="en-ZA" sz="2000" b="1" baseline="0" dirty="0" smtClean="0"/>
                        <a:t>JULY – SEPTEMBER EXPENDITURE</a:t>
                      </a:r>
                      <a:endParaRPr lang="en-ZA" sz="2000" b="1" dirty="0">
                        <a:solidFill>
                          <a:schemeClr val="tx1">
                            <a:lumMod val="95000"/>
                            <a:lumOff val="5000"/>
                          </a:schemeClr>
                        </a:solidFill>
                      </a:endParaRPr>
                    </a:p>
                  </a:txBody>
                  <a:tcPr>
                    <a:solidFill>
                      <a:schemeClr val="bg1">
                        <a:lumMod val="95000"/>
                      </a:schemeClr>
                    </a:solidFill>
                  </a:tcPr>
                </a:tc>
                <a:tc>
                  <a:txBody>
                    <a:bodyPr/>
                    <a:lstStyle/>
                    <a:p>
                      <a:r>
                        <a:rPr lang="en-ZA" sz="2000" b="1" dirty="0" smtClean="0"/>
                        <a:t>COMMITMENT </a:t>
                      </a:r>
                      <a:endParaRPr lang="en-ZA" sz="2000" b="1" dirty="0">
                        <a:solidFill>
                          <a:schemeClr val="tx1">
                            <a:lumMod val="95000"/>
                            <a:lumOff val="5000"/>
                          </a:schemeClr>
                        </a:solidFill>
                      </a:endParaRPr>
                    </a:p>
                  </a:txBody>
                  <a:tcPr>
                    <a:solidFill>
                      <a:schemeClr val="bg1">
                        <a:lumMod val="95000"/>
                      </a:schemeClr>
                    </a:solidFill>
                  </a:tcPr>
                </a:tc>
                <a:tc>
                  <a:txBody>
                    <a:bodyPr/>
                    <a:lstStyle/>
                    <a:p>
                      <a:r>
                        <a:rPr lang="en-ZA" sz="2000" b="1" dirty="0" smtClean="0"/>
                        <a:t>AVAILABLE BUDGET</a:t>
                      </a:r>
                      <a:endParaRPr lang="en-ZA" sz="2000" b="1" dirty="0">
                        <a:solidFill>
                          <a:schemeClr val="tx1">
                            <a:lumMod val="95000"/>
                            <a:lumOff val="5000"/>
                          </a:schemeClr>
                        </a:solidFill>
                      </a:endParaRPr>
                    </a:p>
                  </a:txBody>
                  <a:tcPr>
                    <a:solidFill>
                      <a:schemeClr val="bg1">
                        <a:lumMod val="95000"/>
                      </a:schemeClr>
                    </a:solidFill>
                  </a:tcPr>
                </a:tc>
                <a:extLst>
                  <a:ext uri="{0D108BD9-81ED-4DB2-BD59-A6C34878D82A}">
                    <a16:rowId xmlns:a16="http://schemas.microsoft.com/office/drawing/2014/main" val="10000"/>
                  </a:ext>
                </a:extLst>
              </a:tr>
              <a:tr h="888642">
                <a:tc>
                  <a:txBody>
                    <a:bodyPr/>
                    <a:lstStyle/>
                    <a:p>
                      <a:r>
                        <a:rPr lang="en-ZA" dirty="0" smtClean="0"/>
                        <a:t>21</a:t>
                      </a:r>
                      <a:r>
                        <a:rPr lang="en-ZA" baseline="0" dirty="0" smtClean="0"/>
                        <a:t> 339 000,00</a:t>
                      </a:r>
                      <a:endParaRPr lang="en-ZA" dirty="0">
                        <a:solidFill>
                          <a:schemeClr val="tx1">
                            <a:lumMod val="95000"/>
                            <a:lumOff val="5000"/>
                          </a:schemeClr>
                        </a:solidFill>
                      </a:endParaRPr>
                    </a:p>
                  </a:txBody>
                  <a:tcPr/>
                </a:tc>
                <a:tc>
                  <a:txBody>
                    <a:bodyPr/>
                    <a:lstStyle/>
                    <a:p>
                      <a:r>
                        <a:rPr lang="en-ZA" dirty="0" smtClean="0"/>
                        <a:t>1 715 001,37</a:t>
                      </a:r>
                      <a:endParaRPr lang="en-ZA" dirty="0">
                        <a:solidFill>
                          <a:schemeClr val="tx1">
                            <a:lumMod val="95000"/>
                            <a:lumOff val="5000"/>
                          </a:schemeClr>
                        </a:solidFill>
                      </a:endParaRPr>
                    </a:p>
                  </a:txBody>
                  <a:tcPr/>
                </a:tc>
                <a:tc>
                  <a:txBody>
                    <a:bodyPr/>
                    <a:lstStyle/>
                    <a:p>
                      <a:r>
                        <a:rPr lang="en-ZA" dirty="0" smtClean="0"/>
                        <a:t>595 890,26</a:t>
                      </a:r>
                      <a:endParaRPr lang="en-ZA" dirty="0">
                        <a:solidFill>
                          <a:schemeClr val="tx1">
                            <a:lumMod val="95000"/>
                            <a:lumOff val="5000"/>
                          </a:schemeClr>
                        </a:solidFill>
                      </a:endParaRPr>
                    </a:p>
                  </a:txBody>
                  <a:tcPr/>
                </a:tc>
                <a:tc>
                  <a:txBody>
                    <a:bodyPr/>
                    <a:lstStyle/>
                    <a:p>
                      <a:r>
                        <a:rPr lang="en-ZA" dirty="0" smtClean="0"/>
                        <a:t>19 028 108,37</a:t>
                      </a:r>
                      <a:endParaRPr lang="en-ZA" dirty="0">
                        <a:solidFill>
                          <a:schemeClr val="tx1">
                            <a:lumMod val="95000"/>
                            <a:lumOff val="5000"/>
                          </a:schemeClr>
                        </a:solidFill>
                      </a:endParaRPr>
                    </a:p>
                  </a:txBody>
                  <a:tcPr/>
                </a:tc>
                <a:extLst>
                  <a:ext uri="{0D108BD9-81ED-4DB2-BD59-A6C34878D82A}">
                    <a16:rowId xmlns:a16="http://schemas.microsoft.com/office/drawing/2014/main" val="10001"/>
                  </a:ext>
                </a:extLst>
              </a:tr>
              <a:tr h="888642">
                <a:tc>
                  <a:txBody>
                    <a:bodyPr/>
                    <a:lstStyle/>
                    <a:p>
                      <a:r>
                        <a:rPr lang="en-ZA" dirty="0" smtClean="0"/>
                        <a:t>100%</a:t>
                      </a:r>
                      <a:endParaRPr lang="en-ZA" dirty="0">
                        <a:solidFill>
                          <a:schemeClr val="tx1">
                            <a:lumMod val="95000"/>
                            <a:lumOff val="5000"/>
                          </a:schemeClr>
                        </a:solidFill>
                      </a:endParaRPr>
                    </a:p>
                  </a:txBody>
                  <a:tcPr/>
                </a:tc>
                <a:tc>
                  <a:txBody>
                    <a:bodyPr/>
                    <a:lstStyle/>
                    <a:p>
                      <a:r>
                        <a:rPr lang="en-ZA" dirty="0" smtClean="0"/>
                        <a:t>8%</a:t>
                      </a:r>
                      <a:endParaRPr lang="en-ZA" dirty="0">
                        <a:solidFill>
                          <a:schemeClr val="tx1">
                            <a:lumMod val="95000"/>
                            <a:lumOff val="5000"/>
                          </a:schemeClr>
                        </a:solidFill>
                      </a:endParaRPr>
                    </a:p>
                  </a:txBody>
                  <a:tcPr/>
                </a:tc>
                <a:tc>
                  <a:txBody>
                    <a:bodyPr/>
                    <a:lstStyle/>
                    <a:p>
                      <a:r>
                        <a:rPr lang="en-ZA" dirty="0" smtClean="0"/>
                        <a:t>3%</a:t>
                      </a:r>
                      <a:endParaRPr lang="en-ZA" dirty="0">
                        <a:solidFill>
                          <a:schemeClr val="tx1">
                            <a:lumMod val="95000"/>
                            <a:lumOff val="5000"/>
                          </a:schemeClr>
                        </a:solidFill>
                      </a:endParaRPr>
                    </a:p>
                  </a:txBody>
                  <a:tcPr/>
                </a:tc>
                <a:tc>
                  <a:txBody>
                    <a:bodyPr/>
                    <a:lstStyle/>
                    <a:p>
                      <a:r>
                        <a:rPr lang="en-ZA" dirty="0" smtClean="0"/>
                        <a:t>89%</a:t>
                      </a:r>
                      <a:endParaRPr lang="en-ZA" dirty="0">
                        <a:solidFill>
                          <a:schemeClr val="tx1">
                            <a:lumMod val="95000"/>
                            <a:lumOff val="5000"/>
                          </a:schemeClr>
                        </a:solidFill>
                      </a:endParaRPr>
                    </a:p>
                  </a:txBody>
                  <a:tcPr/>
                </a:tc>
                <a:extLst>
                  <a:ext uri="{0D108BD9-81ED-4DB2-BD59-A6C34878D82A}">
                    <a16:rowId xmlns:a16="http://schemas.microsoft.com/office/drawing/2014/main" val="10002"/>
                  </a:ext>
                </a:extLst>
              </a:tr>
            </a:tbl>
          </a:graphicData>
        </a:graphic>
      </p:graphicFrame>
      <p:sp>
        <p:nvSpPr>
          <p:cNvPr id="6" name="Rectangle 5"/>
          <p:cNvSpPr/>
          <p:nvPr/>
        </p:nvSpPr>
        <p:spPr>
          <a:xfrm>
            <a:off x="1143000" y="4767897"/>
            <a:ext cx="7010400" cy="1477328"/>
          </a:xfrm>
          <a:prstGeom prst="rect">
            <a:avLst/>
          </a:prstGeom>
          <a:ln>
            <a:solidFill>
              <a:schemeClr val="bg1">
                <a:lumMod val="85000"/>
              </a:schemeClr>
            </a:solidFill>
          </a:ln>
        </p:spPr>
        <p:txBody>
          <a:bodyPr wrap="square">
            <a:spAutoFit/>
          </a:bodyPr>
          <a:lstStyle/>
          <a:p>
            <a:pPr algn="ctr">
              <a:defRPr/>
            </a:pPr>
            <a:r>
              <a:rPr lang="en-ZA" b="1" u="sng" dirty="0" smtClean="0">
                <a:solidFill>
                  <a:srgbClr val="C00000"/>
                </a:solidFill>
              </a:rPr>
              <a:t>Note</a:t>
            </a:r>
            <a:r>
              <a:rPr lang="en-ZA" b="1" dirty="0" smtClean="0">
                <a:solidFill>
                  <a:srgbClr val="C00000"/>
                </a:solidFill>
              </a:rPr>
              <a:t>: (a) </a:t>
            </a:r>
            <a:r>
              <a:rPr lang="en-ZA" dirty="0" smtClean="0">
                <a:solidFill>
                  <a:srgbClr val="C00000"/>
                </a:solidFill>
              </a:rPr>
              <a:t>Due </a:t>
            </a:r>
            <a:r>
              <a:rPr lang="en-ZA" dirty="0">
                <a:solidFill>
                  <a:srgbClr val="C00000"/>
                </a:solidFill>
              </a:rPr>
              <a:t>to the budget cut of 24.16% from total allocation of 28 137 000, new allocation was 21 339 000 </a:t>
            </a:r>
            <a:r>
              <a:rPr lang="en-ZA" dirty="0" smtClean="0">
                <a:solidFill>
                  <a:srgbClr val="C00000"/>
                </a:solidFill>
              </a:rPr>
              <a:t>(b) Closing </a:t>
            </a:r>
            <a:r>
              <a:rPr lang="en-ZA" dirty="0">
                <a:solidFill>
                  <a:srgbClr val="C00000"/>
                </a:solidFill>
              </a:rPr>
              <a:t>and re-opening of schools during the 2020/2021 affected activities that </a:t>
            </a:r>
            <a:r>
              <a:rPr lang="en-ZA" dirty="0" smtClean="0">
                <a:solidFill>
                  <a:srgbClr val="C00000"/>
                </a:solidFill>
              </a:rPr>
              <a:t>targets </a:t>
            </a:r>
            <a:r>
              <a:rPr lang="en-ZA" dirty="0">
                <a:solidFill>
                  <a:srgbClr val="C00000"/>
                </a:solidFill>
              </a:rPr>
              <a:t>learners, School Management Team, School Based Support Team and teachers </a:t>
            </a:r>
            <a:endParaRPr lang="en-US" dirty="0">
              <a:solidFill>
                <a:srgbClr val="C00000"/>
              </a:solidFill>
            </a:endParaRPr>
          </a:p>
        </p:txBody>
      </p:sp>
    </p:spTree>
    <p:extLst>
      <p:ext uri="{BB962C8B-B14F-4D97-AF65-F5344CB8AC3E}">
        <p14:creationId xmlns:p14="http://schemas.microsoft.com/office/powerpoint/2010/main" val="3106554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152400"/>
            <a:ext cx="5029200" cy="1143000"/>
          </a:xfrm>
        </p:spPr>
        <p:txBody>
          <a:bodyPr/>
          <a:lstStyle/>
          <a:p>
            <a:r>
              <a:rPr lang="en-ZA" sz="3200" b="1" dirty="0" smtClean="0">
                <a:solidFill>
                  <a:schemeClr val="tx1"/>
                </a:solidFill>
              </a:rPr>
              <a:t>Q3 Expenditure Breakdown</a:t>
            </a:r>
            <a:endParaRPr lang="en-US" sz="3200" dirty="0">
              <a:solidFill>
                <a:schemeClr val="tx1"/>
              </a:solidFill>
            </a:endParaRPr>
          </a:p>
        </p:txBody>
      </p:sp>
      <p:sp>
        <p:nvSpPr>
          <p:cNvPr id="4" name="Slide Number Placeholder 3"/>
          <p:cNvSpPr>
            <a:spLocks noGrp="1"/>
          </p:cNvSpPr>
          <p:nvPr>
            <p:ph type="sldNum" sz="quarter" idx="12"/>
          </p:nvPr>
        </p:nvSpPr>
        <p:spPr/>
        <p:txBody>
          <a:bodyPr/>
          <a:lstStyle/>
          <a:p>
            <a:fld id="{96955813-AF97-44A0-83F4-B4B3DA85A754}" type="slidenum">
              <a:rPr lang="en-US" altLang="en-US" smtClean="0"/>
              <a:pPr/>
              <a:t>16</a:t>
            </a:fld>
            <a:endParaRPr lang="en-US" altLang="en-US"/>
          </a:p>
        </p:txBody>
      </p:sp>
      <p:graphicFrame>
        <p:nvGraphicFramePr>
          <p:cNvPr id="5" name="Table 4"/>
          <p:cNvGraphicFramePr>
            <a:graphicFrameLocks noGrp="1"/>
          </p:cNvGraphicFramePr>
          <p:nvPr>
            <p:extLst>
              <p:ext uri="{D42A27DB-BD31-4B8C-83A1-F6EECF244321}">
                <p14:modId xmlns:p14="http://schemas.microsoft.com/office/powerpoint/2010/main" val="3436318454"/>
              </p:ext>
            </p:extLst>
          </p:nvPr>
        </p:nvGraphicFramePr>
        <p:xfrm>
          <a:off x="914399" y="1752600"/>
          <a:ext cx="7848601" cy="2362200"/>
        </p:xfrm>
        <a:graphic>
          <a:graphicData uri="http://schemas.openxmlformats.org/drawingml/2006/table">
            <a:tbl>
              <a:tblPr firstRow="1" bandRow="1">
                <a:tableStyleId>{5940675A-B579-460E-94D1-54222C63F5DA}</a:tableStyleId>
              </a:tblPr>
              <a:tblGrid>
                <a:gridCol w="19050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2133600">
                  <a:extLst>
                    <a:ext uri="{9D8B030D-6E8A-4147-A177-3AD203B41FA5}">
                      <a16:colId xmlns:a16="http://schemas.microsoft.com/office/drawing/2014/main" val="20002"/>
                    </a:ext>
                  </a:extLst>
                </a:gridCol>
                <a:gridCol w="1828801">
                  <a:extLst>
                    <a:ext uri="{9D8B030D-6E8A-4147-A177-3AD203B41FA5}">
                      <a16:colId xmlns:a16="http://schemas.microsoft.com/office/drawing/2014/main" val="20003"/>
                    </a:ext>
                  </a:extLst>
                </a:gridCol>
              </a:tblGrid>
              <a:tr h="592428">
                <a:tc>
                  <a:txBody>
                    <a:bodyPr/>
                    <a:lstStyle/>
                    <a:p>
                      <a:r>
                        <a:rPr lang="en-ZA" sz="2000" b="1" dirty="0" smtClean="0"/>
                        <a:t>ALLOCATION</a:t>
                      </a:r>
                      <a:endParaRPr lang="en-ZA" sz="2000" b="1" dirty="0">
                        <a:solidFill>
                          <a:schemeClr val="tx1">
                            <a:lumMod val="95000"/>
                            <a:lumOff val="5000"/>
                          </a:schemeClr>
                        </a:solidFill>
                      </a:endParaRPr>
                    </a:p>
                  </a:txBody>
                  <a:tcPr>
                    <a:solidFill>
                      <a:schemeClr val="bg1">
                        <a:lumMod val="95000"/>
                      </a:schemeClr>
                    </a:solidFill>
                  </a:tcPr>
                </a:tc>
                <a:tc>
                  <a:txBody>
                    <a:bodyPr/>
                    <a:lstStyle/>
                    <a:p>
                      <a:r>
                        <a:rPr lang="en-ZA" sz="2000" b="1" baseline="0" dirty="0" smtClean="0"/>
                        <a:t>OCTOBER-DECEMBER EXPENDITURE</a:t>
                      </a:r>
                      <a:endParaRPr lang="en-ZA" sz="2000" b="1" dirty="0">
                        <a:solidFill>
                          <a:schemeClr val="tx1">
                            <a:lumMod val="95000"/>
                            <a:lumOff val="5000"/>
                          </a:schemeClr>
                        </a:solidFill>
                      </a:endParaRPr>
                    </a:p>
                  </a:txBody>
                  <a:tcPr>
                    <a:solidFill>
                      <a:schemeClr val="bg1">
                        <a:lumMod val="95000"/>
                      </a:schemeClr>
                    </a:solidFill>
                  </a:tcPr>
                </a:tc>
                <a:tc>
                  <a:txBody>
                    <a:bodyPr/>
                    <a:lstStyle/>
                    <a:p>
                      <a:r>
                        <a:rPr lang="en-ZA" sz="2000" b="1" dirty="0" smtClean="0"/>
                        <a:t>COMMITMENT </a:t>
                      </a:r>
                      <a:endParaRPr lang="en-ZA" sz="2000" b="1" dirty="0">
                        <a:solidFill>
                          <a:schemeClr val="tx1">
                            <a:lumMod val="95000"/>
                            <a:lumOff val="5000"/>
                          </a:schemeClr>
                        </a:solidFill>
                      </a:endParaRPr>
                    </a:p>
                  </a:txBody>
                  <a:tcPr>
                    <a:solidFill>
                      <a:schemeClr val="bg1">
                        <a:lumMod val="95000"/>
                      </a:schemeClr>
                    </a:solidFill>
                  </a:tcPr>
                </a:tc>
                <a:tc>
                  <a:txBody>
                    <a:bodyPr/>
                    <a:lstStyle/>
                    <a:p>
                      <a:r>
                        <a:rPr lang="en-ZA" sz="2000" b="1" dirty="0" smtClean="0"/>
                        <a:t>AVAILABLE BUDGET</a:t>
                      </a:r>
                      <a:endParaRPr lang="en-ZA" sz="2000" b="1" dirty="0">
                        <a:solidFill>
                          <a:schemeClr val="tx1">
                            <a:lumMod val="95000"/>
                            <a:lumOff val="5000"/>
                          </a:schemeClr>
                        </a:solidFill>
                      </a:endParaRPr>
                    </a:p>
                  </a:txBody>
                  <a:tcPr>
                    <a:solidFill>
                      <a:schemeClr val="bg1">
                        <a:lumMod val="95000"/>
                      </a:schemeClr>
                    </a:solidFill>
                  </a:tcPr>
                </a:tc>
                <a:extLst>
                  <a:ext uri="{0D108BD9-81ED-4DB2-BD59-A6C34878D82A}">
                    <a16:rowId xmlns:a16="http://schemas.microsoft.com/office/drawing/2014/main" val="10000"/>
                  </a:ext>
                </a:extLst>
              </a:tr>
              <a:tr h="518160">
                <a:tc>
                  <a:txBody>
                    <a:bodyPr/>
                    <a:lstStyle/>
                    <a:p>
                      <a:r>
                        <a:rPr lang="en-ZA" dirty="0" smtClean="0"/>
                        <a:t>22 715 000,00</a:t>
                      </a:r>
                      <a:endParaRPr lang="en-ZA" dirty="0">
                        <a:solidFill>
                          <a:schemeClr val="tx1">
                            <a:lumMod val="95000"/>
                            <a:lumOff val="5000"/>
                          </a:schemeClr>
                        </a:solidFill>
                      </a:endParaRPr>
                    </a:p>
                  </a:txBody>
                  <a:tcPr/>
                </a:tc>
                <a:tc>
                  <a:txBody>
                    <a:bodyPr/>
                    <a:lstStyle/>
                    <a:p>
                      <a:r>
                        <a:rPr lang="en-ZA" dirty="0" smtClean="0"/>
                        <a:t>5 832 923,49</a:t>
                      </a:r>
                      <a:endParaRPr lang="en-ZA" dirty="0">
                        <a:solidFill>
                          <a:schemeClr val="tx1">
                            <a:lumMod val="95000"/>
                            <a:lumOff val="5000"/>
                          </a:schemeClr>
                        </a:solidFill>
                      </a:endParaRPr>
                    </a:p>
                  </a:txBody>
                  <a:tcPr/>
                </a:tc>
                <a:tc>
                  <a:txBody>
                    <a:bodyPr/>
                    <a:lstStyle/>
                    <a:p>
                      <a:r>
                        <a:rPr lang="en-ZA" dirty="0" smtClean="0"/>
                        <a:t>4 010 443,12</a:t>
                      </a:r>
                      <a:endParaRPr lang="en-ZA" dirty="0">
                        <a:solidFill>
                          <a:schemeClr val="tx1">
                            <a:lumMod val="95000"/>
                            <a:lumOff val="5000"/>
                          </a:schemeClr>
                        </a:solidFill>
                      </a:endParaRPr>
                    </a:p>
                  </a:txBody>
                  <a:tcPr/>
                </a:tc>
                <a:tc>
                  <a:txBody>
                    <a:bodyPr/>
                    <a:lstStyle/>
                    <a:p>
                      <a:r>
                        <a:rPr lang="en-ZA" dirty="0" smtClean="0"/>
                        <a:t>12 871 633,39</a:t>
                      </a:r>
                      <a:endParaRPr lang="en-ZA" dirty="0">
                        <a:solidFill>
                          <a:schemeClr val="tx1">
                            <a:lumMod val="95000"/>
                            <a:lumOff val="5000"/>
                          </a:schemeClr>
                        </a:solidFill>
                      </a:endParaRPr>
                    </a:p>
                  </a:txBody>
                  <a:tcPr/>
                </a:tc>
                <a:extLst>
                  <a:ext uri="{0D108BD9-81ED-4DB2-BD59-A6C34878D82A}">
                    <a16:rowId xmlns:a16="http://schemas.microsoft.com/office/drawing/2014/main" val="10001"/>
                  </a:ext>
                </a:extLst>
              </a:tr>
              <a:tr h="533400">
                <a:tc>
                  <a:txBody>
                    <a:bodyPr/>
                    <a:lstStyle/>
                    <a:p>
                      <a:r>
                        <a:rPr lang="en-ZA" dirty="0" smtClean="0"/>
                        <a:t>100%</a:t>
                      </a:r>
                      <a:endParaRPr lang="en-ZA" dirty="0">
                        <a:solidFill>
                          <a:schemeClr val="tx1">
                            <a:lumMod val="95000"/>
                            <a:lumOff val="5000"/>
                          </a:schemeClr>
                        </a:solidFill>
                      </a:endParaRPr>
                    </a:p>
                  </a:txBody>
                  <a:tcPr>
                    <a:noFill/>
                  </a:tcPr>
                </a:tc>
                <a:tc>
                  <a:txBody>
                    <a:bodyPr/>
                    <a:lstStyle/>
                    <a:p>
                      <a:r>
                        <a:rPr lang="en-ZA" dirty="0" smtClean="0"/>
                        <a:t>25%</a:t>
                      </a:r>
                      <a:endParaRPr lang="en-ZA" dirty="0">
                        <a:solidFill>
                          <a:schemeClr val="tx1">
                            <a:lumMod val="95000"/>
                            <a:lumOff val="5000"/>
                          </a:schemeClr>
                        </a:solidFill>
                      </a:endParaRPr>
                    </a:p>
                  </a:txBody>
                  <a:tcPr>
                    <a:noFill/>
                  </a:tcPr>
                </a:tc>
                <a:tc>
                  <a:txBody>
                    <a:bodyPr/>
                    <a:lstStyle/>
                    <a:p>
                      <a:r>
                        <a:rPr lang="en-ZA" dirty="0" smtClean="0"/>
                        <a:t>18%</a:t>
                      </a:r>
                      <a:endParaRPr lang="en-ZA" dirty="0">
                        <a:solidFill>
                          <a:schemeClr val="tx1">
                            <a:lumMod val="95000"/>
                            <a:lumOff val="5000"/>
                          </a:schemeClr>
                        </a:solidFill>
                      </a:endParaRPr>
                    </a:p>
                  </a:txBody>
                  <a:tcPr>
                    <a:noFill/>
                  </a:tcPr>
                </a:tc>
                <a:tc>
                  <a:txBody>
                    <a:bodyPr/>
                    <a:lstStyle/>
                    <a:p>
                      <a:r>
                        <a:rPr lang="en-ZA" dirty="0" smtClean="0"/>
                        <a:t>57%</a:t>
                      </a:r>
                      <a:endParaRPr lang="en-ZA" dirty="0">
                        <a:solidFill>
                          <a:schemeClr val="tx1">
                            <a:lumMod val="95000"/>
                            <a:lumOff val="5000"/>
                          </a:schemeClr>
                        </a:solidFill>
                      </a:endParaRPr>
                    </a:p>
                  </a:txBody>
                  <a:tcPr>
                    <a:noFill/>
                  </a:tcPr>
                </a:tc>
                <a:extLst>
                  <a:ext uri="{0D108BD9-81ED-4DB2-BD59-A6C34878D82A}">
                    <a16:rowId xmlns:a16="http://schemas.microsoft.com/office/drawing/2014/main" val="10002"/>
                  </a:ext>
                </a:extLst>
              </a:tr>
            </a:tbl>
          </a:graphicData>
        </a:graphic>
      </p:graphicFrame>
      <p:sp>
        <p:nvSpPr>
          <p:cNvPr id="6" name="Rectangle 5"/>
          <p:cNvSpPr/>
          <p:nvPr/>
        </p:nvSpPr>
        <p:spPr>
          <a:xfrm>
            <a:off x="914399" y="4343400"/>
            <a:ext cx="7772401" cy="2031325"/>
          </a:xfrm>
          <a:prstGeom prst="rect">
            <a:avLst/>
          </a:prstGeom>
          <a:ln>
            <a:solidFill>
              <a:schemeClr val="bg1">
                <a:lumMod val="85000"/>
              </a:schemeClr>
            </a:solidFill>
          </a:ln>
        </p:spPr>
        <p:txBody>
          <a:bodyPr wrap="square">
            <a:spAutoFit/>
          </a:bodyPr>
          <a:lstStyle/>
          <a:p>
            <a:r>
              <a:rPr lang="en-ZA" b="1" u="sng" dirty="0" smtClean="0">
                <a:solidFill>
                  <a:srgbClr val="C00000"/>
                </a:solidFill>
              </a:rPr>
              <a:t>Note</a:t>
            </a:r>
            <a:r>
              <a:rPr lang="en-ZA" dirty="0" smtClean="0">
                <a:solidFill>
                  <a:srgbClr val="C00000"/>
                </a:solidFill>
              </a:rPr>
              <a:t>: (a) Total </a:t>
            </a:r>
            <a:r>
              <a:rPr lang="en-ZA" dirty="0">
                <a:solidFill>
                  <a:srgbClr val="C00000"/>
                </a:solidFill>
              </a:rPr>
              <a:t>allocation R21 339 000 +2019/20 Roll-over R1 376 000 = R22 715 </a:t>
            </a:r>
            <a:r>
              <a:rPr lang="en-ZA" dirty="0" smtClean="0">
                <a:solidFill>
                  <a:srgbClr val="C00000"/>
                </a:solidFill>
              </a:rPr>
              <a:t>000,00 (b) The amended business plan was approved in October 2020 to make up for the activities that could not be implemented during the lockdown alert levels 5, 4 and 3 in quarters 1 and 2 (c) Closing and re-opening of schools during the 2020/2021 affected activities that </a:t>
            </a:r>
            <a:r>
              <a:rPr lang="en-ZA" dirty="0">
                <a:solidFill>
                  <a:srgbClr val="C00000"/>
                </a:solidFill>
              </a:rPr>
              <a:t>targets learners, School Management Team, School Based Support Team </a:t>
            </a:r>
            <a:r>
              <a:rPr lang="en-ZA" dirty="0" smtClean="0">
                <a:solidFill>
                  <a:srgbClr val="C00000"/>
                </a:solidFill>
              </a:rPr>
              <a:t>and teachers </a:t>
            </a:r>
            <a:endParaRPr lang="en-US" dirty="0">
              <a:solidFill>
                <a:srgbClr val="C00000"/>
              </a:solidFill>
            </a:endParaRPr>
          </a:p>
        </p:txBody>
      </p:sp>
    </p:spTree>
    <p:extLst>
      <p:ext uri="{BB962C8B-B14F-4D97-AF65-F5344CB8AC3E}">
        <p14:creationId xmlns:p14="http://schemas.microsoft.com/office/powerpoint/2010/main" val="41466421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152400"/>
            <a:ext cx="5029200" cy="1143000"/>
          </a:xfrm>
        </p:spPr>
        <p:txBody>
          <a:bodyPr/>
          <a:lstStyle/>
          <a:p>
            <a:r>
              <a:rPr lang="en-US" sz="3200" b="1" dirty="0" smtClean="0"/>
              <a:t>Q4 Expenditure Breakdown</a:t>
            </a:r>
            <a:endParaRPr lang="en-US" sz="3200" b="1" dirty="0"/>
          </a:p>
        </p:txBody>
      </p:sp>
      <p:sp>
        <p:nvSpPr>
          <p:cNvPr id="4" name="Slide Number Placeholder 3"/>
          <p:cNvSpPr>
            <a:spLocks noGrp="1"/>
          </p:cNvSpPr>
          <p:nvPr>
            <p:ph type="sldNum" sz="quarter" idx="12"/>
          </p:nvPr>
        </p:nvSpPr>
        <p:spPr/>
        <p:txBody>
          <a:bodyPr/>
          <a:lstStyle/>
          <a:p>
            <a:fld id="{96955813-AF97-44A0-83F4-B4B3DA85A754}" type="slidenum">
              <a:rPr lang="en-US" altLang="en-US" smtClean="0"/>
              <a:pPr/>
              <a:t>17</a:t>
            </a:fld>
            <a:endParaRPr lang="en-US" altLang="en-US"/>
          </a:p>
        </p:txBody>
      </p:sp>
      <p:graphicFrame>
        <p:nvGraphicFramePr>
          <p:cNvPr id="5" name="Table 4"/>
          <p:cNvGraphicFramePr>
            <a:graphicFrameLocks noGrp="1"/>
          </p:cNvGraphicFramePr>
          <p:nvPr>
            <p:extLst>
              <p:ext uri="{D42A27DB-BD31-4B8C-83A1-F6EECF244321}">
                <p14:modId xmlns:p14="http://schemas.microsoft.com/office/powerpoint/2010/main" val="79994307"/>
              </p:ext>
            </p:extLst>
          </p:nvPr>
        </p:nvGraphicFramePr>
        <p:xfrm>
          <a:off x="838200" y="1752600"/>
          <a:ext cx="8153400" cy="2560320"/>
        </p:xfrm>
        <a:graphic>
          <a:graphicData uri="http://schemas.openxmlformats.org/drawingml/2006/table">
            <a:tbl>
              <a:tblPr firstRow="1" bandRow="1">
                <a:tableStyleId>{5940675A-B579-460E-94D1-54222C63F5DA}</a:tableStyleId>
              </a:tblPr>
              <a:tblGrid>
                <a:gridCol w="2209800">
                  <a:extLst>
                    <a:ext uri="{9D8B030D-6E8A-4147-A177-3AD203B41FA5}">
                      <a16:colId xmlns:a16="http://schemas.microsoft.com/office/drawing/2014/main" val="20000"/>
                    </a:ext>
                  </a:extLst>
                </a:gridCol>
                <a:gridCol w="2102094">
                  <a:extLst>
                    <a:ext uri="{9D8B030D-6E8A-4147-A177-3AD203B41FA5}">
                      <a16:colId xmlns:a16="http://schemas.microsoft.com/office/drawing/2014/main" val="20001"/>
                    </a:ext>
                  </a:extLst>
                </a:gridCol>
                <a:gridCol w="2116748">
                  <a:extLst>
                    <a:ext uri="{9D8B030D-6E8A-4147-A177-3AD203B41FA5}">
                      <a16:colId xmlns:a16="http://schemas.microsoft.com/office/drawing/2014/main" val="20002"/>
                    </a:ext>
                  </a:extLst>
                </a:gridCol>
                <a:gridCol w="1724758">
                  <a:extLst>
                    <a:ext uri="{9D8B030D-6E8A-4147-A177-3AD203B41FA5}">
                      <a16:colId xmlns:a16="http://schemas.microsoft.com/office/drawing/2014/main" val="20003"/>
                    </a:ext>
                  </a:extLst>
                </a:gridCol>
              </a:tblGrid>
              <a:tr h="995680">
                <a:tc>
                  <a:txBody>
                    <a:bodyPr/>
                    <a:lstStyle/>
                    <a:p>
                      <a:r>
                        <a:rPr lang="en-ZA" sz="2000" b="1" dirty="0" smtClean="0"/>
                        <a:t>ALLOCATION</a:t>
                      </a:r>
                      <a:endParaRPr lang="en-ZA" sz="2000" b="1" dirty="0"/>
                    </a:p>
                  </a:txBody>
                  <a:tcPr>
                    <a:solidFill>
                      <a:schemeClr val="bg1">
                        <a:lumMod val="95000"/>
                      </a:schemeClr>
                    </a:solidFill>
                  </a:tcPr>
                </a:tc>
                <a:tc>
                  <a:txBody>
                    <a:bodyPr/>
                    <a:lstStyle/>
                    <a:p>
                      <a:r>
                        <a:rPr lang="en-ZA" sz="2000" b="1" baseline="0" dirty="0" smtClean="0"/>
                        <a:t>JANUARY-MARCH EXPENDITURE</a:t>
                      </a:r>
                      <a:endParaRPr lang="en-ZA" sz="2000" b="1" dirty="0"/>
                    </a:p>
                  </a:txBody>
                  <a:tcPr>
                    <a:solidFill>
                      <a:schemeClr val="bg1">
                        <a:lumMod val="95000"/>
                      </a:schemeClr>
                    </a:solidFill>
                  </a:tcPr>
                </a:tc>
                <a:tc>
                  <a:txBody>
                    <a:bodyPr/>
                    <a:lstStyle/>
                    <a:p>
                      <a:r>
                        <a:rPr lang="en-ZA" sz="2000" b="1" dirty="0" smtClean="0"/>
                        <a:t>COMMITMENT </a:t>
                      </a:r>
                      <a:endParaRPr lang="en-ZA" sz="2000" b="1" dirty="0"/>
                    </a:p>
                  </a:txBody>
                  <a:tcPr>
                    <a:solidFill>
                      <a:schemeClr val="bg1">
                        <a:lumMod val="95000"/>
                      </a:schemeClr>
                    </a:solidFill>
                  </a:tcPr>
                </a:tc>
                <a:tc>
                  <a:txBody>
                    <a:bodyPr/>
                    <a:lstStyle/>
                    <a:p>
                      <a:r>
                        <a:rPr lang="en-ZA" sz="2000" b="1" dirty="0" smtClean="0"/>
                        <a:t>AVAILABLE BUDGET</a:t>
                      </a:r>
                      <a:endParaRPr lang="en-ZA" sz="2000" b="1" dirty="0"/>
                    </a:p>
                  </a:txBody>
                  <a:tcPr>
                    <a:solidFill>
                      <a:schemeClr val="bg1">
                        <a:lumMod val="95000"/>
                      </a:schemeClr>
                    </a:solidFill>
                  </a:tcPr>
                </a:tc>
                <a:extLst>
                  <a:ext uri="{0D108BD9-81ED-4DB2-BD59-A6C34878D82A}">
                    <a16:rowId xmlns:a16="http://schemas.microsoft.com/office/drawing/2014/main" val="10000"/>
                  </a:ext>
                </a:extLst>
              </a:tr>
              <a:tr h="568960">
                <a:tc>
                  <a:txBody>
                    <a:bodyPr/>
                    <a:lstStyle/>
                    <a:p>
                      <a:r>
                        <a:rPr lang="en-ZA" dirty="0" smtClean="0"/>
                        <a:t>22 715 000</a:t>
                      </a:r>
                    </a:p>
                    <a:p>
                      <a:r>
                        <a:rPr lang="en-ZA" dirty="0" smtClean="0"/>
                        <a:t>Inclusive of roll-over</a:t>
                      </a:r>
                      <a:endParaRPr lang="en-ZA" dirty="0"/>
                    </a:p>
                  </a:txBody>
                  <a:tcPr/>
                </a:tc>
                <a:tc>
                  <a:txBody>
                    <a:bodyPr/>
                    <a:lstStyle/>
                    <a:p>
                      <a:r>
                        <a:rPr lang="en-ZA" dirty="0" smtClean="0"/>
                        <a:t>14 136 819.55</a:t>
                      </a:r>
                    </a:p>
                    <a:p>
                      <a:r>
                        <a:rPr lang="en-ZA" dirty="0" smtClean="0"/>
                        <a:t>As per BAS report 31 March 2021</a:t>
                      </a:r>
                      <a:endParaRPr lang="en-ZA" dirty="0"/>
                    </a:p>
                  </a:txBody>
                  <a:tcPr/>
                </a:tc>
                <a:tc>
                  <a:txBody>
                    <a:bodyPr/>
                    <a:lstStyle/>
                    <a:p>
                      <a:r>
                        <a:rPr lang="en-ZA" dirty="0" smtClean="0"/>
                        <a:t>2 657 604,22</a:t>
                      </a:r>
                      <a:endParaRPr lang="en-ZA" dirty="0"/>
                    </a:p>
                  </a:txBody>
                  <a:tcPr/>
                </a:tc>
                <a:tc>
                  <a:txBody>
                    <a:bodyPr/>
                    <a:lstStyle/>
                    <a:p>
                      <a:r>
                        <a:rPr lang="en-ZA" dirty="0" smtClean="0"/>
                        <a:t>5 920 576,23</a:t>
                      </a:r>
                      <a:endParaRPr lang="en-ZA" dirty="0"/>
                    </a:p>
                  </a:txBody>
                  <a:tcPr/>
                </a:tc>
                <a:extLst>
                  <a:ext uri="{0D108BD9-81ED-4DB2-BD59-A6C34878D82A}">
                    <a16:rowId xmlns:a16="http://schemas.microsoft.com/office/drawing/2014/main" val="10001"/>
                  </a:ext>
                </a:extLst>
              </a:tr>
              <a:tr h="568960">
                <a:tc>
                  <a:txBody>
                    <a:bodyPr/>
                    <a:lstStyle/>
                    <a:p>
                      <a:r>
                        <a:rPr lang="en-ZA" dirty="0" smtClean="0"/>
                        <a:t>100%</a:t>
                      </a:r>
                      <a:endParaRPr lang="en-ZA" dirty="0"/>
                    </a:p>
                  </a:txBody>
                  <a:tcPr>
                    <a:noFill/>
                  </a:tcPr>
                </a:tc>
                <a:tc>
                  <a:txBody>
                    <a:bodyPr/>
                    <a:lstStyle/>
                    <a:p>
                      <a:r>
                        <a:rPr lang="en-ZA" dirty="0" smtClean="0"/>
                        <a:t>62.2% (inclusive of roll-over)</a:t>
                      </a:r>
                      <a:endParaRPr lang="en-ZA" dirty="0"/>
                    </a:p>
                  </a:txBody>
                  <a:tcPr>
                    <a:noFill/>
                  </a:tcPr>
                </a:tc>
                <a:tc>
                  <a:txBody>
                    <a:bodyPr/>
                    <a:lstStyle/>
                    <a:p>
                      <a:r>
                        <a:rPr lang="en-ZA" dirty="0" smtClean="0"/>
                        <a:t>11.7%</a:t>
                      </a:r>
                      <a:endParaRPr lang="en-ZA" dirty="0"/>
                    </a:p>
                  </a:txBody>
                  <a:tcPr>
                    <a:noFill/>
                  </a:tcPr>
                </a:tc>
                <a:tc>
                  <a:txBody>
                    <a:bodyPr/>
                    <a:lstStyle/>
                    <a:p>
                      <a:r>
                        <a:rPr lang="en-ZA" dirty="0" smtClean="0"/>
                        <a:t>26.1%</a:t>
                      </a:r>
                      <a:endParaRPr lang="en-ZA" dirty="0"/>
                    </a:p>
                  </a:txBody>
                  <a:tcPr>
                    <a:noFill/>
                  </a:tcPr>
                </a:tc>
                <a:extLst>
                  <a:ext uri="{0D108BD9-81ED-4DB2-BD59-A6C34878D82A}">
                    <a16:rowId xmlns:a16="http://schemas.microsoft.com/office/drawing/2014/main" val="10002"/>
                  </a:ext>
                </a:extLst>
              </a:tr>
            </a:tbl>
          </a:graphicData>
        </a:graphic>
      </p:graphicFrame>
      <p:sp>
        <p:nvSpPr>
          <p:cNvPr id="6" name="TextBox 5"/>
          <p:cNvSpPr txBox="1"/>
          <p:nvPr/>
        </p:nvSpPr>
        <p:spPr>
          <a:xfrm>
            <a:off x="1219200" y="4439239"/>
            <a:ext cx="7391400" cy="1754326"/>
          </a:xfrm>
          <a:prstGeom prst="rect">
            <a:avLst/>
          </a:prstGeom>
          <a:noFill/>
          <a:ln>
            <a:solidFill>
              <a:schemeClr val="bg1">
                <a:lumMod val="85000"/>
              </a:schemeClr>
            </a:solidFill>
          </a:ln>
        </p:spPr>
        <p:txBody>
          <a:bodyPr wrap="square" rtlCol="0">
            <a:spAutoFit/>
          </a:bodyPr>
          <a:lstStyle/>
          <a:p>
            <a:r>
              <a:rPr lang="en-US" b="1" u="sng" dirty="0" smtClean="0">
                <a:solidFill>
                  <a:srgbClr val="C00000"/>
                </a:solidFill>
              </a:rPr>
              <a:t>Note</a:t>
            </a:r>
            <a:r>
              <a:rPr lang="en-US" dirty="0" smtClean="0">
                <a:solidFill>
                  <a:srgbClr val="C00000"/>
                </a:solidFill>
              </a:rPr>
              <a:t>: (a) The wrong debiting of two officials salaries (at DCES level) was corrected in the fourth quarter (b) All five posts could not be filled due to late approval and delayed recruitment process that was finalised at the end of the financial year (c) </a:t>
            </a:r>
            <a:r>
              <a:rPr lang="en-ZA" dirty="0" smtClean="0">
                <a:solidFill>
                  <a:srgbClr val="C00000"/>
                </a:solidFill>
              </a:rPr>
              <a:t>Closing </a:t>
            </a:r>
            <a:r>
              <a:rPr lang="en-ZA" dirty="0">
                <a:solidFill>
                  <a:srgbClr val="C00000"/>
                </a:solidFill>
              </a:rPr>
              <a:t>and re-opening of schools during the 2020/2021 affected activities that targets learners, School Management Team, School Based Support Team and teachers </a:t>
            </a:r>
            <a:endParaRPr lang="en-US" dirty="0">
              <a:solidFill>
                <a:srgbClr val="C00000"/>
              </a:solidFill>
            </a:endParaRPr>
          </a:p>
        </p:txBody>
      </p:sp>
    </p:spTree>
    <p:extLst>
      <p:ext uri="{BB962C8B-B14F-4D97-AF65-F5344CB8AC3E}">
        <p14:creationId xmlns:p14="http://schemas.microsoft.com/office/powerpoint/2010/main" val="4173920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86263" y="152400"/>
            <a:ext cx="5257800" cy="1143000"/>
          </a:xfrm>
        </p:spPr>
        <p:txBody>
          <a:bodyPr/>
          <a:lstStyle/>
          <a:p>
            <a:r>
              <a:rPr lang="en-US" sz="3200" b="1" dirty="0"/>
              <a:t>Reasons for under </a:t>
            </a:r>
            <a:r>
              <a:rPr lang="en-US" sz="3200" b="1" dirty="0" smtClean="0"/>
              <a:t>expenditure in 2020/21</a:t>
            </a:r>
            <a:endParaRPr lang="en-US" sz="3200" b="1" dirty="0"/>
          </a:p>
        </p:txBody>
      </p:sp>
      <p:sp>
        <p:nvSpPr>
          <p:cNvPr id="3" name="Content Placeholder 2"/>
          <p:cNvSpPr>
            <a:spLocks noGrp="1"/>
          </p:cNvSpPr>
          <p:nvPr>
            <p:ph idx="1"/>
          </p:nvPr>
        </p:nvSpPr>
        <p:spPr/>
        <p:txBody>
          <a:bodyPr/>
          <a:lstStyle/>
          <a:p>
            <a:r>
              <a:rPr lang="en-US" sz="1800" dirty="0"/>
              <a:t>Underspending was caused by the delay of activities due to National Lockdown and COVID 19 Regulations &amp; Protocol for support and management at </a:t>
            </a:r>
            <a:r>
              <a:rPr lang="en-US" sz="1800" dirty="0" smtClean="0"/>
              <a:t>schools, hence trainings and advocacies were affected.</a:t>
            </a:r>
            <a:endParaRPr lang="en-US" sz="1800" dirty="0"/>
          </a:p>
          <a:p>
            <a:r>
              <a:rPr lang="en-US" sz="1800" dirty="0"/>
              <a:t>Procurement processes were slow, leading to delay in issuing of purchase orders while most activities were overtaken by scheduled activity dates.</a:t>
            </a:r>
          </a:p>
          <a:p>
            <a:r>
              <a:rPr lang="en-US" sz="1800" dirty="0" smtClean="0"/>
              <a:t>Salaries of 2 District based HIV &amp; AIDS Life Skills officials (2 X DCES) were debited from the Voted funds instead of the Conditional Grant, but the matter was corrected during the fourth quarter.</a:t>
            </a:r>
          </a:p>
          <a:p>
            <a:r>
              <a:rPr lang="en-US" sz="1800" dirty="0" smtClean="0"/>
              <a:t>Non completion of filling of  4 new posts(1 CES &amp; 3 DCES’s) budgeted from September 2020 but the recruitment process could on only be finalized in March 2021 and 3 DCESs employees assumed duty from beginning of May 2021. </a:t>
            </a:r>
          </a:p>
          <a:p>
            <a:r>
              <a:rPr lang="en-US" sz="1800" dirty="0" smtClean="0"/>
              <a:t>Delayed </a:t>
            </a:r>
            <a:r>
              <a:rPr lang="en-US" sz="1800" dirty="0"/>
              <a:t>interviews processes for 10 District based and 20 school based </a:t>
            </a:r>
            <a:r>
              <a:rPr lang="en-US" sz="1800" dirty="0" smtClean="0"/>
              <a:t>Learner Support Agents (LSAs) </a:t>
            </a:r>
            <a:r>
              <a:rPr lang="en-US" sz="1800" dirty="0"/>
              <a:t>posts budgeted from August and October 2021, respectively, due to </a:t>
            </a:r>
            <a:r>
              <a:rPr lang="en-US" sz="1800" dirty="0" smtClean="0"/>
              <a:t>Covid-19 </a:t>
            </a:r>
            <a:r>
              <a:rPr lang="en-US" sz="1800" dirty="0"/>
              <a:t>led </a:t>
            </a:r>
            <a:r>
              <a:rPr lang="en-US" sz="1800" dirty="0" smtClean="0"/>
              <a:t>to some funds not to be spent.</a:t>
            </a:r>
            <a:endParaRPr lang="en-US" sz="1800" dirty="0"/>
          </a:p>
        </p:txBody>
      </p:sp>
      <p:sp>
        <p:nvSpPr>
          <p:cNvPr id="4" name="Slide Number Placeholder 3"/>
          <p:cNvSpPr>
            <a:spLocks noGrp="1"/>
          </p:cNvSpPr>
          <p:nvPr>
            <p:ph type="sldNum" sz="quarter" idx="12"/>
          </p:nvPr>
        </p:nvSpPr>
        <p:spPr/>
        <p:txBody>
          <a:bodyPr/>
          <a:lstStyle/>
          <a:p>
            <a:fld id="{96955813-AF97-44A0-83F4-B4B3DA85A754}" type="slidenum">
              <a:rPr lang="en-US" altLang="en-US" smtClean="0"/>
              <a:pPr/>
              <a:t>18</a:t>
            </a:fld>
            <a:endParaRPr lang="en-US" altLang="en-US"/>
          </a:p>
        </p:txBody>
      </p:sp>
    </p:spTree>
    <p:extLst>
      <p:ext uri="{BB962C8B-B14F-4D97-AF65-F5344CB8AC3E}">
        <p14:creationId xmlns:p14="http://schemas.microsoft.com/office/powerpoint/2010/main" val="3873554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381000"/>
            <a:ext cx="4800600" cy="819150"/>
          </a:xfrm>
          <a:ln>
            <a:solidFill>
              <a:schemeClr val="accent1"/>
            </a:solidFill>
          </a:ln>
        </p:spPr>
        <p:txBody>
          <a:bodyPr/>
          <a:lstStyle/>
          <a:p>
            <a:r>
              <a:rPr lang="en-US" sz="3200" b="1" dirty="0" smtClean="0"/>
              <a:t>2021/2022 HIV/AIDS Expenditure</a:t>
            </a:r>
            <a:endParaRPr lang="en-US" sz="3200" b="1" dirty="0"/>
          </a:p>
        </p:txBody>
      </p:sp>
      <p:sp>
        <p:nvSpPr>
          <p:cNvPr id="3" name="Content Placeholder 2"/>
          <p:cNvSpPr>
            <a:spLocks noGrp="1"/>
          </p:cNvSpPr>
          <p:nvPr>
            <p:ph idx="1"/>
          </p:nvPr>
        </p:nvSpPr>
        <p:spPr>
          <a:xfrm>
            <a:off x="457200" y="1447800"/>
            <a:ext cx="8229600" cy="4876800"/>
          </a:xfrm>
          <a:ln>
            <a:solidFill>
              <a:schemeClr val="accent1"/>
            </a:solidFill>
          </a:ln>
        </p:spPr>
        <p:txBody>
          <a:bodyPr/>
          <a:lstStyle/>
          <a:p>
            <a:r>
              <a:rPr lang="en-US" sz="1900" dirty="0" smtClean="0"/>
              <a:t>Total allocation for HIV AIDS is R26 552 000.  The first tranche of R2 655 200 was transferred by DBE to Limpopo. </a:t>
            </a:r>
          </a:p>
          <a:p>
            <a:r>
              <a:rPr lang="en-US" sz="1900" dirty="0" smtClean="0"/>
              <a:t>R5 395 172,56 (203% of the first tranche received) has been spent in Q1.  R1 010 761 has been committed.  </a:t>
            </a:r>
          </a:p>
          <a:p>
            <a:r>
              <a:rPr lang="en-US" sz="1900" dirty="0" smtClean="0"/>
              <a:t>Over expenditure was due to the accrual of R2 363 000. The rollover was approved. Expenditure from April to July 2021 is 24,26%.</a:t>
            </a:r>
          </a:p>
          <a:p>
            <a:r>
              <a:rPr lang="en-US" sz="1900" dirty="0" smtClean="0"/>
              <a:t>The planned trainings during July school vacation could not be realized due to Ciovid-19 level 4 restrictions.</a:t>
            </a:r>
          </a:p>
          <a:p>
            <a:r>
              <a:rPr lang="en-US" sz="1900" dirty="0" smtClean="0"/>
              <a:t>Mitigation strategies to be used in quarters 2- 4 are: weekend training sessions for teachers, SBSTs, Learner support agents, Learners and SMTs; SGBs will be trained during office hours, materials for learners to protect themselves from HIV/AIDS and TB infections, SABC talk-shows.</a:t>
            </a:r>
          </a:p>
          <a:p>
            <a:r>
              <a:rPr lang="en-US" sz="1900" dirty="0" smtClean="0"/>
              <a:t>Deviation for April 2021 salaries for five employees (one CES, three DCESs and one admin clerk) will be requested and use it for goods and services.  </a:t>
            </a:r>
            <a:endParaRPr lang="en-US" sz="1900" dirty="0"/>
          </a:p>
        </p:txBody>
      </p:sp>
      <p:sp>
        <p:nvSpPr>
          <p:cNvPr id="4" name="Slide Number Placeholder 3"/>
          <p:cNvSpPr>
            <a:spLocks noGrp="1"/>
          </p:cNvSpPr>
          <p:nvPr>
            <p:ph type="sldNum" sz="quarter" idx="12"/>
          </p:nvPr>
        </p:nvSpPr>
        <p:spPr/>
        <p:txBody>
          <a:bodyPr/>
          <a:lstStyle/>
          <a:p>
            <a:fld id="{96955813-AF97-44A0-83F4-B4B3DA85A754}" type="slidenum">
              <a:rPr lang="en-US" altLang="en-US" smtClean="0"/>
              <a:pPr/>
              <a:t>19</a:t>
            </a:fld>
            <a:endParaRPr lang="en-US" altLang="en-US"/>
          </a:p>
        </p:txBody>
      </p:sp>
    </p:spTree>
    <p:extLst>
      <p:ext uri="{BB962C8B-B14F-4D97-AF65-F5344CB8AC3E}">
        <p14:creationId xmlns:p14="http://schemas.microsoft.com/office/powerpoint/2010/main" val="3715220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362200"/>
            <a:ext cx="6477000" cy="1600200"/>
          </a:xfrm>
          <a:ln>
            <a:solidFill>
              <a:srgbClr val="0070C0"/>
            </a:solidFill>
          </a:ln>
        </p:spPr>
        <p:txBody>
          <a:bodyPr/>
          <a:lstStyle/>
          <a:p>
            <a:r>
              <a:rPr lang="en-US" b="1" dirty="0" smtClean="0"/>
              <a:t>Status report of LSPID Conditional Grant</a:t>
            </a:r>
            <a:endParaRPr lang="en-US" b="1" dirty="0"/>
          </a:p>
        </p:txBody>
      </p:sp>
      <p:sp>
        <p:nvSpPr>
          <p:cNvPr id="4" name="Slide Number Placeholder 3"/>
          <p:cNvSpPr>
            <a:spLocks noGrp="1"/>
          </p:cNvSpPr>
          <p:nvPr>
            <p:ph type="sldNum" sz="quarter" idx="12"/>
          </p:nvPr>
        </p:nvSpPr>
        <p:spPr/>
        <p:txBody>
          <a:bodyPr/>
          <a:lstStyle/>
          <a:p>
            <a:fld id="{96955813-AF97-44A0-83F4-B4B3DA85A754}" type="slidenum">
              <a:rPr lang="en-US" altLang="en-US" smtClean="0">
                <a:solidFill>
                  <a:srgbClr val="000000"/>
                </a:solidFill>
              </a:rPr>
              <a:pPr/>
              <a:t>2</a:t>
            </a:fld>
            <a:endParaRPr lang="en-US" altLang="en-US">
              <a:solidFill>
                <a:srgbClr val="000000"/>
              </a:solidFill>
            </a:endParaRPr>
          </a:p>
        </p:txBody>
      </p:sp>
    </p:spTree>
    <p:extLst>
      <p:ext uri="{BB962C8B-B14F-4D97-AF65-F5344CB8AC3E}">
        <p14:creationId xmlns:p14="http://schemas.microsoft.com/office/powerpoint/2010/main" val="25659069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24200" y="152400"/>
            <a:ext cx="4191000" cy="1143000"/>
          </a:xfrm>
        </p:spPr>
        <p:txBody>
          <a:bodyPr/>
          <a:lstStyle/>
          <a:p>
            <a:r>
              <a:rPr lang="en-US" sz="2800" b="1" dirty="0" smtClean="0"/>
              <a:t>INTERVENTIONS</a:t>
            </a:r>
            <a:br>
              <a:rPr lang="en-US" sz="2800" b="1" dirty="0" smtClean="0"/>
            </a:br>
            <a:r>
              <a:rPr lang="en-US" sz="2800" b="1" dirty="0" smtClean="0"/>
              <a:t>IMPLEMENTED IN 2021/22</a:t>
            </a:r>
            <a:endParaRPr lang="en-US" sz="2800" b="1" dirty="0"/>
          </a:p>
        </p:txBody>
      </p:sp>
      <p:sp>
        <p:nvSpPr>
          <p:cNvPr id="3" name="Content Placeholder 2"/>
          <p:cNvSpPr>
            <a:spLocks noGrp="1"/>
          </p:cNvSpPr>
          <p:nvPr>
            <p:ph idx="1"/>
          </p:nvPr>
        </p:nvSpPr>
        <p:spPr>
          <a:xfrm>
            <a:off x="914400" y="1600200"/>
            <a:ext cx="7772400" cy="4525963"/>
          </a:xfrm>
        </p:spPr>
        <p:txBody>
          <a:bodyPr/>
          <a:lstStyle/>
          <a:p>
            <a:r>
              <a:rPr lang="en-US" sz="2500" dirty="0" smtClean="0"/>
              <a:t>The Department has approved the use of one service provider to give services for items such as: rental and hiring of training venues and transport, sound system, stage, chairs, catering, etc. </a:t>
            </a:r>
            <a:endParaRPr lang="en-US" sz="2500" dirty="0"/>
          </a:p>
          <a:p>
            <a:r>
              <a:rPr lang="en-US" sz="2500" dirty="0" smtClean="0"/>
              <a:t>Provincial Treasury appointed travel agents, wherein the Department was allocated one.</a:t>
            </a:r>
          </a:p>
          <a:p>
            <a:r>
              <a:rPr lang="en-US" sz="2500" dirty="0" smtClean="0"/>
              <a:t>The appointment of 3 DCESs in the three districts shall improved coordination and trainings planned.</a:t>
            </a:r>
          </a:p>
          <a:p>
            <a:r>
              <a:rPr lang="en-US" sz="2500" dirty="0" smtClean="0"/>
              <a:t>The Project managers of conditional grants are having monthly meetings with the CFO to report on performance and develop mitigation strategies.</a:t>
            </a:r>
            <a:endParaRPr lang="en-US" sz="2500" dirty="0"/>
          </a:p>
        </p:txBody>
      </p:sp>
      <p:sp>
        <p:nvSpPr>
          <p:cNvPr id="4" name="Slide Number Placeholder 3"/>
          <p:cNvSpPr>
            <a:spLocks noGrp="1"/>
          </p:cNvSpPr>
          <p:nvPr>
            <p:ph type="sldNum" sz="quarter" idx="12"/>
          </p:nvPr>
        </p:nvSpPr>
        <p:spPr/>
        <p:txBody>
          <a:bodyPr/>
          <a:lstStyle/>
          <a:p>
            <a:fld id="{96955813-AF97-44A0-83F4-B4B3DA85A754}" type="slidenum">
              <a:rPr lang="en-US" altLang="en-US" smtClean="0"/>
              <a:pPr/>
              <a:t>20</a:t>
            </a:fld>
            <a:endParaRPr lang="en-US" altLang="en-US"/>
          </a:p>
        </p:txBody>
      </p:sp>
    </p:spTree>
    <p:extLst>
      <p:ext uri="{BB962C8B-B14F-4D97-AF65-F5344CB8AC3E}">
        <p14:creationId xmlns:p14="http://schemas.microsoft.com/office/powerpoint/2010/main" val="17574074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8F9B0EA9-54DD-4FE9-97BA-B67DE7E8A91F}"/>
              </a:ext>
            </a:extLst>
          </p:cNvPr>
          <p:cNvSpPr>
            <a:spLocks noGrp="1"/>
          </p:cNvSpPr>
          <p:nvPr>
            <p:ph type="title"/>
          </p:nvPr>
        </p:nvSpPr>
        <p:spPr>
          <a:xfrm>
            <a:off x="3429000" y="152400"/>
            <a:ext cx="2971800" cy="1143000"/>
          </a:xfrm>
          <a:ln>
            <a:solidFill>
              <a:srgbClr val="0070C0"/>
            </a:solidFill>
          </a:ln>
        </p:spPr>
        <p:txBody>
          <a:bodyPr/>
          <a:lstStyle/>
          <a:p>
            <a:r>
              <a:rPr lang="en-ZA" altLang="en-US" b="1" dirty="0"/>
              <a:t>The End!</a:t>
            </a:r>
            <a:endParaRPr lang="en-US" altLang="en-US" b="1" dirty="0"/>
          </a:p>
        </p:txBody>
      </p:sp>
      <p:sp>
        <p:nvSpPr>
          <p:cNvPr id="13315" name="Content Placeholder 2">
            <a:extLst>
              <a:ext uri="{FF2B5EF4-FFF2-40B4-BE49-F238E27FC236}">
                <a16:creationId xmlns:a16="http://schemas.microsoft.com/office/drawing/2014/main" id="{D8593E62-C198-401D-B479-4A7534840CCE}"/>
              </a:ext>
            </a:extLst>
          </p:cNvPr>
          <p:cNvSpPr>
            <a:spLocks noGrp="1"/>
          </p:cNvSpPr>
          <p:nvPr>
            <p:ph idx="1"/>
          </p:nvPr>
        </p:nvSpPr>
        <p:spPr>
          <a:xfrm>
            <a:off x="304800" y="1600200"/>
            <a:ext cx="8686800" cy="4525963"/>
          </a:xfrm>
        </p:spPr>
        <p:txBody>
          <a:bodyPr/>
          <a:lstStyle/>
          <a:p>
            <a:pPr marL="0" indent="0" algn="ctr">
              <a:buFontTx/>
              <a:buNone/>
            </a:pPr>
            <a:endParaRPr lang="en-ZA" altLang="en-US"/>
          </a:p>
          <a:p>
            <a:pPr marL="0" indent="0" algn="ctr">
              <a:buFontTx/>
              <a:buNone/>
            </a:pPr>
            <a:endParaRPr lang="en-ZA" altLang="en-US"/>
          </a:p>
          <a:p>
            <a:pPr marL="0" indent="0">
              <a:buFontTx/>
              <a:buNone/>
            </a:pPr>
            <a:endParaRPr lang="en-US" altLang="en-US"/>
          </a:p>
        </p:txBody>
      </p:sp>
      <p:sp>
        <p:nvSpPr>
          <p:cNvPr id="13316" name="Slide Number Placeholder 3">
            <a:extLst>
              <a:ext uri="{FF2B5EF4-FFF2-40B4-BE49-F238E27FC236}">
                <a16:creationId xmlns:a16="http://schemas.microsoft.com/office/drawing/2014/main" id="{BFC3EE0E-36DE-4524-8D58-AB2A121AF59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EEDF845-33DE-461B-8178-AC1796A13339}" type="slidenum">
              <a:rPr lang="en-US" altLang="en-US" sz="1400"/>
              <a:pPr>
                <a:spcBef>
                  <a:spcPct val="0"/>
                </a:spcBef>
                <a:buFontTx/>
                <a:buNone/>
              </a:pPr>
              <a:t>21</a:t>
            </a:fld>
            <a:endParaRPr lang="en-US" altLang="en-US" sz="1400"/>
          </a:p>
        </p:txBody>
      </p:sp>
      <p:sp>
        <p:nvSpPr>
          <p:cNvPr id="5" name="AutoShape 4">
            <a:extLst>
              <a:ext uri="{FF2B5EF4-FFF2-40B4-BE49-F238E27FC236}">
                <a16:creationId xmlns:a16="http://schemas.microsoft.com/office/drawing/2014/main" id="{EB10E1E6-B47B-4092-BD39-F49B1E3FC30B}"/>
              </a:ext>
            </a:extLst>
          </p:cNvPr>
          <p:cNvSpPr txBox="1">
            <a:spLocks noChangeArrowheads="1"/>
          </p:cNvSpPr>
          <p:nvPr/>
        </p:nvSpPr>
        <p:spPr bwMode="auto">
          <a:xfrm>
            <a:off x="2133600" y="2209800"/>
            <a:ext cx="5638800" cy="1600200"/>
          </a:xfrm>
          <a:prstGeom prst="cloudCallout">
            <a:avLst>
              <a:gd name="adj1" fmla="val 45565"/>
              <a:gd name="adj2" fmla="val 132639"/>
            </a:avLst>
          </a:prstGeom>
          <a:solidFill>
            <a:srgbClr val="B2B2B2"/>
          </a:solidFill>
          <a:ln w="9525">
            <a:noFill/>
            <a:miter lim="800000"/>
            <a:headEnd/>
            <a:tailEnd/>
          </a:ln>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pPr eaLnBrk="1" hangingPunct="1">
              <a:defRPr/>
            </a:pPr>
            <a:r>
              <a:rPr lang="en-US" kern="0" dirty="0">
                <a:effectLst>
                  <a:outerShdw blurRad="38100" dist="38100" dir="2700000" algn="tl">
                    <a:srgbClr val="FFFFFF"/>
                  </a:outerShdw>
                </a:effectLst>
              </a:rPr>
              <a:t>Thank you!</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6629400" cy="1143000"/>
          </a:xfrm>
        </p:spPr>
        <p:txBody>
          <a:bodyPr/>
          <a:lstStyle/>
          <a:p>
            <a:r>
              <a:rPr lang="en-US" dirty="0" smtClean="0"/>
              <a:t>CONTENTS</a:t>
            </a:r>
            <a:endParaRPr lang="en-US" dirty="0"/>
          </a:p>
        </p:txBody>
      </p:sp>
      <p:sp>
        <p:nvSpPr>
          <p:cNvPr id="3" name="Content Placeholder 2"/>
          <p:cNvSpPr>
            <a:spLocks noGrp="1"/>
          </p:cNvSpPr>
          <p:nvPr>
            <p:ph idx="1"/>
          </p:nvPr>
        </p:nvSpPr>
        <p:spPr/>
        <p:txBody>
          <a:bodyPr/>
          <a:lstStyle/>
          <a:p>
            <a:r>
              <a:rPr lang="en-US" b="1" dirty="0"/>
              <a:t>Status report of LSPID Conditional </a:t>
            </a:r>
            <a:r>
              <a:rPr lang="en-US" b="1" dirty="0" smtClean="0"/>
              <a:t>Grant</a:t>
            </a:r>
          </a:p>
          <a:p>
            <a:r>
              <a:rPr lang="en-US" b="1" dirty="0"/>
              <a:t>Status report of </a:t>
            </a:r>
            <a:r>
              <a:rPr lang="en-US" b="1" dirty="0" smtClean="0"/>
              <a:t>HIV/AIDS Life Skills </a:t>
            </a:r>
            <a:r>
              <a:rPr lang="en-US" b="1" dirty="0"/>
              <a:t>Conditional Grant</a:t>
            </a:r>
          </a:p>
          <a:p>
            <a:endParaRPr lang="en-US" dirty="0"/>
          </a:p>
        </p:txBody>
      </p:sp>
      <p:sp>
        <p:nvSpPr>
          <p:cNvPr id="4" name="Slide Number Placeholder 3"/>
          <p:cNvSpPr>
            <a:spLocks noGrp="1"/>
          </p:cNvSpPr>
          <p:nvPr>
            <p:ph type="sldNum" sz="quarter" idx="12"/>
          </p:nvPr>
        </p:nvSpPr>
        <p:spPr/>
        <p:txBody>
          <a:bodyPr/>
          <a:lstStyle/>
          <a:p>
            <a:fld id="{96955813-AF97-44A0-83F4-B4B3DA85A754}" type="slidenum">
              <a:rPr lang="en-US" altLang="en-US" smtClean="0"/>
              <a:pPr/>
              <a:t>3</a:t>
            </a:fld>
            <a:endParaRPr lang="en-US" altLang="en-US"/>
          </a:p>
        </p:txBody>
      </p:sp>
    </p:spTree>
    <p:extLst>
      <p:ext uri="{BB962C8B-B14F-4D97-AF65-F5344CB8AC3E}">
        <p14:creationId xmlns:p14="http://schemas.microsoft.com/office/powerpoint/2010/main" val="484419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7010400" cy="1143000"/>
          </a:xfrm>
        </p:spPr>
        <p:txBody>
          <a:bodyPr/>
          <a:lstStyle/>
          <a:p>
            <a:r>
              <a:rPr lang="en-US" dirty="0"/>
              <a:t>PURPOSE OF </a:t>
            </a:r>
            <a:r>
              <a:rPr lang="en-US" dirty="0" smtClean="0"/>
              <a:t>LPSID GRANT</a:t>
            </a:r>
            <a:endParaRPr lang="en-ZA" dirty="0"/>
          </a:p>
        </p:txBody>
      </p:sp>
      <p:sp>
        <p:nvSpPr>
          <p:cNvPr id="3" name="Content Placeholder 2"/>
          <p:cNvSpPr>
            <a:spLocks noGrp="1"/>
          </p:cNvSpPr>
          <p:nvPr>
            <p:ph idx="1"/>
          </p:nvPr>
        </p:nvSpPr>
        <p:spPr/>
        <p:txBody>
          <a:bodyPr/>
          <a:lstStyle/>
          <a:p>
            <a:r>
              <a:rPr lang="en-US" sz="2800" b="1" dirty="0"/>
              <a:t>Purpose</a:t>
            </a:r>
            <a:r>
              <a:rPr lang="en-US" sz="2800" dirty="0"/>
              <a:t>: LSPID grant is established to provide the necessary support, resources and equipment to identified care </a:t>
            </a:r>
            <a:r>
              <a:rPr lang="en-US" sz="2800" dirty="0" err="1"/>
              <a:t>centres</a:t>
            </a:r>
            <a:r>
              <a:rPr lang="en-US" sz="2800" dirty="0"/>
              <a:t> and schools for the provision of education to children with severe to profound intellectual disabilities (SPID)</a:t>
            </a:r>
            <a:endParaRPr lang="en-ZA" sz="2800" dirty="0"/>
          </a:p>
          <a:p>
            <a:r>
              <a:rPr lang="en-US" sz="2800" b="1" dirty="0"/>
              <a:t>Outcomes</a:t>
            </a:r>
            <a:r>
              <a:rPr lang="en-US" sz="2800" dirty="0"/>
              <a:t>: Improved access to quality basic education for children with severe to profound intellectual disabilities in conditions that ensure dignity, promote self-reliance and facilitate active participation in the community.  </a:t>
            </a:r>
            <a:endParaRPr lang="en-ZA" sz="2800" dirty="0"/>
          </a:p>
        </p:txBody>
      </p:sp>
      <p:sp>
        <p:nvSpPr>
          <p:cNvPr id="4" name="Slide Number Placeholder 3"/>
          <p:cNvSpPr>
            <a:spLocks noGrp="1"/>
          </p:cNvSpPr>
          <p:nvPr>
            <p:ph type="sldNum" sz="quarter" idx="12"/>
          </p:nvPr>
        </p:nvSpPr>
        <p:spPr/>
        <p:txBody>
          <a:bodyPr/>
          <a:lstStyle/>
          <a:p>
            <a:fld id="{96955813-AF97-44A0-83F4-B4B3DA85A754}" type="slidenum">
              <a:rPr lang="en-US" altLang="en-US" smtClean="0"/>
              <a:pPr/>
              <a:t>4</a:t>
            </a:fld>
            <a:endParaRPr lang="en-US" altLang="en-US"/>
          </a:p>
        </p:txBody>
      </p:sp>
    </p:spTree>
    <p:extLst>
      <p:ext uri="{BB962C8B-B14F-4D97-AF65-F5344CB8AC3E}">
        <p14:creationId xmlns:p14="http://schemas.microsoft.com/office/powerpoint/2010/main" val="41578389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228600"/>
            <a:ext cx="5410200" cy="1143000"/>
          </a:xfrm>
          <a:ln>
            <a:solidFill>
              <a:schemeClr val="bg1">
                <a:lumMod val="85000"/>
              </a:schemeClr>
            </a:solidFill>
          </a:ln>
        </p:spPr>
        <p:txBody>
          <a:bodyPr/>
          <a:lstStyle/>
          <a:p>
            <a:r>
              <a:rPr lang="en-US" sz="3200" b="1" dirty="0" smtClean="0"/>
              <a:t>2020/2021 LPSID Q1 Expenditure Breakdown</a:t>
            </a:r>
            <a:endParaRPr lang="en-US" sz="3200" b="1" dirty="0"/>
          </a:p>
        </p:txBody>
      </p:sp>
      <p:sp>
        <p:nvSpPr>
          <p:cNvPr id="4" name="Slide Number Placeholder 3"/>
          <p:cNvSpPr>
            <a:spLocks noGrp="1"/>
          </p:cNvSpPr>
          <p:nvPr>
            <p:ph type="sldNum" sz="quarter" idx="12"/>
          </p:nvPr>
        </p:nvSpPr>
        <p:spPr/>
        <p:txBody>
          <a:bodyPr/>
          <a:lstStyle/>
          <a:p>
            <a:fld id="{96955813-AF97-44A0-83F4-B4B3DA85A754}" type="slidenum">
              <a:rPr lang="en-US" altLang="en-US" smtClean="0">
                <a:solidFill>
                  <a:srgbClr val="000000"/>
                </a:solidFill>
              </a:rPr>
              <a:pPr/>
              <a:t>5</a:t>
            </a:fld>
            <a:endParaRPr lang="en-US" altLang="en-US">
              <a:solidFill>
                <a:srgbClr val="0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4107856429"/>
              </p:ext>
            </p:extLst>
          </p:nvPr>
        </p:nvGraphicFramePr>
        <p:xfrm>
          <a:off x="1295400" y="1752600"/>
          <a:ext cx="7391400" cy="3657600"/>
        </p:xfrm>
        <a:graphic>
          <a:graphicData uri="http://schemas.openxmlformats.org/drawingml/2006/table">
            <a:tbl>
              <a:tblPr firstRow="1" firstCol="1" bandRow="1"/>
              <a:tblGrid>
                <a:gridCol w="2599174">
                  <a:extLst>
                    <a:ext uri="{9D8B030D-6E8A-4147-A177-3AD203B41FA5}">
                      <a16:colId xmlns:a16="http://schemas.microsoft.com/office/drawing/2014/main" val="20000"/>
                    </a:ext>
                  </a:extLst>
                </a:gridCol>
                <a:gridCol w="1134626">
                  <a:extLst>
                    <a:ext uri="{9D8B030D-6E8A-4147-A177-3AD203B41FA5}">
                      <a16:colId xmlns:a16="http://schemas.microsoft.com/office/drawing/2014/main" val="20001"/>
                    </a:ext>
                  </a:extLst>
                </a:gridCol>
                <a:gridCol w="1426820">
                  <a:extLst>
                    <a:ext uri="{9D8B030D-6E8A-4147-A177-3AD203B41FA5}">
                      <a16:colId xmlns:a16="http://schemas.microsoft.com/office/drawing/2014/main" val="20002"/>
                    </a:ext>
                  </a:extLst>
                </a:gridCol>
                <a:gridCol w="1011580">
                  <a:extLst>
                    <a:ext uri="{9D8B030D-6E8A-4147-A177-3AD203B41FA5}">
                      <a16:colId xmlns:a16="http://schemas.microsoft.com/office/drawing/2014/main" val="20003"/>
                    </a:ext>
                  </a:extLst>
                </a:gridCol>
                <a:gridCol w="1219200">
                  <a:extLst>
                    <a:ext uri="{9D8B030D-6E8A-4147-A177-3AD203B41FA5}">
                      <a16:colId xmlns:a16="http://schemas.microsoft.com/office/drawing/2014/main" val="20004"/>
                    </a:ext>
                  </a:extLst>
                </a:gridCol>
              </a:tblGrid>
              <a:tr h="0">
                <a:tc gridSpan="5">
                  <a:txBody>
                    <a:bodyPr/>
                    <a:lstStyle/>
                    <a:p>
                      <a:pPr marL="0" marR="0" algn="ctr">
                        <a:spcBef>
                          <a:spcPts val="0"/>
                        </a:spcBef>
                        <a:spcAft>
                          <a:spcPts val="0"/>
                        </a:spcAft>
                      </a:pPr>
                      <a:r>
                        <a:rPr lang="en-ZA" sz="2000" b="1" dirty="0">
                          <a:effectLst/>
                          <a:latin typeface="Calibri" panose="020F0502020204030204" pitchFamily="34" charset="0"/>
                          <a:ea typeface="Calibri" panose="020F0502020204030204" pitchFamily="34" charset="0"/>
                          <a:cs typeface="Times New Roman" panose="02020603050405020304" pitchFamily="18" charset="0"/>
                        </a:rPr>
                        <a:t>First Quarter : April to June 2020</a:t>
                      </a:r>
                      <a:endParaRPr lang="en-US"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0" marR="0">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2000" b="1">
                          <a:effectLst/>
                          <a:latin typeface="Calibri" panose="020F0502020204030204" pitchFamily="34" charset="0"/>
                          <a:ea typeface="Calibri" panose="020F0502020204030204" pitchFamily="34" charset="0"/>
                          <a:cs typeface="Times New Roman" panose="02020603050405020304" pitchFamily="18" charset="0"/>
                        </a:rPr>
                        <a:t>Budget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2000" b="1">
                          <a:effectLst/>
                          <a:latin typeface="Calibri" panose="020F0502020204030204" pitchFamily="34" charset="0"/>
                          <a:ea typeface="Calibri" panose="020F0502020204030204" pitchFamily="34" charset="0"/>
                          <a:cs typeface="Times New Roman" panose="02020603050405020304" pitchFamily="18" charset="0"/>
                        </a:rPr>
                        <a:t>Projection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2000" b="1">
                          <a:effectLst/>
                          <a:latin typeface="Calibri" panose="020F0502020204030204" pitchFamily="34" charset="0"/>
                          <a:ea typeface="Calibri" panose="020F0502020204030204" pitchFamily="34" charset="0"/>
                          <a:cs typeface="Times New Roman" panose="02020603050405020304" pitchFamily="18" charset="0"/>
                        </a:rPr>
                        <a:t>Expenditure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2000" b="1">
                          <a:effectLst/>
                          <a:latin typeface="Calibri" panose="020F0502020204030204" pitchFamily="34" charset="0"/>
                          <a:ea typeface="Calibri" panose="020F0502020204030204" pitchFamily="34" charset="0"/>
                          <a:cs typeface="Times New Roman" panose="02020603050405020304" pitchFamily="18" charset="0"/>
                        </a:rPr>
                        <a:t>Variance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R'000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0">
                <a:tc>
                  <a:txBody>
                    <a:bodyPr/>
                    <a:lstStyle/>
                    <a:p>
                      <a:pPr marL="0" marR="0">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Compensation of employees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21 081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4 965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4 363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602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L="0" marR="0">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Goods and services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8 451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1 740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78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1 662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L="0" marR="0">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Current transfers and subsidies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marL="0" marR="0">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Payments for capital assets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2 900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450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450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0">
                <a:tc>
                  <a:txBody>
                    <a:bodyPr/>
                    <a:lstStyle/>
                    <a:p>
                      <a:pPr marL="0" marR="0">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Total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b="1">
                          <a:effectLst/>
                          <a:latin typeface="Calibri" panose="020F0502020204030204" pitchFamily="34" charset="0"/>
                          <a:ea typeface="Calibri" panose="020F0502020204030204" pitchFamily="34" charset="0"/>
                          <a:cs typeface="Times New Roman" panose="02020603050405020304" pitchFamily="18" charset="0"/>
                        </a:rPr>
                        <a:t>32 432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b="1" dirty="0">
                          <a:effectLst/>
                          <a:latin typeface="Calibri" panose="020F0502020204030204" pitchFamily="34" charset="0"/>
                          <a:ea typeface="Calibri" panose="020F0502020204030204" pitchFamily="34" charset="0"/>
                          <a:cs typeface="Times New Roman" panose="02020603050405020304" pitchFamily="18" charset="0"/>
                        </a:rPr>
                        <a:t>7155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b="1" dirty="0">
                          <a:effectLst/>
                          <a:latin typeface="Calibri" panose="020F0502020204030204" pitchFamily="34" charset="0"/>
                          <a:ea typeface="Calibri" panose="020F0502020204030204" pitchFamily="34" charset="0"/>
                          <a:cs typeface="Times New Roman" panose="02020603050405020304" pitchFamily="18" charset="0"/>
                        </a:rPr>
                        <a:t>4 441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b="1" dirty="0">
                          <a:effectLst/>
                          <a:latin typeface="Calibri" panose="020F0502020204030204" pitchFamily="34" charset="0"/>
                          <a:ea typeface="Calibri" panose="020F0502020204030204" pitchFamily="34" charset="0"/>
                          <a:cs typeface="Times New Roman" panose="02020603050405020304" pitchFamily="18" charset="0"/>
                        </a:rPr>
                        <a:t>2 714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475256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37355"/>
            <a:ext cx="5386137" cy="1143000"/>
          </a:xfrm>
          <a:ln>
            <a:solidFill>
              <a:schemeClr val="bg1">
                <a:lumMod val="85000"/>
              </a:schemeClr>
            </a:solidFill>
          </a:ln>
        </p:spPr>
        <p:txBody>
          <a:bodyPr/>
          <a:lstStyle/>
          <a:p>
            <a:r>
              <a:rPr lang="en-US" sz="3200" b="1" dirty="0"/>
              <a:t>2020/2021 </a:t>
            </a:r>
            <a:r>
              <a:rPr lang="en-US" sz="3200" b="1" dirty="0" smtClean="0">
                <a:solidFill>
                  <a:srgbClr val="000000"/>
                </a:solidFill>
              </a:rPr>
              <a:t>Q2 Expenditure Breakdown</a:t>
            </a:r>
            <a:endParaRPr lang="en-US" sz="3200" dirty="0"/>
          </a:p>
        </p:txBody>
      </p:sp>
      <p:sp>
        <p:nvSpPr>
          <p:cNvPr id="4" name="Slide Number Placeholder 3"/>
          <p:cNvSpPr>
            <a:spLocks noGrp="1"/>
          </p:cNvSpPr>
          <p:nvPr>
            <p:ph type="sldNum" sz="quarter" idx="12"/>
          </p:nvPr>
        </p:nvSpPr>
        <p:spPr/>
        <p:txBody>
          <a:bodyPr/>
          <a:lstStyle/>
          <a:p>
            <a:fld id="{96955813-AF97-44A0-83F4-B4B3DA85A754}" type="slidenum">
              <a:rPr lang="en-US" altLang="en-US" smtClean="0">
                <a:solidFill>
                  <a:srgbClr val="000000"/>
                </a:solidFill>
              </a:rPr>
              <a:pPr/>
              <a:t>6</a:t>
            </a:fld>
            <a:endParaRPr lang="en-US" altLang="en-US">
              <a:solidFill>
                <a:srgbClr val="00000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968532700"/>
              </p:ext>
            </p:extLst>
          </p:nvPr>
        </p:nvGraphicFramePr>
        <p:xfrm>
          <a:off x="1066801" y="1679190"/>
          <a:ext cx="7619999" cy="3657600"/>
        </p:xfrm>
        <a:graphic>
          <a:graphicData uri="http://schemas.openxmlformats.org/drawingml/2006/table">
            <a:tbl>
              <a:tblPr firstRow="1" firstCol="1" bandRow="1"/>
              <a:tblGrid>
                <a:gridCol w="2940342">
                  <a:extLst>
                    <a:ext uri="{9D8B030D-6E8A-4147-A177-3AD203B41FA5}">
                      <a16:colId xmlns:a16="http://schemas.microsoft.com/office/drawing/2014/main" val="20000"/>
                    </a:ext>
                  </a:extLst>
                </a:gridCol>
                <a:gridCol w="1312265">
                  <a:extLst>
                    <a:ext uri="{9D8B030D-6E8A-4147-A177-3AD203B41FA5}">
                      <a16:colId xmlns:a16="http://schemas.microsoft.com/office/drawing/2014/main" val="20001"/>
                    </a:ext>
                  </a:extLst>
                </a:gridCol>
                <a:gridCol w="1069044">
                  <a:extLst>
                    <a:ext uri="{9D8B030D-6E8A-4147-A177-3AD203B41FA5}">
                      <a16:colId xmlns:a16="http://schemas.microsoft.com/office/drawing/2014/main" val="20002"/>
                    </a:ext>
                  </a:extLst>
                </a:gridCol>
                <a:gridCol w="1226477">
                  <a:extLst>
                    <a:ext uri="{9D8B030D-6E8A-4147-A177-3AD203B41FA5}">
                      <a16:colId xmlns:a16="http://schemas.microsoft.com/office/drawing/2014/main" val="20003"/>
                    </a:ext>
                  </a:extLst>
                </a:gridCol>
                <a:gridCol w="1071871">
                  <a:extLst>
                    <a:ext uri="{9D8B030D-6E8A-4147-A177-3AD203B41FA5}">
                      <a16:colId xmlns:a16="http://schemas.microsoft.com/office/drawing/2014/main" val="20004"/>
                    </a:ext>
                  </a:extLst>
                </a:gridCol>
              </a:tblGrid>
              <a:tr h="230505">
                <a:tc gridSpan="5">
                  <a:txBody>
                    <a:bodyPr/>
                    <a:lstStyle/>
                    <a:p>
                      <a:pPr marL="0" marR="0" algn="ctr">
                        <a:spcBef>
                          <a:spcPts val="0"/>
                        </a:spcBef>
                        <a:spcAft>
                          <a:spcPts val="0"/>
                        </a:spcAft>
                      </a:pPr>
                      <a:r>
                        <a:rPr lang="en-ZA" sz="2000" b="1" dirty="0">
                          <a:effectLst/>
                          <a:latin typeface="Calibri" panose="020F0502020204030204" pitchFamily="34" charset="0"/>
                          <a:ea typeface="Calibri" panose="020F0502020204030204" pitchFamily="34" charset="0"/>
                          <a:cs typeface="Times New Roman" panose="02020603050405020304" pitchFamily="18" charset="0"/>
                        </a:rPr>
                        <a:t>Second Quarter: July to September 2020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0">
                <a:tc gridSpan="5">
                  <a:txBody>
                    <a:bodyPr/>
                    <a:lstStyle/>
                    <a:p>
                      <a:pPr marL="0" marR="0">
                        <a:spcBef>
                          <a:spcPts val="0"/>
                        </a:spcBef>
                        <a:spcAft>
                          <a:spcPts val="0"/>
                        </a:spcAft>
                      </a:pPr>
                      <a:r>
                        <a:rPr lang="en-ZA" sz="20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0">
                <a:tc>
                  <a:txBody>
                    <a:bodyPr/>
                    <a:lstStyle/>
                    <a:p>
                      <a:pPr marL="0" marR="0">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2000" b="1" dirty="0">
                          <a:effectLst/>
                          <a:latin typeface="Calibri" panose="020F0502020204030204" pitchFamily="34" charset="0"/>
                          <a:ea typeface="Calibri" panose="020F0502020204030204" pitchFamily="34" charset="0"/>
                          <a:cs typeface="Times New Roman" panose="02020603050405020304" pitchFamily="18" charset="0"/>
                        </a:rPr>
                        <a:t>Budget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2000" b="1">
                          <a:effectLst/>
                          <a:latin typeface="Calibri" panose="020F0502020204030204" pitchFamily="34" charset="0"/>
                          <a:ea typeface="Calibri" panose="020F0502020204030204" pitchFamily="34" charset="0"/>
                          <a:cs typeface="Times New Roman" panose="02020603050405020304" pitchFamily="18" charset="0"/>
                        </a:rPr>
                        <a:t>Projection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2000" b="1">
                          <a:effectLst/>
                          <a:latin typeface="Calibri" panose="020F0502020204030204" pitchFamily="34" charset="0"/>
                          <a:ea typeface="Calibri" panose="020F0502020204030204" pitchFamily="34" charset="0"/>
                          <a:cs typeface="Times New Roman" panose="02020603050405020304" pitchFamily="18" charset="0"/>
                        </a:rPr>
                        <a:t>Expenditure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2000" b="1">
                          <a:effectLst/>
                          <a:latin typeface="Calibri" panose="020F0502020204030204" pitchFamily="34" charset="0"/>
                          <a:ea typeface="Calibri" panose="020F0502020204030204" pitchFamily="34" charset="0"/>
                          <a:cs typeface="Times New Roman" panose="02020603050405020304" pitchFamily="18" charset="0"/>
                        </a:rPr>
                        <a:t>Variance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pPr marL="0" marR="0">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R'000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3"/>
                  </a:ext>
                </a:extLst>
              </a:tr>
              <a:tr h="0">
                <a:tc>
                  <a:txBody>
                    <a:bodyPr/>
                    <a:lstStyle/>
                    <a:p>
                      <a:pPr marL="0" marR="0">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Compensation of employees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21 081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4 966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5 591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(625)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L="0" marR="0">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Goods and services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8 451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1 150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44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1 106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marL="0" marR="0">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Current transfers and subsidies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0">
                <a:tc>
                  <a:txBody>
                    <a:bodyPr/>
                    <a:lstStyle/>
                    <a:p>
                      <a:pPr marL="0" marR="0">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Payments for capital assets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2 900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27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(27)</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0">
                <a:tc>
                  <a:txBody>
                    <a:bodyPr/>
                    <a:lstStyle/>
                    <a:p>
                      <a:pPr marL="0" marR="0">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Total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b="1">
                          <a:effectLst/>
                          <a:latin typeface="Calibri" panose="020F0502020204030204" pitchFamily="34" charset="0"/>
                          <a:ea typeface="Calibri" panose="020F0502020204030204" pitchFamily="34" charset="0"/>
                          <a:cs typeface="Times New Roman" panose="02020603050405020304" pitchFamily="18" charset="0"/>
                        </a:rPr>
                        <a:t>32 432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b="1">
                          <a:effectLst/>
                          <a:latin typeface="Calibri" panose="020F0502020204030204" pitchFamily="34" charset="0"/>
                          <a:ea typeface="Calibri" panose="020F0502020204030204" pitchFamily="34" charset="0"/>
                          <a:cs typeface="Times New Roman" panose="02020603050405020304" pitchFamily="18" charset="0"/>
                        </a:rPr>
                        <a:t>6 116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b="1">
                          <a:effectLst/>
                          <a:latin typeface="Calibri" panose="020F0502020204030204" pitchFamily="34" charset="0"/>
                          <a:ea typeface="Calibri" panose="020F0502020204030204" pitchFamily="34" charset="0"/>
                          <a:cs typeface="Times New Roman" panose="02020603050405020304" pitchFamily="18" charset="0"/>
                        </a:rPr>
                        <a:t>5 662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b="1" dirty="0">
                          <a:effectLst/>
                          <a:latin typeface="Calibri" panose="020F0502020204030204" pitchFamily="34" charset="0"/>
                          <a:ea typeface="Calibri" panose="020F0502020204030204" pitchFamily="34" charset="0"/>
                          <a:cs typeface="Times New Roman" panose="02020603050405020304" pitchFamily="18" charset="0"/>
                        </a:rPr>
                        <a:t>454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153114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152400"/>
            <a:ext cx="5486400" cy="1143000"/>
          </a:xfrm>
          <a:ln>
            <a:solidFill>
              <a:schemeClr val="bg1">
                <a:lumMod val="85000"/>
              </a:schemeClr>
            </a:solidFill>
          </a:ln>
        </p:spPr>
        <p:txBody>
          <a:bodyPr/>
          <a:lstStyle/>
          <a:p>
            <a:r>
              <a:rPr lang="en-US" sz="3200" b="1" dirty="0">
                <a:solidFill>
                  <a:schemeClr val="tx1"/>
                </a:solidFill>
              </a:rPr>
              <a:t>2020/2021 </a:t>
            </a:r>
            <a:r>
              <a:rPr lang="en-ZA" sz="3200" b="1" dirty="0" smtClean="0">
                <a:solidFill>
                  <a:schemeClr val="tx1"/>
                </a:solidFill>
              </a:rPr>
              <a:t>Q3 Expenditure Breakdown</a:t>
            </a:r>
            <a:endParaRPr lang="en-US" sz="3200" dirty="0">
              <a:solidFill>
                <a:schemeClr val="tx1"/>
              </a:solidFill>
            </a:endParaRPr>
          </a:p>
        </p:txBody>
      </p:sp>
      <p:sp>
        <p:nvSpPr>
          <p:cNvPr id="4" name="Slide Number Placeholder 3"/>
          <p:cNvSpPr>
            <a:spLocks noGrp="1"/>
          </p:cNvSpPr>
          <p:nvPr>
            <p:ph type="sldNum" sz="quarter" idx="12"/>
          </p:nvPr>
        </p:nvSpPr>
        <p:spPr/>
        <p:txBody>
          <a:bodyPr/>
          <a:lstStyle/>
          <a:p>
            <a:fld id="{96955813-AF97-44A0-83F4-B4B3DA85A754}" type="slidenum">
              <a:rPr lang="en-US" altLang="en-US" smtClean="0">
                <a:solidFill>
                  <a:srgbClr val="000000"/>
                </a:solidFill>
              </a:rPr>
              <a:pPr/>
              <a:t>7</a:t>
            </a:fld>
            <a:endParaRPr lang="en-US" altLang="en-US">
              <a:solidFill>
                <a:srgbClr val="0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515974376"/>
              </p:ext>
            </p:extLst>
          </p:nvPr>
        </p:nvGraphicFramePr>
        <p:xfrm>
          <a:off x="1219200" y="1652527"/>
          <a:ext cx="7543799" cy="3657600"/>
        </p:xfrm>
        <a:graphic>
          <a:graphicData uri="http://schemas.openxmlformats.org/drawingml/2006/table">
            <a:tbl>
              <a:tblPr firstRow="1" firstCol="1" bandRow="1"/>
              <a:tblGrid>
                <a:gridCol w="2908070">
                  <a:extLst>
                    <a:ext uri="{9D8B030D-6E8A-4147-A177-3AD203B41FA5}">
                      <a16:colId xmlns:a16="http://schemas.microsoft.com/office/drawing/2014/main" val="20000"/>
                    </a:ext>
                  </a:extLst>
                </a:gridCol>
                <a:gridCol w="1299947">
                  <a:extLst>
                    <a:ext uri="{9D8B030D-6E8A-4147-A177-3AD203B41FA5}">
                      <a16:colId xmlns:a16="http://schemas.microsoft.com/office/drawing/2014/main" val="20001"/>
                    </a:ext>
                  </a:extLst>
                </a:gridCol>
                <a:gridCol w="1059007">
                  <a:extLst>
                    <a:ext uri="{9D8B030D-6E8A-4147-A177-3AD203B41FA5}">
                      <a16:colId xmlns:a16="http://schemas.microsoft.com/office/drawing/2014/main" val="20002"/>
                    </a:ext>
                  </a:extLst>
                </a:gridCol>
                <a:gridCol w="1214965">
                  <a:extLst>
                    <a:ext uri="{9D8B030D-6E8A-4147-A177-3AD203B41FA5}">
                      <a16:colId xmlns:a16="http://schemas.microsoft.com/office/drawing/2014/main" val="20003"/>
                    </a:ext>
                  </a:extLst>
                </a:gridCol>
                <a:gridCol w="1061810">
                  <a:extLst>
                    <a:ext uri="{9D8B030D-6E8A-4147-A177-3AD203B41FA5}">
                      <a16:colId xmlns:a16="http://schemas.microsoft.com/office/drawing/2014/main" val="20004"/>
                    </a:ext>
                  </a:extLst>
                </a:gridCol>
              </a:tblGrid>
              <a:tr h="0">
                <a:tc gridSpan="5">
                  <a:txBody>
                    <a:bodyPr/>
                    <a:lstStyle/>
                    <a:p>
                      <a:pPr marL="0" marR="0" algn="ctr">
                        <a:spcBef>
                          <a:spcPts val="0"/>
                        </a:spcBef>
                        <a:spcAft>
                          <a:spcPts val="0"/>
                        </a:spcAft>
                      </a:pPr>
                      <a:r>
                        <a:rPr lang="en-ZA" sz="2000" b="1" dirty="0">
                          <a:effectLst/>
                          <a:latin typeface="Calibri" panose="020F0502020204030204" pitchFamily="34" charset="0"/>
                          <a:ea typeface="Calibri" panose="020F0502020204030204" pitchFamily="34" charset="0"/>
                          <a:cs typeface="Times New Roman" panose="02020603050405020304" pitchFamily="18" charset="0"/>
                        </a:rPr>
                        <a:t>Third Quarter: October to December 2020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0" marR="0">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2000" b="1">
                          <a:effectLst/>
                          <a:latin typeface="Calibri" panose="020F0502020204030204" pitchFamily="34" charset="0"/>
                          <a:ea typeface="Calibri" panose="020F0502020204030204" pitchFamily="34" charset="0"/>
                          <a:cs typeface="Times New Roman" panose="02020603050405020304" pitchFamily="18" charset="0"/>
                        </a:rPr>
                        <a:t>Budget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2000" b="1">
                          <a:effectLst/>
                          <a:latin typeface="Calibri" panose="020F0502020204030204" pitchFamily="34" charset="0"/>
                          <a:ea typeface="Calibri" panose="020F0502020204030204" pitchFamily="34" charset="0"/>
                          <a:cs typeface="Times New Roman" panose="02020603050405020304" pitchFamily="18" charset="0"/>
                        </a:rPr>
                        <a:t>Projection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2000" b="1">
                          <a:effectLst/>
                          <a:latin typeface="Calibri" panose="020F0502020204030204" pitchFamily="34" charset="0"/>
                          <a:ea typeface="Calibri" panose="020F0502020204030204" pitchFamily="34" charset="0"/>
                          <a:cs typeface="Times New Roman" panose="02020603050405020304" pitchFamily="18" charset="0"/>
                        </a:rPr>
                        <a:t>Expenditure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2000" b="1">
                          <a:effectLst/>
                          <a:latin typeface="Calibri" panose="020F0502020204030204" pitchFamily="34" charset="0"/>
                          <a:ea typeface="Calibri" panose="020F0502020204030204" pitchFamily="34" charset="0"/>
                          <a:cs typeface="Times New Roman" panose="02020603050405020304" pitchFamily="18" charset="0"/>
                        </a:rPr>
                        <a:t>Variance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R'000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0">
                <a:tc>
                  <a:txBody>
                    <a:bodyPr/>
                    <a:lstStyle/>
                    <a:p>
                      <a:pPr marL="0" marR="0">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Compensation of employees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21 081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5 272</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5 643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(371)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L="0" marR="0">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Goods and services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8 451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4 516</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516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4 000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L="0" marR="0">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Current transfers and subsidies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pPr marL="0" marR="0">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Payments for capital assets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2 900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2 450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285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2 165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0">
                <a:tc>
                  <a:txBody>
                    <a:bodyPr/>
                    <a:lstStyle/>
                    <a:p>
                      <a:pPr marL="0" marR="0">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Total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b="1">
                          <a:effectLst/>
                          <a:latin typeface="Calibri" panose="020F0502020204030204" pitchFamily="34" charset="0"/>
                          <a:ea typeface="Calibri" panose="020F0502020204030204" pitchFamily="34" charset="0"/>
                          <a:cs typeface="Times New Roman" panose="02020603050405020304" pitchFamily="18" charset="0"/>
                        </a:rPr>
                        <a:t>32 432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b="1">
                          <a:effectLst/>
                          <a:latin typeface="Calibri" panose="020F0502020204030204" pitchFamily="34" charset="0"/>
                          <a:ea typeface="Calibri" panose="020F0502020204030204" pitchFamily="34" charset="0"/>
                          <a:cs typeface="Times New Roman" panose="02020603050405020304" pitchFamily="18" charset="0"/>
                        </a:rPr>
                        <a:t>12 238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b="1">
                          <a:effectLst/>
                          <a:latin typeface="Calibri" panose="020F0502020204030204" pitchFamily="34" charset="0"/>
                          <a:ea typeface="Calibri" panose="020F0502020204030204" pitchFamily="34" charset="0"/>
                          <a:cs typeface="Times New Roman" panose="02020603050405020304" pitchFamily="18" charset="0"/>
                        </a:rPr>
                        <a:t>6 444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b="1" dirty="0">
                          <a:effectLst/>
                          <a:latin typeface="Calibri" panose="020F0502020204030204" pitchFamily="34" charset="0"/>
                          <a:ea typeface="Calibri" panose="020F0502020204030204" pitchFamily="34" charset="0"/>
                          <a:cs typeface="Times New Roman" panose="02020603050405020304" pitchFamily="18" charset="0"/>
                        </a:rPr>
                        <a:t>5 794</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738967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152400"/>
            <a:ext cx="5029200" cy="1143000"/>
          </a:xfrm>
          <a:ln>
            <a:solidFill>
              <a:schemeClr val="bg1">
                <a:lumMod val="85000"/>
              </a:schemeClr>
            </a:solidFill>
          </a:ln>
        </p:spPr>
        <p:txBody>
          <a:bodyPr/>
          <a:lstStyle/>
          <a:p>
            <a:r>
              <a:rPr lang="en-US" sz="3200" b="1" dirty="0">
                <a:solidFill>
                  <a:srgbClr val="000000"/>
                </a:solidFill>
              </a:rPr>
              <a:t>2020/2021 </a:t>
            </a:r>
            <a:r>
              <a:rPr lang="en-US" sz="3200" b="1" dirty="0" smtClean="0"/>
              <a:t>Q4 Expenditure Breakdown</a:t>
            </a:r>
            <a:endParaRPr lang="en-US" sz="3200" b="1" dirty="0"/>
          </a:p>
        </p:txBody>
      </p:sp>
      <p:sp>
        <p:nvSpPr>
          <p:cNvPr id="4" name="Slide Number Placeholder 3"/>
          <p:cNvSpPr>
            <a:spLocks noGrp="1"/>
          </p:cNvSpPr>
          <p:nvPr>
            <p:ph type="sldNum" sz="quarter" idx="12"/>
          </p:nvPr>
        </p:nvSpPr>
        <p:spPr/>
        <p:txBody>
          <a:bodyPr/>
          <a:lstStyle/>
          <a:p>
            <a:fld id="{96955813-AF97-44A0-83F4-B4B3DA85A754}" type="slidenum">
              <a:rPr lang="en-US" altLang="en-US" smtClean="0">
                <a:solidFill>
                  <a:srgbClr val="000000"/>
                </a:solidFill>
              </a:rPr>
              <a:pPr/>
              <a:t>8</a:t>
            </a:fld>
            <a:endParaRPr lang="en-US" altLang="en-US">
              <a:solidFill>
                <a:srgbClr val="0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1460034005"/>
              </p:ext>
            </p:extLst>
          </p:nvPr>
        </p:nvGraphicFramePr>
        <p:xfrm>
          <a:off x="914400" y="2209800"/>
          <a:ext cx="7848600" cy="2438400"/>
        </p:xfrm>
        <a:graphic>
          <a:graphicData uri="http://schemas.openxmlformats.org/drawingml/2006/table">
            <a:tbl>
              <a:tblPr firstRow="1" firstCol="1" bandRow="1"/>
              <a:tblGrid>
                <a:gridCol w="24384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568038">
                  <a:extLst>
                    <a:ext uri="{9D8B030D-6E8A-4147-A177-3AD203B41FA5}">
                      <a16:colId xmlns:a16="http://schemas.microsoft.com/office/drawing/2014/main" val="20002"/>
                    </a:ext>
                  </a:extLst>
                </a:gridCol>
                <a:gridCol w="879762">
                  <a:extLst>
                    <a:ext uri="{9D8B030D-6E8A-4147-A177-3AD203B41FA5}">
                      <a16:colId xmlns:a16="http://schemas.microsoft.com/office/drawing/2014/main" val="20003"/>
                    </a:ext>
                  </a:extLst>
                </a:gridCol>
                <a:gridCol w="222035">
                  <a:extLst>
                    <a:ext uri="{9D8B030D-6E8A-4147-A177-3AD203B41FA5}">
                      <a16:colId xmlns:a16="http://schemas.microsoft.com/office/drawing/2014/main" val="20004"/>
                    </a:ext>
                  </a:extLst>
                </a:gridCol>
                <a:gridCol w="1264054">
                  <a:extLst>
                    <a:ext uri="{9D8B030D-6E8A-4147-A177-3AD203B41FA5}">
                      <a16:colId xmlns:a16="http://schemas.microsoft.com/office/drawing/2014/main" val="20005"/>
                    </a:ext>
                  </a:extLst>
                </a:gridCol>
                <a:gridCol w="1104711">
                  <a:extLst>
                    <a:ext uri="{9D8B030D-6E8A-4147-A177-3AD203B41FA5}">
                      <a16:colId xmlns:a16="http://schemas.microsoft.com/office/drawing/2014/main" val="20006"/>
                    </a:ext>
                  </a:extLst>
                </a:gridCol>
              </a:tblGrid>
              <a:tr h="282575">
                <a:tc gridSpan="7">
                  <a:txBody>
                    <a:bodyPr/>
                    <a:lstStyle/>
                    <a:p>
                      <a:pPr marL="0" marR="0" algn="ctr">
                        <a:spcBef>
                          <a:spcPts val="0"/>
                        </a:spcBef>
                        <a:spcAft>
                          <a:spcPts val="0"/>
                        </a:spcAft>
                      </a:pPr>
                      <a:r>
                        <a:rPr lang="en-ZA" sz="2000" b="1" dirty="0">
                          <a:effectLst/>
                          <a:latin typeface="Calibri" panose="020F0502020204030204" pitchFamily="34" charset="0"/>
                          <a:ea typeface="Calibri" panose="020F0502020204030204" pitchFamily="34" charset="0"/>
                          <a:cs typeface="Times New Roman" panose="02020603050405020304" pitchFamily="18" charset="0"/>
                        </a:rPr>
                        <a:t>Fourth Quarter: January to March 2021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0">
                <a:tc>
                  <a:txBody>
                    <a:bodyPr/>
                    <a:lstStyle/>
                    <a:p>
                      <a:pPr marL="0" marR="0">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2000" b="1">
                          <a:effectLst/>
                          <a:latin typeface="Calibri" panose="020F0502020204030204" pitchFamily="34" charset="0"/>
                          <a:ea typeface="Calibri" panose="020F0502020204030204" pitchFamily="34" charset="0"/>
                          <a:cs typeface="Times New Roman" panose="02020603050405020304" pitchFamily="18" charset="0"/>
                        </a:rPr>
                        <a:t>Budget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ZA" sz="2000" b="1" dirty="0">
                          <a:effectLst/>
                          <a:latin typeface="Calibri" panose="020F0502020204030204" pitchFamily="34" charset="0"/>
                          <a:ea typeface="Calibri" panose="020F0502020204030204" pitchFamily="34" charset="0"/>
                          <a:cs typeface="Times New Roman" panose="02020603050405020304" pitchFamily="18" charset="0"/>
                        </a:rPr>
                        <a:t>Projection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spcBef>
                          <a:spcPts val="0"/>
                        </a:spcBef>
                        <a:spcAft>
                          <a:spcPts val="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spcBef>
                          <a:spcPts val="0"/>
                        </a:spcBef>
                        <a:spcAft>
                          <a:spcPts val="0"/>
                        </a:spcAft>
                      </a:pPr>
                      <a:r>
                        <a:rPr lang="en-ZA" sz="2000" b="1" dirty="0">
                          <a:effectLst/>
                          <a:latin typeface="Calibri" panose="020F0502020204030204" pitchFamily="34" charset="0"/>
                          <a:ea typeface="Calibri" panose="020F0502020204030204" pitchFamily="34" charset="0"/>
                          <a:cs typeface="Times New Roman" panose="02020603050405020304" pitchFamily="18" charset="0"/>
                        </a:rPr>
                        <a:t>Expenditure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spcBef>
                          <a:spcPts val="0"/>
                        </a:spcBef>
                        <a:spcAft>
                          <a:spcPts val="0"/>
                        </a:spcAft>
                      </a:pP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ZA" sz="2000" b="1">
                          <a:effectLst/>
                          <a:latin typeface="Calibri" panose="020F0502020204030204" pitchFamily="34" charset="0"/>
                          <a:ea typeface="Calibri" panose="020F0502020204030204" pitchFamily="34" charset="0"/>
                          <a:cs typeface="Times New Roman" panose="02020603050405020304" pitchFamily="18" charset="0"/>
                        </a:rPr>
                        <a:t>Variance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0">
                <a:tc>
                  <a:txBody>
                    <a:bodyPr/>
                    <a:lstStyle/>
                    <a:p>
                      <a:pPr marL="0" marR="0">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6">
                  <a:txBody>
                    <a:bodyPr/>
                    <a:lstStyle/>
                    <a:p>
                      <a:pPr marL="0" marR="0">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R'000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2"/>
                  </a:ext>
                </a:extLst>
              </a:tr>
              <a:tr h="0">
                <a:tc>
                  <a:txBody>
                    <a:bodyPr/>
                    <a:lstStyle/>
                    <a:p>
                      <a:pPr marL="0" marR="0">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Compensation of employees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21 081</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5 878</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5 608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270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pPr marL="0" marR="0">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Goods and services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8 451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1 045</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1 747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(702)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pPr marL="0" marR="0">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Current transfers and subsidies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marR="0" algn="ctr">
                        <a:spcBef>
                          <a:spcPts val="0"/>
                        </a:spcBef>
                        <a:spcAft>
                          <a:spcPts val="0"/>
                        </a:spcAft>
                      </a:pPr>
                      <a:r>
                        <a:rPr lang="en-ZA" sz="2000">
                          <a:effectLst/>
                          <a:latin typeface="Calibri" panose="020F0502020204030204" pitchFamily="34" charset="0"/>
                          <a:ea typeface="Calibri" panose="020F0502020204030204" pitchFamily="34" charset="0"/>
                          <a:cs typeface="Times New Roman" panose="02020603050405020304" pitchFamily="18" charset="0"/>
                        </a:rPr>
                        <a:t>-</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ZA" sz="2000" dirty="0">
                          <a:effectLst/>
                          <a:latin typeface="Calibri" panose="020F0502020204030204" pitchFamily="34" charset="0"/>
                          <a:ea typeface="Calibri" panose="020F0502020204030204" pitchFamily="34" charset="0"/>
                          <a:cs typeface="Times New Roman" panose="02020603050405020304" pitchFamily="18" charset="0"/>
                        </a:rPr>
                        <a:t>-</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42894814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95600" y="304800"/>
            <a:ext cx="4343400" cy="990600"/>
          </a:xfrm>
          <a:ln>
            <a:solidFill>
              <a:srgbClr val="0070C0"/>
            </a:solidFill>
          </a:ln>
        </p:spPr>
        <p:txBody>
          <a:bodyPr/>
          <a:lstStyle/>
          <a:p>
            <a:r>
              <a:rPr lang="en-US" sz="3200" b="1" dirty="0" smtClean="0"/>
              <a:t>2021/2022 LSPID Expenditure</a:t>
            </a:r>
            <a:endParaRPr lang="en-US" sz="3200" b="1" dirty="0"/>
          </a:p>
        </p:txBody>
      </p:sp>
      <p:sp>
        <p:nvSpPr>
          <p:cNvPr id="3" name="Content Placeholder 2"/>
          <p:cNvSpPr>
            <a:spLocks noGrp="1"/>
          </p:cNvSpPr>
          <p:nvPr>
            <p:ph idx="1"/>
          </p:nvPr>
        </p:nvSpPr>
        <p:spPr>
          <a:xfrm>
            <a:off x="838200" y="1600200"/>
            <a:ext cx="8153400" cy="4724400"/>
          </a:xfrm>
          <a:ln>
            <a:solidFill>
              <a:srgbClr val="0070C0"/>
            </a:solidFill>
          </a:ln>
        </p:spPr>
        <p:txBody>
          <a:bodyPr/>
          <a:lstStyle/>
          <a:p>
            <a:r>
              <a:rPr lang="en-US" sz="2200" dirty="0" smtClean="0"/>
              <a:t>R32 666 000 is allocated to LSPID.  65% is for </a:t>
            </a:r>
            <a:r>
              <a:rPr lang="en-US" sz="2200" dirty="0" err="1" smtClean="0"/>
              <a:t>CoE</a:t>
            </a:r>
            <a:r>
              <a:rPr lang="en-US" sz="2200" dirty="0" smtClean="0"/>
              <a:t>.  The project manager and 35 specialists have been appointed.  </a:t>
            </a:r>
          </a:p>
          <a:p>
            <a:r>
              <a:rPr lang="en-US" sz="2200" dirty="0" smtClean="0"/>
              <a:t>Q1 target was 25% for LSPID. 18,12</a:t>
            </a:r>
            <a:r>
              <a:rPr lang="en-US" sz="2200" dirty="0"/>
              <a:t>% </a:t>
            </a:r>
            <a:r>
              <a:rPr lang="en-US" sz="2200" dirty="0" smtClean="0"/>
              <a:t>was spent (implying a variance </a:t>
            </a:r>
            <a:r>
              <a:rPr lang="en-US" sz="2200" dirty="0"/>
              <a:t>of 6.88</a:t>
            </a:r>
            <a:r>
              <a:rPr lang="en-US" sz="2200" dirty="0" smtClean="0"/>
              <a:t>%, an accrual of 3 months) </a:t>
            </a:r>
          </a:p>
          <a:p>
            <a:r>
              <a:rPr lang="en-US" sz="2200" dirty="0" smtClean="0"/>
              <a:t>Reasons for under-spending:</a:t>
            </a:r>
          </a:p>
          <a:p>
            <a:pPr lvl="1"/>
            <a:r>
              <a:rPr lang="en-US" sz="2200" dirty="0" smtClean="0"/>
              <a:t>Changes in conditions of service from contract of five months to contract of six months which reduced employee allowance benefits (housing and medical)</a:t>
            </a:r>
          </a:p>
          <a:p>
            <a:r>
              <a:rPr lang="en-US" sz="2200" dirty="0" smtClean="0"/>
              <a:t>To mitigate, the savings (6.88%) will be used to cover the 1.5% increase in salaries and allowances</a:t>
            </a:r>
          </a:p>
          <a:p>
            <a:r>
              <a:rPr lang="en-US" sz="2200" dirty="0" smtClean="0"/>
              <a:t>Procurement for goods and services (worth R12 million) is at an advantaged stage</a:t>
            </a:r>
          </a:p>
        </p:txBody>
      </p:sp>
      <p:sp>
        <p:nvSpPr>
          <p:cNvPr id="4" name="Slide Number Placeholder 3"/>
          <p:cNvSpPr>
            <a:spLocks noGrp="1"/>
          </p:cNvSpPr>
          <p:nvPr>
            <p:ph type="sldNum" sz="quarter" idx="12"/>
          </p:nvPr>
        </p:nvSpPr>
        <p:spPr/>
        <p:txBody>
          <a:bodyPr/>
          <a:lstStyle/>
          <a:p>
            <a:fld id="{96955813-AF97-44A0-83F4-B4B3DA85A754}" type="slidenum">
              <a:rPr lang="en-US" altLang="en-US" smtClean="0"/>
              <a:pPr/>
              <a:t>9</a:t>
            </a:fld>
            <a:endParaRPr lang="en-US" altLang="en-US"/>
          </a:p>
        </p:txBody>
      </p:sp>
    </p:spTree>
    <p:extLst>
      <p:ext uri="{BB962C8B-B14F-4D97-AF65-F5344CB8AC3E}">
        <p14:creationId xmlns:p14="http://schemas.microsoft.com/office/powerpoint/2010/main" val="2996297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12408</TotalTime>
  <Words>1525</Words>
  <Application>Microsoft Office PowerPoint</Application>
  <PresentationFormat>On-screen Show (4:3)</PresentationFormat>
  <Paragraphs>270</Paragraphs>
  <Slides>21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Arial Narrow</vt:lpstr>
      <vt:lpstr>Brush Script MT</vt:lpstr>
      <vt:lpstr>Calibri</vt:lpstr>
      <vt:lpstr>Times New Roman</vt:lpstr>
      <vt:lpstr>Wingdings</vt:lpstr>
      <vt:lpstr>Default Design</vt:lpstr>
      <vt:lpstr>LDOE Conditional Grants Expenditure  Report </vt:lpstr>
      <vt:lpstr>Status report of LSPID Conditional Grant</vt:lpstr>
      <vt:lpstr>CONTENTS</vt:lpstr>
      <vt:lpstr>PURPOSE OF LPSID GRANT</vt:lpstr>
      <vt:lpstr>2020/2021 LPSID Q1 Expenditure Breakdown</vt:lpstr>
      <vt:lpstr>2020/2021 Q2 Expenditure Breakdown</vt:lpstr>
      <vt:lpstr>2020/2021 Q3 Expenditure Breakdown</vt:lpstr>
      <vt:lpstr>2020/2021 Q4 Expenditure Breakdown</vt:lpstr>
      <vt:lpstr>2021/2022 LSPID Expenditure</vt:lpstr>
      <vt:lpstr>Status report of HIV/AIDS</vt:lpstr>
      <vt:lpstr>PURPOSE OF HIV &amp; AIDS LIFE SKILLS GRANT</vt:lpstr>
      <vt:lpstr>2020/21 HIV &amp; AIDS LIFE SKILLS GRANT PERFORMANCE</vt:lpstr>
      <vt:lpstr>QUARTERLY TRANCHES RECEIVED</vt:lpstr>
      <vt:lpstr>Q1 Expenditure Breakdown</vt:lpstr>
      <vt:lpstr>Q2 Expenditure Breakdown</vt:lpstr>
      <vt:lpstr>Q3 Expenditure Breakdown</vt:lpstr>
      <vt:lpstr>Q4 Expenditure Breakdown</vt:lpstr>
      <vt:lpstr>Reasons for under expenditure in 2020/21</vt:lpstr>
      <vt:lpstr>2021/2022 HIV/AIDS Expenditure</vt:lpstr>
      <vt:lpstr>INTERVENTIONS IMPLEMENTED IN 2021/22</vt:lpstr>
      <vt:lpstr>The End!</vt:lpstr>
    </vt:vector>
  </TitlesOfParts>
  <Company>PREMIER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Morning</dc:title>
  <dc:creator>MSINDWANAA</dc:creator>
  <cp:lastModifiedBy>Lubabalo Nodada</cp:lastModifiedBy>
  <cp:revision>655</cp:revision>
  <dcterms:created xsi:type="dcterms:W3CDTF">2007-07-13T16:25:12Z</dcterms:created>
  <dcterms:modified xsi:type="dcterms:W3CDTF">2021-08-18T17:00:39Z</dcterms:modified>
</cp:coreProperties>
</file>