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80" r:id="rId3"/>
    <p:sldMasterId id="2147483692" r:id="rId4"/>
    <p:sldMasterId id="2147483860" r:id="rId5"/>
    <p:sldMasterId id="2147483872" r:id="rId6"/>
    <p:sldMasterId id="2147483908" r:id="rId7"/>
  </p:sldMasterIdLst>
  <p:notesMasterIdLst>
    <p:notesMasterId r:id="rId19"/>
  </p:notesMasterIdLst>
  <p:handoutMasterIdLst>
    <p:handoutMasterId r:id="rId20"/>
  </p:handoutMasterIdLst>
  <p:sldIdLst>
    <p:sldId id="256" r:id="rId8"/>
    <p:sldId id="273" r:id="rId9"/>
    <p:sldId id="582" r:id="rId10"/>
    <p:sldId id="583" r:id="rId11"/>
    <p:sldId id="538" r:id="rId12"/>
    <p:sldId id="585" r:id="rId13"/>
    <p:sldId id="586" r:id="rId14"/>
    <p:sldId id="588" r:id="rId15"/>
    <p:sldId id="581" r:id="rId16"/>
    <p:sldId id="587" r:id="rId17"/>
    <p:sldId id="375" r:id="rId18"/>
  </p:sldIdLst>
  <p:sldSz cx="10691813" cy="7559675"/>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B05DE32A-41B0-4C9B-8260-AFE1EA65FFD3}">
          <p14:sldIdLst>
            <p14:sldId id="256"/>
            <p14:sldId id="273"/>
            <p14:sldId id="582"/>
            <p14:sldId id="583"/>
            <p14:sldId id="538"/>
            <p14:sldId id="585"/>
            <p14:sldId id="586"/>
            <p14:sldId id="588"/>
            <p14:sldId id="581"/>
            <p14:sldId id="587"/>
            <p14:sldId id="375"/>
          </p14:sldIdLst>
        </p14:section>
      </p14:sectionLst>
    </p:ext>
    <p:ext uri="{EFAFB233-063F-42B5-8137-9DF3F51BA10A}">
      <p15:sldGuideLst xmlns:p15="http://schemas.microsoft.com/office/powerpoint/2012/main" xmlns="">
        <p15:guide id="1" orient="horz" pos="2381">
          <p15:clr>
            <a:srgbClr val="A4A3A4"/>
          </p15:clr>
        </p15:guide>
        <p15:guide id="2" pos="3367">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32" autoAdjust="0"/>
  </p:normalViewPr>
  <p:slideViewPr>
    <p:cSldViewPr snapToGrid="0">
      <p:cViewPr varScale="1">
        <p:scale>
          <a:sx n="63" d="100"/>
          <a:sy n="63" d="100"/>
        </p:scale>
        <p:origin x="-1314" y="-108"/>
      </p:cViewPr>
      <p:guideLst>
        <p:guide orient="horz" pos="2381"/>
        <p:guide pos="3367"/>
      </p:guideLst>
    </p:cSldViewPr>
  </p:slideViewPr>
  <p:notesTextViewPr>
    <p:cViewPr>
      <p:scale>
        <a:sx n="1" d="1"/>
        <a:sy n="1" d="1"/>
      </p:scale>
      <p:origin x="0" y="0"/>
    </p:cViewPr>
  </p:notesTextViewPr>
  <p:sorterViewPr>
    <p:cViewPr>
      <p:scale>
        <a:sx n="100" d="100"/>
        <a:sy n="100" d="100"/>
      </p:scale>
      <p:origin x="0" y="-2362"/>
    </p:cViewPr>
  </p:sorterViewPr>
  <p:notesViewPr>
    <p:cSldViewPr snapToGrid="0">
      <p:cViewPr varScale="1">
        <p:scale>
          <a:sx n="117" d="100"/>
          <a:sy n="117" d="100"/>
        </p:scale>
        <p:origin x="1494"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3"/>
            <a:ext cx="2945659" cy="498631"/>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842" y="3"/>
            <a:ext cx="2945659" cy="498631"/>
          </a:xfrm>
          <a:prstGeom prst="rect">
            <a:avLst/>
          </a:prstGeom>
        </p:spPr>
        <p:txBody>
          <a:bodyPr vert="horz" lIns="91440" tIns="45720" rIns="91440" bIns="45720" rtlCol="0"/>
          <a:lstStyle>
            <a:lvl1pPr algn="r">
              <a:defRPr sz="1200"/>
            </a:lvl1pPr>
          </a:lstStyle>
          <a:p>
            <a:fld id="{277ADDFC-0FEF-4766-BBED-2C7196F19804}" type="datetimeFigureOut">
              <a:rPr lang="en-ZA" smtClean="0"/>
              <a:pPr/>
              <a:t>2021/08/18</a:t>
            </a:fld>
            <a:endParaRPr lang="en-ZA" dirty="0"/>
          </a:p>
        </p:txBody>
      </p:sp>
      <p:sp>
        <p:nvSpPr>
          <p:cNvPr id="4" name="Footer Placeholder 3"/>
          <p:cNvSpPr>
            <a:spLocks noGrp="1"/>
          </p:cNvSpPr>
          <p:nvPr>
            <p:ph type="ftr" sz="quarter" idx="2"/>
          </p:nvPr>
        </p:nvSpPr>
        <p:spPr>
          <a:xfrm>
            <a:off x="6" y="9428014"/>
            <a:ext cx="2945659" cy="498629"/>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842" y="9428014"/>
            <a:ext cx="2945659" cy="498629"/>
          </a:xfrm>
          <a:prstGeom prst="rect">
            <a:avLst/>
          </a:prstGeom>
        </p:spPr>
        <p:txBody>
          <a:bodyPr vert="horz" lIns="91440" tIns="45720" rIns="91440" bIns="45720" rtlCol="0" anchor="b"/>
          <a:lstStyle>
            <a:lvl1pPr algn="r">
              <a:defRPr sz="1200"/>
            </a:lvl1pPr>
          </a:lstStyle>
          <a:p>
            <a:fld id="{69F0303B-D908-468D-9339-8E1524E7943D}" type="slidenum">
              <a:rPr lang="en-ZA" smtClean="0"/>
              <a:pPr/>
              <a:t>‹#›</a:t>
            </a:fld>
            <a:endParaRPr lang="en-ZA" dirty="0"/>
          </a:p>
        </p:txBody>
      </p:sp>
    </p:spTree>
    <p:extLst>
      <p:ext uri="{BB962C8B-B14F-4D97-AF65-F5344CB8AC3E}">
        <p14:creationId xmlns:p14="http://schemas.microsoft.com/office/powerpoint/2010/main" xmlns="" val="1383014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E445F85-F3AC-4544-BFA6-6BD4F19E0CD0}" type="datetimeFigureOut">
              <a:rPr lang="en-ZA" smtClean="0"/>
              <a:pPr/>
              <a:t>2021/08/18</a:t>
            </a:fld>
            <a:endParaRPr lang="en-ZA" dirty="0"/>
          </a:p>
        </p:txBody>
      </p:sp>
      <p:sp>
        <p:nvSpPr>
          <p:cNvPr id="4" name="Slide Image Placeholder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C0B231D-2F7F-4C10-A6A6-F3F7C2EB8DE2}" type="slidenum">
              <a:rPr lang="en-ZA" smtClean="0"/>
              <a:pPr/>
              <a:t>‹#›</a:t>
            </a:fld>
            <a:endParaRPr lang="en-ZA" dirty="0"/>
          </a:p>
        </p:txBody>
      </p:sp>
    </p:spTree>
    <p:extLst>
      <p:ext uri="{BB962C8B-B14F-4D97-AF65-F5344CB8AC3E}">
        <p14:creationId xmlns:p14="http://schemas.microsoft.com/office/powerpoint/2010/main" xmlns="" val="1326889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62" y="7006723"/>
            <a:ext cx="2405658" cy="402483"/>
          </a:xfrm>
          <a:prstGeom prst="rect">
            <a:avLst/>
          </a:prstGeom>
        </p:spPr>
        <p:txBody>
          <a:bodyPr/>
          <a:lstStyle/>
          <a:p>
            <a:fld id="{A39BD6BB-66EF-4474-87BD-453E4C331D07}" type="datetimeFigureOut">
              <a:rPr lang="en-ZA" smtClean="0"/>
              <a:pPr/>
              <a:t>2021/08/18</a:t>
            </a:fld>
            <a:endParaRPr lang="en-ZA" dirty="0"/>
          </a:p>
        </p:txBody>
      </p:sp>
      <p:sp>
        <p:nvSpPr>
          <p:cNvPr id="3" name="Footer Placeholder 2"/>
          <p:cNvSpPr>
            <a:spLocks noGrp="1"/>
          </p:cNvSpPr>
          <p:nvPr>
            <p:ph type="ftr" sz="quarter" idx="11"/>
          </p:nvPr>
        </p:nvSpPr>
        <p:spPr>
          <a:xfrm>
            <a:off x="3541667" y="7006723"/>
            <a:ext cx="3608487" cy="402483"/>
          </a:xfrm>
          <a:prstGeom prst="rect">
            <a:avLst/>
          </a:prstGeom>
        </p:spPr>
        <p:txBody>
          <a:bodyPr/>
          <a:lstStyle/>
          <a:p>
            <a:endParaRPr lang="en-ZA" dirty="0"/>
          </a:p>
        </p:txBody>
      </p:sp>
      <p:sp>
        <p:nvSpPr>
          <p:cNvPr id="4" name="Slide Number Placeholder 3"/>
          <p:cNvSpPr>
            <a:spLocks noGrp="1"/>
          </p:cNvSpPr>
          <p:nvPr>
            <p:ph type="sldNum" sz="quarter" idx="12"/>
          </p:nvPr>
        </p:nvSpPr>
        <p:spPr>
          <a:xfrm>
            <a:off x="7551093" y="7006723"/>
            <a:ext cx="2405658" cy="402483"/>
          </a:xfrm>
          <a:prstGeom prst="rect">
            <a:avLst/>
          </a:prstGeom>
        </p:spPr>
        <p:txBody>
          <a:bodyPr/>
          <a:lstStyle/>
          <a:p>
            <a:fld id="{4E1FDF6A-A672-4035-AB22-32A7F6481DD5}" type="slidenum">
              <a:rPr lang="en-ZA" smtClean="0"/>
              <a:pPr/>
              <a:t>‹#›</a:t>
            </a:fld>
            <a:endParaRPr lang="en-ZA" dirty="0"/>
          </a:p>
        </p:txBody>
      </p:sp>
    </p:spTree>
    <p:extLst>
      <p:ext uri="{BB962C8B-B14F-4D97-AF65-F5344CB8AC3E}">
        <p14:creationId xmlns:p14="http://schemas.microsoft.com/office/powerpoint/2010/main" xmlns="" val="398105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4545034" y="1089026"/>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94643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735017" y="2012954"/>
            <a:ext cx="9221787" cy="4795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2914635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750" y="403227"/>
            <a:ext cx="2305050" cy="6405564"/>
          </a:xfrm>
          <a:prstGeom prst="rect">
            <a:avLst/>
          </a:prstGeo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735034" y="403227"/>
            <a:ext cx="6764337" cy="640556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3709918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9" y="1236687"/>
            <a:ext cx="8018463" cy="2632075"/>
          </a:xfrm>
          <a:prstGeom prst="rect">
            <a:avLst/>
          </a:prstGeo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336679" y="3970344"/>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836455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735017" y="2012954"/>
            <a:ext cx="92217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914375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86"/>
            <a:ext cx="9220200" cy="3144837"/>
          </a:xfrm>
          <a:prstGeom prst="rect">
            <a:avLst/>
          </a:prstGeo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730250" y="5059386"/>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4153057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sz="half" idx="1"/>
          </p:nvPr>
        </p:nvSpPr>
        <p:spPr>
          <a:xfrm>
            <a:off x="735013" y="2012954"/>
            <a:ext cx="4533900"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421334" y="2012954"/>
            <a:ext cx="45354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408643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2" y="403225"/>
            <a:ext cx="9221788" cy="1460500"/>
          </a:xfrm>
          <a:prstGeom prst="rect">
            <a:avLst/>
          </a:prstGeom>
        </p:spPr>
        <p:txBody>
          <a:bodyPr/>
          <a:lstStyle/>
          <a:p>
            <a:r>
              <a:rPr lang="en-US"/>
              <a:t>Click to edit Master title style</a:t>
            </a:r>
            <a:endParaRPr lang="en-ZA"/>
          </a:p>
        </p:txBody>
      </p:sp>
      <p:sp>
        <p:nvSpPr>
          <p:cNvPr id="3" name="Text Placeholder 2"/>
          <p:cNvSpPr>
            <a:spLocks noGrp="1"/>
          </p:cNvSpPr>
          <p:nvPr>
            <p:ph type="body" idx="1"/>
          </p:nvPr>
        </p:nvSpPr>
        <p:spPr>
          <a:xfrm>
            <a:off x="736600" y="1852613"/>
            <a:ext cx="4522788"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6600" y="2760665"/>
            <a:ext cx="4522788"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413379" y="1852613"/>
            <a:ext cx="4545013"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13379" y="2760665"/>
            <a:ext cx="4545013"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8" name="Footer Placeholder 7"/>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573808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Date Placeholder 2"/>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4" name="Footer Placeholder 3"/>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540376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3" name="Footer Placeholder 2"/>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25203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9" y="1236687"/>
            <a:ext cx="8018463" cy="2632075"/>
          </a:xfrm>
          <a:prstGeom prst="rect">
            <a:avLst/>
          </a:prstGeo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336679" y="3970344"/>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1936330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4545034" y="1089026"/>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6545311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4545034" y="1089026"/>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492857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735017" y="2012954"/>
            <a:ext cx="9221787" cy="4795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7201810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750" y="403227"/>
            <a:ext cx="2305050" cy="6405564"/>
          </a:xfrm>
          <a:prstGeom prst="rect">
            <a:avLst/>
          </a:prstGeo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735034" y="403227"/>
            <a:ext cx="6764337" cy="640556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9113889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9" y="1236687"/>
            <a:ext cx="8018463" cy="2632075"/>
          </a:xfrm>
          <a:prstGeom prst="rect">
            <a:avLst/>
          </a:prstGeo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336679" y="3970344"/>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9878803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735017" y="2012954"/>
            <a:ext cx="92217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5729796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86"/>
            <a:ext cx="9220200" cy="3144837"/>
          </a:xfrm>
          <a:prstGeom prst="rect">
            <a:avLst/>
          </a:prstGeo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730250" y="5059386"/>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0086084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sz="half" idx="1"/>
          </p:nvPr>
        </p:nvSpPr>
        <p:spPr>
          <a:xfrm>
            <a:off x="735013" y="2012954"/>
            <a:ext cx="4533900"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421334" y="2012954"/>
            <a:ext cx="45354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5999188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2" y="403225"/>
            <a:ext cx="9221788" cy="1460500"/>
          </a:xfrm>
          <a:prstGeom prst="rect">
            <a:avLst/>
          </a:prstGeom>
        </p:spPr>
        <p:txBody>
          <a:bodyPr/>
          <a:lstStyle/>
          <a:p>
            <a:r>
              <a:rPr lang="en-US"/>
              <a:t>Click to edit Master title style</a:t>
            </a:r>
            <a:endParaRPr lang="en-ZA"/>
          </a:p>
        </p:txBody>
      </p:sp>
      <p:sp>
        <p:nvSpPr>
          <p:cNvPr id="3" name="Text Placeholder 2"/>
          <p:cNvSpPr>
            <a:spLocks noGrp="1"/>
          </p:cNvSpPr>
          <p:nvPr>
            <p:ph type="body" idx="1"/>
          </p:nvPr>
        </p:nvSpPr>
        <p:spPr>
          <a:xfrm>
            <a:off x="736600" y="1852613"/>
            <a:ext cx="4522788"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6600" y="2760665"/>
            <a:ext cx="4522788"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413379" y="1852613"/>
            <a:ext cx="4545013"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13379" y="2760665"/>
            <a:ext cx="4545013"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8" name="Footer Placeholder 7"/>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8454694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Date Placeholder 2"/>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4" name="Footer Placeholder 3"/>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07342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735017" y="2012954"/>
            <a:ext cx="92217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9402892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3" name="Footer Placeholder 2"/>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2093565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4545034" y="1089026"/>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793824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4545034" y="1089026"/>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4604689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735017" y="2012954"/>
            <a:ext cx="9221787" cy="4795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4965664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750" y="403227"/>
            <a:ext cx="2305050" cy="6405564"/>
          </a:xfrm>
          <a:prstGeom prst="rect">
            <a:avLst/>
          </a:prstGeo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735034" y="403227"/>
            <a:ext cx="6764337" cy="640556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6645625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9" y="1236687"/>
            <a:ext cx="8018463" cy="2632075"/>
          </a:xfrm>
          <a:prstGeom prst="rect">
            <a:avLst/>
          </a:prstGeo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336679" y="3970344"/>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8603406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735017" y="2012954"/>
            <a:ext cx="92217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4044744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86"/>
            <a:ext cx="9220200" cy="3144837"/>
          </a:xfrm>
          <a:prstGeom prst="rect">
            <a:avLst/>
          </a:prstGeo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730250" y="5059386"/>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8036540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sz="half" idx="1"/>
          </p:nvPr>
        </p:nvSpPr>
        <p:spPr>
          <a:xfrm>
            <a:off x="735013" y="2012954"/>
            <a:ext cx="4533900"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421334" y="2012954"/>
            <a:ext cx="45354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9986748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2" y="403225"/>
            <a:ext cx="9221788" cy="1460500"/>
          </a:xfrm>
          <a:prstGeom prst="rect">
            <a:avLst/>
          </a:prstGeom>
        </p:spPr>
        <p:txBody>
          <a:bodyPr/>
          <a:lstStyle/>
          <a:p>
            <a:r>
              <a:rPr lang="en-US"/>
              <a:t>Click to edit Master title style</a:t>
            </a:r>
            <a:endParaRPr lang="en-ZA"/>
          </a:p>
        </p:txBody>
      </p:sp>
      <p:sp>
        <p:nvSpPr>
          <p:cNvPr id="3" name="Text Placeholder 2"/>
          <p:cNvSpPr>
            <a:spLocks noGrp="1"/>
          </p:cNvSpPr>
          <p:nvPr>
            <p:ph type="body" idx="1"/>
          </p:nvPr>
        </p:nvSpPr>
        <p:spPr>
          <a:xfrm>
            <a:off x="736600" y="1852613"/>
            <a:ext cx="4522788"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6600" y="2760665"/>
            <a:ext cx="4522788"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413379" y="1852613"/>
            <a:ext cx="4545013"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13379" y="2760665"/>
            <a:ext cx="4545013"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8" name="Footer Placeholder 7"/>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79013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86"/>
            <a:ext cx="9220200" cy="3144837"/>
          </a:xfrm>
          <a:prstGeom prst="rect">
            <a:avLst/>
          </a:prstGeo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730250" y="5059386"/>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13605994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Date Placeholder 2"/>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4" name="Footer Placeholder 3"/>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1165149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3" name="Footer Placeholder 2"/>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2809758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4545034" y="1089026"/>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3643573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4545034" y="1089026"/>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4665586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735017" y="2012954"/>
            <a:ext cx="9221787" cy="4795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7437231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750" y="403227"/>
            <a:ext cx="2305050" cy="6405564"/>
          </a:xfrm>
          <a:prstGeom prst="rect">
            <a:avLst/>
          </a:prstGeo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735034" y="403227"/>
            <a:ext cx="6764337" cy="640556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a:solidFill>
                  <a:prstClr val="black"/>
                </a:solidFill>
              </a:rPr>
              <a:t>2015/06/04</a:t>
            </a: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1227341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9" y="1236687"/>
            <a:ext cx="8018463" cy="2632075"/>
          </a:xfrm>
          <a:prstGeom prst="rect">
            <a:avLst/>
          </a:prstGeo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336679" y="3970344"/>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01684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735017" y="2012954"/>
            <a:ext cx="92217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8777161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86"/>
            <a:ext cx="9220200" cy="3144837"/>
          </a:xfrm>
          <a:prstGeom prst="rect">
            <a:avLst/>
          </a:prstGeo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730250" y="5059386"/>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507604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sz="half" idx="1"/>
          </p:nvPr>
        </p:nvSpPr>
        <p:spPr>
          <a:xfrm>
            <a:off x="735013" y="2012954"/>
            <a:ext cx="4533900"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421334" y="2012954"/>
            <a:ext cx="45354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9157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sz="half" idx="1"/>
          </p:nvPr>
        </p:nvSpPr>
        <p:spPr>
          <a:xfrm>
            <a:off x="735013" y="2012954"/>
            <a:ext cx="4533900"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421334" y="2012954"/>
            <a:ext cx="45354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35661466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2" y="403225"/>
            <a:ext cx="9221788" cy="1460500"/>
          </a:xfrm>
          <a:prstGeom prst="rect">
            <a:avLst/>
          </a:prstGeom>
        </p:spPr>
        <p:txBody>
          <a:bodyPr/>
          <a:lstStyle/>
          <a:p>
            <a:r>
              <a:rPr lang="en-US"/>
              <a:t>Click to edit Master title style</a:t>
            </a:r>
            <a:endParaRPr lang="en-ZA"/>
          </a:p>
        </p:txBody>
      </p:sp>
      <p:sp>
        <p:nvSpPr>
          <p:cNvPr id="3" name="Text Placeholder 2"/>
          <p:cNvSpPr>
            <a:spLocks noGrp="1"/>
          </p:cNvSpPr>
          <p:nvPr>
            <p:ph type="body" idx="1"/>
          </p:nvPr>
        </p:nvSpPr>
        <p:spPr>
          <a:xfrm>
            <a:off x="736600" y="1852613"/>
            <a:ext cx="4522788"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6600" y="2760665"/>
            <a:ext cx="4522788"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413379" y="1852613"/>
            <a:ext cx="4545013"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13379" y="2760665"/>
            <a:ext cx="4545013"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8" name="Footer Placeholder 7"/>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2658560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Date Placeholder 2"/>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4" name="Footer Placeholder 3"/>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6532025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3" name="Footer Placeholder 2"/>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6294841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4545034" y="1089026"/>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8202043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4545034" y="1089026"/>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1121656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735017" y="2012954"/>
            <a:ext cx="9221787" cy="4795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428649063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750" y="403227"/>
            <a:ext cx="2305050" cy="6405564"/>
          </a:xfrm>
          <a:prstGeom prst="rect">
            <a:avLst/>
          </a:prstGeo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735034" y="403227"/>
            <a:ext cx="6764337" cy="640556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7"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6645316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6" y="1236665"/>
            <a:ext cx="8018463" cy="2632075"/>
          </a:xfrm>
          <a:prstGeom prst="rect">
            <a:avLst/>
          </a:prstGeom>
        </p:spPr>
        <p:txBody>
          <a:bodyPr anchor="b"/>
          <a:lstStyle>
            <a:lvl1pPr algn="ctr">
              <a:defRPr sz="5443"/>
            </a:lvl1pPr>
          </a:lstStyle>
          <a:p>
            <a:r>
              <a:rPr lang="en-US"/>
              <a:t>Click to edit Master title style</a:t>
            </a:r>
            <a:endParaRPr lang="en-ZA"/>
          </a:p>
        </p:txBody>
      </p:sp>
      <p:sp>
        <p:nvSpPr>
          <p:cNvPr id="3" name="Subtitle 2"/>
          <p:cNvSpPr>
            <a:spLocks noGrp="1"/>
          </p:cNvSpPr>
          <p:nvPr>
            <p:ph type="subTitle" idx="1"/>
          </p:nvPr>
        </p:nvSpPr>
        <p:spPr>
          <a:xfrm>
            <a:off x="1336676" y="3970339"/>
            <a:ext cx="8018463" cy="1825625"/>
          </a:xfrm>
          <a:prstGeom prst="rect">
            <a:avLst/>
          </a:prstGeo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en-US"/>
              <a:t>Click to edit Master subtitle style</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7916637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4"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idx="1"/>
          </p:nvPr>
        </p:nvSpPr>
        <p:spPr>
          <a:xfrm>
            <a:off x="735014" y="2012951"/>
            <a:ext cx="92217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5568554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64"/>
            <a:ext cx="9220200" cy="3144837"/>
          </a:xfrm>
          <a:prstGeom prst="rect">
            <a:avLst/>
          </a:prstGeom>
        </p:spPr>
        <p:txBody>
          <a:bodyPr anchor="b"/>
          <a:lstStyle>
            <a:lvl1pPr>
              <a:defRPr sz="5443"/>
            </a:lvl1pPr>
          </a:lstStyle>
          <a:p>
            <a:r>
              <a:rPr lang="en-US"/>
              <a:t>Click to edit Master title style</a:t>
            </a:r>
            <a:endParaRPr lang="en-ZA"/>
          </a:p>
        </p:txBody>
      </p:sp>
      <p:sp>
        <p:nvSpPr>
          <p:cNvPr id="3" name="Text Placeholder 2"/>
          <p:cNvSpPr>
            <a:spLocks noGrp="1"/>
          </p:cNvSpPr>
          <p:nvPr>
            <p:ph type="body" idx="1"/>
          </p:nvPr>
        </p:nvSpPr>
        <p:spPr>
          <a:xfrm>
            <a:off x="730250" y="5059364"/>
            <a:ext cx="9220200" cy="1652587"/>
          </a:xfrm>
          <a:prstGeom prst="rect">
            <a:avLst/>
          </a:prstGeom>
        </p:spPr>
        <p:txBody>
          <a:bodyPr/>
          <a:lstStyle>
            <a:lvl1pPr marL="0" indent="0">
              <a:buNone/>
              <a:defRPr sz="2177">
                <a:solidFill>
                  <a:schemeClr val="tx1">
                    <a:tint val="75000"/>
                  </a:schemeClr>
                </a:solidFill>
              </a:defRPr>
            </a:lvl1pPr>
            <a:lvl2pPr marL="414772" indent="0">
              <a:buNone/>
              <a:defRPr sz="1814">
                <a:solidFill>
                  <a:schemeClr val="tx1">
                    <a:tint val="75000"/>
                  </a:schemeClr>
                </a:solidFill>
              </a:defRPr>
            </a:lvl2pPr>
            <a:lvl3pPr marL="829544" indent="0">
              <a:buNone/>
              <a:defRPr sz="1633">
                <a:solidFill>
                  <a:schemeClr val="tx1">
                    <a:tint val="75000"/>
                  </a:schemeClr>
                </a:solidFill>
              </a:defRPr>
            </a:lvl3pPr>
            <a:lvl4pPr marL="1244316" indent="0">
              <a:buNone/>
              <a:defRPr sz="1452">
                <a:solidFill>
                  <a:schemeClr val="tx1">
                    <a:tint val="75000"/>
                  </a:schemeClr>
                </a:solidFill>
              </a:defRPr>
            </a:lvl4pPr>
            <a:lvl5pPr marL="1659087" indent="0">
              <a:buNone/>
              <a:defRPr sz="1452">
                <a:solidFill>
                  <a:schemeClr val="tx1">
                    <a:tint val="75000"/>
                  </a:schemeClr>
                </a:solidFill>
              </a:defRPr>
            </a:lvl5pPr>
            <a:lvl6pPr marL="2073859" indent="0">
              <a:buNone/>
              <a:defRPr sz="1452">
                <a:solidFill>
                  <a:schemeClr val="tx1">
                    <a:tint val="75000"/>
                  </a:schemeClr>
                </a:solidFill>
              </a:defRPr>
            </a:lvl6pPr>
            <a:lvl7pPr marL="2488631" indent="0">
              <a:buNone/>
              <a:defRPr sz="1452">
                <a:solidFill>
                  <a:schemeClr val="tx1">
                    <a:tint val="75000"/>
                  </a:schemeClr>
                </a:solidFill>
              </a:defRPr>
            </a:lvl7pPr>
            <a:lvl8pPr marL="2903403" indent="0">
              <a:buNone/>
              <a:defRPr sz="1452">
                <a:solidFill>
                  <a:schemeClr val="tx1">
                    <a:tint val="75000"/>
                  </a:schemeClr>
                </a:solidFill>
              </a:defRPr>
            </a:lvl8pPr>
            <a:lvl9pPr marL="3318175" indent="0">
              <a:buNone/>
              <a:defRPr sz="145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68721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2" y="403225"/>
            <a:ext cx="9221788" cy="1460500"/>
          </a:xfrm>
          <a:prstGeom prst="rect">
            <a:avLst/>
          </a:prstGeom>
        </p:spPr>
        <p:txBody>
          <a:bodyPr/>
          <a:lstStyle/>
          <a:p>
            <a:r>
              <a:rPr lang="en-US"/>
              <a:t>Click to edit Master title style</a:t>
            </a:r>
            <a:endParaRPr lang="en-ZA"/>
          </a:p>
        </p:txBody>
      </p:sp>
      <p:sp>
        <p:nvSpPr>
          <p:cNvPr id="3" name="Text Placeholder 2"/>
          <p:cNvSpPr>
            <a:spLocks noGrp="1"/>
          </p:cNvSpPr>
          <p:nvPr>
            <p:ph type="body" idx="1"/>
          </p:nvPr>
        </p:nvSpPr>
        <p:spPr>
          <a:xfrm>
            <a:off x="736600" y="1852613"/>
            <a:ext cx="4522788"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6600" y="2760665"/>
            <a:ext cx="4522788"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413379" y="1852613"/>
            <a:ext cx="4545013" cy="908049"/>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13379" y="2760665"/>
            <a:ext cx="4545013"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8" name="Footer Placeholder 7"/>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85803557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4" y="403225"/>
            <a:ext cx="9221787" cy="1460500"/>
          </a:xfrm>
          <a:prstGeom prst="rect">
            <a:avLst/>
          </a:prstGeom>
        </p:spPr>
        <p:txBody>
          <a:bodyPr/>
          <a:lstStyle/>
          <a:p>
            <a:r>
              <a:rPr lang="en-US"/>
              <a:t>Click to edit Master title style</a:t>
            </a:r>
            <a:endParaRPr lang="en-ZA"/>
          </a:p>
        </p:txBody>
      </p:sp>
      <p:sp>
        <p:nvSpPr>
          <p:cNvPr id="3" name="Content Placeholder 2"/>
          <p:cNvSpPr>
            <a:spLocks noGrp="1"/>
          </p:cNvSpPr>
          <p:nvPr>
            <p:ph sz="half" idx="1"/>
          </p:nvPr>
        </p:nvSpPr>
        <p:spPr>
          <a:xfrm>
            <a:off x="735013" y="2012951"/>
            <a:ext cx="4533900"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421314" y="2012951"/>
            <a:ext cx="4535487" cy="4795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6" name="Footer Placeholder 5"/>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0712842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1" y="403225"/>
            <a:ext cx="9221788" cy="1460500"/>
          </a:xfrm>
          <a:prstGeom prst="rect">
            <a:avLst/>
          </a:prstGeom>
        </p:spPr>
        <p:txBody>
          <a:bodyPr/>
          <a:lstStyle/>
          <a:p>
            <a:r>
              <a:rPr lang="en-US"/>
              <a:t>Click to edit Master title style</a:t>
            </a:r>
            <a:endParaRPr lang="en-ZA"/>
          </a:p>
        </p:txBody>
      </p:sp>
      <p:sp>
        <p:nvSpPr>
          <p:cNvPr id="3" name="Text Placeholder 2"/>
          <p:cNvSpPr>
            <a:spLocks noGrp="1"/>
          </p:cNvSpPr>
          <p:nvPr>
            <p:ph type="body" idx="1"/>
          </p:nvPr>
        </p:nvSpPr>
        <p:spPr>
          <a:xfrm>
            <a:off x="736600" y="1852613"/>
            <a:ext cx="4522788" cy="908049"/>
          </a:xfrm>
          <a:prstGeom prst="rect">
            <a:avLst/>
          </a:prstGeo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en-US"/>
              <a:t>Click to edit Master text styles</a:t>
            </a:r>
          </a:p>
        </p:txBody>
      </p:sp>
      <p:sp>
        <p:nvSpPr>
          <p:cNvPr id="4" name="Content Placeholder 3"/>
          <p:cNvSpPr>
            <a:spLocks noGrp="1"/>
          </p:cNvSpPr>
          <p:nvPr>
            <p:ph sz="half" idx="2"/>
          </p:nvPr>
        </p:nvSpPr>
        <p:spPr>
          <a:xfrm>
            <a:off x="736600" y="2760664"/>
            <a:ext cx="4522788"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413376" y="1852613"/>
            <a:ext cx="4545013" cy="908049"/>
          </a:xfrm>
          <a:prstGeom prst="rect">
            <a:avLst/>
          </a:prstGeo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en-US"/>
              <a:t>Click to edit Master text styles</a:t>
            </a:r>
          </a:p>
        </p:txBody>
      </p:sp>
      <p:sp>
        <p:nvSpPr>
          <p:cNvPr id="6" name="Content Placeholder 5"/>
          <p:cNvSpPr>
            <a:spLocks noGrp="1"/>
          </p:cNvSpPr>
          <p:nvPr>
            <p:ph sz="quarter" idx="4"/>
          </p:nvPr>
        </p:nvSpPr>
        <p:spPr>
          <a:xfrm>
            <a:off x="5413376" y="2760664"/>
            <a:ext cx="4545013" cy="406241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8" name="Footer Placeholder 7"/>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414890273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5014" y="403225"/>
            <a:ext cx="9221787" cy="1460500"/>
          </a:xfrm>
          <a:prstGeom prst="rect">
            <a:avLst/>
          </a:prstGeom>
        </p:spPr>
        <p:txBody>
          <a:bodyPr/>
          <a:lstStyle/>
          <a:p>
            <a:r>
              <a:rPr lang="en-US"/>
              <a:t>Click to edit Master title style</a:t>
            </a:r>
            <a:endParaRPr lang="en-ZA"/>
          </a:p>
        </p:txBody>
      </p:sp>
      <p:sp>
        <p:nvSpPr>
          <p:cNvPr id="3" name="Date Placeholder 2"/>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4" name="Footer Placeholder 3"/>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9026602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3" name="Footer Placeholder 2"/>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7979818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2903"/>
            </a:lvl1pPr>
          </a:lstStyle>
          <a:p>
            <a:r>
              <a:rPr lang="en-US"/>
              <a:t>Click to edit Master title style</a:t>
            </a:r>
            <a:endParaRPr lang="en-ZA"/>
          </a:p>
        </p:txBody>
      </p:sp>
      <p:sp>
        <p:nvSpPr>
          <p:cNvPr id="3" name="Content Placeholder 2"/>
          <p:cNvSpPr>
            <a:spLocks noGrp="1"/>
          </p:cNvSpPr>
          <p:nvPr>
            <p:ph idx="1"/>
          </p:nvPr>
        </p:nvSpPr>
        <p:spPr>
          <a:xfrm>
            <a:off x="4545014" y="1089026"/>
            <a:ext cx="5413375" cy="5372100"/>
          </a:xfrm>
          <a:prstGeom prst="rect">
            <a:avLst/>
          </a:prstGeo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6" name="Footer Placeholder 5"/>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75953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2903"/>
            </a:lvl1pPr>
          </a:lstStyle>
          <a:p>
            <a:r>
              <a:rPr lang="en-US"/>
              <a:t>Click to edit Master title style</a:t>
            </a:r>
            <a:endParaRPr lang="en-ZA"/>
          </a:p>
        </p:txBody>
      </p:sp>
      <p:sp>
        <p:nvSpPr>
          <p:cNvPr id="3" name="Picture Placeholder 2"/>
          <p:cNvSpPr>
            <a:spLocks noGrp="1"/>
          </p:cNvSpPr>
          <p:nvPr>
            <p:ph type="pic" idx="1"/>
          </p:nvPr>
        </p:nvSpPr>
        <p:spPr>
          <a:xfrm>
            <a:off x="4545014" y="1089026"/>
            <a:ext cx="5413375" cy="5372100"/>
          </a:xfrm>
          <a:prstGeom prst="rect">
            <a:avLst/>
          </a:prstGeom>
        </p:spPr>
        <p:txBody>
          <a:bodyPr/>
          <a:lstStyle>
            <a:lvl1pPr marL="0" indent="0">
              <a:buNone/>
              <a:defRPr sz="2903"/>
            </a:lvl1pPr>
            <a:lvl2pPr marL="414772" indent="0">
              <a:buNone/>
              <a:defRPr sz="2540"/>
            </a:lvl2pPr>
            <a:lvl3pPr marL="829544" indent="0">
              <a:buNone/>
              <a:defRPr sz="2177"/>
            </a:lvl3pPr>
            <a:lvl4pPr marL="1244316" indent="0">
              <a:buNone/>
              <a:defRPr sz="1814"/>
            </a:lvl4pPr>
            <a:lvl5pPr marL="1659087" indent="0">
              <a:buNone/>
              <a:defRPr sz="1814"/>
            </a:lvl5pPr>
            <a:lvl6pPr marL="2073859" indent="0">
              <a:buNone/>
              <a:defRPr sz="1814"/>
            </a:lvl6pPr>
            <a:lvl7pPr marL="2488631" indent="0">
              <a:buNone/>
              <a:defRPr sz="1814"/>
            </a:lvl7pPr>
            <a:lvl8pPr marL="2903403" indent="0">
              <a:buNone/>
              <a:defRPr sz="1814"/>
            </a:lvl8pPr>
            <a:lvl9pPr marL="3318175" indent="0">
              <a:buNone/>
              <a:defRPr sz="1814"/>
            </a:lvl9pPr>
          </a:lstStyle>
          <a:p>
            <a:endParaRPr lang="en-ZA" dirty="0"/>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6" name="Footer Placeholder 5"/>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7276295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5014" y="403225"/>
            <a:ext cx="9221787" cy="1460500"/>
          </a:xfrm>
          <a:prstGeom prst="rect">
            <a:avLst/>
          </a:prstGeom>
        </p:spPr>
        <p:txBody>
          <a:bodyPr/>
          <a:lstStyle/>
          <a:p>
            <a:r>
              <a:rPr lang="en-US"/>
              <a:t>Click to edit Master title style</a:t>
            </a:r>
            <a:endParaRPr lang="en-ZA"/>
          </a:p>
        </p:txBody>
      </p:sp>
      <p:sp>
        <p:nvSpPr>
          <p:cNvPr id="3" name="Vertical Text Placeholder 2"/>
          <p:cNvSpPr>
            <a:spLocks noGrp="1"/>
          </p:cNvSpPr>
          <p:nvPr>
            <p:ph type="body" orient="vert" idx="1"/>
          </p:nvPr>
        </p:nvSpPr>
        <p:spPr>
          <a:xfrm>
            <a:off x="735014" y="2012951"/>
            <a:ext cx="9221787" cy="4795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5785502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750" y="403226"/>
            <a:ext cx="2305050" cy="6405564"/>
          </a:xfrm>
          <a:prstGeom prst="rect">
            <a:avLst/>
          </a:prstGeo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735014" y="403226"/>
            <a:ext cx="6764337" cy="640556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a:solidFill>
                  <a:prstClr val="black"/>
                </a:solidFill>
              </a:rPr>
              <a:pPr/>
              <a:t>2021/08/18</a:t>
            </a:fld>
            <a:endParaRPr lang="en-ZA" dirty="0">
              <a:solidFill>
                <a:prstClr val="black"/>
              </a:solidFill>
            </a:endParaRPr>
          </a:p>
        </p:txBody>
      </p:sp>
      <p:sp>
        <p:nvSpPr>
          <p:cNvPr id="5" name="Footer Placeholder 4"/>
          <p:cNvSpPr>
            <a:spLocks noGrp="1"/>
          </p:cNvSpPr>
          <p:nvPr>
            <p:ph type="ftr" sz="quarter" idx="11"/>
          </p:nvPr>
        </p:nvSpPr>
        <p:spPr>
          <a:xfrm>
            <a:off x="3541714"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25566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5017" y="403225"/>
            <a:ext cx="9221787" cy="1460500"/>
          </a:xfrm>
          <a:prstGeom prst="rect">
            <a:avLst/>
          </a:prstGeom>
        </p:spPr>
        <p:txBody>
          <a:bodyPr/>
          <a:lstStyle/>
          <a:p>
            <a:r>
              <a:rPr lang="en-US"/>
              <a:t>Click to edit Master title style</a:t>
            </a:r>
            <a:endParaRPr lang="en-ZA"/>
          </a:p>
        </p:txBody>
      </p:sp>
      <p:sp>
        <p:nvSpPr>
          <p:cNvPr id="3" name="Date Placeholder 2"/>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4" name="Footer Placeholder 3"/>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293749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3" name="Footer Placeholder 2"/>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8006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4545034" y="1089026"/>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A7DAA362-2F61-4997-98BE-057AF821977E}" type="datetimeFigureOut">
              <a:rPr lang="en-ZA" smtClean="0"/>
              <a:pPr/>
              <a:t>2021/08/18</a:t>
            </a:fld>
            <a:endParaRPr lang="en-ZA" dirty="0"/>
          </a:p>
        </p:txBody>
      </p:sp>
      <p:sp>
        <p:nvSpPr>
          <p:cNvPr id="6" name="Footer Placeholder 5"/>
          <p:cNvSpPr>
            <a:spLocks noGrp="1"/>
          </p:cNvSpPr>
          <p:nvPr>
            <p:ph type="ftr" sz="quarter" idx="11"/>
          </p:nvPr>
        </p:nvSpPr>
        <p:spPr>
          <a:xfrm>
            <a:off x="3541717" y="7007225"/>
            <a:ext cx="3608387" cy="401638"/>
          </a:xfrm>
          <a:prstGeom prst="rect">
            <a:avLst/>
          </a:prstGeom>
        </p:spPr>
        <p:txBody>
          <a:bodyPr/>
          <a:lstStyle/>
          <a:p>
            <a:endParaRPr lang="en-ZA" dirty="0"/>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41136728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3.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5.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3.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6.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3.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7.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4" cstate="print"/>
            <a:tile tx="0" ty="0" sx="100000" sy="100000" flip="none" algn="tl"/>
          </a:blipFill>
        </p:spPr>
      </p:pic>
    </p:spTree>
    <p:extLst>
      <p:ext uri="{BB962C8B-B14F-4D97-AF65-F5344CB8AC3E}">
        <p14:creationId xmlns:p14="http://schemas.microsoft.com/office/powerpoint/2010/main" xmlns="" val="1405639976"/>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14" cstate="print"/>
            <a:tile tx="0" ty="0" sx="100000" sy="100000" flip="none" algn="tl"/>
          </a:blipFill>
        </p:spPr>
      </p:pic>
    </p:spTree>
    <p:extLst>
      <p:ext uri="{BB962C8B-B14F-4D97-AF65-F5344CB8AC3E}">
        <p14:creationId xmlns:p14="http://schemas.microsoft.com/office/powerpoint/2010/main" xmlns="" val="288213086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14" cstate="print"/>
            <a:tile tx="0" ty="0" sx="100000" sy="100000" flip="none" algn="tl"/>
          </a:blipFill>
        </p:spPr>
      </p:pic>
    </p:spTree>
    <p:extLst>
      <p:ext uri="{BB962C8B-B14F-4D97-AF65-F5344CB8AC3E}">
        <p14:creationId xmlns:p14="http://schemas.microsoft.com/office/powerpoint/2010/main" xmlns="" val="227004168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14" cstate="print"/>
            <a:tile tx="0" ty="0" sx="100000" sy="100000" flip="none" algn="tl"/>
          </a:blipFill>
        </p:spPr>
      </p:pic>
    </p:spTree>
    <p:extLst>
      <p:ext uri="{BB962C8B-B14F-4D97-AF65-F5344CB8AC3E}">
        <p14:creationId xmlns:p14="http://schemas.microsoft.com/office/powerpoint/2010/main" xmlns="" val="45336030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14" cstate="print"/>
            <a:tile tx="0" ty="0" sx="100000" sy="100000" flip="none" algn="tl"/>
          </a:blipFill>
        </p:spPr>
      </p:pic>
    </p:spTree>
    <p:extLst>
      <p:ext uri="{BB962C8B-B14F-4D97-AF65-F5344CB8AC3E}">
        <p14:creationId xmlns:p14="http://schemas.microsoft.com/office/powerpoint/2010/main" xmlns="" val="3044383063"/>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14" cstate="print"/>
            <a:tile tx="0" ty="0" sx="100000" sy="100000" flip="none" algn="tl"/>
          </a:blipFill>
        </p:spPr>
      </p:pic>
    </p:spTree>
    <p:extLst>
      <p:ext uri="{BB962C8B-B14F-4D97-AF65-F5344CB8AC3E}">
        <p14:creationId xmlns:p14="http://schemas.microsoft.com/office/powerpoint/2010/main" xmlns="" val="1565117663"/>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14" cstate="print"/>
            <a:tile tx="0" ty="0" sx="100000" sy="100000" flip="none" algn="tl"/>
          </a:blipFill>
        </p:spPr>
      </p:pic>
    </p:spTree>
    <p:extLst>
      <p:ext uri="{BB962C8B-B14F-4D97-AF65-F5344CB8AC3E}">
        <p14:creationId xmlns:p14="http://schemas.microsoft.com/office/powerpoint/2010/main" xmlns="" val="19252804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l" defTabSz="829544" rtl="0" eaLnBrk="1" latinLnBrk="0" hangingPunct="1">
        <a:lnSpc>
          <a:spcPct val="90000"/>
        </a:lnSpc>
        <a:spcBef>
          <a:spcPct val="0"/>
        </a:spcBef>
        <a:buNone/>
        <a:defRPr sz="3992" kern="1200">
          <a:solidFill>
            <a:schemeClr val="tx1"/>
          </a:solidFill>
          <a:latin typeface="+mj-lt"/>
          <a:ea typeface="+mj-ea"/>
          <a:cs typeface="+mj-cs"/>
        </a:defRPr>
      </a:lvl1pPr>
    </p:titleStyle>
    <p:bodyStyle>
      <a:lvl1pPr marL="207386" indent="-207386" algn="l" defTabSz="829544" rtl="0" eaLnBrk="1" latinLnBrk="0" hangingPunct="1">
        <a:lnSpc>
          <a:spcPct val="90000"/>
        </a:lnSpc>
        <a:spcBef>
          <a:spcPts val="907"/>
        </a:spcBef>
        <a:buFont typeface="Arial" panose="020B0604020202020204" pitchFamily="34" charset="0"/>
        <a:buChar char="•"/>
        <a:defRPr sz="2540" kern="1200">
          <a:solidFill>
            <a:schemeClr val="tx1"/>
          </a:solidFill>
          <a:latin typeface="+mn-lt"/>
          <a:ea typeface="+mn-ea"/>
          <a:cs typeface="+mn-cs"/>
        </a:defRPr>
      </a:lvl1pPr>
      <a:lvl2pPr marL="622158" indent="-207386" algn="l" defTabSz="829544" rtl="0" eaLnBrk="1" latinLnBrk="0" hangingPunct="1">
        <a:lnSpc>
          <a:spcPct val="90000"/>
        </a:lnSpc>
        <a:spcBef>
          <a:spcPts val="454"/>
        </a:spcBef>
        <a:buFont typeface="Arial" panose="020B0604020202020204" pitchFamily="34" charset="0"/>
        <a:buChar char="•"/>
        <a:defRPr sz="2177" kern="1200">
          <a:solidFill>
            <a:schemeClr val="tx1"/>
          </a:solidFill>
          <a:latin typeface="+mn-lt"/>
          <a:ea typeface="+mn-ea"/>
          <a:cs typeface="+mn-cs"/>
        </a:defRPr>
      </a:lvl2pPr>
      <a:lvl3pPr marL="1036930" indent="-207386" algn="l" defTabSz="829544" rtl="0" eaLnBrk="1" latinLnBrk="0" hangingPunct="1">
        <a:lnSpc>
          <a:spcPct val="90000"/>
        </a:lnSpc>
        <a:spcBef>
          <a:spcPts val="454"/>
        </a:spcBef>
        <a:buFont typeface="Arial" panose="020B0604020202020204" pitchFamily="34" charset="0"/>
        <a:buChar char="•"/>
        <a:defRPr sz="1814" kern="1200">
          <a:solidFill>
            <a:schemeClr val="tx1"/>
          </a:solidFill>
          <a:latin typeface="+mn-lt"/>
          <a:ea typeface="+mn-ea"/>
          <a:cs typeface="+mn-cs"/>
        </a:defRPr>
      </a:lvl3pPr>
      <a:lvl4pPr marL="145170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4pPr>
      <a:lvl5pPr marL="1866473"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5pPr>
      <a:lvl6pPr marL="2281245"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6pPr>
      <a:lvl7pPr marL="2696017"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7pPr>
      <a:lvl8pPr marL="3110789"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56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en-US"/>
      </a:defPPr>
      <a:lvl1pPr marL="0" algn="l" defTabSz="829544" rtl="0" eaLnBrk="1" latinLnBrk="0" hangingPunct="1">
        <a:defRPr sz="1633" kern="1200">
          <a:solidFill>
            <a:schemeClr val="tx1"/>
          </a:solidFill>
          <a:latin typeface="+mn-lt"/>
          <a:ea typeface="+mn-ea"/>
          <a:cs typeface="+mn-cs"/>
        </a:defRPr>
      </a:lvl1pPr>
      <a:lvl2pPr marL="414772" algn="l" defTabSz="829544" rtl="0" eaLnBrk="1" latinLnBrk="0" hangingPunct="1">
        <a:defRPr sz="1633" kern="1200">
          <a:solidFill>
            <a:schemeClr val="tx1"/>
          </a:solidFill>
          <a:latin typeface="+mn-lt"/>
          <a:ea typeface="+mn-ea"/>
          <a:cs typeface="+mn-cs"/>
        </a:defRPr>
      </a:lvl2pPr>
      <a:lvl3pPr marL="829544" algn="l" defTabSz="829544" rtl="0" eaLnBrk="1" latinLnBrk="0" hangingPunct="1">
        <a:defRPr sz="1633" kern="1200">
          <a:solidFill>
            <a:schemeClr val="tx1"/>
          </a:solidFill>
          <a:latin typeface="+mn-lt"/>
          <a:ea typeface="+mn-ea"/>
          <a:cs typeface="+mn-cs"/>
        </a:defRPr>
      </a:lvl3pPr>
      <a:lvl4pPr marL="1244316" algn="l" defTabSz="829544" rtl="0" eaLnBrk="1" latinLnBrk="0" hangingPunct="1">
        <a:defRPr sz="1633" kern="1200">
          <a:solidFill>
            <a:schemeClr val="tx1"/>
          </a:solidFill>
          <a:latin typeface="+mn-lt"/>
          <a:ea typeface="+mn-ea"/>
          <a:cs typeface="+mn-cs"/>
        </a:defRPr>
      </a:lvl4pPr>
      <a:lvl5pPr marL="1659087" algn="l" defTabSz="829544" rtl="0" eaLnBrk="1" latinLnBrk="0" hangingPunct="1">
        <a:defRPr sz="1633" kern="1200">
          <a:solidFill>
            <a:schemeClr val="tx1"/>
          </a:solidFill>
          <a:latin typeface="+mn-lt"/>
          <a:ea typeface="+mn-ea"/>
          <a:cs typeface="+mn-cs"/>
        </a:defRPr>
      </a:lvl5pPr>
      <a:lvl6pPr marL="2073859" algn="l" defTabSz="829544" rtl="0" eaLnBrk="1" latinLnBrk="0" hangingPunct="1">
        <a:defRPr sz="1633" kern="1200">
          <a:solidFill>
            <a:schemeClr val="tx1"/>
          </a:solidFill>
          <a:latin typeface="+mn-lt"/>
          <a:ea typeface="+mn-ea"/>
          <a:cs typeface="+mn-cs"/>
        </a:defRPr>
      </a:lvl6pPr>
      <a:lvl7pPr marL="2488631" algn="l" defTabSz="829544" rtl="0" eaLnBrk="1" latinLnBrk="0" hangingPunct="1">
        <a:defRPr sz="1633" kern="1200">
          <a:solidFill>
            <a:schemeClr val="tx1"/>
          </a:solidFill>
          <a:latin typeface="+mn-lt"/>
          <a:ea typeface="+mn-ea"/>
          <a:cs typeface="+mn-cs"/>
        </a:defRPr>
      </a:lvl7pPr>
      <a:lvl8pPr marL="2903403" algn="l" defTabSz="829544" rtl="0" eaLnBrk="1" latinLnBrk="0" hangingPunct="1">
        <a:defRPr sz="1633" kern="1200">
          <a:solidFill>
            <a:schemeClr val="tx1"/>
          </a:solidFill>
          <a:latin typeface="+mn-lt"/>
          <a:ea typeface="+mn-ea"/>
          <a:cs typeface="+mn-cs"/>
        </a:defRPr>
      </a:lvl8pPr>
      <a:lvl9pPr marL="3318175" algn="l" defTabSz="829544"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 y="2127584"/>
            <a:ext cx="10058400" cy="1938992"/>
          </a:xfrm>
          <a:prstGeom prst="rect">
            <a:avLst/>
          </a:prstGeom>
          <a:noFill/>
        </p:spPr>
        <p:txBody>
          <a:bodyPr wrap="square" rtlCol="0">
            <a:spAutoFit/>
          </a:bodyPr>
          <a:lstStyle/>
          <a:p>
            <a:pPr algn="ctr">
              <a:lnSpc>
                <a:spcPct val="150000"/>
              </a:lnSpc>
            </a:pPr>
            <a:r>
              <a:rPr lang="en-US" sz="2000" b="1" dirty="0">
                <a:latin typeface="Arial" pitchFamily="34" charset="0"/>
                <a:cs typeface="Arial" pitchFamily="34" charset="0"/>
              </a:rPr>
              <a:t>SELECT COMMITTEE ON FINANCE </a:t>
            </a:r>
          </a:p>
          <a:p>
            <a:pPr algn="ctr">
              <a:lnSpc>
                <a:spcPct val="150000"/>
              </a:lnSpc>
            </a:pPr>
            <a:r>
              <a:rPr lang="en-US" sz="2000" b="1" dirty="0" smtClean="0">
                <a:latin typeface="Arial" pitchFamily="34" charset="0"/>
                <a:cs typeface="Arial" pitchFamily="34" charset="0"/>
              </a:rPr>
              <a:t>Date:18 </a:t>
            </a:r>
            <a:r>
              <a:rPr lang="en-US" sz="2000" b="1" dirty="0">
                <a:latin typeface="Arial" pitchFamily="34" charset="0"/>
                <a:cs typeface="Arial" pitchFamily="34" charset="0"/>
              </a:rPr>
              <a:t>– 19 August 2021</a:t>
            </a:r>
          </a:p>
          <a:p>
            <a:pPr algn="ctr">
              <a:lnSpc>
                <a:spcPct val="150000"/>
              </a:lnSpc>
            </a:pPr>
            <a:r>
              <a:rPr lang="en-US" sz="2000" b="1" dirty="0">
                <a:latin typeface="Arial" pitchFamily="34" charset="0"/>
                <a:cs typeface="Arial" pitchFamily="34" charset="0"/>
              </a:rPr>
              <a:t>HIV/ </a:t>
            </a:r>
            <a:r>
              <a:rPr lang="en-US" sz="2000" b="1" dirty="0" smtClean="0">
                <a:latin typeface="Arial" pitchFamily="34" charset="0"/>
                <a:cs typeface="Arial" pitchFamily="34" charset="0"/>
              </a:rPr>
              <a:t>AIDS (LIFE SKILLS EDUCATION) </a:t>
            </a:r>
            <a:r>
              <a:rPr lang="en-US" sz="2000" b="1" dirty="0">
                <a:latin typeface="Arial" pitchFamily="34" charset="0"/>
                <a:cs typeface="Arial" pitchFamily="34" charset="0"/>
              </a:rPr>
              <a:t>AND </a:t>
            </a:r>
            <a:r>
              <a:rPr lang="en-US" sz="2000" b="1" dirty="0" smtClean="0">
                <a:latin typeface="Arial" pitchFamily="34" charset="0"/>
                <a:cs typeface="Arial" pitchFamily="34" charset="0"/>
              </a:rPr>
              <a:t>LEARNERS WITH PROFOUND INTELLECTUAL DISABILITIES GRANTS </a:t>
            </a: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69403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7" y="138946"/>
            <a:ext cx="9715502" cy="463014"/>
          </a:xfrm>
        </p:spPr>
        <p:txBody>
          <a:bodyPr/>
          <a:lstStyle/>
          <a:p>
            <a:pPr lvl="0">
              <a:lnSpc>
                <a:spcPct val="100000"/>
              </a:lnSpc>
              <a:spcBef>
                <a:spcPts val="0"/>
              </a:spcBef>
              <a:defRPr/>
            </a:pPr>
            <a:r>
              <a:rPr lang="en-US" sz="2800" b="1" dirty="0" smtClean="0">
                <a:solidFill>
                  <a:prstClr val="black"/>
                </a:solidFill>
                <a:latin typeface="+mn-lt"/>
                <a:cs typeface="Arial" pitchFamily="34" charset="0"/>
              </a:rPr>
              <a:t>Conclusion</a:t>
            </a:r>
            <a:endParaRPr lang="en-ZA" sz="2800" dirty="0">
              <a:solidFill>
                <a:srgbClr val="94734E">
                  <a:lumMod val="50000"/>
                </a:srgbClr>
              </a:solidFill>
              <a:latin typeface="+mn-lt"/>
              <a:ea typeface="+mn-ea"/>
              <a:cs typeface="Arial" pitchFamily="34" charset="0"/>
            </a:endParaRPr>
          </a:p>
        </p:txBody>
      </p:sp>
      <p:sp>
        <p:nvSpPr>
          <p:cNvPr id="5" name="Slide Number Placeholder 4"/>
          <p:cNvSpPr>
            <a:spLocks noGrp="1"/>
          </p:cNvSpPr>
          <p:nvPr>
            <p:ph type="sldNum" sz="quarter" idx="12"/>
          </p:nvPr>
        </p:nvSpPr>
        <p:spPr>
          <a:xfrm>
            <a:off x="8085138" y="7007225"/>
            <a:ext cx="2405062" cy="401638"/>
          </a:xfrm>
        </p:spPr>
        <p:txBody>
          <a:bodyPr/>
          <a:lstStyle/>
          <a:p>
            <a:pPr algn="ctr"/>
            <a:fld id="{A1A3D4F6-16A1-45B6-9552-77C2E80A16ED}" type="slidenum">
              <a:rPr lang="en-ZA" sz="2800" b="1" smtClean="0">
                <a:solidFill>
                  <a:prstClr val="white"/>
                </a:solidFill>
              </a:rPr>
              <a:pPr algn="ctr"/>
              <a:t>10</a:t>
            </a:fld>
            <a:endParaRPr lang="en-ZA" sz="2800" b="1" dirty="0">
              <a:solidFill>
                <a:prstClr val="white"/>
              </a:solidFill>
            </a:endParaRPr>
          </a:p>
        </p:txBody>
      </p:sp>
      <p:sp>
        <p:nvSpPr>
          <p:cNvPr id="7" name="Rectangle 2"/>
          <p:cNvSpPr>
            <a:spLocks noChangeArrowheads="1"/>
          </p:cNvSpPr>
          <p:nvPr/>
        </p:nvSpPr>
        <p:spPr bwMode="auto">
          <a:xfrm>
            <a:off x="0" y="0"/>
            <a:ext cx="10691813"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12" name="TextBox 11">
            <a:extLst>
              <a:ext uri="{FF2B5EF4-FFF2-40B4-BE49-F238E27FC236}">
                <a16:creationId xmlns:a16="http://schemas.microsoft.com/office/drawing/2014/main" xmlns="" id="{E5A9CFBA-6D12-4F91-98E4-ED4F16E09381}"/>
              </a:ext>
            </a:extLst>
          </p:cNvPr>
          <p:cNvSpPr txBox="1"/>
          <p:nvPr/>
        </p:nvSpPr>
        <p:spPr>
          <a:xfrm>
            <a:off x="148591" y="480061"/>
            <a:ext cx="10229850" cy="5632311"/>
          </a:xfrm>
          <a:prstGeom prst="rect">
            <a:avLst/>
          </a:prstGeom>
          <a:noFill/>
        </p:spPr>
        <p:txBody>
          <a:bodyPr wrap="square" rtlCol="0">
            <a:spAutoFit/>
          </a:bodyPr>
          <a:lstStyle/>
          <a:p>
            <a:pPr marL="354013" indent="-354013" algn="just">
              <a:lnSpc>
                <a:spcPct val="150000"/>
              </a:lnSpc>
              <a:buFont typeface="Arial" panose="020B0604020202020204" pitchFamily="34" charset="0"/>
              <a:buChar char="•"/>
            </a:pPr>
            <a:r>
              <a:rPr lang="en-ZA" sz="2400" dirty="0" smtClean="0"/>
              <a:t>From the observation, it is evident that there </a:t>
            </a:r>
            <a:r>
              <a:rPr lang="en-ZA" sz="2400" dirty="0" smtClean="0">
                <a:solidFill>
                  <a:srgbClr val="FF0000"/>
                </a:solidFill>
              </a:rPr>
              <a:t>are</a:t>
            </a:r>
            <a:r>
              <a:rPr lang="en-ZA" sz="2400" dirty="0" smtClean="0"/>
              <a:t> many factors impeding the performance of the grants:</a:t>
            </a:r>
          </a:p>
          <a:p>
            <a:pPr marL="811213" lvl="1" indent="-354013" algn="just">
              <a:lnSpc>
                <a:spcPct val="150000"/>
              </a:lnSpc>
              <a:buFont typeface="Wingdings" panose="05000000000000000000" pitchFamily="2" charset="2"/>
              <a:buChar char="v"/>
            </a:pPr>
            <a:r>
              <a:rPr lang="en-ZA" sz="2400" dirty="0" smtClean="0"/>
              <a:t>Poor planning and prolonged procurement, noting the recurrence in amount of underspending recorder in the past 3 consecutive years for both grants;</a:t>
            </a:r>
          </a:p>
          <a:p>
            <a:pPr marL="811213" lvl="1" indent="-354013" algn="just">
              <a:lnSpc>
                <a:spcPct val="150000"/>
              </a:lnSpc>
              <a:buFont typeface="Wingdings" panose="05000000000000000000" pitchFamily="2" charset="2"/>
              <a:buChar char="v"/>
            </a:pPr>
            <a:r>
              <a:rPr lang="en-ZA" sz="2400" dirty="0" smtClean="0"/>
              <a:t>Strategy to retain and attract specialised staff (bursaries, incentives etc.)</a:t>
            </a:r>
            <a:endParaRPr lang="en-ZA" sz="2400" dirty="0" smtClean="0">
              <a:cs typeface="Arial" panose="020B0604020202020204" pitchFamily="34" charset="0"/>
            </a:endParaRPr>
          </a:p>
          <a:p>
            <a:pPr marL="354013" indent="-354013" algn="just">
              <a:lnSpc>
                <a:spcPct val="150000"/>
              </a:lnSpc>
              <a:buFont typeface="Arial" panose="020B0604020202020204" pitchFamily="34" charset="0"/>
              <a:buChar char="•"/>
            </a:pPr>
            <a:r>
              <a:rPr lang="en-US" sz="2400" dirty="0" smtClean="0">
                <a:cs typeface="Arial" panose="020B0604020202020204" pitchFamily="34" charset="0"/>
              </a:rPr>
              <a:t>Roll over approval will lessen pressures brought about by the previous commitments for these grants; and</a:t>
            </a:r>
          </a:p>
          <a:p>
            <a:pPr marL="354013" indent="-354013" algn="just">
              <a:lnSpc>
                <a:spcPct val="150000"/>
              </a:lnSpc>
              <a:buFont typeface="Arial" panose="020B0604020202020204" pitchFamily="34" charset="0"/>
              <a:buChar char="•"/>
            </a:pPr>
            <a:r>
              <a:rPr lang="en-US" sz="2400" dirty="0" smtClean="0">
                <a:cs typeface="Arial" panose="020B0604020202020204" pitchFamily="34" charset="0"/>
              </a:rPr>
              <a:t>The department constantly surrender considerate chunk of grant funding back to NRF (poor performance</a:t>
            </a:r>
            <a:r>
              <a:rPr lang="en-US" sz="2400" smtClean="0">
                <a:cs typeface="Arial" panose="020B0604020202020204" pitchFamily="34" charset="0"/>
              </a:rPr>
              <a:t>). </a:t>
            </a:r>
            <a:endParaRPr lang="en-US" sz="2400" dirty="0" smtClean="0">
              <a:cs typeface="Arial" panose="020B0604020202020204" pitchFamily="34" charset="0"/>
            </a:endParaRPr>
          </a:p>
        </p:txBody>
      </p:sp>
    </p:spTree>
    <p:extLst>
      <p:ext uri="{BB962C8B-B14F-4D97-AF65-F5344CB8AC3E}">
        <p14:creationId xmlns:p14="http://schemas.microsoft.com/office/powerpoint/2010/main" xmlns="" val="4138273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247" y="2350412"/>
            <a:ext cx="10287000" cy="2099668"/>
          </a:xfrm>
        </p:spPr>
        <p:txBody>
          <a:bodyPr/>
          <a:lstStyle/>
          <a:p>
            <a:pPr marL="0" indent="0" algn="ctr">
              <a:buNone/>
            </a:pPr>
            <a:endParaRPr lang="en-US" dirty="0"/>
          </a:p>
          <a:p>
            <a:pPr marL="0" indent="0" algn="ctr">
              <a:buNone/>
            </a:pPr>
            <a:r>
              <a:rPr lang="en-US" b="1" dirty="0">
                <a:solidFill>
                  <a:schemeClr val="accent2"/>
                </a:solidFill>
                <a:latin typeface="Arial" panose="020B0604020202020204" pitchFamily="34" charset="0"/>
                <a:cs typeface="Arial" panose="020B0604020202020204" pitchFamily="34" charset="0"/>
              </a:rPr>
              <a:t>THANK YOU</a:t>
            </a:r>
            <a:endParaRPr lang="en-ZA" b="1" dirty="0">
              <a:solidFill>
                <a:schemeClr val="accent2"/>
              </a:solidFill>
              <a:latin typeface="Arial" panose="020B0604020202020204" pitchFamily="34" charset="0"/>
              <a:cs typeface="Arial" panose="020B0604020202020204" pitchFamily="34" charset="0"/>
            </a:endParaRPr>
          </a:p>
        </p:txBody>
      </p:sp>
      <p:sp>
        <p:nvSpPr>
          <p:cNvPr id="4" name="Slide Number Placeholder 4"/>
          <p:cNvSpPr>
            <a:spLocks noGrp="1"/>
          </p:cNvSpPr>
          <p:nvPr>
            <p:ph type="sldNum" sz="quarter" idx="12"/>
          </p:nvPr>
        </p:nvSpPr>
        <p:spPr>
          <a:xfrm>
            <a:off x="8258720" y="7007225"/>
            <a:ext cx="1913362" cy="552449"/>
          </a:xfrm>
        </p:spPr>
        <p:txBody>
          <a:bodyPr/>
          <a:lstStyle/>
          <a:p>
            <a:pPr algn="ctr"/>
            <a:r>
              <a:rPr lang="en-US" sz="2800" b="1" dirty="0" smtClean="0">
                <a:solidFill>
                  <a:prstClr val="white"/>
                </a:solidFill>
              </a:rPr>
              <a:t>9</a:t>
            </a:r>
            <a:endParaRPr lang="en-ZA" sz="2800" b="1" dirty="0">
              <a:solidFill>
                <a:prstClr val="white"/>
              </a:solidFill>
            </a:endParaRPr>
          </a:p>
          <a:p>
            <a:pPr algn="ctr"/>
            <a:endParaRPr lang="en-ZA" sz="2800" b="1" dirty="0">
              <a:solidFill>
                <a:prstClr val="white"/>
              </a:solidFill>
            </a:endParaRPr>
          </a:p>
        </p:txBody>
      </p:sp>
    </p:spTree>
    <p:extLst>
      <p:ext uri="{BB962C8B-B14F-4D97-AF65-F5344CB8AC3E}">
        <p14:creationId xmlns:p14="http://schemas.microsoft.com/office/powerpoint/2010/main" xmlns="" val="311326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515" y="740673"/>
            <a:ext cx="10003386" cy="5896999"/>
          </a:xfrm>
          <a:prstGeom prst="rect">
            <a:avLst/>
          </a:prstGeom>
          <a:noFill/>
        </p:spPr>
        <p:txBody>
          <a:bodyPr wrap="square" rtlCol="0">
            <a:spAutoFit/>
          </a:bodyPr>
          <a:lstStyle/>
          <a:p>
            <a:pPr marL="457200" lvl="0" indent="-457200" algn="just" eaLnBrk="0" fontAlgn="base" hangingPunct="0">
              <a:lnSpc>
                <a:spcPct val="200000"/>
              </a:lnSpc>
              <a:spcBef>
                <a:spcPct val="20000"/>
              </a:spcBef>
              <a:spcAft>
                <a:spcPct val="0"/>
              </a:spcAft>
              <a:buFont typeface="Courier New" panose="02070309020205020404" pitchFamily="49" charset="0"/>
              <a:buChar char="o"/>
              <a:defRPr/>
            </a:pPr>
            <a:r>
              <a:rPr lang="en-US" sz="3200" b="1" dirty="0" smtClean="0">
                <a:solidFill>
                  <a:prstClr val="black"/>
                </a:solidFill>
                <a:latin typeface="Arial" pitchFamily="34" charset="0"/>
                <a:cs typeface="Arial" pitchFamily="34" charset="0"/>
              </a:rPr>
              <a:t>Introduction</a:t>
            </a:r>
          </a:p>
          <a:p>
            <a:pPr marL="457200" lvl="0" indent="-457200" algn="just" eaLnBrk="0" fontAlgn="base" hangingPunct="0">
              <a:lnSpc>
                <a:spcPct val="150000"/>
              </a:lnSpc>
              <a:spcBef>
                <a:spcPct val="20000"/>
              </a:spcBef>
              <a:spcAft>
                <a:spcPct val="0"/>
              </a:spcAft>
              <a:buFont typeface="Courier New" panose="02070309020205020404" pitchFamily="49" charset="0"/>
              <a:buChar char="o"/>
              <a:defRPr/>
            </a:pPr>
            <a:r>
              <a:rPr lang="en-US" sz="3200" b="1" dirty="0" smtClean="0">
                <a:solidFill>
                  <a:prstClr val="black"/>
                </a:solidFill>
                <a:latin typeface="Arial" pitchFamily="34" charset="0"/>
                <a:cs typeface="Arial" pitchFamily="34" charset="0"/>
              </a:rPr>
              <a:t>Background (HIV &amp; AIDS and LSPID Grants)</a:t>
            </a:r>
          </a:p>
          <a:p>
            <a:pPr marL="457200" lvl="0" indent="-457200" algn="just" eaLnBrk="0" fontAlgn="base" hangingPunct="0">
              <a:lnSpc>
                <a:spcPct val="150000"/>
              </a:lnSpc>
              <a:spcBef>
                <a:spcPct val="20000"/>
              </a:spcBef>
              <a:spcAft>
                <a:spcPct val="0"/>
              </a:spcAft>
              <a:buFont typeface="Courier New" panose="02070309020205020404" pitchFamily="49" charset="0"/>
              <a:buChar char="o"/>
              <a:defRPr/>
            </a:pPr>
            <a:r>
              <a:rPr lang="en-US" sz="3200" b="1" dirty="0" smtClean="0">
                <a:solidFill>
                  <a:prstClr val="black"/>
                </a:solidFill>
                <a:latin typeface="Arial" pitchFamily="34" charset="0"/>
                <a:cs typeface="Arial" pitchFamily="34" charset="0"/>
              </a:rPr>
              <a:t>Summary of expenditure outcomes as at end March 2021</a:t>
            </a:r>
          </a:p>
          <a:p>
            <a:pPr marL="457200" lvl="0" indent="-457200" algn="just" eaLnBrk="0" fontAlgn="base" hangingPunct="0">
              <a:lnSpc>
                <a:spcPct val="150000"/>
              </a:lnSpc>
              <a:spcBef>
                <a:spcPct val="20000"/>
              </a:spcBef>
              <a:spcAft>
                <a:spcPct val="0"/>
              </a:spcAft>
              <a:buFont typeface="Courier New" panose="02070309020205020404" pitchFamily="49" charset="0"/>
              <a:buChar char="o"/>
              <a:defRPr/>
            </a:pPr>
            <a:r>
              <a:rPr lang="en-US" sz="3200" b="1" dirty="0" smtClean="0">
                <a:solidFill>
                  <a:prstClr val="black"/>
                </a:solidFill>
                <a:latin typeface="Arial" pitchFamily="34" charset="0"/>
                <a:cs typeface="Arial" pitchFamily="34" charset="0"/>
              </a:rPr>
              <a:t>Corrective measures &amp; roll overs</a:t>
            </a:r>
          </a:p>
          <a:p>
            <a:pPr marL="457200" lvl="0" indent="-457200" algn="just" eaLnBrk="0" fontAlgn="base" hangingPunct="0">
              <a:lnSpc>
                <a:spcPct val="150000"/>
              </a:lnSpc>
              <a:spcBef>
                <a:spcPct val="20000"/>
              </a:spcBef>
              <a:spcAft>
                <a:spcPct val="0"/>
              </a:spcAft>
              <a:buFont typeface="Courier New" panose="02070309020205020404" pitchFamily="49" charset="0"/>
              <a:buChar char="o"/>
              <a:defRPr/>
            </a:pPr>
            <a:r>
              <a:rPr lang="en-US" sz="3200" b="1" dirty="0" smtClean="0">
                <a:solidFill>
                  <a:prstClr val="black"/>
                </a:solidFill>
                <a:latin typeface="Arial" pitchFamily="34" charset="0"/>
                <a:cs typeface="Arial" pitchFamily="34" charset="0"/>
              </a:rPr>
              <a:t>Conclusion</a:t>
            </a:r>
            <a:endParaRPr lang="en-US" sz="3200" b="1" dirty="0">
              <a:solidFill>
                <a:prstClr val="black"/>
              </a:solidFill>
              <a:latin typeface="Arial" pitchFamily="34" charset="0"/>
              <a:cs typeface="Arial" pitchFamily="34" charset="0"/>
            </a:endParaRPr>
          </a:p>
          <a:p>
            <a:pPr marL="228600" lvl="0" indent="-228600" algn="just" eaLnBrk="0" fontAlgn="base" hangingPunct="0">
              <a:lnSpc>
                <a:spcPct val="150000"/>
              </a:lnSpc>
              <a:spcBef>
                <a:spcPct val="20000"/>
              </a:spcBef>
              <a:spcAft>
                <a:spcPct val="0"/>
              </a:spcAft>
              <a:buFont typeface="Arial" pitchFamily="34" charset="0"/>
              <a:buChar char="•"/>
              <a:defRPr/>
            </a:pPr>
            <a:endParaRPr lang="en-US" sz="2800" b="1" dirty="0">
              <a:solidFill>
                <a:prstClr val="black"/>
              </a:solidFill>
              <a:latin typeface="Arial" pitchFamily="34" charset="0"/>
              <a:cs typeface="Arial" pitchFamily="34" charset="0"/>
            </a:endParaRPr>
          </a:p>
        </p:txBody>
      </p:sp>
      <p:sp>
        <p:nvSpPr>
          <p:cNvPr id="3" name="Rectangle 2"/>
          <p:cNvSpPr/>
          <p:nvPr/>
        </p:nvSpPr>
        <p:spPr>
          <a:xfrm>
            <a:off x="1850968" y="52268"/>
            <a:ext cx="6888480" cy="523220"/>
          </a:xfrm>
          <a:prstGeom prst="rect">
            <a:avLst/>
          </a:prstGeom>
        </p:spPr>
        <p:txBody>
          <a:bodyPr wrap="square">
            <a:spAutoFit/>
          </a:bodyPr>
          <a:lstStyle/>
          <a:p>
            <a:pPr algn="ctr"/>
            <a:r>
              <a:rPr lang="en-ZA" sz="2800" b="1" dirty="0">
                <a:solidFill>
                  <a:srgbClr val="F79646">
                    <a:lumMod val="50000"/>
                  </a:srgbClr>
                </a:solidFill>
                <a:latin typeface="Arial" pitchFamily="34" charset="0"/>
                <a:cs typeface="Arial" pitchFamily="34" charset="0"/>
              </a:rPr>
              <a:t>PRESENTATION OUTLINE</a:t>
            </a:r>
          </a:p>
        </p:txBody>
      </p:sp>
      <p:sp>
        <p:nvSpPr>
          <p:cNvPr id="4" name="Slide Number Placeholder 4"/>
          <p:cNvSpPr>
            <a:spLocks noGrp="1"/>
          </p:cNvSpPr>
          <p:nvPr>
            <p:ph type="sldNum" sz="quarter" idx="12"/>
          </p:nvPr>
        </p:nvSpPr>
        <p:spPr>
          <a:xfrm>
            <a:off x="8085138" y="7007225"/>
            <a:ext cx="2405062" cy="401638"/>
          </a:xfrm>
        </p:spPr>
        <p:txBody>
          <a:bodyPr/>
          <a:lstStyle/>
          <a:p>
            <a:pPr algn="ctr"/>
            <a:fld id="{A1A3D4F6-16A1-45B6-9552-77C2E80A16ED}" type="slidenum">
              <a:rPr lang="en-ZA" sz="2800" b="1" smtClean="0">
                <a:solidFill>
                  <a:prstClr val="white"/>
                </a:solidFill>
              </a:rPr>
              <a:pPr algn="ctr"/>
              <a:t>2</a:t>
            </a:fld>
            <a:endParaRPr lang="en-ZA" sz="2800" b="1" dirty="0">
              <a:solidFill>
                <a:prstClr val="white"/>
              </a:solidFill>
            </a:endParaRPr>
          </a:p>
        </p:txBody>
      </p:sp>
    </p:spTree>
    <p:extLst>
      <p:ext uri="{BB962C8B-B14F-4D97-AF65-F5344CB8AC3E}">
        <p14:creationId xmlns:p14="http://schemas.microsoft.com/office/powerpoint/2010/main" xmlns="" val="433141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746938"/>
            <a:ext cx="10375900" cy="5133713"/>
          </a:xfrm>
          <a:prstGeom prst="rect">
            <a:avLst/>
          </a:prstGeom>
          <a:noFill/>
        </p:spPr>
        <p:txBody>
          <a:bodyPr wrap="square" rtlCol="0">
            <a:spAutoFit/>
          </a:bodyPr>
          <a:lstStyle/>
          <a:p>
            <a:pPr marL="457200" lvl="0" indent="-457200" algn="just" eaLnBrk="0" fontAlgn="base" hangingPunct="0">
              <a:spcBef>
                <a:spcPct val="20000"/>
              </a:spcBef>
              <a:spcAft>
                <a:spcPct val="0"/>
              </a:spcAft>
              <a:buFont typeface="Arial" panose="020B0604020202020204" pitchFamily="34" charset="0"/>
              <a:buChar char="•"/>
              <a:defRPr/>
            </a:pPr>
            <a:r>
              <a:rPr lang="en-US" sz="2600" dirty="0" smtClean="0">
                <a:solidFill>
                  <a:prstClr val="black"/>
                </a:solidFill>
                <a:cs typeface="Arial" pitchFamily="34" charset="0"/>
              </a:rPr>
              <a:t>The Eastern Cape Provincial Department of Education (ECDoE) administers about </a:t>
            </a:r>
            <a:r>
              <a:rPr lang="en-US" sz="2600" b="1" dirty="0" smtClean="0">
                <a:solidFill>
                  <a:prstClr val="black"/>
                </a:solidFill>
                <a:cs typeface="Arial" pitchFamily="34" charset="0"/>
              </a:rPr>
              <a:t>seven (7)</a:t>
            </a:r>
            <a:r>
              <a:rPr lang="en-US" sz="2600" dirty="0" smtClean="0">
                <a:solidFill>
                  <a:prstClr val="black"/>
                </a:solidFill>
                <a:cs typeface="Arial" pitchFamily="34" charset="0"/>
              </a:rPr>
              <a:t> conditional grants, consisting of: </a:t>
            </a:r>
          </a:p>
          <a:p>
            <a:pPr marL="914400" lvl="1" indent="-457200" algn="just" eaLnBrk="0" fontAlgn="base" hangingPunct="0">
              <a:spcBef>
                <a:spcPct val="20000"/>
              </a:spcBef>
              <a:spcAft>
                <a:spcPct val="0"/>
              </a:spcAft>
              <a:buFont typeface="Wingdings" panose="05000000000000000000" pitchFamily="2" charset="2"/>
              <a:buChar char="ü"/>
              <a:defRPr/>
            </a:pPr>
            <a:r>
              <a:rPr lang="en-US" sz="2600" dirty="0" smtClean="0">
                <a:solidFill>
                  <a:prstClr val="black"/>
                </a:solidFill>
                <a:cs typeface="Arial" pitchFamily="34" charset="0"/>
              </a:rPr>
              <a:t>Education Infrastructure Grant (EIG);</a:t>
            </a:r>
          </a:p>
          <a:p>
            <a:pPr marL="914400" lvl="1" indent="-457200" algn="just" eaLnBrk="0" fontAlgn="base" hangingPunct="0">
              <a:spcBef>
                <a:spcPct val="20000"/>
              </a:spcBef>
              <a:spcAft>
                <a:spcPct val="0"/>
              </a:spcAft>
              <a:buFont typeface="Wingdings" panose="05000000000000000000" pitchFamily="2" charset="2"/>
              <a:buChar char="ü"/>
              <a:defRPr/>
            </a:pPr>
            <a:r>
              <a:rPr lang="en-US" sz="2600" dirty="0" smtClean="0">
                <a:solidFill>
                  <a:prstClr val="black"/>
                </a:solidFill>
                <a:cs typeface="Arial" pitchFamily="34" charset="0"/>
              </a:rPr>
              <a:t>National School Nutrition Programme (NSNP);</a:t>
            </a:r>
          </a:p>
          <a:p>
            <a:pPr marL="914400" lvl="1" indent="-457200" algn="just" eaLnBrk="0" fontAlgn="base" hangingPunct="0">
              <a:spcBef>
                <a:spcPct val="20000"/>
              </a:spcBef>
              <a:spcAft>
                <a:spcPct val="0"/>
              </a:spcAft>
              <a:buFont typeface="Wingdings" panose="05000000000000000000" pitchFamily="2" charset="2"/>
              <a:buChar char="ü"/>
              <a:defRPr/>
            </a:pPr>
            <a:r>
              <a:rPr lang="en-US" sz="2600" dirty="0" smtClean="0">
                <a:solidFill>
                  <a:prstClr val="black"/>
                </a:solidFill>
                <a:cs typeface="Arial" pitchFamily="34" charset="0"/>
              </a:rPr>
              <a:t>Maths Science and Technology (MST);</a:t>
            </a:r>
          </a:p>
          <a:p>
            <a:pPr marL="914400" lvl="1" indent="-457200" algn="just" eaLnBrk="0" fontAlgn="base" hangingPunct="0">
              <a:spcBef>
                <a:spcPct val="20000"/>
              </a:spcBef>
              <a:spcAft>
                <a:spcPct val="0"/>
              </a:spcAft>
              <a:buFont typeface="Wingdings" panose="05000000000000000000" pitchFamily="2" charset="2"/>
              <a:buChar char="ü"/>
              <a:defRPr/>
            </a:pPr>
            <a:r>
              <a:rPr lang="en-US" sz="2600" b="1" dirty="0" smtClean="0">
                <a:solidFill>
                  <a:srgbClr val="0070C0"/>
                </a:solidFill>
                <a:cs typeface="Arial" pitchFamily="34" charset="0"/>
              </a:rPr>
              <a:t>HIV and AIDS (Life Skills Education) Grant</a:t>
            </a:r>
            <a:r>
              <a:rPr lang="en-US" sz="2600" dirty="0" smtClean="0">
                <a:solidFill>
                  <a:prstClr val="black"/>
                </a:solidFill>
                <a:cs typeface="Arial" pitchFamily="34" charset="0"/>
              </a:rPr>
              <a:t>;</a:t>
            </a:r>
          </a:p>
          <a:p>
            <a:pPr marL="914400" lvl="1" indent="-457200" algn="just" eaLnBrk="0" fontAlgn="base" hangingPunct="0">
              <a:spcBef>
                <a:spcPct val="20000"/>
              </a:spcBef>
              <a:spcAft>
                <a:spcPct val="0"/>
              </a:spcAft>
              <a:buFont typeface="Wingdings" panose="05000000000000000000" pitchFamily="2" charset="2"/>
              <a:buChar char="ü"/>
              <a:defRPr/>
            </a:pPr>
            <a:r>
              <a:rPr lang="en-US" sz="2600" dirty="0" smtClean="0">
                <a:solidFill>
                  <a:prstClr val="black"/>
                </a:solidFill>
                <a:cs typeface="Arial" pitchFamily="34" charset="0"/>
              </a:rPr>
              <a:t>Social Sector Expanded Public Works Programme (EPWP) Incentive Grant for Provinces;</a:t>
            </a:r>
          </a:p>
          <a:p>
            <a:pPr marL="914400" lvl="1" indent="-457200" algn="just" eaLnBrk="0" fontAlgn="base" hangingPunct="0">
              <a:spcBef>
                <a:spcPct val="20000"/>
              </a:spcBef>
              <a:spcAft>
                <a:spcPct val="0"/>
              </a:spcAft>
              <a:buFont typeface="Wingdings" panose="05000000000000000000" pitchFamily="2" charset="2"/>
              <a:buChar char="ü"/>
              <a:defRPr/>
            </a:pPr>
            <a:r>
              <a:rPr lang="en-US" sz="2600" b="1" dirty="0">
                <a:solidFill>
                  <a:srgbClr val="0070C0"/>
                </a:solidFill>
                <a:cs typeface="Arial" pitchFamily="34" charset="0"/>
              </a:rPr>
              <a:t>Learners with Profound Intellectual Disabilities </a:t>
            </a:r>
            <a:r>
              <a:rPr lang="en-US" sz="2600" b="1" dirty="0" smtClean="0">
                <a:solidFill>
                  <a:srgbClr val="0070C0"/>
                </a:solidFill>
                <a:cs typeface="Arial" pitchFamily="34" charset="0"/>
              </a:rPr>
              <a:t>Grant; and</a:t>
            </a:r>
            <a:endParaRPr lang="en-US" sz="2600" b="1" dirty="0">
              <a:solidFill>
                <a:srgbClr val="0070C0"/>
              </a:solidFill>
              <a:cs typeface="Arial" pitchFamily="34" charset="0"/>
            </a:endParaRPr>
          </a:p>
          <a:p>
            <a:pPr marL="914400" lvl="1" indent="-457200" algn="just" eaLnBrk="0" fontAlgn="base" hangingPunct="0">
              <a:spcBef>
                <a:spcPct val="20000"/>
              </a:spcBef>
              <a:spcAft>
                <a:spcPct val="0"/>
              </a:spcAft>
              <a:buFont typeface="Wingdings" panose="05000000000000000000" pitchFamily="2" charset="2"/>
              <a:buChar char="ü"/>
              <a:defRPr/>
            </a:pPr>
            <a:r>
              <a:rPr lang="en-US" sz="2600" dirty="0" smtClean="0">
                <a:solidFill>
                  <a:prstClr val="black"/>
                </a:solidFill>
                <a:cs typeface="Arial" pitchFamily="34" charset="0"/>
              </a:rPr>
              <a:t>Expanded </a:t>
            </a:r>
            <a:r>
              <a:rPr lang="en-US" sz="2600" dirty="0">
                <a:solidFill>
                  <a:prstClr val="black"/>
                </a:solidFill>
                <a:cs typeface="Arial" pitchFamily="34" charset="0"/>
              </a:rPr>
              <a:t>Public Works Programme </a:t>
            </a:r>
            <a:r>
              <a:rPr lang="en-US" sz="2600" dirty="0" smtClean="0">
                <a:solidFill>
                  <a:prstClr val="black"/>
                </a:solidFill>
                <a:cs typeface="Arial" pitchFamily="34" charset="0"/>
              </a:rPr>
              <a:t>Integrated Grant </a:t>
            </a:r>
            <a:r>
              <a:rPr lang="en-US" sz="2600" dirty="0">
                <a:solidFill>
                  <a:prstClr val="black"/>
                </a:solidFill>
                <a:cs typeface="Arial" pitchFamily="34" charset="0"/>
              </a:rPr>
              <a:t>for </a:t>
            </a:r>
            <a:r>
              <a:rPr lang="en-US" sz="2600" dirty="0" smtClean="0">
                <a:solidFill>
                  <a:prstClr val="black"/>
                </a:solidFill>
                <a:cs typeface="Arial" pitchFamily="34" charset="0"/>
              </a:rPr>
              <a:t>Provinces. </a:t>
            </a:r>
          </a:p>
          <a:p>
            <a:pPr marL="536575" lvl="1" indent="-536575" algn="just" eaLnBrk="0" fontAlgn="base" hangingPunct="0">
              <a:spcBef>
                <a:spcPct val="20000"/>
              </a:spcBef>
              <a:spcAft>
                <a:spcPct val="0"/>
              </a:spcAft>
              <a:buFont typeface="Arial" panose="020B0604020202020204" pitchFamily="34" charset="0"/>
              <a:buChar char="•"/>
              <a:defRPr/>
            </a:pPr>
            <a:r>
              <a:rPr lang="en-US" sz="2600" b="1" i="1" u="sng" dirty="0" smtClean="0">
                <a:solidFill>
                  <a:srgbClr val="FF0000"/>
                </a:solidFill>
                <a:cs typeface="Arial" pitchFamily="34" charset="0"/>
              </a:rPr>
              <a:t>A special focus is given on the performance of two highlighted grants</a:t>
            </a:r>
            <a:r>
              <a:rPr lang="en-US" sz="2600" b="1" dirty="0" smtClean="0">
                <a:solidFill>
                  <a:prstClr val="black"/>
                </a:solidFill>
                <a:cs typeface="Arial" pitchFamily="34" charset="0"/>
              </a:rPr>
              <a:t> </a:t>
            </a:r>
            <a:endParaRPr lang="en-US" sz="2600" b="1" dirty="0">
              <a:solidFill>
                <a:prstClr val="black"/>
              </a:solidFill>
              <a:cs typeface="Arial" pitchFamily="34" charset="0"/>
            </a:endParaRPr>
          </a:p>
        </p:txBody>
      </p:sp>
      <p:sp>
        <p:nvSpPr>
          <p:cNvPr id="3" name="Rectangle 2"/>
          <p:cNvSpPr/>
          <p:nvPr/>
        </p:nvSpPr>
        <p:spPr>
          <a:xfrm>
            <a:off x="1850968" y="52268"/>
            <a:ext cx="6888480" cy="523220"/>
          </a:xfrm>
          <a:prstGeom prst="rect">
            <a:avLst/>
          </a:prstGeom>
        </p:spPr>
        <p:txBody>
          <a:bodyPr wrap="square">
            <a:spAutoFit/>
          </a:bodyPr>
          <a:lstStyle/>
          <a:p>
            <a:pPr algn="ctr"/>
            <a:r>
              <a:rPr lang="en-US" sz="2800" b="1" dirty="0">
                <a:solidFill>
                  <a:prstClr val="black"/>
                </a:solidFill>
                <a:latin typeface="Arial" pitchFamily="34" charset="0"/>
                <a:cs typeface="Arial" pitchFamily="34" charset="0"/>
              </a:rPr>
              <a:t>Introduction</a:t>
            </a:r>
            <a:endParaRPr lang="en-ZA" sz="2800" b="1" dirty="0">
              <a:solidFill>
                <a:srgbClr val="F79646">
                  <a:lumMod val="50000"/>
                </a:srgbClr>
              </a:solidFill>
              <a:latin typeface="Arial" pitchFamily="34" charset="0"/>
              <a:cs typeface="Arial" pitchFamily="34" charset="0"/>
            </a:endParaRPr>
          </a:p>
        </p:txBody>
      </p:sp>
      <p:sp>
        <p:nvSpPr>
          <p:cNvPr id="4" name="Slide Number Placeholder 4"/>
          <p:cNvSpPr>
            <a:spLocks noGrp="1"/>
          </p:cNvSpPr>
          <p:nvPr>
            <p:ph type="sldNum" sz="quarter" idx="12"/>
          </p:nvPr>
        </p:nvSpPr>
        <p:spPr>
          <a:xfrm>
            <a:off x="8085138" y="7007225"/>
            <a:ext cx="2405062" cy="401638"/>
          </a:xfrm>
        </p:spPr>
        <p:txBody>
          <a:bodyPr/>
          <a:lstStyle/>
          <a:p>
            <a:pPr algn="ctr"/>
            <a:fld id="{A1A3D4F6-16A1-45B6-9552-77C2E80A16ED}" type="slidenum">
              <a:rPr lang="en-ZA" sz="2800" b="1" smtClean="0">
                <a:solidFill>
                  <a:prstClr val="white"/>
                </a:solidFill>
              </a:rPr>
              <a:pPr algn="ctr"/>
              <a:t>3</a:t>
            </a:fld>
            <a:endParaRPr lang="en-ZA" sz="2800" b="1" dirty="0">
              <a:solidFill>
                <a:prstClr val="white"/>
              </a:solidFill>
            </a:endParaRPr>
          </a:p>
        </p:txBody>
      </p:sp>
    </p:spTree>
    <p:extLst>
      <p:ext uri="{BB962C8B-B14F-4D97-AF65-F5344CB8AC3E}">
        <p14:creationId xmlns:p14="http://schemas.microsoft.com/office/powerpoint/2010/main" xmlns="" val="251121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 y="575488"/>
            <a:ext cx="10284460" cy="5712333"/>
          </a:xfrm>
          <a:prstGeom prst="rect">
            <a:avLst/>
          </a:prstGeom>
          <a:noFill/>
        </p:spPr>
        <p:txBody>
          <a:bodyPr wrap="square" rtlCol="0">
            <a:spAutoFit/>
          </a:bodyPr>
          <a:lstStyle/>
          <a:p>
            <a:pPr marL="354013" lvl="0" indent="-354013" algn="just" eaLnBrk="0" fontAlgn="base" hangingPunct="0">
              <a:spcBef>
                <a:spcPct val="20000"/>
              </a:spcBef>
              <a:spcAft>
                <a:spcPct val="0"/>
              </a:spcAft>
              <a:buFont typeface="Arial" pitchFamily="34" charset="0"/>
              <a:buChar char="•"/>
              <a:defRPr/>
            </a:pPr>
            <a:r>
              <a:rPr lang="en-US" sz="2200" b="1" dirty="0" smtClean="0">
                <a:solidFill>
                  <a:schemeClr val="accent5"/>
                </a:solidFill>
              </a:rPr>
              <a:t>Learners </a:t>
            </a:r>
            <a:r>
              <a:rPr lang="en-US" sz="2200" b="1" dirty="0">
                <a:solidFill>
                  <a:schemeClr val="accent5"/>
                </a:solidFill>
              </a:rPr>
              <a:t>with Profound Intellectual Disabilities Grant</a:t>
            </a:r>
            <a:r>
              <a:rPr lang="en-US" sz="2200" b="1" dirty="0"/>
              <a:t> </a:t>
            </a:r>
            <a:r>
              <a:rPr lang="en-US" sz="2200" dirty="0"/>
              <a:t>- </a:t>
            </a:r>
            <a:r>
              <a:rPr lang="en-ZA" sz="2200" dirty="0"/>
              <a:t>provide all learners who experience severe to profound intellectual barriers with the necessary support structures and therapeutic </a:t>
            </a:r>
            <a:r>
              <a:rPr lang="en-ZA" sz="2200" dirty="0" smtClean="0"/>
              <a:t>interventions </a:t>
            </a:r>
            <a:r>
              <a:rPr lang="en-ZA" sz="2200" dirty="0"/>
              <a:t>within the identified Care Centres and SID </a:t>
            </a:r>
            <a:r>
              <a:rPr lang="en-ZA" sz="2200" dirty="0" smtClean="0"/>
              <a:t>schools.</a:t>
            </a:r>
            <a:r>
              <a:rPr lang="en-US" sz="2200" dirty="0" smtClean="0">
                <a:solidFill>
                  <a:prstClr val="black"/>
                </a:solidFill>
                <a:cs typeface="Arial" pitchFamily="34" charset="0"/>
              </a:rPr>
              <a:t> </a:t>
            </a:r>
            <a:r>
              <a:rPr lang="en-ZA" sz="2200" dirty="0"/>
              <a:t>Moreover, the grant aims to improve access to quality basic education to ensure that learners with severe to profound intellectual disabilities experience dignity, </a:t>
            </a:r>
            <a:r>
              <a:rPr lang="en-ZA" sz="2200" dirty="0" smtClean="0"/>
              <a:t>self-reliance </a:t>
            </a:r>
            <a:r>
              <a:rPr lang="en-ZA" sz="2200" dirty="0"/>
              <a:t>and equal opportunities in their </a:t>
            </a:r>
            <a:r>
              <a:rPr lang="en-ZA" sz="2200" dirty="0" smtClean="0"/>
              <a:t>communities.</a:t>
            </a:r>
            <a:r>
              <a:rPr lang="en-US" sz="2200" dirty="0" smtClean="0">
                <a:solidFill>
                  <a:prstClr val="black"/>
                </a:solidFill>
                <a:cs typeface="Arial" pitchFamily="34" charset="0"/>
              </a:rPr>
              <a:t> </a:t>
            </a:r>
          </a:p>
          <a:p>
            <a:pPr marL="354013" lvl="0" indent="-354013" algn="just" eaLnBrk="0" fontAlgn="base" hangingPunct="0">
              <a:spcBef>
                <a:spcPct val="20000"/>
              </a:spcBef>
              <a:spcAft>
                <a:spcPct val="0"/>
              </a:spcAft>
              <a:buFont typeface="Arial" pitchFamily="34" charset="0"/>
              <a:buChar char="•"/>
              <a:defRPr/>
            </a:pPr>
            <a:r>
              <a:rPr lang="en-US" sz="2200" b="1" dirty="0">
                <a:solidFill>
                  <a:schemeClr val="accent5"/>
                </a:solidFill>
              </a:rPr>
              <a:t>HIV and AIDS (Life Skills Education) Grant </a:t>
            </a:r>
            <a:r>
              <a:rPr lang="en-US" sz="2200" dirty="0"/>
              <a:t>- </a:t>
            </a:r>
            <a:r>
              <a:rPr lang="en-ZA" sz="2200" dirty="0"/>
              <a:t>support South Africa’s HIV prevention strategy by providing comprehensive sexuality education and access to reproductive health services to learners and educators and support the provision of employee health and wellness programmes for educators</a:t>
            </a:r>
            <a:r>
              <a:rPr lang="en-US" sz="2200" dirty="0" smtClean="0"/>
              <a:t>.</a:t>
            </a:r>
          </a:p>
          <a:p>
            <a:pPr marL="628650" lvl="0" indent="-274638" algn="just" eaLnBrk="0" fontAlgn="base" hangingPunct="0">
              <a:spcBef>
                <a:spcPct val="20000"/>
              </a:spcBef>
              <a:spcAft>
                <a:spcPct val="0"/>
              </a:spcAft>
              <a:buFont typeface="Arial" pitchFamily="34" charset="0"/>
              <a:buChar char="•"/>
              <a:defRPr/>
            </a:pPr>
            <a:r>
              <a:rPr lang="en-ZA" sz="2200" dirty="0" smtClean="0"/>
              <a:t>It mitigates </a:t>
            </a:r>
            <a:r>
              <a:rPr lang="en-ZA" sz="2200" dirty="0"/>
              <a:t>the impact of HIV and TB by providing a caring, supportive and enabling environment for learners and educators; and reduce the vulnerability of children to HIV, TB and STIs, with a particular focus on orphaned children and </a:t>
            </a:r>
            <a:r>
              <a:rPr lang="en-ZA" sz="2200" dirty="0" smtClean="0"/>
              <a:t>girls</a:t>
            </a:r>
            <a:r>
              <a:rPr lang="en-US" sz="2200" dirty="0" smtClean="0"/>
              <a:t>.</a:t>
            </a:r>
          </a:p>
          <a:p>
            <a:pPr marL="354013" lvl="0" indent="-354013" algn="just" eaLnBrk="0" fontAlgn="base" hangingPunct="0">
              <a:spcBef>
                <a:spcPct val="20000"/>
              </a:spcBef>
              <a:spcAft>
                <a:spcPct val="0"/>
              </a:spcAft>
              <a:buFont typeface="Arial" pitchFamily="34" charset="0"/>
              <a:buChar char="•"/>
              <a:defRPr/>
            </a:pPr>
            <a:r>
              <a:rPr lang="en-US" sz="2200" b="1" dirty="0" smtClean="0"/>
              <a:t>Division of Revenue Act</a:t>
            </a:r>
            <a:r>
              <a:rPr lang="en-US" sz="2200" dirty="0" smtClean="0"/>
              <a:t> - </a:t>
            </a:r>
            <a:r>
              <a:rPr lang="en-ZA" sz="2200" dirty="0" smtClean="0"/>
              <a:t>ECDoE </a:t>
            </a:r>
            <a:r>
              <a:rPr lang="en-ZA" sz="2200" dirty="0"/>
              <a:t>is required, in terms of the provisions of </a:t>
            </a:r>
            <a:r>
              <a:rPr lang="en-ZA" sz="2200" dirty="0" smtClean="0"/>
              <a:t>DORA </a:t>
            </a:r>
            <a:r>
              <a:rPr lang="en-ZA" sz="2200" dirty="0"/>
              <a:t>(</a:t>
            </a:r>
            <a:r>
              <a:rPr lang="en-ZA" sz="2200" dirty="0" smtClean="0"/>
              <a:t>2020), </a:t>
            </a:r>
            <a:r>
              <a:rPr lang="en-ZA" sz="2200" dirty="0"/>
              <a:t>to submit its business plans to </a:t>
            </a:r>
            <a:r>
              <a:rPr lang="en-ZA" sz="2200" dirty="0" smtClean="0"/>
              <a:t>DBE </a:t>
            </a:r>
            <a:r>
              <a:rPr lang="en-ZA" sz="2200" dirty="0"/>
              <a:t>for </a:t>
            </a:r>
            <a:r>
              <a:rPr lang="en-ZA" sz="2200" dirty="0" smtClean="0"/>
              <a:t>approval and for implementation. </a:t>
            </a:r>
            <a:r>
              <a:rPr lang="en-ZA" sz="2200" dirty="0"/>
              <a:t>However, before such approval can be granted, </a:t>
            </a:r>
            <a:r>
              <a:rPr lang="en-ZA" sz="2200" dirty="0" smtClean="0"/>
              <a:t>a concurrence </a:t>
            </a:r>
            <a:r>
              <a:rPr lang="en-ZA" sz="2200" dirty="0"/>
              <a:t>of the </a:t>
            </a:r>
            <a:r>
              <a:rPr lang="en-ZA" sz="2200" dirty="0" smtClean="0"/>
              <a:t>ECPT </a:t>
            </a:r>
            <a:r>
              <a:rPr lang="en-ZA" sz="2200" dirty="0"/>
              <a:t>is required. </a:t>
            </a:r>
            <a:endParaRPr lang="en-US" sz="2200" dirty="0"/>
          </a:p>
        </p:txBody>
      </p:sp>
      <p:sp>
        <p:nvSpPr>
          <p:cNvPr id="3" name="Rectangle 2"/>
          <p:cNvSpPr/>
          <p:nvPr/>
        </p:nvSpPr>
        <p:spPr>
          <a:xfrm>
            <a:off x="1850968" y="52268"/>
            <a:ext cx="6888480" cy="523220"/>
          </a:xfrm>
          <a:prstGeom prst="rect">
            <a:avLst/>
          </a:prstGeom>
        </p:spPr>
        <p:txBody>
          <a:bodyPr wrap="square">
            <a:spAutoFit/>
          </a:bodyPr>
          <a:lstStyle/>
          <a:p>
            <a:pPr algn="ctr"/>
            <a:r>
              <a:rPr lang="en-US" sz="2800" b="1" dirty="0">
                <a:solidFill>
                  <a:prstClr val="black"/>
                </a:solidFill>
                <a:latin typeface="Arial" pitchFamily="34" charset="0"/>
                <a:cs typeface="Arial" pitchFamily="34" charset="0"/>
              </a:rPr>
              <a:t>Brief Background</a:t>
            </a:r>
            <a:endParaRPr lang="en-ZA" sz="2800" b="1" dirty="0">
              <a:solidFill>
                <a:srgbClr val="F79646">
                  <a:lumMod val="50000"/>
                </a:srgbClr>
              </a:solidFill>
              <a:latin typeface="Arial" pitchFamily="34" charset="0"/>
              <a:cs typeface="Arial" pitchFamily="34" charset="0"/>
            </a:endParaRPr>
          </a:p>
        </p:txBody>
      </p:sp>
      <p:sp>
        <p:nvSpPr>
          <p:cNvPr id="4" name="Slide Number Placeholder 4"/>
          <p:cNvSpPr>
            <a:spLocks noGrp="1"/>
          </p:cNvSpPr>
          <p:nvPr>
            <p:ph type="sldNum" sz="quarter" idx="12"/>
          </p:nvPr>
        </p:nvSpPr>
        <p:spPr>
          <a:xfrm>
            <a:off x="8085138" y="7007225"/>
            <a:ext cx="2405062" cy="401638"/>
          </a:xfrm>
        </p:spPr>
        <p:txBody>
          <a:bodyPr/>
          <a:lstStyle/>
          <a:p>
            <a:pPr algn="ctr"/>
            <a:fld id="{A1A3D4F6-16A1-45B6-9552-77C2E80A16ED}" type="slidenum">
              <a:rPr lang="en-ZA" sz="2800" b="1" smtClean="0">
                <a:solidFill>
                  <a:prstClr val="white"/>
                </a:solidFill>
              </a:rPr>
              <a:pPr algn="ctr"/>
              <a:t>4</a:t>
            </a:fld>
            <a:endParaRPr lang="en-ZA" sz="2800" b="1" dirty="0">
              <a:solidFill>
                <a:prstClr val="white"/>
              </a:solidFill>
            </a:endParaRPr>
          </a:p>
        </p:txBody>
      </p:sp>
    </p:spTree>
    <p:extLst>
      <p:ext uri="{BB962C8B-B14F-4D97-AF65-F5344CB8AC3E}">
        <p14:creationId xmlns:p14="http://schemas.microsoft.com/office/powerpoint/2010/main" xmlns="" val="312332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18" y="123376"/>
            <a:ext cx="9555482" cy="388620"/>
          </a:xfrm>
        </p:spPr>
        <p:txBody>
          <a:bodyPr/>
          <a:lstStyle/>
          <a:p>
            <a:pPr lvl="0">
              <a:lnSpc>
                <a:spcPct val="100000"/>
              </a:lnSpc>
              <a:spcBef>
                <a:spcPts val="0"/>
              </a:spcBef>
              <a:defRPr/>
            </a:pPr>
            <a:r>
              <a:rPr lang="en-US" sz="2800" b="1" dirty="0" smtClean="0">
                <a:solidFill>
                  <a:prstClr val="black"/>
                </a:solidFill>
                <a:latin typeface="+mn-lt"/>
                <a:cs typeface="Arial" pitchFamily="34" charset="0"/>
              </a:rPr>
              <a:t>Actual Expenditure on selected Grants – 31 March 2021 (1 Of 3)</a:t>
            </a:r>
            <a:endParaRPr lang="en-ZA" sz="2800" dirty="0">
              <a:solidFill>
                <a:srgbClr val="94734E">
                  <a:lumMod val="50000"/>
                </a:srgbClr>
              </a:solidFill>
              <a:latin typeface="+mn-lt"/>
              <a:ea typeface="+mn-ea"/>
              <a:cs typeface="Arial" pitchFamily="34" charset="0"/>
            </a:endParaRPr>
          </a:p>
        </p:txBody>
      </p:sp>
      <p:sp>
        <p:nvSpPr>
          <p:cNvPr id="5" name="Slide Number Placeholder 4"/>
          <p:cNvSpPr>
            <a:spLocks noGrp="1"/>
          </p:cNvSpPr>
          <p:nvPr>
            <p:ph type="sldNum" sz="quarter" idx="12"/>
          </p:nvPr>
        </p:nvSpPr>
        <p:spPr>
          <a:xfrm>
            <a:off x="8085138" y="7007225"/>
            <a:ext cx="2405062" cy="401638"/>
          </a:xfrm>
        </p:spPr>
        <p:txBody>
          <a:bodyPr/>
          <a:lstStyle/>
          <a:p>
            <a:pPr algn="ctr"/>
            <a:fld id="{A1A3D4F6-16A1-45B6-9552-77C2E80A16ED}" type="slidenum">
              <a:rPr lang="en-ZA" sz="2800" b="1" smtClean="0">
                <a:solidFill>
                  <a:prstClr val="white"/>
                </a:solidFill>
              </a:rPr>
              <a:pPr algn="ctr"/>
              <a:t>5</a:t>
            </a:fld>
            <a:endParaRPr lang="en-ZA" sz="2800" b="1" dirty="0">
              <a:solidFill>
                <a:prstClr val="white"/>
              </a:solidFill>
            </a:endParaRPr>
          </a:p>
        </p:txBody>
      </p:sp>
      <p:sp>
        <p:nvSpPr>
          <p:cNvPr id="7" name="Rectangle 2"/>
          <p:cNvSpPr>
            <a:spLocks noChangeArrowheads="1"/>
          </p:cNvSpPr>
          <p:nvPr/>
        </p:nvSpPr>
        <p:spPr bwMode="auto">
          <a:xfrm>
            <a:off x="0" y="0"/>
            <a:ext cx="10691813"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12" name="TextBox 11">
            <a:extLst>
              <a:ext uri="{FF2B5EF4-FFF2-40B4-BE49-F238E27FC236}">
                <a16:creationId xmlns:a16="http://schemas.microsoft.com/office/drawing/2014/main" xmlns="" id="{E5A9CFBA-6D12-4F91-98E4-ED4F16E09381}"/>
              </a:ext>
            </a:extLst>
          </p:cNvPr>
          <p:cNvSpPr txBox="1"/>
          <p:nvPr/>
        </p:nvSpPr>
        <p:spPr>
          <a:xfrm>
            <a:off x="434338" y="4008208"/>
            <a:ext cx="9749791" cy="2308324"/>
          </a:xfrm>
          <a:prstGeom prst="rect">
            <a:avLst/>
          </a:prstGeom>
          <a:noFill/>
        </p:spPr>
        <p:txBody>
          <a:bodyPr wrap="square" rtlCol="0">
            <a:spAutoFit/>
          </a:bodyPr>
          <a:lstStyle/>
          <a:p>
            <a:pPr algn="just">
              <a:lnSpc>
                <a:spcPct val="150000"/>
              </a:lnSpc>
            </a:pPr>
            <a:r>
              <a:rPr lang="en-US" sz="2400" b="1" dirty="0">
                <a:solidFill>
                  <a:schemeClr val="accent5"/>
                </a:solidFill>
              </a:rPr>
              <a:t>Grants expenditure narrative:</a:t>
            </a:r>
            <a:endParaRPr lang="en-ZA" sz="2400" b="1" dirty="0">
              <a:solidFill>
                <a:schemeClr val="accent5"/>
              </a:solidFill>
            </a:endParaRPr>
          </a:p>
          <a:p>
            <a:pPr marL="171450" indent="-171450" algn="just">
              <a:lnSpc>
                <a:spcPct val="150000"/>
              </a:lnSpc>
              <a:buFont typeface="Arial" panose="020B0604020202020204" pitchFamily="34" charset="0"/>
              <a:buChar char="•"/>
            </a:pPr>
            <a:r>
              <a:rPr lang="en-ZA" dirty="0" smtClean="0">
                <a:cs typeface="Arial" panose="020B0604020202020204" pitchFamily="34" charset="0"/>
              </a:rPr>
              <a:t>As per the 2020/21 pre-audited outcomes, the two grants spent a combined amount of R53.433 million or 78 per cent, thus recording an underspending of R14.681 million. Of this under expenditure, R6.839 million is for HIV and AIDS (Life Skills Education) Grant whilst R7.842 million relates to </a:t>
            </a:r>
            <a:r>
              <a:rPr lang="en-US" dirty="0"/>
              <a:t>Learners with Profound Intellectual Disabilities </a:t>
            </a:r>
            <a:r>
              <a:rPr lang="en-US" dirty="0" smtClean="0"/>
              <a:t>Grant.</a:t>
            </a:r>
            <a:endParaRPr lang="en-ZA" dirty="0">
              <a:cs typeface="Arial" panose="020B0604020202020204" pitchFamily="34" charset="0"/>
            </a:endParaRPr>
          </a:p>
        </p:txBody>
      </p:sp>
      <p:pic>
        <p:nvPicPr>
          <p:cNvPr id="6" name="Picture 5"/>
          <p:cNvPicPr>
            <a:picLocks noChangeAspect="1"/>
          </p:cNvPicPr>
          <p:nvPr/>
        </p:nvPicPr>
        <p:blipFill>
          <a:blip r:embed="rId2" cstate="print"/>
          <a:stretch>
            <a:fillRect/>
          </a:stretch>
        </p:blipFill>
        <p:spPr>
          <a:xfrm>
            <a:off x="502918" y="573684"/>
            <a:ext cx="9681212" cy="3555716"/>
          </a:xfrm>
          <a:prstGeom prst="rect">
            <a:avLst/>
          </a:prstGeom>
        </p:spPr>
      </p:pic>
    </p:spTree>
    <p:extLst>
      <p:ext uri="{BB962C8B-B14F-4D97-AF65-F5344CB8AC3E}">
        <p14:creationId xmlns:p14="http://schemas.microsoft.com/office/powerpoint/2010/main" xmlns="" val="2518192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187" y="171450"/>
            <a:ext cx="9715502" cy="640080"/>
          </a:xfrm>
        </p:spPr>
        <p:txBody>
          <a:bodyPr/>
          <a:lstStyle/>
          <a:p>
            <a:pPr lvl="0">
              <a:lnSpc>
                <a:spcPct val="100000"/>
              </a:lnSpc>
              <a:spcBef>
                <a:spcPts val="0"/>
              </a:spcBef>
              <a:defRPr/>
            </a:pPr>
            <a:r>
              <a:rPr lang="en-US" sz="2800" b="1" dirty="0" smtClean="0">
                <a:solidFill>
                  <a:prstClr val="black"/>
                </a:solidFill>
                <a:latin typeface="+mn-lt"/>
                <a:cs typeface="Arial" pitchFamily="34" charset="0"/>
              </a:rPr>
              <a:t>Cont’d.. Actual Exp. on selected Grants – 31 March 2021 (2 Of 3)</a:t>
            </a:r>
            <a:endParaRPr lang="en-ZA" sz="2800" dirty="0">
              <a:solidFill>
                <a:srgbClr val="94734E">
                  <a:lumMod val="50000"/>
                </a:srgbClr>
              </a:solidFill>
              <a:latin typeface="+mn-lt"/>
              <a:ea typeface="+mn-ea"/>
              <a:cs typeface="Arial" pitchFamily="34" charset="0"/>
            </a:endParaRPr>
          </a:p>
        </p:txBody>
      </p:sp>
      <p:sp>
        <p:nvSpPr>
          <p:cNvPr id="5" name="Slide Number Placeholder 4"/>
          <p:cNvSpPr>
            <a:spLocks noGrp="1"/>
          </p:cNvSpPr>
          <p:nvPr>
            <p:ph type="sldNum" sz="quarter" idx="12"/>
          </p:nvPr>
        </p:nvSpPr>
        <p:spPr>
          <a:xfrm>
            <a:off x="8085138" y="7007225"/>
            <a:ext cx="2405062" cy="401638"/>
          </a:xfrm>
        </p:spPr>
        <p:txBody>
          <a:bodyPr/>
          <a:lstStyle/>
          <a:p>
            <a:pPr algn="ctr"/>
            <a:fld id="{A1A3D4F6-16A1-45B6-9552-77C2E80A16ED}" type="slidenum">
              <a:rPr lang="en-ZA" sz="2800" b="1" smtClean="0">
                <a:solidFill>
                  <a:prstClr val="white"/>
                </a:solidFill>
              </a:rPr>
              <a:pPr algn="ctr"/>
              <a:t>6</a:t>
            </a:fld>
            <a:endParaRPr lang="en-ZA" sz="2800" b="1" dirty="0">
              <a:solidFill>
                <a:prstClr val="white"/>
              </a:solidFill>
            </a:endParaRPr>
          </a:p>
        </p:txBody>
      </p:sp>
      <p:sp>
        <p:nvSpPr>
          <p:cNvPr id="7" name="Rectangle 2"/>
          <p:cNvSpPr>
            <a:spLocks noChangeArrowheads="1"/>
          </p:cNvSpPr>
          <p:nvPr/>
        </p:nvSpPr>
        <p:spPr bwMode="auto">
          <a:xfrm>
            <a:off x="0" y="0"/>
            <a:ext cx="10691813"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12" name="TextBox 11">
            <a:extLst>
              <a:ext uri="{FF2B5EF4-FFF2-40B4-BE49-F238E27FC236}">
                <a16:creationId xmlns:a16="http://schemas.microsoft.com/office/drawing/2014/main" xmlns="" id="{E5A9CFBA-6D12-4F91-98E4-ED4F16E09381}"/>
              </a:ext>
            </a:extLst>
          </p:cNvPr>
          <p:cNvSpPr txBox="1"/>
          <p:nvPr/>
        </p:nvSpPr>
        <p:spPr>
          <a:xfrm>
            <a:off x="377187" y="765436"/>
            <a:ext cx="10001253" cy="5563061"/>
          </a:xfrm>
          <a:prstGeom prst="rect">
            <a:avLst/>
          </a:prstGeom>
          <a:noFill/>
        </p:spPr>
        <p:txBody>
          <a:bodyPr wrap="square" rtlCol="0">
            <a:spAutoFit/>
          </a:bodyPr>
          <a:lstStyle/>
          <a:p>
            <a:pPr marL="354013" indent="-354013" algn="just">
              <a:lnSpc>
                <a:spcPct val="150000"/>
              </a:lnSpc>
              <a:buFont typeface="Arial" panose="020B0604020202020204" pitchFamily="34" charset="0"/>
              <a:buChar char="•"/>
            </a:pPr>
            <a:r>
              <a:rPr lang="en-ZA" sz="2400" b="1" dirty="0" smtClean="0"/>
              <a:t>Under </a:t>
            </a:r>
            <a:r>
              <a:rPr lang="en-ZA" sz="2400" b="1" dirty="0"/>
              <a:t>expenditure on </a:t>
            </a:r>
            <a:r>
              <a:rPr lang="en-ZA" sz="2400" b="1" dirty="0">
                <a:solidFill>
                  <a:schemeClr val="accent5"/>
                </a:solidFill>
              </a:rPr>
              <a:t>HIV &amp; AIDS (Life Skills Education) Grant </a:t>
            </a:r>
            <a:r>
              <a:rPr lang="en-ZA" sz="2400" dirty="0" smtClean="0">
                <a:cs typeface="Arial" panose="020B0604020202020204" pitchFamily="34" charset="0"/>
              </a:rPr>
              <a:t>is largely attributed to the following factors:</a:t>
            </a:r>
          </a:p>
          <a:p>
            <a:pPr marL="720725" lvl="1" indent="-366713" algn="just">
              <a:lnSpc>
                <a:spcPct val="150000"/>
              </a:lnSpc>
              <a:buFont typeface="Wingdings" panose="05000000000000000000" pitchFamily="2" charset="2"/>
              <a:buChar char="ü"/>
            </a:pPr>
            <a:r>
              <a:rPr lang="en-US" sz="2100" dirty="0">
                <a:cs typeface="Arial" panose="020B0604020202020204" pitchFamily="34" charset="0"/>
              </a:rPr>
              <a:t>Late assumption of duties by </a:t>
            </a:r>
            <a:r>
              <a:rPr lang="en-US" altLang="en-US" sz="2100" dirty="0">
                <a:cs typeface="Arial" panose="020B0604020202020204" pitchFamily="34" charset="0"/>
              </a:rPr>
              <a:t>Learner Support Agents (</a:t>
            </a:r>
            <a:r>
              <a:rPr lang="en-US" altLang="en-US" sz="2100" dirty="0" smtClean="0">
                <a:cs typeface="Arial" panose="020B0604020202020204" pitchFamily="34" charset="0"/>
              </a:rPr>
              <a:t>LSA’s</a:t>
            </a:r>
            <a:r>
              <a:rPr lang="en-US" altLang="en-US" sz="2100" dirty="0">
                <a:cs typeface="Arial" panose="020B0604020202020204" pitchFamily="34" charset="0"/>
              </a:rPr>
              <a:t>) and Social Worker </a:t>
            </a:r>
            <a:r>
              <a:rPr lang="en-US" altLang="en-US" sz="2100" dirty="0" smtClean="0">
                <a:cs typeface="Arial" panose="020B0604020202020204" pitchFamily="34" charset="0"/>
              </a:rPr>
              <a:t>Interns</a:t>
            </a:r>
            <a:r>
              <a:rPr lang="en-US" sz="2100" dirty="0" smtClean="0">
                <a:cs typeface="Arial" panose="020B0604020202020204" pitchFamily="34" charset="0"/>
              </a:rPr>
              <a:t> </a:t>
            </a:r>
            <a:r>
              <a:rPr lang="en-US" sz="2100" i="1" dirty="0" smtClean="0">
                <a:cs typeface="Arial" panose="020B0604020202020204" pitchFamily="34" charset="0"/>
              </a:rPr>
              <a:t>(whom were originally scheduled to start in May 2020, but subsequently assumed in July &amp; Aug 2020) </a:t>
            </a:r>
            <a:r>
              <a:rPr lang="en-US" sz="2100" dirty="0" smtClean="0">
                <a:cs typeface="Arial" panose="020B0604020202020204" pitchFamily="34" charset="0"/>
              </a:rPr>
              <a:t>due to school closure, owing to the eruption of </a:t>
            </a:r>
            <a:r>
              <a:rPr lang="en-US" altLang="en-US" sz="2100" dirty="0">
                <a:cs typeface="Arial" panose="020B0604020202020204" pitchFamily="34" charset="0"/>
              </a:rPr>
              <a:t>COVID-19</a:t>
            </a:r>
            <a:r>
              <a:rPr lang="en-US" sz="2100" dirty="0" smtClean="0">
                <a:cs typeface="Arial" panose="020B0604020202020204" pitchFamily="34" charset="0"/>
              </a:rPr>
              <a:t> pandemic. </a:t>
            </a:r>
          </a:p>
          <a:p>
            <a:pPr marL="720725" lvl="1" indent="-366713" algn="just">
              <a:lnSpc>
                <a:spcPct val="150000"/>
              </a:lnSpc>
              <a:buFont typeface="Wingdings" panose="05000000000000000000" pitchFamily="2" charset="2"/>
              <a:buChar char="ü"/>
            </a:pPr>
            <a:r>
              <a:rPr lang="en-US" sz="2100" dirty="0" smtClean="0">
                <a:cs typeface="Arial" panose="020B0604020202020204" pitchFamily="34" charset="0"/>
              </a:rPr>
              <a:t>Moreover, </a:t>
            </a:r>
            <a:r>
              <a:rPr lang="en-US" sz="2100" dirty="0">
                <a:cs typeface="Arial" panose="020B0604020202020204" pitchFamily="34" charset="0"/>
              </a:rPr>
              <a:t>some of the planned workshops for </a:t>
            </a:r>
            <a:r>
              <a:rPr lang="en-US" altLang="en-US" sz="2100" dirty="0" smtClean="0">
                <a:cs typeface="Arial" panose="020B0604020202020204" pitchFamily="34" charset="0"/>
              </a:rPr>
              <a:t>the </a:t>
            </a:r>
            <a:r>
              <a:rPr lang="en-US" altLang="en-US" sz="2100" dirty="0">
                <a:cs typeface="Arial" panose="020B0604020202020204" pitchFamily="34" charset="0"/>
              </a:rPr>
              <a:t>orientation and training of </a:t>
            </a:r>
            <a:r>
              <a:rPr lang="en-US" altLang="en-US" sz="2100" dirty="0" smtClean="0">
                <a:cs typeface="Arial" panose="020B0604020202020204" pitchFamily="34" charset="0"/>
              </a:rPr>
              <a:t>the abovementioned </a:t>
            </a:r>
            <a:r>
              <a:rPr lang="en-US" altLang="en-US" sz="2100" dirty="0">
                <a:cs typeface="Arial" panose="020B0604020202020204" pitchFamily="34" charset="0"/>
              </a:rPr>
              <a:t>personnel </a:t>
            </a:r>
            <a:r>
              <a:rPr lang="en-US" sz="2100" dirty="0">
                <a:cs typeface="Arial" panose="020B0604020202020204" pitchFamily="34" charset="0"/>
              </a:rPr>
              <a:t>had to be rescheduled </a:t>
            </a:r>
            <a:r>
              <a:rPr lang="en-US" altLang="en-US" sz="2100" dirty="0">
                <a:cs typeface="Arial" panose="020B0604020202020204" pitchFamily="34" charset="0"/>
              </a:rPr>
              <a:t>due to resurgence of the 2nd Wave of </a:t>
            </a:r>
            <a:r>
              <a:rPr lang="en-US" altLang="en-US" sz="2100" dirty="0" smtClean="0">
                <a:cs typeface="Arial" panose="020B0604020202020204" pitchFamily="34" charset="0"/>
              </a:rPr>
              <a:t>COVID-19, in compliance </a:t>
            </a:r>
            <a:r>
              <a:rPr lang="en-US" altLang="en-US" sz="2100" dirty="0">
                <a:cs typeface="Arial" panose="020B0604020202020204" pitchFamily="34" charset="0"/>
              </a:rPr>
              <a:t>with </a:t>
            </a:r>
            <a:r>
              <a:rPr lang="en-US" altLang="en-US" sz="2100" dirty="0" smtClean="0">
                <a:cs typeface="Arial" panose="020B0604020202020204" pitchFamily="34" charset="0"/>
              </a:rPr>
              <a:t>regulations, which have put limitations </a:t>
            </a:r>
            <a:r>
              <a:rPr lang="en-US" altLang="en-US" sz="2100" dirty="0">
                <a:cs typeface="Arial" panose="020B0604020202020204" pitchFamily="34" charset="0"/>
              </a:rPr>
              <a:t>on </a:t>
            </a:r>
            <a:r>
              <a:rPr lang="en-US" altLang="en-US" sz="2100" dirty="0" smtClean="0">
                <a:cs typeface="Arial" panose="020B0604020202020204" pitchFamily="34" charset="0"/>
              </a:rPr>
              <a:t>physical gatherings </a:t>
            </a:r>
            <a:r>
              <a:rPr lang="en-US" altLang="en-US" sz="2100" dirty="0">
                <a:cs typeface="Arial" panose="020B0604020202020204" pitchFamily="34" charset="0"/>
              </a:rPr>
              <a:t>and </a:t>
            </a:r>
            <a:r>
              <a:rPr lang="en-US" altLang="en-US" sz="2100" dirty="0" smtClean="0">
                <a:cs typeface="Arial" panose="020B0604020202020204" pitchFamily="34" charset="0"/>
              </a:rPr>
              <a:t>travelling; and</a:t>
            </a:r>
          </a:p>
          <a:p>
            <a:pPr marL="720725" lvl="1" indent="-366713" algn="just">
              <a:lnSpc>
                <a:spcPct val="150000"/>
              </a:lnSpc>
              <a:buFont typeface="Wingdings" panose="05000000000000000000" pitchFamily="2" charset="2"/>
              <a:buChar char="ü"/>
            </a:pPr>
            <a:r>
              <a:rPr lang="en-US" altLang="en-US" sz="2100" dirty="0" smtClean="0">
                <a:cs typeface="Arial" panose="020B0604020202020204" pitchFamily="34" charset="0"/>
              </a:rPr>
              <a:t>Lastly, late </a:t>
            </a:r>
            <a:r>
              <a:rPr lang="en-US" altLang="en-US" sz="2100" dirty="0">
                <a:cs typeface="Arial" panose="020B0604020202020204" pitchFamily="34" charset="0"/>
              </a:rPr>
              <a:t>receipt of invoices for Government Vehicles </a:t>
            </a:r>
            <a:r>
              <a:rPr lang="en-US" altLang="en-US" sz="2100" dirty="0" smtClean="0">
                <a:cs typeface="Arial" panose="020B0604020202020204" pitchFamily="34" charset="0"/>
              </a:rPr>
              <a:t>(rental &amp; </a:t>
            </a:r>
            <a:r>
              <a:rPr lang="en-US" altLang="en-US" sz="2100" dirty="0">
                <a:cs typeface="Arial" panose="020B0604020202020204" pitchFamily="34" charset="0"/>
              </a:rPr>
              <a:t>utilization) </a:t>
            </a:r>
            <a:r>
              <a:rPr lang="en-US" altLang="en-US" sz="2100" dirty="0" smtClean="0">
                <a:cs typeface="Arial" panose="020B0604020202020204" pitchFamily="34" charset="0"/>
              </a:rPr>
              <a:t>claims.</a:t>
            </a:r>
            <a:endParaRPr lang="en-ZA" sz="2100" dirty="0">
              <a:cs typeface="Arial" panose="020B0604020202020204" pitchFamily="34" charset="0"/>
            </a:endParaRPr>
          </a:p>
        </p:txBody>
      </p:sp>
    </p:spTree>
    <p:extLst>
      <p:ext uri="{BB962C8B-B14F-4D97-AF65-F5344CB8AC3E}">
        <p14:creationId xmlns:p14="http://schemas.microsoft.com/office/powerpoint/2010/main" xmlns="" val="1188842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7" y="138946"/>
            <a:ext cx="9715502" cy="463014"/>
          </a:xfrm>
        </p:spPr>
        <p:txBody>
          <a:bodyPr/>
          <a:lstStyle/>
          <a:p>
            <a:pPr lvl="0">
              <a:lnSpc>
                <a:spcPct val="100000"/>
              </a:lnSpc>
              <a:spcBef>
                <a:spcPts val="0"/>
              </a:spcBef>
              <a:defRPr/>
            </a:pPr>
            <a:r>
              <a:rPr lang="en-US" sz="2400" b="1" dirty="0" smtClean="0">
                <a:solidFill>
                  <a:prstClr val="black"/>
                </a:solidFill>
                <a:latin typeface="+mn-lt"/>
                <a:cs typeface="Arial" pitchFamily="34" charset="0"/>
              </a:rPr>
              <a:t>Cont’d.. Actual Exp. on selected Grants – 31 March 2021 (3 Of 4)</a:t>
            </a:r>
            <a:endParaRPr lang="en-ZA" sz="2400" dirty="0">
              <a:solidFill>
                <a:srgbClr val="94734E">
                  <a:lumMod val="50000"/>
                </a:srgbClr>
              </a:solidFill>
              <a:latin typeface="+mn-lt"/>
              <a:ea typeface="+mn-ea"/>
              <a:cs typeface="Arial" pitchFamily="34" charset="0"/>
            </a:endParaRPr>
          </a:p>
        </p:txBody>
      </p:sp>
      <p:sp>
        <p:nvSpPr>
          <p:cNvPr id="5" name="Slide Number Placeholder 4"/>
          <p:cNvSpPr>
            <a:spLocks noGrp="1"/>
          </p:cNvSpPr>
          <p:nvPr>
            <p:ph type="sldNum" sz="quarter" idx="12"/>
          </p:nvPr>
        </p:nvSpPr>
        <p:spPr>
          <a:xfrm>
            <a:off x="8085138" y="7007225"/>
            <a:ext cx="2405062" cy="401638"/>
          </a:xfrm>
        </p:spPr>
        <p:txBody>
          <a:bodyPr/>
          <a:lstStyle/>
          <a:p>
            <a:pPr algn="ctr"/>
            <a:fld id="{A1A3D4F6-16A1-45B6-9552-77C2E80A16ED}" type="slidenum">
              <a:rPr lang="en-ZA" sz="2800" b="1" smtClean="0">
                <a:solidFill>
                  <a:prstClr val="white"/>
                </a:solidFill>
              </a:rPr>
              <a:pPr algn="ctr"/>
              <a:t>7</a:t>
            </a:fld>
            <a:endParaRPr lang="en-ZA" sz="2800" b="1" dirty="0">
              <a:solidFill>
                <a:prstClr val="white"/>
              </a:solidFill>
            </a:endParaRPr>
          </a:p>
        </p:txBody>
      </p:sp>
      <p:sp>
        <p:nvSpPr>
          <p:cNvPr id="7" name="Rectangle 2"/>
          <p:cNvSpPr>
            <a:spLocks noChangeArrowheads="1"/>
          </p:cNvSpPr>
          <p:nvPr/>
        </p:nvSpPr>
        <p:spPr bwMode="auto">
          <a:xfrm>
            <a:off x="0" y="0"/>
            <a:ext cx="10691813"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12" name="TextBox 11">
            <a:extLst>
              <a:ext uri="{FF2B5EF4-FFF2-40B4-BE49-F238E27FC236}">
                <a16:creationId xmlns:a16="http://schemas.microsoft.com/office/drawing/2014/main" xmlns="" id="{E5A9CFBA-6D12-4F91-98E4-ED4F16E09381}"/>
              </a:ext>
            </a:extLst>
          </p:cNvPr>
          <p:cNvSpPr txBox="1"/>
          <p:nvPr/>
        </p:nvSpPr>
        <p:spPr>
          <a:xfrm>
            <a:off x="80011" y="514351"/>
            <a:ext cx="10527030" cy="7248138"/>
          </a:xfrm>
          <a:prstGeom prst="rect">
            <a:avLst/>
          </a:prstGeom>
          <a:noFill/>
        </p:spPr>
        <p:txBody>
          <a:bodyPr wrap="square" rtlCol="0">
            <a:spAutoFit/>
          </a:bodyPr>
          <a:lstStyle/>
          <a:p>
            <a:pPr marL="354013" indent="-354013" algn="just">
              <a:lnSpc>
                <a:spcPct val="150000"/>
              </a:lnSpc>
              <a:buFont typeface="Arial" panose="020B0604020202020204" pitchFamily="34" charset="0"/>
              <a:buChar char="•"/>
            </a:pPr>
            <a:r>
              <a:rPr lang="en-ZA" sz="2000" b="1" dirty="0" smtClean="0"/>
              <a:t>Under </a:t>
            </a:r>
            <a:r>
              <a:rPr lang="en-ZA" sz="2000" b="1" dirty="0"/>
              <a:t>expenditure on </a:t>
            </a:r>
            <a:r>
              <a:rPr lang="en-ZA" sz="2000" b="1" dirty="0">
                <a:solidFill>
                  <a:schemeClr val="accent5"/>
                </a:solidFill>
              </a:rPr>
              <a:t>Learner with </a:t>
            </a:r>
            <a:r>
              <a:rPr lang="en-ZA" sz="2000" b="1" dirty="0" smtClean="0">
                <a:solidFill>
                  <a:schemeClr val="accent5"/>
                </a:solidFill>
              </a:rPr>
              <a:t>Profound </a:t>
            </a:r>
            <a:r>
              <a:rPr lang="en-ZA" sz="2000" b="1" dirty="0">
                <a:solidFill>
                  <a:schemeClr val="accent5"/>
                </a:solidFill>
              </a:rPr>
              <a:t>Intellectual Disabilities Grant</a:t>
            </a:r>
            <a:r>
              <a:rPr lang="en-ZA" sz="2000" b="1" dirty="0" smtClean="0">
                <a:solidFill>
                  <a:schemeClr val="accent5"/>
                </a:solidFill>
              </a:rPr>
              <a:t> </a:t>
            </a:r>
            <a:r>
              <a:rPr lang="en-ZA" sz="2000" dirty="0" smtClean="0">
                <a:cs typeface="Arial" panose="020B0604020202020204" pitchFamily="34" charset="0"/>
              </a:rPr>
              <a:t>is mainly attributed to the followings:</a:t>
            </a:r>
          </a:p>
          <a:p>
            <a:pPr marL="720725" lvl="1" indent="-366713" algn="just">
              <a:lnSpc>
                <a:spcPct val="150000"/>
              </a:lnSpc>
              <a:buFont typeface="Wingdings" panose="05000000000000000000" pitchFamily="2" charset="2"/>
              <a:buChar char="ü"/>
            </a:pPr>
            <a:r>
              <a:rPr lang="en-US" b="1" dirty="0" smtClean="0">
                <a:cs typeface="Arial" panose="020B0604020202020204" pitchFamily="34" charset="0"/>
              </a:rPr>
              <a:t>Compensation of employees </a:t>
            </a:r>
            <a:r>
              <a:rPr lang="en-US" dirty="0" smtClean="0">
                <a:cs typeface="Arial" panose="020B0604020202020204" pitchFamily="34" charset="0"/>
              </a:rPr>
              <a:t>– due to difficulties </a:t>
            </a:r>
            <a:r>
              <a:rPr lang="en-US" dirty="0">
                <a:cs typeface="Arial" panose="020B0604020202020204" pitchFamily="34" charset="0"/>
              </a:rPr>
              <a:t>in </a:t>
            </a:r>
            <a:r>
              <a:rPr lang="en-ZA" dirty="0" smtClean="0">
                <a:cs typeface="Arial" panose="020B0604020202020204" pitchFamily="34" charset="0"/>
              </a:rPr>
              <a:t>attracting </a:t>
            </a:r>
            <a:r>
              <a:rPr lang="en-ZA" dirty="0">
                <a:cs typeface="Arial" panose="020B0604020202020204" pitchFamily="34" charset="0"/>
              </a:rPr>
              <a:t>the scarce skills </a:t>
            </a:r>
            <a:r>
              <a:rPr lang="en-ZA" dirty="0" smtClean="0">
                <a:cs typeface="Arial" panose="020B0604020202020204" pitchFamily="34" charset="0"/>
              </a:rPr>
              <a:t>( i.e. therapeutic staff such as Phycologist and Therapists)</a:t>
            </a:r>
            <a:r>
              <a:rPr lang="en-US" dirty="0" smtClean="0">
                <a:cs typeface="Arial" panose="020B0604020202020204" pitchFamily="34" charset="0"/>
              </a:rPr>
              <a:t>; </a:t>
            </a:r>
          </a:p>
          <a:p>
            <a:pPr marL="1177925" lvl="2" indent="-366713" algn="just">
              <a:lnSpc>
                <a:spcPct val="150000"/>
              </a:lnSpc>
              <a:buFont typeface="Courier New" panose="02070309020205020404" pitchFamily="49" charset="0"/>
              <a:buChar char="o"/>
            </a:pPr>
            <a:r>
              <a:rPr lang="en-ZA" dirty="0">
                <a:cs typeface="Arial" panose="020B0604020202020204" pitchFamily="34" charset="0"/>
              </a:rPr>
              <a:t>30 t</a:t>
            </a:r>
            <a:r>
              <a:rPr lang="en-ZA" dirty="0" smtClean="0">
                <a:cs typeface="Arial" panose="020B0604020202020204" pitchFamily="34" charset="0"/>
              </a:rPr>
              <a:t>eam </a:t>
            </a:r>
            <a:r>
              <a:rPr lang="en-ZA" dirty="0">
                <a:cs typeface="Arial" panose="020B0604020202020204" pitchFamily="34" charset="0"/>
              </a:rPr>
              <a:t>members allocated for the entire Province 25 currently appointed </a:t>
            </a:r>
            <a:endParaRPr lang="en-ZA" dirty="0" smtClean="0">
              <a:cs typeface="Arial" panose="020B0604020202020204" pitchFamily="34" charset="0"/>
            </a:endParaRPr>
          </a:p>
          <a:p>
            <a:pPr marL="1177925" lvl="2" indent="-366713" algn="just">
              <a:lnSpc>
                <a:spcPct val="150000"/>
              </a:lnSpc>
              <a:buFont typeface="Courier New" panose="02070309020205020404" pitchFamily="49" charset="0"/>
              <a:buChar char="o"/>
            </a:pPr>
            <a:r>
              <a:rPr lang="en-ZA" dirty="0" smtClean="0">
                <a:cs typeface="Calibri" panose="020F0502020204030204" pitchFamily="34" charset="0"/>
              </a:rPr>
              <a:t>5 </a:t>
            </a:r>
            <a:r>
              <a:rPr lang="en-ZA" dirty="0">
                <a:cs typeface="Calibri" panose="020F0502020204030204" pitchFamily="34" charset="0"/>
              </a:rPr>
              <a:t>recommended in interviews held on </a:t>
            </a:r>
            <a:r>
              <a:rPr lang="en-ZA" dirty="0" smtClean="0">
                <a:cs typeface="Calibri" panose="020F0502020204030204" pitchFamily="34" charset="0"/>
              </a:rPr>
              <a:t>14 and15 </a:t>
            </a:r>
            <a:r>
              <a:rPr lang="en-ZA" dirty="0">
                <a:cs typeface="Calibri" panose="020F0502020204030204" pitchFamily="34" charset="0"/>
              </a:rPr>
              <a:t>July for </a:t>
            </a:r>
            <a:r>
              <a:rPr lang="en-ZA" dirty="0" smtClean="0">
                <a:cs typeface="Calibri" panose="020F0502020204030204" pitchFamily="34" charset="0"/>
              </a:rPr>
              <a:t>Sterkspruit</a:t>
            </a:r>
            <a:r>
              <a:rPr lang="en-ZA" dirty="0">
                <a:cs typeface="Calibri" panose="020F0502020204030204" pitchFamily="34" charset="0"/>
              </a:rPr>
              <a:t>. Offers to be </a:t>
            </a:r>
            <a:r>
              <a:rPr lang="en-ZA" dirty="0" smtClean="0">
                <a:cs typeface="Calibri" panose="020F0502020204030204" pitchFamily="34" charset="0"/>
              </a:rPr>
              <a:t>issued and possible </a:t>
            </a:r>
            <a:r>
              <a:rPr lang="en-ZA" dirty="0">
                <a:cs typeface="Calibri" panose="020F0502020204030204" pitchFamily="34" charset="0"/>
              </a:rPr>
              <a:t>assumption of </a:t>
            </a:r>
            <a:r>
              <a:rPr lang="en-ZA" dirty="0" smtClean="0">
                <a:cs typeface="Calibri" panose="020F0502020204030204" pitchFamily="34" charset="0"/>
              </a:rPr>
              <a:t>duties is </a:t>
            </a:r>
            <a:r>
              <a:rPr lang="en-ZA" dirty="0">
                <a:cs typeface="Calibri" panose="020F0502020204030204" pitchFamily="34" charset="0"/>
              </a:rPr>
              <a:t>01</a:t>
            </a:r>
            <a:r>
              <a:rPr lang="en-ZA" baseline="30000" dirty="0">
                <a:cs typeface="Calibri" panose="020F0502020204030204" pitchFamily="34" charset="0"/>
              </a:rPr>
              <a:t>st</a:t>
            </a:r>
            <a:r>
              <a:rPr lang="en-ZA" dirty="0">
                <a:cs typeface="Calibri" panose="020F0502020204030204" pitchFamily="34" charset="0"/>
              </a:rPr>
              <a:t> September 2021</a:t>
            </a:r>
            <a:r>
              <a:rPr lang="en-ZA" dirty="0" smtClean="0">
                <a:cs typeface="Calibri" panose="020F0502020204030204" pitchFamily="34" charset="0"/>
              </a:rPr>
              <a:t>.</a:t>
            </a:r>
          </a:p>
          <a:p>
            <a:pPr marL="1177925" lvl="2" indent="-366713" algn="just">
              <a:lnSpc>
                <a:spcPct val="150000"/>
              </a:lnSpc>
              <a:buFont typeface="Courier New" panose="02070309020205020404" pitchFamily="49" charset="0"/>
              <a:buChar char="o"/>
            </a:pPr>
            <a:r>
              <a:rPr lang="en-ZA" sz="2000" dirty="0">
                <a:cs typeface="Calibri" panose="020F0502020204030204" pitchFamily="34" charset="0"/>
              </a:rPr>
              <a:t>The program is no longer struggling to attract therapist. All the vacancies will be filled</a:t>
            </a:r>
            <a:r>
              <a:rPr lang="en-ZA" sz="2000" dirty="0" smtClean="0">
                <a:cs typeface="Calibri" panose="020F0502020204030204" pitchFamily="34" charset="0"/>
              </a:rPr>
              <a:t>.</a:t>
            </a:r>
            <a:endParaRPr lang="en-US" sz="2000" dirty="0" smtClean="0">
              <a:cs typeface="Arial" panose="020B0604020202020204" pitchFamily="34" charset="0"/>
            </a:endParaRPr>
          </a:p>
          <a:p>
            <a:pPr marL="720725" lvl="1" indent="-366713" algn="just">
              <a:lnSpc>
                <a:spcPct val="150000"/>
              </a:lnSpc>
              <a:buFont typeface="Wingdings" panose="05000000000000000000" pitchFamily="2" charset="2"/>
              <a:buChar char="ü"/>
            </a:pPr>
            <a:r>
              <a:rPr lang="en-US" altLang="en-US" sz="2000" b="1" dirty="0" smtClean="0">
                <a:cs typeface="Arial" panose="020B0604020202020204" pitchFamily="34" charset="0"/>
              </a:rPr>
              <a:t>Goods </a:t>
            </a:r>
            <a:r>
              <a:rPr lang="en-US" altLang="en-US" sz="2000" b="1" dirty="0">
                <a:cs typeface="Arial" panose="020B0604020202020204" pitchFamily="34" charset="0"/>
              </a:rPr>
              <a:t>and Services </a:t>
            </a:r>
            <a:r>
              <a:rPr lang="en-US" altLang="en-US" sz="2000" dirty="0" smtClean="0">
                <a:cs typeface="Arial" panose="020B0604020202020204" pitchFamily="34" charset="0"/>
              </a:rPr>
              <a:t>– due to late procurement of tools </a:t>
            </a:r>
            <a:r>
              <a:rPr lang="en-US" altLang="en-US" sz="2000" dirty="0">
                <a:cs typeface="Arial" panose="020B0604020202020204" pitchFamily="34" charset="0"/>
              </a:rPr>
              <a:t>of trade such as assessment and therapeutic equipment to provide appropriate support interventions as a means to assess all learners using standardized tests </a:t>
            </a:r>
            <a:r>
              <a:rPr lang="en-US" altLang="en-US" sz="2400" dirty="0">
                <a:cs typeface="Arial" panose="020B0604020202020204" pitchFamily="34" charset="0"/>
              </a:rPr>
              <a:t>and </a:t>
            </a:r>
            <a:r>
              <a:rPr lang="en-US" altLang="en-US" sz="2400" dirty="0" smtClean="0">
                <a:cs typeface="Arial" panose="020B0604020202020204" pitchFamily="34" charset="0"/>
              </a:rPr>
              <a:t>kits.</a:t>
            </a:r>
          </a:p>
          <a:p>
            <a:pPr marL="354013" lvl="1" indent="-354013" algn="just">
              <a:buFont typeface="Arial" panose="020B0604020202020204" pitchFamily="34" charset="0"/>
              <a:buChar char="•"/>
            </a:pPr>
            <a:r>
              <a:rPr lang="en-US" sz="2000" b="1" dirty="0"/>
              <a:t>Corrective measure/s </a:t>
            </a:r>
            <a:r>
              <a:rPr lang="en-US" sz="2400" dirty="0" smtClean="0">
                <a:cs typeface="Arial" panose="020B0604020202020204" pitchFamily="34" charset="0"/>
              </a:rPr>
              <a:t>– department applied for roll over of unspent funds </a:t>
            </a:r>
          </a:p>
          <a:p>
            <a:pPr marL="354013" lvl="1" indent="-354013" algn="just">
              <a:buFont typeface="Arial" panose="020B0604020202020204" pitchFamily="34" charset="0"/>
              <a:buChar char="•"/>
            </a:pPr>
            <a:r>
              <a:rPr lang="en-US" sz="2400" dirty="0" smtClean="0">
                <a:cs typeface="Arial" panose="020B0604020202020204" pitchFamily="34" charset="0"/>
              </a:rPr>
              <a:t> for both grants. </a:t>
            </a:r>
            <a:r>
              <a:rPr lang="en-US" sz="2000" dirty="0"/>
              <a:t>The expenditure as at end July 2021 is at 29.2 per cent HIV/Aids (Life </a:t>
            </a:r>
            <a:r>
              <a:rPr lang="en-US" sz="2000" dirty="0" smtClean="0"/>
              <a:t>Skills </a:t>
            </a:r>
            <a:r>
              <a:rPr lang="en-US" sz="2000" dirty="0"/>
              <a:t>and </a:t>
            </a:r>
            <a:r>
              <a:rPr lang="en-ZA" sz="2000" dirty="0"/>
              <a:t>Learner with Profound Intellectual Disabilities Grant </a:t>
            </a:r>
            <a:r>
              <a:rPr lang="en-ZA" sz="2000" dirty="0" smtClean="0"/>
              <a:t>is at 26.8 per cent.</a:t>
            </a:r>
            <a:endParaRPr lang="en-US" sz="2000" dirty="0"/>
          </a:p>
          <a:p>
            <a:pPr marL="982663" lvl="1" indent="-342900" algn="just">
              <a:buFont typeface="Wingdings" panose="05000000000000000000" pitchFamily="2" charset="2"/>
              <a:buChar char="ü"/>
            </a:pPr>
            <a:endParaRPr lang="en-ZA" sz="2400" dirty="0">
              <a:cs typeface="Arial" panose="020B0604020202020204" pitchFamily="34" charset="0"/>
            </a:endParaRPr>
          </a:p>
          <a:p>
            <a:pPr marL="171450" indent="-171450" algn="just">
              <a:lnSpc>
                <a:spcPct val="150000"/>
              </a:lnSpc>
              <a:buFont typeface="Arial" panose="020B0604020202020204" pitchFamily="34" charset="0"/>
              <a:buChar char="•"/>
            </a:pPr>
            <a:endParaRPr lang="en-ZA" sz="800" dirty="0" smtClean="0">
              <a:cs typeface="Arial" panose="020B0604020202020204" pitchFamily="34" charset="0"/>
            </a:endParaRPr>
          </a:p>
          <a:p>
            <a:pPr marL="171450" indent="-171450" algn="just">
              <a:lnSpc>
                <a:spcPct val="150000"/>
              </a:lnSpc>
              <a:buFont typeface="Arial" panose="020B0604020202020204" pitchFamily="34" charset="0"/>
              <a:buChar char="•"/>
            </a:pPr>
            <a:endParaRPr lang="en-ZA" sz="2400" dirty="0">
              <a:cs typeface="Arial" panose="020B0604020202020204" pitchFamily="34" charset="0"/>
            </a:endParaRPr>
          </a:p>
        </p:txBody>
      </p:sp>
    </p:spTree>
    <p:extLst>
      <p:ext uri="{BB962C8B-B14F-4D97-AF65-F5344CB8AC3E}">
        <p14:creationId xmlns:p14="http://schemas.microsoft.com/office/powerpoint/2010/main" xmlns="" val="789479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7" y="138946"/>
            <a:ext cx="9715502" cy="463014"/>
          </a:xfrm>
        </p:spPr>
        <p:txBody>
          <a:bodyPr/>
          <a:lstStyle/>
          <a:p>
            <a:pPr lvl="0">
              <a:lnSpc>
                <a:spcPct val="100000"/>
              </a:lnSpc>
              <a:spcBef>
                <a:spcPts val="0"/>
              </a:spcBef>
              <a:defRPr/>
            </a:pPr>
            <a:r>
              <a:rPr lang="en-US" sz="2400" b="1" dirty="0" smtClean="0">
                <a:solidFill>
                  <a:prstClr val="black"/>
                </a:solidFill>
                <a:latin typeface="+mn-lt"/>
                <a:cs typeface="Arial" pitchFamily="34" charset="0"/>
              </a:rPr>
              <a:t>Cont’d.. Actual Exp. on selected Grants – 31 March 2021 (4 Of 4)</a:t>
            </a:r>
            <a:endParaRPr lang="en-ZA" sz="2400" dirty="0">
              <a:solidFill>
                <a:srgbClr val="94734E">
                  <a:lumMod val="50000"/>
                </a:srgbClr>
              </a:solidFill>
              <a:latin typeface="+mn-lt"/>
              <a:ea typeface="+mn-ea"/>
              <a:cs typeface="Arial" pitchFamily="34" charset="0"/>
            </a:endParaRPr>
          </a:p>
        </p:txBody>
      </p:sp>
      <p:sp>
        <p:nvSpPr>
          <p:cNvPr id="5" name="Slide Number Placeholder 4"/>
          <p:cNvSpPr>
            <a:spLocks noGrp="1"/>
          </p:cNvSpPr>
          <p:nvPr>
            <p:ph type="sldNum" sz="quarter" idx="12"/>
          </p:nvPr>
        </p:nvSpPr>
        <p:spPr>
          <a:xfrm>
            <a:off x="8085138" y="7007225"/>
            <a:ext cx="2405062" cy="401638"/>
          </a:xfrm>
        </p:spPr>
        <p:txBody>
          <a:bodyPr/>
          <a:lstStyle/>
          <a:p>
            <a:pPr algn="ctr"/>
            <a:fld id="{A1A3D4F6-16A1-45B6-9552-77C2E80A16ED}" type="slidenum">
              <a:rPr lang="en-ZA" sz="2800" b="1" smtClean="0">
                <a:solidFill>
                  <a:prstClr val="white"/>
                </a:solidFill>
              </a:rPr>
              <a:pPr algn="ctr"/>
              <a:t>8</a:t>
            </a:fld>
            <a:endParaRPr lang="en-ZA" sz="2800" b="1" dirty="0">
              <a:solidFill>
                <a:prstClr val="white"/>
              </a:solidFill>
            </a:endParaRPr>
          </a:p>
        </p:txBody>
      </p:sp>
      <p:sp>
        <p:nvSpPr>
          <p:cNvPr id="7" name="Rectangle 2"/>
          <p:cNvSpPr>
            <a:spLocks noChangeArrowheads="1"/>
          </p:cNvSpPr>
          <p:nvPr/>
        </p:nvSpPr>
        <p:spPr bwMode="auto">
          <a:xfrm>
            <a:off x="0" y="0"/>
            <a:ext cx="10691813"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12" name="TextBox 11">
            <a:extLst>
              <a:ext uri="{FF2B5EF4-FFF2-40B4-BE49-F238E27FC236}">
                <a16:creationId xmlns:a16="http://schemas.microsoft.com/office/drawing/2014/main" xmlns="" id="{E5A9CFBA-6D12-4F91-98E4-ED4F16E09381}"/>
              </a:ext>
            </a:extLst>
          </p:cNvPr>
          <p:cNvSpPr txBox="1"/>
          <p:nvPr/>
        </p:nvSpPr>
        <p:spPr>
          <a:xfrm>
            <a:off x="80011" y="514351"/>
            <a:ext cx="10527030" cy="3785652"/>
          </a:xfrm>
          <a:prstGeom prst="rect">
            <a:avLst/>
          </a:prstGeom>
          <a:noFill/>
        </p:spPr>
        <p:txBody>
          <a:bodyPr wrap="square" rtlCol="0">
            <a:spAutoFit/>
          </a:bodyPr>
          <a:lstStyle/>
          <a:p>
            <a:pPr marL="982663" lvl="1" indent="-342900" algn="just">
              <a:buFont typeface="Wingdings" panose="05000000000000000000" pitchFamily="2" charset="2"/>
              <a:buChar char="ü"/>
            </a:pPr>
            <a:r>
              <a:rPr lang="en-US" sz="2400" dirty="0" smtClean="0">
                <a:cs typeface="Arial" panose="020B0604020202020204" pitchFamily="34" charset="0"/>
              </a:rPr>
              <a:t>With regards to Goods and services on Learners with Profound Disability Grant t</a:t>
            </a:r>
            <a:r>
              <a:rPr lang="en-ZA" sz="2400" dirty="0" smtClean="0">
                <a:cs typeface="Arial" panose="020B0604020202020204" pitchFamily="34" charset="0"/>
              </a:rPr>
              <a:t>he </a:t>
            </a:r>
            <a:r>
              <a:rPr lang="en-ZA" sz="2400" dirty="0">
                <a:cs typeface="Arial" panose="020B0604020202020204" pitchFamily="34" charset="0"/>
              </a:rPr>
              <a:t>following procurement is in </a:t>
            </a:r>
            <a:r>
              <a:rPr lang="en-ZA" sz="2400" dirty="0" smtClean="0">
                <a:cs typeface="Arial" panose="020B0604020202020204" pitchFamily="34" charset="0"/>
              </a:rPr>
              <a:t>process in the current financial year:   </a:t>
            </a:r>
            <a:endParaRPr lang="en-ZA" sz="2400" dirty="0">
              <a:cs typeface="Arial" panose="020B0604020202020204" pitchFamily="34" charset="0"/>
            </a:endParaRPr>
          </a:p>
          <a:p>
            <a:pPr marL="1714500" lvl="3" indent="-342900">
              <a:buFont typeface="Arial" panose="020B0604020202020204" pitchFamily="34" charset="0"/>
              <a:buChar char="•"/>
            </a:pPr>
            <a:r>
              <a:rPr lang="en-ZA" sz="2400" dirty="0">
                <a:cs typeface="Arial" panose="020B0604020202020204" pitchFamily="34" charset="0"/>
              </a:rPr>
              <a:t>30 storage containers is in progress. R2.1 million</a:t>
            </a:r>
          </a:p>
          <a:p>
            <a:pPr marL="1714500" lvl="3" indent="-342900">
              <a:buFont typeface="Arial" panose="020B0604020202020204" pitchFamily="34" charset="0"/>
              <a:buChar char="•"/>
            </a:pPr>
            <a:r>
              <a:rPr lang="en-ZA" sz="2400" dirty="0">
                <a:cs typeface="Arial" panose="020B0604020202020204" pitchFamily="34" charset="0"/>
              </a:rPr>
              <a:t>Technology devices for care centres and </a:t>
            </a:r>
            <a:r>
              <a:rPr lang="en-ZA" sz="2400" dirty="0" smtClean="0">
                <a:cs typeface="Arial" panose="020B0604020202020204" pitchFamily="34" charset="0"/>
              </a:rPr>
              <a:t>Therapist and </a:t>
            </a:r>
            <a:r>
              <a:rPr lang="en-ZA" sz="2400" dirty="0">
                <a:cs typeface="Arial" panose="020B0604020202020204" pitchFamily="34" charset="0"/>
              </a:rPr>
              <a:t>R1.3 million</a:t>
            </a:r>
          </a:p>
          <a:p>
            <a:pPr marL="1714500" lvl="3" indent="-342900">
              <a:buFont typeface="Arial" panose="020B0604020202020204" pitchFamily="34" charset="0"/>
              <a:buChar char="•"/>
            </a:pPr>
            <a:r>
              <a:rPr lang="en-ZA" sz="2400" dirty="0">
                <a:cs typeface="Arial" panose="020B0604020202020204" pitchFamily="34" charset="0"/>
              </a:rPr>
              <a:t>Stationery for Teams R114 000</a:t>
            </a:r>
          </a:p>
          <a:p>
            <a:pPr marL="1714500" lvl="3" indent="-342900">
              <a:buFont typeface="Arial" panose="020B0604020202020204" pitchFamily="34" charset="0"/>
              <a:buChar char="•"/>
            </a:pPr>
            <a:r>
              <a:rPr lang="en-ZA" sz="2400" dirty="0">
                <a:cs typeface="Arial" panose="020B0604020202020204" pitchFamily="34" charset="0"/>
              </a:rPr>
              <a:t>Assessment kits for Therapist R1450 million</a:t>
            </a:r>
          </a:p>
          <a:p>
            <a:pPr marL="1714500" lvl="3" indent="-342900">
              <a:buFont typeface="Arial" panose="020B0604020202020204" pitchFamily="34" charset="0"/>
              <a:buChar char="•"/>
            </a:pPr>
            <a:r>
              <a:rPr lang="en-ZA" sz="2400" dirty="0">
                <a:cs typeface="Arial" panose="020B0604020202020204" pitchFamily="34" charset="0"/>
              </a:rPr>
              <a:t>Furniture for care centres R480 000</a:t>
            </a:r>
          </a:p>
          <a:p>
            <a:pPr marL="982663" lvl="1" indent="-342900" algn="just">
              <a:buFont typeface="Arial" panose="020B0604020202020204" pitchFamily="34" charset="0"/>
              <a:buChar char="•"/>
            </a:pPr>
            <a:endParaRPr lang="en-ZA" sz="2400" dirty="0">
              <a:cs typeface="Arial" panose="020B0604020202020204" pitchFamily="34" charset="0"/>
            </a:endParaRPr>
          </a:p>
          <a:p>
            <a:pPr marL="171450" indent="-171450" algn="just">
              <a:lnSpc>
                <a:spcPct val="150000"/>
              </a:lnSpc>
              <a:buFont typeface="Arial" panose="020B0604020202020204" pitchFamily="34" charset="0"/>
              <a:buChar char="•"/>
            </a:pPr>
            <a:endParaRPr lang="en-ZA" sz="800" dirty="0" smtClean="0">
              <a:cs typeface="Arial" panose="020B0604020202020204" pitchFamily="34" charset="0"/>
            </a:endParaRPr>
          </a:p>
          <a:p>
            <a:pPr marL="171450" indent="-171450" algn="just">
              <a:lnSpc>
                <a:spcPct val="150000"/>
              </a:lnSpc>
              <a:buFont typeface="Arial" panose="020B0604020202020204" pitchFamily="34" charset="0"/>
              <a:buChar char="•"/>
            </a:pPr>
            <a:endParaRPr lang="en-ZA" sz="2400" dirty="0">
              <a:cs typeface="Arial" panose="020B0604020202020204" pitchFamily="34" charset="0"/>
            </a:endParaRPr>
          </a:p>
        </p:txBody>
      </p:sp>
    </p:spTree>
    <p:extLst>
      <p:ext uri="{BB962C8B-B14F-4D97-AF65-F5344CB8AC3E}">
        <p14:creationId xmlns:p14="http://schemas.microsoft.com/office/powerpoint/2010/main" xmlns="" val="236398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408" y="83063"/>
            <a:ext cx="8888442" cy="402376"/>
          </a:xfrm>
        </p:spPr>
        <p:txBody>
          <a:bodyPr/>
          <a:lstStyle/>
          <a:p>
            <a:pPr lvl="0">
              <a:lnSpc>
                <a:spcPct val="100000"/>
              </a:lnSpc>
              <a:spcBef>
                <a:spcPts val="0"/>
              </a:spcBef>
              <a:defRPr/>
            </a:pPr>
            <a:r>
              <a:rPr lang="en-US" sz="2400" b="1" dirty="0" smtClean="0">
                <a:solidFill>
                  <a:prstClr val="black"/>
                </a:solidFill>
                <a:latin typeface="+mn-lt"/>
                <a:cs typeface="Arial" pitchFamily="34" charset="0"/>
              </a:rPr>
              <a:t> Details of Conditional Grants Roll over application – 2020/21</a:t>
            </a:r>
            <a:endParaRPr lang="en-ZA" sz="2400" b="1" dirty="0">
              <a:solidFill>
                <a:srgbClr val="94734E">
                  <a:lumMod val="50000"/>
                </a:srgbClr>
              </a:solidFill>
              <a:latin typeface="+mn-lt"/>
              <a:ea typeface="+mn-ea"/>
              <a:cs typeface="Arial" pitchFamily="34" charset="0"/>
            </a:endParaRPr>
          </a:p>
        </p:txBody>
      </p:sp>
      <p:sp>
        <p:nvSpPr>
          <p:cNvPr id="5" name="Slide Number Placeholder 4"/>
          <p:cNvSpPr>
            <a:spLocks noGrp="1"/>
          </p:cNvSpPr>
          <p:nvPr>
            <p:ph type="sldNum" sz="quarter" idx="12"/>
          </p:nvPr>
        </p:nvSpPr>
        <p:spPr>
          <a:xfrm>
            <a:off x="8085138" y="7007225"/>
            <a:ext cx="2405062" cy="401638"/>
          </a:xfrm>
        </p:spPr>
        <p:txBody>
          <a:bodyPr/>
          <a:lstStyle/>
          <a:p>
            <a:pPr algn="ctr"/>
            <a:fld id="{A1A3D4F6-16A1-45B6-9552-77C2E80A16ED}" type="slidenum">
              <a:rPr lang="en-ZA" sz="2800" b="1" smtClean="0">
                <a:solidFill>
                  <a:prstClr val="white"/>
                </a:solidFill>
              </a:rPr>
              <a:pPr algn="ctr"/>
              <a:t>9</a:t>
            </a:fld>
            <a:endParaRPr lang="en-ZA" sz="2800" b="1" dirty="0">
              <a:solidFill>
                <a:prstClr val="white"/>
              </a:solidFill>
            </a:endParaRPr>
          </a:p>
        </p:txBody>
      </p:sp>
      <p:sp>
        <p:nvSpPr>
          <p:cNvPr id="7" name="Rectangle 2"/>
          <p:cNvSpPr>
            <a:spLocks noChangeArrowheads="1"/>
          </p:cNvSpPr>
          <p:nvPr/>
        </p:nvSpPr>
        <p:spPr bwMode="auto">
          <a:xfrm>
            <a:off x="0" y="0"/>
            <a:ext cx="10691813"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8" name="TextBox 7">
            <a:extLst>
              <a:ext uri="{FF2B5EF4-FFF2-40B4-BE49-F238E27FC236}">
                <a16:creationId xmlns:a16="http://schemas.microsoft.com/office/drawing/2014/main" xmlns="" id="{2B9A672E-EA9C-4B7B-A030-5F39F7C7486D}"/>
              </a:ext>
            </a:extLst>
          </p:cNvPr>
          <p:cNvSpPr txBox="1"/>
          <p:nvPr/>
        </p:nvSpPr>
        <p:spPr>
          <a:xfrm>
            <a:off x="365758" y="2631264"/>
            <a:ext cx="9384032" cy="378565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ZA" sz="2000" dirty="0" smtClean="0"/>
              <a:t>Overall conditional grants roll over request amounted to R110.120 million of which R90.541 million is provisional approved (preliminary outcomes);</a:t>
            </a:r>
            <a:endParaRPr lang="en-ZA" sz="2000" dirty="0"/>
          </a:p>
          <a:p>
            <a:pPr marL="628650" lvl="1" indent="-365125" algn="just">
              <a:lnSpc>
                <a:spcPct val="150000"/>
              </a:lnSpc>
              <a:buFont typeface="Wingdings" panose="05000000000000000000" pitchFamily="2" charset="2"/>
              <a:buChar char="ü"/>
            </a:pPr>
            <a:r>
              <a:rPr lang="en-ZA" sz="2000" b="1" dirty="0" smtClean="0"/>
              <a:t>HIV &amp; AIDS Grant </a:t>
            </a:r>
            <a:r>
              <a:rPr lang="en-ZA" sz="2000" dirty="0" smtClean="0"/>
              <a:t>requested R6.839 million, of which R5.280 million is provisional approved; and </a:t>
            </a:r>
          </a:p>
          <a:p>
            <a:pPr marL="628650" lvl="1" indent="-365125" algn="just">
              <a:lnSpc>
                <a:spcPct val="150000"/>
              </a:lnSpc>
              <a:buFont typeface="Wingdings" panose="05000000000000000000" pitchFamily="2" charset="2"/>
              <a:buChar char="ü"/>
            </a:pPr>
            <a:r>
              <a:rPr lang="en-US" sz="2000" b="1" dirty="0" smtClean="0"/>
              <a:t>LSPID Grant </a:t>
            </a:r>
            <a:r>
              <a:rPr lang="en-US" sz="2000" dirty="0" smtClean="0"/>
              <a:t>requested R7.093 million, of which R6.905 million is provisional approved.</a:t>
            </a:r>
            <a:endParaRPr lang="en-US" sz="2000" dirty="0"/>
          </a:p>
          <a:p>
            <a:pPr marL="285750" indent="-285750" algn="just">
              <a:lnSpc>
                <a:spcPct val="150000"/>
              </a:lnSpc>
              <a:buFont typeface="Arial" panose="020B0604020202020204" pitchFamily="34" charset="0"/>
              <a:buChar char="•"/>
            </a:pPr>
            <a:r>
              <a:rPr lang="en-US" sz="2000" dirty="0" smtClean="0"/>
              <a:t>The funding above will be used to settle commitments made in 2020/21.</a:t>
            </a:r>
          </a:p>
          <a:p>
            <a:pPr marL="285750" indent="-285750" algn="just">
              <a:lnSpc>
                <a:spcPct val="150000"/>
              </a:lnSpc>
              <a:buFont typeface="Arial" panose="020B0604020202020204" pitchFamily="34" charset="0"/>
              <a:buChar char="•"/>
            </a:pPr>
            <a:r>
              <a:rPr lang="en-US" sz="2000" dirty="0" smtClean="0"/>
              <a:t>Final approval of these funds is subjected to Audited outcomes. </a:t>
            </a:r>
            <a:endParaRPr lang="en-ZA" sz="2000" dirty="0"/>
          </a:p>
        </p:txBody>
      </p:sp>
      <p:pic>
        <p:nvPicPr>
          <p:cNvPr id="4" name="Picture 3"/>
          <p:cNvPicPr>
            <a:picLocks noChangeAspect="1"/>
          </p:cNvPicPr>
          <p:nvPr/>
        </p:nvPicPr>
        <p:blipFill>
          <a:blip r:embed="rId2" cstate="print"/>
          <a:stretch>
            <a:fillRect/>
          </a:stretch>
        </p:blipFill>
        <p:spPr>
          <a:xfrm>
            <a:off x="365759" y="485439"/>
            <a:ext cx="9384031" cy="2252382"/>
          </a:xfrm>
          <a:prstGeom prst="rect">
            <a:avLst/>
          </a:prstGeom>
        </p:spPr>
      </p:pic>
    </p:spTree>
    <p:extLst>
      <p:ext uri="{BB962C8B-B14F-4D97-AF65-F5344CB8AC3E}">
        <p14:creationId xmlns:p14="http://schemas.microsoft.com/office/powerpoint/2010/main" xmlns="" val="3067727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16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17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20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17879</TotalTime>
  <Words>1037</Words>
  <Application>Microsoft Office PowerPoint</Application>
  <PresentationFormat>Custom</PresentationFormat>
  <Paragraphs>74</Paragraphs>
  <Slides>11</Slides>
  <Notes>0</Notes>
  <HiddenSlides>0</HiddenSlides>
  <MMClips>0</MMClips>
  <ScaleCrop>false</ScaleCrop>
  <HeadingPairs>
    <vt:vector size="4" baseType="variant">
      <vt:variant>
        <vt:lpstr>Theme</vt:lpstr>
      </vt:variant>
      <vt:variant>
        <vt:i4>7</vt:i4>
      </vt:variant>
      <vt:variant>
        <vt:lpstr>Slide Titles</vt:lpstr>
      </vt:variant>
      <vt:variant>
        <vt:i4>11</vt:i4>
      </vt:variant>
    </vt:vector>
  </HeadingPairs>
  <TitlesOfParts>
    <vt:vector size="18" baseType="lpstr">
      <vt:lpstr>Office Theme</vt:lpstr>
      <vt:lpstr>Custom Design</vt:lpstr>
      <vt:lpstr>1_Custom Design</vt:lpstr>
      <vt:lpstr>2_Custom Design</vt:lpstr>
      <vt:lpstr>16_Custom Design</vt:lpstr>
      <vt:lpstr>17_Custom Design</vt:lpstr>
      <vt:lpstr>20_Custom Design</vt:lpstr>
      <vt:lpstr>Slide 1</vt:lpstr>
      <vt:lpstr>Slide 2</vt:lpstr>
      <vt:lpstr>Slide 3</vt:lpstr>
      <vt:lpstr>Slide 4</vt:lpstr>
      <vt:lpstr>Actual Expenditure on selected Grants – 31 March 2021 (1 Of 3)</vt:lpstr>
      <vt:lpstr>Cont’d.. Actual Exp. on selected Grants – 31 March 2021 (2 Of 3)</vt:lpstr>
      <vt:lpstr>Cont’d.. Actual Exp. on selected Grants – 31 March 2021 (3 Of 4)</vt:lpstr>
      <vt:lpstr>Cont’d.. Actual Exp. on selected Grants – 31 March 2021 (4 Of 4)</vt:lpstr>
      <vt:lpstr> Details of Conditional Grants Roll over application – 2020/21</vt:lpstr>
      <vt:lpstr>Conclusion</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van Zyl</dc:creator>
  <cp:lastModifiedBy>USER</cp:lastModifiedBy>
  <cp:revision>1770</cp:revision>
  <cp:lastPrinted>2019-07-24T13:49:03Z</cp:lastPrinted>
  <dcterms:created xsi:type="dcterms:W3CDTF">2015-05-27T11:09:16Z</dcterms:created>
  <dcterms:modified xsi:type="dcterms:W3CDTF">2021-08-18T15:08:33Z</dcterms:modified>
</cp:coreProperties>
</file>