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43"/>
  </p:notesMasterIdLst>
  <p:sldIdLst>
    <p:sldId id="256" r:id="rId3"/>
    <p:sldId id="260" r:id="rId4"/>
    <p:sldId id="274" r:id="rId5"/>
    <p:sldId id="286" r:id="rId6"/>
    <p:sldId id="275" r:id="rId7"/>
    <p:sldId id="287" r:id="rId8"/>
    <p:sldId id="276" r:id="rId9"/>
    <p:sldId id="277" r:id="rId10"/>
    <p:sldId id="278" r:id="rId11"/>
    <p:sldId id="279" r:id="rId12"/>
    <p:sldId id="288" r:id="rId13"/>
    <p:sldId id="280" r:id="rId14"/>
    <p:sldId id="289" r:id="rId15"/>
    <p:sldId id="281" r:id="rId16"/>
    <p:sldId id="282" r:id="rId17"/>
    <p:sldId id="267" r:id="rId18"/>
    <p:sldId id="290" r:id="rId19"/>
    <p:sldId id="268"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263" r:id="rId4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F61"/>
    <a:srgbClr val="C4E8C7"/>
    <a:srgbClr val="009057"/>
    <a:srgbClr val="B3C9E8"/>
    <a:srgbClr val="DD3D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7"/>
    <p:restoredTop sz="94622"/>
  </p:normalViewPr>
  <p:slideViewPr>
    <p:cSldViewPr snapToGrid="0" snapToObjects="1">
      <p:cViewPr varScale="1">
        <p:scale>
          <a:sx n="69" d="100"/>
          <a:sy n="69" d="100"/>
        </p:scale>
        <p:origin x="1368" y="48"/>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1" d="100"/>
          <a:sy n="81" d="100"/>
        </p:scale>
        <p:origin x="281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E094DA-8121-49DC-AD8C-5CDBD29341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02CA7128-C98A-4F94-B40F-B8E5AC598AA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ACADB0CA-2EE9-4CF8-B195-8E515E1F2832}" type="datetimeFigureOut">
              <a:rPr lang="en-US"/>
              <a:pPr>
                <a:defRPr/>
              </a:pPr>
              <a:t>8/17/2021</a:t>
            </a:fld>
            <a:endParaRPr lang="en-US"/>
          </a:p>
        </p:txBody>
      </p:sp>
      <p:sp>
        <p:nvSpPr>
          <p:cNvPr id="4" name="Slide Image Placeholder 3">
            <a:extLst>
              <a:ext uri="{FF2B5EF4-FFF2-40B4-BE49-F238E27FC236}">
                <a16:creationId xmlns:a16="http://schemas.microsoft.com/office/drawing/2014/main" id="{4DC4776C-F651-40B8-A9D2-36B5907BF1F3}"/>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60D9FAA-00C1-47A7-9F71-1EE2734F88F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622B17A-E5F6-4317-B873-5FC75984CF1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8C4E204-05E2-4B1F-A429-658FD4B2A234}"/>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EB5352A4-80E6-4B78-860D-FB26DB78D4B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24D7C682-9EC9-4C2D-AAD3-57EC8DB271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37F35B83-9570-4722-8F23-CEA244A43C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4580" name="Slide Number Placeholder 3">
            <a:extLst>
              <a:ext uri="{FF2B5EF4-FFF2-40B4-BE49-F238E27FC236}">
                <a16:creationId xmlns:a16="http://schemas.microsoft.com/office/drawing/2014/main" id="{75695321-D6A4-418A-94A4-6FC90C5D78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2F91803-D8EB-489B-9260-4012831B8133}" type="slidenum">
              <a:rPr lang="en-US" altLang="en-US"/>
              <a:pPr/>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D558729D-E965-4D9A-9431-1B1A96690C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34840DBA-5CB6-480B-B755-62C9F88B2A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3012" name="Slide Number Placeholder 3">
            <a:extLst>
              <a:ext uri="{FF2B5EF4-FFF2-40B4-BE49-F238E27FC236}">
                <a16:creationId xmlns:a16="http://schemas.microsoft.com/office/drawing/2014/main" id="{54890AD1-0092-4530-9F67-D0A8BB59EC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E014BFE-738E-4AD9-AEF7-B98EA518989D}" type="slidenum">
              <a:rPr lang="en-US" altLang="en-US"/>
              <a:pPr/>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A6307EA3-73D6-4DC2-A4CB-1516C19BD5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DF3FC4CB-A039-444A-821D-C177864088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5060" name="Slide Number Placeholder 3">
            <a:extLst>
              <a:ext uri="{FF2B5EF4-FFF2-40B4-BE49-F238E27FC236}">
                <a16:creationId xmlns:a16="http://schemas.microsoft.com/office/drawing/2014/main" id="{8FB1676B-7E1B-4A50-93AE-1123A6AC29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A30F9B8-2EA2-4617-B7BF-98678211CADD}" type="slidenum">
              <a:rPr lang="en-US" altLang="en-US"/>
              <a:pPr/>
              <a:t>12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7C957366-7CBD-4508-8E68-8F141CEFD6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DB905612-5BCA-4A24-9A6C-A2429A0942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7108" name="Slide Number Placeholder 3">
            <a:extLst>
              <a:ext uri="{FF2B5EF4-FFF2-40B4-BE49-F238E27FC236}">
                <a16:creationId xmlns:a16="http://schemas.microsoft.com/office/drawing/2014/main" id="{C8C5F186-95DD-479F-9C2F-03EC872448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806909A-19F4-477A-937B-63BE9139600D}" type="slidenum">
              <a:rPr lang="en-US" altLang="en-US"/>
              <a:pPr/>
              <a:t>13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2AE248CC-545D-4BA7-9ED8-A1C15EC2F1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1494A9A4-181D-48A4-8F40-A9F2E6229D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9156" name="Slide Number Placeholder 3">
            <a:extLst>
              <a:ext uri="{FF2B5EF4-FFF2-40B4-BE49-F238E27FC236}">
                <a16:creationId xmlns:a16="http://schemas.microsoft.com/office/drawing/2014/main" id="{FFDB2174-4A45-4627-B8E9-08594FD986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062B91B-38C4-4FCE-8168-84A36D592AC6}" type="slidenum">
              <a:rPr lang="en-US" altLang="en-US"/>
              <a:pPr/>
              <a:t>14</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A07308BB-597F-42B0-BAE6-D22E4CFD32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25FAE56E-357A-4FD6-86CD-2F459D1344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1204" name="Slide Number Placeholder 3">
            <a:extLst>
              <a:ext uri="{FF2B5EF4-FFF2-40B4-BE49-F238E27FC236}">
                <a16:creationId xmlns:a16="http://schemas.microsoft.com/office/drawing/2014/main" id="{D40BACD9-EE2D-4EDC-82C2-2D07C135A6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4A7137B-9431-4CDA-B647-6D207BD4B7DC}" type="slidenum">
              <a:rPr lang="en-US" altLang="en-US"/>
              <a:pPr/>
              <a:t>15</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5A0F5CD1-B490-4BCA-AA27-71029F5ED0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F26772F7-51D3-49A2-8772-FA70DDC7F7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3252" name="Slide Number Placeholder 3">
            <a:extLst>
              <a:ext uri="{FF2B5EF4-FFF2-40B4-BE49-F238E27FC236}">
                <a16:creationId xmlns:a16="http://schemas.microsoft.com/office/drawing/2014/main" id="{E146B66B-0027-453C-9DB2-CCDD86C274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D505321-0470-4194-A385-226E0AA74940}" type="slidenum">
              <a:rPr lang="en-US" altLang="en-US"/>
              <a:pPr/>
              <a:t>16</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C4888942-7013-4E54-98A5-698037D1D4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0C716489-3CA6-4676-AF44-F52E765857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5300" name="Slide Number Placeholder 3">
            <a:extLst>
              <a:ext uri="{FF2B5EF4-FFF2-40B4-BE49-F238E27FC236}">
                <a16:creationId xmlns:a16="http://schemas.microsoft.com/office/drawing/2014/main" id="{32127664-6ED5-412E-BD0F-0FD0D50A66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E74DE5A-29F3-40F4-86CD-7E8D948D399F}" type="slidenum">
              <a:rPr lang="en-US" altLang="en-US"/>
              <a:pPr/>
              <a:t>17</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C57E9D71-D69C-4C3A-B625-8B41471446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C59ACC54-E7F2-42E8-864D-C68A48E141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7348" name="Slide Number Placeholder 3">
            <a:extLst>
              <a:ext uri="{FF2B5EF4-FFF2-40B4-BE49-F238E27FC236}">
                <a16:creationId xmlns:a16="http://schemas.microsoft.com/office/drawing/2014/main" id="{833B3BD0-4B4D-4EA0-AE27-EB999FE774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889B5A7-FADE-4454-B0DF-16E6ECA9D79C}" type="slidenum">
              <a:rPr lang="en-US" altLang="en-US"/>
              <a:pPr/>
              <a:t>18</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FCBB4FD3-DC35-4461-A776-B7F0DF8196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3F08C1D2-11AF-499B-9945-7ED64C00D7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9396" name="Slide Number Placeholder 3">
            <a:extLst>
              <a:ext uri="{FF2B5EF4-FFF2-40B4-BE49-F238E27FC236}">
                <a16:creationId xmlns:a16="http://schemas.microsoft.com/office/drawing/2014/main" id="{05FC236A-C96B-4B7E-9052-0F654D4CC5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B4D587E-3025-4C0F-B93E-8163FF8715D9}" type="slidenum">
              <a:rPr lang="en-US" altLang="en-US"/>
              <a:pPr/>
              <a:t>19</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5E7CE952-E075-4BF5-B9BC-59CC974052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E21E9183-E1B1-476C-9A91-A3AFA21279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1444" name="Slide Number Placeholder 3">
            <a:extLst>
              <a:ext uri="{FF2B5EF4-FFF2-40B4-BE49-F238E27FC236}">
                <a16:creationId xmlns:a16="http://schemas.microsoft.com/office/drawing/2014/main" id="{89534C07-C3DE-43CD-9D9A-4B9ABBCE02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7DBBB30-43E7-40FD-AA66-54DA2C208783}" type="slidenum">
              <a:rPr lang="en-US" altLang="en-US"/>
              <a:pPr/>
              <a:t>20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4766F8D3-FBD3-432F-BC48-2E8B6E0E6E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134C8E8B-EF47-46E9-9138-5574127BE3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6628" name="Slide Number Placeholder 3">
            <a:extLst>
              <a:ext uri="{FF2B5EF4-FFF2-40B4-BE49-F238E27FC236}">
                <a16:creationId xmlns:a16="http://schemas.microsoft.com/office/drawing/2014/main" id="{83C215C3-8C11-47B1-932E-F209FEA8B4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86A3D7D-2173-4050-8192-CEBC97408589}" type="slidenum">
              <a:rPr lang="en-US" altLang="en-US"/>
              <a:pPr/>
              <a:t>3</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EE4AD2B0-3DEA-44CD-9DF3-7B596DD97D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AB480CEF-E54F-47FB-AB9C-461EA00C80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9876" name="Slide Number Placeholder 3">
            <a:extLst>
              <a:ext uri="{FF2B5EF4-FFF2-40B4-BE49-F238E27FC236}">
                <a16:creationId xmlns:a16="http://schemas.microsoft.com/office/drawing/2014/main" id="{3AEC917A-D90D-4A09-852E-FC508B6274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3E849178-4A6B-473E-9889-9EC8DC9CFE89}" type="slidenum">
              <a:rPr lang="en-US" altLang="en-US">
                <a:solidFill>
                  <a:srgbClr val="000000"/>
                </a:solidFill>
              </a:rPr>
              <a:pPr/>
              <a:t>37</a:t>
            </a:fld>
            <a:endParaRPr lang="en-US" altLang="en-US">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84E1BBDB-44B4-4054-AAE8-4CDC64ACB8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7273AB2F-1CE3-4611-9FF6-767C890C3F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ZA" altLang="en-US"/>
          </a:p>
        </p:txBody>
      </p:sp>
      <p:sp>
        <p:nvSpPr>
          <p:cNvPr id="81924" name="Slide Number Placeholder 3">
            <a:extLst>
              <a:ext uri="{FF2B5EF4-FFF2-40B4-BE49-F238E27FC236}">
                <a16:creationId xmlns:a16="http://schemas.microsoft.com/office/drawing/2014/main" id="{9D660EBF-5A3B-4B79-B0E8-BCE12D93CF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0E8120E-CDA6-4A3C-A2CA-0E7CCF282009}" type="slidenum">
              <a:rPr lang="en-US" altLang="en-US">
                <a:solidFill>
                  <a:srgbClr val="000000"/>
                </a:solidFill>
              </a:rPr>
              <a:pPr/>
              <a:t>38</a:t>
            </a:fld>
            <a:endParaRPr lang="en-US" altLang="en-US">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DB648CAA-FF22-4FC9-A8B6-F17F45BCC5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17FACF39-95CF-446D-87C3-34B60F1D0D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3972" name="Slide Number Placeholder 3">
            <a:extLst>
              <a:ext uri="{FF2B5EF4-FFF2-40B4-BE49-F238E27FC236}">
                <a16:creationId xmlns:a16="http://schemas.microsoft.com/office/drawing/2014/main" id="{19DCDD1F-270E-4B09-9818-7389AA784A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8C55E9E7-B98B-4DBD-8D4A-C0A2827ED257}" type="slidenum">
              <a:rPr lang="en-US" altLang="en-US">
                <a:solidFill>
                  <a:srgbClr val="000000"/>
                </a:solidFill>
              </a:rPr>
              <a:pPr/>
              <a:t>39</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912892E-1BA0-4B79-898B-55DA8EB7FC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3F1DAD47-484F-478F-8CE2-4B805735E7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8676" name="Slide Number Placeholder 3">
            <a:extLst>
              <a:ext uri="{FF2B5EF4-FFF2-40B4-BE49-F238E27FC236}">
                <a16:creationId xmlns:a16="http://schemas.microsoft.com/office/drawing/2014/main" id="{3E405638-CC8D-4B89-BC9D-1EF75BB7B3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D7DBE0D-57F7-4F62-8F19-72A663796828}" type="slidenum">
              <a:rPr lang="en-US" altLang="en-US"/>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6B1C145-209E-494D-A6A3-A2ED209E48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71354F9D-5DE8-4375-9B6A-18D2243D1B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0724" name="Slide Number Placeholder 3">
            <a:extLst>
              <a:ext uri="{FF2B5EF4-FFF2-40B4-BE49-F238E27FC236}">
                <a16:creationId xmlns:a16="http://schemas.microsoft.com/office/drawing/2014/main" id="{3E0E17DE-E8AA-4A03-8728-3A4F3EDB55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0ACB08D-960B-440E-8833-DCA4096F5B63}" type="slidenum">
              <a:rPr lang="en-US" altLang="en-US"/>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2811BFF2-2855-4A43-B263-6B94552A16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D624738B-231F-42EA-A029-6F30DD40FF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2772" name="Slide Number Placeholder 3">
            <a:extLst>
              <a:ext uri="{FF2B5EF4-FFF2-40B4-BE49-F238E27FC236}">
                <a16:creationId xmlns:a16="http://schemas.microsoft.com/office/drawing/2014/main" id="{EC711C29-D4EA-4574-AD73-2DE3CE52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3F68FAC-484C-4E7F-B635-8D1790AE2A73}" type="slidenum">
              <a:rPr lang="en-US" altLang="en-US"/>
              <a:pPr/>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7E50E106-1AED-493B-B8CF-B9168FAF0D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38F404D4-7B0C-43FB-A60E-44318845AE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4820" name="Slide Number Placeholder 3">
            <a:extLst>
              <a:ext uri="{FF2B5EF4-FFF2-40B4-BE49-F238E27FC236}">
                <a16:creationId xmlns:a16="http://schemas.microsoft.com/office/drawing/2014/main" id="{9EDF93D5-B87F-4256-8299-8A1845B96D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961A807-57C6-44E0-80AD-77A578DF0925}" type="slidenum">
              <a:rPr lang="en-US" altLang="en-US"/>
              <a:pPr/>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BDBC082B-7F00-42B8-A392-A45B90B73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DCF8BDA3-39F0-44A1-A49A-7688B39B10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6868" name="Slide Number Placeholder 3">
            <a:extLst>
              <a:ext uri="{FF2B5EF4-FFF2-40B4-BE49-F238E27FC236}">
                <a16:creationId xmlns:a16="http://schemas.microsoft.com/office/drawing/2014/main" id="{2FFE2A36-FED0-478C-8B8C-C5FF49B952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BE22D9A-90CE-4A7F-8C53-BBD23555EAB1}" type="slidenum">
              <a:rPr lang="en-US" altLang="en-US"/>
              <a:pPr/>
              <a:t>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E5EC1BD7-B2DB-4587-9A36-B9257EC809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1415D17E-0A35-4257-99F3-83D37E8EF9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8916" name="Slide Number Placeholder 3">
            <a:extLst>
              <a:ext uri="{FF2B5EF4-FFF2-40B4-BE49-F238E27FC236}">
                <a16:creationId xmlns:a16="http://schemas.microsoft.com/office/drawing/2014/main" id="{8D72A7EC-39C8-48EF-B650-91AB229F7D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BBE34EF-508E-4825-8B88-64CEA9CFE016}" type="slidenum">
              <a:rPr lang="en-US" altLang="en-US"/>
              <a:pPr/>
              <a:t>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8EA3B599-2452-47EB-B3BD-0E61E9F885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24824FF7-AE7A-4E55-A410-4EE33A1E69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0964" name="Slide Number Placeholder 3">
            <a:extLst>
              <a:ext uri="{FF2B5EF4-FFF2-40B4-BE49-F238E27FC236}">
                <a16:creationId xmlns:a16="http://schemas.microsoft.com/office/drawing/2014/main" id="{702C6346-BA18-4EE9-BA5D-0C91622341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4DA7F06-D3CF-4E32-9023-2ED50989E461}" type="slidenum">
              <a:rPr lang="en-US" altLang="en-US"/>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6" descr="Chart, sunburst chart&#10;&#10;Description automatically generated">
            <a:extLst>
              <a:ext uri="{FF2B5EF4-FFF2-40B4-BE49-F238E27FC236}">
                <a16:creationId xmlns:a16="http://schemas.microsoft.com/office/drawing/2014/main" id="{6F28E318-7C01-483A-904A-57C78EC9FD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27F609D4-1ADB-4DAF-B53C-43CD3830E10E}"/>
              </a:ext>
            </a:extLst>
          </p:cNvPr>
          <p:cNvSpPr txBox="1">
            <a:spLocks/>
          </p:cNvSpPr>
          <p:nvPr userDrawn="1"/>
        </p:nvSpPr>
        <p:spPr>
          <a:xfrm>
            <a:off x="8356600" y="128588"/>
            <a:ext cx="787400" cy="365125"/>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fld id="{53EDEA51-8561-4236-A39F-4EB25FCB63E0}" type="slidenum">
              <a:rPr lang="en-US" altLang="en-US">
                <a:solidFill>
                  <a:schemeClr val="bg1"/>
                </a:solidFill>
              </a:rPr>
              <a:pPr algn="ctr" eaLnBrk="1" hangingPunct="1"/>
              <a:t>‹#›</a:t>
            </a:fld>
            <a:r>
              <a:rPr lang="en-US" altLang="en-US">
                <a:solidFill>
                  <a:schemeClr val="bg1"/>
                </a:solidFill>
              </a:rPr>
              <a:t> </a:t>
            </a:r>
          </a:p>
        </p:txBody>
      </p:sp>
    </p:spTree>
    <p:extLst>
      <p:ext uri="{BB962C8B-B14F-4D97-AF65-F5344CB8AC3E}">
        <p14:creationId xmlns:p14="http://schemas.microsoft.com/office/powerpoint/2010/main" val="4055205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A4A2EC7-8C4B-4B79-835D-61B9371B343A}"/>
              </a:ext>
            </a:extLst>
          </p:cNvPr>
          <p:cNvSpPr>
            <a:spLocks noGrp="1"/>
          </p:cNvSpPr>
          <p:nvPr>
            <p:ph type="dt" sz="half" idx="10"/>
          </p:nvPr>
        </p:nvSpPr>
        <p:spPr/>
        <p:txBody>
          <a:bodyPr/>
          <a:lstStyle>
            <a:lvl1pPr>
              <a:defRPr/>
            </a:lvl1pPr>
          </a:lstStyle>
          <a:p>
            <a:pPr>
              <a:defRPr/>
            </a:pPr>
            <a:fld id="{B08C97D8-13EB-4FFF-93C6-54FC56D4AC28}" type="datetimeFigureOut">
              <a:rPr lang="en-US"/>
              <a:pPr>
                <a:defRPr/>
              </a:pPr>
              <a:t>8/17/2021</a:t>
            </a:fld>
            <a:endParaRPr lang="en-US"/>
          </a:p>
        </p:txBody>
      </p:sp>
      <p:sp>
        <p:nvSpPr>
          <p:cNvPr id="5" name="Footer Placeholder 4">
            <a:extLst>
              <a:ext uri="{FF2B5EF4-FFF2-40B4-BE49-F238E27FC236}">
                <a16:creationId xmlns:a16="http://schemas.microsoft.com/office/drawing/2014/main" id="{13B08E4A-B18E-4A3A-9121-9D08ABD318D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C1EB0A8-9053-486D-BA50-90A88792D29A}"/>
              </a:ext>
            </a:extLst>
          </p:cNvPr>
          <p:cNvSpPr>
            <a:spLocks noGrp="1"/>
          </p:cNvSpPr>
          <p:nvPr>
            <p:ph type="sldNum" sz="quarter" idx="12"/>
          </p:nvPr>
        </p:nvSpPr>
        <p:spPr/>
        <p:txBody>
          <a:bodyPr/>
          <a:lstStyle>
            <a:lvl1pPr>
              <a:defRPr/>
            </a:lvl1pPr>
          </a:lstStyle>
          <a:p>
            <a:fld id="{1FBCCA06-F143-4202-BFBD-E236C5390CBC}" type="slidenum">
              <a:rPr lang="en-US" altLang="en-US"/>
              <a:pPr/>
              <a:t>‹#›</a:t>
            </a:fld>
            <a:endParaRPr lang="en-US" altLang="en-US"/>
          </a:p>
        </p:txBody>
      </p:sp>
    </p:spTree>
    <p:extLst>
      <p:ext uri="{BB962C8B-B14F-4D97-AF65-F5344CB8AC3E}">
        <p14:creationId xmlns:p14="http://schemas.microsoft.com/office/powerpoint/2010/main" val="3200650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20892B-7A29-49C1-AC33-D71F23A51650}"/>
              </a:ext>
            </a:extLst>
          </p:cNvPr>
          <p:cNvSpPr>
            <a:spLocks noGrp="1"/>
          </p:cNvSpPr>
          <p:nvPr>
            <p:ph type="dt" sz="half" idx="10"/>
          </p:nvPr>
        </p:nvSpPr>
        <p:spPr/>
        <p:txBody>
          <a:bodyPr/>
          <a:lstStyle>
            <a:lvl1pPr>
              <a:defRPr/>
            </a:lvl1pPr>
          </a:lstStyle>
          <a:p>
            <a:pPr>
              <a:defRPr/>
            </a:pPr>
            <a:fld id="{305038CC-2B21-44F9-919C-4B8FB01C65DF}" type="datetimeFigureOut">
              <a:rPr lang="en-US"/>
              <a:pPr>
                <a:defRPr/>
              </a:pPr>
              <a:t>8/17/2021</a:t>
            </a:fld>
            <a:endParaRPr lang="en-US"/>
          </a:p>
        </p:txBody>
      </p:sp>
      <p:sp>
        <p:nvSpPr>
          <p:cNvPr id="5" name="Footer Placeholder 4">
            <a:extLst>
              <a:ext uri="{FF2B5EF4-FFF2-40B4-BE49-F238E27FC236}">
                <a16:creationId xmlns:a16="http://schemas.microsoft.com/office/drawing/2014/main" id="{5E304261-4974-485E-B240-EB9899654A6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309BD97-EFF5-4A43-B405-D845B7565CDF}"/>
              </a:ext>
            </a:extLst>
          </p:cNvPr>
          <p:cNvSpPr>
            <a:spLocks noGrp="1"/>
          </p:cNvSpPr>
          <p:nvPr>
            <p:ph type="sldNum" sz="quarter" idx="12"/>
          </p:nvPr>
        </p:nvSpPr>
        <p:spPr/>
        <p:txBody>
          <a:bodyPr/>
          <a:lstStyle>
            <a:lvl1pPr>
              <a:defRPr/>
            </a:lvl1pPr>
          </a:lstStyle>
          <a:p>
            <a:fld id="{9C36DA34-6BA8-4C3D-B202-B5E89AEFE555}" type="slidenum">
              <a:rPr lang="en-US" altLang="en-US"/>
              <a:pPr/>
              <a:t>‹#›</a:t>
            </a:fld>
            <a:endParaRPr lang="en-US" altLang="en-US"/>
          </a:p>
        </p:txBody>
      </p:sp>
    </p:spTree>
    <p:extLst>
      <p:ext uri="{BB962C8B-B14F-4D97-AF65-F5344CB8AC3E}">
        <p14:creationId xmlns:p14="http://schemas.microsoft.com/office/powerpoint/2010/main" val="319346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6" descr="Feb-18-LH-05 DOJ&amp;CD Powerpoint.jpg">
            <a:extLst>
              <a:ext uri="{FF2B5EF4-FFF2-40B4-BE49-F238E27FC236}">
                <a16:creationId xmlns:a16="http://schemas.microsoft.com/office/drawing/2014/main" id="{E11942E3-3B71-4065-8316-CF4DDBB48B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a:extLst>
              <a:ext uri="{FF2B5EF4-FFF2-40B4-BE49-F238E27FC236}">
                <a16:creationId xmlns:a16="http://schemas.microsoft.com/office/drawing/2014/main" id="{BD9B0F8B-828A-4FE3-8837-E7BD465EF275}"/>
              </a:ext>
            </a:extLst>
          </p:cNvPr>
          <p:cNvSpPr>
            <a:spLocks noGrp="1"/>
          </p:cNvSpPr>
          <p:nvPr>
            <p:ph type="dt" sz="half" idx="10"/>
          </p:nvPr>
        </p:nvSpPr>
        <p:spPr/>
        <p:txBody>
          <a:bodyPr/>
          <a:lstStyle>
            <a:lvl1pPr>
              <a:defRPr/>
            </a:lvl1pPr>
          </a:lstStyle>
          <a:p>
            <a:pPr>
              <a:defRPr/>
            </a:pPr>
            <a:fld id="{51BF80BE-D990-4A61-A874-E95C790FD2A4}" type="datetimeFigureOut">
              <a:rPr lang="en-US"/>
              <a:pPr>
                <a:defRPr/>
              </a:pPr>
              <a:t>8/17/2021</a:t>
            </a:fld>
            <a:endParaRPr lang="en-US"/>
          </a:p>
        </p:txBody>
      </p:sp>
      <p:sp>
        <p:nvSpPr>
          <p:cNvPr id="4" name="Footer Placeholder 4">
            <a:extLst>
              <a:ext uri="{FF2B5EF4-FFF2-40B4-BE49-F238E27FC236}">
                <a16:creationId xmlns:a16="http://schemas.microsoft.com/office/drawing/2014/main" id="{9827DCD8-A977-43EB-B906-EA08C175D2E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D31C252-E34F-4D6F-8442-7ECE27A279FD}"/>
              </a:ext>
            </a:extLst>
          </p:cNvPr>
          <p:cNvSpPr>
            <a:spLocks noGrp="1"/>
          </p:cNvSpPr>
          <p:nvPr>
            <p:ph type="sldNum" sz="quarter" idx="12"/>
          </p:nvPr>
        </p:nvSpPr>
        <p:spPr/>
        <p:txBody>
          <a:bodyPr/>
          <a:lstStyle>
            <a:lvl1pPr>
              <a:defRPr/>
            </a:lvl1pPr>
          </a:lstStyle>
          <a:p>
            <a:fld id="{0C63B333-C4AC-4C95-A481-856F22747FDC}" type="slidenum">
              <a:rPr lang="en-US" altLang="en-US"/>
              <a:pPr/>
              <a:t>‹#›</a:t>
            </a:fld>
            <a:endParaRPr lang="en-US" altLang="en-US"/>
          </a:p>
        </p:txBody>
      </p:sp>
    </p:spTree>
    <p:extLst>
      <p:ext uri="{BB962C8B-B14F-4D97-AF65-F5344CB8AC3E}">
        <p14:creationId xmlns:p14="http://schemas.microsoft.com/office/powerpoint/2010/main" val="133360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6" descr="Feb-18-LH-05 DOJ&amp;CD Powerpoint2.jpg">
            <a:extLst>
              <a:ext uri="{FF2B5EF4-FFF2-40B4-BE49-F238E27FC236}">
                <a16:creationId xmlns:a16="http://schemas.microsoft.com/office/drawing/2014/main" id="{B20F7240-A9E1-4E42-B4D3-FC480BA701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a:extLst>
              <a:ext uri="{FF2B5EF4-FFF2-40B4-BE49-F238E27FC236}">
                <a16:creationId xmlns:a16="http://schemas.microsoft.com/office/drawing/2014/main" id="{5FFBB75A-E617-44FC-8DD8-BCAC1CC86695}"/>
              </a:ext>
            </a:extLst>
          </p:cNvPr>
          <p:cNvSpPr>
            <a:spLocks noGrp="1"/>
          </p:cNvSpPr>
          <p:nvPr>
            <p:ph type="dt" sz="half" idx="10"/>
          </p:nvPr>
        </p:nvSpPr>
        <p:spPr/>
        <p:txBody>
          <a:bodyPr/>
          <a:lstStyle>
            <a:lvl1pPr>
              <a:defRPr/>
            </a:lvl1pPr>
          </a:lstStyle>
          <a:p>
            <a:pPr>
              <a:defRPr/>
            </a:pPr>
            <a:fld id="{9027D4FB-9D45-413C-8D92-D3A923CBFF6C}" type="datetimeFigureOut">
              <a:rPr lang="en-US"/>
              <a:pPr>
                <a:defRPr/>
              </a:pPr>
              <a:t>8/17/2021</a:t>
            </a:fld>
            <a:endParaRPr lang="en-US"/>
          </a:p>
        </p:txBody>
      </p:sp>
      <p:sp>
        <p:nvSpPr>
          <p:cNvPr id="4" name="Footer Placeholder 4">
            <a:extLst>
              <a:ext uri="{FF2B5EF4-FFF2-40B4-BE49-F238E27FC236}">
                <a16:creationId xmlns:a16="http://schemas.microsoft.com/office/drawing/2014/main" id="{19013A38-0257-47D0-89A1-81F3175F777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3F008A1-1105-428C-B801-E39D379DE4B7}"/>
              </a:ext>
            </a:extLst>
          </p:cNvPr>
          <p:cNvSpPr>
            <a:spLocks noGrp="1"/>
          </p:cNvSpPr>
          <p:nvPr>
            <p:ph type="sldNum" sz="quarter" idx="12"/>
          </p:nvPr>
        </p:nvSpPr>
        <p:spPr/>
        <p:txBody>
          <a:bodyPr/>
          <a:lstStyle>
            <a:lvl1pPr>
              <a:defRPr/>
            </a:lvl1pPr>
          </a:lstStyle>
          <a:p>
            <a:fld id="{EF664A5D-38F4-4C3F-A77E-BBBCA4B947C5}" type="slidenum">
              <a:rPr lang="en-US" altLang="en-US"/>
              <a:pPr/>
              <a:t>‹#›</a:t>
            </a:fld>
            <a:endParaRPr lang="en-US" altLang="en-US"/>
          </a:p>
        </p:txBody>
      </p:sp>
    </p:spTree>
    <p:extLst>
      <p:ext uri="{BB962C8B-B14F-4D97-AF65-F5344CB8AC3E}">
        <p14:creationId xmlns:p14="http://schemas.microsoft.com/office/powerpoint/2010/main" val="351165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6" descr="Feb-18-LH-05 DOJ&amp;CD Powerpoint4.jpg">
            <a:extLst>
              <a:ext uri="{FF2B5EF4-FFF2-40B4-BE49-F238E27FC236}">
                <a16:creationId xmlns:a16="http://schemas.microsoft.com/office/drawing/2014/main" id="{678EFE63-AD50-4FC5-B35F-A49F6F87A8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4">
            <a:extLst>
              <a:ext uri="{FF2B5EF4-FFF2-40B4-BE49-F238E27FC236}">
                <a16:creationId xmlns:a16="http://schemas.microsoft.com/office/drawing/2014/main" id="{A78CD0D8-1682-4F5D-BD21-B351297809B2}"/>
              </a:ext>
            </a:extLst>
          </p:cNvPr>
          <p:cNvSpPr>
            <a:spLocks noGrp="1"/>
          </p:cNvSpPr>
          <p:nvPr>
            <p:ph type="dt" sz="half" idx="10"/>
          </p:nvPr>
        </p:nvSpPr>
        <p:spPr/>
        <p:txBody>
          <a:bodyPr/>
          <a:lstStyle>
            <a:lvl1pPr>
              <a:defRPr/>
            </a:lvl1pPr>
          </a:lstStyle>
          <a:p>
            <a:pPr>
              <a:defRPr/>
            </a:pPr>
            <a:fld id="{65DD2075-527B-4ABA-B565-84F2CE59077C}" type="datetimeFigureOut">
              <a:rPr lang="en-US"/>
              <a:pPr>
                <a:defRPr/>
              </a:pPr>
              <a:t>8/17/2021</a:t>
            </a:fld>
            <a:endParaRPr lang="en-US"/>
          </a:p>
        </p:txBody>
      </p:sp>
      <p:sp>
        <p:nvSpPr>
          <p:cNvPr id="4" name="Footer Placeholder 5">
            <a:extLst>
              <a:ext uri="{FF2B5EF4-FFF2-40B4-BE49-F238E27FC236}">
                <a16:creationId xmlns:a16="http://schemas.microsoft.com/office/drawing/2014/main" id="{598FD30B-01A4-4BDD-AFDD-3CB3D9FDA4D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6">
            <a:extLst>
              <a:ext uri="{FF2B5EF4-FFF2-40B4-BE49-F238E27FC236}">
                <a16:creationId xmlns:a16="http://schemas.microsoft.com/office/drawing/2014/main" id="{223B8B74-9829-41F3-9097-F081D183C60A}"/>
              </a:ext>
            </a:extLst>
          </p:cNvPr>
          <p:cNvSpPr>
            <a:spLocks noGrp="1"/>
          </p:cNvSpPr>
          <p:nvPr>
            <p:ph type="sldNum" sz="quarter" idx="12"/>
          </p:nvPr>
        </p:nvSpPr>
        <p:spPr/>
        <p:txBody>
          <a:bodyPr/>
          <a:lstStyle>
            <a:lvl1pPr>
              <a:defRPr/>
            </a:lvl1pPr>
          </a:lstStyle>
          <a:p>
            <a:fld id="{B3305454-F23D-41EC-B74F-742021844D7A}" type="slidenum">
              <a:rPr lang="en-US" altLang="en-US"/>
              <a:pPr/>
              <a:t>‹#›</a:t>
            </a:fld>
            <a:endParaRPr lang="en-US" altLang="en-US"/>
          </a:p>
        </p:txBody>
      </p:sp>
    </p:spTree>
    <p:extLst>
      <p:ext uri="{BB962C8B-B14F-4D97-AF65-F5344CB8AC3E}">
        <p14:creationId xmlns:p14="http://schemas.microsoft.com/office/powerpoint/2010/main" val="2638384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6" descr="Feb-18-LH-05 DOJ&amp;CD Powerpoint3.jpg">
            <a:extLst>
              <a:ext uri="{FF2B5EF4-FFF2-40B4-BE49-F238E27FC236}">
                <a16:creationId xmlns:a16="http://schemas.microsoft.com/office/drawing/2014/main" id="{0A76FB66-615D-4EA4-9DB1-B83151FB95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a:extLst>
              <a:ext uri="{FF2B5EF4-FFF2-40B4-BE49-F238E27FC236}">
                <a16:creationId xmlns:a16="http://schemas.microsoft.com/office/drawing/2014/main" id="{DEDB0695-1FE1-4419-85AB-FA9D49F6F137}"/>
              </a:ext>
            </a:extLst>
          </p:cNvPr>
          <p:cNvSpPr>
            <a:spLocks noGrp="1"/>
          </p:cNvSpPr>
          <p:nvPr>
            <p:ph type="dt" sz="half" idx="10"/>
          </p:nvPr>
        </p:nvSpPr>
        <p:spPr/>
        <p:txBody>
          <a:bodyPr/>
          <a:lstStyle>
            <a:lvl1pPr>
              <a:defRPr/>
            </a:lvl1pPr>
          </a:lstStyle>
          <a:p>
            <a:pPr>
              <a:defRPr/>
            </a:pPr>
            <a:fld id="{37DB7837-004B-4214-A435-EC953385D79A}" type="datetimeFigureOut">
              <a:rPr lang="en-US"/>
              <a:pPr>
                <a:defRPr/>
              </a:pPr>
              <a:t>8/17/2021</a:t>
            </a:fld>
            <a:endParaRPr lang="en-US"/>
          </a:p>
        </p:txBody>
      </p:sp>
      <p:sp>
        <p:nvSpPr>
          <p:cNvPr id="4" name="Footer Placeholder 4">
            <a:extLst>
              <a:ext uri="{FF2B5EF4-FFF2-40B4-BE49-F238E27FC236}">
                <a16:creationId xmlns:a16="http://schemas.microsoft.com/office/drawing/2014/main" id="{8FF496D1-9B13-4231-818A-6BD5E9C7F4B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DAED6B9-FCB1-4813-A479-082BD6CFD84C}"/>
              </a:ext>
            </a:extLst>
          </p:cNvPr>
          <p:cNvSpPr>
            <a:spLocks noGrp="1"/>
          </p:cNvSpPr>
          <p:nvPr>
            <p:ph type="sldNum" sz="quarter" idx="12"/>
          </p:nvPr>
        </p:nvSpPr>
        <p:spPr/>
        <p:txBody>
          <a:bodyPr/>
          <a:lstStyle>
            <a:lvl1pPr>
              <a:defRPr/>
            </a:lvl1pPr>
          </a:lstStyle>
          <a:p>
            <a:fld id="{2DADB18C-1878-44DA-B42E-312584F38FA9}" type="slidenum">
              <a:rPr lang="en-US" altLang="en-US"/>
              <a:pPr/>
              <a:t>‹#›</a:t>
            </a:fld>
            <a:endParaRPr lang="en-US" altLang="en-US"/>
          </a:p>
        </p:txBody>
      </p:sp>
    </p:spTree>
    <p:extLst>
      <p:ext uri="{BB962C8B-B14F-4D97-AF65-F5344CB8AC3E}">
        <p14:creationId xmlns:p14="http://schemas.microsoft.com/office/powerpoint/2010/main" val="2164614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Picture 6" descr="Feb-18-LH-05 DOJ&amp;CD Powerpoint5.jpg">
            <a:extLst>
              <a:ext uri="{FF2B5EF4-FFF2-40B4-BE49-F238E27FC236}">
                <a16:creationId xmlns:a16="http://schemas.microsoft.com/office/drawing/2014/main" id="{0AF45502-5AC8-4DEC-9251-1DD9E7C969D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6">
            <a:extLst>
              <a:ext uri="{FF2B5EF4-FFF2-40B4-BE49-F238E27FC236}">
                <a16:creationId xmlns:a16="http://schemas.microsoft.com/office/drawing/2014/main" id="{E762345A-82EF-4164-934E-507BA71E732D}"/>
              </a:ext>
            </a:extLst>
          </p:cNvPr>
          <p:cNvSpPr>
            <a:spLocks noGrp="1"/>
          </p:cNvSpPr>
          <p:nvPr>
            <p:ph type="dt" sz="half" idx="10"/>
          </p:nvPr>
        </p:nvSpPr>
        <p:spPr/>
        <p:txBody>
          <a:bodyPr/>
          <a:lstStyle>
            <a:lvl1pPr>
              <a:defRPr/>
            </a:lvl1pPr>
          </a:lstStyle>
          <a:p>
            <a:pPr>
              <a:defRPr/>
            </a:pPr>
            <a:fld id="{E0F8CCEA-A0A2-42FE-ADA4-5EC0F381CA5E}" type="datetimeFigureOut">
              <a:rPr lang="en-US"/>
              <a:pPr>
                <a:defRPr/>
              </a:pPr>
              <a:t>8/17/2021</a:t>
            </a:fld>
            <a:endParaRPr lang="en-US"/>
          </a:p>
        </p:txBody>
      </p:sp>
      <p:sp>
        <p:nvSpPr>
          <p:cNvPr id="4" name="Footer Placeholder 7">
            <a:extLst>
              <a:ext uri="{FF2B5EF4-FFF2-40B4-BE49-F238E27FC236}">
                <a16:creationId xmlns:a16="http://schemas.microsoft.com/office/drawing/2014/main" id="{90A5D95D-F552-410B-929A-0EDFDE4B167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8">
            <a:extLst>
              <a:ext uri="{FF2B5EF4-FFF2-40B4-BE49-F238E27FC236}">
                <a16:creationId xmlns:a16="http://schemas.microsoft.com/office/drawing/2014/main" id="{B7CDE6F7-1989-4771-80E2-FDB427218ECD}"/>
              </a:ext>
            </a:extLst>
          </p:cNvPr>
          <p:cNvSpPr>
            <a:spLocks noGrp="1"/>
          </p:cNvSpPr>
          <p:nvPr>
            <p:ph type="sldNum" sz="quarter" idx="12"/>
          </p:nvPr>
        </p:nvSpPr>
        <p:spPr/>
        <p:txBody>
          <a:bodyPr/>
          <a:lstStyle>
            <a:lvl1pPr>
              <a:defRPr/>
            </a:lvl1pPr>
          </a:lstStyle>
          <a:p>
            <a:fld id="{4048E3AC-6A00-4130-9C29-C09A0F649E3C}" type="slidenum">
              <a:rPr lang="en-US" altLang="en-US"/>
              <a:pPr/>
              <a:t>‹#›</a:t>
            </a:fld>
            <a:endParaRPr lang="en-US" altLang="en-US"/>
          </a:p>
        </p:txBody>
      </p:sp>
    </p:spTree>
    <p:extLst>
      <p:ext uri="{BB962C8B-B14F-4D97-AF65-F5344CB8AC3E}">
        <p14:creationId xmlns:p14="http://schemas.microsoft.com/office/powerpoint/2010/main" val="2076187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6" descr="Feb-18-LH-05 DOJ&amp;CD Powerpoint6.jpg">
            <a:extLst>
              <a:ext uri="{FF2B5EF4-FFF2-40B4-BE49-F238E27FC236}">
                <a16:creationId xmlns:a16="http://schemas.microsoft.com/office/drawing/2014/main" id="{903BD51D-353F-4A37-B9B4-24C259705C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a:extLst>
              <a:ext uri="{FF2B5EF4-FFF2-40B4-BE49-F238E27FC236}">
                <a16:creationId xmlns:a16="http://schemas.microsoft.com/office/drawing/2014/main" id="{C0AEAEE3-AE93-47D0-9FEB-E81BF9D8AE54}"/>
              </a:ext>
            </a:extLst>
          </p:cNvPr>
          <p:cNvSpPr>
            <a:spLocks noGrp="1"/>
          </p:cNvSpPr>
          <p:nvPr>
            <p:ph type="dt" sz="half" idx="10"/>
          </p:nvPr>
        </p:nvSpPr>
        <p:spPr/>
        <p:txBody>
          <a:bodyPr/>
          <a:lstStyle>
            <a:lvl1pPr>
              <a:defRPr/>
            </a:lvl1pPr>
          </a:lstStyle>
          <a:p>
            <a:pPr>
              <a:defRPr/>
            </a:pPr>
            <a:fld id="{340E1839-8A03-4BEF-B553-930933D683CB}" type="datetimeFigureOut">
              <a:rPr lang="en-US"/>
              <a:pPr>
                <a:defRPr/>
              </a:pPr>
              <a:t>8/17/2021</a:t>
            </a:fld>
            <a:endParaRPr lang="en-US"/>
          </a:p>
        </p:txBody>
      </p:sp>
      <p:sp>
        <p:nvSpPr>
          <p:cNvPr id="4" name="Footer Placeholder 3">
            <a:extLst>
              <a:ext uri="{FF2B5EF4-FFF2-40B4-BE49-F238E27FC236}">
                <a16:creationId xmlns:a16="http://schemas.microsoft.com/office/drawing/2014/main" id="{DBC8DC12-3371-4C86-B091-D5758A13833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4FB95080-3A18-48CF-839E-D2B24B003D63}"/>
              </a:ext>
            </a:extLst>
          </p:cNvPr>
          <p:cNvSpPr>
            <a:spLocks noGrp="1"/>
          </p:cNvSpPr>
          <p:nvPr>
            <p:ph type="sldNum" sz="quarter" idx="12"/>
          </p:nvPr>
        </p:nvSpPr>
        <p:spPr/>
        <p:txBody>
          <a:bodyPr/>
          <a:lstStyle>
            <a:lvl1pPr>
              <a:defRPr/>
            </a:lvl1pPr>
          </a:lstStyle>
          <a:p>
            <a:fld id="{7710A22F-1C72-4FB2-9BFE-D1F504CEF5BE}" type="slidenum">
              <a:rPr lang="en-US" altLang="en-US"/>
              <a:pPr/>
              <a:t>‹#›</a:t>
            </a:fld>
            <a:endParaRPr lang="en-US" altLang="en-US"/>
          </a:p>
        </p:txBody>
      </p:sp>
    </p:spTree>
    <p:extLst>
      <p:ext uri="{BB962C8B-B14F-4D97-AF65-F5344CB8AC3E}">
        <p14:creationId xmlns:p14="http://schemas.microsoft.com/office/powerpoint/2010/main" val="405375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6" descr="Feb-18-LH-05 DOJ&amp;CD Powerpoint7.jpg">
            <a:extLst>
              <a:ext uri="{FF2B5EF4-FFF2-40B4-BE49-F238E27FC236}">
                <a16:creationId xmlns:a16="http://schemas.microsoft.com/office/drawing/2014/main" id="{08A7FE25-E09A-41BB-9E13-A83CEC78194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a:extLst>
              <a:ext uri="{FF2B5EF4-FFF2-40B4-BE49-F238E27FC236}">
                <a16:creationId xmlns:a16="http://schemas.microsoft.com/office/drawing/2014/main" id="{1D252CF3-E932-4FD1-906E-9ED442879D0C}"/>
              </a:ext>
            </a:extLst>
          </p:cNvPr>
          <p:cNvSpPr>
            <a:spLocks noGrp="1"/>
          </p:cNvSpPr>
          <p:nvPr>
            <p:ph type="dt" sz="half" idx="10"/>
          </p:nvPr>
        </p:nvSpPr>
        <p:spPr/>
        <p:txBody>
          <a:bodyPr/>
          <a:lstStyle>
            <a:lvl1pPr>
              <a:defRPr/>
            </a:lvl1pPr>
          </a:lstStyle>
          <a:p>
            <a:pPr>
              <a:defRPr/>
            </a:pPr>
            <a:fld id="{4710EABF-0710-4419-BA85-010E8B826F75}" type="datetimeFigureOut">
              <a:rPr lang="en-US"/>
              <a:pPr>
                <a:defRPr/>
              </a:pPr>
              <a:t>8/17/2021</a:t>
            </a:fld>
            <a:endParaRPr lang="en-US"/>
          </a:p>
        </p:txBody>
      </p:sp>
      <p:sp>
        <p:nvSpPr>
          <p:cNvPr id="4" name="Footer Placeholder 3">
            <a:extLst>
              <a:ext uri="{FF2B5EF4-FFF2-40B4-BE49-F238E27FC236}">
                <a16:creationId xmlns:a16="http://schemas.microsoft.com/office/drawing/2014/main" id="{1AAE500B-64B2-4293-A393-E2EA99049CF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37C365B1-A5CA-4FAA-AAA6-1B5527B01CE7}"/>
              </a:ext>
            </a:extLst>
          </p:cNvPr>
          <p:cNvSpPr>
            <a:spLocks noGrp="1"/>
          </p:cNvSpPr>
          <p:nvPr>
            <p:ph type="sldNum" sz="quarter" idx="12"/>
          </p:nvPr>
        </p:nvSpPr>
        <p:spPr/>
        <p:txBody>
          <a:bodyPr/>
          <a:lstStyle>
            <a:lvl1pPr>
              <a:defRPr/>
            </a:lvl1pPr>
          </a:lstStyle>
          <a:p>
            <a:fld id="{6E2155B4-5B61-446B-9373-DA44E92EC033}" type="slidenum">
              <a:rPr lang="en-US" altLang="en-US"/>
              <a:pPr/>
              <a:t>‹#›</a:t>
            </a:fld>
            <a:endParaRPr lang="en-US" altLang="en-US"/>
          </a:p>
        </p:txBody>
      </p:sp>
    </p:spTree>
    <p:extLst>
      <p:ext uri="{BB962C8B-B14F-4D97-AF65-F5344CB8AC3E}">
        <p14:creationId xmlns:p14="http://schemas.microsoft.com/office/powerpoint/2010/main" val="4028100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10667"/>
            </a:lvl1pPr>
          </a:lstStyle>
          <a:p>
            <a:r>
              <a:rPr lang="en-US" dirty="0"/>
              <a:t>Click to edit Master title style</a:t>
            </a:r>
          </a:p>
        </p:txBody>
      </p:sp>
      <p:sp>
        <p:nvSpPr>
          <p:cNvPr id="3" name="Subtitle 2"/>
          <p:cNvSpPr>
            <a:spLocks noGrp="1"/>
          </p:cNvSpPr>
          <p:nvPr>
            <p:ph type="subTitle" idx="1"/>
          </p:nvPr>
        </p:nvSpPr>
        <p:spPr>
          <a:xfrm>
            <a:off x="1143000" y="3602037"/>
            <a:ext cx="6858000" cy="1655763"/>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en-US" dirty="0"/>
              <a:t>Click to edit Master subtitle style</a:t>
            </a:r>
          </a:p>
        </p:txBody>
      </p:sp>
      <p:sp>
        <p:nvSpPr>
          <p:cNvPr id="4" name="Date Placeholder 3">
            <a:extLst>
              <a:ext uri="{FF2B5EF4-FFF2-40B4-BE49-F238E27FC236}">
                <a16:creationId xmlns:a16="http://schemas.microsoft.com/office/drawing/2014/main" id="{66C7BFBE-DEBF-4DAD-B57F-6400BE283C90}"/>
              </a:ext>
            </a:extLst>
          </p:cNvPr>
          <p:cNvSpPr>
            <a:spLocks noGrp="1"/>
          </p:cNvSpPr>
          <p:nvPr>
            <p:ph type="dt" sz="half" idx="10"/>
          </p:nvPr>
        </p:nvSpPr>
        <p:spPr/>
        <p:txBody>
          <a:bodyPr/>
          <a:lstStyle>
            <a:lvl1pPr>
              <a:defRPr/>
            </a:lvl1pPr>
          </a:lstStyle>
          <a:p>
            <a:pPr>
              <a:defRPr/>
            </a:pPr>
            <a:fld id="{F86C1C5A-570C-4F09-97DE-23C16B0D5898}" type="datetimeFigureOut">
              <a:rPr lang="en-US"/>
              <a:pPr>
                <a:defRPr/>
              </a:pPr>
              <a:t>8/17/2021</a:t>
            </a:fld>
            <a:endParaRPr lang="en-US"/>
          </a:p>
        </p:txBody>
      </p:sp>
      <p:sp>
        <p:nvSpPr>
          <p:cNvPr id="5" name="Footer Placeholder 4">
            <a:extLst>
              <a:ext uri="{FF2B5EF4-FFF2-40B4-BE49-F238E27FC236}">
                <a16:creationId xmlns:a16="http://schemas.microsoft.com/office/drawing/2014/main" id="{2B01243E-7783-4D13-8610-10CD192E038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50090C2-D9C4-4AC9-B51C-0401776A4F89}"/>
              </a:ext>
            </a:extLst>
          </p:cNvPr>
          <p:cNvSpPr>
            <a:spLocks noGrp="1"/>
          </p:cNvSpPr>
          <p:nvPr>
            <p:ph type="sldNum" sz="quarter" idx="12"/>
          </p:nvPr>
        </p:nvSpPr>
        <p:spPr/>
        <p:txBody>
          <a:bodyPr/>
          <a:lstStyle>
            <a:lvl1pPr>
              <a:defRPr/>
            </a:lvl1pPr>
          </a:lstStyle>
          <a:p>
            <a:fld id="{4B309364-ED22-4B47-8257-6E7ECFB0FB3F}" type="slidenum">
              <a:rPr lang="en-US" altLang="en-US"/>
              <a:pPr/>
              <a:t>‹#›</a:t>
            </a:fld>
            <a:endParaRPr lang="en-US" altLang="en-US"/>
          </a:p>
        </p:txBody>
      </p:sp>
    </p:spTree>
    <p:extLst>
      <p:ext uri="{BB962C8B-B14F-4D97-AF65-F5344CB8AC3E}">
        <p14:creationId xmlns:p14="http://schemas.microsoft.com/office/powerpoint/2010/main" val="315182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9078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C8CA41C-5D50-40EC-BE70-29003EE1803B}"/>
              </a:ext>
            </a:extLst>
          </p:cNvPr>
          <p:cNvSpPr>
            <a:spLocks noGrp="1"/>
          </p:cNvSpPr>
          <p:nvPr>
            <p:ph type="dt" sz="half" idx="10"/>
          </p:nvPr>
        </p:nvSpPr>
        <p:spPr/>
        <p:txBody>
          <a:bodyPr/>
          <a:lstStyle>
            <a:lvl1pPr>
              <a:defRPr/>
            </a:lvl1pPr>
          </a:lstStyle>
          <a:p>
            <a:pPr>
              <a:defRPr/>
            </a:pPr>
            <a:fld id="{8D6A80FB-64BD-41CF-864F-8113258DD1F9}" type="datetimeFigureOut">
              <a:rPr lang="en-US"/>
              <a:pPr>
                <a:defRPr/>
              </a:pPr>
              <a:t>8/17/2021</a:t>
            </a:fld>
            <a:endParaRPr lang="en-US"/>
          </a:p>
        </p:txBody>
      </p:sp>
      <p:sp>
        <p:nvSpPr>
          <p:cNvPr id="3" name="Footer Placeholder 4">
            <a:extLst>
              <a:ext uri="{FF2B5EF4-FFF2-40B4-BE49-F238E27FC236}">
                <a16:creationId xmlns:a16="http://schemas.microsoft.com/office/drawing/2014/main" id="{E97FA29C-130E-4EA9-9261-17D5C730D82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87C9D14-25FD-450E-8D0F-066DC9989B59}"/>
              </a:ext>
            </a:extLst>
          </p:cNvPr>
          <p:cNvSpPr>
            <a:spLocks noGrp="1"/>
          </p:cNvSpPr>
          <p:nvPr>
            <p:ph type="sldNum" sz="quarter" idx="12"/>
          </p:nvPr>
        </p:nvSpPr>
        <p:spPr/>
        <p:txBody>
          <a:bodyPr/>
          <a:lstStyle>
            <a:lvl1pPr>
              <a:defRPr/>
            </a:lvl1pPr>
          </a:lstStyle>
          <a:p>
            <a:fld id="{EDEA09FC-CCDA-4903-A794-6C48A66F5023}" type="slidenum">
              <a:rPr lang="en-US" altLang="en-US"/>
              <a:pPr/>
              <a:t>‹#›</a:t>
            </a:fld>
            <a:endParaRPr lang="en-US" altLang="en-US"/>
          </a:p>
        </p:txBody>
      </p:sp>
    </p:spTree>
    <p:extLst>
      <p:ext uri="{BB962C8B-B14F-4D97-AF65-F5344CB8AC3E}">
        <p14:creationId xmlns:p14="http://schemas.microsoft.com/office/powerpoint/2010/main" val="2189477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4D84EB8-8918-46B4-B37C-7B9B50A598DD}"/>
              </a:ext>
            </a:extLst>
          </p:cNvPr>
          <p:cNvSpPr>
            <a:spLocks noGrp="1"/>
          </p:cNvSpPr>
          <p:nvPr>
            <p:ph type="dt" sz="half" idx="10"/>
          </p:nvPr>
        </p:nvSpPr>
        <p:spPr/>
        <p:txBody>
          <a:bodyPr/>
          <a:lstStyle>
            <a:lvl1pPr>
              <a:defRPr/>
            </a:lvl1pPr>
          </a:lstStyle>
          <a:p>
            <a:pPr>
              <a:defRPr/>
            </a:pPr>
            <a:fld id="{DB211F04-791E-4C91-B78E-D9F429F8E170}" type="datetimeFigureOut">
              <a:rPr lang="en-US"/>
              <a:pPr>
                <a:defRPr/>
              </a:pPr>
              <a:t>8/17/2021</a:t>
            </a:fld>
            <a:endParaRPr lang="en-US"/>
          </a:p>
        </p:txBody>
      </p:sp>
      <p:sp>
        <p:nvSpPr>
          <p:cNvPr id="5" name="Footer Placeholder 4">
            <a:extLst>
              <a:ext uri="{FF2B5EF4-FFF2-40B4-BE49-F238E27FC236}">
                <a16:creationId xmlns:a16="http://schemas.microsoft.com/office/drawing/2014/main" id="{39BC516D-5151-45D3-A591-9736C9F14C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4CBDC02-A17B-4DC1-9EE6-5912ADDC57D9}"/>
              </a:ext>
            </a:extLst>
          </p:cNvPr>
          <p:cNvSpPr>
            <a:spLocks noGrp="1"/>
          </p:cNvSpPr>
          <p:nvPr>
            <p:ph type="sldNum" sz="quarter" idx="12"/>
          </p:nvPr>
        </p:nvSpPr>
        <p:spPr/>
        <p:txBody>
          <a:bodyPr/>
          <a:lstStyle>
            <a:lvl1pPr>
              <a:defRPr/>
            </a:lvl1pPr>
          </a:lstStyle>
          <a:p>
            <a:fld id="{4B63D3C7-D7A8-433F-B61A-F6054E2DC386}" type="slidenum">
              <a:rPr lang="en-US" altLang="en-US"/>
              <a:pPr/>
              <a:t>‹#›</a:t>
            </a:fld>
            <a:endParaRPr lang="en-US" altLang="en-US"/>
          </a:p>
        </p:txBody>
      </p:sp>
    </p:spTree>
    <p:extLst>
      <p:ext uri="{BB962C8B-B14F-4D97-AF65-F5344CB8AC3E}">
        <p14:creationId xmlns:p14="http://schemas.microsoft.com/office/powerpoint/2010/main" val="2266161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87843EA-5499-48D3-8E5C-9614AC58157F}"/>
              </a:ext>
            </a:extLst>
          </p:cNvPr>
          <p:cNvSpPr>
            <a:spLocks noGrp="1"/>
          </p:cNvSpPr>
          <p:nvPr>
            <p:ph type="dt" sz="half" idx="10"/>
          </p:nvPr>
        </p:nvSpPr>
        <p:spPr/>
        <p:txBody>
          <a:bodyPr/>
          <a:lstStyle>
            <a:lvl1pPr>
              <a:defRPr/>
            </a:lvl1pPr>
          </a:lstStyle>
          <a:p>
            <a:pPr>
              <a:defRPr/>
            </a:pPr>
            <a:fld id="{B48D2E69-20EC-4BDD-A64E-26E6B32574E1}" type="datetimeFigureOut">
              <a:rPr lang="en-US"/>
              <a:pPr>
                <a:defRPr/>
              </a:pPr>
              <a:t>8/17/2021</a:t>
            </a:fld>
            <a:endParaRPr lang="en-US"/>
          </a:p>
        </p:txBody>
      </p:sp>
      <p:sp>
        <p:nvSpPr>
          <p:cNvPr id="6" name="Footer Placeholder 5">
            <a:extLst>
              <a:ext uri="{FF2B5EF4-FFF2-40B4-BE49-F238E27FC236}">
                <a16:creationId xmlns:a16="http://schemas.microsoft.com/office/drawing/2014/main" id="{4E320899-178D-4D15-8D45-548FA9E05F2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327F7159-5625-4008-8C0E-F7D928EF565E}"/>
              </a:ext>
            </a:extLst>
          </p:cNvPr>
          <p:cNvSpPr>
            <a:spLocks noGrp="1"/>
          </p:cNvSpPr>
          <p:nvPr>
            <p:ph type="sldNum" sz="quarter" idx="12"/>
          </p:nvPr>
        </p:nvSpPr>
        <p:spPr/>
        <p:txBody>
          <a:bodyPr/>
          <a:lstStyle>
            <a:lvl1pPr>
              <a:defRPr/>
            </a:lvl1pPr>
          </a:lstStyle>
          <a:p>
            <a:fld id="{85BC278C-C8A6-4EE3-8E2C-311D9C9DA0A1}" type="slidenum">
              <a:rPr lang="en-US" altLang="en-US"/>
              <a:pPr/>
              <a:t>‹#›</a:t>
            </a:fld>
            <a:endParaRPr lang="en-US" altLang="en-US"/>
          </a:p>
        </p:txBody>
      </p:sp>
    </p:spTree>
    <p:extLst>
      <p:ext uri="{BB962C8B-B14F-4D97-AF65-F5344CB8AC3E}">
        <p14:creationId xmlns:p14="http://schemas.microsoft.com/office/powerpoint/2010/main" val="3763583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715C5BD-47F7-4BC8-9184-2568F8FAF9CE}"/>
              </a:ext>
            </a:extLst>
          </p:cNvPr>
          <p:cNvSpPr>
            <a:spLocks noGrp="1"/>
          </p:cNvSpPr>
          <p:nvPr>
            <p:ph type="dt" sz="half" idx="10"/>
          </p:nvPr>
        </p:nvSpPr>
        <p:spPr/>
        <p:txBody>
          <a:bodyPr/>
          <a:lstStyle>
            <a:lvl1pPr>
              <a:defRPr/>
            </a:lvl1pPr>
          </a:lstStyle>
          <a:p>
            <a:pPr>
              <a:defRPr/>
            </a:pPr>
            <a:fld id="{1619A2F9-4D0C-4224-AB32-0DCE77D2E6A0}" type="datetimeFigureOut">
              <a:rPr lang="en-US"/>
              <a:pPr>
                <a:defRPr/>
              </a:pPr>
              <a:t>8/17/2021</a:t>
            </a:fld>
            <a:endParaRPr lang="en-US"/>
          </a:p>
        </p:txBody>
      </p:sp>
      <p:sp>
        <p:nvSpPr>
          <p:cNvPr id="8" name="Footer Placeholder 7">
            <a:extLst>
              <a:ext uri="{FF2B5EF4-FFF2-40B4-BE49-F238E27FC236}">
                <a16:creationId xmlns:a16="http://schemas.microsoft.com/office/drawing/2014/main" id="{82F45E41-D593-4F52-B2CD-BD5C1936B90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9288A2AE-8415-48D1-AB20-1055638D30AE}"/>
              </a:ext>
            </a:extLst>
          </p:cNvPr>
          <p:cNvSpPr>
            <a:spLocks noGrp="1"/>
          </p:cNvSpPr>
          <p:nvPr>
            <p:ph type="sldNum" sz="quarter" idx="12"/>
          </p:nvPr>
        </p:nvSpPr>
        <p:spPr/>
        <p:txBody>
          <a:bodyPr/>
          <a:lstStyle>
            <a:lvl1pPr>
              <a:defRPr/>
            </a:lvl1pPr>
          </a:lstStyle>
          <a:p>
            <a:fld id="{07072BF1-CB92-47F0-AFD2-765AC705CC26}" type="slidenum">
              <a:rPr lang="en-US" altLang="en-US"/>
              <a:pPr/>
              <a:t>‹#›</a:t>
            </a:fld>
            <a:endParaRPr lang="en-US" altLang="en-US"/>
          </a:p>
        </p:txBody>
      </p:sp>
    </p:spTree>
    <p:extLst>
      <p:ext uri="{BB962C8B-B14F-4D97-AF65-F5344CB8AC3E}">
        <p14:creationId xmlns:p14="http://schemas.microsoft.com/office/powerpoint/2010/main" val="3680259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993492EC-9CBE-416A-831C-2E4EB7793814}"/>
              </a:ext>
            </a:extLst>
          </p:cNvPr>
          <p:cNvSpPr>
            <a:spLocks noGrp="1"/>
          </p:cNvSpPr>
          <p:nvPr>
            <p:ph type="dt" sz="half" idx="10"/>
          </p:nvPr>
        </p:nvSpPr>
        <p:spPr/>
        <p:txBody>
          <a:bodyPr/>
          <a:lstStyle>
            <a:lvl1pPr>
              <a:defRPr/>
            </a:lvl1pPr>
          </a:lstStyle>
          <a:p>
            <a:pPr>
              <a:defRPr/>
            </a:pPr>
            <a:fld id="{71DF3A05-88EC-4D8E-8925-4F6AB1476BF1}" type="datetimeFigureOut">
              <a:rPr lang="en-US"/>
              <a:pPr>
                <a:defRPr/>
              </a:pPr>
              <a:t>8/17/2021</a:t>
            </a:fld>
            <a:endParaRPr lang="en-US"/>
          </a:p>
        </p:txBody>
      </p:sp>
      <p:sp>
        <p:nvSpPr>
          <p:cNvPr id="4" name="Footer Placeholder 3">
            <a:extLst>
              <a:ext uri="{FF2B5EF4-FFF2-40B4-BE49-F238E27FC236}">
                <a16:creationId xmlns:a16="http://schemas.microsoft.com/office/drawing/2014/main" id="{C6FE40A9-64A4-4D61-AF3E-D93AAB18A47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FC075975-CAE4-4757-85D3-A78E2D06756B}"/>
              </a:ext>
            </a:extLst>
          </p:cNvPr>
          <p:cNvSpPr>
            <a:spLocks noGrp="1"/>
          </p:cNvSpPr>
          <p:nvPr>
            <p:ph type="sldNum" sz="quarter" idx="12"/>
          </p:nvPr>
        </p:nvSpPr>
        <p:spPr/>
        <p:txBody>
          <a:bodyPr/>
          <a:lstStyle>
            <a:lvl1pPr>
              <a:defRPr/>
            </a:lvl1pPr>
          </a:lstStyle>
          <a:p>
            <a:fld id="{97E4A030-DEB5-4F74-A5C7-46066AAC6067}" type="slidenum">
              <a:rPr lang="en-US" altLang="en-US"/>
              <a:pPr/>
              <a:t>‹#›</a:t>
            </a:fld>
            <a:endParaRPr lang="en-US" altLang="en-US"/>
          </a:p>
        </p:txBody>
      </p:sp>
    </p:spTree>
    <p:extLst>
      <p:ext uri="{BB962C8B-B14F-4D97-AF65-F5344CB8AC3E}">
        <p14:creationId xmlns:p14="http://schemas.microsoft.com/office/powerpoint/2010/main" val="3005422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F3BA7C-67DF-45C0-A2A6-4AC5D29412BB}"/>
              </a:ext>
            </a:extLst>
          </p:cNvPr>
          <p:cNvSpPr>
            <a:spLocks noGrp="1"/>
          </p:cNvSpPr>
          <p:nvPr>
            <p:ph type="dt" sz="half" idx="10"/>
          </p:nvPr>
        </p:nvSpPr>
        <p:spPr/>
        <p:txBody>
          <a:bodyPr/>
          <a:lstStyle>
            <a:lvl1pPr>
              <a:defRPr/>
            </a:lvl1pPr>
          </a:lstStyle>
          <a:p>
            <a:pPr>
              <a:defRPr/>
            </a:pPr>
            <a:fld id="{7848591D-4C06-4743-B7DD-3EEC084261CF}" type="datetimeFigureOut">
              <a:rPr lang="en-US"/>
              <a:pPr>
                <a:defRPr/>
              </a:pPr>
              <a:t>8/17/2021</a:t>
            </a:fld>
            <a:endParaRPr lang="en-US"/>
          </a:p>
        </p:txBody>
      </p:sp>
      <p:sp>
        <p:nvSpPr>
          <p:cNvPr id="3" name="Footer Placeholder 2">
            <a:extLst>
              <a:ext uri="{FF2B5EF4-FFF2-40B4-BE49-F238E27FC236}">
                <a16:creationId xmlns:a16="http://schemas.microsoft.com/office/drawing/2014/main" id="{60522BF8-C8E7-4843-96C4-2C84665E696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0F5310E2-0F9B-4D9A-9706-C22D2787F3F4}"/>
              </a:ext>
            </a:extLst>
          </p:cNvPr>
          <p:cNvSpPr>
            <a:spLocks noGrp="1"/>
          </p:cNvSpPr>
          <p:nvPr>
            <p:ph type="sldNum" sz="quarter" idx="12"/>
          </p:nvPr>
        </p:nvSpPr>
        <p:spPr/>
        <p:txBody>
          <a:bodyPr/>
          <a:lstStyle>
            <a:lvl1pPr>
              <a:defRPr/>
            </a:lvl1pPr>
          </a:lstStyle>
          <a:p>
            <a:fld id="{17E422BA-E694-453B-9A6B-2E04088BE4FE}" type="slidenum">
              <a:rPr lang="en-US" altLang="en-US"/>
              <a:pPr/>
              <a:t>‹#›</a:t>
            </a:fld>
            <a:endParaRPr lang="en-US" altLang="en-US"/>
          </a:p>
        </p:txBody>
      </p:sp>
    </p:spTree>
    <p:extLst>
      <p:ext uri="{BB962C8B-B14F-4D97-AF65-F5344CB8AC3E}">
        <p14:creationId xmlns:p14="http://schemas.microsoft.com/office/powerpoint/2010/main" val="3319898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126C52-E80C-4223-A3D4-CDFE3D5B8C4B}"/>
              </a:ext>
            </a:extLst>
          </p:cNvPr>
          <p:cNvSpPr>
            <a:spLocks noGrp="1"/>
          </p:cNvSpPr>
          <p:nvPr>
            <p:ph type="dt" sz="half" idx="10"/>
          </p:nvPr>
        </p:nvSpPr>
        <p:spPr/>
        <p:txBody>
          <a:bodyPr/>
          <a:lstStyle>
            <a:lvl1pPr>
              <a:defRPr/>
            </a:lvl1pPr>
          </a:lstStyle>
          <a:p>
            <a:pPr>
              <a:defRPr/>
            </a:pPr>
            <a:fld id="{D945FFC1-9572-4BC2-A546-E8F21529052B}" type="datetimeFigureOut">
              <a:rPr lang="en-US"/>
              <a:pPr>
                <a:defRPr/>
              </a:pPr>
              <a:t>8/17/2021</a:t>
            </a:fld>
            <a:endParaRPr lang="en-US"/>
          </a:p>
        </p:txBody>
      </p:sp>
      <p:sp>
        <p:nvSpPr>
          <p:cNvPr id="6" name="Footer Placeholder 5">
            <a:extLst>
              <a:ext uri="{FF2B5EF4-FFF2-40B4-BE49-F238E27FC236}">
                <a16:creationId xmlns:a16="http://schemas.microsoft.com/office/drawing/2014/main" id="{FBBB887D-5C85-4538-8117-FF46870188A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84D9909-D864-4D6F-A00F-9C33BFFD670E}"/>
              </a:ext>
            </a:extLst>
          </p:cNvPr>
          <p:cNvSpPr>
            <a:spLocks noGrp="1"/>
          </p:cNvSpPr>
          <p:nvPr>
            <p:ph type="sldNum" sz="quarter" idx="12"/>
          </p:nvPr>
        </p:nvSpPr>
        <p:spPr/>
        <p:txBody>
          <a:bodyPr/>
          <a:lstStyle>
            <a:lvl1pPr>
              <a:defRPr/>
            </a:lvl1pPr>
          </a:lstStyle>
          <a:p>
            <a:fld id="{F30D3F8B-E964-40BC-AE86-4C65B9002B63}" type="slidenum">
              <a:rPr lang="en-US" altLang="en-US"/>
              <a:pPr/>
              <a:t>‹#›</a:t>
            </a:fld>
            <a:endParaRPr lang="en-US" altLang="en-US"/>
          </a:p>
        </p:txBody>
      </p:sp>
    </p:spTree>
    <p:extLst>
      <p:ext uri="{BB962C8B-B14F-4D97-AF65-F5344CB8AC3E}">
        <p14:creationId xmlns:p14="http://schemas.microsoft.com/office/powerpoint/2010/main" val="132422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D77392-01D3-4F03-9227-58E8A98BA7FF}"/>
              </a:ext>
            </a:extLst>
          </p:cNvPr>
          <p:cNvSpPr>
            <a:spLocks noGrp="1"/>
          </p:cNvSpPr>
          <p:nvPr>
            <p:ph type="dt" sz="half" idx="10"/>
          </p:nvPr>
        </p:nvSpPr>
        <p:spPr/>
        <p:txBody>
          <a:bodyPr/>
          <a:lstStyle>
            <a:lvl1pPr>
              <a:defRPr/>
            </a:lvl1pPr>
          </a:lstStyle>
          <a:p>
            <a:pPr>
              <a:defRPr/>
            </a:pPr>
            <a:fld id="{DC3E5D8D-9646-4D5C-9550-30C555B09A3D}" type="datetimeFigureOut">
              <a:rPr lang="en-US"/>
              <a:pPr>
                <a:defRPr/>
              </a:pPr>
              <a:t>8/17/2021</a:t>
            </a:fld>
            <a:endParaRPr lang="en-US"/>
          </a:p>
        </p:txBody>
      </p:sp>
      <p:sp>
        <p:nvSpPr>
          <p:cNvPr id="6" name="Footer Placeholder 5">
            <a:extLst>
              <a:ext uri="{FF2B5EF4-FFF2-40B4-BE49-F238E27FC236}">
                <a16:creationId xmlns:a16="http://schemas.microsoft.com/office/drawing/2014/main" id="{2AA02367-66FF-4CD4-84C7-7860F5125E2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67B10E9-D5BB-4593-AF1D-9B6041945145}"/>
              </a:ext>
            </a:extLst>
          </p:cNvPr>
          <p:cNvSpPr>
            <a:spLocks noGrp="1"/>
          </p:cNvSpPr>
          <p:nvPr>
            <p:ph type="sldNum" sz="quarter" idx="12"/>
          </p:nvPr>
        </p:nvSpPr>
        <p:spPr/>
        <p:txBody>
          <a:bodyPr/>
          <a:lstStyle>
            <a:lvl1pPr>
              <a:defRPr/>
            </a:lvl1pPr>
          </a:lstStyle>
          <a:p>
            <a:fld id="{43AD4C5C-0072-42CF-863C-9407BC717DFB}" type="slidenum">
              <a:rPr lang="en-US" altLang="en-US"/>
              <a:pPr/>
              <a:t>‹#›</a:t>
            </a:fld>
            <a:endParaRPr lang="en-US" altLang="en-US"/>
          </a:p>
        </p:txBody>
      </p:sp>
    </p:spTree>
    <p:extLst>
      <p:ext uri="{BB962C8B-B14F-4D97-AF65-F5344CB8AC3E}">
        <p14:creationId xmlns:p14="http://schemas.microsoft.com/office/powerpoint/2010/main" val="524809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01825BD-0CED-4718-A65C-56A05BBFC18A}"/>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3A9C7E8-F41F-40BE-9868-EBF90112134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A72A8DB-012C-4CA9-9E28-50153238296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857BA4B4-03BE-4391-AC92-5D1BEBC0BC28}" type="datetimeFigureOut">
              <a:rPr lang="en-US"/>
              <a:pPr>
                <a:defRPr/>
              </a:pPr>
              <a:t>8/17/2021</a:t>
            </a:fld>
            <a:endParaRPr lang="en-US"/>
          </a:p>
        </p:txBody>
      </p:sp>
      <p:sp>
        <p:nvSpPr>
          <p:cNvPr id="5" name="Footer Placeholder 4">
            <a:extLst>
              <a:ext uri="{FF2B5EF4-FFF2-40B4-BE49-F238E27FC236}">
                <a16:creationId xmlns:a16="http://schemas.microsoft.com/office/drawing/2014/main" id="{521755B1-EB43-403C-96B9-22AC88F48A8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5E5F12B-5C20-4A45-9054-22A5C7D3925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CE37D01-8531-4C9F-8BF8-2FBBE856E17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368A38F2-10C3-4AB3-BEA0-08CD5CBDDD0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B595DD3A-B141-4FA4-8DC6-F39BAACA312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E4A374C-920B-478E-BF6A-C6B7A46F6B4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Calibri"/>
              </a:defRPr>
            </a:lvl1pPr>
          </a:lstStyle>
          <a:p>
            <a:pPr>
              <a:defRPr/>
            </a:pPr>
            <a:fld id="{B7925189-90CF-4390-B948-45DE9CF803AB}" type="datetimeFigureOut">
              <a:rPr lang="en-US"/>
              <a:pPr>
                <a:defRPr/>
              </a:pPr>
              <a:t>8/17/2021</a:t>
            </a:fld>
            <a:endParaRPr lang="en-US"/>
          </a:p>
        </p:txBody>
      </p:sp>
      <p:sp>
        <p:nvSpPr>
          <p:cNvPr id="5" name="Footer Placeholder 4">
            <a:extLst>
              <a:ext uri="{FF2B5EF4-FFF2-40B4-BE49-F238E27FC236}">
                <a16:creationId xmlns:a16="http://schemas.microsoft.com/office/drawing/2014/main" id="{8F6B0DB3-0B62-4799-A984-FB31AB657B3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id="{E151FE35-5A07-4DDB-951B-EA616EFECCE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E0B70A0A-1176-4AE2-AF99-6185D8F540F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00" r:id="rId8"/>
    <p:sldLayoutId id="2147483701" r:id="rId9"/>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7" descr="Chart, sunburst chart&#10;&#10;Description automatically generated">
            <a:extLst>
              <a:ext uri="{FF2B5EF4-FFF2-40B4-BE49-F238E27FC236}">
                <a16:creationId xmlns:a16="http://schemas.microsoft.com/office/drawing/2014/main" id="{FAA42903-ED04-4078-B638-90319C6995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7623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1">
            <a:extLst>
              <a:ext uri="{FF2B5EF4-FFF2-40B4-BE49-F238E27FC236}">
                <a16:creationId xmlns:a16="http://schemas.microsoft.com/office/drawing/2014/main" id="{51173B0A-E902-4406-BE69-CB4BF0DBB537}"/>
              </a:ext>
            </a:extLst>
          </p:cNvPr>
          <p:cNvSpPr>
            <a:spLocks noGrp="1"/>
          </p:cNvSpPr>
          <p:nvPr>
            <p:ph type="ctrTitle" idx="4294967295"/>
          </p:nvPr>
        </p:nvSpPr>
        <p:spPr>
          <a:xfrm>
            <a:off x="3749675" y="2046288"/>
            <a:ext cx="4708525" cy="1343025"/>
          </a:xfrm>
        </p:spPr>
        <p:txBody>
          <a:bodyPr/>
          <a:lstStyle/>
          <a:p>
            <a:pPr algn="ctr"/>
            <a:r>
              <a:rPr lang="en-US" altLang="en-US" sz="3200" b="1">
                <a:latin typeface="Arial Black" panose="020B0A04020102020204" pitchFamily="34" charset="0"/>
                <a:cs typeface="Times New Roman" panose="02020603050405020304" pitchFamily="18" charset="0"/>
              </a:rPr>
              <a:t>State of the Master of the High Court</a:t>
            </a:r>
          </a:p>
        </p:txBody>
      </p:sp>
      <p:sp>
        <p:nvSpPr>
          <p:cNvPr id="22532" name="Subtitle 2">
            <a:extLst>
              <a:ext uri="{FF2B5EF4-FFF2-40B4-BE49-F238E27FC236}">
                <a16:creationId xmlns:a16="http://schemas.microsoft.com/office/drawing/2014/main" id="{CEE01F91-D44F-4AB2-94FF-AA4DECA612CB}"/>
              </a:ext>
            </a:extLst>
          </p:cNvPr>
          <p:cNvSpPr>
            <a:spLocks noGrp="1"/>
          </p:cNvSpPr>
          <p:nvPr>
            <p:ph type="subTitle" idx="4294967295"/>
          </p:nvPr>
        </p:nvSpPr>
        <p:spPr>
          <a:xfrm>
            <a:off x="3303588" y="3959225"/>
            <a:ext cx="5722937" cy="2185988"/>
          </a:xfrm>
        </p:spPr>
        <p:txBody>
          <a:bodyPr/>
          <a:lstStyle/>
          <a:p>
            <a:pPr marL="0" indent="0" algn="ctr">
              <a:buFont typeface="Arial" panose="020B0604020202020204" pitchFamily="34" charset="0"/>
              <a:buNone/>
            </a:pPr>
            <a:r>
              <a:rPr lang="en-US" altLang="en-US" sz="2400" b="1">
                <a:latin typeface="Arial" panose="020B0604020202020204" pitchFamily="34" charset="0"/>
                <a:cs typeface="Arial" panose="020B0604020202020204" pitchFamily="34" charset="0"/>
              </a:rPr>
              <a:t>PORTFOLIO COMMITTEE ON JUSTICE AND CORRECTIONAL SERVICES</a:t>
            </a:r>
          </a:p>
          <a:p>
            <a:pPr marL="0" indent="0" algn="ctr">
              <a:buFont typeface="Arial" panose="020B0604020202020204" pitchFamily="34" charset="0"/>
              <a:buNone/>
            </a:pPr>
            <a:endParaRPr lang="en-US" altLang="en-US" sz="2400" b="1">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US" altLang="en-US" sz="2400" b="1">
                <a:latin typeface="Arial" panose="020B0604020202020204" pitchFamily="34" charset="0"/>
                <a:cs typeface="Arial" panose="020B0604020202020204" pitchFamily="34" charset="0"/>
              </a:rPr>
              <a:t>18 AUGUST 2021</a:t>
            </a:r>
          </a:p>
          <a:p>
            <a:pPr marL="0" indent="0" algn="ctr">
              <a:buFont typeface="Arial" panose="020B0604020202020204" pitchFamily="34" charset="0"/>
              <a:buNone/>
            </a:pPr>
            <a:endParaRPr lang="en-US" altLang="en-US" sz="2400" b="1">
              <a:latin typeface="Arial" panose="020B0604020202020204" pitchFamily="34" charset="0"/>
              <a:cs typeface="Arial" panose="020B0604020202020204" pitchFamily="34" charset="0"/>
            </a:endParaRPr>
          </a:p>
        </p:txBody>
      </p:sp>
      <p:pic>
        <p:nvPicPr>
          <p:cNvPr id="22533" name="Picture 6">
            <a:extLst>
              <a:ext uri="{FF2B5EF4-FFF2-40B4-BE49-F238E27FC236}">
                <a16:creationId xmlns:a16="http://schemas.microsoft.com/office/drawing/2014/main" id="{5AAE0F8B-3803-48EE-8E28-76CC38EB97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3" y="534988"/>
            <a:ext cx="2813050" cy="521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471488" y="1614488"/>
            <a:ext cx="8180387" cy="4892675"/>
          </a:xfrm>
          <a:prstGeom prst="rect">
            <a:avLst/>
          </a:prstGeom>
          <a:noFill/>
        </p:spPr>
        <p:txBody>
          <a:bodyPr>
            <a:spAutoFit/>
          </a:bodyPr>
          <a:lstStyle/>
          <a:p>
            <a:pPr eaLnBrk="1" fontAlgn="auto" hangingPunct="1">
              <a:spcBef>
                <a:spcPts val="0"/>
              </a:spcBef>
              <a:spcAft>
                <a:spcPts val="0"/>
              </a:spcAft>
              <a:tabLst>
                <a:tab pos="3414713" algn="l"/>
                <a:tab pos="6570663" algn="l"/>
              </a:tabLst>
              <a:defRPr/>
            </a:pPr>
            <a:r>
              <a:rPr lang="en-US" sz="2400" dirty="0">
                <a:latin typeface="Arial" panose="020B0604020202020204" pitchFamily="34" charset="0"/>
                <a:cs typeface="Arial" panose="020B0604020202020204" pitchFamily="34" charset="0"/>
              </a:rPr>
              <a:t>a) APPOINT THE EXECUTOR/MASTER’S REPRESENTATIVE</a:t>
            </a:r>
          </a:p>
          <a:p>
            <a:pPr eaLnBrk="1" fontAlgn="auto" hangingPunct="1">
              <a:spcBef>
                <a:spcPts val="0"/>
              </a:spcBef>
              <a:spcAft>
                <a:spcPts val="0"/>
              </a:spcAft>
              <a:tabLst>
                <a:tab pos="3414713" algn="l"/>
                <a:tab pos="6570663" algn="l"/>
              </a:tabLst>
              <a:defRPr/>
            </a:pP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Validity of the Will</a:t>
            </a:r>
          </a:p>
          <a:p>
            <a:pPr eaLnBrk="1" fontAlgn="auto" hangingPunct="1">
              <a:spcBef>
                <a:spcPts val="0"/>
              </a:spcBef>
              <a:spcAft>
                <a:spcPts val="0"/>
              </a:spcAft>
              <a:tabLst>
                <a:tab pos="3414713" algn="l"/>
                <a:tab pos="6570663" algn="l"/>
              </a:tabLst>
              <a:defRPr/>
            </a:pPr>
            <a:r>
              <a:rPr lang="en-US" sz="2400" dirty="0">
                <a:latin typeface="Arial" panose="020B0604020202020204" pitchFamily="34" charset="0"/>
                <a:cs typeface="Arial" panose="020B0604020202020204" pitchFamily="34" charset="0"/>
              </a:rPr>
              <a:t>(ii) Depending on the value of the estate:</a:t>
            </a:r>
          </a:p>
          <a:p>
            <a:pPr marL="342900" indent="-342900" eaLnBrk="1" fontAlgn="auto" hangingPunct="1">
              <a:spcBef>
                <a:spcPts val="0"/>
              </a:spcBef>
              <a:spcAft>
                <a:spcPts val="0"/>
              </a:spcAft>
              <a:buFont typeface="Arial" panose="020B0604020202020204" pitchFamily="34" charset="0"/>
              <a:buChar char="•"/>
              <a:tabLst>
                <a:tab pos="3414713" algn="l"/>
                <a:tab pos="6570663" algn="l"/>
              </a:tabLst>
              <a:defRPr/>
            </a:pPr>
            <a:r>
              <a:rPr lang="en-US" sz="2400" dirty="0">
                <a:latin typeface="Arial" panose="020B0604020202020204" pitchFamily="34" charset="0"/>
                <a:cs typeface="Arial" panose="020B0604020202020204" pitchFamily="34" charset="0"/>
              </a:rPr>
              <a:t>More than R250 000;</a:t>
            </a:r>
          </a:p>
          <a:p>
            <a:pPr marL="342900" indent="-342900" eaLnBrk="1" fontAlgn="auto" hangingPunct="1">
              <a:spcBef>
                <a:spcPts val="0"/>
              </a:spcBef>
              <a:spcAft>
                <a:spcPts val="0"/>
              </a:spcAft>
              <a:buFont typeface="Arial" panose="020B0604020202020204" pitchFamily="34" charset="0"/>
              <a:buChar char="•"/>
              <a:tabLst>
                <a:tab pos="3414713" algn="l"/>
                <a:tab pos="6570663" algn="l"/>
              </a:tabLst>
              <a:defRPr/>
            </a:pPr>
            <a:r>
              <a:rPr lang="en-US" sz="2400" dirty="0">
                <a:latin typeface="Arial" panose="020B0604020202020204" pitchFamily="34" charset="0"/>
                <a:cs typeface="Arial" panose="020B0604020202020204" pitchFamily="34" charset="0"/>
              </a:rPr>
              <a:t>Less than R250 000;</a:t>
            </a:r>
          </a:p>
          <a:p>
            <a:pPr marL="342900" indent="-342900" eaLnBrk="1" fontAlgn="auto" hangingPunct="1">
              <a:spcBef>
                <a:spcPts val="0"/>
              </a:spcBef>
              <a:spcAft>
                <a:spcPts val="0"/>
              </a:spcAft>
              <a:buFont typeface="Arial" panose="020B0604020202020204" pitchFamily="34" charset="0"/>
              <a:buChar char="•"/>
              <a:tabLst>
                <a:tab pos="3414713" algn="l"/>
                <a:tab pos="6570663" algn="l"/>
              </a:tabLst>
              <a:defRPr/>
            </a:pPr>
            <a:r>
              <a:rPr lang="en-US" sz="2400" dirty="0">
                <a:latin typeface="Arial" panose="020B0604020202020204" pitchFamily="34" charset="0"/>
                <a:cs typeface="Arial" panose="020B0604020202020204" pitchFamily="34" charset="0"/>
              </a:rPr>
              <a:t>R125 000 or less; and</a:t>
            </a:r>
          </a:p>
          <a:p>
            <a:pPr marL="342900" indent="-342900" eaLnBrk="1" fontAlgn="auto" hangingPunct="1">
              <a:spcBef>
                <a:spcPts val="0"/>
              </a:spcBef>
              <a:spcAft>
                <a:spcPts val="0"/>
              </a:spcAft>
              <a:buFont typeface="Arial" panose="020B0604020202020204" pitchFamily="34" charset="0"/>
              <a:buChar char="•"/>
              <a:tabLst>
                <a:tab pos="3414713" algn="l"/>
                <a:tab pos="6570663" algn="l"/>
              </a:tabLst>
              <a:defRPr/>
            </a:pPr>
            <a:r>
              <a:rPr lang="en-US" sz="2400" dirty="0">
                <a:latin typeface="Arial" panose="020B0604020202020204" pitchFamily="34" charset="0"/>
                <a:cs typeface="Arial" panose="020B0604020202020204" pitchFamily="34" charset="0"/>
              </a:rPr>
              <a:t>Turnaround 15 days.</a:t>
            </a:r>
          </a:p>
          <a:p>
            <a:pPr eaLnBrk="1" fontAlgn="auto" hangingPunct="1">
              <a:spcBef>
                <a:spcPts val="0"/>
              </a:spcBef>
              <a:spcAft>
                <a:spcPts val="0"/>
              </a:spcAft>
              <a:tabLst>
                <a:tab pos="3414713" algn="l"/>
                <a:tab pos="6570663" algn="l"/>
              </a:tabLst>
              <a:defRPr/>
            </a:pPr>
            <a:r>
              <a:rPr lang="en-US" sz="2400" dirty="0">
                <a:latin typeface="Arial" panose="020B0604020202020204" pitchFamily="34" charset="0"/>
                <a:cs typeface="Arial" panose="020B0604020202020204" pitchFamily="34" charset="0"/>
              </a:rPr>
              <a:t>b) OVERSEE THE ADMINISTRATION OF THE ESTATE</a:t>
            </a:r>
          </a:p>
          <a:p>
            <a:pPr eaLnBrk="1" fontAlgn="auto" hangingPunct="1">
              <a:spcBef>
                <a:spcPts val="0"/>
              </a:spcBef>
              <a:spcAft>
                <a:spcPts val="0"/>
              </a:spcAft>
              <a:tabLst>
                <a:tab pos="3414713" algn="l"/>
                <a:tab pos="6570663" algn="l"/>
              </a:tabLst>
              <a:defRPr/>
            </a:pP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Lodging of Liquidation- and Distribution Account</a:t>
            </a:r>
          </a:p>
          <a:p>
            <a:pPr eaLnBrk="1" fontAlgn="auto" hangingPunct="1">
              <a:spcBef>
                <a:spcPts val="0"/>
              </a:spcBef>
              <a:spcAft>
                <a:spcPts val="0"/>
              </a:spcAft>
              <a:tabLst>
                <a:tab pos="3414713" algn="l"/>
                <a:tab pos="6570663" algn="l"/>
              </a:tabLst>
              <a:defRPr/>
            </a:pPr>
            <a:r>
              <a:rPr lang="en-US" sz="2400" dirty="0">
                <a:latin typeface="Arial" panose="020B0604020202020204" pitchFamily="34" charset="0"/>
                <a:cs typeface="Arial" panose="020B0604020202020204" pitchFamily="34" charset="0"/>
              </a:rPr>
              <a:t>(ii) Distributing of inheritance</a:t>
            </a:r>
          </a:p>
          <a:p>
            <a:pPr eaLnBrk="1" fontAlgn="auto" hangingPunct="1">
              <a:spcBef>
                <a:spcPts val="0"/>
              </a:spcBef>
              <a:spcAft>
                <a:spcPts val="0"/>
              </a:spcAft>
              <a:tabLst>
                <a:tab pos="3414713" algn="l"/>
                <a:tab pos="6570663" algn="l"/>
              </a:tabLst>
              <a:defRPr/>
            </a:pPr>
            <a:r>
              <a:rPr lang="en-US" sz="2400" dirty="0">
                <a:latin typeface="Arial" panose="020B0604020202020204" pitchFamily="34" charset="0"/>
                <a:cs typeface="Arial" panose="020B0604020202020204" pitchFamily="34" charset="0"/>
              </a:rPr>
              <a:t>(iii) Ruling on objections</a:t>
            </a:r>
          </a:p>
          <a:p>
            <a:pPr eaLnBrk="1" fontAlgn="auto" hangingPunct="1">
              <a:spcBef>
                <a:spcPts val="0"/>
              </a:spcBef>
              <a:spcAft>
                <a:spcPts val="0"/>
              </a:spcAft>
              <a:tabLst>
                <a:tab pos="3414713" algn="l"/>
                <a:tab pos="6570663" algn="l"/>
              </a:tabLst>
              <a:defRPr/>
            </a:pPr>
            <a:r>
              <a:rPr lang="en-US" sz="2400" dirty="0">
                <a:latin typeface="Arial" panose="020B0604020202020204" pitchFamily="34" charset="0"/>
                <a:cs typeface="Arial" panose="020B0604020202020204" pitchFamily="34" charset="0"/>
              </a:rPr>
              <a:t>(iv) Turnaround 15 days</a:t>
            </a:r>
          </a:p>
        </p:txBody>
      </p:sp>
      <p:sp>
        <p:nvSpPr>
          <p:cNvPr id="39939" name="TextBox 2">
            <a:extLst>
              <a:ext uri="{FF2B5EF4-FFF2-40B4-BE49-F238E27FC236}">
                <a16:creationId xmlns:a16="http://schemas.microsoft.com/office/drawing/2014/main" id="{874637ED-438A-468B-816E-819F39FD7B72}"/>
              </a:ext>
            </a:extLst>
          </p:cNvPr>
          <p:cNvSpPr txBox="1">
            <a:spLocks noChangeArrowheads="1"/>
          </p:cNvSpPr>
          <p:nvPr/>
        </p:nvSpPr>
        <p:spPr bwMode="auto">
          <a:xfrm>
            <a:off x="728663" y="963613"/>
            <a:ext cx="7402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b="1">
                <a:latin typeface="Arial" panose="020B0604020202020204" pitchFamily="34" charset="0"/>
                <a:cs typeface="Arial" panose="020B0604020202020204" pitchFamily="34" charset="0"/>
              </a:rPr>
              <a:t>DECEASED ESTATES</a:t>
            </a:r>
            <a:endParaRPr lang="en-US" altLang="en-US" sz="240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8663" y="1519238"/>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a:extLst>
              <a:ext uri="{FF2B5EF4-FFF2-40B4-BE49-F238E27FC236}">
                <a16:creationId xmlns:a16="http://schemas.microsoft.com/office/drawing/2014/main" id="{C17DE404-FE28-4812-BFAF-1D7439FF676F}"/>
              </a:ext>
            </a:extLst>
          </p:cNvPr>
          <p:cNvSpPr txBox="1">
            <a:spLocks noChangeArrowheads="1"/>
          </p:cNvSpPr>
          <p:nvPr/>
        </p:nvSpPr>
        <p:spPr bwMode="auto">
          <a:xfrm>
            <a:off x="471488" y="1614488"/>
            <a:ext cx="81803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3414713" algn="l"/>
                <a:tab pos="6570663" algn="l"/>
              </a:tabLst>
              <a:defRPr>
                <a:solidFill>
                  <a:schemeClr val="tx1"/>
                </a:solidFill>
                <a:latin typeface="Calibri" panose="020F0502020204030204" pitchFamily="34" charset="0"/>
              </a:defRPr>
            </a:lvl1pPr>
            <a:lvl2pPr marL="742950" indent="-285750">
              <a:tabLst>
                <a:tab pos="3414713" algn="l"/>
                <a:tab pos="6570663" algn="l"/>
              </a:tabLst>
              <a:defRPr>
                <a:solidFill>
                  <a:schemeClr val="tx1"/>
                </a:solidFill>
                <a:latin typeface="Calibri" panose="020F0502020204030204" pitchFamily="34" charset="0"/>
              </a:defRPr>
            </a:lvl2pPr>
            <a:lvl3pPr marL="1143000" indent="-228600">
              <a:tabLst>
                <a:tab pos="3414713" algn="l"/>
                <a:tab pos="6570663" algn="l"/>
              </a:tabLst>
              <a:defRPr>
                <a:solidFill>
                  <a:schemeClr val="tx1"/>
                </a:solidFill>
                <a:latin typeface="Calibri" panose="020F0502020204030204" pitchFamily="34" charset="0"/>
              </a:defRPr>
            </a:lvl3pPr>
            <a:lvl4pPr marL="1600200" indent="-228600">
              <a:tabLst>
                <a:tab pos="3414713" algn="l"/>
                <a:tab pos="6570663" algn="l"/>
              </a:tabLst>
              <a:defRPr>
                <a:solidFill>
                  <a:schemeClr val="tx1"/>
                </a:solidFill>
                <a:latin typeface="Calibri" panose="020F0502020204030204" pitchFamily="34" charset="0"/>
              </a:defRPr>
            </a:lvl4pPr>
            <a:lvl5pPr marL="2057400" indent="-228600">
              <a:tabLst>
                <a:tab pos="3414713" algn="l"/>
                <a:tab pos="6570663" algn="l"/>
              </a:tabLst>
              <a:defRPr>
                <a:solidFill>
                  <a:schemeClr val="tx1"/>
                </a:solidFill>
                <a:latin typeface="Calibri" panose="020F0502020204030204" pitchFamily="34" charset="0"/>
              </a:defRPr>
            </a:lvl5pPr>
            <a:lvl6pPr marL="2514600" indent="-228600" fontAlgn="base">
              <a:spcBef>
                <a:spcPct val="0"/>
              </a:spcBef>
              <a:spcAft>
                <a:spcPct val="0"/>
              </a:spcAft>
              <a:tabLst>
                <a:tab pos="3414713" algn="l"/>
                <a:tab pos="6570663" algn="l"/>
              </a:tabLst>
              <a:defRPr>
                <a:solidFill>
                  <a:schemeClr val="tx1"/>
                </a:solidFill>
                <a:latin typeface="Calibri" panose="020F0502020204030204" pitchFamily="34" charset="0"/>
              </a:defRPr>
            </a:lvl6pPr>
            <a:lvl7pPr marL="2971800" indent="-228600" fontAlgn="base">
              <a:spcBef>
                <a:spcPct val="0"/>
              </a:spcBef>
              <a:spcAft>
                <a:spcPct val="0"/>
              </a:spcAft>
              <a:tabLst>
                <a:tab pos="3414713" algn="l"/>
                <a:tab pos="6570663" algn="l"/>
              </a:tabLst>
              <a:defRPr>
                <a:solidFill>
                  <a:schemeClr val="tx1"/>
                </a:solidFill>
                <a:latin typeface="Calibri" panose="020F0502020204030204" pitchFamily="34" charset="0"/>
              </a:defRPr>
            </a:lvl7pPr>
            <a:lvl8pPr marL="3429000" indent="-228600" fontAlgn="base">
              <a:spcBef>
                <a:spcPct val="0"/>
              </a:spcBef>
              <a:spcAft>
                <a:spcPct val="0"/>
              </a:spcAft>
              <a:tabLst>
                <a:tab pos="3414713" algn="l"/>
                <a:tab pos="6570663" algn="l"/>
              </a:tabLst>
              <a:defRPr>
                <a:solidFill>
                  <a:schemeClr val="tx1"/>
                </a:solidFill>
                <a:latin typeface="Calibri" panose="020F0502020204030204" pitchFamily="34" charset="0"/>
              </a:defRPr>
            </a:lvl8pPr>
            <a:lvl9pPr marL="3886200" indent="-228600" fontAlgn="base">
              <a:spcBef>
                <a:spcPct val="0"/>
              </a:spcBef>
              <a:spcAft>
                <a:spcPct val="0"/>
              </a:spcAft>
              <a:tabLst>
                <a:tab pos="3414713" algn="l"/>
                <a:tab pos="6570663" algn="l"/>
              </a:tabLst>
              <a:defRPr>
                <a:solidFill>
                  <a:schemeClr val="tx1"/>
                </a:solidFill>
                <a:latin typeface="Calibri" panose="020F0502020204030204" pitchFamily="34" charset="0"/>
              </a:defRPr>
            </a:lvl9pPr>
          </a:lstStyle>
          <a:p>
            <a:pPr eaLnBrk="1" hangingPunct="1"/>
            <a:r>
              <a:rPr lang="en-US" altLang="en-US" sz="2400" b="1">
                <a:latin typeface="Arial" panose="020B0604020202020204" pitchFamily="34" charset="0"/>
                <a:cs typeface="Arial" panose="020B0604020202020204" pitchFamily="34" charset="0"/>
              </a:rPr>
              <a:t>c) PROTECT THE INTERESTS OF MINORS</a:t>
            </a:r>
          </a:p>
          <a:p>
            <a:pPr eaLnBrk="1" hangingPunct="1"/>
            <a:r>
              <a:rPr lang="en-US" altLang="en-US" sz="2400">
                <a:latin typeface="Arial" panose="020B0604020202020204" pitchFamily="34" charset="0"/>
                <a:cs typeface="Arial" panose="020B0604020202020204" pitchFamily="34" charset="0"/>
              </a:rPr>
              <a:t>(i) Child headed households</a:t>
            </a:r>
          </a:p>
          <a:p>
            <a:pPr eaLnBrk="1" hangingPunct="1"/>
            <a:r>
              <a:rPr lang="en-US" altLang="en-US" sz="2400">
                <a:latin typeface="Arial" panose="020B0604020202020204" pitchFamily="34" charset="0"/>
                <a:cs typeface="Arial" panose="020B0604020202020204" pitchFamily="34" charset="0"/>
              </a:rPr>
              <a:t>(ii) Inheritance of the minor</a:t>
            </a:r>
          </a:p>
          <a:p>
            <a:pPr eaLnBrk="1" hangingPunct="1"/>
            <a:r>
              <a:rPr lang="en-US" altLang="en-US" sz="2400">
                <a:latin typeface="Arial" panose="020B0604020202020204" pitchFamily="34" charset="0"/>
                <a:cs typeface="Arial" panose="020B0604020202020204" pitchFamily="34" charset="0"/>
              </a:rPr>
              <a:t>(iii) Sale of minor’s property</a:t>
            </a:r>
          </a:p>
        </p:txBody>
      </p:sp>
      <p:sp>
        <p:nvSpPr>
          <p:cNvPr id="41987" name="TextBox 2">
            <a:extLst>
              <a:ext uri="{FF2B5EF4-FFF2-40B4-BE49-F238E27FC236}">
                <a16:creationId xmlns:a16="http://schemas.microsoft.com/office/drawing/2014/main" id="{1A5C2396-E783-429D-8CF8-60572B11154E}"/>
              </a:ext>
            </a:extLst>
          </p:cNvPr>
          <p:cNvSpPr txBox="1">
            <a:spLocks noChangeArrowheads="1"/>
          </p:cNvSpPr>
          <p:nvPr/>
        </p:nvSpPr>
        <p:spPr bwMode="auto">
          <a:xfrm>
            <a:off x="728663" y="963613"/>
            <a:ext cx="7402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b="1">
                <a:latin typeface="Arial" panose="020B0604020202020204" pitchFamily="34" charset="0"/>
                <a:cs typeface="Arial" panose="020B0604020202020204" pitchFamily="34" charset="0"/>
              </a:rPr>
              <a:t>DECEASED ESTATES….continues</a:t>
            </a:r>
            <a:endParaRPr lang="en-US" altLang="en-US" sz="240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8663" y="1519238"/>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a:extLst>
              <a:ext uri="{FF2B5EF4-FFF2-40B4-BE49-F238E27FC236}">
                <a16:creationId xmlns:a16="http://schemas.microsoft.com/office/drawing/2014/main" id="{C31BBEF2-7897-4215-A863-5AC2DA64DDEA}"/>
              </a:ext>
            </a:extLst>
          </p:cNvPr>
          <p:cNvSpPr txBox="1">
            <a:spLocks noChangeArrowheads="1"/>
          </p:cNvSpPr>
          <p:nvPr/>
        </p:nvSpPr>
        <p:spPr bwMode="auto">
          <a:xfrm>
            <a:off x="363538" y="1117600"/>
            <a:ext cx="8475662"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fontAlgn="ctr" hangingPunct="1"/>
            <a:r>
              <a:rPr lang="en-ZA" altLang="en-US" sz="2400" b="1">
                <a:solidFill>
                  <a:srgbClr val="000000"/>
                </a:solidFill>
                <a:latin typeface="Arial" panose="020B0604020202020204" pitchFamily="34" charset="0"/>
              </a:rPr>
              <a:t>(a) The Paperless Estates Administration System (PEAS)</a:t>
            </a:r>
          </a:p>
          <a:p>
            <a:pPr eaLnBrk="1" fontAlgn="ctr" hangingPunct="1"/>
            <a:r>
              <a:rPr lang="en-ZA" altLang="en-US" sz="2400">
                <a:solidFill>
                  <a:srgbClr val="000000"/>
                </a:solidFill>
                <a:latin typeface="Arial" panose="020B0604020202020204" pitchFamily="34" charset="0"/>
              </a:rPr>
              <a:t>(i) computerises the administration process related to </a:t>
            </a:r>
          </a:p>
          <a:p>
            <a:pPr eaLnBrk="1" fontAlgn="ctr" hangingPunct="1"/>
            <a:r>
              <a:rPr lang="en-ZA" altLang="en-US" sz="2400">
                <a:solidFill>
                  <a:srgbClr val="000000"/>
                </a:solidFill>
                <a:latin typeface="Arial" panose="020B0604020202020204" pitchFamily="34" charset="0"/>
              </a:rPr>
              <a:t>    deceased estates</a:t>
            </a:r>
          </a:p>
          <a:p>
            <a:pPr eaLnBrk="1" fontAlgn="ctr" hangingPunct="1"/>
            <a:r>
              <a:rPr lang="en-ZA" altLang="en-US" sz="2400">
                <a:solidFill>
                  <a:srgbClr val="000000"/>
                </a:solidFill>
                <a:latin typeface="Arial" panose="020B0604020202020204" pitchFamily="34" charset="0"/>
              </a:rPr>
              <a:t>(ii) has successfully rolled out and is being used by all 15   </a:t>
            </a:r>
          </a:p>
          <a:p>
            <a:pPr eaLnBrk="1" fontAlgn="ctr" hangingPunct="1"/>
            <a:r>
              <a:rPr lang="en-ZA" altLang="en-US" sz="2400">
                <a:solidFill>
                  <a:srgbClr val="000000"/>
                </a:solidFill>
                <a:latin typeface="Arial" panose="020B0604020202020204" pitchFamily="34" charset="0"/>
              </a:rPr>
              <a:t>     Masters’ Offices country wide, as well as approximately   </a:t>
            </a:r>
          </a:p>
          <a:p>
            <a:pPr eaLnBrk="1" fontAlgn="ctr" hangingPunct="1"/>
            <a:r>
              <a:rPr lang="en-ZA" altLang="en-US" sz="2400">
                <a:solidFill>
                  <a:srgbClr val="000000"/>
                </a:solidFill>
                <a:latin typeface="Arial" panose="020B0604020202020204" pitchFamily="34" charset="0"/>
              </a:rPr>
              <a:t>     290 service points in total, to date. </a:t>
            </a:r>
          </a:p>
          <a:p>
            <a:pPr eaLnBrk="1" fontAlgn="ctr" hangingPunct="1"/>
            <a:r>
              <a:rPr lang="en-ZA" altLang="en-US" sz="2400">
                <a:solidFill>
                  <a:srgbClr val="000000"/>
                </a:solidFill>
                <a:latin typeface="Arial" panose="020B0604020202020204" pitchFamily="34" charset="0"/>
              </a:rPr>
              <a:t>(iii) Rolling out to Service Points enables the Service Points </a:t>
            </a:r>
          </a:p>
          <a:p>
            <a:pPr eaLnBrk="1" fontAlgn="ctr" hangingPunct="1"/>
            <a:r>
              <a:rPr lang="en-ZA" altLang="en-US" sz="2400">
                <a:solidFill>
                  <a:srgbClr val="000000"/>
                </a:solidFill>
                <a:latin typeface="Arial" panose="020B0604020202020204" pitchFamily="34" charset="0"/>
              </a:rPr>
              <a:t>      to be linked with the relevant Masters’ offices, who then </a:t>
            </a:r>
          </a:p>
          <a:p>
            <a:pPr eaLnBrk="1" fontAlgn="ctr" hangingPunct="1"/>
            <a:r>
              <a:rPr lang="en-ZA" altLang="en-US" sz="2400">
                <a:solidFill>
                  <a:srgbClr val="000000"/>
                </a:solidFill>
                <a:latin typeface="Arial" panose="020B0604020202020204" pitchFamily="34" charset="0"/>
              </a:rPr>
              <a:t>      are able to oversee the appointment process in the </a:t>
            </a:r>
          </a:p>
          <a:p>
            <a:pPr eaLnBrk="1" fontAlgn="ctr" hangingPunct="1"/>
            <a:r>
              <a:rPr lang="en-ZA" altLang="en-US" sz="2400">
                <a:solidFill>
                  <a:srgbClr val="000000"/>
                </a:solidFill>
                <a:latin typeface="Arial" panose="020B0604020202020204" pitchFamily="34" charset="0"/>
              </a:rPr>
              <a:t>      Service Points, and thus ensuring that the whole country </a:t>
            </a:r>
          </a:p>
          <a:p>
            <a:pPr eaLnBrk="1" fontAlgn="ctr" hangingPunct="1"/>
            <a:r>
              <a:rPr lang="en-ZA" altLang="en-US" sz="2400">
                <a:solidFill>
                  <a:srgbClr val="000000"/>
                </a:solidFill>
                <a:latin typeface="Arial" panose="020B0604020202020204" pitchFamily="34" charset="0"/>
              </a:rPr>
              <a:t>      receives the same service and are able to access the </a:t>
            </a:r>
          </a:p>
          <a:p>
            <a:pPr eaLnBrk="1" fontAlgn="ctr" hangingPunct="1"/>
            <a:r>
              <a:rPr lang="en-ZA" altLang="en-US" sz="2400">
                <a:solidFill>
                  <a:srgbClr val="000000"/>
                </a:solidFill>
                <a:latin typeface="Arial" panose="020B0604020202020204" pitchFamily="34" charset="0"/>
              </a:rPr>
              <a:t>      same quality of services provided directly at Master’s </a:t>
            </a:r>
          </a:p>
          <a:p>
            <a:pPr eaLnBrk="1" fontAlgn="ctr" hangingPunct="1"/>
            <a:r>
              <a:rPr lang="en-ZA" altLang="en-US" sz="2400">
                <a:solidFill>
                  <a:srgbClr val="000000"/>
                </a:solidFill>
                <a:latin typeface="Arial" panose="020B0604020202020204" pitchFamily="34" charset="0"/>
              </a:rPr>
              <a:t>      Offices, without the need to travel long distances to the </a:t>
            </a:r>
          </a:p>
          <a:p>
            <a:pPr eaLnBrk="1" fontAlgn="ctr" hangingPunct="1"/>
            <a:r>
              <a:rPr lang="en-ZA" altLang="en-US" sz="2400">
                <a:solidFill>
                  <a:srgbClr val="000000"/>
                </a:solidFill>
                <a:latin typeface="Arial" panose="020B0604020202020204" pitchFamily="34" charset="0"/>
              </a:rPr>
              <a:t>      15 Master’s Offices countrywide. </a:t>
            </a:r>
          </a:p>
        </p:txBody>
      </p:sp>
      <p:sp>
        <p:nvSpPr>
          <p:cNvPr id="44035" name="TextBox 2">
            <a:extLst>
              <a:ext uri="{FF2B5EF4-FFF2-40B4-BE49-F238E27FC236}">
                <a16:creationId xmlns:a16="http://schemas.microsoft.com/office/drawing/2014/main" id="{D76AD909-16A4-4306-9923-373C6C956A18}"/>
              </a:ext>
            </a:extLst>
          </p:cNvPr>
          <p:cNvSpPr txBox="1">
            <a:spLocks noChangeArrowheads="1"/>
          </p:cNvSpPr>
          <p:nvPr/>
        </p:nvSpPr>
        <p:spPr bwMode="auto">
          <a:xfrm>
            <a:off x="1042988" y="558800"/>
            <a:ext cx="7402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b="1">
                <a:latin typeface="Arial" panose="020B0604020202020204" pitchFamily="34" charset="0"/>
                <a:cs typeface="Arial" panose="020B0604020202020204" pitchFamily="34" charset="0"/>
              </a:rPr>
              <a:t>DECEASED AUTOMATION</a:t>
            </a:r>
            <a:endParaRPr lang="en-US" altLang="en-US" sz="240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8663" y="1096963"/>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354013" y="876300"/>
            <a:ext cx="8494712" cy="5632450"/>
          </a:xfrm>
          <a:prstGeom prst="rect">
            <a:avLst/>
          </a:prstGeom>
          <a:noFill/>
        </p:spPr>
        <p:txBody>
          <a:bodyPr>
            <a:spAutoFit/>
          </a:bodyPr>
          <a:lstStyle/>
          <a:p>
            <a:pPr lvl="1" eaLnBrk="1" fontAlgn="ctr" hangingPunct="1">
              <a:spcBef>
                <a:spcPts val="0"/>
              </a:spcBef>
              <a:spcAft>
                <a:spcPts val="0"/>
              </a:spcAft>
              <a:defRPr/>
            </a:pPr>
            <a:r>
              <a:rPr lang="en-ZA" sz="2400" dirty="0">
                <a:solidFill>
                  <a:prstClr val="black"/>
                </a:solidFill>
                <a:latin typeface="Arial" charset="0"/>
              </a:rPr>
              <a:t>(iv) Estates can be reported at a Service Point if less  </a:t>
            </a:r>
          </a:p>
          <a:p>
            <a:pPr lvl="1" eaLnBrk="1" fontAlgn="ctr" hangingPunct="1">
              <a:spcBef>
                <a:spcPts val="0"/>
              </a:spcBef>
              <a:spcAft>
                <a:spcPts val="0"/>
              </a:spcAft>
              <a:defRPr/>
            </a:pPr>
            <a:r>
              <a:rPr lang="en-ZA" sz="2400" dirty="0">
                <a:solidFill>
                  <a:prstClr val="black"/>
                </a:solidFill>
                <a:latin typeface="Arial" charset="0"/>
              </a:rPr>
              <a:t>      than R125 000 and no will (Linked service points – </a:t>
            </a:r>
          </a:p>
          <a:p>
            <a:pPr lvl="1" eaLnBrk="1" fontAlgn="ctr" hangingPunct="1">
              <a:spcBef>
                <a:spcPts val="0"/>
              </a:spcBef>
              <a:spcAft>
                <a:spcPts val="0"/>
              </a:spcAft>
              <a:defRPr/>
            </a:pPr>
            <a:r>
              <a:rPr lang="en-ZA" sz="2400" dirty="0">
                <a:solidFill>
                  <a:prstClr val="black"/>
                </a:solidFill>
                <a:latin typeface="Arial" charset="0"/>
              </a:rPr>
              <a:t>      R250 000)</a:t>
            </a:r>
          </a:p>
          <a:p>
            <a:pPr eaLnBrk="1" fontAlgn="auto" hangingPunct="1">
              <a:spcBef>
                <a:spcPts val="0"/>
              </a:spcBef>
              <a:spcAft>
                <a:spcPts val="0"/>
              </a:spcAft>
              <a:defRPr/>
            </a:pPr>
            <a:r>
              <a:rPr lang="en-ZA" sz="2400" b="1" dirty="0">
                <a:solidFill>
                  <a:prstClr val="black"/>
                </a:solidFill>
                <a:latin typeface="Arial" charset="0"/>
              </a:rPr>
              <a:t>(b) Deceased estates online</a:t>
            </a:r>
          </a:p>
          <a:p>
            <a:pPr marL="742950" lvl="1" indent="-285750" eaLnBrk="1" fontAlgn="auto" hangingPunct="1">
              <a:spcBef>
                <a:spcPts val="0"/>
              </a:spcBef>
              <a:spcAft>
                <a:spcPts val="0"/>
              </a:spcAft>
              <a:buFont typeface="Arial" charset="0"/>
              <a:buChar char="•"/>
              <a:defRPr/>
            </a:pPr>
            <a:r>
              <a:rPr lang="en-ZA" sz="2400" dirty="0">
                <a:solidFill>
                  <a:prstClr val="black"/>
                </a:solidFill>
                <a:latin typeface="Arial" charset="0"/>
              </a:rPr>
              <a:t>Masters are currently working on a Deceased Estates Online project. </a:t>
            </a:r>
          </a:p>
          <a:p>
            <a:pPr eaLnBrk="1" fontAlgn="auto" hangingPunct="1">
              <a:spcBef>
                <a:spcPts val="0"/>
              </a:spcBef>
              <a:spcAft>
                <a:spcPts val="0"/>
              </a:spcAft>
              <a:defRPr/>
            </a:pPr>
            <a:r>
              <a:rPr lang="en-ZA" sz="2400" dirty="0">
                <a:solidFill>
                  <a:prstClr val="black"/>
                </a:solidFill>
                <a:latin typeface="Arial" charset="0"/>
              </a:rPr>
              <a:t>It is envisaged that this online services will be implemented in this financial year. This will streamline and expedite  the deceased registration process and assist in curbing fraud as applicants will be able to lodge their applications and scanned documents online assisting with the workload of the Deceased Sections as most information will be captured and scanned in by the applicants, freeing the Masters’ hands to apply their minds thoroughly to the lodged documents and other walk-in clients. </a:t>
            </a:r>
          </a:p>
        </p:txBody>
      </p:sp>
      <p:sp>
        <p:nvSpPr>
          <p:cNvPr id="46083" name="TextBox 2">
            <a:extLst>
              <a:ext uri="{FF2B5EF4-FFF2-40B4-BE49-F238E27FC236}">
                <a16:creationId xmlns:a16="http://schemas.microsoft.com/office/drawing/2014/main" id="{1CB3C981-65D4-4EDE-9279-61E5296C21C6}"/>
              </a:ext>
            </a:extLst>
          </p:cNvPr>
          <p:cNvSpPr txBox="1">
            <a:spLocks noChangeArrowheads="1"/>
          </p:cNvSpPr>
          <p:nvPr/>
        </p:nvSpPr>
        <p:spPr bwMode="auto">
          <a:xfrm>
            <a:off x="1042988" y="414338"/>
            <a:ext cx="7402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b="1">
                <a:latin typeface="Arial" panose="020B0604020202020204" pitchFamily="34" charset="0"/>
                <a:cs typeface="Arial" panose="020B0604020202020204" pitchFamily="34" charset="0"/>
              </a:rPr>
              <a:t>DECEASED AUTOMATION</a:t>
            </a:r>
            <a:endParaRPr lang="en-US" altLang="en-US" sz="240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8663" y="876300"/>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541338" y="1195388"/>
            <a:ext cx="8072437" cy="4651375"/>
          </a:xfrm>
          <a:prstGeom prst="rect">
            <a:avLst/>
          </a:prstGeom>
          <a:noFill/>
        </p:spPr>
        <p:txBody>
          <a:bodyPr>
            <a:spAutoFit/>
          </a:bodyPr>
          <a:lstStyle/>
          <a:p>
            <a:pPr eaLnBrk="1" fontAlgn="auto" hangingPunct="1">
              <a:lnSpc>
                <a:spcPct val="150000"/>
              </a:lnSpc>
              <a:spcBef>
                <a:spcPts val="0"/>
              </a:spcBef>
              <a:spcAft>
                <a:spcPts val="0"/>
              </a:spcAft>
              <a:defRPr/>
            </a:pPr>
            <a:r>
              <a:rPr lang="en-ZA" sz="2000" dirty="0">
                <a:solidFill>
                  <a:prstClr val="black"/>
                </a:solidFill>
                <a:latin typeface="Arial" panose="020B0604020202020204" pitchFamily="34" charset="0"/>
                <a:cs typeface="Arial" panose="020B0604020202020204" pitchFamily="34" charset="0"/>
              </a:rPr>
              <a:t>There are two types of trusts: </a:t>
            </a:r>
          </a:p>
          <a:p>
            <a:pPr marL="342900" indent="-342900" eaLnBrk="1" fontAlgn="auto" hangingPunct="1">
              <a:lnSpc>
                <a:spcPct val="150000"/>
              </a:lnSpc>
              <a:spcBef>
                <a:spcPts val="0"/>
              </a:spcBef>
              <a:spcAft>
                <a:spcPts val="0"/>
              </a:spcAft>
              <a:buFont typeface="Arial" pitchFamily="34" charset="0"/>
              <a:buChar char="•"/>
              <a:defRPr/>
            </a:pPr>
            <a:r>
              <a:rPr lang="en-ZA" sz="2000" dirty="0">
                <a:solidFill>
                  <a:prstClr val="black"/>
                </a:solidFill>
                <a:latin typeface="Arial" panose="020B0604020202020204" pitchFamily="34" charset="0"/>
                <a:cs typeface="Arial" panose="020B0604020202020204" pitchFamily="34" charset="0"/>
              </a:rPr>
              <a:t>An inter-</a:t>
            </a:r>
            <a:r>
              <a:rPr lang="en-ZA" sz="2000" dirty="0" err="1">
                <a:solidFill>
                  <a:prstClr val="black"/>
                </a:solidFill>
                <a:latin typeface="Arial" panose="020B0604020202020204" pitchFamily="34" charset="0"/>
                <a:cs typeface="Arial" panose="020B0604020202020204" pitchFamily="34" charset="0"/>
              </a:rPr>
              <a:t>vivos</a:t>
            </a:r>
            <a:r>
              <a:rPr lang="en-ZA" sz="2000" dirty="0">
                <a:solidFill>
                  <a:prstClr val="black"/>
                </a:solidFill>
                <a:latin typeface="Arial" panose="020B0604020202020204" pitchFamily="34" charset="0"/>
                <a:cs typeface="Arial" panose="020B0604020202020204" pitchFamily="34" charset="0"/>
              </a:rPr>
              <a:t> trust is created between living persons and </a:t>
            </a:r>
          </a:p>
          <a:p>
            <a:pPr marL="342900" indent="-342900" eaLnBrk="1" fontAlgn="auto" hangingPunct="1">
              <a:lnSpc>
                <a:spcPct val="150000"/>
              </a:lnSpc>
              <a:spcBef>
                <a:spcPts val="0"/>
              </a:spcBef>
              <a:spcAft>
                <a:spcPts val="0"/>
              </a:spcAft>
              <a:buFont typeface="Arial" pitchFamily="34" charset="0"/>
              <a:buChar char="•"/>
              <a:defRPr/>
            </a:pPr>
            <a:r>
              <a:rPr lang="en-ZA" sz="2000" dirty="0">
                <a:solidFill>
                  <a:prstClr val="black"/>
                </a:solidFill>
                <a:latin typeface="Arial" panose="020B0604020202020204" pitchFamily="34" charset="0"/>
                <a:cs typeface="Arial" panose="020B0604020202020204" pitchFamily="34" charset="0"/>
              </a:rPr>
              <a:t>A testamentary trust derives from a valid will of a deceased.</a:t>
            </a:r>
          </a:p>
          <a:p>
            <a:pPr marL="342900" indent="-342900" eaLnBrk="1" fontAlgn="auto" hangingPunct="1">
              <a:lnSpc>
                <a:spcPct val="150000"/>
              </a:lnSpc>
              <a:spcBef>
                <a:spcPts val="0"/>
              </a:spcBef>
              <a:spcAft>
                <a:spcPts val="0"/>
              </a:spcAft>
              <a:buFont typeface="Arial" pitchFamily="34" charset="0"/>
              <a:buChar char="•"/>
              <a:defRPr/>
            </a:pPr>
            <a:r>
              <a:rPr lang="en-ZA" sz="2000" dirty="0">
                <a:solidFill>
                  <a:prstClr val="black"/>
                </a:solidFill>
                <a:latin typeface="Arial" panose="020B0604020202020204" pitchFamily="34" charset="0"/>
                <a:cs typeface="Arial" panose="020B0604020202020204" pitchFamily="34" charset="0"/>
              </a:rPr>
              <a:t>All trusts must be registered with the Master and a registration fee of R250 is payable into the Justice Vote account.</a:t>
            </a:r>
          </a:p>
          <a:p>
            <a:pPr marL="342900" indent="-342900" eaLnBrk="1" fontAlgn="auto" hangingPunct="1">
              <a:lnSpc>
                <a:spcPct val="150000"/>
              </a:lnSpc>
              <a:spcBef>
                <a:spcPts val="0"/>
              </a:spcBef>
              <a:spcAft>
                <a:spcPts val="0"/>
              </a:spcAft>
              <a:buFont typeface="Arial" pitchFamily="34" charset="0"/>
              <a:buChar char="•"/>
              <a:defRPr/>
            </a:pPr>
            <a:r>
              <a:rPr lang="en-ZA" sz="2000" dirty="0">
                <a:solidFill>
                  <a:prstClr val="black"/>
                </a:solidFill>
                <a:latin typeface="Arial" panose="020B0604020202020204" pitchFamily="34" charset="0"/>
                <a:cs typeface="Arial" panose="020B0604020202020204" pitchFamily="34" charset="0"/>
              </a:rPr>
              <a:t>On receipt of all the required documents, the Master may issue the nominated trustees with Letters of Authority, to administer the trust.</a:t>
            </a:r>
          </a:p>
          <a:p>
            <a:pPr marL="342900" indent="-342900" eaLnBrk="1" fontAlgn="auto" hangingPunct="1">
              <a:lnSpc>
                <a:spcPct val="150000"/>
              </a:lnSpc>
              <a:spcBef>
                <a:spcPts val="0"/>
              </a:spcBef>
              <a:spcAft>
                <a:spcPts val="0"/>
              </a:spcAft>
              <a:buFont typeface="Arial" pitchFamily="34" charset="0"/>
              <a:buChar char="•"/>
              <a:defRPr/>
            </a:pPr>
            <a:r>
              <a:rPr lang="en-ZA" sz="2000" dirty="0">
                <a:solidFill>
                  <a:prstClr val="black"/>
                </a:solidFill>
                <a:latin typeface="Arial" panose="020B0604020202020204" pitchFamily="34" charset="0"/>
                <a:cs typeface="Arial" panose="020B0604020202020204" pitchFamily="34" charset="0"/>
              </a:rPr>
              <a:t>No trustee may act as such without the written authority of the Master.</a:t>
            </a:r>
          </a:p>
          <a:p>
            <a:pPr marL="342900" indent="-342900" eaLnBrk="1" fontAlgn="auto" hangingPunct="1">
              <a:lnSpc>
                <a:spcPct val="150000"/>
              </a:lnSpc>
              <a:spcBef>
                <a:spcPts val="0"/>
              </a:spcBef>
              <a:spcAft>
                <a:spcPts val="0"/>
              </a:spcAft>
              <a:buFont typeface="Arial" pitchFamily="34" charset="0"/>
              <a:buChar char="•"/>
              <a:defRPr/>
            </a:pPr>
            <a:r>
              <a:rPr lang="en-ZA" sz="2000" dirty="0">
                <a:solidFill>
                  <a:prstClr val="black"/>
                </a:solidFill>
                <a:latin typeface="Arial" panose="020B0604020202020204" pitchFamily="34" charset="0"/>
                <a:cs typeface="Arial" panose="020B0604020202020204" pitchFamily="34" charset="0"/>
              </a:rPr>
              <a:t>The Master does not oversee the administration of Trusts.</a:t>
            </a:r>
          </a:p>
        </p:txBody>
      </p:sp>
      <p:sp>
        <p:nvSpPr>
          <p:cNvPr id="48131" name="TextBox 2">
            <a:extLst>
              <a:ext uri="{FF2B5EF4-FFF2-40B4-BE49-F238E27FC236}">
                <a16:creationId xmlns:a16="http://schemas.microsoft.com/office/drawing/2014/main" id="{C5C684C6-725A-4C83-987D-2CFC392A010C}"/>
              </a:ext>
            </a:extLst>
          </p:cNvPr>
          <p:cNvSpPr txBox="1">
            <a:spLocks noChangeArrowheads="1"/>
          </p:cNvSpPr>
          <p:nvPr/>
        </p:nvSpPr>
        <p:spPr bwMode="auto">
          <a:xfrm>
            <a:off x="876300" y="501650"/>
            <a:ext cx="7400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b="1">
                <a:latin typeface="Arial" panose="020B0604020202020204" pitchFamily="34" charset="0"/>
                <a:cs typeface="Arial" panose="020B0604020202020204" pitchFamily="34" charset="0"/>
              </a:rPr>
              <a:t>TRUSTS</a:t>
            </a: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8663" y="1073150"/>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492125" y="1173163"/>
            <a:ext cx="8180388" cy="5324475"/>
          </a:xfrm>
          <a:prstGeom prst="rect">
            <a:avLst/>
          </a:prstGeom>
          <a:noFill/>
        </p:spPr>
        <p:txBody>
          <a:bodyPr>
            <a:spAutoFit/>
          </a:bodyPr>
          <a:lstStyle/>
          <a:p>
            <a:pPr marL="285750" indent="-285750" eaLnBrk="1" fontAlgn="auto" hangingPunct="1">
              <a:spcBef>
                <a:spcPts val="0"/>
              </a:spcBef>
              <a:spcAft>
                <a:spcPts val="0"/>
              </a:spcAft>
              <a:buFont typeface="Arial" charset="0"/>
              <a:buChar char="•"/>
              <a:defRPr/>
            </a:pPr>
            <a:r>
              <a:rPr lang="en-ZA" sz="2000" b="1" dirty="0">
                <a:solidFill>
                  <a:prstClr val="black"/>
                </a:solidFill>
                <a:latin typeface="Arial" charset="0"/>
              </a:rPr>
              <a:t>PEAST</a:t>
            </a:r>
          </a:p>
          <a:p>
            <a:pPr marL="742950" lvl="1" indent="-285750" eaLnBrk="1" fontAlgn="auto" hangingPunct="1">
              <a:spcBef>
                <a:spcPts val="0"/>
              </a:spcBef>
              <a:spcAft>
                <a:spcPts val="0"/>
              </a:spcAft>
              <a:buFont typeface="Arial" charset="0"/>
              <a:buChar char="•"/>
              <a:defRPr/>
            </a:pPr>
            <a:r>
              <a:rPr lang="en-ZA" sz="2000" dirty="0">
                <a:solidFill>
                  <a:prstClr val="black"/>
                </a:solidFill>
                <a:latin typeface="Arial" charset="0"/>
              </a:rPr>
              <a:t>A Paperless Estate Administration for Trusts (PEAST) has also been developed and has been successfully implemented in all 15 offices. This enables members of the public to register trusts quicker and more efficiently.  </a:t>
            </a:r>
          </a:p>
          <a:p>
            <a:pPr eaLnBrk="1" fontAlgn="auto" hangingPunct="1">
              <a:spcBef>
                <a:spcPts val="0"/>
              </a:spcBef>
              <a:spcAft>
                <a:spcPts val="0"/>
              </a:spcAft>
              <a:defRPr/>
            </a:pPr>
            <a:endParaRPr lang="en-ZA" sz="2000" b="1" dirty="0">
              <a:solidFill>
                <a:prstClr val="black"/>
              </a:solidFill>
              <a:latin typeface="Arial" charset="0"/>
            </a:endParaRPr>
          </a:p>
          <a:p>
            <a:pPr marL="285750" indent="-285750" eaLnBrk="1" fontAlgn="auto" hangingPunct="1">
              <a:spcBef>
                <a:spcPts val="0"/>
              </a:spcBef>
              <a:spcAft>
                <a:spcPts val="0"/>
              </a:spcAft>
              <a:buFont typeface="Arial" charset="0"/>
              <a:buChar char="•"/>
              <a:defRPr/>
            </a:pPr>
            <a:r>
              <a:rPr lang="en-ZA" sz="2000" b="1" dirty="0">
                <a:solidFill>
                  <a:prstClr val="black"/>
                </a:solidFill>
                <a:latin typeface="Arial" charset="0"/>
              </a:rPr>
              <a:t>Trust online</a:t>
            </a:r>
          </a:p>
          <a:p>
            <a:pPr marL="742950" lvl="1" indent="-285750" eaLnBrk="1" fontAlgn="auto" hangingPunct="1">
              <a:spcBef>
                <a:spcPts val="0"/>
              </a:spcBef>
              <a:spcAft>
                <a:spcPts val="0"/>
              </a:spcAft>
              <a:buFont typeface="Arial" charset="0"/>
              <a:buChar char="•"/>
              <a:defRPr/>
            </a:pPr>
            <a:r>
              <a:rPr lang="en-ZA" sz="2000" dirty="0">
                <a:solidFill>
                  <a:prstClr val="black"/>
                </a:solidFill>
                <a:latin typeface="Arial" charset="0"/>
              </a:rPr>
              <a:t>Masters are currently working on a Master’s Trusts Online project. </a:t>
            </a:r>
          </a:p>
          <a:p>
            <a:pPr lvl="1" eaLnBrk="1" fontAlgn="auto" hangingPunct="1">
              <a:spcBef>
                <a:spcPts val="0"/>
              </a:spcBef>
              <a:spcAft>
                <a:spcPts val="0"/>
              </a:spcAft>
              <a:defRPr/>
            </a:pPr>
            <a:endParaRPr lang="en-ZA" sz="2000" dirty="0">
              <a:solidFill>
                <a:prstClr val="black"/>
              </a:solidFill>
              <a:latin typeface="Arial" charset="0"/>
            </a:endParaRPr>
          </a:p>
          <a:p>
            <a:pPr eaLnBrk="1" fontAlgn="auto" hangingPunct="1">
              <a:spcBef>
                <a:spcPts val="0"/>
              </a:spcBef>
              <a:spcAft>
                <a:spcPts val="0"/>
              </a:spcAft>
              <a:defRPr/>
            </a:pPr>
            <a:r>
              <a:rPr lang="en-ZA" sz="2000" dirty="0">
                <a:solidFill>
                  <a:prstClr val="black"/>
                </a:solidFill>
                <a:latin typeface="Arial" charset="0"/>
              </a:rPr>
              <a:t>It is envisaged that Trust online services will be implemented in this financial year. This will streamline the Trust registration process and assist in curbing fraud as applicants will be able to lodge their applications online assisting with the workload of the Trust Sections as most information will be captured and scanned in by the applicants, freeing the Masters’ hands to apply their minds thoroughly to the lodged documents and other clients.</a:t>
            </a:r>
            <a:endParaRPr lang="en-US" sz="2000" dirty="0">
              <a:latin typeface="Times New Roman" panose="02020603050405020304" pitchFamily="18" charset="0"/>
              <a:cs typeface="Times New Roman" panose="02020603050405020304" pitchFamily="18" charset="0"/>
            </a:endParaRPr>
          </a:p>
        </p:txBody>
      </p:sp>
      <p:sp>
        <p:nvSpPr>
          <p:cNvPr id="50179" name="TextBox 2">
            <a:extLst>
              <a:ext uri="{FF2B5EF4-FFF2-40B4-BE49-F238E27FC236}">
                <a16:creationId xmlns:a16="http://schemas.microsoft.com/office/drawing/2014/main" id="{FF18F47E-4738-4052-BD6F-4128FDFCC657}"/>
              </a:ext>
            </a:extLst>
          </p:cNvPr>
          <p:cNvSpPr txBox="1">
            <a:spLocks noChangeArrowheads="1"/>
          </p:cNvSpPr>
          <p:nvPr/>
        </p:nvSpPr>
        <p:spPr bwMode="auto">
          <a:xfrm>
            <a:off x="728663" y="501650"/>
            <a:ext cx="7402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b="1">
                <a:latin typeface="Arial" panose="020B0604020202020204" pitchFamily="34" charset="0"/>
                <a:cs typeface="Arial" panose="020B0604020202020204" pitchFamily="34" charset="0"/>
              </a:rPr>
              <a:t>TRUST AUTOMATION</a:t>
            </a: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8663" y="1047750"/>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a:extLst>
              <a:ext uri="{FF2B5EF4-FFF2-40B4-BE49-F238E27FC236}">
                <a16:creationId xmlns:a16="http://schemas.microsoft.com/office/drawing/2014/main" id="{ACB81699-14BD-4E46-99D2-941ED870BC32}"/>
              </a:ext>
            </a:extLst>
          </p:cNvPr>
          <p:cNvSpPr txBox="1">
            <a:spLocks noChangeArrowheads="1"/>
          </p:cNvSpPr>
          <p:nvPr/>
        </p:nvSpPr>
        <p:spPr bwMode="auto">
          <a:xfrm>
            <a:off x="501650" y="1209675"/>
            <a:ext cx="8131175" cy="510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spcBef>
                <a:spcPct val="20000"/>
              </a:spcBef>
              <a:buFont typeface="Arial" panose="020B0604020202020204" pitchFamily="34" charset="0"/>
              <a:buChar char="•"/>
            </a:pPr>
            <a:r>
              <a:rPr lang="en-GB" altLang="en-US">
                <a:solidFill>
                  <a:srgbClr val="000000"/>
                </a:solidFill>
                <a:latin typeface="Arial" panose="020B0604020202020204" pitchFamily="34" charset="0"/>
                <a:cs typeface="Arial" panose="020B0604020202020204" pitchFamily="34" charset="0"/>
              </a:rPr>
              <a:t>The liquidation/insolvency process is started by:</a:t>
            </a:r>
            <a:endParaRPr lang="en-ZA" altLang="en-US">
              <a:solidFill>
                <a:srgbClr val="000000"/>
              </a:solidFill>
              <a:latin typeface="Arial" panose="020B0604020202020204" pitchFamily="34" charset="0"/>
              <a:cs typeface="Arial" panose="020B0604020202020204" pitchFamily="34" charset="0"/>
            </a:endParaRPr>
          </a:p>
          <a:p>
            <a:pPr lvl="1" eaLnBrk="1" hangingPunct="1">
              <a:lnSpc>
                <a:spcPct val="150000"/>
              </a:lnSpc>
              <a:spcBef>
                <a:spcPct val="20000"/>
              </a:spcBef>
              <a:buFont typeface="Arial" panose="020B0604020202020204" pitchFamily="34" charset="0"/>
              <a:buChar char="–"/>
            </a:pPr>
            <a:r>
              <a:rPr lang="en-GB" altLang="en-US">
                <a:solidFill>
                  <a:srgbClr val="000000"/>
                </a:solidFill>
                <a:latin typeface="Arial" panose="020B0604020202020204" pitchFamily="34" charset="0"/>
                <a:cs typeface="Arial" panose="020B0604020202020204" pitchFamily="34" charset="0"/>
              </a:rPr>
              <a:t>A natural person, trust or partnership; </a:t>
            </a:r>
          </a:p>
          <a:p>
            <a:pPr lvl="1" eaLnBrk="1" hangingPunct="1">
              <a:lnSpc>
                <a:spcPct val="150000"/>
              </a:lnSpc>
              <a:spcBef>
                <a:spcPct val="20000"/>
              </a:spcBef>
              <a:buFont typeface="Arial" panose="020B0604020202020204" pitchFamily="34" charset="0"/>
              <a:buChar char="–"/>
            </a:pPr>
            <a:r>
              <a:rPr lang="en-GB" altLang="en-US">
                <a:solidFill>
                  <a:srgbClr val="000000"/>
                </a:solidFill>
                <a:latin typeface="Arial" panose="020B0604020202020204" pitchFamily="34" charset="0"/>
                <a:cs typeface="Arial" panose="020B0604020202020204" pitchFamily="34" charset="0"/>
              </a:rPr>
              <a:t>A creditor of a natural person, trust or partnership;</a:t>
            </a:r>
            <a:endParaRPr lang="en-ZA" altLang="en-US">
              <a:solidFill>
                <a:srgbClr val="000000"/>
              </a:solidFill>
              <a:latin typeface="Arial" panose="020B0604020202020204" pitchFamily="34" charset="0"/>
              <a:cs typeface="Arial" panose="020B0604020202020204" pitchFamily="34" charset="0"/>
            </a:endParaRPr>
          </a:p>
          <a:p>
            <a:pPr lvl="1" eaLnBrk="1" hangingPunct="1">
              <a:lnSpc>
                <a:spcPct val="150000"/>
              </a:lnSpc>
              <a:spcBef>
                <a:spcPct val="20000"/>
              </a:spcBef>
              <a:buFont typeface="Arial" panose="020B0604020202020204" pitchFamily="34" charset="0"/>
              <a:buChar char="–"/>
            </a:pPr>
            <a:r>
              <a:rPr lang="en-GB" altLang="en-US">
                <a:solidFill>
                  <a:srgbClr val="000000"/>
                </a:solidFill>
                <a:latin typeface="Arial" panose="020B0604020202020204" pitchFamily="34" charset="0"/>
                <a:cs typeface="Arial" panose="020B0604020202020204" pitchFamily="34" charset="0"/>
              </a:rPr>
              <a:t>A creditor of a Company / Close Corporation; and</a:t>
            </a:r>
            <a:endParaRPr lang="en-ZA" altLang="en-US">
              <a:solidFill>
                <a:srgbClr val="000000"/>
              </a:solidFill>
              <a:latin typeface="Arial" panose="020B0604020202020204" pitchFamily="34" charset="0"/>
              <a:cs typeface="Arial" panose="020B0604020202020204" pitchFamily="34" charset="0"/>
            </a:endParaRPr>
          </a:p>
          <a:p>
            <a:pPr lvl="1" eaLnBrk="1" hangingPunct="1">
              <a:lnSpc>
                <a:spcPct val="150000"/>
              </a:lnSpc>
              <a:spcBef>
                <a:spcPct val="20000"/>
              </a:spcBef>
              <a:buFont typeface="Arial" panose="020B0604020202020204" pitchFamily="34" charset="0"/>
              <a:buChar char="–"/>
            </a:pPr>
            <a:r>
              <a:rPr lang="en-GB" altLang="en-US">
                <a:solidFill>
                  <a:srgbClr val="000000"/>
                </a:solidFill>
                <a:latin typeface="Arial" panose="020B0604020202020204" pitchFamily="34" charset="0"/>
                <a:cs typeface="Arial" panose="020B0604020202020204" pitchFamily="34" charset="0"/>
              </a:rPr>
              <a:t>The Company / Close Corporation themselves,</a:t>
            </a:r>
            <a:r>
              <a:rPr lang="en-ZA" altLang="en-US">
                <a:solidFill>
                  <a:srgbClr val="000000"/>
                </a:solidFill>
                <a:latin typeface="Arial" panose="020B0604020202020204" pitchFamily="34" charset="0"/>
                <a:cs typeface="Arial" panose="020B0604020202020204" pitchFamily="34" charset="0"/>
              </a:rPr>
              <a:t> </a:t>
            </a:r>
          </a:p>
          <a:p>
            <a:pPr eaLnBrk="1" hangingPunct="1">
              <a:lnSpc>
                <a:spcPct val="150000"/>
              </a:lnSpc>
              <a:spcBef>
                <a:spcPct val="20000"/>
              </a:spcBef>
              <a:buFont typeface="Arial" panose="020B0604020202020204" pitchFamily="34" charset="0"/>
              <a:buChar char="•"/>
            </a:pPr>
            <a:r>
              <a:rPr lang="en-GB" altLang="en-US">
                <a:solidFill>
                  <a:srgbClr val="000000"/>
                </a:solidFill>
                <a:latin typeface="Arial" panose="020B0604020202020204" pitchFamily="34" charset="0"/>
                <a:cs typeface="Arial" panose="020B0604020202020204" pitchFamily="34" charset="0"/>
              </a:rPr>
              <a:t>This application is also lodged with the Master in whose jurisdiction the insolvent / company</a:t>
            </a:r>
            <a:endParaRPr lang="en-ZA" altLang="en-US">
              <a:solidFill>
                <a:srgbClr val="000000"/>
              </a:solidFill>
              <a:latin typeface="Arial" panose="020B0604020202020204" pitchFamily="34" charset="0"/>
              <a:cs typeface="Arial" panose="020B0604020202020204" pitchFamily="34" charset="0"/>
            </a:endParaRPr>
          </a:p>
          <a:p>
            <a:pPr eaLnBrk="1" hangingPunct="1">
              <a:lnSpc>
                <a:spcPct val="150000"/>
              </a:lnSpc>
              <a:spcBef>
                <a:spcPct val="20000"/>
              </a:spcBef>
              <a:buFont typeface="Arial" panose="020B0604020202020204" pitchFamily="34" charset="0"/>
              <a:buChar char="•"/>
            </a:pPr>
            <a:r>
              <a:rPr lang="en-GB" altLang="en-US">
                <a:solidFill>
                  <a:srgbClr val="000000"/>
                </a:solidFill>
                <a:latin typeface="Arial" panose="020B0604020202020204" pitchFamily="34" charset="0"/>
                <a:cs typeface="Arial" panose="020B0604020202020204" pitchFamily="34" charset="0"/>
              </a:rPr>
              <a:t>The insolvent is then sequestrated by the Court </a:t>
            </a:r>
            <a:r>
              <a:rPr lang="en-GB" altLang="en-US" b="1">
                <a:solidFill>
                  <a:srgbClr val="000000"/>
                </a:solidFill>
                <a:latin typeface="Arial" panose="020B0604020202020204" pitchFamily="34" charset="0"/>
                <a:cs typeface="Arial" panose="020B0604020202020204" pitchFamily="34" charset="0"/>
              </a:rPr>
              <a:t>OR</a:t>
            </a:r>
            <a:r>
              <a:rPr lang="en-GB" altLang="en-US">
                <a:solidFill>
                  <a:srgbClr val="000000"/>
                </a:solidFill>
                <a:latin typeface="Arial" panose="020B0604020202020204" pitchFamily="34" charset="0"/>
                <a:cs typeface="Arial" panose="020B0604020202020204" pitchFamily="34" charset="0"/>
              </a:rPr>
              <a:t> the company is liquidated by the Court</a:t>
            </a:r>
          </a:p>
          <a:p>
            <a:pPr eaLnBrk="1" hangingPunct="1">
              <a:lnSpc>
                <a:spcPct val="150000"/>
              </a:lnSpc>
              <a:spcBef>
                <a:spcPct val="20000"/>
              </a:spcBef>
              <a:buFont typeface="Arial" panose="020B0604020202020204" pitchFamily="34" charset="0"/>
              <a:buChar char="•"/>
            </a:pPr>
            <a:r>
              <a:rPr lang="en-GB" altLang="en-US">
                <a:latin typeface="Arial" panose="020B0604020202020204" pitchFamily="34" charset="0"/>
                <a:cs typeface="Arial" panose="020B0604020202020204" pitchFamily="34" charset="0"/>
              </a:rPr>
              <a:t>Master appoints the Trustee / Liquidator</a:t>
            </a:r>
          </a:p>
          <a:p>
            <a:pPr eaLnBrk="1" hangingPunct="1">
              <a:lnSpc>
                <a:spcPct val="150000"/>
              </a:lnSpc>
              <a:spcBef>
                <a:spcPct val="20000"/>
              </a:spcBef>
              <a:buFont typeface="Arial" panose="020B0604020202020204" pitchFamily="34" charset="0"/>
              <a:buChar char="•"/>
            </a:pPr>
            <a:r>
              <a:rPr lang="en-GB" altLang="en-US">
                <a:latin typeface="Arial" panose="020B0604020202020204" pitchFamily="34" charset="0"/>
                <a:cs typeface="Arial" panose="020B0604020202020204" pitchFamily="34" charset="0"/>
              </a:rPr>
              <a:t>Master oversees administration process </a:t>
            </a:r>
            <a:endParaRPr lang="en-ZA" altLang="en-US">
              <a:latin typeface="Arial" panose="020B0604020202020204" pitchFamily="34" charset="0"/>
              <a:cs typeface="Arial" panose="020B0604020202020204" pitchFamily="34" charset="0"/>
            </a:endParaRPr>
          </a:p>
        </p:txBody>
      </p:sp>
      <p:sp>
        <p:nvSpPr>
          <p:cNvPr id="52227" name="TextBox 2">
            <a:extLst>
              <a:ext uri="{FF2B5EF4-FFF2-40B4-BE49-F238E27FC236}">
                <a16:creationId xmlns:a16="http://schemas.microsoft.com/office/drawing/2014/main" id="{3AD704CC-B89D-4D57-841C-E9BF7697404B}"/>
              </a:ext>
            </a:extLst>
          </p:cNvPr>
          <p:cNvSpPr txBox="1">
            <a:spLocks noChangeArrowheads="1"/>
          </p:cNvSpPr>
          <p:nvPr/>
        </p:nvSpPr>
        <p:spPr bwMode="auto">
          <a:xfrm>
            <a:off x="828675" y="522288"/>
            <a:ext cx="7400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b="1">
                <a:latin typeface="Arial" panose="020B0604020202020204" pitchFamily="34" charset="0"/>
                <a:cs typeface="Arial" panose="020B0604020202020204" pitchFamily="34" charset="0"/>
              </a:rPr>
              <a:t>INSOLVENCIES AND LIQUIDATIONS</a:t>
            </a:r>
            <a:endParaRPr lang="en-US" altLang="en-US" sz="240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828675" y="1096963"/>
            <a:ext cx="7599363"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501650" y="1209675"/>
            <a:ext cx="8131175" cy="2868613"/>
          </a:xfrm>
          <a:prstGeom prst="rect">
            <a:avLst/>
          </a:prstGeom>
          <a:noFill/>
        </p:spPr>
        <p:txBody>
          <a:bodyPr>
            <a:spAutoFit/>
          </a:bodyPr>
          <a:lstStyle/>
          <a:p>
            <a:pPr eaLnBrk="1" fontAlgn="auto" hangingPunct="1">
              <a:lnSpc>
                <a:spcPct val="150000"/>
              </a:lnSpc>
              <a:spcBef>
                <a:spcPct val="20000"/>
              </a:spcBef>
              <a:spcAft>
                <a:spcPts val="0"/>
              </a:spcAft>
              <a:defRPr/>
            </a:pPr>
            <a:r>
              <a:rPr lang="en-US" sz="2400" b="1" dirty="0">
                <a:solidFill>
                  <a:prstClr val="black"/>
                </a:solidFill>
                <a:latin typeface="Arial" panose="020B0604020202020204" pitchFamily="34" charset="0"/>
                <a:cs typeface="Arial" panose="020B0604020202020204" pitchFamily="34" charset="0"/>
              </a:rPr>
              <a:t>ICMS Insolvency </a:t>
            </a:r>
          </a:p>
          <a:p>
            <a:pPr marL="342900" indent="-342900" eaLnBrk="1" fontAlgn="auto" hangingPunct="1">
              <a:lnSpc>
                <a:spcPct val="150000"/>
              </a:lnSpc>
              <a:spcBef>
                <a:spcPct val="20000"/>
              </a:spcBef>
              <a:spcAft>
                <a:spcPts val="0"/>
              </a:spcAft>
              <a:buFont typeface="Arial" pitchFamily="34" charset="0"/>
              <a:buChar char="•"/>
              <a:defRPr/>
            </a:pPr>
            <a:r>
              <a:rPr lang="en-US" sz="2400" dirty="0">
                <a:solidFill>
                  <a:prstClr val="black"/>
                </a:solidFill>
                <a:latin typeface="Arial" panose="020B0604020202020204" pitchFamily="34" charset="0"/>
                <a:cs typeface="Arial" panose="020B0604020202020204" pitchFamily="34" charset="0"/>
              </a:rPr>
              <a:t>has been implemented during the 2019/20 financial year. This development follows the PEAS and PEAST developments of previous years and allows for Insolvency matters to be done on the system.</a:t>
            </a:r>
          </a:p>
        </p:txBody>
      </p:sp>
      <p:sp>
        <p:nvSpPr>
          <p:cNvPr id="54275" name="TextBox 2">
            <a:extLst>
              <a:ext uri="{FF2B5EF4-FFF2-40B4-BE49-F238E27FC236}">
                <a16:creationId xmlns:a16="http://schemas.microsoft.com/office/drawing/2014/main" id="{5E9003C2-66F7-4A7F-A0A6-B2790042BED1}"/>
              </a:ext>
            </a:extLst>
          </p:cNvPr>
          <p:cNvSpPr txBox="1">
            <a:spLocks noChangeArrowheads="1"/>
          </p:cNvSpPr>
          <p:nvPr/>
        </p:nvSpPr>
        <p:spPr bwMode="auto">
          <a:xfrm>
            <a:off x="828675" y="522288"/>
            <a:ext cx="7400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b="1">
                <a:latin typeface="Arial" panose="020B0604020202020204" pitchFamily="34" charset="0"/>
                <a:cs typeface="Arial" panose="020B0604020202020204" pitchFamily="34" charset="0"/>
              </a:rPr>
              <a:t>INSOLVENCY AND LIQUIDATION AUTOMATION</a:t>
            </a:r>
            <a:endParaRPr lang="en-US" altLang="en-US" sz="240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828675" y="1096963"/>
            <a:ext cx="7599363"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403225" y="1203325"/>
            <a:ext cx="8199438" cy="5872163"/>
          </a:xfrm>
          <a:prstGeom prst="rect">
            <a:avLst/>
          </a:prstGeom>
          <a:noFill/>
        </p:spPr>
        <p:txBody>
          <a:bodyPr>
            <a:spAutoFit/>
          </a:bodyPr>
          <a:lstStyle/>
          <a:p>
            <a:pPr marL="342900" indent="-342900" eaLnBrk="1" fontAlgn="auto" hangingPunct="1">
              <a:spcBef>
                <a:spcPct val="20000"/>
              </a:spcBef>
              <a:spcAft>
                <a:spcPts val="0"/>
              </a:spcAft>
              <a:buFont typeface="Arial" panose="020B0604020202020204" pitchFamily="34" charset="0"/>
              <a:buChar char="•"/>
              <a:defRPr/>
            </a:pPr>
            <a:r>
              <a:rPr lang="en-ZA" sz="2400" dirty="0">
                <a:solidFill>
                  <a:prstClr val="black"/>
                </a:solidFill>
                <a:latin typeface="Arial" panose="020B0604020202020204" pitchFamily="34" charset="0"/>
                <a:cs typeface="Arial" panose="020B0604020202020204" pitchFamily="34" charset="0"/>
              </a:rPr>
              <a:t>The Guardian's Fund is a statutory Trust established in terms of Chapter V of the Administration of Estates Act, 1965 (Act 66 of 1965), (hereafter the Act). </a:t>
            </a:r>
          </a:p>
          <a:p>
            <a:pPr marL="342900" indent="-342900" eaLnBrk="1" fontAlgn="auto" hangingPunct="1">
              <a:spcBef>
                <a:spcPct val="20000"/>
              </a:spcBef>
              <a:spcAft>
                <a:spcPts val="0"/>
              </a:spcAft>
              <a:buFont typeface="Arial" panose="020B0604020202020204" pitchFamily="34" charset="0"/>
              <a:buChar char="•"/>
              <a:defRPr/>
            </a:pPr>
            <a:r>
              <a:rPr lang="en-ZA" sz="2400" dirty="0">
                <a:solidFill>
                  <a:prstClr val="black"/>
                </a:solidFill>
                <a:latin typeface="Arial" panose="020B0604020202020204" pitchFamily="34" charset="0"/>
                <a:cs typeface="Arial" panose="020B0604020202020204" pitchFamily="34" charset="0"/>
              </a:rPr>
              <a:t>There are 6 separate funds for different areas, namely </a:t>
            </a:r>
          </a:p>
          <a:p>
            <a:pPr marL="914400" lvl="1" indent="-457200" eaLnBrk="1" fontAlgn="auto" hangingPunct="1">
              <a:spcBef>
                <a:spcPct val="20000"/>
              </a:spcBef>
              <a:spcAft>
                <a:spcPts val="0"/>
              </a:spcAft>
              <a:buFont typeface="+mj-lt"/>
              <a:buAutoNum type="alphaLcParenR"/>
              <a:defRPr/>
            </a:pPr>
            <a:r>
              <a:rPr lang="en-ZA" sz="2400" dirty="0">
                <a:solidFill>
                  <a:prstClr val="black"/>
                </a:solidFill>
                <a:latin typeface="Arial" panose="020B0604020202020204" pitchFamily="34" charset="0"/>
                <a:cs typeface="Arial" panose="020B0604020202020204" pitchFamily="34" charset="0"/>
              </a:rPr>
              <a:t>Bloemfontein;</a:t>
            </a:r>
          </a:p>
          <a:p>
            <a:pPr marL="914400" lvl="1" indent="-457200" eaLnBrk="1" fontAlgn="auto" hangingPunct="1">
              <a:spcBef>
                <a:spcPct val="20000"/>
              </a:spcBef>
              <a:spcAft>
                <a:spcPts val="0"/>
              </a:spcAft>
              <a:buFont typeface="+mj-lt"/>
              <a:buAutoNum type="alphaLcParenR"/>
              <a:defRPr/>
            </a:pPr>
            <a:r>
              <a:rPr lang="en-ZA" sz="2400" dirty="0">
                <a:solidFill>
                  <a:prstClr val="black"/>
                </a:solidFill>
                <a:latin typeface="Arial" panose="020B0604020202020204" pitchFamily="34" charset="0"/>
                <a:cs typeface="Arial" panose="020B0604020202020204" pitchFamily="34" charset="0"/>
              </a:rPr>
              <a:t>Kimberly; </a:t>
            </a:r>
          </a:p>
          <a:p>
            <a:pPr marL="914400" lvl="1" indent="-457200" eaLnBrk="1" fontAlgn="auto" hangingPunct="1">
              <a:spcBef>
                <a:spcPct val="20000"/>
              </a:spcBef>
              <a:spcAft>
                <a:spcPts val="0"/>
              </a:spcAft>
              <a:buFont typeface="+mj-lt"/>
              <a:buAutoNum type="alphaLcParenR"/>
              <a:defRPr/>
            </a:pPr>
            <a:r>
              <a:rPr lang="en-ZA" sz="2400" dirty="0">
                <a:solidFill>
                  <a:prstClr val="black"/>
                </a:solidFill>
                <a:latin typeface="Arial" panose="020B0604020202020204" pitchFamily="34" charset="0"/>
                <a:cs typeface="Arial" panose="020B0604020202020204" pitchFamily="34" charset="0"/>
              </a:rPr>
              <a:t>Pietermaritzburg;</a:t>
            </a:r>
          </a:p>
          <a:p>
            <a:pPr marL="914400" lvl="1" indent="-457200" eaLnBrk="1" fontAlgn="auto" hangingPunct="1">
              <a:spcBef>
                <a:spcPct val="20000"/>
              </a:spcBef>
              <a:spcAft>
                <a:spcPts val="0"/>
              </a:spcAft>
              <a:buFont typeface="+mj-lt"/>
              <a:buAutoNum type="alphaLcParenR"/>
              <a:defRPr/>
            </a:pPr>
            <a:r>
              <a:rPr lang="en-ZA" sz="2400" dirty="0">
                <a:solidFill>
                  <a:prstClr val="black"/>
                </a:solidFill>
                <a:latin typeface="Arial" panose="020B0604020202020204" pitchFamily="34" charset="0"/>
                <a:cs typeface="Arial" panose="020B0604020202020204" pitchFamily="34" charset="0"/>
              </a:rPr>
              <a:t>Cape Town; </a:t>
            </a:r>
          </a:p>
          <a:p>
            <a:pPr marL="914400" lvl="1" indent="-457200" eaLnBrk="1" fontAlgn="auto" hangingPunct="1">
              <a:spcBef>
                <a:spcPct val="20000"/>
              </a:spcBef>
              <a:spcAft>
                <a:spcPts val="0"/>
              </a:spcAft>
              <a:buFont typeface="+mj-lt"/>
              <a:buAutoNum type="alphaLcParenR"/>
              <a:defRPr/>
            </a:pPr>
            <a:r>
              <a:rPr lang="en-ZA" sz="2400" dirty="0" err="1">
                <a:solidFill>
                  <a:prstClr val="black"/>
                </a:solidFill>
                <a:latin typeface="Arial" panose="020B0604020202020204" pitchFamily="34" charset="0"/>
                <a:cs typeface="Arial" panose="020B0604020202020204" pitchFamily="34" charset="0"/>
              </a:rPr>
              <a:t>Grahamstown</a:t>
            </a:r>
            <a:r>
              <a:rPr lang="en-ZA" sz="2400" dirty="0">
                <a:solidFill>
                  <a:prstClr val="black"/>
                </a:solidFill>
                <a:latin typeface="Arial" panose="020B0604020202020204" pitchFamily="34" charset="0"/>
                <a:cs typeface="Arial" panose="020B0604020202020204" pitchFamily="34" charset="0"/>
              </a:rPr>
              <a:t> (</a:t>
            </a:r>
            <a:r>
              <a:rPr lang="en-ZA" sz="2400" i="1" dirty="0">
                <a:solidFill>
                  <a:prstClr val="black"/>
                </a:solidFill>
                <a:latin typeface="Arial" panose="020B0604020202020204" pitchFamily="34" charset="0"/>
                <a:cs typeface="Arial" panose="020B0604020202020204" pitchFamily="34" charset="0"/>
              </a:rPr>
              <a:t>also responsible for </a:t>
            </a:r>
            <a:r>
              <a:rPr lang="en-ZA" sz="2400" i="1" dirty="0" err="1">
                <a:solidFill>
                  <a:prstClr val="black"/>
                </a:solidFill>
                <a:latin typeface="Arial" panose="020B0604020202020204" pitchFamily="34" charset="0"/>
                <a:cs typeface="Arial" panose="020B0604020202020204" pitchFamily="34" charset="0"/>
              </a:rPr>
              <a:t>Bisho</a:t>
            </a:r>
            <a:r>
              <a:rPr lang="en-ZA" sz="2400" i="1" dirty="0">
                <a:solidFill>
                  <a:prstClr val="black"/>
                </a:solidFill>
                <a:latin typeface="Arial" panose="020B0604020202020204" pitchFamily="34" charset="0"/>
                <a:cs typeface="Arial" panose="020B0604020202020204" pitchFamily="34" charset="0"/>
              </a:rPr>
              <a:t> and Umtata</a:t>
            </a:r>
            <a:r>
              <a:rPr lang="en-ZA" sz="2400" dirty="0">
                <a:solidFill>
                  <a:prstClr val="black"/>
                </a:solidFill>
                <a:latin typeface="Arial" panose="020B0604020202020204" pitchFamily="34" charset="0"/>
                <a:cs typeface="Arial" panose="020B0604020202020204" pitchFamily="34" charset="0"/>
              </a:rPr>
              <a:t>); and </a:t>
            </a:r>
          </a:p>
          <a:p>
            <a:pPr marL="914400" lvl="1" indent="-457200" eaLnBrk="1" fontAlgn="auto" hangingPunct="1">
              <a:spcBef>
                <a:spcPct val="20000"/>
              </a:spcBef>
              <a:spcAft>
                <a:spcPts val="0"/>
              </a:spcAft>
              <a:buFont typeface="+mj-lt"/>
              <a:buAutoNum type="alphaLcParenR"/>
              <a:defRPr/>
            </a:pPr>
            <a:r>
              <a:rPr lang="en-ZA" sz="2400" dirty="0">
                <a:solidFill>
                  <a:prstClr val="black"/>
                </a:solidFill>
                <a:latin typeface="Arial" panose="020B0604020202020204" pitchFamily="34" charset="0"/>
                <a:cs typeface="Arial" panose="020B0604020202020204" pitchFamily="34" charset="0"/>
              </a:rPr>
              <a:t>Pretoria (</a:t>
            </a:r>
            <a:r>
              <a:rPr lang="en-ZA" sz="2400" i="1" dirty="0">
                <a:solidFill>
                  <a:prstClr val="black"/>
                </a:solidFill>
                <a:latin typeface="Arial" panose="020B0604020202020204" pitchFamily="34" charset="0"/>
                <a:cs typeface="Arial" panose="020B0604020202020204" pitchFamily="34" charset="0"/>
              </a:rPr>
              <a:t>also responsible for Thohoyandou and Mm</a:t>
            </a:r>
            <a:r>
              <a:rPr lang="en-ZA" sz="2400" dirty="0">
                <a:solidFill>
                  <a:prstClr val="black"/>
                </a:solidFill>
                <a:latin typeface="Arial" panose="020B0604020202020204" pitchFamily="34" charset="0"/>
                <a:cs typeface="Arial" panose="020B0604020202020204" pitchFamily="34" charset="0"/>
              </a:rPr>
              <a:t>abatho).</a:t>
            </a:r>
          </a:p>
          <a:p>
            <a:pPr eaLnBrk="1" fontAlgn="auto" hangingPunct="1">
              <a:spcBef>
                <a:spcPts val="0"/>
              </a:spcBef>
              <a:spcAft>
                <a:spcPts val="0"/>
              </a:spcAft>
              <a:defRPr/>
            </a:pPr>
            <a:endParaRPr lang="en-US" dirty="0">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endParaRPr lang="en-US" dirty="0">
              <a:latin typeface="Times New Roman" panose="02020603050405020304" pitchFamily="18" charset="0"/>
              <a:cs typeface="Times New Roman" panose="02020603050405020304" pitchFamily="18" charset="0"/>
            </a:endParaRPr>
          </a:p>
          <a:p>
            <a:pPr marL="285750" indent="-285750" eaLnBrk="1" fontAlgn="auto" hangingPunct="1">
              <a:spcBef>
                <a:spcPts val="0"/>
              </a:spcBef>
              <a:spcAft>
                <a:spcPts val="0"/>
              </a:spcAft>
              <a:buFont typeface="Arial" panose="020B0604020202020204" pitchFamily="34" charset="0"/>
              <a:buChar char="•"/>
              <a:tabLst>
                <a:tab pos="3414713" algn="l"/>
                <a:tab pos="6570663" algn="l"/>
              </a:tabLst>
              <a:defRPr/>
            </a:pPr>
            <a:endParaRPr lang="en-US" dirty="0">
              <a:latin typeface="Times New Roman" panose="02020603050405020304" pitchFamily="18" charset="0"/>
              <a:cs typeface="Times New Roman" panose="02020603050405020304" pitchFamily="18" charset="0"/>
            </a:endParaRPr>
          </a:p>
        </p:txBody>
      </p:sp>
      <p:sp>
        <p:nvSpPr>
          <p:cNvPr id="56323" name="TextBox 2">
            <a:extLst>
              <a:ext uri="{FF2B5EF4-FFF2-40B4-BE49-F238E27FC236}">
                <a16:creationId xmlns:a16="http://schemas.microsoft.com/office/drawing/2014/main" id="{BB74670C-3017-47C7-8F85-A97862D7903C}"/>
              </a:ext>
            </a:extLst>
          </p:cNvPr>
          <p:cNvSpPr txBox="1">
            <a:spLocks noChangeArrowheads="1"/>
          </p:cNvSpPr>
          <p:nvPr/>
        </p:nvSpPr>
        <p:spPr bwMode="auto">
          <a:xfrm>
            <a:off x="828675" y="579438"/>
            <a:ext cx="7400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b="1">
                <a:latin typeface="Arial" panose="020B0604020202020204" pitchFamily="34" charset="0"/>
                <a:cs typeface="Arial" panose="020B0604020202020204" pitchFamily="34" charset="0"/>
              </a:rPr>
              <a:t>GUARDIAN’S FUND</a:t>
            </a: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8663" y="1046163"/>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403225" y="1052513"/>
            <a:ext cx="8426450" cy="5373687"/>
          </a:xfrm>
          <a:prstGeom prst="rect">
            <a:avLst/>
          </a:prstGeom>
          <a:noFill/>
        </p:spPr>
        <p:txBody>
          <a:bodyPr>
            <a:spAutoFit/>
          </a:bodyPr>
          <a:lstStyle/>
          <a:p>
            <a:pPr algn="ctr" eaLnBrk="1" fontAlgn="auto" hangingPunct="1">
              <a:spcBef>
                <a:spcPct val="20000"/>
              </a:spcBef>
              <a:spcAft>
                <a:spcPts val="0"/>
              </a:spcAft>
              <a:defRPr/>
            </a:pPr>
            <a:r>
              <a:rPr lang="en-ZA" sz="3000" u="sng" dirty="0">
                <a:solidFill>
                  <a:prstClr val="black"/>
                </a:solidFill>
                <a:latin typeface="Arial" panose="020B0604020202020204" pitchFamily="34" charset="0"/>
                <a:cs typeface="Arial" panose="020B0604020202020204" pitchFamily="34" charset="0"/>
              </a:rPr>
              <a:t>PURPOSE OF GUARDIAN’S FUND</a:t>
            </a:r>
            <a:endParaRPr lang="en-ZA" sz="3000" dirty="0">
              <a:solidFill>
                <a:prstClr val="black"/>
              </a:solidFill>
              <a:latin typeface="Arial" panose="020B0604020202020204" pitchFamily="34" charset="0"/>
              <a:cs typeface="Arial" panose="020B0604020202020204" pitchFamily="34" charset="0"/>
            </a:endParaRPr>
          </a:p>
          <a:p>
            <a:pPr eaLnBrk="1" fontAlgn="auto" hangingPunct="1">
              <a:spcBef>
                <a:spcPct val="20000"/>
              </a:spcBef>
              <a:spcAft>
                <a:spcPts val="0"/>
              </a:spcAft>
              <a:defRPr/>
            </a:pPr>
            <a:r>
              <a:rPr lang="en-US" sz="2400" i="1" dirty="0">
                <a:solidFill>
                  <a:prstClr val="black"/>
                </a:solidFill>
                <a:latin typeface="Arial" panose="020B0604020202020204" pitchFamily="34" charset="0"/>
                <a:cs typeface="Arial" panose="020B0604020202020204" pitchFamily="34" charset="0"/>
              </a:rPr>
              <a:t>The purpose of the Guardians Fund is to protect the funds of minors; persons lacking legal competence and capacity, known or unknown, absent and untraceable heirs, out of deceased estates</a:t>
            </a:r>
            <a:r>
              <a:rPr lang="en-ZA" sz="2400" dirty="0">
                <a:solidFill>
                  <a:prstClr val="black"/>
                </a:solidFill>
                <a:latin typeface="Arial" panose="020B0604020202020204" pitchFamily="34" charset="0"/>
                <a:cs typeface="Arial" panose="020B0604020202020204" pitchFamily="34" charset="0"/>
              </a:rPr>
              <a:t>.</a:t>
            </a:r>
          </a:p>
          <a:p>
            <a:pPr marL="342900" indent="-342900" eaLnBrk="1" fontAlgn="auto" hangingPunct="1">
              <a:spcBef>
                <a:spcPct val="20000"/>
              </a:spcBef>
              <a:spcAft>
                <a:spcPts val="0"/>
              </a:spcAft>
              <a:buFont typeface="Arial" pitchFamily="34" charset="0"/>
              <a:buChar char="•"/>
              <a:defRPr/>
            </a:pPr>
            <a:r>
              <a:rPr lang="en-US" dirty="0">
                <a:solidFill>
                  <a:prstClr val="black"/>
                </a:solidFill>
                <a:latin typeface="Arial" panose="020B0604020202020204" pitchFamily="34" charset="0"/>
                <a:cs typeface="Arial" panose="020B0604020202020204" pitchFamily="34" charset="0"/>
              </a:rPr>
              <a:t>The Guardian’s Fund administers money that has been received lawfully from sources such as National Treasury, Attorney Firms and Bank institutions. Cards are opened on the system for each</a:t>
            </a:r>
            <a:r>
              <a:rPr lang="en-ZA"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and every beneficiary so that beneficiaries and guardians can</a:t>
            </a:r>
            <a:r>
              <a:rPr lang="en-ZA"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claim the money without any hindrance.</a:t>
            </a:r>
            <a:endParaRPr lang="en-ZA" dirty="0">
              <a:solidFill>
                <a:prstClr val="black"/>
              </a:solidFill>
              <a:latin typeface="Arial" panose="020B0604020202020204" pitchFamily="34" charset="0"/>
              <a:cs typeface="Arial" panose="020B0604020202020204" pitchFamily="34" charset="0"/>
            </a:endParaRPr>
          </a:p>
          <a:p>
            <a:pPr marL="342900" indent="-342900" eaLnBrk="1" fontAlgn="auto" hangingPunct="1">
              <a:spcBef>
                <a:spcPct val="20000"/>
              </a:spcBef>
              <a:spcAft>
                <a:spcPts val="0"/>
              </a:spcAft>
              <a:buFont typeface="Arial" pitchFamily="34" charset="0"/>
              <a:buChar char="•"/>
              <a:defRPr/>
            </a:pPr>
            <a:r>
              <a:rPr lang="en-ZA" dirty="0">
                <a:solidFill>
                  <a:prstClr val="black"/>
                </a:solidFill>
                <a:latin typeface="Arial" panose="020B0604020202020204" pitchFamily="34" charset="0"/>
                <a:cs typeface="Arial" panose="020B0604020202020204" pitchFamily="34" charset="0"/>
              </a:rPr>
              <a:t>T</a:t>
            </a:r>
            <a:r>
              <a:rPr lang="en-US" dirty="0">
                <a:solidFill>
                  <a:prstClr val="black"/>
                </a:solidFill>
                <a:latin typeface="Arial" panose="020B0604020202020204" pitchFamily="34" charset="0"/>
                <a:cs typeface="Arial" panose="020B0604020202020204" pitchFamily="34" charset="0"/>
              </a:rPr>
              <a:t>he Guardian’s Fund is the custodian of funds, ensuring that qualifying beneficiaries receive what is due to them with the interest generated.</a:t>
            </a:r>
          </a:p>
          <a:p>
            <a:pPr marL="342900" indent="-342900" eaLnBrk="1" fontAlgn="auto" hangingPunct="1">
              <a:spcBef>
                <a:spcPct val="20000"/>
              </a:spcBef>
              <a:spcAft>
                <a:spcPts val="0"/>
              </a:spcAft>
              <a:buFont typeface="Arial" pitchFamily="34" charset="0"/>
              <a:buChar char="•"/>
              <a:defRPr/>
            </a:pPr>
            <a:r>
              <a:rPr lang="en-US" dirty="0">
                <a:solidFill>
                  <a:prstClr val="black"/>
                </a:solidFill>
                <a:latin typeface="Arial" panose="020B0604020202020204" pitchFamily="34" charset="0"/>
                <a:cs typeface="Arial" panose="020B0604020202020204" pitchFamily="34" charset="0"/>
              </a:rPr>
              <a:t>Money which remained unclaimed in the Guardian's Fund for a period of 30 years as from the date, upon which the person became entitled to claim the money, is forfeited to the state.</a:t>
            </a:r>
            <a:endParaRPr lang="en-ZA" dirty="0">
              <a:solidFill>
                <a:prstClr val="black"/>
              </a:solidFill>
              <a:latin typeface="Arial" panose="020B0604020202020204" pitchFamily="34" charset="0"/>
              <a:cs typeface="Arial" panose="020B0604020202020204" pitchFamily="34" charset="0"/>
            </a:endParaRPr>
          </a:p>
          <a:p>
            <a:pPr marL="342900" indent="-342900" eaLnBrk="1" fontAlgn="auto" hangingPunct="1">
              <a:spcBef>
                <a:spcPct val="20000"/>
              </a:spcBef>
              <a:spcAft>
                <a:spcPts val="0"/>
              </a:spcAft>
              <a:buFont typeface="Arial" pitchFamily="34" charset="0"/>
              <a:buChar char="•"/>
              <a:defRPr/>
            </a:pPr>
            <a:r>
              <a:rPr lang="en-US" dirty="0">
                <a:solidFill>
                  <a:srgbClr val="FF0000"/>
                </a:solidFill>
                <a:latin typeface="Arial" panose="020B0604020202020204" pitchFamily="34" charset="0"/>
                <a:cs typeface="Arial" panose="020B0604020202020204" pitchFamily="34" charset="0"/>
              </a:rPr>
              <a:t>The Master administers all the funds in the Guardian's Fund free of charge and no administration cost paid by account holders (beneficiaries).</a:t>
            </a:r>
            <a:endParaRPr lang="en-ZA" dirty="0">
              <a:solidFill>
                <a:srgbClr val="FF0000"/>
              </a:solidFill>
              <a:latin typeface="Arial" panose="020B0604020202020204" pitchFamily="34" charset="0"/>
              <a:cs typeface="Arial" panose="020B0604020202020204" pitchFamily="34" charset="0"/>
            </a:endParaRPr>
          </a:p>
        </p:txBody>
      </p:sp>
      <p:sp>
        <p:nvSpPr>
          <p:cNvPr id="58371" name="TextBox 2">
            <a:extLst>
              <a:ext uri="{FF2B5EF4-FFF2-40B4-BE49-F238E27FC236}">
                <a16:creationId xmlns:a16="http://schemas.microsoft.com/office/drawing/2014/main" id="{FDAF7354-8AAE-4FE7-AE9F-B5A53CA5F816}"/>
              </a:ext>
            </a:extLst>
          </p:cNvPr>
          <p:cNvSpPr txBox="1">
            <a:spLocks noChangeArrowheads="1"/>
          </p:cNvSpPr>
          <p:nvPr/>
        </p:nvSpPr>
        <p:spPr bwMode="auto">
          <a:xfrm>
            <a:off x="828675" y="450850"/>
            <a:ext cx="7400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b="1">
                <a:latin typeface="Arial" panose="020B0604020202020204" pitchFamily="34" charset="0"/>
                <a:cs typeface="Arial" panose="020B0604020202020204" pitchFamily="34" charset="0"/>
              </a:rPr>
              <a:t>GUARDIAN’S FUND….Continues</a:t>
            </a: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8663" y="946150"/>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492125" y="1130300"/>
            <a:ext cx="8189913" cy="5064125"/>
          </a:xfrm>
          <a:prstGeom prst="rect">
            <a:avLst/>
          </a:prstGeom>
          <a:noFill/>
        </p:spPr>
        <p:txBody>
          <a:bodyPr>
            <a:spAutoFit/>
          </a:bodyPr>
          <a:lstStyle/>
          <a:p>
            <a:pPr marL="342900" indent="-342900" eaLnBrk="1" fontAlgn="auto" hangingPunct="1">
              <a:spcBef>
                <a:spcPts val="0"/>
              </a:spcBef>
              <a:spcAft>
                <a:spcPts val="0"/>
              </a:spcAft>
              <a:buFontTx/>
              <a:buAutoNum type="arabicPeriod"/>
              <a:defRPr/>
            </a:pPr>
            <a:r>
              <a:rPr lang="en-ZA" sz="1900" dirty="0">
                <a:latin typeface="Arial" panose="020B0604020202020204" pitchFamily="34" charset="0"/>
                <a:cs typeface="Arial" panose="020B0604020202020204" pitchFamily="34" charset="0"/>
              </a:rPr>
              <a:t>Mandate of the Master</a:t>
            </a:r>
          </a:p>
          <a:p>
            <a:pPr marL="857250" lvl="1" indent="-400050" eaLnBrk="1" fontAlgn="auto" hangingPunct="1">
              <a:spcBef>
                <a:spcPts val="0"/>
              </a:spcBef>
              <a:spcAft>
                <a:spcPts val="0"/>
              </a:spcAft>
              <a:buFont typeface="+mj-lt"/>
              <a:buAutoNum type="romanLcPeriod"/>
              <a:defRPr/>
            </a:pPr>
            <a:r>
              <a:rPr lang="en-ZA" sz="1900" dirty="0">
                <a:latin typeface="Arial" panose="020B0604020202020204" pitchFamily="34" charset="0"/>
                <a:cs typeface="Arial" panose="020B0604020202020204" pitchFamily="34" charset="0"/>
              </a:rPr>
              <a:t>Master’s footprint</a:t>
            </a:r>
          </a:p>
          <a:p>
            <a:pPr marL="857250" lvl="1" indent="-400050" eaLnBrk="1" fontAlgn="auto" hangingPunct="1">
              <a:spcBef>
                <a:spcPts val="0"/>
              </a:spcBef>
              <a:spcAft>
                <a:spcPts val="0"/>
              </a:spcAft>
              <a:buFont typeface="+mj-lt"/>
              <a:buAutoNum type="romanLcPeriod"/>
              <a:defRPr/>
            </a:pPr>
            <a:r>
              <a:rPr lang="en-ZA" sz="1900" dirty="0">
                <a:latin typeface="Arial" panose="020B0604020202020204" pitchFamily="34" charset="0"/>
                <a:cs typeface="Arial" panose="020B0604020202020204" pitchFamily="34" charset="0"/>
              </a:rPr>
              <a:t>Staff compliment</a:t>
            </a:r>
          </a:p>
          <a:p>
            <a:pPr marL="857250" lvl="1" indent="-400050" eaLnBrk="1" fontAlgn="auto" hangingPunct="1">
              <a:spcBef>
                <a:spcPts val="0"/>
              </a:spcBef>
              <a:spcAft>
                <a:spcPts val="0"/>
              </a:spcAft>
              <a:buFont typeface="+mj-lt"/>
              <a:buAutoNum type="romanLcPeriod"/>
              <a:defRPr/>
            </a:pPr>
            <a:r>
              <a:rPr lang="en-ZA" sz="1900" dirty="0">
                <a:latin typeface="Arial" panose="020B0604020202020204" pitchFamily="34" charset="0"/>
                <a:cs typeface="Arial" panose="020B0604020202020204" pitchFamily="34" charset="0"/>
              </a:rPr>
              <a:t>Applicable legislation</a:t>
            </a:r>
          </a:p>
          <a:p>
            <a:pPr marL="400050" indent="-400050" eaLnBrk="1" fontAlgn="auto" hangingPunct="1">
              <a:spcBef>
                <a:spcPts val="0"/>
              </a:spcBef>
              <a:spcAft>
                <a:spcPts val="0"/>
              </a:spcAft>
              <a:buFont typeface="+mj-lt"/>
              <a:buAutoNum type="arabicPeriod"/>
              <a:defRPr/>
            </a:pPr>
            <a:r>
              <a:rPr lang="en-ZA" sz="1900" dirty="0">
                <a:latin typeface="Arial" panose="020B0604020202020204" pitchFamily="34" charset="0"/>
                <a:cs typeface="Arial" panose="020B0604020202020204" pitchFamily="34" charset="0"/>
              </a:rPr>
              <a:t>Sections within the Master’s Office</a:t>
            </a:r>
          </a:p>
          <a:p>
            <a:pPr marL="857250" lvl="1" indent="-400050" eaLnBrk="1" fontAlgn="auto" hangingPunct="1">
              <a:spcBef>
                <a:spcPts val="0"/>
              </a:spcBef>
              <a:spcAft>
                <a:spcPts val="0"/>
              </a:spcAft>
              <a:buFont typeface="+mj-lt"/>
              <a:buAutoNum type="romanLcPeriod"/>
              <a:defRPr/>
            </a:pPr>
            <a:r>
              <a:rPr lang="en-ZA" sz="1900" dirty="0">
                <a:latin typeface="Arial" panose="020B0604020202020204" pitchFamily="34" charset="0"/>
                <a:cs typeface="Arial" panose="020B0604020202020204" pitchFamily="34" charset="0"/>
              </a:rPr>
              <a:t>Deceased Estates: Deceased automation</a:t>
            </a:r>
          </a:p>
          <a:p>
            <a:pPr marL="857250" lvl="1" indent="-400050" eaLnBrk="1" fontAlgn="auto" hangingPunct="1">
              <a:spcBef>
                <a:spcPts val="0"/>
              </a:spcBef>
              <a:spcAft>
                <a:spcPts val="0"/>
              </a:spcAft>
              <a:buFont typeface="+mj-lt"/>
              <a:buAutoNum type="romanLcPeriod"/>
              <a:defRPr/>
            </a:pPr>
            <a:r>
              <a:rPr lang="en-ZA" sz="1900" dirty="0">
                <a:latin typeface="Arial" panose="020B0604020202020204" pitchFamily="34" charset="0"/>
                <a:cs typeface="Arial" panose="020B0604020202020204" pitchFamily="34" charset="0"/>
              </a:rPr>
              <a:t>Trusts: Trust automation</a:t>
            </a:r>
          </a:p>
          <a:p>
            <a:pPr marL="857250" lvl="1" indent="-400050" eaLnBrk="1" fontAlgn="auto" hangingPunct="1">
              <a:spcBef>
                <a:spcPts val="0"/>
              </a:spcBef>
              <a:spcAft>
                <a:spcPts val="0"/>
              </a:spcAft>
              <a:buFont typeface="+mj-lt"/>
              <a:buAutoNum type="romanLcPeriod"/>
              <a:defRPr/>
            </a:pPr>
            <a:r>
              <a:rPr lang="en-ZA" sz="1900" dirty="0">
                <a:latin typeface="Arial" panose="020B0604020202020204" pitchFamily="34" charset="0"/>
                <a:cs typeface="Arial" panose="020B0604020202020204" pitchFamily="34" charset="0"/>
              </a:rPr>
              <a:t>Insolvencies &amp; Liquidation: Insolvency &amp; Liquidation automation</a:t>
            </a:r>
          </a:p>
          <a:p>
            <a:pPr marL="857250" lvl="1" indent="-400050" eaLnBrk="1" fontAlgn="auto" hangingPunct="1">
              <a:spcBef>
                <a:spcPts val="0"/>
              </a:spcBef>
              <a:spcAft>
                <a:spcPts val="0"/>
              </a:spcAft>
              <a:buFont typeface="+mj-lt"/>
              <a:buAutoNum type="romanLcPeriod"/>
              <a:defRPr/>
            </a:pPr>
            <a:r>
              <a:rPr lang="en-ZA" sz="1900" dirty="0">
                <a:latin typeface="Arial" panose="020B0604020202020204" pitchFamily="34" charset="0"/>
                <a:cs typeface="Arial" panose="020B0604020202020204" pitchFamily="34" charset="0"/>
              </a:rPr>
              <a:t>Guardian’s Fund: Guardian’s Fund automation</a:t>
            </a:r>
          </a:p>
          <a:p>
            <a:pPr marL="857250" lvl="1" indent="-400050" eaLnBrk="1" fontAlgn="auto" hangingPunct="1">
              <a:spcBef>
                <a:spcPts val="0"/>
              </a:spcBef>
              <a:spcAft>
                <a:spcPts val="0"/>
              </a:spcAft>
              <a:buFont typeface="+mj-lt"/>
              <a:buAutoNum type="romanLcPeriod"/>
              <a:defRPr/>
            </a:pPr>
            <a:r>
              <a:rPr lang="en-ZA" sz="1900" dirty="0" err="1">
                <a:latin typeface="Arial" panose="020B0604020202020204" pitchFamily="34" charset="0"/>
                <a:cs typeface="Arial" panose="020B0604020202020204" pitchFamily="34" charset="0"/>
              </a:rPr>
              <a:t>Curatorships</a:t>
            </a:r>
            <a:endParaRPr lang="en-ZA" sz="1900" dirty="0">
              <a:latin typeface="Arial" panose="020B0604020202020204" pitchFamily="34" charset="0"/>
              <a:cs typeface="Arial" panose="020B0604020202020204" pitchFamily="34" charset="0"/>
            </a:endParaRPr>
          </a:p>
          <a:p>
            <a:pPr marL="400050" indent="-400050" eaLnBrk="1" fontAlgn="auto" hangingPunct="1">
              <a:spcBef>
                <a:spcPts val="0"/>
              </a:spcBef>
              <a:spcAft>
                <a:spcPts val="0"/>
              </a:spcAft>
              <a:buFont typeface="+mj-lt"/>
              <a:buAutoNum type="arabicPeriod"/>
              <a:defRPr/>
            </a:pPr>
            <a:r>
              <a:rPr lang="en-ZA" sz="1900" dirty="0">
                <a:latin typeface="Arial" panose="020B0604020202020204" pitchFamily="34" charset="0"/>
                <a:cs typeface="Arial" panose="020B0604020202020204" pitchFamily="34" charset="0"/>
              </a:rPr>
              <a:t>General automation</a:t>
            </a:r>
          </a:p>
          <a:p>
            <a:pPr marL="400050" indent="-400050" eaLnBrk="1" fontAlgn="auto" hangingPunct="1">
              <a:spcBef>
                <a:spcPts val="0"/>
              </a:spcBef>
              <a:spcAft>
                <a:spcPts val="0"/>
              </a:spcAft>
              <a:buFont typeface="+mj-lt"/>
              <a:buAutoNum type="arabicPeriod"/>
              <a:defRPr/>
            </a:pPr>
            <a:r>
              <a:rPr lang="en-ZA" sz="1900" dirty="0">
                <a:latin typeface="Arial" panose="020B0604020202020204" pitchFamily="34" charset="0"/>
                <a:cs typeface="Arial" panose="020B0604020202020204" pitchFamily="34" charset="0"/>
              </a:rPr>
              <a:t>Automation progress</a:t>
            </a:r>
          </a:p>
          <a:p>
            <a:pPr marL="400050" indent="-400050" eaLnBrk="1" fontAlgn="auto" hangingPunct="1">
              <a:spcBef>
                <a:spcPts val="0"/>
              </a:spcBef>
              <a:spcAft>
                <a:spcPts val="0"/>
              </a:spcAft>
              <a:buFont typeface="+mj-lt"/>
              <a:buAutoNum type="arabicPeriod"/>
              <a:defRPr/>
            </a:pPr>
            <a:r>
              <a:rPr lang="en-ZA" sz="1900" dirty="0">
                <a:latin typeface="Arial" panose="020B0604020202020204" pitchFamily="34" charset="0"/>
                <a:cs typeface="Arial" panose="020B0604020202020204" pitchFamily="34" charset="0"/>
              </a:rPr>
              <a:t>Master’s Branch working groups</a:t>
            </a:r>
          </a:p>
          <a:p>
            <a:pPr marL="400050" indent="-400050" eaLnBrk="1" fontAlgn="auto" hangingPunct="1">
              <a:spcBef>
                <a:spcPts val="0"/>
              </a:spcBef>
              <a:spcAft>
                <a:spcPts val="0"/>
              </a:spcAft>
              <a:buFont typeface="+mj-lt"/>
              <a:buAutoNum type="arabicPeriod"/>
              <a:defRPr/>
            </a:pPr>
            <a:r>
              <a:rPr lang="en-ZA" sz="1900" dirty="0">
                <a:latin typeface="Arial" panose="020B0604020202020204" pitchFamily="34" charset="0"/>
                <a:cs typeface="Arial" panose="020B0604020202020204" pitchFamily="34" charset="0"/>
              </a:rPr>
              <a:t>Key priorities</a:t>
            </a:r>
          </a:p>
          <a:p>
            <a:pPr marL="400050" indent="-400050" eaLnBrk="1" fontAlgn="auto" hangingPunct="1">
              <a:spcBef>
                <a:spcPts val="0"/>
              </a:spcBef>
              <a:spcAft>
                <a:spcPts val="0"/>
              </a:spcAft>
              <a:buFont typeface="+mj-lt"/>
              <a:buAutoNum type="arabicPeriod"/>
              <a:defRPr/>
            </a:pPr>
            <a:r>
              <a:rPr lang="en-ZA" sz="1900" dirty="0">
                <a:latin typeface="Arial" panose="020B0604020202020204" pitchFamily="34" charset="0"/>
                <a:cs typeface="Arial" panose="020B0604020202020204" pitchFamily="34" charset="0"/>
              </a:rPr>
              <a:t>Risks &amp; Challenges</a:t>
            </a:r>
          </a:p>
          <a:p>
            <a:pPr marL="400050" indent="-400050" eaLnBrk="1" fontAlgn="auto" hangingPunct="1">
              <a:spcBef>
                <a:spcPts val="0"/>
              </a:spcBef>
              <a:spcAft>
                <a:spcPts val="0"/>
              </a:spcAft>
              <a:buFont typeface="+mj-lt"/>
              <a:buAutoNum type="arabicPeriod"/>
              <a:defRPr/>
            </a:pPr>
            <a:r>
              <a:rPr lang="en-ZA" sz="1900" dirty="0">
                <a:latin typeface="Arial" panose="020B0604020202020204" pitchFamily="34" charset="0"/>
                <a:cs typeface="Arial" panose="020B0604020202020204" pitchFamily="34" charset="0"/>
              </a:rPr>
              <a:t>Mitigations</a:t>
            </a:r>
          </a:p>
          <a:p>
            <a:pPr marL="400050" indent="-400050" eaLnBrk="1" fontAlgn="auto" hangingPunct="1">
              <a:spcBef>
                <a:spcPts val="0"/>
              </a:spcBef>
              <a:spcAft>
                <a:spcPts val="0"/>
              </a:spcAft>
              <a:buFont typeface="+mj-lt"/>
              <a:buAutoNum type="arabicPeriod"/>
              <a:defRPr/>
            </a:pPr>
            <a:r>
              <a:rPr lang="en-ZA" sz="1900" dirty="0">
                <a:latin typeface="Arial" panose="020B0604020202020204" pitchFamily="34" charset="0"/>
                <a:cs typeface="Arial" panose="020B0604020202020204" pitchFamily="34" charset="0"/>
              </a:rPr>
              <a:t>Key Risk indicators</a:t>
            </a:r>
          </a:p>
        </p:txBody>
      </p:sp>
      <p:sp>
        <p:nvSpPr>
          <p:cNvPr id="23555" name="TextBox 2">
            <a:extLst>
              <a:ext uri="{FF2B5EF4-FFF2-40B4-BE49-F238E27FC236}">
                <a16:creationId xmlns:a16="http://schemas.microsoft.com/office/drawing/2014/main" id="{09B581FA-472F-4953-A7A5-5918F0DEE46F}"/>
              </a:ext>
            </a:extLst>
          </p:cNvPr>
          <p:cNvSpPr txBox="1">
            <a:spLocks noChangeArrowheads="1"/>
          </p:cNvSpPr>
          <p:nvPr/>
        </p:nvSpPr>
        <p:spPr bwMode="auto">
          <a:xfrm>
            <a:off x="927100" y="585788"/>
            <a:ext cx="7400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b="1">
                <a:latin typeface="Arial" panose="020B0604020202020204" pitchFamily="34" charset="0"/>
                <a:cs typeface="Arial" panose="020B0604020202020204" pitchFamily="34" charset="0"/>
              </a:rPr>
              <a:t>CONTENTS OF THE  PRESENTATION</a:t>
            </a:r>
            <a:endParaRPr lang="en-US" altLang="en-US" sz="240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8663" y="1096963"/>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1">
            <a:extLst>
              <a:ext uri="{FF2B5EF4-FFF2-40B4-BE49-F238E27FC236}">
                <a16:creationId xmlns:a16="http://schemas.microsoft.com/office/drawing/2014/main" id="{D1DDB738-D4E6-4A78-894A-F2C412D9FB78}"/>
              </a:ext>
            </a:extLst>
          </p:cNvPr>
          <p:cNvSpPr txBox="1">
            <a:spLocks noChangeArrowheads="1"/>
          </p:cNvSpPr>
          <p:nvPr/>
        </p:nvSpPr>
        <p:spPr bwMode="auto">
          <a:xfrm>
            <a:off x="403225" y="1446213"/>
            <a:ext cx="8426450"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fontAlgn="ctr" hangingPunct="1">
              <a:buFont typeface="Arial" panose="020B0604020202020204" pitchFamily="34" charset="0"/>
              <a:buChar char="•"/>
            </a:pPr>
            <a:r>
              <a:rPr lang="en-ZA" altLang="en-US" sz="2400" b="1">
                <a:solidFill>
                  <a:srgbClr val="000000"/>
                </a:solidFill>
                <a:latin typeface="Arial" panose="020B0604020202020204" pitchFamily="34" charset="0"/>
              </a:rPr>
              <a:t>MOVIT (Masters Own Verification Information System)</a:t>
            </a:r>
          </a:p>
          <a:p>
            <a:pPr lvl="1" eaLnBrk="1" fontAlgn="ctr" hangingPunct="1">
              <a:buFont typeface="Arial" panose="020B0604020202020204" pitchFamily="34" charset="0"/>
              <a:buChar char="•"/>
            </a:pPr>
            <a:r>
              <a:rPr lang="en-ZA" altLang="en-US" sz="2400">
                <a:solidFill>
                  <a:srgbClr val="000000"/>
                </a:solidFill>
                <a:latin typeface="Arial" panose="020B0604020202020204" pitchFamily="34" charset="0"/>
              </a:rPr>
              <a:t>MOVIT has been implemented and used in all 15 Masters Offices as well as at 292  Magistrates Offices to date. </a:t>
            </a:r>
          </a:p>
          <a:p>
            <a:pPr lvl="1" eaLnBrk="1" fontAlgn="ctr" hangingPunct="1">
              <a:buFont typeface="Arial" panose="020B0604020202020204" pitchFamily="34" charset="0"/>
              <a:buChar char="•"/>
            </a:pPr>
            <a:r>
              <a:rPr lang="en-ZA" altLang="en-US" sz="2400">
                <a:solidFill>
                  <a:srgbClr val="000000"/>
                </a:solidFill>
                <a:latin typeface="Arial" panose="020B0604020202020204" pitchFamily="34" charset="0"/>
              </a:rPr>
              <a:t>Completed applications for funds can be lodged directly at these mentioned Offices, instead of needing to travel long distances to the Master’s Office where their funds are being administrated to lodge same. The Magistrate’s Office then couriers the completed application to the correct Master’s Office, who in turn processes the application and pays the beneficiary by way of EFT. The vulnerable are now better served through a safer and quicker means of payment.</a:t>
            </a:r>
          </a:p>
        </p:txBody>
      </p:sp>
      <p:sp>
        <p:nvSpPr>
          <p:cNvPr id="60419" name="TextBox 2">
            <a:extLst>
              <a:ext uri="{FF2B5EF4-FFF2-40B4-BE49-F238E27FC236}">
                <a16:creationId xmlns:a16="http://schemas.microsoft.com/office/drawing/2014/main" id="{A260A20C-49AA-4809-AF4F-9BABC2B6D978}"/>
              </a:ext>
            </a:extLst>
          </p:cNvPr>
          <p:cNvSpPr txBox="1">
            <a:spLocks noChangeArrowheads="1"/>
          </p:cNvSpPr>
          <p:nvPr/>
        </p:nvSpPr>
        <p:spPr bwMode="auto">
          <a:xfrm>
            <a:off x="828675" y="623888"/>
            <a:ext cx="7400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b="1">
                <a:latin typeface="Arial" panose="020B0604020202020204" pitchFamily="34" charset="0"/>
                <a:cs typeface="Arial" panose="020B0604020202020204" pitchFamily="34" charset="0"/>
              </a:rPr>
              <a:t>GUARDIAN’S FUND….Continues</a:t>
            </a: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8663" y="1271588"/>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FAEEC279-9344-4D2C-95C6-885B5D8C8D7C}"/>
              </a:ext>
            </a:extLst>
          </p:cNvPr>
          <p:cNvSpPr>
            <a:spLocks noGrp="1"/>
          </p:cNvSpPr>
          <p:nvPr>
            <p:ph type="title" idx="4294967295"/>
          </p:nvPr>
        </p:nvSpPr>
        <p:spPr>
          <a:xfrm>
            <a:off x="1609725" y="428625"/>
            <a:ext cx="6078538" cy="554038"/>
          </a:xfrm>
        </p:spPr>
        <p:txBody>
          <a:bodyPr/>
          <a:lstStyle/>
          <a:p>
            <a:r>
              <a:rPr lang="en-GB" altLang="en-US" sz="2400" b="1">
                <a:latin typeface="Arial" panose="020B0604020202020204" pitchFamily="34" charset="0"/>
                <a:cs typeface="Arial" panose="020B0604020202020204" pitchFamily="34" charset="0"/>
              </a:rPr>
              <a:t>GUARDIAN’S FUND AUTOMATION</a:t>
            </a:r>
            <a:endParaRPr lang="en-ZA" altLang="en-US" sz="2400" b="1">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5749A31-4BB2-4BA1-B0B8-81C5AC3FD164}"/>
              </a:ext>
            </a:extLst>
          </p:cNvPr>
          <p:cNvSpPr/>
          <p:nvPr/>
        </p:nvSpPr>
        <p:spPr>
          <a:xfrm>
            <a:off x="381000" y="1006475"/>
            <a:ext cx="8439150" cy="5172075"/>
          </a:xfrm>
          <a:prstGeom prst="rect">
            <a:avLst/>
          </a:prstGeom>
        </p:spPr>
        <p:txBody>
          <a:bodyPr>
            <a:spAutoFit/>
          </a:bodyPr>
          <a:lstStyle/>
          <a:p>
            <a:pPr eaLnBrk="1" fontAlgn="auto" hangingPunct="1">
              <a:spcBef>
                <a:spcPts val="0"/>
              </a:spcBef>
              <a:spcAft>
                <a:spcPts val="0"/>
              </a:spcAft>
              <a:defRPr/>
            </a:pPr>
            <a:r>
              <a:rPr lang="en-ZA" sz="2400" dirty="0">
                <a:solidFill>
                  <a:prstClr val="black"/>
                </a:solidFill>
                <a:latin typeface="Arial" panose="020B0604020202020204" pitchFamily="34" charset="0"/>
                <a:cs typeface="Arial" panose="020B0604020202020204" pitchFamily="34" charset="0"/>
              </a:rPr>
              <a:t>A new administration system and financial system for the Guardian’s Fund is being developed together with ISM. </a:t>
            </a:r>
          </a:p>
          <a:p>
            <a:pPr marL="342900" indent="-342900" eaLnBrk="1" fontAlgn="auto" hangingPunct="1">
              <a:spcBef>
                <a:spcPts val="0"/>
              </a:spcBef>
              <a:spcAft>
                <a:spcPts val="0"/>
              </a:spcAft>
              <a:buFontTx/>
              <a:buChar char="-"/>
              <a:defRPr/>
            </a:pPr>
            <a:r>
              <a:rPr lang="en-ZA" sz="2400" dirty="0">
                <a:solidFill>
                  <a:prstClr val="black"/>
                </a:solidFill>
                <a:latin typeface="Arial" panose="020B0604020202020204" pitchFamily="34" charset="0"/>
                <a:cs typeface="Arial" panose="020B0604020202020204" pitchFamily="34" charset="0"/>
              </a:rPr>
              <a:t>The tender process has been done in the 2020/21 financial year</a:t>
            </a:r>
          </a:p>
          <a:p>
            <a:pPr marL="342900" indent="-342900" eaLnBrk="1" fontAlgn="auto" hangingPunct="1">
              <a:spcBef>
                <a:spcPts val="0"/>
              </a:spcBef>
              <a:spcAft>
                <a:spcPts val="0"/>
              </a:spcAft>
              <a:buFontTx/>
              <a:buChar char="-"/>
              <a:defRPr/>
            </a:pPr>
            <a:r>
              <a:rPr lang="en-ZA" sz="2400" dirty="0">
                <a:solidFill>
                  <a:prstClr val="black"/>
                </a:solidFill>
                <a:latin typeface="Arial" panose="020B0604020202020204" pitchFamily="34" charset="0"/>
                <a:cs typeface="Arial" panose="020B0604020202020204" pitchFamily="34" charset="0"/>
              </a:rPr>
              <a:t>it is envisaged that development will be finalized and the system rolled out in the 2022/2023 financial year. </a:t>
            </a:r>
          </a:p>
          <a:p>
            <a:pPr marL="342900" indent="-342900" eaLnBrk="1" fontAlgn="auto" hangingPunct="1">
              <a:spcBef>
                <a:spcPts val="0"/>
              </a:spcBef>
              <a:spcAft>
                <a:spcPts val="0"/>
              </a:spcAft>
              <a:buFontTx/>
              <a:buChar char="-"/>
              <a:defRPr/>
            </a:pPr>
            <a:r>
              <a:rPr lang="en-ZA" sz="2400" dirty="0">
                <a:solidFill>
                  <a:prstClr val="black"/>
                </a:solidFill>
                <a:latin typeface="Arial" panose="020B0604020202020204" pitchFamily="34" charset="0"/>
                <a:cs typeface="Arial" panose="020B0604020202020204" pitchFamily="34" charset="0"/>
              </a:rPr>
              <a:t>System development is currently underway.</a:t>
            </a:r>
          </a:p>
          <a:p>
            <a:pPr eaLnBrk="1" fontAlgn="auto" hangingPunct="1">
              <a:spcBef>
                <a:spcPts val="0"/>
              </a:spcBef>
              <a:spcAft>
                <a:spcPts val="0"/>
              </a:spcAft>
              <a:defRPr/>
            </a:pPr>
            <a:endParaRPr lang="en-ZA" sz="2400" dirty="0">
              <a:solidFill>
                <a:prstClr val="black"/>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ZA" sz="2400" dirty="0">
                <a:solidFill>
                  <a:prstClr val="black"/>
                </a:solidFill>
                <a:latin typeface="Arial" panose="020B0604020202020204" pitchFamily="34" charset="0"/>
                <a:cs typeface="Arial" panose="020B0604020202020204" pitchFamily="34" charset="0"/>
              </a:rPr>
              <a:t>The new system will be a full financial system which will ensure accurate financial statements and management. The move to a fully financial system will guarantee accurate records and reports while simplifying processes of the Master’s office in Guardian’s Fund matters.</a:t>
            </a:r>
            <a:endParaRPr lang="en-ZA" sz="1600" dirty="0">
              <a:solidFill>
                <a:prstClr val="black"/>
              </a:solidFill>
              <a:latin typeface="Arial" charset="0"/>
            </a:endParaRPr>
          </a:p>
          <a:p>
            <a:pPr marL="285750" indent="-285750" eaLnBrk="1" fontAlgn="auto" hangingPunct="1">
              <a:spcBef>
                <a:spcPts val="0"/>
              </a:spcBef>
              <a:spcAft>
                <a:spcPts val="0"/>
              </a:spcAft>
              <a:buFont typeface="Arial" charset="0"/>
              <a:buChar char="•"/>
              <a:defRPr/>
            </a:pPr>
            <a:endParaRPr lang="en-ZA" dirty="0">
              <a:solidFill>
                <a:prstClr val="black"/>
              </a:solidFill>
              <a:latin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BE05AFDA-5870-4918-A695-01D727A96BFE}"/>
              </a:ext>
            </a:extLst>
          </p:cNvPr>
          <p:cNvSpPr>
            <a:spLocks noGrp="1"/>
          </p:cNvSpPr>
          <p:nvPr>
            <p:ph type="title" idx="4294967295"/>
          </p:nvPr>
        </p:nvSpPr>
        <p:spPr>
          <a:xfrm>
            <a:off x="2044700" y="157163"/>
            <a:ext cx="4984750" cy="679450"/>
          </a:xfrm>
        </p:spPr>
        <p:txBody>
          <a:bodyPr/>
          <a:lstStyle/>
          <a:p>
            <a:r>
              <a:rPr lang="en-ZA" altLang="en-US" sz="3200" b="1">
                <a:latin typeface="Arial" panose="020B0604020202020204" pitchFamily="34" charset="0"/>
                <a:cs typeface="Arial" panose="020B0604020202020204" pitchFamily="34" charset="0"/>
              </a:rPr>
              <a:t>CURATORSHIPS</a:t>
            </a:r>
          </a:p>
        </p:txBody>
      </p:sp>
      <p:sp>
        <p:nvSpPr>
          <p:cNvPr id="3" name="Content Placeholder 2">
            <a:extLst>
              <a:ext uri="{FF2B5EF4-FFF2-40B4-BE49-F238E27FC236}">
                <a16:creationId xmlns:a16="http://schemas.microsoft.com/office/drawing/2014/main" id="{65BADE2A-FC1A-4384-AC47-EB7E1880AD3A}"/>
              </a:ext>
            </a:extLst>
          </p:cNvPr>
          <p:cNvSpPr>
            <a:spLocks noGrp="1"/>
          </p:cNvSpPr>
          <p:nvPr>
            <p:ph idx="4294967295"/>
          </p:nvPr>
        </p:nvSpPr>
        <p:spPr>
          <a:xfrm>
            <a:off x="206375" y="831850"/>
            <a:ext cx="8662988" cy="5343525"/>
          </a:xfrm>
        </p:spPr>
        <p:txBody>
          <a:bodyPr rtlCol="0">
            <a:noAutofit/>
          </a:bodyPr>
          <a:lstStyle/>
          <a:p>
            <a:pPr marL="0" indent="0" fontAlgn="auto">
              <a:lnSpc>
                <a:spcPct val="150000"/>
              </a:lnSpc>
              <a:spcAft>
                <a:spcPts val="0"/>
              </a:spcAft>
              <a:buFontTx/>
              <a:buNone/>
              <a:defRPr/>
            </a:pPr>
            <a:r>
              <a:rPr lang="en-ZA" sz="2000" dirty="0">
                <a:latin typeface="Arial" panose="020B0604020202020204" pitchFamily="34" charset="0"/>
                <a:cs typeface="Arial" panose="020B0604020202020204" pitchFamily="34" charset="0"/>
              </a:rPr>
              <a:t>Supervision in estates of minors and mentally challenged persons in South Africa. </a:t>
            </a:r>
          </a:p>
          <a:p>
            <a:pPr fontAlgn="auto">
              <a:lnSpc>
                <a:spcPct val="150000"/>
              </a:lnSpc>
              <a:spcAft>
                <a:spcPts val="0"/>
              </a:spcAft>
              <a:defRPr/>
            </a:pPr>
            <a:r>
              <a:rPr lang="en-ZA" sz="2000" dirty="0">
                <a:latin typeface="Arial" panose="020B0604020202020204" pitchFamily="34" charset="0"/>
                <a:cs typeface="Arial" panose="020B0604020202020204" pitchFamily="34" charset="0"/>
              </a:rPr>
              <a:t>The Curatorship Section assists a huge variety of people from all walks of life, i.e. minors, persons incapable of managing their own affairs – such as people with brain injuries, i.e. a motor vehicle accident or a stroke; intellectual disabilities; mental illness, dementia; Alzheimer decease etc.</a:t>
            </a:r>
          </a:p>
          <a:p>
            <a:pPr fontAlgn="auto">
              <a:lnSpc>
                <a:spcPct val="150000"/>
              </a:lnSpc>
              <a:spcAft>
                <a:spcPts val="0"/>
              </a:spcAft>
              <a:defRPr/>
            </a:pPr>
            <a:r>
              <a:rPr lang="en-ZA" sz="2000" dirty="0">
                <a:latin typeface="Arial" panose="020B0604020202020204" pitchFamily="34" charset="0"/>
                <a:cs typeface="Arial" panose="020B0604020202020204" pitchFamily="34" charset="0"/>
              </a:rPr>
              <a:t>This section supervises the administration of estates in which applications are lodged to appoint a Curator </a:t>
            </a:r>
            <a:r>
              <a:rPr lang="en-ZA" sz="2000" dirty="0" err="1">
                <a:latin typeface="Arial" panose="020B0604020202020204" pitchFamily="34" charset="0"/>
                <a:cs typeface="Arial" panose="020B0604020202020204" pitchFamily="34" charset="0"/>
              </a:rPr>
              <a:t>Bonis</a:t>
            </a:r>
            <a:r>
              <a:rPr lang="en-ZA" sz="2000" dirty="0">
                <a:latin typeface="Arial" panose="020B0604020202020204" pitchFamily="34" charset="0"/>
                <a:cs typeface="Arial" panose="020B0604020202020204" pitchFamily="34" charset="0"/>
              </a:rPr>
              <a:t>; Curator Personae; and Administrators in terms of the Mental Health Care Act; Tutors for minors, as well as Curator </a:t>
            </a:r>
            <a:r>
              <a:rPr lang="en-ZA" sz="2000" dirty="0" err="1">
                <a:latin typeface="Arial" panose="020B0604020202020204" pitchFamily="34" charset="0"/>
                <a:cs typeface="Arial" panose="020B0604020202020204" pitchFamily="34" charset="0"/>
              </a:rPr>
              <a:t>Bonis</a:t>
            </a:r>
            <a:r>
              <a:rPr lang="en-ZA" sz="2000" dirty="0">
                <a:latin typeface="Arial" panose="020B0604020202020204" pitchFamily="34" charset="0"/>
                <a:cs typeface="Arial" panose="020B0604020202020204" pitchFamily="34" charset="0"/>
              </a:rPr>
              <a:t> in Asset Forfeiture Matters.</a:t>
            </a:r>
          </a:p>
          <a:p>
            <a:pPr fontAlgn="auto">
              <a:spcAft>
                <a:spcPts val="0"/>
              </a:spcAft>
              <a:defRPr/>
            </a:pPr>
            <a:endParaRPr lang="en-ZA" sz="2000"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63AB5484-B2FE-4F7F-A815-9480AE605013}"/>
              </a:ext>
            </a:extLst>
          </p:cNvPr>
          <p:cNvSpPr>
            <a:spLocks noGrp="1"/>
          </p:cNvSpPr>
          <p:nvPr>
            <p:ph type="title" idx="4294967295"/>
          </p:nvPr>
        </p:nvSpPr>
        <p:spPr>
          <a:xfrm>
            <a:off x="1104900" y="187325"/>
            <a:ext cx="7315200" cy="555625"/>
          </a:xfrm>
        </p:spPr>
        <p:txBody>
          <a:bodyPr/>
          <a:lstStyle/>
          <a:p>
            <a:r>
              <a:rPr lang="en-GB" altLang="en-US" sz="2400" b="1">
                <a:latin typeface="Arial" panose="020B0604020202020204" pitchFamily="34" charset="0"/>
                <a:cs typeface="Arial" panose="020B0604020202020204" pitchFamily="34" charset="0"/>
              </a:rPr>
              <a:t>GENERAL AUTOMATION - MASTERS BRANCH</a:t>
            </a:r>
            <a:endParaRPr lang="en-ZA" altLang="en-US" sz="2400" b="1">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B628A61-96D9-409C-AF3A-5F3EF20F3294}"/>
              </a:ext>
            </a:extLst>
          </p:cNvPr>
          <p:cNvSpPr/>
          <p:nvPr/>
        </p:nvSpPr>
        <p:spPr>
          <a:xfrm>
            <a:off x="314325" y="650875"/>
            <a:ext cx="8601075" cy="5232400"/>
          </a:xfrm>
          <a:prstGeom prst="rect">
            <a:avLst/>
          </a:prstGeom>
        </p:spPr>
        <p:txBody>
          <a:bodyPr>
            <a:spAutoFit/>
          </a:bodyPr>
          <a:lstStyle/>
          <a:p>
            <a:pPr eaLnBrk="1" fontAlgn="auto" hangingPunct="1">
              <a:spcBef>
                <a:spcPts val="0"/>
              </a:spcBef>
              <a:spcAft>
                <a:spcPts val="0"/>
              </a:spcAft>
              <a:defRPr/>
            </a:pPr>
            <a:endParaRPr lang="en-ZA" dirty="0">
              <a:solidFill>
                <a:prstClr val="black"/>
              </a:solidFill>
              <a:latin typeface="Arial" charset="0"/>
            </a:endParaRPr>
          </a:p>
          <a:p>
            <a:pPr eaLnBrk="1" fontAlgn="auto" hangingPunct="1">
              <a:spcBef>
                <a:spcPts val="0"/>
              </a:spcBef>
              <a:spcAft>
                <a:spcPts val="0"/>
              </a:spcAft>
              <a:defRPr/>
            </a:pPr>
            <a:r>
              <a:rPr lang="en-ZA" sz="2000" b="1" dirty="0">
                <a:solidFill>
                  <a:prstClr val="black"/>
                </a:solidFill>
                <a:latin typeface="Arial" charset="0"/>
              </a:rPr>
              <a:t>INTERNET- WEBSITE</a:t>
            </a:r>
          </a:p>
          <a:p>
            <a:pPr eaLnBrk="1" fontAlgn="auto" hangingPunct="1">
              <a:spcBef>
                <a:spcPts val="0"/>
              </a:spcBef>
              <a:spcAft>
                <a:spcPts val="0"/>
              </a:spcAft>
              <a:defRPr/>
            </a:pPr>
            <a:endParaRPr lang="en-ZA" sz="2000" dirty="0">
              <a:solidFill>
                <a:prstClr val="black"/>
              </a:solidFill>
              <a:latin typeface="Arial" charset="0"/>
            </a:endParaRPr>
          </a:p>
          <a:p>
            <a:pPr eaLnBrk="1" fontAlgn="auto" hangingPunct="1">
              <a:spcBef>
                <a:spcPts val="0"/>
              </a:spcBef>
              <a:spcAft>
                <a:spcPts val="0"/>
              </a:spcAft>
              <a:defRPr/>
            </a:pPr>
            <a:r>
              <a:rPr lang="en-ZA" sz="2000" dirty="0">
                <a:solidFill>
                  <a:prstClr val="black"/>
                </a:solidFill>
                <a:latin typeface="Arial" charset="0"/>
              </a:rPr>
              <a:t>The Master’s Branch has provided information on the internet on several areas of its activities, such as </a:t>
            </a:r>
          </a:p>
          <a:p>
            <a:pPr marL="742950" lvl="1" indent="-285750" eaLnBrk="1" fontAlgn="auto" hangingPunct="1">
              <a:spcBef>
                <a:spcPts val="0"/>
              </a:spcBef>
              <a:spcAft>
                <a:spcPts val="0"/>
              </a:spcAft>
              <a:buFont typeface="Arial" charset="0"/>
              <a:buChar char="•"/>
              <a:defRPr/>
            </a:pPr>
            <a:r>
              <a:rPr lang="en-ZA" sz="2000" dirty="0">
                <a:solidFill>
                  <a:prstClr val="black"/>
                </a:solidFill>
                <a:latin typeface="Arial" charset="0"/>
              </a:rPr>
              <a:t>the Forms to be used by public,</a:t>
            </a:r>
          </a:p>
          <a:p>
            <a:pPr marL="742950" lvl="1" indent="-285750" eaLnBrk="1" fontAlgn="auto" hangingPunct="1">
              <a:spcBef>
                <a:spcPts val="0"/>
              </a:spcBef>
              <a:spcAft>
                <a:spcPts val="0"/>
              </a:spcAft>
              <a:buFont typeface="Arial" charset="0"/>
              <a:buChar char="•"/>
              <a:defRPr/>
            </a:pPr>
            <a:r>
              <a:rPr lang="en-ZA" sz="2000" dirty="0">
                <a:solidFill>
                  <a:prstClr val="black"/>
                </a:solidFill>
                <a:latin typeface="Arial" charset="0"/>
              </a:rPr>
              <a:t>Contact details of all offices and officials</a:t>
            </a:r>
          </a:p>
          <a:p>
            <a:pPr marL="742950" lvl="1" indent="-285750" eaLnBrk="1" fontAlgn="auto" hangingPunct="1">
              <a:spcBef>
                <a:spcPts val="0"/>
              </a:spcBef>
              <a:spcAft>
                <a:spcPts val="0"/>
              </a:spcAft>
              <a:buFont typeface="Arial" charset="0"/>
              <a:buChar char="•"/>
              <a:defRPr/>
            </a:pPr>
            <a:r>
              <a:rPr lang="en-ZA" sz="2000" dirty="0">
                <a:solidFill>
                  <a:prstClr val="black"/>
                </a:solidFill>
                <a:latin typeface="Arial" charset="0"/>
              </a:rPr>
              <a:t>Chief Master’s Directives</a:t>
            </a:r>
          </a:p>
          <a:p>
            <a:pPr marL="742950" lvl="1" indent="-285750" eaLnBrk="1" fontAlgn="auto" hangingPunct="1">
              <a:spcBef>
                <a:spcPts val="0"/>
              </a:spcBef>
              <a:spcAft>
                <a:spcPts val="0"/>
              </a:spcAft>
              <a:buFont typeface="Arial" charset="0"/>
              <a:buChar char="•"/>
              <a:defRPr/>
            </a:pPr>
            <a:r>
              <a:rPr lang="en-ZA" sz="2000" dirty="0">
                <a:solidFill>
                  <a:prstClr val="black"/>
                </a:solidFill>
                <a:latin typeface="Arial" charset="0"/>
              </a:rPr>
              <a:t> information regarding the unclaimed funds in the Guardian’s Fund, </a:t>
            </a:r>
          </a:p>
          <a:p>
            <a:pPr marL="742950" lvl="1" indent="-285750" eaLnBrk="1" fontAlgn="auto" hangingPunct="1">
              <a:spcBef>
                <a:spcPts val="0"/>
              </a:spcBef>
              <a:spcAft>
                <a:spcPts val="0"/>
              </a:spcAft>
              <a:buFont typeface="Arial" charset="0"/>
              <a:buChar char="•"/>
              <a:defRPr/>
            </a:pPr>
            <a:r>
              <a:rPr lang="en-ZA" sz="2000" dirty="0">
                <a:solidFill>
                  <a:prstClr val="black"/>
                </a:solidFill>
                <a:latin typeface="Arial" charset="0"/>
              </a:rPr>
              <a:t>List of Liquidators and </a:t>
            </a:r>
          </a:p>
          <a:p>
            <a:pPr marL="742950" lvl="1" indent="-285750" eaLnBrk="1" fontAlgn="auto" hangingPunct="1">
              <a:spcBef>
                <a:spcPts val="0"/>
              </a:spcBef>
              <a:spcAft>
                <a:spcPts val="0"/>
              </a:spcAft>
              <a:buFont typeface="Arial" charset="0"/>
              <a:buChar char="•"/>
              <a:defRPr/>
            </a:pPr>
            <a:r>
              <a:rPr lang="en-ZA" sz="2000" dirty="0">
                <a:solidFill>
                  <a:prstClr val="black"/>
                </a:solidFill>
                <a:latin typeface="Arial" charset="0"/>
              </a:rPr>
              <a:t>further operational information, such as Liquidation and Distribution accounts received etc. </a:t>
            </a:r>
          </a:p>
          <a:p>
            <a:pPr lvl="1" eaLnBrk="1" fontAlgn="auto" hangingPunct="1">
              <a:spcBef>
                <a:spcPts val="0"/>
              </a:spcBef>
              <a:spcAft>
                <a:spcPts val="0"/>
              </a:spcAft>
              <a:defRPr/>
            </a:pPr>
            <a:endParaRPr lang="en-ZA" sz="1600" dirty="0">
              <a:solidFill>
                <a:prstClr val="black"/>
              </a:solidFill>
              <a:latin typeface="Arial" charset="0"/>
            </a:endParaRPr>
          </a:p>
          <a:p>
            <a:pPr eaLnBrk="1" fontAlgn="auto" hangingPunct="1">
              <a:spcBef>
                <a:spcPts val="0"/>
              </a:spcBef>
              <a:spcAft>
                <a:spcPts val="0"/>
              </a:spcAft>
              <a:defRPr/>
            </a:pPr>
            <a:r>
              <a:rPr lang="en-ZA" sz="2000" b="1" dirty="0">
                <a:solidFill>
                  <a:prstClr val="black"/>
                </a:solidFill>
                <a:latin typeface="Arial" charset="0"/>
              </a:rPr>
              <a:t>WEB PORTAL</a:t>
            </a:r>
          </a:p>
          <a:p>
            <a:pPr eaLnBrk="1" fontAlgn="auto" hangingPunct="1">
              <a:spcBef>
                <a:spcPts val="0"/>
              </a:spcBef>
              <a:spcAft>
                <a:spcPts val="0"/>
              </a:spcAft>
              <a:defRPr/>
            </a:pPr>
            <a:r>
              <a:rPr lang="en-ZA" sz="2000" dirty="0">
                <a:solidFill>
                  <a:prstClr val="black"/>
                </a:solidFill>
                <a:latin typeface="Arial" charset="0"/>
              </a:rPr>
              <a:t>There is also a self-help aspect available on the Master’s Portal where public can obtain certain basic information themselves without needing to contact the relevant Masters Office.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4DDBA69-CC92-490A-9C4C-02FE3631E61E}"/>
              </a:ext>
            </a:extLst>
          </p:cNvPr>
          <p:cNvSpPr/>
          <p:nvPr/>
        </p:nvSpPr>
        <p:spPr>
          <a:xfrm>
            <a:off x="283998" y="201462"/>
            <a:ext cx="8888779" cy="346249"/>
          </a:xfrm>
          <a:prstGeom prst="rect">
            <a:avLst/>
          </a:prstGeom>
          <a:noFill/>
        </p:spPr>
        <p:txBody>
          <a:bodyPr wrap="non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b="1" dirty="0">
                <a:ln w="11430"/>
                <a:effectLst>
                  <a:outerShdw blurRad="50800" dist="39000" dir="5460000" algn="tl">
                    <a:srgbClr val="000000">
                      <a:alpha val="38000"/>
                    </a:srgbClr>
                  </a:outerShdw>
                </a:effectLst>
                <a:latin typeface="Arial" panose="020B0604020202020204" pitchFamily="34" charset="0"/>
                <a:cs typeface="Arial" panose="020B0604020202020204" pitchFamily="34" charset="0"/>
              </a:rPr>
              <a:t>AUTOMATION-PROGRESS AGAINST THE SCHEDULE (* UPDATED SCHEDULE)</a:t>
            </a:r>
          </a:p>
        </p:txBody>
      </p:sp>
      <p:graphicFrame>
        <p:nvGraphicFramePr>
          <p:cNvPr id="2" name="Table 1">
            <a:extLst>
              <a:ext uri="{FF2B5EF4-FFF2-40B4-BE49-F238E27FC236}">
                <a16:creationId xmlns:a16="http://schemas.microsoft.com/office/drawing/2014/main" id="{0D23247F-145F-48E1-9556-F242D5535169}"/>
              </a:ext>
            </a:extLst>
          </p:cNvPr>
          <p:cNvGraphicFramePr>
            <a:graphicFrameLocks noGrp="1"/>
          </p:cNvGraphicFramePr>
          <p:nvPr/>
        </p:nvGraphicFramePr>
        <p:xfrm>
          <a:off x="236538" y="762000"/>
          <a:ext cx="8534400" cy="6096000"/>
        </p:xfrm>
        <a:graphic>
          <a:graphicData uri="http://schemas.openxmlformats.org/drawingml/2006/table">
            <a:tbl>
              <a:tblPr firstRow="1" firstCol="1" bandRow="1">
                <a:tableStyleId>{5C22544A-7EE6-4342-B048-85BDC9FD1C3A}</a:tableStyleId>
              </a:tblPr>
              <a:tblGrid>
                <a:gridCol w="1706880">
                  <a:extLst>
                    <a:ext uri="{9D8B030D-6E8A-4147-A177-3AD203B41FA5}">
                      <a16:colId xmlns:a16="http://schemas.microsoft.com/office/drawing/2014/main" val="2120606244"/>
                    </a:ext>
                  </a:extLst>
                </a:gridCol>
                <a:gridCol w="1706880">
                  <a:extLst>
                    <a:ext uri="{9D8B030D-6E8A-4147-A177-3AD203B41FA5}">
                      <a16:colId xmlns:a16="http://schemas.microsoft.com/office/drawing/2014/main" val="2201826776"/>
                    </a:ext>
                  </a:extLst>
                </a:gridCol>
                <a:gridCol w="1706880">
                  <a:extLst>
                    <a:ext uri="{9D8B030D-6E8A-4147-A177-3AD203B41FA5}">
                      <a16:colId xmlns:a16="http://schemas.microsoft.com/office/drawing/2014/main" val="3248696678"/>
                    </a:ext>
                  </a:extLst>
                </a:gridCol>
                <a:gridCol w="1980977">
                  <a:extLst>
                    <a:ext uri="{9D8B030D-6E8A-4147-A177-3AD203B41FA5}">
                      <a16:colId xmlns:a16="http://schemas.microsoft.com/office/drawing/2014/main" val="2741021260"/>
                    </a:ext>
                  </a:extLst>
                </a:gridCol>
                <a:gridCol w="1432783">
                  <a:extLst>
                    <a:ext uri="{9D8B030D-6E8A-4147-A177-3AD203B41FA5}">
                      <a16:colId xmlns:a16="http://schemas.microsoft.com/office/drawing/2014/main" val="4108452254"/>
                    </a:ext>
                  </a:extLst>
                </a:gridCol>
              </a:tblGrid>
              <a:tr h="487652">
                <a:tc>
                  <a:txBody>
                    <a:bodyPr/>
                    <a:lstStyle/>
                    <a:p>
                      <a:pPr>
                        <a:spcAft>
                          <a:spcPts val="0"/>
                        </a:spcAft>
                      </a:pPr>
                      <a:r>
                        <a:rPr lang="en-ZA" sz="1600" dirty="0">
                          <a:effectLst/>
                        </a:rPr>
                        <a:t>Project</a:t>
                      </a:r>
                      <a:endParaRPr lang="en-ZA" sz="1600" dirty="0">
                        <a:effectLst/>
                        <a:latin typeface="Calibri" panose="020F0502020204030204" pitchFamily="34" charset="0"/>
                        <a:ea typeface="Calibri" panose="020F0502020204030204" pitchFamily="34" charset="0"/>
                      </a:endParaRPr>
                    </a:p>
                  </a:txBody>
                  <a:tcPr marL="51435" marR="51435" marT="0" marB="0"/>
                </a:tc>
                <a:tc>
                  <a:txBody>
                    <a:bodyPr/>
                    <a:lstStyle/>
                    <a:p>
                      <a:pPr>
                        <a:spcAft>
                          <a:spcPts val="0"/>
                        </a:spcAft>
                      </a:pPr>
                      <a:r>
                        <a:rPr lang="en-ZA" sz="1600" dirty="0">
                          <a:effectLst/>
                        </a:rPr>
                        <a:t>Phase</a:t>
                      </a:r>
                      <a:endParaRPr lang="en-ZA" sz="1600" dirty="0">
                        <a:effectLst/>
                        <a:latin typeface="Calibri" panose="020F0502020204030204" pitchFamily="34" charset="0"/>
                        <a:ea typeface="Calibri" panose="020F0502020204030204" pitchFamily="34" charset="0"/>
                      </a:endParaRPr>
                    </a:p>
                  </a:txBody>
                  <a:tcPr marL="51435" marR="51435" marT="0" marB="0"/>
                </a:tc>
                <a:tc>
                  <a:txBody>
                    <a:bodyPr/>
                    <a:lstStyle/>
                    <a:p>
                      <a:pPr>
                        <a:spcAft>
                          <a:spcPts val="0"/>
                        </a:spcAft>
                      </a:pPr>
                      <a:r>
                        <a:rPr lang="en-ZA" sz="1600" dirty="0">
                          <a:effectLst/>
                        </a:rPr>
                        <a:t>Start and End Date</a:t>
                      </a:r>
                      <a:endParaRPr lang="en-ZA" sz="1600" dirty="0">
                        <a:effectLst/>
                        <a:latin typeface="Calibri" panose="020F0502020204030204" pitchFamily="34" charset="0"/>
                        <a:ea typeface="Calibri" panose="020F0502020204030204" pitchFamily="34" charset="0"/>
                      </a:endParaRPr>
                    </a:p>
                  </a:txBody>
                  <a:tcPr marL="51435" marR="51435" marT="0" marB="0"/>
                </a:tc>
                <a:tc>
                  <a:txBody>
                    <a:bodyPr/>
                    <a:lstStyle/>
                    <a:p>
                      <a:pPr>
                        <a:spcAft>
                          <a:spcPts val="0"/>
                        </a:spcAft>
                      </a:pPr>
                      <a:r>
                        <a:rPr lang="en-US" sz="1600" dirty="0">
                          <a:effectLst/>
                          <a:latin typeface="Calibri" panose="020F0502020204030204" pitchFamily="34" charset="0"/>
                          <a:ea typeface="Calibri" panose="020F0502020204030204" pitchFamily="34" charset="0"/>
                        </a:rPr>
                        <a:t>Adjusted  ( Start and End Date)</a:t>
                      </a:r>
                      <a:endParaRPr lang="en-ZA" sz="1600" dirty="0">
                        <a:effectLst/>
                        <a:latin typeface="Calibri" panose="020F0502020204030204" pitchFamily="34" charset="0"/>
                        <a:ea typeface="Calibri" panose="020F0502020204030204" pitchFamily="34" charset="0"/>
                      </a:endParaRPr>
                    </a:p>
                  </a:txBody>
                  <a:tcPr marL="51435" marR="51435" marT="0" marB="0"/>
                </a:tc>
                <a:tc>
                  <a:txBody>
                    <a:bodyPr/>
                    <a:lstStyle/>
                    <a:p>
                      <a:pPr>
                        <a:spcAft>
                          <a:spcPts val="0"/>
                        </a:spcAft>
                      </a:pPr>
                      <a:r>
                        <a:rPr lang="en-ZA" sz="1600" dirty="0">
                          <a:effectLst/>
                        </a:rPr>
                        <a:t>Status</a:t>
                      </a:r>
                      <a:endParaRPr lang="en-ZA" sz="16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3481444616"/>
                  </a:ext>
                </a:extLst>
              </a:tr>
              <a:tr h="487652">
                <a:tc rowSpan="6">
                  <a:txBody>
                    <a:bodyPr/>
                    <a:lstStyle/>
                    <a:p>
                      <a:pPr>
                        <a:spcAft>
                          <a:spcPts val="0"/>
                        </a:spcAft>
                      </a:pPr>
                      <a:r>
                        <a:rPr lang="en-ZA" sz="1600" dirty="0">
                          <a:effectLst/>
                        </a:rPr>
                        <a:t>Trusts Online</a:t>
                      </a:r>
                      <a:endParaRPr lang="en-ZA" sz="1600" dirty="0">
                        <a:effectLst/>
                        <a:latin typeface="Calibri" panose="020F0502020204030204" pitchFamily="34" charset="0"/>
                        <a:ea typeface="Calibri" panose="020F0502020204030204" pitchFamily="34" charset="0"/>
                      </a:endParaRPr>
                    </a:p>
                  </a:txBody>
                  <a:tcPr marL="51435" marR="51435" marT="0" marB="0"/>
                </a:tc>
                <a:tc>
                  <a:txBody>
                    <a:bodyPr/>
                    <a:lstStyle/>
                    <a:p>
                      <a:pPr>
                        <a:spcAft>
                          <a:spcPts val="0"/>
                        </a:spcAft>
                      </a:pPr>
                      <a:r>
                        <a:rPr lang="en-ZA" sz="1600" dirty="0">
                          <a:effectLst/>
                        </a:rPr>
                        <a:t>Development</a:t>
                      </a:r>
                      <a:endParaRPr lang="en-ZA" sz="1600" dirty="0">
                        <a:effectLst/>
                        <a:latin typeface="Calibri" panose="020F0502020204030204" pitchFamily="34" charset="0"/>
                        <a:ea typeface="Calibri" panose="020F0502020204030204" pitchFamily="34" charset="0"/>
                      </a:endParaRPr>
                    </a:p>
                  </a:txBody>
                  <a:tcPr marL="51435" marR="51435" marT="0" marB="0"/>
                </a:tc>
                <a:tc>
                  <a:txBody>
                    <a:bodyPr/>
                    <a:lstStyle/>
                    <a:p>
                      <a:pPr>
                        <a:spcAft>
                          <a:spcPts val="0"/>
                        </a:spcAft>
                      </a:pPr>
                      <a:r>
                        <a:rPr lang="en-ZA" sz="1600" dirty="0">
                          <a:effectLst/>
                        </a:rPr>
                        <a:t>03 May – 18 June 2021</a:t>
                      </a:r>
                      <a:endParaRPr lang="en-ZA" sz="1600" dirty="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effectLst/>
                        </a:rPr>
                        <a:t>03 May – 18 June 2021</a:t>
                      </a:r>
                      <a:endParaRPr lang="en-ZA" sz="1600" dirty="0">
                        <a:effectLst/>
                        <a:latin typeface="Calibri" panose="020F0502020204030204" pitchFamily="34" charset="0"/>
                        <a:ea typeface="Calibri" panose="020F0502020204030204" pitchFamily="34" charset="0"/>
                      </a:endParaRPr>
                    </a:p>
                  </a:txBody>
                  <a:tcPr marL="51435" marR="51435" marT="0" marB="0"/>
                </a:tc>
                <a:tc>
                  <a:txBody>
                    <a:bodyPr/>
                    <a:lstStyle/>
                    <a:p>
                      <a:pPr>
                        <a:spcAft>
                          <a:spcPts val="0"/>
                        </a:spcAft>
                      </a:pPr>
                      <a:r>
                        <a:rPr lang="en-ZA" sz="1600" dirty="0">
                          <a:effectLst/>
                        </a:rPr>
                        <a:t>Completed</a:t>
                      </a:r>
                      <a:endParaRPr lang="en-ZA" sz="16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2988787035"/>
                  </a:ext>
                </a:extLst>
              </a:tr>
              <a:tr h="487652">
                <a:tc vMerge="1">
                  <a:txBody>
                    <a:bodyPr/>
                    <a:lstStyle/>
                    <a:p>
                      <a:endParaRPr lang="en-ZA"/>
                    </a:p>
                  </a:txBody>
                  <a:tcPr/>
                </a:tc>
                <a:tc>
                  <a:txBody>
                    <a:bodyPr/>
                    <a:lstStyle/>
                    <a:p>
                      <a:pPr>
                        <a:spcAft>
                          <a:spcPts val="0"/>
                        </a:spcAft>
                      </a:pPr>
                      <a:r>
                        <a:rPr lang="en-ZA" sz="1600" dirty="0">
                          <a:effectLst/>
                        </a:rPr>
                        <a:t>Internal Testing</a:t>
                      </a:r>
                      <a:endParaRPr lang="en-ZA" sz="1600" dirty="0">
                        <a:effectLst/>
                        <a:latin typeface="Calibri" panose="020F0502020204030204" pitchFamily="34" charset="0"/>
                        <a:ea typeface="Calibri" panose="020F0502020204030204" pitchFamily="34" charset="0"/>
                      </a:endParaRPr>
                    </a:p>
                  </a:txBody>
                  <a:tcPr marL="51435" marR="51435" marT="0" marB="0"/>
                </a:tc>
                <a:tc>
                  <a:txBody>
                    <a:bodyPr/>
                    <a:lstStyle/>
                    <a:p>
                      <a:pPr>
                        <a:spcAft>
                          <a:spcPts val="0"/>
                        </a:spcAft>
                      </a:pPr>
                      <a:r>
                        <a:rPr lang="en-ZA" sz="1600" dirty="0">
                          <a:effectLst/>
                        </a:rPr>
                        <a:t>17 May -02 July 2021</a:t>
                      </a:r>
                      <a:endParaRPr lang="en-ZA" sz="1600" dirty="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effectLst/>
                        </a:rPr>
                        <a:t>17 May -16 July 2021</a:t>
                      </a:r>
                      <a:endParaRPr lang="en-ZA" sz="1600" dirty="0">
                        <a:effectLst/>
                        <a:latin typeface="Calibri" panose="020F0502020204030204" pitchFamily="34" charset="0"/>
                        <a:ea typeface="Calibri" panose="020F0502020204030204" pitchFamily="34" charset="0"/>
                      </a:endParaRPr>
                    </a:p>
                  </a:txBody>
                  <a:tcPr marL="51435" marR="51435" marT="0" marB="0"/>
                </a:tc>
                <a:tc>
                  <a:txBody>
                    <a:bodyPr/>
                    <a:lstStyle/>
                    <a:p>
                      <a:pPr>
                        <a:spcAft>
                          <a:spcPts val="0"/>
                        </a:spcAft>
                      </a:pPr>
                      <a:r>
                        <a:rPr lang="en-ZA" sz="1600" dirty="0">
                          <a:effectLst/>
                        </a:rPr>
                        <a:t>In Progress</a:t>
                      </a:r>
                      <a:endParaRPr lang="en-ZA" sz="16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261439805"/>
                  </a:ext>
                </a:extLst>
              </a:tr>
              <a:tr h="244173">
                <a:tc vMerge="1">
                  <a:txBody>
                    <a:bodyPr/>
                    <a:lstStyle/>
                    <a:p>
                      <a:endParaRPr lang="en-ZA"/>
                    </a:p>
                  </a:txBody>
                  <a:tcPr/>
                </a:tc>
                <a:tc>
                  <a:txBody>
                    <a:bodyPr/>
                    <a:lstStyle/>
                    <a:p>
                      <a:pPr>
                        <a:spcAft>
                          <a:spcPts val="0"/>
                        </a:spcAft>
                      </a:pPr>
                      <a:r>
                        <a:rPr lang="en-US" sz="1600" dirty="0">
                          <a:effectLst/>
                          <a:latin typeface="Calibri" panose="020F0502020204030204" pitchFamily="34" charset="0"/>
                          <a:ea typeface="Calibri" panose="020F0502020204030204" pitchFamily="34" charset="0"/>
                        </a:rPr>
                        <a:t>Demonstration</a:t>
                      </a:r>
                      <a:endParaRPr lang="en-ZA" sz="1600" dirty="0">
                        <a:effectLst/>
                        <a:latin typeface="Calibri" panose="020F0502020204030204" pitchFamily="34" charset="0"/>
                        <a:ea typeface="Calibri" panose="020F0502020204030204" pitchFamily="34" charset="0"/>
                      </a:endParaRPr>
                    </a:p>
                  </a:txBody>
                  <a:tcPr marL="51435" marR="51435" marT="0" marB="0"/>
                </a:tc>
                <a:tc>
                  <a:txBody>
                    <a:bodyPr/>
                    <a:lstStyle/>
                    <a:p>
                      <a:pPr>
                        <a:spcAft>
                          <a:spcPts val="0"/>
                        </a:spcAft>
                      </a:pPr>
                      <a:r>
                        <a:rPr lang="en-US" sz="1600" dirty="0">
                          <a:effectLst/>
                          <a:latin typeface="Calibri" panose="020F0502020204030204" pitchFamily="34" charset="0"/>
                          <a:ea typeface="Calibri" panose="020F0502020204030204" pitchFamily="34" charset="0"/>
                        </a:rPr>
                        <a:t>-</a:t>
                      </a:r>
                      <a:endParaRPr lang="en-ZA" sz="1600" dirty="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effectLst/>
                          <a:latin typeface="Calibri" panose="020F0502020204030204" pitchFamily="34" charset="0"/>
                          <a:ea typeface="Calibri" panose="020F0502020204030204" pitchFamily="34" charset="0"/>
                        </a:rPr>
                        <a:t>19 July – 30 July 2021</a:t>
                      </a:r>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effectLst/>
                          <a:latin typeface="+mn-lt"/>
                          <a:ea typeface="+mn-ea"/>
                        </a:rPr>
                        <a:t>In</a:t>
                      </a:r>
                      <a:r>
                        <a:rPr lang="en-ZA" sz="1600" baseline="0" dirty="0">
                          <a:effectLst/>
                          <a:latin typeface="+mn-lt"/>
                          <a:ea typeface="+mn-ea"/>
                        </a:rPr>
                        <a:t> progress</a:t>
                      </a:r>
                      <a:endParaRPr lang="en-ZA" sz="16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4204109030"/>
                  </a:ext>
                </a:extLst>
              </a:tr>
              <a:tr h="731478">
                <a:tc vMerge="1">
                  <a:txBody>
                    <a:bodyPr/>
                    <a:lstStyle/>
                    <a:p>
                      <a:endParaRPr lang="en-ZA"/>
                    </a:p>
                  </a:txBody>
                  <a:tcPr/>
                </a:tc>
                <a:tc>
                  <a:txBody>
                    <a:bodyPr/>
                    <a:lstStyle/>
                    <a:p>
                      <a:pPr>
                        <a:spcAft>
                          <a:spcPts val="0"/>
                        </a:spcAft>
                      </a:pPr>
                      <a:r>
                        <a:rPr lang="en-ZA" sz="1600" dirty="0">
                          <a:effectLst/>
                        </a:rPr>
                        <a:t>User Acceptance Testing</a:t>
                      </a:r>
                      <a:endParaRPr lang="en-ZA" sz="1600" dirty="0">
                        <a:effectLst/>
                        <a:latin typeface="Calibri" panose="020F0502020204030204" pitchFamily="34" charset="0"/>
                        <a:ea typeface="Calibri" panose="020F0502020204030204" pitchFamily="34" charset="0"/>
                      </a:endParaRPr>
                    </a:p>
                  </a:txBody>
                  <a:tcPr marL="51435" marR="51435" marT="0" marB="0"/>
                </a:tc>
                <a:tc>
                  <a:txBody>
                    <a:bodyPr/>
                    <a:lstStyle/>
                    <a:p>
                      <a:pPr>
                        <a:spcAft>
                          <a:spcPts val="0"/>
                        </a:spcAft>
                      </a:pPr>
                      <a:r>
                        <a:rPr lang="en-ZA" sz="1600" dirty="0">
                          <a:effectLst/>
                        </a:rPr>
                        <a:t>05 July  - 09 July 2021</a:t>
                      </a:r>
                      <a:endParaRPr lang="en-ZA" sz="1600" dirty="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effectLst/>
                        </a:rPr>
                        <a:t>02- August 2021 – 06 August 2021</a:t>
                      </a:r>
                      <a:endParaRPr lang="en-ZA" sz="1600" dirty="0">
                        <a:effectLst/>
                        <a:latin typeface="Calibri" panose="020F0502020204030204" pitchFamily="34" charset="0"/>
                        <a:ea typeface="Calibri" panose="020F0502020204030204" pitchFamily="34" charset="0"/>
                      </a:endParaRPr>
                    </a:p>
                    <a:p>
                      <a:pPr>
                        <a:spcAft>
                          <a:spcPts val="0"/>
                        </a:spcAft>
                      </a:pPr>
                      <a:endParaRPr lang="en-ZA" sz="1600" dirty="0">
                        <a:effectLst/>
                        <a:latin typeface="Calibri" panose="020F0502020204030204" pitchFamily="34" charset="0"/>
                        <a:ea typeface="Calibri" panose="020F0502020204030204" pitchFamily="34" charset="0"/>
                      </a:endParaRPr>
                    </a:p>
                  </a:txBody>
                  <a:tcPr marL="51435" marR="51435" marT="0" marB="0"/>
                </a:tc>
                <a:tc>
                  <a:txBody>
                    <a:bodyPr/>
                    <a:lstStyle/>
                    <a:p>
                      <a:pPr>
                        <a:spcAft>
                          <a:spcPts val="0"/>
                        </a:spcAft>
                      </a:pPr>
                      <a:r>
                        <a:rPr lang="en-ZA" sz="1600" dirty="0">
                          <a:effectLst/>
                          <a:latin typeface="+mn-lt"/>
                          <a:ea typeface="+mn-ea"/>
                        </a:rPr>
                        <a:t>In</a:t>
                      </a:r>
                      <a:r>
                        <a:rPr lang="en-ZA" sz="1600" baseline="0" dirty="0">
                          <a:effectLst/>
                          <a:latin typeface="+mn-lt"/>
                          <a:ea typeface="+mn-ea"/>
                        </a:rPr>
                        <a:t> progress</a:t>
                      </a:r>
                      <a:endParaRPr lang="en-ZA" sz="16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2208684609"/>
                  </a:ext>
                </a:extLst>
              </a:tr>
              <a:tr h="731478">
                <a:tc vMerge="1">
                  <a:txBody>
                    <a:bodyPr/>
                    <a:lstStyle/>
                    <a:p>
                      <a:endParaRPr lang="en-ZA"/>
                    </a:p>
                  </a:txBody>
                  <a:tcPr/>
                </a:tc>
                <a:tc>
                  <a:txBody>
                    <a:bodyPr/>
                    <a:lstStyle/>
                    <a:p>
                      <a:pPr>
                        <a:spcAft>
                          <a:spcPts val="0"/>
                        </a:spcAft>
                      </a:pPr>
                      <a:r>
                        <a:rPr lang="en-ZA" sz="1600" dirty="0">
                          <a:effectLst/>
                        </a:rPr>
                        <a:t>Deployment to Production</a:t>
                      </a:r>
                      <a:endParaRPr lang="en-ZA" sz="1600" dirty="0">
                        <a:effectLst/>
                        <a:latin typeface="Calibri" panose="020F0502020204030204" pitchFamily="34" charset="0"/>
                        <a:ea typeface="Calibri" panose="020F0502020204030204" pitchFamily="34" charset="0"/>
                      </a:endParaRPr>
                    </a:p>
                  </a:txBody>
                  <a:tcPr marL="51435" marR="51435" marT="0" marB="0"/>
                </a:tc>
                <a:tc>
                  <a:txBody>
                    <a:bodyPr/>
                    <a:lstStyle/>
                    <a:p>
                      <a:pPr>
                        <a:spcAft>
                          <a:spcPts val="0"/>
                        </a:spcAft>
                      </a:pPr>
                      <a:r>
                        <a:rPr lang="en-ZA" sz="1600" dirty="0">
                          <a:effectLst/>
                        </a:rPr>
                        <a:t>13 July – 22 July 2021</a:t>
                      </a:r>
                      <a:endParaRPr lang="en-ZA" sz="1600" dirty="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effectLst/>
                        </a:rPr>
                        <a:t>07 August 2021 – 09 August 2021</a:t>
                      </a:r>
                      <a:endParaRPr lang="en-ZA" sz="1600" dirty="0">
                        <a:effectLst/>
                        <a:latin typeface="Calibri" panose="020F0502020204030204" pitchFamily="34" charset="0"/>
                        <a:ea typeface="Calibri" panose="020F0502020204030204" pitchFamily="34" charset="0"/>
                      </a:endParaRPr>
                    </a:p>
                    <a:p>
                      <a:pPr>
                        <a:spcAft>
                          <a:spcPts val="0"/>
                        </a:spcAft>
                      </a:pPr>
                      <a:endParaRPr lang="en-ZA" sz="1600" dirty="0">
                        <a:effectLst/>
                        <a:latin typeface="Calibri" panose="020F0502020204030204" pitchFamily="34" charset="0"/>
                        <a:ea typeface="Calibri" panose="020F0502020204030204" pitchFamily="34" charset="0"/>
                      </a:endParaRPr>
                    </a:p>
                  </a:txBody>
                  <a:tcPr marL="51435" marR="51435" marT="0" marB="0"/>
                </a:tc>
                <a:tc>
                  <a:txBody>
                    <a:bodyPr/>
                    <a:lstStyle/>
                    <a:p>
                      <a:pPr>
                        <a:spcAft>
                          <a:spcPts val="0"/>
                        </a:spcAft>
                      </a:pPr>
                      <a:r>
                        <a:rPr lang="en-ZA" sz="1600" dirty="0">
                          <a:effectLst/>
                        </a:rPr>
                        <a:t>Not Started - DELAYED</a:t>
                      </a:r>
                      <a:endParaRPr lang="en-ZA" sz="16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1741960493"/>
                  </a:ext>
                </a:extLst>
              </a:tr>
              <a:tr h="487652">
                <a:tc vMerge="1">
                  <a:txBody>
                    <a:bodyPr/>
                    <a:lstStyle/>
                    <a:p>
                      <a:endParaRPr lang="en-ZA"/>
                    </a:p>
                  </a:txBody>
                  <a:tcPr/>
                </a:tc>
                <a:tc>
                  <a:txBody>
                    <a:bodyPr/>
                    <a:lstStyle/>
                    <a:p>
                      <a:pPr>
                        <a:spcAft>
                          <a:spcPts val="0"/>
                        </a:spcAft>
                      </a:pPr>
                      <a:r>
                        <a:rPr lang="en-ZA" sz="1600">
                          <a:effectLst/>
                        </a:rPr>
                        <a:t>Pilot </a:t>
                      </a:r>
                      <a:endParaRPr lang="en-ZA" sz="1600">
                        <a:effectLst/>
                        <a:latin typeface="Calibri" panose="020F0502020204030204" pitchFamily="34" charset="0"/>
                        <a:ea typeface="Calibri" panose="020F0502020204030204" pitchFamily="34" charset="0"/>
                      </a:endParaRPr>
                    </a:p>
                  </a:txBody>
                  <a:tcPr marL="51435" marR="51435" marT="0" marB="0"/>
                </a:tc>
                <a:tc>
                  <a:txBody>
                    <a:bodyPr/>
                    <a:lstStyle/>
                    <a:p>
                      <a:pPr>
                        <a:spcAft>
                          <a:spcPts val="0"/>
                        </a:spcAft>
                      </a:pPr>
                      <a:r>
                        <a:rPr lang="en-ZA" sz="1600" dirty="0">
                          <a:effectLst/>
                        </a:rPr>
                        <a:t>23 July  2021 - TBC</a:t>
                      </a:r>
                      <a:endParaRPr lang="en-ZA" sz="1600" dirty="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effectLst/>
                        </a:rPr>
                        <a:t>10 August 2021 - TBC</a:t>
                      </a:r>
                      <a:endParaRPr lang="en-ZA" sz="1600" dirty="0">
                        <a:effectLst/>
                        <a:latin typeface="Calibri" panose="020F0502020204030204" pitchFamily="34" charset="0"/>
                        <a:ea typeface="Calibri" panose="020F0502020204030204" pitchFamily="34" charset="0"/>
                      </a:endParaRPr>
                    </a:p>
                  </a:txBody>
                  <a:tcPr marL="51435" marR="51435" marT="0" marB="0"/>
                </a:tc>
                <a:tc>
                  <a:txBody>
                    <a:bodyPr/>
                    <a:lstStyle/>
                    <a:p>
                      <a:pPr>
                        <a:spcAft>
                          <a:spcPts val="0"/>
                        </a:spcAft>
                      </a:pPr>
                      <a:r>
                        <a:rPr lang="en-ZA" sz="1600" dirty="0">
                          <a:effectLst/>
                        </a:rPr>
                        <a:t>Not Started - DELAYED</a:t>
                      </a:r>
                      <a:endParaRPr lang="en-ZA" sz="16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366642741"/>
                  </a:ext>
                </a:extLst>
              </a:tr>
              <a:tr h="487652">
                <a:tc rowSpan="5">
                  <a:txBody>
                    <a:bodyPr/>
                    <a:lstStyle/>
                    <a:p>
                      <a:pPr>
                        <a:spcAft>
                          <a:spcPts val="0"/>
                        </a:spcAft>
                      </a:pPr>
                      <a:r>
                        <a:rPr lang="en-ZA" sz="1600" dirty="0">
                          <a:effectLst/>
                        </a:rPr>
                        <a:t>Deceased Estates</a:t>
                      </a:r>
                      <a:endParaRPr lang="en-ZA" sz="1600" dirty="0">
                        <a:effectLst/>
                        <a:latin typeface="Calibri" panose="020F0502020204030204" pitchFamily="34" charset="0"/>
                        <a:ea typeface="Calibri" panose="020F0502020204030204" pitchFamily="34" charset="0"/>
                      </a:endParaRPr>
                    </a:p>
                  </a:txBody>
                  <a:tcPr marL="51435" marR="51435" marT="0" marB="0"/>
                </a:tc>
                <a:tc>
                  <a:txBody>
                    <a:bodyPr/>
                    <a:lstStyle/>
                    <a:p>
                      <a:pPr>
                        <a:spcAft>
                          <a:spcPts val="0"/>
                        </a:spcAft>
                      </a:pPr>
                      <a:r>
                        <a:rPr lang="en-ZA" sz="1600">
                          <a:effectLst/>
                        </a:rPr>
                        <a:t>Development</a:t>
                      </a:r>
                      <a:endParaRPr lang="en-ZA" sz="1600">
                        <a:effectLst/>
                        <a:latin typeface="Calibri" panose="020F0502020204030204" pitchFamily="34" charset="0"/>
                        <a:ea typeface="Calibri" panose="020F0502020204030204" pitchFamily="34" charset="0"/>
                      </a:endParaRPr>
                    </a:p>
                  </a:txBody>
                  <a:tcPr marL="51435" marR="51435" marT="0" marB="0"/>
                </a:tc>
                <a:tc>
                  <a:txBody>
                    <a:bodyPr/>
                    <a:lstStyle/>
                    <a:p>
                      <a:pPr>
                        <a:spcAft>
                          <a:spcPts val="0"/>
                        </a:spcAft>
                      </a:pPr>
                      <a:r>
                        <a:rPr lang="en-ZA" sz="1600" dirty="0">
                          <a:effectLst/>
                        </a:rPr>
                        <a:t>03 May – 18 June 2021</a:t>
                      </a:r>
                      <a:endParaRPr lang="en-ZA" sz="1600" dirty="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effectLst/>
                        </a:rPr>
                        <a:t>03 May – 18 June 2021</a:t>
                      </a:r>
                      <a:endParaRPr lang="en-ZA" sz="1600" dirty="0">
                        <a:effectLst/>
                        <a:latin typeface="Calibri" panose="020F0502020204030204" pitchFamily="34" charset="0"/>
                        <a:ea typeface="Calibri" panose="020F0502020204030204" pitchFamily="34" charset="0"/>
                      </a:endParaRPr>
                    </a:p>
                  </a:txBody>
                  <a:tcPr marL="51435" marR="51435" marT="0" marB="0"/>
                </a:tc>
                <a:tc>
                  <a:txBody>
                    <a:bodyPr/>
                    <a:lstStyle/>
                    <a:p>
                      <a:pPr>
                        <a:spcAft>
                          <a:spcPts val="0"/>
                        </a:spcAft>
                      </a:pPr>
                      <a:r>
                        <a:rPr lang="en-ZA" sz="1600" dirty="0">
                          <a:effectLst/>
                        </a:rPr>
                        <a:t>Completed</a:t>
                      </a:r>
                      <a:endParaRPr lang="en-ZA" sz="16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4087307953"/>
                  </a:ext>
                </a:extLst>
              </a:tr>
              <a:tr h="487652">
                <a:tc vMerge="1">
                  <a:txBody>
                    <a:bodyPr/>
                    <a:lstStyle/>
                    <a:p>
                      <a:endParaRPr lang="en-ZA"/>
                    </a:p>
                  </a:txBody>
                  <a:tcPr/>
                </a:tc>
                <a:tc>
                  <a:txBody>
                    <a:bodyPr/>
                    <a:lstStyle/>
                    <a:p>
                      <a:pPr>
                        <a:spcAft>
                          <a:spcPts val="0"/>
                        </a:spcAft>
                      </a:pPr>
                      <a:r>
                        <a:rPr lang="en-ZA" sz="1600">
                          <a:effectLst/>
                        </a:rPr>
                        <a:t>Internal Testing</a:t>
                      </a:r>
                      <a:endParaRPr lang="en-ZA" sz="1600">
                        <a:effectLst/>
                        <a:latin typeface="Calibri" panose="020F0502020204030204" pitchFamily="34" charset="0"/>
                        <a:ea typeface="Calibri" panose="020F0502020204030204" pitchFamily="34" charset="0"/>
                      </a:endParaRPr>
                    </a:p>
                  </a:txBody>
                  <a:tcPr marL="51435" marR="51435" marT="0" marB="0"/>
                </a:tc>
                <a:tc>
                  <a:txBody>
                    <a:bodyPr/>
                    <a:lstStyle/>
                    <a:p>
                      <a:pPr>
                        <a:spcAft>
                          <a:spcPts val="0"/>
                        </a:spcAft>
                      </a:pPr>
                      <a:r>
                        <a:rPr lang="en-ZA" sz="1600" dirty="0">
                          <a:effectLst/>
                        </a:rPr>
                        <a:t>17 May - 30 June 2021</a:t>
                      </a:r>
                      <a:endParaRPr lang="en-ZA" sz="1600" dirty="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effectLst/>
                        </a:rPr>
                        <a:t>17 May - </a:t>
                      </a:r>
                      <a:r>
                        <a:rPr lang="en-ZA" sz="1600" dirty="0">
                          <a:effectLst/>
                          <a:latin typeface="Calibri" panose="020F0502020204030204" pitchFamily="34" charset="0"/>
                          <a:ea typeface="Calibri" panose="020F0502020204030204" pitchFamily="34" charset="0"/>
                        </a:rPr>
                        <a:t>30 July 2021</a:t>
                      </a:r>
                    </a:p>
                  </a:txBody>
                  <a:tcPr marL="51435" marR="51435" marT="0" marB="0"/>
                </a:tc>
                <a:tc>
                  <a:txBody>
                    <a:bodyPr/>
                    <a:lstStyle/>
                    <a:p>
                      <a:pPr>
                        <a:spcAft>
                          <a:spcPts val="0"/>
                        </a:spcAft>
                      </a:pPr>
                      <a:r>
                        <a:rPr lang="en-ZA" sz="1600" dirty="0">
                          <a:effectLst/>
                        </a:rPr>
                        <a:t>In Progress</a:t>
                      </a:r>
                      <a:endParaRPr lang="en-ZA" sz="16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3084478708"/>
                  </a:ext>
                </a:extLst>
              </a:tr>
              <a:tr h="487652">
                <a:tc vMerge="1">
                  <a:txBody>
                    <a:bodyPr/>
                    <a:lstStyle/>
                    <a:p>
                      <a:endParaRPr lang="en-ZA"/>
                    </a:p>
                  </a:txBody>
                  <a:tcPr/>
                </a:tc>
                <a:tc>
                  <a:txBody>
                    <a:bodyPr/>
                    <a:lstStyle/>
                    <a:p>
                      <a:pPr>
                        <a:spcAft>
                          <a:spcPts val="0"/>
                        </a:spcAft>
                      </a:pPr>
                      <a:r>
                        <a:rPr lang="en-ZA" sz="1600">
                          <a:effectLst/>
                        </a:rPr>
                        <a:t>User Acceptance Testing</a:t>
                      </a:r>
                      <a:endParaRPr lang="en-ZA" sz="1600">
                        <a:effectLst/>
                        <a:latin typeface="Calibri" panose="020F0502020204030204" pitchFamily="34" charset="0"/>
                        <a:ea typeface="Calibri" panose="020F0502020204030204" pitchFamily="34" charset="0"/>
                      </a:endParaRPr>
                    </a:p>
                  </a:txBody>
                  <a:tcPr marL="51435" marR="51435" marT="0" marB="0"/>
                </a:tc>
                <a:tc>
                  <a:txBody>
                    <a:bodyPr/>
                    <a:lstStyle/>
                    <a:p>
                      <a:pPr>
                        <a:spcAft>
                          <a:spcPts val="0"/>
                        </a:spcAft>
                      </a:pPr>
                      <a:r>
                        <a:rPr lang="en-ZA" sz="1600" dirty="0">
                          <a:effectLst/>
                        </a:rPr>
                        <a:t>02 July – 08 July 2021</a:t>
                      </a:r>
                      <a:endParaRPr lang="en-ZA" sz="1600" dirty="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effectLst/>
                        </a:rPr>
                        <a:t>02- August 2021 – 06 August 2021</a:t>
                      </a:r>
                      <a:endParaRPr lang="en-ZA" sz="1600" dirty="0">
                        <a:effectLst/>
                        <a:latin typeface="Calibri" panose="020F0502020204030204" pitchFamily="34" charset="0"/>
                        <a:ea typeface="Calibri" panose="020F0502020204030204" pitchFamily="34" charset="0"/>
                      </a:endParaRPr>
                    </a:p>
                  </a:txBody>
                  <a:tcPr marL="51435" marR="51435" marT="0" marB="0"/>
                </a:tc>
                <a:tc>
                  <a:txBody>
                    <a:bodyPr/>
                    <a:lstStyle/>
                    <a:p>
                      <a:pPr>
                        <a:spcAft>
                          <a:spcPts val="0"/>
                        </a:spcAft>
                      </a:pPr>
                      <a:r>
                        <a:rPr lang="en-ZA" sz="1600" dirty="0">
                          <a:effectLst/>
                          <a:latin typeface="+mn-lt"/>
                          <a:ea typeface="+mn-ea"/>
                        </a:rPr>
                        <a:t>In</a:t>
                      </a:r>
                      <a:r>
                        <a:rPr lang="en-ZA" sz="1600" baseline="0" dirty="0">
                          <a:effectLst/>
                          <a:latin typeface="+mn-lt"/>
                          <a:ea typeface="+mn-ea"/>
                        </a:rPr>
                        <a:t> progress</a:t>
                      </a:r>
                      <a:endParaRPr lang="en-ZA" sz="16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568434083"/>
                  </a:ext>
                </a:extLst>
              </a:tr>
              <a:tr h="487652">
                <a:tc vMerge="1">
                  <a:txBody>
                    <a:bodyPr/>
                    <a:lstStyle/>
                    <a:p>
                      <a:endParaRPr lang="en-ZA"/>
                    </a:p>
                  </a:txBody>
                  <a:tcPr/>
                </a:tc>
                <a:tc>
                  <a:txBody>
                    <a:bodyPr/>
                    <a:lstStyle/>
                    <a:p>
                      <a:pPr>
                        <a:spcAft>
                          <a:spcPts val="0"/>
                        </a:spcAft>
                      </a:pPr>
                      <a:r>
                        <a:rPr lang="en-ZA" sz="1600">
                          <a:effectLst/>
                        </a:rPr>
                        <a:t>Deployment to Production</a:t>
                      </a:r>
                      <a:endParaRPr lang="en-ZA" sz="1600">
                        <a:effectLst/>
                        <a:latin typeface="Calibri" panose="020F0502020204030204" pitchFamily="34" charset="0"/>
                        <a:ea typeface="Calibri" panose="020F0502020204030204" pitchFamily="34" charset="0"/>
                      </a:endParaRPr>
                    </a:p>
                  </a:txBody>
                  <a:tcPr marL="51435" marR="51435" marT="0" marB="0"/>
                </a:tc>
                <a:tc>
                  <a:txBody>
                    <a:bodyPr/>
                    <a:lstStyle/>
                    <a:p>
                      <a:pPr>
                        <a:spcAft>
                          <a:spcPts val="0"/>
                        </a:spcAft>
                      </a:pPr>
                      <a:r>
                        <a:rPr lang="en-ZA" sz="1600" dirty="0">
                          <a:effectLst/>
                        </a:rPr>
                        <a:t>09 July – 16 July 2021</a:t>
                      </a:r>
                      <a:endParaRPr lang="en-ZA" sz="1600" dirty="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effectLst/>
                        </a:rPr>
                        <a:t>07 August 2021 – 09 August 2021</a:t>
                      </a:r>
                      <a:endParaRPr lang="en-ZA" sz="1600" dirty="0">
                        <a:effectLst/>
                        <a:latin typeface="Calibri" panose="020F0502020204030204" pitchFamily="34" charset="0"/>
                        <a:ea typeface="Calibri" panose="020F0502020204030204" pitchFamily="34" charset="0"/>
                      </a:endParaRPr>
                    </a:p>
                  </a:txBody>
                  <a:tcPr marL="51435" marR="51435" marT="0" marB="0"/>
                </a:tc>
                <a:tc>
                  <a:txBody>
                    <a:bodyPr/>
                    <a:lstStyle/>
                    <a:p>
                      <a:pPr>
                        <a:spcAft>
                          <a:spcPts val="0"/>
                        </a:spcAft>
                      </a:pPr>
                      <a:r>
                        <a:rPr lang="en-ZA" sz="1600" dirty="0">
                          <a:effectLst/>
                        </a:rPr>
                        <a:t>Not Started - DELAYED</a:t>
                      </a:r>
                      <a:endParaRPr lang="en-ZA" sz="16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2625036786"/>
                  </a:ext>
                </a:extLst>
              </a:tr>
              <a:tr h="487652">
                <a:tc vMerge="1">
                  <a:txBody>
                    <a:bodyPr/>
                    <a:lstStyle/>
                    <a:p>
                      <a:endParaRPr lang="en-ZA"/>
                    </a:p>
                  </a:txBody>
                  <a:tcPr/>
                </a:tc>
                <a:tc>
                  <a:txBody>
                    <a:bodyPr/>
                    <a:lstStyle/>
                    <a:p>
                      <a:pPr>
                        <a:spcAft>
                          <a:spcPts val="0"/>
                        </a:spcAft>
                      </a:pPr>
                      <a:r>
                        <a:rPr lang="en-ZA" sz="1600" dirty="0">
                          <a:effectLst/>
                        </a:rPr>
                        <a:t>Pilot </a:t>
                      </a:r>
                      <a:endParaRPr lang="en-ZA" sz="1600" dirty="0">
                        <a:effectLst/>
                        <a:latin typeface="Calibri" panose="020F0502020204030204" pitchFamily="34" charset="0"/>
                        <a:ea typeface="Calibri" panose="020F0502020204030204" pitchFamily="34" charset="0"/>
                      </a:endParaRPr>
                    </a:p>
                  </a:txBody>
                  <a:tcPr marL="51435" marR="51435" marT="0" marB="0"/>
                </a:tc>
                <a:tc>
                  <a:txBody>
                    <a:bodyPr/>
                    <a:lstStyle/>
                    <a:p>
                      <a:pPr>
                        <a:spcAft>
                          <a:spcPts val="0"/>
                        </a:spcAft>
                      </a:pPr>
                      <a:r>
                        <a:rPr lang="en-ZA" sz="1600" dirty="0">
                          <a:effectLst/>
                        </a:rPr>
                        <a:t>26 July 2021 - TBC</a:t>
                      </a:r>
                      <a:endParaRPr lang="en-ZA" sz="1600" dirty="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effectLst/>
                        </a:rPr>
                        <a:t>10 August 2021 - TBC</a:t>
                      </a:r>
                      <a:endParaRPr lang="en-ZA" sz="16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dirty="0">
                        <a:effectLst/>
                        <a:latin typeface="Calibri" panose="020F0502020204030204" pitchFamily="34" charset="0"/>
                        <a:ea typeface="Calibri" panose="020F0502020204030204" pitchFamily="34" charset="0"/>
                      </a:endParaRPr>
                    </a:p>
                  </a:txBody>
                  <a:tcPr marL="51435" marR="51435" marT="0" marB="0"/>
                </a:tc>
                <a:tc>
                  <a:txBody>
                    <a:bodyPr/>
                    <a:lstStyle/>
                    <a:p>
                      <a:pPr>
                        <a:spcAft>
                          <a:spcPts val="0"/>
                        </a:spcAft>
                      </a:pPr>
                      <a:r>
                        <a:rPr lang="en-ZA" sz="1600" dirty="0">
                          <a:effectLst/>
                        </a:rPr>
                        <a:t>Not Started - DELAYED</a:t>
                      </a:r>
                      <a:endParaRPr lang="en-ZA" sz="16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114553930"/>
                  </a:ext>
                </a:extLst>
              </a:tr>
            </a:tbl>
          </a:graphicData>
        </a:graphic>
      </p:graphicFrame>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7DB43A5-7B24-4F21-ACD2-63C00B5A2D24}"/>
              </a:ext>
            </a:extLst>
          </p:cNvPr>
          <p:cNvGraphicFramePr>
            <a:graphicFrameLocks noGrp="1"/>
          </p:cNvGraphicFramePr>
          <p:nvPr/>
        </p:nvGraphicFramePr>
        <p:xfrm>
          <a:off x="317500" y="723900"/>
          <a:ext cx="8686800" cy="5821363"/>
        </p:xfrm>
        <a:graphic>
          <a:graphicData uri="http://schemas.openxmlformats.org/drawingml/2006/table">
            <a:tbl>
              <a:tblPr firstRow="1" bandRow="1"/>
              <a:tblGrid>
                <a:gridCol w="1373239">
                  <a:extLst>
                    <a:ext uri="{9D8B030D-6E8A-4147-A177-3AD203B41FA5}">
                      <a16:colId xmlns:a16="http://schemas.microsoft.com/office/drawing/2014/main" val="20000"/>
                    </a:ext>
                  </a:extLst>
                </a:gridCol>
                <a:gridCol w="2464306">
                  <a:extLst>
                    <a:ext uri="{9D8B030D-6E8A-4147-A177-3AD203B41FA5}">
                      <a16:colId xmlns:a16="http://schemas.microsoft.com/office/drawing/2014/main" val="20001"/>
                    </a:ext>
                  </a:extLst>
                </a:gridCol>
                <a:gridCol w="2623791">
                  <a:extLst>
                    <a:ext uri="{9D8B030D-6E8A-4147-A177-3AD203B41FA5}">
                      <a16:colId xmlns:a16="http://schemas.microsoft.com/office/drawing/2014/main" val="20002"/>
                    </a:ext>
                  </a:extLst>
                </a:gridCol>
                <a:gridCol w="2225465">
                  <a:extLst>
                    <a:ext uri="{9D8B030D-6E8A-4147-A177-3AD203B41FA5}">
                      <a16:colId xmlns:a16="http://schemas.microsoft.com/office/drawing/2014/main" val="20003"/>
                    </a:ext>
                  </a:extLst>
                </a:gridCol>
              </a:tblGrid>
              <a:tr h="49527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400" dirty="0">
                          <a:solidFill>
                            <a:schemeClr val="tx1"/>
                          </a:solidFill>
                        </a:rPr>
                        <a:t>Activity</a:t>
                      </a:r>
                      <a:endParaRPr lang="en-ZA" sz="1400" dirty="0">
                        <a:solidFill>
                          <a:schemeClr val="tx1"/>
                        </a:solidFill>
                      </a:endParaRPr>
                    </a:p>
                  </a:txBody>
                  <a:tcPr marL="68580" marR="68580" marT="34288" marB="34288">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400" baseline="0" dirty="0">
                          <a:solidFill>
                            <a:schemeClr val="tx1"/>
                          </a:solidFill>
                        </a:rPr>
                        <a:t>Risk Description</a:t>
                      </a:r>
                      <a:endParaRPr lang="en-ZA" sz="1400" dirty="0">
                        <a:solidFill>
                          <a:schemeClr val="tx1"/>
                        </a:solidFill>
                      </a:endParaRPr>
                    </a:p>
                  </a:txBody>
                  <a:tcPr marL="68580" marR="68580" marT="34288" marB="34288">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400" dirty="0">
                          <a:solidFill>
                            <a:schemeClr val="tx1"/>
                          </a:solidFill>
                        </a:rPr>
                        <a:t>Impact </a:t>
                      </a:r>
                      <a:endParaRPr lang="en-ZA" sz="1400" dirty="0">
                        <a:solidFill>
                          <a:schemeClr val="tx1"/>
                        </a:solidFill>
                      </a:endParaRPr>
                    </a:p>
                  </a:txBody>
                  <a:tcPr marL="68580" marR="68580" marT="34288" marB="34288">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Proposed</a:t>
                      </a:r>
                      <a:r>
                        <a:rPr lang="en-US" sz="1400" baseline="0" dirty="0">
                          <a:solidFill>
                            <a:schemeClr val="tx1"/>
                          </a:solidFill>
                        </a:rPr>
                        <a:t> </a:t>
                      </a:r>
                      <a:r>
                        <a:rPr lang="en-US" sz="1400" dirty="0">
                          <a:solidFill>
                            <a:schemeClr val="tx1"/>
                          </a:solidFill>
                        </a:rPr>
                        <a:t>Mitigating</a:t>
                      </a:r>
                      <a:r>
                        <a:rPr lang="en-US" sz="1400" baseline="0" dirty="0">
                          <a:solidFill>
                            <a:schemeClr val="tx1"/>
                          </a:solidFill>
                        </a:rPr>
                        <a:t> Action</a:t>
                      </a:r>
                      <a:endParaRPr lang="en-ZA" sz="1400" dirty="0">
                        <a:solidFill>
                          <a:schemeClr val="tx1"/>
                        </a:solidFill>
                      </a:endParaRPr>
                    </a:p>
                  </a:txBody>
                  <a:tcPr marL="68580" marR="68580" marT="34288" marB="34288">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extLst>
                  <a:ext uri="{0D108BD9-81ED-4DB2-BD59-A6C34878D82A}">
                    <a16:rowId xmlns:a16="http://schemas.microsoft.com/office/drawing/2014/main" val="10000"/>
                  </a:ext>
                </a:extLst>
              </a:tr>
              <a:tr h="198871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indent="-171450" algn="l" defTabSz="914400" rtl="0" eaLnBrk="1" latinLnBrk="0" hangingPunct="1">
                        <a:buFont typeface="Arial" panose="020B0604020202020204" pitchFamily="34" charset="0"/>
                        <a:buChar char="•"/>
                      </a:pPr>
                      <a:r>
                        <a:rPr lang="en-US" sz="1400" kern="1200" dirty="0">
                          <a:solidFill>
                            <a:schemeClr val="dk1"/>
                          </a:solidFill>
                          <a:latin typeface="Arial"/>
                          <a:ea typeface="+mn-ea"/>
                          <a:cs typeface="+mn-cs"/>
                        </a:rPr>
                        <a:t>Development Resources</a:t>
                      </a:r>
                      <a:endParaRPr lang="en-ZA" sz="1400" kern="1200" dirty="0">
                        <a:solidFill>
                          <a:schemeClr val="dk1"/>
                        </a:solidFill>
                        <a:latin typeface="Arial"/>
                        <a:ea typeface="+mn-ea"/>
                        <a:cs typeface="+mn-cs"/>
                      </a:endParaRPr>
                    </a:p>
                  </a:txBody>
                  <a:tcPr marL="68580" marR="68580" marT="34288" marB="34288">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indent="-171450">
                        <a:buFont typeface="Arial" panose="020B0604020202020204" pitchFamily="34" charset="0"/>
                        <a:buChar char="•"/>
                      </a:pPr>
                      <a:r>
                        <a:rPr lang="en-US" sz="1400" dirty="0"/>
                        <a:t>Current dispute with SITA on utilization of their maintenance and support resources on an overtime basis for project may result in the delay of the completion of development</a:t>
                      </a:r>
                    </a:p>
                  </a:txBody>
                  <a:tcPr marL="68580" marR="68580" marT="34288" marB="34288">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5725" indent="-85725" algn="l" defTabSz="914400" rtl="0" eaLnBrk="1" latinLnBrk="0" hangingPunct="1">
                        <a:buFont typeface="Arial" panose="020B0604020202020204" pitchFamily="34" charset="0"/>
                        <a:buChar char="•"/>
                      </a:pPr>
                      <a:r>
                        <a:rPr lang="en-US" sz="1400" kern="1200" dirty="0">
                          <a:solidFill>
                            <a:schemeClr val="dk1"/>
                          </a:solidFill>
                          <a:latin typeface="Arial"/>
                          <a:ea typeface="+mn-ea"/>
                          <a:cs typeface="+mn-cs"/>
                        </a:rPr>
                        <a:t>The plan timelines may need to be moved out in order to accommodate the minimum overtime hours allowed</a:t>
                      </a:r>
                    </a:p>
                    <a:p>
                      <a:pPr marL="85725" indent="-85725" algn="l" defTabSz="914400" rtl="0" eaLnBrk="1" latinLnBrk="0" hangingPunct="1">
                        <a:buFont typeface="Arial" panose="020B0604020202020204" pitchFamily="34" charset="0"/>
                        <a:buChar char="•"/>
                      </a:pPr>
                      <a:r>
                        <a:rPr lang="en-US" sz="1400" kern="1200" dirty="0">
                          <a:solidFill>
                            <a:schemeClr val="dk1"/>
                          </a:solidFill>
                          <a:latin typeface="Arial"/>
                          <a:ea typeface="+mn-ea"/>
                          <a:cs typeface="+mn-cs"/>
                        </a:rPr>
                        <a:t>Other projects may need to be deprioritized to accommodate the work required for Deceased Estates and Trusts</a:t>
                      </a:r>
                    </a:p>
                    <a:p>
                      <a:pPr marL="0" lvl="1" indent="0" algn="l" defTabSz="914400" rtl="0" eaLnBrk="1" latinLnBrk="0" hangingPunct="1">
                        <a:buFont typeface="Arial" panose="020B0604020202020204" pitchFamily="34" charset="0"/>
                        <a:buNone/>
                      </a:pPr>
                      <a:endParaRPr lang="en-US" sz="1400" kern="1200" dirty="0">
                        <a:solidFill>
                          <a:srgbClr val="FF0000"/>
                        </a:solidFill>
                        <a:latin typeface="+mn-lt"/>
                        <a:ea typeface="+mn-ea"/>
                        <a:cs typeface="+mn-cs"/>
                      </a:endParaRPr>
                    </a:p>
                  </a:txBody>
                  <a:tcPr marL="68580" marR="68580" marT="34288" marB="34288">
                    <a:lnL w="12700" cmpd="sng">
                      <a:solidFill>
                        <a:srgbClr val="FFFFFF"/>
                      </a:solidFill>
                    </a:lnL>
                    <a:lnR w="12700" cmpd="sng">
                      <a:solidFill>
                        <a:srgbClr val="FFFFFF"/>
                      </a:solidFill>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5725" indent="-85725" algn="l" defTabSz="914400" rtl="0" eaLnBrk="1" latinLnBrk="0" hangingPunct="1">
                        <a:buFont typeface="Arial" panose="020B0604020202020204" pitchFamily="34" charset="0"/>
                        <a:buChar char="•"/>
                      </a:pPr>
                      <a:r>
                        <a:rPr lang="en-US" sz="1400" kern="1200" dirty="0">
                          <a:solidFill>
                            <a:schemeClr val="dk1"/>
                          </a:solidFill>
                          <a:latin typeface="Arial"/>
                          <a:ea typeface="+mn-ea"/>
                          <a:cs typeface="+mn-cs"/>
                        </a:rPr>
                        <a:t>Other projects may need to be deprioritized to accommodate the work required for Deceased Estates and Trusts</a:t>
                      </a:r>
                    </a:p>
                    <a:p>
                      <a:pPr marL="85725" indent="-85725" algn="l" defTabSz="914400" rtl="0" eaLnBrk="1" latinLnBrk="0" hangingPunct="1">
                        <a:buFont typeface="Arial" panose="020B0604020202020204" pitchFamily="34" charset="0"/>
                        <a:buChar char="•"/>
                      </a:pPr>
                      <a:r>
                        <a:rPr lang="en-US" sz="1400" kern="1200" dirty="0">
                          <a:solidFill>
                            <a:schemeClr val="dk1"/>
                          </a:solidFill>
                          <a:latin typeface="Arial"/>
                          <a:ea typeface="+mn-ea"/>
                          <a:cs typeface="+mn-cs"/>
                        </a:rPr>
                        <a:t>Meeting with SITA executive management to resolve the issues on resource availability</a:t>
                      </a:r>
                    </a:p>
                  </a:txBody>
                  <a:tcPr marL="68580" marR="68580" marT="34288" marB="34288">
                    <a:lnL w="12700" cmpd="sng">
                      <a:solidFill>
                        <a:srgbClr val="FFFFFF"/>
                      </a:solidFill>
                    </a:lnL>
                    <a:lnR w="12700" cmpd="sng">
                      <a:solidFill>
                        <a:srgbClr val="FFFFFF"/>
                      </a:solidFill>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val="10001"/>
                  </a:ext>
                </a:extLst>
              </a:tr>
              <a:tr h="177536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indent="-171450" algn="l" defTabSz="914400" rtl="0" eaLnBrk="1" latinLnBrk="0" hangingPunct="1">
                        <a:buFont typeface="Arial" panose="020B0604020202020204" pitchFamily="34" charset="0"/>
                        <a:buChar char="•"/>
                      </a:pPr>
                      <a:r>
                        <a:rPr lang="en-US" sz="1400" kern="1200" dirty="0">
                          <a:solidFill>
                            <a:schemeClr val="dk1"/>
                          </a:solidFill>
                          <a:latin typeface="Arial"/>
                          <a:ea typeface="+mn-ea"/>
                          <a:cs typeface="+mn-cs"/>
                        </a:rPr>
                        <a:t>Internal Resources</a:t>
                      </a:r>
                      <a:endParaRPr lang="en-ZA" sz="1400" kern="1200" dirty="0">
                        <a:solidFill>
                          <a:schemeClr val="dk1"/>
                        </a:solidFill>
                        <a:latin typeface="Arial"/>
                        <a:ea typeface="+mn-ea"/>
                        <a:cs typeface="+mn-cs"/>
                      </a:endParaRPr>
                    </a:p>
                  </a:txBody>
                  <a:tcPr marL="68580" marR="68580" marT="34288" marB="34288">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5725" indent="-85725" algn="l" defTabSz="914400" rtl="0" eaLnBrk="1" latinLnBrk="0" hangingPunct="1">
                        <a:buFont typeface="Arial" panose="020B0604020202020204" pitchFamily="34" charset="0"/>
                        <a:buChar char="•"/>
                      </a:pPr>
                      <a:r>
                        <a:rPr lang="en-US" sz="1400" kern="1200" dirty="0">
                          <a:solidFill>
                            <a:schemeClr val="dk1"/>
                          </a:solidFill>
                          <a:latin typeface="Arial"/>
                          <a:ea typeface="+mn-ea"/>
                          <a:cs typeface="+mn-cs"/>
                        </a:rPr>
                        <a:t>Due to contract expiration in 2,5 months and the permanent structure not being finalized , loss of contract staff will affect the completion of the solution as per the timelines</a:t>
                      </a:r>
                      <a:endParaRPr lang="en-ZA" sz="1400" kern="1200" dirty="0">
                        <a:solidFill>
                          <a:schemeClr val="dk1"/>
                        </a:solidFill>
                        <a:latin typeface="Arial"/>
                        <a:ea typeface="+mn-ea"/>
                        <a:cs typeface="+mn-cs"/>
                      </a:endParaRPr>
                    </a:p>
                  </a:txBody>
                  <a:tcPr marL="68580" marR="68580" marT="34288" marB="34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5725" indent="-85725" algn="l" defTabSz="914400" rtl="0" eaLnBrk="1" latinLnBrk="0" hangingPunct="1">
                        <a:buFont typeface="Arial" panose="020B0604020202020204" pitchFamily="34" charset="0"/>
                        <a:buChar char="•"/>
                      </a:pPr>
                      <a:r>
                        <a:rPr lang="en-US" sz="1400" kern="1200" dirty="0">
                          <a:solidFill>
                            <a:schemeClr val="dk1"/>
                          </a:solidFill>
                          <a:latin typeface="Arial"/>
                          <a:ea typeface="+mn-ea"/>
                          <a:cs typeface="+mn-cs"/>
                        </a:rPr>
                        <a:t>The plan timelines may need to be moved out in order to accommodate work load od the current staff</a:t>
                      </a:r>
                    </a:p>
                    <a:p>
                      <a:pPr marL="85725" indent="-85725" algn="l" defTabSz="914400" rtl="0" eaLnBrk="1" latinLnBrk="0" hangingPunct="1">
                        <a:buFont typeface="Arial" panose="020B0604020202020204" pitchFamily="34" charset="0"/>
                        <a:buChar char="•"/>
                      </a:pPr>
                      <a:r>
                        <a:rPr lang="en-US" sz="1400" kern="1200" dirty="0">
                          <a:solidFill>
                            <a:schemeClr val="dk1"/>
                          </a:solidFill>
                          <a:latin typeface="Arial"/>
                          <a:ea typeface="+mn-ea"/>
                          <a:cs typeface="+mn-cs"/>
                        </a:rPr>
                        <a:t>Other projects may need to be deprioritized to accommodate the work required for Deceased Estates and Trusts</a:t>
                      </a:r>
                    </a:p>
                  </a:txBody>
                  <a:tcPr marL="68580" marR="68580" marT="34288" marB="34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5725" indent="-85725" algn="l" defTabSz="914400" rtl="0" eaLnBrk="1" latinLnBrk="0" hangingPunct="1">
                        <a:buFont typeface="Arial" panose="020B0604020202020204" pitchFamily="34" charset="0"/>
                        <a:buChar char="•"/>
                      </a:pPr>
                      <a:r>
                        <a:rPr lang="en-US" sz="1400" kern="1200" dirty="0">
                          <a:solidFill>
                            <a:schemeClr val="dk1"/>
                          </a:solidFill>
                          <a:latin typeface="Arial"/>
                          <a:ea typeface="+mn-ea"/>
                          <a:cs typeface="+mn-cs"/>
                        </a:rPr>
                        <a:t>Other projects may need to be deprioritized to accommodate the work required for Deceased Estates and Trusts</a:t>
                      </a:r>
                    </a:p>
                    <a:p>
                      <a:pPr marL="85725" indent="-85725" algn="l" defTabSz="914400" rtl="0" eaLnBrk="1" latinLnBrk="0" hangingPunct="1">
                        <a:buFont typeface="Arial" panose="020B0604020202020204" pitchFamily="34" charset="0"/>
                        <a:buChar char="•"/>
                      </a:pPr>
                      <a:r>
                        <a:rPr lang="en-US" sz="1400" kern="1200" dirty="0">
                          <a:solidFill>
                            <a:schemeClr val="dk1"/>
                          </a:solidFill>
                          <a:latin typeface="Arial"/>
                          <a:ea typeface="+mn-ea"/>
                          <a:cs typeface="+mn-cs"/>
                        </a:rPr>
                        <a:t>Acquisition of resource via an outsourcing model </a:t>
                      </a:r>
                    </a:p>
                  </a:txBody>
                  <a:tcPr marL="68580" marR="68580" marT="34288" marB="34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val="10002"/>
                  </a:ext>
                </a:extLst>
              </a:tr>
              <a:tr h="1562015">
                <a:tc>
                  <a:txBody>
                    <a:bodyPr/>
                    <a:lstStyle/>
                    <a:p>
                      <a:pPr marL="171450" indent="-171450" algn="l" defTabSz="914400" rtl="0" eaLnBrk="1" latinLnBrk="0" hangingPunct="1">
                        <a:buFont typeface="Arial" panose="020B0604020202020204" pitchFamily="34" charset="0"/>
                        <a:buChar char="•"/>
                      </a:pPr>
                      <a:r>
                        <a:rPr lang="en-US" sz="1400" kern="1200" dirty="0">
                          <a:solidFill>
                            <a:schemeClr val="dk1"/>
                          </a:solidFill>
                          <a:latin typeface="Arial"/>
                          <a:ea typeface="+mn-ea"/>
                          <a:cs typeface="+mn-cs"/>
                        </a:rPr>
                        <a:t>Infrastructure</a:t>
                      </a:r>
                      <a:endParaRPr lang="en-ZA" sz="1400" kern="1200" dirty="0">
                        <a:solidFill>
                          <a:schemeClr val="dk1"/>
                        </a:solidFill>
                        <a:latin typeface="Arial"/>
                        <a:ea typeface="+mn-ea"/>
                        <a:cs typeface="+mn-cs"/>
                      </a:endParaRPr>
                    </a:p>
                  </a:txBody>
                  <a:tcPr marL="68580" marR="68580" marT="34288" marB="34288">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latin typeface="Arial"/>
                          <a:ea typeface="+mn-ea"/>
                          <a:cs typeface="+mn-cs"/>
                        </a:rPr>
                        <a:t>Infrastructure downtime affecting the testing of the solution</a:t>
                      </a:r>
                    </a:p>
                    <a:p>
                      <a:pPr marL="85725" indent="-85725" algn="l" defTabSz="914400" rtl="0" eaLnBrk="1" latinLnBrk="0" hangingPunct="1">
                        <a:buFont typeface="Arial" panose="020B0604020202020204" pitchFamily="34" charset="0"/>
                        <a:buChar char="•"/>
                      </a:pPr>
                      <a:endParaRPr lang="en-ZA" sz="1400" kern="1200" dirty="0">
                        <a:solidFill>
                          <a:schemeClr val="dk1"/>
                        </a:solidFill>
                        <a:latin typeface="Arial"/>
                        <a:ea typeface="+mn-ea"/>
                        <a:cs typeface="+mn-cs"/>
                      </a:endParaRPr>
                    </a:p>
                  </a:txBody>
                  <a:tcPr marL="68580" marR="68580" marT="34288" marB="34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latin typeface="Arial"/>
                          <a:ea typeface="+mn-ea"/>
                          <a:cs typeface="+mn-cs"/>
                        </a:rPr>
                        <a:t>The Central Service Support contract has expired which results in the environment being down for long and frequent periods which will impact timelines</a:t>
                      </a:r>
                      <a:endParaRPr lang="en-ZA" sz="1400" kern="1200" dirty="0">
                        <a:solidFill>
                          <a:schemeClr val="dk1"/>
                        </a:solidFill>
                        <a:latin typeface="Arial"/>
                        <a:ea typeface="+mn-ea"/>
                        <a:cs typeface="+mn-cs"/>
                      </a:endParaRPr>
                    </a:p>
                    <a:p>
                      <a:pPr marL="85725" indent="-85725" algn="l" defTabSz="914400" rtl="0" eaLnBrk="1" latinLnBrk="0" hangingPunct="1">
                        <a:buFont typeface="Arial" panose="020B0604020202020204" pitchFamily="34" charset="0"/>
                        <a:buChar char="•"/>
                      </a:pPr>
                      <a:endParaRPr lang="en-US" sz="1400" kern="1200" dirty="0">
                        <a:solidFill>
                          <a:schemeClr val="dk1"/>
                        </a:solidFill>
                        <a:latin typeface="Arial"/>
                        <a:ea typeface="+mn-ea"/>
                        <a:cs typeface="+mn-cs"/>
                      </a:endParaRPr>
                    </a:p>
                  </a:txBody>
                  <a:tcPr marL="68580" marR="68580" marT="34288" marB="34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p>
                      <a:pPr marL="85725" indent="-85725" algn="l" defTabSz="914400" rtl="0" eaLnBrk="1" latinLnBrk="0" hangingPunct="1">
                        <a:buFont typeface="Arial" panose="020B0604020202020204" pitchFamily="34" charset="0"/>
                        <a:buChar char="•"/>
                      </a:pPr>
                      <a:r>
                        <a:rPr lang="en-US" sz="1400" kern="1200" dirty="0">
                          <a:solidFill>
                            <a:schemeClr val="dk1"/>
                          </a:solidFill>
                          <a:latin typeface="Arial"/>
                          <a:ea typeface="+mn-ea"/>
                          <a:cs typeface="+mn-cs"/>
                        </a:rPr>
                        <a:t>Use Internal Departmental resources where possible to resolve infrastructure issues</a:t>
                      </a:r>
                    </a:p>
                  </a:txBody>
                  <a:tcPr marL="68580" marR="68580" marT="34288" marB="34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val="3328133115"/>
                  </a:ext>
                </a:extLst>
              </a:tr>
            </a:tbl>
          </a:graphicData>
        </a:graphic>
      </p:graphicFrame>
      <p:sp>
        <p:nvSpPr>
          <p:cNvPr id="3" name="Rectangle 2">
            <a:extLst>
              <a:ext uri="{FF2B5EF4-FFF2-40B4-BE49-F238E27FC236}">
                <a16:creationId xmlns:a16="http://schemas.microsoft.com/office/drawing/2014/main" id="{23E142F5-45E2-465B-BC56-A1D382C703A1}"/>
              </a:ext>
            </a:extLst>
          </p:cNvPr>
          <p:cNvSpPr/>
          <p:nvPr/>
        </p:nvSpPr>
        <p:spPr>
          <a:xfrm>
            <a:off x="3772125" y="196207"/>
            <a:ext cx="1079463" cy="438582"/>
          </a:xfrm>
          <a:prstGeom prst="rect">
            <a:avLst/>
          </a:prstGeom>
          <a:noFill/>
        </p:spPr>
        <p:txBody>
          <a:bodyPr wrap="non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sz="2400" b="1" dirty="0">
                <a:ln w="11430"/>
                <a:effectLst>
                  <a:outerShdw blurRad="50800" dist="39000" dir="5460000" algn="tl">
                    <a:srgbClr val="000000">
                      <a:alpha val="38000"/>
                    </a:srgbClr>
                  </a:outerShdw>
                </a:effectLst>
                <a:latin typeface="Arial" panose="020B0604020202020204" pitchFamily="34" charset="0"/>
                <a:cs typeface="Arial" panose="020B0604020202020204" pitchFamily="34" charset="0"/>
              </a:rPr>
              <a:t>RISKS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58B493D-B3D3-4E76-B602-00B3EDE18388}"/>
              </a:ext>
            </a:extLst>
          </p:cNvPr>
          <p:cNvGraphicFramePr>
            <a:graphicFrameLocks noGrp="1"/>
          </p:cNvGraphicFramePr>
          <p:nvPr/>
        </p:nvGraphicFramePr>
        <p:xfrm>
          <a:off x="127000" y="1066800"/>
          <a:ext cx="8686800" cy="4251325"/>
        </p:xfrm>
        <a:graphic>
          <a:graphicData uri="http://schemas.openxmlformats.org/drawingml/2006/table">
            <a:tbl>
              <a:tblPr firstRow="1" bandRow="1"/>
              <a:tblGrid>
                <a:gridCol w="1691404">
                  <a:extLst>
                    <a:ext uri="{9D8B030D-6E8A-4147-A177-3AD203B41FA5}">
                      <a16:colId xmlns:a16="http://schemas.microsoft.com/office/drawing/2014/main" val="20000"/>
                    </a:ext>
                  </a:extLst>
                </a:gridCol>
                <a:gridCol w="2349909">
                  <a:extLst>
                    <a:ext uri="{9D8B030D-6E8A-4147-A177-3AD203B41FA5}">
                      <a16:colId xmlns:a16="http://schemas.microsoft.com/office/drawing/2014/main" val="20001"/>
                    </a:ext>
                  </a:extLst>
                </a:gridCol>
                <a:gridCol w="2420022">
                  <a:extLst>
                    <a:ext uri="{9D8B030D-6E8A-4147-A177-3AD203B41FA5}">
                      <a16:colId xmlns:a16="http://schemas.microsoft.com/office/drawing/2014/main" val="20002"/>
                    </a:ext>
                  </a:extLst>
                </a:gridCol>
                <a:gridCol w="2225464">
                  <a:extLst>
                    <a:ext uri="{9D8B030D-6E8A-4147-A177-3AD203B41FA5}">
                      <a16:colId xmlns:a16="http://schemas.microsoft.com/office/drawing/2014/main" val="20003"/>
                    </a:ext>
                  </a:extLst>
                </a:gridCol>
              </a:tblGrid>
              <a:tr h="61712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800" dirty="0">
                          <a:solidFill>
                            <a:schemeClr val="tx1"/>
                          </a:solidFill>
                        </a:rPr>
                        <a:t>Activity</a:t>
                      </a:r>
                      <a:endParaRPr lang="en-ZA" sz="1800" dirty="0">
                        <a:solidFill>
                          <a:schemeClr val="tx1"/>
                        </a:solidFill>
                      </a:endParaRPr>
                    </a:p>
                  </a:txBody>
                  <a:tcPr marL="68580" marR="68580" marT="34285" marB="34285">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800" baseline="0" dirty="0">
                          <a:solidFill>
                            <a:schemeClr val="tx1"/>
                          </a:solidFill>
                        </a:rPr>
                        <a:t>Issue Description</a:t>
                      </a:r>
                      <a:endParaRPr lang="en-ZA" sz="1800" dirty="0">
                        <a:solidFill>
                          <a:schemeClr val="tx1"/>
                        </a:solidFill>
                      </a:endParaRPr>
                    </a:p>
                  </a:txBody>
                  <a:tcPr marL="68580" marR="68580" marT="34285" marB="34285">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800" dirty="0">
                          <a:solidFill>
                            <a:schemeClr val="tx1"/>
                          </a:solidFill>
                        </a:rPr>
                        <a:t>Impact </a:t>
                      </a:r>
                      <a:endParaRPr lang="en-ZA" sz="1800" dirty="0">
                        <a:solidFill>
                          <a:schemeClr val="tx1"/>
                        </a:solidFill>
                      </a:endParaRPr>
                    </a:p>
                  </a:txBody>
                  <a:tcPr marL="68580" marR="68580" marT="34285" marB="34285">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Proposed</a:t>
                      </a:r>
                      <a:r>
                        <a:rPr lang="en-US" sz="1800" baseline="0" dirty="0">
                          <a:solidFill>
                            <a:schemeClr val="tx1"/>
                          </a:solidFill>
                        </a:rPr>
                        <a:t> </a:t>
                      </a:r>
                      <a:r>
                        <a:rPr lang="en-US" sz="1800" dirty="0">
                          <a:solidFill>
                            <a:schemeClr val="tx1"/>
                          </a:solidFill>
                        </a:rPr>
                        <a:t>Mitigating</a:t>
                      </a:r>
                      <a:r>
                        <a:rPr lang="en-US" sz="1800" baseline="0" dirty="0">
                          <a:solidFill>
                            <a:schemeClr val="tx1"/>
                          </a:solidFill>
                        </a:rPr>
                        <a:t> Action</a:t>
                      </a:r>
                      <a:endParaRPr lang="en-ZA" sz="1800" dirty="0">
                        <a:solidFill>
                          <a:schemeClr val="tx1"/>
                        </a:solidFill>
                      </a:endParaRPr>
                    </a:p>
                  </a:txBody>
                  <a:tcPr marL="68580" marR="68580" marT="34285" marB="34285">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solidFill>
                  </a:tcPr>
                </a:tc>
                <a:extLst>
                  <a:ext uri="{0D108BD9-81ED-4DB2-BD59-A6C34878D82A}">
                    <a16:rowId xmlns:a16="http://schemas.microsoft.com/office/drawing/2014/main" val="10000"/>
                  </a:ext>
                </a:extLst>
              </a:tr>
              <a:tr h="363419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indent="-171450" algn="l" defTabSz="914400" rtl="0" eaLnBrk="1" latinLnBrk="0" hangingPunct="1">
                        <a:buFont typeface="Arial" panose="020B0604020202020204" pitchFamily="34" charset="0"/>
                        <a:buChar char="•"/>
                      </a:pPr>
                      <a:r>
                        <a:rPr lang="en-US" sz="1800" kern="1200" dirty="0">
                          <a:solidFill>
                            <a:schemeClr val="dk1"/>
                          </a:solidFill>
                          <a:latin typeface="Arial"/>
                          <a:ea typeface="+mn-ea"/>
                          <a:cs typeface="+mn-cs"/>
                        </a:rPr>
                        <a:t>Development Resources</a:t>
                      </a:r>
                      <a:endParaRPr lang="en-ZA" sz="1800" kern="1200" dirty="0">
                        <a:solidFill>
                          <a:schemeClr val="dk1"/>
                        </a:solidFill>
                        <a:latin typeface="Arial"/>
                        <a:ea typeface="+mn-ea"/>
                        <a:cs typeface="+mn-cs"/>
                      </a:endParaRPr>
                    </a:p>
                  </a:txBody>
                  <a:tcPr marL="68580" marR="68580" marT="34285" marB="34285">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indent="-171450">
                        <a:buFont typeface="Arial" panose="020B0604020202020204" pitchFamily="34" charset="0"/>
                        <a:buChar char="•"/>
                      </a:pPr>
                      <a:r>
                        <a:rPr lang="en-US" sz="1800" dirty="0"/>
                        <a:t>Current dispute with SITA on utilization of their maintenance and support resources on an overtime basis has resulted in the delay on completion of Trusts Development</a:t>
                      </a:r>
                    </a:p>
                  </a:txBody>
                  <a:tcPr marL="68580" marR="68580" marT="34285" marB="34285">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5725" indent="-85725" algn="l" defTabSz="914400" rtl="0" eaLnBrk="1" latinLnBrk="0" hangingPunct="1">
                        <a:buFont typeface="Arial" panose="020B0604020202020204" pitchFamily="34" charset="0"/>
                        <a:buChar char="•"/>
                      </a:pPr>
                      <a:r>
                        <a:rPr lang="en-US" sz="1800" kern="1200" dirty="0">
                          <a:solidFill>
                            <a:schemeClr val="dk1"/>
                          </a:solidFill>
                          <a:latin typeface="Arial"/>
                          <a:ea typeface="+mn-ea"/>
                          <a:cs typeface="+mn-cs"/>
                        </a:rPr>
                        <a:t>The plan timelines may need to be moved out in order to accommodate the minimum overtime hours allowed</a:t>
                      </a:r>
                    </a:p>
                    <a:p>
                      <a:pPr marL="85725" indent="-85725" algn="l" defTabSz="914400" rtl="0" eaLnBrk="1" latinLnBrk="0" hangingPunct="1">
                        <a:buFont typeface="Arial" panose="020B0604020202020204" pitchFamily="34" charset="0"/>
                        <a:buChar char="•"/>
                      </a:pPr>
                      <a:r>
                        <a:rPr lang="en-US" sz="1800" kern="1200" dirty="0">
                          <a:solidFill>
                            <a:schemeClr val="dk1"/>
                          </a:solidFill>
                          <a:latin typeface="Arial"/>
                          <a:ea typeface="+mn-ea"/>
                          <a:cs typeface="+mn-cs"/>
                        </a:rPr>
                        <a:t>Other projects may need to be deprioritized to accommodate the work required for Deceased Estates and Trusts</a:t>
                      </a:r>
                    </a:p>
                  </a:txBody>
                  <a:tcPr marL="68580" marR="68580" marT="34285" marB="34285">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5725" indent="-85725" algn="l" defTabSz="914400" rtl="0" eaLnBrk="1" latinLnBrk="0" hangingPunct="1">
                        <a:buFont typeface="Arial" panose="020B0604020202020204" pitchFamily="34" charset="0"/>
                        <a:buChar char="•"/>
                      </a:pPr>
                      <a:r>
                        <a:rPr lang="en-US" sz="1800" kern="1200" dirty="0">
                          <a:solidFill>
                            <a:schemeClr val="dk1"/>
                          </a:solidFill>
                          <a:latin typeface="Arial"/>
                          <a:ea typeface="+mn-ea"/>
                          <a:cs typeface="+mn-cs"/>
                        </a:rPr>
                        <a:t>Other projects may need to be deprioritized to accommodate the work required for Deceased Estates and Trusts</a:t>
                      </a:r>
                    </a:p>
                    <a:p>
                      <a:pPr marL="85725" indent="-85725" algn="l" defTabSz="914400" rtl="0" eaLnBrk="1" latinLnBrk="0" hangingPunct="1">
                        <a:buFont typeface="Arial" panose="020B0604020202020204" pitchFamily="34" charset="0"/>
                        <a:buChar char="•"/>
                      </a:pPr>
                      <a:r>
                        <a:rPr lang="en-US" sz="1800" kern="1200" dirty="0">
                          <a:solidFill>
                            <a:schemeClr val="dk1"/>
                          </a:solidFill>
                          <a:latin typeface="Arial"/>
                          <a:ea typeface="+mn-ea"/>
                          <a:cs typeface="+mn-cs"/>
                        </a:rPr>
                        <a:t>Meeting with SITA executive management to resolve the issues on resource availability</a:t>
                      </a:r>
                    </a:p>
                  </a:txBody>
                  <a:tcPr marL="68580" marR="68580" marT="34285" marB="34285">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val="10001"/>
                  </a:ext>
                </a:extLst>
              </a:tr>
            </a:tbl>
          </a:graphicData>
        </a:graphic>
      </p:graphicFrame>
      <p:sp>
        <p:nvSpPr>
          <p:cNvPr id="3" name="Rectangle 2">
            <a:extLst>
              <a:ext uri="{FF2B5EF4-FFF2-40B4-BE49-F238E27FC236}">
                <a16:creationId xmlns:a16="http://schemas.microsoft.com/office/drawing/2014/main" id="{1C17FB54-82DF-40F7-B9CD-F426AEC565B1}"/>
              </a:ext>
            </a:extLst>
          </p:cNvPr>
          <p:cNvSpPr/>
          <p:nvPr/>
        </p:nvSpPr>
        <p:spPr>
          <a:xfrm>
            <a:off x="3430776" y="304800"/>
            <a:ext cx="1267014" cy="438582"/>
          </a:xfrm>
          <a:prstGeom prst="rect">
            <a:avLst/>
          </a:prstGeom>
          <a:noFill/>
        </p:spPr>
        <p:txBody>
          <a:bodyPr wrap="non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sz="2400" b="1" dirty="0">
                <a:ln w="11430"/>
                <a:effectLst>
                  <a:outerShdw blurRad="50800" dist="39000" dir="5460000" algn="tl">
                    <a:srgbClr val="000000">
                      <a:alpha val="38000"/>
                    </a:srgbClr>
                  </a:outerShdw>
                </a:effectLst>
                <a:latin typeface="Arial" panose="020B0604020202020204" pitchFamily="34" charset="0"/>
                <a:cs typeface="Arial" panose="020B0604020202020204" pitchFamily="34" charset="0"/>
              </a:rPr>
              <a:t>ISSUES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ECF4854-E16E-48CC-8252-099719B06EC0}"/>
              </a:ext>
            </a:extLst>
          </p:cNvPr>
          <p:cNvGraphicFramePr>
            <a:graphicFrameLocks noGrp="1"/>
          </p:cNvGraphicFramePr>
          <p:nvPr/>
        </p:nvGraphicFramePr>
        <p:xfrm>
          <a:off x="304800" y="781050"/>
          <a:ext cx="8839200" cy="5087938"/>
        </p:xfrm>
        <a:graphic>
          <a:graphicData uri="http://schemas.openxmlformats.org/drawingml/2006/table">
            <a:tbl>
              <a:tblPr firstRow="1" firstCol="1" bandRow="1"/>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373369">
                <a:tc>
                  <a:txBody>
                    <a:bodyPr/>
                    <a:lstStyle/>
                    <a:p>
                      <a:pPr>
                        <a:lnSpc>
                          <a:spcPct val="107000"/>
                        </a:lnSpc>
                        <a:spcAft>
                          <a:spcPts val="0"/>
                        </a:spcAft>
                      </a:pPr>
                      <a:r>
                        <a:rPr lang="en-ZA" sz="2500" b="1" dirty="0">
                          <a:effectLst/>
                          <a:latin typeface="Arial" panose="020B0604020202020204" pitchFamily="34" charset="0"/>
                          <a:ea typeface="Calibri" panose="020F0502020204030204" pitchFamily="34" charset="0"/>
                          <a:cs typeface="Arial" panose="020B0604020202020204" pitchFamily="34" charset="0"/>
                        </a:rPr>
                        <a:t>TASK</a:t>
                      </a:r>
                      <a:endParaRPr lang="en-ZA" sz="2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r>
                        <a:rPr lang="en-ZA" sz="2500" b="1">
                          <a:effectLst/>
                          <a:latin typeface="Arial" panose="020B0604020202020204" pitchFamily="34" charset="0"/>
                          <a:ea typeface="Calibri" panose="020F0502020204030204" pitchFamily="34" charset="0"/>
                          <a:cs typeface="Arial" panose="020B0604020202020204" pitchFamily="34" charset="0"/>
                        </a:rPr>
                        <a:t>DELIVERABLES</a:t>
                      </a:r>
                      <a:endParaRPr lang="en-ZA"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0000"/>
                  </a:ext>
                </a:extLst>
              </a:tr>
              <a:tr h="373369">
                <a:tc gridSpan="2">
                  <a:txBody>
                    <a:bodyPr/>
                    <a:lstStyle/>
                    <a:p>
                      <a:pPr>
                        <a:lnSpc>
                          <a:spcPct val="107000"/>
                        </a:lnSpc>
                        <a:spcAft>
                          <a:spcPts val="0"/>
                        </a:spcAft>
                      </a:pPr>
                      <a:r>
                        <a:rPr lang="en-ZA" sz="2500" b="1" dirty="0">
                          <a:effectLst/>
                          <a:latin typeface="Arial" panose="020B0604020202020204" pitchFamily="34" charset="0"/>
                          <a:ea typeface="Calibri" panose="020F0502020204030204" pitchFamily="34" charset="0"/>
                          <a:cs typeface="Arial" panose="020B0604020202020204" pitchFamily="34" charset="0"/>
                        </a:rPr>
                        <a:t>Insolvency and Insurance Bond Working Group</a:t>
                      </a:r>
                      <a:endParaRPr lang="en-ZA" sz="2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en-ZA"/>
                    </a:p>
                  </a:txBody>
                  <a:tcPr/>
                </a:tc>
                <a:extLst>
                  <a:ext uri="{0D108BD9-81ED-4DB2-BD59-A6C34878D82A}">
                    <a16:rowId xmlns:a16="http://schemas.microsoft.com/office/drawing/2014/main" val="10001"/>
                  </a:ext>
                </a:extLst>
              </a:tr>
              <a:tr h="1581279">
                <a:tc>
                  <a:txBody>
                    <a:bodyPr/>
                    <a:lstStyle/>
                    <a:p>
                      <a:pPr marL="342900" lvl="0" indent="-342900">
                        <a:lnSpc>
                          <a:spcPct val="107000"/>
                        </a:lnSpc>
                        <a:spcAft>
                          <a:spcPts val="0"/>
                        </a:spcAft>
                        <a:buFont typeface="Wingdings" panose="05000000000000000000" pitchFamily="2" charset="2"/>
                        <a:buChar char=""/>
                      </a:pPr>
                      <a:r>
                        <a:rPr lang="en-ZA" sz="2500" dirty="0">
                          <a:effectLst/>
                          <a:latin typeface="Arial" panose="020B0604020202020204" pitchFamily="34" charset="0"/>
                          <a:ea typeface="Calibri" panose="020F0502020204030204" pitchFamily="34" charset="0"/>
                          <a:cs typeface="Arial" panose="020B0604020202020204" pitchFamily="34" charset="0"/>
                        </a:rPr>
                        <a:t>Take over steering committee work</a:t>
                      </a:r>
                    </a:p>
                    <a:p>
                      <a:pPr marL="228600">
                        <a:lnSpc>
                          <a:spcPct val="107000"/>
                        </a:lnSpc>
                        <a:spcAft>
                          <a:spcPts val="0"/>
                        </a:spcAft>
                      </a:pPr>
                      <a:r>
                        <a:rPr lang="en-ZA" sz="2500" dirty="0">
                          <a:effectLst/>
                          <a:latin typeface="Arial" panose="020B0604020202020204" pitchFamily="34" charset="0"/>
                          <a:ea typeface="Calibri" panose="020F0502020204030204" pitchFamily="34" charset="0"/>
                          <a:cs typeface="Arial" panose="020B0604020202020204" pitchFamily="34" charset="0"/>
                        </a:rPr>
                        <a:t> </a:t>
                      </a:r>
                    </a:p>
                    <a:p>
                      <a:pPr marL="228600">
                        <a:lnSpc>
                          <a:spcPct val="107000"/>
                        </a:lnSpc>
                        <a:spcAft>
                          <a:spcPts val="0"/>
                        </a:spcAft>
                      </a:pPr>
                      <a:r>
                        <a:rPr lang="en-ZA" sz="25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Calibri" panose="020F0502020204030204" pitchFamily="34" charset="0"/>
                        <a:buChar char="-"/>
                      </a:pPr>
                      <a:r>
                        <a:rPr lang="en-ZA" sz="2500">
                          <a:effectLst/>
                          <a:latin typeface="Arial" panose="020B0604020202020204" pitchFamily="34" charset="0"/>
                          <a:ea typeface="Calibri" panose="020F0502020204030204" pitchFamily="34" charset="0"/>
                          <a:cs typeface="Arial" panose="020B0604020202020204" pitchFamily="34" charset="0"/>
                        </a:rPr>
                        <a:t>Updated Insolvency Practitioners list</a:t>
                      </a:r>
                    </a:p>
                    <a:p>
                      <a:pPr marL="342900" lvl="0" indent="-342900">
                        <a:lnSpc>
                          <a:spcPct val="107000"/>
                        </a:lnSpc>
                        <a:spcAft>
                          <a:spcPts val="0"/>
                        </a:spcAft>
                        <a:buFont typeface="Calibri" panose="020F0502020204030204" pitchFamily="34" charset="0"/>
                        <a:buChar char="-"/>
                      </a:pPr>
                      <a:r>
                        <a:rPr lang="en-ZA" sz="2500">
                          <a:effectLst/>
                          <a:latin typeface="Arial" panose="020B0604020202020204" pitchFamily="34" charset="0"/>
                          <a:ea typeface="Calibri" panose="020F0502020204030204" pitchFamily="34" charset="0"/>
                          <a:cs typeface="Arial" panose="020B0604020202020204" pitchFamily="34" charset="0"/>
                        </a:rPr>
                        <a:t>Decision on feasibility of intake and renewal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81279">
                <a:tc>
                  <a:txBody>
                    <a:bodyPr/>
                    <a:lstStyle/>
                    <a:p>
                      <a:pPr marL="342900" lvl="0" indent="-342900">
                        <a:lnSpc>
                          <a:spcPct val="107000"/>
                        </a:lnSpc>
                        <a:spcAft>
                          <a:spcPts val="0"/>
                        </a:spcAft>
                        <a:buFont typeface="Wingdings" panose="05000000000000000000" pitchFamily="2" charset="2"/>
                        <a:buChar char=""/>
                      </a:pPr>
                      <a:r>
                        <a:rPr lang="en-ZA" sz="2500" dirty="0">
                          <a:effectLst/>
                          <a:latin typeface="Arial" panose="020B0604020202020204" pitchFamily="34" charset="0"/>
                          <a:ea typeface="Calibri" panose="020F0502020204030204" pitchFamily="34" charset="0"/>
                          <a:cs typeface="Arial" panose="020B0604020202020204" pitchFamily="34" charset="0"/>
                        </a:rPr>
                        <a:t>Prepare list and record of Insurance companies for</a:t>
                      </a:r>
                    </a:p>
                    <a:p>
                      <a:pPr marL="342900" lvl="0" indent="-342900">
                        <a:lnSpc>
                          <a:spcPct val="107000"/>
                        </a:lnSpc>
                        <a:spcAft>
                          <a:spcPts val="0"/>
                        </a:spcAft>
                        <a:buFont typeface="Symbol" panose="05050102010706020507" pitchFamily="18" charset="2"/>
                        <a:buChar char=""/>
                      </a:pPr>
                      <a:r>
                        <a:rPr lang="en-ZA" sz="2500" dirty="0">
                          <a:effectLst/>
                          <a:latin typeface="Arial" panose="020B0604020202020204" pitchFamily="34" charset="0"/>
                          <a:ea typeface="Calibri" panose="020F0502020204030204" pitchFamily="34" charset="0"/>
                          <a:cs typeface="Arial" panose="020B0604020202020204" pitchFamily="34" charset="0"/>
                        </a:rPr>
                        <a:t>Deceased Estates </a:t>
                      </a:r>
                    </a:p>
                    <a:p>
                      <a:pPr marL="342900" lvl="0" indent="-342900">
                        <a:lnSpc>
                          <a:spcPct val="107000"/>
                        </a:lnSpc>
                        <a:spcAft>
                          <a:spcPts val="0"/>
                        </a:spcAft>
                        <a:buFont typeface="Symbol" panose="05050102010706020507" pitchFamily="18" charset="2"/>
                        <a:buChar char=""/>
                      </a:pPr>
                      <a:r>
                        <a:rPr lang="en-ZA" sz="2500" dirty="0">
                          <a:effectLst/>
                          <a:latin typeface="Arial" panose="020B0604020202020204" pitchFamily="34" charset="0"/>
                          <a:ea typeface="Calibri" panose="020F0502020204030204" pitchFamily="34" charset="0"/>
                          <a:cs typeface="Arial" panose="020B0604020202020204" pitchFamily="34" charset="0"/>
                        </a:rPr>
                        <a:t>Insolvency matter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Calibri" panose="020F0502020204030204" pitchFamily="34" charset="0"/>
                        <a:buChar char="-"/>
                      </a:pPr>
                      <a:r>
                        <a:rPr lang="en-ZA" sz="2500" dirty="0">
                          <a:effectLst/>
                          <a:latin typeface="Arial" panose="020B0604020202020204" pitchFamily="34" charset="0"/>
                          <a:ea typeface="Calibri" panose="020F0502020204030204" pitchFamily="34" charset="0"/>
                          <a:cs typeface="Arial" panose="020B0604020202020204" pitchFamily="34" charset="0"/>
                        </a:rPr>
                        <a:t>Updated list of current</a:t>
                      </a:r>
                    </a:p>
                    <a:p>
                      <a:pPr marL="342900" lvl="0" indent="-342900">
                        <a:lnSpc>
                          <a:spcPct val="107000"/>
                        </a:lnSpc>
                        <a:spcAft>
                          <a:spcPts val="0"/>
                        </a:spcAft>
                        <a:buFont typeface="Symbol" panose="05050102010706020507" pitchFamily="18" charset="2"/>
                        <a:buChar char=""/>
                      </a:pPr>
                      <a:r>
                        <a:rPr lang="en-ZA" sz="2500" dirty="0">
                          <a:effectLst/>
                          <a:latin typeface="Arial" panose="020B0604020202020204" pitchFamily="34" charset="0"/>
                          <a:ea typeface="Calibri" panose="020F0502020204030204" pitchFamily="34" charset="0"/>
                          <a:cs typeface="Arial" panose="020B0604020202020204" pitchFamily="34" charset="0"/>
                        </a:rPr>
                        <a:t>Deceased Estate</a:t>
                      </a:r>
                    </a:p>
                    <a:p>
                      <a:pPr marL="342900" lvl="0" indent="-342900">
                        <a:lnSpc>
                          <a:spcPct val="107000"/>
                        </a:lnSpc>
                        <a:spcAft>
                          <a:spcPts val="0"/>
                        </a:spcAft>
                        <a:buFont typeface="Symbol" panose="05050102010706020507" pitchFamily="18" charset="2"/>
                        <a:buChar char=""/>
                      </a:pPr>
                      <a:r>
                        <a:rPr lang="en-ZA" sz="2500" dirty="0">
                          <a:effectLst/>
                          <a:latin typeface="Arial" panose="020B0604020202020204" pitchFamily="34" charset="0"/>
                          <a:ea typeface="Calibri" panose="020F0502020204030204" pitchFamily="34" charset="0"/>
                          <a:cs typeface="Arial" panose="020B0604020202020204" pitchFamily="34" charset="0"/>
                        </a:rPr>
                        <a:t>Insolvencies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78643">
                <a:tc>
                  <a:txBody>
                    <a:bodyPr/>
                    <a:lstStyle/>
                    <a:p>
                      <a:pPr marL="342900" lvl="0" indent="-342900">
                        <a:lnSpc>
                          <a:spcPct val="107000"/>
                        </a:lnSpc>
                        <a:spcAft>
                          <a:spcPts val="0"/>
                        </a:spcAft>
                        <a:buFont typeface="Wingdings" panose="05000000000000000000" pitchFamily="2" charset="2"/>
                        <a:buChar char=""/>
                      </a:pPr>
                      <a:r>
                        <a:rPr lang="en-ZA" sz="2500" dirty="0">
                          <a:effectLst/>
                          <a:latin typeface="Arial" panose="020B0604020202020204" pitchFamily="34" charset="0"/>
                          <a:ea typeface="Calibri" panose="020F0502020204030204" pitchFamily="34" charset="0"/>
                          <a:cs typeface="Arial" panose="020B0604020202020204" pitchFamily="34" charset="0"/>
                        </a:rPr>
                        <a:t>Resolve matter on substitution</a:t>
                      </a:r>
                    </a:p>
                    <a:p>
                      <a:pPr>
                        <a:lnSpc>
                          <a:spcPct val="107000"/>
                        </a:lnSpc>
                        <a:spcAft>
                          <a:spcPts val="0"/>
                        </a:spcAft>
                      </a:pPr>
                      <a:r>
                        <a:rPr lang="en-ZA" sz="25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Calibri" panose="020F0502020204030204" pitchFamily="34" charset="0"/>
                        <a:buChar char="-"/>
                      </a:pPr>
                      <a:r>
                        <a:rPr lang="en-ZA" sz="2500" dirty="0">
                          <a:effectLst/>
                          <a:latin typeface="Arial" panose="020B0604020202020204" pitchFamily="34" charset="0"/>
                          <a:ea typeface="Calibri" panose="020F0502020204030204" pitchFamily="34" charset="0"/>
                          <a:cs typeface="Arial" panose="020B0604020202020204" pitchFamily="34" charset="0"/>
                        </a:rPr>
                        <a:t>Proposed solution submitted to Branch MANCO</a:t>
                      </a:r>
                    </a:p>
                    <a:p>
                      <a:pPr marL="457200">
                        <a:lnSpc>
                          <a:spcPct val="107000"/>
                        </a:lnSpc>
                        <a:spcAft>
                          <a:spcPts val="0"/>
                        </a:spcAft>
                      </a:pPr>
                      <a:r>
                        <a:rPr lang="en-ZA" sz="25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8630" name="TextBox 3">
            <a:extLst>
              <a:ext uri="{FF2B5EF4-FFF2-40B4-BE49-F238E27FC236}">
                <a16:creationId xmlns:a16="http://schemas.microsoft.com/office/drawing/2014/main" id="{40A7FAA7-BDF4-4E7E-8E2D-6456A4C8BAA2}"/>
              </a:ext>
            </a:extLst>
          </p:cNvPr>
          <p:cNvSpPr txBox="1">
            <a:spLocks noChangeArrowheads="1"/>
          </p:cNvSpPr>
          <p:nvPr/>
        </p:nvSpPr>
        <p:spPr bwMode="auto">
          <a:xfrm>
            <a:off x="1371600" y="152400"/>
            <a:ext cx="662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ZA" altLang="en-US" sz="2400" b="1">
                <a:solidFill>
                  <a:srgbClr val="000000"/>
                </a:solidFill>
                <a:latin typeface="Arial" panose="020B0604020202020204" pitchFamily="34" charset="0"/>
                <a:cs typeface="Arial" panose="020B0604020202020204" pitchFamily="34" charset="0"/>
              </a:rPr>
              <a:t>MASTER’S BRANCH WORKING GROUPS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CC32143-686C-4C74-94C4-852AE43BFE2C}"/>
              </a:ext>
            </a:extLst>
          </p:cNvPr>
          <p:cNvGraphicFramePr>
            <a:graphicFrameLocks noGrp="1"/>
          </p:cNvGraphicFramePr>
          <p:nvPr/>
        </p:nvGraphicFramePr>
        <p:xfrm>
          <a:off x="0" y="87313"/>
          <a:ext cx="9144000" cy="6705600"/>
        </p:xfrm>
        <a:graphic>
          <a:graphicData uri="http://schemas.openxmlformats.org/drawingml/2006/table">
            <a:tbl>
              <a:tblPr firstRow="1" firstCol="1" bandRow="1"/>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366006">
                <a:tc gridSpan="2">
                  <a:txBody>
                    <a:bodyPr/>
                    <a:lstStyle/>
                    <a:p>
                      <a:pPr>
                        <a:lnSpc>
                          <a:spcPct val="107000"/>
                        </a:lnSpc>
                        <a:spcAft>
                          <a:spcPts val="0"/>
                        </a:spcAft>
                      </a:pPr>
                      <a:r>
                        <a:rPr lang="en-ZA" sz="2400" b="1" dirty="0">
                          <a:effectLst/>
                          <a:latin typeface="Arial" panose="020B0604020202020204" pitchFamily="34" charset="0"/>
                          <a:ea typeface="Calibri" panose="020F0502020204030204" pitchFamily="34" charset="0"/>
                          <a:cs typeface="Arial" panose="020B0604020202020204" pitchFamily="34" charset="0"/>
                        </a:rPr>
                        <a:t>Trust, Curatorship and Guardians Funds Working Group</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en-ZA"/>
                    </a:p>
                  </a:txBody>
                  <a:tcPr/>
                </a:tc>
                <a:extLst>
                  <a:ext uri="{0D108BD9-81ED-4DB2-BD59-A6C34878D82A}">
                    <a16:rowId xmlns:a16="http://schemas.microsoft.com/office/drawing/2014/main" val="10000"/>
                  </a:ext>
                </a:extLst>
              </a:tr>
              <a:tr h="1442162">
                <a:tc>
                  <a:txBody>
                    <a:bodyPr/>
                    <a:lstStyle/>
                    <a:p>
                      <a:pPr marL="342900" lvl="0" indent="-342900">
                        <a:lnSpc>
                          <a:spcPct val="107000"/>
                        </a:lnSpc>
                        <a:spcAft>
                          <a:spcPts val="0"/>
                        </a:spcAft>
                        <a:buFont typeface="Wingdings" panose="05000000000000000000" pitchFamily="2" charset="2"/>
                        <a:buChar char=""/>
                      </a:pPr>
                      <a:r>
                        <a:rPr lang="en-ZA" sz="2400" dirty="0">
                          <a:effectLst/>
                          <a:latin typeface="Arial" panose="020B0604020202020204" pitchFamily="34" charset="0"/>
                          <a:ea typeface="Calibri" panose="020F0502020204030204" pitchFamily="34" charset="0"/>
                          <a:cs typeface="Arial" panose="020B0604020202020204" pitchFamily="34" charset="0"/>
                        </a:rPr>
                        <a:t>Attends following See 96 (2)</a:t>
                      </a:r>
                    </a:p>
                    <a:p>
                      <a:pPr marL="457200">
                        <a:lnSpc>
                          <a:spcPct val="107000"/>
                        </a:lnSpc>
                        <a:spcAft>
                          <a:spcPts val="0"/>
                        </a:spcAft>
                      </a:pPr>
                      <a:r>
                        <a:rPr lang="en-ZA" sz="240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Calibri" panose="020F0502020204030204" pitchFamily="34" charset="0"/>
                        <a:buChar char="-"/>
                      </a:pPr>
                      <a:r>
                        <a:rPr lang="en-ZA" sz="2400" dirty="0">
                          <a:effectLst/>
                          <a:latin typeface="Arial" panose="020B0604020202020204" pitchFamily="34" charset="0"/>
                          <a:ea typeface="Calibri" panose="020F0502020204030204" pitchFamily="34" charset="0"/>
                          <a:cs typeface="Arial" panose="020B0604020202020204" pitchFamily="34" charset="0"/>
                        </a:rPr>
                        <a:t>Directive from Judge President on how matter is to be litigated upon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34187">
                <a:tc>
                  <a:txBody>
                    <a:bodyPr/>
                    <a:lstStyle/>
                    <a:p>
                      <a:pPr marL="342900" lvl="0" indent="-342900">
                        <a:lnSpc>
                          <a:spcPct val="107000"/>
                        </a:lnSpc>
                        <a:spcAft>
                          <a:spcPts val="0"/>
                        </a:spcAft>
                        <a:buFont typeface="Wingdings" panose="05000000000000000000" pitchFamily="2" charset="2"/>
                        <a:buChar char=""/>
                      </a:pPr>
                      <a:r>
                        <a:rPr lang="en-ZA" sz="2400" dirty="0">
                          <a:effectLst/>
                          <a:latin typeface="Arial" panose="020B0604020202020204" pitchFamily="34" charset="0"/>
                          <a:ea typeface="Calibri" panose="020F0502020204030204" pitchFamily="34" charset="0"/>
                          <a:cs typeface="Arial" panose="020B0604020202020204" pitchFamily="34" charset="0"/>
                        </a:rPr>
                        <a:t>GF Monitor Project</a:t>
                      </a:r>
                    </a:p>
                    <a:p>
                      <a:pPr marL="457200">
                        <a:lnSpc>
                          <a:spcPct val="107000"/>
                        </a:lnSpc>
                        <a:spcAft>
                          <a:spcPts val="0"/>
                        </a:spcAft>
                      </a:pPr>
                      <a:r>
                        <a:rPr lang="en-ZA" sz="2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Calibri" panose="020F0502020204030204" pitchFamily="34" charset="0"/>
                        <a:buChar char="-"/>
                      </a:pPr>
                      <a:r>
                        <a:rPr lang="en-ZA" sz="2400">
                          <a:effectLst/>
                          <a:latin typeface="Arial" panose="020B0604020202020204" pitchFamily="34" charset="0"/>
                          <a:ea typeface="Calibri" panose="020F0502020204030204" pitchFamily="34" charset="0"/>
                          <a:cs typeface="Arial" panose="020B0604020202020204" pitchFamily="34" charset="0"/>
                        </a:rPr>
                        <a:t>Structure of GF already to be litigated </a:t>
                      </a:r>
                    </a:p>
                    <a:p>
                      <a:pPr marL="342900" lvl="0" indent="-342900">
                        <a:lnSpc>
                          <a:spcPct val="107000"/>
                        </a:lnSpc>
                        <a:spcAft>
                          <a:spcPts val="0"/>
                        </a:spcAft>
                        <a:buFont typeface="Calibri" panose="020F0502020204030204" pitchFamily="34" charset="0"/>
                        <a:buChar char="-"/>
                      </a:pPr>
                      <a:r>
                        <a:rPr lang="en-ZA" sz="2400">
                          <a:effectLst/>
                          <a:latin typeface="Arial" panose="020B0604020202020204" pitchFamily="34" charset="0"/>
                          <a:ea typeface="Calibri" panose="020F0502020204030204" pitchFamily="34" charset="0"/>
                          <a:cs typeface="Arial" panose="020B0604020202020204" pitchFamily="34" charset="0"/>
                        </a:rPr>
                        <a:t>Terms of reference submitted to MANCO for </a:t>
                      </a:r>
                      <a:r>
                        <a:rPr lang="en-ZA" sz="2400" u="sng">
                          <a:effectLst/>
                          <a:latin typeface="Arial" panose="020B0604020202020204" pitchFamily="34" charset="0"/>
                          <a:ea typeface="Calibri" panose="020F0502020204030204" pitchFamily="34" charset="0"/>
                          <a:cs typeface="Arial" panose="020B0604020202020204" pitchFamily="34" charset="0"/>
                        </a:rPr>
                        <a:t>Service Provider assigned to the GF system development.</a:t>
                      </a:r>
                      <a:endParaRPr lang="en-ZA" sz="2400">
                        <a:effectLst/>
                        <a:latin typeface="Arial" panose="020B0604020202020204" pitchFamily="34" charset="0"/>
                        <a:ea typeface="Calibri" panose="020F0502020204030204" pitchFamily="34" charset="0"/>
                        <a:cs typeface="Arial" panose="020B0604020202020204" pitchFamily="34" charset="0"/>
                      </a:endParaRPr>
                    </a:p>
                    <a:p>
                      <a:pPr marL="457200">
                        <a:lnSpc>
                          <a:spcPct val="107000"/>
                        </a:lnSpc>
                        <a:spcAft>
                          <a:spcPts val="0"/>
                        </a:spcAft>
                      </a:pPr>
                      <a:r>
                        <a:rPr lang="en-ZA" sz="24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81622">
                <a:tc>
                  <a:txBody>
                    <a:bodyPr/>
                    <a:lstStyle/>
                    <a:p>
                      <a:pPr marL="342900" lvl="0" indent="-342900">
                        <a:lnSpc>
                          <a:spcPct val="107000"/>
                        </a:lnSpc>
                        <a:spcAft>
                          <a:spcPts val="0"/>
                        </a:spcAft>
                        <a:buFont typeface="Wingdings" panose="05000000000000000000" pitchFamily="2" charset="2"/>
                        <a:buChar char=""/>
                      </a:pPr>
                      <a:r>
                        <a:rPr lang="en-ZA" sz="2400" dirty="0">
                          <a:effectLst/>
                          <a:latin typeface="Arial" panose="020B0604020202020204" pitchFamily="34" charset="0"/>
                          <a:ea typeface="Calibri" panose="020F0502020204030204" pitchFamily="34" charset="0"/>
                          <a:cs typeface="Arial" panose="020B0604020202020204" pitchFamily="34" charset="0"/>
                        </a:rPr>
                        <a:t>GF Audit issues monitored</a:t>
                      </a:r>
                    </a:p>
                    <a:p>
                      <a:pPr marL="457200">
                        <a:lnSpc>
                          <a:spcPct val="107000"/>
                        </a:lnSpc>
                        <a:spcAft>
                          <a:spcPts val="0"/>
                        </a:spcAft>
                      </a:pPr>
                      <a:r>
                        <a:rPr lang="en-ZA" sz="2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Calibri" panose="020F0502020204030204" pitchFamily="34" charset="0"/>
                        <a:buChar char="-"/>
                      </a:pPr>
                      <a:r>
                        <a:rPr lang="en-ZA" sz="2400" dirty="0">
                          <a:effectLst/>
                          <a:latin typeface="Arial" panose="020B0604020202020204" pitchFamily="34" charset="0"/>
                          <a:ea typeface="Calibri" panose="020F0502020204030204" pitchFamily="34" charset="0"/>
                          <a:cs typeface="Arial" panose="020B0604020202020204" pitchFamily="34" charset="0"/>
                        </a:rPr>
                        <a:t>Updated Audit monitory plan, implemented.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81622">
                <a:tc>
                  <a:txBody>
                    <a:bodyPr/>
                    <a:lstStyle/>
                    <a:p>
                      <a:pPr marL="342900" lvl="0" indent="-342900">
                        <a:lnSpc>
                          <a:spcPct val="107000"/>
                        </a:lnSpc>
                        <a:spcAft>
                          <a:spcPts val="0"/>
                        </a:spcAft>
                        <a:buFont typeface="Wingdings" panose="05000000000000000000" pitchFamily="2" charset="2"/>
                        <a:buChar char=""/>
                      </a:pPr>
                      <a:r>
                        <a:rPr lang="en-ZA" sz="2400" dirty="0">
                          <a:effectLst/>
                          <a:latin typeface="Arial" panose="020B0604020202020204" pitchFamily="34" charset="0"/>
                          <a:ea typeface="Calibri" panose="020F0502020204030204" pitchFamily="34" charset="0"/>
                          <a:cs typeface="Arial" panose="020B0604020202020204" pitchFamily="34" charset="0"/>
                        </a:rPr>
                        <a:t>Progress report on status quo of amendment of Trust Act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Calibri" panose="020F0502020204030204" pitchFamily="34" charset="0"/>
                        <a:buChar char="-"/>
                      </a:pPr>
                      <a:r>
                        <a:rPr lang="en-ZA" sz="2400" dirty="0">
                          <a:effectLst/>
                          <a:latin typeface="Arial" panose="020B0604020202020204" pitchFamily="34" charset="0"/>
                          <a:ea typeface="Calibri" panose="020F0502020204030204" pitchFamily="34" charset="0"/>
                          <a:cs typeface="Arial" panose="020B0604020202020204" pitchFamily="34" charset="0"/>
                        </a:rPr>
                        <a:t>Current working team to report to Branch MANCO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B018725-2EDF-4474-B413-AD62803E9016}"/>
              </a:ext>
            </a:extLst>
          </p:cNvPr>
          <p:cNvGraphicFramePr>
            <a:graphicFrameLocks noGrp="1"/>
          </p:cNvGraphicFramePr>
          <p:nvPr/>
        </p:nvGraphicFramePr>
        <p:xfrm>
          <a:off x="152400" y="1371600"/>
          <a:ext cx="8839200" cy="4135438"/>
        </p:xfrm>
        <a:graphic>
          <a:graphicData uri="http://schemas.openxmlformats.org/drawingml/2006/table">
            <a:tbl>
              <a:tblPr firstRow="1" firstCol="1" bandRow="1"/>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396853">
                <a:tc gridSpan="2">
                  <a:txBody>
                    <a:bodyPr/>
                    <a:lstStyle/>
                    <a:p>
                      <a:pPr>
                        <a:lnSpc>
                          <a:spcPct val="107000"/>
                        </a:lnSpc>
                        <a:spcAft>
                          <a:spcPts val="0"/>
                        </a:spcAft>
                      </a:pPr>
                      <a:r>
                        <a:rPr lang="en-ZA" sz="2400" b="1" dirty="0">
                          <a:effectLst/>
                          <a:latin typeface="Arial" panose="020B0604020202020204" pitchFamily="34" charset="0"/>
                          <a:ea typeface="Calibri" panose="020F0502020204030204" pitchFamily="34" charset="0"/>
                          <a:cs typeface="Arial" panose="020B0604020202020204" pitchFamily="34" charset="0"/>
                        </a:rPr>
                        <a:t>Automation and Deceased Estates Working Group</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ZA"/>
                    </a:p>
                  </a:txBody>
                  <a:tcPr/>
                </a:tc>
                <a:extLst>
                  <a:ext uri="{0D108BD9-81ED-4DB2-BD59-A6C34878D82A}">
                    <a16:rowId xmlns:a16="http://schemas.microsoft.com/office/drawing/2014/main" val="10000"/>
                  </a:ext>
                </a:extLst>
              </a:tr>
              <a:tr h="1018470">
                <a:tc>
                  <a:txBody>
                    <a:bodyPr/>
                    <a:lstStyle/>
                    <a:p>
                      <a:pPr marL="342900" lvl="0" indent="-342900">
                        <a:lnSpc>
                          <a:spcPct val="107000"/>
                        </a:lnSpc>
                        <a:spcAft>
                          <a:spcPts val="800"/>
                        </a:spcAft>
                        <a:buFont typeface="Wingdings" panose="05000000000000000000" pitchFamily="2" charset="2"/>
                        <a:buChar char=""/>
                      </a:pPr>
                      <a:r>
                        <a:rPr lang="en-ZA" sz="2400" dirty="0">
                          <a:effectLst/>
                          <a:latin typeface="Arial" panose="020B0604020202020204" pitchFamily="34" charset="0"/>
                          <a:ea typeface="Calibri" panose="020F0502020204030204" pitchFamily="34" charset="0"/>
                          <a:cs typeface="Arial" panose="020B0604020202020204" pitchFamily="34" charset="0"/>
                        </a:rPr>
                        <a:t>Online Trust </a:t>
                      </a:r>
                    </a:p>
                    <a:p>
                      <a:pPr>
                        <a:lnSpc>
                          <a:spcPct val="107000"/>
                        </a:lnSpc>
                        <a:spcAft>
                          <a:spcPts val="0"/>
                        </a:spcAft>
                      </a:pPr>
                      <a:r>
                        <a:rPr lang="en-ZA" sz="2400" b="1" dirty="0">
                          <a:effectLst/>
                          <a:latin typeface="Arial" panose="020B0604020202020204" pitchFamily="34" charset="0"/>
                          <a:ea typeface="Calibri" panose="020F0502020204030204" pitchFamily="34" charset="0"/>
                          <a:cs typeface="Arial" panose="020B0604020202020204" pitchFamily="34" charset="0"/>
                        </a:rPr>
                        <a:t> </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800"/>
                        </a:spcAft>
                        <a:buFont typeface="Calibri" panose="020F0502020204030204" pitchFamily="34" charset="0"/>
                        <a:buChar char="-"/>
                      </a:pPr>
                      <a:r>
                        <a:rPr lang="en-ZA" sz="2400">
                          <a:effectLst/>
                          <a:latin typeface="Arial" panose="020B0604020202020204" pitchFamily="34" charset="0"/>
                          <a:ea typeface="Calibri" panose="020F0502020204030204" pitchFamily="34" charset="0"/>
                          <a:cs typeface="Arial" panose="020B0604020202020204" pitchFamily="34" charset="0"/>
                        </a:rPr>
                        <a:t>Reporting on Pilot and roll-out  progress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64779">
                <a:tc>
                  <a:txBody>
                    <a:bodyPr/>
                    <a:lstStyle/>
                    <a:p>
                      <a:pPr marL="342900" lvl="0" indent="-342900">
                        <a:lnSpc>
                          <a:spcPct val="107000"/>
                        </a:lnSpc>
                        <a:spcAft>
                          <a:spcPts val="800"/>
                        </a:spcAft>
                        <a:buFont typeface="Wingdings" panose="05000000000000000000" pitchFamily="2" charset="2"/>
                        <a:buChar char=""/>
                      </a:pPr>
                      <a:r>
                        <a:rPr lang="en-ZA" sz="2400" dirty="0">
                          <a:effectLst/>
                          <a:latin typeface="Arial" panose="020B0604020202020204" pitchFamily="34" charset="0"/>
                          <a:ea typeface="Calibri" panose="020F0502020204030204" pitchFamily="34" charset="0"/>
                          <a:cs typeface="Arial" panose="020B0604020202020204" pitchFamily="34" charset="0"/>
                        </a:rPr>
                        <a:t>Online Deceased</a:t>
                      </a:r>
                      <a:r>
                        <a:rPr lang="en-ZA" sz="2400" u="sng" dirty="0">
                          <a:effectLst/>
                          <a:latin typeface="Arial" panose="020B0604020202020204" pitchFamily="34" charset="0"/>
                          <a:ea typeface="Calibri" panose="020F0502020204030204" pitchFamily="34" charset="0"/>
                          <a:cs typeface="Arial" panose="020B0604020202020204" pitchFamily="34" charset="0"/>
                        </a:rPr>
                        <a:t> </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800"/>
                        </a:spcAft>
                        <a:buFont typeface="Calibri" panose="020F0502020204030204" pitchFamily="34" charset="0"/>
                        <a:buChar char="-"/>
                      </a:pPr>
                      <a:r>
                        <a:rPr lang="en-ZA" sz="2400">
                          <a:effectLst/>
                          <a:latin typeface="Arial" panose="020B0604020202020204" pitchFamily="34" charset="0"/>
                          <a:ea typeface="Calibri" panose="020F0502020204030204" pitchFamily="34" charset="0"/>
                          <a:cs typeface="Arial" panose="020B0604020202020204" pitchFamily="34" charset="0"/>
                        </a:rPr>
                        <a:t>Reporting on Pilot and roll-out </a:t>
                      </a:r>
                      <a:r>
                        <a:rPr lang="en-ZA" sz="2400" u="sng">
                          <a:effectLst/>
                          <a:latin typeface="Arial" panose="020B0604020202020204" pitchFamily="34" charset="0"/>
                          <a:ea typeface="Calibri" panose="020F0502020204030204" pitchFamily="34" charset="0"/>
                          <a:cs typeface="Arial" panose="020B0604020202020204" pitchFamily="34" charset="0"/>
                        </a:rPr>
                        <a:t>progress</a:t>
                      </a:r>
                      <a:endParaRPr lang="en-ZA"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64779">
                <a:tc>
                  <a:txBody>
                    <a:bodyPr/>
                    <a:lstStyle/>
                    <a:p>
                      <a:pPr marL="342900" lvl="0" indent="-342900">
                        <a:lnSpc>
                          <a:spcPct val="107000"/>
                        </a:lnSpc>
                        <a:spcAft>
                          <a:spcPts val="800"/>
                        </a:spcAft>
                        <a:buFont typeface="Wingdings" panose="05000000000000000000" pitchFamily="2" charset="2"/>
                        <a:buChar char=""/>
                      </a:pPr>
                      <a:r>
                        <a:rPr lang="en-ZA" sz="2400" dirty="0">
                          <a:effectLst/>
                          <a:latin typeface="Arial" panose="020B0604020202020204" pitchFamily="34" charset="0"/>
                          <a:ea typeface="Calibri" panose="020F0502020204030204" pitchFamily="34" charset="0"/>
                          <a:cs typeface="Arial" panose="020B0604020202020204" pitchFamily="34" charset="0"/>
                        </a:rPr>
                        <a:t>Frontline queue management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800"/>
                        </a:spcAft>
                        <a:buFont typeface="Calibri" panose="020F0502020204030204" pitchFamily="34" charset="0"/>
                        <a:buChar char="-"/>
                      </a:pPr>
                      <a:r>
                        <a:rPr lang="en-ZA" sz="2400">
                          <a:effectLst/>
                          <a:latin typeface="Arial" panose="020B0604020202020204" pitchFamily="34" charset="0"/>
                          <a:ea typeface="Calibri" panose="020F0502020204030204" pitchFamily="34" charset="0"/>
                          <a:cs typeface="Arial" panose="020B0604020202020204" pitchFamily="34" charset="0"/>
                        </a:rPr>
                        <a:t>Draft project- and Pilot plan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90558">
                <a:tc>
                  <a:txBody>
                    <a:bodyPr/>
                    <a:lstStyle/>
                    <a:p>
                      <a:pPr marL="342900" lvl="0" indent="-342900">
                        <a:lnSpc>
                          <a:spcPct val="107000"/>
                        </a:lnSpc>
                        <a:spcAft>
                          <a:spcPts val="0"/>
                        </a:spcAft>
                        <a:buFont typeface="Wingdings" panose="05000000000000000000" pitchFamily="2" charset="2"/>
                        <a:buChar char=""/>
                      </a:pPr>
                      <a:r>
                        <a:rPr lang="en-ZA" sz="2400" dirty="0">
                          <a:effectLst/>
                          <a:latin typeface="Arial" panose="020B0604020202020204" pitchFamily="34" charset="0"/>
                          <a:ea typeface="Calibri" panose="020F0502020204030204" pitchFamily="34" charset="0"/>
                          <a:cs typeface="Arial" panose="020B0604020202020204" pitchFamily="34" charset="0"/>
                        </a:rPr>
                        <a:t>Progress report on status quo of amendment of Administration of Estates Act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Calibri" panose="020F0502020204030204" pitchFamily="34" charset="0"/>
                        <a:buChar char="-"/>
                      </a:pPr>
                      <a:r>
                        <a:rPr lang="en-ZA" sz="2400" dirty="0">
                          <a:effectLst/>
                          <a:latin typeface="Arial" panose="020B0604020202020204" pitchFamily="34" charset="0"/>
                          <a:ea typeface="Calibri" panose="020F0502020204030204" pitchFamily="34" charset="0"/>
                          <a:cs typeface="Arial" panose="020B0604020202020204" pitchFamily="34" charset="0"/>
                        </a:rPr>
                        <a:t>Current working team to report to Branch MANCO on progress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422275" y="908050"/>
            <a:ext cx="8524875" cy="6002338"/>
          </a:xfrm>
          <a:prstGeom prst="rect">
            <a:avLst/>
          </a:prstGeom>
          <a:noFill/>
        </p:spPr>
        <p:txBody>
          <a:bodyPr>
            <a:spAutoFit/>
          </a:bodyPr>
          <a:lstStyle/>
          <a:p>
            <a:pPr eaLnBrk="1" fontAlgn="b" hangingPunct="1">
              <a:spcBef>
                <a:spcPts val="0"/>
              </a:spcBef>
              <a:spcAft>
                <a:spcPts val="0"/>
              </a:spcAft>
              <a:defRPr/>
            </a:pPr>
            <a:r>
              <a:rPr lang="en-US" sz="2400" dirty="0">
                <a:solidFill>
                  <a:prstClr val="black"/>
                </a:solidFill>
                <a:latin typeface="Arial" panose="020B0604020202020204" pitchFamily="34" charset="0"/>
                <a:cs typeface="Arial" panose="020B0604020202020204" pitchFamily="34" charset="0"/>
              </a:rPr>
              <a:t>The Master of the High Court is a creature of statute and its duties and powers are regulated by a number of Acts.  The most important of which are the Administration of Estates Act 66 of 1965, Insolvency Act, Companies Act 71 of 2008 Close Corporations Act 69 of 1984, and Trust Property Control Act 57 of 1988. </a:t>
            </a:r>
          </a:p>
          <a:p>
            <a:pPr eaLnBrk="1" fontAlgn="b" hangingPunct="1">
              <a:spcBef>
                <a:spcPts val="0"/>
              </a:spcBef>
              <a:spcAft>
                <a:spcPts val="0"/>
              </a:spcAft>
              <a:defRPr/>
            </a:pPr>
            <a:endParaRPr lang="en-GB" sz="2400" dirty="0">
              <a:solidFill>
                <a:prstClr val="black"/>
              </a:solidFill>
              <a:latin typeface="Arial" panose="020B0604020202020204" pitchFamily="34" charset="0"/>
              <a:cs typeface="Arial" panose="020B0604020202020204" pitchFamily="34" charset="0"/>
            </a:endParaRPr>
          </a:p>
          <a:p>
            <a:pPr eaLnBrk="1" fontAlgn="b" hangingPunct="1">
              <a:spcBef>
                <a:spcPts val="0"/>
              </a:spcBef>
              <a:spcAft>
                <a:spcPts val="0"/>
              </a:spcAft>
              <a:defRPr/>
            </a:pPr>
            <a:r>
              <a:rPr lang="en-ZA" sz="2400" dirty="0">
                <a:solidFill>
                  <a:prstClr val="black"/>
                </a:solidFill>
                <a:latin typeface="Arial" panose="020B0604020202020204" pitchFamily="34" charset="0"/>
                <a:cs typeface="Arial" panose="020B0604020202020204" pitchFamily="34" charset="0"/>
              </a:rPr>
              <a:t>The Office of the Master is there to serve the public in respect of:</a:t>
            </a:r>
          </a:p>
          <a:p>
            <a:pPr marL="285750" indent="-285750" eaLnBrk="1" fontAlgn="auto" hangingPunct="1">
              <a:spcBef>
                <a:spcPts val="0"/>
              </a:spcBef>
              <a:spcAft>
                <a:spcPts val="0"/>
              </a:spcAft>
              <a:buFont typeface="Arial" pitchFamily="34" charset="0"/>
              <a:buChar char="•"/>
              <a:defRPr/>
            </a:pPr>
            <a:r>
              <a:rPr lang="en-ZA" sz="2400" dirty="0">
                <a:solidFill>
                  <a:prstClr val="black"/>
                </a:solidFill>
                <a:latin typeface="Arial" panose="020B0604020202020204" pitchFamily="34" charset="0"/>
                <a:cs typeface="Arial" panose="020B0604020202020204" pitchFamily="34" charset="0"/>
              </a:rPr>
              <a:t>Regulation and supervision of the administration of Deceased Estates;</a:t>
            </a:r>
          </a:p>
          <a:p>
            <a:pPr marL="285750" indent="-285750" eaLnBrk="1" fontAlgn="auto" hangingPunct="1">
              <a:spcBef>
                <a:spcPts val="0"/>
              </a:spcBef>
              <a:spcAft>
                <a:spcPts val="0"/>
              </a:spcAft>
              <a:buFont typeface="Arial" pitchFamily="34" charset="0"/>
              <a:buChar char="•"/>
              <a:defRPr/>
            </a:pPr>
            <a:r>
              <a:rPr lang="en-ZA" sz="2400" dirty="0">
                <a:solidFill>
                  <a:prstClr val="black"/>
                </a:solidFill>
                <a:latin typeface="Arial" panose="020B0604020202020204" pitchFamily="34" charset="0"/>
                <a:cs typeface="Arial" panose="020B0604020202020204" pitchFamily="34" charset="0"/>
              </a:rPr>
              <a:t>Regulation and supervision of Insolvent Estates (Liquidations)</a:t>
            </a:r>
          </a:p>
          <a:p>
            <a:pPr marL="285750" indent="-285750" eaLnBrk="1" fontAlgn="auto" hangingPunct="1">
              <a:spcBef>
                <a:spcPts val="0"/>
              </a:spcBef>
              <a:spcAft>
                <a:spcPts val="0"/>
              </a:spcAft>
              <a:buFont typeface="Arial" pitchFamily="34" charset="0"/>
              <a:buChar char="•"/>
              <a:defRPr/>
            </a:pPr>
            <a:r>
              <a:rPr lang="en-US" sz="2400" dirty="0">
                <a:solidFill>
                  <a:prstClr val="black"/>
                </a:solidFill>
                <a:latin typeface="Arial" panose="020B0604020202020204" pitchFamily="34" charset="0"/>
                <a:cs typeface="Arial" panose="020B0604020202020204" pitchFamily="34" charset="0"/>
              </a:rPr>
              <a:t>Administration of the Guardian's Fund;</a:t>
            </a:r>
          </a:p>
          <a:p>
            <a:pPr marL="285750" indent="-285750" eaLnBrk="1" fontAlgn="auto" hangingPunct="1">
              <a:spcBef>
                <a:spcPts val="0"/>
              </a:spcBef>
              <a:spcAft>
                <a:spcPts val="0"/>
              </a:spcAft>
              <a:buFont typeface="Arial" pitchFamily="34" charset="0"/>
              <a:buChar char="•"/>
              <a:defRPr/>
            </a:pPr>
            <a:r>
              <a:rPr lang="en-US" sz="2400" dirty="0">
                <a:solidFill>
                  <a:prstClr val="black"/>
                </a:solidFill>
                <a:latin typeface="Arial" panose="020B0604020202020204" pitchFamily="34" charset="0"/>
                <a:cs typeface="Arial" panose="020B0604020202020204" pitchFamily="34" charset="0"/>
              </a:rPr>
              <a:t>Registration and supervision of Trusts;</a:t>
            </a:r>
          </a:p>
          <a:p>
            <a:pPr marL="285750" indent="-285750" eaLnBrk="1" fontAlgn="auto" hangingPunct="1">
              <a:spcBef>
                <a:spcPts val="0"/>
              </a:spcBef>
              <a:spcAft>
                <a:spcPts val="0"/>
              </a:spcAft>
              <a:buFont typeface="Arial" pitchFamily="34" charset="0"/>
              <a:buChar char="•"/>
              <a:defRPr/>
            </a:pPr>
            <a:endParaRPr lang="en-ZA" sz="2400" dirty="0">
              <a:solidFill>
                <a:prstClr val="black"/>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B82CC36-31B5-6845-B4BF-AC56D99B1E23}"/>
              </a:ext>
            </a:extLst>
          </p:cNvPr>
          <p:cNvSpPr txBox="1"/>
          <p:nvPr/>
        </p:nvSpPr>
        <p:spPr>
          <a:xfrm>
            <a:off x="728663" y="441325"/>
            <a:ext cx="7402512" cy="461963"/>
          </a:xfrm>
          <a:prstGeom prst="rect">
            <a:avLst/>
          </a:prstGeom>
          <a:noFill/>
        </p:spPr>
        <p:txBody>
          <a:bodyPr>
            <a:spAutoFit/>
          </a:bodyPr>
          <a:lstStyle/>
          <a:p>
            <a:pPr algn="ctr" eaLnBrk="1" fontAlgn="auto" hangingPunct="1">
              <a:spcBef>
                <a:spcPts val="0"/>
              </a:spcBef>
              <a:spcAft>
                <a:spcPts val="0"/>
              </a:spcAft>
              <a:defRPr/>
            </a:pPr>
            <a:r>
              <a:rPr lang="en-ZA" sz="2400" b="1" dirty="0">
                <a:solidFill>
                  <a:prstClr val="black"/>
                </a:solidFill>
                <a:latin typeface="Arial" panose="020B0604020202020204" pitchFamily="34" charset="0"/>
                <a:ea typeface="+mj-ea"/>
                <a:cs typeface="Arial" panose="020B0604020202020204" pitchFamily="34" charset="0"/>
              </a:rPr>
              <a:t>MANDATE OF THE MASTER</a:t>
            </a:r>
            <a:endParaRPr lang="en-US" sz="24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820738" y="903288"/>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5FE162A-0D20-4EE9-8C76-2F3CF4B60177}"/>
              </a:ext>
            </a:extLst>
          </p:cNvPr>
          <p:cNvGraphicFramePr>
            <a:graphicFrameLocks noGrp="1"/>
          </p:cNvGraphicFramePr>
          <p:nvPr/>
        </p:nvGraphicFramePr>
        <p:xfrm>
          <a:off x="228600" y="762000"/>
          <a:ext cx="8915400" cy="4305300"/>
        </p:xfrm>
        <a:graphic>
          <a:graphicData uri="http://schemas.openxmlformats.org/drawingml/2006/table">
            <a:tbl>
              <a:tblPr firstRow="1" firstCol="1" bandRow="1"/>
              <a:tblGrid>
                <a:gridCol w="4457700">
                  <a:extLst>
                    <a:ext uri="{9D8B030D-6E8A-4147-A177-3AD203B41FA5}">
                      <a16:colId xmlns:a16="http://schemas.microsoft.com/office/drawing/2014/main" val="20000"/>
                    </a:ext>
                  </a:extLst>
                </a:gridCol>
                <a:gridCol w="4457700">
                  <a:extLst>
                    <a:ext uri="{9D8B030D-6E8A-4147-A177-3AD203B41FA5}">
                      <a16:colId xmlns:a16="http://schemas.microsoft.com/office/drawing/2014/main" val="20001"/>
                    </a:ext>
                  </a:extLst>
                </a:gridCol>
              </a:tblGrid>
              <a:tr h="370281">
                <a:tc gridSpan="2">
                  <a:txBody>
                    <a:bodyPr/>
                    <a:lstStyle/>
                    <a:p>
                      <a:pPr>
                        <a:lnSpc>
                          <a:spcPct val="107000"/>
                        </a:lnSpc>
                        <a:spcAft>
                          <a:spcPts val="0"/>
                        </a:spcAft>
                      </a:pPr>
                      <a:r>
                        <a:rPr lang="en-ZA" sz="2400" b="1" dirty="0">
                          <a:effectLst/>
                          <a:latin typeface="Arial" panose="020B0604020202020204" pitchFamily="34" charset="0"/>
                          <a:ea typeface="Calibri" panose="020F0502020204030204" pitchFamily="34" charset="0"/>
                          <a:cs typeface="Arial" panose="020B0604020202020204" pitchFamily="34" charset="0"/>
                        </a:rPr>
                        <a:t>Human Resource/Capacity and Training Working Group</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en-ZA"/>
                    </a:p>
                  </a:txBody>
                  <a:tcPr/>
                </a:tc>
                <a:extLst>
                  <a:ext uri="{0D108BD9-81ED-4DB2-BD59-A6C34878D82A}">
                    <a16:rowId xmlns:a16="http://schemas.microsoft.com/office/drawing/2014/main" val="10000"/>
                  </a:ext>
                </a:extLst>
              </a:tr>
              <a:tr h="1568202">
                <a:tc>
                  <a:txBody>
                    <a:bodyPr/>
                    <a:lstStyle/>
                    <a:p>
                      <a:pPr marL="342900" lvl="0" indent="-342900">
                        <a:lnSpc>
                          <a:spcPct val="107000"/>
                        </a:lnSpc>
                        <a:spcAft>
                          <a:spcPts val="800"/>
                        </a:spcAft>
                        <a:buFont typeface="Wingdings" panose="05000000000000000000" pitchFamily="2" charset="2"/>
                        <a:buChar char=""/>
                      </a:pPr>
                      <a:r>
                        <a:rPr lang="en-ZA" sz="2400" dirty="0">
                          <a:effectLst/>
                          <a:latin typeface="Arial" panose="020B0604020202020204" pitchFamily="34" charset="0"/>
                          <a:ea typeface="Calibri" panose="020F0502020204030204" pitchFamily="34" charset="0"/>
                          <a:cs typeface="Arial" panose="020B0604020202020204" pitchFamily="34" charset="0"/>
                        </a:rPr>
                        <a:t>Training Task Project of Middle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Calibri" panose="020F0502020204030204" pitchFamily="34" charset="0"/>
                        <a:buChar char="-"/>
                      </a:pPr>
                      <a:r>
                        <a:rPr lang="en-ZA" sz="2400">
                          <a:effectLst/>
                          <a:latin typeface="Arial" panose="020B0604020202020204" pitchFamily="34" charset="0"/>
                          <a:ea typeface="Calibri" panose="020F0502020204030204" pitchFamily="34" charset="0"/>
                          <a:cs typeface="Arial" panose="020B0604020202020204" pitchFamily="34" charset="0"/>
                        </a:rPr>
                        <a:t>Outcome:</a:t>
                      </a:r>
                    </a:p>
                    <a:p>
                      <a:pPr marL="457200">
                        <a:lnSpc>
                          <a:spcPct val="107000"/>
                        </a:lnSpc>
                        <a:spcAft>
                          <a:spcPts val="0"/>
                        </a:spcAft>
                      </a:pPr>
                      <a:r>
                        <a:rPr lang="en-ZA" sz="2400">
                          <a:effectLst/>
                          <a:latin typeface="Arial" panose="020B0604020202020204" pitchFamily="34" charset="0"/>
                          <a:ea typeface="Calibri" panose="020F0502020204030204" pitchFamily="34" charset="0"/>
                          <a:cs typeface="Arial" panose="020B0604020202020204" pitchFamily="34" charset="0"/>
                        </a:rPr>
                        <a:t>At least 50% of all AM’s and Administrative Managers trained.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66817">
                <a:tc>
                  <a:txBody>
                    <a:bodyPr/>
                    <a:lstStyle/>
                    <a:p>
                      <a:pPr marL="457200">
                        <a:lnSpc>
                          <a:spcPct val="107000"/>
                        </a:lnSpc>
                        <a:spcAft>
                          <a:spcPts val="0"/>
                        </a:spcAft>
                      </a:pPr>
                      <a:r>
                        <a:rPr lang="en-ZA" sz="2400" dirty="0">
                          <a:effectLst/>
                          <a:latin typeface="Arial" panose="020B0604020202020204" pitchFamily="34" charset="0"/>
                          <a:ea typeface="Calibri" panose="020F0502020204030204" pitchFamily="34" charset="0"/>
                          <a:cs typeface="Arial" panose="020B0604020202020204" pitchFamily="34" charset="0"/>
                        </a:rPr>
                        <a:t>Capacitate and elevate management in </a:t>
                      </a:r>
                      <a:r>
                        <a:rPr lang="en-ZA" sz="2400" dirty="0" err="1">
                          <a:effectLst/>
                          <a:latin typeface="Arial" panose="020B0604020202020204" pitchFamily="34" charset="0"/>
                          <a:ea typeface="Calibri" panose="020F0502020204030204" pitchFamily="34" charset="0"/>
                          <a:cs typeface="Arial" panose="020B0604020202020204" pitchFamily="34" charset="0"/>
                        </a:rPr>
                        <a:t>Bisho</a:t>
                      </a:r>
                      <a:r>
                        <a:rPr lang="en-ZA" sz="2400" dirty="0">
                          <a:effectLst/>
                          <a:latin typeface="Arial" panose="020B0604020202020204" pitchFamily="34" charset="0"/>
                          <a:ea typeface="Calibri" panose="020F0502020204030204" pitchFamily="34" charset="0"/>
                          <a:cs typeface="Arial" panose="020B0604020202020204" pitchFamily="34" charset="0"/>
                        </a:rPr>
                        <a:t> and Thohoyandou</a:t>
                      </a:r>
                    </a:p>
                    <a:p>
                      <a:pPr marL="342900" lvl="0" indent="-342900">
                        <a:lnSpc>
                          <a:spcPct val="107000"/>
                        </a:lnSpc>
                        <a:spcAft>
                          <a:spcPts val="0"/>
                        </a:spcAft>
                        <a:buFont typeface="Wingdings" panose="05000000000000000000" pitchFamily="2" charset="2"/>
                        <a:buChar char=""/>
                      </a:pPr>
                      <a:r>
                        <a:rPr lang="en-ZA" sz="2400" dirty="0">
                          <a:effectLst/>
                          <a:latin typeface="Arial" panose="020B0604020202020204" pitchFamily="34" charset="0"/>
                          <a:ea typeface="Calibri" panose="020F0502020204030204" pitchFamily="34" charset="0"/>
                          <a:cs typeface="Arial" panose="020B0604020202020204" pitchFamily="34" charset="0"/>
                        </a:rPr>
                        <a:t>Plan for Polokwane, Kimberley and Mafikeng to behead by Level 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Calibri" panose="020F0502020204030204" pitchFamily="34" charset="0"/>
                        <a:buChar char="-"/>
                      </a:pPr>
                      <a:r>
                        <a:rPr lang="en-ZA" sz="2400" dirty="0">
                          <a:effectLst/>
                          <a:latin typeface="Arial" panose="020B0604020202020204" pitchFamily="34" charset="0"/>
                          <a:ea typeface="Calibri" panose="020F0502020204030204" pitchFamily="34" charset="0"/>
                          <a:cs typeface="Arial" panose="020B0604020202020204" pitchFamily="34" charset="0"/>
                        </a:rPr>
                        <a:t>Both </a:t>
                      </a:r>
                      <a:r>
                        <a:rPr lang="en-ZA" sz="2400" dirty="0" err="1">
                          <a:effectLst/>
                          <a:latin typeface="Arial" panose="020B0604020202020204" pitchFamily="34" charset="0"/>
                          <a:ea typeface="Calibri" panose="020F0502020204030204" pitchFamily="34" charset="0"/>
                          <a:cs typeface="Arial" panose="020B0604020202020204" pitchFamily="34" charset="0"/>
                        </a:rPr>
                        <a:t>Bisho</a:t>
                      </a:r>
                      <a:r>
                        <a:rPr lang="en-ZA" sz="2400" dirty="0">
                          <a:effectLst/>
                          <a:latin typeface="Arial" panose="020B0604020202020204" pitchFamily="34" charset="0"/>
                          <a:ea typeface="Calibri" panose="020F0502020204030204" pitchFamily="34" charset="0"/>
                          <a:cs typeface="Arial" panose="020B0604020202020204" pitchFamily="34" charset="0"/>
                        </a:rPr>
                        <a:t> and Thohoyandou approval for Deputy Master</a:t>
                      </a:r>
                    </a:p>
                    <a:p>
                      <a:pPr marL="457200">
                        <a:lnSpc>
                          <a:spcPct val="107000"/>
                        </a:lnSpc>
                        <a:spcAft>
                          <a:spcPts val="0"/>
                        </a:spcAft>
                      </a:pPr>
                      <a:r>
                        <a:rPr lang="en-ZA" sz="2400" dirty="0">
                          <a:effectLst/>
                          <a:latin typeface="Arial" panose="020B0604020202020204" pitchFamily="34" charset="0"/>
                          <a:ea typeface="Calibri" panose="020F0502020204030204" pitchFamily="34" charset="0"/>
                          <a:cs typeface="Arial" panose="020B0604020202020204" pitchFamily="34" charset="0"/>
                        </a:rPr>
                        <a:t> </a:t>
                      </a:r>
                    </a:p>
                    <a:p>
                      <a:pPr marL="342900" lvl="0" indent="-342900">
                        <a:lnSpc>
                          <a:spcPct val="107000"/>
                        </a:lnSpc>
                        <a:spcAft>
                          <a:spcPts val="0"/>
                        </a:spcAft>
                        <a:buFont typeface="Calibri" panose="020F0502020204030204" pitchFamily="34" charset="0"/>
                        <a:buChar char="-"/>
                      </a:pPr>
                      <a:r>
                        <a:rPr lang="en-ZA" sz="2400" dirty="0">
                          <a:effectLst/>
                          <a:latin typeface="Arial" panose="020B0604020202020204" pitchFamily="34" charset="0"/>
                          <a:ea typeface="Calibri" panose="020F0502020204030204" pitchFamily="34" charset="0"/>
                          <a:cs typeface="Arial" panose="020B0604020202020204" pitchFamily="34" charset="0"/>
                        </a:rPr>
                        <a:t>Nelspruit to be additional approval for level 13 funding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F404301B-FA55-454C-BB6C-EFFABC469B2B}"/>
              </a:ext>
            </a:extLst>
          </p:cNvPr>
          <p:cNvSpPr>
            <a:spLocks noGrp="1"/>
          </p:cNvSpPr>
          <p:nvPr>
            <p:ph type="title" idx="4294967295"/>
          </p:nvPr>
        </p:nvSpPr>
        <p:spPr>
          <a:xfrm>
            <a:off x="528638" y="255588"/>
            <a:ext cx="8229600" cy="633412"/>
          </a:xfrm>
        </p:spPr>
        <p:txBody>
          <a:bodyPr/>
          <a:lstStyle/>
          <a:p>
            <a:r>
              <a:rPr lang="en-US" altLang="en-US" sz="2400" b="1">
                <a:latin typeface="Arial" panose="020B0604020202020204" pitchFamily="34" charset="0"/>
                <a:cs typeface="Arial" panose="020B0604020202020204" pitchFamily="34" charset="0"/>
              </a:rPr>
              <a:t>KEY PRORITIES</a:t>
            </a:r>
          </a:p>
        </p:txBody>
      </p:sp>
      <p:sp>
        <p:nvSpPr>
          <p:cNvPr id="72707" name="Rectangle 2">
            <a:extLst>
              <a:ext uri="{FF2B5EF4-FFF2-40B4-BE49-F238E27FC236}">
                <a16:creationId xmlns:a16="http://schemas.microsoft.com/office/drawing/2014/main" id="{B009EA4A-3B9B-438A-AA58-1D2C2D69E209}"/>
              </a:ext>
            </a:extLst>
          </p:cNvPr>
          <p:cNvSpPr>
            <a:spLocks noChangeArrowheads="1"/>
          </p:cNvSpPr>
          <p:nvPr/>
        </p:nvSpPr>
        <p:spPr bwMode="auto">
          <a:xfrm>
            <a:off x="323850" y="889000"/>
            <a:ext cx="8640763"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0050" indent="-400050">
              <a:defRPr>
                <a:solidFill>
                  <a:schemeClr val="tx1"/>
                </a:solidFill>
                <a:latin typeface="Calibri" panose="020F0502020204030204" pitchFamily="34" charset="0"/>
              </a:defRPr>
            </a:lvl1pPr>
            <a:lvl2pPr marL="857250" indent="-4000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buFontTx/>
              <a:buAutoNum type="romanLcParenR"/>
            </a:pPr>
            <a:r>
              <a:rPr lang="en-ZA" altLang="en-US" sz="2400">
                <a:solidFill>
                  <a:srgbClr val="000000"/>
                </a:solidFill>
                <a:latin typeface="Arial" panose="020B0604020202020204" pitchFamily="34" charset="0"/>
                <a:cs typeface="Arial" panose="020B0604020202020204" pitchFamily="34" charset="0"/>
              </a:rPr>
              <a:t>Developing and rolling out of  Trust online</a:t>
            </a:r>
          </a:p>
          <a:p>
            <a:pPr eaLnBrk="1" hangingPunct="1">
              <a:lnSpc>
                <a:spcPct val="150000"/>
              </a:lnSpc>
              <a:buFontTx/>
              <a:buAutoNum type="romanLcParenR"/>
            </a:pPr>
            <a:r>
              <a:rPr lang="en-ZA" altLang="en-US" sz="2400">
                <a:solidFill>
                  <a:srgbClr val="000000"/>
                </a:solidFill>
                <a:latin typeface="Arial" panose="020B0604020202020204" pitchFamily="34" charset="0"/>
                <a:cs typeface="Arial" panose="020B0604020202020204" pitchFamily="34" charset="0"/>
              </a:rPr>
              <a:t>Developing and rolling out Deceased online</a:t>
            </a:r>
          </a:p>
          <a:p>
            <a:pPr eaLnBrk="1" hangingPunct="1">
              <a:lnSpc>
                <a:spcPct val="150000"/>
              </a:lnSpc>
              <a:buFontTx/>
              <a:buAutoNum type="romanLcParenR"/>
            </a:pPr>
            <a:r>
              <a:rPr lang="en-ZA" altLang="en-US" sz="2400">
                <a:solidFill>
                  <a:srgbClr val="000000"/>
                </a:solidFill>
                <a:latin typeface="Arial" panose="020B0604020202020204" pitchFamily="34" charset="0"/>
                <a:cs typeface="Arial" panose="020B0604020202020204" pitchFamily="34" charset="0"/>
              </a:rPr>
              <a:t>Guardian’s Fund </a:t>
            </a:r>
          </a:p>
          <a:p>
            <a:pPr lvl="1" eaLnBrk="1" hangingPunct="1">
              <a:lnSpc>
                <a:spcPct val="150000"/>
              </a:lnSpc>
              <a:buFontTx/>
              <a:buAutoNum type="romanLcParenR"/>
            </a:pPr>
            <a:r>
              <a:rPr lang="en-ZA" altLang="en-US" sz="2400">
                <a:solidFill>
                  <a:srgbClr val="000000"/>
                </a:solidFill>
                <a:latin typeface="Arial" panose="020B0604020202020204" pitchFamily="34" charset="0"/>
                <a:cs typeface="Arial" panose="020B0604020202020204" pitchFamily="34" charset="0"/>
              </a:rPr>
              <a:t>System enhancements and development of Financial System</a:t>
            </a:r>
          </a:p>
          <a:p>
            <a:pPr eaLnBrk="1" hangingPunct="1">
              <a:lnSpc>
                <a:spcPct val="150000"/>
              </a:lnSpc>
              <a:buFontTx/>
              <a:buAutoNum type="romanLcParenR"/>
            </a:pPr>
            <a:r>
              <a:rPr lang="en-ZA" altLang="en-US" sz="2400">
                <a:solidFill>
                  <a:srgbClr val="000000"/>
                </a:solidFill>
                <a:latin typeface="Arial" panose="020B0604020202020204" pitchFamily="34" charset="0"/>
                <a:cs typeface="Arial" panose="020B0604020202020204" pitchFamily="34" charset="0"/>
              </a:rPr>
              <a:t>Amendment of key Acts</a:t>
            </a:r>
          </a:p>
          <a:p>
            <a:pPr lvl="1" eaLnBrk="1" hangingPunct="1">
              <a:lnSpc>
                <a:spcPct val="150000"/>
              </a:lnSpc>
              <a:buFontTx/>
              <a:buAutoNum type="romanLcParenR"/>
            </a:pPr>
            <a:r>
              <a:rPr lang="en-ZA" altLang="en-US" sz="2400">
                <a:solidFill>
                  <a:srgbClr val="000000"/>
                </a:solidFill>
                <a:latin typeface="Arial" panose="020B0604020202020204" pitchFamily="34" charset="0"/>
                <a:cs typeface="Arial" panose="020B0604020202020204" pitchFamily="34" charset="0"/>
              </a:rPr>
              <a:t>Trust Property Control Act</a:t>
            </a:r>
          </a:p>
          <a:p>
            <a:pPr lvl="1" eaLnBrk="1" hangingPunct="1">
              <a:lnSpc>
                <a:spcPct val="150000"/>
              </a:lnSpc>
              <a:buFontTx/>
              <a:buAutoNum type="romanLcParenR"/>
            </a:pPr>
            <a:r>
              <a:rPr lang="en-ZA" altLang="en-US" sz="2400">
                <a:solidFill>
                  <a:srgbClr val="000000"/>
                </a:solidFill>
                <a:latin typeface="Arial" panose="020B0604020202020204" pitchFamily="34" charset="0"/>
                <a:cs typeface="Arial" panose="020B0604020202020204" pitchFamily="34" charset="0"/>
              </a:rPr>
              <a:t>Administration of Estates Act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873B729D-AE90-4075-AEB7-E4204802F8F5}"/>
              </a:ext>
            </a:extLst>
          </p:cNvPr>
          <p:cNvSpPr>
            <a:spLocks noGrp="1"/>
          </p:cNvSpPr>
          <p:nvPr>
            <p:ph type="title" idx="4294967295"/>
          </p:nvPr>
        </p:nvSpPr>
        <p:spPr>
          <a:xfrm>
            <a:off x="1798638" y="115888"/>
            <a:ext cx="4965700" cy="431800"/>
          </a:xfrm>
        </p:spPr>
        <p:txBody>
          <a:bodyPr/>
          <a:lstStyle/>
          <a:p>
            <a:r>
              <a:rPr lang="en-ZA" altLang="en-US" sz="2400" b="1">
                <a:latin typeface="Arial" panose="020B0604020202020204" pitchFamily="34" charset="0"/>
                <a:cs typeface="Arial" panose="020B0604020202020204" pitchFamily="34" charset="0"/>
              </a:rPr>
              <a:t>RISKS AND CHALLENGES</a:t>
            </a:r>
          </a:p>
        </p:txBody>
      </p:sp>
      <p:sp>
        <p:nvSpPr>
          <p:cNvPr id="73731" name="Rectangle 3">
            <a:extLst>
              <a:ext uri="{FF2B5EF4-FFF2-40B4-BE49-F238E27FC236}">
                <a16:creationId xmlns:a16="http://schemas.microsoft.com/office/drawing/2014/main" id="{E50816B7-AC54-4AF8-9115-FDC3EDEF9FBA}"/>
              </a:ext>
            </a:extLst>
          </p:cNvPr>
          <p:cNvSpPr>
            <a:spLocks noChangeArrowheads="1"/>
          </p:cNvSpPr>
          <p:nvPr/>
        </p:nvSpPr>
        <p:spPr bwMode="auto">
          <a:xfrm>
            <a:off x="420688" y="908050"/>
            <a:ext cx="85693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ZA" altLang="en-US">
              <a:solidFill>
                <a:srgbClr val="000000"/>
              </a:solidFill>
            </a:endParaRPr>
          </a:p>
          <a:p>
            <a:pPr eaLnBrk="1" hangingPunct="1"/>
            <a:endParaRPr lang="en-ZA" altLang="en-US">
              <a:solidFill>
                <a:srgbClr val="000000"/>
              </a:solidFill>
            </a:endParaRPr>
          </a:p>
          <a:p>
            <a:pPr eaLnBrk="1" hangingPunct="1"/>
            <a:r>
              <a:rPr lang="en-ZA" altLang="en-US">
                <a:solidFill>
                  <a:srgbClr val="000000"/>
                </a:solidFill>
              </a:rPr>
              <a:t> </a:t>
            </a:r>
          </a:p>
          <a:p>
            <a:pPr eaLnBrk="1" hangingPunct="1"/>
            <a:endParaRPr lang="en-ZA" altLang="en-US">
              <a:solidFill>
                <a:srgbClr val="000000"/>
              </a:solidFill>
            </a:endParaRPr>
          </a:p>
          <a:p>
            <a:pPr eaLnBrk="1" hangingPunct="1"/>
            <a:endParaRPr lang="en-ZA" altLang="en-US">
              <a:solidFill>
                <a:srgbClr val="000000"/>
              </a:solidFill>
            </a:endParaRPr>
          </a:p>
        </p:txBody>
      </p:sp>
      <p:sp>
        <p:nvSpPr>
          <p:cNvPr id="11" name="TextBox 10">
            <a:extLst>
              <a:ext uri="{FF2B5EF4-FFF2-40B4-BE49-F238E27FC236}">
                <a16:creationId xmlns:a16="http://schemas.microsoft.com/office/drawing/2014/main" id="{B67D84F1-ED72-4F09-980A-1C2243CB3C68}"/>
              </a:ext>
            </a:extLst>
          </p:cNvPr>
          <p:cNvSpPr txBox="1"/>
          <p:nvPr/>
        </p:nvSpPr>
        <p:spPr>
          <a:xfrm>
            <a:off x="196850" y="692150"/>
            <a:ext cx="8793163" cy="5910263"/>
          </a:xfrm>
          <a:prstGeom prst="rect">
            <a:avLst/>
          </a:prstGeom>
          <a:noFill/>
        </p:spPr>
        <p:txBody>
          <a:bodyPr>
            <a:spAutoFit/>
          </a:bodyPr>
          <a:lstStyle>
            <a:lvl1pPr marL="342900" indent="-342900">
              <a:defRPr>
                <a:solidFill>
                  <a:schemeClr val="tx1"/>
                </a:solidFill>
                <a:latin typeface="Calibri" panose="020F0502020204030204" pitchFamily="34" charset="0"/>
              </a:defRPr>
            </a:lvl1pPr>
            <a:lvl2pPr marL="452438" indent="-452438">
              <a:defRPr>
                <a:solidFill>
                  <a:schemeClr val="tx1"/>
                </a:solidFill>
                <a:latin typeface="Calibri" panose="020F0502020204030204" pitchFamily="34" charset="0"/>
              </a:defRPr>
            </a:lvl2pPr>
            <a:lvl3pPr marL="909638" indent="-452438">
              <a:defRPr>
                <a:solidFill>
                  <a:schemeClr val="tx1"/>
                </a:solidFill>
                <a:latin typeface="Calibri" panose="020F0502020204030204" pitchFamily="34" charset="0"/>
              </a:defRPr>
            </a:lvl3pPr>
            <a:lvl4pPr marL="1276350" indent="-36195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buFont typeface="Calibri" panose="020F0502020204030204" pitchFamily="34" charset="0"/>
              <a:buAutoNum type="arabicPeriod"/>
            </a:pPr>
            <a:r>
              <a:rPr lang="en-US" altLang="en-US" b="1">
                <a:solidFill>
                  <a:srgbClr val="000000"/>
                </a:solidFill>
                <a:latin typeface="Arial" panose="020B0604020202020204" pitchFamily="34" charset="0"/>
                <a:cs typeface="Arial" panose="020B0604020202020204" pitchFamily="34" charset="0"/>
              </a:rPr>
              <a:t>Unstable or unreliable network</a:t>
            </a:r>
          </a:p>
          <a:p>
            <a:pPr lvl="2" eaLnBrk="1" hangingPunct="1">
              <a:buFont typeface="Arial" panose="020B0604020202020204" pitchFamily="34" charset="0"/>
              <a:buChar char="•"/>
            </a:pPr>
            <a:r>
              <a:rPr lang="en-US" altLang="en-US">
                <a:solidFill>
                  <a:srgbClr val="000000"/>
                </a:solidFill>
                <a:latin typeface="Arial" panose="020B0604020202020204" pitchFamily="34" charset="0"/>
                <a:cs typeface="Arial" panose="020B0604020202020204" pitchFamily="34" charset="0"/>
              </a:rPr>
              <a:t>High influence on performance as many functions are system dependent, such as the usage of ICMS PEAS, ICMS PEAST, ICMS Insolvencies,  GF System, Application Tracker and ABSA Cashfocus for EFT payments </a:t>
            </a:r>
          </a:p>
          <a:p>
            <a:pPr lvl="2" eaLnBrk="1" hangingPunct="1">
              <a:buFont typeface="Arial" panose="020B0604020202020204" pitchFamily="34" charset="0"/>
              <a:buChar char="•"/>
            </a:pPr>
            <a:r>
              <a:rPr lang="en-US" altLang="en-US">
                <a:solidFill>
                  <a:srgbClr val="000000"/>
                </a:solidFill>
                <a:latin typeface="Arial" panose="020B0604020202020204" pitchFamily="34" charset="0"/>
                <a:cs typeface="Arial" panose="020B0604020202020204" pitchFamily="34" charset="0"/>
              </a:rPr>
              <a:t>When the network is working well, these functions are being dealt with effortlessly, but then there are also months where system issues causes delays and underperformance in some offices. </a:t>
            </a:r>
          </a:p>
          <a:p>
            <a:pPr lvl="2" eaLnBrk="1" hangingPunct="1"/>
            <a:endParaRPr lang="en-US" altLang="en-US">
              <a:solidFill>
                <a:srgbClr val="000000"/>
              </a:solidFill>
              <a:latin typeface="Arial" panose="020B0604020202020204" pitchFamily="34" charset="0"/>
              <a:cs typeface="Arial" panose="020B0604020202020204" pitchFamily="34" charset="0"/>
            </a:endParaRPr>
          </a:p>
          <a:p>
            <a:pPr lvl="1" eaLnBrk="1" hangingPunct="1">
              <a:buFontTx/>
              <a:buAutoNum type="arabicPeriod" startAt="2"/>
            </a:pPr>
            <a:r>
              <a:rPr lang="en-US" altLang="en-US" b="1">
                <a:solidFill>
                  <a:srgbClr val="000000"/>
                </a:solidFill>
                <a:latin typeface="Arial" panose="020B0604020202020204" pitchFamily="34" charset="0"/>
                <a:cs typeface="Arial" panose="020B0604020202020204" pitchFamily="34" charset="0"/>
              </a:rPr>
              <a:t>Cybercrime on GF</a:t>
            </a:r>
          </a:p>
          <a:p>
            <a:pPr lvl="2" eaLnBrk="1" hangingPunct="1">
              <a:buFont typeface="Arial" panose="020B0604020202020204" pitchFamily="34" charset="0"/>
              <a:buChar char="•"/>
            </a:pPr>
            <a:r>
              <a:rPr lang="en-US" altLang="en-US">
                <a:solidFill>
                  <a:srgbClr val="000000"/>
                </a:solidFill>
                <a:latin typeface="Arial" panose="020B0604020202020204" pitchFamily="34" charset="0"/>
                <a:cs typeface="Arial" panose="020B0604020202020204" pitchFamily="34" charset="0"/>
              </a:rPr>
              <a:t>the recent cyber-security breach at the Master’s office in Pietermaritzburg </a:t>
            </a:r>
          </a:p>
          <a:p>
            <a:pPr lvl="2" eaLnBrk="1" hangingPunct="1">
              <a:buFont typeface="Arial" panose="020B0604020202020204" pitchFamily="34" charset="0"/>
              <a:buChar char="•"/>
            </a:pPr>
            <a:r>
              <a:rPr lang="en-US" altLang="en-US">
                <a:solidFill>
                  <a:srgbClr val="000000"/>
                </a:solidFill>
                <a:latin typeface="Arial" panose="020B0604020202020204" pitchFamily="34" charset="0"/>
                <a:cs typeface="Arial" panose="020B0604020202020204" pitchFamily="34" charset="0"/>
              </a:rPr>
              <a:t>result of the breach, the Department had to shut down the electronic payment system and </a:t>
            </a:r>
            <a:r>
              <a:rPr lang="en-ZA" altLang="en-US">
                <a:solidFill>
                  <a:srgbClr val="000000"/>
                </a:solidFill>
                <a:latin typeface="Arial" panose="020B0604020202020204" pitchFamily="34" charset="0"/>
                <a:cs typeface="Arial" panose="020B0604020202020204" pitchFamily="34" charset="0"/>
              </a:rPr>
              <a:t>revert back to manual payment</a:t>
            </a:r>
            <a:endParaRPr lang="en-GB" altLang="en-US">
              <a:solidFill>
                <a:srgbClr val="000000"/>
              </a:solidFill>
              <a:latin typeface="Arial" panose="020B0604020202020204" pitchFamily="34" charset="0"/>
              <a:cs typeface="Arial" panose="020B0604020202020204" pitchFamily="34" charset="0"/>
            </a:endParaRPr>
          </a:p>
          <a:p>
            <a:pPr lvl="1" eaLnBrk="1" hangingPunct="1">
              <a:buFont typeface="Calibri" panose="020F0502020204030204" pitchFamily="34" charset="0"/>
              <a:buAutoNum type="arabicPeriod"/>
            </a:pPr>
            <a:endParaRPr lang="en-GB" altLang="en-US">
              <a:solidFill>
                <a:srgbClr val="000000"/>
              </a:solidFill>
              <a:latin typeface="Arial" panose="020B0604020202020204" pitchFamily="34" charset="0"/>
              <a:cs typeface="Arial" panose="020B0604020202020204" pitchFamily="34" charset="0"/>
            </a:endParaRPr>
          </a:p>
          <a:p>
            <a:pPr lvl="1" eaLnBrk="1" hangingPunct="1">
              <a:buFontTx/>
              <a:buAutoNum type="arabicPeriod" startAt="3"/>
            </a:pPr>
            <a:r>
              <a:rPr lang="en-GB" altLang="en-US" b="1">
                <a:solidFill>
                  <a:srgbClr val="000000"/>
                </a:solidFill>
                <a:latin typeface="Arial" panose="020B0604020202020204" pitchFamily="34" charset="0"/>
                <a:cs typeface="Arial" panose="020B0604020202020204" pitchFamily="34" charset="0"/>
              </a:rPr>
              <a:t>Resurgence of national/international disaster/pandemic</a:t>
            </a:r>
          </a:p>
          <a:p>
            <a:pPr lvl="2" eaLnBrk="1" hangingPunct="1">
              <a:buFont typeface="Arial" panose="020B0604020202020204" pitchFamily="34" charset="0"/>
              <a:buChar char="•"/>
            </a:pPr>
            <a:r>
              <a:rPr lang="en-US" altLang="en-US">
                <a:solidFill>
                  <a:srgbClr val="000000"/>
                </a:solidFill>
                <a:latin typeface="Arial" panose="020B0604020202020204" pitchFamily="34" charset="0"/>
                <a:cs typeface="Arial" panose="020B0604020202020204" pitchFamily="34" charset="0"/>
              </a:rPr>
              <a:t>The COVID - 19 pandemic negatively impacted on service delivery </a:t>
            </a:r>
          </a:p>
          <a:p>
            <a:pPr lvl="3" eaLnBrk="1" hangingPunct="1">
              <a:buFont typeface="Arial" panose="020B0604020202020204" pitchFamily="34" charset="0"/>
              <a:buChar char="•"/>
            </a:pPr>
            <a:r>
              <a:rPr lang="en-US" altLang="en-US">
                <a:solidFill>
                  <a:srgbClr val="000000"/>
                </a:solidFill>
                <a:latin typeface="Arial" panose="020B0604020202020204" pitchFamily="34" charset="0"/>
                <a:cs typeface="Arial" panose="020B0604020202020204" pitchFamily="34" charset="0"/>
              </a:rPr>
              <a:t>as a result of intermittent office closures and high absenteeism due to COVID – 19 positive cases as well as other officials working remotely due to comorbidities and other factors. </a:t>
            </a:r>
          </a:p>
          <a:p>
            <a:pPr lvl="3" eaLnBrk="1" hangingPunct="1">
              <a:buFont typeface="Arial" panose="020B0604020202020204" pitchFamily="34" charset="0"/>
              <a:buChar char="•"/>
            </a:pPr>
            <a:r>
              <a:rPr lang="en-US" altLang="en-US">
                <a:solidFill>
                  <a:srgbClr val="000000"/>
                </a:solidFill>
                <a:latin typeface="Arial" panose="020B0604020202020204" pitchFamily="34" charset="0"/>
                <a:cs typeface="Arial" panose="020B0604020202020204" pitchFamily="34" charset="0"/>
              </a:rPr>
              <a:t>closures are congruent to the prevalence of infections. </a:t>
            </a:r>
          </a:p>
          <a:p>
            <a:pPr lvl="3" eaLnBrk="1" hangingPunct="1">
              <a:buFont typeface="Arial" panose="020B0604020202020204" pitchFamily="34" charset="0"/>
              <a:buChar char="•"/>
            </a:pPr>
            <a:r>
              <a:rPr lang="en-US" altLang="en-US">
                <a:solidFill>
                  <a:srgbClr val="000000"/>
                </a:solidFill>
                <a:latin typeface="Arial" panose="020B0604020202020204" pitchFamily="34" charset="0"/>
                <a:cs typeface="Arial" panose="020B0604020202020204" pitchFamily="34" charset="0"/>
              </a:rPr>
              <a:t>matters have fallen into the “backlog” category and as such lead to public dissatisfaction due to delays in finalising matters.</a:t>
            </a:r>
            <a:endParaRPr lang="en-GB" altLang="en-US">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AB532212-2169-4897-950C-8361FEDABDCF}"/>
              </a:ext>
            </a:extLst>
          </p:cNvPr>
          <p:cNvSpPr>
            <a:spLocks noGrp="1"/>
          </p:cNvSpPr>
          <p:nvPr>
            <p:ph type="title" idx="4294967295"/>
          </p:nvPr>
        </p:nvSpPr>
        <p:spPr>
          <a:xfrm>
            <a:off x="1444625" y="115888"/>
            <a:ext cx="5851525" cy="431800"/>
          </a:xfrm>
        </p:spPr>
        <p:txBody>
          <a:bodyPr/>
          <a:lstStyle/>
          <a:p>
            <a:r>
              <a:rPr lang="en-ZA" altLang="en-US" sz="2400" b="1">
                <a:latin typeface="Arial" panose="020B0604020202020204" pitchFamily="34" charset="0"/>
                <a:cs typeface="Arial" panose="020B0604020202020204" pitchFamily="34" charset="0"/>
              </a:rPr>
              <a:t>RISKS AND CHALLENGES….continue</a:t>
            </a:r>
          </a:p>
        </p:txBody>
      </p:sp>
      <p:sp>
        <p:nvSpPr>
          <p:cNvPr id="74755" name="Rectangle 3">
            <a:extLst>
              <a:ext uri="{FF2B5EF4-FFF2-40B4-BE49-F238E27FC236}">
                <a16:creationId xmlns:a16="http://schemas.microsoft.com/office/drawing/2014/main" id="{FB0A232D-D26E-4F5F-9F56-F64017C3B5BB}"/>
              </a:ext>
            </a:extLst>
          </p:cNvPr>
          <p:cNvSpPr>
            <a:spLocks noChangeArrowheads="1"/>
          </p:cNvSpPr>
          <p:nvPr/>
        </p:nvSpPr>
        <p:spPr bwMode="auto">
          <a:xfrm>
            <a:off x="420688" y="908050"/>
            <a:ext cx="85693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ZA" altLang="en-US">
              <a:solidFill>
                <a:srgbClr val="000000"/>
              </a:solidFill>
            </a:endParaRPr>
          </a:p>
          <a:p>
            <a:pPr eaLnBrk="1" hangingPunct="1"/>
            <a:endParaRPr lang="en-ZA" altLang="en-US">
              <a:solidFill>
                <a:srgbClr val="000000"/>
              </a:solidFill>
            </a:endParaRPr>
          </a:p>
          <a:p>
            <a:pPr eaLnBrk="1" hangingPunct="1"/>
            <a:r>
              <a:rPr lang="en-ZA" altLang="en-US">
                <a:solidFill>
                  <a:srgbClr val="000000"/>
                </a:solidFill>
              </a:rPr>
              <a:t> </a:t>
            </a:r>
          </a:p>
          <a:p>
            <a:pPr eaLnBrk="1" hangingPunct="1"/>
            <a:endParaRPr lang="en-ZA" altLang="en-US">
              <a:solidFill>
                <a:srgbClr val="000000"/>
              </a:solidFill>
            </a:endParaRPr>
          </a:p>
          <a:p>
            <a:pPr eaLnBrk="1" hangingPunct="1"/>
            <a:endParaRPr lang="en-ZA" altLang="en-US">
              <a:solidFill>
                <a:srgbClr val="000000"/>
              </a:solidFill>
            </a:endParaRPr>
          </a:p>
        </p:txBody>
      </p:sp>
      <p:sp>
        <p:nvSpPr>
          <p:cNvPr id="11" name="TextBox 10">
            <a:extLst>
              <a:ext uri="{FF2B5EF4-FFF2-40B4-BE49-F238E27FC236}">
                <a16:creationId xmlns:a16="http://schemas.microsoft.com/office/drawing/2014/main" id="{3CB2DD3D-A8F5-4E77-B8B0-8CB2F936C08E}"/>
              </a:ext>
            </a:extLst>
          </p:cNvPr>
          <p:cNvSpPr txBox="1"/>
          <p:nvPr/>
        </p:nvSpPr>
        <p:spPr>
          <a:xfrm>
            <a:off x="385763" y="792163"/>
            <a:ext cx="8569325" cy="5848350"/>
          </a:xfrm>
          <a:prstGeom prst="rect">
            <a:avLst/>
          </a:prstGeom>
          <a:noFill/>
        </p:spPr>
        <p:txBody>
          <a:bodyPr>
            <a:spAutoFit/>
          </a:bodyPr>
          <a:lstStyle/>
          <a:p>
            <a:pPr marL="361950" lvl="1" indent="-361950" defTabSz="361950" eaLnBrk="1" fontAlgn="auto" hangingPunct="1">
              <a:spcBef>
                <a:spcPts val="0"/>
              </a:spcBef>
              <a:spcAft>
                <a:spcPts val="0"/>
              </a:spcAft>
              <a:defRPr/>
            </a:pPr>
            <a:r>
              <a:rPr lang="en-GB" b="1" dirty="0">
                <a:solidFill>
                  <a:prstClr val="black"/>
                </a:solidFill>
                <a:latin typeface="Arial" panose="020B0604020202020204" pitchFamily="34" charset="0"/>
                <a:cs typeface="Arial" panose="020B0604020202020204" pitchFamily="34" charset="0"/>
              </a:rPr>
              <a:t>4.	Capacity</a:t>
            </a:r>
          </a:p>
          <a:p>
            <a:pPr marL="819150" lvl="2" indent="-361950" defTabSz="361950" eaLnBrk="1" fontAlgn="auto" hangingPunct="1">
              <a:spcBef>
                <a:spcPts val="0"/>
              </a:spcBef>
              <a:spcAft>
                <a:spcPts val="0"/>
              </a:spcAft>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Staffing shortages due to non filling of vacancies creates difficulties to maintain efficient services to the public </a:t>
            </a:r>
            <a:r>
              <a:rPr lang="en-ZA" dirty="0">
                <a:solidFill>
                  <a:prstClr val="black"/>
                </a:solidFill>
                <a:latin typeface="Arial" panose="020B0604020202020204" pitchFamily="34" charset="0"/>
                <a:cs typeface="Arial" panose="020B0604020202020204" pitchFamily="34" charset="0"/>
              </a:rPr>
              <a:t>as well as roll out to more Magistrate Courts with the view to provide easy access to our services for rural people and/or previously marginalised people. </a:t>
            </a:r>
          </a:p>
          <a:p>
            <a:pPr marL="742950" lvl="1" indent="-285750" eaLnBrk="1" fontAlgn="auto" hangingPunct="1">
              <a:spcBef>
                <a:spcPts val="0"/>
              </a:spcBef>
              <a:spcAft>
                <a:spcPts val="0"/>
              </a:spcAft>
              <a:buFont typeface="Arial" charset="0"/>
              <a:buChar char="•"/>
              <a:defRPr/>
            </a:pPr>
            <a:r>
              <a:rPr lang="en-ZA" dirty="0">
                <a:solidFill>
                  <a:prstClr val="black"/>
                </a:solidFill>
                <a:latin typeface="Arial" panose="020B0604020202020204" pitchFamily="34" charset="0"/>
                <a:cs typeface="Arial" panose="020B0604020202020204" pitchFamily="34" charset="0"/>
              </a:rPr>
              <a:t>Budgets constraints hamper the Branch’s intention to capacitate and fill vacant posts in the Master’s Offices. </a:t>
            </a:r>
          </a:p>
          <a:p>
            <a:pPr marL="742950" lvl="1" indent="-285750" eaLnBrk="1" fontAlgn="auto" hangingPunct="1">
              <a:spcBef>
                <a:spcPts val="0"/>
              </a:spcBef>
              <a:spcAft>
                <a:spcPts val="0"/>
              </a:spcAft>
              <a:buFont typeface="Arial" charset="0"/>
              <a:buChar char="•"/>
              <a:defRPr/>
            </a:pPr>
            <a:r>
              <a:rPr lang="en-ZA" dirty="0">
                <a:solidFill>
                  <a:prstClr val="black"/>
                </a:solidFill>
                <a:latin typeface="Arial" panose="020B0604020202020204" pitchFamily="34" charset="0"/>
                <a:cs typeface="Arial" panose="020B0604020202020204" pitchFamily="34" charset="0"/>
              </a:rPr>
              <a:t>High staff turnover</a:t>
            </a:r>
          </a:p>
          <a:p>
            <a:pPr marL="742950" lvl="1" indent="-285750" eaLnBrk="1" fontAlgn="auto" hangingPunct="1">
              <a:spcBef>
                <a:spcPts val="0"/>
              </a:spcBef>
              <a:spcAft>
                <a:spcPts val="0"/>
              </a:spcAft>
              <a:buFont typeface="Arial" charset="0"/>
              <a:buChar char="•"/>
              <a:defRPr/>
            </a:pPr>
            <a:r>
              <a:rPr lang="en-GB" dirty="0">
                <a:solidFill>
                  <a:prstClr val="black"/>
                </a:solidFill>
                <a:latin typeface="Arial" panose="020B0604020202020204" pitchFamily="34" charset="0"/>
                <a:cs typeface="Arial" panose="020B0604020202020204" pitchFamily="34" charset="0"/>
              </a:rPr>
              <a:t>Demoralised employees due to increasing workload and insufficient 	resources. </a:t>
            </a:r>
          </a:p>
          <a:p>
            <a:pPr marL="285750" indent="-285750" eaLnBrk="1" fontAlgn="auto" hangingPunct="1">
              <a:spcBef>
                <a:spcPts val="0"/>
              </a:spcBef>
              <a:spcAft>
                <a:spcPts val="0"/>
              </a:spcAft>
              <a:buFont typeface="Arial" charset="0"/>
              <a:buChar char="•"/>
              <a:defRPr/>
            </a:pPr>
            <a:endParaRPr lang="en-GB" sz="1400" dirty="0">
              <a:solidFill>
                <a:prstClr val="black"/>
              </a:solidFill>
              <a:latin typeface="Arial" panose="020B0604020202020204" pitchFamily="34" charset="0"/>
              <a:cs typeface="Arial" panose="020B0604020202020204" pitchFamily="34" charset="0"/>
            </a:endParaRPr>
          </a:p>
          <a:p>
            <a:pPr defTabSz="361950" eaLnBrk="1" fontAlgn="auto" hangingPunct="1">
              <a:spcBef>
                <a:spcPts val="0"/>
              </a:spcBef>
              <a:spcAft>
                <a:spcPts val="0"/>
              </a:spcAft>
              <a:defRPr/>
            </a:pPr>
            <a:r>
              <a:rPr lang="en-ZA" b="1" dirty="0">
                <a:solidFill>
                  <a:prstClr val="black"/>
                </a:solidFill>
                <a:latin typeface="Arial" panose="020B0604020202020204" pitchFamily="34" charset="0"/>
                <a:cs typeface="Arial" panose="020B0604020202020204" pitchFamily="34" charset="0"/>
              </a:rPr>
              <a:t>5.	TRUSTS</a:t>
            </a:r>
            <a:endParaRPr lang="en-ZA" dirty="0">
              <a:solidFill>
                <a:prstClr val="black"/>
              </a:solidFill>
              <a:latin typeface="Arial" panose="020B0604020202020204" pitchFamily="34" charset="0"/>
              <a:cs typeface="Arial" panose="020B0604020202020204" pitchFamily="34" charset="0"/>
            </a:endParaRPr>
          </a:p>
          <a:p>
            <a:pPr marL="725488" indent="-284163" eaLnBrk="1" fontAlgn="auto" hangingPunct="1">
              <a:spcBef>
                <a:spcPts val="0"/>
              </a:spcBef>
              <a:spcAft>
                <a:spcPts val="0"/>
              </a:spcAft>
              <a:buFont typeface="Arial" charset="0"/>
              <a:buChar char="•"/>
              <a:defRPr/>
            </a:pPr>
            <a:r>
              <a:rPr lang="en-ZA" b="1" dirty="0">
                <a:solidFill>
                  <a:prstClr val="black"/>
                </a:solidFill>
                <a:latin typeface="Arial" panose="020B0604020202020204" pitchFamily="34" charset="0"/>
                <a:cs typeface="Arial" panose="020B0604020202020204" pitchFamily="34" charset="0"/>
              </a:rPr>
              <a:t>Medical liability / RAF payments</a:t>
            </a:r>
          </a:p>
          <a:p>
            <a:pPr marL="1182688" lvl="2" indent="-284163" eaLnBrk="1" fontAlgn="auto" hangingPunct="1">
              <a:spcBef>
                <a:spcPts val="0"/>
              </a:spcBef>
              <a:spcAft>
                <a:spcPts val="0"/>
              </a:spcAft>
              <a:buFont typeface="Arial" charset="0"/>
              <a:buChar char="•"/>
              <a:defRPr/>
            </a:pPr>
            <a:r>
              <a:rPr lang="en-ZA" dirty="0">
                <a:solidFill>
                  <a:prstClr val="black"/>
                </a:solidFill>
                <a:latin typeface="Arial" panose="020B0604020202020204" pitchFamily="34" charset="0"/>
                <a:cs typeface="Arial" panose="020B0604020202020204" pitchFamily="34" charset="0"/>
              </a:rPr>
              <a:t>Creation of trusts in court orders to the detriment of the patients</a:t>
            </a:r>
          </a:p>
          <a:p>
            <a:pPr marL="1182688" lvl="3" indent="-284163" eaLnBrk="1" fontAlgn="auto" hangingPunct="1">
              <a:spcBef>
                <a:spcPts val="0"/>
              </a:spcBef>
              <a:spcAft>
                <a:spcPts val="0"/>
              </a:spcAft>
              <a:buFont typeface="Arial" charset="0"/>
              <a:buChar char="•"/>
              <a:defRPr/>
            </a:pPr>
            <a:r>
              <a:rPr lang="en-ZA" dirty="0">
                <a:solidFill>
                  <a:prstClr val="black"/>
                </a:solidFill>
                <a:latin typeface="Arial" panose="020B0604020202020204" pitchFamily="34" charset="0"/>
                <a:cs typeface="Arial" panose="020B0604020202020204" pitchFamily="34" charset="0"/>
              </a:rPr>
              <a:t>In discussion with SIU, RAF, Law Society, State Attorney, Judge Presidents etc.</a:t>
            </a:r>
          </a:p>
          <a:p>
            <a:pPr marL="725488" lvl="2" indent="-284163" eaLnBrk="1" fontAlgn="auto" hangingPunct="1">
              <a:spcBef>
                <a:spcPts val="0"/>
              </a:spcBef>
              <a:spcAft>
                <a:spcPts val="0"/>
              </a:spcAft>
              <a:defRPr/>
            </a:pPr>
            <a:endParaRPr lang="en-ZA" dirty="0">
              <a:solidFill>
                <a:prstClr val="black"/>
              </a:solidFill>
              <a:latin typeface="Arial" panose="020B0604020202020204" pitchFamily="34" charset="0"/>
              <a:cs typeface="Arial" panose="020B0604020202020204" pitchFamily="34" charset="0"/>
            </a:endParaRPr>
          </a:p>
          <a:p>
            <a:pPr marL="725488" indent="-284163" eaLnBrk="1" fontAlgn="auto" hangingPunct="1">
              <a:spcBef>
                <a:spcPts val="0"/>
              </a:spcBef>
              <a:spcAft>
                <a:spcPts val="0"/>
              </a:spcAft>
              <a:buFont typeface="Arial" charset="0"/>
              <a:buChar char="•"/>
              <a:defRPr/>
            </a:pPr>
            <a:r>
              <a:rPr lang="en-ZA" b="1" dirty="0">
                <a:solidFill>
                  <a:prstClr val="black"/>
                </a:solidFill>
                <a:latin typeface="Arial" panose="020B0604020202020204" pitchFamily="34" charset="0"/>
                <a:cs typeface="Arial" panose="020B0604020202020204" pitchFamily="34" charset="0"/>
              </a:rPr>
              <a:t>Community trusts</a:t>
            </a:r>
          </a:p>
          <a:p>
            <a:pPr marL="1182688" lvl="2" indent="-284163" eaLnBrk="1" fontAlgn="auto" hangingPunct="1">
              <a:spcBef>
                <a:spcPts val="0"/>
              </a:spcBef>
              <a:spcAft>
                <a:spcPts val="0"/>
              </a:spcAft>
              <a:buFont typeface="Arial" charset="0"/>
              <a:buChar char="•"/>
              <a:defRPr/>
            </a:pPr>
            <a:r>
              <a:rPr lang="en-ZA" dirty="0">
                <a:solidFill>
                  <a:prstClr val="black"/>
                </a:solidFill>
                <a:latin typeface="Arial" panose="020B0604020202020204" pitchFamily="34" charset="0"/>
                <a:cs typeface="Arial" panose="020B0604020202020204" pitchFamily="34" charset="0"/>
              </a:rPr>
              <a:t>Undetermined beneficiaries</a:t>
            </a:r>
          </a:p>
          <a:p>
            <a:pPr marL="1182688" lvl="2" indent="-284163" eaLnBrk="1" fontAlgn="auto" hangingPunct="1">
              <a:spcBef>
                <a:spcPts val="0"/>
              </a:spcBef>
              <a:spcAft>
                <a:spcPts val="0"/>
              </a:spcAft>
              <a:buFont typeface="Arial" charset="0"/>
              <a:buChar char="•"/>
              <a:defRPr/>
            </a:pPr>
            <a:r>
              <a:rPr lang="en-ZA" dirty="0">
                <a:solidFill>
                  <a:prstClr val="black"/>
                </a:solidFill>
                <a:latin typeface="Arial" panose="020B0604020202020204" pitchFamily="34" charset="0"/>
                <a:cs typeface="Arial" panose="020B0604020202020204" pitchFamily="34" charset="0"/>
              </a:rPr>
              <a:t>Trustees enriching themselves</a:t>
            </a:r>
          </a:p>
          <a:p>
            <a:pPr marL="1182688" lvl="2" indent="-284163" eaLnBrk="1" fontAlgn="auto" hangingPunct="1">
              <a:spcBef>
                <a:spcPts val="0"/>
              </a:spcBef>
              <a:spcAft>
                <a:spcPts val="0"/>
              </a:spcAft>
              <a:buFont typeface="Arial" charset="0"/>
              <a:buChar char="•"/>
              <a:defRPr/>
            </a:pPr>
            <a:r>
              <a:rPr lang="en-ZA" dirty="0">
                <a:solidFill>
                  <a:prstClr val="black"/>
                </a:solidFill>
                <a:latin typeface="Arial" panose="020B0604020202020204" pitchFamily="34" charset="0"/>
                <a:cs typeface="Arial" panose="020B0604020202020204" pitchFamily="34" charset="0"/>
              </a:rPr>
              <a:t>No control</a:t>
            </a:r>
            <a:endParaRPr lang="en-ZA" sz="1400" dirty="0">
              <a:solidFill>
                <a:prstClr val="black"/>
              </a:solidFill>
              <a:latin typeface="Arial" panose="020B0604020202020204" pitchFamily="34" charset="0"/>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A8B17E0D-8683-4197-AF17-A485E395D3E6}"/>
              </a:ext>
            </a:extLst>
          </p:cNvPr>
          <p:cNvSpPr>
            <a:spLocks noGrp="1"/>
          </p:cNvSpPr>
          <p:nvPr>
            <p:ph type="title" idx="4294967295"/>
          </p:nvPr>
        </p:nvSpPr>
        <p:spPr>
          <a:xfrm>
            <a:off x="600075" y="147638"/>
            <a:ext cx="7442200" cy="590550"/>
          </a:xfrm>
        </p:spPr>
        <p:txBody>
          <a:bodyPr/>
          <a:lstStyle/>
          <a:p>
            <a:r>
              <a:rPr lang="en-GB" altLang="en-US" sz="2400" b="1">
                <a:latin typeface="Arial" panose="020B0604020202020204" pitchFamily="34" charset="0"/>
                <a:cs typeface="Arial" panose="020B0604020202020204" pitchFamily="34" charset="0"/>
              </a:rPr>
              <a:t>MITIGATIONS</a:t>
            </a:r>
            <a:endParaRPr lang="en-ZA" altLang="en-US" sz="2400" b="1">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8F996C0F-486C-493D-8CAC-09E48E46A75B}"/>
              </a:ext>
            </a:extLst>
          </p:cNvPr>
          <p:cNvSpPr/>
          <p:nvPr/>
        </p:nvSpPr>
        <p:spPr>
          <a:xfrm>
            <a:off x="0" y="738188"/>
            <a:ext cx="8856663" cy="6494462"/>
          </a:xfrm>
          <a:prstGeom prst="rect">
            <a:avLst/>
          </a:prstGeom>
        </p:spPr>
        <p:txBody>
          <a:bodyPr>
            <a:spAutoFit/>
          </a:bodyPr>
          <a:lstStyle/>
          <a:p>
            <a:pPr marL="400050" indent="-400050" defTabSz="446088" eaLnBrk="1" fontAlgn="auto" hangingPunct="1">
              <a:spcBef>
                <a:spcPts val="0"/>
              </a:spcBef>
              <a:spcAft>
                <a:spcPts val="0"/>
              </a:spcAft>
              <a:buFontTx/>
              <a:buAutoNum type="romanLcParenR"/>
              <a:defRPr/>
            </a:pPr>
            <a:r>
              <a:rPr lang="en-US" sz="1600" dirty="0">
                <a:solidFill>
                  <a:prstClr val="black"/>
                </a:solidFill>
                <a:latin typeface="Arial" panose="020B0604020202020204" pitchFamily="34" charset="0"/>
                <a:cs typeface="Arial" panose="020B0604020202020204" pitchFamily="34" charset="0"/>
              </a:rPr>
              <a:t>Training of officials in the 2021/22 financial year will be geared towards sensitiveness in our 	quest for empathy in our service interaction with the citizenry. </a:t>
            </a:r>
          </a:p>
          <a:p>
            <a:pPr defTabSz="446088" eaLnBrk="1" fontAlgn="auto" hangingPunct="1">
              <a:spcBef>
                <a:spcPts val="0"/>
              </a:spcBef>
              <a:spcAft>
                <a:spcPts val="0"/>
              </a:spcAft>
              <a:defRPr/>
            </a:pPr>
            <a:endParaRPr lang="en-US" sz="1600" dirty="0">
              <a:solidFill>
                <a:prstClr val="black"/>
              </a:solidFill>
              <a:latin typeface="Arial" panose="020B0604020202020204" pitchFamily="34" charset="0"/>
              <a:cs typeface="Arial" panose="020B0604020202020204" pitchFamily="34" charset="0"/>
            </a:endParaRPr>
          </a:p>
          <a:p>
            <a:pPr marL="446088" indent="-446088" defTabSz="446088" eaLnBrk="1" fontAlgn="auto" hangingPunct="1">
              <a:spcBef>
                <a:spcPts val="0"/>
              </a:spcBef>
              <a:spcAft>
                <a:spcPts val="0"/>
              </a:spcAft>
              <a:defRPr/>
            </a:pPr>
            <a:r>
              <a:rPr lang="en-US" sz="1600" dirty="0">
                <a:solidFill>
                  <a:prstClr val="black"/>
                </a:solidFill>
                <a:latin typeface="Arial" panose="020B0604020202020204" pitchFamily="34" charset="0"/>
                <a:cs typeface="Arial" panose="020B0604020202020204" pitchFamily="34" charset="0"/>
              </a:rPr>
              <a:t>ii)	The cybercrime incident in the Pietermaritzburg Guardian’s Fund has been contained and has been investigated by ABSA, ISM and the SAPS. Management monitored and consolidated the progress and various meetings were held with involved stakeholders. Reports received did not point to any maladministration or internal involvement. SAPS’s investigation is still continuing.</a:t>
            </a:r>
          </a:p>
          <a:p>
            <a:pPr marL="446088" indent="-446088" defTabSz="446088" eaLnBrk="1" fontAlgn="auto" hangingPunct="1">
              <a:spcBef>
                <a:spcPts val="0"/>
              </a:spcBef>
              <a:spcAft>
                <a:spcPts val="0"/>
              </a:spcAft>
              <a:defRPr/>
            </a:pPr>
            <a:r>
              <a:rPr lang="en-US" sz="1600" dirty="0">
                <a:solidFill>
                  <a:prstClr val="black"/>
                </a:solidFill>
                <a:latin typeface="Arial" panose="020B0604020202020204" pitchFamily="34" charset="0"/>
                <a:cs typeface="Arial" panose="020B0604020202020204" pitchFamily="34" charset="0"/>
              </a:rPr>
              <a:t>	It is envisaged that, subject to approval, electronic payments will be safely commencing again within the first quarter of the 2021/22 financial year</a:t>
            </a:r>
          </a:p>
          <a:p>
            <a:pPr marL="446088" indent="-446088" defTabSz="446088" eaLnBrk="1" fontAlgn="auto" hangingPunct="1">
              <a:spcBef>
                <a:spcPts val="0"/>
              </a:spcBef>
              <a:spcAft>
                <a:spcPts val="0"/>
              </a:spcAft>
              <a:defRPr/>
            </a:pPr>
            <a:endParaRPr lang="en-US" sz="1600" dirty="0">
              <a:solidFill>
                <a:prstClr val="black"/>
              </a:solidFill>
              <a:latin typeface="Arial" panose="020B0604020202020204" pitchFamily="34" charset="0"/>
              <a:cs typeface="Arial" panose="020B0604020202020204" pitchFamily="34" charset="0"/>
            </a:endParaRPr>
          </a:p>
          <a:p>
            <a:pPr marL="446088" indent="-446088" defTabSz="446088" eaLnBrk="1" fontAlgn="auto" hangingPunct="1">
              <a:spcBef>
                <a:spcPts val="0"/>
              </a:spcBef>
              <a:spcAft>
                <a:spcPts val="0"/>
              </a:spcAft>
              <a:defRPr/>
            </a:pPr>
            <a:r>
              <a:rPr lang="en-US" sz="1600" dirty="0">
                <a:solidFill>
                  <a:prstClr val="black"/>
                </a:solidFill>
                <a:latin typeface="Arial" panose="020B0604020202020204" pitchFamily="34" charset="0"/>
                <a:cs typeface="Arial" panose="020B0604020202020204" pitchFamily="34" charset="0"/>
              </a:rPr>
              <a:t>iii)	Any network issues are addressed by way of logging calls as well as various meetings and discussions with ISM in this regard.</a:t>
            </a:r>
          </a:p>
          <a:p>
            <a:pPr marL="446088" indent="-446088" defTabSz="446088" eaLnBrk="1" fontAlgn="auto" hangingPunct="1">
              <a:spcBef>
                <a:spcPts val="0"/>
              </a:spcBef>
              <a:spcAft>
                <a:spcPts val="0"/>
              </a:spcAft>
              <a:defRPr/>
            </a:pPr>
            <a:endParaRPr lang="en-US" sz="1600" dirty="0">
              <a:solidFill>
                <a:prstClr val="black"/>
              </a:solidFill>
              <a:latin typeface="Arial" panose="020B0604020202020204" pitchFamily="34" charset="0"/>
              <a:cs typeface="Arial" panose="020B0604020202020204" pitchFamily="34" charset="0"/>
            </a:endParaRPr>
          </a:p>
          <a:p>
            <a:pPr marL="400050" indent="-400050" defTabSz="446088" eaLnBrk="1" fontAlgn="auto" hangingPunct="1">
              <a:spcBef>
                <a:spcPts val="0"/>
              </a:spcBef>
              <a:spcAft>
                <a:spcPts val="0"/>
              </a:spcAft>
              <a:buFontTx/>
              <a:buAutoNum type="romanLcParenR" startAt="4"/>
              <a:defRPr/>
            </a:pPr>
            <a:r>
              <a:rPr lang="en-US" sz="1600" dirty="0">
                <a:solidFill>
                  <a:prstClr val="black"/>
                </a:solidFill>
                <a:latin typeface="Arial" panose="020B0604020202020204" pitchFamily="34" charset="0"/>
                <a:cs typeface="Arial" panose="020B0604020202020204" pitchFamily="34" charset="0"/>
              </a:rPr>
              <a:t>All backlogs are being attended to and performance in the relevant areas will start to increase. However, every time the country moves to a higher alert level, the backlog is increasing again and performance drops, setting us back again.</a:t>
            </a:r>
          </a:p>
          <a:p>
            <a:pPr defTabSz="446088" eaLnBrk="1" fontAlgn="auto" hangingPunct="1">
              <a:spcBef>
                <a:spcPts val="0"/>
              </a:spcBef>
              <a:spcAft>
                <a:spcPts val="0"/>
              </a:spcAft>
              <a:defRPr/>
            </a:pPr>
            <a:endParaRPr lang="en-US" sz="1600" dirty="0">
              <a:solidFill>
                <a:prstClr val="black"/>
              </a:solidFill>
              <a:latin typeface="Arial" panose="020B0604020202020204" pitchFamily="34" charset="0"/>
              <a:cs typeface="Arial" panose="020B0604020202020204" pitchFamily="34" charset="0"/>
            </a:endParaRPr>
          </a:p>
          <a:p>
            <a:pPr marL="400050" indent="-400050" defTabSz="446088" eaLnBrk="1" fontAlgn="auto" hangingPunct="1">
              <a:spcBef>
                <a:spcPts val="0"/>
              </a:spcBef>
              <a:spcAft>
                <a:spcPts val="0"/>
              </a:spcAft>
              <a:buFontTx/>
              <a:buAutoNum type="romanLcParenR" startAt="5"/>
              <a:defRPr/>
            </a:pPr>
            <a:r>
              <a:rPr lang="en-US" sz="1600" dirty="0">
                <a:solidFill>
                  <a:prstClr val="black"/>
                </a:solidFill>
                <a:latin typeface="Arial" panose="020B0604020202020204" pitchFamily="34" charset="0"/>
                <a:cs typeface="Arial" panose="020B0604020202020204" pitchFamily="34" charset="0"/>
              </a:rPr>
              <a:t>To make provision for the drop in performance expected due to the backlogs created by the 	Covid-19 measures as well as possible higher alert levels in the 2021/22 financial year, the Branch did not increase the APP targets for the 2021/22 financial year.</a:t>
            </a:r>
          </a:p>
          <a:p>
            <a:pPr defTabSz="446088" eaLnBrk="1" fontAlgn="auto" hangingPunct="1">
              <a:spcBef>
                <a:spcPts val="0"/>
              </a:spcBef>
              <a:spcAft>
                <a:spcPts val="0"/>
              </a:spcAft>
              <a:defRPr/>
            </a:pPr>
            <a:endParaRPr lang="en-US" sz="1600" dirty="0">
              <a:solidFill>
                <a:prstClr val="black"/>
              </a:solidFill>
              <a:latin typeface="Arial" panose="020B0604020202020204" pitchFamily="34" charset="0"/>
              <a:cs typeface="Arial" panose="020B0604020202020204" pitchFamily="34" charset="0"/>
            </a:endParaRPr>
          </a:p>
          <a:p>
            <a:pPr defTabSz="446088" eaLnBrk="1" fontAlgn="auto" hangingPunct="1">
              <a:spcBef>
                <a:spcPts val="0"/>
              </a:spcBef>
              <a:spcAft>
                <a:spcPts val="0"/>
              </a:spcAft>
              <a:defRPr/>
            </a:pPr>
            <a:r>
              <a:rPr lang="en-US" sz="1600" dirty="0">
                <a:solidFill>
                  <a:prstClr val="black"/>
                </a:solidFill>
                <a:latin typeface="Arial" panose="020B0604020202020204" pitchFamily="34" charset="0"/>
                <a:cs typeface="Arial" panose="020B0604020202020204" pitchFamily="34" charset="0"/>
              </a:rPr>
              <a:t>vi)	Filling of vacancies as many as possible within the allowed budget.</a:t>
            </a:r>
          </a:p>
          <a:p>
            <a:pPr defTabSz="446088" eaLnBrk="1" fontAlgn="auto" hangingPunct="1">
              <a:spcBef>
                <a:spcPts val="0"/>
              </a:spcBef>
              <a:spcAft>
                <a:spcPts val="0"/>
              </a:spcAft>
              <a:defRPr/>
            </a:pPr>
            <a:endParaRPr lang="en-US" sz="1600" dirty="0">
              <a:solidFill>
                <a:prstClr val="black"/>
              </a:solidFill>
              <a:latin typeface="Arial" panose="020B0604020202020204" pitchFamily="34" charset="0"/>
              <a:cs typeface="Arial" panose="020B0604020202020204" pitchFamily="34" charset="0"/>
            </a:endParaRPr>
          </a:p>
          <a:p>
            <a:pPr defTabSz="446088" eaLnBrk="1" fontAlgn="auto" hangingPunct="1">
              <a:spcBef>
                <a:spcPts val="0"/>
              </a:spcBef>
              <a:spcAft>
                <a:spcPts val="0"/>
              </a:spcAft>
              <a:defRPr/>
            </a:pPr>
            <a:endParaRPr lang="en-US" sz="1600" dirty="0">
              <a:solidFill>
                <a:prstClr val="black"/>
              </a:solidFill>
              <a:latin typeface="Arial" panose="020B0604020202020204" pitchFamily="34" charset="0"/>
              <a:cs typeface="Arial" panose="020B0604020202020204" pitchFamily="34" charset="0"/>
            </a:endParaRPr>
          </a:p>
          <a:p>
            <a:pPr marL="446088" indent="-446088" defTabSz="446088" eaLnBrk="1" fontAlgn="auto" hangingPunct="1">
              <a:spcBef>
                <a:spcPts val="0"/>
              </a:spcBef>
              <a:spcAft>
                <a:spcPts val="0"/>
              </a:spcAft>
              <a:defRPr/>
            </a:pPr>
            <a:endParaRPr lang="en-US" sz="1600" dirty="0">
              <a:solidFill>
                <a:prstClr val="black"/>
              </a:solidFill>
              <a:latin typeface="Arial" panose="020B0604020202020204" pitchFamily="34" charset="0"/>
              <a:cs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50D02136-20FB-47E8-89C9-5151D73BC66E}"/>
              </a:ext>
            </a:extLst>
          </p:cNvPr>
          <p:cNvSpPr>
            <a:spLocks noGrp="1"/>
          </p:cNvSpPr>
          <p:nvPr>
            <p:ph type="title" idx="4294967295"/>
          </p:nvPr>
        </p:nvSpPr>
        <p:spPr>
          <a:xfrm>
            <a:off x="914400" y="166688"/>
            <a:ext cx="7610475" cy="571500"/>
          </a:xfrm>
        </p:spPr>
        <p:txBody>
          <a:bodyPr/>
          <a:lstStyle/>
          <a:p>
            <a:r>
              <a:rPr lang="en-GB" altLang="en-US" sz="2400" b="1">
                <a:latin typeface="Arial" panose="020B0604020202020204" pitchFamily="34" charset="0"/>
                <a:cs typeface="Arial" panose="020B0604020202020204" pitchFamily="34" charset="0"/>
              </a:rPr>
              <a:t>MITIGATIONS</a:t>
            </a:r>
            <a:endParaRPr lang="en-ZA" altLang="en-US" sz="2400" b="1">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4EE8467-A568-40EE-B1A1-B1E407AE66F5}"/>
              </a:ext>
            </a:extLst>
          </p:cNvPr>
          <p:cNvSpPr/>
          <p:nvPr/>
        </p:nvSpPr>
        <p:spPr>
          <a:xfrm>
            <a:off x="0" y="738188"/>
            <a:ext cx="8856663" cy="5848350"/>
          </a:xfrm>
          <a:prstGeom prst="rect">
            <a:avLst/>
          </a:prstGeom>
        </p:spPr>
        <p:txBody>
          <a:bodyPr>
            <a:spAutoFit/>
          </a:bodyPr>
          <a:lstStyle/>
          <a:p>
            <a:pPr defTabSz="446088" eaLnBrk="1" fontAlgn="auto" hangingPunct="1">
              <a:spcBef>
                <a:spcPts val="0"/>
              </a:spcBef>
              <a:spcAft>
                <a:spcPts val="0"/>
              </a:spcAft>
              <a:defRPr/>
            </a:pPr>
            <a:r>
              <a:rPr lang="en-US" sz="1600" dirty="0">
                <a:solidFill>
                  <a:prstClr val="black"/>
                </a:solidFill>
                <a:latin typeface="Arial" panose="020B0604020202020204" pitchFamily="34" charset="0"/>
                <a:cs typeface="Arial" panose="020B0604020202020204" pitchFamily="34" charset="0"/>
              </a:rPr>
              <a:t>vii)	</a:t>
            </a:r>
            <a:r>
              <a:rPr lang="en-US" dirty="0">
                <a:solidFill>
                  <a:prstClr val="black"/>
                </a:solidFill>
                <a:latin typeface="Arial" panose="020B0604020202020204" pitchFamily="34" charset="0"/>
                <a:cs typeface="Arial" panose="020B0604020202020204" pitchFamily="34" charset="0"/>
              </a:rPr>
              <a:t>Prioritizing the pilot and roll-out of the Deceased – and Trust Online projects</a:t>
            </a:r>
          </a:p>
          <a:p>
            <a:pPr marL="742950" lvl="1" indent="-285750" eaLnBrk="1" fontAlgn="auto" hangingPunct="1">
              <a:spcBef>
                <a:spcPts val="0"/>
              </a:spcBef>
              <a:spcAft>
                <a:spcPts val="0"/>
              </a:spcAft>
              <a:buFontTx/>
              <a:buChar char="-"/>
              <a:defRPr/>
            </a:pPr>
            <a:r>
              <a:rPr lang="en-GB" dirty="0">
                <a:solidFill>
                  <a:prstClr val="black"/>
                </a:solidFill>
                <a:latin typeface="Arial" panose="020B0604020202020204" pitchFamily="34" charset="0"/>
                <a:cs typeface="Arial" panose="020B0604020202020204" pitchFamily="34" charset="0"/>
              </a:rPr>
              <a:t>The national pandemic has shown that death affects all and a simplified online registration will therefore benefit all. </a:t>
            </a:r>
          </a:p>
          <a:p>
            <a:pPr marL="742950" lvl="1" indent="-285750" eaLnBrk="1" fontAlgn="auto" hangingPunct="1">
              <a:spcBef>
                <a:spcPts val="0"/>
              </a:spcBef>
              <a:spcAft>
                <a:spcPts val="0"/>
              </a:spcAft>
              <a:buFontTx/>
              <a:buChar char="-"/>
              <a:defRPr/>
            </a:pPr>
            <a:r>
              <a:rPr lang="en-GB" dirty="0">
                <a:solidFill>
                  <a:prstClr val="black"/>
                </a:solidFill>
                <a:latin typeface="Arial" panose="020B0604020202020204" pitchFamily="34" charset="0"/>
                <a:cs typeface="Arial" panose="020B0604020202020204" pitchFamily="34" charset="0"/>
              </a:rPr>
              <a:t>Allows people who want to report deceased estates / register trusts to do so in the comfort of their offices, homes or at any other remote place.  </a:t>
            </a:r>
          </a:p>
          <a:p>
            <a:pPr marL="1200150" lvl="2" indent="-285750" eaLnBrk="1" fontAlgn="auto" hangingPunct="1">
              <a:spcBef>
                <a:spcPts val="0"/>
              </a:spcBef>
              <a:spcAft>
                <a:spcPts val="0"/>
              </a:spcAft>
              <a:buFontTx/>
              <a:buChar char="-"/>
              <a:defRPr/>
            </a:pPr>
            <a:r>
              <a:rPr lang="en-GB" dirty="0">
                <a:solidFill>
                  <a:prstClr val="black"/>
                </a:solidFill>
                <a:latin typeface="Arial" panose="020B0604020202020204" pitchFamily="34" charset="0"/>
                <a:cs typeface="Arial" panose="020B0604020202020204" pitchFamily="34" charset="0"/>
              </a:rPr>
              <a:t>drastic move to reduce footprint of customers in the offices (no more queues)</a:t>
            </a:r>
          </a:p>
          <a:p>
            <a:pPr marL="1200150" lvl="2" indent="-285750" eaLnBrk="1" fontAlgn="auto" hangingPunct="1">
              <a:spcBef>
                <a:spcPts val="0"/>
              </a:spcBef>
              <a:spcAft>
                <a:spcPts val="0"/>
              </a:spcAft>
              <a:buFontTx/>
              <a:buChar char="-"/>
              <a:defRPr/>
            </a:pPr>
            <a:r>
              <a:rPr lang="en-GB" dirty="0">
                <a:solidFill>
                  <a:prstClr val="black"/>
                </a:solidFill>
                <a:latin typeface="Arial" panose="020B0604020202020204" pitchFamily="34" charset="0"/>
                <a:cs typeface="Arial" panose="020B0604020202020204" pitchFamily="34" charset="0"/>
              </a:rPr>
              <a:t>It enhances access to the Master’s services in the country.</a:t>
            </a:r>
            <a:endParaRPr lang="en-ZA" dirty="0">
              <a:solidFill>
                <a:prstClr val="black"/>
              </a:solidFill>
              <a:latin typeface="Arial" panose="020B0604020202020204" pitchFamily="34" charset="0"/>
              <a:cs typeface="Arial" panose="020B0604020202020204" pitchFamily="34" charset="0"/>
            </a:endParaRPr>
          </a:p>
          <a:p>
            <a:pPr marL="1200150" lvl="2" indent="-285750" eaLnBrk="1" fontAlgn="auto" hangingPunct="1">
              <a:spcBef>
                <a:spcPts val="0"/>
              </a:spcBef>
              <a:spcAft>
                <a:spcPts val="0"/>
              </a:spcAft>
              <a:buFontTx/>
              <a:buChar char="-"/>
              <a:defRPr/>
            </a:pPr>
            <a:r>
              <a:rPr lang="en-GB" dirty="0">
                <a:solidFill>
                  <a:prstClr val="black"/>
                </a:solidFill>
                <a:latin typeface="Arial" panose="020B0604020202020204" pitchFamily="34" charset="0"/>
                <a:cs typeface="Arial" panose="020B0604020202020204" pitchFamily="34" charset="0"/>
              </a:rPr>
              <a:t>the online registration will be user-friendly </a:t>
            </a:r>
          </a:p>
          <a:p>
            <a:pPr marL="1200150" lvl="2" indent="-285750" eaLnBrk="1" fontAlgn="auto" hangingPunct="1">
              <a:spcBef>
                <a:spcPts val="0"/>
              </a:spcBef>
              <a:spcAft>
                <a:spcPts val="0"/>
              </a:spcAft>
              <a:buFontTx/>
              <a:buChar char="-"/>
              <a:defRPr/>
            </a:pPr>
            <a:r>
              <a:rPr lang="en-GB" dirty="0">
                <a:solidFill>
                  <a:prstClr val="black"/>
                </a:solidFill>
                <a:latin typeface="Arial" panose="020B0604020202020204" pitchFamily="34" charset="0"/>
                <a:cs typeface="Arial" panose="020B0604020202020204" pitchFamily="34" charset="0"/>
              </a:rPr>
              <a:t>Online registration will speed up the registration and ensure quicker availability of the details / particulars of the beneficiaries</a:t>
            </a:r>
          </a:p>
          <a:p>
            <a:pPr marL="1200150" lvl="2" indent="-285750" eaLnBrk="1" fontAlgn="auto" hangingPunct="1">
              <a:spcBef>
                <a:spcPts val="0"/>
              </a:spcBef>
              <a:spcAft>
                <a:spcPts val="0"/>
              </a:spcAft>
              <a:buFontTx/>
              <a:buChar char="-"/>
              <a:defRPr/>
            </a:pPr>
            <a:r>
              <a:rPr lang="en-GB" dirty="0">
                <a:solidFill>
                  <a:prstClr val="black"/>
                </a:solidFill>
                <a:latin typeface="Arial" panose="020B0604020202020204" pitchFamily="34" charset="0"/>
                <a:cs typeface="Arial" panose="020B0604020202020204" pitchFamily="34" charset="0"/>
              </a:rPr>
              <a:t>issuing of letter of authority or executorship in a short time/promptly.</a:t>
            </a:r>
          </a:p>
          <a:p>
            <a:pPr marL="1200150" lvl="2" indent="-285750" eaLnBrk="1" fontAlgn="auto" hangingPunct="1">
              <a:spcBef>
                <a:spcPts val="0"/>
              </a:spcBef>
              <a:spcAft>
                <a:spcPts val="0"/>
              </a:spcAft>
              <a:buFontTx/>
              <a:buChar char="-"/>
              <a:defRPr/>
            </a:pPr>
            <a:r>
              <a:rPr lang="en-GB" dirty="0">
                <a:solidFill>
                  <a:prstClr val="black"/>
                </a:solidFill>
                <a:latin typeface="Arial" panose="020B0604020202020204" pitchFamily="34" charset="0"/>
                <a:cs typeface="Arial" panose="020B0604020202020204" pitchFamily="34" charset="0"/>
              </a:rPr>
              <a:t>Safer environment for officials and public to curb COVID-19 infections.</a:t>
            </a:r>
            <a:endParaRPr lang="en-ZA" dirty="0">
              <a:solidFill>
                <a:prstClr val="black"/>
              </a:solidFill>
              <a:latin typeface="Arial" panose="020B0604020202020204" pitchFamily="34" charset="0"/>
              <a:cs typeface="Arial" panose="020B0604020202020204" pitchFamily="34" charset="0"/>
            </a:endParaRPr>
          </a:p>
          <a:p>
            <a:pPr lvl="1" eaLnBrk="1" fontAlgn="auto" hangingPunct="1">
              <a:spcBef>
                <a:spcPts val="0"/>
              </a:spcBef>
              <a:spcAft>
                <a:spcPts val="0"/>
              </a:spcAft>
              <a:defRPr/>
            </a:pPr>
            <a:endParaRPr lang="en-GB" dirty="0">
              <a:solidFill>
                <a:prstClr val="black"/>
              </a:solidFill>
              <a:latin typeface="Arial" panose="020B0604020202020204" pitchFamily="34" charset="0"/>
              <a:cs typeface="Arial" panose="020B0604020202020204" pitchFamily="34" charset="0"/>
            </a:endParaRPr>
          </a:p>
          <a:p>
            <a:pPr lvl="1" eaLnBrk="1" fontAlgn="auto" hangingPunct="1">
              <a:spcBef>
                <a:spcPts val="0"/>
              </a:spcBef>
              <a:spcAft>
                <a:spcPts val="0"/>
              </a:spcAft>
              <a:defRPr/>
            </a:pPr>
            <a:r>
              <a:rPr lang="en-GB" dirty="0">
                <a:solidFill>
                  <a:prstClr val="black"/>
                </a:solidFill>
                <a:latin typeface="Arial" panose="020B0604020202020204" pitchFamily="34" charset="0"/>
                <a:cs typeface="Arial" panose="020B0604020202020204" pitchFamily="34" charset="0"/>
              </a:rPr>
              <a:t>With growth in the use of technology available to large percentage of the population, online deceased estates registration will cut across the population.</a:t>
            </a:r>
            <a:endParaRPr lang="en-ZA" dirty="0">
              <a:solidFill>
                <a:prstClr val="black"/>
              </a:solidFill>
              <a:latin typeface="Arial" panose="020B0604020202020204" pitchFamily="34" charset="0"/>
              <a:cs typeface="Arial" panose="020B0604020202020204" pitchFamily="34" charset="0"/>
            </a:endParaRPr>
          </a:p>
          <a:p>
            <a:pPr lvl="1" eaLnBrk="1" fontAlgn="auto" hangingPunct="1">
              <a:spcBef>
                <a:spcPts val="0"/>
              </a:spcBef>
              <a:spcAft>
                <a:spcPts val="0"/>
              </a:spcAft>
              <a:defRPr/>
            </a:pPr>
            <a:r>
              <a:rPr lang="en-GB" dirty="0">
                <a:solidFill>
                  <a:prstClr val="black"/>
                </a:solidFill>
                <a:latin typeface="Arial" panose="020B0604020202020204" pitchFamily="34" charset="0"/>
                <a:cs typeface="Arial" panose="020B0604020202020204" pitchFamily="34" charset="0"/>
              </a:rPr>
              <a:t>Records and access to justice services will be enhanced and simplified</a:t>
            </a:r>
          </a:p>
          <a:p>
            <a:pPr lvl="1" eaLnBrk="1" fontAlgn="auto" hangingPunct="1">
              <a:spcBef>
                <a:spcPts val="0"/>
              </a:spcBef>
              <a:spcAft>
                <a:spcPts val="0"/>
              </a:spcAft>
              <a:defRPr/>
            </a:pPr>
            <a:r>
              <a:rPr lang="en-GB" dirty="0">
                <a:solidFill>
                  <a:prstClr val="black"/>
                </a:solidFill>
                <a:latin typeface="Arial" panose="020B0604020202020204" pitchFamily="34" charset="0"/>
                <a:cs typeface="Arial" panose="020B0604020202020204" pitchFamily="34" charset="0"/>
              </a:rPr>
              <a:t>International trends to curb the abuse of trusts by keeping records</a:t>
            </a:r>
            <a:r>
              <a:rPr lang="en-US" dirty="0">
                <a:solidFill>
                  <a:prstClr val="black"/>
                </a:solidFill>
                <a:latin typeface="Arial" panose="020B0604020202020204" pitchFamily="34" charset="0"/>
                <a:cs typeface="Arial" panose="020B0604020202020204" pitchFamily="34" charset="0"/>
              </a:rPr>
              <a:t>of beneficial ownership will also be answered by the online registration</a:t>
            </a:r>
            <a:endParaRPr lang="en-ZA" dirty="0">
              <a:solidFill>
                <a:prstClr val="black"/>
              </a:solidFill>
              <a:latin typeface="Arial" panose="020B0604020202020204" pitchFamily="34" charset="0"/>
              <a:cs typeface="Arial" panose="020B0604020202020204" pitchFamily="34" charset="0"/>
            </a:endParaRPr>
          </a:p>
          <a:p>
            <a:pPr defTabSz="446088" eaLnBrk="1" fontAlgn="auto" hangingPunct="1">
              <a:spcBef>
                <a:spcPts val="0"/>
              </a:spcBef>
              <a:spcAft>
                <a:spcPts val="0"/>
              </a:spcAft>
              <a:defRPr/>
            </a:pPr>
            <a:endParaRPr lang="en-US" sz="1600" dirty="0">
              <a:solidFill>
                <a:prstClr val="black"/>
              </a:solidFill>
              <a:latin typeface="Arial" panose="020B0604020202020204" pitchFamily="34" charset="0"/>
              <a:cs typeface="Arial" panose="020B0604020202020204" pitchFamily="34" charset="0"/>
            </a:endParaRPr>
          </a:p>
          <a:p>
            <a:pPr marL="446088" indent="-446088" defTabSz="446088" eaLnBrk="1" fontAlgn="auto" hangingPunct="1">
              <a:spcBef>
                <a:spcPts val="0"/>
              </a:spcBef>
              <a:spcAft>
                <a:spcPts val="0"/>
              </a:spcAft>
              <a:defRPr/>
            </a:pPr>
            <a:endParaRPr lang="en-US" sz="1600" dirty="0">
              <a:solidFill>
                <a:prstClr val="black"/>
              </a:solidFill>
              <a:latin typeface="Arial" panose="020B0604020202020204" pitchFamily="34" charset="0"/>
              <a:cs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4249741A-B73F-426E-86C3-B0EBC0D1B0A3}"/>
              </a:ext>
            </a:extLst>
          </p:cNvPr>
          <p:cNvSpPr>
            <a:spLocks noGrp="1"/>
          </p:cNvSpPr>
          <p:nvPr>
            <p:ph type="title" idx="4294967295"/>
          </p:nvPr>
        </p:nvSpPr>
        <p:spPr>
          <a:xfrm>
            <a:off x="914400" y="128588"/>
            <a:ext cx="8229600" cy="609600"/>
          </a:xfrm>
        </p:spPr>
        <p:txBody>
          <a:bodyPr/>
          <a:lstStyle/>
          <a:p>
            <a:r>
              <a:rPr lang="en-GB" altLang="en-US" sz="2400" b="1">
                <a:latin typeface="Arial" panose="020B0604020202020204" pitchFamily="34" charset="0"/>
                <a:cs typeface="Arial" panose="020B0604020202020204" pitchFamily="34" charset="0"/>
              </a:rPr>
              <a:t>MITIGATIONS</a:t>
            </a:r>
            <a:endParaRPr lang="en-ZA" altLang="en-US" sz="2400" b="1">
              <a:latin typeface="Arial" panose="020B0604020202020204" pitchFamily="34" charset="0"/>
              <a:cs typeface="Arial" panose="020B0604020202020204" pitchFamily="34" charset="0"/>
            </a:endParaRPr>
          </a:p>
        </p:txBody>
      </p:sp>
      <p:sp>
        <p:nvSpPr>
          <p:cNvPr id="77827" name="Rectangle 2">
            <a:extLst>
              <a:ext uri="{FF2B5EF4-FFF2-40B4-BE49-F238E27FC236}">
                <a16:creationId xmlns:a16="http://schemas.microsoft.com/office/drawing/2014/main" id="{10E9626E-1012-4D98-9AC0-EEE9A5DA455A}"/>
              </a:ext>
            </a:extLst>
          </p:cNvPr>
          <p:cNvSpPr>
            <a:spLocks noChangeArrowheads="1"/>
          </p:cNvSpPr>
          <p:nvPr/>
        </p:nvSpPr>
        <p:spPr bwMode="auto">
          <a:xfrm>
            <a:off x="363538" y="738188"/>
            <a:ext cx="849312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1339850" indent="-79375">
              <a:defRPr>
                <a:solidFill>
                  <a:schemeClr val="tx1"/>
                </a:solidFill>
                <a:latin typeface="Calibri" panose="020F0502020204030204" pitchFamily="34" charset="0"/>
              </a:defRPr>
            </a:lvl2pPr>
            <a:lvl3pPr marL="1339850" indent="-79375">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ZA" altLang="en-US" sz="2000">
                <a:solidFill>
                  <a:srgbClr val="000000"/>
                </a:solidFill>
                <a:latin typeface="Arial" panose="020B0604020202020204" pitchFamily="34" charset="0"/>
                <a:cs typeface="Arial" panose="020B0604020202020204" pitchFamily="34" charset="0"/>
              </a:rPr>
              <a:t>viii)	Legislation transformation:</a:t>
            </a:r>
          </a:p>
          <a:p>
            <a:pPr lvl="1" eaLnBrk="1" hangingPunct="1"/>
            <a:r>
              <a:rPr lang="en-GB" altLang="en-US" sz="2000">
                <a:solidFill>
                  <a:srgbClr val="000000"/>
                </a:solidFill>
                <a:latin typeface="Arial" panose="020B0604020202020204" pitchFamily="34" charset="0"/>
                <a:cs typeface="Arial" panose="020B0604020202020204" pitchFamily="34" charset="0"/>
              </a:rPr>
              <a:t>	Legislation changes in Deceased Estates, Insolvencies and Trusts.  </a:t>
            </a:r>
            <a:endParaRPr lang="en-ZA" altLang="en-US" sz="2000">
              <a:solidFill>
                <a:srgbClr val="000000"/>
              </a:solidFill>
              <a:latin typeface="Arial" panose="020B0604020202020204" pitchFamily="34" charset="0"/>
              <a:cs typeface="Arial" panose="020B0604020202020204" pitchFamily="34" charset="0"/>
            </a:endParaRPr>
          </a:p>
          <a:p>
            <a:pPr lvl="2" eaLnBrk="1" hangingPunct="1"/>
            <a:endParaRPr lang="en-GB" altLang="en-US" sz="2000">
              <a:solidFill>
                <a:srgbClr val="000000"/>
              </a:solidFill>
              <a:latin typeface="Arial" panose="020B0604020202020204" pitchFamily="34" charset="0"/>
              <a:cs typeface="Arial" panose="020B0604020202020204" pitchFamily="34" charset="0"/>
            </a:endParaRPr>
          </a:p>
          <a:p>
            <a:pPr lvl="2" eaLnBrk="1" hangingPunct="1"/>
            <a:r>
              <a:rPr lang="en-GB" altLang="en-US" sz="2000">
                <a:solidFill>
                  <a:srgbClr val="000000"/>
                </a:solidFill>
                <a:latin typeface="Arial" panose="020B0604020202020204" pitchFamily="34" charset="0"/>
                <a:cs typeface="Arial" panose="020B0604020202020204" pitchFamily="34" charset="0"/>
              </a:rPr>
              <a:t>The Insolvency Act, Trust Property Control Act and Administration of Estates Act are old and informed by very old and outdated principles.  </a:t>
            </a:r>
          </a:p>
          <a:p>
            <a:pPr lvl="2" eaLnBrk="1" hangingPunct="1"/>
            <a:r>
              <a:rPr lang="en-GB" altLang="en-US" sz="2000">
                <a:solidFill>
                  <a:srgbClr val="000000"/>
                </a:solidFill>
                <a:latin typeface="Arial" panose="020B0604020202020204" pitchFamily="34" charset="0"/>
                <a:cs typeface="Arial" panose="020B0604020202020204" pitchFamily="34" charset="0"/>
              </a:rPr>
              <a:t>These have somewhat become irrelevant and transformation is imperative.</a:t>
            </a:r>
          </a:p>
          <a:p>
            <a:pPr lvl="2" eaLnBrk="1" hangingPunct="1"/>
            <a:r>
              <a:rPr lang="en-GB" altLang="en-US" sz="2000">
                <a:solidFill>
                  <a:srgbClr val="000000"/>
                </a:solidFill>
                <a:latin typeface="Arial" panose="020B0604020202020204" pitchFamily="34" charset="0"/>
                <a:cs typeface="Arial" panose="020B0604020202020204" pitchFamily="34" charset="0"/>
              </a:rPr>
              <a:t>The drafted new legislations will enable and assist the transformation drive. </a:t>
            </a:r>
            <a:endParaRPr lang="en-ZA" altLang="en-US" sz="2000">
              <a:solidFill>
                <a:srgbClr val="000000"/>
              </a:solidFill>
              <a:latin typeface="Arial" panose="020B0604020202020204" pitchFamily="34" charset="0"/>
              <a:cs typeface="Arial" panose="020B0604020202020204" pitchFamily="34" charset="0"/>
            </a:endParaRPr>
          </a:p>
          <a:p>
            <a:pPr lvl="2" eaLnBrk="1" hangingPunct="1"/>
            <a:endParaRPr lang="en-GB" altLang="en-US" sz="2000">
              <a:solidFill>
                <a:srgbClr val="000000"/>
              </a:solidFill>
              <a:latin typeface="Arial" panose="020B0604020202020204" pitchFamily="34" charset="0"/>
              <a:cs typeface="Arial" panose="020B0604020202020204" pitchFamily="34" charset="0"/>
            </a:endParaRPr>
          </a:p>
          <a:p>
            <a:pPr lvl="2" eaLnBrk="1" hangingPunct="1"/>
            <a:r>
              <a:rPr lang="en-GB" altLang="en-US" sz="2000">
                <a:solidFill>
                  <a:srgbClr val="000000"/>
                </a:solidFill>
                <a:latin typeface="Arial" panose="020B0604020202020204" pitchFamily="34" charset="0"/>
                <a:cs typeface="Arial" panose="020B0604020202020204" pitchFamily="34" charset="0"/>
              </a:rPr>
              <a:t>While abuse of Trust as a vehicle for corrupt activities has increased, legislation change, will lessen opportunities to abuse of trust entities.  </a:t>
            </a:r>
            <a:endParaRPr lang="en-ZA" altLang="en-US" sz="2000">
              <a:solidFill>
                <a:srgbClr val="000000"/>
              </a:solidFill>
              <a:latin typeface="Arial" panose="020B0604020202020204" pitchFamily="34" charset="0"/>
              <a:cs typeface="Arial" panose="020B0604020202020204" pitchFamily="34" charset="0"/>
            </a:endParaRPr>
          </a:p>
          <a:p>
            <a:pPr lvl="2" eaLnBrk="1" hangingPunct="1"/>
            <a:endParaRPr lang="en-GB" altLang="en-US" sz="2000">
              <a:solidFill>
                <a:srgbClr val="000000"/>
              </a:solidFill>
              <a:latin typeface="Arial" panose="020B0604020202020204" pitchFamily="34" charset="0"/>
              <a:cs typeface="Arial" panose="020B0604020202020204" pitchFamily="34" charset="0"/>
            </a:endParaRPr>
          </a:p>
          <a:p>
            <a:pPr lvl="2" eaLnBrk="1" hangingPunct="1"/>
            <a:r>
              <a:rPr lang="en-GB" altLang="en-US" sz="2000">
                <a:solidFill>
                  <a:srgbClr val="000000"/>
                </a:solidFill>
                <a:latin typeface="Arial" panose="020B0604020202020204" pitchFamily="34" charset="0"/>
                <a:cs typeface="Arial" panose="020B0604020202020204" pitchFamily="34" charset="0"/>
              </a:rPr>
              <a:t>Important changes will also have to happen in Administration of Deceased Estates in topics related to Regulation 910 and latest development in the world of finance</a:t>
            </a:r>
            <a:endParaRPr lang="en-US" altLang="en-US" sz="2000">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371691B-F4BE-44AB-A654-CD955A0D5B7F}"/>
              </a:ext>
            </a:extLst>
          </p:cNvPr>
          <p:cNvGraphicFramePr>
            <a:graphicFrameLocks noGrp="1"/>
          </p:cNvGraphicFramePr>
          <p:nvPr/>
        </p:nvGraphicFramePr>
        <p:xfrm>
          <a:off x="304800" y="-6350"/>
          <a:ext cx="8399463" cy="6864350"/>
        </p:xfrm>
        <a:graphic>
          <a:graphicData uri="http://schemas.openxmlformats.org/drawingml/2006/table">
            <a:tbl>
              <a:tblPr/>
              <a:tblGrid>
                <a:gridCol w="1527175">
                  <a:extLst>
                    <a:ext uri="{9D8B030D-6E8A-4147-A177-3AD203B41FA5}">
                      <a16:colId xmlns:a16="http://schemas.microsoft.com/office/drawing/2014/main" val="20000"/>
                    </a:ext>
                  </a:extLst>
                </a:gridCol>
                <a:gridCol w="1679893">
                  <a:extLst>
                    <a:ext uri="{9D8B030D-6E8A-4147-A177-3AD203B41FA5}">
                      <a16:colId xmlns:a16="http://schemas.microsoft.com/office/drawing/2014/main" val="20001"/>
                    </a:ext>
                  </a:extLst>
                </a:gridCol>
                <a:gridCol w="2167241">
                  <a:extLst>
                    <a:ext uri="{9D8B030D-6E8A-4147-A177-3AD203B41FA5}">
                      <a16:colId xmlns:a16="http://schemas.microsoft.com/office/drawing/2014/main" val="20002"/>
                    </a:ext>
                  </a:extLst>
                </a:gridCol>
                <a:gridCol w="476681">
                  <a:extLst>
                    <a:ext uri="{9D8B030D-6E8A-4147-A177-3AD203B41FA5}">
                      <a16:colId xmlns:a16="http://schemas.microsoft.com/office/drawing/2014/main" val="20003"/>
                    </a:ext>
                  </a:extLst>
                </a:gridCol>
                <a:gridCol w="635574">
                  <a:extLst>
                    <a:ext uri="{9D8B030D-6E8A-4147-A177-3AD203B41FA5}">
                      <a16:colId xmlns:a16="http://schemas.microsoft.com/office/drawing/2014/main" val="20004"/>
                    </a:ext>
                  </a:extLst>
                </a:gridCol>
                <a:gridCol w="635574">
                  <a:extLst>
                    <a:ext uri="{9D8B030D-6E8A-4147-A177-3AD203B41FA5}">
                      <a16:colId xmlns:a16="http://schemas.microsoft.com/office/drawing/2014/main" val="20005"/>
                    </a:ext>
                  </a:extLst>
                </a:gridCol>
                <a:gridCol w="361021">
                  <a:extLst>
                    <a:ext uri="{9D8B030D-6E8A-4147-A177-3AD203B41FA5}">
                      <a16:colId xmlns:a16="http://schemas.microsoft.com/office/drawing/2014/main" val="20006"/>
                    </a:ext>
                  </a:extLst>
                </a:gridCol>
                <a:gridCol w="305435">
                  <a:extLst>
                    <a:ext uri="{9D8B030D-6E8A-4147-A177-3AD203B41FA5}">
                      <a16:colId xmlns:a16="http://schemas.microsoft.com/office/drawing/2014/main" val="20007"/>
                    </a:ext>
                  </a:extLst>
                </a:gridCol>
                <a:gridCol w="305435">
                  <a:extLst>
                    <a:ext uri="{9D8B030D-6E8A-4147-A177-3AD203B41FA5}">
                      <a16:colId xmlns:a16="http://schemas.microsoft.com/office/drawing/2014/main" val="20008"/>
                    </a:ext>
                  </a:extLst>
                </a:gridCol>
                <a:gridCol w="305435">
                  <a:extLst>
                    <a:ext uri="{9D8B030D-6E8A-4147-A177-3AD203B41FA5}">
                      <a16:colId xmlns:a16="http://schemas.microsoft.com/office/drawing/2014/main" val="20009"/>
                    </a:ext>
                  </a:extLst>
                </a:gridCol>
              </a:tblGrid>
              <a:tr h="327149">
                <a:tc gridSpan="10">
                  <a:txBody>
                    <a:bodyPr/>
                    <a:lstStyle/>
                    <a:p>
                      <a:pPr algn="ctr" rtl="0" fontAlgn="ctr"/>
                      <a:r>
                        <a:rPr lang="en-US" sz="1400" b="1" i="0" u="none" strike="noStrike" dirty="0">
                          <a:solidFill>
                            <a:schemeClr val="tx1"/>
                          </a:solidFill>
                          <a:effectLst/>
                          <a:latin typeface="Arial" panose="020B0604020202020204" pitchFamily="34" charset="0"/>
                          <a:cs typeface="Arial" panose="020B0604020202020204" pitchFamily="34" charset="0"/>
                        </a:rPr>
                        <a:t>OFFICE OF THE CHIEF MASTER KEY RISKS INDICATORS </a:t>
                      </a:r>
                    </a:p>
                  </a:txBody>
                  <a:tcPr marL="4786" marR="4786" marT="47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431489">
                <a:tc rowSpan="2">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Risk </a:t>
                      </a:r>
                    </a:p>
                  </a:txBody>
                  <a:tcPr marL="4786" marR="4786" marT="47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rowSpan="2">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Key Risk Indicator </a:t>
                      </a:r>
                    </a:p>
                  </a:txBody>
                  <a:tcPr marL="4786" marR="4786" marT="47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rowSpan="2">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Measure</a:t>
                      </a:r>
                    </a:p>
                  </a:txBody>
                  <a:tcPr marL="4786" marR="4786" marT="47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gridSpan="3">
                  <a:txBody>
                    <a:bodyPr/>
                    <a:lstStyle/>
                    <a:p>
                      <a:pPr algn="ctr" rtl="0" fontAlgn="ctr"/>
                      <a:r>
                        <a:rPr lang="en-ZA" sz="1400" b="1" i="0" u="none" strike="noStrike" dirty="0">
                          <a:solidFill>
                            <a:srgbClr val="000000"/>
                          </a:solidFill>
                          <a:effectLst/>
                          <a:latin typeface="Arial" panose="020B0604020202020204" pitchFamily="34" charset="0"/>
                          <a:cs typeface="Arial" panose="020B0604020202020204" pitchFamily="34" charset="0"/>
                        </a:rPr>
                        <a:t>Thresholds</a:t>
                      </a:r>
                    </a:p>
                  </a:txBody>
                  <a:tcPr marL="4786" marR="4786" marT="47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lang="en-ZA"/>
                    </a:p>
                  </a:txBody>
                  <a:tcPr/>
                </a:tc>
                <a:tc hMerge="1">
                  <a:txBody>
                    <a:bodyPr/>
                    <a:lstStyle/>
                    <a:p>
                      <a:endParaRPr lang="en-ZA"/>
                    </a:p>
                  </a:txBody>
                  <a:tcPr/>
                </a:tc>
                <a:tc gridSpan="4">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Actual Performance </a:t>
                      </a:r>
                    </a:p>
                  </a:txBody>
                  <a:tcPr marL="4786" marR="4786" marT="4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53943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Green </a:t>
                      </a:r>
                    </a:p>
                  </a:txBody>
                  <a:tcPr marL="4786" marR="4786" marT="47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Amber</a:t>
                      </a:r>
                    </a:p>
                  </a:txBody>
                  <a:tcPr marL="4786" marR="4786" marT="47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Red</a:t>
                      </a:r>
                    </a:p>
                  </a:txBody>
                  <a:tcPr marL="4786" marR="4786" marT="47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Q1</a:t>
                      </a:r>
                    </a:p>
                  </a:txBody>
                  <a:tcPr marL="4786" marR="4786" marT="47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Q2</a:t>
                      </a:r>
                    </a:p>
                  </a:txBody>
                  <a:tcPr marL="4786" marR="4786" marT="47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Q3</a:t>
                      </a:r>
                    </a:p>
                  </a:txBody>
                  <a:tcPr marL="4786" marR="4786" marT="47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Q4</a:t>
                      </a:r>
                    </a:p>
                  </a:txBody>
                  <a:tcPr marL="4786" marR="4786" marT="47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0002"/>
                  </a:ext>
                </a:extLst>
              </a:tr>
              <a:tr h="1711597">
                <a:tc>
                  <a:txBody>
                    <a:bodyPr/>
                    <a:lstStyle/>
                    <a:p>
                      <a:pPr algn="l" fontAlgn="t"/>
                      <a:r>
                        <a:rPr lang="en-US" sz="1400" b="0" i="0" u="none" strike="noStrike" dirty="0">
                          <a:solidFill>
                            <a:srgbClr val="000000"/>
                          </a:solidFill>
                          <a:effectLst/>
                          <a:latin typeface="Arial" panose="020B0604020202020204" pitchFamily="34" charset="0"/>
                        </a:rPr>
                        <a:t>Potential for fraud and corruption affecting Masters services </a:t>
                      </a:r>
                    </a:p>
                  </a:txBody>
                  <a:tcPr marL="4786" marR="4786" marT="47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Arial" panose="020B0604020202020204" pitchFamily="34" charset="0"/>
                        </a:rPr>
                        <a:t>Number of fraud and corruption incidents reported</a:t>
                      </a:r>
                    </a:p>
                  </a:txBody>
                  <a:tcPr marL="4786" marR="4786" marT="47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Arial" panose="020B0604020202020204" pitchFamily="34" charset="0"/>
                        </a:rPr>
                        <a:t>The Department has zero tolerance of fraud and corruption. Majority of fraud and corruption incidents reported to forensic audit are from different Masters Office. </a:t>
                      </a:r>
                    </a:p>
                    <a:p>
                      <a:pPr algn="l" fontAlgn="t"/>
                      <a:endParaRPr lang="en-US" sz="1400" b="0" i="0" u="none" strike="noStrike" dirty="0">
                        <a:solidFill>
                          <a:srgbClr val="000000"/>
                        </a:solidFill>
                        <a:effectLst/>
                        <a:latin typeface="Arial" panose="020B0604020202020204" pitchFamily="34" charset="0"/>
                      </a:endParaRPr>
                    </a:p>
                  </a:txBody>
                  <a:tcPr marL="4786" marR="4786" marT="47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Arial" panose="020B0604020202020204" pitchFamily="34" charset="0"/>
                          <a:cs typeface="Arial" panose="020B0604020202020204" pitchFamily="34" charset="0"/>
                        </a:rPr>
                        <a:t>0</a:t>
                      </a:r>
                    </a:p>
                  </a:txBody>
                  <a:tcPr marL="4786" marR="4786" marT="47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Arial" panose="020B0604020202020204" pitchFamily="34" charset="0"/>
                          <a:cs typeface="Arial" panose="020B0604020202020204" pitchFamily="34" charset="0"/>
                        </a:rPr>
                        <a:t>1-3</a:t>
                      </a:r>
                    </a:p>
                  </a:txBody>
                  <a:tcPr marL="4786" marR="4786" marT="47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Arial" panose="020B0604020202020204" pitchFamily="34" charset="0"/>
                          <a:cs typeface="Arial" panose="020B0604020202020204" pitchFamily="34" charset="0"/>
                        </a:rPr>
                        <a:t>4+</a:t>
                      </a:r>
                    </a:p>
                  </a:txBody>
                  <a:tcPr marL="4786" marR="4786" marT="47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Arial" panose="020B0604020202020204" pitchFamily="34" charset="0"/>
                          <a:cs typeface="Arial" panose="020B0604020202020204" pitchFamily="34" charset="0"/>
                        </a:rPr>
                        <a:t> </a:t>
                      </a:r>
                    </a:p>
                  </a:txBody>
                  <a:tcPr marL="4786" marR="4786" marT="47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1400" b="1" i="0" u="none" strike="noStrike" dirty="0">
                          <a:solidFill>
                            <a:srgbClr val="000000"/>
                          </a:solidFill>
                          <a:effectLst/>
                          <a:latin typeface="Arial" panose="020B0604020202020204" pitchFamily="34" charset="0"/>
                          <a:cs typeface="Arial" panose="020B0604020202020204" pitchFamily="34" charset="0"/>
                        </a:rPr>
                        <a:t> </a:t>
                      </a:r>
                    </a:p>
                  </a:txBody>
                  <a:tcPr marL="4786" marR="4786" marT="47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Arial" panose="020B0604020202020204" pitchFamily="34" charset="0"/>
                          <a:cs typeface="Arial" panose="020B0604020202020204" pitchFamily="34" charset="0"/>
                        </a:rPr>
                        <a:t> </a:t>
                      </a:r>
                    </a:p>
                  </a:txBody>
                  <a:tcPr marL="4786" marR="4786" marT="47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Arial" panose="020B0604020202020204" pitchFamily="34" charset="0"/>
                          <a:cs typeface="Arial" panose="020B0604020202020204" pitchFamily="34" charset="0"/>
                        </a:rPr>
                        <a:t> </a:t>
                      </a:r>
                    </a:p>
                  </a:txBody>
                  <a:tcPr marL="4786" marR="4786" marT="47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24948">
                <a:tc>
                  <a:txBody>
                    <a:bodyPr/>
                    <a:lstStyle/>
                    <a:p>
                      <a:pPr algn="l" fontAlgn="t"/>
                      <a:r>
                        <a:rPr lang="en-US" sz="1400" b="0" i="0" u="none" strike="noStrike" dirty="0">
                          <a:solidFill>
                            <a:schemeClr val="tx1"/>
                          </a:solidFill>
                          <a:effectLst/>
                          <a:latin typeface="Arial" panose="020B0604020202020204" pitchFamily="34" charset="0"/>
                        </a:rPr>
                        <a:t>Failure to meet service delivery targets in relations to issuing of letters of authority in trusts</a:t>
                      </a:r>
                    </a:p>
                  </a:txBody>
                  <a:tcPr marL="4786" marR="4786" marT="47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Arial" panose="020B0604020202020204" pitchFamily="34" charset="0"/>
                        </a:rPr>
                        <a:t>Percentage of letters of authority issued in trusts outside of 14 days from receipt of all required documents</a:t>
                      </a:r>
                    </a:p>
                    <a:p>
                      <a:pPr algn="l" fontAlgn="t"/>
                      <a:endParaRPr lang="en-US" sz="1400" b="0" i="0" u="none" strike="noStrike" dirty="0">
                        <a:solidFill>
                          <a:srgbClr val="000000"/>
                        </a:solidFill>
                        <a:effectLst/>
                        <a:latin typeface="Arial" panose="020B0604020202020204" pitchFamily="34" charset="0"/>
                      </a:endParaRPr>
                    </a:p>
                    <a:p>
                      <a:pPr algn="l" fontAlgn="t"/>
                      <a:endParaRPr lang="en-US" sz="1400" b="0" i="0" u="none" strike="noStrike" dirty="0">
                        <a:solidFill>
                          <a:srgbClr val="000000"/>
                        </a:solidFill>
                        <a:effectLst/>
                        <a:latin typeface="Arial" panose="020B0604020202020204" pitchFamily="34" charset="0"/>
                      </a:endParaRPr>
                    </a:p>
                    <a:p>
                      <a:pPr algn="l" fontAlgn="t"/>
                      <a:endParaRPr lang="en-US" sz="1400" b="0" i="0" u="none" strike="noStrike" dirty="0">
                        <a:solidFill>
                          <a:srgbClr val="000000"/>
                        </a:solidFill>
                        <a:effectLst/>
                        <a:latin typeface="Arial" panose="020B0604020202020204" pitchFamily="34" charset="0"/>
                      </a:endParaRPr>
                    </a:p>
                  </a:txBody>
                  <a:tcPr marL="4786" marR="4786" marT="47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r>
                        <a:rPr lang="en-ZA" sz="1400" b="0" i="0" u="none" strike="noStrike" kern="1200" dirty="0">
                          <a:solidFill>
                            <a:srgbClr val="000000"/>
                          </a:solidFill>
                          <a:effectLst/>
                          <a:latin typeface="Arial" panose="020B0604020202020204" pitchFamily="34" charset="0"/>
                          <a:ea typeface="+mn-ea"/>
                          <a:cs typeface="+mn-cs"/>
                        </a:rPr>
                        <a:t>The Risk will be measured with percentage of Letters of authority issued in trusts after 14 days from receipt of all required documents</a:t>
                      </a:r>
                    </a:p>
                    <a:p>
                      <a:pPr marL="0" algn="l" defTabSz="914400" rtl="0" eaLnBrk="1" fontAlgn="t" latinLnBrk="0" hangingPunct="1"/>
                      <a:endParaRPr lang="en-ZA" sz="1400" b="0" i="0" u="none" strike="noStrike" kern="1200" dirty="0">
                        <a:solidFill>
                          <a:srgbClr val="000000"/>
                        </a:solidFill>
                        <a:effectLst/>
                        <a:latin typeface="Arial" panose="020B0604020202020204" pitchFamily="34" charset="0"/>
                        <a:ea typeface="+mn-ea"/>
                        <a:cs typeface="+mn-cs"/>
                      </a:endParaRPr>
                    </a:p>
                    <a:p>
                      <a:pPr marL="0" algn="l" defTabSz="914400" rtl="0" eaLnBrk="1" fontAlgn="t" latinLnBrk="0" hangingPunct="1"/>
                      <a:endParaRPr lang="en-ZA" sz="1400" b="0" i="0" u="none" strike="noStrike" kern="1200" dirty="0">
                        <a:solidFill>
                          <a:srgbClr val="000000"/>
                        </a:solidFill>
                        <a:effectLst/>
                        <a:latin typeface="Arial" panose="020B0604020202020204" pitchFamily="34" charset="0"/>
                        <a:ea typeface="+mn-ea"/>
                        <a:cs typeface="+mn-cs"/>
                      </a:endParaRPr>
                    </a:p>
                    <a:p>
                      <a:pPr marL="0" algn="l" defTabSz="914400" rtl="0" eaLnBrk="1" fontAlgn="t" latinLnBrk="0" hangingPunct="1"/>
                      <a:endParaRPr lang="en-US" sz="1400" b="0" i="0" u="none" strike="noStrike" kern="1200" dirty="0">
                        <a:solidFill>
                          <a:srgbClr val="000000"/>
                        </a:solidFill>
                        <a:effectLst/>
                        <a:latin typeface="Arial" panose="020B0604020202020204" pitchFamily="34" charset="0"/>
                        <a:ea typeface="+mn-ea"/>
                        <a:cs typeface="+mn-cs"/>
                      </a:endParaRPr>
                    </a:p>
                  </a:txBody>
                  <a:tcPr marL="4786" marR="4786" marT="47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30%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4786" marR="4786" marT="47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31-35%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4786" marR="4786" marT="47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36%+</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4786" marR="4786" marT="47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86" marR="4786" marT="4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86" marR="4786" marT="4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86" marR="4786" marT="4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86" marR="4786" marT="4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8489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dirty="0">
                          <a:latin typeface="Arial"/>
                        </a:rPr>
                        <a:t>Unreliable, unstable and slow network system</a:t>
                      </a:r>
                    </a:p>
                    <a:p>
                      <a:pPr algn="l" fontAlgn="t"/>
                      <a:endParaRPr lang="en-US" sz="1400" b="0" i="0" u="none" strike="noStrike" dirty="0">
                        <a:solidFill>
                          <a:srgbClr val="000000"/>
                        </a:solidFill>
                        <a:effectLst/>
                        <a:latin typeface="Arial" panose="020B0604020202020204" pitchFamily="34" charset="0"/>
                      </a:endParaRPr>
                    </a:p>
                  </a:txBody>
                  <a:tcPr marL="4786" marR="4786" marT="47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Arial" panose="020B0604020202020204" pitchFamily="34" charset="0"/>
                        </a:rPr>
                        <a:t>Number of</a:t>
                      </a:r>
                      <a:r>
                        <a:rPr lang="en-US" sz="1400" b="0" i="0" u="none" strike="noStrike" baseline="0" dirty="0">
                          <a:solidFill>
                            <a:srgbClr val="000000"/>
                          </a:solidFill>
                          <a:effectLst/>
                          <a:latin typeface="Arial" panose="020B0604020202020204" pitchFamily="34" charset="0"/>
                        </a:rPr>
                        <a:t> system outages/ disruptions  due to unreliable, unstable and slow network</a:t>
                      </a:r>
                    </a:p>
                  </a:txBody>
                  <a:tcPr marL="4786" marR="4786" marT="47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r>
                        <a:rPr lang="en-US" sz="1400" b="0" i="0" u="none" strike="noStrike" dirty="0">
                          <a:solidFill>
                            <a:srgbClr val="000000"/>
                          </a:solidFill>
                          <a:effectLst/>
                          <a:latin typeface="Arial" panose="020B0604020202020204" pitchFamily="34" charset="0"/>
                        </a:rPr>
                        <a:t>The number of disruption and duration will be liked to the Business Impact Assessment or agreed thresholds between Management and ERM</a:t>
                      </a:r>
                      <a:endParaRPr lang="en-US" sz="1400" b="0" i="0" u="none" strike="noStrike" kern="1200" dirty="0">
                        <a:solidFill>
                          <a:srgbClr val="000000"/>
                        </a:solidFill>
                        <a:effectLst/>
                        <a:latin typeface="Arial" panose="020B0604020202020204" pitchFamily="34" charset="0"/>
                        <a:ea typeface="+mn-ea"/>
                        <a:cs typeface="+mn-cs"/>
                      </a:endParaRPr>
                    </a:p>
                  </a:txBody>
                  <a:tcPr marL="4786" marR="4786" marT="47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panose="020B0604020202020204" pitchFamily="34" charset="0"/>
                        </a:rPr>
                        <a:t>3</a:t>
                      </a:r>
                      <a:endParaRPr lang="en-ZA" sz="1400" b="1" i="0" u="none" strike="noStrike" dirty="0">
                        <a:solidFill>
                          <a:srgbClr val="000000"/>
                        </a:solidFill>
                        <a:effectLst/>
                        <a:latin typeface="Arial" panose="020B0604020202020204" pitchFamily="34" charset="0"/>
                      </a:endParaRPr>
                    </a:p>
                  </a:txBody>
                  <a:tcPr marL="4786" marR="4786" marT="47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panose="020B0604020202020204" pitchFamily="34" charset="0"/>
                        </a:rPr>
                        <a:t>4-6</a:t>
                      </a:r>
                      <a:endParaRPr lang="en-ZA" sz="1400" b="1" i="0" u="none" strike="noStrike" dirty="0">
                        <a:solidFill>
                          <a:srgbClr val="000000"/>
                        </a:solidFill>
                        <a:effectLst/>
                        <a:latin typeface="Arial" panose="020B0604020202020204" pitchFamily="34" charset="0"/>
                      </a:endParaRPr>
                    </a:p>
                  </a:txBody>
                  <a:tcPr marL="4786" marR="4786" marT="47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panose="020B0604020202020204" pitchFamily="34" charset="0"/>
                        </a:rPr>
                        <a:t>7</a:t>
                      </a:r>
                      <a:r>
                        <a:rPr lang="en-US" sz="1400" b="1" i="0" u="none" strike="noStrike" baseline="0" dirty="0">
                          <a:solidFill>
                            <a:srgbClr val="000000"/>
                          </a:solidFill>
                          <a:effectLst/>
                          <a:latin typeface="Arial" panose="020B0604020202020204" pitchFamily="34" charset="0"/>
                        </a:rPr>
                        <a:t> +</a:t>
                      </a:r>
                      <a:endParaRPr lang="en-ZA" sz="1400" b="1" i="0" u="none" strike="noStrike" dirty="0">
                        <a:solidFill>
                          <a:srgbClr val="000000"/>
                        </a:solidFill>
                        <a:effectLst/>
                        <a:latin typeface="Arial" panose="020B0604020202020204" pitchFamily="34" charset="0"/>
                      </a:endParaRPr>
                    </a:p>
                  </a:txBody>
                  <a:tcPr marL="4786" marR="4786" marT="47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86" marR="4786" marT="4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86" marR="4786" marT="4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86" marR="4786" marT="4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86" marR="4786" marT="4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974624"/>
                  </a:ext>
                </a:extLst>
              </a:tr>
              <a:tr h="644840">
                <a:tc>
                  <a:txBody>
                    <a:bodyPr/>
                    <a:lstStyle/>
                    <a:p>
                      <a:pPr algn="l" fontAlgn="t"/>
                      <a:r>
                        <a:rPr lang="en-US" sz="1400" b="0" i="0" u="none" strike="noStrike" dirty="0">
                          <a:solidFill>
                            <a:srgbClr val="000000"/>
                          </a:solidFill>
                          <a:effectLst/>
                          <a:latin typeface="Arial" panose="020B0604020202020204" pitchFamily="34" charset="0"/>
                        </a:rPr>
                        <a:t>Inadequate capacity within Masters Branch</a:t>
                      </a:r>
                    </a:p>
                  </a:txBody>
                  <a:tcPr marL="4786" marR="4786" marT="47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baseline="0" dirty="0">
                          <a:solidFill>
                            <a:srgbClr val="000000"/>
                          </a:solidFill>
                          <a:effectLst/>
                          <a:latin typeface="Arial" panose="020B0604020202020204" pitchFamily="34" charset="0"/>
                        </a:rPr>
                        <a:t>Percentage of Vacancy Rate in Masters Office</a:t>
                      </a:r>
                    </a:p>
                  </a:txBody>
                  <a:tcPr marL="4786" marR="4786" marT="47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r>
                        <a:rPr lang="en-US" sz="1400" b="0" i="0" u="none" strike="noStrike" kern="1200" dirty="0">
                          <a:solidFill>
                            <a:srgbClr val="000000"/>
                          </a:solidFill>
                          <a:effectLst/>
                          <a:latin typeface="Arial" panose="020B0604020202020204" pitchFamily="34" charset="0"/>
                          <a:ea typeface="+mn-ea"/>
                          <a:cs typeface="+mn-cs"/>
                        </a:rPr>
                        <a:t>The department has an acceptable 10% vacancy rate (per Branch) </a:t>
                      </a:r>
                    </a:p>
                  </a:txBody>
                  <a:tcPr marL="4786" marR="4786" marT="47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panose="020B0604020202020204" pitchFamily="34" charset="0"/>
                        </a:rPr>
                        <a:t>0-10%</a:t>
                      </a:r>
                      <a:endParaRPr lang="en-ZA" sz="1400" b="1" i="0" u="none" strike="noStrike" dirty="0">
                        <a:solidFill>
                          <a:srgbClr val="000000"/>
                        </a:solidFill>
                        <a:effectLst/>
                        <a:latin typeface="Arial" panose="020B0604020202020204" pitchFamily="34" charset="0"/>
                      </a:endParaRPr>
                    </a:p>
                  </a:txBody>
                  <a:tcPr marL="4786" marR="4786" marT="47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chemeClr val="tx1"/>
                          </a:solidFill>
                          <a:effectLst/>
                          <a:latin typeface="Arial" panose="020B0604020202020204" pitchFamily="34" charset="0"/>
                        </a:rPr>
                        <a:t>11%-15%</a:t>
                      </a:r>
                      <a:endParaRPr lang="en-ZA" sz="1400" b="1" i="0" u="none" strike="noStrike" dirty="0">
                        <a:solidFill>
                          <a:schemeClr val="tx1"/>
                        </a:solidFill>
                        <a:effectLst/>
                        <a:latin typeface="Arial" panose="020B0604020202020204" pitchFamily="34" charset="0"/>
                      </a:endParaRPr>
                    </a:p>
                  </a:txBody>
                  <a:tcPr marL="4786" marR="4786" marT="47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chemeClr val="tx1"/>
                          </a:solidFill>
                          <a:effectLst/>
                          <a:latin typeface="Arial" panose="020B0604020202020204" pitchFamily="34" charset="0"/>
                        </a:rPr>
                        <a:t>16%+</a:t>
                      </a:r>
                      <a:endParaRPr lang="en-ZA" sz="1400" b="1" i="0" u="none" strike="noStrike" dirty="0">
                        <a:solidFill>
                          <a:schemeClr val="tx1"/>
                        </a:solidFill>
                        <a:effectLst/>
                        <a:latin typeface="Arial" panose="020B0604020202020204" pitchFamily="34" charset="0"/>
                      </a:endParaRPr>
                    </a:p>
                  </a:txBody>
                  <a:tcPr marL="4786" marR="4786" marT="47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86" marR="4786" marT="4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86" marR="4786" marT="4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86" marR="4786" marT="4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786" marR="4786" marT="4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1432193"/>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3C49664-B6F4-4FBF-8B81-E3A493E57BD7}"/>
              </a:ext>
            </a:extLst>
          </p:cNvPr>
          <p:cNvGraphicFramePr>
            <a:graphicFrameLocks noGrp="1"/>
          </p:cNvGraphicFramePr>
          <p:nvPr/>
        </p:nvGraphicFramePr>
        <p:xfrm>
          <a:off x="80963" y="0"/>
          <a:ext cx="9063037" cy="6797675"/>
        </p:xfrm>
        <a:graphic>
          <a:graphicData uri="http://schemas.openxmlformats.org/drawingml/2006/table">
            <a:tbl>
              <a:tblPr/>
              <a:tblGrid>
                <a:gridCol w="1241297">
                  <a:extLst>
                    <a:ext uri="{9D8B030D-6E8A-4147-A177-3AD203B41FA5}">
                      <a16:colId xmlns:a16="http://schemas.microsoft.com/office/drawing/2014/main" val="20000"/>
                    </a:ext>
                  </a:extLst>
                </a:gridCol>
                <a:gridCol w="3879052">
                  <a:extLst>
                    <a:ext uri="{9D8B030D-6E8A-4147-A177-3AD203B41FA5}">
                      <a16:colId xmlns:a16="http://schemas.microsoft.com/office/drawing/2014/main" val="20001"/>
                    </a:ext>
                  </a:extLst>
                </a:gridCol>
                <a:gridCol w="2172269">
                  <a:extLst>
                    <a:ext uri="{9D8B030D-6E8A-4147-A177-3AD203B41FA5}">
                      <a16:colId xmlns:a16="http://schemas.microsoft.com/office/drawing/2014/main" val="20002"/>
                    </a:ext>
                  </a:extLst>
                </a:gridCol>
                <a:gridCol w="826526">
                  <a:extLst>
                    <a:ext uri="{9D8B030D-6E8A-4147-A177-3AD203B41FA5}">
                      <a16:colId xmlns:a16="http://schemas.microsoft.com/office/drawing/2014/main" val="20003"/>
                    </a:ext>
                  </a:extLst>
                </a:gridCol>
                <a:gridCol w="943893">
                  <a:extLst>
                    <a:ext uri="{9D8B030D-6E8A-4147-A177-3AD203B41FA5}">
                      <a16:colId xmlns:a16="http://schemas.microsoft.com/office/drawing/2014/main" val="20004"/>
                    </a:ext>
                  </a:extLst>
                </a:gridCol>
              </a:tblGrid>
              <a:tr h="431188">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Risk Description </a:t>
                      </a:r>
                    </a:p>
                  </a:txBody>
                  <a:tcPr marL="4436" marR="4436" marT="4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Action Plan/ Mitigation Strategies </a:t>
                      </a:r>
                    </a:p>
                  </a:txBody>
                  <a:tcPr marL="4436" marR="4436" marT="4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Progress Made </a:t>
                      </a:r>
                    </a:p>
                  </a:txBody>
                  <a:tcPr marL="4436" marR="4436" marT="4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Action Owner </a:t>
                      </a:r>
                    </a:p>
                  </a:txBody>
                  <a:tcPr marL="4436" marR="4436" marT="4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Time-line </a:t>
                      </a:r>
                    </a:p>
                  </a:txBody>
                  <a:tcPr marL="4436" marR="4436" marT="4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2564944">
                <a:tc>
                  <a:txBody>
                    <a:bodyPr/>
                    <a:lstStyle/>
                    <a:p>
                      <a:pPr algn="l" fontAlgn="t"/>
                      <a:r>
                        <a:rPr lang="en-US" sz="1400" b="0" i="0" u="none" strike="noStrike" dirty="0">
                          <a:solidFill>
                            <a:schemeClr val="tx1"/>
                          </a:solidFill>
                          <a:effectLst/>
                          <a:latin typeface="Arial" panose="020B0604020202020204" pitchFamily="34" charset="0"/>
                        </a:rPr>
                        <a:t>Failure to meet service delivery targets in relations to issuing of letters of authority in trust</a:t>
                      </a:r>
                    </a:p>
                  </a:txBody>
                  <a:tcPr marL="4436" marR="4436" marT="44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chemeClr val="tx1"/>
                          </a:solidFill>
                          <a:effectLst/>
                          <a:latin typeface="Arial" panose="020B0604020202020204" pitchFamily="34" charset="0"/>
                          <a:cs typeface="Arial" panose="020B0604020202020204" pitchFamily="34" charset="0"/>
                        </a:rPr>
                        <a:t>1. Lowering of trust performance targets </a:t>
                      </a:r>
                    </a:p>
                    <a:p>
                      <a:pPr algn="l" fontAlgn="b"/>
                      <a:r>
                        <a:rPr lang="en-US" sz="1400" b="0" i="0" u="none" strike="noStrike" dirty="0">
                          <a:solidFill>
                            <a:schemeClr val="tx1"/>
                          </a:solidFill>
                          <a:effectLst/>
                          <a:latin typeface="Arial" panose="020B0604020202020204" pitchFamily="34" charset="0"/>
                          <a:cs typeface="Arial" panose="020B0604020202020204" pitchFamily="34" charset="0"/>
                        </a:rPr>
                        <a:t>2. Submit a report to the Judge President (JP) of the Gauteng High Court in terms of section 96 (2) of Act 66 of 1965.- JP's directive in response to the report will clarify the matter.</a:t>
                      </a:r>
                    </a:p>
                    <a:p>
                      <a:pPr algn="l" fontAlgn="b"/>
                      <a:r>
                        <a:rPr lang="en-US" sz="1400" b="0" i="0" u="none" strike="noStrike" dirty="0">
                          <a:solidFill>
                            <a:schemeClr val="tx1"/>
                          </a:solidFill>
                          <a:effectLst/>
                          <a:latin typeface="Arial" panose="020B0604020202020204" pitchFamily="34" charset="0"/>
                          <a:cs typeface="Arial" panose="020B0604020202020204" pitchFamily="34" charset="0"/>
                        </a:rPr>
                        <a:t>3. Engage with ISM to improve system functionality</a:t>
                      </a:r>
                    </a:p>
                    <a:p>
                      <a:pPr algn="l" fontAlgn="b"/>
                      <a:r>
                        <a:rPr lang="en-US" sz="1400" b="0" i="0" u="none" strike="noStrike" dirty="0">
                          <a:solidFill>
                            <a:schemeClr val="tx1"/>
                          </a:solidFill>
                          <a:effectLst/>
                          <a:latin typeface="Arial" panose="020B0604020202020204" pitchFamily="34" charset="0"/>
                          <a:cs typeface="Arial" panose="020B0604020202020204" pitchFamily="34" charset="0"/>
                        </a:rPr>
                        <a:t>4. Continuous close monitoring by management</a:t>
                      </a:r>
                    </a:p>
                    <a:p>
                      <a:pPr algn="l" fontAlgn="b"/>
                      <a:r>
                        <a:rPr lang="en-US" sz="1400" b="0" i="0" u="none" strike="noStrike" dirty="0">
                          <a:solidFill>
                            <a:schemeClr val="tx1"/>
                          </a:solidFill>
                          <a:effectLst/>
                          <a:latin typeface="Arial" panose="020B0604020202020204" pitchFamily="34" charset="0"/>
                          <a:cs typeface="Arial" panose="020B0604020202020204" pitchFamily="34" charset="0"/>
                        </a:rPr>
                        <a:t>5. Provide technology for officials to be able to work offsite, if necessary </a:t>
                      </a:r>
                    </a:p>
                    <a:p>
                      <a:pPr algn="l" fontAlgn="b"/>
                      <a:r>
                        <a:rPr lang="en-US" sz="1400" b="0" i="0" u="none" strike="noStrike" dirty="0">
                          <a:solidFill>
                            <a:schemeClr val="tx1"/>
                          </a:solidFill>
                          <a:effectLst/>
                          <a:latin typeface="Arial" panose="020B0604020202020204" pitchFamily="34" charset="0"/>
                          <a:cs typeface="Arial" panose="020B0604020202020204" pitchFamily="34" charset="0"/>
                        </a:rPr>
                        <a:t>6. Development and roll out of online deceased and trust systems to relieve workload on officials </a:t>
                      </a:r>
                    </a:p>
                  </a:txBody>
                  <a:tcPr marL="4436" marR="4436" marT="44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28600" indent="-228600" algn="l" fontAlgn="t">
                        <a:buAutoNum type="arabicPeriod"/>
                      </a:pPr>
                      <a:r>
                        <a:rPr lang="en-US" sz="1400" b="0" i="0" u="none" strike="noStrike" dirty="0">
                          <a:solidFill>
                            <a:srgbClr val="000000"/>
                          </a:solidFill>
                          <a:effectLst/>
                          <a:latin typeface="Arial" panose="020B0604020202020204" pitchFamily="34" charset="0"/>
                          <a:cs typeface="Arial" panose="020B0604020202020204" pitchFamily="34" charset="0"/>
                        </a:rPr>
                        <a:t>Targets not yet lowered</a:t>
                      </a:r>
                    </a:p>
                    <a:p>
                      <a:pPr marL="228600" indent="-228600" algn="l" fontAlgn="t">
                        <a:buAutoNum type="arabicPeriod"/>
                      </a:pPr>
                      <a:r>
                        <a:rPr lang="en-US" sz="1400" b="0" i="0" u="none" strike="noStrike" dirty="0">
                          <a:solidFill>
                            <a:srgbClr val="000000"/>
                          </a:solidFill>
                          <a:effectLst/>
                          <a:latin typeface="Arial" panose="020B0604020202020204" pitchFamily="34" charset="0"/>
                          <a:cs typeface="Arial" panose="020B0604020202020204" pitchFamily="34" charset="0"/>
                        </a:rPr>
                        <a:t>Submitted</a:t>
                      </a:r>
                    </a:p>
                    <a:p>
                      <a:pPr marL="228600" indent="-228600" algn="l" fontAlgn="t">
                        <a:buAutoNum type="arabicPeriod"/>
                      </a:pPr>
                      <a:r>
                        <a:rPr lang="en-US" sz="1400" b="0" i="0" u="none" strike="noStrike" dirty="0">
                          <a:solidFill>
                            <a:srgbClr val="000000"/>
                          </a:solidFill>
                          <a:effectLst/>
                          <a:latin typeface="Arial" panose="020B0604020202020204" pitchFamily="34" charset="0"/>
                          <a:cs typeface="Arial" panose="020B0604020202020204" pitchFamily="34" charset="0"/>
                        </a:rPr>
                        <a:t>Ongoing</a:t>
                      </a:r>
                      <a:r>
                        <a:rPr lang="en-US" sz="1400" b="0" i="0" u="none" strike="noStrike" baseline="0" dirty="0">
                          <a:solidFill>
                            <a:srgbClr val="000000"/>
                          </a:solidFill>
                          <a:effectLst/>
                          <a:latin typeface="Arial" panose="020B0604020202020204" pitchFamily="34" charset="0"/>
                          <a:cs typeface="Arial" panose="020B0604020202020204" pitchFamily="34" charset="0"/>
                        </a:rPr>
                        <a:t> discussions taking place</a:t>
                      </a:r>
                    </a:p>
                    <a:p>
                      <a:pPr marL="228600" indent="-228600" algn="l" fontAlgn="t">
                        <a:buAutoNum type="arabicPeriod"/>
                      </a:pPr>
                      <a:r>
                        <a:rPr lang="en-US" sz="1400" b="0" i="0" u="none" strike="noStrike" baseline="0" dirty="0">
                          <a:solidFill>
                            <a:srgbClr val="000000"/>
                          </a:solidFill>
                          <a:effectLst/>
                          <a:latin typeface="Arial" panose="020B0604020202020204" pitchFamily="34" charset="0"/>
                          <a:cs typeface="Arial" panose="020B0604020202020204" pitchFamily="34" charset="0"/>
                        </a:rPr>
                        <a:t>Ongoing monitoring taking place</a:t>
                      </a:r>
                    </a:p>
                    <a:p>
                      <a:pPr marL="228600" indent="-228600" algn="l" fontAlgn="t">
                        <a:buAutoNum type="arabicPeriod"/>
                      </a:pPr>
                      <a:r>
                        <a:rPr lang="en-US" sz="1400" b="0" i="0" u="none" strike="noStrike" baseline="0" dirty="0">
                          <a:solidFill>
                            <a:srgbClr val="000000"/>
                          </a:solidFill>
                          <a:effectLst/>
                          <a:latin typeface="Arial" panose="020B0604020202020204" pitchFamily="34" charset="0"/>
                          <a:cs typeface="Arial" panose="020B0604020202020204" pitchFamily="34" charset="0"/>
                        </a:rPr>
                        <a:t>Not yet achieved</a:t>
                      </a:r>
                    </a:p>
                    <a:p>
                      <a:pPr marL="228600" indent="-228600" algn="l" fontAlgn="t">
                        <a:buAutoNum type="arabicPeriod"/>
                      </a:pPr>
                      <a:r>
                        <a:rPr lang="en-US" sz="1400" b="0" i="0" u="none" strike="noStrike" baseline="0" dirty="0">
                          <a:solidFill>
                            <a:srgbClr val="000000"/>
                          </a:solidFill>
                          <a:effectLst/>
                          <a:latin typeface="Arial" panose="020B0604020202020204" pitchFamily="34" charset="0"/>
                          <a:cs typeface="Arial" panose="020B0604020202020204" pitchFamily="34" charset="0"/>
                        </a:rPr>
                        <a:t>In progress – pilot planned for Q2</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4436" marR="4436" marT="44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0" i="0" u="none" strike="noStrike" dirty="0">
                          <a:solidFill>
                            <a:srgbClr val="000000"/>
                          </a:solidFill>
                          <a:effectLst/>
                          <a:latin typeface="Arial" panose="020B0604020202020204" pitchFamily="34" charset="0"/>
                          <a:cs typeface="Arial" panose="020B0604020202020204" pitchFamily="34" charset="0"/>
                        </a:rPr>
                        <a:t>CD: Masters </a:t>
                      </a:r>
                      <a:br>
                        <a:rPr lang="en-ZA" sz="1400" b="0" i="0" u="none" strike="noStrike" dirty="0">
                          <a:solidFill>
                            <a:srgbClr val="000000"/>
                          </a:solidFill>
                          <a:effectLst/>
                          <a:latin typeface="Arial" panose="020B0604020202020204" pitchFamily="34" charset="0"/>
                          <a:cs typeface="Arial" panose="020B0604020202020204" pitchFamily="34" charset="0"/>
                        </a:rPr>
                      </a:b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436" marR="4436" marT="44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31/12/2021 </a:t>
                      </a:r>
                    </a:p>
                  </a:txBody>
                  <a:tcPr marL="4436" marR="4436" marT="44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11441">
                <a:tc>
                  <a:txBody>
                    <a:bodyPr/>
                    <a:lstStyle/>
                    <a:p>
                      <a:pPr algn="l" fontAlgn="t"/>
                      <a:r>
                        <a:rPr lang="en-US" sz="1400" b="0" i="0" u="none" strike="noStrike" dirty="0">
                          <a:solidFill>
                            <a:srgbClr val="000000"/>
                          </a:solidFill>
                          <a:effectLst/>
                          <a:latin typeface="Arial" panose="020B0604020202020204" pitchFamily="34" charset="0"/>
                        </a:rPr>
                        <a:t>Potential for fraud and corruption</a:t>
                      </a:r>
                    </a:p>
                  </a:txBody>
                  <a:tcPr marL="4436" marR="4436" marT="44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1. Speedup online registration system</a:t>
                      </a:r>
                    </a:p>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2. Development of financial system in the guardians fund</a:t>
                      </a:r>
                    </a:p>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3. Strict adherence to rules pertaining to scanning of documents</a:t>
                      </a:r>
                    </a:p>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4. Continuous Fraud and corruption awareness  internal and external (issuing of pamphlets discouraging payments to masters officials</a:t>
                      </a:r>
                    </a:p>
                  </a:txBody>
                  <a:tcPr marL="4436" marR="4436" marT="44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28600" indent="-228600" algn="l" fontAlgn="t">
                        <a:buAutoNum type="arabicPeriod"/>
                      </a:pPr>
                      <a:r>
                        <a:rPr lang="en-US" sz="1400" b="0" i="0" u="none" strike="noStrike" dirty="0">
                          <a:solidFill>
                            <a:srgbClr val="000000"/>
                          </a:solidFill>
                          <a:effectLst/>
                          <a:latin typeface="Arial" panose="020B0604020202020204" pitchFamily="34" charset="0"/>
                          <a:cs typeface="Arial" panose="020B0604020202020204" pitchFamily="34" charset="0"/>
                        </a:rPr>
                        <a:t>In progress – pilot planned for Q2</a:t>
                      </a:r>
                    </a:p>
                    <a:p>
                      <a:pPr marL="228600" indent="-228600" algn="l" fontAlgn="t">
                        <a:buAutoNum type="arabicPeriod"/>
                      </a:pPr>
                      <a:r>
                        <a:rPr lang="en-US" sz="1400" b="0" i="0" u="none" strike="noStrike" dirty="0">
                          <a:solidFill>
                            <a:srgbClr val="000000"/>
                          </a:solidFill>
                          <a:effectLst/>
                          <a:latin typeface="Arial" panose="020B0604020202020204" pitchFamily="34" charset="0"/>
                          <a:cs typeface="Arial" panose="020B0604020202020204" pitchFamily="34" charset="0"/>
                        </a:rPr>
                        <a:t>In progress – task team attending to it</a:t>
                      </a:r>
                    </a:p>
                    <a:p>
                      <a:pPr marL="228600" indent="-228600" algn="l" fontAlgn="t">
                        <a:buAutoNum type="arabicPeriod"/>
                      </a:pPr>
                      <a:r>
                        <a:rPr lang="en-US" sz="1400" b="0" i="0" u="none" strike="noStrike" dirty="0">
                          <a:solidFill>
                            <a:srgbClr val="000000"/>
                          </a:solidFill>
                          <a:effectLst/>
                          <a:latin typeface="Arial" panose="020B0604020202020204" pitchFamily="34" charset="0"/>
                          <a:cs typeface="Arial" panose="020B0604020202020204" pitchFamily="34" charset="0"/>
                        </a:rPr>
                        <a:t>Ongoing</a:t>
                      </a:r>
                    </a:p>
                    <a:p>
                      <a:pPr marL="228600" indent="-228600" algn="l" fontAlgn="t">
                        <a:buAutoNum type="arabicPeriod"/>
                      </a:pPr>
                      <a:r>
                        <a:rPr lang="en-US" sz="1400" b="0" i="0" u="none" strike="noStrike" dirty="0">
                          <a:solidFill>
                            <a:srgbClr val="000000"/>
                          </a:solidFill>
                          <a:effectLst/>
                          <a:latin typeface="Arial" panose="020B0604020202020204" pitchFamily="34" charset="0"/>
                          <a:cs typeface="Arial" panose="020B0604020202020204" pitchFamily="34" charset="0"/>
                        </a:rPr>
                        <a:t>Not yet attended to</a:t>
                      </a:r>
                    </a:p>
                  </a:txBody>
                  <a:tcPr marL="4436" marR="4436" marT="44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0" i="0" u="none" strike="noStrike" dirty="0">
                          <a:solidFill>
                            <a:srgbClr val="000000"/>
                          </a:solidFill>
                          <a:effectLst/>
                          <a:latin typeface="Arial" panose="020B0604020202020204" pitchFamily="34" charset="0"/>
                          <a:cs typeface="Arial" panose="020B0604020202020204" pitchFamily="34" charset="0"/>
                        </a:rPr>
                        <a:t>CD: Masters </a:t>
                      </a:r>
                    </a:p>
                  </a:txBody>
                  <a:tcPr marL="4436" marR="4436" marT="44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30/09/2021</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436" marR="4436" marT="44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1811380"/>
                  </a:ext>
                </a:extLst>
              </a:tr>
              <a:tr h="1071314">
                <a:tc>
                  <a:txBody>
                    <a:bodyPr/>
                    <a:lstStyle/>
                    <a:p>
                      <a:pPr algn="l" fontAlgn="t"/>
                      <a:r>
                        <a:rPr lang="en-US" sz="1400" b="0" i="0" u="none" strike="noStrike" dirty="0">
                          <a:solidFill>
                            <a:srgbClr val="000000"/>
                          </a:solidFill>
                          <a:effectLst/>
                          <a:latin typeface="Arial" panose="020B0604020202020204" pitchFamily="34" charset="0"/>
                        </a:rPr>
                        <a:t>Unreliable, unstable and slow network system</a:t>
                      </a:r>
                    </a:p>
                  </a:txBody>
                  <a:tcPr marL="4436" marR="4436" marT="44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1. Any network issues will be addressed by way of logging calls as well as various meetings and discussions with ISM in this regard.</a:t>
                      </a:r>
                    </a:p>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2. Embark on the procurement of the new hardware. </a:t>
                      </a:r>
                    </a:p>
                  </a:txBody>
                  <a:tcPr marL="4436" marR="4436" marT="44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28600" indent="-228600" algn="l" fontAlgn="t">
                        <a:buAutoNum type="arabicPeriod"/>
                      </a:pPr>
                      <a:r>
                        <a:rPr lang="en-US" sz="1400" b="0" i="0" u="none" strike="noStrike" dirty="0">
                          <a:solidFill>
                            <a:srgbClr val="000000"/>
                          </a:solidFill>
                          <a:effectLst/>
                          <a:latin typeface="Arial" panose="020B0604020202020204" pitchFamily="34" charset="0"/>
                          <a:cs typeface="Arial" panose="020B0604020202020204" pitchFamily="34" charset="0"/>
                        </a:rPr>
                        <a:t>On going – ongoing discussions with ISM</a:t>
                      </a:r>
                    </a:p>
                    <a:p>
                      <a:pPr marL="228600" indent="-228600" algn="l" fontAlgn="t">
                        <a:buAutoNum type="arabicPeriod"/>
                      </a:pPr>
                      <a:r>
                        <a:rPr lang="en-US" sz="1400" b="0" i="0" u="none" strike="noStrike" dirty="0">
                          <a:solidFill>
                            <a:srgbClr val="000000"/>
                          </a:solidFill>
                          <a:effectLst/>
                          <a:latin typeface="Arial" panose="020B0604020202020204" pitchFamily="34" charset="0"/>
                          <a:cs typeface="Arial" panose="020B0604020202020204" pitchFamily="34" charset="0"/>
                        </a:rPr>
                        <a:t>Not yet achieved</a:t>
                      </a:r>
                    </a:p>
                  </a:txBody>
                  <a:tcPr marL="4436" marR="4436" marT="44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Arial" panose="020B0604020202020204" pitchFamily="34" charset="0"/>
                          <a:cs typeface="Arial" panose="020B0604020202020204" pitchFamily="34" charset="0"/>
                        </a:rPr>
                        <a:t>CD: Masters</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436" marR="4436" marT="44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Ongoing</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436" marR="4436" marT="44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3593126"/>
                  </a:ext>
                </a:extLst>
              </a:tr>
              <a:tr h="1018788">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Inadequate capacity within Masters Branch</a:t>
                      </a:r>
                    </a:p>
                  </a:txBody>
                  <a:tcPr marL="4436" marR="4436" marT="44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1. Filling of vacant post in order to reduce vacancy rate within Masters Office</a:t>
                      </a:r>
                    </a:p>
                  </a:txBody>
                  <a:tcPr marL="4436" marR="4436" marT="44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 1. In progress</a:t>
                      </a:r>
                    </a:p>
                  </a:txBody>
                  <a:tcPr marL="4436" marR="4436" marT="44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0" i="0" u="none" strike="noStrike" dirty="0">
                          <a:solidFill>
                            <a:srgbClr val="000000"/>
                          </a:solidFill>
                          <a:effectLst/>
                          <a:latin typeface="Arial" panose="020B0604020202020204" pitchFamily="34" charset="0"/>
                          <a:cs typeface="Arial" panose="020B0604020202020204" pitchFamily="34" charset="0"/>
                        </a:rPr>
                        <a:t>DDG: Masters </a:t>
                      </a:r>
                    </a:p>
                  </a:txBody>
                  <a:tcPr marL="4436" marR="4436" marT="44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30/12/2021</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4436" marR="4436" marT="44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BA0D9F0A-7BD2-466E-8AC2-B8C45525873D}"/>
              </a:ext>
            </a:extLst>
          </p:cNvPr>
          <p:cNvGraphicFramePr>
            <a:graphicFrameLocks noGrp="1"/>
          </p:cNvGraphicFramePr>
          <p:nvPr/>
        </p:nvGraphicFramePr>
        <p:xfrm>
          <a:off x="285750" y="1971675"/>
          <a:ext cx="8543925" cy="3378200"/>
        </p:xfrm>
        <a:graphic>
          <a:graphicData uri="http://schemas.openxmlformats.org/drawingml/2006/table">
            <a:tbl>
              <a:tblPr/>
              <a:tblGrid>
                <a:gridCol w="2112963">
                  <a:extLst>
                    <a:ext uri="{9D8B030D-6E8A-4147-A177-3AD203B41FA5}">
                      <a16:colId xmlns:a16="http://schemas.microsoft.com/office/drawing/2014/main" val="2175543197"/>
                    </a:ext>
                  </a:extLst>
                </a:gridCol>
                <a:gridCol w="2693987">
                  <a:extLst>
                    <a:ext uri="{9D8B030D-6E8A-4147-A177-3AD203B41FA5}">
                      <a16:colId xmlns:a16="http://schemas.microsoft.com/office/drawing/2014/main" val="3613010280"/>
                    </a:ext>
                  </a:extLst>
                </a:gridCol>
                <a:gridCol w="1814513">
                  <a:extLst>
                    <a:ext uri="{9D8B030D-6E8A-4147-A177-3AD203B41FA5}">
                      <a16:colId xmlns:a16="http://schemas.microsoft.com/office/drawing/2014/main" val="1581701653"/>
                    </a:ext>
                  </a:extLst>
                </a:gridCol>
                <a:gridCol w="1922462">
                  <a:extLst>
                    <a:ext uri="{9D8B030D-6E8A-4147-A177-3AD203B41FA5}">
                      <a16:colId xmlns:a16="http://schemas.microsoft.com/office/drawing/2014/main" val="3257001608"/>
                    </a:ext>
                  </a:extLst>
                </a:gridCol>
              </a:tblGrid>
              <a:tr h="693738">
                <a:tc>
                  <a:txBody>
                    <a:bodyPr/>
                    <a:lstStyle>
                      <a:lvl1pPr defTabSz="160338">
                        <a:defRPr>
                          <a:solidFill>
                            <a:schemeClr val="tx1"/>
                          </a:solidFill>
                          <a:latin typeface="Calibri" panose="020F0502020204030204" pitchFamily="34" charset="0"/>
                        </a:defRPr>
                      </a:lvl1pPr>
                      <a:lvl2pPr marL="742950" indent="-285750" defTabSz="160338">
                        <a:defRPr>
                          <a:solidFill>
                            <a:schemeClr val="tx1"/>
                          </a:solidFill>
                          <a:latin typeface="Calibri" panose="020F0502020204030204" pitchFamily="34" charset="0"/>
                        </a:defRPr>
                      </a:lvl2pPr>
                      <a:lvl3pPr marL="1143000" indent="-228600" defTabSz="160338">
                        <a:defRPr>
                          <a:solidFill>
                            <a:schemeClr val="tx1"/>
                          </a:solidFill>
                          <a:latin typeface="Calibri" panose="020F0502020204030204" pitchFamily="34" charset="0"/>
                        </a:defRPr>
                      </a:lvl3pPr>
                      <a:lvl4pPr marL="1600200" indent="-228600" defTabSz="160338">
                        <a:defRPr>
                          <a:solidFill>
                            <a:schemeClr val="tx1"/>
                          </a:solidFill>
                          <a:latin typeface="Calibri" panose="020F0502020204030204" pitchFamily="34" charset="0"/>
                        </a:defRPr>
                      </a:lvl4pPr>
                      <a:lvl5pPr marL="2057400" indent="-228600" defTabSz="160338">
                        <a:defRPr>
                          <a:solidFill>
                            <a:schemeClr val="tx1"/>
                          </a:solidFill>
                          <a:latin typeface="Calibri" panose="020F0502020204030204" pitchFamily="34" charset="0"/>
                        </a:defRPr>
                      </a:lvl5pPr>
                      <a:lvl6pPr marL="2514600" indent="-228600" defTabSz="160338" fontAlgn="base">
                        <a:spcBef>
                          <a:spcPct val="0"/>
                        </a:spcBef>
                        <a:spcAft>
                          <a:spcPct val="0"/>
                        </a:spcAft>
                        <a:defRPr>
                          <a:solidFill>
                            <a:schemeClr val="tx1"/>
                          </a:solidFill>
                          <a:latin typeface="Calibri" panose="020F0502020204030204" pitchFamily="34" charset="0"/>
                        </a:defRPr>
                      </a:lvl6pPr>
                      <a:lvl7pPr marL="2971800" indent="-228600" defTabSz="160338" fontAlgn="base">
                        <a:spcBef>
                          <a:spcPct val="0"/>
                        </a:spcBef>
                        <a:spcAft>
                          <a:spcPct val="0"/>
                        </a:spcAft>
                        <a:defRPr>
                          <a:solidFill>
                            <a:schemeClr val="tx1"/>
                          </a:solidFill>
                          <a:latin typeface="Calibri" panose="020F0502020204030204" pitchFamily="34" charset="0"/>
                        </a:defRPr>
                      </a:lvl7pPr>
                      <a:lvl8pPr marL="3429000" indent="-228600" defTabSz="160338" fontAlgn="base">
                        <a:spcBef>
                          <a:spcPct val="0"/>
                        </a:spcBef>
                        <a:spcAft>
                          <a:spcPct val="0"/>
                        </a:spcAft>
                        <a:defRPr>
                          <a:solidFill>
                            <a:schemeClr val="tx1"/>
                          </a:solidFill>
                          <a:latin typeface="Calibri" panose="020F0502020204030204" pitchFamily="34" charset="0"/>
                        </a:defRPr>
                      </a:lvl8pPr>
                      <a:lvl9pPr marL="3886200" indent="-228600" defTabSz="160338" fontAlgn="base">
                        <a:spcBef>
                          <a:spcPct val="0"/>
                        </a:spcBef>
                        <a:spcAft>
                          <a:spcPct val="0"/>
                        </a:spcAft>
                        <a:defRPr>
                          <a:solidFill>
                            <a:schemeClr val="tx1"/>
                          </a:solidFill>
                          <a:latin typeface="Calibri" panose="020F0502020204030204" pitchFamily="34" charset="0"/>
                        </a:defRPr>
                      </a:lvl9pPr>
                    </a:lstStyle>
                    <a:p>
                      <a:pPr marL="0" marR="0" lvl="0" indent="0" algn="ctr" defTabSz="160338" rtl="0" eaLnBrk="1" fontAlgn="base" latinLnBrk="0" hangingPunct="1">
                        <a:lnSpc>
                          <a:spcPct val="100000"/>
                        </a:lnSpc>
                        <a:spcBef>
                          <a:spcPts val="225"/>
                        </a:spcBef>
                        <a:spcAft>
                          <a:spcPct val="0"/>
                        </a:spcAft>
                        <a:buClrTx/>
                        <a:buSzTx/>
                        <a:buFontTx/>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TOP EMERGING RISKS</a:t>
                      </a:r>
                    </a:p>
                    <a:p>
                      <a:pPr marL="0" marR="0" lvl="0" indent="0" algn="ctr" defTabSz="160338" rtl="0" eaLnBrk="1" fontAlgn="t" latinLnBrk="0" hangingPunct="1">
                        <a:lnSpc>
                          <a:spcPct val="100000"/>
                        </a:lnSpc>
                        <a:spcBef>
                          <a:spcPct val="0"/>
                        </a:spcBef>
                        <a:spcAft>
                          <a:spcPts val="200"/>
                        </a:spcAft>
                        <a:buClr>
                          <a:srgbClr val="D99694"/>
                        </a:buClr>
                        <a:buSzPct val="150000"/>
                        <a:buFont typeface="Arial" panose="020B0604020202020204" pitchFamily="34" charset="0"/>
                        <a:buNone/>
                        <a:tabLst/>
                      </a:pPr>
                      <a:endParaRPr kumimoji="0" lang="en-US" altLang="en-US" sz="2200" b="1" i="0" u="none" strike="noStrike" cap="none" normalizeH="0" baseline="0">
                        <a:ln>
                          <a:noFill/>
                        </a:ln>
                        <a:solidFill>
                          <a:srgbClr val="4D4D4D"/>
                        </a:solidFill>
                        <a:effectLst/>
                        <a:latin typeface="Arial" panose="020B0604020202020204" pitchFamily="34" charset="0"/>
                        <a:cs typeface="Arial" panose="020B0604020202020204" pitchFamily="34" charset="0"/>
                      </a:endParaRPr>
                    </a:p>
                  </a:txBody>
                  <a:tcPr marL="32992" marR="329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lvl1pPr defTabSz="1068388">
                        <a:defRPr>
                          <a:solidFill>
                            <a:schemeClr val="tx1"/>
                          </a:solidFill>
                          <a:latin typeface="Calibri" panose="020F0502020204030204" pitchFamily="34" charset="0"/>
                        </a:defRPr>
                      </a:lvl1pPr>
                      <a:lvl2pPr marL="742950" indent="-285750" defTabSz="1068388">
                        <a:defRPr>
                          <a:solidFill>
                            <a:schemeClr val="tx1"/>
                          </a:solidFill>
                          <a:latin typeface="Calibri" panose="020F0502020204030204" pitchFamily="34" charset="0"/>
                        </a:defRPr>
                      </a:lvl2pPr>
                      <a:lvl3pPr marL="1143000" indent="-228600" defTabSz="1068388">
                        <a:defRPr>
                          <a:solidFill>
                            <a:schemeClr val="tx1"/>
                          </a:solidFill>
                          <a:latin typeface="Calibri" panose="020F0502020204030204" pitchFamily="34" charset="0"/>
                        </a:defRPr>
                      </a:lvl3pPr>
                      <a:lvl4pPr marL="1600200" indent="-228600" defTabSz="1068388">
                        <a:defRPr>
                          <a:solidFill>
                            <a:schemeClr val="tx1"/>
                          </a:solidFill>
                          <a:latin typeface="Calibri" panose="020F0502020204030204" pitchFamily="34" charset="0"/>
                        </a:defRPr>
                      </a:lvl4pPr>
                      <a:lvl5pPr marL="2057400" indent="-228600" defTabSz="1068388">
                        <a:defRPr>
                          <a:solidFill>
                            <a:schemeClr val="tx1"/>
                          </a:solidFill>
                          <a:latin typeface="Calibri" panose="020F0502020204030204" pitchFamily="34" charset="0"/>
                        </a:defRPr>
                      </a:lvl5pPr>
                      <a:lvl6pPr marL="2514600" indent="-228600" defTabSz="1068388" fontAlgn="base">
                        <a:spcBef>
                          <a:spcPct val="0"/>
                        </a:spcBef>
                        <a:spcAft>
                          <a:spcPct val="0"/>
                        </a:spcAft>
                        <a:defRPr>
                          <a:solidFill>
                            <a:schemeClr val="tx1"/>
                          </a:solidFill>
                          <a:latin typeface="Calibri" panose="020F0502020204030204" pitchFamily="34" charset="0"/>
                        </a:defRPr>
                      </a:lvl6pPr>
                      <a:lvl7pPr marL="2971800" indent="-228600" defTabSz="1068388" fontAlgn="base">
                        <a:spcBef>
                          <a:spcPct val="0"/>
                        </a:spcBef>
                        <a:spcAft>
                          <a:spcPct val="0"/>
                        </a:spcAft>
                        <a:defRPr>
                          <a:solidFill>
                            <a:schemeClr val="tx1"/>
                          </a:solidFill>
                          <a:latin typeface="Calibri" panose="020F0502020204030204" pitchFamily="34" charset="0"/>
                        </a:defRPr>
                      </a:lvl7pPr>
                      <a:lvl8pPr marL="3429000" indent="-228600" defTabSz="1068388" fontAlgn="base">
                        <a:spcBef>
                          <a:spcPct val="0"/>
                        </a:spcBef>
                        <a:spcAft>
                          <a:spcPct val="0"/>
                        </a:spcAft>
                        <a:defRPr>
                          <a:solidFill>
                            <a:schemeClr val="tx1"/>
                          </a:solidFill>
                          <a:latin typeface="Calibri" panose="020F0502020204030204" pitchFamily="34" charset="0"/>
                        </a:defRPr>
                      </a:lvl8pPr>
                      <a:lvl9pPr marL="3886200" indent="-228600" defTabSz="1068388" fontAlgn="base">
                        <a:spcBef>
                          <a:spcPct val="0"/>
                        </a:spcBef>
                        <a:spcAft>
                          <a:spcPct val="0"/>
                        </a:spcAft>
                        <a:defRPr>
                          <a:solidFill>
                            <a:schemeClr val="tx1"/>
                          </a:solidFill>
                          <a:latin typeface="Calibri" panose="020F0502020204030204" pitchFamily="34" charset="0"/>
                        </a:defRPr>
                      </a:lvl9pPr>
                    </a:lstStyle>
                    <a:p>
                      <a:pPr marL="0" marR="0" lvl="0" indent="0" algn="ctr" defTabSz="1068388"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OPPORTUNITIES</a:t>
                      </a:r>
                    </a:p>
                    <a:p>
                      <a:pPr marL="0" marR="0" lvl="0" indent="0" algn="ctr" defTabSz="1068388" rtl="0" eaLnBrk="1" fontAlgn="base" latinLnBrk="0" hangingPunct="1">
                        <a:lnSpc>
                          <a:spcPct val="100000"/>
                        </a:lnSpc>
                        <a:spcBef>
                          <a:spcPct val="0"/>
                        </a:spcBef>
                        <a:spcAft>
                          <a:spcPct val="0"/>
                        </a:spcAft>
                        <a:buClrTx/>
                        <a:buSzTx/>
                        <a:buFontTx/>
                        <a:buNone/>
                        <a:tabLst/>
                      </a:pPr>
                      <a:endPar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32992" marR="329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lvl1pPr defTabSz="1068388">
                        <a:defRPr>
                          <a:solidFill>
                            <a:schemeClr val="tx1"/>
                          </a:solidFill>
                          <a:latin typeface="Calibri" panose="020F0502020204030204" pitchFamily="34" charset="0"/>
                        </a:defRPr>
                      </a:lvl1pPr>
                      <a:lvl2pPr marL="742950" indent="-285750" defTabSz="1068388">
                        <a:defRPr>
                          <a:solidFill>
                            <a:schemeClr val="tx1"/>
                          </a:solidFill>
                          <a:latin typeface="Calibri" panose="020F0502020204030204" pitchFamily="34" charset="0"/>
                        </a:defRPr>
                      </a:lvl2pPr>
                      <a:lvl3pPr marL="1143000" indent="-228600" defTabSz="1068388">
                        <a:defRPr>
                          <a:solidFill>
                            <a:schemeClr val="tx1"/>
                          </a:solidFill>
                          <a:latin typeface="Calibri" panose="020F0502020204030204" pitchFamily="34" charset="0"/>
                        </a:defRPr>
                      </a:lvl3pPr>
                      <a:lvl4pPr marL="1600200" indent="-228600" defTabSz="1068388">
                        <a:defRPr>
                          <a:solidFill>
                            <a:schemeClr val="tx1"/>
                          </a:solidFill>
                          <a:latin typeface="Calibri" panose="020F0502020204030204" pitchFamily="34" charset="0"/>
                        </a:defRPr>
                      </a:lvl4pPr>
                      <a:lvl5pPr marL="2057400" indent="-228600" defTabSz="1068388">
                        <a:defRPr>
                          <a:solidFill>
                            <a:schemeClr val="tx1"/>
                          </a:solidFill>
                          <a:latin typeface="Calibri" panose="020F0502020204030204" pitchFamily="34" charset="0"/>
                        </a:defRPr>
                      </a:lvl5pPr>
                      <a:lvl6pPr marL="2514600" indent="-228600" defTabSz="1068388" fontAlgn="base">
                        <a:spcBef>
                          <a:spcPct val="0"/>
                        </a:spcBef>
                        <a:spcAft>
                          <a:spcPct val="0"/>
                        </a:spcAft>
                        <a:defRPr>
                          <a:solidFill>
                            <a:schemeClr val="tx1"/>
                          </a:solidFill>
                          <a:latin typeface="Calibri" panose="020F0502020204030204" pitchFamily="34" charset="0"/>
                        </a:defRPr>
                      </a:lvl6pPr>
                      <a:lvl7pPr marL="2971800" indent="-228600" defTabSz="1068388" fontAlgn="base">
                        <a:spcBef>
                          <a:spcPct val="0"/>
                        </a:spcBef>
                        <a:spcAft>
                          <a:spcPct val="0"/>
                        </a:spcAft>
                        <a:defRPr>
                          <a:solidFill>
                            <a:schemeClr val="tx1"/>
                          </a:solidFill>
                          <a:latin typeface="Calibri" panose="020F0502020204030204" pitchFamily="34" charset="0"/>
                        </a:defRPr>
                      </a:lvl7pPr>
                      <a:lvl8pPr marL="3429000" indent="-228600" defTabSz="1068388" fontAlgn="base">
                        <a:spcBef>
                          <a:spcPct val="0"/>
                        </a:spcBef>
                        <a:spcAft>
                          <a:spcPct val="0"/>
                        </a:spcAft>
                        <a:defRPr>
                          <a:solidFill>
                            <a:schemeClr val="tx1"/>
                          </a:solidFill>
                          <a:latin typeface="Calibri" panose="020F0502020204030204" pitchFamily="34" charset="0"/>
                        </a:defRPr>
                      </a:lvl8pPr>
                      <a:lvl9pPr marL="3886200" indent="-228600" defTabSz="1068388" fontAlgn="base">
                        <a:spcBef>
                          <a:spcPct val="0"/>
                        </a:spcBef>
                        <a:spcAft>
                          <a:spcPct val="0"/>
                        </a:spcAft>
                        <a:defRPr>
                          <a:solidFill>
                            <a:schemeClr val="tx1"/>
                          </a:solidFill>
                          <a:latin typeface="Calibri" panose="020F0502020204030204" pitchFamily="34" charset="0"/>
                        </a:defRPr>
                      </a:lvl9pPr>
                    </a:lstStyle>
                    <a:p>
                      <a:pPr marL="0" marR="0" lvl="0" indent="0" algn="ctr" defTabSz="1068388"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POTENTIAL IMPACTS</a:t>
                      </a:r>
                    </a:p>
                    <a:p>
                      <a:pPr marL="0" marR="0" lvl="0" indent="0" algn="ctr" defTabSz="1068388" rtl="0" eaLnBrk="1" fontAlgn="base" latinLnBrk="0" hangingPunct="1">
                        <a:lnSpc>
                          <a:spcPct val="100000"/>
                        </a:lnSpc>
                        <a:spcBef>
                          <a:spcPct val="0"/>
                        </a:spcBef>
                        <a:spcAft>
                          <a:spcPct val="0"/>
                        </a:spcAft>
                        <a:buClrTx/>
                        <a:buSzTx/>
                        <a:buFontTx/>
                        <a:buNone/>
                        <a:tabLst/>
                      </a:pPr>
                      <a:endPar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32992" marR="329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lvl1pPr defTabSz="1068388">
                        <a:defRPr>
                          <a:solidFill>
                            <a:schemeClr val="tx1"/>
                          </a:solidFill>
                          <a:latin typeface="Calibri" panose="020F0502020204030204" pitchFamily="34" charset="0"/>
                        </a:defRPr>
                      </a:lvl1pPr>
                      <a:lvl2pPr marL="742950" indent="-285750" defTabSz="1068388">
                        <a:defRPr>
                          <a:solidFill>
                            <a:schemeClr val="tx1"/>
                          </a:solidFill>
                          <a:latin typeface="Calibri" panose="020F0502020204030204" pitchFamily="34" charset="0"/>
                        </a:defRPr>
                      </a:lvl2pPr>
                      <a:lvl3pPr marL="1143000" indent="-228600" defTabSz="1068388">
                        <a:defRPr>
                          <a:solidFill>
                            <a:schemeClr val="tx1"/>
                          </a:solidFill>
                          <a:latin typeface="Calibri" panose="020F0502020204030204" pitchFamily="34" charset="0"/>
                        </a:defRPr>
                      </a:lvl3pPr>
                      <a:lvl4pPr marL="1600200" indent="-228600" defTabSz="1068388">
                        <a:defRPr>
                          <a:solidFill>
                            <a:schemeClr val="tx1"/>
                          </a:solidFill>
                          <a:latin typeface="Calibri" panose="020F0502020204030204" pitchFamily="34" charset="0"/>
                        </a:defRPr>
                      </a:lvl4pPr>
                      <a:lvl5pPr marL="2057400" indent="-228600" defTabSz="1068388">
                        <a:defRPr>
                          <a:solidFill>
                            <a:schemeClr val="tx1"/>
                          </a:solidFill>
                          <a:latin typeface="Calibri" panose="020F0502020204030204" pitchFamily="34" charset="0"/>
                        </a:defRPr>
                      </a:lvl5pPr>
                      <a:lvl6pPr marL="2514600" indent="-228600" defTabSz="1068388" fontAlgn="base">
                        <a:spcBef>
                          <a:spcPct val="0"/>
                        </a:spcBef>
                        <a:spcAft>
                          <a:spcPct val="0"/>
                        </a:spcAft>
                        <a:defRPr>
                          <a:solidFill>
                            <a:schemeClr val="tx1"/>
                          </a:solidFill>
                          <a:latin typeface="Calibri" panose="020F0502020204030204" pitchFamily="34" charset="0"/>
                        </a:defRPr>
                      </a:lvl6pPr>
                      <a:lvl7pPr marL="2971800" indent="-228600" defTabSz="1068388" fontAlgn="base">
                        <a:spcBef>
                          <a:spcPct val="0"/>
                        </a:spcBef>
                        <a:spcAft>
                          <a:spcPct val="0"/>
                        </a:spcAft>
                        <a:defRPr>
                          <a:solidFill>
                            <a:schemeClr val="tx1"/>
                          </a:solidFill>
                          <a:latin typeface="Calibri" panose="020F0502020204030204" pitchFamily="34" charset="0"/>
                        </a:defRPr>
                      </a:lvl7pPr>
                      <a:lvl8pPr marL="3429000" indent="-228600" defTabSz="1068388" fontAlgn="base">
                        <a:spcBef>
                          <a:spcPct val="0"/>
                        </a:spcBef>
                        <a:spcAft>
                          <a:spcPct val="0"/>
                        </a:spcAft>
                        <a:defRPr>
                          <a:solidFill>
                            <a:schemeClr val="tx1"/>
                          </a:solidFill>
                          <a:latin typeface="Calibri" panose="020F0502020204030204" pitchFamily="34" charset="0"/>
                        </a:defRPr>
                      </a:lvl8pPr>
                      <a:lvl9pPr marL="3886200" indent="-228600" defTabSz="1068388" fontAlgn="base">
                        <a:spcBef>
                          <a:spcPct val="0"/>
                        </a:spcBef>
                        <a:spcAft>
                          <a:spcPct val="0"/>
                        </a:spcAft>
                        <a:defRPr>
                          <a:solidFill>
                            <a:schemeClr val="tx1"/>
                          </a:solidFill>
                          <a:latin typeface="Calibri" panose="020F0502020204030204" pitchFamily="34" charset="0"/>
                        </a:defRPr>
                      </a:lvl9pPr>
                    </a:lstStyle>
                    <a:p>
                      <a:pPr marL="0" marR="0" lvl="0" indent="0" algn="ctr" defTabSz="1068388"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MITIGATION ACTIONS</a:t>
                      </a:r>
                    </a:p>
                    <a:p>
                      <a:pPr marL="0" marR="0" lvl="0" indent="0" algn="ctr" defTabSz="1068388" rtl="0" eaLnBrk="1" fontAlgn="base" latinLnBrk="0" hangingPunct="1">
                        <a:lnSpc>
                          <a:spcPct val="100000"/>
                        </a:lnSpc>
                        <a:spcBef>
                          <a:spcPct val="0"/>
                        </a:spcBef>
                        <a:spcAft>
                          <a:spcPct val="0"/>
                        </a:spcAft>
                        <a:buClrTx/>
                        <a:buSzTx/>
                        <a:buFontTx/>
                        <a:buNone/>
                        <a:tabLst/>
                      </a:pPr>
                      <a:endPar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32992" marR="329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773671289"/>
                  </a:ext>
                </a:extLst>
              </a:tr>
              <a:tr h="957263">
                <a:tc>
                  <a:txBody>
                    <a:bodyPr/>
                    <a:lstStyle>
                      <a:lvl1pPr marL="60325" defTabSz="685800">
                        <a:defRPr>
                          <a:solidFill>
                            <a:schemeClr val="tx1"/>
                          </a:solidFill>
                          <a:latin typeface="Calibri" panose="020F0502020204030204" pitchFamily="34" charset="0"/>
                        </a:defRPr>
                      </a:lvl1pPr>
                      <a:lvl2pPr marL="742950" indent="-285750" defTabSz="685800">
                        <a:defRPr>
                          <a:solidFill>
                            <a:schemeClr val="tx1"/>
                          </a:solidFill>
                          <a:latin typeface="Calibri" panose="020F0502020204030204" pitchFamily="34" charset="0"/>
                        </a:defRPr>
                      </a:lvl2pPr>
                      <a:lvl3pPr marL="1143000" indent="-228600" defTabSz="685800">
                        <a:defRPr>
                          <a:solidFill>
                            <a:schemeClr val="tx1"/>
                          </a:solidFill>
                          <a:latin typeface="Calibri" panose="020F0502020204030204" pitchFamily="34" charset="0"/>
                        </a:defRPr>
                      </a:lvl3pPr>
                      <a:lvl4pPr marL="1600200" indent="-228600" defTabSz="685800">
                        <a:defRPr>
                          <a:solidFill>
                            <a:schemeClr val="tx1"/>
                          </a:solidFill>
                          <a:latin typeface="Calibri" panose="020F0502020204030204" pitchFamily="34" charset="0"/>
                        </a:defRPr>
                      </a:lvl4pPr>
                      <a:lvl5pPr marL="2057400" indent="-228600" defTabSz="685800">
                        <a:defRPr>
                          <a:solidFill>
                            <a:schemeClr val="tx1"/>
                          </a:solidFill>
                          <a:latin typeface="Calibri" panose="020F0502020204030204" pitchFamily="34" charset="0"/>
                        </a:defRPr>
                      </a:lvl5pPr>
                      <a:lvl6pPr marL="2514600" indent="-228600" defTabSz="685800" fontAlgn="base">
                        <a:spcBef>
                          <a:spcPct val="0"/>
                        </a:spcBef>
                        <a:spcAft>
                          <a:spcPct val="0"/>
                        </a:spcAft>
                        <a:defRPr>
                          <a:solidFill>
                            <a:schemeClr val="tx1"/>
                          </a:solidFill>
                          <a:latin typeface="Calibri" panose="020F0502020204030204" pitchFamily="34" charset="0"/>
                        </a:defRPr>
                      </a:lvl6pPr>
                      <a:lvl7pPr marL="2971800" indent="-228600" defTabSz="685800" fontAlgn="base">
                        <a:spcBef>
                          <a:spcPct val="0"/>
                        </a:spcBef>
                        <a:spcAft>
                          <a:spcPct val="0"/>
                        </a:spcAft>
                        <a:defRPr>
                          <a:solidFill>
                            <a:schemeClr val="tx1"/>
                          </a:solidFill>
                          <a:latin typeface="Calibri" panose="020F0502020204030204" pitchFamily="34" charset="0"/>
                        </a:defRPr>
                      </a:lvl7pPr>
                      <a:lvl8pPr marL="3429000" indent="-228600" defTabSz="685800" fontAlgn="base">
                        <a:spcBef>
                          <a:spcPct val="0"/>
                        </a:spcBef>
                        <a:spcAft>
                          <a:spcPct val="0"/>
                        </a:spcAft>
                        <a:defRPr>
                          <a:solidFill>
                            <a:schemeClr val="tx1"/>
                          </a:solidFill>
                          <a:latin typeface="Calibri" panose="020F0502020204030204" pitchFamily="34" charset="0"/>
                        </a:defRPr>
                      </a:lvl8pPr>
                      <a:lvl9pPr marL="3886200" indent="-228600" defTabSz="685800" fontAlgn="base">
                        <a:spcBef>
                          <a:spcPct val="0"/>
                        </a:spcBef>
                        <a:spcAft>
                          <a:spcPct val="0"/>
                        </a:spcAft>
                        <a:defRPr>
                          <a:solidFill>
                            <a:schemeClr val="tx1"/>
                          </a:solidFill>
                          <a:latin typeface="Calibri" panose="020F0502020204030204" pitchFamily="34" charset="0"/>
                        </a:defRPr>
                      </a:lvl9pPr>
                    </a:lstStyle>
                    <a:p>
                      <a:pPr marL="60325" marR="0" lvl="0" indent="0" algn="l" defTabSz="685800" rtl="0" eaLnBrk="1" fontAlgn="t" latinLnBrk="0" hangingPunct="1">
                        <a:lnSpc>
                          <a:spcPct val="100000"/>
                        </a:lnSpc>
                        <a:spcBef>
                          <a:spcPct val="0"/>
                        </a:spcBef>
                        <a:spcAft>
                          <a:spcPts val="200"/>
                        </a:spcAft>
                        <a:buClr>
                          <a:srgbClr val="D99694"/>
                        </a:buClr>
                        <a:buSzPct val="150000"/>
                        <a:buFont typeface="Arial" panose="020B0604020202020204" pitchFamily="34" charset="0"/>
                        <a:buNone/>
                        <a:tabLst/>
                      </a:pPr>
                      <a:r>
                        <a:rPr kumimoji="0" lang="en-US" altLang="en-US" sz="2200" b="0" i="0" u="none" strike="noStrike" cap="none" normalizeH="0" baseline="0">
                          <a:ln>
                            <a:noFill/>
                          </a:ln>
                          <a:solidFill>
                            <a:srgbClr val="4D4D4D"/>
                          </a:solidFill>
                          <a:effectLst/>
                          <a:latin typeface="Arial" panose="020B0604020202020204" pitchFamily="34" charset="0"/>
                          <a:cs typeface="Arial" panose="020B0604020202020204" pitchFamily="34" charset="0"/>
                        </a:rPr>
                        <a:t>COVID-19 resurgence Impact  on Masters Services    </a:t>
                      </a:r>
                      <a:endParaRPr kumimoji="0" lang="en-ZA" altLang="en-US" sz="2200" b="0" i="0" u="none" strike="noStrike" cap="none" normalizeH="0" baseline="0">
                        <a:ln>
                          <a:noFill/>
                        </a:ln>
                        <a:solidFill>
                          <a:srgbClr val="4D4D4D"/>
                        </a:solidFill>
                        <a:effectLst/>
                        <a:latin typeface="Arial" panose="020B0604020202020204" pitchFamily="34" charset="0"/>
                        <a:cs typeface="Arial" panose="020B0604020202020204" pitchFamily="34" charset="0"/>
                      </a:endParaRPr>
                    </a:p>
                    <a:p>
                      <a:pPr marL="60325" marR="0" lvl="0" indent="0" algn="l" defTabSz="685800" rtl="0" eaLnBrk="1" fontAlgn="t" latinLnBrk="0" hangingPunct="1">
                        <a:lnSpc>
                          <a:spcPct val="100000"/>
                        </a:lnSpc>
                        <a:spcBef>
                          <a:spcPct val="0"/>
                        </a:spcBef>
                        <a:spcAft>
                          <a:spcPts val="200"/>
                        </a:spcAft>
                        <a:buClr>
                          <a:srgbClr val="D99694"/>
                        </a:buClr>
                        <a:buSzPct val="150000"/>
                        <a:buFont typeface="Arial" panose="020B0604020202020204" pitchFamily="34" charset="0"/>
                        <a:buAutoNum type="arabicPeriod"/>
                        <a:tabLst/>
                      </a:pPr>
                      <a:endParaRPr kumimoji="0" lang="en-ZA" altLang="en-US" sz="2200" b="0" i="0" u="none" strike="noStrike" cap="none" normalizeH="0" baseline="0">
                        <a:ln>
                          <a:noFill/>
                        </a:ln>
                        <a:solidFill>
                          <a:srgbClr val="4D4D4D"/>
                        </a:solidFill>
                        <a:effectLst/>
                        <a:latin typeface="Arial" panose="020B0604020202020204" pitchFamily="34" charset="0"/>
                        <a:cs typeface="Arial" panose="020B0604020202020204" pitchFamily="34" charset="0"/>
                      </a:endParaRPr>
                    </a:p>
                  </a:txBody>
                  <a:tcPr marL="32992" marR="3299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068388">
                        <a:defRPr>
                          <a:solidFill>
                            <a:schemeClr val="tx1"/>
                          </a:solidFill>
                          <a:latin typeface="Calibri" panose="020F0502020204030204" pitchFamily="34" charset="0"/>
                        </a:defRPr>
                      </a:lvl1pPr>
                      <a:lvl2pPr marL="742950" indent="-285750" defTabSz="1068388">
                        <a:defRPr>
                          <a:solidFill>
                            <a:schemeClr val="tx1"/>
                          </a:solidFill>
                          <a:latin typeface="Calibri" panose="020F0502020204030204" pitchFamily="34" charset="0"/>
                        </a:defRPr>
                      </a:lvl2pPr>
                      <a:lvl3pPr marL="1143000" indent="-228600" defTabSz="1068388">
                        <a:defRPr>
                          <a:solidFill>
                            <a:schemeClr val="tx1"/>
                          </a:solidFill>
                          <a:latin typeface="Calibri" panose="020F0502020204030204" pitchFamily="34" charset="0"/>
                        </a:defRPr>
                      </a:lvl3pPr>
                      <a:lvl4pPr marL="1600200" indent="-228600" defTabSz="1068388">
                        <a:defRPr>
                          <a:solidFill>
                            <a:schemeClr val="tx1"/>
                          </a:solidFill>
                          <a:latin typeface="Calibri" panose="020F0502020204030204" pitchFamily="34" charset="0"/>
                        </a:defRPr>
                      </a:lvl4pPr>
                      <a:lvl5pPr marL="2057400" indent="-228600" defTabSz="1068388">
                        <a:defRPr>
                          <a:solidFill>
                            <a:schemeClr val="tx1"/>
                          </a:solidFill>
                          <a:latin typeface="Calibri" panose="020F0502020204030204" pitchFamily="34" charset="0"/>
                        </a:defRPr>
                      </a:lvl5pPr>
                      <a:lvl6pPr marL="2514600" indent="-228600" defTabSz="1068388" fontAlgn="base">
                        <a:spcBef>
                          <a:spcPct val="0"/>
                        </a:spcBef>
                        <a:spcAft>
                          <a:spcPct val="0"/>
                        </a:spcAft>
                        <a:defRPr>
                          <a:solidFill>
                            <a:schemeClr val="tx1"/>
                          </a:solidFill>
                          <a:latin typeface="Calibri" panose="020F0502020204030204" pitchFamily="34" charset="0"/>
                        </a:defRPr>
                      </a:lvl6pPr>
                      <a:lvl7pPr marL="2971800" indent="-228600" defTabSz="1068388" fontAlgn="base">
                        <a:spcBef>
                          <a:spcPct val="0"/>
                        </a:spcBef>
                        <a:spcAft>
                          <a:spcPct val="0"/>
                        </a:spcAft>
                        <a:defRPr>
                          <a:solidFill>
                            <a:schemeClr val="tx1"/>
                          </a:solidFill>
                          <a:latin typeface="Calibri" panose="020F0502020204030204" pitchFamily="34" charset="0"/>
                        </a:defRPr>
                      </a:lvl7pPr>
                      <a:lvl8pPr marL="3429000" indent="-228600" defTabSz="1068388" fontAlgn="base">
                        <a:spcBef>
                          <a:spcPct val="0"/>
                        </a:spcBef>
                        <a:spcAft>
                          <a:spcPct val="0"/>
                        </a:spcAft>
                        <a:defRPr>
                          <a:solidFill>
                            <a:schemeClr val="tx1"/>
                          </a:solidFill>
                          <a:latin typeface="Calibri" panose="020F0502020204030204" pitchFamily="34" charset="0"/>
                        </a:defRPr>
                      </a:lvl8pPr>
                      <a:lvl9pPr marL="3886200" indent="-228600" defTabSz="1068388" fontAlgn="base">
                        <a:spcBef>
                          <a:spcPct val="0"/>
                        </a:spcBef>
                        <a:spcAft>
                          <a:spcPct val="0"/>
                        </a:spcAft>
                        <a:defRPr>
                          <a:solidFill>
                            <a:schemeClr val="tx1"/>
                          </a:solidFill>
                          <a:latin typeface="Calibri" panose="020F0502020204030204" pitchFamily="34" charset="0"/>
                        </a:defRPr>
                      </a:lvl9pPr>
                    </a:lstStyle>
                    <a:p>
                      <a:pPr marL="0" marR="0" lvl="0" indent="0" algn="l" defTabSz="1068388"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rPr>
                        <a:t>Introduction of online Masters Services (Modernization) </a:t>
                      </a:r>
                    </a:p>
                    <a:p>
                      <a:pPr marL="0" marR="0" lvl="0" indent="0" algn="l" defTabSz="1068388" rtl="0" eaLnBrk="1" fontAlgn="base" latinLnBrk="0" hangingPunct="1">
                        <a:lnSpc>
                          <a:spcPct val="100000"/>
                        </a:lnSpc>
                        <a:spcBef>
                          <a:spcPct val="0"/>
                        </a:spcBef>
                        <a:spcAft>
                          <a:spcPct val="0"/>
                        </a:spcAft>
                        <a:buClrTx/>
                        <a:buSzTx/>
                        <a:buFontTx/>
                        <a:buNone/>
                        <a:tabLst/>
                      </a:pPr>
                      <a:endParaRPr kumimoji="0" lang="en-US"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32992" marR="3299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068388">
                        <a:defRPr>
                          <a:solidFill>
                            <a:schemeClr val="tx1"/>
                          </a:solidFill>
                          <a:latin typeface="Calibri" panose="020F0502020204030204" pitchFamily="34" charset="0"/>
                        </a:defRPr>
                      </a:lvl1pPr>
                      <a:lvl2pPr marL="742950" indent="-285750" defTabSz="1068388">
                        <a:defRPr>
                          <a:solidFill>
                            <a:schemeClr val="tx1"/>
                          </a:solidFill>
                          <a:latin typeface="Calibri" panose="020F0502020204030204" pitchFamily="34" charset="0"/>
                        </a:defRPr>
                      </a:lvl2pPr>
                      <a:lvl3pPr marL="1143000" indent="-228600" defTabSz="1068388">
                        <a:defRPr>
                          <a:solidFill>
                            <a:schemeClr val="tx1"/>
                          </a:solidFill>
                          <a:latin typeface="Calibri" panose="020F0502020204030204" pitchFamily="34" charset="0"/>
                        </a:defRPr>
                      </a:lvl3pPr>
                      <a:lvl4pPr marL="1600200" indent="-228600" defTabSz="1068388">
                        <a:defRPr>
                          <a:solidFill>
                            <a:schemeClr val="tx1"/>
                          </a:solidFill>
                          <a:latin typeface="Calibri" panose="020F0502020204030204" pitchFamily="34" charset="0"/>
                        </a:defRPr>
                      </a:lvl4pPr>
                      <a:lvl5pPr marL="2057400" indent="-228600" defTabSz="1068388">
                        <a:defRPr>
                          <a:solidFill>
                            <a:schemeClr val="tx1"/>
                          </a:solidFill>
                          <a:latin typeface="Calibri" panose="020F0502020204030204" pitchFamily="34" charset="0"/>
                        </a:defRPr>
                      </a:lvl5pPr>
                      <a:lvl6pPr marL="2514600" indent="-228600" defTabSz="1068388" fontAlgn="base">
                        <a:spcBef>
                          <a:spcPct val="0"/>
                        </a:spcBef>
                        <a:spcAft>
                          <a:spcPct val="0"/>
                        </a:spcAft>
                        <a:defRPr>
                          <a:solidFill>
                            <a:schemeClr val="tx1"/>
                          </a:solidFill>
                          <a:latin typeface="Calibri" panose="020F0502020204030204" pitchFamily="34" charset="0"/>
                        </a:defRPr>
                      </a:lvl6pPr>
                      <a:lvl7pPr marL="2971800" indent="-228600" defTabSz="1068388" fontAlgn="base">
                        <a:spcBef>
                          <a:spcPct val="0"/>
                        </a:spcBef>
                        <a:spcAft>
                          <a:spcPct val="0"/>
                        </a:spcAft>
                        <a:defRPr>
                          <a:solidFill>
                            <a:schemeClr val="tx1"/>
                          </a:solidFill>
                          <a:latin typeface="Calibri" panose="020F0502020204030204" pitchFamily="34" charset="0"/>
                        </a:defRPr>
                      </a:lvl7pPr>
                      <a:lvl8pPr marL="3429000" indent="-228600" defTabSz="1068388" fontAlgn="base">
                        <a:spcBef>
                          <a:spcPct val="0"/>
                        </a:spcBef>
                        <a:spcAft>
                          <a:spcPct val="0"/>
                        </a:spcAft>
                        <a:defRPr>
                          <a:solidFill>
                            <a:schemeClr val="tx1"/>
                          </a:solidFill>
                          <a:latin typeface="Calibri" panose="020F0502020204030204" pitchFamily="34" charset="0"/>
                        </a:defRPr>
                      </a:lvl8pPr>
                      <a:lvl9pPr marL="3886200" indent="-228600" defTabSz="1068388" fontAlgn="base">
                        <a:spcBef>
                          <a:spcPct val="0"/>
                        </a:spcBef>
                        <a:spcAft>
                          <a:spcPct val="0"/>
                        </a:spcAft>
                        <a:defRPr>
                          <a:solidFill>
                            <a:schemeClr val="tx1"/>
                          </a:solidFill>
                          <a:latin typeface="Calibri" panose="020F0502020204030204" pitchFamily="34" charset="0"/>
                        </a:defRPr>
                      </a:lvl9pPr>
                    </a:lstStyle>
                    <a:p>
                      <a:pPr marL="0" marR="0" lvl="0" indent="0" algn="l" defTabSz="1068388"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rPr>
                        <a:t>Backlogs</a:t>
                      </a:r>
                    </a:p>
                  </a:txBody>
                  <a:tcPr marL="32992" marR="3299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068388">
                        <a:defRPr>
                          <a:solidFill>
                            <a:schemeClr val="tx1"/>
                          </a:solidFill>
                          <a:latin typeface="Calibri" panose="020F0502020204030204" pitchFamily="34" charset="0"/>
                        </a:defRPr>
                      </a:lvl1pPr>
                      <a:lvl2pPr marL="742950" indent="-285750" defTabSz="1068388">
                        <a:defRPr>
                          <a:solidFill>
                            <a:schemeClr val="tx1"/>
                          </a:solidFill>
                          <a:latin typeface="Calibri" panose="020F0502020204030204" pitchFamily="34" charset="0"/>
                        </a:defRPr>
                      </a:lvl2pPr>
                      <a:lvl3pPr marL="1143000" indent="-228600" defTabSz="1068388">
                        <a:defRPr>
                          <a:solidFill>
                            <a:schemeClr val="tx1"/>
                          </a:solidFill>
                          <a:latin typeface="Calibri" panose="020F0502020204030204" pitchFamily="34" charset="0"/>
                        </a:defRPr>
                      </a:lvl3pPr>
                      <a:lvl4pPr marL="1600200" indent="-228600" defTabSz="1068388">
                        <a:defRPr>
                          <a:solidFill>
                            <a:schemeClr val="tx1"/>
                          </a:solidFill>
                          <a:latin typeface="Calibri" panose="020F0502020204030204" pitchFamily="34" charset="0"/>
                        </a:defRPr>
                      </a:lvl4pPr>
                      <a:lvl5pPr marL="2057400" indent="-228600" defTabSz="1068388">
                        <a:defRPr>
                          <a:solidFill>
                            <a:schemeClr val="tx1"/>
                          </a:solidFill>
                          <a:latin typeface="Calibri" panose="020F0502020204030204" pitchFamily="34" charset="0"/>
                        </a:defRPr>
                      </a:lvl5pPr>
                      <a:lvl6pPr marL="2514600" indent="-228600" defTabSz="1068388" fontAlgn="base">
                        <a:spcBef>
                          <a:spcPct val="0"/>
                        </a:spcBef>
                        <a:spcAft>
                          <a:spcPct val="0"/>
                        </a:spcAft>
                        <a:defRPr>
                          <a:solidFill>
                            <a:schemeClr val="tx1"/>
                          </a:solidFill>
                          <a:latin typeface="Calibri" panose="020F0502020204030204" pitchFamily="34" charset="0"/>
                        </a:defRPr>
                      </a:lvl6pPr>
                      <a:lvl7pPr marL="2971800" indent="-228600" defTabSz="1068388" fontAlgn="base">
                        <a:spcBef>
                          <a:spcPct val="0"/>
                        </a:spcBef>
                        <a:spcAft>
                          <a:spcPct val="0"/>
                        </a:spcAft>
                        <a:defRPr>
                          <a:solidFill>
                            <a:schemeClr val="tx1"/>
                          </a:solidFill>
                          <a:latin typeface="Calibri" panose="020F0502020204030204" pitchFamily="34" charset="0"/>
                        </a:defRPr>
                      </a:lvl7pPr>
                      <a:lvl8pPr marL="3429000" indent="-228600" defTabSz="1068388" fontAlgn="base">
                        <a:spcBef>
                          <a:spcPct val="0"/>
                        </a:spcBef>
                        <a:spcAft>
                          <a:spcPct val="0"/>
                        </a:spcAft>
                        <a:defRPr>
                          <a:solidFill>
                            <a:schemeClr val="tx1"/>
                          </a:solidFill>
                          <a:latin typeface="Calibri" panose="020F0502020204030204" pitchFamily="34" charset="0"/>
                        </a:defRPr>
                      </a:lvl8pPr>
                      <a:lvl9pPr marL="3886200" indent="-228600" defTabSz="1068388" fontAlgn="base">
                        <a:spcBef>
                          <a:spcPct val="0"/>
                        </a:spcBef>
                        <a:spcAft>
                          <a:spcPct val="0"/>
                        </a:spcAft>
                        <a:defRPr>
                          <a:solidFill>
                            <a:schemeClr val="tx1"/>
                          </a:solidFill>
                          <a:latin typeface="Calibri" panose="020F0502020204030204" pitchFamily="34" charset="0"/>
                        </a:defRPr>
                      </a:lvl9pPr>
                    </a:lstStyle>
                    <a:p>
                      <a:pPr marL="0" marR="0" lvl="0" indent="0" algn="l" defTabSz="1068388"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rPr>
                        <a:t>Departmental Risk Adjusted Plan</a:t>
                      </a:r>
                    </a:p>
                  </a:txBody>
                  <a:tcPr marL="32992" marR="3299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20027986"/>
                  </a:ext>
                </a:extLst>
              </a:tr>
            </a:tbl>
          </a:graphicData>
        </a:graphic>
      </p:graphicFrame>
      <p:sp>
        <p:nvSpPr>
          <p:cNvPr id="9" name="Title 1">
            <a:extLst>
              <a:ext uri="{FF2B5EF4-FFF2-40B4-BE49-F238E27FC236}">
                <a16:creationId xmlns:a16="http://schemas.microsoft.com/office/drawing/2014/main" id="{AC463AA5-49AD-42F9-9A5A-492BBC638C12}"/>
              </a:ext>
            </a:extLst>
          </p:cNvPr>
          <p:cNvSpPr txBox="1">
            <a:spLocks/>
          </p:cNvSpPr>
          <p:nvPr/>
        </p:nvSpPr>
        <p:spPr>
          <a:xfrm>
            <a:off x="581025" y="857250"/>
            <a:ext cx="7350125" cy="685800"/>
          </a:xfrm>
          <a:prstGeom prst="rect">
            <a:avLst/>
          </a:prstGeom>
        </p:spPr>
        <p:txBody>
          <a:bodyPr lIns="0" tIns="19289" rIns="38576" bIns="19289" anchor="b"/>
          <a:lstStyle>
            <a:lvl1pPr algn="l" defTabSz="914400" rtl="0" eaLnBrk="1" latinLnBrk="0" hangingPunct="1">
              <a:lnSpc>
                <a:spcPct val="90000"/>
              </a:lnSpc>
              <a:spcBef>
                <a:spcPct val="0"/>
              </a:spcBef>
              <a:buNone/>
              <a:defRPr sz="3200" b="1" i="0" kern="1200" cap="none" baseline="0">
                <a:solidFill>
                  <a:schemeClr val="tx2"/>
                </a:solidFill>
                <a:latin typeface="+mj-lt"/>
                <a:ea typeface="+mj-ea"/>
                <a:cs typeface="Arial" panose="020B0604020202020204" pitchFamily="34" charset="0"/>
              </a:defRPr>
            </a:lvl1pPr>
          </a:lstStyle>
          <a:p>
            <a:pPr algn="ctr" defTabSz="385763" fontAlgn="auto">
              <a:spcAft>
                <a:spcPts val="0"/>
              </a:spcAft>
              <a:defRPr/>
            </a:pPr>
            <a:r>
              <a:rPr lang="en-US" sz="2400" dirty="0">
                <a:solidFill>
                  <a:prstClr val="black"/>
                </a:solidFill>
                <a:latin typeface="Arial" panose="020B0604020202020204" pitchFamily="34" charset="0"/>
              </a:rPr>
              <a:t>MASTERS OFFICE: EMERGING RISKS </a:t>
            </a:r>
            <a:endParaRPr lang="en-US" sz="2400" kern="0" dirty="0">
              <a:solidFill>
                <a:prstClr val="black"/>
              </a:solidFill>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300038" y="1258888"/>
            <a:ext cx="8259762" cy="5262562"/>
          </a:xfrm>
          <a:prstGeom prst="rect">
            <a:avLst/>
          </a:prstGeom>
          <a:noFill/>
        </p:spPr>
        <p:txBody>
          <a:bodyPr>
            <a:spAutoFit/>
          </a:bodyPr>
          <a:lstStyle/>
          <a:p>
            <a:pPr marL="285750" indent="-285750" eaLnBrk="1" fontAlgn="auto" hangingPunct="1">
              <a:spcBef>
                <a:spcPts val="0"/>
              </a:spcBef>
              <a:spcAft>
                <a:spcPts val="0"/>
              </a:spcAft>
              <a:buFont typeface="Arial" pitchFamily="34" charset="0"/>
              <a:buChar char="•"/>
              <a:defRPr/>
            </a:pPr>
            <a:r>
              <a:rPr lang="en-ZA" sz="2400" dirty="0">
                <a:solidFill>
                  <a:prstClr val="black"/>
                </a:solidFill>
                <a:latin typeface="Arial" panose="020B0604020202020204" pitchFamily="34" charset="0"/>
                <a:cs typeface="Arial" panose="020B0604020202020204" pitchFamily="34" charset="0"/>
              </a:rPr>
              <a:t>Supervision of Curators, Tutors and Administrators;</a:t>
            </a:r>
          </a:p>
          <a:p>
            <a:pPr marL="285750" indent="-285750" eaLnBrk="1" fontAlgn="auto" hangingPunct="1">
              <a:spcBef>
                <a:spcPts val="0"/>
              </a:spcBef>
              <a:spcAft>
                <a:spcPts val="0"/>
              </a:spcAft>
              <a:buFont typeface="Arial" pitchFamily="34" charset="0"/>
              <a:buChar char="•"/>
              <a:defRPr/>
            </a:pPr>
            <a:r>
              <a:rPr lang="en-ZA" sz="2400" dirty="0">
                <a:solidFill>
                  <a:prstClr val="black"/>
                </a:solidFill>
                <a:latin typeface="Arial" panose="020B0604020202020204" pitchFamily="34" charset="0"/>
                <a:cs typeface="Arial" panose="020B0604020202020204" pitchFamily="34" charset="0"/>
              </a:rPr>
              <a:t>Appointment of impartial and capable persons as executors, trustees, curators and liquidators;</a:t>
            </a:r>
          </a:p>
          <a:p>
            <a:pPr marL="285750" indent="-285750" eaLnBrk="1" fontAlgn="auto" hangingPunct="1">
              <a:spcBef>
                <a:spcPts val="0"/>
              </a:spcBef>
              <a:spcAft>
                <a:spcPts val="0"/>
              </a:spcAft>
              <a:buFont typeface="Arial" pitchFamily="34" charset="0"/>
              <a:buChar char="•"/>
              <a:defRPr/>
            </a:pPr>
            <a:r>
              <a:rPr lang="en-ZA" sz="2400" dirty="0">
                <a:solidFill>
                  <a:prstClr val="black"/>
                </a:solidFill>
                <a:latin typeface="Arial" panose="020B0604020202020204" pitchFamily="34" charset="0"/>
                <a:cs typeface="Arial" panose="020B0604020202020204" pitchFamily="34" charset="0"/>
              </a:rPr>
              <a:t>the safeguarding of all wills and documentary material received by the Master in respect of estates, insolvencies, liquidations, trusts, etc.; and</a:t>
            </a:r>
          </a:p>
          <a:p>
            <a:pPr marL="285750" indent="-285750" eaLnBrk="1" fontAlgn="auto" hangingPunct="1">
              <a:spcBef>
                <a:spcPts val="0"/>
              </a:spcBef>
              <a:spcAft>
                <a:spcPts val="0"/>
              </a:spcAft>
              <a:buFont typeface="Arial" pitchFamily="34" charset="0"/>
              <a:buChar char="•"/>
              <a:defRPr/>
            </a:pPr>
            <a:r>
              <a:rPr lang="en-ZA" sz="2400" dirty="0">
                <a:solidFill>
                  <a:prstClr val="black"/>
                </a:solidFill>
                <a:latin typeface="Arial" panose="020B0604020202020204" pitchFamily="34" charset="0"/>
                <a:cs typeface="Arial" panose="020B0604020202020204" pitchFamily="34" charset="0"/>
              </a:rPr>
              <a:t>the processing of enquiries by executors, attorneys, beneficiaries and other interested parties.</a:t>
            </a:r>
          </a:p>
          <a:p>
            <a:pPr eaLnBrk="1" fontAlgn="auto" hangingPunct="1">
              <a:spcBef>
                <a:spcPts val="0"/>
              </a:spcBef>
              <a:spcAft>
                <a:spcPts val="0"/>
              </a:spcAft>
              <a:defRPr/>
            </a:pPr>
            <a:r>
              <a:rPr lang="en-ZA" sz="2400" dirty="0">
                <a:solidFill>
                  <a:prstClr val="black"/>
                </a:solidFill>
                <a:latin typeface="Arial" panose="020B0604020202020204" pitchFamily="34" charset="0"/>
                <a:cs typeface="Arial" panose="020B0604020202020204" pitchFamily="34" charset="0"/>
              </a:rPr>
              <a:t> </a:t>
            </a:r>
          </a:p>
          <a:p>
            <a:pPr eaLnBrk="1" fontAlgn="auto" hangingPunct="1">
              <a:spcBef>
                <a:spcPts val="0"/>
              </a:spcBef>
              <a:spcAft>
                <a:spcPts val="0"/>
              </a:spcAft>
              <a:defRPr/>
            </a:pPr>
            <a:r>
              <a:rPr lang="en-ZA" sz="2400" dirty="0">
                <a:solidFill>
                  <a:prstClr val="black"/>
                </a:solidFill>
                <a:latin typeface="Arial" panose="020B0604020202020204" pitchFamily="34" charset="0"/>
                <a:cs typeface="Arial" panose="020B0604020202020204" pitchFamily="34" charset="0"/>
              </a:rPr>
              <a:t>It is clear from the above that the role of the Master of the High Court is regulatory, supervisory, advisory, administrative (in a clerical sense of the word) and administrative (</a:t>
            </a:r>
            <a:r>
              <a:rPr lang="en-US" sz="2400" dirty="0">
                <a:solidFill>
                  <a:prstClr val="black"/>
                </a:solidFill>
                <a:latin typeface="Arial" panose="020B0604020202020204" pitchFamily="34" charset="0"/>
                <a:cs typeface="Arial" panose="020B0604020202020204" pitchFamily="34" charset="0"/>
              </a:rPr>
              <a:t>within the definition of the Promotion of Administrative Justice Act [PAJA])</a:t>
            </a:r>
            <a:r>
              <a:rPr lang="en-ZA" sz="2400" dirty="0">
                <a:solidFill>
                  <a:prstClr val="black"/>
                </a:solidFill>
                <a:latin typeface="Arial" panose="020B0604020202020204" pitchFamily="34" charset="0"/>
                <a:cs typeface="Arial" panose="020B0604020202020204" pitchFamily="34" charset="0"/>
              </a:rPr>
              <a:t>.</a:t>
            </a:r>
          </a:p>
        </p:txBody>
      </p:sp>
      <p:sp>
        <p:nvSpPr>
          <p:cNvPr id="3" name="TextBox 2">
            <a:extLst>
              <a:ext uri="{FF2B5EF4-FFF2-40B4-BE49-F238E27FC236}">
                <a16:creationId xmlns:a16="http://schemas.microsoft.com/office/drawing/2014/main" id="{BB82CC36-31B5-6845-B4BF-AC56D99B1E23}"/>
              </a:ext>
            </a:extLst>
          </p:cNvPr>
          <p:cNvSpPr txBox="1"/>
          <p:nvPr/>
        </p:nvSpPr>
        <p:spPr>
          <a:xfrm>
            <a:off x="728663" y="658813"/>
            <a:ext cx="7402512" cy="461962"/>
          </a:xfrm>
          <a:prstGeom prst="rect">
            <a:avLst/>
          </a:prstGeom>
          <a:noFill/>
        </p:spPr>
        <p:txBody>
          <a:bodyPr>
            <a:spAutoFit/>
          </a:bodyPr>
          <a:lstStyle/>
          <a:p>
            <a:pPr algn="ctr" eaLnBrk="1" fontAlgn="auto" hangingPunct="1">
              <a:spcBef>
                <a:spcPts val="0"/>
              </a:spcBef>
              <a:spcAft>
                <a:spcPts val="0"/>
              </a:spcAft>
              <a:defRPr/>
            </a:pPr>
            <a:r>
              <a:rPr lang="en-ZA" sz="2400" b="1" dirty="0">
                <a:solidFill>
                  <a:prstClr val="black"/>
                </a:solidFill>
                <a:latin typeface="Arial" panose="020B0604020202020204" pitchFamily="34" charset="0"/>
                <a:ea typeface="+mj-ea"/>
                <a:cs typeface="Arial" panose="020B0604020202020204" pitchFamily="34" charset="0"/>
              </a:rPr>
              <a:t>MANDATE OF THE MASTER…….Continues</a:t>
            </a:r>
            <a:endParaRPr lang="en-US" sz="24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8663" y="1149350"/>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Box 3">
            <a:extLst>
              <a:ext uri="{FF2B5EF4-FFF2-40B4-BE49-F238E27FC236}">
                <a16:creationId xmlns:a16="http://schemas.microsoft.com/office/drawing/2014/main" id="{0DE73B0C-21E1-43C4-8E1C-818E4A9CD328}"/>
              </a:ext>
            </a:extLst>
          </p:cNvPr>
          <p:cNvSpPr txBox="1">
            <a:spLocks noChangeArrowheads="1"/>
          </p:cNvSpPr>
          <p:nvPr/>
        </p:nvSpPr>
        <p:spPr bwMode="auto">
          <a:xfrm>
            <a:off x="0" y="330835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a:latin typeface="Times New Roman" panose="02020603050405020304" pitchFamily="18" charset="0"/>
                <a:cs typeface="Times New Roman" panose="02020603050405020304" pitchFamily="18" charset="0"/>
              </a:rPr>
              <a:t>The Department of Justice and Constitutional Development</a:t>
            </a:r>
          </a:p>
          <a:p>
            <a:pPr algn="ctr" eaLnBrk="1" hangingPunct="1"/>
            <a:r>
              <a:rPr lang="en-US" altLang="en-US">
                <a:latin typeface="Times New Roman" panose="02020603050405020304" pitchFamily="18" charset="0"/>
                <a:cs typeface="Times New Roman" panose="02020603050405020304" pitchFamily="18" charset="0"/>
              </a:rPr>
              <a:t>www.justice.gov.za  Follow us on</a:t>
            </a:r>
          </a:p>
        </p:txBody>
      </p:sp>
      <p:pic>
        <p:nvPicPr>
          <p:cNvPr id="84995" name="Picture 7">
            <a:extLst>
              <a:ext uri="{FF2B5EF4-FFF2-40B4-BE49-F238E27FC236}">
                <a16:creationId xmlns:a16="http://schemas.microsoft.com/office/drawing/2014/main" id="{18384E5C-B6FE-4609-88E1-5C8A372830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67438" y="3703638"/>
            <a:ext cx="295275"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9">
            <a:extLst>
              <a:ext uri="{FF2B5EF4-FFF2-40B4-BE49-F238E27FC236}">
                <a16:creationId xmlns:a16="http://schemas.microsoft.com/office/drawing/2014/main" id="{0C6DBE40-C931-4DE2-91C6-227BE27928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8438" y="3668713"/>
            <a:ext cx="201612"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Rectangle 1">
            <a:extLst>
              <a:ext uri="{FF2B5EF4-FFF2-40B4-BE49-F238E27FC236}">
                <a16:creationId xmlns:a16="http://schemas.microsoft.com/office/drawing/2014/main" id="{B2A39BAB-27F3-47C6-82B3-EEEEC81ED4F0}"/>
              </a:ext>
            </a:extLst>
          </p:cNvPr>
          <p:cNvSpPr>
            <a:spLocks noChangeArrowheads="1"/>
          </p:cNvSpPr>
          <p:nvPr/>
        </p:nvSpPr>
        <p:spPr bwMode="auto">
          <a:xfrm>
            <a:off x="2668588" y="1992313"/>
            <a:ext cx="3381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lgn="ctr" eaLnBrk="1" hangingPunct="1"/>
            <a:r>
              <a:rPr lang="en-US" altLang="en-US" sz="3600" b="1">
                <a:latin typeface="Arial" panose="020B0604020202020204" pitchFamily="34" charset="0"/>
                <a:cs typeface="Arial" panose="020B0604020202020204" pitchFamily="34" charset="0"/>
              </a:rPr>
              <a:t>THANK YOU</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a:extLst>
              <a:ext uri="{FF2B5EF4-FFF2-40B4-BE49-F238E27FC236}">
                <a16:creationId xmlns:a16="http://schemas.microsoft.com/office/drawing/2014/main" id="{19FC236B-8277-40E1-B053-E286FB380F90}"/>
              </a:ext>
            </a:extLst>
          </p:cNvPr>
          <p:cNvSpPr txBox="1">
            <a:spLocks noChangeArrowheads="1"/>
          </p:cNvSpPr>
          <p:nvPr/>
        </p:nvSpPr>
        <p:spPr bwMode="auto">
          <a:xfrm>
            <a:off x="433388" y="1425575"/>
            <a:ext cx="8189912"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fontAlgn="b" hangingPunct="1">
              <a:buFont typeface="Calibri Light" panose="020F0302020204030204" pitchFamily="34" charset="0"/>
              <a:buAutoNum type="arabicParenR"/>
            </a:pPr>
            <a:r>
              <a:rPr lang="en-GB" altLang="en-US" sz="2400">
                <a:solidFill>
                  <a:srgbClr val="000000"/>
                </a:solidFill>
                <a:latin typeface="Arial" panose="020B0604020202020204" pitchFamily="34" charset="0"/>
                <a:cs typeface="Arial" panose="020B0604020202020204" pitchFamily="34" charset="0"/>
              </a:rPr>
              <a:t>Bloemfontein; </a:t>
            </a:r>
          </a:p>
          <a:p>
            <a:pPr eaLnBrk="1" fontAlgn="b" hangingPunct="1">
              <a:buFont typeface="Calibri Light" panose="020F0302020204030204" pitchFamily="34" charset="0"/>
              <a:buAutoNum type="arabicParenR"/>
            </a:pPr>
            <a:r>
              <a:rPr lang="en-GB" altLang="en-US" sz="2400">
                <a:solidFill>
                  <a:srgbClr val="000000"/>
                </a:solidFill>
                <a:latin typeface="Arial" panose="020B0604020202020204" pitchFamily="34" charset="0"/>
                <a:cs typeface="Arial" panose="020B0604020202020204" pitchFamily="34" charset="0"/>
              </a:rPr>
              <a:t>Cape Town; </a:t>
            </a:r>
            <a:endParaRPr lang="en-ZA" altLang="en-US" sz="2400">
              <a:solidFill>
                <a:srgbClr val="000000"/>
              </a:solidFill>
              <a:latin typeface="Arial" panose="020B0604020202020204" pitchFamily="34" charset="0"/>
              <a:cs typeface="Arial" panose="020B0604020202020204" pitchFamily="34" charset="0"/>
            </a:endParaRPr>
          </a:p>
          <a:p>
            <a:pPr eaLnBrk="1" fontAlgn="b" hangingPunct="1">
              <a:buFont typeface="Calibri Light" panose="020F0302020204030204" pitchFamily="34" charset="0"/>
              <a:buAutoNum type="arabicParenR"/>
            </a:pPr>
            <a:r>
              <a:rPr lang="en-GB" altLang="en-US" sz="2400">
                <a:solidFill>
                  <a:srgbClr val="000000"/>
                </a:solidFill>
                <a:latin typeface="Arial" panose="020B0604020202020204" pitchFamily="34" charset="0"/>
                <a:cs typeface="Arial" panose="020B0604020202020204" pitchFamily="34" charset="0"/>
              </a:rPr>
              <a:t>Grahamstown;</a:t>
            </a:r>
            <a:endParaRPr lang="en-ZA" altLang="en-US" sz="2400">
              <a:solidFill>
                <a:srgbClr val="000000"/>
              </a:solidFill>
              <a:latin typeface="Arial" panose="020B0604020202020204" pitchFamily="34" charset="0"/>
              <a:cs typeface="Arial" panose="020B0604020202020204" pitchFamily="34" charset="0"/>
            </a:endParaRPr>
          </a:p>
          <a:p>
            <a:pPr eaLnBrk="1" fontAlgn="b" hangingPunct="1">
              <a:buFont typeface="Calibri Light" panose="020F0302020204030204" pitchFamily="34" charset="0"/>
              <a:buAutoNum type="arabicParenR"/>
            </a:pPr>
            <a:r>
              <a:rPr lang="en-GB" altLang="en-US" sz="2400">
                <a:solidFill>
                  <a:srgbClr val="000000"/>
                </a:solidFill>
                <a:latin typeface="Arial" panose="020B0604020202020204" pitchFamily="34" charset="0"/>
                <a:cs typeface="Arial" panose="020B0604020202020204" pitchFamily="34" charset="0"/>
              </a:rPr>
              <a:t>Kimberley;</a:t>
            </a:r>
            <a:endParaRPr lang="en-ZA" altLang="en-US" sz="2400">
              <a:solidFill>
                <a:srgbClr val="000000"/>
              </a:solidFill>
              <a:latin typeface="Arial" panose="020B0604020202020204" pitchFamily="34" charset="0"/>
              <a:cs typeface="Arial" panose="020B0604020202020204" pitchFamily="34" charset="0"/>
            </a:endParaRPr>
          </a:p>
          <a:p>
            <a:pPr eaLnBrk="1" fontAlgn="b" hangingPunct="1">
              <a:buFont typeface="Calibri Light" panose="020F0302020204030204" pitchFamily="34" charset="0"/>
              <a:buAutoNum type="arabicParenR"/>
            </a:pPr>
            <a:r>
              <a:rPr lang="en-GB" altLang="en-US" sz="2400">
                <a:solidFill>
                  <a:srgbClr val="000000"/>
                </a:solidFill>
                <a:latin typeface="Arial" panose="020B0604020202020204" pitchFamily="34" charset="0"/>
                <a:cs typeface="Arial" panose="020B0604020202020204" pitchFamily="34" charset="0"/>
              </a:rPr>
              <a:t>Mmabatho/Mafikeng;</a:t>
            </a:r>
            <a:endParaRPr lang="en-ZA" altLang="en-US" sz="2400">
              <a:solidFill>
                <a:srgbClr val="000000"/>
              </a:solidFill>
              <a:latin typeface="Arial" panose="020B0604020202020204" pitchFamily="34" charset="0"/>
              <a:cs typeface="Arial" panose="020B0604020202020204" pitchFamily="34" charset="0"/>
            </a:endParaRPr>
          </a:p>
          <a:p>
            <a:pPr eaLnBrk="1" fontAlgn="b" hangingPunct="1">
              <a:buFont typeface="Calibri Light" panose="020F0302020204030204" pitchFamily="34" charset="0"/>
              <a:buAutoNum type="arabicParenR"/>
            </a:pPr>
            <a:r>
              <a:rPr lang="en-GB" altLang="en-US" sz="2400">
                <a:solidFill>
                  <a:srgbClr val="000000"/>
                </a:solidFill>
                <a:latin typeface="Arial" panose="020B0604020202020204" pitchFamily="34" charset="0"/>
                <a:cs typeface="Arial" panose="020B0604020202020204" pitchFamily="34" charset="0"/>
              </a:rPr>
              <a:t>Pietermaritzburg;</a:t>
            </a:r>
            <a:endParaRPr lang="en-ZA" altLang="en-US" sz="2400">
              <a:solidFill>
                <a:srgbClr val="000000"/>
              </a:solidFill>
              <a:latin typeface="Arial" panose="020B0604020202020204" pitchFamily="34" charset="0"/>
              <a:cs typeface="Arial" panose="020B0604020202020204" pitchFamily="34" charset="0"/>
            </a:endParaRPr>
          </a:p>
          <a:p>
            <a:pPr eaLnBrk="1" fontAlgn="b" hangingPunct="1">
              <a:buFont typeface="Calibri Light" panose="020F0302020204030204" pitchFamily="34" charset="0"/>
              <a:buAutoNum type="arabicParenR"/>
            </a:pPr>
            <a:r>
              <a:rPr lang="en-GB" altLang="en-US" sz="2400">
                <a:solidFill>
                  <a:srgbClr val="000000"/>
                </a:solidFill>
                <a:latin typeface="Arial" panose="020B0604020202020204" pitchFamily="34" charset="0"/>
                <a:cs typeface="Arial" panose="020B0604020202020204" pitchFamily="34" charset="0"/>
              </a:rPr>
              <a:t>Pretoria;</a:t>
            </a:r>
            <a:endParaRPr lang="en-ZA" altLang="en-US" sz="2400">
              <a:solidFill>
                <a:srgbClr val="000000"/>
              </a:solidFill>
              <a:latin typeface="Arial" panose="020B0604020202020204" pitchFamily="34" charset="0"/>
              <a:cs typeface="Arial" panose="020B0604020202020204" pitchFamily="34" charset="0"/>
            </a:endParaRPr>
          </a:p>
          <a:p>
            <a:pPr eaLnBrk="1" fontAlgn="b" hangingPunct="1">
              <a:buFont typeface="Calibri Light" panose="020F0302020204030204" pitchFamily="34" charset="0"/>
              <a:buAutoNum type="arabicParenR"/>
            </a:pPr>
            <a:r>
              <a:rPr lang="en-GB" altLang="en-US" sz="2400">
                <a:solidFill>
                  <a:srgbClr val="000000"/>
                </a:solidFill>
                <a:latin typeface="Arial" panose="020B0604020202020204" pitchFamily="34" charset="0"/>
                <a:cs typeface="Arial" panose="020B0604020202020204" pitchFamily="34" charset="0"/>
              </a:rPr>
              <a:t>Mthatha;</a:t>
            </a:r>
            <a:endParaRPr lang="en-ZA" altLang="en-US" sz="2400">
              <a:solidFill>
                <a:srgbClr val="000000"/>
              </a:solidFill>
              <a:latin typeface="Arial" panose="020B0604020202020204" pitchFamily="34" charset="0"/>
              <a:cs typeface="Arial" panose="020B0604020202020204" pitchFamily="34" charset="0"/>
            </a:endParaRPr>
          </a:p>
          <a:p>
            <a:pPr eaLnBrk="1" fontAlgn="b" hangingPunct="1">
              <a:buFont typeface="Calibri Light" panose="020F0302020204030204" pitchFamily="34" charset="0"/>
              <a:buAutoNum type="arabicParenR"/>
            </a:pPr>
            <a:r>
              <a:rPr lang="en-GB" altLang="en-US" sz="2400">
                <a:solidFill>
                  <a:srgbClr val="000000"/>
                </a:solidFill>
                <a:latin typeface="Arial" panose="020B0604020202020204" pitchFamily="34" charset="0"/>
                <a:cs typeface="Arial" panose="020B0604020202020204" pitchFamily="34" charset="0"/>
              </a:rPr>
              <a:t>Bisho;</a:t>
            </a:r>
            <a:endParaRPr lang="en-ZA" altLang="en-US" sz="2400">
              <a:solidFill>
                <a:srgbClr val="000000"/>
              </a:solidFill>
              <a:latin typeface="Arial" panose="020B0604020202020204" pitchFamily="34" charset="0"/>
              <a:cs typeface="Arial" panose="020B0604020202020204" pitchFamily="34" charset="0"/>
            </a:endParaRPr>
          </a:p>
          <a:p>
            <a:pPr eaLnBrk="1" fontAlgn="b" hangingPunct="1">
              <a:buFont typeface="Calibri Light" panose="020F0302020204030204" pitchFamily="34" charset="0"/>
              <a:buAutoNum type="arabicParenR"/>
            </a:pPr>
            <a:r>
              <a:rPr lang="en-GB" altLang="en-US" sz="2400">
                <a:solidFill>
                  <a:srgbClr val="000000"/>
                </a:solidFill>
                <a:latin typeface="Arial" panose="020B0604020202020204" pitchFamily="34" charset="0"/>
                <a:cs typeface="Arial" panose="020B0604020202020204" pitchFamily="34" charset="0"/>
              </a:rPr>
              <a:t>Thohoyandou;</a:t>
            </a:r>
            <a:endParaRPr lang="en-ZA" altLang="en-US" sz="2400">
              <a:solidFill>
                <a:srgbClr val="000000"/>
              </a:solidFill>
              <a:latin typeface="Arial" panose="020B0604020202020204" pitchFamily="34" charset="0"/>
              <a:cs typeface="Arial" panose="020B0604020202020204" pitchFamily="34" charset="0"/>
            </a:endParaRPr>
          </a:p>
          <a:p>
            <a:pPr eaLnBrk="1" fontAlgn="b" hangingPunct="1">
              <a:buFont typeface="Calibri Light" panose="020F0302020204030204" pitchFamily="34" charset="0"/>
              <a:buAutoNum type="arabicParenR"/>
            </a:pPr>
            <a:r>
              <a:rPr lang="en-GB" altLang="en-US" sz="2400">
                <a:solidFill>
                  <a:srgbClr val="000000"/>
                </a:solidFill>
                <a:latin typeface="Arial" panose="020B0604020202020204" pitchFamily="34" charset="0"/>
                <a:cs typeface="Arial" panose="020B0604020202020204" pitchFamily="34" charset="0"/>
              </a:rPr>
              <a:t>Johannesburg (only established February 2004); </a:t>
            </a:r>
            <a:endParaRPr lang="en-ZA" altLang="en-US" sz="2400">
              <a:solidFill>
                <a:srgbClr val="000000"/>
              </a:solidFill>
              <a:latin typeface="Arial" panose="020B0604020202020204" pitchFamily="34" charset="0"/>
              <a:cs typeface="Arial" panose="020B0604020202020204" pitchFamily="34" charset="0"/>
            </a:endParaRPr>
          </a:p>
          <a:p>
            <a:pPr eaLnBrk="1" fontAlgn="b" hangingPunct="1">
              <a:buFont typeface="Calibri Light" panose="020F0302020204030204" pitchFamily="34" charset="0"/>
              <a:buAutoNum type="arabicParenR"/>
            </a:pPr>
            <a:r>
              <a:rPr lang="en-GB" altLang="en-US" sz="2400">
                <a:solidFill>
                  <a:srgbClr val="000000"/>
                </a:solidFill>
                <a:latin typeface="Arial" panose="020B0604020202020204" pitchFamily="34" charset="0"/>
                <a:cs typeface="Arial" panose="020B0604020202020204" pitchFamily="34" charset="0"/>
              </a:rPr>
              <a:t>Polokwane (established in 2003); </a:t>
            </a:r>
            <a:endParaRPr lang="en-ZA" altLang="en-US" sz="2400">
              <a:solidFill>
                <a:srgbClr val="000000"/>
              </a:solidFill>
              <a:latin typeface="Arial" panose="020B0604020202020204" pitchFamily="34" charset="0"/>
              <a:cs typeface="Arial" panose="020B0604020202020204" pitchFamily="34" charset="0"/>
            </a:endParaRPr>
          </a:p>
          <a:p>
            <a:pPr eaLnBrk="1" fontAlgn="b" hangingPunct="1">
              <a:buFont typeface="Calibri Light" panose="020F0302020204030204" pitchFamily="34" charset="0"/>
              <a:buAutoNum type="arabicParenR"/>
            </a:pPr>
            <a:r>
              <a:rPr lang="en-GB" altLang="en-US" sz="2400">
                <a:solidFill>
                  <a:srgbClr val="000000"/>
                </a:solidFill>
                <a:latin typeface="Arial" panose="020B0604020202020204" pitchFamily="34" charset="0"/>
                <a:cs typeface="Arial" panose="020B0604020202020204" pitchFamily="34" charset="0"/>
              </a:rPr>
              <a:t>Durban (established in 2003);</a:t>
            </a:r>
            <a:endParaRPr lang="en-ZA" altLang="en-US" sz="2400">
              <a:solidFill>
                <a:srgbClr val="000000"/>
              </a:solidFill>
              <a:latin typeface="Arial" panose="020B0604020202020204" pitchFamily="34" charset="0"/>
              <a:cs typeface="Arial" panose="020B0604020202020204" pitchFamily="34" charset="0"/>
            </a:endParaRPr>
          </a:p>
        </p:txBody>
      </p:sp>
      <p:sp>
        <p:nvSpPr>
          <p:cNvPr id="29699" name="TextBox 2">
            <a:extLst>
              <a:ext uri="{FF2B5EF4-FFF2-40B4-BE49-F238E27FC236}">
                <a16:creationId xmlns:a16="http://schemas.microsoft.com/office/drawing/2014/main" id="{F7765A3B-EC4D-4AC2-81E2-CC476636A2A9}"/>
              </a:ext>
            </a:extLst>
          </p:cNvPr>
          <p:cNvSpPr txBox="1">
            <a:spLocks noChangeArrowheads="1"/>
          </p:cNvSpPr>
          <p:nvPr/>
        </p:nvSpPr>
        <p:spPr bwMode="auto">
          <a:xfrm>
            <a:off x="777875" y="714375"/>
            <a:ext cx="7400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2400" b="1">
                <a:solidFill>
                  <a:srgbClr val="000000"/>
                </a:solidFill>
                <a:latin typeface="Arial" panose="020B0604020202020204" pitchFamily="34" charset="0"/>
                <a:cs typeface="Arial" panose="020B0604020202020204" pitchFamily="34" charset="0"/>
              </a:rPr>
              <a:t>MASTERS' OFFICES LOCATIONS</a:t>
            </a:r>
            <a:endParaRPr lang="en-US" altLang="en-US" sz="240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8663" y="1312863"/>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a:extLst>
              <a:ext uri="{FF2B5EF4-FFF2-40B4-BE49-F238E27FC236}">
                <a16:creationId xmlns:a16="http://schemas.microsoft.com/office/drawing/2014/main" id="{68C554AE-6CE7-4409-BAB0-4838B3C1775E}"/>
              </a:ext>
            </a:extLst>
          </p:cNvPr>
          <p:cNvSpPr txBox="1">
            <a:spLocks noChangeArrowheads="1"/>
          </p:cNvSpPr>
          <p:nvPr/>
        </p:nvSpPr>
        <p:spPr bwMode="auto">
          <a:xfrm>
            <a:off x="433388" y="1606550"/>
            <a:ext cx="818991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fontAlgn="b" hangingPunct="1"/>
            <a:r>
              <a:rPr lang="en-GB" altLang="en-US" sz="2400">
                <a:solidFill>
                  <a:srgbClr val="000000"/>
                </a:solidFill>
                <a:latin typeface="Arial" panose="020B0604020202020204" pitchFamily="34" charset="0"/>
                <a:cs typeface="Arial" panose="020B0604020202020204" pitchFamily="34" charset="0"/>
              </a:rPr>
              <a:t>14) Port Elizabeth (established in 2003); and</a:t>
            </a:r>
            <a:endParaRPr lang="en-ZA" altLang="en-US" sz="2400">
              <a:solidFill>
                <a:srgbClr val="000000"/>
              </a:solidFill>
              <a:latin typeface="Arial" panose="020B0604020202020204" pitchFamily="34" charset="0"/>
              <a:cs typeface="Arial" panose="020B0604020202020204" pitchFamily="34" charset="0"/>
            </a:endParaRPr>
          </a:p>
          <a:p>
            <a:pPr eaLnBrk="1" fontAlgn="b" hangingPunct="1"/>
            <a:r>
              <a:rPr lang="en-GB" altLang="en-US" sz="2400">
                <a:solidFill>
                  <a:srgbClr val="000000"/>
                </a:solidFill>
                <a:latin typeface="Arial" panose="020B0604020202020204" pitchFamily="34" charset="0"/>
                <a:cs typeface="Arial" panose="020B0604020202020204" pitchFamily="34" charset="0"/>
              </a:rPr>
              <a:t>15) Nelspruit (established in 2012).</a:t>
            </a:r>
            <a:endParaRPr lang="en-ZA" altLang="en-US" sz="2400">
              <a:solidFill>
                <a:srgbClr val="000000"/>
              </a:solidFill>
              <a:latin typeface="Arial" panose="020B0604020202020204" pitchFamily="34" charset="0"/>
              <a:cs typeface="Arial" panose="020B0604020202020204" pitchFamily="34" charset="0"/>
            </a:endParaRPr>
          </a:p>
          <a:p>
            <a:pPr eaLnBrk="1" fontAlgn="b" hangingPunct="1">
              <a:lnSpc>
                <a:spcPct val="150000"/>
              </a:lnSpc>
            </a:pPr>
            <a:endParaRPr lang="en-ZA" altLang="en-US" sz="2400">
              <a:solidFill>
                <a:srgbClr val="000000"/>
              </a:solidFill>
              <a:latin typeface="Arial" panose="020B0604020202020204" pitchFamily="34" charset="0"/>
              <a:cs typeface="Arial" panose="020B0604020202020204" pitchFamily="34" charset="0"/>
            </a:endParaRPr>
          </a:p>
          <a:p>
            <a:pPr eaLnBrk="1" fontAlgn="b" hangingPunct="1"/>
            <a:r>
              <a:rPr lang="en-ZA" altLang="en-US" sz="2400" b="1">
                <a:solidFill>
                  <a:srgbClr val="000000"/>
                </a:solidFill>
                <a:latin typeface="Arial" panose="020B0604020202020204" pitchFamily="34" charset="0"/>
                <a:cs typeface="Arial" panose="020B0604020202020204" pitchFamily="34" charset="0"/>
              </a:rPr>
              <a:t>402 Magistrate’s Courts are also Service Points of the Master </a:t>
            </a:r>
            <a:r>
              <a:rPr lang="en-ZA" altLang="en-US" sz="2400">
                <a:solidFill>
                  <a:srgbClr val="000000"/>
                </a:solidFill>
                <a:latin typeface="Arial" panose="020B0604020202020204" pitchFamily="34" charset="0"/>
                <a:cs typeface="Arial" panose="020B0604020202020204" pitchFamily="34" charset="0"/>
              </a:rPr>
              <a:t>(with limited jurisdiction) and the Paperless Estate Administration System (PEAS) has also been rolled out to </a:t>
            </a:r>
            <a:r>
              <a:rPr lang="en-ZA" altLang="en-US" sz="2400" b="1">
                <a:solidFill>
                  <a:srgbClr val="000000"/>
                </a:solidFill>
                <a:latin typeface="Arial" panose="020B0604020202020204" pitchFamily="34" charset="0"/>
                <a:cs typeface="Arial" panose="020B0604020202020204" pitchFamily="34" charset="0"/>
              </a:rPr>
              <a:t>290 Service Points</a:t>
            </a:r>
            <a:r>
              <a:rPr lang="en-ZA" altLang="en-US" sz="2400">
                <a:solidFill>
                  <a:srgbClr val="000000"/>
                </a:solidFill>
                <a:latin typeface="Arial" panose="020B0604020202020204" pitchFamily="34" charset="0"/>
                <a:cs typeface="Arial" panose="020B0604020202020204" pitchFamily="34" charset="0"/>
              </a:rPr>
              <a:t>, linking them directly electronically with the relevant Master’s Office.</a:t>
            </a:r>
          </a:p>
          <a:p>
            <a:pPr eaLnBrk="1" hangingPunct="1"/>
            <a:endParaRPr lang="en-US" altLang="en-US" sz="2000">
              <a:latin typeface="Times New Roman" panose="02020603050405020304" pitchFamily="18" charset="0"/>
              <a:cs typeface="Times New Roman" panose="02020603050405020304" pitchFamily="18" charset="0"/>
            </a:endParaRPr>
          </a:p>
        </p:txBody>
      </p:sp>
      <p:sp>
        <p:nvSpPr>
          <p:cNvPr id="31747" name="TextBox 2">
            <a:extLst>
              <a:ext uri="{FF2B5EF4-FFF2-40B4-BE49-F238E27FC236}">
                <a16:creationId xmlns:a16="http://schemas.microsoft.com/office/drawing/2014/main" id="{BA10E973-A600-4ACE-9186-90DFF4476404}"/>
              </a:ext>
            </a:extLst>
          </p:cNvPr>
          <p:cNvSpPr txBox="1">
            <a:spLocks noChangeArrowheads="1"/>
          </p:cNvSpPr>
          <p:nvPr/>
        </p:nvSpPr>
        <p:spPr bwMode="auto">
          <a:xfrm>
            <a:off x="828675" y="820738"/>
            <a:ext cx="7400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2400" b="1">
                <a:solidFill>
                  <a:srgbClr val="000000"/>
                </a:solidFill>
                <a:latin typeface="Arial" panose="020B0604020202020204" pitchFamily="34" charset="0"/>
                <a:cs typeface="Arial" panose="020B0604020202020204" pitchFamily="34" charset="0"/>
              </a:rPr>
              <a:t>MASTERS' OFFICES LOCATIONS…… continues</a:t>
            </a:r>
            <a:endParaRPr lang="en-US" altLang="en-US" sz="240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8663" y="1411288"/>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728663" y="1724025"/>
            <a:ext cx="7981950" cy="4154488"/>
          </a:xfrm>
          <a:prstGeom prst="rect">
            <a:avLst/>
          </a:prstGeom>
          <a:noFill/>
        </p:spPr>
        <p:txBody>
          <a:bodyPr>
            <a:spAutoFit/>
          </a:bodyPr>
          <a:lstStyle/>
          <a:p>
            <a:pPr marL="514350" indent="-514350" eaLnBrk="1" fontAlgn="auto" hangingPunct="1">
              <a:spcBef>
                <a:spcPts val="0"/>
              </a:spcBef>
              <a:spcAft>
                <a:spcPts val="0"/>
              </a:spcAft>
              <a:buFont typeface="+mj-lt"/>
              <a:buAutoNum type="alphaLcParenR"/>
              <a:defRPr/>
            </a:pPr>
            <a:r>
              <a:rPr lang="en-ZA" sz="2400" dirty="0">
                <a:solidFill>
                  <a:prstClr val="black"/>
                </a:solidFill>
                <a:latin typeface="Arial" panose="020B0604020202020204" pitchFamily="34" charset="0"/>
                <a:cs typeface="Arial" panose="020B0604020202020204" pitchFamily="34" charset="0"/>
              </a:rPr>
              <a:t>Approved  structure – 1 285</a:t>
            </a:r>
          </a:p>
          <a:p>
            <a:pPr marL="514350" indent="-514350" eaLnBrk="1" fontAlgn="auto" hangingPunct="1">
              <a:spcBef>
                <a:spcPts val="0"/>
              </a:spcBef>
              <a:spcAft>
                <a:spcPts val="0"/>
              </a:spcAft>
              <a:buFont typeface="+mj-lt"/>
              <a:buAutoNum type="alphaLcParenR"/>
              <a:defRPr/>
            </a:pPr>
            <a:r>
              <a:rPr lang="en-ZA" sz="2400" dirty="0">
                <a:solidFill>
                  <a:prstClr val="black"/>
                </a:solidFill>
                <a:latin typeface="Arial" panose="020B0604020202020204" pitchFamily="34" charset="0"/>
                <a:cs typeface="Arial" panose="020B0604020202020204" pitchFamily="34" charset="0"/>
              </a:rPr>
              <a:t>Funded structure – 1 123</a:t>
            </a:r>
          </a:p>
          <a:p>
            <a:pPr marL="514350" indent="-514350" eaLnBrk="1" fontAlgn="auto" hangingPunct="1">
              <a:spcBef>
                <a:spcPts val="0"/>
              </a:spcBef>
              <a:spcAft>
                <a:spcPts val="0"/>
              </a:spcAft>
              <a:buFont typeface="+mj-lt"/>
              <a:buAutoNum type="alphaLcParenR"/>
              <a:defRPr/>
            </a:pPr>
            <a:r>
              <a:rPr lang="en-ZA" sz="2400" dirty="0">
                <a:solidFill>
                  <a:prstClr val="black"/>
                </a:solidFill>
                <a:latin typeface="Arial" panose="020B0604020202020204" pitchFamily="34" charset="0"/>
                <a:cs typeface="Arial" panose="020B0604020202020204" pitchFamily="34" charset="0"/>
              </a:rPr>
              <a:t>Suppressed posts – 162</a:t>
            </a:r>
          </a:p>
          <a:p>
            <a:pPr marL="514350" indent="-514350" eaLnBrk="1" fontAlgn="auto" hangingPunct="1">
              <a:spcBef>
                <a:spcPts val="0"/>
              </a:spcBef>
              <a:spcAft>
                <a:spcPts val="0"/>
              </a:spcAft>
              <a:buFont typeface="+mj-lt"/>
              <a:buAutoNum type="alphaLcParenR"/>
              <a:defRPr/>
            </a:pPr>
            <a:r>
              <a:rPr lang="en-ZA" sz="2400" dirty="0">
                <a:solidFill>
                  <a:prstClr val="black"/>
                </a:solidFill>
                <a:latin typeface="Arial" panose="020B0604020202020204" pitchFamily="34" charset="0"/>
                <a:cs typeface="Arial" panose="020B0604020202020204" pitchFamily="34" charset="0"/>
              </a:rPr>
              <a:t>Current warm bodies – 1 025 </a:t>
            </a:r>
          </a:p>
          <a:p>
            <a:pPr eaLnBrk="1" fontAlgn="auto" hangingPunct="1">
              <a:spcBef>
                <a:spcPts val="0"/>
              </a:spcBef>
              <a:spcAft>
                <a:spcPts val="0"/>
              </a:spcAft>
              <a:defRPr/>
            </a:pPr>
            <a:endParaRPr lang="en-ZA" sz="2400" dirty="0">
              <a:solidFill>
                <a:prstClr val="black"/>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ZA" sz="2400" dirty="0">
                <a:solidFill>
                  <a:prstClr val="black"/>
                </a:solidFill>
                <a:latin typeface="Arial" panose="020B0604020202020204" pitchFamily="34" charset="0"/>
                <a:cs typeface="Arial" panose="020B0604020202020204" pitchFamily="34" charset="0"/>
              </a:rPr>
              <a:t>Current vacancy rate 9% of funded position</a:t>
            </a:r>
          </a:p>
          <a:p>
            <a:pPr eaLnBrk="1" fontAlgn="auto" hangingPunct="1">
              <a:spcBef>
                <a:spcPts val="0"/>
              </a:spcBef>
              <a:spcAft>
                <a:spcPts val="0"/>
              </a:spcAft>
              <a:defRPr/>
            </a:pPr>
            <a:endParaRPr lang="en-ZA" sz="2400" dirty="0">
              <a:solidFill>
                <a:prstClr val="black"/>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ZA" sz="2400" dirty="0">
                <a:solidFill>
                  <a:prstClr val="black"/>
                </a:solidFill>
                <a:latin typeface="Arial" panose="020B0604020202020204" pitchFamily="34" charset="0"/>
                <a:cs typeface="Arial" panose="020B0604020202020204" pitchFamily="34" charset="0"/>
              </a:rPr>
              <a:t>The Office of the Chief Master is currently in recruitment process to fill 64 posts.</a:t>
            </a:r>
          </a:p>
          <a:p>
            <a:pPr lvl="1" eaLnBrk="1" fontAlgn="auto" hangingPunct="1">
              <a:spcBef>
                <a:spcPts val="0"/>
              </a:spcBef>
              <a:spcAft>
                <a:spcPts val="0"/>
              </a:spcAft>
              <a:defRPr/>
            </a:pPr>
            <a:endParaRPr lang="en-US" sz="2400" dirty="0">
              <a:latin typeface="Arial" panose="020B0604020202020204" pitchFamily="34" charset="0"/>
              <a:cs typeface="Arial" panose="020B0604020202020204" pitchFamily="34" charset="0"/>
            </a:endParaRPr>
          </a:p>
          <a:p>
            <a:pPr eaLnBrk="1" fontAlgn="auto" hangingPunct="1">
              <a:spcBef>
                <a:spcPts val="0"/>
              </a:spcBef>
              <a:spcAft>
                <a:spcPts val="0"/>
              </a:spcAft>
              <a:tabLst>
                <a:tab pos="3414713" algn="l"/>
                <a:tab pos="6570663" algn="l"/>
              </a:tabLst>
              <a:defRPr/>
            </a:pPr>
            <a:endParaRPr lang="en-US" sz="2400" dirty="0">
              <a:latin typeface="Arial" panose="020B0604020202020204" pitchFamily="34" charset="0"/>
              <a:cs typeface="Arial" panose="020B0604020202020204" pitchFamily="34" charset="0"/>
            </a:endParaRPr>
          </a:p>
        </p:txBody>
      </p:sp>
      <p:sp>
        <p:nvSpPr>
          <p:cNvPr id="33795" name="TextBox 2">
            <a:extLst>
              <a:ext uri="{FF2B5EF4-FFF2-40B4-BE49-F238E27FC236}">
                <a16:creationId xmlns:a16="http://schemas.microsoft.com/office/drawing/2014/main" id="{F447BA47-6F13-4CE5-9EF7-BF9791583D31}"/>
              </a:ext>
            </a:extLst>
          </p:cNvPr>
          <p:cNvSpPr txBox="1">
            <a:spLocks noChangeArrowheads="1"/>
          </p:cNvSpPr>
          <p:nvPr/>
        </p:nvSpPr>
        <p:spPr bwMode="auto">
          <a:xfrm>
            <a:off x="728663" y="963613"/>
            <a:ext cx="7402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ZA" altLang="en-US" sz="2400" b="1">
                <a:solidFill>
                  <a:srgbClr val="000000"/>
                </a:solidFill>
                <a:latin typeface="Arial" panose="020B0604020202020204" pitchFamily="34" charset="0"/>
                <a:cs typeface="Arial" panose="020B0604020202020204" pitchFamily="34" charset="0"/>
              </a:rPr>
              <a:t>STAFF COMPLIMENT</a:t>
            </a:r>
            <a:r>
              <a:rPr lang="en-ZA" altLang="en-US" sz="2400">
                <a:solidFill>
                  <a:srgbClr val="000000"/>
                </a:solidFill>
                <a:latin typeface="Arial" panose="020B0604020202020204" pitchFamily="34" charset="0"/>
                <a:cs typeface="Arial" panose="020B0604020202020204" pitchFamily="34" charset="0"/>
              </a:rPr>
              <a:t>:</a:t>
            </a: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8663" y="1519238"/>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
            <a:extLst>
              <a:ext uri="{FF2B5EF4-FFF2-40B4-BE49-F238E27FC236}">
                <a16:creationId xmlns:a16="http://schemas.microsoft.com/office/drawing/2014/main" id="{52FD106F-2756-487F-BA2D-B7BFA7627409}"/>
              </a:ext>
            </a:extLst>
          </p:cNvPr>
          <p:cNvSpPr txBox="1">
            <a:spLocks noChangeArrowheads="1"/>
          </p:cNvSpPr>
          <p:nvPr/>
        </p:nvSpPr>
        <p:spPr bwMode="auto">
          <a:xfrm>
            <a:off x="728663" y="1989138"/>
            <a:ext cx="7402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endParaRPr lang="en-US" altLang="en-US" sz="2000">
              <a:latin typeface="Times New Roman" panose="02020603050405020304" pitchFamily="18" charset="0"/>
              <a:cs typeface="Times New Roman" panose="02020603050405020304" pitchFamily="18" charset="0"/>
            </a:endParaRPr>
          </a:p>
          <a:p>
            <a:pPr eaLnBrk="1" hangingPunct="1"/>
            <a:endParaRPr lang="en-US" altLang="en-US" sz="2000">
              <a:latin typeface="Times New Roman" panose="02020603050405020304" pitchFamily="18" charset="0"/>
              <a:cs typeface="Times New Roman" panose="02020603050405020304" pitchFamily="18" charset="0"/>
            </a:endParaRPr>
          </a:p>
        </p:txBody>
      </p:sp>
      <p:sp>
        <p:nvSpPr>
          <p:cNvPr id="35843" name="TextBox 2">
            <a:extLst>
              <a:ext uri="{FF2B5EF4-FFF2-40B4-BE49-F238E27FC236}">
                <a16:creationId xmlns:a16="http://schemas.microsoft.com/office/drawing/2014/main" id="{DAF79ED9-894C-487E-B863-355DE80A82FB}"/>
              </a:ext>
            </a:extLst>
          </p:cNvPr>
          <p:cNvSpPr txBox="1">
            <a:spLocks noChangeArrowheads="1"/>
          </p:cNvSpPr>
          <p:nvPr/>
        </p:nvSpPr>
        <p:spPr bwMode="auto">
          <a:xfrm>
            <a:off x="828675" y="465138"/>
            <a:ext cx="7400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b="1">
                <a:latin typeface="Arial" panose="020B0604020202020204" pitchFamily="34" charset="0"/>
                <a:cs typeface="Arial" panose="020B0604020202020204" pitchFamily="34" charset="0"/>
              </a:rPr>
              <a:t>APPLICABLE LEGISLATION</a:t>
            </a:r>
            <a:endParaRPr lang="en-US" altLang="en-US" sz="240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828675" y="952500"/>
            <a:ext cx="7599363"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graphicFrame>
        <p:nvGraphicFramePr>
          <p:cNvPr id="6" name="Table 5">
            <a:extLst>
              <a:ext uri="{FF2B5EF4-FFF2-40B4-BE49-F238E27FC236}">
                <a16:creationId xmlns:a16="http://schemas.microsoft.com/office/drawing/2014/main" id="{9F2B17A0-9BA7-4E1F-A8EB-8D3511690F10}"/>
              </a:ext>
            </a:extLst>
          </p:cNvPr>
          <p:cNvGraphicFramePr>
            <a:graphicFrameLocks noGrp="1"/>
          </p:cNvGraphicFramePr>
          <p:nvPr/>
        </p:nvGraphicFramePr>
        <p:xfrm>
          <a:off x="203200" y="1084263"/>
          <a:ext cx="8848725" cy="5192712"/>
        </p:xfrm>
        <a:graphic>
          <a:graphicData uri="http://schemas.openxmlformats.org/drawingml/2006/table">
            <a:tbl>
              <a:tblPr firstRow="1" bandRow="1"/>
              <a:tblGrid>
                <a:gridCol w="1596757">
                  <a:extLst>
                    <a:ext uri="{9D8B030D-6E8A-4147-A177-3AD203B41FA5}">
                      <a16:colId xmlns:a16="http://schemas.microsoft.com/office/drawing/2014/main" val="20000"/>
                    </a:ext>
                  </a:extLst>
                </a:gridCol>
                <a:gridCol w="2290783">
                  <a:extLst>
                    <a:ext uri="{9D8B030D-6E8A-4147-A177-3AD203B41FA5}">
                      <a16:colId xmlns:a16="http://schemas.microsoft.com/office/drawing/2014/main" val="20001"/>
                    </a:ext>
                  </a:extLst>
                </a:gridCol>
                <a:gridCol w="2259249">
                  <a:extLst>
                    <a:ext uri="{9D8B030D-6E8A-4147-A177-3AD203B41FA5}">
                      <a16:colId xmlns:a16="http://schemas.microsoft.com/office/drawing/2014/main" val="20002"/>
                    </a:ext>
                  </a:extLst>
                </a:gridCol>
                <a:gridCol w="2701936">
                  <a:extLst>
                    <a:ext uri="{9D8B030D-6E8A-4147-A177-3AD203B41FA5}">
                      <a16:colId xmlns:a16="http://schemas.microsoft.com/office/drawing/2014/main" val="20003"/>
                    </a:ext>
                  </a:extLst>
                </a:gridCol>
              </a:tblGrid>
              <a:tr h="60437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a:latin typeface="Arial" panose="020B0604020202020204" pitchFamily="34" charset="0"/>
                          <a:cs typeface="Arial" panose="020B0604020202020204" pitchFamily="34" charset="0"/>
                        </a:rPr>
                        <a:t>SECTIONS</a:t>
                      </a:r>
                    </a:p>
                  </a:txBody>
                  <a:tcPr marL="91413" marR="91413" marT="45728" marB="45728">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592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a:latin typeface="Arial" panose="020B0604020202020204" pitchFamily="34" charset="0"/>
                          <a:cs typeface="Arial" panose="020B0604020202020204" pitchFamily="34" charset="0"/>
                        </a:rPr>
                        <a:t>Purpose</a:t>
                      </a:r>
                    </a:p>
                  </a:txBody>
                  <a:tcPr marL="91413" marR="91413" marT="45728" marB="45728">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592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a:latin typeface="Arial" panose="020B0604020202020204" pitchFamily="34" charset="0"/>
                          <a:cs typeface="Arial" panose="020B0604020202020204" pitchFamily="34" charset="0"/>
                        </a:rPr>
                        <a:t>Operations/Mandates</a:t>
                      </a:r>
                    </a:p>
                  </a:txBody>
                  <a:tcPr marL="91413" marR="91413" marT="45728" marB="45728">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592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a:latin typeface="Arial" panose="020B0604020202020204" pitchFamily="34" charset="0"/>
                          <a:cs typeface="Arial" panose="020B0604020202020204" pitchFamily="34" charset="0"/>
                        </a:rPr>
                        <a:t>Legislative prescripts/Policies</a:t>
                      </a:r>
                      <a:r>
                        <a:rPr lang="en-ZA" sz="1600" baseline="0" dirty="0">
                          <a:latin typeface="Arial" panose="020B0604020202020204" pitchFamily="34" charset="0"/>
                          <a:cs typeface="Arial" panose="020B0604020202020204" pitchFamily="34" charset="0"/>
                        </a:rPr>
                        <a:t> etc.</a:t>
                      </a:r>
                      <a:endParaRPr lang="en-ZA" sz="1600" dirty="0">
                        <a:latin typeface="Arial" panose="020B0604020202020204" pitchFamily="34" charset="0"/>
                        <a:cs typeface="Arial" panose="020B0604020202020204" pitchFamily="34" charset="0"/>
                      </a:endParaRPr>
                    </a:p>
                  </a:txBody>
                  <a:tcPr marL="91413" marR="91413" marT="45728" marB="45728">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59200"/>
                    </a:solidFill>
                  </a:tcPr>
                </a:tc>
                <a:extLst>
                  <a:ext uri="{0D108BD9-81ED-4DB2-BD59-A6C34878D82A}">
                    <a16:rowId xmlns:a16="http://schemas.microsoft.com/office/drawing/2014/main" val="10000"/>
                  </a:ext>
                </a:extLst>
              </a:tr>
              <a:tr h="16549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ZA" sz="1400" dirty="0">
                          <a:latin typeface="Arial" panose="020B0604020202020204" pitchFamily="34" charset="0"/>
                          <a:cs typeface="Arial" panose="020B0604020202020204" pitchFamily="34" charset="0"/>
                        </a:rPr>
                        <a:t>Deceased Estates</a:t>
                      </a:r>
                    </a:p>
                  </a:txBody>
                  <a:tcPr marL="91413" marR="91413" marT="45728" marB="45728">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a:effectLst/>
                          <a:latin typeface="Arial" panose="020B0604020202020204" pitchFamily="34" charset="0"/>
                          <a:ea typeface="Calibri"/>
                          <a:cs typeface="Arial" panose="020B0604020202020204" pitchFamily="34" charset="0"/>
                        </a:rPr>
                        <a:t>Regulation and supervision of the administration of Deceased Estates</a:t>
                      </a:r>
                      <a:endParaRPr lang="en-ZA" sz="1400" dirty="0">
                        <a:latin typeface="Arial" panose="020B0604020202020204" pitchFamily="34" charset="0"/>
                        <a:cs typeface="Arial" panose="020B0604020202020204" pitchFamily="34" charset="0"/>
                      </a:endParaRPr>
                    </a:p>
                    <a:p>
                      <a:endParaRPr lang="en-ZA" sz="1400" dirty="0">
                        <a:latin typeface="Arial" panose="020B0604020202020204" pitchFamily="34" charset="0"/>
                        <a:cs typeface="Arial" panose="020B0604020202020204" pitchFamily="34" charset="0"/>
                      </a:endParaRPr>
                    </a:p>
                  </a:txBody>
                  <a:tcPr marL="91413" marR="91413" marT="45728" marB="45728">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ZA" sz="1400" kern="1200" dirty="0">
                          <a:solidFill>
                            <a:schemeClr val="dk1"/>
                          </a:solidFill>
                          <a:effectLst/>
                          <a:latin typeface="Arial" panose="020B0604020202020204" pitchFamily="34" charset="0"/>
                          <a:ea typeface="Calibri"/>
                          <a:cs typeface="Arial" panose="020B0604020202020204" pitchFamily="34" charset="0"/>
                        </a:rPr>
                        <a:t>Perform duties as prescribed in the relevant governing Acts</a:t>
                      </a:r>
                    </a:p>
                  </a:txBody>
                  <a:tcPr marL="91413" marR="91413" marT="45728" marB="45728">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spcAft>
                          <a:spcPts val="0"/>
                        </a:spcAft>
                        <a:buFont typeface="Arial" charset="0"/>
                        <a:buChar char="•"/>
                      </a:pPr>
                      <a:r>
                        <a:rPr lang="en-ZA" sz="1400" dirty="0">
                          <a:effectLst/>
                          <a:latin typeface="Arial" panose="020B0604020202020204" pitchFamily="34" charset="0"/>
                          <a:ea typeface="Calibri"/>
                          <a:cs typeface="Arial" panose="020B0604020202020204" pitchFamily="34" charset="0"/>
                        </a:rPr>
                        <a:t>Administration of Estates Act 66 of 1965</a:t>
                      </a:r>
                    </a:p>
                    <a:p>
                      <a:pPr marL="285750" indent="-285750">
                        <a:spcAft>
                          <a:spcPts val="0"/>
                        </a:spcAft>
                        <a:buFont typeface="Arial" charset="0"/>
                        <a:buChar char="•"/>
                      </a:pPr>
                      <a:r>
                        <a:rPr lang="en-ZA" sz="1400" dirty="0">
                          <a:effectLst/>
                          <a:latin typeface="Arial" panose="020B0604020202020204" pitchFamily="34" charset="0"/>
                          <a:ea typeface="Calibri"/>
                          <a:cs typeface="Arial" panose="020B0604020202020204" pitchFamily="34" charset="0"/>
                        </a:rPr>
                        <a:t>Intestate Succession Act 81 of 1987</a:t>
                      </a:r>
                    </a:p>
                    <a:p>
                      <a:pPr marL="285750" indent="-285750">
                        <a:buFont typeface="Arial" charset="0"/>
                        <a:buChar char="•"/>
                      </a:pPr>
                      <a:r>
                        <a:rPr lang="en-ZA" sz="1400" dirty="0">
                          <a:effectLst/>
                          <a:latin typeface="Arial" panose="020B0604020202020204" pitchFamily="34" charset="0"/>
                          <a:ea typeface="Calibri"/>
                          <a:cs typeface="Arial" panose="020B0604020202020204" pitchFamily="34" charset="0"/>
                        </a:rPr>
                        <a:t>Wills Act 7 of 1953</a:t>
                      </a:r>
                    </a:p>
                    <a:p>
                      <a:pPr marL="285750" indent="-285750">
                        <a:buFont typeface="Arial" charset="0"/>
                        <a:buChar char="•"/>
                      </a:pPr>
                      <a:r>
                        <a:rPr lang="en-ZA" sz="1400" dirty="0">
                          <a:effectLst/>
                          <a:latin typeface="Arial" panose="020B0604020202020204" pitchFamily="34" charset="0"/>
                          <a:cs typeface="Arial" panose="020B0604020202020204" pitchFamily="34" charset="0"/>
                        </a:rPr>
                        <a:t>Recognition of Customary Marriages Act</a:t>
                      </a:r>
                      <a:endParaRPr lang="en-ZA" sz="1400" dirty="0">
                        <a:latin typeface="Arial" panose="020B0604020202020204" pitchFamily="34" charset="0"/>
                        <a:cs typeface="Arial" panose="020B0604020202020204" pitchFamily="34" charset="0"/>
                      </a:endParaRPr>
                    </a:p>
                  </a:txBody>
                  <a:tcPr marL="91413" marR="91413" marT="45728" marB="45728">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16867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ZA" sz="1400" dirty="0">
                          <a:latin typeface="Arial" panose="020B0604020202020204" pitchFamily="34" charset="0"/>
                          <a:cs typeface="Arial" panose="020B0604020202020204" pitchFamily="34" charset="0"/>
                        </a:rPr>
                        <a:t>Insolvencies and Liquidations</a:t>
                      </a:r>
                    </a:p>
                  </a:txBody>
                  <a:tcPr marL="91413" marR="91413" marT="45728" marB="45728">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ZA" sz="1400" dirty="0">
                          <a:effectLst/>
                          <a:latin typeface="Arial" panose="020B0604020202020204" pitchFamily="34" charset="0"/>
                          <a:ea typeface="Calibri"/>
                          <a:cs typeface="Arial" panose="020B0604020202020204" pitchFamily="34" charset="0"/>
                        </a:rPr>
                        <a:t>Regulation and supervision of insolvent estates and the liquidation of companies and close corporations </a:t>
                      </a:r>
                      <a:endParaRPr lang="en-ZA" sz="1400" dirty="0">
                        <a:latin typeface="Arial" panose="020B0604020202020204" pitchFamily="34" charset="0"/>
                        <a:cs typeface="Arial" panose="020B0604020202020204" pitchFamily="34" charset="0"/>
                      </a:endParaRPr>
                    </a:p>
                  </a:txBody>
                  <a:tcPr marL="91413" marR="91413" marT="45728" marB="45728">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Arial" panose="020B0604020202020204" pitchFamily="34" charset="0"/>
                          <a:ea typeface="Calibri"/>
                          <a:cs typeface="Arial" panose="020B0604020202020204" pitchFamily="34" charset="0"/>
                        </a:rPr>
                        <a:t>Perform duties as prescribed in the relevant governing Acts</a:t>
                      </a:r>
                    </a:p>
                    <a:p>
                      <a:endParaRPr lang="en-ZA" sz="1400" kern="1200" dirty="0">
                        <a:solidFill>
                          <a:schemeClr val="dk1"/>
                        </a:solidFill>
                        <a:effectLst/>
                        <a:latin typeface="Arial" panose="020B0604020202020204" pitchFamily="34" charset="0"/>
                        <a:ea typeface="Calibri"/>
                        <a:cs typeface="Arial" panose="020B0604020202020204" pitchFamily="34" charset="0"/>
                      </a:endParaRPr>
                    </a:p>
                  </a:txBody>
                  <a:tcPr marL="91413" marR="91413" marT="45728" marB="45728">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Aft>
                          <a:spcPts val="0"/>
                        </a:spcAft>
                      </a:pPr>
                      <a:r>
                        <a:rPr lang="en-ZA" sz="1400" dirty="0">
                          <a:effectLst/>
                          <a:latin typeface="Arial" panose="020B0604020202020204" pitchFamily="34" charset="0"/>
                          <a:ea typeface="Calibri"/>
                          <a:cs typeface="Arial" panose="020B0604020202020204" pitchFamily="34" charset="0"/>
                        </a:rPr>
                        <a:t>*Insolvency Act 24 of 1936 </a:t>
                      </a:r>
                      <a:endParaRPr lang="en-ZA" sz="1200" dirty="0">
                        <a:effectLst/>
                        <a:latin typeface="Arial" panose="020B0604020202020204" pitchFamily="34" charset="0"/>
                        <a:ea typeface="Calibri"/>
                        <a:cs typeface="Arial" panose="020B0604020202020204" pitchFamily="34" charset="0"/>
                      </a:endParaRPr>
                    </a:p>
                    <a:p>
                      <a:pPr>
                        <a:spcAft>
                          <a:spcPts val="0"/>
                        </a:spcAft>
                      </a:pPr>
                      <a:r>
                        <a:rPr lang="en-ZA" sz="1400" dirty="0">
                          <a:effectLst/>
                          <a:latin typeface="Arial" panose="020B0604020202020204" pitchFamily="34" charset="0"/>
                          <a:ea typeface="Calibri"/>
                          <a:cs typeface="Arial" panose="020B0604020202020204" pitchFamily="34" charset="0"/>
                        </a:rPr>
                        <a:t>*Companies  Act 71 of 2008 incorporating Chapter XIV of the repealed Companies Act 61 of 1973</a:t>
                      </a:r>
                      <a:endParaRPr lang="en-ZA" sz="1200" dirty="0">
                        <a:effectLst/>
                        <a:latin typeface="Arial" panose="020B0604020202020204" pitchFamily="34" charset="0"/>
                        <a:ea typeface="Calibri"/>
                        <a:cs typeface="Arial" panose="020B0604020202020204" pitchFamily="34" charset="0"/>
                      </a:endParaRPr>
                    </a:p>
                    <a:p>
                      <a:pPr marL="0" algn="l" defTabSz="914400" rtl="0" eaLnBrk="1" latinLnBrk="0" hangingPunct="1">
                        <a:spcAft>
                          <a:spcPts val="0"/>
                        </a:spcAft>
                      </a:pPr>
                      <a:r>
                        <a:rPr lang="en-ZA" sz="1400" dirty="0">
                          <a:effectLst/>
                          <a:latin typeface="Arial" panose="020B0604020202020204" pitchFamily="34" charset="0"/>
                          <a:ea typeface="Calibri"/>
                          <a:cs typeface="Arial" panose="020B0604020202020204" pitchFamily="34" charset="0"/>
                        </a:rPr>
                        <a:t>*</a:t>
                      </a:r>
                      <a:r>
                        <a:rPr lang="en-ZA" sz="1200" dirty="0">
                          <a:effectLst/>
                          <a:latin typeface="Arial" panose="020B0604020202020204" pitchFamily="34" charset="0"/>
                          <a:ea typeface="Calibri"/>
                          <a:cs typeface="Arial" panose="020B0604020202020204" pitchFamily="34" charset="0"/>
                        </a:rPr>
                        <a:t> </a:t>
                      </a:r>
                      <a:r>
                        <a:rPr lang="en-ZA" sz="1400" kern="1200" dirty="0">
                          <a:solidFill>
                            <a:schemeClr val="dk1"/>
                          </a:solidFill>
                          <a:effectLst/>
                          <a:latin typeface="Arial" panose="020B0604020202020204" pitchFamily="34" charset="0"/>
                          <a:ea typeface="Calibri"/>
                          <a:cs typeface="Arial" panose="020B0604020202020204" pitchFamily="34" charset="0"/>
                        </a:rPr>
                        <a:t>Close Corporations Act </a:t>
                      </a:r>
                      <a:r>
                        <a:rPr lang="en-US" sz="1400" kern="1200" dirty="0">
                          <a:solidFill>
                            <a:schemeClr val="dk1"/>
                          </a:solidFill>
                          <a:effectLst/>
                          <a:latin typeface="Arial" panose="020B0604020202020204" pitchFamily="34" charset="0"/>
                          <a:ea typeface="Calibri"/>
                          <a:cs typeface="Arial" panose="020B0604020202020204" pitchFamily="34" charset="0"/>
                        </a:rPr>
                        <a:t>69 of 1984</a:t>
                      </a:r>
                      <a:r>
                        <a:rPr lang="en-ZA" sz="1400" kern="1200" dirty="0">
                          <a:solidFill>
                            <a:schemeClr val="dk1"/>
                          </a:solidFill>
                          <a:effectLst/>
                          <a:latin typeface="Arial" panose="020B0604020202020204" pitchFamily="34" charset="0"/>
                          <a:ea typeface="Calibri"/>
                          <a:cs typeface="Arial" panose="020B0604020202020204" pitchFamily="34" charset="0"/>
                        </a:rPr>
                        <a:t> (repealed)</a:t>
                      </a:r>
                    </a:p>
                  </a:txBody>
                  <a:tcPr marL="91413" marR="91413" marT="45728" marB="45728">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124668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ZA" sz="1400" dirty="0" err="1">
                          <a:latin typeface="Arial" panose="020B0604020202020204" pitchFamily="34" charset="0"/>
                          <a:cs typeface="Arial" panose="020B0604020202020204" pitchFamily="34" charset="0"/>
                        </a:rPr>
                        <a:t>Curatorships</a:t>
                      </a:r>
                      <a:endParaRPr lang="en-ZA" sz="1400" dirty="0">
                        <a:latin typeface="Arial" panose="020B0604020202020204" pitchFamily="34" charset="0"/>
                        <a:cs typeface="Arial" panose="020B0604020202020204" pitchFamily="34" charset="0"/>
                      </a:endParaRPr>
                    </a:p>
                  </a:txBody>
                  <a:tcPr marL="91413" marR="91413" marT="45728" marB="45728">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ZA" sz="1400" dirty="0">
                          <a:effectLst/>
                          <a:latin typeface="Arial" panose="020B0604020202020204" pitchFamily="34" charset="0"/>
                          <a:ea typeface="Calibri"/>
                          <a:cs typeface="Arial" panose="020B0604020202020204" pitchFamily="34" charset="0"/>
                        </a:rPr>
                        <a:t>Regulation and supervision of  curatorship estates and the appointment of Curators, Tutors and Administrators</a:t>
                      </a:r>
                      <a:endParaRPr lang="en-ZA" sz="1400" dirty="0">
                        <a:latin typeface="Arial" panose="020B0604020202020204" pitchFamily="34" charset="0"/>
                        <a:cs typeface="Arial" panose="020B0604020202020204" pitchFamily="34" charset="0"/>
                      </a:endParaRPr>
                    </a:p>
                  </a:txBody>
                  <a:tcPr marL="91413" marR="91413" marT="45728" marB="45728">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Arial" panose="020B0604020202020204" pitchFamily="34" charset="0"/>
                          <a:ea typeface="Calibri"/>
                          <a:cs typeface="Arial" panose="020B0604020202020204" pitchFamily="34" charset="0"/>
                        </a:rPr>
                        <a:t>Perform duties as prescribed in the relevant governing Acts</a:t>
                      </a:r>
                    </a:p>
                    <a:p>
                      <a:endParaRPr lang="en-ZA" sz="1400" kern="1200" dirty="0">
                        <a:solidFill>
                          <a:schemeClr val="dk1"/>
                        </a:solidFill>
                        <a:effectLst/>
                        <a:latin typeface="Arial" panose="020B0604020202020204" pitchFamily="34" charset="0"/>
                        <a:ea typeface="Calibri"/>
                        <a:cs typeface="Arial" panose="020B0604020202020204" pitchFamily="34" charset="0"/>
                      </a:endParaRPr>
                    </a:p>
                  </a:txBody>
                  <a:tcPr marL="91413" marR="91413" marT="45728" marB="45728">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ZA" sz="1400" dirty="0">
                          <a:solidFill>
                            <a:schemeClr val="tx1"/>
                          </a:solidFill>
                          <a:effectLst/>
                          <a:latin typeface="Arial" panose="020B0604020202020204" pitchFamily="34" charset="0"/>
                          <a:ea typeface="Calibri"/>
                          <a:cs typeface="Arial" panose="020B0604020202020204" pitchFamily="34" charset="0"/>
                        </a:rPr>
                        <a:t>*Administration of Estates   </a:t>
                      </a:r>
                    </a:p>
                    <a:p>
                      <a:r>
                        <a:rPr lang="en-ZA" sz="1400" dirty="0">
                          <a:solidFill>
                            <a:schemeClr val="tx1"/>
                          </a:solidFill>
                          <a:effectLst/>
                          <a:latin typeface="Arial" panose="020B0604020202020204" pitchFamily="34" charset="0"/>
                          <a:ea typeface="Calibri"/>
                          <a:cs typeface="Arial" panose="020B0604020202020204" pitchFamily="34" charset="0"/>
                        </a:rPr>
                        <a:t>    Act</a:t>
                      </a:r>
                    </a:p>
                    <a:p>
                      <a:r>
                        <a:rPr lang="en-ZA" sz="1400" dirty="0">
                          <a:solidFill>
                            <a:schemeClr val="tx1"/>
                          </a:solidFill>
                          <a:effectLst/>
                          <a:latin typeface="Arial" panose="020B0604020202020204" pitchFamily="34" charset="0"/>
                          <a:ea typeface="Calibri"/>
                          <a:cs typeface="Arial" panose="020B0604020202020204" pitchFamily="34" charset="0"/>
                        </a:rPr>
                        <a:t>*Mental Health Act </a:t>
                      </a:r>
                    </a:p>
                    <a:p>
                      <a:r>
                        <a:rPr lang="en-ZA" sz="1400" dirty="0">
                          <a:solidFill>
                            <a:schemeClr val="tx1"/>
                          </a:solidFill>
                          <a:effectLst/>
                          <a:latin typeface="Arial" panose="020B0604020202020204" pitchFamily="34" charset="0"/>
                          <a:ea typeface="Calibri"/>
                          <a:cs typeface="Arial" panose="020B0604020202020204" pitchFamily="34" charset="0"/>
                        </a:rPr>
                        <a:t>* Rule 57 of High Court </a:t>
                      </a:r>
                    </a:p>
                    <a:p>
                      <a:r>
                        <a:rPr lang="en-ZA" sz="1400" dirty="0">
                          <a:solidFill>
                            <a:schemeClr val="tx1"/>
                          </a:solidFill>
                          <a:effectLst/>
                          <a:latin typeface="Arial" panose="020B0604020202020204" pitchFamily="34" charset="0"/>
                          <a:ea typeface="Calibri"/>
                          <a:cs typeface="Arial" panose="020B0604020202020204" pitchFamily="34" charset="0"/>
                        </a:rPr>
                        <a:t>rules</a:t>
                      </a:r>
                      <a:endParaRPr lang="en-ZA" sz="1400" dirty="0">
                        <a:solidFill>
                          <a:schemeClr val="tx1"/>
                        </a:solidFill>
                        <a:latin typeface="Arial" panose="020B0604020202020204" pitchFamily="34" charset="0"/>
                        <a:cs typeface="Arial" panose="020B0604020202020204" pitchFamily="34" charset="0"/>
                      </a:endParaRPr>
                    </a:p>
                  </a:txBody>
                  <a:tcPr marL="91413" marR="91413" marT="45728" marB="45728">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bl>
          </a:graphicData>
        </a:graphic>
      </p:graphicFrame>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1">
            <a:extLst>
              <a:ext uri="{FF2B5EF4-FFF2-40B4-BE49-F238E27FC236}">
                <a16:creationId xmlns:a16="http://schemas.microsoft.com/office/drawing/2014/main" id="{B7540A08-668A-453B-B175-B335F39287C1}"/>
              </a:ext>
            </a:extLst>
          </p:cNvPr>
          <p:cNvSpPr txBox="1">
            <a:spLocks noChangeArrowheads="1"/>
          </p:cNvSpPr>
          <p:nvPr/>
        </p:nvSpPr>
        <p:spPr bwMode="auto">
          <a:xfrm>
            <a:off x="728663" y="1989138"/>
            <a:ext cx="7402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endParaRPr lang="en-US" altLang="en-US" sz="2000">
              <a:latin typeface="Times New Roman" panose="02020603050405020304" pitchFamily="18" charset="0"/>
              <a:cs typeface="Times New Roman" panose="02020603050405020304" pitchFamily="18" charset="0"/>
            </a:endParaRPr>
          </a:p>
          <a:p>
            <a:pPr eaLnBrk="1" hangingPunct="1"/>
            <a:endParaRPr lang="en-US" altLang="en-US" sz="200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828675" y="1019175"/>
            <a:ext cx="7599363"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37892" name="TextBox 5">
            <a:extLst>
              <a:ext uri="{FF2B5EF4-FFF2-40B4-BE49-F238E27FC236}">
                <a16:creationId xmlns:a16="http://schemas.microsoft.com/office/drawing/2014/main" id="{6D57E8B2-586E-49D3-A143-5522D78F4F3E}"/>
              </a:ext>
            </a:extLst>
          </p:cNvPr>
          <p:cNvSpPr txBox="1">
            <a:spLocks noChangeArrowheads="1"/>
          </p:cNvSpPr>
          <p:nvPr/>
        </p:nvSpPr>
        <p:spPr bwMode="auto">
          <a:xfrm>
            <a:off x="828675" y="465138"/>
            <a:ext cx="7400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b="1">
                <a:latin typeface="Arial" panose="020B0604020202020204" pitchFamily="34" charset="0"/>
                <a:cs typeface="Arial" panose="020B0604020202020204" pitchFamily="34" charset="0"/>
              </a:rPr>
              <a:t>APPLICABLE LEGISLATION…Continues</a:t>
            </a:r>
            <a:endParaRPr lang="en-US" altLang="en-US" sz="2400">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60497A03-3108-429C-BE77-7846C6B956C1}"/>
              </a:ext>
            </a:extLst>
          </p:cNvPr>
          <p:cNvGraphicFramePr>
            <a:graphicFrameLocks noGrp="1"/>
          </p:cNvGraphicFramePr>
          <p:nvPr/>
        </p:nvGraphicFramePr>
        <p:xfrm>
          <a:off x="342900" y="1198563"/>
          <a:ext cx="8569325" cy="2868612"/>
        </p:xfrm>
        <a:graphic>
          <a:graphicData uri="http://schemas.openxmlformats.org/drawingml/2006/table">
            <a:tbl>
              <a:tblPr firstRow="1" bandRow="1"/>
              <a:tblGrid>
                <a:gridCol w="1837142">
                  <a:extLst>
                    <a:ext uri="{9D8B030D-6E8A-4147-A177-3AD203B41FA5}">
                      <a16:colId xmlns:a16="http://schemas.microsoft.com/office/drawing/2014/main" val="20000"/>
                    </a:ext>
                  </a:extLst>
                </a:gridCol>
                <a:gridCol w="2230814">
                  <a:extLst>
                    <a:ext uri="{9D8B030D-6E8A-4147-A177-3AD203B41FA5}">
                      <a16:colId xmlns:a16="http://schemas.microsoft.com/office/drawing/2014/main" val="20001"/>
                    </a:ext>
                  </a:extLst>
                </a:gridCol>
                <a:gridCol w="2250685">
                  <a:extLst>
                    <a:ext uri="{9D8B030D-6E8A-4147-A177-3AD203B41FA5}">
                      <a16:colId xmlns:a16="http://schemas.microsoft.com/office/drawing/2014/main" val="20002"/>
                    </a:ext>
                  </a:extLst>
                </a:gridCol>
                <a:gridCol w="2250685">
                  <a:extLst>
                    <a:ext uri="{9D8B030D-6E8A-4147-A177-3AD203B41FA5}">
                      <a16:colId xmlns:a16="http://schemas.microsoft.com/office/drawing/2014/main" val="20003"/>
                    </a:ext>
                  </a:extLst>
                </a:gridCol>
              </a:tblGrid>
              <a:tr h="99480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a:latin typeface="Arial" panose="020B0604020202020204" pitchFamily="34" charset="0"/>
                          <a:cs typeface="Arial" panose="020B0604020202020204" pitchFamily="34" charset="0"/>
                        </a:rPr>
                        <a:t>SECTIONS</a:t>
                      </a:r>
                    </a:p>
                  </a:txBody>
                  <a:tcPr marL="91425" marR="91425" marT="45749" marB="45749">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592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a:latin typeface="Arial" panose="020B0604020202020204" pitchFamily="34" charset="0"/>
                          <a:cs typeface="Arial" panose="020B0604020202020204" pitchFamily="34" charset="0"/>
                        </a:rPr>
                        <a:t>Purpose</a:t>
                      </a:r>
                    </a:p>
                  </a:txBody>
                  <a:tcPr marL="91425" marR="91425" marT="45749" marB="45749">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592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a:latin typeface="Arial" panose="020B0604020202020204" pitchFamily="34" charset="0"/>
                          <a:cs typeface="Arial" panose="020B0604020202020204" pitchFamily="34" charset="0"/>
                        </a:rPr>
                        <a:t>Operations/Mandates</a:t>
                      </a:r>
                    </a:p>
                  </a:txBody>
                  <a:tcPr marL="91425" marR="91425" marT="45749" marB="45749">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592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a:latin typeface="Arial" panose="020B0604020202020204" pitchFamily="34" charset="0"/>
                          <a:cs typeface="Arial" panose="020B0604020202020204" pitchFamily="34" charset="0"/>
                        </a:rPr>
                        <a:t>Legislative prescripts/Policies</a:t>
                      </a:r>
                      <a:r>
                        <a:rPr lang="en-ZA" sz="1600" baseline="0" dirty="0">
                          <a:latin typeface="Arial" panose="020B0604020202020204" pitchFamily="34" charset="0"/>
                          <a:cs typeface="Arial" panose="020B0604020202020204" pitchFamily="34" charset="0"/>
                        </a:rPr>
                        <a:t> etc.</a:t>
                      </a:r>
                      <a:endParaRPr lang="en-ZA" sz="1600" dirty="0">
                        <a:latin typeface="Arial" panose="020B0604020202020204" pitchFamily="34" charset="0"/>
                        <a:cs typeface="Arial" panose="020B0604020202020204" pitchFamily="34" charset="0"/>
                      </a:endParaRPr>
                    </a:p>
                  </a:txBody>
                  <a:tcPr marL="91425" marR="91425" marT="45749" marB="45749">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59200"/>
                    </a:solidFill>
                  </a:tcPr>
                </a:tc>
                <a:extLst>
                  <a:ext uri="{0D108BD9-81ED-4DB2-BD59-A6C34878D82A}">
                    <a16:rowId xmlns:a16="http://schemas.microsoft.com/office/drawing/2014/main" val="10000"/>
                  </a:ext>
                </a:extLst>
              </a:tr>
              <a:tr h="73174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ZA" sz="1400" dirty="0">
                          <a:latin typeface="Arial" panose="020B0604020202020204" pitchFamily="34" charset="0"/>
                          <a:cs typeface="Arial" panose="020B0604020202020204" pitchFamily="34" charset="0"/>
                        </a:rPr>
                        <a:t>Trusts</a:t>
                      </a:r>
                    </a:p>
                  </a:txBody>
                  <a:tcPr marL="91425" marR="91425" marT="45749" marB="45749">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ZA" sz="1400" dirty="0">
                          <a:effectLst/>
                          <a:latin typeface="Arial" panose="020B0604020202020204" pitchFamily="34" charset="0"/>
                          <a:ea typeface="Calibri"/>
                          <a:cs typeface="Arial" panose="020B0604020202020204" pitchFamily="34" charset="0"/>
                        </a:rPr>
                        <a:t>Registration and supervision of Trusts </a:t>
                      </a:r>
                      <a:endParaRPr lang="en-ZA" sz="1400" dirty="0">
                        <a:latin typeface="Arial" panose="020B0604020202020204" pitchFamily="34" charset="0"/>
                        <a:cs typeface="Arial" panose="020B0604020202020204" pitchFamily="34" charset="0"/>
                      </a:endParaRPr>
                    </a:p>
                  </a:txBody>
                  <a:tcPr marL="91425" marR="91425" marT="45749" marB="45749">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ZA" sz="1400" kern="1200" dirty="0">
                          <a:solidFill>
                            <a:schemeClr val="dk1"/>
                          </a:solidFill>
                          <a:effectLst/>
                          <a:latin typeface="Arial" panose="020B0604020202020204" pitchFamily="34" charset="0"/>
                          <a:ea typeface="Calibri"/>
                          <a:cs typeface="Arial" panose="020B0604020202020204" pitchFamily="34" charset="0"/>
                        </a:rPr>
                        <a:t>Perform duties as prescribed in the relevant governing Acts</a:t>
                      </a:r>
                    </a:p>
                  </a:txBody>
                  <a:tcPr marL="91425" marR="91425" marT="45749" marB="45749">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spcAft>
                          <a:spcPts val="0"/>
                        </a:spcAft>
                      </a:pPr>
                      <a:r>
                        <a:rPr lang="en-ZA" sz="1400" kern="1200" dirty="0">
                          <a:solidFill>
                            <a:schemeClr val="dk1"/>
                          </a:solidFill>
                          <a:effectLst/>
                          <a:latin typeface="Arial" panose="020B0604020202020204" pitchFamily="34" charset="0"/>
                          <a:ea typeface="Calibri"/>
                          <a:cs typeface="Arial" panose="020B0604020202020204" pitchFamily="34" charset="0"/>
                        </a:rPr>
                        <a:t>*Trust Property Control Act </a:t>
                      </a:r>
                      <a:r>
                        <a:rPr lang="en-US" sz="1400" kern="1200" dirty="0">
                          <a:solidFill>
                            <a:schemeClr val="dk1"/>
                          </a:solidFill>
                          <a:effectLst/>
                          <a:latin typeface="Arial" panose="020B0604020202020204" pitchFamily="34" charset="0"/>
                          <a:ea typeface="Calibri"/>
                          <a:cs typeface="Arial" panose="020B0604020202020204" pitchFamily="34" charset="0"/>
                        </a:rPr>
                        <a:t>57 of 1988</a:t>
                      </a:r>
                      <a:endParaRPr lang="en-ZA" sz="1400" kern="1200" dirty="0">
                        <a:solidFill>
                          <a:schemeClr val="dk1"/>
                        </a:solidFill>
                        <a:effectLst/>
                        <a:latin typeface="Arial" panose="020B0604020202020204" pitchFamily="34" charset="0"/>
                        <a:ea typeface="Calibri"/>
                        <a:cs typeface="Arial" panose="020B0604020202020204" pitchFamily="34" charset="0"/>
                      </a:endParaRPr>
                    </a:p>
                  </a:txBody>
                  <a:tcPr marL="91425" marR="91425" marT="45749" marB="45749">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11420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ZA" sz="1400" dirty="0">
                          <a:latin typeface="Arial" panose="020B0604020202020204" pitchFamily="34" charset="0"/>
                          <a:cs typeface="Arial" panose="020B0604020202020204" pitchFamily="34" charset="0"/>
                        </a:rPr>
                        <a:t>Guardian’s Fund</a:t>
                      </a:r>
                    </a:p>
                  </a:txBody>
                  <a:tcPr marL="91425" marR="91425" marT="45749" marB="45749">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ZA" sz="1400" dirty="0">
                          <a:effectLst/>
                          <a:latin typeface="Arial" panose="020B0604020202020204" pitchFamily="34" charset="0"/>
                          <a:ea typeface="Calibri"/>
                          <a:cs typeface="Arial" panose="020B0604020202020204" pitchFamily="34" charset="0"/>
                        </a:rPr>
                        <a:t>Administration of the Guardians Fund </a:t>
                      </a:r>
                      <a:endParaRPr lang="en-ZA" sz="1400" dirty="0">
                        <a:latin typeface="Arial" panose="020B0604020202020204" pitchFamily="34" charset="0"/>
                        <a:cs typeface="Arial" panose="020B0604020202020204" pitchFamily="34" charset="0"/>
                      </a:endParaRPr>
                    </a:p>
                  </a:txBody>
                  <a:tcPr marL="91425" marR="91425" marT="45749" marB="45749">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Arial" panose="020B0604020202020204" pitchFamily="34" charset="0"/>
                          <a:ea typeface="Calibri"/>
                          <a:cs typeface="Arial" panose="020B0604020202020204" pitchFamily="34" charset="0"/>
                        </a:rPr>
                        <a:t>Perform duties as prescribed in the relevant governing Acts</a:t>
                      </a:r>
                    </a:p>
                  </a:txBody>
                  <a:tcPr marL="91425" marR="91425" marT="45749" marB="45749">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spcAft>
                          <a:spcPts val="0"/>
                        </a:spcAft>
                      </a:pPr>
                      <a:r>
                        <a:rPr lang="en-ZA" sz="1400" kern="1200" dirty="0">
                          <a:solidFill>
                            <a:schemeClr val="dk1"/>
                          </a:solidFill>
                          <a:effectLst/>
                          <a:latin typeface="Arial" panose="020B0604020202020204" pitchFamily="34" charset="0"/>
                          <a:ea typeface="Calibri"/>
                          <a:cs typeface="Arial" panose="020B0604020202020204" pitchFamily="34" charset="0"/>
                        </a:rPr>
                        <a:t>* Administration of Estates Act 66 of 1965</a:t>
                      </a:r>
                    </a:p>
                  </a:txBody>
                  <a:tcPr marL="91425" marR="91425" marT="45749" marB="45749">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bl>
          </a:graphicData>
        </a:graphic>
      </p:graphicFrame>
      <p:sp>
        <p:nvSpPr>
          <p:cNvPr id="4" name="Rectangle 3">
            <a:extLst>
              <a:ext uri="{FF2B5EF4-FFF2-40B4-BE49-F238E27FC236}">
                <a16:creationId xmlns:a16="http://schemas.microsoft.com/office/drawing/2014/main" id="{A4D387AE-9F06-4F84-BBB7-18433435056D}"/>
              </a:ext>
            </a:extLst>
          </p:cNvPr>
          <p:cNvSpPr/>
          <p:nvPr/>
        </p:nvSpPr>
        <p:spPr>
          <a:xfrm>
            <a:off x="342900" y="4246563"/>
            <a:ext cx="8496300" cy="1939925"/>
          </a:xfrm>
          <a:prstGeom prst="rect">
            <a:avLst/>
          </a:prstGeom>
        </p:spPr>
        <p:txBody>
          <a:bodyPr>
            <a:spAutoFit/>
          </a:bodyPr>
          <a:lstStyle/>
          <a:p>
            <a:pPr marL="342900" indent="-342900" eaLnBrk="1" fontAlgn="auto" hangingPunct="1">
              <a:spcBef>
                <a:spcPts val="0"/>
              </a:spcBef>
              <a:spcAft>
                <a:spcPts val="0"/>
              </a:spcAft>
              <a:buFont typeface="Arial" panose="020B0604020202020204" pitchFamily="34" charset="0"/>
              <a:buChar char="•"/>
              <a:defRPr/>
            </a:pPr>
            <a:r>
              <a:rPr lang="en-GB" sz="2000" kern="0" dirty="0">
                <a:solidFill>
                  <a:prstClr val="black"/>
                </a:solidFill>
                <a:latin typeface="Arial" panose="020B0604020202020204" pitchFamily="34" charset="0"/>
                <a:cs typeface="Arial" panose="020B0604020202020204" pitchFamily="34" charset="0"/>
              </a:rPr>
              <a:t>The duties and powers in these Acts can only lawfully be done by the Master, Deputy Master or Assistant Master of the relevant Master’s Office.</a:t>
            </a:r>
          </a:p>
          <a:p>
            <a:pPr marL="342900" indent="-342900" eaLnBrk="1" fontAlgn="auto" hangingPunct="1">
              <a:spcBef>
                <a:spcPts val="0"/>
              </a:spcBef>
              <a:spcAft>
                <a:spcPts val="0"/>
              </a:spcAft>
              <a:buFont typeface="Arial" panose="020B0604020202020204" pitchFamily="34" charset="0"/>
              <a:buChar char="•"/>
              <a:defRPr/>
            </a:pPr>
            <a:r>
              <a:rPr lang="en-ZA" sz="2000" kern="0" dirty="0">
                <a:solidFill>
                  <a:prstClr val="black"/>
                </a:solidFill>
                <a:latin typeface="Arial" panose="020B0604020202020204" pitchFamily="34" charset="0"/>
                <a:cs typeface="Arial" panose="020B0604020202020204" pitchFamily="34" charset="0"/>
              </a:rPr>
              <a:t>Failure to execute these statutory obligations by the Master will result in high litigation against government and unhappy citizens due lack of service delivery and quality of services.</a:t>
            </a:r>
            <a:endParaRPr lang="en-ZA" sz="2000" kern="0" dirty="0">
              <a:solidFill>
                <a:sysClr val="windowText" lastClr="000000"/>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1253</TotalTime>
  <Words>4464</Words>
  <Application>Microsoft Office PowerPoint</Application>
  <PresentationFormat>On-screen Show (4:3)</PresentationFormat>
  <Paragraphs>560</Paragraphs>
  <Slides>40</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40</vt:i4>
      </vt:variant>
    </vt:vector>
  </HeadingPairs>
  <TitlesOfParts>
    <vt:vector size="49" baseType="lpstr">
      <vt:lpstr>Arial</vt:lpstr>
      <vt:lpstr>Arial Black</vt:lpstr>
      <vt:lpstr>Calibri</vt:lpstr>
      <vt:lpstr>Calibri Light</vt:lpstr>
      <vt:lpstr>Symbol</vt:lpstr>
      <vt:lpstr>Times New Roman</vt:lpstr>
      <vt:lpstr>Wingdings</vt:lpstr>
      <vt:lpstr>Office Theme</vt:lpstr>
      <vt:lpstr>1_Office Theme</vt:lpstr>
      <vt:lpstr>State of the Master of the High Court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GUARDIAN’S FUND AUTOMATION</vt:lpstr>
      <vt:lpstr>CURATORSHIPS</vt:lpstr>
      <vt:lpstr>GENERAL AUTOMATION - MASTERS BRANCH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PRORITIES</vt:lpstr>
      <vt:lpstr>RISKS AND CHALLENGES</vt:lpstr>
      <vt:lpstr>RISKS AND CHALLENGES….continue</vt:lpstr>
      <vt:lpstr>MITIGATIONS</vt:lpstr>
      <vt:lpstr>MITIGATIONS</vt:lpstr>
      <vt:lpstr>MITIGATIONS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lynne.hambury@gmail.com</dc:creator>
  <cp:lastModifiedBy>Siyabamkela Mthonjeni</cp:lastModifiedBy>
  <cp:revision>90</cp:revision>
  <dcterms:created xsi:type="dcterms:W3CDTF">2021-06-03T14:19:43Z</dcterms:created>
  <dcterms:modified xsi:type="dcterms:W3CDTF">2021-08-17T17:19:00Z</dcterms:modified>
</cp:coreProperties>
</file>