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23"/>
  </p:notesMasterIdLst>
  <p:handoutMasterIdLst>
    <p:handoutMasterId r:id="rId24"/>
  </p:handoutMasterIdLst>
  <p:sldIdLst>
    <p:sldId id="256" r:id="rId3"/>
    <p:sldId id="258" r:id="rId4"/>
    <p:sldId id="267" r:id="rId5"/>
    <p:sldId id="354" r:id="rId6"/>
    <p:sldId id="377" r:id="rId7"/>
    <p:sldId id="378" r:id="rId8"/>
    <p:sldId id="355" r:id="rId9"/>
    <p:sldId id="382" r:id="rId10"/>
    <p:sldId id="372" r:id="rId11"/>
    <p:sldId id="383" r:id="rId12"/>
    <p:sldId id="328" r:id="rId13"/>
    <p:sldId id="384" r:id="rId14"/>
    <p:sldId id="385" r:id="rId15"/>
    <p:sldId id="360" r:id="rId16"/>
    <p:sldId id="386" r:id="rId17"/>
    <p:sldId id="387" r:id="rId18"/>
    <p:sldId id="388" r:id="rId19"/>
    <p:sldId id="389" r:id="rId20"/>
    <p:sldId id="390" r:id="rId21"/>
    <p:sldId id="272"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67"/>
      </p:cViewPr>
      <p:guideLst>
        <p:guide orient="horz" pos="2160"/>
        <p:guide pos="3840"/>
      </p:guideLst>
    </p:cSldViewPr>
  </p:slideViewPr>
  <p:notesTextViewPr>
    <p:cViewPr>
      <p:scale>
        <a:sx n="1" d="1"/>
        <a:sy n="1" d="1"/>
      </p:scale>
      <p:origin x="0" y="0"/>
    </p:cViewPr>
  </p:notesTextViewPr>
  <p:notesViewPr>
    <p:cSldViewPr>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D3ED3A-8732-40A0-8DE8-40C379F7B689}"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ZA"/>
        </a:p>
      </dgm:t>
    </dgm:pt>
    <dgm:pt modelId="{B353EA59-8C67-4EA1-A903-DC48F29595E2}">
      <dgm:prSet/>
      <dgm:spPr/>
      <dgm:t>
        <a:bodyPr/>
        <a:lstStyle/>
        <a:p>
          <a:r>
            <a:rPr lang="en-ZA" dirty="0" smtClean="0">
              <a:solidFill>
                <a:schemeClr val="tx1"/>
              </a:solidFill>
            </a:rPr>
            <a:t>Chief Director: Dr Salomon Hoogenraad-Vermaak</a:t>
          </a:r>
        </a:p>
        <a:p>
          <a:r>
            <a:rPr lang="en-ZA" dirty="0" smtClean="0">
              <a:solidFill>
                <a:schemeClr val="tx1"/>
              </a:solidFill>
            </a:rPr>
            <a:t>Unit Coordinator: Mr Khuliso Dzhivhuho</a:t>
          </a:r>
          <a:endParaRPr lang="en-ZA" dirty="0">
            <a:solidFill>
              <a:schemeClr val="tx1"/>
            </a:solidFill>
          </a:endParaRPr>
        </a:p>
      </dgm:t>
    </dgm:pt>
    <dgm:pt modelId="{0D8D6347-C9F0-4DB7-9D25-38802F568763}" type="parTrans" cxnId="{633AA5E6-6758-497A-86C1-DF49E2A7E4AC}">
      <dgm:prSet/>
      <dgm:spPr/>
      <dgm:t>
        <a:bodyPr/>
        <a:lstStyle/>
        <a:p>
          <a:endParaRPr lang="en-ZA"/>
        </a:p>
      </dgm:t>
    </dgm:pt>
    <dgm:pt modelId="{A6C22D1A-273B-4961-83A9-02A70F5EFA4F}" type="sibTrans" cxnId="{633AA5E6-6758-497A-86C1-DF49E2A7E4AC}">
      <dgm:prSet/>
      <dgm:spPr/>
      <dgm:t>
        <a:bodyPr/>
        <a:lstStyle/>
        <a:p>
          <a:endParaRPr lang="en-ZA"/>
        </a:p>
      </dgm:t>
    </dgm:pt>
    <dgm:pt modelId="{F2330372-3A16-4A7A-A8D5-F9C41CD3D0B0}">
      <dgm:prSet/>
      <dgm:spPr/>
      <dgm:t>
        <a:bodyPr/>
        <a:lstStyle/>
        <a:p>
          <a:r>
            <a:rPr lang="en-ZA" dirty="0" smtClean="0">
              <a:solidFill>
                <a:schemeClr val="tx1"/>
              </a:solidFill>
            </a:rPr>
            <a:t>Directorate: Ethics, Integrity and Conduct Management</a:t>
          </a:r>
        </a:p>
        <a:p>
          <a:r>
            <a:rPr lang="en-ZA" dirty="0" smtClean="0">
              <a:solidFill>
                <a:schemeClr val="tx1"/>
              </a:solidFill>
            </a:rPr>
            <a:t>PAMA, 15(4)(a)(b)(e)</a:t>
          </a:r>
        </a:p>
        <a:p>
          <a:r>
            <a:rPr lang="en-ZA" dirty="0" smtClean="0">
              <a:solidFill>
                <a:schemeClr val="tx1"/>
              </a:solidFill>
            </a:rPr>
            <a:t>Director: Ms Pleasure Mashego</a:t>
          </a:r>
        </a:p>
        <a:p>
          <a:r>
            <a:rPr lang="en-ZA" dirty="0" smtClean="0">
              <a:solidFill>
                <a:schemeClr val="tx1"/>
              </a:solidFill>
            </a:rPr>
            <a:t>Assistant Director: Mr Moses Kutu</a:t>
          </a:r>
          <a:endParaRPr lang="en-ZA" dirty="0">
            <a:solidFill>
              <a:schemeClr val="tx1"/>
            </a:solidFill>
          </a:endParaRPr>
        </a:p>
      </dgm:t>
    </dgm:pt>
    <dgm:pt modelId="{FD8B6E12-F3A9-4C2F-BE97-589F6B6408BF}" type="parTrans" cxnId="{D5680F74-3E2B-4967-A18F-4CC68645092D}">
      <dgm:prSet/>
      <dgm:spPr/>
      <dgm:t>
        <a:bodyPr/>
        <a:lstStyle/>
        <a:p>
          <a:endParaRPr lang="en-ZA"/>
        </a:p>
      </dgm:t>
    </dgm:pt>
    <dgm:pt modelId="{47E5FC27-36BD-4B22-8F5B-2FDCF7C0482C}" type="sibTrans" cxnId="{D5680F74-3E2B-4967-A18F-4CC68645092D}">
      <dgm:prSet/>
      <dgm:spPr/>
      <dgm:t>
        <a:bodyPr/>
        <a:lstStyle/>
        <a:p>
          <a:endParaRPr lang="en-ZA"/>
        </a:p>
      </dgm:t>
    </dgm:pt>
    <dgm:pt modelId="{E5FA2305-B2A6-452F-B81D-FF2EE6D71985}">
      <dgm:prSet/>
      <dgm:spPr/>
      <dgm:t>
        <a:bodyPr/>
        <a:lstStyle/>
        <a:p>
          <a:r>
            <a:rPr lang="en-ZA" dirty="0" smtClean="0">
              <a:solidFill>
                <a:schemeClr val="tx1"/>
              </a:solidFill>
            </a:rPr>
            <a:t>Directorate: Monitoring and Evaluation, Oversight and Interventions Management</a:t>
          </a:r>
        </a:p>
        <a:p>
          <a:r>
            <a:rPr lang="en-ZA" dirty="0" smtClean="0">
              <a:solidFill>
                <a:schemeClr val="tx1"/>
              </a:solidFill>
            </a:rPr>
            <a:t>PAMA 15(4)(d)(f)</a:t>
          </a:r>
        </a:p>
        <a:p>
          <a:r>
            <a:rPr lang="en-ZA" dirty="0" smtClean="0">
              <a:solidFill>
                <a:schemeClr val="tx1"/>
              </a:solidFill>
            </a:rPr>
            <a:t>Director: Mr Isaac Kabini</a:t>
          </a:r>
        </a:p>
        <a:p>
          <a:r>
            <a:rPr lang="en-ZA" dirty="0" smtClean="0">
              <a:solidFill>
                <a:schemeClr val="tx1"/>
              </a:solidFill>
            </a:rPr>
            <a:t>Deputy Director: Vacant</a:t>
          </a:r>
        </a:p>
        <a:p>
          <a:r>
            <a:rPr lang="en-ZA" dirty="0" smtClean="0">
              <a:solidFill>
                <a:schemeClr val="tx1"/>
              </a:solidFill>
            </a:rPr>
            <a:t>Deputy Director: Mr Thabang Molobela</a:t>
          </a:r>
        </a:p>
        <a:p>
          <a:r>
            <a:rPr lang="en-ZA" dirty="0" smtClean="0">
              <a:solidFill>
                <a:schemeClr val="tx1"/>
              </a:solidFill>
            </a:rPr>
            <a:t>Assistant Director: Ms Mpho Ntuli</a:t>
          </a:r>
          <a:endParaRPr lang="en-ZA" dirty="0">
            <a:solidFill>
              <a:schemeClr val="tx1"/>
            </a:solidFill>
          </a:endParaRPr>
        </a:p>
      </dgm:t>
    </dgm:pt>
    <dgm:pt modelId="{2815B570-973F-4FE4-B115-80F12CBD898E}" type="parTrans" cxnId="{E0EE349E-264A-46D8-8BBB-98F49C743ED6}">
      <dgm:prSet/>
      <dgm:spPr/>
      <dgm:t>
        <a:bodyPr/>
        <a:lstStyle/>
        <a:p>
          <a:endParaRPr lang="en-ZA"/>
        </a:p>
      </dgm:t>
    </dgm:pt>
    <dgm:pt modelId="{70638386-D315-4B40-889A-B614EF3802AB}" type="sibTrans" cxnId="{E0EE349E-264A-46D8-8BBB-98F49C743ED6}">
      <dgm:prSet/>
      <dgm:spPr/>
      <dgm:t>
        <a:bodyPr/>
        <a:lstStyle/>
        <a:p>
          <a:endParaRPr lang="en-ZA"/>
        </a:p>
      </dgm:t>
    </dgm:pt>
    <dgm:pt modelId="{53FF3526-1165-4970-AFD8-C8009C2281A6}">
      <dgm:prSet/>
      <dgm:spPr/>
      <dgm:t>
        <a:bodyPr/>
        <a:lstStyle/>
        <a:p>
          <a:r>
            <a:rPr lang="en-ZA" dirty="0" smtClean="0">
              <a:solidFill>
                <a:schemeClr val="tx1"/>
              </a:solidFill>
            </a:rPr>
            <a:t>Directorate: Discipline Management</a:t>
          </a:r>
        </a:p>
        <a:p>
          <a:r>
            <a:rPr lang="en-ZA" dirty="0" smtClean="0">
              <a:solidFill>
                <a:schemeClr val="tx1"/>
              </a:solidFill>
            </a:rPr>
            <a:t>PAMA 15(4)(a)(c)(d)(f)</a:t>
          </a:r>
        </a:p>
        <a:p>
          <a:r>
            <a:rPr lang="en-ZA" dirty="0" smtClean="0">
              <a:solidFill>
                <a:schemeClr val="tx1"/>
              </a:solidFill>
            </a:rPr>
            <a:t>Director: Vacant</a:t>
          </a:r>
        </a:p>
        <a:p>
          <a:r>
            <a:rPr lang="en-ZA" dirty="0" smtClean="0">
              <a:solidFill>
                <a:schemeClr val="tx1"/>
              </a:solidFill>
            </a:rPr>
            <a:t>Deputy Director: Mr Nkosinathi Dlamini</a:t>
          </a:r>
        </a:p>
        <a:p>
          <a:r>
            <a:rPr lang="en-ZA" dirty="0" smtClean="0">
              <a:solidFill>
                <a:schemeClr val="tx1"/>
              </a:solidFill>
            </a:rPr>
            <a:t>Deputy Director: Ms Pumla Nonxuba</a:t>
          </a:r>
        </a:p>
        <a:p>
          <a:r>
            <a:rPr lang="en-ZA" dirty="0" smtClean="0">
              <a:solidFill>
                <a:schemeClr val="tx1"/>
              </a:solidFill>
            </a:rPr>
            <a:t>Discipline Management Officer: Ms Dorothy Ngqolombe</a:t>
          </a:r>
          <a:endParaRPr lang="en-ZA" dirty="0">
            <a:solidFill>
              <a:schemeClr val="tx1"/>
            </a:solidFill>
          </a:endParaRPr>
        </a:p>
      </dgm:t>
    </dgm:pt>
    <dgm:pt modelId="{9BB43208-377F-4060-A7E3-C13E939AA2EE}" type="parTrans" cxnId="{0419CDD5-CB8E-4F6D-92A6-13ECF9C06C97}">
      <dgm:prSet/>
      <dgm:spPr/>
      <dgm:t>
        <a:bodyPr/>
        <a:lstStyle/>
        <a:p>
          <a:endParaRPr lang="en-ZA"/>
        </a:p>
      </dgm:t>
    </dgm:pt>
    <dgm:pt modelId="{9F768178-5753-47DC-BD2F-060E38AC43B2}" type="sibTrans" cxnId="{0419CDD5-CB8E-4F6D-92A6-13ECF9C06C97}">
      <dgm:prSet/>
      <dgm:spPr/>
      <dgm:t>
        <a:bodyPr/>
        <a:lstStyle/>
        <a:p>
          <a:endParaRPr lang="en-ZA"/>
        </a:p>
      </dgm:t>
    </dgm:pt>
    <dgm:pt modelId="{90058A00-6625-4C17-A816-02055596FA4C}" type="pres">
      <dgm:prSet presAssocID="{35D3ED3A-8732-40A0-8DE8-40C379F7B689}" presName="hierChild1" presStyleCnt="0">
        <dgm:presLayoutVars>
          <dgm:chPref val="1"/>
          <dgm:dir/>
          <dgm:animOne val="branch"/>
          <dgm:animLvl val="lvl"/>
          <dgm:resizeHandles/>
        </dgm:presLayoutVars>
      </dgm:prSet>
      <dgm:spPr/>
      <dgm:t>
        <a:bodyPr/>
        <a:lstStyle/>
        <a:p>
          <a:endParaRPr lang="en-ZA"/>
        </a:p>
      </dgm:t>
    </dgm:pt>
    <dgm:pt modelId="{63F03DAE-7329-4185-BB6A-35474A058636}" type="pres">
      <dgm:prSet presAssocID="{B353EA59-8C67-4EA1-A903-DC48F29595E2}" presName="hierRoot1" presStyleCnt="0"/>
      <dgm:spPr/>
    </dgm:pt>
    <dgm:pt modelId="{A61E8454-EA8D-40B8-83F5-874B9E3F6D7D}" type="pres">
      <dgm:prSet presAssocID="{B353EA59-8C67-4EA1-A903-DC48F29595E2}" presName="composite" presStyleCnt="0"/>
      <dgm:spPr/>
    </dgm:pt>
    <dgm:pt modelId="{A12C90D0-1A8C-44C4-BC18-A52089FCFF31}" type="pres">
      <dgm:prSet presAssocID="{B353EA59-8C67-4EA1-A903-DC48F29595E2}" presName="background" presStyleLbl="node0" presStyleIdx="0" presStyleCnt="1"/>
      <dgm:spPr/>
    </dgm:pt>
    <dgm:pt modelId="{E691F6A9-6F61-41B9-AB77-235A34A290D1}" type="pres">
      <dgm:prSet presAssocID="{B353EA59-8C67-4EA1-A903-DC48F29595E2}" presName="text" presStyleLbl="fgAcc0" presStyleIdx="0" presStyleCnt="1">
        <dgm:presLayoutVars>
          <dgm:chPref val="3"/>
        </dgm:presLayoutVars>
      </dgm:prSet>
      <dgm:spPr/>
      <dgm:t>
        <a:bodyPr/>
        <a:lstStyle/>
        <a:p>
          <a:endParaRPr lang="en-ZA"/>
        </a:p>
      </dgm:t>
    </dgm:pt>
    <dgm:pt modelId="{D20AE526-1913-4F39-BB12-530183974106}" type="pres">
      <dgm:prSet presAssocID="{B353EA59-8C67-4EA1-A903-DC48F29595E2}" presName="hierChild2" presStyleCnt="0"/>
      <dgm:spPr/>
    </dgm:pt>
    <dgm:pt modelId="{009B3644-D32E-49BA-8F09-C0628F8DD59F}" type="pres">
      <dgm:prSet presAssocID="{FD8B6E12-F3A9-4C2F-BE97-589F6B6408BF}" presName="Name10" presStyleLbl="parChTrans1D2" presStyleIdx="0" presStyleCnt="3"/>
      <dgm:spPr/>
      <dgm:t>
        <a:bodyPr/>
        <a:lstStyle/>
        <a:p>
          <a:endParaRPr lang="en-ZA"/>
        </a:p>
      </dgm:t>
    </dgm:pt>
    <dgm:pt modelId="{96919F17-B111-4731-A9D2-6289D9599CBA}" type="pres">
      <dgm:prSet presAssocID="{F2330372-3A16-4A7A-A8D5-F9C41CD3D0B0}" presName="hierRoot2" presStyleCnt="0"/>
      <dgm:spPr/>
    </dgm:pt>
    <dgm:pt modelId="{66AC81D8-397A-4AA4-A9E1-7B8F30A67DC6}" type="pres">
      <dgm:prSet presAssocID="{F2330372-3A16-4A7A-A8D5-F9C41CD3D0B0}" presName="composite2" presStyleCnt="0"/>
      <dgm:spPr/>
    </dgm:pt>
    <dgm:pt modelId="{0D767C06-91F8-4291-9F9E-CFA0B2099D63}" type="pres">
      <dgm:prSet presAssocID="{F2330372-3A16-4A7A-A8D5-F9C41CD3D0B0}" presName="background2" presStyleLbl="node2" presStyleIdx="0" presStyleCnt="3"/>
      <dgm:spPr/>
    </dgm:pt>
    <dgm:pt modelId="{83228F4E-DFF7-45CB-A15B-910CF728DA6F}" type="pres">
      <dgm:prSet presAssocID="{F2330372-3A16-4A7A-A8D5-F9C41CD3D0B0}" presName="text2" presStyleLbl="fgAcc2" presStyleIdx="0" presStyleCnt="3" custScaleX="117621" custScaleY="113952">
        <dgm:presLayoutVars>
          <dgm:chPref val="3"/>
        </dgm:presLayoutVars>
      </dgm:prSet>
      <dgm:spPr/>
      <dgm:t>
        <a:bodyPr/>
        <a:lstStyle/>
        <a:p>
          <a:endParaRPr lang="en-ZA"/>
        </a:p>
      </dgm:t>
    </dgm:pt>
    <dgm:pt modelId="{F9B4F12C-14E8-423A-A70C-D942241B63C1}" type="pres">
      <dgm:prSet presAssocID="{F2330372-3A16-4A7A-A8D5-F9C41CD3D0B0}" presName="hierChild3" presStyleCnt="0"/>
      <dgm:spPr/>
    </dgm:pt>
    <dgm:pt modelId="{B58B1981-10F7-496E-AF7E-31CB279E8B7F}" type="pres">
      <dgm:prSet presAssocID="{2815B570-973F-4FE4-B115-80F12CBD898E}" presName="Name10" presStyleLbl="parChTrans1D2" presStyleIdx="1" presStyleCnt="3"/>
      <dgm:spPr/>
      <dgm:t>
        <a:bodyPr/>
        <a:lstStyle/>
        <a:p>
          <a:endParaRPr lang="en-ZA"/>
        </a:p>
      </dgm:t>
    </dgm:pt>
    <dgm:pt modelId="{B7DE7E26-148F-46F2-B566-99C13065482D}" type="pres">
      <dgm:prSet presAssocID="{E5FA2305-B2A6-452F-B81D-FF2EE6D71985}" presName="hierRoot2" presStyleCnt="0"/>
      <dgm:spPr/>
    </dgm:pt>
    <dgm:pt modelId="{63A76E7A-4CFE-4E49-89A8-080BBDB80E91}" type="pres">
      <dgm:prSet presAssocID="{E5FA2305-B2A6-452F-B81D-FF2EE6D71985}" presName="composite2" presStyleCnt="0"/>
      <dgm:spPr/>
    </dgm:pt>
    <dgm:pt modelId="{E7FFDC16-8F3F-43F4-8481-2D3B64FB9137}" type="pres">
      <dgm:prSet presAssocID="{E5FA2305-B2A6-452F-B81D-FF2EE6D71985}" presName="background2" presStyleLbl="node2" presStyleIdx="1" presStyleCnt="3"/>
      <dgm:spPr/>
    </dgm:pt>
    <dgm:pt modelId="{BE931477-64D0-4278-BE7C-6E0BEF8A5A50}" type="pres">
      <dgm:prSet presAssocID="{E5FA2305-B2A6-452F-B81D-FF2EE6D71985}" presName="text2" presStyleLbl="fgAcc2" presStyleIdx="1" presStyleCnt="3" custScaleX="130414" custScaleY="106873">
        <dgm:presLayoutVars>
          <dgm:chPref val="3"/>
        </dgm:presLayoutVars>
      </dgm:prSet>
      <dgm:spPr/>
      <dgm:t>
        <a:bodyPr/>
        <a:lstStyle/>
        <a:p>
          <a:endParaRPr lang="en-ZA"/>
        </a:p>
      </dgm:t>
    </dgm:pt>
    <dgm:pt modelId="{D16F08DB-6336-4810-A851-2151C359FDF7}" type="pres">
      <dgm:prSet presAssocID="{E5FA2305-B2A6-452F-B81D-FF2EE6D71985}" presName="hierChild3" presStyleCnt="0"/>
      <dgm:spPr/>
    </dgm:pt>
    <dgm:pt modelId="{530CF1B6-43BD-449E-89E3-88D9C60812CF}" type="pres">
      <dgm:prSet presAssocID="{9BB43208-377F-4060-A7E3-C13E939AA2EE}" presName="Name10" presStyleLbl="parChTrans1D2" presStyleIdx="2" presStyleCnt="3"/>
      <dgm:spPr/>
      <dgm:t>
        <a:bodyPr/>
        <a:lstStyle/>
        <a:p>
          <a:endParaRPr lang="en-ZA"/>
        </a:p>
      </dgm:t>
    </dgm:pt>
    <dgm:pt modelId="{C1BEB8B0-BA64-4521-BB34-900974D01410}" type="pres">
      <dgm:prSet presAssocID="{53FF3526-1165-4970-AFD8-C8009C2281A6}" presName="hierRoot2" presStyleCnt="0"/>
      <dgm:spPr/>
    </dgm:pt>
    <dgm:pt modelId="{04F0CFC2-C1E4-4928-A44C-1276E7F999F2}" type="pres">
      <dgm:prSet presAssocID="{53FF3526-1165-4970-AFD8-C8009C2281A6}" presName="composite2" presStyleCnt="0"/>
      <dgm:spPr/>
    </dgm:pt>
    <dgm:pt modelId="{DF3B2953-27F0-486C-9EDB-A44095EFE482}" type="pres">
      <dgm:prSet presAssocID="{53FF3526-1165-4970-AFD8-C8009C2281A6}" presName="background2" presStyleLbl="node2" presStyleIdx="2" presStyleCnt="3"/>
      <dgm:spPr/>
    </dgm:pt>
    <dgm:pt modelId="{6BDB6664-007C-4A43-AE5D-44F6C0B7BB9B}" type="pres">
      <dgm:prSet presAssocID="{53FF3526-1165-4970-AFD8-C8009C2281A6}" presName="text2" presStyleLbl="fgAcc2" presStyleIdx="2" presStyleCnt="3" custScaleX="127768" custScaleY="110006">
        <dgm:presLayoutVars>
          <dgm:chPref val="3"/>
        </dgm:presLayoutVars>
      </dgm:prSet>
      <dgm:spPr/>
      <dgm:t>
        <a:bodyPr/>
        <a:lstStyle/>
        <a:p>
          <a:endParaRPr lang="en-ZA"/>
        </a:p>
      </dgm:t>
    </dgm:pt>
    <dgm:pt modelId="{9A145135-9C44-4EF0-8468-BFD45F6FC886}" type="pres">
      <dgm:prSet presAssocID="{53FF3526-1165-4970-AFD8-C8009C2281A6}" presName="hierChild3" presStyleCnt="0"/>
      <dgm:spPr/>
    </dgm:pt>
  </dgm:ptLst>
  <dgm:cxnLst>
    <dgm:cxn modelId="{2F399C9D-9D56-43B0-A43B-7B985834BB45}" type="presOf" srcId="{2815B570-973F-4FE4-B115-80F12CBD898E}" destId="{B58B1981-10F7-496E-AF7E-31CB279E8B7F}" srcOrd="0" destOrd="0" presId="urn:microsoft.com/office/officeart/2005/8/layout/hierarchy1"/>
    <dgm:cxn modelId="{4D4FE0BC-1E54-4A22-B860-911CE6401077}" type="presOf" srcId="{FD8B6E12-F3A9-4C2F-BE97-589F6B6408BF}" destId="{009B3644-D32E-49BA-8F09-C0628F8DD59F}" srcOrd="0" destOrd="0" presId="urn:microsoft.com/office/officeart/2005/8/layout/hierarchy1"/>
    <dgm:cxn modelId="{633AA5E6-6758-497A-86C1-DF49E2A7E4AC}" srcId="{35D3ED3A-8732-40A0-8DE8-40C379F7B689}" destId="{B353EA59-8C67-4EA1-A903-DC48F29595E2}" srcOrd="0" destOrd="0" parTransId="{0D8D6347-C9F0-4DB7-9D25-38802F568763}" sibTransId="{A6C22D1A-273B-4961-83A9-02A70F5EFA4F}"/>
    <dgm:cxn modelId="{4427BD6F-6AFB-46E9-8C97-692D7B534792}" type="presOf" srcId="{9BB43208-377F-4060-A7E3-C13E939AA2EE}" destId="{530CF1B6-43BD-449E-89E3-88D9C60812CF}" srcOrd="0" destOrd="0" presId="urn:microsoft.com/office/officeart/2005/8/layout/hierarchy1"/>
    <dgm:cxn modelId="{527A9C7B-B287-4813-A854-FFD80573EA7A}" type="presOf" srcId="{35D3ED3A-8732-40A0-8DE8-40C379F7B689}" destId="{90058A00-6625-4C17-A816-02055596FA4C}" srcOrd="0" destOrd="0" presId="urn:microsoft.com/office/officeart/2005/8/layout/hierarchy1"/>
    <dgm:cxn modelId="{A0CECF4E-303A-4D28-BDFD-77A6F5A9E239}" type="presOf" srcId="{53FF3526-1165-4970-AFD8-C8009C2281A6}" destId="{6BDB6664-007C-4A43-AE5D-44F6C0B7BB9B}" srcOrd="0" destOrd="0" presId="urn:microsoft.com/office/officeart/2005/8/layout/hierarchy1"/>
    <dgm:cxn modelId="{0419CDD5-CB8E-4F6D-92A6-13ECF9C06C97}" srcId="{B353EA59-8C67-4EA1-A903-DC48F29595E2}" destId="{53FF3526-1165-4970-AFD8-C8009C2281A6}" srcOrd="2" destOrd="0" parTransId="{9BB43208-377F-4060-A7E3-C13E939AA2EE}" sibTransId="{9F768178-5753-47DC-BD2F-060E38AC43B2}"/>
    <dgm:cxn modelId="{2B922291-473E-4648-99A5-C173F829B0E0}" type="presOf" srcId="{B353EA59-8C67-4EA1-A903-DC48F29595E2}" destId="{E691F6A9-6F61-41B9-AB77-235A34A290D1}" srcOrd="0" destOrd="0" presId="urn:microsoft.com/office/officeart/2005/8/layout/hierarchy1"/>
    <dgm:cxn modelId="{0A1AA51D-5E8D-4355-9198-8591796311DB}" type="presOf" srcId="{E5FA2305-B2A6-452F-B81D-FF2EE6D71985}" destId="{BE931477-64D0-4278-BE7C-6E0BEF8A5A50}" srcOrd="0" destOrd="0" presId="urn:microsoft.com/office/officeart/2005/8/layout/hierarchy1"/>
    <dgm:cxn modelId="{729FB47F-D24C-4797-B70F-296FA58D8497}" type="presOf" srcId="{F2330372-3A16-4A7A-A8D5-F9C41CD3D0B0}" destId="{83228F4E-DFF7-45CB-A15B-910CF728DA6F}" srcOrd="0" destOrd="0" presId="urn:microsoft.com/office/officeart/2005/8/layout/hierarchy1"/>
    <dgm:cxn modelId="{E0EE349E-264A-46D8-8BBB-98F49C743ED6}" srcId="{B353EA59-8C67-4EA1-A903-DC48F29595E2}" destId="{E5FA2305-B2A6-452F-B81D-FF2EE6D71985}" srcOrd="1" destOrd="0" parTransId="{2815B570-973F-4FE4-B115-80F12CBD898E}" sibTransId="{70638386-D315-4B40-889A-B614EF3802AB}"/>
    <dgm:cxn modelId="{D5680F74-3E2B-4967-A18F-4CC68645092D}" srcId="{B353EA59-8C67-4EA1-A903-DC48F29595E2}" destId="{F2330372-3A16-4A7A-A8D5-F9C41CD3D0B0}" srcOrd="0" destOrd="0" parTransId="{FD8B6E12-F3A9-4C2F-BE97-589F6B6408BF}" sibTransId="{47E5FC27-36BD-4B22-8F5B-2FDCF7C0482C}"/>
    <dgm:cxn modelId="{976BACCD-907F-419B-B2DA-9B981FD81906}" type="presParOf" srcId="{90058A00-6625-4C17-A816-02055596FA4C}" destId="{63F03DAE-7329-4185-BB6A-35474A058636}" srcOrd="0" destOrd="0" presId="urn:microsoft.com/office/officeart/2005/8/layout/hierarchy1"/>
    <dgm:cxn modelId="{846ED101-4DC5-4011-BAB6-E1CAB89EE217}" type="presParOf" srcId="{63F03DAE-7329-4185-BB6A-35474A058636}" destId="{A61E8454-EA8D-40B8-83F5-874B9E3F6D7D}" srcOrd="0" destOrd="0" presId="urn:microsoft.com/office/officeart/2005/8/layout/hierarchy1"/>
    <dgm:cxn modelId="{B1203A15-B59D-4C34-B3E5-16CF92D05EE9}" type="presParOf" srcId="{A61E8454-EA8D-40B8-83F5-874B9E3F6D7D}" destId="{A12C90D0-1A8C-44C4-BC18-A52089FCFF31}" srcOrd="0" destOrd="0" presId="urn:microsoft.com/office/officeart/2005/8/layout/hierarchy1"/>
    <dgm:cxn modelId="{0175F336-C888-4044-AA81-170A583599C7}" type="presParOf" srcId="{A61E8454-EA8D-40B8-83F5-874B9E3F6D7D}" destId="{E691F6A9-6F61-41B9-AB77-235A34A290D1}" srcOrd="1" destOrd="0" presId="urn:microsoft.com/office/officeart/2005/8/layout/hierarchy1"/>
    <dgm:cxn modelId="{320C84F2-5CDF-4F9A-8186-E2BC68C5A9FE}" type="presParOf" srcId="{63F03DAE-7329-4185-BB6A-35474A058636}" destId="{D20AE526-1913-4F39-BB12-530183974106}" srcOrd="1" destOrd="0" presId="urn:microsoft.com/office/officeart/2005/8/layout/hierarchy1"/>
    <dgm:cxn modelId="{3E29A71E-8B4A-4088-8904-A2A829558BDB}" type="presParOf" srcId="{D20AE526-1913-4F39-BB12-530183974106}" destId="{009B3644-D32E-49BA-8F09-C0628F8DD59F}" srcOrd="0" destOrd="0" presId="urn:microsoft.com/office/officeart/2005/8/layout/hierarchy1"/>
    <dgm:cxn modelId="{78FFE241-7664-4B3C-BC9E-EC65DC1858F7}" type="presParOf" srcId="{D20AE526-1913-4F39-BB12-530183974106}" destId="{96919F17-B111-4731-A9D2-6289D9599CBA}" srcOrd="1" destOrd="0" presId="urn:microsoft.com/office/officeart/2005/8/layout/hierarchy1"/>
    <dgm:cxn modelId="{D16E6F38-9625-4943-B208-9EE5A00D419E}" type="presParOf" srcId="{96919F17-B111-4731-A9D2-6289D9599CBA}" destId="{66AC81D8-397A-4AA4-A9E1-7B8F30A67DC6}" srcOrd="0" destOrd="0" presId="urn:microsoft.com/office/officeart/2005/8/layout/hierarchy1"/>
    <dgm:cxn modelId="{9C1EE152-678B-4B8F-AB2E-68BF22B10DA2}" type="presParOf" srcId="{66AC81D8-397A-4AA4-A9E1-7B8F30A67DC6}" destId="{0D767C06-91F8-4291-9F9E-CFA0B2099D63}" srcOrd="0" destOrd="0" presId="urn:microsoft.com/office/officeart/2005/8/layout/hierarchy1"/>
    <dgm:cxn modelId="{4B24FA49-01D6-4066-B94C-EE1FC9E138E4}" type="presParOf" srcId="{66AC81D8-397A-4AA4-A9E1-7B8F30A67DC6}" destId="{83228F4E-DFF7-45CB-A15B-910CF728DA6F}" srcOrd="1" destOrd="0" presId="urn:microsoft.com/office/officeart/2005/8/layout/hierarchy1"/>
    <dgm:cxn modelId="{2E4F4451-281C-4B6D-8EBD-909886798F41}" type="presParOf" srcId="{96919F17-B111-4731-A9D2-6289D9599CBA}" destId="{F9B4F12C-14E8-423A-A70C-D942241B63C1}" srcOrd="1" destOrd="0" presId="urn:microsoft.com/office/officeart/2005/8/layout/hierarchy1"/>
    <dgm:cxn modelId="{A21150A8-5347-4CE9-8B19-7B0A3229710E}" type="presParOf" srcId="{D20AE526-1913-4F39-BB12-530183974106}" destId="{B58B1981-10F7-496E-AF7E-31CB279E8B7F}" srcOrd="2" destOrd="0" presId="urn:microsoft.com/office/officeart/2005/8/layout/hierarchy1"/>
    <dgm:cxn modelId="{0D40DB37-9D84-4C60-8362-E1141B62692F}" type="presParOf" srcId="{D20AE526-1913-4F39-BB12-530183974106}" destId="{B7DE7E26-148F-46F2-B566-99C13065482D}" srcOrd="3" destOrd="0" presId="urn:microsoft.com/office/officeart/2005/8/layout/hierarchy1"/>
    <dgm:cxn modelId="{EFA5E985-65DC-440E-8E47-8F68F26272A3}" type="presParOf" srcId="{B7DE7E26-148F-46F2-B566-99C13065482D}" destId="{63A76E7A-4CFE-4E49-89A8-080BBDB80E91}" srcOrd="0" destOrd="0" presId="urn:microsoft.com/office/officeart/2005/8/layout/hierarchy1"/>
    <dgm:cxn modelId="{4032D6D3-AF90-49CE-B53C-495A7A7CE3B6}" type="presParOf" srcId="{63A76E7A-4CFE-4E49-89A8-080BBDB80E91}" destId="{E7FFDC16-8F3F-43F4-8481-2D3B64FB9137}" srcOrd="0" destOrd="0" presId="urn:microsoft.com/office/officeart/2005/8/layout/hierarchy1"/>
    <dgm:cxn modelId="{83E66FFA-51E0-4161-A80D-E22BEF7DB6FA}" type="presParOf" srcId="{63A76E7A-4CFE-4E49-89A8-080BBDB80E91}" destId="{BE931477-64D0-4278-BE7C-6E0BEF8A5A50}" srcOrd="1" destOrd="0" presId="urn:microsoft.com/office/officeart/2005/8/layout/hierarchy1"/>
    <dgm:cxn modelId="{6315C835-6DDD-4B38-A94A-8208889A027F}" type="presParOf" srcId="{B7DE7E26-148F-46F2-B566-99C13065482D}" destId="{D16F08DB-6336-4810-A851-2151C359FDF7}" srcOrd="1" destOrd="0" presId="urn:microsoft.com/office/officeart/2005/8/layout/hierarchy1"/>
    <dgm:cxn modelId="{DDE24226-8E54-4C3F-BDEB-FABF8A5D2E06}" type="presParOf" srcId="{D20AE526-1913-4F39-BB12-530183974106}" destId="{530CF1B6-43BD-449E-89E3-88D9C60812CF}" srcOrd="4" destOrd="0" presId="urn:microsoft.com/office/officeart/2005/8/layout/hierarchy1"/>
    <dgm:cxn modelId="{40DF7750-4575-47E3-974D-850A887C0B7B}" type="presParOf" srcId="{D20AE526-1913-4F39-BB12-530183974106}" destId="{C1BEB8B0-BA64-4521-BB34-900974D01410}" srcOrd="5" destOrd="0" presId="urn:microsoft.com/office/officeart/2005/8/layout/hierarchy1"/>
    <dgm:cxn modelId="{2D1E22AA-A793-4839-9A11-7EEAF7D3D6C6}" type="presParOf" srcId="{C1BEB8B0-BA64-4521-BB34-900974D01410}" destId="{04F0CFC2-C1E4-4928-A44C-1276E7F999F2}" srcOrd="0" destOrd="0" presId="urn:microsoft.com/office/officeart/2005/8/layout/hierarchy1"/>
    <dgm:cxn modelId="{0C010919-F10E-4C25-A7D5-09573ABB9637}" type="presParOf" srcId="{04F0CFC2-C1E4-4928-A44C-1276E7F999F2}" destId="{DF3B2953-27F0-486C-9EDB-A44095EFE482}" srcOrd="0" destOrd="0" presId="urn:microsoft.com/office/officeart/2005/8/layout/hierarchy1"/>
    <dgm:cxn modelId="{6A280966-7430-4009-940A-F27F60ED71D2}" type="presParOf" srcId="{04F0CFC2-C1E4-4928-A44C-1276E7F999F2}" destId="{6BDB6664-007C-4A43-AE5D-44F6C0B7BB9B}" srcOrd="1" destOrd="0" presId="urn:microsoft.com/office/officeart/2005/8/layout/hierarchy1"/>
    <dgm:cxn modelId="{344AAC3F-0288-4FC7-BA1B-954BF4B0135D}" type="presParOf" srcId="{C1BEB8B0-BA64-4521-BB34-900974D01410}" destId="{9A145135-9C44-4EF0-8468-BFD45F6FC88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CF1B6-43BD-449E-89E3-88D9C60812CF}">
      <dsp:nvSpPr>
        <dsp:cNvPr id="0" name=""/>
        <dsp:cNvSpPr/>
      </dsp:nvSpPr>
      <dsp:spPr>
        <a:xfrm>
          <a:off x="5760836" y="1645329"/>
          <a:ext cx="3787099" cy="753157"/>
        </a:xfrm>
        <a:custGeom>
          <a:avLst/>
          <a:gdLst/>
          <a:ahLst/>
          <a:cxnLst/>
          <a:rect l="0" t="0" r="0" b="0"/>
          <a:pathLst>
            <a:path>
              <a:moveTo>
                <a:pt x="0" y="0"/>
              </a:moveTo>
              <a:lnTo>
                <a:pt x="0" y="513254"/>
              </a:lnTo>
              <a:lnTo>
                <a:pt x="3787099" y="513254"/>
              </a:lnTo>
              <a:lnTo>
                <a:pt x="3787099" y="7531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8B1981-10F7-496E-AF7E-31CB279E8B7F}">
      <dsp:nvSpPr>
        <dsp:cNvPr id="0" name=""/>
        <dsp:cNvSpPr/>
      </dsp:nvSpPr>
      <dsp:spPr>
        <a:xfrm>
          <a:off x="5629450" y="1645329"/>
          <a:ext cx="131385" cy="753157"/>
        </a:xfrm>
        <a:custGeom>
          <a:avLst/>
          <a:gdLst/>
          <a:ahLst/>
          <a:cxnLst/>
          <a:rect l="0" t="0" r="0" b="0"/>
          <a:pathLst>
            <a:path>
              <a:moveTo>
                <a:pt x="131385" y="0"/>
              </a:moveTo>
              <a:lnTo>
                <a:pt x="131385" y="513254"/>
              </a:lnTo>
              <a:lnTo>
                <a:pt x="0" y="513254"/>
              </a:lnTo>
              <a:lnTo>
                <a:pt x="0" y="7531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9B3644-D32E-49BA-8F09-C0628F8DD59F}">
      <dsp:nvSpPr>
        <dsp:cNvPr id="0" name=""/>
        <dsp:cNvSpPr/>
      </dsp:nvSpPr>
      <dsp:spPr>
        <a:xfrm>
          <a:off x="1842350" y="1645329"/>
          <a:ext cx="3918485" cy="753157"/>
        </a:xfrm>
        <a:custGeom>
          <a:avLst/>
          <a:gdLst/>
          <a:ahLst/>
          <a:cxnLst/>
          <a:rect l="0" t="0" r="0" b="0"/>
          <a:pathLst>
            <a:path>
              <a:moveTo>
                <a:pt x="3918485" y="0"/>
              </a:moveTo>
              <a:lnTo>
                <a:pt x="3918485" y="513254"/>
              </a:lnTo>
              <a:lnTo>
                <a:pt x="0" y="513254"/>
              </a:lnTo>
              <a:lnTo>
                <a:pt x="0" y="7531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2C90D0-1A8C-44C4-BC18-A52089FCFF31}">
      <dsp:nvSpPr>
        <dsp:cNvPr id="0" name=""/>
        <dsp:cNvSpPr/>
      </dsp:nvSpPr>
      <dsp:spPr>
        <a:xfrm>
          <a:off x="4466010" y="900"/>
          <a:ext cx="2589652" cy="164442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691F6A9-6F61-41B9-AB77-235A34A290D1}">
      <dsp:nvSpPr>
        <dsp:cNvPr id="0" name=""/>
        <dsp:cNvSpPr/>
      </dsp:nvSpPr>
      <dsp:spPr>
        <a:xfrm>
          <a:off x="4753750" y="274253"/>
          <a:ext cx="2589652" cy="164442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solidFill>
                <a:schemeClr val="tx1"/>
              </a:solidFill>
            </a:rPr>
            <a:t>Chief Director: Dr Salomon Hoogenraad-Vermaak</a:t>
          </a:r>
        </a:p>
        <a:p>
          <a:pPr lvl="0" algn="ctr" defTabSz="533400">
            <a:lnSpc>
              <a:spcPct val="90000"/>
            </a:lnSpc>
            <a:spcBef>
              <a:spcPct val="0"/>
            </a:spcBef>
            <a:spcAft>
              <a:spcPct val="35000"/>
            </a:spcAft>
          </a:pPr>
          <a:r>
            <a:rPr lang="en-ZA" sz="1200" kern="1200" dirty="0" smtClean="0">
              <a:solidFill>
                <a:schemeClr val="tx1"/>
              </a:solidFill>
            </a:rPr>
            <a:t>Unit Coordinator: Mr Khuliso Dzhivhuho</a:t>
          </a:r>
          <a:endParaRPr lang="en-ZA" sz="1200" kern="1200" dirty="0">
            <a:solidFill>
              <a:schemeClr val="tx1"/>
            </a:solidFill>
          </a:endParaRPr>
        </a:p>
      </dsp:txBody>
      <dsp:txXfrm>
        <a:off x="4801914" y="322417"/>
        <a:ext cx="2493324" cy="1548101"/>
      </dsp:txXfrm>
    </dsp:sp>
    <dsp:sp modelId="{0D767C06-91F8-4291-9F9E-CFA0B2099D63}">
      <dsp:nvSpPr>
        <dsp:cNvPr id="0" name=""/>
        <dsp:cNvSpPr/>
      </dsp:nvSpPr>
      <dsp:spPr>
        <a:xfrm>
          <a:off x="319363" y="2398487"/>
          <a:ext cx="3045974" cy="187385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3228F4E-DFF7-45CB-A15B-910CF728DA6F}">
      <dsp:nvSpPr>
        <dsp:cNvPr id="0" name=""/>
        <dsp:cNvSpPr/>
      </dsp:nvSpPr>
      <dsp:spPr>
        <a:xfrm>
          <a:off x="607102" y="2671839"/>
          <a:ext cx="3045974" cy="187385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solidFill>
                <a:schemeClr val="tx1"/>
              </a:solidFill>
            </a:rPr>
            <a:t>Directorate: Ethics, Integrity and Conduct Management</a:t>
          </a:r>
        </a:p>
        <a:p>
          <a:pPr lvl="0" algn="ctr" defTabSz="533400">
            <a:lnSpc>
              <a:spcPct val="90000"/>
            </a:lnSpc>
            <a:spcBef>
              <a:spcPct val="0"/>
            </a:spcBef>
            <a:spcAft>
              <a:spcPct val="35000"/>
            </a:spcAft>
          </a:pPr>
          <a:r>
            <a:rPr lang="en-ZA" sz="1200" kern="1200" dirty="0" smtClean="0">
              <a:solidFill>
                <a:schemeClr val="tx1"/>
              </a:solidFill>
            </a:rPr>
            <a:t>PAMA, 15(4)(a)(b)(e)</a:t>
          </a:r>
        </a:p>
        <a:p>
          <a:pPr lvl="0" algn="ctr" defTabSz="533400">
            <a:lnSpc>
              <a:spcPct val="90000"/>
            </a:lnSpc>
            <a:spcBef>
              <a:spcPct val="0"/>
            </a:spcBef>
            <a:spcAft>
              <a:spcPct val="35000"/>
            </a:spcAft>
          </a:pPr>
          <a:r>
            <a:rPr lang="en-ZA" sz="1200" kern="1200" dirty="0" smtClean="0">
              <a:solidFill>
                <a:schemeClr val="tx1"/>
              </a:solidFill>
            </a:rPr>
            <a:t>Director: Ms Pleasure Mashego</a:t>
          </a:r>
        </a:p>
        <a:p>
          <a:pPr lvl="0" algn="ctr" defTabSz="533400">
            <a:lnSpc>
              <a:spcPct val="90000"/>
            </a:lnSpc>
            <a:spcBef>
              <a:spcPct val="0"/>
            </a:spcBef>
            <a:spcAft>
              <a:spcPct val="35000"/>
            </a:spcAft>
          </a:pPr>
          <a:r>
            <a:rPr lang="en-ZA" sz="1200" kern="1200" dirty="0" smtClean="0">
              <a:solidFill>
                <a:schemeClr val="tx1"/>
              </a:solidFill>
            </a:rPr>
            <a:t>Assistant Director: Mr Moses Kutu</a:t>
          </a:r>
          <a:endParaRPr lang="en-ZA" sz="1200" kern="1200" dirty="0">
            <a:solidFill>
              <a:schemeClr val="tx1"/>
            </a:solidFill>
          </a:endParaRPr>
        </a:p>
      </dsp:txBody>
      <dsp:txXfrm>
        <a:off x="661985" y="2726722"/>
        <a:ext cx="2936208" cy="1764093"/>
      </dsp:txXfrm>
    </dsp:sp>
    <dsp:sp modelId="{E7FFDC16-8F3F-43F4-8481-2D3B64FB9137}">
      <dsp:nvSpPr>
        <dsp:cNvPr id="0" name=""/>
        <dsp:cNvSpPr/>
      </dsp:nvSpPr>
      <dsp:spPr>
        <a:xfrm>
          <a:off x="3940816" y="2398487"/>
          <a:ext cx="3377268" cy="175745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E931477-64D0-4278-BE7C-6E0BEF8A5A50}">
      <dsp:nvSpPr>
        <dsp:cNvPr id="0" name=""/>
        <dsp:cNvSpPr/>
      </dsp:nvSpPr>
      <dsp:spPr>
        <a:xfrm>
          <a:off x="4228555" y="2671839"/>
          <a:ext cx="3377268" cy="175745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solidFill>
                <a:schemeClr val="tx1"/>
              </a:solidFill>
            </a:rPr>
            <a:t>Directorate: Monitoring and Evaluation, Oversight and Interventions Management</a:t>
          </a:r>
        </a:p>
        <a:p>
          <a:pPr lvl="0" algn="ctr" defTabSz="533400">
            <a:lnSpc>
              <a:spcPct val="90000"/>
            </a:lnSpc>
            <a:spcBef>
              <a:spcPct val="0"/>
            </a:spcBef>
            <a:spcAft>
              <a:spcPct val="35000"/>
            </a:spcAft>
          </a:pPr>
          <a:r>
            <a:rPr lang="en-ZA" sz="1200" kern="1200" dirty="0" smtClean="0">
              <a:solidFill>
                <a:schemeClr val="tx1"/>
              </a:solidFill>
            </a:rPr>
            <a:t>PAMA 15(4)(d)(f)</a:t>
          </a:r>
        </a:p>
        <a:p>
          <a:pPr lvl="0" algn="ctr" defTabSz="533400">
            <a:lnSpc>
              <a:spcPct val="90000"/>
            </a:lnSpc>
            <a:spcBef>
              <a:spcPct val="0"/>
            </a:spcBef>
            <a:spcAft>
              <a:spcPct val="35000"/>
            </a:spcAft>
          </a:pPr>
          <a:r>
            <a:rPr lang="en-ZA" sz="1200" kern="1200" dirty="0" smtClean="0">
              <a:solidFill>
                <a:schemeClr val="tx1"/>
              </a:solidFill>
            </a:rPr>
            <a:t>Director: Mr Isaac Kabini</a:t>
          </a:r>
        </a:p>
        <a:p>
          <a:pPr lvl="0" algn="ctr" defTabSz="533400">
            <a:lnSpc>
              <a:spcPct val="90000"/>
            </a:lnSpc>
            <a:spcBef>
              <a:spcPct val="0"/>
            </a:spcBef>
            <a:spcAft>
              <a:spcPct val="35000"/>
            </a:spcAft>
          </a:pPr>
          <a:r>
            <a:rPr lang="en-ZA" sz="1200" kern="1200" dirty="0" smtClean="0">
              <a:solidFill>
                <a:schemeClr val="tx1"/>
              </a:solidFill>
            </a:rPr>
            <a:t>Deputy Director: Vacant</a:t>
          </a:r>
        </a:p>
        <a:p>
          <a:pPr lvl="0" algn="ctr" defTabSz="533400">
            <a:lnSpc>
              <a:spcPct val="90000"/>
            </a:lnSpc>
            <a:spcBef>
              <a:spcPct val="0"/>
            </a:spcBef>
            <a:spcAft>
              <a:spcPct val="35000"/>
            </a:spcAft>
          </a:pPr>
          <a:r>
            <a:rPr lang="en-ZA" sz="1200" kern="1200" dirty="0" smtClean="0">
              <a:solidFill>
                <a:schemeClr val="tx1"/>
              </a:solidFill>
            </a:rPr>
            <a:t>Deputy Director: Mr Thabang Molobela</a:t>
          </a:r>
        </a:p>
        <a:p>
          <a:pPr lvl="0" algn="ctr" defTabSz="533400">
            <a:lnSpc>
              <a:spcPct val="90000"/>
            </a:lnSpc>
            <a:spcBef>
              <a:spcPct val="0"/>
            </a:spcBef>
            <a:spcAft>
              <a:spcPct val="35000"/>
            </a:spcAft>
          </a:pPr>
          <a:r>
            <a:rPr lang="en-ZA" sz="1200" kern="1200" dirty="0" smtClean="0">
              <a:solidFill>
                <a:schemeClr val="tx1"/>
              </a:solidFill>
            </a:rPr>
            <a:t>Assistant Director: Ms Mpho Ntuli</a:t>
          </a:r>
          <a:endParaRPr lang="en-ZA" sz="1200" kern="1200" dirty="0">
            <a:solidFill>
              <a:schemeClr val="tx1"/>
            </a:solidFill>
          </a:endParaRPr>
        </a:p>
      </dsp:txBody>
      <dsp:txXfrm>
        <a:off x="4280029" y="2723313"/>
        <a:ext cx="3274320" cy="1654502"/>
      </dsp:txXfrm>
    </dsp:sp>
    <dsp:sp modelId="{DF3B2953-27F0-486C-9EDB-A44095EFE482}">
      <dsp:nvSpPr>
        <dsp:cNvPr id="0" name=""/>
        <dsp:cNvSpPr/>
      </dsp:nvSpPr>
      <dsp:spPr>
        <a:xfrm>
          <a:off x="7893563" y="2398487"/>
          <a:ext cx="3308746" cy="180897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BDB6664-007C-4A43-AE5D-44F6C0B7BB9B}">
      <dsp:nvSpPr>
        <dsp:cNvPr id="0" name=""/>
        <dsp:cNvSpPr/>
      </dsp:nvSpPr>
      <dsp:spPr>
        <a:xfrm>
          <a:off x="8181302" y="2671839"/>
          <a:ext cx="3308746" cy="180897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solidFill>
                <a:schemeClr val="tx1"/>
              </a:solidFill>
            </a:rPr>
            <a:t>Directorate: Discipline Management</a:t>
          </a:r>
        </a:p>
        <a:p>
          <a:pPr lvl="0" algn="ctr" defTabSz="533400">
            <a:lnSpc>
              <a:spcPct val="90000"/>
            </a:lnSpc>
            <a:spcBef>
              <a:spcPct val="0"/>
            </a:spcBef>
            <a:spcAft>
              <a:spcPct val="35000"/>
            </a:spcAft>
          </a:pPr>
          <a:r>
            <a:rPr lang="en-ZA" sz="1200" kern="1200" dirty="0" smtClean="0">
              <a:solidFill>
                <a:schemeClr val="tx1"/>
              </a:solidFill>
            </a:rPr>
            <a:t>PAMA 15(4)(a)(c)(d)(f)</a:t>
          </a:r>
        </a:p>
        <a:p>
          <a:pPr lvl="0" algn="ctr" defTabSz="533400">
            <a:lnSpc>
              <a:spcPct val="90000"/>
            </a:lnSpc>
            <a:spcBef>
              <a:spcPct val="0"/>
            </a:spcBef>
            <a:spcAft>
              <a:spcPct val="35000"/>
            </a:spcAft>
          </a:pPr>
          <a:r>
            <a:rPr lang="en-ZA" sz="1200" kern="1200" dirty="0" smtClean="0">
              <a:solidFill>
                <a:schemeClr val="tx1"/>
              </a:solidFill>
            </a:rPr>
            <a:t>Director: Vacant</a:t>
          </a:r>
        </a:p>
        <a:p>
          <a:pPr lvl="0" algn="ctr" defTabSz="533400">
            <a:lnSpc>
              <a:spcPct val="90000"/>
            </a:lnSpc>
            <a:spcBef>
              <a:spcPct val="0"/>
            </a:spcBef>
            <a:spcAft>
              <a:spcPct val="35000"/>
            </a:spcAft>
          </a:pPr>
          <a:r>
            <a:rPr lang="en-ZA" sz="1200" kern="1200" dirty="0" smtClean="0">
              <a:solidFill>
                <a:schemeClr val="tx1"/>
              </a:solidFill>
            </a:rPr>
            <a:t>Deputy Director: Mr Nkosinathi Dlamini</a:t>
          </a:r>
        </a:p>
        <a:p>
          <a:pPr lvl="0" algn="ctr" defTabSz="533400">
            <a:lnSpc>
              <a:spcPct val="90000"/>
            </a:lnSpc>
            <a:spcBef>
              <a:spcPct val="0"/>
            </a:spcBef>
            <a:spcAft>
              <a:spcPct val="35000"/>
            </a:spcAft>
          </a:pPr>
          <a:r>
            <a:rPr lang="en-ZA" sz="1200" kern="1200" dirty="0" smtClean="0">
              <a:solidFill>
                <a:schemeClr val="tx1"/>
              </a:solidFill>
            </a:rPr>
            <a:t>Deputy Director: Ms Pumla Nonxuba</a:t>
          </a:r>
        </a:p>
        <a:p>
          <a:pPr lvl="0" algn="ctr" defTabSz="533400">
            <a:lnSpc>
              <a:spcPct val="90000"/>
            </a:lnSpc>
            <a:spcBef>
              <a:spcPct val="0"/>
            </a:spcBef>
            <a:spcAft>
              <a:spcPct val="35000"/>
            </a:spcAft>
          </a:pPr>
          <a:r>
            <a:rPr lang="en-ZA" sz="1200" kern="1200" dirty="0" smtClean="0">
              <a:solidFill>
                <a:schemeClr val="tx1"/>
              </a:solidFill>
            </a:rPr>
            <a:t>Discipline Management Officer: Ms Dorothy Ngqolombe</a:t>
          </a:r>
          <a:endParaRPr lang="en-ZA" sz="1200" kern="1200" dirty="0">
            <a:solidFill>
              <a:schemeClr val="tx1"/>
            </a:solidFill>
          </a:endParaRPr>
        </a:p>
      </dsp:txBody>
      <dsp:txXfrm>
        <a:off x="8234285" y="2724822"/>
        <a:ext cx="3202780" cy="17030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4EE1BB-9C14-45A8-AE8E-BDFE05C7434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899B39A0-41A8-46FD-B63C-2ED2B636DDA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E036BBA-69BB-4759-AE3A-1709D7839D1C}" type="datetimeFigureOut">
              <a:rPr lang="en-ZA" smtClean="0"/>
              <a:t>2021/08/13</a:t>
            </a:fld>
            <a:endParaRPr lang="en-ZA" dirty="0"/>
          </a:p>
        </p:txBody>
      </p:sp>
      <p:sp>
        <p:nvSpPr>
          <p:cNvPr id="4" name="Footer Placeholder 3">
            <a:extLst>
              <a:ext uri="{FF2B5EF4-FFF2-40B4-BE49-F238E27FC236}">
                <a16:creationId xmlns:a16="http://schemas.microsoft.com/office/drawing/2014/main" id="{4868A843-6889-4DCF-8A65-93659054062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6CFC8C6-1A62-4D17-A4AE-97F3CBEBE7C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3AF35B8-14A6-4F46-A74A-32CB809E849E}" type="slidenum">
              <a:rPr lang="en-ZA" smtClean="0"/>
              <a:t>‹#›</a:t>
            </a:fld>
            <a:endParaRPr lang="en-ZA" dirty="0"/>
          </a:p>
        </p:txBody>
      </p:sp>
    </p:spTree>
    <p:extLst>
      <p:ext uri="{BB962C8B-B14F-4D97-AF65-F5344CB8AC3E}">
        <p14:creationId xmlns:p14="http://schemas.microsoft.com/office/powerpoint/2010/main" val="73891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610D54D-FD46-4872-8B56-5C5B5D8F46CE}" type="datetimeFigureOut">
              <a:rPr lang="en-ZA" smtClean="0"/>
              <a:t>2021/08/13</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47A408C-B4D1-45A3-8294-723913E67110}" type="slidenum">
              <a:rPr lang="en-ZA" smtClean="0"/>
              <a:t>‹#›</a:t>
            </a:fld>
            <a:endParaRPr lang="en-ZA" dirty="0"/>
          </a:p>
        </p:txBody>
      </p:sp>
    </p:spTree>
    <p:extLst>
      <p:ext uri="{BB962C8B-B14F-4D97-AF65-F5344CB8AC3E}">
        <p14:creationId xmlns:p14="http://schemas.microsoft.com/office/powerpoint/2010/main" val="397328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a:t>
            </a:fld>
            <a:endParaRPr lang="en-ZA" dirty="0"/>
          </a:p>
        </p:txBody>
      </p:sp>
    </p:spTree>
    <p:extLst>
      <p:ext uri="{BB962C8B-B14F-4D97-AF65-F5344CB8AC3E}">
        <p14:creationId xmlns:p14="http://schemas.microsoft.com/office/powerpoint/2010/main" val="165616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10</a:t>
            </a:fld>
            <a:endParaRPr lang="en-ZA" dirty="0"/>
          </a:p>
        </p:txBody>
      </p:sp>
    </p:spTree>
    <p:extLst>
      <p:ext uri="{BB962C8B-B14F-4D97-AF65-F5344CB8AC3E}">
        <p14:creationId xmlns:p14="http://schemas.microsoft.com/office/powerpoint/2010/main" val="250472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11</a:t>
            </a:fld>
            <a:endParaRPr lang="en-ZA" dirty="0"/>
          </a:p>
        </p:txBody>
      </p:sp>
    </p:spTree>
    <p:extLst>
      <p:ext uri="{BB962C8B-B14F-4D97-AF65-F5344CB8AC3E}">
        <p14:creationId xmlns:p14="http://schemas.microsoft.com/office/powerpoint/2010/main" val="3029197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12</a:t>
            </a:fld>
            <a:endParaRPr lang="en-ZA" dirty="0"/>
          </a:p>
        </p:txBody>
      </p:sp>
    </p:spTree>
    <p:extLst>
      <p:ext uri="{BB962C8B-B14F-4D97-AF65-F5344CB8AC3E}">
        <p14:creationId xmlns:p14="http://schemas.microsoft.com/office/powerpoint/2010/main" val="1361276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13</a:t>
            </a:fld>
            <a:endParaRPr lang="en-ZA" dirty="0"/>
          </a:p>
        </p:txBody>
      </p:sp>
    </p:spTree>
    <p:extLst>
      <p:ext uri="{BB962C8B-B14F-4D97-AF65-F5344CB8AC3E}">
        <p14:creationId xmlns:p14="http://schemas.microsoft.com/office/powerpoint/2010/main" val="1207910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14</a:t>
            </a:fld>
            <a:endParaRPr lang="en-ZA" dirty="0"/>
          </a:p>
        </p:txBody>
      </p:sp>
    </p:spTree>
    <p:extLst>
      <p:ext uri="{BB962C8B-B14F-4D97-AF65-F5344CB8AC3E}">
        <p14:creationId xmlns:p14="http://schemas.microsoft.com/office/powerpoint/2010/main" val="223135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15</a:t>
            </a:fld>
            <a:endParaRPr lang="en-ZA" dirty="0"/>
          </a:p>
        </p:txBody>
      </p:sp>
    </p:spTree>
    <p:extLst>
      <p:ext uri="{BB962C8B-B14F-4D97-AF65-F5344CB8AC3E}">
        <p14:creationId xmlns:p14="http://schemas.microsoft.com/office/powerpoint/2010/main" val="841463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16</a:t>
            </a:fld>
            <a:endParaRPr lang="en-ZA" dirty="0"/>
          </a:p>
        </p:txBody>
      </p:sp>
    </p:spTree>
    <p:extLst>
      <p:ext uri="{BB962C8B-B14F-4D97-AF65-F5344CB8AC3E}">
        <p14:creationId xmlns:p14="http://schemas.microsoft.com/office/powerpoint/2010/main" val="2129402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17</a:t>
            </a:fld>
            <a:endParaRPr lang="en-ZA" dirty="0"/>
          </a:p>
        </p:txBody>
      </p:sp>
    </p:spTree>
    <p:extLst>
      <p:ext uri="{BB962C8B-B14F-4D97-AF65-F5344CB8AC3E}">
        <p14:creationId xmlns:p14="http://schemas.microsoft.com/office/powerpoint/2010/main" val="538931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18</a:t>
            </a:fld>
            <a:endParaRPr lang="en-ZA" dirty="0"/>
          </a:p>
        </p:txBody>
      </p:sp>
    </p:spTree>
    <p:extLst>
      <p:ext uri="{BB962C8B-B14F-4D97-AF65-F5344CB8AC3E}">
        <p14:creationId xmlns:p14="http://schemas.microsoft.com/office/powerpoint/2010/main" val="820325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19</a:t>
            </a:fld>
            <a:endParaRPr lang="en-ZA" dirty="0"/>
          </a:p>
        </p:txBody>
      </p:sp>
    </p:spTree>
    <p:extLst>
      <p:ext uri="{BB962C8B-B14F-4D97-AF65-F5344CB8AC3E}">
        <p14:creationId xmlns:p14="http://schemas.microsoft.com/office/powerpoint/2010/main" val="4212635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2</a:t>
            </a:fld>
            <a:endParaRPr lang="en-ZA" dirty="0"/>
          </a:p>
        </p:txBody>
      </p:sp>
    </p:spTree>
    <p:extLst>
      <p:ext uri="{BB962C8B-B14F-4D97-AF65-F5344CB8AC3E}">
        <p14:creationId xmlns:p14="http://schemas.microsoft.com/office/powerpoint/2010/main" val="3923020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20</a:t>
            </a:fld>
            <a:endParaRPr lang="en-ZA" dirty="0"/>
          </a:p>
        </p:txBody>
      </p:sp>
    </p:spTree>
    <p:extLst>
      <p:ext uri="{BB962C8B-B14F-4D97-AF65-F5344CB8AC3E}">
        <p14:creationId xmlns:p14="http://schemas.microsoft.com/office/powerpoint/2010/main" val="85014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3</a:t>
            </a:fld>
            <a:endParaRPr lang="en-ZA" dirty="0"/>
          </a:p>
        </p:txBody>
      </p:sp>
    </p:spTree>
    <p:extLst>
      <p:ext uri="{BB962C8B-B14F-4D97-AF65-F5344CB8AC3E}">
        <p14:creationId xmlns:p14="http://schemas.microsoft.com/office/powerpoint/2010/main" val="3371654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4</a:t>
            </a:fld>
            <a:endParaRPr lang="en-ZA" dirty="0"/>
          </a:p>
        </p:txBody>
      </p:sp>
    </p:spTree>
    <p:extLst>
      <p:ext uri="{BB962C8B-B14F-4D97-AF65-F5344CB8AC3E}">
        <p14:creationId xmlns:p14="http://schemas.microsoft.com/office/powerpoint/2010/main" val="949463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5</a:t>
            </a:fld>
            <a:endParaRPr lang="en-ZA" dirty="0"/>
          </a:p>
        </p:txBody>
      </p:sp>
    </p:spTree>
    <p:extLst>
      <p:ext uri="{BB962C8B-B14F-4D97-AF65-F5344CB8AC3E}">
        <p14:creationId xmlns:p14="http://schemas.microsoft.com/office/powerpoint/2010/main" val="900925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6</a:t>
            </a:fld>
            <a:endParaRPr lang="en-ZA" dirty="0"/>
          </a:p>
        </p:txBody>
      </p:sp>
    </p:spTree>
    <p:extLst>
      <p:ext uri="{BB962C8B-B14F-4D97-AF65-F5344CB8AC3E}">
        <p14:creationId xmlns:p14="http://schemas.microsoft.com/office/powerpoint/2010/main" val="107145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7</a:t>
            </a:fld>
            <a:endParaRPr lang="en-ZA" dirty="0"/>
          </a:p>
        </p:txBody>
      </p:sp>
    </p:spTree>
    <p:extLst>
      <p:ext uri="{BB962C8B-B14F-4D97-AF65-F5344CB8AC3E}">
        <p14:creationId xmlns:p14="http://schemas.microsoft.com/office/powerpoint/2010/main" val="384878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8</a:t>
            </a:fld>
            <a:endParaRPr lang="en-ZA" dirty="0"/>
          </a:p>
        </p:txBody>
      </p:sp>
    </p:spTree>
    <p:extLst>
      <p:ext uri="{BB962C8B-B14F-4D97-AF65-F5344CB8AC3E}">
        <p14:creationId xmlns:p14="http://schemas.microsoft.com/office/powerpoint/2010/main" val="457181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47A408C-B4D1-45A3-8294-723913E67110}" type="slidenum">
              <a:rPr lang="en-ZA" smtClean="0"/>
              <a:t>9</a:t>
            </a:fld>
            <a:endParaRPr lang="en-ZA" dirty="0"/>
          </a:p>
        </p:txBody>
      </p:sp>
    </p:spTree>
    <p:extLst>
      <p:ext uri="{BB962C8B-B14F-4D97-AF65-F5344CB8AC3E}">
        <p14:creationId xmlns:p14="http://schemas.microsoft.com/office/powerpoint/2010/main" val="2037237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192750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18825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211772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831D6-4F73-4B9C-A0F8-BBB452185E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759BD880-2E3D-4AEC-91EC-3A65EC87E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F5080DAE-0354-4866-9E9B-1BE426E0FA61}"/>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5" name="Footer Placeholder 4">
            <a:extLst>
              <a:ext uri="{FF2B5EF4-FFF2-40B4-BE49-F238E27FC236}">
                <a16:creationId xmlns:a16="http://schemas.microsoft.com/office/drawing/2014/main" id="{20EA61C0-CDBA-44A8-953D-8FEBB1F76F91}"/>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1C78B716-A1D0-4D7A-88E5-6E8E5C8AFA75}"/>
              </a:ext>
            </a:extLst>
          </p:cNvPr>
          <p:cNvSpPr>
            <a:spLocks noGrp="1"/>
          </p:cNvSpPr>
          <p:nvPr>
            <p:ph type="sldNum" sz="quarter" idx="12"/>
          </p:nvPr>
        </p:nvSpPr>
        <p:spPr/>
        <p:txBody>
          <a:bodyPr/>
          <a:lstStyle/>
          <a:p>
            <a:fld id="{2DC9E25A-9A0F-4A1E-B81E-2CE7DE58EE2E}" type="slidenum">
              <a:rPr lang="en-ZA" smtClean="0"/>
              <a:t>‹#›</a:t>
            </a:fld>
            <a:endParaRPr lang="en-ZA" dirty="0"/>
          </a:p>
        </p:txBody>
      </p:sp>
      <p:pic>
        <p:nvPicPr>
          <p:cNvPr id="8" name="Picture 7">
            <a:extLst>
              <a:ext uri="{FF2B5EF4-FFF2-40B4-BE49-F238E27FC236}">
                <a16:creationId xmlns:a16="http://schemas.microsoft.com/office/drawing/2014/main" id="{DAAA5176-2DEC-40AD-A148-739E8DAC20A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1921" y="5748977"/>
            <a:ext cx="2731751" cy="909812"/>
          </a:xfrm>
          <a:prstGeom prst="rect">
            <a:avLst/>
          </a:prstGeom>
        </p:spPr>
      </p:pic>
      <p:sp>
        <p:nvSpPr>
          <p:cNvPr id="10" name="TextBox 9">
            <a:extLst>
              <a:ext uri="{FF2B5EF4-FFF2-40B4-BE49-F238E27FC236}">
                <a16:creationId xmlns:a16="http://schemas.microsoft.com/office/drawing/2014/main" id="{60DEDCB3-B30F-4DE2-9564-B0BD267DDA7E}"/>
              </a:ext>
            </a:extLst>
          </p:cNvPr>
          <p:cNvSpPr txBox="1"/>
          <p:nvPr userDrawn="1"/>
        </p:nvSpPr>
        <p:spPr>
          <a:xfrm>
            <a:off x="4439816" y="5937581"/>
            <a:ext cx="4320480" cy="73229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2" name="Picture 11">
            <a:extLst>
              <a:ext uri="{FF2B5EF4-FFF2-40B4-BE49-F238E27FC236}">
                <a16:creationId xmlns:a16="http://schemas.microsoft.com/office/drawing/2014/main" id="{3E6480DD-3458-4E6D-9F65-E7628B16F5D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92526" y="5835086"/>
            <a:ext cx="887553" cy="781046"/>
          </a:xfrm>
          <a:prstGeom prst="rect">
            <a:avLst/>
          </a:prstGeom>
        </p:spPr>
      </p:pic>
      <p:sp>
        <p:nvSpPr>
          <p:cNvPr id="14" name="Rectangle 13">
            <a:extLst>
              <a:ext uri="{FF2B5EF4-FFF2-40B4-BE49-F238E27FC236}">
                <a16:creationId xmlns:a16="http://schemas.microsoft.com/office/drawing/2014/main" id="{4585E11D-214A-45F4-B48E-29EE9A414F15}"/>
              </a:ext>
            </a:extLst>
          </p:cNvPr>
          <p:cNvSpPr/>
          <p:nvPr userDrawn="1"/>
        </p:nvSpPr>
        <p:spPr>
          <a:xfrm>
            <a:off x="-192360" y="5541486"/>
            <a:ext cx="12697072" cy="47754"/>
          </a:xfrm>
          <a:prstGeom prst="rect">
            <a:avLst/>
          </a:prstGeom>
          <a:solidFill>
            <a:srgbClr val="007434"/>
          </a:solidFill>
          <a:ln>
            <a:solidFill>
              <a:srgbClr val="007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917506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8B62-960D-4C0E-9900-84B18DD978B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18C85E32-B0EC-4826-8D5A-14CD79AA8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3FA17C3-FA32-41F5-8E65-E8822AB0E9D8}"/>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5" name="Footer Placeholder 4">
            <a:extLst>
              <a:ext uri="{FF2B5EF4-FFF2-40B4-BE49-F238E27FC236}">
                <a16:creationId xmlns:a16="http://schemas.microsoft.com/office/drawing/2014/main" id="{CEA528D7-56C0-40D6-B805-4D5BE77EA294}"/>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CB5CDFC7-94B3-4454-B9E9-32C62F3ADC8F}"/>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4194253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65362-2F1E-410B-926B-12305A6151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13C17CB7-276D-4E0E-88D0-664ABB525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E7685B-B2AB-45FF-AAF5-7DB7FE7F2475}"/>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5" name="Footer Placeholder 4">
            <a:extLst>
              <a:ext uri="{FF2B5EF4-FFF2-40B4-BE49-F238E27FC236}">
                <a16:creationId xmlns:a16="http://schemas.microsoft.com/office/drawing/2014/main" id="{AEBA2EF2-18BA-4C7E-BD5C-2514C213C88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1CDEFCA4-0F91-440F-AAB7-AE45943863CE}"/>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198946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92664-5F0B-484C-A39C-0BBE3730776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D05BFF5-74CF-49DA-B381-FE18A6999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1986EA38-34EA-4000-A574-FD3C4E8DDE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9D5C3739-2873-4FD7-834E-6FD9B90F0030}"/>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6" name="Footer Placeholder 5">
            <a:extLst>
              <a:ext uri="{FF2B5EF4-FFF2-40B4-BE49-F238E27FC236}">
                <a16:creationId xmlns:a16="http://schemas.microsoft.com/office/drawing/2014/main" id="{7371A3D5-768D-40A3-97CE-FF85C2BF0EAC}"/>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4ACB117A-043B-4BB0-B178-4619DCC8E001}"/>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2715280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3B655-ACB8-4CC5-9C9B-9022F3FED71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782C70E6-38AC-4CAA-9723-177925A3B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2E67D0-89A8-4B27-BDF6-EC01996FFD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FE61C4F1-566E-4DB6-B887-808398B2C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B9E99D-91E1-4C12-974A-57F4F1BF75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E53282CC-6BD0-4925-A7BC-3EB0563629B2}"/>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8" name="Footer Placeholder 7">
            <a:extLst>
              <a:ext uri="{FF2B5EF4-FFF2-40B4-BE49-F238E27FC236}">
                <a16:creationId xmlns:a16="http://schemas.microsoft.com/office/drawing/2014/main" id="{A624A541-63AF-4450-A87A-18993D7BC62F}"/>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07D6A1B8-32DD-4CF2-8C3A-497A5B36EF43}"/>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1910274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5CCE3-BE22-4366-BCF1-27C474690D8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25950CA4-C915-4385-BA77-3B2B7BCE417E}"/>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4" name="Footer Placeholder 3">
            <a:extLst>
              <a:ext uri="{FF2B5EF4-FFF2-40B4-BE49-F238E27FC236}">
                <a16:creationId xmlns:a16="http://schemas.microsoft.com/office/drawing/2014/main" id="{619B5BAF-C525-4DEB-911C-C7ECD7787276}"/>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04A9F803-E991-478C-B603-ED667C804DE5}"/>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4240427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9A7DDF-986A-4167-8562-80EDB7A7C0F5}"/>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3" name="Footer Placeholder 2">
            <a:extLst>
              <a:ext uri="{FF2B5EF4-FFF2-40B4-BE49-F238E27FC236}">
                <a16:creationId xmlns:a16="http://schemas.microsoft.com/office/drawing/2014/main" id="{B77FB45C-8D0F-4EA8-8D64-5438EB7A1D1D}"/>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D22FB3C2-3A40-4358-88CE-D32E1C9E6F6E}"/>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1392382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6BE6-8EED-4610-8DDB-282874F6C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93692541-2D59-4335-BA3B-53F6CF75D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8371F661-6F16-4BB8-9F0B-ED3AC021D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DCA759-5B51-4ABE-8C1E-11930B4A20FA}"/>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6" name="Footer Placeholder 5">
            <a:extLst>
              <a:ext uri="{FF2B5EF4-FFF2-40B4-BE49-F238E27FC236}">
                <a16:creationId xmlns:a16="http://schemas.microsoft.com/office/drawing/2014/main" id="{3E5DAE87-A648-4D00-B3C2-8FCA8C4C2B13}"/>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F55B4993-ED48-4A54-ADE6-F53B974329EA}"/>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99628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2747582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1CD6D-A018-4CDB-AC68-6ADA93FC2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B78376FF-8D8C-46C6-A0CA-6BA4A1BDCA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97161A7B-BEC9-46FE-A3C6-7DF58F01B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1D666C-E073-4C13-8435-52B2502120B6}"/>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6" name="Footer Placeholder 5">
            <a:extLst>
              <a:ext uri="{FF2B5EF4-FFF2-40B4-BE49-F238E27FC236}">
                <a16:creationId xmlns:a16="http://schemas.microsoft.com/office/drawing/2014/main" id="{7A439460-74FD-4D1E-8361-B1B7A2F8944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797688A2-165F-41A2-8533-609F58456A68}"/>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2628597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F058-32E2-4837-8922-4FACE1823FD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91B6EA4-61DB-4A34-B6A0-11FE35491D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54F1F11-2CC2-4F5A-8FFD-1F8A6C910A99}"/>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5" name="Footer Placeholder 4">
            <a:extLst>
              <a:ext uri="{FF2B5EF4-FFF2-40B4-BE49-F238E27FC236}">
                <a16:creationId xmlns:a16="http://schemas.microsoft.com/office/drawing/2014/main" id="{2CB55FED-F5ED-42B2-8231-319BA98A42AB}"/>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089A3166-03EF-4899-AF74-A9E7A0EF3C66}"/>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3220263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0970C0-27E9-4354-93A7-8FFEE8A49D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6E1E177-1345-4835-BEFF-2B9CEDB085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1C9FF13-D385-44BF-AA2D-83973C709EEE}"/>
              </a:ext>
            </a:extLst>
          </p:cNvPr>
          <p:cNvSpPr>
            <a:spLocks noGrp="1"/>
          </p:cNvSpPr>
          <p:nvPr>
            <p:ph type="dt" sz="half" idx="10"/>
          </p:nvPr>
        </p:nvSpPr>
        <p:spPr/>
        <p:txBody>
          <a:bodyPr/>
          <a:lstStyle/>
          <a:p>
            <a:fld id="{D7E68676-DD4E-4180-95AE-8D9C5236CC04}" type="datetimeFigureOut">
              <a:rPr lang="en-ZA" smtClean="0"/>
              <a:t>2021/08/13</a:t>
            </a:fld>
            <a:endParaRPr lang="en-ZA" dirty="0"/>
          </a:p>
        </p:txBody>
      </p:sp>
      <p:sp>
        <p:nvSpPr>
          <p:cNvPr id="5" name="Footer Placeholder 4">
            <a:extLst>
              <a:ext uri="{FF2B5EF4-FFF2-40B4-BE49-F238E27FC236}">
                <a16:creationId xmlns:a16="http://schemas.microsoft.com/office/drawing/2014/main" id="{FC0D4747-DCC0-400A-B08B-65C70BDE096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6F87F2BB-0644-4A49-8C14-BFCDC5211AC2}"/>
              </a:ext>
            </a:extLst>
          </p:cNvPr>
          <p:cNvSpPr>
            <a:spLocks noGrp="1"/>
          </p:cNvSpPr>
          <p:nvPr>
            <p:ph type="sldNum" sz="quarter" idx="12"/>
          </p:nvPr>
        </p:nvSpPr>
        <p:spPr/>
        <p:txBody>
          <a:bodyPr/>
          <a:lstStyle/>
          <a:p>
            <a:fld id="{2DC9E25A-9A0F-4A1E-B81E-2CE7DE58EE2E}" type="slidenum">
              <a:rPr lang="en-ZA" smtClean="0"/>
              <a:t>‹#›</a:t>
            </a:fld>
            <a:endParaRPr lang="en-ZA" dirty="0"/>
          </a:p>
        </p:txBody>
      </p:sp>
    </p:spTree>
    <p:extLst>
      <p:ext uri="{BB962C8B-B14F-4D97-AF65-F5344CB8AC3E}">
        <p14:creationId xmlns:p14="http://schemas.microsoft.com/office/powerpoint/2010/main" val="329422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097BD-39BE-4987-970A-7740FBA188B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5D0569D7-6856-4CA0-8EB0-2F3DBABD6F63}"/>
              </a:ext>
            </a:extLst>
          </p:cNvPr>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4" name="Footer Placeholder 3">
            <a:extLst>
              <a:ext uri="{FF2B5EF4-FFF2-40B4-BE49-F238E27FC236}">
                <a16:creationId xmlns:a16="http://schemas.microsoft.com/office/drawing/2014/main" id="{9D4AF436-C263-4F67-9DCD-61A2DA56F88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DCBC5560-4A21-44F8-8ECB-1B5AC30D6919}"/>
              </a:ext>
            </a:extLst>
          </p:cNvPr>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152250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3705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164004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248674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417994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364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D9D9-6C8D-47C4-8A79-768437DDDA78}" type="datetimeFigureOut">
              <a:rPr lang="en-ZA" smtClean="0"/>
              <a:t>2021/08/13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t>‹#›</a:t>
            </a:fld>
            <a:endParaRPr lang="en-ZA" dirty="0"/>
          </a:p>
        </p:txBody>
      </p:sp>
    </p:spTree>
    <p:extLst>
      <p:ext uri="{BB962C8B-B14F-4D97-AF65-F5344CB8AC3E}">
        <p14:creationId xmlns:p14="http://schemas.microsoft.com/office/powerpoint/2010/main" val="324081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5D9D9-6C8D-47C4-8A79-768437DDDA78}" type="datetimeFigureOut">
              <a:rPr lang="en-ZA" smtClean="0"/>
              <a:t>2021/08/13</a:t>
            </a:fld>
            <a:endParaRPr lang="en-ZA"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B6934-FAC2-41EE-84B2-6768B514F698}" type="slidenum">
              <a:rPr lang="en-ZA" smtClean="0"/>
              <a:t>‹#›</a:t>
            </a:fld>
            <a:endParaRPr lang="en-ZA" dirty="0"/>
          </a:p>
        </p:txBody>
      </p:sp>
      <p:pic>
        <p:nvPicPr>
          <p:cNvPr id="8" name="Picture 7">
            <a:extLst>
              <a:ext uri="{FF2B5EF4-FFF2-40B4-BE49-F238E27FC236}">
                <a16:creationId xmlns:a16="http://schemas.microsoft.com/office/drawing/2014/main" id="{801C7093-EBC6-42FD-A963-A0AF1A069F5D}"/>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3237" r="37465" b="21862"/>
          <a:stretch/>
        </p:blipFill>
        <p:spPr>
          <a:xfrm>
            <a:off x="0" y="0"/>
            <a:ext cx="12192000" cy="5492255"/>
          </a:xfrm>
          <a:prstGeom prst="rect">
            <a:avLst/>
          </a:prstGeom>
        </p:spPr>
      </p:pic>
    </p:spTree>
    <p:extLst>
      <p:ext uri="{BB962C8B-B14F-4D97-AF65-F5344CB8AC3E}">
        <p14:creationId xmlns:p14="http://schemas.microsoft.com/office/powerpoint/2010/main" val="399021385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C60031-CDBD-41E1-8E62-7350F32C7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37CB76F2-610C-4038-8095-05138A7EC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8AE551D-7477-4209-8089-C7B383C73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68676-DD4E-4180-95AE-8D9C5236CC04}" type="datetimeFigureOut">
              <a:rPr lang="en-ZA" smtClean="0"/>
              <a:t>2021/08/13</a:t>
            </a:fld>
            <a:endParaRPr lang="en-ZA" dirty="0"/>
          </a:p>
        </p:txBody>
      </p:sp>
      <p:sp>
        <p:nvSpPr>
          <p:cNvPr id="5" name="Footer Placeholder 4">
            <a:extLst>
              <a:ext uri="{FF2B5EF4-FFF2-40B4-BE49-F238E27FC236}">
                <a16:creationId xmlns:a16="http://schemas.microsoft.com/office/drawing/2014/main" id="{1CBC276A-2736-4F3A-918C-B615360951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266FA407-34E7-4717-985F-0C9FBBB88A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9E25A-9A0F-4A1E-B81E-2CE7DE58EE2E}" type="slidenum">
              <a:rPr lang="en-ZA" smtClean="0"/>
              <a:t>‹#›</a:t>
            </a:fld>
            <a:endParaRPr lang="en-ZA" dirty="0"/>
          </a:p>
        </p:txBody>
      </p:sp>
    </p:spTree>
    <p:extLst>
      <p:ext uri="{BB962C8B-B14F-4D97-AF65-F5344CB8AC3E}">
        <p14:creationId xmlns:p14="http://schemas.microsoft.com/office/powerpoint/2010/main" val="42512833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367" y="5662504"/>
            <a:ext cx="2948751" cy="982084"/>
          </a:xfrm>
          <a:prstGeom prst="rect">
            <a:avLst/>
          </a:prstGeom>
        </p:spPr>
      </p:pic>
      <p:sp>
        <p:nvSpPr>
          <p:cNvPr id="7" name="TextBox 6"/>
          <p:cNvSpPr txBox="1"/>
          <p:nvPr/>
        </p:nvSpPr>
        <p:spPr>
          <a:xfrm>
            <a:off x="4223792" y="5889466"/>
            <a:ext cx="4176464" cy="70788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5031" y="5662504"/>
            <a:ext cx="1095913" cy="964403"/>
          </a:xfrm>
          <a:prstGeom prst="rect">
            <a:avLst/>
          </a:prstGeom>
        </p:spPr>
      </p:pic>
      <p:sp>
        <p:nvSpPr>
          <p:cNvPr id="9" name="Rectangle 8">
            <a:extLst>
              <a:ext uri="{FF2B5EF4-FFF2-40B4-BE49-F238E27FC236}">
                <a16:creationId xmlns:a16="http://schemas.microsoft.com/office/drawing/2014/main" id="{793461EF-E7AD-4DAD-906B-9575A79FF884}"/>
              </a:ext>
            </a:extLst>
          </p:cNvPr>
          <p:cNvSpPr/>
          <p:nvPr/>
        </p:nvSpPr>
        <p:spPr bwMode="ltGray">
          <a:xfrm>
            <a:off x="0" y="2590078"/>
            <a:ext cx="10545091" cy="166033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Subtitle 2">
            <a:extLst>
              <a:ext uri="{FF2B5EF4-FFF2-40B4-BE49-F238E27FC236}">
                <a16:creationId xmlns:a16="http://schemas.microsoft.com/office/drawing/2014/main" id="{1CEBC433-1EC4-423D-B3EB-EF748E35FB69}"/>
              </a:ext>
            </a:extLst>
          </p:cNvPr>
          <p:cNvSpPr txBox="1">
            <a:spLocks/>
          </p:cNvSpPr>
          <p:nvPr/>
        </p:nvSpPr>
        <p:spPr>
          <a:xfrm>
            <a:off x="10200456" y="4633044"/>
            <a:ext cx="1991544" cy="477945"/>
          </a:xfrm>
          <a:prstGeom prst="rect">
            <a:avLst/>
          </a:prstGeom>
          <a:solidFill>
            <a:srgbClr val="00B050"/>
          </a:solidFill>
          <a:ln>
            <a:noFill/>
          </a:ln>
        </p:spPr>
        <p:txBody>
          <a:bodyPr>
            <a:normAutofit/>
          </a:bodyPr>
          <a:lstStyle>
            <a:lvl1pPr marL="0" indent="0" algn="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9pPr>
          </a:lstStyle>
          <a:p>
            <a:pPr algn="l"/>
            <a:r>
              <a:rPr lang="en-ZA" b="1" dirty="0">
                <a:solidFill>
                  <a:schemeClr val="bg1"/>
                </a:solidFill>
                <a:latin typeface="Tw Cen MT" panose="020B0602020104020603" pitchFamily="34" charset="0"/>
              </a:rPr>
              <a:t>1 </a:t>
            </a:r>
            <a:endParaRPr lang="en-ZA" dirty="0">
              <a:solidFill>
                <a:srgbClr val="007434"/>
              </a:solidFill>
              <a:latin typeface="Tw Cen MT" panose="020B0602020104020603" pitchFamily="34" charset="0"/>
            </a:endParaRPr>
          </a:p>
        </p:txBody>
      </p:sp>
      <p:sp>
        <p:nvSpPr>
          <p:cNvPr id="15" name="Title 1">
            <a:extLst>
              <a:ext uri="{FF2B5EF4-FFF2-40B4-BE49-F238E27FC236}">
                <a16:creationId xmlns:a16="http://schemas.microsoft.com/office/drawing/2014/main" id="{E597F358-6318-4F87-B43B-2C6026C0BFDB}"/>
              </a:ext>
            </a:extLst>
          </p:cNvPr>
          <p:cNvSpPr txBox="1">
            <a:spLocks/>
          </p:cNvSpPr>
          <p:nvPr/>
        </p:nvSpPr>
        <p:spPr>
          <a:xfrm>
            <a:off x="0" y="2699028"/>
            <a:ext cx="10632504" cy="137307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dirty="0">
                <a:solidFill>
                  <a:schemeClr val="bg1"/>
                </a:solidFill>
              </a:rPr>
              <a:t>Briefing by the </a:t>
            </a:r>
            <a:r>
              <a:rPr lang="en-ZA" sz="2400" dirty="0" smtClean="0">
                <a:solidFill>
                  <a:schemeClr val="bg1"/>
                </a:solidFill>
              </a:rPr>
              <a:t>DPSA on </a:t>
            </a:r>
            <a:r>
              <a:rPr lang="en-ZA" sz="2400" dirty="0">
                <a:solidFill>
                  <a:schemeClr val="bg1"/>
                </a:solidFill>
              </a:rPr>
              <a:t>the progress made </a:t>
            </a:r>
            <a:r>
              <a:rPr lang="en-ZA" sz="2400" dirty="0" smtClean="0">
                <a:solidFill>
                  <a:schemeClr val="bg1"/>
                </a:solidFill>
              </a:rPr>
              <a:t>on </a:t>
            </a:r>
            <a:r>
              <a:rPr lang="en-ZA" sz="2400" dirty="0">
                <a:solidFill>
                  <a:schemeClr val="bg1"/>
                </a:solidFill>
              </a:rPr>
              <a:t>the establishment of the Public Administration Ethics Integrity and Disciplinary </a:t>
            </a:r>
            <a:r>
              <a:rPr lang="en-ZA" sz="2400" dirty="0" smtClean="0">
                <a:solidFill>
                  <a:schemeClr val="bg1"/>
                </a:solidFill>
              </a:rPr>
              <a:t>Technical Assistance </a:t>
            </a:r>
            <a:r>
              <a:rPr lang="en-ZA" sz="2400" dirty="0">
                <a:solidFill>
                  <a:schemeClr val="bg1"/>
                </a:solidFill>
              </a:rPr>
              <a:t>Unit </a:t>
            </a:r>
            <a:r>
              <a:rPr lang="en-ZA" sz="2400" dirty="0" smtClean="0">
                <a:solidFill>
                  <a:schemeClr val="bg1"/>
                </a:solidFill>
              </a:rPr>
              <a:t>(PAEIDTAU) and </a:t>
            </a:r>
            <a:r>
              <a:rPr lang="en-ZA" sz="2400" dirty="0">
                <a:solidFill>
                  <a:schemeClr val="bg1"/>
                </a:solidFill>
              </a:rPr>
              <a:t>its success since </a:t>
            </a:r>
            <a:r>
              <a:rPr lang="en-ZA" sz="2400" dirty="0" smtClean="0">
                <a:solidFill>
                  <a:schemeClr val="bg1"/>
                </a:solidFill>
              </a:rPr>
              <a:t>being operational</a:t>
            </a:r>
            <a:r>
              <a:rPr lang="en-ZA" sz="2400" dirty="0">
                <a:solidFill>
                  <a:schemeClr val="bg1"/>
                </a:solidFill>
              </a:rPr>
              <a:t>. </a:t>
            </a:r>
            <a:endParaRPr lang="en-ZA" sz="2400" dirty="0" smtClean="0">
              <a:solidFill>
                <a:schemeClr val="bg1"/>
              </a:solidFill>
            </a:endParaRPr>
          </a:p>
          <a:p>
            <a:r>
              <a:rPr lang="en-ZA" sz="2400" dirty="0" smtClean="0">
                <a:solidFill>
                  <a:schemeClr val="accent6"/>
                </a:solidFill>
              </a:rPr>
              <a:t>18 August 2021: Portfolio Committee</a:t>
            </a:r>
            <a:endParaRPr lang="en-US" sz="2400" dirty="0">
              <a:solidFill>
                <a:schemeClr val="accent6"/>
              </a:solidFill>
            </a:endParaRPr>
          </a:p>
        </p:txBody>
      </p:sp>
    </p:spTree>
    <p:extLst>
      <p:ext uri="{BB962C8B-B14F-4D97-AF65-F5344CB8AC3E}">
        <p14:creationId xmlns:p14="http://schemas.microsoft.com/office/powerpoint/2010/main" val="41440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Establishment of the Unit</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a:bodyPr>
          <a:lstStyle/>
          <a:p>
            <a:pPr lvl="0" algn="l"/>
            <a:r>
              <a:rPr lang="en-ZA" b="1" u="sng" dirty="0" smtClean="0">
                <a:solidFill>
                  <a:prstClr val="black"/>
                </a:solidFill>
                <a:latin typeface="Arial" panose="020B0604020202020204" pitchFamily="34" charset="0"/>
                <a:cs typeface="Arial" panose="020B0604020202020204" pitchFamily="34" charset="0"/>
              </a:rPr>
              <a:t>Key </a:t>
            </a:r>
            <a:r>
              <a:rPr lang="en-ZA" b="1" u="sng" dirty="0">
                <a:solidFill>
                  <a:prstClr val="black"/>
                </a:solidFill>
                <a:latin typeface="Arial" panose="020B0604020202020204" pitchFamily="34" charset="0"/>
                <a:cs typeface="Arial" panose="020B0604020202020204" pitchFamily="34" charset="0"/>
              </a:rPr>
              <a:t>strategic </a:t>
            </a:r>
            <a:r>
              <a:rPr lang="en-ZA" b="1" u="sng" dirty="0" smtClean="0">
                <a:solidFill>
                  <a:prstClr val="black"/>
                </a:solidFill>
                <a:latin typeface="Arial" panose="020B0604020202020204" pitchFamily="34" charset="0"/>
                <a:cs typeface="Arial" panose="020B0604020202020204" pitchFamily="34" charset="0"/>
              </a:rPr>
              <a:t>priorities for the Unit</a:t>
            </a:r>
            <a:r>
              <a:rPr lang="en-ZA" dirty="0" smtClean="0">
                <a:solidFill>
                  <a:prstClr val="black"/>
                </a:solidFill>
                <a:latin typeface="Arial" panose="020B0604020202020204" pitchFamily="34" charset="0"/>
                <a:cs typeface="Arial" panose="020B0604020202020204" pitchFamily="34" charset="0"/>
              </a:rPr>
              <a:t>:</a:t>
            </a:r>
            <a:endParaRPr lang="en-ZA" dirty="0">
              <a:solidFill>
                <a:prstClr val="black"/>
              </a:solidFill>
              <a:latin typeface="Arial" panose="020B0604020202020204" pitchFamily="34" charset="0"/>
              <a:cs typeface="Arial" panose="020B0604020202020204" pitchFamily="34" charset="0"/>
            </a:endParaRPr>
          </a:p>
          <a:p>
            <a:pPr marL="228600" lvl="0" indent="-228600" algn="l">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Database </a:t>
            </a:r>
            <a:r>
              <a:rPr lang="en-ZA" dirty="0">
                <a:solidFill>
                  <a:prstClr val="black"/>
                </a:solidFill>
                <a:latin typeface="Arial" panose="020B0604020202020204" pitchFamily="34" charset="0"/>
                <a:cs typeface="Arial" panose="020B0604020202020204" pitchFamily="34" charset="0"/>
              </a:rPr>
              <a:t>on Public Service employees appointed as board members to entities compiled and </a:t>
            </a:r>
            <a:r>
              <a:rPr lang="en-ZA" dirty="0" smtClean="0">
                <a:solidFill>
                  <a:prstClr val="black"/>
                </a:solidFill>
                <a:latin typeface="Arial" panose="020B0604020202020204" pitchFamily="34" charset="0"/>
                <a:cs typeface="Arial" panose="020B0604020202020204" pitchFamily="34" charset="0"/>
              </a:rPr>
              <a:t>monitored</a:t>
            </a:r>
          </a:p>
          <a:p>
            <a:pPr marL="228600" lvl="0" indent="-228600" algn="l">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Support the implementation of lifestyle audits in the Public Service</a:t>
            </a:r>
            <a:endParaRPr lang="en-ZA" dirty="0">
              <a:solidFill>
                <a:prstClr val="black"/>
              </a:solidFill>
              <a:latin typeface="Arial" panose="020B0604020202020204" pitchFamily="34" charset="0"/>
              <a:cs typeface="Arial" panose="020B0604020202020204" pitchFamily="34" charset="0"/>
            </a:endParaRPr>
          </a:p>
          <a:p>
            <a:pPr marL="228600" lvl="0" indent="-228600" algn="l">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Analysis </a:t>
            </a:r>
            <a:r>
              <a:rPr lang="en-ZA" dirty="0">
                <a:solidFill>
                  <a:prstClr val="black"/>
                </a:solidFill>
                <a:latin typeface="Arial" panose="020B0604020202020204" pitchFamily="34" charset="0"/>
                <a:cs typeface="Arial" panose="020B0604020202020204" pitchFamily="34" charset="0"/>
              </a:rPr>
              <a:t>conducted on the adherence by designated employees from national and provincial departments to the Financial Disclosure Framework</a:t>
            </a:r>
          </a:p>
          <a:p>
            <a:pPr marL="228600" lvl="0" indent="-228600" algn="l">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Programme to improve the management of discipline within the Public Service developed and </a:t>
            </a:r>
            <a:r>
              <a:rPr lang="en-ZA" dirty="0" smtClean="0">
                <a:solidFill>
                  <a:prstClr val="black"/>
                </a:solidFill>
                <a:latin typeface="Arial" panose="020B0604020202020204" pitchFamily="34" charset="0"/>
                <a:cs typeface="Arial" panose="020B0604020202020204" pitchFamily="34" charset="0"/>
              </a:rPr>
              <a:t>to refer reported corruption </a:t>
            </a:r>
            <a:r>
              <a:rPr lang="en-ZA" dirty="0">
                <a:solidFill>
                  <a:prstClr val="black"/>
                </a:solidFill>
                <a:latin typeface="Arial" panose="020B0604020202020204" pitchFamily="34" charset="0"/>
                <a:cs typeface="Arial" panose="020B0604020202020204" pitchFamily="34" charset="0"/>
              </a:rPr>
              <a:t>cases </a:t>
            </a:r>
            <a:r>
              <a:rPr lang="en-ZA" dirty="0" smtClean="0">
                <a:solidFill>
                  <a:prstClr val="black"/>
                </a:solidFill>
                <a:latin typeface="Arial" panose="020B0604020202020204" pitchFamily="34" charset="0"/>
                <a:cs typeface="Arial" panose="020B0604020202020204" pitchFamily="34" charset="0"/>
              </a:rPr>
              <a:t>to SAPS and monitor it from a discipline management perspective</a:t>
            </a: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002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Success: 2020-2021</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fontScale="85000" lnSpcReduction="20000"/>
          </a:bodyPr>
          <a:lstStyle/>
          <a:p>
            <a:pPr algn="just" fontAlgn="ctr">
              <a:buSzPct val="100000"/>
            </a:pPr>
            <a:r>
              <a:rPr lang="en-ZA" b="1" u="sng" dirty="0" smtClean="0">
                <a:latin typeface="Arial" panose="020B0604020202020204" pitchFamily="34" charset="0"/>
                <a:cs typeface="Arial" panose="020B0604020202020204" pitchFamily="34" charset="0"/>
              </a:rPr>
              <a:t>Directorate</a:t>
            </a:r>
            <a:r>
              <a:rPr lang="en-ZA" b="1" u="sng" dirty="0">
                <a:latin typeface="Arial" panose="020B0604020202020204" pitchFamily="34" charset="0"/>
                <a:cs typeface="Arial" panose="020B0604020202020204" pitchFamily="34" charset="0"/>
              </a:rPr>
              <a:t>: Ethics, Integrity and Conduct </a:t>
            </a:r>
            <a:r>
              <a:rPr lang="en-ZA" b="1" u="sng" dirty="0" smtClean="0">
                <a:latin typeface="Arial" panose="020B0604020202020204" pitchFamily="34" charset="0"/>
                <a:cs typeface="Arial" panose="020B0604020202020204" pitchFamily="34" charset="0"/>
              </a:rPr>
              <a:t>Management</a:t>
            </a:r>
            <a:r>
              <a:rPr lang="en-ZA" b="1" dirty="0" smtClean="0">
                <a:latin typeface="Arial" panose="020B0604020202020204" pitchFamily="34" charset="0"/>
                <a:cs typeface="Arial" panose="020B0604020202020204" pitchFamily="34" charset="0"/>
              </a:rPr>
              <a:t>:</a:t>
            </a:r>
          </a:p>
          <a:p>
            <a:pPr algn="just" fontAlgn="ctr">
              <a:buSzPct val="100000"/>
            </a:pPr>
            <a:r>
              <a:rPr lang="en-ZA" b="1" dirty="0" smtClean="0">
                <a:latin typeface="Arial" panose="020B0604020202020204" pitchFamily="34" charset="0"/>
                <a:cs typeface="Arial" panose="020B0604020202020204" pitchFamily="34" charset="0"/>
              </a:rPr>
              <a:t>15(4</a:t>
            </a:r>
            <a:r>
              <a:rPr lang="en-ZA" b="1" dirty="0">
                <a:latin typeface="Arial" panose="020B0604020202020204" pitchFamily="34" charset="0"/>
                <a:cs typeface="Arial" panose="020B0604020202020204" pitchFamily="34" charset="0"/>
              </a:rPr>
              <a:t>)(a</a:t>
            </a:r>
            <a:r>
              <a:rPr lang="en-ZA" b="1" dirty="0" smtClean="0">
                <a:latin typeface="Arial" panose="020B0604020202020204" pitchFamily="34" charset="0"/>
                <a:cs typeface="Arial" panose="020B0604020202020204" pitchFamily="34" charset="0"/>
              </a:rPr>
              <a:t>) Technical Assistance and Support</a:t>
            </a:r>
            <a:r>
              <a:rPr lang="en-ZA" dirty="0" smtClean="0">
                <a:latin typeface="Arial" panose="020B0604020202020204" pitchFamily="34" charset="0"/>
                <a:cs typeface="Arial" panose="020B0604020202020204" pitchFamily="34" charset="0"/>
              </a:rPr>
              <a:t>: Adopted the following Guidelines:</a:t>
            </a:r>
          </a:p>
          <a:p>
            <a:pPr marL="342900" indent="-342900" algn="just" fontAlgn="ctr">
              <a:buSzPct val="100000"/>
              <a:buFont typeface="Arial" panose="020B0604020202020204" pitchFamily="34" charset="0"/>
              <a:buChar char="•"/>
            </a:pPr>
            <a:r>
              <a:rPr lang="en-ZA" i="1" dirty="0" smtClean="0">
                <a:latin typeface="Arial" panose="020B0604020202020204" pitchFamily="34" charset="0"/>
                <a:cs typeface="Arial" panose="020B0604020202020204" pitchFamily="34" charset="0"/>
              </a:rPr>
              <a:t>Guide on managing other remunerative work in the Public Service </a:t>
            </a:r>
            <a:r>
              <a:rPr lang="en-ZA" dirty="0" smtClean="0">
                <a:latin typeface="Arial" panose="020B0604020202020204" pitchFamily="34" charset="0"/>
                <a:cs typeface="Arial" panose="020B0604020202020204" pitchFamily="34" charset="0"/>
              </a:rPr>
              <a:t>(June 2020)</a:t>
            </a:r>
          </a:p>
          <a:p>
            <a:pPr marL="342900" indent="-342900" algn="just" fontAlgn="ctr">
              <a:buSzPct val="100000"/>
              <a:buFont typeface="Arial" panose="020B0604020202020204" pitchFamily="34" charset="0"/>
              <a:buChar char="•"/>
            </a:pPr>
            <a:r>
              <a:rPr lang="en-ZA" dirty="0" smtClean="0">
                <a:latin typeface="Arial" panose="020B0604020202020204" pitchFamily="34" charset="0"/>
                <a:cs typeface="Arial" panose="020B0604020202020204" pitchFamily="34" charset="0"/>
              </a:rPr>
              <a:t>Procedure to access and use the eDisclosure system (revised 2020)</a:t>
            </a:r>
          </a:p>
          <a:p>
            <a:pPr marL="342900" indent="-342900" algn="just" fontAlgn="ctr">
              <a:buSzPct val="100000"/>
              <a:buFont typeface="Arial" panose="020B0604020202020204" pitchFamily="34" charset="0"/>
              <a:buChar char="•"/>
            </a:pPr>
            <a:r>
              <a:rPr lang="en-ZA" i="1" dirty="0" smtClean="0">
                <a:latin typeface="Arial" panose="020B0604020202020204" pitchFamily="34" charset="0"/>
                <a:cs typeface="Arial" panose="020B0604020202020204" pitchFamily="34" charset="0"/>
              </a:rPr>
              <a:t>Guide </a:t>
            </a:r>
            <a:r>
              <a:rPr lang="en-ZA" i="1" dirty="0">
                <a:latin typeface="Arial" panose="020B0604020202020204" pitchFamily="34" charset="0"/>
                <a:cs typeface="Arial" panose="020B0604020202020204" pitchFamily="34" charset="0"/>
              </a:rPr>
              <a:t>on </a:t>
            </a:r>
            <a:r>
              <a:rPr lang="en-ZA" i="1" dirty="0" smtClean="0">
                <a:latin typeface="Arial" panose="020B0604020202020204" pitchFamily="34" charset="0"/>
                <a:cs typeface="Arial" panose="020B0604020202020204" pitchFamily="34" charset="0"/>
              </a:rPr>
              <a:t>managing </a:t>
            </a:r>
            <a:r>
              <a:rPr lang="en-ZA" i="1" dirty="0">
                <a:latin typeface="Arial" panose="020B0604020202020204" pitchFamily="34" charset="0"/>
                <a:cs typeface="Arial" panose="020B0604020202020204" pitchFamily="34" charset="0"/>
              </a:rPr>
              <a:t>l</a:t>
            </a:r>
            <a:r>
              <a:rPr lang="en-ZA" i="1" dirty="0" smtClean="0">
                <a:latin typeface="Arial" panose="020B0604020202020204" pitchFamily="34" charset="0"/>
                <a:cs typeface="Arial" panose="020B0604020202020204" pitchFamily="34" charset="0"/>
              </a:rPr>
              <a:t>ifestyle audits </a:t>
            </a:r>
            <a:r>
              <a:rPr lang="en-ZA" i="1" dirty="0">
                <a:latin typeface="Arial" panose="020B0604020202020204" pitchFamily="34" charset="0"/>
                <a:cs typeface="Arial" panose="020B0604020202020204" pitchFamily="34" charset="0"/>
              </a:rPr>
              <a:t>in the Public </a:t>
            </a:r>
            <a:r>
              <a:rPr lang="en-ZA" i="1" dirty="0" smtClean="0">
                <a:latin typeface="Arial" panose="020B0604020202020204" pitchFamily="34" charset="0"/>
                <a:cs typeface="Arial" panose="020B0604020202020204" pitchFamily="34" charset="0"/>
              </a:rPr>
              <a:t>Service</a:t>
            </a:r>
            <a:r>
              <a:rPr lang="en-ZA" dirty="0" smtClean="0">
                <a:latin typeface="Arial" panose="020B0604020202020204" pitchFamily="34" charset="0"/>
                <a:cs typeface="Arial" panose="020B0604020202020204" pitchFamily="34" charset="0"/>
              </a:rPr>
              <a:t> (April 2021) </a:t>
            </a:r>
          </a:p>
          <a:p>
            <a:pPr marL="342900" indent="-342900" algn="just" fontAlgn="ctr">
              <a:buSzPct val="100000"/>
              <a:buFont typeface="Arial" panose="020B0604020202020204" pitchFamily="34" charset="0"/>
              <a:buChar char="•"/>
            </a:pPr>
            <a:r>
              <a:rPr lang="en-ZA" i="1" dirty="0" smtClean="0">
                <a:latin typeface="Arial" panose="020B0604020202020204" pitchFamily="34" charset="0"/>
                <a:cs typeface="Arial" panose="020B0604020202020204" pitchFamily="34" charset="0"/>
              </a:rPr>
              <a:t>Guide on managing discipline in the Public Service </a:t>
            </a:r>
            <a:r>
              <a:rPr lang="en-ZA" dirty="0" smtClean="0">
                <a:latin typeface="Arial" panose="020B0604020202020204" pitchFamily="34" charset="0"/>
                <a:cs typeface="Arial" panose="020B0604020202020204" pitchFamily="34" charset="0"/>
              </a:rPr>
              <a:t>(April 2021)</a:t>
            </a:r>
          </a:p>
          <a:p>
            <a:pPr algn="just" fontAlgn="ctr">
              <a:buSzPct val="100000"/>
            </a:pPr>
            <a:r>
              <a:rPr lang="en-ZA" dirty="0">
                <a:latin typeface="Arial" panose="020B0604020202020204" pitchFamily="34" charset="0"/>
                <a:cs typeface="Arial" panose="020B0604020202020204" pitchFamily="34" charset="0"/>
              </a:rPr>
              <a:t>Ethics Officer Forums were </a:t>
            </a:r>
            <a:r>
              <a:rPr lang="en-ZA" dirty="0" smtClean="0">
                <a:latin typeface="Arial" panose="020B0604020202020204" pitchFamily="34" charset="0"/>
                <a:cs typeface="Arial" panose="020B0604020202020204" pitchFamily="34" charset="0"/>
              </a:rPr>
              <a:t>conducted </a:t>
            </a:r>
            <a:r>
              <a:rPr lang="en-ZA" dirty="0">
                <a:latin typeface="Arial" panose="020B0604020202020204" pitchFamily="34" charset="0"/>
                <a:cs typeface="Arial" panose="020B0604020202020204" pitchFamily="34" charset="0"/>
              </a:rPr>
              <a:t>to guide Ethics Officers on the management of ethics in their departments, especially focussing on identified challenges and new developments. </a:t>
            </a:r>
          </a:p>
          <a:p>
            <a:pPr algn="just" fontAlgn="ctr">
              <a:buSzPct val="100000"/>
            </a:pPr>
            <a:r>
              <a:rPr lang="en-ZA" b="1" dirty="0" smtClean="0">
                <a:latin typeface="Arial" panose="020B0604020202020204" pitchFamily="34" charset="0"/>
                <a:cs typeface="Arial" panose="020B0604020202020204" pitchFamily="34" charset="0"/>
              </a:rPr>
              <a:t>15(4)(b) Norms and Standards</a:t>
            </a:r>
            <a:r>
              <a:rPr lang="en-ZA" dirty="0" smtClean="0">
                <a:latin typeface="Arial" panose="020B0604020202020204" pitchFamily="34" charset="0"/>
                <a:cs typeface="Arial" panose="020B0604020202020204" pitchFamily="34" charset="0"/>
              </a:rPr>
              <a:t>: Provided inputs to review the Public Service Regulations and Public Administration Management Regulations to address: financial disclosures, whistle-blowing, conflicts of interest, other remunerative work, </a:t>
            </a:r>
            <a:r>
              <a:rPr lang="en-ZA" dirty="0">
                <a:latin typeface="Arial" panose="020B0604020202020204" pitchFamily="34" charset="0"/>
                <a:cs typeface="Arial" panose="020B0604020202020204" pitchFamily="34" charset="0"/>
              </a:rPr>
              <a:t>l</a:t>
            </a:r>
            <a:r>
              <a:rPr lang="en-ZA" dirty="0" smtClean="0">
                <a:latin typeface="Arial" panose="020B0604020202020204" pitchFamily="34" charset="0"/>
                <a:cs typeface="Arial" panose="020B0604020202020204" pitchFamily="34" charset="0"/>
              </a:rPr>
              <a:t>ifestyle </a:t>
            </a:r>
            <a:r>
              <a:rPr lang="en-ZA" dirty="0">
                <a:latin typeface="Arial" panose="020B0604020202020204" pitchFamily="34" charset="0"/>
                <a:cs typeface="Arial" panose="020B0604020202020204" pitchFamily="34" charset="0"/>
              </a:rPr>
              <a:t>a</a:t>
            </a:r>
            <a:r>
              <a:rPr lang="en-ZA" dirty="0" smtClean="0">
                <a:latin typeface="Arial" panose="020B0604020202020204" pitchFamily="34" charset="0"/>
                <a:cs typeface="Arial" panose="020B0604020202020204" pitchFamily="34" charset="0"/>
              </a:rPr>
              <a:t>udits and conducting </a:t>
            </a:r>
            <a:r>
              <a:rPr lang="en-ZA" dirty="0">
                <a:latin typeface="Arial" panose="020B0604020202020204" pitchFamily="34" charset="0"/>
                <a:cs typeface="Arial" panose="020B0604020202020204" pitchFamily="34" charset="0"/>
              </a:rPr>
              <a:t>b</a:t>
            </a:r>
            <a:r>
              <a:rPr lang="en-ZA" dirty="0" smtClean="0">
                <a:latin typeface="Arial" panose="020B0604020202020204" pitchFamily="34" charset="0"/>
                <a:cs typeface="Arial" panose="020B0604020202020204" pitchFamily="34" charset="0"/>
              </a:rPr>
              <a:t>usiness with the State.</a:t>
            </a:r>
            <a:r>
              <a:rPr lang="en-ZA" i="1" dirty="0">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Focus currently on aligning the above norms and standards across the three spheres of government.</a:t>
            </a:r>
          </a:p>
          <a:p>
            <a:pPr algn="just" fontAlgn="ctr">
              <a:buSzPct val="100000"/>
            </a:pPr>
            <a:r>
              <a:rPr lang="en-ZA" dirty="0" smtClean="0">
                <a:latin typeface="Arial" panose="020B0604020202020204" pitchFamily="34" charset="0"/>
                <a:cs typeface="Arial" panose="020B0604020202020204" pitchFamily="34" charset="0"/>
              </a:rPr>
              <a:t>Adopted the </a:t>
            </a:r>
            <a:r>
              <a:rPr lang="en-ZA" i="1" dirty="0" smtClean="0">
                <a:latin typeface="Arial" panose="020B0604020202020204" pitchFamily="34" charset="0"/>
                <a:cs typeface="Arial" panose="020B0604020202020204" pitchFamily="34" charset="0"/>
              </a:rPr>
              <a:t>Directive </a:t>
            </a:r>
            <a:r>
              <a:rPr lang="en-ZA" i="1" dirty="0">
                <a:latin typeface="Arial" panose="020B0604020202020204" pitchFamily="34" charset="0"/>
                <a:cs typeface="Arial" panose="020B0604020202020204" pitchFamily="34" charset="0"/>
              </a:rPr>
              <a:t>on further categories of employees in the Public Service to disclose their financial </a:t>
            </a:r>
            <a:r>
              <a:rPr lang="en-ZA" i="1" dirty="0" smtClean="0">
                <a:latin typeface="Arial" panose="020B0604020202020204" pitchFamily="34" charset="0"/>
                <a:cs typeface="Arial" panose="020B0604020202020204" pitchFamily="34" charset="0"/>
              </a:rPr>
              <a:t>interests (June 2021).  </a:t>
            </a:r>
            <a:r>
              <a:rPr lang="en-ZA" dirty="0">
                <a:latin typeface="Arial" panose="020B0604020202020204" pitchFamily="34" charset="0"/>
                <a:cs typeface="Arial" panose="020B0604020202020204" pitchFamily="34" charset="0"/>
              </a:rPr>
              <a:t>This allows for level 9 and 10 to disclose their financial interests (from level 9 to level 16) (APP Target</a:t>
            </a:r>
            <a:r>
              <a:rPr lang="en-ZA" dirty="0" smtClean="0">
                <a:latin typeface="Arial" panose="020B0604020202020204" pitchFamily="34" charset="0"/>
                <a:cs typeface="Arial" panose="020B0604020202020204" pitchFamily="34" charset="0"/>
              </a:rPr>
              <a:t>).</a:t>
            </a:r>
            <a:endParaRPr lang="en-ZA" dirty="0">
              <a:latin typeface="Arial" panose="020B0604020202020204" pitchFamily="34" charset="0"/>
              <a:cs typeface="Arial" panose="020B0604020202020204" pitchFamily="34" charset="0"/>
            </a:endParaRPr>
          </a:p>
          <a:p>
            <a:pPr algn="just" fontAlgn="ctr">
              <a:buSzPct val="100000"/>
            </a:pPr>
            <a:endParaRPr lang="en-ZA" dirty="0" smtClean="0"/>
          </a:p>
          <a:p>
            <a:pPr marL="342900" lvl="0" indent="-342900" algn="just">
              <a:lnSpc>
                <a:spcPct val="150000"/>
              </a:lnSpc>
              <a:spcAft>
                <a:spcPts val="0"/>
              </a:spcAft>
              <a:buFont typeface="Symbol" panose="05050102010706020507" pitchFamily="18" charset="2"/>
              <a:buChar char=""/>
              <a:tabLst>
                <a:tab pos="810260" algn="l"/>
                <a:tab pos="1260475" algn="l"/>
              </a:tabLst>
            </a:pPr>
            <a:endParaRPr lang="en-GB"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393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Success: 2020-2021</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fontScale="92500" lnSpcReduction="20000"/>
          </a:bodyPr>
          <a:lstStyle/>
          <a:p>
            <a:pPr algn="just" fontAlgn="ctr">
              <a:buSzPct val="100000"/>
            </a:pPr>
            <a:r>
              <a:rPr lang="en-ZA" sz="2200" b="1" u="sng" dirty="0" smtClean="0">
                <a:latin typeface="Arial" panose="020B0604020202020204" pitchFamily="34" charset="0"/>
                <a:cs typeface="Arial" panose="020B0604020202020204" pitchFamily="34" charset="0"/>
              </a:rPr>
              <a:t>Directorate: Ethics, Integrity and Conduct Management</a:t>
            </a:r>
            <a:r>
              <a:rPr lang="en-ZA" sz="2200" b="1" dirty="0" smtClean="0">
                <a:latin typeface="Arial" panose="020B0604020202020204" pitchFamily="34" charset="0"/>
                <a:cs typeface="Arial" panose="020B0604020202020204" pitchFamily="34" charset="0"/>
              </a:rPr>
              <a:t>:</a:t>
            </a:r>
          </a:p>
          <a:p>
            <a:pPr algn="just" fontAlgn="ctr">
              <a:buSzPct val="100000"/>
            </a:pPr>
            <a:r>
              <a:rPr lang="en-ZA" sz="2200" b="1" dirty="0" smtClean="0">
                <a:latin typeface="Arial" panose="020B0604020202020204" pitchFamily="34" charset="0"/>
                <a:cs typeface="Arial" panose="020B0604020202020204" pitchFamily="34" charset="0"/>
              </a:rPr>
              <a:t>15(4)(e) Promote and Enhance good ethics and integrity and provide technical </a:t>
            </a:r>
            <a:r>
              <a:rPr lang="en-ZA" sz="2200" b="1" dirty="0">
                <a:latin typeface="Arial" panose="020B0604020202020204" pitchFamily="34" charset="0"/>
                <a:cs typeface="Arial" panose="020B0604020202020204" pitchFamily="34" charset="0"/>
              </a:rPr>
              <a:t>a</a:t>
            </a:r>
            <a:r>
              <a:rPr lang="en-ZA" sz="2200" b="1" dirty="0" smtClean="0">
                <a:latin typeface="Arial" panose="020B0604020202020204" pitchFamily="34" charset="0"/>
                <a:cs typeface="Arial" panose="020B0604020202020204" pitchFamily="34" charset="0"/>
              </a:rPr>
              <a:t>ssistance</a:t>
            </a:r>
            <a:r>
              <a:rPr lang="en-ZA" sz="2200" dirty="0" smtClean="0">
                <a:latin typeface="Arial" panose="020B0604020202020204" pitchFamily="34" charset="0"/>
                <a:cs typeface="Arial" panose="020B0604020202020204" pitchFamily="34" charset="0"/>
              </a:rPr>
              <a:t>: Continuous awareness sessions are conducted to alert provinces and departments on the Code of Conduct, adopted guides, directives, determinations (especially establishing Ethics Committees, and to address issues of other remunerative work, eDisclosure, employees conducting business with the State).</a:t>
            </a:r>
          </a:p>
          <a:p>
            <a:pPr algn="just" fontAlgn="ctr">
              <a:buSzPct val="100000"/>
            </a:pPr>
            <a:r>
              <a:rPr lang="en-ZA" sz="2200" dirty="0" smtClean="0">
                <a:latin typeface="Arial" panose="020B0604020202020204" pitchFamily="34" charset="0"/>
                <a:cs typeface="Arial" panose="020B0604020202020204" pitchFamily="34" charset="0"/>
              </a:rPr>
              <a:t>On Lifestyle Audits:</a:t>
            </a:r>
          </a:p>
          <a:p>
            <a:pPr marL="342900" indent="-342900" algn="l">
              <a:buFont typeface="Arial" panose="020B0604020202020204" pitchFamily="34" charset="0"/>
              <a:buChar char="•"/>
            </a:pPr>
            <a:r>
              <a:rPr lang="en-ZA" sz="2200" dirty="0" smtClean="0">
                <a:latin typeface="Arial" panose="020B0604020202020204" pitchFamily="34" charset="0"/>
                <a:cs typeface="Arial" panose="020B0604020202020204" pitchFamily="34" charset="0"/>
              </a:rPr>
              <a:t>42 </a:t>
            </a:r>
            <a:r>
              <a:rPr lang="en-ZA" sz="2200" dirty="0">
                <a:latin typeface="Arial" panose="020B0604020202020204" pitchFamily="34" charset="0"/>
                <a:cs typeface="Arial" panose="020B0604020202020204" pitchFamily="34" charset="0"/>
              </a:rPr>
              <a:t>Ethics Officers were trained from 03 to 04 May 2021 on the risk-based verification of financial disclosures (thus, lifestyle reviews).  This was done with the assistance of the UNODC and World Bank.  </a:t>
            </a:r>
            <a:endParaRPr lang="en-ZA" sz="2200" dirty="0" smtClean="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ZA" sz="2200" dirty="0" smtClean="0">
                <a:latin typeface="Arial" panose="020B0604020202020204" pitchFamily="34" charset="0"/>
                <a:cs typeface="Arial" panose="020B0604020202020204" pitchFamily="34" charset="0"/>
              </a:rPr>
              <a:t>In July 2021, awareness sessions were conducted on the </a:t>
            </a:r>
            <a:r>
              <a:rPr lang="en-ZA" sz="2200" i="1" dirty="0" smtClean="0">
                <a:latin typeface="Arial" panose="020B0604020202020204" pitchFamily="34" charset="0"/>
                <a:cs typeface="Arial" panose="020B0604020202020204" pitchFamily="34" charset="0"/>
              </a:rPr>
              <a:t>Guide to implement lifestyle audits in the Public Service</a:t>
            </a:r>
            <a:r>
              <a:rPr lang="en-ZA" sz="2200" dirty="0" smtClean="0">
                <a:latin typeface="Arial" panose="020B0604020202020204" pitchFamily="34" charset="0"/>
                <a:cs typeface="Arial" panose="020B0604020202020204" pitchFamily="34" charset="0"/>
              </a:rPr>
              <a:t> with all provinces and identified national departments and components.</a:t>
            </a:r>
            <a:endParaRPr lang="en-ZA" sz="22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ZA" sz="2200" dirty="0" smtClean="0">
                <a:latin typeface="Arial" panose="020B0604020202020204" pitchFamily="34" charset="0"/>
                <a:cs typeface="Arial" panose="020B0604020202020204" pitchFamily="34" charset="0"/>
              </a:rPr>
              <a:t>Supported </a:t>
            </a:r>
            <a:r>
              <a:rPr lang="en-ZA" sz="2200" dirty="0">
                <a:latin typeface="Arial" panose="020B0604020202020204" pitchFamily="34" charset="0"/>
                <a:cs typeface="Arial" panose="020B0604020202020204" pitchFamily="34" charset="0"/>
              </a:rPr>
              <a:t>by Co-Water </a:t>
            </a:r>
            <a:r>
              <a:rPr lang="en-ZA" sz="2200" dirty="0" err="1">
                <a:latin typeface="Arial" panose="020B0604020202020204" pitchFamily="34" charset="0"/>
                <a:cs typeface="Arial" panose="020B0604020202020204" pitchFamily="34" charset="0"/>
              </a:rPr>
              <a:t>Sogema</a:t>
            </a:r>
            <a:r>
              <a:rPr lang="en-ZA" sz="2200" dirty="0">
                <a:latin typeface="Arial" panose="020B0604020202020204" pitchFamily="34" charset="0"/>
                <a:cs typeface="Arial" panose="020B0604020202020204" pitchFamily="34" charset="0"/>
              </a:rPr>
              <a:t>, an implementing agent for the Government of Canada (under the Strengthening of Ethics and Integrity Project) the Unit is finalising online courses to enable Ethics Officers and departmental investigators to </a:t>
            </a:r>
            <a:r>
              <a:rPr lang="en-ZA" sz="2200" dirty="0" smtClean="0">
                <a:latin typeface="Arial" panose="020B0604020202020204" pitchFamily="34" charset="0"/>
                <a:cs typeface="Arial" panose="020B0604020202020204" pitchFamily="34" charset="0"/>
              </a:rPr>
              <a:t>conduct </a:t>
            </a:r>
            <a:r>
              <a:rPr lang="en-ZA" sz="2200" dirty="0">
                <a:latin typeface="Arial" panose="020B0604020202020204" pitchFamily="34" charset="0"/>
                <a:cs typeface="Arial" panose="020B0604020202020204" pitchFamily="34" charset="0"/>
              </a:rPr>
              <a:t>lifestyle reviews and lifestyle investigations as part of the lifestyle audit process. </a:t>
            </a:r>
            <a:r>
              <a:rPr lang="en-ZA" sz="2200" dirty="0" smtClean="0">
                <a:latin typeface="Arial" panose="020B0604020202020204" pitchFamily="34" charset="0"/>
                <a:cs typeface="Arial" panose="020B0604020202020204" pitchFamily="34" charset="0"/>
              </a:rPr>
              <a:t>In August 2021, the online </a:t>
            </a:r>
            <a:r>
              <a:rPr lang="en-ZA" sz="2200" dirty="0">
                <a:latin typeface="Arial" panose="020B0604020202020204" pitchFamily="34" charset="0"/>
                <a:cs typeface="Arial" panose="020B0604020202020204" pitchFamily="34" charset="0"/>
              </a:rPr>
              <a:t>courses </a:t>
            </a:r>
            <a:r>
              <a:rPr lang="en-ZA" sz="2200" dirty="0" smtClean="0">
                <a:latin typeface="Arial" panose="020B0604020202020204" pitchFamily="34" charset="0"/>
                <a:cs typeface="Arial" panose="020B0604020202020204" pitchFamily="34" charset="0"/>
              </a:rPr>
              <a:t>will be rolled out. </a:t>
            </a:r>
            <a:endParaRPr lang="en-GB" sz="2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41040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Success: 2020-2021</a:t>
            </a: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85551" y="768434"/>
            <a:ext cx="11593288" cy="5040560"/>
          </a:xfrm>
        </p:spPr>
        <p:txBody>
          <a:bodyPr>
            <a:noAutofit/>
          </a:bodyPr>
          <a:lstStyle/>
          <a:p>
            <a:pPr algn="just" fontAlgn="ctr">
              <a:buSzPct val="100000"/>
            </a:pPr>
            <a:r>
              <a:rPr lang="en-ZA" sz="1700" b="1" u="sng" dirty="0">
                <a:latin typeface="Arial" panose="020B0604020202020204" pitchFamily="34" charset="0"/>
                <a:cs typeface="Arial" panose="020B0604020202020204" pitchFamily="34" charset="0"/>
              </a:rPr>
              <a:t>Directorate: Monitoring and Evaluation, Oversight and Interventions </a:t>
            </a:r>
            <a:r>
              <a:rPr lang="en-ZA" sz="1700" b="1" u="sng" dirty="0" smtClean="0">
                <a:latin typeface="Arial" panose="020B0604020202020204" pitchFamily="34" charset="0"/>
                <a:cs typeface="Arial" panose="020B0604020202020204" pitchFamily="34" charset="0"/>
              </a:rPr>
              <a:t>Management</a:t>
            </a:r>
            <a:r>
              <a:rPr lang="en-ZA" sz="1700" b="1" dirty="0" smtClean="0">
                <a:latin typeface="Arial" panose="020B0604020202020204" pitchFamily="34" charset="0"/>
                <a:cs typeface="Arial" panose="020B0604020202020204" pitchFamily="34" charset="0"/>
              </a:rPr>
              <a:t>:</a:t>
            </a:r>
          </a:p>
          <a:p>
            <a:pPr algn="just" fontAlgn="ctr">
              <a:buSzPct val="100000"/>
            </a:pPr>
            <a:r>
              <a:rPr lang="en-ZA" sz="1700" dirty="0" smtClean="0">
                <a:latin typeface="Arial" panose="020B0604020202020204" pitchFamily="34" charset="0"/>
                <a:cs typeface="Arial" panose="020B0604020202020204" pitchFamily="34" charset="0"/>
              </a:rPr>
              <a:t> </a:t>
            </a:r>
            <a:r>
              <a:rPr lang="en-ZA" sz="1700" b="1" dirty="0" smtClean="0">
                <a:latin typeface="Arial" panose="020B0604020202020204" pitchFamily="34" charset="0"/>
                <a:cs typeface="Arial" panose="020B0604020202020204" pitchFamily="34" charset="0"/>
              </a:rPr>
              <a:t>15(4)(d) Strengthen oversight of ethics and integrity</a:t>
            </a:r>
            <a:r>
              <a:rPr lang="en-ZA" sz="1700" dirty="0" smtClean="0">
                <a:latin typeface="Arial" panose="020B0604020202020204" pitchFamily="34" charset="0"/>
                <a:cs typeface="Arial" panose="020B0604020202020204" pitchFamily="34" charset="0"/>
              </a:rPr>
              <a:t>:</a:t>
            </a:r>
            <a:r>
              <a:rPr lang="en-ZA" sz="1700" dirty="0" smtClean="0">
                <a:solidFill>
                  <a:srgbClr val="002060"/>
                </a:solidFill>
                <a:latin typeface="Arial" panose="020B0604020202020204" pitchFamily="34" charset="0"/>
                <a:cs typeface="Arial" panose="020B0604020202020204" pitchFamily="34" charset="0"/>
              </a:rPr>
              <a:t>  </a:t>
            </a:r>
            <a:r>
              <a:rPr lang="en-ZA" sz="1700" dirty="0" smtClean="0">
                <a:latin typeface="Arial" panose="020B0604020202020204" pitchFamily="34" charset="0"/>
                <a:cs typeface="Arial" panose="020B0604020202020204" pitchFamily="34" charset="0"/>
              </a:rPr>
              <a:t>Drafting of monitor and oversight reports:</a:t>
            </a:r>
          </a:p>
          <a:p>
            <a:pPr marL="342900" indent="-342900" algn="l">
              <a:buFont typeface="Arial" panose="020B0604020202020204" pitchFamily="34" charset="0"/>
              <a:buChar char="•"/>
            </a:pPr>
            <a:r>
              <a:rPr lang="en-US" sz="1700" i="1" dirty="0" smtClean="0">
                <a:latin typeface="Arial" panose="020B0604020202020204" pitchFamily="34" charset="0"/>
                <a:cs typeface="Arial" panose="020B0604020202020204" pitchFamily="34" charset="0"/>
              </a:rPr>
              <a:t>Statistical report on the compliance of national and provincial departments to regulation 13 (c) of the Public Service Regulations, 2016 and the Directive on conducting business with an organ of State, 01 April 2020 to 31 January 2021 (also one for 2020 and 2019)</a:t>
            </a:r>
            <a:r>
              <a:rPr lang="en-US" sz="1700" dirty="0" smtClean="0">
                <a:latin typeface="Arial" panose="020B0604020202020204" pitchFamily="34" charset="0"/>
                <a:cs typeface="Arial" panose="020B0604020202020204" pitchFamily="34" charset="0"/>
              </a:rPr>
              <a:t>.  This report monitored compliance with the prohibition on public service employees from conducting business with the State.  The information is obtained on a monthly basis and monitored as such.  The report found the trend to have decreased from </a:t>
            </a:r>
            <a:r>
              <a:rPr lang="en-ZA" sz="1700" dirty="0" smtClean="0">
                <a:latin typeface="Arial" panose="020B0604020202020204" pitchFamily="34" charset="0"/>
                <a:cs typeface="Arial" panose="020B0604020202020204" pitchFamily="34" charset="0"/>
              </a:rPr>
              <a:t>around 1500 (Sep 2020) to 490 (Jan 2021) to 96 (June 2021</a:t>
            </a:r>
            <a:r>
              <a:rPr lang="en-ZA" sz="1700" dirty="0">
                <a:latin typeface="Arial" panose="020B0604020202020204" pitchFamily="34" charset="0"/>
                <a:cs typeface="Arial" panose="020B0604020202020204" pitchFamily="34" charset="0"/>
              </a:rPr>
              <a:t>). SAPS referred 17 top priority cases to </a:t>
            </a:r>
            <a:r>
              <a:rPr lang="en-ZA" sz="1700" dirty="0" smtClean="0">
                <a:latin typeface="Arial" panose="020B0604020202020204" pitchFamily="34" charset="0"/>
                <a:cs typeface="Arial" panose="020B0604020202020204" pitchFamily="34" charset="0"/>
              </a:rPr>
              <a:t>the NPA</a:t>
            </a:r>
            <a:r>
              <a:rPr lang="en-ZA" sz="1700" dirty="0">
                <a:latin typeface="Arial" panose="020B0604020202020204" pitchFamily="34" charset="0"/>
                <a:cs typeface="Arial" panose="020B0604020202020204" pitchFamily="34" charset="0"/>
              </a:rPr>
              <a:t>, with 1 case currently on the court roll.</a:t>
            </a:r>
          </a:p>
          <a:p>
            <a:pPr marL="342900" lvl="0" indent="-342900" algn="l">
              <a:buFont typeface="Arial" panose="020B0604020202020204" pitchFamily="34" charset="0"/>
              <a:buChar char="•"/>
            </a:pPr>
            <a:r>
              <a:rPr lang="en-US" sz="1700" i="1" dirty="0" smtClean="0">
                <a:latin typeface="Arial" panose="020B0604020202020204" pitchFamily="34" charset="0"/>
                <a:cs typeface="Arial" panose="020B0604020202020204" pitchFamily="34" charset="0"/>
              </a:rPr>
              <a:t>Report </a:t>
            </a:r>
            <a:r>
              <a:rPr lang="en-US" sz="1700" i="1" dirty="0">
                <a:latin typeface="Arial" panose="020B0604020202020204" pitchFamily="34" charset="0"/>
                <a:cs typeface="Arial" panose="020B0604020202020204" pitchFamily="34" charset="0"/>
              </a:rPr>
              <a:t>on the implementation of the Directive on other remunerative work in the public service: 01 February 2020 – 31 January </a:t>
            </a:r>
            <a:r>
              <a:rPr lang="en-US" sz="1700" i="1" dirty="0" smtClean="0">
                <a:latin typeface="Arial" panose="020B0604020202020204" pitchFamily="34" charset="0"/>
                <a:cs typeface="Arial" panose="020B0604020202020204" pitchFamily="34" charset="0"/>
              </a:rPr>
              <a:t>2021 (also one for 2020 and 2019)</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The report monitored public service employees performing other remunerative work and compared the information with information disclosed on the eDisclosure system to confirm approval, but also assessed if these employees were not conducting business with the State. The information is obtained on a monthly basis and monitored as such</a:t>
            </a:r>
            <a:r>
              <a:rPr lang="en-US" sz="1700" dirty="0" smtClean="0">
                <a:latin typeface="Arial" panose="020B0604020202020204" pitchFamily="34" charset="0"/>
                <a:cs typeface="Arial" panose="020B0604020202020204" pitchFamily="34" charset="0"/>
              </a:rPr>
              <a:t>.</a:t>
            </a:r>
            <a:endParaRPr lang="en-ZA" sz="1700" dirty="0" smtClean="0">
              <a:solidFill>
                <a:srgbClr val="002060"/>
              </a:solidFill>
              <a:latin typeface="Arial" panose="020B0604020202020204" pitchFamily="34" charset="0"/>
              <a:cs typeface="Arial" panose="020B0604020202020204" pitchFamily="34" charset="0"/>
            </a:endParaRPr>
          </a:p>
          <a:p>
            <a:pPr marL="342900" lvl="0" indent="-342900" algn="l">
              <a:buFont typeface="Arial" panose="020B0604020202020204" pitchFamily="34" charset="0"/>
              <a:buChar char="•"/>
            </a:pPr>
            <a:r>
              <a:rPr lang="en-US" sz="1700" i="1" dirty="0" smtClean="0">
                <a:latin typeface="Arial" panose="020B0604020202020204" pitchFamily="34" charset="0"/>
                <a:cs typeface="Arial" panose="020B0604020202020204" pitchFamily="34" charset="0"/>
              </a:rPr>
              <a:t>Report regarding compliance with the financial disclosure framework by designated employees (March 2021) (also one for 2020 and 2019)</a:t>
            </a:r>
            <a:r>
              <a:rPr lang="en-US" sz="1700" dirty="0" smtClean="0">
                <a:latin typeface="Arial" panose="020B0604020202020204" pitchFamily="34" charset="0"/>
                <a:cs typeface="Arial" panose="020B0604020202020204" pitchFamily="34" charset="0"/>
              </a:rPr>
              <a:t>.  This report monitored the compliance of SMS and other designated categories to disclose their financial status on the eDisclosure system.</a:t>
            </a:r>
            <a:r>
              <a:rPr lang="en-ZA" sz="1700" dirty="0" smtClean="0">
                <a:solidFill>
                  <a:srgbClr val="002060"/>
                </a:solidFill>
                <a:latin typeface="Arial" panose="020B0604020202020204" pitchFamily="34" charset="0"/>
                <a:cs typeface="Arial" panose="020B0604020202020204" pitchFamily="34" charset="0"/>
              </a:rPr>
              <a:t> 2021 </a:t>
            </a:r>
            <a:r>
              <a:rPr lang="en-ZA" sz="1700" dirty="0" smtClean="0">
                <a:latin typeface="Arial" panose="020B0604020202020204" pitchFamily="34" charset="0"/>
                <a:cs typeface="Arial" panose="020B0604020202020204" pitchFamily="34" charset="0"/>
              </a:rPr>
              <a:t>disclosure rate for SMS : 98%, MMS: 60% (APP Target). </a:t>
            </a:r>
            <a:endParaRPr lang="en-ZA"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4017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Success: 2020-2021</a:t>
            </a: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fontScale="92500"/>
          </a:bodyPr>
          <a:lstStyle/>
          <a:p>
            <a:pPr algn="just" fontAlgn="ctr">
              <a:buSzPct val="100000"/>
            </a:pPr>
            <a:r>
              <a:rPr lang="en-ZA" b="1" u="sng" dirty="0">
                <a:latin typeface="Arial" panose="020B0604020202020204" pitchFamily="34" charset="0"/>
                <a:cs typeface="Arial" panose="020B0604020202020204" pitchFamily="34" charset="0"/>
              </a:rPr>
              <a:t>Directorate: Monitoring and Evaluation, Oversight and Interventions </a:t>
            </a:r>
            <a:r>
              <a:rPr lang="en-ZA" b="1" u="sng" dirty="0" smtClean="0">
                <a:latin typeface="Arial" panose="020B0604020202020204" pitchFamily="34" charset="0"/>
                <a:cs typeface="Arial" panose="020B0604020202020204" pitchFamily="34" charset="0"/>
              </a:rPr>
              <a:t>Management</a:t>
            </a:r>
            <a:r>
              <a:rPr lang="en-ZA" b="1" dirty="0" smtClean="0">
                <a:latin typeface="Arial" panose="020B0604020202020204" pitchFamily="34" charset="0"/>
                <a:cs typeface="Arial" panose="020B0604020202020204" pitchFamily="34" charset="0"/>
              </a:rPr>
              <a:t>:</a:t>
            </a:r>
          </a:p>
          <a:p>
            <a:pPr algn="just" fontAlgn="ctr">
              <a:buSzPct val="100000"/>
            </a:pPr>
            <a:r>
              <a:rPr lang="en-ZA" dirty="0" smtClean="0">
                <a:solidFill>
                  <a:srgbClr val="002060"/>
                </a:solidFill>
                <a:latin typeface="Arial" panose="020B0604020202020204" pitchFamily="34" charset="0"/>
                <a:cs typeface="Arial" panose="020B0604020202020204" pitchFamily="34" charset="0"/>
              </a:rPr>
              <a:t> </a:t>
            </a:r>
            <a:r>
              <a:rPr lang="en-ZA" b="1" dirty="0" smtClean="0">
                <a:latin typeface="Arial" panose="020B0604020202020204" pitchFamily="34" charset="0"/>
                <a:cs typeface="Arial" panose="020B0604020202020204" pitchFamily="34" charset="0"/>
              </a:rPr>
              <a:t>15(4)(d) Strengthen oversight of ethics and integrity</a:t>
            </a:r>
            <a:r>
              <a:rPr lang="en-ZA" dirty="0" smtClean="0">
                <a:latin typeface="Arial" panose="020B0604020202020204" pitchFamily="34" charset="0"/>
                <a:cs typeface="Arial" panose="020B0604020202020204" pitchFamily="34" charset="0"/>
              </a:rPr>
              <a:t>:  At the end </a:t>
            </a:r>
            <a:r>
              <a:rPr lang="en-ZA" dirty="0">
                <a:latin typeface="Arial" panose="020B0604020202020204" pitchFamily="34" charset="0"/>
                <a:cs typeface="Arial" panose="020B0604020202020204" pitchFamily="34" charset="0"/>
              </a:rPr>
              <a:t>of March 2021, the PAEIDTAU established a database of public service employees sitting on boards of State </a:t>
            </a:r>
            <a:r>
              <a:rPr lang="en-ZA" dirty="0" smtClean="0">
                <a:latin typeface="Arial" panose="020B0604020202020204" pitchFamily="34" charset="0"/>
                <a:cs typeface="Arial" panose="020B0604020202020204" pitchFamily="34" charset="0"/>
              </a:rPr>
              <a:t>Owned Entities (APP target). </a:t>
            </a:r>
            <a:r>
              <a:rPr lang="en-ZA" dirty="0">
                <a:latin typeface="Arial" panose="020B0604020202020204" pitchFamily="34" charset="0"/>
                <a:cs typeface="Arial" panose="020B0604020202020204" pitchFamily="34" charset="0"/>
              </a:rPr>
              <a:t>This financial year the PAEIDTAU will monitor the names on the database against </a:t>
            </a:r>
            <a:r>
              <a:rPr lang="en-ZA" dirty="0" smtClean="0">
                <a:latin typeface="Arial" panose="020B0604020202020204" pitchFamily="34" charset="0"/>
                <a:cs typeface="Arial" panose="020B0604020202020204" pitchFamily="34" charset="0"/>
              </a:rPr>
              <a:t>existing databases </a:t>
            </a:r>
            <a:r>
              <a:rPr lang="en-ZA" dirty="0">
                <a:latin typeface="Arial" panose="020B0604020202020204" pitchFamily="34" charset="0"/>
                <a:cs typeface="Arial" panose="020B0604020202020204" pitchFamily="34" charset="0"/>
              </a:rPr>
              <a:t>to assess if </a:t>
            </a:r>
            <a:r>
              <a:rPr lang="en-ZA" dirty="0" smtClean="0">
                <a:latin typeface="Arial" panose="020B0604020202020204" pitchFamily="34" charset="0"/>
                <a:cs typeface="Arial" panose="020B0604020202020204" pitchFamily="34" charset="0"/>
              </a:rPr>
              <a:t>these </a:t>
            </a:r>
            <a:r>
              <a:rPr lang="en-ZA" dirty="0">
                <a:latin typeface="Arial" panose="020B0604020202020204" pitchFamily="34" charset="0"/>
                <a:cs typeface="Arial" panose="020B0604020202020204" pitchFamily="34" charset="0"/>
              </a:rPr>
              <a:t>employees are conducting business with the State in a private capacity.</a:t>
            </a:r>
            <a:endParaRPr lang="en-ZA" dirty="0">
              <a:solidFill>
                <a:srgbClr val="002060"/>
              </a:solidFill>
              <a:latin typeface="Arial" panose="020B0604020202020204" pitchFamily="34" charset="0"/>
              <a:cs typeface="Arial" panose="020B0604020202020204" pitchFamily="34" charset="0"/>
            </a:endParaRPr>
          </a:p>
          <a:p>
            <a:pPr algn="just" fontAlgn="ctr">
              <a:buSzPct val="100000"/>
            </a:pPr>
            <a:r>
              <a:rPr lang="en-ZA" b="1" dirty="0" smtClean="0">
                <a:latin typeface="Arial" panose="020B0604020202020204" pitchFamily="34" charset="0"/>
                <a:cs typeface="Arial" panose="020B0604020202020204" pitchFamily="34" charset="0"/>
              </a:rPr>
              <a:t>15(4)(f) Cooperate with other institutions:  </a:t>
            </a:r>
            <a:r>
              <a:rPr lang="en-ZA" dirty="0" smtClean="0">
                <a:latin typeface="Arial" panose="020B0604020202020204" pitchFamily="34" charset="0"/>
                <a:cs typeface="Arial" panose="020B0604020202020204" pitchFamily="34" charset="0"/>
              </a:rPr>
              <a:t>The Unit is represented in the Anti-Corruption Task Team (ACTT).  The Unit entered into agreements with the SIU, AGSA, FIC/Fusion Centre, SAPS and the NPA to share data and to support and monitor the involvement of public service employees in PPE, UIF and SRD grants fraud, as well as those involved in criminal activities, such as conducting business with the State.  The PAEIDTAU also liaise with departments to make sure disciplinary steps are taken and to refer criminal cases involving Public Service employees to the DPCI and where appropriate to the OPSC. (To enforce sec 15(5)(b)(6)(b)).</a:t>
            </a:r>
          </a:p>
        </p:txBody>
      </p:sp>
    </p:spTree>
    <p:extLst>
      <p:ext uri="{BB962C8B-B14F-4D97-AF65-F5344CB8AC3E}">
        <p14:creationId xmlns:p14="http://schemas.microsoft.com/office/powerpoint/2010/main" val="2122478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Success: 2020-2021</a:t>
            </a: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a:bodyPr>
          <a:lstStyle/>
          <a:p>
            <a:pPr algn="just" fontAlgn="ctr">
              <a:buSzPct val="100000"/>
            </a:pPr>
            <a:r>
              <a:rPr lang="en-ZA" sz="2200" b="1" u="sng" dirty="0">
                <a:latin typeface="Arial" panose="020B0604020202020204" pitchFamily="34" charset="0"/>
                <a:cs typeface="Arial" panose="020B0604020202020204" pitchFamily="34" charset="0"/>
              </a:rPr>
              <a:t>Directorate: </a:t>
            </a:r>
            <a:r>
              <a:rPr lang="en-ZA" sz="2200" b="1" u="sng" dirty="0" smtClean="0">
                <a:latin typeface="Arial" panose="020B0604020202020204" pitchFamily="34" charset="0"/>
                <a:cs typeface="Arial" panose="020B0604020202020204" pitchFamily="34" charset="0"/>
              </a:rPr>
              <a:t>Discipline Management</a:t>
            </a:r>
            <a:r>
              <a:rPr lang="en-ZA" sz="2200" b="1" dirty="0" smtClean="0">
                <a:latin typeface="Arial" panose="020B0604020202020204" pitchFamily="34" charset="0"/>
                <a:cs typeface="Arial" panose="020B0604020202020204" pitchFamily="34" charset="0"/>
              </a:rPr>
              <a:t>:</a:t>
            </a:r>
          </a:p>
          <a:p>
            <a:pPr algn="just" fontAlgn="ctr">
              <a:buSzPct val="100000"/>
            </a:pPr>
            <a:r>
              <a:rPr lang="en-ZA" sz="2200" dirty="0" smtClean="0">
                <a:solidFill>
                  <a:srgbClr val="002060"/>
                </a:solidFill>
                <a:latin typeface="Arial" panose="020B0604020202020204" pitchFamily="34" charset="0"/>
                <a:cs typeface="Arial" panose="020B0604020202020204" pitchFamily="34" charset="0"/>
              </a:rPr>
              <a:t> </a:t>
            </a:r>
            <a:r>
              <a:rPr lang="en-ZA" sz="2200" b="1" dirty="0">
                <a:latin typeface="Arial" panose="020B0604020202020204" pitchFamily="34" charset="0"/>
                <a:cs typeface="Arial" panose="020B0604020202020204" pitchFamily="34" charset="0"/>
              </a:rPr>
              <a:t>15(4</a:t>
            </a:r>
            <a:r>
              <a:rPr lang="en-ZA" sz="2200" b="1" dirty="0" smtClean="0">
                <a:latin typeface="Arial" panose="020B0604020202020204" pitchFamily="34" charset="0"/>
                <a:cs typeface="Arial" panose="020B0604020202020204" pitchFamily="34" charset="0"/>
              </a:rPr>
              <a:t>)(a) Technical Assistance and Support</a:t>
            </a:r>
            <a:r>
              <a:rPr lang="en-ZA" sz="2200" dirty="0" smtClean="0">
                <a:latin typeface="Arial" panose="020B0604020202020204" pitchFamily="34" charset="0"/>
                <a:cs typeface="Arial" panose="020B0604020202020204" pitchFamily="34" charset="0"/>
              </a:rPr>
              <a:t>: The </a:t>
            </a:r>
            <a:r>
              <a:rPr lang="en-ZA" sz="2200" dirty="0">
                <a:latin typeface="Arial" panose="020B0604020202020204" pitchFamily="34" charset="0"/>
                <a:cs typeface="Arial" panose="020B0604020202020204" pitchFamily="34" charset="0"/>
              </a:rPr>
              <a:t>PAEIDTAU monitors adherence to timelines for disciplinary cases and </a:t>
            </a:r>
            <a:r>
              <a:rPr lang="en-ZA" sz="2200" dirty="0" smtClean="0">
                <a:latin typeface="Arial" panose="020B0604020202020204" pitchFamily="34" charset="0"/>
                <a:cs typeface="Arial" panose="020B0604020202020204" pitchFamily="34" charset="0"/>
              </a:rPr>
              <a:t>precautionary suspensions </a:t>
            </a:r>
            <a:r>
              <a:rPr lang="en-ZA" sz="2200" dirty="0">
                <a:latin typeface="Arial" panose="020B0604020202020204" pitchFamily="34" charset="0"/>
                <a:cs typeface="Arial" panose="020B0604020202020204" pitchFamily="34" charset="0"/>
              </a:rPr>
              <a:t>on a quarterly basis, where FOSAD reports submitted by departments are analysed.  Based on the information provided, Quarterly Reports are drafted and submitted to the DG and MPSA</a:t>
            </a:r>
            <a:r>
              <a:rPr lang="en-ZA" sz="2200" dirty="0" smtClean="0">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This informs the PAEIDTAU where interventions are </a:t>
            </a:r>
            <a:r>
              <a:rPr lang="en-ZA" sz="2000" dirty="0" smtClean="0">
                <a:latin typeface="Arial" panose="020B0604020202020204" pitchFamily="34" charset="0"/>
                <a:cs typeface="Arial" panose="020B0604020202020204" pitchFamily="34" charset="0"/>
              </a:rPr>
              <a:t>required and contributed to the adoption of a project to address precautionary suspensions in Q 3 and Q 4 for the 2020/2021 period. </a:t>
            </a:r>
          </a:p>
          <a:p>
            <a:pPr algn="just"/>
            <a:r>
              <a:rPr lang="en-ZA" sz="2000" b="1" dirty="0" smtClean="0">
                <a:latin typeface="Arial" panose="020B0604020202020204" pitchFamily="34" charset="0"/>
                <a:cs typeface="Arial" panose="020B0604020202020204" pitchFamily="34" charset="0"/>
              </a:rPr>
              <a:t>15(4</a:t>
            </a:r>
            <a:r>
              <a:rPr lang="en-ZA" sz="2000" b="1" dirty="0">
                <a:latin typeface="Arial" panose="020B0604020202020204" pitchFamily="34" charset="0"/>
                <a:cs typeface="Arial" panose="020B0604020202020204" pitchFamily="34" charset="0"/>
              </a:rPr>
              <a:t>)(c) Build capacity within institutions to initiate and institute disciplinary proceedings into misconduct:  </a:t>
            </a:r>
            <a:r>
              <a:rPr lang="en-ZA" sz="2000" dirty="0">
                <a:latin typeface="Arial" panose="020B0604020202020204" pitchFamily="34" charset="0"/>
                <a:cs typeface="Arial" panose="020B0604020202020204" pitchFamily="34" charset="0"/>
              </a:rPr>
              <a:t>In 2020, 204 (out of 246) public service employees successfully completed a PSETA accredited course for presiding officers (chairpersons and initiators) (Facilitated by HR in DPSA). This will be pursued again this </a:t>
            </a:r>
            <a:r>
              <a:rPr lang="en-ZA" sz="2000" dirty="0" smtClean="0">
                <a:latin typeface="Arial" panose="020B0604020202020204" pitchFamily="34" charset="0"/>
                <a:cs typeface="Arial" panose="020B0604020202020204" pitchFamily="34" charset="0"/>
              </a:rPr>
              <a:t>year.  </a:t>
            </a:r>
            <a:r>
              <a:rPr lang="en-ZA" sz="2000" dirty="0">
                <a:latin typeface="Arial" panose="020B0604020202020204" pitchFamily="34" charset="0"/>
                <a:cs typeface="Arial" panose="020B0604020202020204" pitchFamily="34" charset="0"/>
              </a:rPr>
              <a:t>Training will be </a:t>
            </a:r>
            <a:r>
              <a:rPr lang="en-ZA" sz="2000" dirty="0" smtClean="0">
                <a:latin typeface="Arial" panose="020B0604020202020204" pitchFamily="34" charset="0"/>
                <a:cs typeface="Arial" panose="020B0604020202020204" pitchFamily="34" charset="0"/>
              </a:rPr>
              <a:t>also be conducted </a:t>
            </a:r>
            <a:r>
              <a:rPr lang="en-ZA" sz="2000" dirty="0">
                <a:latin typeface="Arial" panose="020B0604020202020204" pitchFamily="34" charset="0"/>
                <a:cs typeface="Arial" panose="020B0604020202020204" pitchFamily="34" charset="0"/>
              </a:rPr>
              <a:t>on the Guide on Discipline Management.</a:t>
            </a:r>
          </a:p>
          <a:p>
            <a:pPr algn="just"/>
            <a:endParaRPr lang="en-ZA"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3984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Success: 2020-2021</a:t>
            </a: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lnSpcReduction="10000"/>
          </a:bodyPr>
          <a:lstStyle/>
          <a:p>
            <a:pPr algn="just" fontAlgn="ctr">
              <a:buSzPct val="100000"/>
            </a:pPr>
            <a:r>
              <a:rPr lang="en-ZA" b="1" u="sng" dirty="0">
                <a:latin typeface="Arial" panose="020B0604020202020204" pitchFamily="34" charset="0"/>
                <a:cs typeface="Arial" panose="020B0604020202020204" pitchFamily="34" charset="0"/>
              </a:rPr>
              <a:t>Directorate: </a:t>
            </a:r>
            <a:r>
              <a:rPr lang="en-ZA" b="1" u="sng" dirty="0" smtClean="0">
                <a:latin typeface="Arial" panose="020B0604020202020204" pitchFamily="34" charset="0"/>
                <a:cs typeface="Arial" panose="020B0604020202020204" pitchFamily="34" charset="0"/>
              </a:rPr>
              <a:t>Discipline Management</a:t>
            </a:r>
            <a:r>
              <a:rPr lang="en-ZA" b="1" dirty="0" smtClean="0">
                <a:latin typeface="Arial" panose="020B0604020202020204" pitchFamily="34" charset="0"/>
                <a:cs typeface="Arial" panose="020B0604020202020204" pitchFamily="34" charset="0"/>
              </a:rPr>
              <a:t>:</a:t>
            </a:r>
          </a:p>
          <a:p>
            <a:pPr algn="just" fontAlgn="ctr">
              <a:buSzPct val="100000"/>
            </a:pPr>
            <a:r>
              <a:rPr lang="en-ZA" b="1" dirty="0" smtClean="0">
                <a:latin typeface="Arial" panose="020B0604020202020204" pitchFamily="34" charset="0"/>
                <a:cs typeface="Arial" panose="020B0604020202020204" pitchFamily="34" charset="0"/>
              </a:rPr>
              <a:t>15(4)(d) Strengthen government oversight of discipline: </a:t>
            </a:r>
            <a:r>
              <a:rPr lang="en-ZA" dirty="0" smtClean="0">
                <a:latin typeface="Arial" panose="020B0604020202020204" pitchFamily="34" charset="0"/>
                <a:cs typeface="Arial" panose="020B0604020202020204" pitchFamily="34" charset="0"/>
              </a:rPr>
              <a:t>Departments are expected to submit quarterly reports on disciplinary cases to the Unit for oversight purposes.  An analysis was conducted for all cases for the previous financial year (</a:t>
            </a:r>
            <a:r>
              <a:rPr lang="en-US" dirty="0" smtClean="0">
                <a:latin typeface="Arial" panose="020B0604020202020204" pitchFamily="34" charset="0"/>
                <a:cs typeface="Arial" panose="020B0604020202020204" pitchFamily="34" charset="0"/>
              </a:rPr>
              <a:t>Q </a:t>
            </a:r>
            <a:r>
              <a:rPr lang="en-US" dirty="0">
                <a:latin typeface="Arial" panose="020B0604020202020204" pitchFamily="34" charset="0"/>
                <a:cs typeface="Arial" panose="020B0604020202020204" pitchFamily="34" charset="0"/>
              </a:rPr>
              <a:t>1 to Q 4 for </a:t>
            </a:r>
            <a:r>
              <a:rPr lang="en-US" dirty="0" smtClean="0">
                <a:latin typeface="Arial" panose="020B0604020202020204" pitchFamily="34" charset="0"/>
                <a:cs typeface="Arial" panose="020B0604020202020204" pitchFamily="34" charset="0"/>
              </a:rPr>
              <a:t>2020/2021), where the following was established: A</a:t>
            </a:r>
            <a:r>
              <a:rPr lang="en-ZA" dirty="0" smtClean="0">
                <a:latin typeface="Arial" panose="020B0604020202020204" pitchFamily="34" charset="0"/>
                <a:cs typeface="Arial" panose="020B0604020202020204" pitchFamily="34" charset="0"/>
              </a:rPr>
              <a:t> </a:t>
            </a:r>
            <a:r>
              <a:rPr lang="en-ZA" dirty="0">
                <a:latin typeface="Arial" panose="020B0604020202020204" pitchFamily="34" charset="0"/>
                <a:cs typeface="Arial" panose="020B0604020202020204" pitchFamily="34" charset="0"/>
              </a:rPr>
              <a:t>decrease </a:t>
            </a:r>
            <a:r>
              <a:rPr lang="en-ZA" dirty="0" smtClean="0">
                <a:latin typeface="Arial" panose="020B0604020202020204" pitchFamily="34" charset="0"/>
                <a:cs typeface="Arial" panose="020B0604020202020204" pitchFamily="34" charset="0"/>
              </a:rPr>
              <a:t>in </a:t>
            </a:r>
            <a:r>
              <a:rPr lang="en-ZA" dirty="0">
                <a:latin typeface="Arial" panose="020B0604020202020204" pitchFamily="34" charset="0"/>
                <a:cs typeface="Arial" panose="020B0604020202020204" pitchFamily="34" charset="0"/>
              </a:rPr>
              <a:t>suspensions and </a:t>
            </a:r>
            <a:r>
              <a:rPr lang="en-ZA" dirty="0" smtClean="0">
                <a:latin typeface="Arial" panose="020B0604020202020204" pitchFamily="34" charset="0"/>
                <a:cs typeface="Arial" panose="020B0604020202020204" pitchFamily="34" charset="0"/>
              </a:rPr>
              <a:t>the costs of </a:t>
            </a:r>
            <a:r>
              <a:rPr lang="en-ZA" dirty="0">
                <a:latin typeface="Arial" panose="020B0604020202020204" pitchFamily="34" charset="0"/>
                <a:cs typeface="Arial" panose="020B0604020202020204" pitchFamily="34" charset="0"/>
              </a:rPr>
              <a:t>precautionary suspensions, as well as an improvement in the capturing of </a:t>
            </a:r>
            <a:r>
              <a:rPr lang="en-ZA" dirty="0" smtClean="0">
                <a:latin typeface="Arial" panose="020B0604020202020204" pitchFamily="34" charset="0"/>
                <a:cs typeface="Arial" panose="020B0604020202020204" pitchFamily="34" charset="0"/>
              </a:rPr>
              <a:t>cases on PERSAL. </a:t>
            </a:r>
            <a:r>
              <a:rPr lang="en-GB"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the end </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of </a:t>
            </a:r>
            <a:r>
              <a:rPr lang="en-GB"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March 2021, provinces </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finalised 78% of backlogs (Q1: 1% - Q 2: 8%, Q 3: 18% and Q4: 78%). </a:t>
            </a:r>
            <a:r>
              <a:rPr lang="en-ZA" dirty="0">
                <a:solidFill>
                  <a:prstClr val="black"/>
                </a:solidFill>
                <a:latin typeface="Arial" panose="020B0604020202020204" pitchFamily="34" charset="0"/>
                <a:cs typeface="Arial" panose="020B0604020202020204" pitchFamily="34" charset="0"/>
              </a:rPr>
              <a:t>National Departments cost for precautionary suspensions </a:t>
            </a:r>
            <a:r>
              <a:rPr lang="en-ZA" dirty="0" smtClean="0">
                <a:solidFill>
                  <a:prstClr val="black"/>
                </a:solidFill>
                <a:latin typeface="Arial" panose="020B0604020202020204" pitchFamily="34" charset="0"/>
                <a:cs typeface="Arial" panose="020B0604020202020204" pitchFamily="34" charset="0"/>
              </a:rPr>
              <a:t>stabilised around </a:t>
            </a:r>
            <a:r>
              <a:rPr lang="en-ZA" dirty="0">
                <a:solidFill>
                  <a:prstClr val="black"/>
                </a:solidFill>
                <a:latin typeface="Arial" panose="020B0604020202020204" pitchFamily="34" charset="0"/>
                <a:cs typeface="Arial" panose="020B0604020202020204" pitchFamily="34" charset="0"/>
              </a:rPr>
              <a:t>R 20 million per quarter</a:t>
            </a:r>
            <a:r>
              <a:rPr lang="en-ZA" dirty="0" smtClean="0">
                <a:solidFill>
                  <a:prstClr val="black"/>
                </a:solidFill>
                <a:latin typeface="Arial" panose="020B0604020202020204" pitchFamily="34" charset="0"/>
                <a:cs typeface="Arial" panose="020B0604020202020204" pitchFamily="34" charset="0"/>
              </a:rPr>
              <a:t>.</a:t>
            </a:r>
            <a:r>
              <a:rPr lang="en-ZA" dirty="0">
                <a:latin typeface="Arial" panose="020B0604020202020204" pitchFamily="34" charset="0"/>
                <a:cs typeface="Arial" panose="020B0604020202020204" pitchFamily="34" charset="0"/>
              </a:rPr>
              <a:t> The cost </a:t>
            </a:r>
            <a:r>
              <a:rPr lang="en-ZA" dirty="0">
                <a:solidFill>
                  <a:prstClr val="black"/>
                </a:solidFill>
                <a:latin typeface="Arial" panose="020B0604020202020204" pitchFamily="34" charset="0"/>
                <a:cs typeface="Arial" panose="020B0604020202020204" pitchFamily="34" charset="0"/>
              </a:rPr>
              <a:t>for precautionary suspensions in provinces decreased to a new low level - almost R 25 million less than what the year started </a:t>
            </a:r>
            <a:r>
              <a:rPr lang="en-ZA" dirty="0" smtClean="0">
                <a:solidFill>
                  <a:prstClr val="black"/>
                </a:solidFill>
                <a:latin typeface="Arial" panose="020B0604020202020204" pitchFamily="34" charset="0"/>
                <a:cs typeface="Arial" panose="020B0604020202020204" pitchFamily="34" charset="0"/>
              </a:rPr>
              <a:t>with (Q1:R 87 million compared to Q4: R62 million).  With support from the Unit, the two provinces that had the most precautionary suspensions reduced their backlogs.  The Free State reduced their cost from R 12 million in Q 3 to R 6 million in Q 4. KZN managed to reduce its cost from a high of R 92 million in Q 3 to R 21 Million in Q 4.</a:t>
            </a:r>
            <a:endParaRPr lang="en-ZA" dirty="0">
              <a:solidFill>
                <a:prstClr val="black"/>
              </a:solidFill>
              <a:cs typeface="Arial" panose="020B0604020202020204" pitchFamily="34" charset="0"/>
            </a:endParaRPr>
          </a:p>
          <a:p>
            <a:pPr algn="just"/>
            <a:endParaRPr lang="en-ZA" dirty="0"/>
          </a:p>
          <a:p>
            <a:pPr algn="just"/>
            <a:endParaRPr lang="en-ZA" dirty="0"/>
          </a:p>
          <a:p>
            <a:pPr marL="342900" lvl="0" indent="-342900" algn="just">
              <a:lnSpc>
                <a:spcPct val="150000"/>
              </a:lnSpc>
              <a:spcAft>
                <a:spcPts val="0"/>
              </a:spcAft>
              <a:buFont typeface="Symbol" panose="05050102010706020507" pitchFamily="18" charset="2"/>
              <a:buChar char=""/>
              <a:tabLst>
                <a:tab pos="810260" algn="l"/>
                <a:tab pos="1260475" algn="l"/>
              </a:tabLst>
            </a:pPr>
            <a:endParaRPr lang="en-GB"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944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Success: 2020-2021</a:t>
            </a: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fontScale="85000" lnSpcReduction="20000"/>
          </a:bodyPr>
          <a:lstStyle/>
          <a:p>
            <a:pPr algn="just" fontAlgn="ctr">
              <a:buSzPct val="100000"/>
            </a:pPr>
            <a:r>
              <a:rPr lang="en-ZA" b="1" u="sng" dirty="0" smtClean="0">
                <a:latin typeface="Arial" panose="020B0604020202020204" pitchFamily="34" charset="0"/>
                <a:cs typeface="Arial" panose="020B0604020202020204" pitchFamily="34" charset="0"/>
              </a:rPr>
              <a:t>Programme 3 of the Anti-Corruption Task Team (ACTT), responsibilities regarding</a:t>
            </a:r>
            <a:r>
              <a:rPr lang="en-ZA" b="1" dirty="0" smtClean="0">
                <a:latin typeface="Arial" panose="020B0604020202020204" pitchFamily="34" charset="0"/>
                <a:cs typeface="Arial" panose="020B0604020202020204" pitchFamily="34" charset="0"/>
              </a:rPr>
              <a:t>:</a:t>
            </a:r>
          </a:p>
          <a:p>
            <a:pPr algn="just" fontAlgn="ctr">
              <a:buSzPct val="100000"/>
            </a:pPr>
            <a:r>
              <a:rPr lang="en-ZA" b="1" dirty="0" smtClean="0">
                <a:latin typeface="Arial" panose="020B0604020202020204" pitchFamily="34" charset="0"/>
                <a:cs typeface="Arial" panose="020B0604020202020204" pitchFamily="34" charset="0"/>
              </a:rPr>
              <a:t>Coordination of international work: </a:t>
            </a:r>
            <a:r>
              <a:rPr lang="en-ZA" dirty="0" smtClean="0">
                <a:solidFill>
                  <a:prstClr val="black"/>
                </a:solidFill>
                <a:latin typeface="Arial" panose="020B0604020202020204" pitchFamily="34" charset="0"/>
                <a:cs typeface="Arial" panose="020B0604020202020204" pitchFamily="34" charset="0"/>
              </a:rPr>
              <a:t>The </a:t>
            </a:r>
            <a:r>
              <a:rPr lang="en-ZA" dirty="0">
                <a:solidFill>
                  <a:prstClr val="black"/>
                </a:solidFill>
                <a:latin typeface="Arial" panose="020B0604020202020204" pitchFamily="34" charset="0"/>
                <a:cs typeface="Arial" panose="020B0604020202020204" pitchFamily="34" charset="0"/>
              </a:rPr>
              <a:t>PAEIDTAU </a:t>
            </a:r>
            <a:r>
              <a:rPr lang="en-ZA" dirty="0" smtClean="0">
                <a:solidFill>
                  <a:prstClr val="black"/>
                </a:solidFill>
                <a:latin typeface="Arial" panose="020B0604020202020204" pitchFamily="34" charset="0"/>
                <a:cs typeface="Arial" panose="020B0604020202020204" pitchFamily="34" charset="0"/>
              </a:rPr>
              <a:t>coordinates inputs </a:t>
            </a:r>
            <a:r>
              <a:rPr lang="en-ZA" dirty="0">
                <a:solidFill>
                  <a:prstClr val="black"/>
                </a:solidFill>
                <a:latin typeface="Arial" panose="020B0604020202020204" pitchFamily="34" charset="0"/>
                <a:cs typeface="Arial" panose="020B0604020202020204" pitchFamily="34" charset="0"/>
              </a:rPr>
              <a:t>required for international instruments and conventions such </a:t>
            </a:r>
            <a:r>
              <a:rPr lang="en-ZA" dirty="0" smtClean="0">
                <a:solidFill>
                  <a:prstClr val="black"/>
                </a:solidFill>
                <a:latin typeface="Arial" panose="020B0604020202020204" pitchFamily="34" charset="0"/>
                <a:cs typeface="Arial" panose="020B0604020202020204" pitchFamily="34" charset="0"/>
              </a:rPr>
              <a:t>as:</a:t>
            </a:r>
            <a:endParaRPr lang="en-ZA" b="1" dirty="0" smtClean="0">
              <a:latin typeface="Arial" panose="020B0604020202020204" pitchFamily="34" charset="0"/>
              <a:cs typeface="Arial" panose="020B0604020202020204" pitchFamily="34" charset="0"/>
            </a:endParaRPr>
          </a:p>
          <a:p>
            <a:pPr algn="just" fontAlgn="ctr">
              <a:buSzPct val="100000"/>
            </a:pPr>
            <a:r>
              <a:rPr lang="en-ZA" dirty="0" smtClean="0">
                <a:solidFill>
                  <a:prstClr val="black"/>
                </a:solidFill>
                <a:latin typeface="Arial" panose="020B0604020202020204" pitchFamily="34" charset="0"/>
                <a:cs typeface="Arial" panose="020B0604020202020204" pitchFamily="34" charset="0"/>
              </a:rPr>
              <a:t>OECD, UNCAC, G20, BRICS. </a:t>
            </a:r>
            <a:r>
              <a:rPr lang="en-ZA" dirty="0">
                <a:solidFill>
                  <a:srgbClr val="000000"/>
                </a:solidFill>
                <a:latin typeface="Arial" panose="020B0604020202020204" pitchFamily="34" charset="0"/>
                <a:ea typeface="Calibri" panose="020F0502020204030204" pitchFamily="34" charset="0"/>
                <a:cs typeface="Arial" panose="020B0604020202020204" pitchFamily="34" charset="0"/>
              </a:rPr>
              <a:t>This </a:t>
            </a:r>
            <a:r>
              <a:rPr lang="en-ZA" dirty="0" smtClean="0">
                <a:solidFill>
                  <a:srgbClr val="000000"/>
                </a:solidFill>
                <a:latin typeface="Arial" panose="020B0604020202020204" pitchFamily="34" charset="0"/>
                <a:ea typeface="Calibri" panose="020F0502020204030204" pitchFamily="34" charset="0"/>
                <a:cs typeface="Arial" panose="020B0604020202020204" pitchFamily="34" charset="0"/>
              </a:rPr>
              <a:t>requires the coordination of country report inputs, participation in international peer review assessments, assessing policies for shortcomings, and addressing findings made during peer review assessments for South Africa.  </a:t>
            </a:r>
            <a:r>
              <a:rPr lang="en-ZA" dirty="0" smtClean="0">
                <a:solidFill>
                  <a:prstClr val="black"/>
                </a:solidFill>
                <a:latin typeface="Arial" panose="020B0604020202020204" pitchFamily="34" charset="0"/>
                <a:cs typeface="Arial" panose="020B0604020202020204" pitchFamily="34" charset="0"/>
              </a:rPr>
              <a:t>During June 2021, the Unit supported the United Nations Special Session on Corruption, arranged for MPSA’s address </a:t>
            </a:r>
            <a:r>
              <a:rPr lang="en-ZA" smtClean="0">
                <a:solidFill>
                  <a:prstClr val="black"/>
                </a:solidFill>
                <a:latin typeface="Arial" panose="020B0604020202020204" pitchFamily="34" charset="0"/>
                <a:cs typeface="Arial" panose="020B0604020202020204" pitchFamily="34" charset="0"/>
              </a:rPr>
              <a:t>and arranged two </a:t>
            </a:r>
            <a:r>
              <a:rPr lang="en-ZA" dirty="0" smtClean="0">
                <a:solidFill>
                  <a:prstClr val="black"/>
                </a:solidFill>
                <a:latin typeface="Arial" panose="020B0604020202020204" pitchFamily="34" charset="0"/>
                <a:cs typeface="Arial" panose="020B0604020202020204" pitchFamily="34" charset="0"/>
              </a:rPr>
              <a:t>side events: 1) </a:t>
            </a:r>
            <a:r>
              <a:rPr lang="en-ZA" dirty="0" smtClean="0">
                <a:solidFill>
                  <a:srgbClr val="000000"/>
                </a:solidFill>
                <a:latin typeface="Arial" panose="020B0604020202020204" pitchFamily="34" charset="0"/>
                <a:ea typeface="Calibri" panose="020F0502020204030204" pitchFamily="34" charset="0"/>
                <a:cs typeface="Arial" panose="020B0604020202020204" pitchFamily="34" charset="0"/>
              </a:rPr>
              <a:t>3 </a:t>
            </a:r>
            <a:r>
              <a:rPr lang="en-ZA" dirty="0">
                <a:solidFill>
                  <a:srgbClr val="000000"/>
                </a:solidFill>
                <a:latin typeface="Arial" panose="020B0604020202020204" pitchFamily="34" charset="0"/>
                <a:ea typeface="Calibri" panose="020F0502020204030204" pitchFamily="34" charset="0"/>
                <a:cs typeface="Arial" panose="020B0604020202020204" pitchFamily="34" charset="0"/>
              </a:rPr>
              <a:t>June 2021, “Enforcement is the key</a:t>
            </a:r>
            <a:r>
              <a:rPr lang="en-ZA"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ZA" dirty="0">
                <a:solidFill>
                  <a:srgbClr val="000000"/>
                </a:solidFill>
                <a:latin typeface="Arial" panose="020B0604020202020204" pitchFamily="34" charset="0"/>
                <a:ea typeface="Calibri" panose="020F0502020204030204" pitchFamily="34" charset="0"/>
                <a:cs typeface="Arial" panose="020B0604020202020204" pitchFamily="34" charset="0"/>
              </a:rPr>
              <a:t>where South Africa highlighted the importance of enforcement and international cooperation. 2) 4 June 2021, “Global Law Enforcement Response to Corruption during COVID-19”, where members of the Fusion Centre presented on the need for a coordinated effort to respond to </a:t>
            </a:r>
            <a:r>
              <a:rPr lang="en-ZA" dirty="0" err="1">
                <a:solidFill>
                  <a:srgbClr val="000000"/>
                </a:solidFill>
                <a:latin typeface="Arial" panose="020B0604020202020204" pitchFamily="34" charset="0"/>
                <a:ea typeface="Calibri" panose="020F0502020204030204" pitchFamily="34" charset="0"/>
                <a:cs typeface="Arial" panose="020B0604020202020204" pitchFamily="34" charset="0"/>
              </a:rPr>
              <a:t>Covid</a:t>
            </a:r>
            <a:r>
              <a:rPr lang="en-ZA" dirty="0">
                <a:solidFill>
                  <a:srgbClr val="000000"/>
                </a:solidFill>
                <a:latin typeface="Arial" panose="020B0604020202020204" pitchFamily="34" charset="0"/>
                <a:ea typeface="Calibri" panose="020F0502020204030204" pitchFamily="34" charset="0"/>
                <a:cs typeface="Arial" panose="020B0604020202020204" pitchFamily="34" charset="0"/>
              </a:rPr>
              <a:t> related corruption. </a:t>
            </a:r>
            <a:r>
              <a:rPr lang="en-ZA"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defRPr/>
            </a:pPr>
            <a:r>
              <a:rPr lang="en-ZA" dirty="0" smtClean="0">
                <a:solidFill>
                  <a:srgbClr val="000000"/>
                </a:solidFill>
                <a:latin typeface="Arial" panose="020B0604020202020204" pitchFamily="34" charset="0"/>
                <a:ea typeface="Calibri" panose="020F0502020204030204" pitchFamily="34" charset="0"/>
                <a:cs typeface="Arial" panose="020B0604020202020204" pitchFamily="34" charset="0"/>
              </a:rPr>
              <a:t>The Unit is currently arranging the international youth arts competition under BRICS, to raise awareness on corruption.</a:t>
            </a:r>
          </a:p>
          <a:p>
            <a:pPr algn="just">
              <a:lnSpc>
                <a:spcPct val="107000"/>
              </a:lnSpc>
              <a:spcAft>
                <a:spcPts val="800"/>
              </a:spcAft>
              <a:defRPr/>
            </a:pPr>
            <a:r>
              <a:rPr lang="en-ZA" b="1" dirty="0" smtClean="0">
                <a:solidFill>
                  <a:srgbClr val="000000"/>
                </a:solidFill>
                <a:latin typeface="Arial" panose="020B0604020202020204" pitchFamily="34" charset="0"/>
                <a:ea typeface="Calibri" panose="020F0502020204030204" pitchFamily="34" charset="0"/>
                <a:cs typeface="Arial" panose="020B0604020202020204" pitchFamily="34" charset="0"/>
              </a:rPr>
              <a:t>Support to National Anti-Corruption Strategy</a:t>
            </a:r>
            <a:r>
              <a:rPr lang="en-ZA" dirty="0" smtClean="0">
                <a:solidFill>
                  <a:srgbClr val="000000"/>
                </a:solidFill>
                <a:latin typeface="Arial" panose="020B0604020202020204" pitchFamily="34" charset="0"/>
                <a:ea typeface="Calibri" panose="020F0502020204030204" pitchFamily="34" charset="0"/>
                <a:cs typeface="Arial" panose="020B0604020202020204" pitchFamily="34" charset="0"/>
              </a:rPr>
              <a:t>:  The Unit is represented on the National Anti-Corruption Strategy Steering Committee, responsible for implementation support on the Implementation Plan.</a:t>
            </a:r>
          </a:p>
          <a:p>
            <a:pPr algn="just"/>
            <a:endParaRPr lang="en-ZA" dirty="0">
              <a:solidFill>
                <a:prstClr val="black"/>
              </a:solidFill>
              <a:cs typeface="Arial" panose="020B0604020202020204" pitchFamily="34" charset="0"/>
            </a:endParaRPr>
          </a:p>
          <a:p>
            <a:pPr algn="just"/>
            <a:endParaRPr lang="en-ZA" dirty="0"/>
          </a:p>
          <a:p>
            <a:pPr algn="just"/>
            <a:endParaRPr lang="en-ZA" dirty="0"/>
          </a:p>
          <a:p>
            <a:pPr marL="342900" lvl="0" indent="-342900" algn="just">
              <a:lnSpc>
                <a:spcPct val="150000"/>
              </a:lnSpc>
              <a:spcAft>
                <a:spcPts val="0"/>
              </a:spcAft>
              <a:buFont typeface="Symbol" panose="05050102010706020507" pitchFamily="18" charset="2"/>
              <a:buChar char=""/>
              <a:tabLst>
                <a:tab pos="810260" algn="l"/>
                <a:tab pos="1260475" algn="l"/>
              </a:tabLst>
            </a:pPr>
            <a:endParaRPr lang="en-GB"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467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Challenges</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fontScale="92500" lnSpcReduction="20000"/>
          </a:bodyPr>
          <a:lstStyle/>
          <a:p>
            <a:pPr marL="342900" lvl="0" indent="-342900" algn="l">
              <a:buFont typeface="Arial" panose="020B0604020202020204" pitchFamily="34" charset="0"/>
              <a:buChar char="•"/>
            </a:pPr>
            <a:r>
              <a:rPr lang="en-ZA" dirty="0" smtClean="0">
                <a:solidFill>
                  <a:prstClr val="black">
                    <a:lumMod val="65000"/>
                    <a:lumOff val="35000"/>
                  </a:prstClr>
                </a:solidFill>
                <a:latin typeface="Arial" panose="020B0604020202020204" pitchFamily="34" charset="0"/>
                <a:cs typeface="Arial" panose="020B0604020202020204" pitchFamily="34" charset="0"/>
              </a:rPr>
              <a:t>The completion of the macro-restructuring of the DPSA took longer than expected and impacted on the establishment of the Unit.  </a:t>
            </a:r>
          </a:p>
          <a:p>
            <a:pPr marL="342900" lvl="0" indent="-342900" algn="l">
              <a:buFont typeface="Arial" panose="020B0604020202020204" pitchFamily="34" charset="0"/>
              <a:buChar char="•"/>
            </a:pPr>
            <a:r>
              <a:rPr lang="en-ZA" dirty="0" smtClean="0">
                <a:solidFill>
                  <a:prstClr val="black">
                    <a:lumMod val="65000"/>
                    <a:lumOff val="35000"/>
                  </a:prstClr>
                </a:solidFill>
                <a:latin typeface="Arial" panose="020B0604020202020204" pitchFamily="34" charset="0"/>
                <a:cs typeface="Arial" panose="020B0604020202020204" pitchFamily="34" charset="0"/>
              </a:rPr>
              <a:t>The proposed structure of the Unit was not approved by National Treasury and due to further budget cuts, posts of the Unit were terminated.   The remaining posts were filled, and the Unit is left with twos more position to fill:  Director: Discipline Management and Deputy Director:  Monitoring and Evaluation.</a:t>
            </a:r>
          </a:p>
          <a:p>
            <a:pPr marL="342900" lvl="0" indent="-342900" algn="l">
              <a:buFont typeface="Arial" panose="020B0604020202020204" pitchFamily="34" charset="0"/>
              <a:buChar char="•"/>
            </a:pPr>
            <a:r>
              <a:rPr lang="en-ZA" dirty="0" smtClean="0">
                <a:solidFill>
                  <a:prstClr val="black">
                    <a:lumMod val="65000"/>
                    <a:lumOff val="35000"/>
                  </a:prstClr>
                </a:solidFill>
                <a:latin typeface="Arial" panose="020B0604020202020204" pitchFamily="34" charset="0"/>
                <a:cs typeface="Arial" panose="020B0604020202020204" pitchFamily="34" charset="0"/>
              </a:rPr>
              <a:t>Poor information management – Departments do not capture data on PERSAL so all information has to be verified and analysed by hand.  This is time consuming and impacts on the  ability of the Unit to identify trends, weaknesses, assistance needs and to respond to that quickly.  Electronic databases are being developed, with the focus on developing a central information system for the Unit that would cross reference data and identify trends, weaknesses and assistance needs. </a:t>
            </a:r>
          </a:p>
          <a:p>
            <a:pPr marL="342900" lvl="0" indent="-342900" algn="l">
              <a:buFont typeface="Arial" panose="020B0604020202020204" pitchFamily="34" charset="0"/>
              <a:buChar char="•"/>
            </a:pPr>
            <a:r>
              <a:rPr lang="en-ZA" dirty="0" smtClean="0">
                <a:solidFill>
                  <a:prstClr val="black">
                    <a:lumMod val="65000"/>
                    <a:lumOff val="35000"/>
                  </a:prstClr>
                </a:solidFill>
                <a:latin typeface="Arial" panose="020B0604020202020204" pitchFamily="34" charset="0"/>
                <a:cs typeface="Arial" panose="020B0604020202020204" pitchFamily="34" charset="0"/>
              </a:rPr>
              <a:t>No formal cooperation mechanisms existed with role-players in the ethics and anti-corruption field.  Agreements and MOUs were concluded or are in the process of being concluded with the Financial Intelligence Centre, Special Investigating Unit, South African Police Service, National Prosecuting Authority and Auditor-General South Africa. </a:t>
            </a:r>
          </a:p>
        </p:txBody>
      </p:sp>
    </p:spTree>
    <p:extLst>
      <p:ext uri="{BB962C8B-B14F-4D97-AF65-F5344CB8AC3E}">
        <p14:creationId xmlns:p14="http://schemas.microsoft.com/office/powerpoint/2010/main" val="4284341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Major plans 2021 - 2024</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fontScale="92500"/>
          </a:bodyPr>
          <a:lstStyle/>
          <a:p>
            <a:pPr lvl="0" algn="l"/>
            <a:r>
              <a:rPr lang="en-ZA" dirty="0" smtClean="0">
                <a:solidFill>
                  <a:prstClr val="black">
                    <a:lumMod val="65000"/>
                    <a:lumOff val="35000"/>
                  </a:prstClr>
                </a:solidFill>
                <a:latin typeface="Arial" panose="020B0604020202020204" pitchFamily="34" charset="0"/>
                <a:cs typeface="Arial" panose="020B0604020202020204" pitchFamily="34" charset="0"/>
              </a:rPr>
              <a:t>Up to 2024, the Unit will focus on the indicated MTSF and Ministerial Targets, as well as the identified key strategic priorities for the Unit (see slide 9 and 10):</a:t>
            </a:r>
          </a:p>
          <a:p>
            <a:pPr marL="342900" lvl="0" indent="-342900" algn="l">
              <a:buFont typeface="Arial" panose="020B0604020202020204" pitchFamily="34" charset="0"/>
              <a:buChar char="•"/>
            </a:pPr>
            <a:r>
              <a:rPr lang="en-ZA" dirty="0" smtClean="0">
                <a:solidFill>
                  <a:prstClr val="black">
                    <a:lumMod val="65000"/>
                    <a:lumOff val="35000"/>
                  </a:prstClr>
                </a:solidFill>
                <a:latin typeface="Arial" panose="020B0604020202020204" pitchFamily="34" charset="0"/>
                <a:cs typeface="Arial" panose="020B0604020202020204" pitchFamily="34" charset="0"/>
              </a:rPr>
              <a:t>Technical Assistance to address the professionalization of the Public Service: Improved implementation of ethics and anti-corruption policy such as conducting business with the State, performing of other remunerative work, and implementing of lifestyle audits.</a:t>
            </a:r>
          </a:p>
          <a:p>
            <a:pPr marL="342900" lvl="0" indent="-342900" algn="l">
              <a:buFont typeface="Arial" panose="020B0604020202020204" pitchFamily="34" charset="0"/>
              <a:buChar char="•"/>
            </a:pPr>
            <a:r>
              <a:rPr lang="en-ZA" dirty="0" smtClean="0">
                <a:solidFill>
                  <a:prstClr val="black">
                    <a:lumMod val="65000"/>
                    <a:lumOff val="35000"/>
                  </a:prstClr>
                </a:solidFill>
                <a:latin typeface="Arial" panose="020B0604020202020204" pitchFamily="34" charset="0"/>
                <a:cs typeface="Arial" panose="020B0604020202020204" pitchFamily="34" charset="0"/>
              </a:rPr>
              <a:t>Strengthening of Ethics Infrastructures (Ethics Committees and Ethics Officers).</a:t>
            </a:r>
          </a:p>
          <a:p>
            <a:pPr marL="342900" lvl="0" indent="-342900" algn="l">
              <a:buFont typeface="Arial" panose="020B0604020202020204" pitchFamily="34" charset="0"/>
              <a:buChar char="•"/>
            </a:pPr>
            <a:r>
              <a:rPr lang="en-ZA" dirty="0" smtClean="0">
                <a:solidFill>
                  <a:prstClr val="black">
                    <a:lumMod val="65000"/>
                    <a:lumOff val="35000"/>
                  </a:prstClr>
                </a:solidFill>
                <a:latin typeface="Arial" panose="020B0604020202020204" pitchFamily="34" charset="0"/>
                <a:cs typeface="Arial" panose="020B0604020202020204" pitchFamily="34" charset="0"/>
              </a:rPr>
              <a:t>Improvement of discipline management: Especially around capacity building, addressing outstanding precautionary suspensions and the costs associated with it.</a:t>
            </a:r>
          </a:p>
          <a:p>
            <a:pPr marL="342900" lvl="0" indent="-342900" algn="l">
              <a:buFont typeface="Arial" panose="020B0604020202020204" pitchFamily="34" charset="0"/>
              <a:buChar char="•"/>
            </a:pPr>
            <a:r>
              <a:rPr lang="en-ZA" smtClean="0">
                <a:solidFill>
                  <a:prstClr val="black">
                    <a:lumMod val="65000"/>
                    <a:lumOff val="35000"/>
                  </a:prstClr>
                </a:solidFill>
                <a:latin typeface="Arial" panose="020B0604020202020204" pitchFamily="34" charset="0"/>
                <a:cs typeface="Arial" panose="020B0604020202020204" pitchFamily="34" charset="0"/>
              </a:rPr>
              <a:t>Corruption</a:t>
            </a:r>
            <a:r>
              <a:rPr lang="en-ZA" dirty="0" smtClean="0">
                <a:solidFill>
                  <a:prstClr val="black">
                    <a:lumMod val="65000"/>
                    <a:lumOff val="35000"/>
                  </a:prstClr>
                </a:solidFill>
                <a:latin typeface="Arial" panose="020B0604020202020204" pitchFamily="34" charset="0"/>
                <a:cs typeface="Arial" panose="020B0604020202020204" pitchFamily="34" charset="0"/>
              </a:rPr>
              <a:t>: Referral of cases, follow through with disciplinary steps.</a:t>
            </a:r>
          </a:p>
          <a:p>
            <a:pPr marL="342900" lvl="0" indent="-342900" algn="l">
              <a:buFont typeface="Arial" panose="020B0604020202020204" pitchFamily="34" charset="0"/>
              <a:buChar char="•"/>
            </a:pPr>
            <a:r>
              <a:rPr lang="en-ZA" dirty="0" smtClean="0">
                <a:solidFill>
                  <a:prstClr val="black">
                    <a:lumMod val="65000"/>
                    <a:lumOff val="35000"/>
                  </a:prstClr>
                </a:solidFill>
                <a:latin typeface="Arial" panose="020B0604020202020204" pitchFamily="34" charset="0"/>
                <a:cs typeface="Arial" panose="020B0604020202020204" pitchFamily="34" charset="0"/>
              </a:rPr>
              <a:t>Synchronizing all three levels of the Public Administration </a:t>
            </a:r>
            <a:r>
              <a:rPr lang="en-ZA" dirty="0" err="1" smtClean="0">
                <a:solidFill>
                  <a:prstClr val="black">
                    <a:lumMod val="65000"/>
                    <a:lumOff val="35000"/>
                  </a:prstClr>
                </a:solidFill>
                <a:latin typeface="Arial" panose="020B0604020202020204" pitchFamily="34" charset="0"/>
                <a:cs typeface="Arial" panose="020B0604020202020204" pitchFamily="34" charset="0"/>
              </a:rPr>
              <a:t>ito</a:t>
            </a:r>
            <a:r>
              <a:rPr lang="en-ZA" dirty="0" smtClean="0">
                <a:solidFill>
                  <a:prstClr val="black">
                    <a:lumMod val="65000"/>
                    <a:lumOff val="35000"/>
                  </a:prstClr>
                </a:solidFill>
                <a:latin typeface="Arial" panose="020B0604020202020204" pitchFamily="34" charset="0"/>
                <a:cs typeface="Arial" panose="020B0604020202020204" pitchFamily="34" charset="0"/>
              </a:rPr>
              <a:t> establishing norms and standards on ethics, anti-corruption and discipline management and the implementation thereof.</a:t>
            </a:r>
          </a:p>
        </p:txBody>
      </p:sp>
    </p:spTree>
    <p:extLst>
      <p:ext uri="{BB962C8B-B14F-4D97-AF65-F5344CB8AC3E}">
        <p14:creationId xmlns:p14="http://schemas.microsoft.com/office/powerpoint/2010/main" val="1461164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415480" y="0"/>
            <a:ext cx="9144000" cy="1010493"/>
          </a:xfrm>
        </p:spPr>
        <p:txBody>
          <a:bodyPr>
            <a:normAutofit/>
          </a:bodyPr>
          <a:lstStyle/>
          <a:p>
            <a:r>
              <a:rPr lang="en-US"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Arial" panose="020B0604020202020204" pitchFamily="34" charset="0"/>
              </a:rPr>
              <a:t>Aim of presentation</a:t>
            </a:r>
            <a:endParaRPr lang="en-ZA" sz="4000" dirty="0">
              <a:solidFill>
                <a:schemeClr val="accent2"/>
              </a:solidFill>
              <a:latin typeface="Segoe UI Emoji" panose="020B0502040204020203" pitchFamily="34" charset="0"/>
              <a:ea typeface="Segoe UI Emoji"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263352" y="1412776"/>
            <a:ext cx="11665296" cy="2879898"/>
          </a:xfrm>
        </p:spPr>
        <p:txBody>
          <a:bodyPr>
            <a:normAutofit/>
          </a:bodyPr>
          <a:lstStyle/>
          <a:p>
            <a:pPr lvl="0" algn="l">
              <a:buSzPct val="100000"/>
            </a:pPr>
            <a:r>
              <a:rPr lang="en-ZA" dirty="0">
                <a:solidFill>
                  <a:prstClr val="black"/>
                </a:solidFill>
                <a:latin typeface="Arial" panose="020B0604020202020204" pitchFamily="34" charset="0"/>
                <a:cs typeface="Arial" panose="020B0604020202020204" pitchFamily="34" charset="0"/>
              </a:rPr>
              <a:t>To </a:t>
            </a:r>
            <a:r>
              <a:rPr lang="en-ZA" dirty="0" smtClean="0">
                <a:solidFill>
                  <a:prstClr val="black"/>
                </a:solidFill>
                <a:latin typeface="Arial" panose="020B0604020202020204" pitchFamily="34" charset="0"/>
                <a:cs typeface="Arial" panose="020B0604020202020204" pitchFamily="34" charset="0"/>
              </a:rPr>
              <a:t>brief the </a:t>
            </a:r>
            <a:r>
              <a:rPr lang="en-ZA" dirty="0">
                <a:solidFill>
                  <a:prstClr val="black"/>
                </a:solidFill>
                <a:latin typeface="Arial" panose="020B0604020202020204" pitchFamily="34" charset="0"/>
                <a:cs typeface="Arial" panose="020B0604020202020204" pitchFamily="34" charset="0"/>
              </a:rPr>
              <a:t>P</a:t>
            </a:r>
            <a:r>
              <a:rPr lang="en-ZA" dirty="0" smtClean="0">
                <a:solidFill>
                  <a:prstClr val="black"/>
                </a:solidFill>
                <a:latin typeface="Arial" panose="020B0604020202020204" pitchFamily="34" charset="0"/>
                <a:cs typeface="Arial" panose="020B0604020202020204" pitchFamily="34" charset="0"/>
              </a:rPr>
              <a:t>ortfolio Committee on: </a:t>
            </a:r>
          </a:p>
          <a:p>
            <a:pPr marL="228600" lvl="0" indent="-228600" algn="l">
              <a:buSzPct val="100000"/>
              <a:buFont typeface="Arial" panose="020B0604020202020204" pitchFamily="34" charset="0"/>
              <a:buChar char="•"/>
            </a:pPr>
            <a:r>
              <a:rPr lang="en-ZA" dirty="0" smtClean="0">
                <a:solidFill>
                  <a:prstClr val="black"/>
                </a:solidFill>
                <a:latin typeface="Arial" panose="020B0604020202020204" pitchFamily="34" charset="0"/>
                <a:cs typeface="Arial" panose="020B0604020202020204" pitchFamily="34" charset="0"/>
              </a:rPr>
              <a:t>a) </a:t>
            </a:r>
            <a:r>
              <a:rPr lang="en-ZA" dirty="0" smtClean="0">
                <a:latin typeface="Arial" panose="020B0604020202020204" pitchFamily="34" charset="0"/>
                <a:ea typeface="Calibri" panose="020F0502020204030204" pitchFamily="34" charset="0"/>
              </a:rPr>
              <a:t>the </a:t>
            </a:r>
            <a:r>
              <a:rPr lang="en-ZA" dirty="0">
                <a:latin typeface="Arial" panose="020B0604020202020204" pitchFamily="34" charset="0"/>
                <a:ea typeface="Calibri" panose="020F0502020204030204" pitchFamily="34" charset="0"/>
              </a:rPr>
              <a:t>progress made </a:t>
            </a:r>
            <a:r>
              <a:rPr lang="en-ZA" dirty="0" smtClean="0">
                <a:latin typeface="Arial" panose="020B0604020202020204" pitchFamily="34" charset="0"/>
                <a:ea typeface="Calibri" panose="020F0502020204030204" pitchFamily="34" charset="0"/>
              </a:rPr>
              <a:t>on </a:t>
            </a:r>
            <a:r>
              <a:rPr lang="en-ZA" dirty="0">
                <a:latin typeface="Arial" panose="020B0604020202020204" pitchFamily="34" charset="0"/>
                <a:ea typeface="Calibri" panose="020F0502020204030204" pitchFamily="34" charset="0"/>
              </a:rPr>
              <a:t>the establishment of the Public Administration Ethics Integrity and Disciplinary Technical </a:t>
            </a:r>
            <a:r>
              <a:rPr lang="en-ZA" dirty="0" smtClean="0">
                <a:latin typeface="Arial" panose="020B0604020202020204" pitchFamily="34" charset="0"/>
                <a:ea typeface="Calibri" panose="020F0502020204030204" pitchFamily="34" charset="0"/>
              </a:rPr>
              <a:t>Assistance Unit (PAEIDTAU) and</a:t>
            </a:r>
          </a:p>
          <a:p>
            <a:pPr marL="228600" lvl="0" indent="-228600" algn="l">
              <a:buSzPct val="100000"/>
              <a:buFont typeface="Arial" panose="020B0604020202020204" pitchFamily="34" charset="0"/>
              <a:buChar char="•"/>
            </a:pPr>
            <a:r>
              <a:rPr lang="en-ZA" dirty="0" smtClean="0">
                <a:latin typeface="Arial" panose="020B0604020202020204" pitchFamily="34" charset="0"/>
                <a:ea typeface="Calibri" panose="020F0502020204030204" pitchFamily="34" charset="0"/>
              </a:rPr>
              <a:t>b) </a:t>
            </a:r>
            <a:r>
              <a:rPr lang="en-ZA" dirty="0">
                <a:latin typeface="Arial" panose="020B0604020202020204" pitchFamily="34" charset="0"/>
                <a:ea typeface="Calibri" panose="020F0502020204030204" pitchFamily="34" charset="0"/>
              </a:rPr>
              <a:t>its success since </a:t>
            </a:r>
            <a:r>
              <a:rPr lang="en-ZA" dirty="0" smtClean="0">
                <a:latin typeface="Arial" panose="020B0604020202020204" pitchFamily="34" charset="0"/>
                <a:ea typeface="Calibri" panose="020F0502020204030204" pitchFamily="34" charset="0"/>
              </a:rPr>
              <a:t>being operational</a:t>
            </a:r>
            <a:r>
              <a:rPr lang="en-ZA" dirty="0">
                <a:latin typeface="Arial" panose="020B0604020202020204" pitchFamily="34" charset="0"/>
                <a:ea typeface="Calibri" panose="020F0502020204030204" pitchFamily="34" charset="0"/>
              </a:rPr>
              <a:t>. </a:t>
            </a:r>
            <a:endParaRPr lang="en-US" dirty="0" smtClean="0">
              <a:solidFill>
                <a:prstClr val="black"/>
              </a:solidFill>
              <a:latin typeface="Trebuchet MS" panose="020B0603020202020204"/>
            </a:endParaRPr>
          </a:p>
        </p:txBody>
      </p:sp>
    </p:spTree>
    <p:extLst>
      <p:ext uri="{BB962C8B-B14F-4D97-AF65-F5344CB8AC3E}">
        <p14:creationId xmlns:p14="http://schemas.microsoft.com/office/powerpoint/2010/main" val="255995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538088" y="477094"/>
            <a:ext cx="9144000" cy="1010493"/>
          </a:xfrm>
        </p:spPr>
        <p:txBody>
          <a:bodyPr>
            <a:normAutofit/>
          </a:bodyPr>
          <a:lstStyle/>
          <a:p>
            <a:endParaRPr lang="en-ZA" dirty="0"/>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524000" y="1700808"/>
            <a:ext cx="9144000" cy="2879898"/>
          </a:xfrm>
        </p:spPr>
        <p:txBody>
          <a:bodyPr>
            <a:normAutofit/>
          </a:bodyPr>
          <a:lstStyle/>
          <a:p>
            <a:pPr algn="l"/>
            <a:endParaRPr lang="en-ZA" sz="1400" dirty="0" smtClean="0"/>
          </a:p>
          <a:p>
            <a:pPr algn="l"/>
            <a:endParaRPr lang="en-ZA" sz="1400" dirty="0"/>
          </a:p>
          <a:p>
            <a:pPr algn="l"/>
            <a:r>
              <a:rPr lang="en-ZA" sz="8000" dirty="0">
                <a:latin typeface="Times New Roman" panose="02020603050405020304" pitchFamily="18" charset="0"/>
                <a:cs typeface="Times New Roman" panose="02020603050405020304" pitchFamily="18" charset="0"/>
              </a:rPr>
              <a:t>THANK YOU</a:t>
            </a:r>
          </a:p>
          <a:p>
            <a:pPr algn="l"/>
            <a:endParaRPr lang="en-ZA" sz="1400" dirty="0"/>
          </a:p>
        </p:txBody>
      </p:sp>
    </p:spTree>
    <p:extLst>
      <p:ext uri="{BB962C8B-B14F-4D97-AF65-F5344CB8AC3E}">
        <p14:creationId xmlns:p14="http://schemas.microsoft.com/office/powerpoint/2010/main" val="1431395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263352" y="3379"/>
            <a:ext cx="10944200" cy="1010493"/>
          </a:xfrm>
        </p:spPr>
        <p:txBody>
          <a:bodyPr>
            <a:normAutofit/>
          </a:bodyPr>
          <a:lstStyle/>
          <a:p>
            <a:r>
              <a:rPr lang="en-US"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Overview of presentation</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335360" y="988404"/>
            <a:ext cx="10872192" cy="4392488"/>
          </a:xfrm>
        </p:spPr>
        <p:txBody>
          <a:bodyPr>
            <a:normAutofit/>
          </a:bodyPr>
          <a:lstStyle/>
          <a:p>
            <a:pPr marL="457200" lvl="0" indent="-457200" algn="l">
              <a:buSzPct val="100000"/>
              <a:buFont typeface="+mj-lt"/>
              <a:buAutoNum type="arabicPeriod"/>
            </a:pPr>
            <a:r>
              <a:rPr lang="en-ZA" dirty="0" smtClean="0">
                <a:solidFill>
                  <a:prstClr val="black"/>
                </a:solidFill>
                <a:latin typeface="Arial" panose="020B0604020202020204" pitchFamily="34" charset="0"/>
                <a:cs typeface="Arial" panose="020B0604020202020204" pitchFamily="34" charset="0"/>
              </a:rPr>
              <a:t>Introduction</a:t>
            </a:r>
          </a:p>
          <a:p>
            <a:pPr marL="457200" lvl="0" indent="-457200" algn="l">
              <a:buSzPct val="100000"/>
              <a:buFont typeface="+mj-lt"/>
              <a:buAutoNum type="arabicPeriod"/>
            </a:pPr>
            <a:r>
              <a:rPr lang="en-ZA" dirty="0" smtClean="0">
                <a:solidFill>
                  <a:prstClr val="black"/>
                </a:solidFill>
                <a:latin typeface="Arial" panose="020B0604020202020204" pitchFamily="34" charset="0"/>
                <a:cs typeface="Arial" panose="020B0604020202020204" pitchFamily="34" charset="0"/>
              </a:rPr>
              <a:t>Progress made on establishment of the Unit</a:t>
            </a:r>
            <a:endParaRPr lang="en-ZA" dirty="0">
              <a:solidFill>
                <a:prstClr val="black"/>
              </a:solidFill>
              <a:latin typeface="Arial" panose="020B0604020202020204" pitchFamily="34" charset="0"/>
              <a:cs typeface="Arial" panose="020B0604020202020204" pitchFamily="34" charset="0"/>
            </a:endParaRPr>
          </a:p>
          <a:p>
            <a:pPr marL="457200" lvl="0" indent="-457200" algn="l">
              <a:buSzPct val="100000"/>
              <a:buFont typeface="+mj-lt"/>
              <a:buAutoNum type="arabicPeriod"/>
            </a:pPr>
            <a:r>
              <a:rPr lang="en-ZA" dirty="0" smtClean="0">
                <a:solidFill>
                  <a:prstClr val="black"/>
                </a:solidFill>
                <a:latin typeface="Arial" panose="020B0604020202020204" pitchFamily="34" charset="0"/>
                <a:cs typeface="Arial" panose="020B0604020202020204" pitchFamily="34" charset="0"/>
              </a:rPr>
              <a:t>Success since being operational, 2020-2021</a:t>
            </a:r>
          </a:p>
          <a:p>
            <a:pPr marL="457200" lvl="0" indent="-457200" algn="l">
              <a:buSzPct val="100000"/>
              <a:buFont typeface="+mj-lt"/>
              <a:buAutoNum type="arabicPeriod"/>
            </a:pPr>
            <a:r>
              <a:rPr lang="en-ZA" dirty="0" smtClean="0">
                <a:solidFill>
                  <a:prstClr val="black"/>
                </a:solidFill>
                <a:latin typeface="Arial" panose="020B0604020202020204" pitchFamily="34" charset="0"/>
                <a:cs typeface="Arial" panose="020B0604020202020204" pitchFamily="34" charset="0"/>
              </a:rPr>
              <a:t>Challenges</a:t>
            </a:r>
          </a:p>
          <a:p>
            <a:pPr marL="457200" lvl="0" indent="-457200" algn="l">
              <a:buSzPct val="100000"/>
              <a:buFont typeface="+mj-lt"/>
              <a:buAutoNum type="arabicPeriod"/>
            </a:pPr>
            <a:r>
              <a:rPr lang="en-ZA" dirty="0" smtClean="0">
                <a:solidFill>
                  <a:prstClr val="black"/>
                </a:solidFill>
                <a:latin typeface="Arial" panose="020B0604020202020204" pitchFamily="34" charset="0"/>
                <a:cs typeface="Arial" panose="020B0604020202020204" pitchFamily="34" charset="0"/>
              </a:rPr>
              <a:t>Major plans: 2021 - 2024</a:t>
            </a:r>
          </a:p>
        </p:txBody>
      </p:sp>
    </p:spTree>
    <p:extLst>
      <p:ext uri="{BB962C8B-B14F-4D97-AF65-F5344CB8AC3E}">
        <p14:creationId xmlns:p14="http://schemas.microsoft.com/office/powerpoint/2010/main" val="143480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263352" y="3379"/>
            <a:ext cx="10944200" cy="1010493"/>
          </a:xfrm>
        </p:spPr>
        <p:txBody>
          <a:bodyPr>
            <a:normAutofit/>
          </a:bodyPr>
          <a:lstStyle/>
          <a:p>
            <a:r>
              <a:rPr lang="en-US"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Introduction</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335360" y="988404"/>
            <a:ext cx="10872192" cy="4392488"/>
          </a:xfrm>
        </p:spPr>
        <p:txBody>
          <a:bodyPr>
            <a:normAutofit/>
          </a:bodyPr>
          <a:lstStyle/>
          <a:p>
            <a:endParaRPr lang="en-GB" dirty="0" smtClean="0"/>
          </a:p>
          <a:p>
            <a:pPr algn="just"/>
            <a:r>
              <a:rPr lang="en-GB" dirty="0" smtClean="0">
                <a:latin typeface="Arial" panose="020B0604020202020204" pitchFamily="34" charset="0"/>
                <a:cs typeface="Arial" panose="020B0604020202020204" pitchFamily="34" charset="0"/>
              </a:rPr>
              <a:t>In </a:t>
            </a:r>
            <a:r>
              <a:rPr lang="en-GB" dirty="0">
                <a:latin typeface="Arial" panose="020B0604020202020204" pitchFamily="34" charset="0"/>
                <a:cs typeface="Arial" panose="020B0604020202020204" pitchFamily="34" charset="0"/>
              </a:rPr>
              <a:t>December 2014, the Public Administration Management Act was promulgated, which made provision for the establishment of a Public Administration Ethics, Integrity and Disciplinary Technical Assistance Unit (PAEIDTAU).  As no regulations were adopted to enforce this Act, this Unit was not officially established.</a:t>
            </a:r>
          </a:p>
          <a:p>
            <a:pPr algn="just"/>
            <a:r>
              <a:rPr lang="en-ZA" dirty="0" smtClean="0">
                <a:latin typeface="Arial" panose="020B0604020202020204" pitchFamily="34" charset="0"/>
                <a:cs typeface="Arial" panose="020B0604020202020204" pitchFamily="34" charset="0"/>
              </a:rPr>
              <a:t>On </a:t>
            </a:r>
            <a:r>
              <a:rPr lang="en-ZA" dirty="0">
                <a:latin typeface="Arial" panose="020B0604020202020204" pitchFamily="34" charset="0"/>
                <a:cs typeface="Arial" panose="020B0604020202020204" pitchFamily="34" charset="0"/>
              </a:rPr>
              <a:t>18 March 2019, the President issued </a:t>
            </a:r>
            <a:r>
              <a:rPr lang="en-ZA" dirty="0" smtClean="0">
                <a:latin typeface="Arial" panose="020B0604020202020204" pitchFamily="34" charset="0"/>
                <a:cs typeface="Arial" panose="020B0604020202020204" pitchFamily="34" charset="0"/>
              </a:rPr>
              <a:t>a proclamation </a:t>
            </a:r>
            <a:r>
              <a:rPr lang="en-ZA" dirty="0">
                <a:latin typeface="Arial" panose="020B0604020202020204" pitchFamily="34" charset="0"/>
                <a:cs typeface="Arial" panose="020B0604020202020204" pitchFamily="34" charset="0"/>
              </a:rPr>
              <a:t>on the establishment of the Unit, to be effective from 1 April 2019.</a:t>
            </a: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25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263352" y="3379"/>
            <a:ext cx="10944200" cy="1010493"/>
          </a:xfrm>
        </p:spPr>
        <p:txBody>
          <a:bodyPr>
            <a:normAutofit/>
          </a:bodyPr>
          <a:lstStyle/>
          <a:p>
            <a:r>
              <a:rPr lang="en-US"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Introduction</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335360" y="988404"/>
            <a:ext cx="10872192" cy="4392488"/>
          </a:xfrm>
        </p:spPr>
        <p:txBody>
          <a:bodyPr>
            <a:normAutofit fontScale="92500" lnSpcReduction="20000"/>
          </a:bodyPr>
          <a:lstStyle/>
          <a:p>
            <a:pPr algn="just"/>
            <a:r>
              <a:rPr lang="en-ZA" dirty="0">
                <a:latin typeface="Arial" panose="020B0604020202020204" pitchFamily="34" charset="0"/>
                <a:cs typeface="Arial" panose="020B0604020202020204" pitchFamily="34" charset="0"/>
              </a:rPr>
              <a:t>In terms of the Public Administration Management </a:t>
            </a:r>
            <a:r>
              <a:rPr lang="en-ZA" dirty="0" smtClean="0">
                <a:latin typeface="Arial" panose="020B0604020202020204" pitchFamily="34" charset="0"/>
                <a:cs typeface="Arial" panose="020B0604020202020204" pitchFamily="34" charset="0"/>
              </a:rPr>
              <a:t>Act, </a:t>
            </a:r>
            <a:r>
              <a:rPr lang="en-ZA" dirty="0">
                <a:latin typeface="Arial" panose="020B0604020202020204" pitchFamily="34" charset="0"/>
                <a:cs typeface="Arial" panose="020B0604020202020204" pitchFamily="34" charset="0"/>
              </a:rPr>
              <a:t>2014, </a:t>
            </a:r>
            <a:r>
              <a:rPr lang="en-ZA" dirty="0" smtClean="0">
                <a:latin typeface="Arial" panose="020B0604020202020204" pitchFamily="34" charset="0"/>
                <a:cs typeface="Arial" panose="020B0604020202020204" pitchFamily="34" charset="0"/>
              </a:rPr>
              <a:t>Section </a:t>
            </a:r>
            <a:r>
              <a:rPr lang="en-ZA" dirty="0">
                <a:latin typeface="Arial" panose="020B0604020202020204" pitchFamily="34" charset="0"/>
                <a:cs typeface="Arial" panose="020B0604020202020204" pitchFamily="34" charset="0"/>
              </a:rPr>
              <a:t>15(4</a:t>
            </a:r>
            <a:r>
              <a:rPr lang="en-ZA" dirty="0" smtClean="0">
                <a:latin typeface="Arial" panose="020B0604020202020204" pitchFamily="34" charset="0"/>
                <a:cs typeface="Arial" panose="020B0604020202020204" pitchFamily="34" charset="0"/>
              </a:rPr>
              <a:t>), </a:t>
            </a:r>
            <a:r>
              <a:rPr lang="en-ZA" dirty="0">
                <a:latin typeface="Arial" panose="020B0604020202020204" pitchFamily="34" charset="0"/>
                <a:cs typeface="Arial" panose="020B0604020202020204" pitchFamily="34" charset="0"/>
              </a:rPr>
              <a:t>the unit has the following functions:</a:t>
            </a:r>
          </a:p>
          <a:p>
            <a:pPr lvl="1" algn="just"/>
            <a:r>
              <a:rPr lang="en-ZA" sz="2400" dirty="0" smtClean="0">
                <a:latin typeface="Arial" panose="020B0604020202020204" pitchFamily="34" charset="0"/>
                <a:cs typeface="Arial" panose="020B0604020202020204" pitchFamily="34" charset="0"/>
              </a:rPr>
              <a:t>(a) To </a:t>
            </a:r>
            <a:r>
              <a:rPr lang="en-ZA" sz="2400" dirty="0">
                <a:latin typeface="Arial" panose="020B0604020202020204" pitchFamily="34" charset="0"/>
                <a:cs typeface="Arial" panose="020B0604020202020204" pitchFamily="34" charset="0"/>
              </a:rPr>
              <a:t>provide </a:t>
            </a:r>
            <a:r>
              <a:rPr lang="en-ZA" sz="2400" b="1" dirty="0">
                <a:latin typeface="Arial" panose="020B0604020202020204" pitchFamily="34" charset="0"/>
                <a:cs typeface="Arial" panose="020B0604020202020204" pitchFamily="34" charset="0"/>
              </a:rPr>
              <a:t>technical assistance and support </a:t>
            </a:r>
            <a:r>
              <a:rPr lang="en-ZA" sz="2400" dirty="0">
                <a:latin typeface="Arial" panose="020B0604020202020204" pitchFamily="34" charset="0"/>
                <a:cs typeface="Arial" panose="020B0604020202020204" pitchFamily="34" charset="0"/>
              </a:rPr>
              <a:t>to institutions in all spheres of government regarding the management of ethics, integrity and disciplinary matters relating to misconduct in the public administration;</a:t>
            </a:r>
          </a:p>
          <a:p>
            <a:pPr lvl="1" algn="just"/>
            <a:r>
              <a:rPr lang="en-ZA" sz="2400" dirty="0" smtClean="0">
                <a:latin typeface="Arial" panose="020B0604020202020204" pitchFamily="34" charset="0"/>
                <a:cs typeface="Arial" panose="020B0604020202020204" pitchFamily="34" charset="0"/>
              </a:rPr>
              <a:t>(b) To </a:t>
            </a:r>
            <a:r>
              <a:rPr lang="en-ZA" sz="2400" dirty="0">
                <a:latin typeface="Arial" panose="020B0604020202020204" pitchFamily="34" charset="0"/>
                <a:cs typeface="Arial" panose="020B0604020202020204" pitchFamily="34" charset="0"/>
              </a:rPr>
              <a:t>develop </a:t>
            </a:r>
            <a:r>
              <a:rPr lang="en-ZA" sz="2400" b="1" dirty="0">
                <a:latin typeface="Arial" panose="020B0604020202020204" pitchFamily="34" charset="0"/>
                <a:cs typeface="Arial" panose="020B0604020202020204" pitchFamily="34" charset="0"/>
              </a:rPr>
              <a:t>norms and standards </a:t>
            </a:r>
            <a:r>
              <a:rPr lang="en-ZA" sz="2400" dirty="0">
                <a:latin typeface="Arial" panose="020B0604020202020204" pitchFamily="34" charset="0"/>
                <a:cs typeface="Arial" panose="020B0604020202020204" pitchFamily="34" charset="0"/>
              </a:rPr>
              <a:t>on integrity, ethics, conduct and discipline in the public administration;</a:t>
            </a:r>
          </a:p>
          <a:p>
            <a:pPr lvl="1" algn="just"/>
            <a:r>
              <a:rPr lang="en-ZA" sz="2400" dirty="0" smtClean="0">
                <a:latin typeface="Arial" panose="020B0604020202020204" pitchFamily="34" charset="0"/>
                <a:cs typeface="Arial" panose="020B0604020202020204" pitchFamily="34" charset="0"/>
              </a:rPr>
              <a:t>(c) To </a:t>
            </a:r>
            <a:r>
              <a:rPr lang="en-ZA" sz="2400" b="1" dirty="0">
                <a:latin typeface="Arial" panose="020B0604020202020204" pitchFamily="34" charset="0"/>
                <a:cs typeface="Arial" panose="020B0604020202020204" pitchFamily="34" charset="0"/>
              </a:rPr>
              <a:t>build capacity </a:t>
            </a:r>
            <a:r>
              <a:rPr lang="en-ZA" sz="2400" dirty="0">
                <a:latin typeface="Arial" panose="020B0604020202020204" pitchFamily="34" charset="0"/>
                <a:cs typeface="Arial" panose="020B0604020202020204" pitchFamily="34" charset="0"/>
              </a:rPr>
              <a:t>within institutions to initiate and institute </a:t>
            </a:r>
            <a:r>
              <a:rPr lang="en-ZA" sz="2400" b="1" dirty="0">
                <a:latin typeface="Arial" panose="020B0604020202020204" pitchFamily="34" charset="0"/>
                <a:cs typeface="Arial" panose="020B0604020202020204" pitchFamily="34" charset="0"/>
              </a:rPr>
              <a:t>disciplinary proceedings </a:t>
            </a:r>
            <a:r>
              <a:rPr lang="en-ZA" sz="2400" dirty="0">
                <a:latin typeface="Arial" panose="020B0604020202020204" pitchFamily="34" charset="0"/>
                <a:cs typeface="Arial" panose="020B0604020202020204" pitchFamily="34" charset="0"/>
              </a:rPr>
              <a:t>into misconduct; (focus on SMS and Executive Managers)</a:t>
            </a:r>
          </a:p>
          <a:p>
            <a:pPr lvl="1" algn="just"/>
            <a:r>
              <a:rPr lang="en-ZA" sz="2400" dirty="0" smtClean="0">
                <a:latin typeface="Arial" panose="020B0604020202020204" pitchFamily="34" charset="0"/>
                <a:cs typeface="Arial" panose="020B0604020202020204" pitchFamily="34" charset="0"/>
              </a:rPr>
              <a:t>(d) To </a:t>
            </a:r>
            <a:r>
              <a:rPr lang="en-ZA" sz="2400" b="1" dirty="0">
                <a:latin typeface="Arial" panose="020B0604020202020204" pitchFamily="34" charset="0"/>
                <a:cs typeface="Arial" panose="020B0604020202020204" pitchFamily="34" charset="0"/>
              </a:rPr>
              <a:t>strengthen government oversight</a:t>
            </a:r>
            <a:r>
              <a:rPr lang="en-ZA" sz="2400" dirty="0">
                <a:latin typeface="Arial" panose="020B0604020202020204" pitchFamily="34" charset="0"/>
                <a:cs typeface="Arial" panose="020B0604020202020204" pitchFamily="34" charset="0"/>
              </a:rPr>
              <a:t> of ethics, integrity and discipline, and where necessary, in cases where systemic weaknesses are identified, to intervene;</a:t>
            </a:r>
          </a:p>
          <a:p>
            <a:pPr lvl="1" algn="just"/>
            <a:r>
              <a:rPr lang="en-ZA" sz="2400" dirty="0" smtClean="0">
                <a:latin typeface="Arial" panose="020B0604020202020204" pitchFamily="34" charset="0"/>
                <a:cs typeface="Arial" panose="020B0604020202020204" pitchFamily="34" charset="0"/>
              </a:rPr>
              <a:t>(e) To </a:t>
            </a:r>
            <a:r>
              <a:rPr lang="en-ZA" sz="2400" b="1" dirty="0">
                <a:latin typeface="Arial" panose="020B0604020202020204" pitchFamily="34" charset="0"/>
                <a:cs typeface="Arial" panose="020B0604020202020204" pitchFamily="34" charset="0"/>
              </a:rPr>
              <a:t>promote and enhance good ethics and integrity </a:t>
            </a:r>
            <a:r>
              <a:rPr lang="en-ZA" sz="2400" dirty="0">
                <a:latin typeface="Arial" panose="020B0604020202020204" pitchFamily="34" charset="0"/>
                <a:cs typeface="Arial" panose="020B0604020202020204" pitchFamily="34" charset="0"/>
              </a:rPr>
              <a:t>within the public administration; and</a:t>
            </a:r>
          </a:p>
          <a:p>
            <a:pPr lvl="1" algn="just"/>
            <a:r>
              <a:rPr lang="en-ZA" sz="2400" dirty="0" smtClean="0">
                <a:latin typeface="Arial" panose="020B0604020202020204" pitchFamily="34" charset="0"/>
                <a:cs typeface="Arial" panose="020B0604020202020204" pitchFamily="34" charset="0"/>
              </a:rPr>
              <a:t>(f) To </a:t>
            </a:r>
            <a:r>
              <a:rPr lang="en-ZA" sz="2400" b="1" dirty="0">
                <a:latin typeface="Arial" panose="020B0604020202020204" pitchFamily="34" charset="0"/>
                <a:cs typeface="Arial" panose="020B0604020202020204" pitchFamily="34" charset="0"/>
              </a:rPr>
              <a:t>cooperate</a:t>
            </a:r>
            <a:r>
              <a:rPr lang="en-ZA" sz="2400" dirty="0">
                <a:latin typeface="Arial" panose="020B0604020202020204" pitchFamily="34" charset="0"/>
                <a:cs typeface="Arial" panose="020B0604020202020204" pitchFamily="34" charset="0"/>
              </a:rPr>
              <a:t> with other institutions and organs of state to fulfil its functions under this section. </a:t>
            </a:r>
          </a:p>
        </p:txBody>
      </p:sp>
    </p:spTree>
    <p:extLst>
      <p:ext uri="{BB962C8B-B14F-4D97-AF65-F5344CB8AC3E}">
        <p14:creationId xmlns:p14="http://schemas.microsoft.com/office/powerpoint/2010/main" val="28184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263352" y="3379"/>
            <a:ext cx="10944200" cy="1010493"/>
          </a:xfrm>
        </p:spPr>
        <p:txBody>
          <a:bodyPr>
            <a:normAutofit/>
          </a:bodyPr>
          <a:lstStyle/>
          <a:p>
            <a:r>
              <a:rPr lang="en-US"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Establishment of the Unit</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335360" y="988404"/>
            <a:ext cx="10872192" cy="5032884"/>
          </a:xfrm>
        </p:spPr>
        <p:txBody>
          <a:bodyPr>
            <a:noAutofit/>
          </a:bodyPr>
          <a:lstStyle/>
          <a:p>
            <a:pPr algn="l"/>
            <a:r>
              <a:rPr lang="en-ZA" sz="2000" b="1" dirty="0" smtClean="0">
                <a:latin typeface="Arial" panose="020B0604020202020204" pitchFamily="34" charset="0"/>
                <a:cs typeface="Arial" panose="020B0604020202020204" pitchFamily="34" charset="0"/>
              </a:rPr>
              <a:t>Pre-establishment Phase: 2014-2019. </a:t>
            </a:r>
            <a:r>
              <a:rPr lang="en-ZA" sz="2000" dirty="0" smtClean="0">
                <a:latin typeface="Arial" panose="020B0604020202020204" pitchFamily="34" charset="0"/>
                <a:cs typeface="Arial" panose="020B0604020202020204" pitchFamily="34" charset="0"/>
              </a:rPr>
              <a:t>The main focus during this period was to establish policy to address corruption in the Public Service, to provide implementation support and to monitor implementation.  This relates to policies on gifts, other remunerative work, conducting business with the State, establishing of ethics infrastructures, whistle-blowing and conducting of lifestyle audits (included in the Public Service Regulations, 2016</a:t>
            </a: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The DPSA </a:t>
            </a:r>
            <a:r>
              <a:rPr lang="en-ZA" sz="2000" dirty="0">
                <a:latin typeface="Arial" panose="020B0604020202020204" pitchFamily="34" charset="0"/>
                <a:cs typeface="Arial" panose="020B0604020202020204" pitchFamily="34" charset="0"/>
              </a:rPr>
              <a:t>and Canadian Government </a:t>
            </a:r>
            <a:r>
              <a:rPr lang="en-ZA" sz="2000" dirty="0" smtClean="0">
                <a:latin typeface="Arial" panose="020B0604020202020204" pitchFamily="34" charset="0"/>
                <a:cs typeface="Arial" panose="020B0604020202020204" pitchFamily="34" charset="0"/>
              </a:rPr>
              <a:t>concluded the </a:t>
            </a:r>
            <a:r>
              <a:rPr lang="en-ZA" sz="2000" dirty="0">
                <a:latin typeface="Arial" panose="020B0604020202020204" pitchFamily="34" charset="0"/>
                <a:cs typeface="Arial" panose="020B0604020202020204" pitchFamily="34" charset="0"/>
              </a:rPr>
              <a:t>Strengthening of Ethics and Integrity Project (SEIP) to provide </a:t>
            </a:r>
            <a:r>
              <a:rPr lang="en-ZA" sz="2000" dirty="0" smtClean="0">
                <a:latin typeface="Arial" panose="020B0604020202020204" pitchFamily="34" charset="0"/>
                <a:cs typeface="Arial" panose="020B0604020202020204" pitchFamily="34" charset="0"/>
              </a:rPr>
              <a:t>technical assistance to </a:t>
            </a:r>
            <a:r>
              <a:rPr lang="en-ZA" sz="2000" dirty="0">
                <a:latin typeface="Arial" panose="020B0604020202020204" pitchFamily="34" charset="0"/>
                <a:cs typeface="Arial" panose="020B0604020202020204" pitchFamily="34" charset="0"/>
              </a:rPr>
              <a:t>the </a:t>
            </a:r>
            <a:r>
              <a:rPr lang="en-ZA" sz="2000" dirty="0" smtClean="0">
                <a:latin typeface="Arial" panose="020B0604020202020204" pitchFamily="34" charset="0"/>
                <a:cs typeface="Arial" panose="020B0604020202020204" pitchFamily="34" charset="0"/>
              </a:rPr>
              <a:t>DPSA when establishing the PAEIDTAU. </a:t>
            </a:r>
            <a:endParaRPr lang="en-ZA" sz="2000" dirty="0">
              <a:latin typeface="Arial" panose="020B0604020202020204" pitchFamily="34" charset="0"/>
              <a:cs typeface="Arial" panose="020B0604020202020204" pitchFamily="34" charset="0"/>
            </a:endParaRPr>
          </a:p>
          <a:p>
            <a:pPr algn="l"/>
            <a:r>
              <a:rPr lang="en-ZA" sz="2000" b="1" dirty="0" smtClean="0">
                <a:latin typeface="Arial" panose="020B0604020202020204" pitchFamily="34" charset="0"/>
                <a:cs typeface="Arial" panose="020B0604020202020204" pitchFamily="34" charset="0"/>
              </a:rPr>
              <a:t>Establishment Phase: April </a:t>
            </a:r>
            <a:r>
              <a:rPr lang="en-ZA" sz="2000" b="1" dirty="0">
                <a:latin typeface="Arial" panose="020B0604020202020204" pitchFamily="34" charset="0"/>
                <a:cs typeface="Arial" panose="020B0604020202020204" pitchFamily="34" charset="0"/>
              </a:rPr>
              <a:t>2019 – March </a:t>
            </a:r>
            <a:r>
              <a:rPr lang="en-ZA" sz="2000" b="1" dirty="0" smtClean="0">
                <a:latin typeface="Arial" panose="020B0604020202020204" pitchFamily="34" charset="0"/>
                <a:cs typeface="Arial" panose="020B0604020202020204" pitchFamily="34" charset="0"/>
              </a:rPr>
              <a:t>2020.  </a:t>
            </a:r>
            <a:r>
              <a:rPr lang="en-ZA" sz="2000" dirty="0" smtClean="0">
                <a:latin typeface="Arial" panose="020B0604020202020204" pitchFamily="34" charset="0"/>
                <a:cs typeface="Arial" panose="020B0604020202020204" pitchFamily="34" charset="0"/>
              </a:rPr>
              <a:t>Mr </a:t>
            </a:r>
            <a:r>
              <a:rPr lang="en-ZA" sz="2000" dirty="0">
                <a:latin typeface="Arial" panose="020B0604020202020204" pitchFamily="34" charset="0"/>
                <a:cs typeface="Arial" panose="020B0604020202020204" pitchFamily="34" charset="0"/>
              </a:rPr>
              <a:t>Robert McBride was </a:t>
            </a:r>
            <a:r>
              <a:rPr lang="en-ZA" sz="2000" dirty="0" smtClean="0">
                <a:latin typeface="Arial" panose="020B0604020202020204" pitchFamily="34" charset="0"/>
                <a:cs typeface="Arial" panose="020B0604020202020204" pitchFamily="34" charset="0"/>
              </a:rPr>
              <a:t>appointed on contract </a:t>
            </a:r>
            <a:r>
              <a:rPr lang="en-ZA" sz="2000" dirty="0">
                <a:latin typeface="Arial" panose="020B0604020202020204" pitchFamily="34" charset="0"/>
                <a:cs typeface="Arial" panose="020B0604020202020204" pitchFamily="34" charset="0"/>
              </a:rPr>
              <a:t>to establish the new </a:t>
            </a:r>
            <a:r>
              <a:rPr lang="en-ZA" sz="2000" dirty="0" smtClean="0">
                <a:latin typeface="Arial" panose="020B0604020202020204" pitchFamily="34" charset="0"/>
                <a:cs typeface="Arial" panose="020B0604020202020204" pitchFamily="34" charset="0"/>
              </a:rPr>
              <a:t>unit (April 2019- April 2020)</a:t>
            </a:r>
            <a:endParaRPr lang="en-ZA" sz="2000" dirty="0">
              <a:latin typeface="Arial" panose="020B0604020202020204" pitchFamily="34" charset="0"/>
              <a:cs typeface="Arial" panose="020B0604020202020204" pitchFamily="34" charset="0"/>
            </a:endParaRPr>
          </a:p>
          <a:p>
            <a:pPr algn="l">
              <a:lnSpc>
                <a:spcPct val="100000"/>
              </a:lnSpc>
              <a:spcBef>
                <a:spcPts val="0"/>
              </a:spcBef>
            </a:pPr>
            <a:r>
              <a:rPr lang="en-ZA" sz="2000" u="sng" dirty="0" smtClean="0">
                <a:latin typeface="Arial" panose="020B0604020202020204" pitchFamily="34" charset="0"/>
                <a:cs typeface="Arial" panose="020B0604020202020204" pitchFamily="34" charset="0"/>
              </a:rPr>
              <a:t>Immediate focus</a:t>
            </a:r>
            <a:r>
              <a:rPr lang="en-ZA" sz="2000" dirty="0" smtClean="0">
                <a:latin typeface="Arial" panose="020B0604020202020204" pitchFamily="34" charset="0"/>
                <a:cs typeface="Arial" panose="020B0604020202020204" pitchFamily="34" charset="0"/>
              </a:rPr>
              <a:t>:	Integration </a:t>
            </a:r>
            <a:r>
              <a:rPr lang="en-ZA" sz="2000" dirty="0">
                <a:latin typeface="Arial" panose="020B0604020202020204" pitchFamily="34" charset="0"/>
                <a:cs typeface="Arial" panose="020B0604020202020204" pitchFamily="34" charset="0"/>
              </a:rPr>
              <a:t>of </a:t>
            </a:r>
            <a:r>
              <a:rPr lang="en-ZA" sz="2000" dirty="0" smtClean="0">
                <a:latin typeface="Arial" panose="020B0604020202020204" pitchFamily="34" charset="0"/>
                <a:cs typeface="Arial" panose="020B0604020202020204" pitchFamily="34" charset="0"/>
              </a:rPr>
              <a:t>the Chief Directorate: Ethics and Integrity Management 			(CD:EIM) </a:t>
            </a:r>
            <a:r>
              <a:rPr lang="en-ZA" sz="2000" dirty="0">
                <a:latin typeface="Arial" panose="020B0604020202020204" pitchFamily="34" charset="0"/>
                <a:cs typeface="Arial" panose="020B0604020202020204" pitchFamily="34" charset="0"/>
              </a:rPr>
              <a:t>and </a:t>
            </a:r>
            <a:r>
              <a:rPr lang="en-ZA" sz="2000" dirty="0" smtClean="0">
                <a:latin typeface="Arial" panose="020B0604020202020204" pitchFamily="34" charset="0"/>
                <a:cs typeface="Arial" panose="020B0604020202020204" pitchFamily="34" charset="0"/>
              </a:rPr>
              <a:t>Directorate: Discipline Management (D:DM)</a:t>
            </a:r>
          </a:p>
          <a:p>
            <a:pPr algn="l">
              <a:lnSpc>
                <a:spcPct val="100000"/>
              </a:lnSpc>
              <a:spcBef>
                <a:spcPts val="0"/>
              </a:spcBef>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Development of a Strategy</a:t>
            </a:r>
          </a:p>
          <a:p>
            <a:pPr algn="l">
              <a:lnSpc>
                <a:spcPct val="100000"/>
              </a:lnSpc>
              <a:spcBef>
                <a:spcPts val="0"/>
              </a:spcBef>
            </a:pPr>
            <a:r>
              <a:rPr lang="en-ZA" sz="2000" dirty="0" smtClean="0">
                <a:latin typeface="Arial" panose="020B0604020202020204" pitchFamily="34" charset="0"/>
                <a:cs typeface="Arial" panose="020B0604020202020204" pitchFamily="34" charset="0"/>
              </a:rPr>
              <a:t>			Adoption of work plans aligned to the Strategy</a:t>
            </a:r>
          </a:p>
          <a:p>
            <a:pPr algn="l">
              <a:lnSpc>
                <a:spcPct val="100000"/>
              </a:lnSpc>
              <a:spcBef>
                <a:spcPts val="0"/>
              </a:spcBef>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Integration of budgets (CD:EIM and D:DM)</a:t>
            </a:r>
          </a:p>
          <a:p>
            <a:pPr algn="l">
              <a:lnSpc>
                <a:spcPct val="100000"/>
              </a:lnSpc>
              <a:spcBef>
                <a:spcPts val="0"/>
              </a:spcBef>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Reorientation of personnel</a:t>
            </a:r>
          </a:p>
          <a:p>
            <a:pPr algn="l"/>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78678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263352" y="3379"/>
            <a:ext cx="10944200" cy="1010493"/>
          </a:xfrm>
        </p:spPr>
        <p:txBody>
          <a:bodyPr>
            <a:normAutofit/>
          </a:bodyPr>
          <a:lstStyle/>
          <a:p>
            <a:r>
              <a:rPr lang="en-US"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Establishment of the Unit</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335360" y="988404"/>
            <a:ext cx="10872192" cy="4392488"/>
          </a:xfrm>
        </p:spPr>
        <p:txBody>
          <a:bodyPr>
            <a:normAutofit/>
          </a:bodyPr>
          <a:lstStyle/>
          <a:p>
            <a:pPr algn="l"/>
            <a:r>
              <a:rPr lang="en-ZA" sz="2200" b="1" dirty="0" smtClean="0">
                <a:latin typeface="Arial" panose="020B0604020202020204" pitchFamily="34" charset="0"/>
                <a:cs typeface="Arial" panose="020B0604020202020204" pitchFamily="34" charset="0"/>
              </a:rPr>
              <a:t>Establishment Phase: Since March 2020</a:t>
            </a:r>
            <a:endParaRPr lang="en-ZA" sz="2200" b="1" dirty="0">
              <a:latin typeface="Arial" panose="020B0604020202020204" pitchFamily="34" charset="0"/>
              <a:cs typeface="Arial" panose="020B0604020202020204" pitchFamily="34" charset="0"/>
            </a:endParaRPr>
          </a:p>
          <a:p>
            <a:pPr algn="l"/>
            <a:r>
              <a:rPr lang="en-ZA" sz="2200" dirty="0" smtClean="0">
                <a:latin typeface="Arial" panose="020B0604020202020204" pitchFamily="34" charset="0"/>
                <a:cs typeface="Arial" panose="020B0604020202020204" pitchFamily="34" charset="0"/>
              </a:rPr>
              <a:t>In March 2020, the Unit was formally established as part of the macro-restructuring process of the DPSA.  It was agreed that the Unit be </a:t>
            </a:r>
            <a:r>
              <a:rPr lang="en-ZA" sz="2200" dirty="0">
                <a:latin typeface="Arial" panose="020B0604020202020204" pitchFamily="34" charset="0"/>
                <a:cs typeface="Arial" panose="020B0604020202020204" pitchFamily="34" charset="0"/>
              </a:rPr>
              <a:t>incubated within the DPSA. </a:t>
            </a:r>
            <a:endParaRPr lang="en-ZA" sz="2200" dirty="0" smtClean="0">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ZA" sz="2200" dirty="0" smtClean="0">
                <a:latin typeface="Arial" panose="020B0604020202020204" pitchFamily="34" charset="0"/>
                <a:cs typeface="Arial" panose="020B0604020202020204" pitchFamily="34" charset="0"/>
              </a:rPr>
              <a:t>Two Directors were officially appointed to the Unit in March 2020.</a:t>
            </a:r>
          </a:p>
          <a:p>
            <a:pPr marL="800100" lvl="1" indent="-342900" algn="l">
              <a:buFont typeface="Arial" panose="020B0604020202020204" pitchFamily="34" charset="0"/>
              <a:buChar char="•"/>
            </a:pPr>
            <a:r>
              <a:rPr lang="en-ZA" sz="2200" dirty="0" smtClean="0">
                <a:latin typeface="Arial" panose="020B0604020202020204" pitchFamily="34" charset="0"/>
                <a:cs typeface="Arial" panose="020B0604020202020204" pitchFamily="34" charset="0"/>
              </a:rPr>
              <a:t>The Head of Unit was appointed in October 2020.</a:t>
            </a:r>
          </a:p>
          <a:p>
            <a:pPr marL="800100" lvl="1" indent="-342900" algn="l">
              <a:buFont typeface="Arial" panose="020B0604020202020204" pitchFamily="34" charset="0"/>
              <a:buChar char="•"/>
            </a:pPr>
            <a:r>
              <a:rPr lang="en-ZA" sz="2200" dirty="0" smtClean="0">
                <a:latin typeface="Arial" panose="020B0604020202020204" pitchFamily="34" charset="0"/>
                <a:cs typeface="Arial" panose="020B0604020202020204" pitchFamily="34" charset="0"/>
              </a:rPr>
              <a:t>By January 2021, the last employees (formerly under the CD: EIM and D: DM) received letters of appointment to the Unit.</a:t>
            </a:r>
          </a:p>
          <a:p>
            <a:pPr marL="800100" lvl="1" indent="-342900" algn="l">
              <a:buFont typeface="Arial" panose="020B0604020202020204" pitchFamily="34" charset="0"/>
              <a:buChar char="•"/>
            </a:pPr>
            <a:r>
              <a:rPr lang="en-ZA" sz="2200" dirty="0" smtClean="0">
                <a:latin typeface="Arial" panose="020B0604020202020204" pitchFamily="34" charset="0"/>
                <a:cs typeface="Arial" panose="020B0604020202020204" pitchFamily="34" charset="0"/>
              </a:rPr>
              <a:t>The two vacant </a:t>
            </a:r>
            <a:r>
              <a:rPr lang="en-ZA" sz="2200" dirty="0">
                <a:latin typeface="Arial" panose="020B0604020202020204" pitchFamily="34" charset="0"/>
                <a:cs typeface="Arial" panose="020B0604020202020204" pitchFamily="34" charset="0"/>
              </a:rPr>
              <a:t>d</a:t>
            </a:r>
            <a:r>
              <a:rPr lang="en-ZA" sz="2200" dirty="0" smtClean="0">
                <a:latin typeface="Arial" panose="020B0604020202020204" pitchFamily="34" charset="0"/>
                <a:cs typeface="Arial" panose="020B0604020202020204" pitchFamily="34" charset="0"/>
              </a:rPr>
              <a:t>irector positions were advertised, a director was appointed for the post of Director: Monitoring and Evaluation and shortlisting is underway for the Director: Discipline Management post (This is a re-advertisement). </a:t>
            </a:r>
          </a:p>
          <a:p>
            <a:pPr marL="800100" lvl="1" indent="-342900" algn="l">
              <a:buFont typeface="Arial" panose="020B0604020202020204" pitchFamily="34" charset="0"/>
              <a:buChar char="•"/>
            </a:pPr>
            <a:r>
              <a:rPr lang="en-US" sz="2200" dirty="0">
                <a:latin typeface="Arial" panose="020B0604020202020204" pitchFamily="34" charset="0"/>
                <a:cs typeface="Arial" panose="020B0604020202020204" pitchFamily="34" charset="0"/>
              </a:rPr>
              <a:t>Budget 2021:  R 8 883 </a:t>
            </a:r>
            <a:r>
              <a:rPr lang="en-US" sz="2200" dirty="0" smtClean="0">
                <a:latin typeface="Arial" panose="020B0604020202020204" pitchFamily="34" charset="0"/>
                <a:cs typeface="Arial" panose="020B0604020202020204" pitchFamily="34" charset="0"/>
              </a:rPr>
              <a:t>000 (90% is for the eDisclosure system)</a:t>
            </a:r>
            <a:endParaRPr lang="en-US" sz="2200" dirty="0">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endParaRPr lang="en-ZA"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646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263352" y="3379"/>
            <a:ext cx="10944200" cy="1010493"/>
          </a:xfrm>
        </p:spPr>
        <p:txBody>
          <a:bodyPr>
            <a:normAutofit/>
          </a:bodyPr>
          <a:lstStyle/>
          <a:p>
            <a:r>
              <a:rPr lang="en-US"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Establishment of the Unit</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graphicFrame>
        <p:nvGraphicFramePr>
          <p:cNvPr id="4" name="Content Placeholder 5"/>
          <p:cNvGraphicFramePr>
            <a:graphicFrameLocks/>
          </p:cNvGraphicFramePr>
          <p:nvPr>
            <p:extLst>
              <p:ext uri="{D42A27DB-BD31-4B8C-83A1-F6EECF244321}">
                <p14:modId xmlns:p14="http://schemas.microsoft.com/office/powerpoint/2010/main" val="406672643"/>
              </p:ext>
            </p:extLst>
          </p:nvPr>
        </p:nvGraphicFramePr>
        <p:xfrm>
          <a:off x="-169255" y="1013872"/>
          <a:ext cx="11809413"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991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8233-3569-47F9-AA39-23A29CF2BDFB}"/>
              </a:ext>
            </a:extLst>
          </p:cNvPr>
          <p:cNvSpPr>
            <a:spLocks noGrp="1"/>
          </p:cNvSpPr>
          <p:nvPr>
            <p:ph type="ctrTitle"/>
          </p:nvPr>
        </p:nvSpPr>
        <p:spPr>
          <a:xfrm>
            <a:off x="191344" y="116632"/>
            <a:ext cx="11449272" cy="647650"/>
          </a:xfrm>
        </p:spPr>
        <p:txBody>
          <a:bodyPr>
            <a:noAutofit/>
          </a:bodyPr>
          <a:lstStyle/>
          <a:p>
            <a:r>
              <a:rPr lang="en-ZA" sz="4000" b="1" dirty="0" smtClean="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rPr>
              <a:t>Establishment of the Unit</a:t>
            </a:r>
            <a:endParaRPr lang="en-ZA" sz="4000" b="1" dirty="0">
              <a:solidFill>
                <a:schemeClr val="accent2"/>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cs typeface="Segoe UI Light" panose="020B0502040204020203" pitchFamily="34" charset="0"/>
            </a:endParaRPr>
          </a:p>
        </p:txBody>
      </p:sp>
      <p:sp>
        <p:nvSpPr>
          <p:cNvPr id="3" name="Subtitle 2">
            <a:extLst>
              <a:ext uri="{FF2B5EF4-FFF2-40B4-BE49-F238E27FC236}">
                <a16:creationId xmlns:a16="http://schemas.microsoft.com/office/drawing/2014/main" id="{B91F62EA-EB45-4011-840F-64402FBB38B5}"/>
              </a:ext>
            </a:extLst>
          </p:cNvPr>
          <p:cNvSpPr>
            <a:spLocks noGrp="1"/>
          </p:cNvSpPr>
          <p:nvPr>
            <p:ph type="subTitle" idx="1"/>
          </p:nvPr>
        </p:nvSpPr>
        <p:spPr>
          <a:xfrm>
            <a:off x="191344" y="908720"/>
            <a:ext cx="11593288" cy="4752528"/>
          </a:xfrm>
        </p:spPr>
        <p:txBody>
          <a:bodyPr>
            <a:normAutofit/>
          </a:bodyPr>
          <a:lstStyle/>
          <a:p>
            <a:pPr lvl="0" algn="l"/>
            <a:r>
              <a:rPr lang="en-ZA" dirty="0">
                <a:solidFill>
                  <a:prstClr val="black">
                    <a:lumMod val="65000"/>
                    <a:lumOff val="35000"/>
                  </a:prstClr>
                </a:solidFill>
                <a:latin typeface="Arial" panose="020B0604020202020204" pitchFamily="34" charset="0"/>
                <a:cs typeface="Arial" panose="020B0604020202020204" pitchFamily="34" charset="0"/>
              </a:rPr>
              <a:t>The </a:t>
            </a:r>
            <a:r>
              <a:rPr lang="en-ZA" dirty="0" smtClean="0">
                <a:solidFill>
                  <a:prstClr val="black">
                    <a:lumMod val="65000"/>
                    <a:lumOff val="35000"/>
                  </a:prstClr>
                </a:solidFill>
                <a:latin typeface="Arial" panose="020B0604020202020204" pitchFamily="34" charset="0"/>
                <a:cs typeface="Arial" panose="020B0604020202020204" pitchFamily="34" charset="0"/>
              </a:rPr>
              <a:t>Unit’s Strategic </a:t>
            </a:r>
            <a:r>
              <a:rPr lang="en-ZA" dirty="0">
                <a:solidFill>
                  <a:prstClr val="black">
                    <a:lumMod val="65000"/>
                    <a:lumOff val="35000"/>
                  </a:prstClr>
                </a:solidFill>
                <a:latin typeface="Arial" panose="020B0604020202020204" pitchFamily="34" charset="0"/>
                <a:cs typeface="Arial" panose="020B0604020202020204" pitchFamily="34" charset="0"/>
              </a:rPr>
              <a:t>Plan and APP targets are aligned to the 2019-2024 MTSF, </a:t>
            </a:r>
            <a:r>
              <a:rPr lang="en-ZA" b="1" dirty="0">
                <a:solidFill>
                  <a:prstClr val="black">
                    <a:lumMod val="65000"/>
                    <a:lumOff val="35000"/>
                  </a:prstClr>
                </a:solidFill>
                <a:latin typeface="Arial" panose="020B0604020202020204" pitchFamily="34" charset="0"/>
                <a:cs typeface="Arial" panose="020B0604020202020204" pitchFamily="34" charset="0"/>
              </a:rPr>
              <a:t>Priority 1: “</a:t>
            </a:r>
            <a:r>
              <a:rPr lang="en-ZA" b="1" i="1" dirty="0">
                <a:solidFill>
                  <a:prstClr val="black">
                    <a:lumMod val="65000"/>
                    <a:lumOff val="35000"/>
                  </a:prstClr>
                </a:solidFill>
                <a:latin typeface="Arial" panose="020B0604020202020204" pitchFamily="34" charset="0"/>
                <a:cs typeface="Arial" panose="020B0604020202020204" pitchFamily="34" charset="0"/>
              </a:rPr>
              <a:t>A Capable, Ethical and Developmental State</a:t>
            </a:r>
            <a:r>
              <a:rPr lang="en-ZA" b="1" dirty="0">
                <a:solidFill>
                  <a:prstClr val="black">
                    <a:lumMod val="65000"/>
                    <a:lumOff val="35000"/>
                  </a:prstClr>
                </a:solidFill>
                <a:latin typeface="Arial" panose="020B0604020202020204" pitchFamily="34" charset="0"/>
                <a:cs typeface="Arial" panose="020B0604020202020204" pitchFamily="34" charset="0"/>
              </a:rPr>
              <a:t>” </a:t>
            </a:r>
            <a:r>
              <a:rPr lang="en-ZA" dirty="0">
                <a:solidFill>
                  <a:prstClr val="black">
                    <a:lumMod val="65000"/>
                    <a:lumOff val="35000"/>
                  </a:prstClr>
                </a:solidFill>
                <a:latin typeface="Arial" panose="020B0604020202020204" pitchFamily="34" charset="0"/>
                <a:cs typeface="Arial" panose="020B0604020202020204" pitchFamily="34" charset="0"/>
              </a:rPr>
              <a:t>of the MTSF </a:t>
            </a:r>
            <a:r>
              <a:rPr lang="en-ZA" dirty="0" smtClean="0">
                <a:solidFill>
                  <a:prstClr val="black">
                    <a:lumMod val="65000"/>
                    <a:lumOff val="35000"/>
                  </a:prstClr>
                </a:solidFill>
                <a:latin typeface="Arial" panose="020B0604020202020204" pitchFamily="34" charset="0"/>
                <a:cs typeface="Arial" panose="020B0604020202020204" pitchFamily="34" charset="0"/>
              </a:rPr>
              <a:t>and </a:t>
            </a:r>
            <a:r>
              <a:rPr lang="en-ZA" dirty="0">
                <a:solidFill>
                  <a:prstClr val="black">
                    <a:lumMod val="65000"/>
                    <a:lumOff val="35000"/>
                  </a:prstClr>
                </a:solidFill>
                <a:latin typeface="Arial" panose="020B0604020202020204" pitchFamily="34" charset="0"/>
                <a:cs typeface="Arial" panose="020B0604020202020204" pitchFamily="34" charset="0"/>
              </a:rPr>
              <a:t>the  </a:t>
            </a:r>
            <a:r>
              <a:rPr lang="en-ZA" dirty="0" smtClean="0">
                <a:solidFill>
                  <a:prstClr val="black">
                    <a:lumMod val="65000"/>
                    <a:lumOff val="35000"/>
                  </a:prstClr>
                </a:solidFill>
                <a:latin typeface="Arial" panose="020B0604020202020204" pitchFamily="34" charset="0"/>
                <a:cs typeface="Arial" panose="020B0604020202020204" pitchFamily="34" charset="0"/>
              </a:rPr>
              <a:t>priority Identified </a:t>
            </a:r>
            <a:r>
              <a:rPr lang="en-ZA" dirty="0">
                <a:solidFill>
                  <a:prstClr val="black">
                    <a:lumMod val="65000"/>
                    <a:lumOff val="35000"/>
                  </a:prstClr>
                </a:solidFill>
                <a:latin typeface="Arial" panose="020B0604020202020204" pitchFamily="34" charset="0"/>
                <a:cs typeface="Arial" panose="020B0604020202020204" pitchFamily="34" charset="0"/>
              </a:rPr>
              <a:t>by the Minister </a:t>
            </a:r>
            <a:r>
              <a:rPr lang="en-ZA" dirty="0" smtClean="0">
                <a:solidFill>
                  <a:prstClr val="black">
                    <a:lumMod val="65000"/>
                    <a:lumOff val="35000"/>
                  </a:prstClr>
                </a:solidFill>
                <a:latin typeface="Arial" panose="020B0604020202020204" pitchFamily="34" charset="0"/>
                <a:cs typeface="Arial" panose="020B0604020202020204" pitchFamily="34" charset="0"/>
              </a:rPr>
              <a:t>as: “Fight against corruption intensified”.</a:t>
            </a:r>
            <a:endParaRPr lang="en-ZA" dirty="0">
              <a:solidFill>
                <a:prstClr val="black">
                  <a:lumMod val="65000"/>
                  <a:lumOff val="35000"/>
                </a:prstClr>
              </a:solidFill>
              <a:latin typeface="Arial" panose="020B0604020202020204" pitchFamily="34" charset="0"/>
              <a:cs typeface="Arial" panose="020B0604020202020204" pitchFamily="34" charset="0"/>
            </a:endParaRPr>
          </a:p>
          <a:p>
            <a:pPr lvl="0" algn="l"/>
            <a:r>
              <a:rPr lang="en-ZA" b="1" u="sng" dirty="0" smtClean="0">
                <a:solidFill>
                  <a:prstClr val="black"/>
                </a:solidFill>
                <a:latin typeface="Arial" panose="020B0604020202020204" pitchFamily="34" charset="0"/>
                <a:cs typeface="Arial" panose="020B0604020202020204" pitchFamily="34" charset="0"/>
              </a:rPr>
              <a:t>MTSF </a:t>
            </a:r>
            <a:r>
              <a:rPr lang="en-ZA" b="1" u="sng" dirty="0">
                <a:solidFill>
                  <a:prstClr val="black"/>
                </a:solidFill>
                <a:latin typeface="Arial" panose="020B0604020202020204" pitchFamily="34" charset="0"/>
                <a:cs typeface="Arial" panose="020B0604020202020204" pitchFamily="34" charset="0"/>
              </a:rPr>
              <a:t>and Ministerial Targets included </a:t>
            </a:r>
            <a:r>
              <a:rPr lang="en-ZA" b="1" u="sng" dirty="0" smtClean="0">
                <a:solidFill>
                  <a:prstClr val="black"/>
                </a:solidFill>
                <a:latin typeface="Arial" panose="020B0604020202020204" pitchFamily="34" charset="0"/>
                <a:cs typeface="Arial" panose="020B0604020202020204" pitchFamily="34" charset="0"/>
              </a:rPr>
              <a:t>for PAEIDTAU</a:t>
            </a:r>
            <a:r>
              <a:rPr lang="en-ZA" dirty="0">
                <a:solidFill>
                  <a:prstClr val="black"/>
                </a:solidFill>
                <a:latin typeface="Arial" panose="020B0604020202020204" pitchFamily="34" charset="0"/>
                <a:cs typeface="Arial" panose="020B0604020202020204" pitchFamily="34" charset="0"/>
              </a:rPr>
              <a:t>:</a:t>
            </a:r>
          </a:p>
          <a:p>
            <a:pPr marL="228600" lvl="0" indent="-228600" algn="l">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Programme to institutionalise professional code of ethics in the public administration by 2023 (Chapter 2 of the PSR, 2016).</a:t>
            </a:r>
          </a:p>
          <a:p>
            <a:pPr marL="228600" lvl="0" indent="-228600" algn="l">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Lifestyle Audit Guideline developed and approved by March 2021.</a:t>
            </a:r>
          </a:p>
          <a:p>
            <a:pPr marL="228600" lvl="0" indent="-228600" algn="l">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Resolution of reported incidents of corruption in the government </a:t>
            </a:r>
            <a:r>
              <a:rPr lang="en-ZA" dirty="0" smtClean="0">
                <a:solidFill>
                  <a:prstClr val="black"/>
                </a:solidFill>
                <a:latin typeface="Arial" panose="020B0604020202020204" pitchFamily="34" charset="0"/>
                <a:cs typeface="Arial" panose="020B0604020202020204" pitchFamily="34" charset="0"/>
              </a:rPr>
              <a:t>(Unit to provide support </a:t>
            </a:r>
            <a:r>
              <a:rPr lang="en-ZA" dirty="0" err="1">
                <a:solidFill>
                  <a:prstClr val="black"/>
                </a:solidFill>
                <a:latin typeface="Arial" panose="020B0604020202020204" pitchFamily="34" charset="0"/>
                <a:cs typeface="Arial" panose="020B0604020202020204" pitchFamily="34" charset="0"/>
              </a:rPr>
              <a:t>bmo</a:t>
            </a:r>
            <a:r>
              <a:rPr lang="en-ZA" dirty="0">
                <a:solidFill>
                  <a:prstClr val="black"/>
                </a:solidFill>
                <a:latin typeface="Arial" panose="020B0604020202020204" pitchFamily="34" charset="0"/>
                <a:cs typeface="Arial" panose="020B0604020202020204" pitchFamily="34" charset="0"/>
              </a:rPr>
              <a:t> discipline management and referrals)</a:t>
            </a:r>
          </a:p>
          <a:p>
            <a:pPr marL="228600" lvl="0" indent="-228600" algn="l">
              <a:buFont typeface="Arial" panose="020B0604020202020204" pitchFamily="34" charset="0"/>
              <a:buChar char="•"/>
            </a:pPr>
            <a:r>
              <a:rPr lang="en-ZA" dirty="0">
                <a:solidFill>
                  <a:prstClr val="black"/>
                </a:solidFill>
                <a:latin typeface="Arial" panose="020B0604020202020204" pitchFamily="34" charset="0"/>
                <a:cs typeface="Arial" panose="020B0604020202020204" pitchFamily="34" charset="0"/>
              </a:rPr>
              <a:t>Ensure functionality of ethics structures and adequate </a:t>
            </a:r>
            <a:r>
              <a:rPr lang="en-ZA" dirty="0" smtClean="0">
                <a:solidFill>
                  <a:prstClr val="black"/>
                </a:solidFill>
                <a:latin typeface="Arial" panose="020B0604020202020204" pitchFamily="34" charset="0"/>
                <a:cs typeface="Arial" panose="020B0604020202020204" pitchFamily="34" charset="0"/>
              </a:rPr>
              <a:t>capacity</a:t>
            </a:r>
            <a:endParaRPr lang="en-ZA"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0877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6581</TotalTime>
  <Words>2865</Words>
  <Application>Microsoft Office PowerPoint</Application>
  <PresentationFormat>Widescreen</PresentationFormat>
  <Paragraphs>154</Paragraphs>
  <Slides>20</Slides>
  <Notes>20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Arial</vt:lpstr>
      <vt:lpstr>Calibri</vt:lpstr>
      <vt:lpstr>Calibri Light</vt:lpstr>
      <vt:lpstr>Segoe UI Emoji</vt:lpstr>
      <vt:lpstr>Segoe UI Light</vt:lpstr>
      <vt:lpstr>Symbol</vt:lpstr>
      <vt:lpstr>Times New Roman</vt:lpstr>
      <vt:lpstr>Trebuchet MS</vt:lpstr>
      <vt:lpstr>Tw Cen MT</vt:lpstr>
      <vt:lpstr>Office Theme</vt:lpstr>
      <vt:lpstr>Custom Design</vt:lpstr>
      <vt:lpstr>PowerPoint Presentation</vt:lpstr>
      <vt:lpstr>Aim of presentation</vt:lpstr>
      <vt:lpstr>Overview of presentation</vt:lpstr>
      <vt:lpstr>Introduction</vt:lpstr>
      <vt:lpstr>Introduction</vt:lpstr>
      <vt:lpstr>Establishment of the Unit</vt:lpstr>
      <vt:lpstr>Establishment of the Unit</vt:lpstr>
      <vt:lpstr>Establishment of the Unit</vt:lpstr>
      <vt:lpstr>Establishment of the Unit</vt:lpstr>
      <vt:lpstr>Establishment of the Unit</vt:lpstr>
      <vt:lpstr>Success: 2020-2021</vt:lpstr>
      <vt:lpstr>Success: 2020-2021</vt:lpstr>
      <vt:lpstr>Success: 2020-2021</vt:lpstr>
      <vt:lpstr>Success: 2020-2021</vt:lpstr>
      <vt:lpstr>Success: 2020-2021</vt:lpstr>
      <vt:lpstr>Success: 2020-2021</vt:lpstr>
      <vt:lpstr>Success: 2020-2021</vt:lpstr>
      <vt:lpstr>Challenges</vt:lpstr>
      <vt:lpstr>Major plans 2021 - 2024</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Truebutterfly</dc:creator>
  <cp:lastModifiedBy>Masixole Zibeko</cp:lastModifiedBy>
  <cp:revision>362</cp:revision>
  <cp:lastPrinted>2021-08-11T06:16:33Z</cp:lastPrinted>
  <dcterms:created xsi:type="dcterms:W3CDTF">2020-08-26T14:00:10Z</dcterms:created>
  <dcterms:modified xsi:type="dcterms:W3CDTF">2021-08-13T14:42:15Z</dcterms:modified>
</cp:coreProperties>
</file>