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iagrams/quickStyle2.xml" ContentType="application/vnd.openxmlformats-officedocument.drawingml.diagramStyle+xml"/>
  <Override PartName="/ppt/charts/colors6.xml" ContentType="application/vnd.ms-office.chartcolor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charts/style5.xml" ContentType="application/vnd.ms-office.chartstyl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diagrams/colors4.xml" ContentType="application/vnd.openxmlformats-officedocument.drawingml.diagramColor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Default Extension="vml" ContentType="application/vnd.openxmlformats-officedocument.vmlDrawing"/>
  <Override PartName="/ppt/charts/chart4.xml" ContentType="application/vnd.openxmlformats-officedocument.drawingml.chart+xml"/>
  <Override PartName="/ppt/diagrams/data3.xml" ContentType="application/vnd.openxmlformats-officedocument.drawingml.diagramData+xml"/>
  <Override PartName="/ppt/diagrams/colors5.xml" ContentType="application/vnd.openxmlformats-officedocument.drawingml.diagramColors+xml"/>
  <Override PartName="/ppt/charts/style6.xml" ContentType="application/vnd.ms-office.chartstyl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Default Extension="svg" ContentType="image/svg+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charts/chart5.xml" ContentType="application/vnd.openxmlformats-officedocument.drawingml.chart+xml"/>
  <Override PartName="/ppt/diagrams/colors6.xml" ContentType="application/vnd.openxmlformats-officedocument.drawingml.diagramColor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drawing5.xml" ContentType="application/vnd.ms-office.drawingml.diagramDrawing+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Default Extension="jpeg" ContentType="image/jpeg"/>
  <Override PartName="/ppt/charts/colors5.xml" ContentType="application/vnd.ms-office.chartcolor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charts/colors1.xml" ContentType="application/vnd.ms-office.chartcolorstyle+xml"/>
  <Override PartName="/ppt/charts/chart6.xml" ContentType="application/vnd.openxmlformats-officedocument.drawingml.chart+xml"/>
  <Override PartName="/ppt/diagrams/data5.xml" ContentType="application/vnd.openxmlformats-officedocument.drawingml.diagramData+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charts/style4.xml" ContentType="application/vnd.ms-office.chartstyle+xml"/>
  <Override PartName="/ppt/slides/slide29.xml" ContentType="application/vnd.openxmlformats-officedocument.presentationml.slide+xml"/>
  <Override PartName="/ppt/slideLayouts/slideLayout39.xml" ContentType="application/vnd.openxmlformats-officedocument.presentationml.slideLayout+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 id="2147484047" r:id="rId5"/>
    <p:sldMasterId id="2147484062" r:id="rId6"/>
    <p:sldMasterId id="2147484092" r:id="rId7"/>
  </p:sldMasterIdLst>
  <p:notesMasterIdLst>
    <p:notesMasterId r:id="rId53"/>
  </p:notesMasterIdLst>
  <p:handoutMasterIdLst>
    <p:handoutMasterId r:id="rId54"/>
  </p:handoutMasterIdLst>
  <p:sldIdLst>
    <p:sldId id="1003" r:id="rId8"/>
    <p:sldId id="447" r:id="rId9"/>
    <p:sldId id="1215" r:id="rId10"/>
    <p:sldId id="445" r:id="rId11"/>
    <p:sldId id="1148" r:id="rId12"/>
    <p:sldId id="1199" r:id="rId13"/>
    <p:sldId id="4157" r:id="rId14"/>
    <p:sldId id="4158" r:id="rId15"/>
    <p:sldId id="4160" r:id="rId16"/>
    <p:sldId id="1142" r:id="rId17"/>
    <p:sldId id="1233" r:id="rId18"/>
    <p:sldId id="1153" r:id="rId19"/>
    <p:sldId id="1194" r:id="rId20"/>
    <p:sldId id="1202" r:id="rId21"/>
    <p:sldId id="1230" r:id="rId22"/>
    <p:sldId id="1231" r:id="rId23"/>
    <p:sldId id="1188" r:id="rId24"/>
    <p:sldId id="4162" r:id="rId25"/>
    <p:sldId id="1203" r:id="rId26"/>
    <p:sldId id="1204" r:id="rId27"/>
    <p:sldId id="437" r:id="rId28"/>
    <p:sldId id="1205" r:id="rId29"/>
    <p:sldId id="1206" r:id="rId30"/>
    <p:sldId id="1219" r:id="rId31"/>
    <p:sldId id="1207" r:id="rId32"/>
    <p:sldId id="1220" r:id="rId33"/>
    <p:sldId id="1208" r:id="rId34"/>
    <p:sldId id="1209" r:id="rId35"/>
    <p:sldId id="1221" r:id="rId36"/>
    <p:sldId id="1210" r:id="rId37"/>
    <p:sldId id="1222" r:id="rId38"/>
    <p:sldId id="1211" r:id="rId39"/>
    <p:sldId id="1212" r:id="rId40"/>
    <p:sldId id="1223" r:id="rId41"/>
    <p:sldId id="1213" r:id="rId42"/>
    <p:sldId id="1214" r:id="rId43"/>
    <p:sldId id="1224" r:id="rId44"/>
    <p:sldId id="1195" r:id="rId45"/>
    <p:sldId id="1196" r:id="rId46"/>
    <p:sldId id="1197" r:id="rId47"/>
    <p:sldId id="1198" r:id="rId48"/>
    <p:sldId id="1225" r:id="rId49"/>
    <p:sldId id="1227" r:id="rId50"/>
    <p:sldId id="1228" r:id="rId51"/>
    <p:sldId id="312" r:id="rId5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4A880D3-FA0C-4234-B657-65AADA7733FF}">
          <p14:sldIdLst>
            <p14:sldId id="1003"/>
            <p14:sldId id="447"/>
            <p14:sldId id="1215"/>
            <p14:sldId id="445"/>
            <p14:sldId id="1148"/>
            <p14:sldId id="1199"/>
            <p14:sldId id="4157"/>
            <p14:sldId id="4158"/>
            <p14:sldId id="4160"/>
            <p14:sldId id="1142"/>
            <p14:sldId id="1233"/>
            <p14:sldId id="1153"/>
            <p14:sldId id="1194"/>
            <p14:sldId id="1202"/>
            <p14:sldId id="1230"/>
            <p14:sldId id="1231"/>
            <p14:sldId id="1188"/>
            <p14:sldId id="4162"/>
            <p14:sldId id="1203"/>
            <p14:sldId id="1204"/>
            <p14:sldId id="437"/>
            <p14:sldId id="1205"/>
            <p14:sldId id="1206"/>
            <p14:sldId id="1219"/>
            <p14:sldId id="1207"/>
            <p14:sldId id="1220"/>
            <p14:sldId id="1208"/>
            <p14:sldId id="1209"/>
            <p14:sldId id="1221"/>
            <p14:sldId id="1210"/>
            <p14:sldId id="1222"/>
            <p14:sldId id="1211"/>
            <p14:sldId id="1212"/>
            <p14:sldId id="1223"/>
            <p14:sldId id="1213"/>
            <p14:sldId id="1214"/>
            <p14:sldId id="1224"/>
            <p14:sldId id="1195"/>
            <p14:sldId id="1196"/>
            <p14:sldId id="1197"/>
            <p14:sldId id="1198"/>
            <p14:sldId id="1225"/>
            <p14:sldId id="1227"/>
            <p14:sldId id="1228"/>
            <p14:sldId id="31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hudu Mathobo" initials="MM" lastIdx="1" clrIdx="0">
    <p:extLst>
      <p:ext uri="{19B8F6BF-5375-455C-9EA6-DF929625EA0E}">
        <p15:presenceInfo xmlns:p15="http://schemas.microsoft.com/office/powerpoint/2012/main" xmlns="" userId="S::Mashudu@mdda.org.za::382f1e12-b393-475b-a91f-3bd8e60e650d" providerId="AD"/>
      </p:ext>
    </p:extLst>
  </p:cmAuthor>
  <p:cmAuthor id="2" name="Kemedi Kgaphola" initials="KK" lastIdx="1" clrIdx="1">
    <p:extLst>
      <p:ext uri="{19B8F6BF-5375-455C-9EA6-DF929625EA0E}">
        <p15:presenceInfo xmlns:p15="http://schemas.microsoft.com/office/powerpoint/2012/main" xmlns="" userId="Kemedi Kgapho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BCAA2"/>
    <a:srgbClr val="E46C0A"/>
    <a:srgbClr val="F79645"/>
    <a:srgbClr val="0066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AEB101-A5AA-4945-93DE-F12C9E43859C}" v="13" dt="2021-08-09T10:31:53.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1" autoAdjust="0"/>
    <p:restoredTop sz="93792" autoAdjust="0"/>
  </p:normalViewPr>
  <p:slideViewPr>
    <p:cSldViewPr>
      <p:cViewPr varScale="1">
        <p:scale>
          <a:sx n="68" d="100"/>
          <a:sy n="68" d="100"/>
        </p:scale>
        <p:origin x="-1596" y="-102"/>
      </p:cViewPr>
      <p:guideLst>
        <p:guide orient="horz" pos="2160"/>
        <p:guide pos="2880"/>
      </p:guideLst>
    </p:cSldViewPr>
  </p:slideViewPr>
  <p:notesTextViewPr>
    <p:cViewPr>
      <p:scale>
        <a:sx n="1" d="1"/>
        <a:sy n="1" d="1"/>
      </p:scale>
      <p:origin x="0" y="0"/>
    </p:cViewPr>
  </p:notesTextViewPr>
  <p:sorterViewPr>
    <p:cViewPr>
      <p:scale>
        <a:sx n="100" d="100"/>
        <a:sy n="100" d="100"/>
      </p:scale>
      <p:origin x="0" y="-978"/>
    </p:cViewPr>
  </p:sorterViewPr>
  <p:notesViewPr>
    <p:cSldViewPr>
      <p:cViewPr varScale="1">
        <p:scale>
          <a:sx n="54" d="100"/>
          <a:sy n="54" d="100"/>
        </p:scale>
        <p:origin x="2608" y="48"/>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Office_Excel_Worksheet4.xlsx"/><Relationship Id="rId1" Type="http://schemas.openxmlformats.org/officeDocument/2006/relationships/themeOverride" Target="../theme/themeOverride2.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1.xml"/><Relationship Id="rId1" Type="http://schemas.openxmlformats.org/officeDocument/2006/relationships/package" Target="../embeddings/Microsoft_Office_Excel_Worksheet5.xlsx"/><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Overall Performance </a:t>
            </a:r>
          </a:p>
        </c:rich>
      </c:tx>
      <c:layout/>
      <c:spPr>
        <a:noFill/>
        <a:ln>
          <a:noFill/>
        </a:ln>
        <a:effectLst/>
      </c:spPr>
    </c:title>
    <c:plotArea>
      <c:layout/>
      <c:pieChart>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ZA" sz="1800"/>
              <a:t>Q3 Overall Performance</a:t>
            </a:r>
          </a:p>
        </c:rich>
      </c:tx>
      <c:layout>
        <c:manualLayout>
          <c:xMode val="edge"/>
          <c:yMode val="edge"/>
          <c:x val="0.17468744531933508"/>
          <c:y val="1.8518518518518521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1-8907-48DF-B87A-D9B2D8466E1F}"/>
              </c:ext>
            </c:extLst>
          </c:dPt>
          <c:dPt>
            <c:idx val="1"/>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3-8907-48DF-B87A-D9B2D8466E1F}"/>
              </c:ext>
            </c:extLst>
          </c:dPt>
          <c:dLbls>
            <c:dLbl>
              <c:idx val="0"/>
              <c:layout>
                <c:manualLayout>
                  <c:x val="-0.17238210848643923"/>
                  <c:y val="-0.29453703703703704"/>
                </c:manualLayout>
              </c:layout>
              <c:tx>
                <c:rich>
                  <a:bodyPr/>
                  <a:lstStyle/>
                  <a:p>
                    <a:fld id="{A52BF4C1-7A82-483C-9187-2DBE617334B0}" type="VALUE">
                      <a:rPr lang="en-US"/>
                      <a:pPr/>
                      <a:t>[VALUE]</a:t>
                    </a:fld>
                    <a:r>
                      <a:rPr lang="en-US"/>
                      <a:t> (85%)</a:t>
                    </a:r>
                  </a:p>
                </c:rich>
              </c:tx>
              <c:dLblPos val="bestFit"/>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8907-48DF-B87A-D9B2D8466E1F}"/>
                </c:ext>
              </c:extLst>
            </c:dLbl>
            <c:dLbl>
              <c:idx val="1"/>
              <c:layout>
                <c:manualLayout>
                  <c:x val="0.13194444444444445"/>
                  <c:y val="0.10145596383785359"/>
                </c:manualLayout>
              </c:layout>
              <c:tx>
                <c:rich>
                  <a:bodyPr/>
                  <a:lstStyle/>
                  <a:p>
                    <a:fld id="{64B76D9E-53B2-446E-96FB-CF73DCE18454}" type="VALUE">
                      <a:rPr lang="en-US"/>
                      <a:pPr/>
                      <a:t>[VALUE]</a:t>
                    </a:fld>
                    <a:r>
                      <a:rPr lang="en-US"/>
                      <a:t> (15%)</a:t>
                    </a:r>
                  </a:p>
                </c:rich>
              </c:tx>
              <c:dLblPos val="bestFit"/>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8907-48DF-B87A-D9B2D8466E1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bestFit"/>
            <c:showVal val="1"/>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Sheet2!$A$8:$A$9</c:f>
              <c:strCache>
                <c:ptCount val="2"/>
                <c:pt idx="0">
                  <c:v>Targets achieved</c:v>
                </c:pt>
                <c:pt idx="1">
                  <c:v>Targets not achieved</c:v>
                </c:pt>
              </c:strCache>
            </c:strRef>
          </c:cat>
          <c:val>
            <c:numRef>
              <c:f>Sheet2!$B$8:$B$9</c:f>
              <c:numCache>
                <c:formatCode>General</c:formatCode>
                <c:ptCount val="2"/>
                <c:pt idx="0">
                  <c:v>11</c:v>
                </c:pt>
                <c:pt idx="1">
                  <c:v>2</c:v>
                </c:pt>
              </c:numCache>
            </c:numRef>
          </c:val>
          <c:extLst xmlns:c16r2="http://schemas.microsoft.com/office/drawing/2015/06/chart">
            <c:ext xmlns:c16="http://schemas.microsoft.com/office/drawing/2014/chart" uri="{C3380CC4-5D6E-409C-BE32-E72D297353CC}">
              <c16:uniqueId val="{00000004-8907-48DF-B87A-D9B2D8466E1F}"/>
            </c:ext>
          </c:extLst>
        </c:ser>
        <c:dLbls>
          <c:showVal val="1"/>
        </c:dLbls>
      </c:pie3DChart>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ZA" sz="1800"/>
              <a:t>Q3 Performance by Programme</a:t>
            </a:r>
          </a:p>
        </c:rich>
      </c:tx>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Sheet2!$A$1</c:f>
              <c:strCache>
                <c:ptCount val="1"/>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Sheet2!$A$2:$A$6</c:f>
              <c:numCache>
                <c:formatCode>General</c:formatCode>
                <c:ptCount val="5"/>
              </c:numCache>
            </c:numRef>
          </c:val>
          <c:extLst xmlns:c16r2="http://schemas.microsoft.com/office/drawing/2015/06/chart">
            <c:ext xmlns:c16="http://schemas.microsoft.com/office/drawing/2014/chart" uri="{C3380CC4-5D6E-409C-BE32-E72D297353CC}">
              <c16:uniqueId val="{00000000-3FB1-4F59-B48A-689C55118CE0}"/>
            </c:ext>
          </c:extLst>
        </c:ser>
        <c:ser>
          <c:idx val="1"/>
          <c:order val="1"/>
          <c:tx>
            <c:strRef>
              <c:f>Sheet2!$B$1</c:f>
              <c:strCache>
                <c:ptCount val="1"/>
                <c:pt idx="0">
                  <c:v>Number of targets</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Sheet2!$B$2:$B$6</c:f>
              <c:numCache>
                <c:formatCode>General</c:formatCode>
                <c:ptCount val="5"/>
                <c:pt idx="0">
                  <c:v>1</c:v>
                </c:pt>
                <c:pt idx="1">
                  <c:v>3</c:v>
                </c:pt>
                <c:pt idx="2">
                  <c:v>5</c:v>
                </c:pt>
                <c:pt idx="3">
                  <c:v>2</c:v>
                </c:pt>
                <c:pt idx="4">
                  <c:v>2</c:v>
                </c:pt>
              </c:numCache>
            </c:numRef>
          </c:val>
          <c:extLst xmlns:c16r2="http://schemas.microsoft.com/office/drawing/2015/06/chart">
            <c:ext xmlns:c16="http://schemas.microsoft.com/office/drawing/2014/chart" uri="{C3380CC4-5D6E-409C-BE32-E72D297353CC}">
              <c16:uniqueId val="{00000001-3FB1-4F59-B48A-689C55118CE0}"/>
            </c:ext>
          </c:extLst>
        </c:ser>
        <c:ser>
          <c:idx val="2"/>
          <c:order val="2"/>
          <c:tx>
            <c:strRef>
              <c:f>Sheet2!$C$1</c:f>
              <c:strCache>
                <c:ptCount val="1"/>
                <c:pt idx="0">
                  <c:v>Achieved</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Sheet2!$C$2:$C$6</c:f>
              <c:numCache>
                <c:formatCode>General</c:formatCode>
                <c:ptCount val="5"/>
                <c:pt idx="0">
                  <c:v>1</c:v>
                </c:pt>
                <c:pt idx="1">
                  <c:v>2</c:v>
                </c:pt>
                <c:pt idx="2">
                  <c:v>4</c:v>
                </c:pt>
                <c:pt idx="3">
                  <c:v>2</c:v>
                </c:pt>
                <c:pt idx="4">
                  <c:v>2</c:v>
                </c:pt>
              </c:numCache>
            </c:numRef>
          </c:val>
          <c:extLst xmlns:c16r2="http://schemas.microsoft.com/office/drawing/2015/06/chart">
            <c:ext xmlns:c16="http://schemas.microsoft.com/office/drawing/2014/chart" uri="{C3380CC4-5D6E-409C-BE32-E72D297353CC}">
              <c16:uniqueId val="{00000002-3FB1-4F59-B48A-689C55118CE0}"/>
            </c:ext>
          </c:extLst>
        </c:ser>
        <c:ser>
          <c:idx val="3"/>
          <c:order val="3"/>
          <c:tx>
            <c:strRef>
              <c:f>Sheet2!$D$1</c:f>
              <c:strCache>
                <c:ptCount val="1"/>
                <c:pt idx="0">
                  <c:v>Not achieved</c:v>
                </c:pt>
              </c:strCache>
            </c:strRef>
          </c:tx>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Sheet2!$D$2:$D$6</c:f>
              <c:numCache>
                <c:formatCode>General</c:formatCode>
                <c:ptCount val="5"/>
                <c:pt idx="0">
                  <c:v>0</c:v>
                </c:pt>
                <c:pt idx="1">
                  <c:v>1</c:v>
                </c:pt>
                <c:pt idx="2">
                  <c:v>1</c:v>
                </c:pt>
                <c:pt idx="3">
                  <c:v>0</c:v>
                </c:pt>
                <c:pt idx="4">
                  <c:v>0</c:v>
                </c:pt>
              </c:numCache>
            </c:numRef>
          </c:val>
          <c:extLst xmlns:c16r2="http://schemas.microsoft.com/office/drawing/2015/06/chart">
            <c:ext xmlns:c16="http://schemas.microsoft.com/office/drawing/2014/chart" uri="{C3380CC4-5D6E-409C-BE32-E72D297353CC}">
              <c16:uniqueId val="{00000003-3FB1-4F59-B48A-689C55118CE0}"/>
            </c:ext>
          </c:extLst>
        </c:ser>
        <c:dLbls>
          <c:showVal val="1"/>
        </c:dLbls>
        <c:shape val="box"/>
        <c:axId val="98184576"/>
        <c:axId val="98210944"/>
        <c:axId val="0"/>
      </c:bar3DChart>
      <c:catAx>
        <c:axId val="98184576"/>
        <c:scaling>
          <c:orientation val="minMax"/>
        </c:scaling>
        <c:axPos val="b"/>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8210944"/>
        <c:crosses val="autoZero"/>
        <c:auto val="1"/>
        <c:lblAlgn val="ctr"/>
        <c:lblOffset val="100"/>
      </c:catAx>
      <c:valAx>
        <c:axId val="98210944"/>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8184576"/>
        <c:crosses val="autoZero"/>
        <c:crossBetween val="between"/>
      </c:valAx>
      <c:spPr>
        <a:noFill/>
        <a:ln>
          <a:noFill/>
        </a:ln>
        <a:effectLst/>
      </c:spPr>
    </c:plotArea>
    <c:legend>
      <c:legendPos val="b"/>
      <c:legendEntry>
        <c:idx val="0"/>
        <c:delete val="1"/>
      </c:legendEntry>
      <c:legendEntry>
        <c:idx val="1"/>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Entry>
      <c:legendEntry>
        <c:idx val="2"/>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Entry>
      <c:legendEntry>
        <c:idx val="3"/>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Entry>
      <c:layout/>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Q3 Overall</a:t>
            </a:r>
            <a:r>
              <a:rPr lang="en-ZA" baseline="0"/>
              <a:t> Performance</a:t>
            </a:r>
            <a:endParaRPr lang="en-ZA"/>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dLbls>
          <c:showVal val="1"/>
        </c:dLbls>
      </c:pie3D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ZA" sz="1600"/>
              <a:t>Q4 Overall Performance</a:t>
            </a:r>
          </a:p>
        </c:rich>
      </c:tx>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6.4493014606358076E-2"/>
          <c:y val="0.18749412521781889"/>
          <c:w val="0.83115348249630239"/>
          <c:h val="0.63682031481601997"/>
        </c:manualLayout>
      </c:layout>
      <c:pie3DChart>
        <c:varyColors val="1"/>
        <c:ser>
          <c:idx val="0"/>
          <c:order val="0"/>
          <c:dPt>
            <c:idx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1-DFAA-4B3A-ADAE-F1DB45A78128}"/>
              </c:ext>
            </c:extLst>
          </c:dPt>
          <c:dPt>
            <c:idx val="1"/>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3-DFAA-4B3A-ADAE-F1DB45A78128}"/>
              </c:ext>
            </c:extLst>
          </c:dPt>
          <c:dLbls>
            <c:dLbl>
              <c:idx val="0"/>
              <c:layout>
                <c:manualLayout>
                  <c:x val="-5.3564889120070132E-2"/>
                  <c:y val="-0.30500852545010121"/>
                </c:manualLayout>
              </c:layout>
              <c:tx>
                <c:rich>
                  <a:bodyPr/>
                  <a:lstStyle/>
                  <a:p>
                    <a:r>
                      <a:rPr lang="en-US"/>
                      <a:t>12(</a:t>
                    </a:r>
                    <a:fld id="{BB88DD66-0A30-4857-8F7E-BF326092E566}" type="VALUE">
                      <a:rPr lang="en-US"/>
                      <a:pPr/>
                      <a:t>[VALUE]</a:t>
                    </a:fld>
                    <a:r>
                      <a:rPr lang="en-US"/>
                      <a:t>)</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DFAA-4B3A-ADAE-F1DB45A78128}"/>
                </c:ext>
              </c:extLst>
            </c:dLbl>
            <c:dLbl>
              <c:idx val="1"/>
              <c:layout>
                <c:manualLayout>
                  <c:x val="6.2521413592798294E-2"/>
                  <c:y val="0.11245042286380867"/>
                </c:manualLayout>
              </c:layout>
              <c:tx>
                <c:rich>
                  <a:bodyPr/>
                  <a:lstStyle/>
                  <a:p>
                    <a:r>
                      <a:rPr lang="en-US"/>
                      <a:t>1(</a:t>
                    </a:r>
                    <a:fld id="{F1912868-5707-4D35-9F6C-34A3C85A1F0B}" type="VALUE">
                      <a:rPr lang="en-US"/>
                      <a:pPr/>
                      <a:t>[VALUE]</a:t>
                    </a:fld>
                    <a:r>
                      <a:rPr lang="en-US"/>
                      <a:t>)</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DFAA-4B3A-ADAE-F1DB45A7812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Stats!$H$1:$I$1</c:f>
              <c:strCache>
                <c:ptCount val="2"/>
                <c:pt idx="0">
                  <c:v>Targets Achieved</c:v>
                </c:pt>
                <c:pt idx="1">
                  <c:v>Targets not Achieved</c:v>
                </c:pt>
              </c:strCache>
            </c:strRef>
          </c:cat>
          <c:val>
            <c:numRef>
              <c:f>Stats!$H$2:$I$2</c:f>
              <c:numCache>
                <c:formatCode>0%</c:formatCode>
                <c:ptCount val="2"/>
                <c:pt idx="0">
                  <c:v>0.92307692307692302</c:v>
                </c:pt>
                <c:pt idx="1">
                  <c:v>7.6923076923076927E-2</c:v>
                </c:pt>
              </c:numCache>
            </c:numRef>
          </c:val>
          <c:extLst xmlns:c16r2="http://schemas.microsoft.com/office/drawing/2015/06/chart">
            <c:ext xmlns:c16="http://schemas.microsoft.com/office/drawing/2014/chart" uri="{C3380CC4-5D6E-409C-BE32-E72D297353CC}">
              <c16:uniqueId val="{00000004-DFAA-4B3A-ADAE-F1DB45A78128}"/>
            </c:ext>
          </c:extLst>
        </c:ser>
        <c:dLbls/>
      </c:pie3DChart>
      <c:spPr>
        <a:noFill/>
        <a:ln>
          <a:noFill/>
        </a:ln>
        <a:effectLst/>
      </c:spPr>
    </c:plotArea>
    <c:legend>
      <c:legendPos val="b"/>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ZA" sz="1600"/>
              <a:t>Q4 Performance by Programme</a:t>
            </a:r>
          </a:p>
        </c:rich>
      </c:tx>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5.4978920317887092E-2"/>
          <c:y val="0.19368073782443865"/>
          <c:w val="0.91946939559384344"/>
          <c:h val="0.54416302128900551"/>
        </c:manualLayout>
      </c:layout>
      <c:bar3DChart>
        <c:barDir val="col"/>
        <c:grouping val="clustered"/>
        <c:ser>
          <c:idx val="0"/>
          <c:order val="0"/>
          <c:tx>
            <c:strRef>
              <c:f>Stats!$B$3</c:f>
              <c:strCache>
                <c:ptCount val="1"/>
                <c:pt idx="0">
                  <c:v>Number of Targets</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Stats!$A$4:$A$8</c:f>
              <c:numCache>
                <c:formatCode>General</c:formatCode>
                <c:ptCount val="5"/>
                <c:pt idx="0">
                  <c:v>1</c:v>
                </c:pt>
                <c:pt idx="1">
                  <c:v>2</c:v>
                </c:pt>
                <c:pt idx="2">
                  <c:v>3</c:v>
                </c:pt>
                <c:pt idx="3">
                  <c:v>4</c:v>
                </c:pt>
                <c:pt idx="4">
                  <c:v>5</c:v>
                </c:pt>
              </c:numCache>
            </c:numRef>
          </c:cat>
          <c:val>
            <c:numRef>
              <c:f>Stats!$B$4:$B$8</c:f>
              <c:numCache>
                <c:formatCode>General</c:formatCode>
                <c:ptCount val="5"/>
                <c:pt idx="0">
                  <c:v>1</c:v>
                </c:pt>
                <c:pt idx="1">
                  <c:v>6</c:v>
                </c:pt>
                <c:pt idx="2">
                  <c:v>4</c:v>
                </c:pt>
                <c:pt idx="3">
                  <c:v>1</c:v>
                </c:pt>
                <c:pt idx="4">
                  <c:v>1</c:v>
                </c:pt>
              </c:numCache>
            </c:numRef>
          </c:val>
          <c:extLst xmlns:c16r2="http://schemas.microsoft.com/office/drawing/2015/06/chart">
            <c:ext xmlns:c16="http://schemas.microsoft.com/office/drawing/2014/chart" uri="{C3380CC4-5D6E-409C-BE32-E72D297353CC}">
              <c16:uniqueId val="{00000000-1940-42C3-8823-E37719518FB6}"/>
            </c:ext>
          </c:extLst>
        </c:ser>
        <c:ser>
          <c:idx val="1"/>
          <c:order val="1"/>
          <c:tx>
            <c:strRef>
              <c:f>Stats!$C$3</c:f>
              <c:strCache>
                <c:ptCount val="1"/>
                <c:pt idx="0">
                  <c:v>Achieved</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Stats!$A$4:$A$8</c:f>
              <c:numCache>
                <c:formatCode>General</c:formatCode>
                <c:ptCount val="5"/>
                <c:pt idx="0">
                  <c:v>1</c:v>
                </c:pt>
                <c:pt idx="1">
                  <c:v>2</c:v>
                </c:pt>
                <c:pt idx="2">
                  <c:v>3</c:v>
                </c:pt>
                <c:pt idx="3">
                  <c:v>4</c:v>
                </c:pt>
                <c:pt idx="4">
                  <c:v>5</c:v>
                </c:pt>
              </c:numCache>
            </c:numRef>
          </c:cat>
          <c:val>
            <c:numRef>
              <c:f>Stats!$C$4:$C$8</c:f>
              <c:numCache>
                <c:formatCode>General</c:formatCode>
                <c:ptCount val="5"/>
                <c:pt idx="0">
                  <c:v>1</c:v>
                </c:pt>
                <c:pt idx="1">
                  <c:v>5</c:v>
                </c:pt>
                <c:pt idx="2">
                  <c:v>4</c:v>
                </c:pt>
                <c:pt idx="3">
                  <c:v>1</c:v>
                </c:pt>
                <c:pt idx="4">
                  <c:v>1</c:v>
                </c:pt>
              </c:numCache>
            </c:numRef>
          </c:val>
          <c:extLst xmlns:c16r2="http://schemas.microsoft.com/office/drawing/2015/06/chart">
            <c:ext xmlns:c16="http://schemas.microsoft.com/office/drawing/2014/chart" uri="{C3380CC4-5D6E-409C-BE32-E72D297353CC}">
              <c16:uniqueId val="{00000001-1940-42C3-8823-E37719518FB6}"/>
            </c:ext>
          </c:extLst>
        </c:ser>
        <c:ser>
          <c:idx val="2"/>
          <c:order val="2"/>
          <c:tx>
            <c:strRef>
              <c:f>Stats!$D$3</c:f>
              <c:strCache>
                <c:ptCount val="1"/>
                <c:pt idx="0">
                  <c:v>Not Achieved</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Stats!$A$4:$A$8</c:f>
              <c:numCache>
                <c:formatCode>General</c:formatCode>
                <c:ptCount val="5"/>
                <c:pt idx="0">
                  <c:v>1</c:v>
                </c:pt>
                <c:pt idx="1">
                  <c:v>2</c:v>
                </c:pt>
                <c:pt idx="2">
                  <c:v>3</c:v>
                </c:pt>
                <c:pt idx="3">
                  <c:v>4</c:v>
                </c:pt>
                <c:pt idx="4">
                  <c:v>5</c:v>
                </c:pt>
              </c:numCache>
            </c:numRef>
          </c:cat>
          <c:val>
            <c:numRef>
              <c:f>Stats!$D$4:$D$8</c:f>
              <c:numCache>
                <c:formatCode>General</c:formatCode>
                <c:ptCount val="5"/>
                <c:pt idx="0">
                  <c:v>0</c:v>
                </c:pt>
                <c:pt idx="1">
                  <c:v>1</c:v>
                </c:pt>
                <c:pt idx="2">
                  <c:v>0</c:v>
                </c:pt>
                <c:pt idx="3">
                  <c:v>0</c:v>
                </c:pt>
                <c:pt idx="4">
                  <c:v>0</c:v>
                </c:pt>
              </c:numCache>
            </c:numRef>
          </c:val>
          <c:extLst xmlns:c16r2="http://schemas.microsoft.com/office/drawing/2015/06/chart">
            <c:ext xmlns:c16="http://schemas.microsoft.com/office/drawing/2014/chart" uri="{C3380CC4-5D6E-409C-BE32-E72D297353CC}">
              <c16:uniqueId val="{00000002-1940-42C3-8823-E37719518FB6}"/>
            </c:ext>
          </c:extLst>
        </c:ser>
        <c:dLbls>
          <c:showVal val="1"/>
        </c:dLbls>
        <c:shape val="box"/>
        <c:axId val="105300352"/>
        <c:axId val="105301888"/>
        <c:axId val="0"/>
      </c:bar3DChart>
      <c:catAx>
        <c:axId val="105300352"/>
        <c:scaling>
          <c:orientation val="minMax"/>
        </c:scaling>
        <c:axPos val="b"/>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5301888"/>
        <c:crosses val="autoZero"/>
        <c:auto val="1"/>
        <c:lblAlgn val="ctr"/>
        <c:lblOffset val="100"/>
      </c:catAx>
      <c:valAx>
        <c:axId val="105301888"/>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5300352"/>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9.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svg"/><Relationship Id="rId1" Type="http://schemas.openxmlformats.org/officeDocument/2006/relationships/image" Target="../media/image10.png"/><Relationship Id="rId6" Type="http://schemas.openxmlformats.org/officeDocument/2006/relationships/image" Target="../media/image12.svg"/><Relationship Id="rId5" Type="http://schemas.openxmlformats.org/officeDocument/2006/relationships/image" Target="../media/image9.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svg"/><Relationship Id="rId1" Type="http://schemas.openxmlformats.org/officeDocument/2006/relationships/image" Target="../media/image11.png"/><Relationship Id="rId6" Type="http://schemas.openxmlformats.org/officeDocument/2006/relationships/image" Target="../media/image12.svg"/><Relationship Id="rId5" Type="http://schemas.openxmlformats.org/officeDocument/2006/relationships/image" Target="../media/image9.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svg"/><Relationship Id="rId1" Type="http://schemas.openxmlformats.org/officeDocument/2006/relationships/image" Target="../media/image12.png"/><Relationship Id="rId6" Type="http://schemas.openxmlformats.org/officeDocument/2006/relationships/image" Target="../media/image12.svg"/><Relationship Id="rId5" Type="http://schemas.openxmlformats.org/officeDocument/2006/relationships/image" Target="../media/image9.png"/><Relationship Id="rId4" Type="http://schemas.openxmlformats.org/officeDocument/2006/relationships/image" Target="../media/image10.svg"/></Relationships>
</file>

<file path=ppt/diagrams/_rels/data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0.svg"/><Relationship Id="rId1" Type="http://schemas.openxmlformats.org/officeDocument/2006/relationships/image" Target="../media/image13.png"/><Relationship Id="rId6" Type="http://schemas.openxmlformats.org/officeDocument/2006/relationships/image" Target="../media/image12.svg"/><Relationship Id="rId5" Type="http://schemas.openxmlformats.org/officeDocument/2006/relationships/image" Target="../media/image9.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8BA85-C932-41EA-BD30-90096AD248F2}" type="doc">
      <dgm:prSet loTypeId="urn:microsoft.com/office/officeart/2005/8/layout/hierarchy3" loCatId="hierarchy" qsTypeId="urn:microsoft.com/office/officeart/2005/8/quickstyle/simple4" qsCatId="simple" csTypeId="urn:microsoft.com/office/officeart/2005/8/colors/accent6_3" csCatId="accent6" phldr="1"/>
      <dgm:spPr/>
      <dgm:t>
        <a:bodyPr/>
        <a:lstStyle/>
        <a:p>
          <a:endParaRPr lang="en-ZA"/>
        </a:p>
      </dgm:t>
    </dgm:pt>
    <dgm:pt modelId="{9DE9669A-3D9C-4F38-8F82-93F8113738D9}">
      <dgm:prSet phldrT="[Text]" custT="1"/>
      <dgm:spPr>
        <a:xfrm>
          <a:off x="83146" y="0"/>
          <a:ext cx="911041" cy="618059"/>
        </a:xfrm>
        <a:prstGeom prst="roundRect">
          <a:avLst>
            <a:gd name="adj" fmla="val 10000"/>
          </a:avLst>
        </a:prstGeom>
        <a:gradFill rotWithShape="0">
          <a:gsLst>
            <a:gs pos="0">
              <a:srgbClr val="F79646">
                <a:shade val="80000"/>
                <a:hueOff val="0"/>
                <a:satOff val="0"/>
                <a:lumOff val="0"/>
                <a:alphaOff val="0"/>
                <a:tint val="100000"/>
                <a:shade val="100000"/>
                <a:satMod val="130000"/>
              </a:srgbClr>
            </a:gs>
            <a:gs pos="100000">
              <a:srgbClr val="F79646">
                <a:shade val="8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dgm:spPr>
      <dgm:t>
        <a:bodyPr/>
        <a:lstStyle/>
        <a:p>
          <a:pPr>
            <a:buNone/>
          </a:pPr>
          <a:r>
            <a:rPr lang="en-ZA" sz="1400" b="1">
              <a:solidFill>
                <a:sysClr val="windowText" lastClr="000000"/>
              </a:solidFill>
              <a:latin typeface="Arial Narrow" panose="020B0606020202030204" pitchFamily="34" charset="0"/>
              <a:ea typeface="+mn-ea"/>
              <a:cs typeface="+mn-cs"/>
            </a:rPr>
            <a:t>Programme 1:</a:t>
          </a:r>
        </a:p>
        <a:p>
          <a:pPr>
            <a:buNone/>
          </a:pPr>
          <a:r>
            <a:rPr lang="en-ZA" sz="1400" b="1">
              <a:solidFill>
                <a:sysClr val="windowText" lastClr="000000"/>
              </a:solidFill>
              <a:latin typeface="Arial Narrow" panose="020B0606020202030204" pitchFamily="34" charset="0"/>
              <a:ea typeface="+mn-ea"/>
              <a:cs typeface="+mn-cs"/>
            </a:rPr>
            <a:t>Governance &amp; Administration</a:t>
          </a:r>
        </a:p>
      </dgm:t>
    </dgm:pt>
    <dgm:pt modelId="{23694240-3B5A-494B-BB06-0BA786E50688}" type="parTrans" cxnId="{4DADB768-2638-4770-A062-958867FB4F31}">
      <dgm:prSet/>
      <dgm:spPr/>
      <dgm:t>
        <a:bodyPr/>
        <a:lstStyle/>
        <a:p>
          <a:endParaRPr lang="en-ZA"/>
        </a:p>
      </dgm:t>
    </dgm:pt>
    <dgm:pt modelId="{DEB73098-06F2-4B19-BD16-2A913D4D18E5}" type="sibTrans" cxnId="{4DADB768-2638-4770-A062-958867FB4F31}">
      <dgm:prSet/>
      <dgm:spPr/>
      <dgm:t>
        <a:bodyPr/>
        <a:lstStyle/>
        <a:p>
          <a:endParaRPr lang="en-ZA"/>
        </a:p>
      </dgm:t>
    </dgm:pt>
    <dgm:pt modelId="{928FFCBF-93CF-4525-AA22-C3400A4D5830}">
      <dgm:prSet custT="1"/>
      <dgm:spPr>
        <a:xfrm>
          <a:off x="1221948" y="0"/>
          <a:ext cx="911041" cy="618059"/>
        </a:xfrm>
        <a:prstGeom prst="roundRect">
          <a:avLst>
            <a:gd name="adj" fmla="val 10000"/>
          </a:avLst>
        </a:prstGeom>
        <a:gradFill rotWithShape="0">
          <a:gsLst>
            <a:gs pos="0">
              <a:srgbClr val="F79646">
                <a:shade val="80000"/>
                <a:hueOff val="-95423"/>
                <a:satOff val="4252"/>
                <a:lumOff val="5945"/>
                <a:alphaOff val="0"/>
                <a:tint val="100000"/>
                <a:shade val="100000"/>
                <a:satMod val="130000"/>
              </a:srgbClr>
            </a:gs>
            <a:gs pos="100000">
              <a:srgbClr val="F79646">
                <a:shade val="80000"/>
                <a:hueOff val="-95423"/>
                <a:satOff val="4252"/>
                <a:lumOff val="5945"/>
                <a:alphaOff val="0"/>
                <a:tint val="50000"/>
                <a:shade val="100000"/>
                <a:satMod val="350000"/>
              </a:srgbClr>
            </a:gs>
          </a:gsLst>
          <a:lin ang="16200000" scaled="0"/>
        </a:gradFill>
        <a:ln>
          <a:noFill/>
        </a:ln>
        <a:effectLst>
          <a:outerShdw blurRad="40000" dist="23000" dir="5400000" rotWithShape="0">
            <a:srgbClr val="000000">
              <a:alpha val="35000"/>
            </a:srgbClr>
          </a:outerShdw>
        </a:effectLst>
      </dgm:spPr>
      <dgm:t>
        <a:bodyPr/>
        <a:lstStyle/>
        <a:p>
          <a:pPr>
            <a:buNone/>
          </a:pPr>
          <a:r>
            <a:rPr lang="en-ZA" sz="1400" b="1" dirty="0">
              <a:solidFill>
                <a:sysClr val="windowText" lastClr="000000"/>
              </a:solidFill>
              <a:latin typeface="Arial Narrow" panose="020B0606020202030204" pitchFamily="34" charset="0"/>
              <a:ea typeface="+mn-ea"/>
              <a:cs typeface="+mn-cs"/>
            </a:rPr>
            <a:t>Programme 2: Grant and Seed Funding</a:t>
          </a:r>
        </a:p>
      </dgm:t>
    </dgm:pt>
    <dgm:pt modelId="{574F9A82-7929-451F-AFA3-46D8AE67FE09}" type="parTrans" cxnId="{A32F6BE8-82DD-4386-863F-7190911D5030}">
      <dgm:prSet/>
      <dgm:spPr/>
      <dgm:t>
        <a:bodyPr/>
        <a:lstStyle/>
        <a:p>
          <a:endParaRPr lang="en-ZA"/>
        </a:p>
      </dgm:t>
    </dgm:pt>
    <dgm:pt modelId="{8DFF01F3-D05C-4116-93D3-F7355B180EA9}" type="sibTrans" cxnId="{A32F6BE8-82DD-4386-863F-7190911D5030}">
      <dgm:prSet/>
      <dgm:spPr/>
      <dgm:t>
        <a:bodyPr/>
        <a:lstStyle/>
        <a:p>
          <a:endParaRPr lang="en-ZA"/>
        </a:p>
      </dgm:t>
    </dgm:pt>
    <dgm:pt modelId="{11DA5A3A-58BE-4F40-9E83-2FF2804F9CCC}">
      <dgm:prSet custT="1"/>
      <dgm:spPr>
        <a:xfrm>
          <a:off x="2460352" y="0"/>
          <a:ext cx="911041" cy="618059"/>
        </a:xfrm>
        <a:prstGeom prst="roundRect">
          <a:avLst>
            <a:gd name="adj" fmla="val 10000"/>
          </a:avLst>
        </a:prstGeom>
        <a:gradFill rotWithShape="0">
          <a:gsLst>
            <a:gs pos="0">
              <a:srgbClr val="F79646">
                <a:shade val="80000"/>
                <a:hueOff val="-190846"/>
                <a:satOff val="8505"/>
                <a:lumOff val="11889"/>
                <a:alphaOff val="0"/>
                <a:tint val="100000"/>
                <a:shade val="100000"/>
                <a:satMod val="130000"/>
              </a:srgbClr>
            </a:gs>
            <a:gs pos="100000">
              <a:srgbClr val="F79646">
                <a:shade val="80000"/>
                <a:hueOff val="-190846"/>
                <a:satOff val="8505"/>
                <a:lumOff val="11889"/>
                <a:alphaOff val="0"/>
                <a:tint val="50000"/>
                <a:shade val="100000"/>
                <a:satMod val="350000"/>
              </a:srgbClr>
            </a:gs>
          </a:gsLst>
          <a:lin ang="16200000" scaled="0"/>
        </a:gradFill>
        <a:ln>
          <a:noFill/>
        </a:ln>
        <a:effectLst>
          <a:outerShdw blurRad="40000" dist="23000" dir="5400000" rotWithShape="0">
            <a:srgbClr val="000000">
              <a:alpha val="35000"/>
            </a:srgbClr>
          </a:outerShdw>
        </a:effectLst>
      </dgm:spPr>
      <dgm:t>
        <a:bodyPr/>
        <a:lstStyle/>
        <a:p>
          <a:pPr>
            <a:buNone/>
          </a:pPr>
          <a:r>
            <a:rPr lang="en-ZA" sz="1400" b="1">
              <a:solidFill>
                <a:sysClr val="windowText" lastClr="000000"/>
              </a:solidFill>
              <a:latin typeface="Arial Narrow" panose="020B0606020202030204" pitchFamily="34" charset="0"/>
              <a:ea typeface="+mn-ea"/>
              <a:cs typeface="+mn-cs"/>
            </a:rPr>
            <a:t>Programme 3: Partnerships, Public Awareness and Advocacy</a:t>
          </a:r>
        </a:p>
      </dgm:t>
    </dgm:pt>
    <dgm:pt modelId="{E584B261-1F7C-4715-930B-CE9DB5112006}" type="parTrans" cxnId="{4EBB5939-03E3-4672-B22A-6B66CFD80A93}">
      <dgm:prSet/>
      <dgm:spPr/>
      <dgm:t>
        <a:bodyPr/>
        <a:lstStyle/>
        <a:p>
          <a:endParaRPr lang="en-ZA"/>
        </a:p>
      </dgm:t>
    </dgm:pt>
    <dgm:pt modelId="{1816262C-4368-4C9A-88EF-BEB581E78535}" type="sibTrans" cxnId="{4EBB5939-03E3-4672-B22A-6B66CFD80A93}">
      <dgm:prSet/>
      <dgm:spPr/>
      <dgm:t>
        <a:bodyPr/>
        <a:lstStyle/>
        <a:p>
          <a:endParaRPr lang="en-ZA"/>
        </a:p>
      </dgm:t>
    </dgm:pt>
    <dgm:pt modelId="{AFA578ED-19B1-4E7D-A66D-61BC018E7301}">
      <dgm:prSet custT="1"/>
      <dgm:spPr>
        <a:xfrm>
          <a:off x="3599154" y="0"/>
          <a:ext cx="911041" cy="618059"/>
        </a:xfrm>
        <a:prstGeom prst="roundRect">
          <a:avLst>
            <a:gd name="adj" fmla="val 10000"/>
          </a:avLst>
        </a:prstGeom>
        <a:gradFill rotWithShape="0">
          <a:gsLst>
            <a:gs pos="0">
              <a:srgbClr val="F79646">
                <a:shade val="80000"/>
                <a:hueOff val="-286269"/>
                <a:satOff val="12757"/>
                <a:lumOff val="17834"/>
                <a:alphaOff val="0"/>
                <a:tint val="100000"/>
                <a:shade val="100000"/>
                <a:satMod val="130000"/>
              </a:srgbClr>
            </a:gs>
            <a:gs pos="100000">
              <a:srgbClr val="F79646">
                <a:shade val="80000"/>
                <a:hueOff val="-286269"/>
                <a:satOff val="12757"/>
                <a:lumOff val="17834"/>
                <a:alphaOff val="0"/>
                <a:tint val="50000"/>
                <a:shade val="100000"/>
                <a:satMod val="350000"/>
              </a:srgbClr>
            </a:gs>
          </a:gsLst>
          <a:lin ang="16200000" scaled="0"/>
        </a:gradFill>
        <a:ln>
          <a:noFill/>
        </a:ln>
        <a:effectLst>
          <a:outerShdw blurRad="40000" dist="23000" dir="5400000" rotWithShape="0">
            <a:srgbClr val="000000">
              <a:alpha val="35000"/>
            </a:srgbClr>
          </a:outerShdw>
        </a:effectLst>
      </dgm:spPr>
      <dgm:t>
        <a:bodyPr/>
        <a:lstStyle/>
        <a:p>
          <a:pPr>
            <a:buNone/>
          </a:pPr>
          <a:r>
            <a:rPr lang="en-ZA" sz="1400" b="1">
              <a:solidFill>
                <a:sysClr val="windowText" lastClr="000000"/>
              </a:solidFill>
              <a:latin typeface="Arial Narrow" panose="020B0606020202030204" pitchFamily="34" charset="0"/>
              <a:ea typeface="+mn-ea"/>
              <a:cs typeface="+mn-cs"/>
            </a:rPr>
            <a:t>Programme 4: Capacity Building and Sector Development</a:t>
          </a:r>
        </a:p>
      </dgm:t>
    </dgm:pt>
    <dgm:pt modelId="{15D8FAC5-692C-45CC-87DF-7F5BE3BA90DC}" type="parTrans" cxnId="{07AFE10B-FA9E-4E9A-A1FB-ED3DED51A14E}">
      <dgm:prSet/>
      <dgm:spPr/>
      <dgm:t>
        <a:bodyPr/>
        <a:lstStyle/>
        <a:p>
          <a:endParaRPr lang="en-ZA"/>
        </a:p>
      </dgm:t>
    </dgm:pt>
    <dgm:pt modelId="{4DE2CF41-2FCA-4345-BDBA-43F10753873B}" type="sibTrans" cxnId="{07AFE10B-FA9E-4E9A-A1FB-ED3DED51A14E}">
      <dgm:prSet/>
      <dgm:spPr/>
      <dgm:t>
        <a:bodyPr/>
        <a:lstStyle/>
        <a:p>
          <a:endParaRPr lang="en-ZA"/>
        </a:p>
      </dgm:t>
    </dgm:pt>
    <dgm:pt modelId="{FB466B7E-C437-41B7-86B1-DB5B7EA48606}">
      <dgm:prSet custT="1"/>
      <dgm:spPr>
        <a:xfrm>
          <a:off x="1404156" y="732037"/>
          <a:ext cx="992022" cy="643792"/>
        </a:xfrm>
        <a:prstGeom prst="roundRect">
          <a:avLst>
            <a:gd name="adj" fmla="val 10000"/>
          </a:avLst>
        </a:prstGeom>
        <a:solidFill>
          <a:srgbClr val="1F497D">
            <a:lumMod val="40000"/>
            <a:lumOff val="60000"/>
            <a:alpha val="90000"/>
          </a:srgbClr>
        </a:solidFill>
        <a:ln w="9525" cap="flat" cmpd="sng" algn="ctr">
          <a:solidFill>
            <a:srgbClr val="F79646">
              <a:shade val="80000"/>
              <a:hueOff val="0"/>
              <a:satOff val="0"/>
              <a:lumOff val="0"/>
              <a:alphaOff val="0"/>
            </a:srgbClr>
          </a:solidFill>
          <a:prstDash val="solid"/>
        </a:ln>
        <a:effectLst/>
      </dgm:spPr>
      <dgm:t>
        <a:bodyPr/>
        <a:lstStyle/>
        <a:p>
          <a:pPr>
            <a:buNone/>
          </a:pPr>
          <a:r>
            <a:rPr lang="en-ZA" sz="1400" b="1" dirty="0">
              <a:solidFill>
                <a:sysClr val="windowText" lastClr="000000">
                  <a:hueOff val="0"/>
                  <a:satOff val="0"/>
                  <a:lumOff val="0"/>
                  <a:alphaOff val="0"/>
                </a:sysClr>
              </a:solidFill>
              <a:latin typeface="Arial Narrow" panose="020B0606020202030204" pitchFamily="34" charset="0"/>
              <a:ea typeface="+mn-ea"/>
              <a:cs typeface="+mn-cs"/>
            </a:rPr>
            <a:t>Sub-Programme 2.1: Community &amp; Small Commercial Media</a:t>
          </a:r>
        </a:p>
      </dgm:t>
    </dgm:pt>
    <dgm:pt modelId="{B05C4848-D0B0-4118-86A7-67493F128C5A}" type="parTrans" cxnId="{45B5978C-37B5-4975-829E-1744627F0DD4}">
      <dgm:prSet/>
      <dgm:spPr>
        <a:xfrm>
          <a:off x="1267332" y="618059"/>
          <a:ext cx="91440" cy="435874"/>
        </a:xfrm>
        <a:custGeom>
          <a:avLst/>
          <a:gdLst/>
          <a:ahLst/>
          <a:cxnLst/>
          <a:rect l="0" t="0" r="0" b="0"/>
          <a:pathLst>
            <a:path>
              <a:moveTo>
                <a:pt x="0" y="0"/>
              </a:moveTo>
              <a:lnTo>
                <a:pt x="0" y="405840"/>
              </a:lnTo>
              <a:lnTo>
                <a:pt x="100441" y="405840"/>
              </a:lnTo>
            </a:path>
          </a:pathLst>
        </a:custGeom>
        <a:noFill/>
        <a:ln w="19050" cap="flat" cmpd="sng" algn="ctr">
          <a:noFill/>
          <a:prstDash val="solid"/>
        </a:ln>
        <a:effectLst/>
      </dgm:spPr>
      <dgm:t>
        <a:bodyPr/>
        <a:lstStyle/>
        <a:p>
          <a:endParaRPr lang="en-ZA"/>
        </a:p>
      </dgm:t>
    </dgm:pt>
    <dgm:pt modelId="{A30BBA57-6634-47AD-A9B2-FA89DAF5D819}" type="sibTrans" cxnId="{45B5978C-37B5-4975-829E-1744627F0DD4}">
      <dgm:prSet/>
      <dgm:spPr/>
      <dgm:t>
        <a:bodyPr/>
        <a:lstStyle/>
        <a:p>
          <a:endParaRPr lang="en-ZA"/>
        </a:p>
      </dgm:t>
    </dgm:pt>
    <dgm:pt modelId="{E43BFA08-6FC9-4C73-8CB5-6BD47A68AC20}">
      <dgm:prSet custT="1"/>
      <dgm:spPr>
        <a:xfrm>
          <a:off x="4737956" y="0"/>
          <a:ext cx="911041" cy="618059"/>
        </a:xfrm>
        <a:prstGeom prst="roundRect">
          <a:avLst>
            <a:gd name="adj" fmla="val 10000"/>
          </a:avLst>
        </a:prstGeom>
        <a:gradFill rotWithShape="0">
          <a:gsLst>
            <a:gs pos="0">
              <a:srgbClr val="F79646">
                <a:shade val="80000"/>
                <a:hueOff val="-381692"/>
                <a:satOff val="17009"/>
                <a:lumOff val="23779"/>
                <a:alphaOff val="0"/>
                <a:tint val="100000"/>
                <a:shade val="100000"/>
                <a:satMod val="130000"/>
              </a:srgbClr>
            </a:gs>
            <a:gs pos="100000">
              <a:srgbClr val="F79646">
                <a:shade val="80000"/>
                <a:hueOff val="-381692"/>
                <a:satOff val="17009"/>
                <a:lumOff val="23779"/>
                <a:alphaOff val="0"/>
                <a:tint val="50000"/>
                <a:shade val="100000"/>
                <a:satMod val="350000"/>
              </a:srgbClr>
            </a:gs>
          </a:gsLst>
          <a:lin ang="16200000" scaled="0"/>
        </a:gradFill>
        <a:ln>
          <a:noFill/>
        </a:ln>
        <a:effectLst>
          <a:outerShdw blurRad="40000" dist="23000" dir="5400000" rotWithShape="0">
            <a:srgbClr val="000000">
              <a:alpha val="35000"/>
            </a:srgbClr>
          </a:outerShdw>
        </a:effectLst>
      </dgm:spPr>
      <dgm:t>
        <a:bodyPr/>
        <a:lstStyle/>
        <a:p>
          <a:pPr>
            <a:buNone/>
          </a:pPr>
          <a:r>
            <a:rPr lang="en-ZA" sz="1400" b="1">
              <a:solidFill>
                <a:sysClr val="windowText" lastClr="000000"/>
              </a:solidFill>
              <a:latin typeface="Arial Narrow" panose="020B0606020202030204" pitchFamily="34" charset="0"/>
              <a:ea typeface="+mn-ea"/>
              <a:cs typeface="+mn-cs"/>
            </a:rPr>
            <a:t>Programme 5: Innovation, Research and Development</a:t>
          </a:r>
        </a:p>
      </dgm:t>
    </dgm:pt>
    <dgm:pt modelId="{777E435A-E3E6-4209-A4AA-30224109BA24}" type="parTrans" cxnId="{36148214-1FB9-4379-9552-F3F1A5C32AFA}">
      <dgm:prSet/>
      <dgm:spPr/>
      <dgm:t>
        <a:bodyPr/>
        <a:lstStyle/>
        <a:p>
          <a:endParaRPr lang="en-ZA"/>
        </a:p>
      </dgm:t>
    </dgm:pt>
    <dgm:pt modelId="{F2AF9AA8-E034-4051-885D-DFE3388963C9}" type="sibTrans" cxnId="{36148214-1FB9-4379-9552-F3F1A5C32AFA}">
      <dgm:prSet/>
      <dgm:spPr/>
      <dgm:t>
        <a:bodyPr/>
        <a:lstStyle/>
        <a:p>
          <a:endParaRPr lang="en-ZA"/>
        </a:p>
      </dgm:t>
    </dgm:pt>
    <dgm:pt modelId="{B11F07E5-E12F-4EF6-A28C-4093B6B5B45A}">
      <dgm:prSet custT="1"/>
      <dgm:spPr>
        <a:xfrm>
          <a:off x="1404156" y="1489710"/>
          <a:ext cx="1010643" cy="643792"/>
        </a:xfrm>
        <a:prstGeom prst="roundRect">
          <a:avLst>
            <a:gd name="adj" fmla="val 10000"/>
          </a:avLst>
        </a:prstGeom>
        <a:solidFill>
          <a:srgbClr val="1F497D">
            <a:lumMod val="40000"/>
            <a:lumOff val="60000"/>
            <a:alpha val="90000"/>
          </a:srgbClr>
        </a:solidFill>
        <a:ln w="9525" cap="flat" cmpd="sng" algn="ctr">
          <a:solidFill>
            <a:srgbClr val="F79646">
              <a:shade val="80000"/>
              <a:hueOff val="-127231"/>
              <a:satOff val="5670"/>
              <a:lumOff val="7926"/>
              <a:alphaOff val="0"/>
            </a:srgbClr>
          </a:solidFill>
          <a:prstDash val="solid"/>
        </a:ln>
        <a:effectLst/>
      </dgm:spPr>
      <dgm:t>
        <a:bodyPr/>
        <a:lstStyle/>
        <a:p>
          <a:pPr>
            <a:buNone/>
          </a:pPr>
          <a:r>
            <a:rPr lang="en-ZA" sz="1400" b="1" dirty="0">
              <a:solidFill>
                <a:sysClr val="windowText" lastClr="000000">
                  <a:hueOff val="0"/>
                  <a:satOff val="0"/>
                  <a:lumOff val="0"/>
                  <a:alphaOff val="0"/>
                </a:sysClr>
              </a:solidFill>
              <a:latin typeface="Arial Narrow" panose="020B0606020202030204" pitchFamily="34" charset="0"/>
              <a:ea typeface="+mn-ea"/>
              <a:cs typeface="+mn-cs"/>
            </a:rPr>
            <a:t>Sub-Programme 2.2: Monitoring &amp; Evaluation</a:t>
          </a:r>
        </a:p>
      </dgm:t>
    </dgm:pt>
    <dgm:pt modelId="{4BDEA3C0-34E9-4B6A-9F9F-0FBF97A800D0}" type="parTrans" cxnId="{FA8D8137-CB71-4F8F-9836-EB0E8B0848FB}">
      <dgm:prSet/>
      <dgm:spPr>
        <a:xfrm>
          <a:off x="1267332" y="618059"/>
          <a:ext cx="91440" cy="1193546"/>
        </a:xfrm>
        <a:custGeom>
          <a:avLst/>
          <a:gdLst/>
          <a:ahLst/>
          <a:cxnLst/>
          <a:rect l="0" t="0" r="0" b="0"/>
          <a:pathLst>
            <a:path>
              <a:moveTo>
                <a:pt x="0" y="0"/>
              </a:moveTo>
              <a:lnTo>
                <a:pt x="0" y="1033602"/>
              </a:lnTo>
              <a:lnTo>
                <a:pt x="100441" y="1033602"/>
              </a:lnTo>
            </a:path>
          </a:pathLst>
        </a:custGeom>
        <a:noFill/>
        <a:ln w="19050" cap="flat" cmpd="sng" algn="ctr">
          <a:noFill/>
          <a:prstDash val="solid"/>
        </a:ln>
        <a:effectLst/>
      </dgm:spPr>
      <dgm:t>
        <a:bodyPr/>
        <a:lstStyle/>
        <a:p>
          <a:endParaRPr lang="en-ZA"/>
        </a:p>
      </dgm:t>
    </dgm:pt>
    <dgm:pt modelId="{5C569BEE-98F1-41EE-8B86-790ACDB2041B}" type="sibTrans" cxnId="{FA8D8137-CB71-4F8F-9836-EB0E8B0848FB}">
      <dgm:prSet/>
      <dgm:spPr/>
      <dgm:t>
        <a:bodyPr/>
        <a:lstStyle/>
        <a:p>
          <a:endParaRPr lang="en-ZA"/>
        </a:p>
      </dgm:t>
    </dgm:pt>
    <dgm:pt modelId="{6E782D2A-F5B9-4AAB-8E12-327542C3B78D}">
      <dgm:prSet custT="1"/>
      <dgm:spPr>
        <a:xfrm>
          <a:off x="2642561" y="732037"/>
          <a:ext cx="1011700" cy="643792"/>
        </a:xfrm>
        <a:prstGeom prst="roundRect">
          <a:avLst>
            <a:gd name="adj" fmla="val 10000"/>
          </a:avLst>
        </a:prstGeom>
        <a:solidFill>
          <a:srgbClr val="1F497D">
            <a:lumMod val="40000"/>
            <a:lumOff val="60000"/>
            <a:alpha val="90000"/>
          </a:srgbClr>
        </a:solidFill>
        <a:ln w="9525" cap="flat" cmpd="sng" algn="ctr">
          <a:solidFill>
            <a:srgbClr val="F79646">
              <a:shade val="80000"/>
              <a:hueOff val="-254461"/>
              <a:satOff val="11339"/>
              <a:lumOff val="15853"/>
              <a:alphaOff val="0"/>
            </a:srgbClr>
          </a:solidFill>
          <a:prstDash val="solid"/>
        </a:ln>
        <a:effectLst/>
      </dgm:spPr>
      <dgm:t>
        <a:bodyPr/>
        <a:lstStyle/>
        <a:p>
          <a:pPr>
            <a:buNone/>
          </a:pPr>
          <a:r>
            <a:rPr lang="en-ZA" sz="1400" b="1" dirty="0">
              <a:solidFill>
                <a:sysClr val="windowText" lastClr="000000">
                  <a:hueOff val="0"/>
                  <a:satOff val="0"/>
                  <a:lumOff val="0"/>
                  <a:alphaOff val="0"/>
                </a:sysClr>
              </a:solidFill>
              <a:latin typeface="Arial Narrow" panose="020B0606020202030204" pitchFamily="34" charset="0"/>
              <a:ea typeface="+mn-ea"/>
              <a:cs typeface="+mn-cs"/>
            </a:rPr>
            <a:t>Sub-Programme 3.1:</a:t>
          </a:r>
        </a:p>
        <a:p>
          <a:pPr>
            <a:buNone/>
          </a:pPr>
          <a:r>
            <a:rPr lang="en-ZA" sz="1400" b="1" dirty="0">
              <a:solidFill>
                <a:sysClr val="windowText" lastClr="000000">
                  <a:hueOff val="0"/>
                  <a:satOff val="0"/>
                  <a:lumOff val="0"/>
                  <a:alphaOff val="0"/>
                </a:sysClr>
              </a:solidFill>
              <a:latin typeface="Arial Narrow" panose="020B0606020202030204" pitchFamily="34" charset="0"/>
              <a:ea typeface="+mn-ea"/>
              <a:cs typeface="+mn-cs"/>
            </a:rPr>
            <a:t>Strategic Programmes</a:t>
          </a:r>
        </a:p>
      </dgm:t>
    </dgm:pt>
    <dgm:pt modelId="{678D90E3-5DEC-4827-8A1F-95B02CEBED29}" type="parTrans" cxnId="{025BC311-AA82-4782-8AAB-602601B5641E}">
      <dgm:prSet/>
      <dgm:spPr>
        <a:xfrm>
          <a:off x="2505737" y="618059"/>
          <a:ext cx="91440" cy="435874"/>
        </a:xfrm>
        <a:custGeom>
          <a:avLst/>
          <a:gdLst/>
          <a:ahLst/>
          <a:cxnLst/>
          <a:rect l="0" t="0" r="0" b="0"/>
          <a:pathLst>
            <a:path>
              <a:moveTo>
                <a:pt x="0" y="0"/>
              </a:moveTo>
              <a:lnTo>
                <a:pt x="0" y="405840"/>
              </a:lnTo>
              <a:lnTo>
                <a:pt x="100441" y="405840"/>
              </a:lnTo>
            </a:path>
          </a:pathLst>
        </a:custGeom>
        <a:noFill/>
        <a:ln w="19050" cap="flat" cmpd="sng" algn="ctr">
          <a:noFill/>
          <a:prstDash val="solid"/>
        </a:ln>
        <a:effectLst/>
      </dgm:spPr>
      <dgm:t>
        <a:bodyPr/>
        <a:lstStyle/>
        <a:p>
          <a:endParaRPr lang="en-ZA"/>
        </a:p>
      </dgm:t>
    </dgm:pt>
    <dgm:pt modelId="{A97D1CDC-B186-4EE2-9316-062DF71FBDBF}" type="sibTrans" cxnId="{025BC311-AA82-4782-8AAB-602601B5641E}">
      <dgm:prSet/>
      <dgm:spPr/>
      <dgm:t>
        <a:bodyPr/>
        <a:lstStyle/>
        <a:p>
          <a:endParaRPr lang="en-ZA"/>
        </a:p>
      </dgm:t>
    </dgm:pt>
    <dgm:pt modelId="{82A93E6A-17D6-4244-AD3E-CBC08E5FE042}">
      <dgm:prSet custT="1"/>
      <dgm:spPr>
        <a:xfrm>
          <a:off x="2642561" y="1489710"/>
          <a:ext cx="1056961" cy="643792"/>
        </a:xfrm>
        <a:prstGeom prst="roundRect">
          <a:avLst>
            <a:gd name="adj" fmla="val 10000"/>
          </a:avLst>
        </a:prstGeom>
        <a:solidFill>
          <a:srgbClr val="1F497D">
            <a:lumMod val="40000"/>
            <a:lumOff val="60000"/>
            <a:alpha val="90000"/>
          </a:srgbClr>
        </a:solidFill>
        <a:ln w="9525" cap="flat" cmpd="sng" algn="ctr">
          <a:solidFill>
            <a:srgbClr val="F79646">
              <a:shade val="80000"/>
              <a:hueOff val="-381692"/>
              <a:satOff val="17009"/>
              <a:lumOff val="23779"/>
              <a:alphaOff val="0"/>
            </a:srgbClr>
          </a:solidFill>
          <a:prstDash val="solid"/>
        </a:ln>
        <a:effectLst/>
      </dgm:spPr>
      <dgm:t>
        <a:bodyPr/>
        <a:lstStyle/>
        <a:p>
          <a:pPr>
            <a:buNone/>
          </a:pPr>
          <a:r>
            <a:rPr lang="en-ZA" sz="1400" b="1" dirty="0">
              <a:solidFill>
                <a:sysClr val="windowText" lastClr="000000">
                  <a:hueOff val="0"/>
                  <a:satOff val="0"/>
                  <a:lumOff val="0"/>
                  <a:alphaOff val="0"/>
                </a:sysClr>
              </a:solidFill>
              <a:latin typeface="Arial Narrow" panose="020B0606020202030204" pitchFamily="34" charset="0"/>
              <a:ea typeface="+mn-ea"/>
              <a:cs typeface="+mn-cs"/>
            </a:rPr>
            <a:t>Sub-Programme 3.2:</a:t>
          </a:r>
        </a:p>
        <a:p>
          <a:pPr>
            <a:buNone/>
          </a:pPr>
          <a:r>
            <a:rPr lang="en-ZA" sz="1400" b="1" dirty="0">
              <a:solidFill>
                <a:sysClr val="windowText" lastClr="000000">
                  <a:hueOff val="0"/>
                  <a:satOff val="0"/>
                  <a:lumOff val="0"/>
                  <a:alphaOff val="0"/>
                </a:sysClr>
              </a:solidFill>
              <a:latin typeface="Arial Narrow" panose="020B0606020202030204" pitchFamily="34" charset="0"/>
              <a:ea typeface="+mn-ea"/>
              <a:cs typeface="+mn-cs"/>
            </a:rPr>
            <a:t>MDDA Brand Building</a:t>
          </a:r>
        </a:p>
      </dgm:t>
    </dgm:pt>
    <dgm:pt modelId="{4CCC0792-85CD-4A61-8124-AA1FCB39FE76}" type="parTrans" cxnId="{66766146-E5C4-451D-B814-98569D770BEB}">
      <dgm:prSet/>
      <dgm:spPr>
        <a:xfrm>
          <a:off x="2505737" y="618059"/>
          <a:ext cx="91440" cy="1193546"/>
        </a:xfrm>
        <a:custGeom>
          <a:avLst/>
          <a:gdLst/>
          <a:ahLst/>
          <a:cxnLst/>
          <a:rect l="0" t="0" r="0" b="0"/>
          <a:pathLst>
            <a:path>
              <a:moveTo>
                <a:pt x="0" y="0"/>
              </a:moveTo>
              <a:lnTo>
                <a:pt x="0" y="1033602"/>
              </a:lnTo>
              <a:lnTo>
                <a:pt x="100441" y="1033602"/>
              </a:lnTo>
            </a:path>
          </a:pathLst>
        </a:custGeom>
        <a:noFill/>
        <a:ln w="19050" cap="flat" cmpd="sng" algn="ctr">
          <a:noFill/>
          <a:prstDash val="solid"/>
        </a:ln>
        <a:effectLst/>
      </dgm:spPr>
      <dgm:t>
        <a:bodyPr/>
        <a:lstStyle/>
        <a:p>
          <a:endParaRPr lang="en-ZA"/>
        </a:p>
      </dgm:t>
    </dgm:pt>
    <dgm:pt modelId="{D61C7F04-4C4B-4C26-AFA9-898163BFEE9D}" type="sibTrans" cxnId="{66766146-E5C4-451D-B814-98569D770BEB}">
      <dgm:prSet/>
      <dgm:spPr/>
      <dgm:t>
        <a:bodyPr/>
        <a:lstStyle/>
        <a:p>
          <a:endParaRPr lang="en-ZA"/>
        </a:p>
      </dgm:t>
    </dgm:pt>
    <dgm:pt modelId="{59B89C97-0797-4A98-A163-7703DEB2C274}" type="pres">
      <dgm:prSet presAssocID="{A248BA85-C932-41EA-BD30-90096AD248F2}" presName="diagram" presStyleCnt="0">
        <dgm:presLayoutVars>
          <dgm:chPref val="1"/>
          <dgm:dir/>
          <dgm:animOne val="branch"/>
          <dgm:animLvl val="lvl"/>
          <dgm:resizeHandles/>
        </dgm:presLayoutVars>
      </dgm:prSet>
      <dgm:spPr/>
      <dgm:t>
        <a:bodyPr/>
        <a:lstStyle/>
        <a:p>
          <a:endParaRPr lang="en-US"/>
        </a:p>
      </dgm:t>
    </dgm:pt>
    <dgm:pt modelId="{76F0C146-5DC5-4693-847E-FA8782CB7C58}" type="pres">
      <dgm:prSet presAssocID="{9DE9669A-3D9C-4F38-8F82-93F8113738D9}" presName="root" presStyleCnt="0"/>
      <dgm:spPr/>
    </dgm:pt>
    <dgm:pt modelId="{D43CB95B-D0F7-4727-81C0-BC5158631E20}" type="pres">
      <dgm:prSet presAssocID="{9DE9669A-3D9C-4F38-8F82-93F8113738D9}" presName="rootComposite" presStyleCnt="0"/>
      <dgm:spPr/>
    </dgm:pt>
    <dgm:pt modelId="{0ECFF52A-E00E-4D17-84FC-57D0562CBA3A}" type="pres">
      <dgm:prSet presAssocID="{9DE9669A-3D9C-4F38-8F82-93F8113738D9}" presName="rootText" presStyleLbl="node1" presStyleIdx="0" presStyleCnt="5" custScaleY="135682" custLinFactNeighborY="-48490"/>
      <dgm:spPr/>
      <dgm:t>
        <a:bodyPr/>
        <a:lstStyle/>
        <a:p>
          <a:endParaRPr lang="en-US"/>
        </a:p>
      </dgm:t>
    </dgm:pt>
    <dgm:pt modelId="{6B72DEFE-41FE-4037-8646-86930F90B9A2}" type="pres">
      <dgm:prSet presAssocID="{9DE9669A-3D9C-4F38-8F82-93F8113738D9}" presName="rootConnector" presStyleLbl="node1" presStyleIdx="0" presStyleCnt="5"/>
      <dgm:spPr/>
      <dgm:t>
        <a:bodyPr/>
        <a:lstStyle/>
        <a:p>
          <a:endParaRPr lang="en-US"/>
        </a:p>
      </dgm:t>
    </dgm:pt>
    <dgm:pt modelId="{27C13467-F63A-468E-8C5C-44C181ADF90F}" type="pres">
      <dgm:prSet presAssocID="{9DE9669A-3D9C-4F38-8F82-93F8113738D9}" presName="childShape" presStyleCnt="0"/>
      <dgm:spPr/>
    </dgm:pt>
    <dgm:pt modelId="{08F335EA-26BF-4F98-875D-88AAB456070C}" type="pres">
      <dgm:prSet presAssocID="{928FFCBF-93CF-4525-AA22-C3400A4D5830}" presName="root" presStyleCnt="0"/>
      <dgm:spPr/>
    </dgm:pt>
    <dgm:pt modelId="{E37DA154-7DD1-48D3-88B1-05A423837F0C}" type="pres">
      <dgm:prSet presAssocID="{928FFCBF-93CF-4525-AA22-C3400A4D5830}" presName="rootComposite" presStyleCnt="0"/>
      <dgm:spPr/>
    </dgm:pt>
    <dgm:pt modelId="{514786E3-238D-4006-8346-3FB0A462ECE4}" type="pres">
      <dgm:prSet presAssocID="{928FFCBF-93CF-4525-AA22-C3400A4D5830}" presName="rootText" presStyleLbl="node1" presStyleIdx="1" presStyleCnt="5" custScaleY="135682" custLinFactNeighborY="-48490"/>
      <dgm:spPr/>
      <dgm:t>
        <a:bodyPr/>
        <a:lstStyle/>
        <a:p>
          <a:endParaRPr lang="en-US"/>
        </a:p>
      </dgm:t>
    </dgm:pt>
    <dgm:pt modelId="{A595CA71-8910-4DF2-9B22-C44E313E883B}" type="pres">
      <dgm:prSet presAssocID="{928FFCBF-93CF-4525-AA22-C3400A4D5830}" presName="rootConnector" presStyleLbl="node1" presStyleIdx="1" presStyleCnt="5"/>
      <dgm:spPr/>
      <dgm:t>
        <a:bodyPr/>
        <a:lstStyle/>
        <a:p>
          <a:endParaRPr lang="en-US"/>
        </a:p>
      </dgm:t>
    </dgm:pt>
    <dgm:pt modelId="{65EFCFBF-DD76-48A4-A82E-883F2ECCBC78}" type="pres">
      <dgm:prSet presAssocID="{928FFCBF-93CF-4525-AA22-C3400A4D5830}" presName="childShape" presStyleCnt="0"/>
      <dgm:spPr/>
    </dgm:pt>
    <dgm:pt modelId="{2DDB7033-B63D-4CBE-A1AF-9EC4DCD6A4F3}" type="pres">
      <dgm:prSet presAssocID="{B05C4848-D0B0-4118-86A7-67493F128C5A}" presName="Name13" presStyleLbl="parChTrans1D2" presStyleIdx="0" presStyleCnt="4"/>
      <dgm:spPr/>
      <dgm:t>
        <a:bodyPr/>
        <a:lstStyle/>
        <a:p>
          <a:endParaRPr lang="en-US"/>
        </a:p>
      </dgm:t>
    </dgm:pt>
    <dgm:pt modelId="{28897045-4B60-4FA1-88C5-8C80F7DB3D72}" type="pres">
      <dgm:prSet presAssocID="{FB466B7E-C437-41B7-86B1-DB5B7EA48606}" presName="childText" presStyleLbl="bgAcc1" presStyleIdx="0" presStyleCnt="4" custScaleX="136111" custScaleY="141331" custLinFactNeighborX="-29703" custLinFactNeighborY="5062">
        <dgm:presLayoutVars>
          <dgm:bulletEnabled val="1"/>
        </dgm:presLayoutVars>
      </dgm:prSet>
      <dgm:spPr/>
      <dgm:t>
        <a:bodyPr/>
        <a:lstStyle/>
        <a:p>
          <a:endParaRPr lang="en-US"/>
        </a:p>
      </dgm:t>
    </dgm:pt>
    <dgm:pt modelId="{E927ED09-DA32-40FB-8BD4-0A44C97AAA35}" type="pres">
      <dgm:prSet presAssocID="{4BDEA3C0-34E9-4B6A-9F9F-0FBF97A800D0}" presName="Name13" presStyleLbl="parChTrans1D2" presStyleIdx="1" presStyleCnt="4"/>
      <dgm:spPr/>
      <dgm:t>
        <a:bodyPr/>
        <a:lstStyle/>
        <a:p>
          <a:endParaRPr lang="en-US"/>
        </a:p>
      </dgm:t>
    </dgm:pt>
    <dgm:pt modelId="{7D6BE398-A023-4EFC-8FC0-797B0067D721}" type="pres">
      <dgm:prSet presAssocID="{B11F07E5-E12F-4EF6-A28C-4093B6B5B45A}" presName="childText" presStyleLbl="bgAcc1" presStyleIdx="1" presStyleCnt="4" custScaleX="138666" custScaleY="141331" custLinFactNeighborX="-33240" custLinFactNeighborY="38751">
        <dgm:presLayoutVars>
          <dgm:bulletEnabled val="1"/>
        </dgm:presLayoutVars>
      </dgm:prSet>
      <dgm:spPr/>
      <dgm:t>
        <a:bodyPr/>
        <a:lstStyle/>
        <a:p>
          <a:endParaRPr lang="en-US"/>
        </a:p>
      </dgm:t>
    </dgm:pt>
    <dgm:pt modelId="{9FA89C17-075A-43B2-B424-7D0A152AD4A1}" type="pres">
      <dgm:prSet presAssocID="{11DA5A3A-58BE-4F40-9E83-2FF2804F9CCC}" presName="root" presStyleCnt="0"/>
      <dgm:spPr/>
    </dgm:pt>
    <dgm:pt modelId="{FDE1A0BC-5E75-4E2B-92A0-09B477BBB9BF}" type="pres">
      <dgm:prSet presAssocID="{11DA5A3A-58BE-4F40-9E83-2FF2804F9CCC}" presName="rootComposite" presStyleCnt="0"/>
      <dgm:spPr/>
    </dgm:pt>
    <dgm:pt modelId="{87630AFD-C6D1-4092-864B-018D1E724DFF}" type="pres">
      <dgm:prSet presAssocID="{11DA5A3A-58BE-4F40-9E83-2FF2804F9CCC}" presName="rootText" presStyleLbl="node1" presStyleIdx="2" presStyleCnt="5" custScaleY="135682" custLinFactNeighborY="-48490"/>
      <dgm:spPr/>
      <dgm:t>
        <a:bodyPr/>
        <a:lstStyle/>
        <a:p>
          <a:endParaRPr lang="en-US"/>
        </a:p>
      </dgm:t>
    </dgm:pt>
    <dgm:pt modelId="{5AB853DB-E467-46B5-BE44-533BA815BBB8}" type="pres">
      <dgm:prSet presAssocID="{11DA5A3A-58BE-4F40-9E83-2FF2804F9CCC}" presName="rootConnector" presStyleLbl="node1" presStyleIdx="2" presStyleCnt="5"/>
      <dgm:spPr/>
      <dgm:t>
        <a:bodyPr/>
        <a:lstStyle/>
        <a:p>
          <a:endParaRPr lang="en-US"/>
        </a:p>
      </dgm:t>
    </dgm:pt>
    <dgm:pt modelId="{BF0F5456-F59D-4C9F-8347-B4327ABF5E24}" type="pres">
      <dgm:prSet presAssocID="{11DA5A3A-58BE-4F40-9E83-2FF2804F9CCC}" presName="childShape" presStyleCnt="0"/>
      <dgm:spPr/>
    </dgm:pt>
    <dgm:pt modelId="{26F38D7A-039F-457E-895D-1628C754C365}" type="pres">
      <dgm:prSet presAssocID="{678D90E3-5DEC-4827-8A1F-95B02CEBED29}" presName="Name13" presStyleLbl="parChTrans1D2" presStyleIdx="2" presStyleCnt="4"/>
      <dgm:spPr/>
      <dgm:t>
        <a:bodyPr/>
        <a:lstStyle/>
        <a:p>
          <a:endParaRPr lang="en-US"/>
        </a:p>
      </dgm:t>
    </dgm:pt>
    <dgm:pt modelId="{7744A9A2-4C7A-4FEA-AD50-2C5C1FF98143}" type="pres">
      <dgm:prSet presAssocID="{6E782D2A-F5B9-4AAB-8E12-327542C3B78D}" presName="childText" presStyleLbl="bgAcc1" presStyleIdx="2" presStyleCnt="4" custScaleX="138811" custScaleY="141331" custLinFactNeighborX="-21970" custLinFactNeighborY="5062">
        <dgm:presLayoutVars>
          <dgm:bulletEnabled val="1"/>
        </dgm:presLayoutVars>
      </dgm:prSet>
      <dgm:spPr/>
      <dgm:t>
        <a:bodyPr/>
        <a:lstStyle/>
        <a:p>
          <a:endParaRPr lang="en-US"/>
        </a:p>
      </dgm:t>
    </dgm:pt>
    <dgm:pt modelId="{48D74714-1F4B-49B8-AD79-2E1E3D6217E1}" type="pres">
      <dgm:prSet presAssocID="{4CCC0792-85CD-4A61-8124-AA1FCB39FE76}" presName="Name13" presStyleLbl="parChTrans1D2" presStyleIdx="3" presStyleCnt="4"/>
      <dgm:spPr/>
      <dgm:t>
        <a:bodyPr/>
        <a:lstStyle/>
        <a:p>
          <a:endParaRPr lang="en-US"/>
        </a:p>
      </dgm:t>
    </dgm:pt>
    <dgm:pt modelId="{9E606B79-F87E-4C2D-95FB-37B3752A22E3}" type="pres">
      <dgm:prSet presAssocID="{82A93E6A-17D6-4244-AD3E-CBC08E5FE042}" presName="childText" presStyleLbl="bgAcc1" presStyleIdx="3" presStyleCnt="4" custScaleX="145021" custScaleY="141331" custLinFactNeighborX="-21970" custLinFactNeighborY="38751">
        <dgm:presLayoutVars>
          <dgm:bulletEnabled val="1"/>
        </dgm:presLayoutVars>
      </dgm:prSet>
      <dgm:spPr/>
      <dgm:t>
        <a:bodyPr/>
        <a:lstStyle/>
        <a:p>
          <a:endParaRPr lang="en-US"/>
        </a:p>
      </dgm:t>
    </dgm:pt>
    <dgm:pt modelId="{C9806380-5904-4BB8-98B6-48DC32A1F410}" type="pres">
      <dgm:prSet presAssocID="{AFA578ED-19B1-4E7D-A66D-61BC018E7301}" presName="root" presStyleCnt="0"/>
      <dgm:spPr/>
    </dgm:pt>
    <dgm:pt modelId="{C23DB0F6-5141-4298-83DB-49C91EDE7EF4}" type="pres">
      <dgm:prSet presAssocID="{AFA578ED-19B1-4E7D-A66D-61BC018E7301}" presName="rootComposite" presStyleCnt="0"/>
      <dgm:spPr/>
    </dgm:pt>
    <dgm:pt modelId="{C4F88466-F4E0-4F0C-828B-CB4AD8DBF35A}" type="pres">
      <dgm:prSet presAssocID="{AFA578ED-19B1-4E7D-A66D-61BC018E7301}" presName="rootText" presStyleLbl="node1" presStyleIdx="3" presStyleCnt="5" custScaleY="135682" custLinFactNeighborY="-48490"/>
      <dgm:spPr/>
      <dgm:t>
        <a:bodyPr/>
        <a:lstStyle/>
        <a:p>
          <a:endParaRPr lang="en-US"/>
        </a:p>
      </dgm:t>
    </dgm:pt>
    <dgm:pt modelId="{D8823716-08C4-4D07-8491-0097A407565F}" type="pres">
      <dgm:prSet presAssocID="{AFA578ED-19B1-4E7D-A66D-61BC018E7301}" presName="rootConnector" presStyleLbl="node1" presStyleIdx="3" presStyleCnt="5"/>
      <dgm:spPr/>
      <dgm:t>
        <a:bodyPr/>
        <a:lstStyle/>
        <a:p>
          <a:endParaRPr lang="en-US"/>
        </a:p>
      </dgm:t>
    </dgm:pt>
    <dgm:pt modelId="{8ECC2B41-1634-4C5F-AA4A-14936103E7B0}" type="pres">
      <dgm:prSet presAssocID="{AFA578ED-19B1-4E7D-A66D-61BC018E7301}" presName="childShape" presStyleCnt="0"/>
      <dgm:spPr/>
    </dgm:pt>
    <dgm:pt modelId="{A0FBE681-8A87-4F49-AB7A-90EDD8F56EF3}" type="pres">
      <dgm:prSet presAssocID="{E43BFA08-6FC9-4C73-8CB5-6BD47A68AC20}" presName="root" presStyleCnt="0"/>
      <dgm:spPr/>
    </dgm:pt>
    <dgm:pt modelId="{3F8C83E7-4345-478A-A466-0AA81AAF3FCF}" type="pres">
      <dgm:prSet presAssocID="{E43BFA08-6FC9-4C73-8CB5-6BD47A68AC20}" presName="rootComposite" presStyleCnt="0"/>
      <dgm:spPr/>
    </dgm:pt>
    <dgm:pt modelId="{5B021122-509A-4356-B295-7CBBA09C1090}" type="pres">
      <dgm:prSet presAssocID="{E43BFA08-6FC9-4C73-8CB5-6BD47A68AC20}" presName="rootText" presStyleLbl="node1" presStyleIdx="4" presStyleCnt="5" custScaleY="135682" custLinFactNeighborY="-48490"/>
      <dgm:spPr/>
      <dgm:t>
        <a:bodyPr/>
        <a:lstStyle/>
        <a:p>
          <a:endParaRPr lang="en-US"/>
        </a:p>
      </dgm:t>
    </dgm:pt>
    <dgm:pt modelId="{C9394411-F739-419F-ABC7-042130E69275}" type="pres">
      <dgm:prSet presAssocID="{E43BFA08-6FC9-4C73-8CB5-6BD47A68AC20}" presName="rootConnector" presStyleLbl="node1" presStyleIdx="4" presStyleCnt="5"/>
      <dgm:spPr/>
      <dgm:t>
        <a:bodyPr/>
        <a:lstStyle/>
        <a:p>
          <a:endParaRPr lang="en-US"/>
        </a:p>
      </dgm:t>
    </dgm:pt>
    <dgm:pt modelId="{C3A6EDC6-C85A-49C4-A5EB-C3E3FE46DBAF}" type="pres">
      <dgm:prSet presAssocID="{E43BFA08-6FC9-4C73-8CB5-6BD47A68AC20}" presName="childShape" presStyleCnt="0"/>
      <dgm:spPr/>
    </dgm:pt>
  </dgm:ptLst>
  <dgm:cxnLst>
    <dgm:cxn modelId="{EFA4C843-C01F-4D73-BDEC-6AC8C10283C4}" type="presOf" srcId="{B05C4848-D0B0-4118-86A7-67493F128C5A}" destId="{2DDB7033-B63D-4CBE-A1AF-9EC4DCD6A4F3}" srcOrd="0" destOrd="0" presId="urn:microsoft.com/office/officeart/2005/8/layout/hierarchy3"/>
    <dgm:cxn modelId="{50B09156-14EB-492B-9545-0CEA74BCDC19}" type="presOf" srcId="{AFA578ED-19B1-4E7D-A66D-61BC018E7301}" destId="{C4F88466-F4E0-4F0C-828B-CB4AD8DBF35A}" srcOrd="0" destOrd="0" presId="urn:microsoft.com/office/officeart/2005/8/layout/hierarchy3"/>
    <dgm:cxn modelId="{8D8A3A28-3A0D-41B9-B6D3-B63AC0D7DB85}" type="presOf" srcId="{E43BFA08-6FC9-4C73-8CB5-6BD47A68AC20}" destId="{C9394411-F739-419F-ABC7-042130E69275}" srcOrd="1" destOrd="0" presId="urn:microsoft.com/office/officeart/2005/8/layout/hierarchy3"/>
    <dgm:cxn modelId="{B2983A57-CEB4-4AEC-AA77-32F210885518}" type="presOf" srcId="{B11F07E5-E12F-4EF6-A28C-4093B6B5B45A}" destId="{7D6BE398-A023-4EFC-8FC0-797B0067D721}" srcOrd="0" destOrd="0" presId="urn:microsoft.com/office/officeart/2005/8/layout/hierarchy3"/>
    <dgm:cxn modelId="{DF2A72B9-E4C5-4BB8-B4BD-5CEDBE92125B}" type="presOf" srcId="{678D90E3-5DEC-4827-8A1F-95B02CEBED29}" destId="{26F38D7A-039F-457E-895D-1628C754C365}" srcOrd="0" destOrd="0" presId="urn:microsoft.com/office/officeart/2005/8/layout/hierarchy3"/>
    <dgm:cxn modelId="{4AAE7906-ECC3-4A72-B230-C7427FAB39CB}" type="presOf" srcId="{9DE9669A-3D9C-4F38-8F82-93F8113738D9}" destId="{0ECFF52A-E00E-4D17-84FC-57D0562CBA3A}" srcOrd="0" destOrd="0" presId="urn:microsoft.com/office/officeart/2005/8/layout/hierarchy3"/>
    <dgm:cxn modelId="{3D981F9D-51DF-424C-A5C2-F5B944039F4C}" type="presOf" srcId="{11DA5A3A-58BE-4F40-9E83-2FF2804F9CCC}" destId="{5AB853DB-E467-46B5-BE44-533BA815BBB8}" srcOrd="1" destOrd="0" presId="urn:microsoft.com/office/officeart/2005/8/layout/hierarchy3"/>
    <dgm:cxn modelId="{4DADB768-2638-4770-A062-958867FB4F31}" srcId="{A248BA85-C932-41EA-BD30-90096AD248F2}" destId="{9DE9669A-3D9C-4F38-8F82-93F8113738D9}" srcOrd="0" destOrd="0" parTransId="{23694240-3B5A-494B-BB06-0BA786E50688}" sibTransId="{DEB73098-06F2-4B19-BD16-2A913D4D18E5}"/>
    <dgm:cxn modelId="{158333F7-DF40-495A-99F0-F8FC4F081558}" type="presOf" srcId="{A248BA85-C932-41EA-BD30-90096AD248F2}" destId="{59B89C97-0797-4A98-A163-7703DEB2C274}" srcOrd="0" destOrd="0" presId="urn:microsoft.com/office/officeart/2005/8/layout/hierarchy3"/>
    <dgm:cxn modelId="{36148214-1FB9-4379-9552-F3F1A5C32AFA}" srcId="{A248BA85-C932-41EA-BD30-90096AD248F2}" destId="{E43BFA08-6FC9-4C73-8CB5-6BD47A68AC20}" srcOrd="4" destOrd="0" parTransId="{777E435A-E3E6-4209-A4AA-30224109BA24}" sibTransId="{F2AF9AA8-E034-4051-885D-DFE3388963C9}"/>
    <dgm:cxn modelId="{EE668349-BA31-4DB5-B7F8-9D02C2E71CF7}" type="presOf" srcId="{928FFCBF-93CF-4525-AA22-C3400A4D5830}" destId="{A595CA71-8910-4DF2-9B22-C44E313E883B}" srcOrd="1" destOrd="0" presId="urn:microsoft.com/office/officeart/2005/8/layout/hierarchy3"/>
    <dgm:cxn modelId="{66766146-E5C4-451D-B814-98569D770BEB}" srcId="{11DA5A3A-58BE-4F40-9E83-2FF2804F9CCC}" destId="{82A93E6A-17D6-4244-AD3E-CBC08E5FE042}" srcOrd="1" destOrd="0" parTransId="{4CCC0792-85CD-4A61-8124-AA1FCB39FE76}" sibTransId="{D61C7F04-4C4B-4C26-AFA9-898163BFEE9D}"/>
    <dgm:cxn modelId="{89FCB129-9AC7-4C1C-9696-97B16B3110F1}" type="presOf" srcId="{11DA5A3A-58BE-4F40-9E83-2FF2804F9CCC}" destId="{87630AFD-C6D1-4092-864B-018D1E724DFF}" srcOrd="0" destOrd="0" presId="urn:microsoft.com/office/officeart/2005/8/layout/hierarchy3"/>
    <dgm:cxn modelId="{185B871A-81E7-4229-B569-779CF54692A9}" type="presOf" srcId="{E43BFA08-6FC9-4C73-8CB5-6BD47A68AC20}" destId="{5B021122-509A-4356-B295-7CBBA09C1090}" srcOrd="0" destOrd="0" presId="urn:microsoft.com/office/officeart/2005/8/layout/hierarchy3"/>
    <dgm:cxn modelId="{C93216B0-513F-4EAC-839F-13DB5214DAC5}" type="presOf" srcId="{82A93E6A-17D6-4244-AD3E-CBC08E5FE042}" destId="{9E606B79-F87E-4C2D-95FB-37B3752A22E3}" srcOrd="0" destOrd="0" presId="urn:microsoft.com/office/officeart/2005/8/layout/hierarchy3"/>
    <dgm:cxn modelId="{220B32AB-EB72-4EA2-9FE1-C69ADAD4E4C4}" type="presOf" srcId="{4BDEA3C0-34E9-4B6A-9F9F-0FBF97A800D0}" destId="{E927ED09-DA32-40FB-8BD4-0A44C97AAA35}" srcOrd="0" destOrd="0" presId="urn:microsoft.com/office/officeart/2005/8/layout/hierarchy3"/>
    <dgm:cxn modelId="{A9AD82CD-626C-4887-B8AD-87DB161273BC}" type="presOf" srcId="{9DE9669A-3D9C-4F38-8F82-93F8113738D9}" destId="{6B72DEFE-41FE-4037-8646-86930F90B9A2}" srcOrd="1" destOrd="0" presId="urn:microsoft.com/office/officeart/2005/8/layout/hierarchy3"/>
    <dgm:cxn modelId="{BE16D4D1-F36F-4F8E-A2A6-BFAEF23D4C59}" type="presOf" srcId="{6E782D2A-F5B9-4AAB-8E12-327542C3B78D}" destId="{7744A9A2-4C7A-4FEA-AD50-2C5C1FF98143}" srcOrd="0" destOrd="0" presId="urn:microsoft.com/office/officeart/2005/8/layout/hierarchy3"/>
    <dgm:cxn modelId="{D494F004-98C8-4B10-AAF5-60BE349386CB}" type="presOf" srcId="{AFA578ED-19B1-4E7D-A66D-61BC018E7301}" destId="{D8823716-08C4-4D07-8491-0097A407565F}" srcOrd="1" destOrd="0" presId="urn:microsoft.com/office/officeart/2005/8/layout/hierarchy3"/>
    <dgm:cxn modelId="{162E1C27-DFD8-4623-9B42-A7D59C758F47}" type="presOf" srcId="{928FFCBF-93CF-4525-AA22-C3400A4D5830}" destId="{514786E3-238D-4006-8346-3FB0A462ECE4}" srcOrd="0" destOrd="0" presId="urn:microsoft.com/office/officeart/2005/8/layout/hierarchy3"/>
    <dgm:cxn modelId="{A32F6BE8-82DD-4386-863F-7190911D5030}" srcId="{A248BA85-C932-41EA-BD30-90096AD248F2}" destId="{928FFCBF-93CF-4525-AA22-C3400A4D5830}" srcOrd="1" destOrd="0" parTransId="{574F9A82-7929-451F-AFA3-46D8AE67FE09}" sibTransId="{8DFF01F3-D05C-4116-93D3-F7355B180EA9}"/>
    <dgm:cxn modelId="{9158C0E9-A58B-4FB3-B580-1759753F954F}" type="presOf" srcId="{FB466B7E-C437-41B7-86B1-DB5B7EA48606}" destId="{28897045-4B60-4FA1-88C5-8C80F7DB3D72}" srcOrd="0" destOrd="0" presId="urn:microsoft.com/office/officeart/2005/8/layout/hierarchy3"/>
    <dgm:cxn modelId="{025BC311-AA82-4782-8AAB-602601B5641E}" srcId="{11DA5A3A-58BE-4F40-9E83-2FF2804F9CCC}" destId="{6E782D2A-F5B9-4AAB-8E12-327542C3B78D}" srcOrd="0" destOrd="0" parTransId="{678D90E3-5DEC-4827-8A1F-95B02CEBED29}" sibTransId="{A97D1CDC-B186-4EE2-9316-062DF71FBDBF}"/>
    <dgm:cxn modelId="{07AFE10B-FA9E-4E9A-A1FB-ED3DED51A14E}" srcId="{A248BA85-C932-41EA-BD30-90096AD248F2}" destId="{AFA578ED-19B1-4E7D-A66D-61BC018E7301}" srcOrd="3" destOrd="0" parTransId="{15D8FAC5-692C-45CC-87DF-7F5BE3BA90DC}" sibTransId="{4DE2CF41-2FCA-4345-BDBA-43F10753873B}"/>
    <dgm:cxn modelId="{438E4E9A-4373-4416-9C8F-BC89CD2C5C5A}" type="presOf" srcId="{4CCC0792-85CD-4A61-8124-AA1FCB39FE76}" destId="{48D74714-1F4B-49B8-AD79-2E1E3D6217E1}" srcOrd="0" destOrd="0" presId="urn:microsoft.com/office/officeart/2005/8/layout/hierarchy3"/>
    <dgm:cxn modelId="{FA8D8137-CB71-4F8F-9836-EB0E8B0848FB}" srcId="{928FFCBF-93CF-4525-AA22-C3400A4D5830}" destId="{B11F07E5-E12F-4EF6-A28C-4093B6B5B45A}" srcOrd="1" destOrd="0" parTransId="{4BDEA3C0-34E9-4B6A-9F9F-0FBF97A800D0}" sibTransId="{5C569BEE-98F1-41EE-8B86-790ACDB2041B}"/>
    <dgm:cxn modelId="{4EBB5939-03E3-4672-B22A-6B66CFD80A93}" srcId="{A248BA85-C932-41EA-BD30-90096AD248F2}" destId="{11DA5A3A-58BE-4F40-9E83-2FF2804F9CCC}" srcOrd="2" destOrd="0" parTransId="{E584B261-1F7C-4715-930B-CE9DB5112006}" sibTransId="{1816262C-4368-4C9A-88EF-BEB581E78535}"/>
    <dgm:cxn modelId="{45B5978C-37B5-4975-829E-1744627F0DD4}" srcId="{928FFCBF-93CF-4525-AA22-C3400A4D5830}" destId="{FB466B7E-C437-41B7-86B1-DB5B7EA48606}" srcOrd="0" destOrd="0" parTransId="{B05C4848-D0B0-4118-86A7-67493F128C5A}" sibTransId="{A30BBA57-6634-47AD-A9B2-FA89DAF5D819}"/>
    <dgm:cxn modelId="{33FF886F-10C4-4893-BB92-80531AA27BE0}" type="presParOf" srcId="{59B89C97-0797-4A98-A163-7703DEB2C274}" destId="{76F0C146-5DC5-4693-847E-FA8782CB7C58}" srcOrd="0" destOrd="0" presId="urn:microsoft.com/office/officeart/2005/8/layout/hierarchy3"/>
    <dgm:cxn modelId="{F8E770FF-1F15-4777-870F-433411D444D3}" type="presParOf" srcId="{76F0C146-5DC5-4693-847E-FA8782CB7C58}" destId="{D43CB95B-D0F7-4727-81C0-BC5158631E20}" srcOrd="0" destOrd="0" presId="urn:microsoft.com/office/officeart/2005/8/layout/hierarchy3"/>
    <dgm:cxn modelId="{77902549-0814-4413-BE08-ADA06955FCF6}" type="presParOf" srcId="{D43CB95B-D0F7-4727-81C0-BC5158631E20}" destId="{0ECFF52A-E00E-4D17-84FC-57D0562CBA3A}" srcOrd="0" destOrd="0" presId="urn:microsoft.com/office/officeart/2005/8/layout/hierarchy3"/>
    <dgm:cxn modelId="{79CEB2A9-D715-4C1A-A0C1-5FFBB4BE09BE}" type="presParOf" srcId="{D43CB95B-D0F7-4727-81C0-BC5158631E20}" destId="{6B72DEFE-41FE-4037-8646-86930F90B9A2}" srcOrd="1" destOrd="0" presId="urn:microsoft.com/office/officeart/2005/8/layout/hierarchy3"/>
    <dgm:cxn modelId="{93DD2D0E-2C92-4386-9CAF-8460D940441C}" type="presParOf" srcId="{76F0C146-5DC5-4693-847E-FA8782CB7C58}" destId="{27C13467-F63A-468E-8C5C-44C181ADF90F}" srcOrd="1" destOrd="0" presId="urn:microsoft.com/office/officeart/2005/8/layout/hierarchy3"/>
    <dgm:cxn modelId="{63D447D4-0C6B-4EF4-9139-1B5E94FC5E71}" type="presParOf" srcId="{59B89C97-0797-4A98-A163-7703DEB2C274}" destId="{08F335EA-26BF-4F98-875D-88AAB456070C}" srcOrd="1" destOrd="0" presId="urn:microsoft.com/office/officeart/2005/8/layout/hierarchy3"/>
    <dgm:cxn modelId="{C4CC872C-588F-4A2C-9F86-DCB0F11DA898}" type="presParOf" srcId="{08F335EA-26BF-4F98-875D-88AAB456070C}" destId="{E37DA154-7DD1-48D3-88B1-05A423837F0C}" srcOrd="0" destOrd="0" presId="urn:microsoft.com/office/officeart/2005/8/layout/hierarchy3"/>
    <dgm:cxn modelId="{C461D405-1513-4DA3-850E-F3EB007F3802}" type="presParOf" srcId="{E37DA154-7DD1-48D3-88B1-05A423837F0C}" destId="{514786E3-238D-4006-8346-3FB0A462ECE4}" srcOrd="0" destOrd="0" presId="urn:microsoft.com/office/officeart/2005/8/layout/hierarchy3"/>
    <dgm:cxn modelId="{8D041390-B044-4259-8A86-3F08EE9F5942}" type="presParOf" srcId="{E37DA154-7DD1-48D3-88B1-05A423837F0C}" destId="{A595CA71-8910-4DF2-9B22-C44E313E883B}" srcOrd="1" destOrd="0" presId="urn:microsoft.com/office/officeart/2005/8/layout/hierarchy3"/>
    <dgm:cxn modelId="{3DCCD386-B599-4A9A-A5EA-04AB3C2F479D}" type="presParOf" srcId="{08F335EA-26BF-4F98-875D-88AAB456070C}" destId="{65EFCFBF-DD76-48A4-A82E-883F2ECCBC78}" srcOrd="1" destOrd="0" presId="urn:microsoft.com/office/officeart/2005/8/layout/hierarchy3"/>
    <dgm:cxn modelId="{84FF463E-37F9-4386-A96F-FF9B140B6B13}" type="presParOf" srcId="{65EFCFBF-DD76-48A4-A82E-883F2ECCBC78}" destId="{2DDB7033-B63D-4CBE-A1AF-9EC4DCD6A4F3}" srcOrd="0" destOrd="0" presId="urn:microsoft.com/office/officeart/2005/8/layout/hierarchy3"/>
    <dgm:cxn modelId="{F86EFD80-8CB6-4161-BC60-FB1D1CE86645}" type="presParOf" srcId="{65EFCFBF-DD76-48A4-A82E-883F2ECCBC78}" destId="{28897045-4B60-4FA1-88C5-8C80F7DB3D72}" srcOrd="1" destOrd="0" presId="urn:microsoft.com/office/officeart/2005/8/layout/hierarchy3"/>
    <dgm:cxn modelId="{2FE92823-0F50-4BE1-B769-A3EBD9468743}" type="presParOf" srcId="{65EFCFBF-DD76-48A4-A82E-883F2ECCBC78}" destId="{E927ED09-DA32-40FB-8BD4-0A44C97AAA35}" srcOrd="2" destOrd="0" presId="urn:microsoft.com/office/officeart/2005/8/layout/hierarchy3"/>
    <dgm:cxn modelId="{3978802B-C21A-440E-8A4A-57004ACA5E25}" type="presParOf" srcId="{65EFCFBF-DD76-48A4-A82E-883F2ECCBC78}" destId="{7D6BE398-A023-4EFC-8FC0-797B0067D721}" srcOrd="3" destOrd="0" presId="urn:microsoft.com/office/officeart/2005/8/layout/hierarchy3"/>
    <dgm:cxn modelId="{DF566654-CAD0-463E-A9CF-BFC698F471B0}" type="presParOf" srcId="{59B89C97-0797-4A98-A163-7703DEB2C274}" destId="{9FA89C17-075A-43B2-B424-7D0A152AD4A1}" srcOrd="2" destOrd="0" presId="urn:microsoft.com/office/officeart/2005/8/layout/hierarchy3"/>
    <dgm:cxn modelId="{E5929FE1-D919-40AE-AF4C-4659AE1FAADE}" type="presParOf" srcId="{9FA89C17-075A-43B2-B424-7D0A152AD4A1}" destId="{FDE1A0BC-5E75-4E2B-92A0-09B477BBB9BF}" srcOrd="0" destOrd="0" presId="urn:microsoft.com/office/officeart/2005/8/layout/hierarchy3"/>
    <dgm:cxn modelId="{83B141F1-DFCB-48E5-AFA7-C08A7D428997}" type="presParOf" srcId="{FDE1A0BC-5E75-4E2B-92A0-09B477BBB9BF}" destId="{87630AFD-C6D1-4092-864B-018D1E724DFF}" srcOrd="0" destOrd="0" presId="urn:microsoft.com/office/officeart/2005/8/layout/hierarchy3"/>
    <dgm:cxn modelId="{1AC7EF34-4E70-42E4-B4AF-9EC6C0DBEE8C}" type="presParOf" srcId="{FDE1A0BC-5E75-4E2B-92A0-09B477BBB9BF}" destId="{5AB853DB-E467-46B5-BE44-533BA815BBB8}" srcOrd="1" destOrd="0" presId="urn:microsoft.com/office/officeart/2005/8/layout/hierarchy3"/>
    <dgm:cxn modelId="{999B2544-1DC3-4BEC-9DB7-3E4EB9F6BD23}" type="presParOf" srcId="{9FA89C17-075A-43B2-B424-7D0A152AD4A1}" destId="{BF0F5456-F59D-4C9F-8347-B4327ABF5E24}" srcOrd="1" destOrd="0" presId="urn:microsoft.com/office/officeart/2005/8/layout/hierarchy3"/>
    <dgm:cxn modelId="{7FFC2CE3-1144-43D4-AE87-A6AD12C1F5A2}" type="presParOf" srcId="{BF0F5456-F59D-4C9F-8347-B4327ABF5E24}" destId="{26F38D7A-039F-457E-895D-1628C754C365}" srcOrd="0" destOrd="0" presId="urn:microsoft.com/office/officeart/2005/8/layout/hierarchy3"/>
    <dgm:cxn modelId="{9A60C776-C3E8-4688-B529-88B76B2F56FC}" type="presParOf" srcId="{BF0F5456-F59D-4C9F-8347-B4327ABF5E24}" destId="{7744A9A2-4C7A-4FEA-AD50-2C5C1FF98143}" srcOrd="1" destOrd="0" presId="urn:microsoft.com/office/officeart/2005/8/layout/hierarchy3"/>
    <dgm:cxn modelId="{C59BCE9C-B142-4AFF-9B5C-4CD930BFEDB7}" type="presParOf" srcId="{BF0F5456-F59D-4C9F-8347-B4327ABF5E24}" destId="{48D74714-1F4B-49B8-AD79-2E1E3D6217E1}" srcOrd="2" destOrd="0" presId="urn:microsoft.com/office/officeart/2005/8/layout/hierarchy3"/>
    <dgm:cxn modelId="{769EC52D-2C5A-4C90-9027-FEA2148205ED}" type="presParOf" srcId="{BF0F5456-F59D-4C9F-8347-B4327ABF5E24}" destId="{9E606B79-F87E-4C2D-95FB-37B3752A22E3}" srcOrd="3" destOrd="0" presId="urn:microsoft.com/office/officeart/2005/8/layout/hierarchy3"/>
    <dgm:cxn modelId="{1695F1CA-2D54-430F-8149-5162CE83690B}" type="presParOf" srcId="{59B89C97-0797-4A98-A163-7703DEB2C274}" destId="{C9806380-5904-4BB8-98B6-48DC32A1F410}" srcOrd="3" destOrd="0" presId="urn:microsoft.com/office/officeart/2005/8/layout/hierarchy3"/>
    <dgm:cxn modelId="{E97EB7DD-45A4-439F-BC25-60D35363DA52}" type="presParOf" srcId="{C9806380-5904-4BB8-98B6-48DC32A1F410}" destId="{C23DB0F6-5141-4298-83DB-49C91EDE7EF4}" srcOrd="0" destOrd="0" presId="urn:microsoft.com/office/officeart/2005/8/layout/hierarchy3"/>
    <dgm:cxn modelId="{7317A693-1E80-431F-9C6C-D3DCADA8DA96}" type="presParOf" srcId="{C23DB0F6-5141-4298-83DB-49C91EDE7EF4}" destId="{C4F88466-F4E0-4F0C-828B-CB4AD8DBF35A}" srcOrd="0" destOrd="0" presId="urn:microsoft.com/office/officeart/2005/8/layout/hierarchy3"/>
    <dgm:cxn modelId="{3657859E-014A-4399-A994-E13787842063}" type="presParOf" srcId="{C23DB0F6-5141-4298-83DB-49C91EDE7EF4}" destId="{D8823716-08C4-4D07-8491-0097A407565F}" srcOrd="1" destOrd="0" presId="urn:microsoft.com/office/officeart/2005/8/layout/hierarchy3"/>
    <dgm:cxn modelId="{54D9DE5E-496D-4CF8-B86F-AE7F2788DA51}" type="presParOf" srcId="{C9806380-5904-4BB8-98B6-48DC32A1F410}" destId="{8ECC2B41-1634-4C5F-AA4A-14936103E7B0}" srcOrd="1" destOrd="0" presId="urn:microsoft.com/office/officeart/2005/8/layout/hierarchy3"/>
    <dgm:cxn modelId="{0DCB545C-C2F1-4561-841F-9AE741EC7553}" type="presParOf" srcId="{59B89C97-0797-4A98-A163-7703DEB2C274}" destId="{A0FBE681-8A87-4F49-AB7A-90EDD8F56EF3}" srcOrd="4" destOrd="0" presId="urn:microsoft.com/office/officeart/2005/8/layout/hierarchy3"/>
    <dgm:cxn modelId="{709347AB-6A82-4B82-BD98-6A0FB553F101}" type="presParOf" srcId="{A0FBE681-8A87-4F49-AB7A-90EDD8F56EF3}" destId="{3F8C83E7-4345-478A-A466-0AA81AAF3FCF}" srcOrd="0" destOrd="0" presId="urn:microsoft.com/office/officeart/2005/8/layout/hierarchy3"/>
    <dgm:cxn modelId="{33F69F62-7327-476D-B3ED-30436E5544A3}" type="presParOf" srcId="{3F8C83E7-4345-478A-A466-0AA81AAF3FCF}" destId="{5B021122-509A-4356-B295-7CBBA09C1090}" srcOrd="0" destOrd="0" presId="urn:microsoft.com/office/officeart/2005/8/layout/hierarchy3"/>
    <dgm:cxn modelId="{5D340903-FE53-43EF-8CC0-E5D5CCEB38CD}" type="presParOf" srcId="{3F8C83E7-4345-478A-A466-0AA81AAF3FCF}" destId="{C9394411-F739-419F-ABC7-042130E69275}" srcOrd="1" destOrd="0" presId="urn:microsoft.com/office/officeart/2005/8/layout/hierarchy3"/>
    <dgm:cxn modelId="{80E35646-39BF-4E75-8B20-D48AB0F5D30D}" type="presParOf" srcId="{A0FBE681-8A87-4F49-AB7A-90EDD8F56EF3}" destId="{C3A6EDC6-C85A-49C4-A5EB-C3E3FE46DBAF}"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1"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1800" b="1" dirty="0">
              <a:latin typeface="Arial" panose="020B0604020202020204" pitchFamily="34" charset="0"/>
              <a:cs typeface="Arial" panose="020B0604020202020204" pitchFamily="34" charset="0"/>
            </a:rPr>
            <a:t>Programme 1:</a:t>
          </a:r>
        </a:p>
        <a:p>
          <a:r>
            <a:rPr lang="en-ZA" sz="1800" b="1" dirty="0">
              <a:latin typeface="Arial" panose="020B0604020202020204" pitchFamily="34" charset="0"/>
              <a:cs typeface="Arial" panose="020B0604020202020204" pitchFamily="34" charset="0"/>
            </a:rPr>
            <a:t> Governance and Administration</a:t>
          </a: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a:p>
      </dgm:t>
    </dgm:pt>
    <dgm:pt modelId="{A53B13F1-7244-4623-8612-EBEA64B6277A}">
      <dgm:prSet phldrT="[Text]" custT="1"/>
      <dgm:spPr>
        <a:solidFill>
          <a:schemeClr val="accent6">
            <a:lumMod val="75000"/>
          </a:schemeClr>
        </a:solidFill>
      </dgm:spPr>
      <dgm:t>
        <a:bodyPr/>
        <a:lstStyle/>
        <a:p>
          <a:pPr algn="l"/>
          <a:r>
            <a:rPr lang="en-GB" sz="1800" b="1" dirty="0">
              <a:latin typeface="Arial" panose="020B0604020202020204" pitchFamily="34" charset="0"/>
              <a:cs typeface="Arial" panose="020B0604020202020204" pitchFamily="34" charset="0"/>
            </a:rPr>
            <a:t>Purpose</a:t>
          </a:r>
        </a:p>
        <a:p>
          <a:pPr algn="l"/>
          <a:r>
            <a:rPr lang="en-GB" sz="1800" dirty="0">
              <a:latin typeface="Arial" panose="020B0604020202020204" pitchFamily="34" charset="0"/>
              <a:cs typeface="Arial" panose="020B0604020202020204" pitchFamily="34" charset="0"/>
            </a:rPr>
            <a:t>To ensure effective leadership, strategic management and operations, through continuous refinement of organisational strategy and the implementation of the appropriate legislation and best practice.</a:t>
          </a:r>
          <a:endParaRPr lang="en-ZA" sz="18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GB" sz="1600" dirty="0">
              <a:latin typeface="Arial" panose="020B0604020202020204" pitchFamily="34" charset="0"/>
              <a:cs typeface="Arial" panose="020B0604020202020204" pitchFamily="34" charset="0"/>
            </a:rPr>
            <a:t>Capable, effective and efficient organisation in support of the delivery of the MDDA mandate by 2024.</a:t>
          </a:r>
          <a:endParaRPr lang="en-ZA" sz="16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dgm:spPr>
        <a:solidFill>
          <a:schemeClr val="accent6">
            <a:lumMod val="75000"/>
          </a:schemeClr>
        </a:solidFill>
      </dgm:spPr>
      <dgm:t>
        <a:bodyPr/>
        <a:lstStyle/>
        <a:p>
          <a:pPr algn="l"/>
          <a:endParaRPr lang="en-ZA" sz="80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dgm:spPr>
        <a:solidFill>
          <a:schemeClr val="accent6">
            <a:lumMod val="75000"/>
          </a:schemeClr>
        </a:solidFill>
      </dgm:spPr>
      <dgm:t>
        <a:bodyPr/>
        <a:lstStyle/>
        <a:p>
          <a:pPr algn="l"/>
          <a:endParaRPr lang="en-ZA" sz="800" dirty="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t>
        <a:bodyPr/>
        <a:lstStyle/>
        <a:p>
          <a:endParaRPr lang="en-US"/>
        </a:p>
      </dgm:t>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36387" custLinFactNeighborX="20848" custLinFactNeighborY="20819"/>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rcRect/>
          <a:stretch>
            <a:fillRect/>
          </a:stretch>
        </a:blipFill>
      </dgm:spPr>
      <dgm:extLst>
        <a:ext uri="{E40237B7-FDA0-4F09-8148-C483321AD2D9}">
          <dgm14:cNvPr xmlns:dgm14="http://schemas.microsoft.com/office/drawing/2010/diagram" xmlns="" id="0" name="" descr="Meeting"/>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t>
        <a:bodyPr/>
        <a:lstStyle/>
        <a:p>
          <a:endParaRPr lang="en-US"/>
        </a:p>
      </dgm:t>
    </dgm:pt>
    <dgm:pt modelId="{916BA4B5-F0EE-4F4B-A554-715BA3D24F93}" type="pres">
      <dgm:prSet presAssocID="{5B2C32DA-1F7F-402F-AF2E-F7189017BFD3}" presName="sibTrans" presStyleLbl="sibTrans2D1" presStyleIdx="0" presStyleCnt="2" custAng="918612" custScaleX="47648" custScaleY="159242" custLinFactY="212942" custLinFactNeighborX="-48445" custLinFactNeighborY="300000"/>
      <dgm:spPr/>
      <dgm:t>
        <a:bodyPr/>
        <a:lstStyle/>
        <a:p>
          <a:endParaRPr lang="en-US"/>
        </a:p>
      </dgm:t>
    </dgm:pt>
    <dgm:pt modelId="{74F7AC59-9E5E-45D1-AC06-43AC66194475}" type="pres">
      <dgm:prSet presAssocID="{5B2C32DA-1F7F-402F-AF2E-F7189017BFD3}" presName="connTx" presStyleLbl="sibTrans2D1" presStyleIdx="0" presStyleCnt="2"/>
      <dgm:spPr/>
      <dgm:t>
        <a:bodyPr/>
        <a:lstStyle/>
        <a:p>
          <a:endParaRPr lang="en-US"/>
        </a:p>
      </dgm:t>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46822" custLinFactNeighborY="-38749"/>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rcRect/>
          <a:stretch>
            <a:fillRect t="-8000" b="-8000"/>
          </a:stretch>
        </a:blipFill>
      </dgm:spPr>
      <dgm:t>
        <a:bodyPr/>
        <a:lstStyle/>
        <a:p>
          <a:endParaRPr lang="en-US"/>
        </a:p>
      </dgm:t>
      <dgm:extLst>
        <a:ext uri="{E40237B7-FDA0-4F09-8148-C483321AD2D9}">
          <dgm14:cNvPr xmlns:dgm14="http://schemas.microsoft.com/office/drawing/2010/diagram" xmlns="" id="0" name="" descr="Puzzle"/>
        </a:ext>
      </dgm:extLst>
    </dgm:pt>
    <dgm:pt modelId="{8BEB8126-7226-457C-A9FC-33C15B243955}" type="pres">
      <dgm:prSet presAssocID="{A53B13F1-7244-4623-8612-EBEA64B6277A}" presName="txNode" presStyleLbl="node1" presStyleIdx="1" presStyleCnt="3" custScaleX="185168" custScaleY="282637" custLinFactNeighborX="-2687" custLinFactNeighborY="60534">
        <dgm:presLayoutVars>
          <dgm:bulletEnabled val="1"/>
        </dgm:presLayoutVars>
      </dgm:prSet>
      <dgm:spPr/>
      <dgm:t>
        <a:bodyPr/>
        <a:lstStyle/>
        <a:p>
          <a:endParaRPr lang="en-US"/>
        </a:p>
      </dgm:t>
    </dgm:pt>
    <dgm:pt modelId="{E241A5BD-8FB2-4ABB-9B92-A65083EF7B3A}" type="pres">
      <dgm:prSet presAssocID="{ABC103F0-D6D9-48EA-BEE7-AAC094A19745}" presName="sibTrans" presStyleLbl="sibTrans2D1" presStyleIdx="1" presStyleCnt="2" custAng="606575" custScaleX="129871" custScaleY="183496" custLinFactY="214755" custLinFactNeighborX="-44841" custLinFactNeighborY="300000"/>
      <dgm:spPr/>
      <dgm:t>
        <a:bodyPr/>
        <a:lstStyle/>
        <a:p>
          <a:endParaRPr lang="en-US"/>
        </a:p>
      </dgm:t>
    </dgm:pt>
    <dgm:pt modelId="{43FE2D06-2E36-43EB-A0A4-D13AAD26D8B9}" type="pres">
      <dgm:prSet presAssocID="{ABC103F0-D6D9-48EA-BEE7-AAC094A19745}" presName="connTx" presStyleLbl="sibTrans2D1" presStyleIdx="1" presStyleCnt="2"/>
      <dgm:spPr/>
      <dgm:t>
        <a:bodyPr/>
        <a:lstStyle/>
        <a:p>
          <a:endParaRPr lang="en-US"/>
        </a:p>
      </dgm:t>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NeighborX="27395" custLinFactNeighborY="-75707"/>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rcRect/>
          <a:stretch>
            <a:fillRect t="-17000" b="-17000"/>
          </a:stretch>
        </a:blipFill>
      </dgm:spPr>
      <dgm:t>
        <a:bodyPr/>
        <a:lstStyle/>
        <a:p>
          <a:endParaRPr lang="en-US"/>
        </a:p>
      </dgm:t>
      <dgm:extLst>
        <a:ext uri="{E40237B7-FDA0-4F09-8148-C483321AD2D9}">
          <dgm14:cNvPr xmlns:dgm14="http://schemas.microsoft.com/office/drawing/2010/diagram" xmlns="" id="0" name="" descr="Bullseye"/>
        </a:ext>
      </dgm:extLst>
    </dgm:pt>
    <dgm:pt modelId="{D920257D-6506-442F-A0A8-2950267250B7}" type="pres">
      <dgm:prSet presAssocID="{26ACAAB5-79D7-4C0D-9FC5-8D3519726080}" presName="txNode" presStyleLbl="node1" presStyleIdx="2" presStyleCnt="3" custScaleX="153371" custScaleY="194170" custLinFactNeighborX="3615" custLinFactNeighborY="-8774">
        <dgm:presLayoutVars>
          <dgm:bulletEnabled val="1"/>
        </dgm:presLayoutVars>
      </dgm:prSet>
      <dgm:spPr/>
      <dgm:t>
        <a:bodyPr/>
        <a:lstStyle/>
        <a:p>
          <a:endParaRPr lang="en-US"/>
        </a:p>
      </dgm:t>
    </dgm:pt>
  </dgm:ptLst>
  <dgm:cxnLst>
    <dgm:cxn modelId="{9AE400E6-E0E8-4690-AD71-AB8EDF99C743}" type="presOf" srcId="{26ACAAB5-79D7-4C0D-9FC5-8D3519726080}" destId="{D920257D-6506-442F-A0A8-2950267250B7}" srcOrd="0" destOrd="0" presId="urn:microsoft.com/office/officeart/2005/8/layout/hProcess10#1"/>
    <dgm:cxn modelId="{5B87BE99-7349-4CAF-AE04-504352E7E693}" srcId="{A53B13F1-7244-4623-8612-EBEA64B6277A}" destId="{4B164CFA-164F-46D7-A45D-04D936804D80}" srcOrd="0" destOrd="0" parTransId="{7583FB94-519F-4611-910B-ED2C8B7EC9F0}" sibTransId="{ECD9F8B5-E99A-4B08-924B-A7074AD5764B}"/>
    <dgm:cxn modelId="{AB65905E-A601-4A40-8EC6-7BC2CC6C32F9}" type="presOf" srcId="{5B2C32DA-1F7F-402F-AF2E-F7189017BFD3}" destId="{916BA4B5-F0EE-4F4B-A554-715BA3D24F93}" srcOrd="0" destOrd="0" presId="urn:microsoft.com/office/officeart/2005/8/layout/hProcess10#1"/>
    <dgm:cxn modelId="{A91E1BC3-DCE1-475E-BFD8-DA8CCB2944E6}" type="presOf" srcId="{4B164CFA-164F-46D7-A45D-04D936804D80}" destId="{8BEB8126-7226-457C-A9FC-33C15B243955}" srcOrd="0" destOrd="1" presId="urn:microsoft.com/office/officeart/2005/8/layout/hProcess10#1"/>
    <dgm:cxn modelId="{F1AF8B98-13AA-47FC-91A2-60959E10F551}" type="presOf" srcId="{ABC103F0-D6D9-48EA-BEE7-AAC094A19745}" destId="{E241A5BD-8FB2-4ABB-9B92-A65083EF7B3A}" srcOrd="0" destOrd="0" presId="urn:microsoft.com/office/officeart/2005/8/layout/hProcess10#1"/>
    <dgm:cxn modelId="{E5664DC1-3720-4900-9D94-11673390AF0D}" type="presOf" srcId="{1A6ABCEE-680A-4471-9ACD-FFA223EC8456}" destId="{8BEB8126-7226-457C-A9FC-33C15B243955}" srcOrd="0" destOrd="2" presId="urn:microsoft.com/office/officeart/2005/8/layout/hProcess10#1"/>
    <dgm:cxn modelId="{208BFF74-7A25-4573-9381-0362FA01DD3E}" srcId="{FE64B16A-F410-47C8-9AA2-07AFB757FC4E}" destId="{26ACAAB5-79D7-4C0D-9FC5-8D3519726080}" srcOrd="2" destOrd="0" parTransId="{FDB09023-EF3B-4112-9D1C-1C7197DB4853}" sibTransId="{31EFA1C2-53AB-4587-AA0A-DB2C60D15525}"/>
    <dgm:cxn modelId="{ABAE80E2-C785-4F2E-B9B6-D02D787F450F}" type="presOf" srcId="{FE64B16A-F410-47C8-9AA2-07AFB757FC4E}" destId="{771D3068-D1F5-45CB-AC31-DF23790C060E}" srcOrd="0" destOrd="0" presId="urn:microsoft.com/office/officeart/2005/8/layout/hProcess10#1"/>
    <dgm:cxn modelId="{BA426FE0-8C74-437B-9ECC-FD8985768131}" type="presOf" srcId="{ABC103F0-D6D9-48EA-BEE7-AAC094A19745}" destId="{43FE2D06-2E36-43EB-A0A4-D13AAD26D8B9}" srcOrd="1" destOrd="0" presId="urn:microsoft.com/office/officeart/2005/8/layout/hProcess10#1"/>
    <dgm:cxn modelId="{9AE8EF29-D0D0-4FF7-9775-29676B84275C}" srcId="{A53B13F1-7244-4623-8612-EBEA64B6277A}" destId="{1A6ABCEE-680A-4471-9ACD-FFA223EC8456}" srcOrd="1" destOrd="0" parTransId="{3EDCD332-A456-47FE-9195-42944B1352EF}" sibTransId="{BE2128A5-352B-4120-AF27-0BA65BB019DB}"/>
    <dgm:cxn modelId="{CB16A085-E8DC-44AB-8E82-DBBECDD5CCC4}" srcId="{FE64B16A-F410-47C8-9AA2-07AFB757FC4E}" destId="{659D52BD-E9D5-41BE-9E68-B88633753BC2}" srcOrd="0" destOrd="0" parTransId="{E6426A80-1722-4384-A633-23336B0DFA21}" sibTransId="{5B2C32DA-1F7F-402F-AF2E-F7189017BFD3}"/>
    <dgm:cxn modelId="{6B848C5E-EB3B-4A6A-AEC8-132989D5CCDB}" type="presOf" srcId="{5B2C32DA-1F7F-402F-AF2E-F7189017BFD3}" destId="{74F7AC59-9E5E-45D1-AC06-43AC66194475}" srcOrd="1" destOrd="0" presId="urn:microsoft.com/office/officeart/2005/8/layout/hProcess10#1"/>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1"/>
    <dgm:cxn modelId="{CDB7E5F8-C6F2-4EC0-9D9C-97DCD2B33E95}" type="presOf" srcId="{659D52BD-E9D5-41BE-9E68-B88633753BC2}" destId="{C1720986-A3F4-449E-86BA-DEC81B45E092}" srcOrd="0" destOrd="0" presId="urn:microsoft.com/office/officeart/2005/8/layout/hProcess10#1"/>
    <dgm:cxn modelId="{04F86A04-7E3E-46D6-AB05-F92EBB529A8D}" type="presParOf" srcId="{771D3068-D1F5-45CB-AC31-DF23790C060E}" destId="{D75F84A7-B655-4D30-A240-A13F7A7ECE2F}" srcOrd="0" destOrd="0" presId="urn:microsoft.com/office/officeart/2005/8/layout/hProcess10#1"/>
    <dgm:cxn modelId="{EFDB4B86-8B40-4D1E-B193-43FB4E2F3294}" type="presParOf" srcId="{D75F84A7-B655-4D30-A240-A13F7A7ECE2F}" destId="{F17323E3-D8F7-4321-A64A-0701014FA325}" srcOrd="0" destOrd="0" presId="urn:microsoft.com/office/officeart/2005/8/layout/hProcess10#1"/>
    <dgm:cxn modelId="{CFAD8CD5-E5D5-4518-8421-C258708E826D}" type="presParOf" srcId="{D75F84A7-B655-4D30-A240-A13F7A7ECE2F}" destId="{C1720986-A3F4-449E-86BA-DEC81B45E092}" srcOrd="1" destOrd="0" presId="urn:microsoft.com/office/officeart/2005/8/layout/hProcess10#1"/>
    <dgm:cxn modelId="{208130D1-3F50-4E5C-B339-558D8A374C88}" type="presParOf" srcId="{771D3068-D1F5-45CB-AC31-DF23790C060E}" destId="{916BA4B5-F0EE-4F4B-A554-715BA3D24F93}" srcOrd="1" destOrd="0" presId="urn:microsoft.com/office/officeart/2005/8/layout/hProcess10#1"/>
    <dgm:cxn modelId="{0F907BA8-631C-422F-BE81-EEB1FB73FB29}" type="presParOf" srcId="{916BA4B5-F0EE-4F4B-A554-715BA3D24F93}" destId="{74F7AC59-9E5E-45D1-AC06-43AC66194475}" srcOrd="0" destOrd="0" presId="urn:microsoft.com/office/officeart/2005/8/layout/hProcess10#1"/>
    <dgm:cxn modelId="{FB396946-3CF2-4AF6-9724-809C3A11156A}" type="presParOf" srcId="{771D3068-D1F5-45CB-AC31-DF23790C060E}" destId="{483C5E02-044C-4E9E-B515-7F2599C30B51}" srcOrd="2" destOrd="0" presId="urn:microsoft.com/office/officeart/2005/8/layout/hProcess10#1"/>
    <dgm:cxn modelId="{D7FA9173-E201-43A5-BC80-2EA667BFCB08}" type="presParOf" srcId="{483C5E02-044C-4E9E-B515-7F2599C30B51}" destId="{174281AD-FE43-47CB-8654-54BEF039C382}" srcOrd="0" destOrd="0" presId="urn:microsoft.com/office/officeart/2005/8/layout/hProcess10#1"/>
    <dgm:cxn modelId="{324F356E-D9DF-4CE1-8A98-DB7328C65D5A}" type="presParOf" srcId="{483C5E02-044C-4E9E-B515-7F2599C30B51}" destId="{8BEB8126-7226-457C-A9FC-33C15B243955}" srcOrd="1" destOrd="0" presId="urn:microsoft.com/office/officeart/2005/8/layout/hProcess10#1"/>
    <dgm:cxn modelId="{F1B0923D-E33A-4158-9BB3-062F9DD28934}" type="presParOf" srcId="{771D3068-D1F5-45CB-AC31-DF23790C060E}" destId="{E241A5BD-8FB2-4ABB-9B92-A65083EF7B3A}" srcOrd="3" destOrd="0" presId="urn:microsoft.com/office/officeart/2005/8/layout/hProcess10#1"/>
    <dgm:cxn modelId="{AF9B015A-7A12-49F1-A8E7-F0332E2A5B73}" type="presParOf" srcId="{E241A5BD-8FB2-4ABB-9B92-A65083EF7B3A}" destId="{43FE2D06-2E36-43EB-A0A4-D13AAD26D8B9}" srcOrd="0" destOrd="0" presId="urn:microsoft.com/office/officeart/2005/8/layout/hProcess10#1"/>
    <dgm:cxn modelId="{F93A6DEB-C9AC-41D4-92BD-F79A2AAB74A6}" type="presParOf" srcId="{771D3068-D1F5-45CB-AC31-DF23790C060E}" destId="{D3C75226-E915-4AA5-A4E7-08DA44E86192}" srcOrd="4" destOrd="0" presId="urn:microsoft.com/office/officeart/2005/8/layout/hProcess10#1"/>
    <dgm:cxn modelId="{97AA58E0-52CD-4C95-9A9D-7086591D5894}" type="presParOf" srcId="{D3C75226-E915-4AA5-A4E7-08DA44E86192}" destId="{15CD519D-3542-452C-90D8-B21B620828BB}" srcOrd="0" destOrd="0" presId="urn:microsoft.com/office/officeart/2005/8/layout/hProcess10#1"/>
    <dgm:cxn modelId="{CE5BAC2E-B988-4EE6-A8B1-ABAE20FD1A5E}" type="presParOf" srcId="{D3C75226-E915-4AA5-A4E7-08DA44E86192}" destId="{D920257D-6506-442F-A0A8-2950267250B7}" srcOrd="1" destOrd="0" presId="urn:microsoft.com/office/officeart/2005/8/layout/hProcess10#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2"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1600" b="1" dirty="0">
              <a:latin typeface="Arial" panose="020B0604020202020204" pitchFamily="34" charset="0"/>
              <a:cs typeface="Arial" panose="020B0604020202020204" pitchFamily="34" charset="0"/>
            </a:rPr>
            <a:t>Programme 2:</a:t>
          </a:r>
        </a:p>
        <a:p>
          <a:r>
            <a:rPr lang="en-ZA" sz="1600" b="1" dirty="0">
              <a:latin typeface="Arial" panose="020B0604020202020204" pitchFamily="34" charset="0"/>
              <a:cs typeface="Arial" panose="020B0604020202020204" pitchFamily="34" charset="0"/>
            </a:rPr>
            <a:t> Grant and Seed Funding </a:t>
          </a: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a:p>
      </dgm:t>
    </dgm:pt>
    <dgm:pt modelId="{A53B13F1-7244-4623-8612-EBEA64B6277A}">
      <dgm:prSet phldrT="[Text]" custT="1"/>
      <dgm:spPr>
        <a:solidFill>
          <a:schemeClr val="accent6">
            <a:lumMod val="75000"/>
          </a:schemeClr>
        </a:solidFill>
      </dgm:spPr>
      <dgm:t>
        <a:bodyPr/>
        <a:lstStyle/>
        <a:p>
          <a:r>
            <a:rPr lang="en-GB" sz="1600" b="1" dirty="0">
              <a:latin typeface="Arial" panose="020B0604020202020204" pitchFamily="34" charset="0"/>
              <a:cs typeface="Arial" panose="020B0604020202020204" pitchFamily="34" charset="0"/>
            </a:rPr>
            <a:t>Purpose</a:t>
          </a:r>
        </a:p>
        <a:p>
          <a:r>
            <a:rPr lang="en-GB" sz="1600" dirty="0">
              <a:latin typeface="Arial" panose="020B0604020202020204" pitchFamily="34" charset="0"/>
              <a:cs typeface="Arial" panose="020B0604020202020204" pitchFamily="34" charset="0"/>
            </a:rPr>
            <a:t>To facilitate ownership, control and access to information and content production of community and small commercial media by historically disadvantaged communities by 2024</a:t>
          </a:r>
          <a:r>
            <a:rPr lang="en-GB" sz="1800" dirty="0">
              <a:latin typeface="Arial" panose="020B0604020202020204" pitchFamily="34"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a:p>
      </dgm:t>
    </dgm:pt>
    <dgm:pt modelId="{26ACAAB5-79D7-4C0D-9FC5-8D3519726080}">
      <dgm:prSet phldrT="[Text]" custT="1"/>
      <dgm:spPr>
        <a:solidFill>
          <a:schemeClr val="accent6">
            <a:lumMod val="75000"/>
          </a:schemeClr>
        </a:solidFill>
      </dgm:spPr>
      <dgm:t>
        <a:bodyPr anchor="t"/>
        <a:lstStyle/>
        <a:p>
          <a:pPr algn="l"/>
          <a:r>
            <a:rPr lang="en-GB" sz="1600" b="1" dirty="0">
              <a:latin typeface="Arial" panose="020B0604020202020204" pitchFamily="34" charset="0"/>
              <a:cs typeface="Arial" panose="020B0604020202020204" pitchFamily="34" charset="0"/>
            </a:rPr>
            <a:t>Outcome</a:t>
          </a:r>
        </a:p>
        <a:p>
          <a:pPr algn="l"/>
          <a:r>
            <a:rPr lang="en-GB" sz="1600" dirty="0">
              <a:latin typeface="Arial" panose="020B0604020202020204" pitchFamily="34" charset="0"/>
              <a:cs typeface="Arial" panose="020B0604020202020204" pitchFamily="34" charset="0"/>
            </a:rPr>
            <a:t>Media diversity promoted through the growth of sustainable community-based media in South Africa by 2024.</a:t>
          </a:r>
          <a:endParaRPr lang="en-ZA" sz="16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dgm:spPr>
        <a:solidFill>
          <a:schemeClr val="accent6">
            <a:lumMod val="75000"/>
          </a:schemeClr>
        </a:solidFill>
      </dgm:spPr>
      <dgm:t>
        <a:bodyPr/>
        <a:lstStyle/>
        <a:p>
          <a:endParaRPr lang="en-ZA" sz="8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dgm:spPr>
        <a:solidFill>
          <a:schemeClr val="accent6">
            <a:lumMod val="75000"/>
          </a:schemeClr>
        </a:solidFill>
      </dgm:spPr>
      <dgm:t>
        <a:bodyPr/>
        <a:lstStyle/>
        <a:p>
          <a:endParaRPr lang="en-ZA" sz="80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t>
        <a:bodyPr/>
        <a:lstStyle/>
        <a:p>
          <a:endParaRPr lang="en-US"/>
        </a:p>
      </dgm:t>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36387" custLinFactNeighborX="20848" custLinFactNeighborY="20819"/>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rcRect/>
          <a:stretch>
            <a:fillRect t="-18000" b="-18000"/>
          </a:stretch>
        </a:blipFill>
      </dgm:spPr>
      <dgm:extLst>
        <a:ext uri="{E40237B7-FDA0-4F09-8148-C483321AD2D9}">
          <dgm14:cNvPr xmlns:dgm14="http://schemas.microsoft.com/office/drawing/2010/diagram" xmlns="" id="0" name="" descr="Podcast"/>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t>
        <a:bodyPr/>
        <a:lstStyle/>
        <a:p>
          <a:endParaRPr lang="en-US"/>
        </a:p>
      </dgm:t>
    </dgm:pt>
    <dgm:pt modelId="{916BA4B5-F0EE-4F4B-A554-715BA3D24F93}" type="pres">
      <dgm:prSet presAssocID="{5B2C32DA-1F7F-402F-AF2E-F7189017BFD3}" presName="sibTrans" presStyleLbl="sibTrans2D1" presStyleIdx="0" presStyleCnt="2" custAng="669623" custScaleX="37700" custScaleY="171697" custLinFactY="212942" custLinFactNeighborX="-56329" custLinFactNeighborY="300000"/>
      <dgm:spPr/>
      <dgm:t>
        <a:bodyPr/>
        <a:lstStyle/>
        <a:p>
          <a:endParaRPr lang="en-US"/>
        </a:p>
      </dgm:t>
    </dgm:pt>
    <dgm:pt modelId="{74F7AC59-9E5E-45D1-AC06-43AC66194475}" type="pres">
      <dgm:prSet presAssocID="{5B2C32DA-1F7F-402F-AF2E-F7189017BFD3}" presName="connTx" presStyleLbl="sibTrans2D1" presStyleIdx="0" presStyleCnt="2"/>
      <dgm:spPr/>
      <dgm:t>
        <a:bodyPr/>
        <a:lstStyle/>
        <a:p>
          <a:endParaRPr lang="en-US"/>
        </a:p>
      </dgm:t>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2636" custLinFactNeighborY="-22318"/>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rcRect/>
          <a:stretch>
            <a:fillRect t="-8000" b="-8000"/>
          </a:stretch>
        </a:blipFill>
      </dgm:spPr>
      <dgm:extLst>
        <a:ext uri="{E40237B7-FDA0-4F09-8148-C483321AD2D9}">
          <dgm14:cNvPr xmlns:dgm14="http://schemas.microsoft.com/office/drawing/2010/diagram" xmlns="" id="0" name="" descr="Puzzle"/>
        </a:ext>
      </dgm:extLst>
    </dgm:pt>
    <dgm:pt modelId="{8BEB8126-7226-457C-A9FC-33C15B243955}" type="pres">
      <dgm:prSet presAssocID="{A53B13F1-7244-4623-8612-EBEA64B6277A}" presName="txNode" presStyleLbl="node1" presStyleIdx="1" presStyleCnt="3" custScaleX="204852" custScaleY="223691" custLinFactNeighborX="-4680" custLinFactNeighborY="62598">
        <dgm:presLayoutVars>
          <dgm:bulletEnabled val="1"/>
        </dgm:presLayoutVars>
      </dgm:prSet>
      <dgm:spPr/>
      <dgm:t>
        <a:bodyPr/>
        <a:lstStyle/>
        <a:p>
          <a:endParaRPr lang="en-US"/>
        </a:p>
      </dgm:t>
    </dgm:pt>
    <dgm:pt modelId="{E241A5BD-8FB2-4ABB-9B92-A65083EF7B3A}" type="pres">
      <dgm:prSet presAssocID="{ABC103F0-D6D9-48EA-BEE7-AAC094A19745}" presName="sibTrans" presStyleLbl="sibTrans2D1" presStyleIdx="1" presStyleCnt="2" custAng="929486" custScaleX="129871" custScaleY="183496" custLinFactY="209758" custLinFactNeighborX="-33846" custLinFactNeighborY="300000"/>
      <dgm:spPr/>
      <dgm:t>
        <a:bodyPr/>
        <a:lstStyle/>
        <a:p>
          <a:endParaRPr lang="en-US"/>
        </a:p>
      </dgm:t>
    </dgm:pt>
    <dgm:pt modelId="{43FE2D06-2E36-43EB-A0A4-D13AAD26D8B9}" type="pres">
      <dgm:prSet presAssocID="{ABC103F0-D6D9-48EA-BEE7-AAC094A19745}" presName="connTx" presStyleLbl="sibTrans2D1" presStyleIdx="1" presStyleCnt="2"/>
      <dgm:spPr/>
      <dgm:t>
        <a:bodyPr/>
        <a:lstStyle/>
        <a:p>
          <a:endParaRPr lang="en-US"/>
        </a:p>
      </dgm:t>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NeighborX="27395" custLinFactNeighborY="-75707"/>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rcRect/>
          <a:stretch>
            <a:fillRect t="-17000" b="-17000"/>
          </a:stretch>
        </a:blipFill>
      </dgm:spPr>
      <dgm:extLst>
        <a:ext uri="{E40237B7-FDA0-4F09-8148-C483321AD2D9}">
          <dgm14:cNvPr xmlns:dgm14="http://schemas.microsoft.com/office/drawing/2010/diagram" xmlns="" id="0" name="" descr="Bullseye"/>
        </a:ext>
      </dgm:extLst>
    </dgm:pt>
    <dgm:pt modelId="{D920257D-6506-442F-A0A8-2950267250B7}" type="pres">
      <dgm:prSet presAssocID="{26ACAAB5-79D7-4C0D-9FC5-8D3519726080}" presName="txNode" presStyleLbl="node1" presStyleIdx="2" presStyleCnt="3" custScaleX="153371" custScaleY="224241" custLinFactNeighborX="3615" custLinFactNeighborY="-8774">
        <dgm:presLayoutVars>
          <dgm:bulletEnabled val="1"/>
        </dgm:presLayoutVars>
      </dgm:prSet>
      <dgm:spPr/>
      <dgm:t>
        <a:bodyPr/>
        <a:lstStyle/>
        <a:p>
          <a:endParaRPr lang="en-US"/>
        </a:p>
      </dgm:t>
    </dgm:pt>
  </dgm:ptLst>
  <dgm:cxnLst>
    <dgm:cxn modelId="{9AE400E6-E0E8-4690-AD71-AB8EDF99C743}" type="presOf" srcId="{26ACAAB5-79D7-4C0D-9FC5-8D3519726080}" destId="{D920257D-6506-442F-A0A8-2950267250B7}" srcOrd="0" destOrd="0" presId="urn:microsoft.com/office/officeart/2005/8/layout/hProcess10#2"/>
    <dgm:cxn modelId="{5B87BE99-7349-4CAF-AE04-504352E7E693}" srcId="{A53B13F1-7244-4623-8612-EBEA64B6277A}" destId="{4B164CFA-164F-46D7-A45D-04D936804D80}" srcOrd="0" destOrd="0" parTransId="{7583FB94-519F-4611-910B-ED2C8B7EC9F0}" sibTransId="{ECD9F8B5-E99A-4B08-924B-A7074AD5764B}"/>
    <dgm:cxn modelId="{AB65905E-A601-4A40-8EC6-7BC2CC6C32F9}" type="presOf" srcId="{5B2C32DA-1F7F-402F-AF2E-F7189017BFD3}" destId="{916BA4B5-F0EE-4F4B-A554-715BA3D24F93}" srcOrd="0" destOrd="0" presId="urn:microsoft.com/office/officeart/2005/8/layout/hProcess10#2"/>
    <dgm:cxn modelId="{A91E1BC3-DCE1-475E-BFD8-DA8CCB2944E6}" type="presOf" srcId="{4B164CFA-164F-46D7-A45D-04D936804D80}" destId="{8BEB8126-7226-457C-A9FC-33C15B243955}" srcOrd="0" destOrd="1" presId="urn:microsoft.com/office/officeart/2005/8/layout/hProcess10#2"/>
    <dgm:cxn modelId="{F1AF8B98-13AA-47FC-91A2-60959E10F551}" type="presOf" srcId="{ABC103F0-D6D9-48EA-BEE7-AAC094A19745}" destId="{E241A5BD-8FB2-4ABB-9B92-A65083EF7B3A}" srcOrd="0" destOrd="0" presId="urn:microsoft.com/office/officeart/2005/8/layout/hProcess10#2"/>
    <dgm:cxn modelId="{E5664DC1-3720-4900-9D94-11673390AF0D}" type="presOf" srcId="{1A6ABCEE-680A-4471-9ACD-FFA223EC8456}" destId="{8BEB8126-7226-457C-A9FC-33C15B243955}" srcOrd="0" destOrd="2" presId="urn:microsoft.com/office/officeart/2005/8/layout/hProcess10#2"/>
    <dgm:cxn modelId="{208BFF74-7A25-4573-9381-0362FA01DD3E}" srcId="{FE64B16A-F410-47C8-9AA2-07AFB757FC4E}" destId="{26ACAAB5-79D7-4C0D-9FC5-8D3519726080}" srcOrd="2" destOrd="0" parTransId="{FDB09023-EF3B-4112-9D1C-1C7197DB4853}" sibTransId="{31EFA1C2-53AB-4587-AA0A-DB2C60D15525}"/>
    <dgm:cxn modelId="{ABAE80E2-C785-4F2E-B9B6-D02D787F450F}" type="presOf" srcId="{FE64B16A-F410-47C8-9AA2-07AFB757FC4E}" destId="{771D3068-D1F5-45CB-AC31-DF23790C060E}" srcOrd="0" destOrd="0" presId="urn:microsoft.com/office/officeart/2005/8/layout/hProcess10#2"/>
    <dgm:cxn modelId="{BA426FE0-8C74-437B-9ECC-FD8985768131}" type="presOf" srcId="{ABC103F0-D6D9-48EA-BEE7-AAC094A19745}" destId="{43FE2D06-2E36-43EB-A0A4-D13AAD26D8B9}" srcOrd="1" destOrd="0" presId="urn:microsoft.com/office/officeart/2005/8/layout/hProcess10#2"/>
    <dgm:cxn modelId="{9AE8EF29-D0D0-4FF7-9775-29676B84275C}" srcId="{A53B13F1-7244-4623-8612-EBEA64B6277A}" destId="{1A6ABCEE-680A-4471-9ACD-FFA223EC8456}" srcOrd="1" destOrd="0" parTransId="{3EDCD332-A456-47FE-9195-42944B1352EF}" sibTransId="{BE2128A5-352B-4120-AF27-0BA65BB019DB}"/>
    <dgm:cxn modelId="{CB16A085-E8DC-44AB-8E82-DBBECDD5CCC4}" srcId="{FE64B16A-F410-47C8-9AA2-07AFB757FC4E}" destId="{659D52BD-E9D5-41BE-9E68-B88633753BC2}" srcOrd="0" destOrd="0" parTransId="{E6426A80-1722-4384-A633-23336B0DFA21}" sibTransId="{5B2C32DA-1F7F-402F-AF2E-F7189017BFD3}"/>
    <dgm:cxn modelId="{6B848C5E-EB3B-4A6A-AEC8-132989D5CCDB}" type="presOf" srcId="{5B2C32DA-1F7F-402F-AF2E-F7189017BFD3}" destId="{74F7AC59-9E5E-45D1-AC06-43AC66194475}" srcOrd="1" destOrd="0" presId="urn:microsoft.com/office/officeart/2005/8/layout/hProcess10#2"/>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2"/>
    <dgm:cxn modelId="{CDB7E5F8-C6F2-4EC0-9D9C-97DCD2B33E95}" type="presOf" srcId="{659D52BD-E9D5-41BE-9E68-B88633753BC2}" destId="{C1720986-A3F4-449E-86BA-DEC81B45E092}" srcOrd="0" destOrd="0" presId="urn:microsoft.com/office/officeart/2005/8/layout/hProcess10#2"/>
    <dgm:cxn modelId="{04F86A04-7E3E-46D6-AB05-F92EBB529A8D}" type="presParOf" srcId="{771D3068-D1F5-45CB-AC31-DF23790C060E}" destId="{D75F84A7-B655-4D30-A240-A13F7A7ECE2F}" srcOrd="0" destOrd="0" presId="urn:microsoft.com/office/officeart/2005/8/layout/hProcess10#2"/>
    <dgm:cxn modelId="{EFDB4B86-8B40-4D1E-B193-43FB4E2F3294}" type="presParOf" srcId="{D75F84A7-B655-4D30-A240-A13F7A7ECE2F}" destId="{F17323E3-D8F7-4321-A64A-0701014FA325}" srcOrd="0" destOrd="0" presId="urn:microsoft.com/office/officeart/2005/8/layout/hProcess10#2"/>
    <dgm:cxn modelId="{CFAD8CD5-E5D5-4518-8421-C258708E826D}" type="presParOf" srcId="{D75F84A7-B655-4D30-A240-A13F7A7ECE2F}" destId="{C1720986-A3F4-449E-86BA-DEC81B45E092}" srcOrd="1" destOrd="0" presId="urn:microsoft.com/office/officeart/2005/8/layout/hProcess10#2"/>
    <dgm:cxn modelId="{208130D1-3F50-4E5C-B339-558D8A374C88}" type="presParOf" srcId="{771D3068-D1F5-45CB-AC31-DF23790C060E}" destId="{916BA4B5-F0EE-4F4B-A554-715BA3D24F93}" srcOrd="1" destOrd="0" presId="urn:microsoft.com/office/officeart/2005/8/layout/hProcess10#2"/>
    <dgm:cxn modelId="{0F907BA8-631C-422F-BE81-EEB1FB73FB29}" type="presParOf" srcId="{916BA4B5-F0EE-4F4B-A554-715BA3D24F93}" destId="{74F7AC59-9E5E-45D1-AC06-43AC66194475}" srcOrd="0" destOrd="0" presId="urn:microsoft.com/office/officeart/2005/8/layout/hProcess10#2"/>
    <dgm:cxn modelId="{FB396946-3CF2-4AF6-9724-809C3A11156A}" type="presParOf" srcId="{771D3068-D1F5-45CB-AC31-DF23790C060E}" destId="{483C5E02-044C-4E9E-B515-7F2599C30B51}" srcOrd="2" destOrd="0" presId="urn:microsoft.com/office/officeart/2005/8/layout/hProcess10#2"/>
    <dgm:cxn modelId="{D7FA9173-E201-43A5-BC80-2EA667BFCB08}" type="presParOf" srcId="{483C5E02-044C-4E9E-B515-7F2599C30B51}" destId="{174281AD-FE43-47CB-8654-54BEF039C382}" srcOrd="0" destOrd="0" presId="urn:microsoft.com/office/officeart/2005/8/layout/hProcess10#2"/>
    <dgm:cxn modelId="{324F356E-D9DF-4CE1-8A98-DB7328C65D5A}" type="presParOf" srcId="{483C5E02-044C-4E9E-B515-7F2599C30B51}" destId="{8BEB8126-7226-457C-A9FC-33C15B243955}" srcOrd="1" destOrd="0" presId="urn:microsoft.com/office/officeart/2005/8/layout/hProcess10#2"/>
    <dgm:cxn modelId="{F1B0923D-E33A-4158-9BB3-062F9DD28934}" type="presParOf" srcId="{771D3068-D1F5-45CB-AC31-DF23790C060E}" destId="{E241A5BD-8FB2-4ABB-9B92-A65083EF7B3A}" srcOrd="3" destOrd="0" presId="urn:microsoft.com/office/officeart/2005/8/layout/hProcess10#2"/>
    <dgm:cxn modelId="{AF9B015A-7A12-49F1-A8E7-F0332E2A5B73}" type="presParOf" srcId="{E241A5BD-8FB2-4ABB-9B92-A65083EF7B3A}" destId="{43FE2D06-2E36-43EB-A0A4-D13AAD26D8B9}" srcOrd="0" destOrd="0" presId="urn:microsoft.com/office/officeart/2005/8/layout/hProcess10#2"/>
    <dgm:cxn modelId="{F93A6DEB-C9AC-41D4-92BD-F79A2AAB74A6}" type="presParOf" srcId="{771D3068-D1F5-45CB-AC31-DF23790C060E}" destId="{D3C75226-E915-4AA5-A4E7-08DA44E86192}" srcOrd="4" destOrd="0" presId="urn:microsoft.com/office/officeart/2005/8/layout/hProcess10#2"/>
    <dgm:cxn modelId="{97AA58E0-52CD-4C95-9A9D-7086591D5894}" type="presParOf" srcId="{D3C75226-E915-4AA5-A4E7-08DA44E86192}" destId="{15CD519D-3542-452C-90D8-B21B620828BB}" srcOrd="0" destOrd="0" presId="urn:microsoft.com/office/officeart/2005/8/layout/hProcess10#2"/>
    <dgm:cxn modelId="{CE5BAC2E-B988-4EE6-A8B1-ABAE20FD1A5E}" type="presParOf" srcId="{D3C75226-E915-4AA5-A4E7-08DA44E86192}" destId="{D920257D-6506-442F-A0A8-2950267250B7}" srcOrd="1" destOrd="0" presId="urn:microsoft.com/office/officeart/2005/8/layout/hProcess10#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3"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1800" b="1" dirty="0">
              <a:latin typeface="Arial" panose="020B0604020202020204" pitchFamily="34" charset="0"/>
              <a:cs typeface="Arial" panose="020B0604020202020204" pitchFamily="34" charset="0"/>
            </a:rPr>
            <a:t>Programme 3:</a:t>
          </a:r>
        </a:p>
        <a:p>
          <a:r>
            <a:rPr lang="en-ZA" sz="1800" b="1" dirty="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Partnerships, Public Awareness and Advocacy</a:t>
          </a:r>
          <a:endParaRPr lang="en-ZA" sz="1800" b="1" dirty="0">
            <a:latin typeface="Arial" panose="020B0604020202020204" pitchFamily="34" charset="0"/>
            <a:cs typeface="Arial" panose="020B0604020202020204" pitchFamily="34" charset="0"/>
          </a:endParaRP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a:p>
      </dgm:t>
    </dgm:pt>
    <dgm:pt modelId="{A53B13F1-7244-4623-8612-EBEA64B6277A}">
      <dgm:prSet phldrT="[Text]" custT="1"/>
      <dgm:spPr>
        <a:solidFill>
          <a:schemeClr val="accent6">
            <a:lumMod val="75000"/>
          </a:schemeClr>
        </a:solidFill>
      </dgm:spPr>
      <dgm:t>
        <a:bodyPr/>
        <a:lstStyle/>
        <a:p>
          <a:r>
            <a:rPr lang="en-GB" sz="1800" b="1" dirty="0">
              <a:latin typeface="Arial" panose="020B0604020202020204" pitchFamily="34" charset="0"/>
              <a:cs typeface="Arial" panose="020B0604020202020204" pitchFamily="34" charset="0"/>
            </a:rPr>
            <a:t>Purpose</a:t>
          </a:r>
        </a:p>
        <a:p>
          <a:r>
            <a:rPr lang="en-GB" sz="1800" dirty="0">
              <a:latin typeface="Arial" panose="020B0604020202020204" pitchFamily="34" charset="0"/>
              <a:cs typeface="Arial" panose="020B0604020202020204" pitchFamily="34" charset="0"/>
            </a:rPr>
            <a:t>To position the MDDA as a leading influencer and authoritative voice in the community and small commercial media, by playing a key role in the national dialogue on the sector, through implementation of strategic partnerships to carry out media development and diversity interventions.</a:t>
          </a:r>
          <a:endParaRPr lang="en-ZA"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GB" sz="1800" dirty="0">
              <a:latin typeface="Arial" panose="020B0604020202020204" pitchFamily="34" charset="0"/>
              <a:cs typeface="Arial" panose="020B0604020202020204" pitchFamily="34" charset="0"/>
            </a:rPr>
            <a:t>Media diversity promoted through the growth of sustainable community-based media in South Africa by 2024.</a:t>
          </a:r>
          <a:endParaRPr lang="en-ZA" sz="18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dgm:spPr>
        <a:solidFill>
          <a:schemeClr val="accent6">
            <a:lumMod val="75000"/>
          </a:schemeClr>
        </a:solidFill>
      </dgm:spPr>
      <dgm:t>
        <a:bodyPr/>
        <a:lstStyle/>
        <a:p>
          <a:endParaRPr lang="en-ZA" sz="8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dgm:spPr>
        <a:solidFill>
          <a:schemeClr val="accent6">
            <a:lumMod val="75000"/>
          </a:schemeClr>
        </a:solidFill>
      </dgm:spPr>
      <dgm:t>
        <a:bodyPr/>
        <a:lstStyle/>
        <a:p>
          <a:endParaRPr lang="en-ZA" sz="800" dirty="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t>
        <a:bodyPr/>
        <a:lstStyle/>
        <a:p>
          <a:endParaRPr lang="en-US"/>
        </a:p>
      </dgm:t>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14719" custScaleY="90319" custLinFactNeighborX="20848" custLinFactNeighborY="20819"/>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rcRect/>
          <a:stretch>
            <a:fillRect t="-18000" b="-18000"/>
          </a:stretch>
        </a:blipFill>
      </dgm:spPr>
      <dgm:t>
        <a:bodyPr/>
        <a:lstStyle/>
        <a:p>
          <a:endParaRPr lang="en-US"/>
        </a:p>
      </dgm:t>
      <dgm:extLst>
        <a:ext uri="{E40237B7-FDA0-4F09-8148-C483321AD2D9}">
          <dgm14:cNvPr xmlns:dgm14="http://schemas.microsoft.com/office/drawing/2010/diagram" xmlns="" id="0" name="" descr="Thumbs up sign"/>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t>
        <a:bodyPr/>
        <a:lstStyle/>
        <a:p>
          <a:endParaRPr lang="en-US"/>
        </a:p>
      </dgm:t>
    </dgm:pt>
    <dgm:pt modelId="{916BA4B5-F0EE-4F4B-A554-715BA3D24F93}" type="pres">
      <dgm:prSet presAssocID="{5B2C32DA-1F7F-402F-AF2E-F7189017BFD3}" presName="sibTrans" presStyleLbl="sibTrans2D1" presStyleIdx="0" presStyleCnt="2" custAng="1090839" custScaleX="36965" custScaleY="143958" custLinFactY="215826" custLinFactNeighborX="-44995" custLinFactNeighborY="300000"/>
      <dgm:spPr/>
      <dgm:t>
        <a:bodyPr/>
        <a:lstStyle/>
        <a:p>
          <a:endParaRPr lang="en-US"/>
        </a:p>
      </dgm:t>
    </dgm:pt>
    <dgm:pt modelId="{74F7AC59-9E5E-45D1-AC06-43AC66194475}" type="pres">
      <dgm:prSet presAssocID="{5B2C32DA-1F7F-402F-AF2E-F7189017BFD3}" presName="connTx" presStyleLbl="sibTrans2D1" presStyleIdx="0" presStyleCnt="2"/>
      <dgm:spPr/>
      <dgm:t>
        <a:bodyPr/>
        <a:lstStyle/>
        <a:p>
          <a:endParaRPr lang="en-US"/>
        </a:p>
      </dgm:t>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7472" custLinFactNeighborY="-61848"/>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rcRect/>
          <a:stretch>
            <a:fillRect t="-8000" b="-8000"/>
          </a:stretch>
        </a:blipFill>
      </dgm:spPr>
      <dgm:t>
        <a:bodyPr/>
        <a:lstStyle/>
        <a:p>
          <a:endParaRPr lang="en-US"/>
        </a:p>
      </dgm:t>
      <dgm:extLst>
        <a:ext uri="{E40237B7-FDA0-4F09-8148-C483321AD2D9}">
          <dgm14:cNvPr xmlns:dgm14="http://schemas.microsoft.com/office/drawing/2010/diagram" xmlns="" id="0" name="" descr="Puzzle"/>
        </a:ext>
      </dgm:extLst>
    </dgm:pt>
    <dgm:pt modelId="{8BEB8126-7226-457C-A9FC-33C15B243955}" type="pres">
      <dgm:prSet presAssocID="{A53B13F1-7244-4623-8612-EBEA64B6277A}" presName="txNode" presStyleLbl="node1" presStyleIdx="1" presStyleCnt="3" custScaleX="204852" custScaleY="307141" custLinFactNeighborX="-3125" custLinFactNeighborY="50346">
        <dgm:presLayoutVars>
          <dgm:bulletEnabled val="1"/>
        </dgm:presLayoutVars>
      </dgm:prSet>
      <dgm:spPr/>
      <dgm:t>
        <a:bodyPr/>
        <a:lstStyle/>
        <a:p>
          <a:endParaRPr lang="en-US"/>
        </a:p>
      </dgm:t>
    </dgm:pt>
    <dgm:pt modelId="{E241A5BD-8FB2-4ABB-9B92-A65083EF7B3A}" type="pres">
      <dgm:prSet presAssocID="{ABC103F0-D6D9-48EA-BEE7-AAC094A19745}" presName="sibTrans" presStyleLbl="sibTrans2D1" presStyleIdx="1" presStyleCnt="2" custAng="253248" custScaleX="129871" custScaleY="147367" custLinFactY="200000" custLinFactNeighborX="-39080" custLinFactNeighborY="289416"/>
      <dgm:spPr/>
      <dgm:t>
        <a:bodyPr/>
        <a:lstStyle/>
        <a:p>
          <a:endParaRPr lang="en-US"/>
        </a:p>
      </dgm:t>
    </dgm:pt>
    <dgm:pt modelId="{43FE2D06-2E36-43EB-A0A4-D13AAD26D8B9}" type="pres">
      <dgm:prSet presAssocID="{ABC103F0-D6D9-48EA-BEE7-AAC094A19745}" presName="connTx" presStyleLbl="sibTrans2D1" presStyleIdx="1" presStyleCnt="2"/>
      <dgm:spPr/>
      <dgm:t>
        <a:bodyPr/>
        <a:lstStyle/>
        <a:p>
          <a:endParaRPr lang="en-US"/>
        </a:p>
      </dgm:t>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NeighborX="27395" custLinFactNeighborY="-75707"/>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rcRect/>
          <a:stretch>
            <a:fillRect t="-17000" b="-17000"/>
          </a:stretch>
        </a:blipFill>
      </dgm:spPr>
      <dgm:t>
        <a:bodyPr/>
        <a:lstStyle/>
        <a:p>
          <a:endParaRPr lang="en-US"/>
        </a:p>
      </dgm:t>
      <dgm:extLst>
        <a:ext uri="{E40237B7-FDA0-4F09-8148-C483321AD2D9}">
          <dgm14:cNvPr xmlns:dgm14="http://schemas.microsoft.com/office/drawing/2010/diagram" xmlns="" id="0" name="" descr="Bullseye"/>
        </a:ext>
      </dgm:extLst>
    </dgm:pt>
    <dgm:pt modelId="{D920257D-6506-442F-A0A8-2950267250B7}" type="pres">
      <dgm:prSet presAssocID="{26ACAAB5-79D7-4C0D-9FC5-8D3519726080}" presName="txNode" presStyleLbl="node1" presStyleIdx="2" presStyleCnt="3" custScaleX="153371" custScaleY="224241" custLinFactNeighborX="3615" custLinFactNeighborY="-8774">
        <dgm:presLayoutVars>
          <dgm:bulletEnabled val="1"/>
        </dgm:presLayoutVars>
      </dgm:prSet>
      <dgm:spPr/>
      <dgm:t>
        <a:bodyPr/>
        <a:lstStyle/>
        <a:p>
          <a:endParaRPr lang="en-US"/>
        </a:p>
      </dgm:t>
    </dgm:pt>
  </dgm:ptLst>
  <dgm:cxnLst>
    <dgm:cxn modelId="{9AE400E6-E0E8-4690-AD71-AB8EDF99C743}" type="presOf" srcId="{26ACAAB5-79D7-4C0D-9FC5-8D3519726080}" destId="{D920257D-6506-442F-A0A8-2950267250B7}" srcOrd="0" destOrd="0" presId="urn:microsoft.com/office/officeart/2005/8/layout/hProcess10#3"/>
    <dgm:cxn modelId="{5B87BE99-7349-4CAF-AE04-504352E7E693}" srcId="{A53B13F1-7244-4623-8612-EBEA64B6277A}" destId="{4B164CFA-164F-46D7-A45D-04D936804D80}" srcOrd="0" destOrd="0" parTransId="{7583FB94-519F-4611-910B-ED2C8B7EC9F0}" sibTransId="{ECD9F8B5-E99A-4B08-924B-A7074AD5764B}"/>
    <dgm:cxn modelId="{AB65905E-A601-4A40-8EC6-7BC2CC6C32F9}" type="presOf" srcId="{5B2C32DA-1F7F-402F-AF2E-F7189017BFD3}" destId="{916BA4B5-F0EE-4F4B-A554-715BA3D24F93}" srcOrd="0" destOrd="0" presId="urn:microsoft.com/office/officeart/2005/8/layout/hProcess10#3"/>
    <dgm:cxn modelId="{A91E1BC3-DCE1-475E-BFD8-DA8CCB2944E6}" type="presOf" srcId="{4B164CFA-164F-46D7-A45D-04D936804D80}" destId="{8BEB8126-7226-457C-A9FC-33C15B243955}" srcOrd="0" destOrd="1" presId="urn:microsoft.com/office/officeart/2005/8/layout/hProcess10#3"/>
    <dgm:cxn modelId="{F1AF8B98-13AA-47FC-91A2-60959E10F551}" type="presOf" srcId="{ABC103F0-D6D9-48EA-BEE7-AAC094A19745}" destId="{E241A5BD-8FB2-4ABB-9B92-A65083EF7B3A}" srcOrd="0" destOrd="0" presId="urn:microsoft.com/office/officeart/2005/8/layout/hProcess10#3"/>
    <dgm:cxn modelId="{E5664DC1-3720-4900-9D94-11673390AF0D}" type="presOf" srcId="{1A6ABCEE-680A-4471-9ACD-FFA223EC8456}" destId="{8BEB8126-7226-457C-A9FC-33C15B243955}" srcOrd="0" destOrd="2" presId="urn:microsoft.com/office/officeart/2005/8/layout/hProcess10#3"/>
    <dgm:cxn modelId="{208BFF74-7A25-4573-9381-0362FA01DD3E}" srcId="{FE64B16A-F410-47C8-9AA2-07AFB757FC4E}" destId="{26ACAAB5-79D7-4C0D-9FC5-8D3519726080}" srcOrd="2" destOrd="0" parTransId="{FDB09023-EF3B-4112-9D1C-1C7197DB4853}" sibTransId="{31EFA1C2-53AB-4587-AA0A-DB2C60D15525}"/>
    <dgm:cxn modelId="{ABAE80E2-C785-4F2E-B9B6-D02D787F450F}" type="presOf" srcId="{FE64B16A-F410-47C8-9AA2-07AFB757FC4E}" destId="{771D3068-D1F5-45CB-AC31-DF23790C060E}" srcOrd="0" destOrd="0" presId="urn:microsoft.com/office/officeart/2005/8/layout/hProcess10#3"/>
    <dgm:cxn modelId="{BA426FE0-8C74-437B-9ECC-FD8985768131}" type="presOf" srcId="{ABC103F0-D6D9-48EA-BEE7-AAC094A19745}" destId="{43FE2D06-2E36-43EB-A0A4-D13AAD26D8B9}" srcOrd="1" destOrd="0" presId="urn:microsoft.com/office/officeart/2005/8/layout/hProcess10#3"/>
    <dgm:cxn modelId="{9AE8EF29-D0D0-4FF7-9775-29676B84275C}" srcId="{A53B13F1-7244-4623-8612-EBEA64B6277A}" destId="{1A6ABCEE-680A-4471-9ACD-FFA223EC8456}" srcOrd="1" destOrd="0" parTransId="{3EDCD332-A456-47FE-9195-42944B1352EF}" sibTransId="{BE2128A5-352B-4120-AF27-0BA65BB019DB}"/>
    <dgm:cxn modelId="{CB16A085-E8DC-44AB-8E82-DBBECDD5CCC4}" srcId="{FE64B16A-F410-47C8-9AA2-07AFB757FC4E}" destId="{659D52BD-E9D5-41BE-9E68-B88633753BC2}" srcOrd="0" destOrd="0" parTransId="{E6426A80-1722-4384-A633-23336B0DFA21}" sibTransId="{5B2C32DA-1F7F-402F-AF2E-F7189017BFD3}"/>
    <dgm:cxn modelId="{6B848C5E-EB3B-4A6A-AEC8-132989D5CCDB}" type="presOf" srcId="{5B2C32DA-1F7F-402F-AF2E-F7189017BFD3}" destId="{74F7AC59-9E5E-45D1-AC06-43AC66194475}" srcOrd="1" destOrd="0" presId="urn:microsoft.com/office/officeart/2005/8/layout/hProcess10#3"/>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3"/>
    <dgm:cxn modelId="{CDB7E5F8-C6F2-4EC0-9D9C-97DCD2B33E95}" type="presOf" srcId="{659D52BD-E9D5-41BE-9E68-B88633753BC2}" destId="{C1720986-A3F4-449E-86BA-DEC81B45E092}" srcOrd="0" destOrd="0" presId="urn:microsoft.com/office/officeart/2005/8/layout/hProcess10#3"/>
    <dgm:cxn modelId="{04F86A04-7E3E-46D6-AB05-F92EBB529A8D}" type="presParOf" srcId="{771D3068-D1F5-45CB-AC31-DF23790C060E}" destId="{D75F84A7-B655-4D30-A240-A13F7A7ECE2F}" srcOrd="0" destOrd="0" presId="urn:microsoft.com/office/officeart/2005/8/layout/hProcess10#3"/>
    <dgm:cxn modelId="{EFDB4B86-8B40-4D1E-B193-43FB4E2F3294}" type="presParOf" srcId="{D75F84A7-B655-4D30-A240-A13F7A7ECE2F}" destId="{F17323E3-D8F7-4321-A64A-0701014FA325}" srcOrd="0" destOrd="0" presId="urn:microsoft.com/office/officeart/2005/8/layout/hProcess10#3"/>
    <dgm:cxn modelId="{CFAD8CD5-E5D5-4518-8421-C258708E826D}" type="presParOf" srcId="{D75F84A7-B655-4D30-A240-A13F7A7ECE2F}" destId="{C1720986-A3F4-449E-86BA-DEC81B45E092}" srcOrd="1" destOrd="0" presId="urn:microsoft.com/office/officeart/2005/8/layout/hProcess10#3"/>
    <dgm:cxn modelId="{208130D1-3F50-4E5C-B339-558D8A374C88}" type="presParOf" srcId="{771D3068-D1F5-45CB-AC31-DF23790C060E}" destId="{916BA4B5-F0EE-4F4B-A554-715BA3D24F93}" srcOrd="1" destOrd="0" presId="urn:microsoft.com/office/officeart/2005/8/layout/hProcess10#3"/>
    <dgm:cxn modelId="{0F907BA8-631C-422F-BE81-EEB1FB73FB29}" type="presParOf" srcId="{916BA4B5-F0EE-4F4B-A554-715BA3D24F93}" destId="{74F7AC59-9E5E-45D1-AC06-43AC66194475}" srcOrd="0" destOrd="0" presId="urn:microsoft.com/office/officeart/2005/8/layout/hProcess10#3"/>
    <dgm:cxn modelId="{FB396946-3CF2-4AF6-9724-809C3A11156A}" type="presParOf" srcId="{771D3068-D1F5-45CB-AC31-DF23790C060E}" destId="{483C5E02-044C-4E9E-B515-7F2599C30B51}" srcOrd="2" destOrd="0" presId="urn:microsoft.com/office/officeart/2005/8/layout/hProcess10#3"/>
    <dgm:cxn modelId="{D7FA9173-E201-43A5-BC80-2EA667BFCB08}" type="presParOf" srcId="{483C5E02-044C-4E9E-B515-7F2599C30B51}" destId="{174281AD-FE43-47CB-8654-54BEF039C382}" srcOrd="0" destOrd="0" presId="urn:microsoft.com/office/officeart/2005/8/layout/hProcess10#3"/>
    <dgm:cxn modelId="{324F356E-D9DF-4CE1-8A98-DB7328C65D5A}" type="presParOf" srcId="{483C5E02-044C-4E9E-B515-7F2599C30B51}" destId="{8BEB8126-7226-457C-A9FC-33C15B243955}" srcOrd="1" destOrd="0" presId="urn:microsoft.com/office/officeart/2005/8/layout/hProcess10#3"/>
    <dgm:cxn modelId="{F1B0923D-E33A-4158-9BB3-062F9DD28934}" type="presParOf" srcId="{771D3068-D1F5-45CB-AC31-DF23790C060E}" destId="{E241A5BD-8FB2-4ABB-9B92-A65083EF7B3A}" srcOrd="3" destOrd="0" presId="urn:microsoft.com/office/officeart/2005/8/layout/hProcess10#3"/>
    <dgm:cxn modelId="{AF9B015A-7A12-49F1-A8E7-F0332E2A5B73}" type="presParOf" srcId="{E241A5BD-8FB2-4ABB-9B92-A65083EF7B3A}" destId="{43FE2D06-2E36-43EB-A0A4-D13AAD26D8B9}" srcOrd="0" destOrd="0" presId="urn:microsoft.com/office/officeart/2005/8/layout/hProcess10#3"/>
    <dgm:cxn modelId="{F93A6DEB-C9AC-41D4-92BD-F79A2AAB74A6}" type="presParOf" srcId="{771D3068-D1F5-45CB-AC31-DF23790C060E}" destId="{D3C75226-E915-4AA5-A4E7-08DA44E86192}" srcOrd="4" destOrd="0" presId="urn:microsoft.com/office/officeart/2005/8/layout/hProcess10#3"/>
    <dgm:cxn modelId="{97AA58E0-52CD-4C95-9A9D-7086591D5894}" type="presParOf" srcId="{D3C75226-E915-4AA5-A4E7-08DA44E86192}" destId="{15CD519D-3542-452C-90D8-B21B620828BB}" srcOrd="0" destOrd="0" presId="urn:microsoft.com/office/officeart/2005/8/layout/hProcess10#3"/>
    <dgm:cxn modelId="{CE5BAC2E-B988-4EE6-A8B1-ABAE20FD1A5E}" type="presParOf" srcId="{D3C75226-E915-4AA5-A4E7-08DA44E86192}" destId="{D920257D-6506-442F-A0A8-2950267250B7}" srcOrd="1" destOrd="0" presId="urn:microsoft.com/office/officeart/2005/8/layout/hProcess10#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4"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1600" b="1" dirty="0">
              <a:latin typeface="Arial" panose="020B0604020202020204" pitchFamily="34" charset="0"/>
              <a:cs typeface="Arial" panose="020B0604020202020204" pitchFamily="34" charset="0"/>
            </a:rPr>
            <a:t>Programme 4:</a:t>
          </a:r>
        </a:p>
        <a:p>
          <a:r>
            <a:rPr lang="en-ZA" sz="1600" b="1" dirty="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Capacity Building </a:t>
          </a:r>
          <a:br>
            <a:rPr lang="en-GB" sz="1600" b="1" dirty="0">
              <a:latin typeface="Arial" panose="020B0604020202020204" pitchFamily="34" charset="0"/>
              <a:cs typeface="Arial" panose="020B0604020202020204" pitchFamily="34" charset="0"/>
            </a:rPr>
          </a:br>
          <a:r>
            <a:rPr lang="en-GB" sz="1600" b="1" dirty="0">
              <a:latin typeface="Arial" panose="020B0604020202020204" pitchFamily="34" charset="0"/>
              <a:cs typeface="Arial" panose="020B0604020202020204" pitchFamily="34" charset="0"/>
            </a:rPr>
            <a:t>and Sector Development</a:t>
          </a:r>
          <a:endParaRPr lang="en-ZA" sz="1600" b="1" dirty="0">
            <a:latin typeface="Arial" panose="020B0604020202020204" pitchFamily="34" charset="0"/>
            <a:cs typeface="Arial" panose="020B0604020202020204" pitchFamily="34" charset="0"/>
          </a:endParaRPr>
        </a:p>
        <a:p>
          <a:endParaRPr lang="en-ZA" sz="2400" b="1" dirty="0">
            <a:latin typeface="Arial" panose="020B0604020202020204" pitchFamily="34" charset="0"/>
            <a:cs typeface="Arial" panose="020B0604020202020204" pitchFamily="34" charset="0"/>
          </a:endParaRP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a:p>
      </dgm:t>
    </dgm:pt>
    <dgm:pt modelId="{A53B13F1-7244-4623-8612-EBEA64B6277A}">
      <dgm:prSet phldrT="[Text]" custT="1"/>
      <dgm:spPr>
        <a:solidFill>
          <a:schemeClr val="accent6">
            <a:lumMod val="75000"/>
          </a:schemeClr>
        </a:solidFill>
      </dgm:spPr>
      <dgm:t>
        <a:bodyPr/>
        <a:lstStyle/>
        <a:p>
          <a:r>
            <a:rPr lang="en-GB" sz="1600" b="1" dirty="0">
              <a:latin typeface="Arial" panose="020B0604020202020204" pitchFamily="34" charset="0"/>
              <a:cs typeface="Arial" panose="020B0604020202020204" pitchFamily="34" charset="0"/>
            </a:rPr>
            <a:t>Purpose</a:t>
          </a:r>
        </a:p>
        <a:p>
          <a:r>
            <a:rPr lang="en-GB" sz="1600" dirty="0">
              <a:latin typeface="Arial" panose="020B0604020202020204" pitchFamily="34" charset="0"/>
              <a:cs typeface="Arial" panose="020B0604020202020204" pitchFamily="34" charset="0"/>
            </a:rPr>
            <a:t>To “encourage the development of human resources, training and capacity building within the media industry, especially amongst historically disadvantaged groups”. The aim is to provide community and small commercial media with necessary skills needed for effective performance in day to day work.</a:t>
          </a:r>
          <a:endParaRPr lang="en-ZA" sz="16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a:p>
      </dgm:t>
    </dgm:pt>
    <dgm:pt modelId="{26ACAAB5-79D7-4C0D-9FC5-8D3519726080}">
      <dgm:prSet phldrT="[Text]" custT="1"/>
      <dgm:spPr>
        <a:solidFill>
          <a:schemeClr val="accent6">
            <a:lumMod val="75000"/>
          </a:schemeClr>
        </a:solidFill>
      </dgm:spPr>
      <dgm:t>
        <a:bodyPr anchor="t"/>
        <a:lstStyle/>
        <a:p>
          <a:pPr algn="l"/>
          <a:r>
            <a:rPr lang="en-GB" sz="1600" b="1" dirty="0">
              <a:latin typeface="Arial" panose="020B0604020202020204" pitchFamily="34" charset="0"/>
              <a:cs typeface="Arial" panose="020B0604020202020204" pitchFamily="34" charset="0"/>
            </a:rPr>
            <a:t>Outcome</a:t>
          </a:r>
        </a:p>
        <a:p>
          <a:pPr algn="l"/>
          <a:r>
            <a:rPr lang="en-GB" sz="1600" dirty="0">
              <a:latin typeface="Arial" panose="020B0604020202020204" pitchFamily="34" charset="0"/>
              <a:cs typeface="Arial" panose="020B0604020202020204" pitchFamily="34" charset="0"/>
            </a:rPr>
            <a:t>Capacitated, digital responsive community-based media sector by 2024.</a:t>
          </a:r>
          <a:endParaRPr lang="en-ZA" sz="16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dgm:spPr>
        <a:solidFill>
          <a:schemeClr val="accent6">
            <a:lumMod val="75000"/>
          </a:schemeClr>
        </a:solidFill>
      </dgm:spPr>
      <dgm:t>
        <a:bodyPr/>
        <a:lstStyle/>
        <a:p>
          <a:endParaRPr lang="en-ZA" sz="8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dgm:spPr>
        <a:solidFill>
          <a:schemeClr val="accent6">
            <a:lumMod val="75000"/>
          </a:schemeClr>
        </a:solidFill>
      </dgm:spPr>
      <dgm:t>
        <a:bodyPr/>
        <a:lstStyle/>
        <a:p>
          <a:endParaRPr lang="en-ZA" sz="80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t>
        <a:bodyPr/>
        <a:lstStyle/>
        <a:p>
          <a:endParaRPr lang="en-US"/>
        </a:p>
      </dgm:t>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14719" custScaleY="90319" custLinFactNeighborX="26090" custLinFactNeighborY="8492"/>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rcRect/>
          <a:stretch>
            <a:fillRect t="-14000" b="-14000"/>
          </a:stretch>
        </a:blipFill>
      </dgm:spPr>
      <dgm:extLst>
        <a:ext uri="{E40237B7-FDA0-4F09-8148-C483321AD2D9}">
          <dgm14:cNvPr xmlns:dgm14="http://schemas.microsoft.com/office/drawing/2010/diagram" xmlns="" id="0" name="" descr="Classroom"/>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t>
        <a:bodyPr/>
        <a:lstStyle/>
        <a:p>
          <a:endParaRPr lang="en-US"/>
        </a:p>
      </dgm:t>
    </dgm:pt>
    <dgm:pt modelId="{916BA4B5-F0EE-4F4B-A554-715BA3D24F93}" type="pres">
      <dgm:prSet presAssocID="{5B2C32DA-1F7F-402F-AF2E-F7189017BFD3}" presName="sibTrans" presStyleLbl="sibTrans2D1" presStyleIdx="0" presStyleCnt="2" custAng="1210450" custScaleX="36965" custScaleY="154640" custLinFactY="212942" custLinFactNeighborX="-59629" custLinFactNeighborY="300000"/>
      <dgm:spPr/>
      <dgm:t>
        <a:bodyPr/>
        <a:lstStyle/>
        <a:p>
          <a:endParaRPr lang="en-US"/>
        </a:p>
      </dgm:t>
    </dgm:pt>
    <dgm:pt modelId="{74F7AC59-9E5E-45D1-AC06-43AC66194475}" type="pres">
      <dgm:prSet presAssocID="{5B2C32DA-1F7F-402F-AF2E-F7189017BFD3}" presName="connTx" presStyleLbl="sibTrans2D1" presStyleIdx="0" presStyleCnt="2"/>
      <dgm:spPr/>
      <dgm:t>
        <a:bodyPr/>
        <a:lstStyle/>
        <a:p>
          <a:endParaRPr lang="en-US"/>
        </a:p>
      </dgm:t>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7472" custLinFactNeighborY="-83005"/>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rcRect/>
          <a:stretch>
            <a:fillRect t="-8000" b="-8000"/>
          </a:stretch>
        </a:blipFill>
      </dgm:spPr>
      <dgm:extLst>
        <a:ext uri="{E40237B7-FDA0-4F09-8148-C483321AD2D9}">
          <dgm14:cNvPr xmlns:dgm14="http://schemas.microsoft.com/office/drawing/2010/diagram" xmlns="" id="0" name="" descr="Puzzle"/>
        </a:ext>
      </dgm:extLst>
    </dgm:pt>
    <dgm:pt modelId="{8BEB8126-7226-457C-A9FC-33C15B243955}" type="pres">
      <dgm:prSet presAssocID="{A53B13F1-7244-4623-8612-EBEA64B6277A}" presName="txNode" presStyleLbl="node1" presStyleIdx="1" presStyleCnt="3" custScaleX="204852" custScaleY="339108" custLinFactNeighborX="-5085" custLinFactNeighborY="42031">
        <dgm:presLayoutVars>
          <dgm:bulletEnabled val="1"/>
        </dgm:presLayoutVars>
      </dgm:prSet>
      <dgm:spPr/>
      <dgm:t>
        <a:bodyPr/>
        <a:lstStyle/>
        <a:p>
          <a:endParaRPr lang="en-US"/>
        </a:p>
      </dgm:t>
    </dgm:pt>
    <dgm:pt modelId="{E241A5BD-8FB2-4ABB-9B92-A65083EF7B3A}" type="pres">
      <dgm:prSet presAssocID="{ABC103F0-D6D9-48EA-BEE7-AAC094A19745}" presName="sibTrans" presStyleLbl="sibTrans2D1" presStyleIdx="1" presStyleCnt="2" custAng="444934" custScaleX="129871" custScaleY="183496" custLinFactY="212196" custLinFactNeighborX="-56678" custLinFactNeighborY="300000"/>
      <dgm:spPr/>
      <dgm:t>
        <a:bodyPr/>
        <a:lstStyle/>
        <a:p>
          <a:endParaRPr lang="en-US"/>
        </a:p>
      </dgm:t>
    </dgm:pt>
    <dgm:pt modelId="{43FE2D06-2E36-43EB-A0A4-D13AAD26D8B9}" type="pres">
      <dgm:prSet presAssocID="{ABC103F0-D6D9-48EA-BEE7-AAC094A19745}" presName="connTx" presStyleLbl="sibTrans2D1" presStyleIdx="1" presStyleCnt="2"/>
      <dgm:spPr/>
      <dgm:t>
        <a:bodyPr/>
        <a:lstStyle/>
        <a:p>
          <a:endParaRPr lang="en-US"/>
        </a:p>
      </dgm:t>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Y="-18191" custLinFactNeighborX="30399" custLinFactNeighborY="-100000"/>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rcRect/>
          <a:stretch>
            <a:fillRect t="-17000" b="-17000"/>
          </a:stretch>
        </a:blipFill>
      </dgm:spPr>
      <dgm:extLst>
        <a:ext uri="{E40237B7-FDA0-4F09-8148-C483321AD2D9}">
          <dgm14:cNvPr xmlns:dgm14="http://schemas.microsoft.com/office/drawing/2010/diagram" xmlns="" id="0" name="" descr="Bullseye"/>
        </a:ext>
      </dgm:extLst>
    </dgm:pt>
    <dgm:pt modelId="{D920257D-6506-442F-A0A8-2950267250B7}" type="pres">
      <dgm:prSet presAssocID="{26ACAAB5-79D7-4C0D-9FC5-8D3519726080}" presName="txNode" presStyleLbl="node1" presStyleIdx="2" presStyleCnt="3" custScaleX="153371" custScaleY="171060" custLinFactNeighborX="-81" custLinFactNeighborY="-74476">
        <dgm:presLayoutVars>
          <dgm:bulletEnabled val="1"/>
        </dgm:presLayoutVars>
      </dgm:prSet>
      <dgm:spPr/>
      <dgm:t>
        <a:bodyPr/>
        <a:lstStyle/>
        <a:p>
          <a:endParaRPr lang="en-US"/>
        </a:p>
      </dgm:t>
    </dgm:pt>
  </dgm:ptLst>
  <dgm:cxnLst>
    <dgm:cxn modelId="{9AE400E6-E0E8-4690-AD71-AB8EDF99C743}" type="presOf" srcId="{26ACAAB5-79D7-4C0D-9FC5-8D3519726080}" destId="{D920257D-6506-442F-A0A8-2950267250B7}" srcOrd="0" destOrd="0" presId="urn:microsoft.com/office/officeart/2005/8/layout/hProcess10#4"/>
    <dgm:cxn modelId="{5B87BE99-7349-4CAF-AE04-504352E7E693}" srcId="{A53B13F1-7244-4623-8612-EBEA64B6277A}" destId="{4B164CFA-164F-46D7-A45D-04D936804D80}" srcOrd="0" destOrd="0" parTransId="{7583FB94-519F-4611-910B-ED2C8B7EC9F0}" sibTransId="{ECD9F8B5-E99A-4B08-924B-A7074AD5764B}"/>
    <dgm:cxn modelId="{AB65905E-A601-4A40-8EC6-7BC2CC6C32F9}" type="presOf" srcId="{5B2C32DA-1F7F-402F-AF2E-F7189017BFD3}" destId="{916BA4B5-F0EE-4F4B-A554-715BA3D24F93}" srcOrd="0" destOrd="0" presId="urn:microsoft.com/office/officeart/2005/8/layout/hProcess10#4"/>
    <dgm:cxn modelId="{A91E1BC3-DCE1-475E-BFD8-DA8CCB2944E6}" type="presOf" srcId="{4B164CFA-164F-46D7-A45D-04D936804D80}" destId="{8BEB8126-7226-457C-A9FC-33C15B243955}" srcOrd="0" destOrd="1" presId="urn:microsoft.com/office/officeart/2005/8/layout/hProcess10#4"/>
    <dgm:cxn modelId="{F1AF8B98-13AA-47FC-91A2-60959E10F551}" type="presOf" srcId="{ABC103F0-D6D9-48EA-BEE7-AAC094A19745}" destId="{E241A5BD-8FB2-4ABB-9B92-A65083EF7B3A}" srcOrd="0" destOrd="0" presId="urn:microsoft.com/office/officeart/2005/8/layout/hProcess10#4"/>
    <dgm:cxn modelId="{E5664DC1-3720-4900-9D94-11673390AF0D}" type="presOf" srcId="{1A6ABCEE-680A-4471-9ACD-FFA223EC8456}" destId="{8BEB8126-7226-457C-A9FC-33C15B243955}" srcOrd="0" destOrd="2" presId="urn:microsoft.com/office/officeart/2005/8/layout/hProcess10#4"/>
    <dgm:cxn modelId="{208BFF74-7A25-4573-9381-0362FA01DD3E}" srcId="{FE64B16A-F410-47C8-9AA2-07AFB757FC4E}" destId="{26ACAAB5-79D7-4C0D-9FC5-8D3519726080}" srcOrd="2" destOrd="0" parTransId="{FDB09023-EF3B-4112-9D1C-1C7197DB4853}" sibTransId="{31EFA1C2-53AB-4587-AA0A-DB2C60D15525}"/>
    <dgm:cxn modelId="{ABAE80E2-C785-4F2E-B9B6-D02D787F450F}" type="presOf" srcId="{FE64B16A-F410-47C8-9AA2-07AFB757FC4E}" destId="{771D3068-D1F5-45CB-AC31-DF23790C060E}" srcOrd="0" destOrd="0" presId="urn:microsoft.com/office/officeart/2005/8/layout/hProcess10#4"/>
    <dgm:cxn modelId="{BA426FE0-8C74-437B-9ECC-FD8985768131}" type="presOf" srcId="{ABC103F0-D6D9-48EA-BEE7-AAC094A19745}" destId="{43FE2D06-2E36-43EB-A0A4-D13AAD26D8B9}" srcOrd="1" destOrd="0" presId="urn:microsoft.com/office/officeart/2005/8/layout/hProcess10#4"/>
    <dgm:cxn modelId="{9AE8EF29-D0D0-4FF7-9775-29676B84275C}" srcId="{A53B13F1-7244-4623-8612-EBEA64B6277A}" destId="{1A6ABCEE-680A-4471-9ACD-FFA223EC8456}" srcOrd="1" destOrd="0" parTransId="{3EDCD332-A456-47FE-9195-42944B1352EF}" sibTransId="{BE2128A5-352B-4120-AF27-0BA65BB019DB}"/>
    <dgm:cxn modelId="{CB16A085-E8DC-44AB-8E82-DBBECDD5CCC4}" srcId="{FE64B16A-F410-47C8-9AA2-07AFB757FC4E}" destId="{659D52BD-E9D5-41BE-9E68-B88633753BC2}" srcOrd="0" destOrd="0" parTransId="{E6426A80-1722-4384-A633-23336B0DFA21}" sibTransId="{5B2C32DA-1F7F-402F-AF2E-F7189017BFD3}"/>
    <dgm:cxn modelId="{6B848C5E-EB3B-4A6A-AEC8-132989D5CCDB}" type="presOf" srcId="{5B2C32DA-1F7F-402F-AF2E-F7189017BFD3}" destId="{74F7AC59-9E5E-45D1-AC06-43AC66194475}" srcOrd="1" destOrd="0" presId="urn:microsoft.com/office/officeart/2005/8/layout/hProcess10#4"/>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4"/>
    <dgm:cxn modelId="{CDB7E5F8-C6F2-4EC0-9D9C-97DCD2B33E95}" type="presOf" srcId="{659D52BD-E9D5-41BE-9E68-B88633753BC2}" destId="{C1720986-A3F4-449E-86BA-DEC81B45E092}" srcOrd="0" destOrd="0" presId="urn:microsoft.com/office/officeart/2005/8/layout/hProcess10#4"/>
    <dgm:cxn modelId="{04F86A04-7E3E-46D6-AB05-F92EBB529A8D}" type="presParOf" srcId="{771D3068-D1F5-45CB-AC31-DF23790C060E}" destId="{D75F84A7-B655-4D30-A240-A13F7A7ECE2F}" srcOrd="0" destOrd="0" presId="urn:microsoft.com/office/officeart/2005/8/layout/hProcess10#4"/>
    <dgm:cxn modelId="{EFDB4B86-8B40-4D1E-B193-43FB4E2F3294}" type="presParOf" srcId="{D75F84A7-B655-4D30-A240-A13F7A7ECE2F}" destId="{F17323E3-D8F7-4321-A64A-0701014FA325}" srcOrd="0" destOrd="0" presId="urn:microsoft.com/office/officeart/2005/8/layout/hProcess10#4"/>
    <dgm:cxn modelId="{CFAD8CD5-E5D5-4518-8421-C258708E826D}" type="presParOf" srcId="{D75F84A7-B655-4D30-A240-A13F7A7ECE2F}" destId="{C1720986-A3F4-449E-86BA-DEC81B45E092}" srcOrd="1" destOrd="0" presId="urn:microsoft.com/office/officeart/2005/8/layout/hProcess10#4"/>
    <dgm:cxn modelId="{208130D1-3F50-4E5C-B339-558D8A374C88}" type="presParOf" srcId="{771D3068-D1F5-45CB-AC31-DF23790C060E}" destId="{916BA4B5-F0EE-4F4B-A554-715BA3D24F93}" srcOrd="1" destOrd="0" presId="urn:microsoft.com/office/officeart/2005/8/layout/hProcess10#4"/>
    <dgm:cxn modelId="{0F907BA8-631C-422F-BE81-EEB1FB73FB29}" type="presParOf" srcId="{916BA4B5-F0EE-4F4B-A554-715BA3D24F93}" destId="{74F7AC59-9E5E-45D1-AC06-43AC66194475}" srcOrd="0" destOrd="0" presId="urn:microsoft.com/office/officeart/2005/8/layout/hProcess10#4"/>
    <dgm:cxn modelId="{FB396946-3CF2-4AF6-9724-809C3A11156A}" type="presParOf" srcId="{771D3068-D1F5-45CB-AC31-DF23790C060E}" destId="{483C5E02-044C-4E9E-B515-7F2599C30B51}" srcOrd="2" destOrd="0" presId="urn:microsoft.com/office/officeart/2005/8/layout/hProcess10#4"/>
    <dgm:cxn modelId="{D7FA9173-E201-43A5-BC80-2EA667BFCB08}" type="presParOf" srcId="{483C5E02-044C-4E9E-B515-7F2599C30B51}" destId="{174281AD-FE43-47CB-8654-54BEF039C382}" srcOrd="0" destOrd="0" presId="urn:microsoft.com/office/officeart/2005/8/layout/hProcess10#4"/>
    <dgm:cxn modelId="{324F356E-D9DF-4CE1-8A98-DB7328C65D5A}" type="presParOf" srcId="{483C5E02-044C-4E9E-B515-7F2599C30B51}" destId="{8BEB8126-7226-457C-A9FC-33C15B243955}" srcOrd="1" destOrd="0" presId="urn:microsoft.com/office/officeart/2005/8/layout/hProcess10#4"/>
    <dgm:cxn modelId="{F1B0923D-E33A-4158-9BB3-062F9DD28934}" type="presParOf" srcId="{771D3068-D1F5-45CB-AC31-DF23790C060E}" destId="{E241A5BD-8FB2-4ABB-9B92-A65083EF7B3A}" srcOrd="3" destOrd="0" presId="urn:microsoft.com/office/officeart/2005/8/layout/hProcess10#4"/>
    <dgm:cxn modelId="{AF9B015A-7A12-49F1-A8E7-F0332E2A5B73}" type="presParOf" srcId="{E241A5BD-8FB2-4ABB-9B92-A65083EF7B3A}" destId="{43FE2D06-2E36-43EB-A0A4-D13AAD26D8B9}" srcOrd="0" destOrd="0" presId="urn:microsoft.com/office/officeart/2005/8/layout/hProcess10#4"/>
    <dgm:cxn modelId="{F93A6DEB-C9AC-41D4-92BD-F79A2AAB74A6}" type="presParOf" srcId="{771D3068-D1F5-45CB-AC31-DF23790C060E}" destId="{D3C75226-E915-4AA5-A4E7-08DA44E86192}" srcOrd="4" destOrd="0" presId="urn:microsoft.com/office/officeart/2005/8/layout/hProcess10#4"/>
    <dgm:cxn modelId="{97AA58E0-52CD-4C95-9A9D-7086591D5894}" type="presParOf" srcId="{D3C75226-E915-4AA5-A4E7-08DA44E86192}" destId="{15CD519D-3542-452C-90D8-B21B620828BB}" srcOrd="0" destOrd="0" presId="urn:microsoft.com/office/officeart/2005/8/layout/hProcess10#4"/>
    <dgm:cxn modelId="{CE5BAC2E-B988-4EE6-A8B1-ABAE20FD1A5E}" type="presParOf" srcId="{D3C75226-E915-4AA5-A4E7-08DA44E86192}" destId="{D920257D-6506-442F-A0A8-2950267250B7}" srcOrd="1" destOrd="0" presId="urn:microsoft.com/office/officeart/2005/8/layout/hProcess10#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5"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1600" b="1" dirty="0">
              <a:latin typeface="Arial" panose="020B0604020202020204" pitchFamily="34" charset="0"/>
              <a:cs typeface="Arial" panose="020B0604020202020204" pitchFamily="34" charset="0"/>
            </a:rPr>
            <a:t>Programme 5:</a:t>
          </a:r>
        </a:p>
        <a:p>
          <a:r>
            <a:rPr lang="en-ZA" sz="1600" b="1" dirty="0">
              <a:latin typeface="Arial" panose="020B0604020202020204" pitchFamily="34" charset="0"/>
              <a:cs typeface="Arial" panose="020B0604020202020204" pitchFamily="34" charset="0"/>
            </a:rPr>
            <a:t> Innovation, Research and Development</a:t>
          </a:r>
        </a:p>
        <a:p>
          <a:endParaRPr lang="en-ZA" sz="1600" b="1" dirty="0">
            <a:latin typeface="Arial" panose="020B0604020202020204" pitchFamily="34" charset="0"/>
            <a:cs typeface="Arial" panose="020B0604020202020204" pitchFamily="34" charset="0"/>
          </a:endParaRP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a:p>
      </dgm:t>
    </dgm:pt>
    <dgm:pt modelId="{A53B13F1-7244-4623-8612-EBEA64B6277A}">
      <dgm:prSet phldrT="[Text]" custT="1"/>
      <dgm:spPr>
        <a:solidFill>
          <a:schemeClr val="accent6">
            <a:lumMod val="75000"/>
          </a:schemeClr>
        </a:solidFill>
      </dgm:spPr>
      <dgm:t>
        <a:bodyPr/>
        <a:lstStyle/>
        <a:p>
          <a:r>
            <a:rPr lang="en-GB" sz="1600" b="1" dirty="0">
              <a:latin typeface="Arial" panose="020B0604020202020204" pitchFamily="34" charset="0"/>
              <a:cs typeface="Arial" panose="020B0604020202020204" pitchFamily="34" charset="0"/>
            </a:rPr>
            <a:t>Purpose</a:t>
          </a:r>
        </a:p>
        <a:p>
          <a:r>
            <a:rPr lang="en-GB" sz="1600" dirty="0">
              <a:latin typeface="Arial" panose="020B0604020202020204" pitchFamily="34" charset="0"/>
              <a:cs typeface="Arial" panose="020B0604020202020204" pitchFamily="34" charset="0"/>
            </a:rPr>
            <a:t>To  to “encourage research regarding media development and diversity”. The purpose of this programme is therefore to champion research, development and innovation to create a media development and diversity body of knowledge by 2024.</a:t>
          </a:r>
          <a:endParaRPr lang="en-ZA" sz="16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a:p>
      </dgm:t>
    </dgm:pt>
    <dgm:pt modelId="{26ACAAB5-79D7-4C0D-9FC5-8D3519726080}">
      <dgm:prSet phldrT="[Text]" custT="1"/>
      <dgm:spPr>
        <a:solidFill>
          <a:schemeClr val="accent6">
            <a:lumMod val="75000"/>
          </a:schemeClr>
        </a:solidFill>
      </dgm:spPr>
      <dgm:t>
        <a:bodyPr anchor="t"/>
        <a:lstStyle/>
        <a:p>
          <a:pPr algn="l"/>
          <a:r>
            <a:rPr lang="en-GB" sz="1600" b="1" dirty="0">
              <a:latin typeface="Arial" panose="020B0604020202020204" pitchFamily="34" charset="0"/>
              <a:cs typeface="Arial" panose="020B0604020202020204" pitchFamily="34" charset="0"/>
            </a:rPr>
            <a:t>Outcome</a:t>
          </a:r>
        </a:p>
        <a:p>
          <a:pPr algn="l"/>
          <a:r>
            <a:rPr lang="en-GB" sz="1600" dirty="0">
              <a:latin typeface="Arial" panose="020B0604020202020204" pitchFamily="34" charset="0"/>
              <a:cs typeface="Arial" panose="020B0604020202020204" pitchFamily="34" charset="0"/>
            </a:rPr>
            <a:t>Capacitated, digital responsive community-based media sector by 2024.</a:t>
          </a:r>
          <a:endParaRPr lang="en-ZA" sz="16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custT="1"/>
      <dgm:spPr>
        <a:solidFill>
          <a:schemeClr val="accent6">
            <a:lumMod val="75000"/>
          </a:schemeClr>
        </a:solidFill>
      </dgm:spPr>
      <dgm:t>
        <a:bodyPr/>
        <a:lstStyle/>
        <a:p>
          <a:endParaRPr lang="en-ZA" sz="16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custT="1"/>
      <dgm:spPr>
        <a:solidFill>
          <a:schemeClr val="accent6">
            <a:lumMod val="75000"/>
          </a:schemeClr>
        </a:solidFill>
      </dgm:spPr>
      <dgm:t>
        <a:bodyPr/>
        <a:lstStyle/>
        <a:p>
          <a:endParaRPr lang="en-ZA" sz="1600" dirty="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t>
        <a:bodyPr/>
        <a:lstStyle/>
        <a:p>
          <a:endParaRPr lang="en-US"/>
        </a:p>
      </dgm:t>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14719" custScaleY="90319" custLinFactNeighborX="26090" custLinFactNeighborY="8492"/>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rcRect/>
          <a:stretch>
            <a:fillRect t="-14000" b="-14000"/>
          </a:stretch>
        </a:blipFill>
      </dgm:spPr>
      <dgm:extLst>
        <a:ext uri="{E40237B7-FDA0-4F09-8148-C483321AD2D9}">
          <dgm14:cNvPr xmlns:dgm14="http://schemas.microsoft.com/office/drawing/2010/diagram" xmlns="" id="0" name="" descr="Research"/>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t>
        <a:bodyPr/>
        <a:lstStyle/>
        <a:p>
          <a:endParaRPr lang="en-US"/>
        </a:p>
      </dgm:t>
    </dgm:pt>
    <dgm:pt modelId="{916BA4B5-F0EE-4F4B-A554-715BA3D24F93}" type="pres">
      <dgm:prSet presAssocID="{5B2C32DA-1F7F-402F-AF2E-F7189017BFD3}" presName="sibTrans" presStyleLbl="sibTrans2D1" presStyleIdx="0" presStyleCnt="2" custAng="995761" custScaleX="40933" custScaleY="157236" custLinFactY="212942" custLinFactNeighborX="-59629" custLinFactNeighborY="300000"/>
      <dgm:spPr/>
      <dgm:t>
        <a:bodyPr/>
        <a:lstStyle/>
        <a:p>
          <a:endParaRPr lang="en-US"/>
        </a:p>
      </dgm:t>
    </dgm:pt>
    <dgm:pt modelId="{74F7AC59-9E5E-45D1-AC06-43AC66194475}" type="pres">
      <dgm:prSet presAssocID="{5B2C32DA-1F7F-402F-AF2E-F7189017BFD3}" presName="connTx" presStyleLbl="sibTrans2D1" presStyleIdx="0" presStyleCnt="2"/>
      <dgm:spPr/>
      <dgm:t>
        <a:bodyPr/>
        <a:lstStyle/>
        <a:p>
          <a:endParaRPr lang="en-US"/>
        </a:p>
      </dgm:t>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7472" custLinFactNeighborY="-64238"/>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rcRect/>
          <a:stretch>
            <a:fillRect t="-8000" b="-8000"/>
          </a:stretch>
        </a:blipFill>
      </dgm:spPr>
      <dgm:extLst>
        <a:ext uri="{E40237B7-FDA0-4F09-8148-C483321AD2D9}">
          <dgm14:cNvPr xmlns:dgm14="http://schemas.microsoft.com/office/drawing/2010/diagram" xmlns="" id="0" name="" descr="Puzzle"/>
        </a:ext>
      </dgm:extLst>
    </dgm:pt>
    <dgm:pt modelId="{8BEB8126-7226-457C-A9FC-33C15B243955}" type="pres">
      <dgm:prSet presAssocID="{A53B13F1-7244-4623-8612-EBEA64B6277A}" presName="txNode" presStyleLbl="node1" presStyleIdx="1" presStyleCnt="3" custScaleX="204852" custScaleY="283370" custLinFactNeighborX="-5085" custLinFactNeighborY="42031">
        <dgm:presLayoutVars>
          <dgm:bulletEnabled val="1"/>
        </dgm:presLayoutVars>
      </dgm:prSet>
      <dgm:spPr/>
      <dgm:t>
        <a:bodyPr/>
        <a:lstStyle/>
        <a:p>
          <a:endParaRPr lang="en-US"/>
        </a:p>
      </dgm:t>
    </dgm:pt>
    <dgm:pt modelId="{E241A5BD-8FB2-4ABB-9B92-A65083EF7B3A}" type="pres">
      <dgm:prSet presAssocID="{ABC103F0-D6D9-48EA-BEE7-AAC094A19745}" presName="sibTrans" presStyleLbl="sibTrans2D1" presStyleIdx="1" presStyleCnt="2" custAng="772319" custScaleX="129871" custScaleY="183496" custLinFactY="212196" custLinFactNeighborX="-56678" custLinFactNeighborY="300000"/>
      <dgm:spPr/>
      <dgm:t>
        <a:bodyPr/>
        <a:lstStyle/>
        <a:p>
          <a:endParaRPr lang="en-US"/>
        </a:p>
      </dgm:t>
    </dgm:pt>
    <dgm:pt modelId="{43FE2D06-2E36-43EB-A0A4-D13AAD26D8B9}" type="pres">
      <dgm:prSet presAssocID="{ABC103F0-D6D9-48EA-BEE7-AAC094A19745}" presName="connTx" presStyleLbl="sibTrans2D1" presStyleIdx="1" presStyleCnt="2"/>
      <dgm:spPr/>
      <dgm:t>
        <a:bodyPr/>
        <a:lstStyle/>
        <a:p>
          <a:endParaRPr lang="en-US"/>
        </a:p>
      </dgm:t>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Y="-18191" custLinFactNeighborX="30399" custLinFactNeighborY="-100000"/>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rcRect/>
          <a:stretch>
            <a:fillRect t="-17000" b="-17000"/>
          </a:stretch>
        </a:blipFill>
      </dgm:spPr>
      <dgm:extLst>
        <a:ext uri="{E40237B7-FDA0-4F09-8148-C483321AD2D9}">
          <dgm14:cNvPr xmlns:dgm14="http://schemas.microsoft.com/office/drawing/2010/diagram" xmlns="" id="0" name="" descr="Bullseye"/>
        </a:ext>
      </dgm:extLst>
    </dgm:pt>
    <dgm:pt modelId="{D920257D-6506-442F-A0A8-2950267250B7}" type="pres">
      <dgm:prSet presAssocID="{26ACAAB5-79D7-4C0D-9FC5-8D3519726080}" presName="txNode" presStyleLbl="node1" presStyleIdx="2" presStyleCnt="3" custScaleX="153371" custScaleY="171060" custLinFactNeighborX="-81" custLinFactNeighborY="-74476">
        <dgm:presLayoutVars>
          <dgm:bulletEnabled val="1"/>
        </dgm:presLayoutVars>
      </dgm:prSet>
      <dgm:spPr/>
      <dgm:t>
        <a:bodyPr/>
        <a:lstStyle/>
        <a:p>
          <a:endParaRPr lang="en-US"/>
        </a:p>
      </dgm:t>
    </dgm:pt>
  </dgm:ptLst>
  <dgm:cxnLst>
    <dgm:cxn modelId="{9AE400E6-E0E8-4690-AD71-AB8EDF99C743}" type="presOf" srcId="{26ACAAB5-79D7-4C0D-9FC5-8D3519726080}" destId="{D920257D-6506-442F-A0A8-2950267250B7}" srcOrd="0" destOrd="0" presId="urn:microsoft.com/office/officeart/2005/8/layout/hProcess10#5"/>
    <dgm:cxn modelId="{5B87BE99-7349-4CAF-AE04-504352E7E693}" srcId="{A53B13F1-7244-4623-8612-EBEA64B6277A}" destId="{4B164CFA-164F-46D7-A45D-04D936804D80}" srcOrd="0" destOrd="0" parTransId="{7583FB94-519F-4611-910B-ED2C8B7EC9F0}" sibTransId="{ECD9F8B5-E99A-4B08-924B-A7074AD5764B}"/>
    <dgm:cxn modelId="{AB65905E-A601-4A40-8EC6-7BC2CC6C32F9}" type="presOf" srcId="{5B2C32DA-1F7F-402F-AF2E-F7189017BFD3}" destId="{916BA4B5-F0EE-4F4B-A554-715BA3D24F93}" srcOrd="0" destOrd="0" presId="urn:microsoft.com/office/officeart/2005/8/layout/hProcess10#5"/>
    <dgm:cxn modelId="{A91E1BC3-DCE1-475E-BFD8-DA8CCB2944E6}" type="presOf" srcId="{4B164CFA-164F-46D7-A45D-04D936804D80}" destId="{8BEB8126-7226-457C-A9FC-33C15B243955}" srcOrd="0" destOrd="1" presId="urn:microsoft.com/office/officeart/2005/8/layout/hProcess10#5"/>
    <dgm:cxn modelId="{F1AF8B98-13AA-47FC-91A2-60959E10F551}" type="presOf" srcId="{ABC103F0-D6D9-48EA-BEE7-AAC094A19745}" destId="{E241A5BD-8FB2-4ABB-9B92-A65083EF7B3A}" srcOrd="0" destOrd="0" presId="urn:microsoft.com/office/officeart/2005/8/layout/hProcess10#5"/>
    <dgm:cxn modelId="{E5664DC1-3720-4900-9D94-11673390AF0D}" type="presOf" srcId="{1A6ABCEE-680A-4471-9ACD-FFA223EC8456}" destId="{8BEB8126-7226-457C-A9FC-33C15B243955}" srcOrd="0" destOrd="2" presId="urn:microsoft.com/office/officeart/2005/8/layout/hProcess10#5"/>
    <dgm:cxn modelId="{208BFF74-7A25-4573-9381-0362FA01DD3E}" srcId="{FE64B16A-F410-47C8-9AA2-07AFB757FC4E}" destId="{26ACAAB5-79D7-4C0D-9FC5-8D3519726080}" srcOrd="2" destOrd="0" parTransId="{FDB09023-EF3B-4112-9D1C-1C7197DB4853}" sibTransId="{31EFA1C2-53AB-4587-AA0A-DB2C60D15525}"/>
    <dgm:cxn modelId="{ABAE80E2-C785-4F2E-B9B6-D02D787F450F}" type="presOf" srcId="{FE64B16A-F410-47C8-9AA2-07AFB757FC4E}" destId="{771D3068-D1F5-45CB-AC31-DF23790C060E}" srcOrd="0" destOrd="0" presId="urn:microsoft.com/office/officeart/2005/8/layout/hProcess10#5"/>
    <dgm:cxn modelId="{BA426FE0-8C74-437B-9ECC-FD8985768131}" type="presOf" srcId="{ABC103F0-D6D9-48EA-BEE7-AAC094A19745}" destId="{43FE2D06-2E36-43EB-A0A4-D13AAD26D8B9}" srcOrd="1" destOrd="0" presId="urn:microsoft.com/office/officeart/2005/8/layout/hProcess10#5"/>
    <dgm:cxn modelId="{9AE8EF29-D0D0-4FF7-9775-29676B84275C}" srcId="{A53B13F1-7244-4623-8612-EBEA64B6277A}" destId="{1A6ABCEE-680A-4471-9ACD-FFA223EC8456}" srcOrd="1" destOrd="0" parTransId="{3EDCD332-A456-47FE-9195-42944B1352EF}" sibTransId="{BE2128A5-352B-4120-AF27-0BA65BB019DB}"/>
    <dgm:cxn modelId="{CB16A085-E8DC-44AB-8E82-DBBECDD5CCC4}" srcId="{FE64B16A-F410-47C8-9AA2-07AFB757FC4E}" destId="{659D52BD-E9D5-41BE-9E68-B88633753BC2}" srcOrd="0" destOrd="0" parTransId="{E6426A80-1722-4384-A633-23336B0DFA21}" sibTransId="{5B2C32DA-1F7F-402F-AF2E-F7189017BFD3}"/>
    <dgm:cxn modelId="{6B848C5E-EB3B-4A6A-AEC8-132989D5CCDB}" type="presOf" srcId="{5B2C32DA-1F7F-402F-AF2E-F7189017BFD3}" destId="{74F7AC59-9E5E-45D1-AC06-43AC66194475}" srcOrd="1" destOrd="0" presId="urn:microsoft.com/office/officeart/2005/8/layout/hProcess10#5"/>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5"/>
    <dgm:cxn modelId="{CDB7E5F8-C6F2-4EC0-9D9C-97DCD2B33E95}" type="presOf" srcId="{659D52BD-E9D5-41BE-9E68-B88633753BC2}" destId="{C1720986-A3F4-449E-86BA-DEC81B45E092}" srcOrd="0" destOrd="0" presId="urn:microsoft.com/office/officeart/2005/8/layout/hProcess10#5"/>
    <dgm:cxn modelId="{04F86A04-7E3E-46D6-AB05-F92EBB529A8D}" type="presParOf" srcId="{771D3068-D1F5-45CB-AC31-DF23790C060E}" destId="{D75F84A7-B655-4D30-A240-A13F7A7ECE2F}" srcOrd="0" destOrd="0" presId="urn:microsoft.com/office/officeart/2005/8/layout/hProcess10#5"/>
    <dgm:cxn modelId="{EFDB4B86-8B40-4D1E-B193-43FB4E2F3294}" type="presParOf" srcId="{D75F84A7-B655-4D30-A240-A13F7A7ECE2F}" destId="{F17323E3-D8F7-4321-A64A-0701014FA325}" srcOrd="0" destOrd="0" presId="urn:microsoft.com/office/officeart/2005/8/layout/hProcess10#5"/>
    <dgm:cxn modelId="{CFAD8CD5-E5D5-4518-8421-C258708E826D}" type="presParOf" srcId="{D75F84A7-B655-4D30-A240-A13F7A7ECE2F}" destId="{C1720986-A3F4-449E-86BA-DEC81B45E092}" srcOrd="1" destOrd="0" presId="urn:microsoft.com/office/officeart/2005/8/layout/hProcess10#5"/>
    <dgm:cxn modelId="{208130D1-3F50-4E5C-B339-558D8A374C88}" type="presParOf" srcId="{771D3068-D1F5-45CB-AC31-DF23790C060E}" destId="{916BA4B5-F0EE-4F4B-A554-715BA3D24F93}" srcOrd="1" destOrd="0" presId="urn:microsoft.com/office/officeart/2005/8/layout/hProcess10#5"/>
    <dgm:cxn modelId="{0F907BA8-631C-422F-BE81-EEB1FB73FB29}" type="presParOf" srcId="{916BA4B5-F0EE-4F4B-A554-715BA3D24F93}" destId="{74F7AC59-9E5E-45D1-AC06-43AC66194475}" srcOrd="0" destOrd="0" presId="urn:microsoft.com/office/officeart/2005/8/layout/hProcess10#5"/>
    <dgm:cxn modelId="{FB396946-3CF2-4AF6-9724-809C3A11156A}" type="presParOf" srcId="{771D3068-D1F5-45CB-AC31-DF23790C060E}" destId="{483C5E02-044C-4E9E-B515-7F2599C30B51}" srcOrd="2" destOrd="0" presId="urn:microsoft.com/office/officeart/2005/8/layout/hProcess10#5"/>
    <dgm:cxn modelId="{D7FA9173-E201-43A5-BC80-2EA667BFCB08}" type="presParOf" srcId="{483C5E02-044C-4E9E-B515-7F2599C30B51}" destId="{174281AD-FE43-47CB-8654-54BEF039C382}" srcOrd="0" destOrd="0" presId="urn:microsoft.com/office/officeart/2005/8/layout/hProcess10#5"/>
    <dgm:cxn modelId="{324F356E-D9DF-4CE1-8A98-DB7328C65D5A}" type="presParOf" srcId="{483C5E02-044C-4E9E-B515-7F2599C30B51}" destId="{8BEB8126-7226-457C-A9FC-33C15B243955}" srcOrd="1" destOrd="0" presId="urn:microsoft.com/office/officeart/2005/8/layout/hProcess10#5"/>
    <dgm:cxn modelId="{F1B0923D-E33A-4158-9BB3-062F9DD28934}" type="presParOf" srcId="{771D3068-D1F5-45CB-AC31-DF23790C060E}" destId="{E241A5BD-8FB2-4ABB-9B92-A65083EF7B3A}" srcOrd="3" destOrd="0" presId="urn:microsoft.com/office/officeart/2005/8/layout/hProcess10#5"/>
    <dgm:cxn modelId="{AF9B015A-7A12-49F1-A8E7-F0332E2A5B73}" type="presParOf" srcId="{E241A5BD-8FB2-4ABB-9B92-A65083EF7B3A}" destId="{43FE2D06-2E36-43EB-A0A4-D13AAD26D8B9}" srcOrd="0" destOrd="0" presId="urn:microsoft.com/office/officeart/2005/8/layout/hProcess10#5"/>
    <dgm:cxn modelId="{F93A6DEB-C9AC-41D4-92BD-F79A2AAB74A6}" type="presParOf" srcId="{771D3068-D1F5-45CB-AC31-DF23790C060E}" destId="{D3C75226-E915-4AA5-A4E7-08DA44E86192}" srcOrd="4" destOrd="0" presId="urn:microsoft.com/office/officeart/2005/8/layout/hProcess10#5"/>
    <dgm:cxn modelId="{97AA58E0-52CD-4C95-9A9D-7086591D5894}" type="presParOf" srcId="{D3C75226-E915-4AA5-A4E7-08DA44E86192}" destId="{15CD519D-3542-452C-90D8-B21B620828BB}" srcOrd="0" destOrd="0" presId="urn:microsoft.com/office/officeart/2005/8/layout/hProcess10#5"/>
    <dgm:cxn modelId="{CE5BAC2E-B988-4EE6-A8B1-ABAE20FD1A5E}" type="presParOf" srcId="{D3C75226-E915-4AA5-A4E7-08DA44E86192}" destId="{D920257D-6506-442F-A0A8-2950267250B7}" srcOrd="1" destOrd="0" presId="urn:microsoft.com/office/officeart/2005/8/layout/hProcess10#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2">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0#3">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0#4">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0#5">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drawing1.xml><?xml version="1.0" encoding="utf-8"?>
<c:userShapes xmlns:c="http://schemas.openxmlformats.org/drawingml/2006/chart">
  <cdr:relSizeAnchor xmlns:cdr="http://schemas.openxmlformats.org/drawingml/2006/chartDrawing">
    <cdr:from>
      <cdr:x>0.11538</cdr:x>
      <cdr:y>0.77001</cdr:y>
    </cdr:from>
    <cdr:to>
      <cdr:x>0.67584</cdr:x>
      <cdr:y>0.89826</cdr:y>
    </cdr:to>
    <cdr:sp macro="" textlink="">
      <cdr:nvSpPr>
        <cdr:cNvPr id="2" name="TextBox 2"/>
        <cdr:cNvSpPr txBox="1"/>
      </cdr:nvSpPr>
      <cdr:spPr>
        <a:xfrm xmlns:a="http://schemas.openxmlformats.org/drawingml/2006/main">
          <a:off x="432048" y="2230962"/>
          <a:ext cx="2098576" cy="371588"/>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ZA"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99E8F0E6-C493-4CE9-A810-A841DD79801F}" type="datetimeFigureOut">
              <a:rPr lang="en-ZA" smtClean="0"/>
              <a:pPr/>
              <a:t>2021/08/26</a:t>
            </a:fld>
            <a:endParaRPr lang="en-ZA" dirty="0"/>
          </a:p>
        </p:txBody>
      </p:sp>
      <p:sp>
        <p:nvSpPr>
          <p:cNvPr id="4" name="Footer Placeholder 3"/>
          <p:cNvSpPr>
            <a:spLocks noGrp="1"/>
          </p:cNvSpPr>
          <p:nvPr>
            <p:ph type="ftr" sz="quarter" idx="2"/>
          </p:nvPr>
        </p:nvSpPr>
        <p:spPr>
          <a:xfrm>
            <a:off x="0" y="9429754"/>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9754"/>
            <a:ext cx="2946400" cy="496888"/>
          </a:xfrm>
          <a:prstGeom prst="rect">
            <a:avLst/>
          </a:prstGeom>
        </p:spPr>
        <p:txBody>
          <a:bodyPr vert="horz" lIns="91440" tIns="45720" rIns="91440" bIns="45720" rtlCol="0" anchor="b"/>
          <a:lstStyle>
            <a:lvl1pPr algn="r">
              <a:defRPr sz="1200"/>
            </a:lvl1pPr>
          </a:lstStyle>
          <a:p>
            <a:fld id="{67FC0CB5-DC0F-4CE2-ABAC-3BF380D7FD8C}" type="slidenum">
              <a:rPr lang="en-ZA" smtClean="0"/>
              <a:pPr/>
              <a:t>‹#›</a:t>
            </a:fld>
            <a:endParaRPr lang="en-ZA" dirty="0"/>
          </a:p>
        </p:txBody>
      </p:sp>
    </p:spTree>
    <p:extLst>
      <p:ext uri="{BB962C8B-B14F-4D97-AF65-F5344CB8AC3E}">
        <p14:creationId xmlns:p14="http://schemas.microsoft.com/office/powerpoint/2010/main" xmlns="" val="6336723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50" y="0"/>
            <a:ext cx="2945659" cy="496332"/>
          </a:xfrm>
          <a:prstGeom prst="rect">
            <a:avLst/>
          </a:prstGeom>
        </p:spPr>
        <p:txBody>
          <a:bodyPr vert="horz" lIns="91440" tIns="45720" rIns="91440" bIns="45720" rtlCol="0"/>
          <a:lstStyle>
            <a:lvl1pPr algn="r">
              <a:defRPr sz="1200"/>
            </a:lvl1pPr>
          </a:lstStyle>
          <a:p>
            <a:fld id="{E004777E-3CDA-405E-BC52-55B0A6F924EE}" type="datetimeFigureOut">
              <a:rPr lang="en-ZA" smtClean="0"/>
              <a:pPr/>
              <a:t>2021/08/26</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7" y="9428586"/>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50" y="9428586"/>
            <a:ext cx="2945659" cy="496332"/>
          </a:xfrm>
          <a:prstGeom prst="rect">
            <a:avLst/>
          </a:prstGeom>
        </p:spPr>
        <p:txBody>
          <a:bodyPr vert="horz" lIns="91440" tIns="45720" rIns="91440" bIns="45720" rtlCol="0" anchor="b"/>
          <a:lstStyle>
            <a:lvl1pPr algn="r">
              <a:defRPr sz="1200"/>
            </a:lvl1pPr>
          </a:lstStyle>
          <a:p>
            <a:fld id="{0049A417-51B3-47A2-9A45-97E932A3240D}" type="slidenum">
              <a:rPr lang="en-ZA" smtClean="0"/>
              <a:pPr/>
              <a:t>‹#›</a:t>
            </a:fld>
            <a:endParaRPr lang="en-ZA" dirty="0"/>
          </a:p>
        </p:txBody>
      </p:sp>
    </p:spTree>
    <p:extLst>
      <p:ext uri="{BB962C8B-B14F-4D97-AF65-F5344CB8AC3E}">
        <p14:creationId xmlns:p14="http://schemas.microsoft.com/office/powerpoint/2010/main" xmlns="" val="41460509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A8F022-4E2C-47CF-A8D2-C73D19E791F5}"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460993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6737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343726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4"/>
          </p:nvPr>
        </p:nvSpPr>
        <p:spPr/>
        <p:txBody>
          <a:bodyPr/>
          <a:lstStyle/>
          <a:p>
            <a:endParaRPr lang="en-ZA" dirty="0"/>
          </a:p>
        </p:txBody>
      </p:sp>
      <p:sp>
        <p:nvSpPr>
          <p:cNvPr id="5" name="Slide Number Placeholder 4"/>
          <p:cNvSpPr>
            <a:spLocks noGrp="1"/>
          </p:cNvSpPr>
          <p:nvPr>
            <p:ph type="sldNum" sz="quarter" idx="5"/>
          </p:nvPr>
        </p:nvSpPr>
        <p:spPr/>
        <p:txBody>
          <a:bodyPr/>
          <a:lstStyle/>
          <a:p>
            <a:fld id="{0049A417-51B3-47A2-9A45-97E932A3240D}" type="slidenum">
              <a:rPr lang="en-ZA" smtClean="0"/>
              <a:pPr/>
              <a:t>8</a:t>
            </a:fld>
            <a:endParaRPr lang="en-ZA" dirty="0"/>
          </a:p>
        </p:txBody>
      </p:sp>
    </p:spTree>
    <p:extLst>
      <p:ext uri="{BB962C8B-B14F-4D97-AF65-F5344CB8AC3E}">
        <p14:creationId xmlns:p14="http://schemas.microsoft.com/office/powerpoint/2010/main" xmlns="" val="2865449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E27C9F-5E75-495F-AA36-4E9C4A666D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9981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E27C9F-5E75-495F-AA36-4E9C4A666D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172010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21</a:t>
            </a:fld>
            <a:endParaRPr lang="en-ZA" dirty="0">
              <a:solidFill>
                <a:prstClr val="black"/>
              </a:solidFill>
            </a:endParaRPr>
          </a:p>
        </p:txBody>
      </p:sp>
    </p:spTree>
    <p:extLst>
      <p:ext uri="{BB962C8B-B14F-4D97-AF65-F5344CB8AC3E}">
        <p14:creationId xmlns:p14="http://schemas.microsoft.com/office/powerpoint/2010/main" xmlns="" val="24875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052926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88649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553863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22697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68804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651037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xmlns=""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849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1678078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86558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489347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67036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80611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360728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34155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121199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340008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757545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942518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893123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6583367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0909100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xmlns=""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97529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17845768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274152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38560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39340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9603043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5811167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7057972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795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557921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8962237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5329253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257106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1379985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79829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141512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xmlns=""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455349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29840000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8396727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5575374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9563122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1054010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9161295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776782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3886589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41154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1495281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5315890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229292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360029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7545959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xmlns="" id="{55224C6B-85DD-4FFC-A09D-DEFFD06EAC11}"/>
              </a:ext>
            </a:extLst>
          </p:cNvPr>
          <p:cNvSpPr txBox="1"/>
          <p:nvPr userDrawn="1"/>
        </p:nvSpPr>
        <p:spPr>
          <a:xfrm>
            <a:off x="457200" y="6356354"/>
            <a:ext cx="4937760" cy="215444"/>
          </a:xfrm>
          <a:prstGeom prst="rect">
            <a:avLst/>
          </a:prstGeom>
          <a:noFill/>
        </p:spPr>
        <p:txBody>
          <a:bodyPr wrap="square" rtlCol="0">
            <a:spAutoFit/>
          </a:bodyPr>
          <a:lstStyle/>
          <a:p>
            <a:r>
              <a:rPr lang="en-US" sz="800" dirty="0">
                <a:solidFill>
                  <a:prstClr val="black"/>
                </a:solidFill>
                <a:latin typeface="Arial" panose="020B0604020202020204" pitchFamily="34" charset="0"/>
              </a:rPr>
              <a:t>2020/21 MDDA SP &amp; APP PRESENTATION</a:t>
            </a:r>
          </a:p>
        </p:txBody>
      </p:sp>
    </p:spTree>
    <p:extLst>
      <p:ext uri="{BB962C8B-B14F-4D97-AF65-F5344CB8AC3E}">
        <p14:creationId xmlns:p14="http://schemas.microsoft.com/office/powerpoint/2010/main" xmlns="" val="22589648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xmlns="" val="16625783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xmlns=""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8530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4409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49914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8177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360647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955515264"/>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2895966567"/>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004209573"/>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xmlns="" val="808321799"/>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4.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3" Type="http://schemas.openxmlformats.org/officeDocument/2006/relationships/package" Target="../embeddings/Microsoft_Office_Excel_Worksheet7.xlsx"/><Relationship Id="rId2" Type="http://schemas.openxmlformats.org/officeDocument/2006/relationships/slideLayout" Target="../slideLayouts/slideLayout26.xml"/><Relationship Id="rId1" Type="http://schemas.openxmlformats.org/officeDocument/2006/relationships/vmlDrawing" Target="../drawings/vmlDrawing1.v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Office_Excel_Worksheet8.xlsx"/><Relationship Id="rId2" Type="http://schemas.openxmlformats.org/officeDocument/2006/relationships/slideLayout" Target="../slideLayouts/slideLayout26.xml"/><Relationship Id="rId1" Type="http://schemas.openxmlformats.org/officeDocument/2006/relationships/vmlDrawing" Target="../drawings/vmlDrawing2.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FCF23A0-4E01-4932-882D-63FD92901205}"/>
              </a:ext>
            </a:extLst>
          </p:cNvPr>
          <p:cNvPicPr>
            <a:picLocks noChangeAspect="1"/>
          </p:cNvPicPr>
          <p:nvPr/>
        </p:nvPicPr>
        <p:blipFill rotWithShape="1">
          <a:blip r:embed="rId2" cstate="print"/>
          <a:srcRect l="3216" t="8851"/>
          <a:stretch/>
        </p:blipFill>
        <p:spPr>
          <a:xfrm>
            <a:off x="223195" y="82621"/>
            <a:ext cx="8697610" cy="6477692"/>
          </a:xfrm>
          <a:prstGeom prst="rect">
            <a:avLst/>
          </a:prstGeom>
        </p:spPr>
      </p:pic>
      <p:sp>
        <p:nvSpPr>
          <p:cNvPr id="6" name="TextBox 5">
            <a:extLst>
              <a:ext uri="{FF2B5EF4-FFF2-40B4-BE49-F238E27FC236}">
                <a16:creationId xmlns:a16="http://schemas.microsoft.com/office/drawing/2014/main" xmlns="" id="{22139824-3448-4169-B9A7-E4D4D853FC55}"/>
              </a:ext>
            </a:extLst>
          </p:cNvPr>
          <p:cNvSpPr txBox="1"/>
          <p:nvPr/>
        </p:nvSpPr>
        <p:spPr>
          <a:xfrm>
            <a:off x="4373487" y="3487652"/>
            <a:ext cx="4547318"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solidFill>
                <a:effectLst/>
                <a:uLnTx/>
                <a:uFillTx/>
                <a:latin typeface="Arial" pitchFamily="34" charset="0"/>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rgbClr val="F79646"/>
                </a:solidFill>
                <a:latin typeface="Arial" pitchFamily="34" charset="0"/>
                <a:cs typeface="Arial" pitchFamily="34" charset="0"/>
              </a:rPr>
              <a:t>Study Group Presentation: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F79646"/>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solidFill>
                <a:effectLst/>
                <a:uLnTx/>
                <a:uFillTx/>
                <a:latin typeface="Arial" pitchFamily="34" charset="0"/>
                <a:cs typeface="Arial" pitchFamily="34" charset="0"/>
              </a:rPr>
              <a:t>Quarter 3 and 4 </a:t>
            </a:r>
            <a:r>
              <a:rPr lang="en-US" sz="2000" b="1" dirty="0">
                <a:solidFill>
                  <a:srgbClr val="F79646"/>
                </a:solidFill>
                <a:latin typeface="Arial" pitchFamily="34" charset="0"/>
                <a:cs typeface="Arial" pitchFamily="34" charset="0"/>
              </a:rPr>
              <a:t>P</a:t>
            </a:r>
            <a:r>
              <a:rPr kumimoji="0" lang="en-US" sz="2000" b="1" i="0" u="none" strike="noStrike" kern="1200" cap="none" spc="0" normalizeH="0" baseline="0" noProof="0" dirty="0" err="1">
                <a:ln>
                  <a:noFill/>
                </a:ln>
                <a:solidFill>
                  <a:srgbClr val="F79646"/>
                </a:solidFill>
                <a:effectLst/>
                <a:uLnTx/>
                <a:uFillTx/>
                <a:latin typeface="Arial" pitchFamily="34" charset="0"/>
                <a:cs typeface="Arial" pitchFamily="34" charset="0"/>
              </a:rPr>
              <a:t>erformance</a:t>
            </a:r>
            <a:r>
              <a:rPr kumimoji="0" lang="en-US" sz="2000" b="1" i="0" u="none" strike="noStrike" kern="1200" cap="none" spc="0" normalizeH="0" baseline="0" noProof="0" dirty="0">
                <a:ln>
                  <a:noFill/>
                </a:ln>
                <a:solidFill>
                  <a:srgbClr val="F79646"/>
                </a:solidFill>
                <a:effectLst/>
                <a:uLnTx/>
                <a:uFillTx/>
                <a:latin typeface="Arial" pitchFamily="34" charset="0"/>
                <a:cs typeface="Arial" pitchFamily="34" charset="0"/>
              </a:rPr>
              <a:t> and Expenditure </a:t>
            </a:r>
            <a:r>
              <a:rPr lang="en-US" sz="2000" b="1" dirty="0">
                <a:solidFill>
                  <a:srgbClr val="F79646"/>
                </a:solidFill>
                <a:latin typeface="Arial" pitchFamily="34" charset="0"/>
                <a:cs typeface="Arial" pitchFamily="34" charset="0"/>
              </a:rPr>
              <a:t>R</a:t>
            </a:r>
            <a:r>
              <a:rPr kumimoji="0" lang="en-US" sz="2000" b="1" i="0" u="none" strike="noStrike" kern="1200" cap="none" spc="0" normalizeH="0" baseline="0" noProof="0" dirty="0" err="1">
                <a:ln>
                  <a:noFill/>
                </a:ln>
                <a:solidFill>
                  <a:srgbClr val="F79646"/>
                </a:solidFill>
                <a:effectLst/>
                <a:uLnTx/>
                <a:uFillTx/>
                <a:latin typeface="Arial" pitchFamily="34" charset="0"/>
                <a:cs typeface="Arial" pitchFamily="34" charset="0"/>
              </a:rPr>
              <a:t>eport</a:t>
            </a:r>
            <a:r>
              <a:rPr kumimoji="0" lang="en-US" sz="2000" b="1" i="0" u="none" strike="noStrike" kern="1200" cap="none" spc="0" normalizeH="0" baseline="0" noProof="0" dirty="0">
                <a:ln>
                  <a:noFill/>
                </a:ln>
                <a:solidFill>
                  <a:srgbClr val="F79646"/>
                </a:solidFill>
                <a:effectLst/>
                <a:uLnTx/>
                <a:uFillTx/>
                <a:latin typeface="Arial" pitchFamily="34" charset="0"/>
                <a:cs typeface="Arial" pitchFamily="34" charset="0"/>
              </a:rPr>
              <a:t> 2020/21</a:t>
            </a:r>
            <a:endParaRPr kumimoji="0" lang="en-GB" sz="2000" b="1" i="0" u="none" strike="noStrike" kern="1200" cap="none" spc="0" normalizeH="0" baseline="0" noProof="0" dirty="0">
              <a:ln>
                <a:noFill/>
              </a:ln>
              <a:solidFill>
                <a:srgbClr val="F79646"/>
              </a:solidFill>
              <a:effectLst/>
              <a:uLnTx/>
              <a:uFillTx/>
              <a:latin typeface="Arial" pitchFamily="34" charset="0"/>
              <a:cs typeface="Arial" pitchFamily="34" charset="0"/>
            </a:endParaRPr>
          </a:p>
        </p:txBody>
      </p:sp>
      <p:sp>
        <p:nvSpPr>
          <p:cNvPr id="7" name="TextBox 6">
            <a:extLst>
              <a:ext uri="{FF2B5EF4-FFF2-40B4-BE49-F238E27FC236}">
                <a16:creationId xmlns:a16="http://schemas.microsoft.com/office/drawing/2014/main" xmlns="" id="{678EBA6A-C8EF-4C71-B0C1-9B628C7F8EF9}"/>
              </a:ext>
            </a:extLst>
          </p:cNvPr>
          <p:cNvSpPr txBox="1"/>
          <p:nvPr/>
        </p:nvSpPr>
        <p:spPr>
          <a:xfrm>
            <a:off x="4998029" y="2902877"/>
            <a:ext cx="3922776"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Access to diversified media for all</a:t>
            </a:r>
            <a:r>
              <a:rPr kumimoji="0" lang="en-ZA" sz="1600" b="1" i="0" u="none" strike="noStrike" kern="1200" cap="none" spc="0" normalizeH="0" baseline="0" noProof="0" dirty="0">
                <a:ln>
                  <a:noFill/>
                </a:ln>
                <a:solidFill>
                  <a:prstClr val="white"/>
                </a:solidFill>
                <a:effectLst/>
                <a:uLnTx/>
                <a:uFillTx/>
                <a:latin typeface="Arial" pitchFamily="34" charset="0"/>
                <a:ea typeface="+mn-ea"/>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 name="Slide Number Placeholder 1"/>
          <p:cNvSpPr>
            <a:spLocks noGrp="1"/>
          </p:cNvSpPr>
          <p:nvPr>
            <p:ph type="sldNum" sz="quarter" idx="12"/>
          </p:nvPr>
        </p:nvSpPr>
        <p:spPr/>
        <p:txBody>
          <a:bodyPr/>
          <a:lstStyle/>
          <a:p>
            <a:pPr>
              <a:defRPr/>
            </a:pPr>
            <a:fld id="{6EFE87D6-28AE-4488-BDD1-2DD6D741DE29}" type="slidenum">
              <a:rPr lang="en-US" smtClean="0">
                <a:solidFill>
                  <a:prstClr val="black">
                    <a:tint val="75000"/>
                  </a:prstClr>
                </a:solidFill>
              </a:rPr>
              <a:pPr>
                <a:defRPr/>
              </a:pPr>
              <a:t>1</a:t>
            </a:fld>
            <a:endParaRPr lang="en-US" dirty="0">
              <a:solidFill>
                <a:prstClr val="black">
                  <a:tint val="75000"/>
                </a:prstClr>
              </a:solidFill>
            </a:endParaRPr>
          </a:p>
        </p:txBody>
      </p:sp>
    </p:spTree>
    <p:extLst>
      <p:ext uri="{BB962C8B-B14F-4D97-AF65-F5344CB8AC3E}">
        <p14:creationId xmlns:p14="http://schemas.microsoft.com/office/powerpoint/2010/main" xmlns="" val="428842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29B08-6C53-463B-BD2C-007E5E66E45D}"/>
              </a:ext>
            </a:extLst>
          </p:cNvPr>
          <p:cNvSpPr>
            <a:spLocks noGrp="1"/>
          </p:cNvSpPr>
          <p:nvPr>
            <p:ph type="title"/>
          </p:nvPr>
        </p:nvSpPr>
        <p:spPr/>
        <p:txBody>
          <a:bodyPr/>
          <a:lstStyle/>
          <a:p>
            <a:r>
              <a:rPr lang="en-ZA" sz="2000" dirty="0">
                <a:solidFill>
                  <a:schemeClr val="tx2"/>
                </a:solidFill>
              </a:rPr>
              <a:t>Q3 SUMMARY OF ORGANISATIONAL </a:t>
            </a:r>
            <a:br>
              <a:rPr lang="en-ZA" sz="2000" dirty="0">
                <a:solidFill>
                  <a:schemeClr val="tx2"/>
                </a:solidFill>
              </a:rPr>
            </a:br>
            <a:r>
              <a:rPr lang="en-ZA" sz="2000" dirty="0">
                <a:solidFill>
                  <a:schemeClr val="tx2"/>
                </a:solidFill>
              </a:rPr>
              <a:t>PERFORMANCE </a:t>
            </a:r>
          </a:p>
        </p:txBody>
      </p:sp>
      <p:sp>
        <p:nvSpPr>
          <p:cNvPr id="4" name="TextBox 3">
            <a:extLst>
              <a:ext uri="{FF2B5EF4-FFF2-40B4-BE49-F238E27FC236}">
                <a16:creationId xmlns:a16="http://schemas.microsoft.com/office/drawing/2014/main" xmlns="" id="{BB868CFA-6E1F-42D5-AA82-63557521BDB1}"/>
              </a:ext>
            </a:extLst>
          </p:cNvPr>
          <p:cNvSpPr txBox="1"/>
          <p:nvPr/>
        </p:nvSpPr>
        <p:spPr>
          <a:xfrm>
            <a:off x="35496" y="1254042"/>
            <a:ext cx="2749609" cy="164660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MDDA 2020/2021 APP has 18 Output Indicators. </a:t>
            </a:r>
          </a:p>
          <a:p>
            <a:pPr marL="552450" marR="0" lvl="0" indent="-285750" algn="l" defTabSz="914400" rtl="0" eaLnBrk="1" fontAlgn="auto" latinLnBrk="0" hangingPunct="1">
              <a:lnSpc>
                <a:spcPct val="100000"/>
              </a:lnSpc>
              <a:spcBef>
                <a:spcPts val="0"/>
              </a:spcBef>
              <a:spcAft>
                <a:spcPts val="600"/>
              </a:spcAft>
              <a:buClr>
                <a:srgbClr val="F79646">
                  <a:lumMod val="75000"/>
                </a:srgbClr>
              </a:buClr>
              <a:buSzTx/>
              <a:buFont typeface="Courier New" panose="02070309020205020404" pitchFamily="49" charset="0"/>
              <a:buChar char="o"/>
              <a:tabLst/>
              <a:defRPr/>
            </a:pPr>
            <a:r>
              <a:rPr lang="en-GB" sz="1600" dirty="0">
                <a:solidFill>
                  <a:prstClr val="black"/>
                </a:solidFill>
                <a:latin typeface="Arial" panose="020B0604020202020204" pitchFamily="34" charset="0"/>
                <a:cs typeface="Arial" panose="020B0604020202020204" pitchFamily="34" charset="0"/>
              </a:rPr>
              <a:t>11</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GB" sz="16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ou</a:t>
            </a:r>
            <a:r>
              <a:rPr lang="en-GB" sz="1600" dirty="0">
                <a:solidFill>
                  <a:prstClr val="black"/>
                </a:solidFill>
                <a:latin typeface="Arial" panose="020B0604020202020204" pitchFamily="34" charset="0"/>
                <a:cs typeface="Arial" panose="020B0604020202020204" pitchFamily="34" charset="0"/>
              </a:rPr>
              <a:t>t of 13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 these targets were achieved, i.e. </a:t>
            </a:r>
            <a:r>
              <a:rPr lang="en-GB" sz="1600" dirty="0">
                <a:solidFill>
                  <a:prstClr val="black"/>
                </a:solidFill>
                <a:latin typeface="Arial" panose="020B0604020202020204" pitchFamily="34" charset="0"/>
                <a:cs typeface="Arial" panose="020B0604020202020204" pitchFamily="34" charset="0"/>
              </a:rPr>
              <a:t>85</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achievement</a:t>
            </a:r>
          </a:p>
        </p:txBody>
      </p:sp>
      <p:graphicFrame>
        <p:nvGraphicFramePr>
          <p:cNvPr id="5" name="Table 5">
            <a:extLst>
              <a:ext uri="{FF2B5EF4-FFF2-40B4-BE49-F238E27FC236}">
                <a16:creationId xmlns:a16="http://schemas.microsoft.com/office/drawing/2014/main" xmlns="" id="{530D0876-FECA-4EEB-87A1-C406006250BE}"/>
              </a:ext>
            </a:extLst>
          </p:cNvPr>
          <p:cNvGraphicFramePr>
            <a:graphicFrameLocks noGrp="1"/>
          </p:cNvGraphicFramePr>
          <p:nvPr>
            <p:extLst>
              <p:ext uri="{D42A27DB-BD31-4B8C-83A1-F6EECF244321}">
                <p14:modId xmlns:p14="http://schemas.microsoft.com/office/powerpoint/2010/main" xmlns="" val="3017465447"/>
              </p:ext>
            </p:extLst>
          </p:nvPr>
        </p:nvGraphicFramePr>
        <p:xfrm>
          <a:off x="2810257" y="1245135"/>
          <a:ext cx="6096000" cy="3000883"/>
        </p:xfrm>
        <a:graphic>
          <a:graphicData uri="http://schemas.openxmlformats.org/drawingml/2006/table">
            <a:tbl>
              <a:tblPr firstRow="1" bandRow="1">
                <a:tableStyleId>{93296810-A885-4BE3-A3E7-6D5BEEA58F35}</a:tableStyleId>
              </a:tblPr>
              <a:tblGrid>
                <a:gridCol w="3057887">
                  <a:extLst>
                    <a:ext uri="{9D8B030D-6E8A-4147-A177-3AD203B41FA5}">
                      <a16:colId xmlns:a16="http://schemas.microsoft.com/office/drawing/2014/main" xmlns="" val="4004758401"/>
                    </a:ext>
                  </a:extLst>
                </a:gridCol>
                <a:gridCol w="792088">
                  <a:extLst>
                    <a:ext uri="{9D8B030D-6E8A-4147-A177-3AD203B41FA5}">
                      <a16:colId xmlns:a16="http://schemas.microsoft.com/office/drawing/2014/main" xmlns="" val="2463773563"/>
                    </a:ext>
                  </a:extLst>
                </a:gridCol>
                <a:gridCol w="1008112">
                  <a:extLst>
                    <a:ext uri="{9D8B030D-6E8A-4147-A177-3AD203B41FA5}">
                      <a16:colId xmlns:a16="http://schemas.microsoft.com/office/drawing/2014/main" xmlns="" val="947305114"/>
                    </a:ext>
                  </a:extLst>
                </a:gridCol>
                <a:gridCol w="1237913">
                  <a:extLst>
                    <a:ext uri="{9D8B030D-6E8A-4147-A177-3AD203B41FA5}">
                      <a16:colId xmlns:a16="http://schemas.microsoft.com/office/drawing/2014/main" xmlns="" val="1549998641"/>
                    </a:ext>
                  </a:extLst>
                </a:gridCol>
              </a:tblGrid>
              <a:tr h="370840">
                <a:tc>
                  <a:txBody>
                    <a:bodyPr/>
                    <a:lstStyle/>
                    <a:p>
                      <a:pPr marL="0" marR="0">
                        <a:lnSpc>
                          <a:spcPct val="107000"/>
                        </a:lnSpc>
                        <a:spcBef>
                          <a:spcPts val="0"/>
                        </a:spcBef>
                        <a:spcAft>
                          <a:spcPts val="0"/>
                        </a:spcAft>
                      </a:pPr>
                      <a:r>
                        <a:rPr lang="en-ZA" sz="1600" dirty="0">
                          <a:effectLst/>
                          <a:latin typeface="Arial Narrow" panose="020B0606020202030204" pitchFamily="34" charset="0"/>
                        </a:rPr>
                        <a:t> Programme</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Q 3 Targets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a:effectLst/>
                          <a:latin typeface="Arial Narrow" panose="020B0606020202030204" pitchFamily="34" charset="0"/>
                        </a:rPr>
                        <a:t>Achieved</a:t>
                      </a:r>
                      <a:endParaRPr lang="en-US" sz="16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Not Achieved</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10956052"/>
                  </a:ext>
                </a:extLst>
              </a:tr>
              <a:tr h="370840">
                <a:tc>
                  <a:txBody>
                    <a:bodyPr/>
                    <a:lstStyle/>
                    <a:p>
                      <a:r>
                        <a:rPr lang="en-ZA" sz="1600" dirty="0">
                          <a:latin typeface="Arial Narrow" panose="020B0606020202030204" pitchFamily="34" charset="0"/>
                        </a:rPr>
                        <a:t>Programme 1 Administration</a:t>
                      </a:r>
                    </a:p>
                  </a:txBody>
                  <a:tcPr/>
                </a:tc>
                <a:tc>
                  <a:txBody>
                    <a:bodyPr/>
                    <a:lstStyle/>
                    <a:p>
                      <a:r>
                        <a:rPr lang="en-ZA" sz="1600" dirty="0">
                          <a:latin typeface="Arial Narrow" panose="020B0606020202030204" pitchFamily="34" charset="0"/>
                        </a:rPr>
                        <a:t>1</a:t>
                      </a: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0</a:t>
                      </a:r>
                      <a:endParaRPr lang="en-ZA" sz="1600" dirty="0">
                        <a:latin typeface="Arial Narrow" panose="020B0606020202030204" pitchFamily="34" charset="0"/>
                      </a:endParaRPr>
                    </a:p>
                  </a:txBody>
                  <a:tcPr/>
                </a:tc>
                <a:extLst>
                  <a:ext uri="{0D108BD9-81ED-4DB2-BD59-A6C34878D82A}">
                    <a16:rowId xmlns:a16="http://schemas.microsoft.com/office/drawing/2014/main" xmlns="" val="2695625959"/>
                  </a:ext>
                </a:extLst>
              </a:tr>
              <a:tr h="370840">
                <a:tc>
                  <a:txBody>
                    <a:bodyPr/>
                    <a:lstStyle/>
                    <a:p>
                      <a:r>
                        <a:rPr lang="en-ZA" sz="1600" dirty="0">
                          <a:latin typeface="Arial Narrow" panose="020B0606020202030204" pitchFamily="34" charset="0"/>
                        </a:rPr>
                        <a:t>Programme 2 Grant &amp; Seed Funding</a:t>
                      </a:r>
                    </a:p>
                  </a:txBody>
                  <a:tcPr/>
                </a:tc>
                <a:tc>
                  <a:txBody>
                    <a:bodyPr/>
                    <a:lstStyle/>
                    <a:p>
                      <a:r>
                        <a:rPr lang="en-ZA" sz="1600" dirty="0">
                          <a:latin typeface="Arial Narrow" panose="020B0606020202030204" pitchFamily="34" charset="0"/>
                        </a:rPr>
                        <a:t>3</a:t>
                      </a:r>
                    </a:p>
                  </a:txBody>
                  <a:tcPr/>
                </a:tc>
                <a:tc>
                  <a:txBody>
                    <a:bodyPr/>
                    <a:lstStyle/>
                    <a:p>
                      <a:r>
                        <a:rPr lang="en-GB"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extLst>
                  <a:ext uri="{0D108BD9-81ED-4DB2-BD59-A6C34878D82A}">
                    <a16:rowId xmlns:a16="http://schemas.microsoft.com/office/drawing/2014/main" xmlns="" val="3672277930"/>
                  </a:ext>
                </a:extLst>
              </a:tr>
              <a:tr h="370840">
                <a:tc>
                  <a:txBody>
                    <a:bodyPr/>
                    <a:lstStyle/>
                    <a:p>
                      <a:r>
                        <a:rPr lang="en-ZA" sz="1600" dirty="0">
                          <a:latin typeface="Arial Narrow" panose="020B0606020202030204" pitchFamily="34" charset="0"/>
                        </a:rPr>
                        <a:t>Programme 3 </a:t>
                      </a:r>
                      <a:r>
                        <a:rPr lang="en-GB" sz="1600" dirty="0">
                          <a:latin typeface="Arial Narrow" panose="020B0606020202030204" pitchFamily="34" charset="0"/>
                        </a:rPr>
                        <a:t>Partnerships, Public Awareness &amp; Advocacy </a:t>
                      </a:r>
                      <a:endParaRPr lang="en-ZA" sz="1600" dirty="0">
                        <a:latin typeface="Arial Narrow" panose="020B0606020202030204" pitchFamily="34" charset="0"/>
                      </a:endParaRPr>
                    </a:p>
                  </a:txBody>
                  <a:tcPr/>
                </a:tc>
                <a:tc>
                  <a:txBody>
                    <a:bodyPr/>
                    <a:lstStyle/>
                    <a:p>
                      <a:r>
                        <a:rPr lang="en-ZA" sz="1600" dirty="0">
                          <a:latin typeface="Arial Narrow" panose="020B0606020202030204" pitchFamily="34" charset="0"/>
                        </a:rPr>
                        <a:t>5</a:t>
                      </a:r>
                    </a:p>
                  </a:txBody>
                  <a:tcPr/>
                </a:tc>
                <a:tc>
                  <a:txBody>
                    <a:bodyPr/>
                    <a:lstStyle/>
                    <a:p>
                      <a:r>
                        <a:rPr lang="en-GB" sz="1600" dirty="0">
                          <a:latin typeface="Arial Narrow" panose="020B0606020202030204" pitchFamily="34" charset="0"/>
                        </a:rPr>
                        <a:t>4</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extLst>
                  <a:ext uri="{0D108BD9-81ED-4DB2-BD59-A6C34878D82A}">
                    <a16:rowId xmlns:a16="http://schemas.microsoft.com/office/drawing/2014/main" xmlns="" val="2532481180"/>
                  </a:ext>
                </a:extLst>
              </a:tr>
              <a:tr h="370840">
                <a:tc>
                  <a:txBody>
                    <a:bodyPr/>
                    <a:lstStyle/>
                    <a:p>
                      <a:r>
                        <a:rPr lang="en-ZA" sz="1600" dirty="0">
                          <a:latin typeface="Arial Narrow" panose="020B0606020202030204" pitchFamily="34" charset="0"/>
                        </a:rPr>
                        <a:t>Programme 4 Capacity Building &amp; Sector Development</a:t>
                      </a:r>
                    </a:p>
                  </a:txBody>
                  <a:tcPr/>
                </a:tc>
                <a:tc>
                  <a:txBody>
                    <a:bodyPr/>
                    <a:lstStyle/>
                    <a:p>
                      <a:r>
                        <a:rPr lang="en-GB"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ZA" sz="1600" dirty="0">
                          <a:latin typeface="Arial Narrow" panose="020B0606020202030204" pitchFamily="34" charset="0"/>
                        </a:rPr>
                        <a:t>0</a:t>
                      </a:r>
                    </a:p>
                  </a:txBody>
                  <a:tcPr/>
                </a:tc>
                <a:extLst>
                  <a:ext uri="{0D108BD9-81ED-4DB2-BD59-A6C34878D82A}">
                    <a16:rowId xmlns:a16="http://schemas.microsoft.com/office/drawing/2014/main" xmlns="" val="2373798412"/>
                  </a:ext>
                </a:extLst>
              </a:tr>
              <a:tr h="370840">
                <a:tc>
                  <a:txBody>
                    <a:bodyPr/>
                    <a:lstStyle/>
                    <a:p>
                      <a:r>
                        <a:rPr lang="en-ZA" sz="1600" dirty="0">
                          <a:latin typeface="Arial Narrow" panose="020B0606020202030204" pitchFamily="34" charset="0"/>
                        </a:rPr>
                        <a:t>Programme 5 Innovation, Research &amp; Development</a:t>
                      </a:r>
                    </a:p>
                  </a:txBody>
                  <a:tcPr/>
                </a:tc>
                <a:tc>
                  <a:txBody>
                    <a:bodyPr/>
                    <a:lstStyle/>
                    <a:p>
                      <a:r>
                        <a:rPr lang="en-GB"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ZA" sz="1600" dirty="0">
                          <a:latin typeface="Arial Narrow" panose="020B0606020202030204" pitchFamily="34" charset="0"/>
                        </a:rPr>
                        <a:t>0</a:t>
                      </a:r>
                    </a:p>
                  </a:txBody>
                  <a:tcPr/>
                </a:tc>
                <a:extLst>
                  <a:ext uri="{0D108BD9-81ED-4DB2-BD59-A6C34878D82A}">
                    <a16:rowId xmlns:a16="http://schemas.microsoft.com/office/drawing/2014/main" xmlns="" val="3725092850"/>
                  </a:ext>
                </a:extLst>
              </a:tr>
            </a:tbl>
          </a:graphicData>
        </a:graphic>
      </p:graphicFrame>
      <p:graphicFrame>
        <p:nvGraphicFramePr>
          <p:cNvPr id="10" name="Chart 9">
            <a:extLst>
              <a:ext uri="{FF2B5EF4-FFF2-40B4-BE49-F238E27FC236}">
                <a16:creationId xmlns:a16="http://schemas.microsoft.com/office/drawing/2014/main" xmlns="" id="{BE8E57A4-05E3-41F9-95D5-47701DE7E542}"/>
              </a:ext>
            </a:extLst>
          </p:cNvPr>
          <p:cNvGraphicFramePr/>
          <p:nvPr>
            <p:extLst>
              <p:ext uri="{D42A27DB-BD31-4B8C-83A1-F6EECF244321}">
                <p14:modId xmlns:p14="http://schemas.microsoft.com/office/powerpoint/2010/main" xmlns="" val="1355968351"/>
              </p:ext>
            </p:extLst>
          </p:nvPr>
        </p:nvGraphicFramePr>
        <p:xfrm>
          <a:off x="-540568" y="4246018"/>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xmlns="" id="{457193C4-649A-40E4-A3F5-88443BA7CCE8}"/>
              </a:ext>
            </a:extLst>
          </p:cNvPr>
          <p:cNvGraphicFramePr/>
          <p:nvPr>
            <p:extLst>
              <p:ext uri="{D42A27DB-BD31-4B8C-83A1-F6EECF244321}">
                <p14:modId xmlns:p14="http://schemas.microsoft.com/office/powerpoint/2010/main" xmlns="" val="3630831246"/>
              </p:ext>
            </p:extLst>
          </p:nvPr>
        </p:nvGraphicFramePr>
        <p:xfrm>
          <a:off x="3707903" y="4197909"/>
          <a:ext cx="5198353"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6310582"/>
            <a:ext cx="2098576" cy="369332"/>
          </a:xfrm>
          <a:prstGeom prst="rect">
            <a:avLst/>
          </a:prstGeom>
          <a:solidFill>
            <a:schemeClr val="bg1"/>
          </a:solidFill>
        </p:spPr>
        <p:txBody>
          <a:bodyPr wrap="square" rtlCol="0">
            <a:spAutoFit/>
          </a:bodyPr>
          <a:lstStyle/>
          <a:p>
            <a:endParaRPr lang="en-ZA" dirty="0"/>
          </a:p>
        </p:txBody>
      </p:sp>
      <p:sp>
        <p:nvSpPr>
          <p:cNvPr id="6" name="Slide Number Placeholder 5"/>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xmlns="" val="381320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29B08-6C53-463B-BD2C-007E5E66E45D}"/>
              </a:ext>
            </a:extLst>
          </p:cNvPr>
          <p:cNvSpPr>
            <a:spLocks noGrp="1"/>
          </p:cNvSpPr>
          <p:nvPr>
            <p:ph type="title"/>
          </p:nvPr>
        </p:nvSpPr>
        <p:spPr>
          <a:xfrm>
            <a:off x="0" y="0"/>
            <a:ext cx="9153902" cy="1143000"/>
          </a:xfrm>
        </p:spPr>
        <p:txBody>
          <a:bodyPr/>
          <a:lstStyle/>
          <a:p>
            <a:r>
              <a:rPr lang="en-ZA" sz="2000" dirty="0">
                <a:solidFill>
                  <a:schemeClr val="tx2"/>
                </a:solidFill>
                <a:latin typeface="Arial" panose="020B0604020202020204" pitchFamily="34" charset="0"/>
                <a:cs typeface="Arial" panose="020B0604020202020204" pitchFamily="34" charset="0"/>
              </a:rPr>
              <a:t>Q4 SUMMARY OF ORGANISATIONAL PERFORMANCE</a:t>
            </a:r>
          </a:p>
        </p:txBody>
      </p:sp>
      <p:sp>
        <p:nvSpPr>
          <p:cNvPr id="4" name="TextBox 3">
            <a:extLst>
              <a:ext uri="{FF2B5EF4-FFF2-40B4-BE49-F238E27FC236}">
                <a16:creationId xmlns:a16="http://schemas.microsoft.com/office/drawing/2014/main" xmlns="" id="{BB868CFA-6E1F-42D5-AA82-63557521BDB1}"/>
              </a:ext>
            </a:extLst>
          </p:cNvPr>
          <p:cNvSpPr txBox="1"/>
          <p:nvPr/>
        </p:nvSpPr>
        <p:spPr>
          <a:xfrm>
            <a:off x="237742" y="1254042"/>
            <a:ext cx="2547363" cy="189282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2020/2021 APP has 18 Output Indicators. </a:t>
            </a:r>
          </a:p>
          <a:p>
            <a:pPr marL="552450" marR="0" lvl="0" indent="-285750" algn="l" defTabSz="914400" rtl="0" eaLnBrk="1" fontAlgn="auto" latinLnBrk="0" hangingPunct="1">
              <a:lnSpc>
                <a:spcPct val="100000"/>
              </a:lnSpc>
              <a:spcBef>
                <a:spcPts val="0"/>
              </a:spcBef>
              <a:spcAft>
                <a:spcPts val="600"/>
              </a:spcAft>
              <a:buClr>
                <a:srgbClr val="F79646">
                  <a:lumMod val="75000"/>
                </a:srgbClr>
              </a:buClr>
              <a:buSzTx/>
              <a:buFont typeface="Courier New" panose="02070309020205020404" pitchFamily="49" charset="0"/>
              <a:buChar char="o"/>
              <a:tabLst/>
              <a:defRPr/>
            </a:pPr>
            <a:r>
              <a:rPr lang="en-GB" sz="1600" dirty="0">
                <a:solidFill>
                  <a:prstClr val="black"/>
                </a:solidFill>
                <a:latin typeface="Arial" panose="020B0604020202020204" pitchFamily="34" charset="0"/>
                <a:cs typeface="Arial" panose="020B0604020202020204" pitchFamily="34" charset="0"/>
              </a:rPr>
              <a:t>12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lang="en-GB" sz="1600" dirty="0">
                <a:solidFill>
                  <a:prstClr val="black"/>
                </a:solidFill>
                <a:latin typeface="Arial" panose="020B0604020202020204" pitchFamily="34" charset="0"/>
                <a:cs typeface="Arial" panose="020B0604020202020204" pitchFamily="34" charset="0"/>
              </a:rPr>
              <a:t>out of 13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 these targets were achieved, i.e. 92% achievement</a:t>
            </a:r>
          </a:p>
        </p:txBody>
      </p:sp>
      <p:graphicFrame>
        <p:nvGraphicFramePr>
          <p:cNvPr id="5" name="Table 5">
            <a:extLst>
              <a:ext uri="{FF2B5EF4-FFF2-40B4-BE49-F238E27FC236}">
                <a16:creationId xmlns:a16="http://schemas.microsoft.com/office/drawing/2014/main" xmlns="" id="{530D0876-FECA-4EEB-87A1-C406006250BE}"/>
              </a:ext>
            </a:extLst>
          </p:cNvPr>
          <p:cNvGraphicFramePr>
            <a:graphicFrameLocks noGrp="1"/>
          </p:cNvGraphicFramePr>
          <p:nvPr>
            <p:extLst>
              <p:ext uri="{D42A27DB-BD31-4B8C-83A1-F6EECF244321}">
                <p14:modId xmlns:p14="http://schemas.microsoft.com/office/powerpoint/2010/main" xmlns="" val="2817732992"/>
              </p:ext>
            </p:extLst>
          </p:nvPr>
        </p:nvGraphicFramePr>
        <p:xfrm>
          <a:off x="2843808" y="1196752"/>
          <a:ext cx="6251391" cy="2980563"/>
        </p:xfrm>
        <a:graphic>
          <a:graphicData uri="http://schemas.openxmlformats.org/drawingml/2006/table">
            <a:tbl>
              <a:tblPr firstRow="1" bandRow="1">
                <a:tableStyleId>{93296810-A885-4BE3-A3E7-6D5BEEA58F35}</a:tableStyleId>
              </a:tblPr>
              <a:tblGrid>
                <a:gridCol w="3209678">
                  <a:extLst>
                    <a:ext uri="{9D8B030D-6E8A-4147-A177-3AD203B41FA5}">
                      <a16:colId xmlns:a16="http://schemas.microsoft.com/office/drawing/2014/main" xmlns="" val="4004758401"/>
                    </a:ext>
                  </a:extLst>
                </a:gridCol>
                <a:gridCol w="1033809">
                  <a:extLst>
                    <a:ext uri="{9D8B030D-6E8A-4147-A177-3AD203B41FA5}">
                      <a16:colId xmlns:a16="http://schemas.microsoft.com/office/drawing/2014/main" xmlns="" val="2463773563"/>
                    </a:ext>
                  </a:extLst>
                </a:gridCol>
                <a:gridCol w="886123">
                  <a:extLst>
                    <a:ext uri="{9D8B030D-6E8A-4147-A177-3AD203B41FA5}">
                      <a16:colId xmlns:a16="http://schemas.microsoft.com/office/drawing/2014/main" xmlns="" val="947305114"/>
                    </a:ext>
                  </a:extLst>
                </a:gridCol>
                <a:gridCol w="1121781">
                  <a:extLst>
                    <a:ext uri="{9D8B030D-6E8A-4147-A177-3AD203B41FA5}">
                      <a16:colId xmlns:a16="http://schemas.microsoft.com/office/drawing/2014/main" xmlns="" val="1549998641"/>
                    </a:ext>
                  </a:extLst>
                </a:gridCol>
              </a:tblGrid>
              <a:tr h="275207">
                <a:tc>
                  <a:txBody>
                    <a:bodyPr/>
                    <a:lstStyle/>
                    <a:p>
                      <a:pPr marL="0" marR="0">
                        <a:lnSpc>
                          <a:spcPct val="107000"/>
                        </a:lnSpc>
                        <a:spcBef>
                          <a:spcPts val="0"/>
                        </a:spcBef>
                        <a:spcAft>
                          <a:spcPts val="0"/>
                        </a:spcAft>
                      </a:pPr>
                      <a:r>
                        <a:rPr lang="en-ZA" sz="1600" dirty="0">
                          <a:effectLst/>
                          <a:latin typeface="Arial Narrow" panose="020B0606020202030204" pitchFamily="34" charset="0"/>
                        </a:rPr>
                        <a:t> Programme</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Q 4 targets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a:effectLst/>
                          <a:latin typeface="Arial Narrow" panose="020B0606020202030204" pitchFamily="34" charset="0"/>
                        </a:rPr>
                        <a:t>Achieved</a:t>
                      </a:r>
                      <a:endParaRPr lang="en-US" sz="16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Not Achieved</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10956052"/>
                  </a:ext>
                </a:extLst>
              </a:tr>
              <a:tr h="370840">
                <a:tc>
                  <a:txBody>
                    <a:bodyPr/>
                    <a:lstStyle/>
                    <a:p>
                      <a:r>
                        <a:rPr lang="en-ZA" sz="1600" dirty="0">
                          <a:latin typeface="Arial Narrow" panose="020B0606020202030204" pitchFamily="34" charset="0"/>
                        </a:rPr>
                        <a:t>Programme 1 Administration</a:t>
                      </a:r>
                    </a:p>
                  </a:txBody>
                  <a:tcPr/>
                </a:tc>
                <a:tc>
                  <a:txBody>
                    <a:bodyPr/>
                    <a:lstStyle/>
                    <a:p>
                      <a:r>
                        <a:rPr lang="en-ZA" sz="1600" dirty="0">
                          <a:latin typeface="Arial Narrow" panose="020B0606020202030204" pitchFamily="34" charset="0"/>
                        </a:rPr>
                        <a:t>1</a:t>
                      </a: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0</a:t>
                      </a:r>
                      <a:endParaRPr lang="en-ZA" sz="1600" dirty="0">
                        <a:latin typeface="Arial Narrow" panose="020B0606020202030204" pitchFamily="34" charset="0"/>
                      </a:endParaRPr>
                    </a:p>
                  </a:txBody>
                  <a:tcPr/>
                </a:tc>
                <a:extLst>
                  <a:ext uri="{0D108BD9-81ED-4DB2-BD59-A6C34878D82A}">
                    <a16:rowId xmlns:a16="http://schemas.microsoft.com/office/drawing/2014/main" xmlns="" val="2695625959"/>
                  </a:ext>
                </a:extLst>
              </a:tr>
              <a:tr h="370840">
                <a:tc>
                  <a:txBody>
                    <a:bodyPr/>
                    <a:lstStyle/>
                    <a:p>
                      <a:r>
                        <a:rPr lang="en-ZA" sz="1600" dirty="0">
                          <a:latin typeface="Arial Narrow" panose="020B0606020202030204" pitchFamily="34" charset="0"/>
                        </a:rPr>
                        <a:t>Programme 2 Grant &amp; Seed Funding</a:t>
                      </a:r>
                    </a:p>
                  </a:txBody>
                  <a:tcPr/>
                </a:tc>
                <a:tc>
                  <a:txBody>
                    <a:bodyPr/>
                    <a:lstStyle/>
                    <a:p>
                      <a:r>
                        <a:rPr lang="en-GB" sz="1600" dirty="0">
                          <a:latin typeface="Arial Narrow" panose="020B0606020202030204" pitchFamily="34" charset="0"/>
                        </a:rPr>
                        <a:t>6</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5</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extLst>
                  <a:ext uri="{0D108BD9-81ED-4DB2-BD59-A6C34878D82A}">
                    <a16:rowId xmlns:a16="http://schemas.microsoft.com/office/drawing/2014/main" xmlns="" val="3672277930"/>
                  </a:ext>
                </a:extLst>
              </a:tr>
              <a:tr h="370840">
                <a:tc>
                  <a:txBody>
                    <a:bodyPr/>
                    <a:lstStyle/>
                    <a:p>
                      <a:r>
                        <a:rPr lang="en-ZA" sz="1600" dirty="0">
                          <a:latin typeface="Arial Narrow" panose="020B0606020202030204" pitchFamily="34" charset="0"/>
                        </a:rPr>
                        <a:t>Programme 3 </a:t>
                      </a:r>
                      <a:r>
                        <a:rPr lang="en-GB" sz="1600" dirty="0">
                          <a:latin typeface="Arial Narrow" panose="020B0606020202030204" pitchFamily="34" charset="0"/>
                        </a:rPr>
                        <a:t>Partnerships, Public Awareness &amp; Advocacy </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4</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4</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0</a:t>
                      </a:r>
                      <a:endParaRPr lang="en-ZA" sz="1600" dirty="0">
                        <a:latin typeface="Arial Narrow" panose="020B0606020202030204" pitchFamily="34" charset="0"/>
                      </a:endParaRPr>
                    </a:p>
                  </a:txBody>
                  <a:tcPr/>
                </a:tc>
                <a:extLst>
                  <a:ext uri="{0D108BD9-81ED-4DB2-BD59-A6C34878D82A}">
                    <a16:rowId xmlns:a16="http://schemas.microsoft.com/office/drawing/2014/main" xmlns="" val="2532481180"/>
                  </a:ext>
                </a:extLst>
              </a:tr>
              <a:tr h="370840">
                <a:tc>
                  <a:txBody>
                    <a:bodyPr/>
                    <a:lstStyle/>
                    <a:p>
                      <a:r>
                        <a:rPr lang="en-ZA" sz="1600" dirty="0">
                          <a:latin typeface="Arial Narrow" panose="020B0606020202030204" pitchFamily="34" charset="0"/>
                        </a:rPr>
                        <a:t>Programme 4 Capacity Building &amp; Sector Development</a:t>
                      </a: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ZA" sz="1600" dirty="0">
                          <a:latin typeface="Arial Narrow" panose="020B0606020202030204" pitchFamily="34" charset="0"/>
                        </a:rPr>
                        <a:t>0</a:t>
                      </a:r>
                    </a:p>
                  </a:txBody>
                  <a:tcPr/>
                </a:tc>
                <a:extLst>
                  <a:ext uri="{0D108BD9-81ED-4DB2-BD59-A6C34878D82A}">
                    <a16:rowId xmlns:a16="http://schemas.microsoft.com/office/drawing/2014/main" xmlns="" val="2373798412"/>
                  </a:ext>
                </a:extLst>
              </a:tr>
              <a:tr h="370840">
                <a:tc>
                  <a:txBody>
                    <a:bodyPr/>
                    <a:lstStyle/>
                    <a:p>
                      <a:r>
                        <a:rPr lang="en-ZA" sz="1600" dirty="0">
                          <a:latin typeface="Arial Narrow" panose="020B0606020202030204" pitchFamily="34" charset="0"/>
                        </a:rPr>
                        <a:t>Programme 5 Innovation, Research &amp; Development</a:t>
                      </a: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ZA" sz="1600" dirty="0">
                          <a:latin typeface="Arial Narrow" panose="020B0606020202030204" pitchFamily="34" charset="0"/>
                        </a:rPr>
                        <a:t>0</a:t>
                      </a:r>
                    </a:p>
                  </a:txBody>
                  <a:tcPr/>
                </a:tc>
                <a:extLst>
                  <a:ext uri="{0D108BD9-81ED-4DB2-BD59-A6C34878D82A}">
                    <a16:rowId xmlns:a16="http://schemas.microsoft.com/office/drawing/2014/main" xmlns="" val="3725092850"/>
                  </a:ext>
                </a:extLst>
              </a:tr>
            </a:tbl>
          </a:graphicData>
        </a:graphic>
      </p:graphicFrame>
      <p:graphicFrame>
        <p:nvGraphicFramePr>
          <p:cNvPr id="10" name="Chart 9">
            <a:extLst>
              <a:ext uri="{FF2B5EF4-FFF2-40B4-BE49-F238E27FC236}">
                <a16:creationId xmlns:a16="http://schemas.microsoft.com/office/drawing/2014/main" xmlns="" id="{BE8E57A4-05E3-41F9-95D5-47701DE7E542}"/>
              </a:ext>
            </a:extLst>
          </p:cNvPr>
          <p:cNvGraphicFramePr/>
          <p:nvPr>
            <p:extLst>
              <p:ext uri="{D42A27DB-BD31-4B8C-83A1-F6EECF244321}">
                <p14:modId xmlns:p14="http://schemas.microsoft.com/office/powerpoint/2010/main" xmlns="" val="4286160118"/>
              </p:ext>
            </p:extLst>
          </p:nvPr>
        </p:nvGraphicFramePr>
        <p:xfrm>
          <a:off x="-540568" y="3637165"/>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xmlns="" id="{D472718A-47F1-4FF4-8979-B77260717E5A}"/>
              </a:ext>
            </a:extLst>
          </p:cNvPr>
          <p:cNvGraphicFramePr/>
          <p:nvPr>
            <p:extLst>
              <p:ext uri="{D42A27DB-BD31-4B8C-83A1-F6EECF244321}">
                <p14:modId xmlns:p14="http://schemas.microsoft.com/office/powerpoint/2010/main" xmlns="" val="3573831941"/>
              </p:ext>
            </p:extLst>
          </p:nvPr>
        </p:nvGraphicFramePr>
        <p:xfrm>
          <a:off x="107504" y="3960692"/>
          <a:ext cx="3744415" cy="28973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xmlns="" id="{6CE0A7B6-DE5D-4B4E-B826-1F77017718B4}"/>
              </a:ext>
            </a:extLst>
          </p:cNvPr>
          <p:cNvGraphicFramePr/>
          <p:nvPr>
            <p:extLst>
              <p:ext uri="{D42A27DB-BD31-4B8C-83A1-F6EECF244321}">
                <p14:modId xmlns:p14="http://schemas.microsoft.com/office/powerpoint/2010/main" xmlns="" val="1832109628"/>
              </p:ext>
            </p:extLst>
          </p:nvPr>
        </p:nvGraphicFramePr>
        <p:xfrm>
          <a:off x="3347864" y="4114800"/>
          <a:ext cx="546735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xmlns="" val="273734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7F86C-F6D5-4791-B67C-8630DDC99FB1}"/>
              </a:ext>
            </a:extLst>
          </p:cNvPr>
          <p:cNvSpPr>
            <a:spLocks noGrp="1"/>
          </p:cNvSpPr>
          <p:nvPr>
            <p:ph type="title"/>
          </p:nvPr>
        </p:nvSpPr>
        <p:spPr/>
        <p:txBody>
          <a:bodyPr/>
          <a:lstStyle/>
          <a:p>
            <a:r>
              <a:rPr lang="en-ZA" sz="2000" dirty="0">
                <a:solidFill>
                  <a:schemeClr val="tx2"/>
                </a:solidFill>
                <a:latin typeface="Arial" panose="020B0604020202020204" pitchFamily="34" charset="0"/>
                <a:cs typeface="Arial" panose="020B0604020202020204" pitchFamily="34" charset="0"/>
              </a:rPr>
              <a:t>2020/21 Q3 SUMMARY OF THE ACHIEVEMENTS</a:t>
            </a:r>
          </a:p>
        </p:txBody>
      </p:sp>
      <p:graphicFrame>
        <p:nvGraphicFramePr>
          <p:cNvPr id="6" name="Table 5">
            <a:extLst>
              <a:ext uri="{FF2B5EF4-FFF2-40B4-BE49-F238E27FC236}">
                <a16:creationId xmlns:a16="http://schemas.microsoft.com/office/drawing/2014/main" xmlns="" id="{B2E70869-A439-422C-AFBC-C12C51ECD55D}"/>
              </a:ext>
            </a:extLst>
          </p:cNvPr>
          <p:cNvGraphicFramePr>
            <a:graphicFrameLocks noGrp="1"/>
          </p:cNvGraphicFramePr>
          <p:nvPr>
            <p:extLst>
              <p:ext uri="{D42A27DB-BD31-4B8C-83A1-F6EECF244321}">
                <p14:modId xmlns:p14="http://schemas.microsoft.com/office/powerpoint/2010/main" xmlns="" val="333869435"/>
              </p:ext>
            </p:extLst>
          </p:nvPr>
        </p:nvGraphicFramePr>
        <p:xfrm>
          <a:off x="214352" y="1412776"/>
          <a:ext cx="8715295" cy="2692908"/>
        </p:xfrm>
        <a:graphic>
          <a:graphicData uri="http://schemas.openxmlformats.org/drawingml/2006/table">
            <a:tbl>
              <a:tblPr firstRow="1" bandRow="1">
                <a:tableStyleId>{93296810-A885-4BE3-A3E7-6D5BEEA58F35}</a:tableStyleId>
              </a:tblPr>
              <a:tblGrid>
                <a:gridCol w="8715295">
                  <a:extLst>
                    <a:ext uri="{9D8B030D-6E8A-4147-A177-3AD203B41FA5}">
                      <a16:colId xmlns:a16="http://schemas.microsoft.com/office/drawing/2014/main" xmlns="" val="1311269898"/>
                    </a:ext>
                  </a:extLst>
                </a:gridCol>
              </a:tblGrid>
              <a:tr h="370840">
                <a:tc>
                  <a:txBody>
                    <a:bodyPr/>
                    <a:lstStyle/>
                    <a:p>
                      <a:pPr marL="0" lvl="1" indent="0" algn="just">
                        <a:lnSpc>
                          <a:spcPct val="115000"/>
                        </a:lnSpc>
                        <a:spcAft>
                          <a:spcPts val="1200"/>
                        </a:spcAft>
                        <a:buFont typeface="+mj-lt"/>
                        <a:buNone/>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2019/20 PERFORMANCE AND AUDIT OUTCOME</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885954859"/>
                  </a:ext>
                </a:extLst>
              </a:tr>
              <a:tr h="370840">
                <a:tc>
                  <a:txBody>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MDDA tabled 2019/20 annual report in Parliament on 16 November 2020 in line with revised deadlines in light of Covid-19 pandemic.</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MDDA achieved 84% of targets planned for 2019/20 financial year, 4% up from 80% in 2018/19 financial year. </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Entity also achieved Clean Audit outcome for 2019/20 financial year, an improvement from Unqualified Audit outcome in 2018/19 financial year.</a:t>
                      </a:r>
                    </a:p>
                  </a:txBody>
                  <a:tcPr/>
                </a:tc>
                <a:extLst>
                  <a:ext uri="{0D108BD9-81ED-4DB2-BD59-A6C34878D82A}">
                    <a16:rowId xmlns:a16="http://schemas.microsoft.com/office/drawing/2014/main" xmlns="" val="301462680"/>
                  </a:ext>
                </a:extLst>
              </a:tr>
            </a:tbl>
          </a:graphicData>
        </a:graphic>
      </p:graphicFrame>
      <p:graphicFrame>
        <p:nvGraphicFramePr>
          <p:cNvPr id="5" name="Table 4">
            <a:extLst>
              <a:ext uri="{FF2B5EF4-FFF2-40B4-BE49-F238E27FC236}">
                <a16:creationId xmlns:a16="http://schemas.microsoft.com/office/drawing/2014/main" xmlns="" id="{BAE1E454-6D0F-4753-8C9E-A9C5AB673DF1}"/>
              </a:ext>
            </a:extLst>
          </p:cNvPr>
          <p:cNvGraphicFramePr>
            <a:graphicFrameLocks noGrp="1"/>
          </p:cNvGraphicFramePr>
          <p:nvPr>
            <p:extLst>
              <p:ext uri="{D42A27DB-BD31-4B8C-83A1-F6EECF244321}">
                <p14:modId xmlns:p14="http://schemas.microsoft.com/office/powerpoint/2010/main" xmlns="" val="1299268907"/>
              </p:ext>
            </p:extLst>
          </p:nvPr>
        </p:nvGraphicFramePr>
        <p:xfrm>
          <a:off x="214351" y="4036932"/>
          <a:ext cx="8715295" cy="2488411"/>
        </p:xfrm>
        <a:graphic>
          <a:graphicData uri="http://schemas.openxmlformats.org/drawingml/2006/table">
            <a:tbl>
              <a:tblPr firstRow="1" bandRow="1">
                <a:tableStyleId>{93296810-A885-4BE3-A3E7-6D5BEEA58F35}</a:tableStyleId>
              </a:tblPr>
              <a:tblGrid>
                <a:gridCol w="8715295">
                  <a:extLst>
                    <a:ext uri="{9D8B030D-6E8A-4147-A177-3AD203B41FA5}">
                      <a16:colId xmlns:a16="http://schemas.microsoft.com/office/drawing/2014/main" xmlns="" val="1311269898"/>
                    </a:ext>
                  </a:extLst>
                </a:gridCol>
              </a:tblGrid>
              <a:tr h="418655">
                <a:tc>
                  <a:txBody>
                    <a:bodyPr/>
                    <a:lstStyle/>
                    <a:p>
                      <a:pPr marL="0" lvl="1" indent="0">
                        <a:lnSpc>
                          <a:spcPct val="115000"/>
                        </a:lnSpc>
                        <a:spcAft>
                          <a:spcPts val="1200"/>
                        </a:spcAft>
                        <a:buFont typeface="+mj-lt"/>
                        <a:buNone/>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EMERGENCY FUNDING</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885954859"/>
                  </a:ext>
                </a:extLst>
              </a:tr>
              <a:tr h="2069756">
                <a:tc>
                  <a:txBody>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Board approved, on 28 March 2020, R20 million Emergency Relief Fund, for community and small commercial media to be disbursed over two phases.</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To-date, over R16 million disbursed to 210 qualifying beneficiaries. Emergency packages were R45 000 per broadcaster and print/digital publication in first tranche, and, in second tranche, up to R60 000 for radio stations, R20 000 for print/digital publications and R290 000 for community televisions. </a:t>
                      </a:r>
                    </a:p>
                  </a:txBody>
                  <a:tcPr/>
                </a:tc>
                <a:extLst>
                  <a:ext uri="{0D108BD9-81ED-4DB2-BD59-A6C34878D82A}">
                    <a16:rowId xmlns:a16="http://schemas.microsoft.com/office/drawing/2014/main" xmlns="" val="301462680"/>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xmlns="" val="164744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7F86C-F6D5-4791-B67C-8630DDC99FB1}"/>
              </a:ext>
            </a:extLst>
          </p:cNvPr>
          <p:cNvSpPr>
            <a:spLocks noGrp="1"/>
          </p:cNvSpPr>
          <p:nvPr>
            <p:ph type="title"/>
          </p:nvPr>
        </p:nvSpPr>
        <p:spPr/>
        <p:txBody>
          <a:bodyPr/>
          <a:lstStyle/>
          <a:p>
            <a:r>
              <a:rPr lang="en-ZA" sz="2000" dirty="0">
                <a:solidFill>
                  <a:schemeClr val="tx2"/>
                </a:solidFill>
                <a:latin typeface="Arial" panose="020B0604020202020204" pitchFamily="34" charset="0"/>
                <a:cs typeface="Arial" panose="020B0604020202020204" pitchFamily="34" charset="0"/>
              </a:rPr>
              <a:t>2020/21 Q3 SUMMARY OF THE ACHIEVEMENTS  </a:t>
            </a:r>
          </a:p>
        </p:txBody>
      </p:sp>
      <p:graphicFrame>
        <p:nvGraphicFramePr>
          <p:cNvPr id="6" name="Table 5">
            <a:extLst>
              <a:ext uri="{FF2B5EF4-FFF2-40B4-BE49-F238E27FC236}">
                <a16:creationId xmlns:a16="http://schemas.microsoft.com/office/drawing/2014/main" xmlns="" id="{C19B318A-76D2-4B0F-9245-22CE3971DAE8}"/>
              </a:ext>
            </a:extLst>
          </p:cNvPr>
          <p:cNvGraphicFramePr>
            <a:graphicFrameLocks noGrp="1"/>
          </p:cNvGraphicFramePr>
          <p:nvPr>
            <p:extLst>
              <p:ext uri="{D42A27DB-BD31-4B8C-83A1-F6EECF244321}">
                <p14:modId xmlns:p14="http://schemas.microsoft.com/office/powerpoint/2010/main" xmlns="" val="1083510434"/>
              </p:ext>
            </p:extLst>
          </p:nvPr>
        </p:nvGraphicFramePr>
        <p:xfrm>
          <a:off x="549894" y="1455420"/>
          <a:ext cx="8136906" cy="2651760"/>
        </p:xfrm>
        <a:graphic>
          <a:graphicData uri="http://schemas.openxmlformats.org/drawingml/2006/table">
            <a:tbl>
              <a:tblPr firstRow="1" bandRow="1">
                <a:tableStyleId>{93296810-A885-4BE3-A3E7-6D5BEEA58F35}</a:tableStyleId>
              </a:tblPr>
              <a:tblGrid>
                <a:gridCol w="8136906">
                  <a:extLst>
                    <a:ext uri="{9D8B030D-6E8A-4147-A177-3AD203B41FA5}">
                      <a16:colId xmlns:a16="http://schemas.microsoft.com/office/drawing/2014/main" xmlns="" val="1676942905"/>
                    </a:ext>
                  </a:extLst>
                </a:gridCol>
              </a:tblGrid>
              <a:tr h="0">
                <a:tc>
                  <a:txBody>
                    <a:bodyPr/>
                    <a:lstStyle/>
                    <a:p>
                      <a:pPr marL="285750"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GRANT FUNDING</a:t>
                      </a:r>
                    </a:p>
                  </a:txBody>
                  <a:tcPr/>
                </a:tc>
                <a:extLst>
                  <a:ext uri="{0D108BD9-81ED-4DB2-BD59-A6C34878D82A}">
                    <a16:rowId xmlns:a16="http://schemas.microsoft.com/office/drawing/2014/main" xmlns="" val="3839802170"/>
                  </a:ext>
                </a:extLst>
              </a:tr>
              <a:tr h="0">
                <a:tc>
                  <a:txBody>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2020/2021 call for grant applications from 15 October – 30 November 2020. </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Call supplemented by outreach programme, covering all 9 provinces, and announcement on 95 community radio stations where MDDA explained improved application process and funding policy. </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MDDA introduced first online application system, accessible via website. </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125223230"/>
                  </a:ext>
                </a:extLst>
              </a:tr>
            </a:tbl>
          </a:graphicData>
        </a:graphic>
      </p:graphicFrame>
      <p:graphicFrame>
        <p:nvGraphicFramePr>
          <p:cNvPr id="7" name="Table 6">
            <a:extLst>
              <a:ext uri="{FF2B5EF4-FFF2-40B4-BE49-F238E27FC236}">
                <a16:creationId xmlns:a16="http://schemas.microsoft.com/office/drawing/2014/main" xmlns="" id="{34005769-49ED-4F6C-8B4F-7F574622ED3A}"/>
              </a:ext>
            </a:extLst>
          </p:cNvPr>
          <p:cNvGraphicFramePr>
            <a:graphicFrameLocks noGrp="1"/>
          </p:cNvGraphicFramePr>
          <p:nvPr>
            <p:extLst>
              <p:ext uri="{D42A27DB-BD31-4B8C-83A1-F6EECF244321}">
                <p14:modId xmlns:p14="http://schemas.microsoft.com/office/powerpoint/2010/main" xmlns="" val="1021914669"/>
              </p:ext>
            </p:extLst>
          </p:nvPr>
        </p:nvGraphicFramePr>
        <p:xfrm>
          <a:off x="549894" y="4107180"/>
          <a:ext cx="8136906" cy="1280160"/>
        </p:xfrm>
        <a:graphic>
          <a:graphicData uri="http://schemas.openxmlformats.org/drawingml/2006/table">
            <a:tbl>
              <a:tblPr firstRow="1" bandRow="1">
                <a:tableStyleId>{93296810-A885-4BE3-A3E7-6D5BEEA58F35}</a:tableStyleId>
              </a:tblPr>
              <a:tblGrid>
                <a:gridCol w="8136906">
                  <a:extLst>
                    <a:ext uri="{9D8B030D-6E8A-4147-A177-3AD203B41FA5}">
                      <a16:colId xmlns:a16="http://schemas.microsoft.com/office/drawing/2014/main" xmlns="" val="1676942905"/>
                    </a:ext>
                  </a:extLst>
                </a:gridCol>
              </a:tblGrid>
              <a:tr h="134319">
                <a:tc>
                  <a:txBody>
                    <a:bodyPr/>
                    <a:lstStyle/>
                    <a:p>
                      <a:pPr marL="285750" indent="-285750">
                        <a:buFont typeface="Arial" panose="020B0604020202020204" pitchFamily="34" charset="0"/>
                        <a:buChar char="•"/>
                      </a:pPr>
                      <a:r>
                        <a:rPr lang="en-ZA" dirty="0">
                          <a:latin typeface="Arial" panose="020B0604020202020204" pitchFamily="34" charset="0"/>
                          <a:cs typeface="Arial" panose="020B0604020202020204" pitchFamily="34" charset="0"/>
                        </a:rPr>
                        <a:t>RESEARCH</a:t>
                      </a:r>
                    </a:p>
                  </a:txBody>
                  <a:tcPr/>
                </a:tc>
                <a:extLst>
                  <a:ext uri="{0D108BD9-81ED-4DB2-BD59-A6C34878D82A}">
                    <a16:rowId xmlns:a16="http://schemas.microsoft.com/office/drawing/2014/main" xmlns="" val="3839802170"/>
                  </a:ext>
                </a:extLst>
              </a:tr>
              <a:tr h="370840">
                <a:tc>
                  <a: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Following Q2 industrywide engagement to draw up Terms of Reference for research to develop community media sustainability model, tender was advertised, with closing date of 8 January 2021. </a:t>
                      </a:r>
                    </a:p>
                  </a:txBody>
                  <a:tcPr/>
                </a:tc>
                <a:extLst>
                  <a:ext uri="{0D108BD9-81ED-4DB2-BD59-A6C34878D82A}">
                    <a16:rowId xmlns:a16="http://schemas.microsoft.com/office/drawing/2014/main" xmlns="" val="3125223230"/>
                  </a:ext>
                </a:extLst>
              </a:tr>
            </a:tbl>
          </a:graphicData>
        </a:graphic>
      </p:graphicFrame>
      <p:sp>
        <p:nvSpPr>
          <p:cNvPr id="3" name="TextBox 2"/>
          <p:cNvSpPr txBox="1"/>
          <p:nvPr/>
        </p:nvSpPr>
        <p:spPr>
          <a:xfrm>
            <a:off x="457200" y="6381328"/>
            <a:ext cx="2098576" cy="369332"/>
          </a:xfrm>
          <a:prstGeom prst="rect">
            <a:avLst/>
          </a:prstGeom>
          <a:solidFill>
            <a:schemeClr val="bg1"/>
          </a:solidFill>
        </p:spPr>
        <p:txBody>
          <a:bodyPr wrap="square" rtlCol="0">
            <a:spAutoFit/>
          </a:bodyPr>
          <a:lstStyle/>
          <a:p>
            <a:endParaRPr lang="en-ZA" dirty="0"/>
          </a:p>
        </p:txBody>
      </p:sp>
      <p:sp>
        <p:nvSpPr>
          <p:cNvPr id="4" name="Slide Number Placeholder 3"/>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xmlns="" val="389909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3E904-B997-44A1-B4CC-A59B436A59C7}"/>
              </a:ext>
            </a:extLst>
          </p:cNvPr>
          <p:cNvSpPr>
            <a:spLocks noGrp="1"/>
          </p:cNvSpPr>
          <p:nvPr>
            <p:ph type="title"/>
          </p:nvPr>
        </p:nvSpPr>
        <p:spPr>
          <a:xfrm>
            <a:off x="380123" y="3651"/>
            <a:ext cx="8229600" cy="1143000"/>
          </a:xfrm>
        </p:spPr>
        <p:txBody>
          <a:bodyPr/>
          <a:lstStyle/>
          <a:p>
            <a:r>
              <a:rPr kumimoji="0" lang="en-ZA" sz="2000"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 2020/21 Q3 SUMMARY OF THE ACHIEVEMENTS</a:t>
            </a:r>
            <a:endParaRPr lang="en-ZA" sz="2000" dirty="0">
              <a:solidFill>
                <a:schemeClr val="tx2"/>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xmlns="" id="{3D0FA936-A5F9-4ACD-971B-17FED6823535}"/>
              </a:ext>
            </a:extLst>
          </p:cNvPr>
          <p:cNvGraphicFramePr>
            <a:graphicFrameLocks noGrp="1"/>
          </p:cNvGraphicFramePr>
          <p:nvPr>
            <p:extLst>
              <p:ext uri="{D42A27DB-BD31-4B8C-83A1-F6EECF244321}">
                <p14:modId xmlns:p14="http://schemas.microsoft.com/office/powerpoint/2010/main" xmlns="" val="2689408619"/>
              </p:ext>
            </p:extLst>
          </p:nvPr>
        </p:nvGraphicFramePr>
        <p:xfrm>
          <a:off x="472817" y="1239048"/>
          <a:ext cx="8136906" cy="2377440"/>
        </p:xfrm>
        <a:graphic>
          <a:graphicData uri="http://schemas.openxmlformats.org/drawingml/2006/table">
            <a:tbl>
              <a:tblPr firstRow="1" bandRow="1">
                <a:tableStyleId>{93296810-A885-4BE3-A3E7-6D5BEEA58F35}</a:tableStyleId>
              </a:tblPr>
              <a:tblGrid>
                <a:gridCol w="8136906">
                  <a:extLst>
                    <a:ext uri="{9D8B030D-6E8A-4147-A177-3AD203B41FA5}">
                      <a16:colId xmlns:a16="http://schemas.microsoft.com/office/drawing/2014/main" xmlns="" val="233862834"/>
                    </a:ext>
                  </a:extLst>
                </a:gridCol>
              </a:tblGrid>
              <a:tr h="134319">
                <a:tc>
                  <a:txBody>
                    <a:bodyPr/>
                    <a:lstStyle/>
                    <a:p>
                      <a:pPr marL="0" indent="0" algn="just">
                        <a:buFont typeface="Arial" panose="020B0604020202020204" pitchFamily="34" charset="0"/>
                        <a:buNone/>
                      </a:pPr>
                      <a:r>
                        <a:rPr lang="en-ZA" dirty="0">
                          <a:latin typeface="Arial" panose="020B0604020202020204" pitchFamily="34" charset="0"/>
                          <a:cs typeface="Arial" panose="020B0604020202020204" pitchFamily="34" charset="0"/>
                        </a:rPr>
                        <a:t>SECTOR CAPACITY BUILDING</a:t>
                      </a:r>
                    </a:p>
                  </a:txBody>
                  <a:tcPr/>
                </a:tc>
                <a:extLst>
                  <a:ext uri="{0D108BD9-81ED-4DB2-BD59-A6C34878D82A}">
                    <a16:rowId xmlns:a16="http://schemas.microsoft.com/office/drawing/2014/main" xmlns="" val="2581751385"/>
                  </a:ext>
                </a:extLst>
              </a:tr>
              <a:tr h="370840">
                <a:tc>
                  <a:txBody>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Community Media Masterclass on Effective Reporting on Gender -Based Violence was conducted as a build-up to16 Days of Activism for No Violence Against Women and Children Campaign. </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Community media masterclass on digital media held for Black Wednesday. It was themed “Decluttering the Noise: A Digital Age Media Practitioner” and covered fact checking, health journalism and data journalism. </a:t>
                      </a:r>
                    </a:p>
                  </a:txBody>
                  <a:tcPr/>
                </a:tc>
                <a:extLst>
                  <a:ext uri="{0D108BD9-81ED-4DB2-BD59-A6C34878D82A}">
                    <a16:rowId xmlns:a16="http://schemas.microsoft.com/office/drawing/2014/main" xmlns="" val="455204215"/>
                  </a:ext>
                </a:extLst>
              </a:tr>
            </a:tbl>
          </a:graphicData>
        </a:graphic>
      </p:graphicFrame>
      <p:graphicFrame>
        <p:nvGraphicFramePr>
          <p:cNvPr id="7" name="Table 6">
            <a:extLst>
              <a:ext uri="{FF2B5EF4-FFF2-40B4-BE49-F238E27FC236}">
                <a16:creationId xmlns:a16="http://schemas.microsoft.com/office/drawing/2014/main" xmlns="" id="{DA401B16-BF23-4A7A-B5A6-C75D91B242E3}"/>
              </a:ext>
            </a:extLst>
          </p:cNvPr>
          <p:cNvGraphicFramePr>
            <a:graphicFrameLocks noGrp="1"/>
          </p:cNvGraphicFramePr>
          <p:nvPr>
            <p:extLst>
              <p:ext uri="{D42A27DB-BD31-4B8C-83A1-F6EECF244321}">
                <p14:modId xmlns:p14="http://schemas.microsoft.com/office/powerpoint/2010/main" xmlns="" val="2363708702"/>
              </p:ext>
            </p:extLst>
          </p:nvPr>
        </p:nvGraphicFramePr>
        <p:xfrm>
          <a:off x="456252" y="3612836"/>
          <a:ext cx="8136905" cy="2926080"/>
        </p:xfrm>
        <a:graphic>
          <a:graphicData uri="http://schemas.openxmlformats.org/drawingml/2006/table">
            <a:tbl>
              <a:tblPr firstRow="1" bandRow="1">
                <a:tableStyleId>{93296810-A885-4BE3-A3E7-6D5BEEA58F35}</a:tableStyleId>
              </a:tblPr>
              <a:tblGrid>
                <a:gridCol w="8136905">
                  <a:extLst>
                    <a:ext uri="{9D8B030D-6E8A-4147-A177-3AD203B41FA5}">
                      <a16:colId xmlns:a16="http://schemas.microsoft.com/office/drawing/2014/main" xmlns="" val="1311269898"/>
                    </a:ext>
                  </a:extLst>
                </a:gridCol>
              </a:tblGrid>
              <a:tr h="0">
                <a:tc>
                  <a:txBody>
                    <a:bodyPr/>
                    <a:lstStyle/>
                    <a:p>
                      <a:pPr marL="0" indent="0">
                        <a:buFont typeface="Arial" panose="020B0604020202020204" pitchFamily="34" charset="0"/>
                        <a:buNone/>
                      </a:pPr>
                      <a:r>
                        <a:rPr lang="en-ZA" dirty="0">
                          <a:latin typeface="Arial" panose="020B0604020202020204" pitchFamily="34" charset="0"/>
                          <a:cs typeface="Arial" panose="020B0604020202020204" pitchFamily="34" charset="0"/>
                        </a:rPr>
                        <a:t>STAKEHOLDER ENGAGEMENT</a:t>
                      </a:r>
                    </a:p>
                  </a:txBody>
                  <a:tcPr/>
                </a:tc>
                <a:extLst>
                  <a:ext uri="{0D108BD9-81ED-4DB2-BD59-A6C34878D82A}">
                    <a16:rowId xmlns:a16="http://schemas.microsoft.com/office/drawing/2014/main" xmlns="" val="3885954859"/>
                  </a:ext>
                </a:extLst>
              </a:tr>
              <a:tr h="1449623">
                <a:tc>
                  <a:txBody>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MDDA entered into MoU with MICT SETA on collaboration on bursaries and training through Competition Commission Fund, as well as for MDDA capacity building initiatives for community media sector.</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Meeting with Facebook generated exciting areas to collaborate in 2021/2022 financial</a:t>
                      </a:r>
                      <a:r>
                        <a:rPr lang="en-GB" baseline="0" dirty="0">
                          <a:latin typeface="Arial" panose="020B0604020202020204" pitchFamily="34" charset="0"/>
                          <a:cs typeface="Arial" panose="020B0604020202020204" pitchFamily="34" charset="0"/>
                        </a:rPr>
                        <a:t> year</a:t>
                      </a:r>
                      <a:r>
                        <a:rPr lang="en-GB"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Sector Engagement Workshop, in partnership with DCDT, on Draft Whitepaper on Audio and Audio-Visual Content Services Policy Framework. </a:t>
                      </a:r>
                    </a:p>
                  </a:txBody>
                  <a:tcPr/>
                </a:tc>
                <a:extLst>
                  <a:ext uri="{0D108BD9-81ED-4DB2-BD59-A6C34878D82A}">
                    <a16:rowId xmlns:a16="http://schemas.microsoft.com/office/drawing/2014/main" xmlns="" val="301462680"/>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xmlns="" val="417295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5B01B-9421-44D9-8A3C-C34B63C953F6}"/>
              </a:ext>
            </a:extLst>
          </p:cNvPr>
          <p:cNvSpPr>
            <a:spLocks noGrp="1"/>
          </p:cNvSpPr>
          <p:nvPr>
            <p:ph type="title"/>
          </p:nvPr>
        </p:nvSpPr>
        <p:spPr/>
        <p:txBody>
          <a:bodyPr/>
          <a:lstStyle/>
          <a:p>
            <a:r>
              <a:rPr lang="en-GB" sz="2000" dirty="0">
                <a:latin typeface="Arial" panose="020B0604020202020204" pitchFamily="34" charset="0"/>
                <a:cs typeface="Arial" panose="020B0604020202020204" pitchFamily="34" charset="0"/>
              </a:rPr>
              <a:t>2020/21 Q4 SUMMARY OF THE ACHIEVEMENTS </a:t>
            </a:r>
            <a:endParaRPr lang="en-ZA" sz="20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xmlns="" id="{16877DF5-7C6B-4A38-AF4B-D36BE2F324BC}"/>
              </a:ext>
            </a:extLst>
          </p:cNvPr>
          <p:cNvGraphicFramePr>
            <a:graphicFrameLocks noGrp="1"/>
          </p:cNvGraphicFramePr>
          <p:nvPr>
            <p:extLst>
              <p:ext uri="{D42A27DB-BD31-4B8C-83A1-F6EECF244321}">
                <p14:modId xmlns:p14="http://schemas.microsoft.com/office/powerpoint/2010/main" xmlns="" val="763635492"/>
              </p:ext>
            </p:extLst>
          </p:nvPr>
        </p:nvGraphicFramePr>
        <p:xfrm>
          <a:off x="290467" y="3481603"/>
          <a:ext cx="8599984" cy="2194560"/>
        </p:xfrm>
        <a:graphic>
          <a:graphicData uri="http://schemas.openxmlformats.org/drawingml/2006/table">
            <a:tbl>
              <a:tblPr firstRow="1" bandRow="1">
                <a:tableStyleId>{912C8C85-51F0-491E-9774-3900AFEF0FD7}</a:tableStyleId>
              </a:tblPr>
              <a:tblGrid>
                <a:gridCol w="8599984">
                  <a:extLst>
                    <a:ext uri="{9D8B030D-6E8A-4147-A177-3AD203B41FA5}">
                      <a16:colId xmlns:a16="http://schemas.microsoft.com/office/drawing/2014/main" xmlns="" val="20000"/>
                    </a:ext>
                  </a:extLst>
                </a:gridCol>
              </a:tblGrid>
              <a:tr h="256988">
                <a:tc>
                  <a:txBody>
                    <a:bodyPr/>
                    <a:lstStyle/>
                    <a:p>
                      <a:pPr marL="0" marR="0" lvl="0" indent="0" algn="just" defTabSz="914377" rtl="0" eaLnBrk="1" fontAlgn="auto" latinLnBrk="0" hangingPunct="1">
                        <a:lnSpc>
                          <a:spcPct val="150000"/>
                        </a:lnSpc>
                        <a:spcBef>
                          <a:spcPts val="0"/>
                        </a:spcBef>
                        <a:spcAft>
                          <a:spcPts val="0"/>
                        </a:spcAft>
                        <a:buClrTx/>
                        <a:buSzTx/>
                        <a:buFont typeface="Arial" panose="020B0604020202020204" pitchFamily="34" charset="0"/>
                        <a:buNone/>
                        <a:tabLst/>
                        <a:defRPr/>
                      </a:pPr>
                      <a:r>
                        <a:rPr lang="en-GB" sz="1600" kern="1200" dirty="0">
                          <a:latin typeface="Arial" panose="020B0604020202020204" pitchFamily="34" charset="0"/>
                          <a:cs typeface="Arial" panose="020B0604020202020204" pitchFamily="34" charset="0"/>
                        </a:rPr>
                        <a:t>MDDA Sentech Debt Alleviation for Community Broadcast</a:t>
                      </a:r>
                      <a:endParaRPr lang="en-GB" sz="1600" kern="1200" dirty="0">
                        <a:latin typeface="Arial" panose="020B0604020202020204" pitchFamily="34" charset="0"/>
                        <a:ea typeface="Arial Unicode MS" pitchFamily="34" charset="-128"/>
                        <a:cs typeface="Arial" panose="020B0604020202020204" pitchFamily="34" charset="0"/>
                      </a:endParaRPr>
                    </a:p>
                  </a:txBody>
                  <a:tcPr/>
                </a:tc>
                <a:extLst>
                  <a:ext uri="{0D108BD9-81ED-4DB2-BD59-A6C34878D82A}">
                    <a16:rowId xmlns:a16="http://schemas.microsoft.com/office/drawing/2014/main" xmlns="" val="2612231716"/>
                  </a:ext>
                </a:extLst>
              </a:tr>
              <a:tr h="519751">
                <a:tc>
                  <a:txBody>
                    <a:bodyPr/>
                    <a:lstStyle/>
                    <a:p>
                      <a:pPr marL="285750" indent="-285750" algn="just">
                        <a:lnSpc>
                          <a:spcPct val="100000"/>
                        </a:lnSpc>
                        <a:spcAft>
                          <a:spcPts val="0"/>
                        </a:spcAft>
                        <a:buFont typeface="Arial" panose="020B0604020202020204" pitchFamily="34" charset="0"/>
                        <a:buChar char="•"/>
                      </a:pPr>
                      <a:r>
                        <a:rPr lang="en-GB" sz="1600" dirty="0">
                          <a:effectLst/>
                          <a:latin typeface="Arial" panose="020B0604020202020204" pitchFamily="34" charset="0"/>
                          <a:cs typeface="Arial" panose="020B0604020202020204" pitchFamily="34" charset="0"/>
                        </a:rPr>
                        <a:t>Following Board approval in Q4 of 2020/2021, the MDDA settled the Sentech debt of 20 applicants. This amounted to R</a:t>
                      </a:r>
                      <a:r>
                        <a:rPr lang="en-ZA" sz="1600" kern="1200" dirty="0">
                          <a:solidFill>
                            <a:schemeClr val="tx1"/>
                          </a:solidFill>
                          <a:effectLst/>
                          <a:latin typeface="Arial" panose="020B0604020202020204" pitchFamily="34" charset="0"/>
                          <a:ea typeface="+mn-ea"/>
                          <a:cs typeface="Arial" panose="020B0604020202020204" pitchFamily="34" charset="0"/>
                        </a:rPr>
                        <a:t>11 250 231,49</a:t>
                      </a: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xmlns="" val="2813517040"/>
                  </a:ext>
                </a:extLst>
              </a:tr>
              <a:tr h="363825">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further </a:t>
                      </a:r>
                      <a:r>
                        <a:rPr lang="en-ZA" sz="1600" kern="1200" dirty="0">
                          <a:solidFill>
                            <a:schemeClr val="tx1"/>
                          </a:solidFill>
                          <a:effectLst/>
                          <a:latin typeface="Arial" panose="020B0604020202020204" pitchFamily="34" charset="0"/>
                          <a:ea typeface="+mn-ea"/>
                          <a:cs typeface="Arial" panose="020B0604020202020204" pitchFamily="34" charset="0"/>
                        </a:rPr>
                        <a:t>R916 076,20 was paid over to those stations who applied for self-</a:t>
                      </a:r>
                      <a:r>
                        <a:rPr kumimoji="0" lang="en-ZA"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transmission costs.</a:t>
                      </a:r>
                      <a:endParaRPr lang="en-US" sz="1600" kern="1200" dirty="0">
                        <a:latin typeface="Arial" panose="020B0604020202020204" pitchFamily="34" charset="0"/>
                        <a:ea typeface="Arial Unicode MS" pitchFamily="34" charset="-128"/>
                        <a:cs typeface="Arial" panose="020B0604020202020204" pitchFamily="34" charset="0"/>
                      </a:endParaRPr>
                    </a:p>
                  </a:txBody>
                  <a:tcPr/>
                </a:tc>
                <a:extLst>
                  <a:ext uri="{0D108BD9-81ED-4DB2-BD59-A6C34878D82A}">
                    <a16:rowId xmlns:a16="http://schemas.microsoft.com/office/drawing/2014/main" xmlns="" val="812698564"/>
                  </a:ext>
                </a:extLst>
              </a:tr>
              <a:tr h="363825">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total  </a:t>
                      </a:r>
                      <a:r>
                        <a:rPr lang="en-ZA" sz="1600" b="0" kern="1200" dirty="0">
                          <a:solidFill>
                            <a:schemeClr val="tx1"/>
                          </a:solidFill>
                          <a:effectLst/>
                          <a:latin typeface="Arial" panose="020B0604020202020204" pitchFamily="34" charset="0"/>
                          <a:ea typeface="+mn-ea"/>
                          <a:cs typeface="Arial" panose="020B0604020202020204" pitchFamily="34" charset="0"/>
                        </a:rPr>
                        <a:t>R12 166 307,69 </a:t>
                      </a:r>
                      <a:r>
                        <a:rPr kumimoji="0" lang="en-GB"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million paid over to Sentech debt and some beneficiaries towards transmission fees.</a:t>
                      </a:r>
                      <a:r>
                        <a:rPr kumimoji="0" lang="en-ZA"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xmlns="" val="441475375"/>
                  </a:ext>
                </a:extLst>
              </a:tr>
            </a:tbl>
          </a:graphicData>
        </a:graphic>
      </p:graphicFrame>
      <p:graphicFrame>
        <p:nvGraphicFramePr>
          <p:cNvPr id="6" name="Table 5">
            <a:extLst>
              <a:ext uri="{FF2B5EF4-FFF2-40B4-BE49-F238E27FC236}">
                <a16:creationId xmlns:a16="http://schemas.microsoft.com/office/drawing/2014/main" xmlns="" id="{A9F17242-A38A-4453-BE2C-F7B0AF6AD5BC}"/>
              </a:ext>
            </a:extLst>
          </p:cNvPr>
          <p:cNvGraphicFramePr>
            <a:graphicFrameLocks noGrp="1"/>
          </p:cNvGraphicFramePr>
          <p:nvPr>
            <p:extLst>
              <p:ext uri="{D42A27DB-BD31-4B8C-83A1-F6EECF244321}">
                <p14:modId xmlns:p14="http://schemas.microsoft.com/office/powerpoint/2010/main" xmlns="" val="2533227434"/>
              </p:ext>
            </p:extLst>
          </p:nvPr>
        </p:nvGraphicFramePr>
        <p:xfrm>
          <a:off x="290467" y="1469923"/>
          <a:ext cx="8599984" cy="2011680"/>
        </p:xfrm>
        <a:graphic>
          <a:graphicData uri="http://schemas.openxmlformats.org/drawingml/2006/table">
            <a:tbl>
              <a:tblPr firstRow="1" bandRow="1">
                <a:tableStyleId>{912C8C85-51F0-491E-9774-3900AFEF0FD7}</a:tableStyleId>
              </a:tblPr>
              <a:tblGrid>
                <a:gridCol w="8599984">
                  <a:extLst>
                    <a:ext uri="{9D8B030D-6E8A-4147-A177-3AD203B41FA5}">
                      <a16:colId xmlns:a16="http://schemas.microsoft.com/office/drawing/2014/main" xmlns="" val="1311269898"/>
                    </a:ext>
                  </a:extLst>
                </a:gridCol>
              </a:tblGrid>
              <a:tr h="289938">
                <a:tc>
                  <a:txBody>
                    <a:bodyPr/>
                    <a:lstStyle/>
                    <a:p>
                      <a:r>
                        <a:rPr lang="en-ZA" sz="2000" b="1" dirty="0"/>
                        <a:t>Project Funding</a:t>
                      </a:r>
                      <a:endParaRPr lang="en-ZA"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85954859"/>
                  </a:ext>
                </a:extLst>
              </a:tr>
              <a:tr h="1389475">
                <a:tc>
                  <a:txBody>
                    <a:bodyPr/>
                    <a:lstStyle/>
                    <a:p>
                      <a:pPr marL="285750" marR="0" lvl="0" indent="-285750" algn="just"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kern="1200" dirty="0">
                          <a:effectLst/>
                        </a:rPr>
                        <a:t>​The Board approved 22 compliant broadcast projects and nine print and digital in February 2021.​</a:t>
                      </a:r>
                    </a:p>
                    <a:p>
                      <a:pPr marL="285750" marR="0" lvl="0" indent="-285750" algn="just"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kern="1200" dirty="0">
                          <a:effectLst/>
                        </a:rPr>
                        <a:t>The entity published a call for application for signal distribution during the last week of March 2021. A total of 40 applications were received and 22 were compliant.</a:t>
                      </a:r>
                      <a:endParaRPr lang="en-ZA" sz="1800" kern="1200" dirty="0">
                        <a:effectLst/>
                      </a:endParaRPr>
                    </a:p>
                    <a:p>
                      <a:pPr marL="285750" marR="0" lvl="0" indent="-285750" algn="l" defTabSz="914377" rtl="0" eaLnBrk="1" fontAlgn="auto" latinLnBrk="0" hangingPunct="1">
                        <a:lnSpc>
                          <a:spcPct val="100000"/>
                        </a:lnSpc>
                        <a:spcBef>
                          <a:spcPts val="0"/>
                        </a:spcBef>
                        <a:spcAft>
                          <a:spcPts val="600"/>
                        </a:spcAft>
                        <a:buClrTx/>
                        <a:buSzTx/>
                        <a:buFont typeface="Wingdings" panose="05000000000000000000" pitchFamily="2" charset="2"/>
                        <a:buChar char="q"/>
                        <a:tabLst/>
                        <a:defRPr/>
                      </a:pPr>
                      <a:endParaRPr lang="en-ZA" sz="1800" kern="1200" dirty="0">
                        <a:solidFill>
                          <a:schemeClr val="tx1"/>
                        </a:solidFill>
                        <a:effectLst/>
                        <a:latin typeface="+mn-lt"/>
                        <a:ea typeface="+mn-ea"/>
                        <a:cs typeface="+mn-cs"/>
                      </a:endParaRPr>
                    </a:p>
                  </a:txBody>
                  <a:tcPr/>
                </a:tc>
                <a:extLst>
                  <a:ext uri="{0D108BD9-81ED-4DB2-BD59-A6C34878D82A}">
                    <a16:rowId xmlns:a16="http://schemas.microsoft.com/office/drawing/2014/main" xmlns="" val="301462680"/>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15</a:t>
            </a:fld>
            <a:endParaRPr lang="en-US" dirty="0">
              <a:solidFill>
                <a:prstClr val="black">
                  <a:tint val="75000"/>
                </a:prstClr>
              </a:solidFill>
            </a:endParaRPr>
          </a:p>
        </p:txBody>
      </p:sp>
      <p:sp>
        <p:nvSpPr>
          <p:cNvPr id="4" name="TextBox 3"/>
          <p:cNvSpPr txBox="1"/>
          <p:nvPr/>
        </p:nvSpPr>
        <p:spPr>
          <a:xfrm>
            <a:off x="457200" y="6237312"/>
            <a:ext cx="2026568" cy="484167"/>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1202311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A65AAF-2506-4F10-923C-D8C0EA176BDB}"/>
              </a:ext>
            </a:extLst>
          </p:cNvPr>
          <p:cNvSpPr>
            <a:spLocks noGrp="1"/>
          </p:cNvSpPr>
          <p:nvPr>
            <p:ph type="title"/>
          </p:nvPr>
        </p:nvSpPr>
        <p:spPr/>
        <p:txBody>
          <a:bodyPr/>
          <a:lstStyle/>
          <a:p>
            <a:r>
              <a:rPr lang="en-GB" sz="2000" dirty="0">
                <a:solidFill>
                  <a:schemeClr val="tx2"/>
                </a:solidFill>
                <a:latin typeface="Arial" panose="020B0604020202020204" pitchFamily="34" charset="0"/>
                <a:cs typeface="Arial" panose="020B0604020202020204" pitchFamily="34" charset="0"/>
              </a:rPr>
              <a:t>2020/21 Q4 SUMMARY OF THE  ACHIEVEMENTS </a:t>
            </a:r>
            <a:endParaRPr lang="en-ZA" sz="2000" dirty="0">
              <a:solidFill>
                <a:schemeClr val="tx2"/>
              </a:solidFill>
            </a:endParaRPr>
          </a:p>
        </p:txBody>
      </p:sp>
      <p:graphicFrame>
        <p:nvGraphicFramePr>
          <p:cNvPr id="4" name="Table 3">
            <a:extLst>
              <a:ext uri="{FF2B5EF4-FFF2-40B4-BE49-F238E27FC236}">
                <a16:creationId xmlns:a16="http://schemas.microsoft.com/office/drawing/2014/main" xmlns="" id="{C0E61A52-E69D-4707-80CA-C466352A228A}"/>
              </a:ext>
            </a:extLst>
          </p:cNvPr>
          <p:cNvGraphicFramePr>
            <a:graphicFrameLocks noGrp="1"/>
          </p:cNvGraphicFramePr>
          <p:nvPr>
            <p:extLst>
              <p:ext uri="{D42A27DB-BD31-4B8C-83A1-F6EECF244321}">
                <p14:modId xmlns:p14="http://schemas.microsoft.com/office/powerpoint/2010/main" xmlns="" val="1950285644"/>
              </p:ext>
            </p:extLst>
          </p:nvPr>
        </p:nvGraphicFramePr>
        <p:xfrm>
          <a:off x="457200" y="1268761"/>
          <a:ext cx="8424936" cy="3638808"/>
        </p:xfrm>
        <a:graphic>
          <a:graphicData uri="http://schemas.openxmlformats.org/drawingml/2006/table">
            <a:tbl>
              <a:tblPr firstRow="1" bandRow="1">
                <a:tableStyleId>{912C8C85-51F0-491E-9774-3900AFEF0FD7}</a:tableStyleId>
              </a:tblPr>
              <a:tblGrid>
                <a:gridCol w="8424936">
                  <a:extLst>
                    <a:ext uri="{9D8B030D-6E8A-4147-A177-3AD203B41FA5}">
                      <a16:colId xmlns:a16="http://schemas.microsoft.com/office/drawing/2014/main" xmlns="" val="1311269898"/>
                    </a:ext>
                  </a:extLst>
                </a:gridCol>
              </a:tblGrid>
              <a:tr h="255344">
                <a:tc>
                  <a:txBody>
                    <a:bodyPr/>
                    <a:lstStyle/>
                    <a:p>
                      <a:r>
                        <a:rPr lang="en-ZA" dirty="0"/>
                        <a:t>Stakeholder Engagement</a:t>
                      </a:r>
                      <a:endParaRPr lang="en-Z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85954859"/>
                  </a:ext>
                </a:extLst>
              </a:tr>
              <a:tr h="3273048">
                <a:tc>
                  <a:txBody>
                    <a:bodyPr/>
                    <a:lstStyle/>
                    <a:p>
                      <a:pPr marL="285750" marR="0" lvl="0" indent="-285750" algn="just"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ZA" sz="1800" kern="1200" dirty="0">
                          <a:effectLst/>
                          <a:latin typeface="Arial" panose="020B0604020202020204" pitchFamily="34" charset="0"/>
                          <a:cs typeface="Arial" panose="020B0604020202020204" pitchFamily="34" charset="0"/>
                        </a:rPr>
                        <a:t>MDDA</a:t>
                      </a:r>
                      <a:r>
                        <a:rPr lang="en-US" sz="1800" kern="1200" dirty="0">
                          <a:effectLst/>
                          <a:latin typeface="Arial" panose="020B0604020202020204" pitchFamily="34" charset="0"/>
                          <a:cs typeface="Arial" panose="020B0604020202020204" pitchFamily="34" charset="0"/>
                        </a:rPr>
                        <a:t> conducted Funders Breakfast event with approximately 60 key decision makers in broadcasting, print, telecoms operators, social media platforms, training partners and other key stakeholders. The purpose of the event was to attract possible funders to support community and small commercial media.​</a:t>
                      </a:r>
                    </a:p>
                    <a:p>
                      <a:pPr marL="285750" marR="0" lvl="0" indent="-285750" algn="just"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kern="1200" dirty="0">
                          <a:effectLst/>
                          <a:latin typeface="Arial" panose="020B0604020202020204" pitchFamily="34" charset="0"/>
                          <a:cs typeface="Arial" panose="020B0604020202020204" pitchFamily="34" charset="0"/>
                        </a:rPr>
                        <a:t>The MDDA conducted Grant Funding Outreach Programme for the approved grant and seed funding for 22 community radio stations and 9 community and small commercial print media projects across Provinces. These roadshows were aimed at informing the beneficiaries about the governance compliance, contracting matters and issues related to payments.​</a:t>
                      </a:r>
                    </a:p>
                    <a:p>
                      <a:pPr marL="0" indent="0">
                        <a:spcAft>
                          <a:spcPts val="600"/>
                        </a:spcAft>
                        <a:buFont typeface="Wingdings" panose="05000000000000000000" pitchFamily="2" charset="2"/>
                        <a:buNone/>
                      </a:pP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01462680"/>
                  </a:ext>
                </a:extLst>
              </a:tr>
            </a:tbl>
          </a:graphicData>
        </a:graphic>
      </p:graphicFrame>
      <p:sp>
        <p:nvSpPr>
          <p:cNvPr id="3" name="TextBox 2"/>
          <p:cNvSpPr txBox="1"/>
          <p:nvPr/>
        </p:nvSpPr>
        <p:spPr>
          <a:xfrm>
            <a:off x="457200" y="6309320"/>
            <a:ext cx="2098576"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xmlns="" val="289365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3FECC7-2162-4186-9B81-D803E5176044}"/>
              </a:ext>
            </a:extLst>
          </p:cNvPr>
          <p:cNvSpPr>
            <a:spLocks noGrp="1"/>
          </p:cNvSpPr>
          <p:nvPr>
            <p:ph type="title"/>
          </p:nvPr>
        </p:nvSpPr>
        <p:spPr/>
        <p:txBody>
          <a:bodyPr/>
          <a:lstStyle/>
          <a:p>
            <a:r>
              <a:rPr lang="en-GB" sz="2000" dirty="0">
                <a:solidFill>
                  <a:schemeClr val="tx2"/>
                </a:solidFill>
                <a:latin typeface="Arial" panose="020B0604020202020204" pitchFamily="34" charset="0"/>
                <a:cs typeface="Arial" panose="020B0604020202020204" pitchFamily="34" charset="0"/>
              </a:rPr>
              <a:t>2020/21 Q3 TARGETS NOT ACHIEVED </a:t>
            </a:r>
            <a:endParaRPr lang="en-ZA" sz="2000" dirty="0">
              <a:solidFill>
                <a:schemeClr val="tx2"/>
              </a:solidFill>
            </a:endParaRPr>
          </a:p>
        </p:txBody>
      </p:sp>
      <p:graphicFrame>
        <p:nvGraphicFramePr>
          <p:cNvPr id="4" name="Table 4">
            <a:extLst>
              <a:ext uri="{FF2B5EF4-FFF2-40B4-BE49-F238E27FC236}">
                <a16:creationId xmlns:a16="http://schemas.microsoft.com/office/drawing/2014/main" xmlns="" id="{6A4C96D9-44CF-48F6-A598-65D109F5705F}"/>
              </a:ext>
            </a:extLst>
          </p:cNvPr>
          <p:cNvGraphicFramePr>
            <a:graphicFrameLocks noGrp="1"/>
          </p:cNvGraphicFramePr>
          <p:nvPr>
            <p:extLst>
              <p:ext uri="{D42A27DB-BD31-4B8C-83A1-F6EECF244321}">
                <p14:modId xmlns:p14="http://schemas.microsoft.com/office/powerpoint/2010/main" xmlns="" val="2728874234"/>
              </p:ext>
            </p:extLst>
          </p:nvPr>
        </p:nvGraphicFramePr>
        <p:xfrm>
          <a:off x="817240" y="1196752"/>
          <a:ext cx="7509519" cy="5084668"/>
        </p:xfrm>
        <a:graphic>
          <a:graphicData uri="http://schemas.openxmlformats.org/drawingml/2006/table">
            <a:tbl>
              <a:tblPr firstRow="1" bandRow="1">
                <a:tableStyleId>{912C8C85-51F0-491E-9774-3900AFEF0FD7}</a:tableStyleId>
              </a:tblPr>
              <a:tblGrid>
                <a:gridCol w="2626638">
                  <a:extLst>
                    <a:ext uri="{9D8B030D-6E8A-4147-A177-3AD203B41FA5}">
                      <a16:colId xmlns:a16="http://schemas.microsoft.com/office/drawing/2014/main" xmlns="" val="2162909242"/>
                    </a:ext>
                  </a:extLst>
                </a:gridCol>
                <a:gridCol w="2178957">
                  <a:extLst>
                    <a:ext uri="{9D8B030D-6E8A-4147-A177-3AD203B41FA5}">
                      <a16:colId xmlns:a16="http://schemas.microsoft.com/office/drawing/2014/main" xmlns="" val="3469198053"/>
                    </a:ext>
                  </a:extLst>
                </a:gridCol>
                <a:gridCol w="1351962">
                  <a:extLst>
                    <a:ext uri="{9D8B030D-6E8A-4147-A177-3AD203B41FA5}">
                      <a16:colId xmlns:a16="http://schemas.microsoft.com/office/drawing/2014/main" xmlns="" val="1999978363"/>
                    </a:ext>
                  </a:extLst>
                </a:gridCol>
                <a:gridCol w="1351962">
                  <a:extLst>
                    <a:ext uri="{9D8B030D-6E8A-4147-A177-3AD203B41FA5}">
                      <a16:colId xmlns:a16="http://schemas.microsoft.com/office/drawing/2014/main" xmlns="" val="1584865753"/>
                    </a:ext>
                  </a:extLst>
                </a:gridCol>
              </a:tblGrid>
              <a:tr h="469536">
                <a:tc>
                  <a:txBody>
                    <a:bodyPr/>
                    <a:lstStyle/>
                    <a:p>
                      <a:pPr marL="0" marR="0">
                        <a:lnSpc>
                          <a:spcPct val="107000"/>
                        </a:lnSpc>
                        <a:spcBef>
                          <a:spcPts val="0"/>
                        </a:spcBef>
                        <a:spcAft>
                          <a:spcPts val="0"/>
                        </a:spcAft>
                      </a:pPr>
                      <a:r>
                        <a:rPr lang="en-US" sz="1800" dirty="0">
                          <a:effectLst/>
                        </a:rPr>
                        <a:t>Output Indicator</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0"/>
                        </a:spcBef>
                        <a:spcAft>
                          <a:spcPts val="0"/>
                        </a:spcAft>
                      </a:pPr>
                      <a:r>
                        <a:rPr lang="en-US" sz="1800" dirty="0">
                          <a:effectLst/>
                        </a:rPr>
                        <a:t>Target</a:t>
                      </a:r>
                      <a:endParaRPr lang="en-US" sz="1800" dirty="0">
                        <a:effectLst/>
                        <a:latin typeface="Arial" panose="020B0604020202020204" pitchFamily="34" charset="0"/>
                        <a:cs typeface="Arial" panose="020B0604020202020204" pitchFamily="34" charset="0"/>
                      </a:endParaRPr>
                    </a:p>
                  </a:txBody>
                  <a:tcPr marL="0" marR="0" marT="0" marB="0"/>
                </a:tc>
                <a:tc gridSpan="2">
                  <a:txBody>
                    <a:bodyPr/>
                    <a:lstStyle/>
                    <a:p>
                      <a:pPr marL="0" marR="0" algn="ctr">
                        <a:lnSpc>
                          <a:spcPct val="107000"/>
                        </a:lnSpc>
                        <a:spcBef>
                          <a:spcPts val="0"/>
                        </a:spcBef>
                        <a:spcAft>
                          <a:spcPts val="0"/>
                        </a:spcAft>
                      </a:pPr>
                      <a:r>
                        <a:rPr lang="en-US" sz="1800" dirty="0">
                          <a:effectLst/>
                        </a:rPr>
                        <a:t>Preliminary Output</a:t>
                      </a:r>
                      <a:endParaRPr lang="en-US" sz="1800" dirty="0">
                        <a:effectLst/>
                        <a:latin typeface="Arial" panose="020B0604020202020204" pitchFamily="34" charset="0"/>
                        <a:cs typeface="Arial" panose="020B0604020202020204" pitchFamily="34" charset="0"/>
                      </a:endParaRPr>
                    </a:p>
                  </a:txBody>
                  <a:tcPr marL="0" marR="0" marT="0" marB="0"/>
                </a:tc>
                <a:tc hMerge="1">
                  <a:txBody>
                    <a:bodyPr/>
                    <a:lstStyle/>
                    <a:p>
                      <a:pPr marL="0" marR="0" algn="ctr">
                        <a:lnSpc>
                          <a:spcPct val="107000"/>
                        </a:lnSpc>
                        <a:spcBef>
                          <a:spcPts val="0"/>
                        </a:spcBef>
                        <a:spcAft>
                          <a:spcPts val="0"/>
                        </a:spcAft>
                      </a:pPr>
                      <a:endParaRPr lang="en-US" sz="1600" dirty="0">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xmlns="" val="831680425"/>
                  </a:ext>
                </a:extLst>
              </a:tr>
              <a:tr h="335280">
                <a:tc gridSpan="4">
                  <a:txBody>
                    <a:bodyPr/>
                    <a:lstStyle/>
                    <a:p>
                      <a:pPr marL="0" marR="0" lvl="0" indent="0"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None/>
                        <a:tabLst/>
                        <a:defRPr/>
                      </a:pPr>
                      <a:r>
                        <a:rPr kumimoji="0" lang="en-GB" sz="1600" b="1" u="none" strike="noStrike" kern="1200" cap="none" spc="0" normalizeH="0" baseline="0" noProof="0" dirty="0">
                          <a:ln>
                            <a:noFill/>
                          </a:ln>
                          <a:effectLst/>
                          <a:uLnTx/>
                          <a:uFillTx/>
                        </a:rPr>
                        <a:t>SUB-PROGRAMME 2.2: MONITORING &amp; EVALUATION</a:t>
                      </a:r>
                      <a:endPar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720" marR="45720"/>
                </a:tc>
                <a:tc hMerge="1">
                  <a:txBody>
                    <a:bodyPr/>
                    <a:lstStyle/>
                    <a:p>
                      <a:endParaRPr lang="en-ZA"/>
                    </a:p>
                  </a:txBody>
                  <a:tcPr/>
                </a:tc>
                <a:tc hMerge="1">
                  <a:txBody>
                    <a:bodyPr/>
                    <a:lstStyle/>
                    <a:p>
                      <a:endParaRPr lang="en-ZA"/>
                    </a:p>
                  </a:txBody>
                  <a:tcPr/>
                </a:tc>
                <a:tc hMerge="1">
                  <a:txBody>
                    <a:bodyPr/>
                    <a:lstStyle/>
                    <a:p>
                      <a:pPr marL="0" marR="0" lvl="0" indent="0"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None/>
                        <a:tabLst/>
                        <a:defRPr/>
                      </a:pPr>
                      <a:endPar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720" marR="45720"/>
                </a:tc>
                <a:extLst>
                  <a:ext uri="{0D108BD9-81ED-4DB2-BD59-A6C34878D82A}">
                    <a16:rowId xmlns:a16="http://schemas.microsoft.com/office/drawing/2014/main" xmlns="" val="4026059991"/>
                  </a:ext>
                </a:extLst>
              </a:tr>
              <a:tr h="2243328">
                <a:tc>
                  <a:txBody>
                    <a:bodyPr/>
                    <a:lstStyle/>
                    <a:p>
                      <a:pPr>
                        <a:lnSpc>
                          <a:spcPct val="115000"/>
                        </a:lnSpc>
                      </a:pPr>
                      <a:r>
                        <a:rPr lang="en-GB" sz="1600" kern="1200" dirty="0">
                          <a:effectLst/>
                        </a:rPr>
                        <a:t>Number of monitoring reports produced on input, output and compliance to MDDA grant-in-aid contract</a:t>
                      </a:r>
                      <a:endPar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pPr algn="ctr">
                        <a:lnSpc>
                          <a:spcPct val="115000"/>
                        </a:lnSpc>
                      </a:pPr>
                      <a:r>
                        <a:rPr lang="en-ZA" sz="1600" dirty="0">
                          <a:effectLst/>
                        </a:rPr>
                        <a:t>30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gridSpan="2">
                  <a:txBody>
                    <a:bodyPr/>
                    <a:lstStyle/>
                    <a:p>
                      <a:pPr algn="ctr">
                        <a:lnSpc>
                          <a:spcPct val="115000"/>
                        </a:lnSpc>
                      </a:pPr>
                      <a:r>
                        <a:rPr lang="en-ZA" sz="1600" dirty="0">
                          <a:effectLst/>
                        </a:rPr>
                        <a:t>29</a:t>
                      </a:r>
                    </a:p>
                    <a:p>
                      <a:pPr algn="l">
                        <a:lnSpc>
                          <a:spcPct val="115000"/>
                        </a:lnSpc>
                      </a:pPr>
                      <a:r>
                        <a:rPr lang="en-GB" sz="1600" dirty="0">
                          <a:effectLst/>
                        </a:rPr>
                        <a:t>Target not achieved as monitoring site visit for community radio station was cancelled for safety, after announcement of increased lockdown restrictions in December.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extLst>
                  <a:ext uri="{0D108BD9-81ED-4DB2-BD59-A6C34878D82A}">
                    <a16:rowId xmlns:a16="http://schemas.microsoft.com/office/drawing/2014/main" xmlns="" val="3666262733"/>
                  </a:ext>
                </a:extLst>
              </a:tr>
              <a:tr h="329644">
                <a:tc gridSpan="3">
                  <a:txBody>
                    <a:bodyPr/>
                    <a:lstStyle/>
                    <a:p>
                      <a:pPr>
                        <a:lnSpc>
                          <a:spcPct val="115000"/>
                        </a:lnSpc>
                      </a:pPr>
                      <a:r>
                        <a:rPr lang="en-GB" sz="1600" b="1" kern="1200" dirty="0">
                          <a:effectLst/>
                        </a:rPr>
                        <a:t>SUB-PROGRAMME 3.2: STRATEGIC PROGRAMMES</a:t>
                      </a:r>
                      <a:endPar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tc>
                  <a:txBody>
                    <a:bodyPr/>
                    <a:lstStyle/>
                    <a:p>
                      <a:pPr>
                        <a:lnSpc>
                          <a:spcPct val="115000"/>
                        </a:lnSpc>
                      </a:pPr>
                      <a:endPar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extLst>
                  <a:ext uri="{0D108BD9-81ED-4DB2-BD59-A6C34878D82A}">
                    <a16:rowId xmlns:a16="http://schemas.microsoft.com/office/drawing/2014/main" xmlns="" val="3499983596"/>
                  </a:ext>
                </a:extLst>
              </a:tr>
              <a:tr h="1706880">
                <a:tc>
                  <a:txBody>
                    <a:bodyPr/>
                    <a:lstStyle/>
                    <a:p>
                      <a:pPr>
                        <a:lnSpc>
                          <a:spcPct val="115000"/>
                        </a:lnSpc>
                      </a:pPr>
                      <a:r>
                        <a:rPr lang="en-GB" sz="1600" kern="1200" dirty="0">
                          <a:effectLst/>
                        </a:rPr>
                        <a:t>Community Media digital migration strategy reviewed and submitted to Board </a:t>
                      </a:r>
                    </a:p>
                    <a:p>
                      <a:pPr>
                        <a:lnSpc>
                          <a:spcPct val="115000"/>
                        </a:lnSpc>
                      </a:pPr>
                      <a:endPar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GB" sz="1600" dirty="0">
                          <a:effectLst/>
                        </a:rPr>
                        <a:t>Community Media digital migration strategy ready for submission to MDDA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gridSpan="2">
                  <a:txBody>
                    <a:bodyPr/>
                    <a:lstStyle/>
                    <a:p>
                      <a:r>
                        <a:rPr lang="en-GB" sz="1600" dirty="0">
                          <a:effectLst/>
                        </a:rPr>
                        <a:t>While research into strategy was concluded in Q2, strategy report not finalised in time to be submitted to Board Committee for recommendation to Board meeting in Q3.</a:t>
                      </a:r>
                      <a:endParaRPr lang="en-GB" sz="1600" dirty="0">
                        <a:effectLst/>
                        <a:latin typeface="Arial" panose="020B0604020202020204" pitchFamily="34" charset="0"/>
                        <a:cs typeface="Arial" panose="020B0604020202020204" pitchFamily="34" charset="0"/>
                      </a:endParaRPr>
                    </a:p>
                  </a:txBody>
                  <a:tcPr marL="3810" marR="3810" marT="0" marB="0"/>
                </a:tc>
                <a:tc hMerge="1">
                  <a:txBody>
                    <a:bodyPr/>
                    <a:lstStyle/>
                    <a:p>
                      <a:r>
                        <a:rPr lang="en-GB" sz="1400" dirty="0">
                          <a:effectLst/>
                          <a:latin typeface="Arial" panose="020B0604020202020204" pitchFamily="34" charset="0"/>
                          <a:ea typeface="Times New Roman" panose="02020603050405020304" pitchFamily="18" charset="0"/>
                          <a:cs typeface="Arial" panose="020B0604020202020204" pitchFamily="34" charset="0"/>
                        </a:rPr>
                        <a:t>While research into strategy was concluded in Q2, strategy report not finalised in time to be submitted to Board Committee for recommendation to Board meeting in Q3.</a:t>
                      </a:r>
                    </a:p>
                  </a:txBody>
                  <a:tcPr marL="2263" marR="2263" marT="0" marB="0">
                    <a:solidFill>
                      <a:srgbClr val="FFFF00"/>
                    </a:solidFill>
                  </a:tcPr>
                </a:tc>
                <a:extLst>
                  <a:ext uri="{0D108BD9-81ED-4DB2-BD59-A6C34878D82A}">
                    <a16:rowId xmlns:a16="http://schemas.microsoft.com/office/drawing/2014/main" xmlns="" val="1002931582"/>
                  </a:ext>
                </a:extLst>
              </a:tr>
            </a:tbl>
          </a:graphicData>
        </a:graphic>
      </p:graphicFrame>
      <p:sp>
        <p:nvSpPr>
          <p:cNvPr id="3" name="TextBox 2"/>
          <p:cNvSpPr txBox="1"/>
          <p:nvPr/>
        </p:nvSpPr>
        <p:spPr>
          <a:xfrm>
            <a:off x="457200" y="6309320"/>
            <a:ext cx="2098576"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xmlns="" val="3203377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8222DF-6360-4273-A4E9-F0FC200B16FF}"/>
              </a:ext>
            </a:extLst>
          </p:cNvPr>
          <p:cNvSpPr>
            <a:spLocks noGrp="1"/>
          </p:cNvSpPr>
          <p:nvPr>
            <p:ph type="title"/>
          </p:nvPr>
        </p:nvSpPr>
        <p:spPr/>
        <p:txBody>
          <a:bodyPr/>
          <a:lstStyle/>
          <a:p>
            <a:r>
              <a:rPr lang="en-GB" sz="2000" dirty="0">
                <a:solidFill>
                  <a:schemeClr val="tx2"/>
                </a:solidFill>
                <a:latin typeface="Arial" panose="020B0604020202020204" pitchFamily="34" charset="0"/>
                <a:cs typeface="Arial" panose="020B0604020202020204" pitchFamily="34" charset="0"/>
              </a:rPr>
              <a:t>2020/21 Q4 TARGET NOT ACHIEVED</a:t>
            </a:r>
            <a:endParaRPr lang="en-ZA" sz="2000" dirty="0">
              <a:solidFill>
                <a:schemeClr val="tx2"/>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8653D626-1745-43D1-9BE9-54F153CD42DA}"/>
              </a:ext>
            </a:extLst>
          </p:cNvPr>
          <p:cNvSpPr txBox="1"/>
          <p:nvPr/>
        </p:nvSpPr>
        <p:spPr>
          <a:xfrm>
            <a:off x="472186" y="1556792"/>
            <a:ext cx="8348286" cy="3929794"/>
          </a:xfrm>
          <a:prstGeom prst="rect">
            <a:avLst/>
          </a:prstGeom>
          <a:noFill/>
        </p:spPr>
        <p:txBody>
          <a:bodyPr wrap="square">
            <a:spAutoFit/>
          </a:bodyPr>
          <a:lstStyle/>
          <a:p>
            <a:pPr algn="just">
              <a:lnSpc>
                <a:spcPct val="115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The output indicators that were not achieved fell under </a:t>
            </a:r>
          </a:p>
          <a:p>
            <a:pPr algn="just">
              <a:lnSpc>
                <a:spcPct val="115000"/>
              </a:lnSpc>
            </a:pP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Programme 2: Grant and Seed Funding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Sub-Programme 2.1: Community and Small Commercial Media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and concerned</a:t>
            </a: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 Community Media Sustainability Model developed.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target for Q4 was Service provider appointed and the unit did not achieve this target. The tender was advertised in December and closed in January 2021, after the evaluations of BEC it was reported that the tender was non-responsive. The tender was re advertised in February but due to the Government Printers being off-line it delayed the advert for up to 3 weeks. This compromised the conclusion of the Tender before the year end. As at 31 March the BEC has made a recommendation to the BAC for submission to the Board.</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extBox 2"/>
          <p:cNvSpPr txBox="1"/>
          <p:nvPr/>
        </p:nvSpPr>
        <p:spPr>
          <a:xfrm>
            <a:off x="472186" y="6309320"/>
            <a:ext cx="2083590"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xmlns="" val="1668135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B4871D-0E1A-4424-AC56-50C81BD4DC6B}"/>
              </a:ext>
            </a:extLst>
          </p:cNvPr>
          <p:cNvSpPr>
            <a:spLocks noGrp="1"/>
          </p:cNvSpPr>
          <p:nvPr>
            <p:ph type="title"/>
          </p:nvPr>
        </p:nvSpPr>
        <p:spPr/>
        <p:txBody>
          <a:bodyPr/>
          <a:lstStyle/>
          <a:p>
            <a:r>
              <a:rPr lang="en-US" sz="2400" dirty="0">
                <a:solidFill>
                  <a:schemeClr val="tx2"/>
                </a:solidFill>
                <a:latin typeface="Arial" panose="020B0604020202020204" pitchFamily="34" charset="0"/>
                <a:ea typeface="+mn-ea"/>
                <a:cs typeface="Arial" panose="020B0604020202020204" pitchFamily="34" charset="0"/>
              </a:rPr>
              <a:t>Programme Performance Information</a:t>
            </a:r>
            <a:endParaRPr lang="en-ZA" sz="2800" dirty="0">
              <a:solidFill>
                <a:schemeClr val="tx2"/>
              </a:solidFill>
            </a:endParaRPr>
          </a:p>
        </p:txBody>
      </p:sp>
      <p:graphicFrame>
        <p:nvGraphicFramePr>
          <p:cNvPr id="5" name="Diagram 4">
            <a:extLst>
              <a:ext uri="{FF2B5EF4-FFF2-40B4-BE49-F238E27FC236}">
                <a16:creationId xmlns:a16="http://schemas.microsoft.com/office/drawing/2014/main" xmlns="" id="{E0D54C26-3E93-472C-8B13-DB3D2EE6B276}"/>
              </a:ext>
            </a:extLst>
          </p:cNvPr>
          <p:cNvGraphicFramePr/>
          <p:nvPr>
            <p:extLst>
              <p:ext uri="{D42A27DB-BD31-4B8C-83A1-F6EECF244321}">
                <p14:modId xmlns:p14="http://schemas.microsoft.com/office/powerpoint/2010/main" xmlns="" val="653190092"/>
              </p:ext>
            </p:extLst>
          </p:nvPr>
        </p:nvGraphicFramePr>
        <p:xfrm>
          <a:off x="390364" y="2420888"/>
          <a:ext cx="836327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xmlns="" id="{4980D0A5-27C7-4C48-A616-307CD7480C24}"/>
              </a:ext>
            </a:extLst>
          </p:cNvPr>
          <p:cNvSpPr txBox="1"/>
          <p:nvPr/>
        </p:nvSpPr>
        <p:spPr>
          <a:xfrm>
            <a:off x="237742" y="1254042"/>
            <a:ext cx="8798754" cy="507831"/>
          </a:xfrm>
          <a:prstGeom prst="rect">
            <a:avLst/>
          </a:prstGeom>
          <a:noFill/>
        </p:spPr>
        <p:txBody>
          <a:bodyPr wrap="square" rtlCol="0">
            <a:spAutoFit/>
          </a:bodyPr>
          <a:lstStyle/>
          <a:p>
            <a:pPr marR="0" lvl="0" algn="l" defTabSz="914400" rtl="0" eaLnBrk="1" fontAlgn="auto" latinLnBrk="0" hangingPunct="1">
              <a:lnSpc>
                <a:spcPct val="150000"/>
              </a:lnSpc>
              <a:spcBef>
                <a:spcPts val="0"/>
              </a:spcBef>
              <a:spcAft>
                <a:spcPts val="600"/>
              </a:spcAft>
              <a:buClrTx/>
              <a:buSzTx/>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2020/2021 APP has five programmes, with in total 18 output indicators</a:t>
            </a:r>
          </a:p>
        </p:txBody>
      </p:sp>
      <p:sp>
        <p:nvSpPr>
          <p:cNvPr id="6" name="Slide Number Placeholder 5"/>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19</a:t>
            </a:fld>
            <a:endParaRPr lang="en-US" dirty="0">
              <a:solidFill>
                <a:prstClr val="black">
                  <a:tint val="75000"/>
                </a:prstClr>
              </a:solidFill>
            </a:endParaRPr>
          </a:p>
        </p:txBody>
      </p:sp>
      <p:cxnSp>
        <p:nvCxnSpPr>
          <p:cNvPr id="9" name="Straight Arrow Connector 8"/>
          <p:cNvCxnSpPr/>
          <p:nvPr/>
        </p:nvCxnSpPr>
        <p:spPr>
          <a:xfrm>
            <a:off x="2771800" y="3429000"/>
            <a:ext cx="0" cy="28803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1" name="Straight Arrow Connector 10"/>
          <p:cNvCxnSpPr/>
          <p:nvPr/>
        </p:nvCxnSpPr>
        <p:spPr>
          <a:xfrm>
            <a:off x="4716016" y="3429000"/>
            <a:ext cx="0" cy="28803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2" name="Straight Arrow Connector 11"/>
          <p:cNvCxnSpPr/>
          <p:nvPr/>
        </p:nvCxnSpPr>
        <p:spPr>
          <a:xfrm>
            <a:off x="2771800" y="4869160"/>
            <a:ext cx="0" cy="28803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3" name="Straight Arrow Connector 12"/>
          <p:cNvCxnSpPr/>
          <p:nvPr/>
        </p:nvCxnSpPr>
        <p:spPr>
          <a:xfrm>
            <a:off x="4655239" y="4887280"/>
            <a:ext cx="0" cy="28803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14" name="TextBox 13"/>
          <p:cNvSpPr txBox="1"/>
          <p:nvPr/>
        </p:nvSpPr>
        <p:spPr>
          <a:xfrm>
            <a:off x="457200" y="6356354"/>
            <a:ext cx="2170584"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92900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4565D-1DF1-4045-AAD2-7493F84EBFE5}"/>
              </a:ext>
            </a:extLst>
          </p:cNvPr>
          <p:cNvSpPr>
            <a:spLocks noGrp="1"/>
          </p:cNvSpPr>
          <p:nvPr>
            <p:ph type="title"/>
          </p:nvPr>
        </p:nvSpPr>
        <p:spPr/>
        <p:txBody>
          <a:bodyPr/>
          <a:lstStyle/>
          <a:p>
            <a:r>
              <a:rPr lang="en-ZA" sz="2400" dirty="0">
                <a:solidFill>
                  <a:schemeClr val="tx2"/>
                </a:solidFill>
                <a:latin typeface="Poppins"/>
                <a:cs typeface="Arial" panose="020B0604020202020204" pitchFamily="34" charset="0"/>
              </a:rPr>
              <a:t>CONTENTS</a:t>
            </a:r>
            <a:endParaRPr lang="en-ZA" sz="2400" b="0" dirty="0">
              <a:solidFill>
                <a:schemeClr val="tx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a:t>
            </a:fld>
            <a:endParaRPr lang="en-US" dirty="0">
              <a:solidFill>
                <a:prstClr val="black">
                  <a:tint val="75000"/>
                </a:prstClr>
              </a:solidFill>
            </a:endParaRPr>
          </a:p>
        </p:txBody>
      </p:sp>
      <p:sp>
        <p:nvSpPr>
          <p:cNvPr id="4" name="TextBox 3"/>
          <p:cNvSpPr txBox="1"/>
          <p:nvPr/>
        </p:nvSpPr>
        <p:spPr>
          <a:xfrm>
            <a:off x="428194" y="1213968"/>
            <a:ext cx="8424936" cy="6694140"/>
          </a:xfrm>
          <a:prstGeom prst="rect">
            <a:avLst/>
          </a:prstGeom>
          <a:noFill/>
        </p:spPr>
        <p:txBody>
          <a:bodyPr wrap="square" rtlCol="0">
            <a:spAutoFit/>
          </a:bodyPr>
          <a:lstStyle/>
          <a:p>
            <a:pPr marL="457200" lvl="0" indent="-457200" fontAlgn="base">
              <a:lnSpc>
                <a:spcPct val="150000"/>
              </a:lnSpc>
              <a:buClr>
                <a:srgbClr val="F2BF0B"/>
              </a:buClr>
              <a:buFont typeface="Arial" panose="020B0604020202020204" pitchFamily="34" charset="0"/>
              <a:buChar char="•"/>
              <a:defRPr/>
            </a:pPr>
            <a:r>
              <a:rPr lang="en-US" b="1" dirty="0">
                <a:latin typeface="Arial" panose="020B0604020202020204" pitchFamily="34" charset="0"/>
                <a:cs typeface="Arial" panose="020B0604020202020204" pitchFamily="34" charset="0"/>
              </a:rPr>
              <a:t>INTRODUCTION</a:t>
            </a:r>
          </a:p>
          <a:p>
            <a:pPr marL="457200" lvl="0" indent="-457200" fontAlgn="base">
              <a:lnSpc>
                <a:spcPct val="150000"/>
              </a:lnSpc>
              <a:buClr>
                <a:srgbClr val="F2BF0B"/>
              </a:buClr>
              <a:buFont typeface="Arial" panose="020B0604020202020204" pitchFamily="34" charset="0"/>
              <a:buChar char="•"/>
              <a:defRPr/>
            </a:pPr>
            <a:r>
              <a:rPr lang="en-US" b="1" dirty="0">
                <a:latin typeface="Arial" panose="020B0604020202020204" pitchFamily="34" charset="0"/>
                <a:cs typeface="Arial" panose="020B0604020202020204" pitchFamily="34" charset="0"/>
              </a:rPr>
              <a:t>OVERVIEW OF THE ORGANISATIONAL ENVIRONMENT</a:t>
            </a:r>
          </a:p>
          <a:p>
            <a:pPr marL="457200" lvl="0" indent="-457200" fontAlgn="base">
              <a:lnSpc>
                <a:spcPct val="150000"/>
              </a:lnSpc>
              <a:buClr>
                <a:srgbClr val="F2BF0B"/>
              </a:buClr>
              <a:buFont typeface="Arial" panose="020B0604020202020204" pitchFamily="34" charset="0"/>
              <a:buChar char="•"/>
              <a:defRPr/>
            </a:pPr>
            <a:r>
              <a:rPr lang="en-ZA" b="1" dirty="0">
                <a:latin typeface="Arial" panose="020B0604020202020204" pitchFamily="34" charset="0"/>
                <a:cs typeface="Arial" panose="020B0604020202020204" pitchFamily="34" charset="0"/>
              </a:rPr>
              <a:t>SUMMARY OF ORGANISATIONAL PERFORMANCE </a:t>
            </a:r>
          </a:p>
          <a:p>
            <a:pPr marL="457200" lvl="0" indent="-457200" fontAlgn="base">
              <a:lnSpc>
                <a:spcPct val="150000"/>
              </a:lnSpc>
              <a:buClr>
                <a:srgbClr val="F2BF0B"/>
              </a:buClr>
              <a:buFont typeface="Arial" panose="020B0604020202020204" pitchFamily="34" charset="0"/>
              <a:buChar char="•"/>
              <a:defRPr/>
            </a:pPr>
            <a:r>
              <a:rPr lang="en-ZA" b="1" dirty="0">
                <a:latin typeface="Arial" panose="020B0604020202020204" pitchFamily="34" charset="0"/>
                <a:cs typeface="Arial" panose="020B0604020202020204" pitchFamily="34" charset="0"/>
              </a:rPr>
              <a:t>SUMMARY OF ACHIEVEMENTS </a:t>
            </a:r>
          </a:p>
          <a:p>
            <a:pPr marL="457200" lvl="0" indent="-457200" fontAlgn="base">
              <a:lnSpc>
                <a:spcPct val="150000"/>
              </a:lnSpc>
              <a:buClr>
                <a:srgbClr val="F2BF0B"/>
              </a:buClr>
              <a:buFont typeface="Arial" panose="020B0604020202020204" pitchFamily="34" charset="0"/>
              <a:buChar char="•"/>
              <a:defRPr/>
            </a:pPr>
            <a:r>
              <a:rPr lang="en-ZA" b="1" dirty="0">
                <a:latin typeface="Arial" panose="020B0604020202020204" pitchFamily="34" charset="0"/>
                <a:cs typeface="Arial" panose="020B0604020202020204" pitchFamily="34" charset="0"/>
              </a:rPr>
              <a:t>INTERNAL ENVIRONMENT HIGHLIGHTS</a:t>
            </a:r>
          </a:p>
          <a:p>
            <a:pPr marL="457200" lvl="0" indent="-457200" fontAlgn="base">
              <a:lnSpc>
                <a:spcPct val="150000"/>
              </a:lnSpc>
              <a:buClr>
                <a:srgbClr val="F2BF0B"/>
              </a:buClr>
              <a:buFont typeface="Arial" panose="020B0604020202020204" pitchFamily="34" charset="0"/>
              <a:buChar char="•"/>
              <a:defRPr/>
            </a:pPr>
            <a:r>
              <a:rPr lang="en-US" b="1" dirty="0">
                <a:latin typeface="Arial" panose="020B0604020202020204" pitchFamily="34" charset="0"/>
                <a:cs typeface="Arial" panose="020B0604020202020204" pitchFamily="34" charset="0"/>
              </a:rPr>
              <a:t>NOT ACHIEVED/DELAYED TARGETS </a:t>
            </a:r>
          </a:p>
          <a:p>
            <a:pPr marL="457200" lvl="0" indent="-457200" fontAlgn="base">
              <a:lnSpc>
                <a:spcPct val="150000"/>
              </a:lnSpc>
              <a:buClr>
                <a:srgbClr val="F2BF0B"/>
              </a:buClr>
              <a:buFont typeface="Arial" panose="020B0604020202020204" pitchFamily="34" charset="0"/>
              <a:buChar char="•"/>
              <a:defRPr/>
            </a:pPr>
            <a:r>
              <a:rPr lang="en-US" b="1" dirty="0">
                <a:latin typeface="Arial" panose="020B0604020202020204" pitchFamily="34" charset="0"/>
                <a:cs typeface="Arial" panose="020B0604020202020204" pitchFamily="34" charset="0"/>
              </a:rPr>
              <a:t>PROGRAMME PERFORMANCE INFORMATION </a:t>
            </a:r>
          </a:p>
          <a:p>
            <a:pPr marL="457200" lvl="0" indent="-457200" fontAlgn="base">
              <a:lnSpc>
                <a:spcPct val="150000"/>
              </a:lnSpc>
              <a:buClr>
                <a:srgbClr val="F2BF0B"/>
              </a:buClr>
              <a:buFont typeface="Arial" panose="020B0604020202020204" pitchFamily="34" charset="0"/>
              <a:buChar char="•"/>
              <a:defRPr/>
            </a:pPr>
            <a:r>
              <a:rPr lang="en-GB" b="1" dirty="0">
                <a:latin typeface="Arial" panose="020B0604020202020204" pitchFamily="34" charset="0"/>
                <a:cs typeface="Arial" panose="020B0604020202020204" pitchFamily="34" charset="0"/>
              </a:rPr>
              <a:t>MDDA BOARD OF DIRECTORS</a:t>
            </a:r>
          </a:p>
          <a:p>
            <a:pPr marL="457200" indent="-457200" fontAlgn="base">
              <a:lnSpc>
                <a:spcPct val="150000"/>
              </a:lnSpc>
              <a:buClr>
                <a:srgbClr val="F2BF0B"/>
              </a:buClr>
              <a:buFont typeface="Arial" panose="020B0604020202020204" pitchFamily="34" charset="0"/>
              <a:buChar char="•"/>
              <a:defRPr/>
            </a:pPr>
            <a:r>
              <a:rPr lang="en-US" b="1" dirty="0">
                <a:solidFill>
                  <a:prstClr val="black"/>
                </a:solidFill>
                <a:latin typeface="Arial" panose="020B0604020202020204" pitchFamily="34" charset="0"/>
                <a:cs typeface="Arial" panose="020B0604020202020204" pitchFamily="34" charset="0"/>
              </a:rPr>
              <a:t>FINANCIAL INFORMATION</a:t>
            </a:r>
            <a:endParaRPr lang="en-US" b="1" dirty="0">
              <a:solidFill>
                <a:schemeClr val="dk1"/>
              </a:solidFill>
              <a:latin typeface="Arial" panose="020B0604020202020204" pitchFamily="34" charset="0"/>
              <a:cs typeface="Arial" panose="020B0604020202020204" pitchFamily="34" charset="0"/>
            </a:endParaRPr>
          </a:p>
          <a:p>
            <a:pPr marL="457200" lvl="0" indent="-457200" fontAlgn="base">
              <a:lnSpc>
                <a:spcPct val="150000"/>
              </a:lnSpc>
              <a:buClr>
                <a:srgbClr val="F2BF0B"/>
              </a:buClr>
              <a:buFont typeface="Arial" panose="020B0604020202020204" pitchFamily="34" charset="0"/>
              <a:buChar char="•"/>
              <a:defRPr/>
            </a:pP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ZA" b="1" dirty="0">
              <a:latin typeface="Arial" panose="020B0604020202020204" pitchFamily="34" charset="0"/>
              <a:cs typeface="Arial" panose="020B0604020202020204" pitchFamily="34" charset="0"/>
            </a:endParaRPr>
          </a:p>
          <a:p>
            <a:endParaRPr lang="en-ZA" b="1" dirty="0">
              <a:latin typeface="Arial" panose="020B0604020202020204" pitchFamily="34" charset="0"/>
              <a:cs typeface="Arial" panose="020B0604020202020204" pitchFamily="34" charset="0"/>
            </a:endParaRPr>
          </a:p>
          <a:p>
            <a:endParaRPr lang="en-ZA" b="1" dirty="0">
              <a:solidFill>
                <a:srgbClr val="FF0000"/>
              </a:solidFill>
              <a:latin typeface="Arial" panose="020B0604020202020204" pitchFamily="34" charset="0"/>
              <a:cs typeface="Arial" panose="020B0604020202020204" pitchFamily="34" charset="0"/>
            </a:endParaRPr>
          </a:p>
          <a:p>
            <a:endParaRPr lang="en-ZA" b="1" dirty="0">
              <a:solidFill>
                <a:srgbClr val="FF0000"/>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ZA" dirty="0"/>
          </a:p>
        </p:txBody>
      </p:sp>
      <p:sp>
        <p:nvSpPr>
          <p:cNvPr id="5" name="TextBox 4"/>
          <p:cNvSpPr txBox="1"/>
          <p:nvPr/>
        </p:nvSpPr>
        <p:spPr>
          <a:xfrm>
            <a:off x="457200" y="6356354"/>
            <a:ext cx="2098576"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647696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335CFF-1AAD-4E45-9A51-A8CB307C19EA}"/>
              </a:ext>
            </a:extLst>
          </p:cNvPr>
          <p:cNvSpPr>
            <a:spLocks noGrp="1"/>
          </p:cNvSpPr>
          <p:nvPr>
            <p:ph type="title"/>
          </p:nvPr>
        </p:nvSpPr>
        <p:spPr/>
        <p:txBody>
          <a:bodyPr/>
          <a:lstStyle/>
          <a:p>
            <a:pPr lvl="0" defTabSz="457200" eaLnBrk="1" fontAlgn="auto" hangingPunct="1">
              <a:spcBef>
                <a:spcPts val="0"/>
              </a:spcBef>
              <a:spcAft>
                <a:spcPts val="0"/>
              </a:spcAft>
            </a:pPr>
            <a:r>
              <a:rPr lang="en-US" sz="2400" dirty="0">
                <a:solidFill>
                  <a:schemeClr val="tx2"/>
                </a:solidFill>
                <a:latin typeface="Arial" panose="020B0604020202020204" pitchFamily="34" charset="0"/>
                <a:ea typeface="+mn-ea"/>
                <a:cs typeface="Arial" panose="020B0604020202020204" pitchFamily="34" charset="0"/>
              </a:rPr>
              <a:t>Programme 1: Governance and Administration</a:t>
            </a:r>
            <a:endParaRPr lang="en-ZA" sz="2800" dirty="0">
              <a:solidFill>
                <a:schemeClr val="tx2"/>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xmlns="" id="{A633E4C7-DA89-4747-80D7-E783CA160CEF}"/>
              </a:ext>
            </a:extLst>
          </p:cNvPr>
          <p:cNvGraphicFramePr/>
          <p:nvPr>
            <p:extLst>
              <p:ext uri="{D42A27DB-BD31-4B8C-83A1-F6EECF244321}">
                <p14:modId xmlns:p14="http://schemas.microsoft.com/office/powerpoint/2010/main" xmlns="" val="1337301937"/>
              </p:ext>
            </p:extLst>
          </p:nvPr>
        </p:nvGraphicFramePr>
        <p:xfrm>
          <a:off x="457200" y="980728"/>
          <a:ext cx="813690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20</a:t>
            </a:fld>
            <a:endParaRPr lang="en-US" dirty="0">
              <a:solidFill>
                <a:prstClr val="black">
                  <a:tint val="75000"/>
                </a:prstClr>
              </a:solidFill>
            </a:endParaRPr>
          </a:p>
        </p:txBody>
      </p:sp>
      <p:sp>
        <p:nvSpPr>
          <p:cNvPr id="4" name="TextBox 3"/>
          <p:cNvSpPr txBox="1"/>
          <p:nvPr/>
        </p:nvSpPr>
        <p:spPr>
          <a:xfrm>
            <a:off x="457200" y="6309320"/>
            <a:ext cx="2242592"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394254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EAED8D6-D008-402C-9701-147BE3E237CC}"/>
              </a:ext>
            </a:extLst>
          </p:cNvPr>
          <p:cNvSpPr>
            <a:spLocks noGrp="1"/>
          </p:cNvSpPr>
          <p:nvPr>
            <p:ph type="title"/>
          </p:nvPr>
        </p:nvSpPr>
        <p:spPr>
          <a:xfrm>
            <a:off x="755576" y="0"/>
            <a:ext cx="7200800" cy="1143000"/>
          </a:xfrm>
        </p:spPr>
        <p:txBody>
          <a:bodyPr/>
          <a:lstStyle/>
          <a:p>
            <a:r>
              <a:rPr lang="en-GB" sz="2400" dirty="0">
                <a:solidFill>
                  <a:schemeClr val="tx2"/>
                </a:solidFill>
                <a:latin typeface="Arial" panose="020B0604020202020204" pitchFamily="34" charset="0"/>
                <a:cs typeface="Arial" panose="020B0604020202020204" pitchFamily="34" charset="0"/>
              </a:rPr>
              <a:t>Programme 1: Governance and Administration</a:t>
            </a:r>
            <a:endParaRPr lang="en-ZA" sz="2400" dirty="0">
              <a:solidFill>
                <a:schemeClr val="tx2"/>
              </a:solidFill>
              <a:latin typeface="Arial" panose="020B0604020202020204" pitchFamily="34" charset="0"/>
              <a:cs typeface="Arial" panose="020B0604020202020204" pitchFamily="34" charset="0"/>
            </a:endParaRPr>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endParaRPr>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solidFill>
                <a:prstClr val="black"/>
              </a:solidFill>
            </a:endParaRPr>
          </a:p>
        </p:txBody>
      </p:sp>
      <p:graphicFrame>
        <p:nvGraphicFramePr>
          <p:cNvPr id="7" name="Table 4">
            <a:extLst>
              <a:ext uri="{FF2B5EF4-FFF2-40B4-BE49-F238E27FC236}">
                <a16:creationId xmlns:a16="http://schemas.microsoft.com/office/drawing/2014/main" xmlns="" id="{4F71A96C-DFE7-4B1D-8F91-1D4FADCFC9E3}"/>
              </a:ext>
            </a:extLst>
          </p:cNvPr>
          <p:cNvGraphicFramePr>
            <a:graphicFrameLocks noGrp="1"/>
          </p:cNvGraphicFramePr>
          <p:nvPr>
            <p:extLst>
              <p:ext uri="{D42A27DB-BD31-4B8C-83A1-F6EECF244321}">
                <p14:modId xmlns:p14="http://schemas.microsoft.com/office/powerpoint/2010/main" xmlns="" val="2007490879"/>
              </p:ext>
            </p:extLst>
          </p:nvPr>
        </p:nvGraphicFramePr>
        <p:xfrm>
          <a:off x="107504" y="1347726"/>
          <a:ext cx="8928991" cy="1649227"/>
        </p:xfrm>
        <a:graphic>
          <a:graphicData uri="http://schemas.openxmlformats.org/drawingml/2006/table">
            <a:tbl>
              <a:tblPr firstRow="1" bandRow="1">
                <a:tableStyleId>{912C8C85-51F0-491E-9774-3900AFEF0FD7}</a:tableStyleId>
              </a:tblPr>
              <a:tblGrid>
                <a:gridCol w="1919597">
                  <a:extLst>
                    <a:ext uri="{9D8B030D-6E8A-4147-A177-3AD203B41FA5}">
                      <a16:colId xmlns:a16="http://schemas.microsoft.com/office/drawing/2014/main" xmlns="" val="2162909242"/>
                    </a:ext>
                  </a:extLst>
                </a:gridCol>
                <a:gridCol w="1228542">
                  <a:extLst>
                    <a:ext uri="{9D8B030D-6E8A-4147-A177-3AD203B41FA5}">
                      <a16:colId xmlns:a16="http://schemas.microsoft.com/office/drawing/2014/main" xmlns="" val="3456429269"/>
                    </a:ext>
                  </a:extLst>
                </a:gridCol>
                <a:gridCol w="1458894">
                  <a:extLst>
                    <a:ext uri="{9D8B030D-6E8A-4147-A177-3AD203B41FA5}">
                      <a16:colId xmlns:a16="http://schemas.microsoft.com/office/drawing/2014/main" xmlns="" val="3072668132"/>
                    </a:ext>
                  </a:extLst>
                </a:gridCol>
                <a:gridCol w="1458894">
                  <a:extLst>
                    <a:ext uri="{9D8B030D-6E8A-4147-A177-3AD203B41FA5}">
                      <a16:colId xmlns:a16="http://schemas.microsoft.com/office/drawing/2014/main" xmlns="" val="2244757036"/>
                    </a:ext>
                  </a:extLst>
                </a:gridCol>
                <a:gridCol w="1404170">
                  <a:extLst>
                    <a:ext uri="{9D8B030D-6E8A-4147-A177-3AD203B41FA5}">
                      <a16:colId xmlns:a16="http://schemas.microsoft.com/office/drawing/2014/main" xmlns="" val="1719232555"/>
                    </a:ext>
                  </a:extLst>
                </a:gridCol>
                <a:gridCol w="1458894">
                  <a:extLst>
                    <a:ext uri="{9D8B030D-6E8A-4147-A177-3AD203B41FA5}">
                      <a16:colId xmlns:a16="http://schemas.microsoft.com/office/drawing/2014/main" xmlns="" val="2741570521"/>
                    </a:ext>
                  </a:extLst>
                </a:gridCol>
              </a:tblGrid>
              <a:tr h="274871">
                <a:tc rowSpan="2">
                  <a:txBody>
                    <a:bodyPr/>
                    <a:lstStyle/>
                    <a:p>
                      <a:r>
                        <a:rPr lang="en-ZA" sz="1800" kern="1200" dirty="0">
                          <a:effectLst/>
                        </a:rPr>
                        <a:t>Output Indicator</a:t>
                      </a:r>
                      <a:endParaRPr lang="en-ZA"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800" kern="1200" dirty="0">
                          <a:effectLst/>
                        </a:rPr>
                        <a:t>Annual Target</a:t>
                      </a:r>
                      <a:endParaRPr lang="en-ZA" sz="1800" dirty="0">
                        <a:solidFill>
                          <a:schemeClr val="bg1"/>
                        </a:solidFill>
                        <a:effectLst/>
                        <a:latin typeface="Arial" panose="020B0604020202020204" pitchFamily="34" charset="0"/>
                        <a:cs typeface="Arial" panose="020B0604020202020204" pitchFamily="34" charset="0"/>
                      </a:endParaRPr>
                    </a:p>
                  </a:txBody>
                  <a:tcPr marL="1550" marR="1550" marT="0" marB="0"/>
                </a:tc>
                <a:tc gridSpan="2">
                  <a:txBody>
                    <a:bodyPr/>
                    <a:lstStyle/>
                    <a:p>
                      <a:pPr algn="ctr"/>
                      <a:r>
                        <a:rPr lang="en-ZA" sz="1800" kern="1200" dirty="0">
                          <a:effectLst/>
                        </a:rPr>
                        <a:t>Q3 Performance </a:t>
                      </a:r>
                      <a:endParaRPr lang="en-ZA" sz="1800" dirty="0"/>
                    </a:p>
                  </a:txBody>
                  <a:tcPr marL="1550" marR="1550" marT="0" marB="0"/>
                </a:tc>
                <a:tc hMerge="1">
                  <a:txBody>
                    <a:bodyPr/>
                    <a:lstStyle/>
                    <a:p>
                      <a:endParaRPr lang="en-ZA"/>
                    </a:p>
                  </a:txBody>
                  <a:tcPr/>
                </a:tc>
                <a:tc rowSpan="2">
                  <a:txBody>
                    <a:bodyPr/>
                    <a:lstStyle/>
                    <a:p>
                      <a:pPr algn="ctr"/>
                      <a:r>
                        <a:rPr lang="en-ZA" sz="1800" kern="1200" dirty="0">
                          <a:effectLst/>
                        </a:rPr>
                        <a:t>Reason for Variance</a:t>
                      </a:r>
                      <a:endParaRPr lang="en-ZA"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800" kern="1200" dirty="0">
                          <a:effectLst/>
                        </a:rPr>
                        <a:t>Corrective Action</a:t>
                      </a:r>
                      <a:endParaRPr lang="en-ZA"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831680425"/>
                  </a:ext>
                </a:extLst>
              </a:tr>
              <a:tr h="274871">
                <a:tc vMerge="1">
                  <a:txBody>
                    <a:bodyPr/>
                    <a:lstStyle/>
                    <a:p>
                      <a:endParaRPr lang="en-ZA"/>
                    </a:p>
                  </a:txBody>
                  <a:tcPr/>
                </a:tc>
                <a:tc vMerge="1">
                  <a:txBody>
                    <a:bodyPr/>
                    <a:lstStyle/>
                    <a:p>
                      <a:endParaRPr lang="en-ZA"/>
                    </a:p>
                  </a:txBody>
                  <a:tcPr/>
                </a:tc>
                <a:tc>
                  <a:txBody>
                    <a:bodyPr/>
                    <a:lstStyle/>
                    <a:p>
                      <a:pPr algn="ctr"/>
                      <a:r>
                        <a:rPr lang="en-GB" sz="1800" b="1" dirty="0">
                          <a:solidFill>
                            <a:schemeClr val="bg1"/>
                          </a:solidFill>
                          <a:effectLst/>
                        </a:rPr>
                        <a:t>Target</a:t>
                      </a:r>
                      <a:endParaRPr lang="en-ZA"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solidFill>
                      <a:schemeClr val="accent6"/>
                    </a:solidFill>
                  </a:tcPr>
                </a:tc>
                <a:tc>
                  <a:txBody>
                    <a:bodyPr/>
                    <a:lstStyle/>
                    <a:p>
                      <a:r>
                        <a:rPr lang="en-GB" sz="1800" b="1" dirty="0">
                          <a:solidFill>
                            <a:schemeClr val="bg1"/>
                          </a:solidFill>
                          <a:effectLst/>
                        </a:rPr>
                        <a:t>Actual</a:t>
                      </a:r>
                      <a:endParaRPr lang="en-ZA" sz="1800" b="1" dirty="0">
                        <a:solidFill>
                          <a:schemeClr val="bg1"/>
                        </a:solidFill>
                      </a:endParaRPr>
                    </a:p>
                  </a:txBody>
                  <a:tcPr marL="1550" marR="1550"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539571733"/>
                  </a:ext>
                </a:extLst>
              </a:tr>
              <a:tr h="1099485">
                <a:tc>
                  <a:txBody>
                    <a:bodyPr/>
                    <a:lstStyle/>
                    <a:p>
                      <a:pPr>
                        <a:lnSpc>
                          <a:spcPct val="115000"/>
                        </a:lnSpc>
                      </a:pPr>
                      <a:r>
                        <a:rPr lang="en-GB" sz="1600" kern="1200" dirty="0">
                          <a:effectLst/>
                        </a:rPr>
                        <a:t>Unqualified audit with no significant findings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ZA" sz="1600" dirty="0">
                          <a:effectLst/>
                        </a:rPr>
                        <a:t>Unqualified audit opinion</a:t>
                      </a:r>
                      <a:endParaRPr lang="en-ZA" sz="1600" dirty="0"/>
                    </a:p>
                  </a:txBody>
                  <a:tcPr marL="53975" marR="53975" marT="0" marB="0"/>
                </a:tc>
                <a:tc>
                  <a:txBody>
                    <a:bodyPr/>
                    <a:lstStyle/>
                    <a:p>
                      <a:r>
                        <a:rPr lang="en-US" sz="1600" dirty="0">
                          <a:effectLst/>
                        </a:rPr>
                        <a:t>Development of Audit Action Plan</a:t>
                      </a:r>
                      <a:endParaRPr lang="en-ZA" sz="1600" dirty="0"/>
                    </a:p>
                  </a:txBody>
                  <a:tcPr marL="8890" marR="0" marT="0" marB="0"/>
                </a:tc>
                <a:tc>
                  <a:txBody>
                    <a:bodyPr/>
                    <a:lstStyle/>
                    <a:p>
                      <a:r>
                        <a:rPr lang="en-ZA" sz="1600" dirty="0">
                          <a:effectLst/>
                        </a:rPr>
                        <a:t>Audit Action Plan developed</a:t>
                      </a:r>
                    </a:p>
                    <a:p>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ZA" sz="1600" dirty="0">
                          <a:effectLst/>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ZA" sz="1600" dirty="0">
                          <a:effectLst/>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666262733"/>
                  </a:ext>
                </a:extLst>
              </a:tr>
            </a:tbl>
          </a:graphicData>
        </a:graphic>
      </p:graphicFrame>
      <p:sp>
        <p:nvSpPr>
          <p:cNvPr id="2" name="TextBox 1"/>
          <p:cNvSpPr txBox="1"/>
          <p:nvPr/>
        </p:nvSpPr>
        <p:spPr>
          <a:xfrm>
            <a:off x="507168" y="6381328"/>
            <a:ext cx="2048608" cy="369332"/>
          </a:xfrm>
          <a:prstGeom prst="rect">
            <a:avLst/>
          </a:prstGeom>
          <a:solidFill>
            <a:schemeClr val="bg1"/>
          </a:solidFill>
        </p:spPr>
        <p:txBody>
          <a:bodyPr wrap="square" rtlCol="0">
            <a:spAutoFit/>
          </a:bodyPr>
          <a:lstStyle/>
          <a:p>
            <a:endParaRPr lang="en-ZA" dirty="0"/>
          </a:p>
        </p:txBody>
      </p:sp>
      <p:graphicFrame>
        <p:nvGraphicFramePr>
          <p:cNvPr id="8" name="Table 4">
            <a:extLst>
              <a:ext uri="{FF2B5EF4-FFF2-40B4-BE49-F238E27FC236}">
                <a16:creationId xmlns:a16="http://schemas.microsoft.com/office/drawing/2014/main" xmlns="" id="{ABFE711E-FCB3-4D1C-BFB3-C5F79017ED33}"/>
              </a:ext>
            </a:extLst>
          </p:cNvPr>
          <p:cNvGraphicFramePr>
            <a:graphicFrameLocks noGrp="1"/>
          </p:cNvGraphicFramePr>
          <p:nvPr>
            <p:extLst>
              <p:ext uri="{D42A27DB-BD31-4B8C-83A1-F6EECF244321}">
                <p14:modId xmlns:p14="http://schemas.microsoft.com/office/powerpoint/2010/main" xmlns="" val="111856146"/>
              </p:ext>
            </p:extLst>
          </p:nvPr>
        </p:nvGraphicFramePr>
        <p:xfrm>
          <a:off x="74239" y="2996953"/>
          <a:ext cx="8949680" cy="2081080"/>
        </p:xfrm>
        <a:graphic>
          <a:graphicData uri="http://schemas.openxmlformats.org/drawingml/2006/table">
            <a:tbl>
              <a:tblPr firstRow="1" bandRow="1">
                <a:tableStyleId>{10A1B5D5-9B99-4C35-A422-299274C87663}</a:tableStyleId>
              </a:tblPr>
              <a:tblGrid>
                <a:gridCol w="1924045">
                  <a:extLst>
                    <a:ext uri="{9D8B030D-6E8A-4147-A177-3AD203B41FA5}">
                      <a16:colId xmlns:a16="http://schemas.microsoft.com/office/drawing/2014/main" xmlns="" val="2162909242"/>
                    </a:ext>
                  </a:extLst>
                </a:gridCol>
                <a:gridCol w="1231389">
                  <a:extLst>
                    <a:ext uri="{9D8B030D-6E8A-4147-A177-3AD203B41FA5}">
                      <a16:colId xmlns:a16="http://schemas.microsoft.com/office/drawing/2014/main" xmlns="" val="3456429269"/>
                    </a:ext>
                  </a:extLst>
                </a:gridCol>
                <a:gridCol w="1462274">
                  <a:extLst>
                    <a:ext uri="{9D8B030D-6E8A-4147-A177-3AD203B41FA5}">
                      <a16:colId xmlns:a16="http://schemas.microsoft.com/office/drawing/2014/main" xmlns="" val="3072668132"/>
                    </a:ext>
                  </a:extLst>
                </a:gridCol>
                <a:gridCol w="1462274">
                  <a:extLst>
                    <a:ext uri="{9D8B030D-6E8A-4147-A177-3AD203B41FA5}">
                      <a16:colId xmlns:a16="http://schemas.microsoft.com/office/drawing/2014/main" xmlns="" val="2244757036"/>
                    </a:ext>
                  </a:extLst>
                </a:gridCol>
                <a:gridCol w="1407424">
                  <a:extLst>
                    <a:ext uri="{9D8B030D-6E8A-4147-A177-3AD203B41FA5}">
                      <a16:colId xmlns:a16="http://schemas.microsoft.com/office/drawing/2014/main" xmlns="" val="1719232555"/>
                    </a:ext>
                  </a:extLst>
                </a:gridCol>
                <a:gridCol w="1462274">
                  <a:extLst>
                    <a:ext uri="{9D8B030D-6E8A-4147-A177-3AD203B41FA5}">
                      <a16:colId xmlns:a16="http://schemas.microsoft.com/office/drawing/2014/main" xmlns="" val="2741570521"/>
                    </a:ext>
                  </a:extLst>
                </a:gridCol>
              </a:tblGrid>
              <a:tr h="107657">
                <a:tc rowSpan="2">
                  <a:txBody>
                    <a:bodyPr/>
                    <a:lstStyle/>
                    <a:p>
                      <a:r>
                        <a:rPr lang="en-ZA" sz="1600" kern="1200" dirty="0">
                          <a:effectLst/>
                        </a:rPr>
                        <a:t>Output Indicator</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600" kern="1200" dirty="0">
                          <a:effectLst/>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1550" marR="1550" marT="0" marB="0"/>
                </a:tc>
                <a:tc gridSpan="2">
                  <a:txBody>
                    <a:bodyPr/>
                    <a:lstStyle/>
                    <a:p>
                      <a:pPr algn="ctr"/>
                      <a:r>
                        <a:rPr lang="en-ZA" sz="1500" kern="1200" dirty="0">
                          <a:effectLst/>
                        </a:rPr>
                        <a:t>Q4 Performance </a:t>
                      </a:r>
                      <a:endParaRPr lang="en-ZA" dirty="0"/>
                    </a:p>
                  </a:txBody>
                  <a:tcPr marL="1550" marR="1550" marT="0" marB="0"/>
                </a:tc>
                <a:tc hMerge="1">
                  <a:txBody>
                    <a:bodyPr/>
                    <a:lstStyle/>
                    <a:p>
                      <a:endParaRPr lang="en-ZA"/>
                    </a:p>
                  </a:txBody>
                  <a:tcPr/>
                </a:tc>
                <a:tc rowSpan="2">
                  <a:txBody>
                    <a:bodyPr/>
                    <a:lstStyle/>
                    <a:p>
                      <a:pPr algn="ctr"/>
                      <a:r>
                        <a:rPr lang="en-ZA" sz="1600" kern="1200" dirty="0">
                          <a:effectLst/>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600" kern="1200" dirty="0">
                          <a:effectLst/>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831680425"/>
                  </a:ext>
                </a:extLst>
              </a:tr>
              <a:tr h="389440">
                <a:tc vMerge="1">
                  <a:txBody>
                    <a:bodyPr/>
                    <a:lstStyle/>
                    <a:p>
                      <a:endParaRPr lang="en-ZA"/>
                    </a:p>
                  </a:txBody>
                  <a:tcPr/>
                </a:tc>
                <a:tc vMerge="1">
                  <a:txBody>
                    <a:bodyPr/>
                    <a:lstStyle/>
                    <a:p>
                      <a:endParaRPr lang="en-ZA"/>
                    </a:p>
                  </a:txBody>
                  <a:tcPr/>
                </a:tc>
                <a:tc>
                  <a:txBody>
                    <a:bodyPr/>
                    <a:lstStyle/>
                    <a:p>
                      <a:pPr algn="ctr"/>
                      <a:r>
                        <a:rPr lang="en-GB" sz="1600" b="1" dirty="0">
                          <a:solidFill>
                            <a:schemeClr val="bg1"/>
                          </a:solidFill>
                          <a:effectLst/>
                        </a:rPr>
                        <a:t>Target</a:t>
                      </a:r>
                      <a:endPar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solidFill>
                      <a:schemeClr val="accent6"/>
                    </a:solidFill>
                  </a:tcPr>
                </a:tc>
                <a:tc>
                  <a:txBody>
                    <a:bodyPr/>
                    <a:lstStyle/>
                    <a:p>
                      <a:r>
                        <a:rPr lang="en-GB" sz="1600" b="1" dirty="0">
                          <a:solidFill>
                            <a:schemeClr val="bg1"/>
                          </a:solidFill>
                          <a:effectLst/>
                        </a:rPr>
                        <a:t>Actual</a:t>
                      </a:r>
                      <a:endParaRPr lang="en-ZA" sz="1600" b="1" dirty="0">
                        <a:solidFill>
                          <a:schemeClr val="bg1"/>
                        </a:solidFill>
                      </a:endParaRPr>
                    </a:p>
                  </a:txBody>
                  <a:tcPr marL="1550" marR="1550"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539571733"/>
                  </a:ext>
                </a:extLst>
              </a:tr>
              <a:tr h="724336">
                <a:tc>
                  <a:txBody>
                    <a:bodyPr/>
                    <a:lstStyle/>
                    <a:p>
                      <a:pPr>
                        <a:lnSpc>
                          <a:spcPct val="115000"/>
                        </a:lnSpc>
                      </a:pPr>
                      <a:r>
                        <a:rPr lang="en-GB" sz="1600" kern="1200" dirty="0">
                          <a:effectLst/>
                        </a:rPr>
                        <a:t>Unqualified audit with no significant findings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ZA" sz="1600" dirty="0">
                          <a:effectLst/>
                        </a:rPr>
                        <a:t>Unqualified audit opinion</a:t>
                      </a:r>
                      <a:endParaRPr lang="en-ZA" sz="1600" dirty="0"/>
                    </a:p>
                  </a:txBody>
                  <a:tcPr marL="53975" marR="53975" marT="0" marB="0"/>
                </a:tc>
                <a:tc>
                  <a:txBody>
                    <a:bodyPr/>
                    <a:lstStyle/>
                    <a:p>
                      <a:r>
                        <a:rPr lang="en-US" sz="1600" u="none" strike="noStrike" baseline="0" dirty="0"/>
                        <a:t>Audit Action Plan sub-mitted to Audit &amp; Risk Committee 	</a:t>
                      </a:r>
                      <a:endParaRPr lang="en-US" sz="1600" b="0" i="0" u="none" strike="noStrike" baseline="0" dirty="0">
                        <a:solidFill>
                          <a:srgbClr val="000000"/>
                        </a:solidFill>
                        <a:latin typeface="Arial" panose="020B0604020202020204" pitchFamily="34" charset="0"/>
                      </a:endParaRPr>
                    </a:p>
                  </a:txBody>
                  <a:tcPr marL="8890" marR="0" marT="0" marB="0"/>
                </a:tc>
                <a:tc>
                  <a:txBody>
                    <a:bodyPr/>
                    <a:lstStyle/>
                    <a:p>
                      <a:r>
                        <a:rPr lang="en-US" sz="1600" u="none" strike="noStrike" baseline="0" dirty="0"/>
                        <a:t>Audit Action Plan sub-mitted to Audit &amp; Risk Committee 	</a:t>
                      </a:r>
                    </a:p>
                    <a:p>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pPr algn="ctr"/>
                      <a:r>
                        <a:rPr lang="en-US" sz="1600" dirty="0">
                          <a:effectLst/>
                        </a:rPr>
                        <a:t>N/A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ZA" sz="1600" dirty="0">
                          <a:effectLst/>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666262733"/>
                  </a:ext>
                </a:extLst>
              </a:tr>
            </a:tbl>
          </a:graphicData>
        </a:graphic>
      </p:graphicFrame>
      <p:sp>
        <p:nvSpPr>
          <p:cNvPr id="4" name="Slide Number Placeholder 3"/>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xmlns="" val="960626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335CFF-1AAD-4E45-9A51-A8CB307C19EA}"/>
              </a:ext>
            </a:extLst>
          </p:cNvPr>
          <p:cNvSpPr>
            <a:spLocks noGrp="1"/>
          </p:cNvSpPr>
          <p:nvPr>
            <p:ph type="title"/>
          </p:nvPr>
        </p:nvSpPr>
        <p:spPr>
          <a:xfrm>
            <a:off x="179512" y="33412"/>
            <a:ext cx="8229600" cy="1143000"/>
          </a:xfrm>
        </p:spPr>
        <p:txBody>
          <a:bodyPr/>
          <a:lstStyle/>
          <a:p>
            <a:pPr lvl="0" defTabSz="457200" eaLnBrk="1" fontAlgn="auto" hangingPunct="1">
              <a:spcBef>
                <a:spcPts val="0"/>
              </a:spcBef>
              <a:spcAft>
                <a:spcPts val="0"/>
              </a:spcAft>
            </a:pPr>
            <a:r>
              <a:rPr lang="en-US" sz="2400" dirty="0">
                <a:solidFill>
                  <a:schemeClr val="tx2"/>
                </a:solidFill>
                <a:latin typeface="Arial" panose="020B0604020202020204" pitchFamily="34" charset="0"/>
                <a:ea typeface="+mn-ea"/>
                <a:cs typeface="Arial" panose="020B0604020202020204" pitchFamily="34" charset="0"/>
              </a:rPr>
              <a:t>Programme 2: Grant and Seed Funding</a:t>
            </a:r>
            <a:endParaRPr lang="en-ZA" sz="2800" dirty="0">
              <a:solidFill>
                <a:schemeClr val="tx2"/>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xmlns="" id="{A633E4C7-DA89-4747-80D7-E783CA160CEF}"/>
              </a:ext>
            </a:extLst>
          </p:cNvPr>
          <p:cNvGraphicFramePr/>
          <p:nvPr>
            <p:extLst>
              <p:ext uri="{D42A27DB-BD31-4B8C-83A1-F6EECF244321}">
                <p14:modId xmlns:p14="http://schemas.microsoft.com/office/powerpoint/2010/main" xmlns="" val="2752713270"/>
              </p:ext>
            </p:extLst>
          </p:nvPr>
        </p:nvGraphicFramePr>
        <p:xfrm>
          <a:off x="457200" y="1052736"/>
          <a:ext cx="8054552"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457200" y="6253088"/>
            <a:ext cx="2170584" cy="416272"/>
          </a:xfrm>
          <a:prstGeom prst="rect">
            <a:avLst/>
          </a:prstGeom>
          <a:solidFill>
            <a:schemeClr val="bg1"/>
          </a:solidFill>
        </p:spPr>
        <p:txBody>
          <a:bodyPr wrap="square" rtlCol="0">
            <a:spAutoFit/>
          </a:bodyPr>
          <a:lstStyle/>
          <a:p>
            <a:endParaRPr lang="en-ZA" dirty="0"/>
          </a:p>
        </p:txBody>
      </p:sp>
      <p:sp>
        <p:nvSpPr>
          <p:cNvPr id="4" name="Slide Number Placeholder 3"/>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xmlns="" val="4251112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C675CC-1ADC-4252-BC25-D7E8E4224F32}"/>
              </a:ext>
            </a:extLst>
          </p:cNvPr>
          <p:cNvSpPr>
            <a:spLocks noGrp="1"/>
          </p:cNvSpPr>
          <p:nvPr>
            <p:ph type="title"/>
          </p:nvPr>
        </p:nvSpPr>
        <p:spPr>
          <a:xfrm>
            <a:off x="261788" y="0"/>
            <a:ext cx="8229600" cy="1143000"/>
          </a:xfrm>
        </p:spPr>
        <p:txBody>
          <a:bodyPr/>
          <a:lstStyle/>
          <a:p>
            <a:r>
              <a:rPr lang="en-GB" altLang="zh-CN" sz="2800" dirty="0" bmk="_Toc22309685">
                <a:solidFill>
                  <a:schemeClr val="tx2"/>
                </a:solidFill>
                <a:ea typeface="Times New Roman" panose="02020603050405020304" pitchFamily="18" charset="0"/>
                <a:cs typeface="Arial" panose="020B0604020202020204" pitchFamily="34" charset="0"/>
              </a:rPr>
              <a:t>Programme 2: Grant and Seed Funding:</a:t>
            </a:r>
            <a:br>
              <a:rPr lang="en-GB" altLang="zh-CN" sz="2800" dirty="0" bmk="_Toc22309685">
                <a:solidFill>
                  <a:schemeClr val="tx2"/>
                </a:solidFill>
                <a:ea typeface="Times New Roman" panose="02020603050405020304" pitchFamily="18" charset="0"/>
                <a:cs typeface="Arial" panose="020B0604020202020204" pitchFamily="34" charset="0"/>
              </a:rPr>
            </a:br>
            <a:r>
              <a:rPr lang="en-GB" altLang="zh-CN" sz="1800" dirty="0" bmk="_Toc22309685">
                <a:solidFill>
                  <a:schemeClr val="tx2"/>
                </a:solidFill>
                <a:ea typeface="Times New Roman" panose="02020603050405020304" pitchFamily="18" charset="0"/>
                <a:cs typeface="Arial" panose="020B0604020202020204" pitchFamily="34" charset="0"/>
              </a:rPr>
              <a:t>Sub-programme: Community and Small Commercial Media</a:t>
            </a:r>
            <a:endParaRPr lang="en-ZA" sz="1800" dirty="0">
              <a:solidFill>
                <a:schemeClr val="tx2"/>
              </a:solidFill>
            </a:endParaRPr>
          </a:p>
        </p:txBody>
      </p:sp>
      <p:graphicFrame>
        <p:nvGraphicFramePr>
          <p:cNvPr id="4" name="Table 3">
            <a:extLst>
              <a:ext uri="{FF2B5EF4-FFF2-40B4-BE49-F238E27FC236}">
                <a16:creationId xmlns:a16="http://schemas.microsoft.com/office/drawing/2014/main" xmlns="" id="{CE26130F-1A6A-4649-9BAC-85550EAAAB16}"/>
              </a:ext>
            </a:extLst>
          </p:cNvPr>
          <p:cNvGraphicFramePr>
            <a:graphicFrameLocks noGrp="1"/>
          </p:cNvGraphicFramePr>
          <p:nvPr>
            <p:extLst>
              <p:ext uri="{D42A27DB-BD31-4B8C-83A1-F6EECF244321}">
                <p14:modId xmlns:p14="http://schemas.microsoft.com/office/powerpoint/2010/main" xmlns="" val="836677617"/>
              </p:ext>
            </p:extLst>
          </p:nvPr>
        </p:nvGraphicFramePr>
        <p:xfrm>
          <a:off x="35497" y="1149490"/>
          <a:ext cx="9108502" cy="5358352"/>
        </p:xfrm>
        <a:graphic>
          <a:graphicData uri="http://schemas.openxmlformats.org/drawingml/2006/table">
            <a:tbl>
              <a:tblPr firstRow="1" firstCol="1" bandRow="1">
                <a:tableStyleId>{93296810-A885-4BE3-A3E7-6D5BEEA58F35}</a:tableStyleId>
              </a:tblPr>
              <a:tblGrid>
                <a:gridCol w="2496982">
                  <a:extLst>
                    <a:ext uri="{9D8B030D-6E8A-4147-A177-3AD203B41FA5}">
                      <a16:colId xmlns:a16="http://schemas.microsoft.com/office/drawing/2014/main" xmlns="" val="1313707227"/>
                    </a:ext>
                  </a:extLst>
                </a:gridCol>
                <a:gridCol w="911934">
                  <a:extLst>
                    <a:ext uri="{9D8B030D-6E8A-4147-A177-3AD203B41FA5}">
                      <a16:colId xmlns:a16="http://schemas.microsoft.com/office/drawing/2014/main" xmlns="" val="2405220705"/>
                    </a:ext>
                  </a:extLst>
                </a:gridCol>
                <a:gridCol w="1215912">
                  <a:extLst>
                    <a:ext uri="{9D8B030D-6E8A-4147-A177-3AD203B41FA5}">
                      <a16:colId xmlns:a16="http://schemas.microsoft.com/office/drawing/2014/main" xmlns="" val="456777806"/>
                    </a:ext>
                  </a:extLst>
                </a:gridCol>
                <a:gridCol w="1783883">
                  <a:extLst>
                    <a:ext uri="{9D8B030D-6E8A-4147-A177-3AD203B41FA5}">
                      <a16:colId xmlns:a16="http://schemas.microsoft.com/office/drawing/2014/main" xmlns="" val="1016348917"/>
                    </a:ext>
                  </a:extLst>
                </a:gridCol>
                <a:gridCol w="1255896">
                  <a:extLst>
                    <a:ext uri="{9D8B030D-6E8A-4147-A177-3AD203B41FA5}">
                      <a16:colId xmlns:a16="http://schemas.microsoft.com/office/drawing/2014/main" xmlns="" val="771388740"/>
                    </a:ext>
                  </a:extLst>
                </a:gridCol>
                <a:gridCol w="1443895">
                  <a:extLst>
                    <a:ext uri="{9D8B030D-6E8A-4147-A177-3AD203B41FA5}">
                      <a16:colId xmlns:a16="http://schemas.microsoft.com/office/drawing/2014/main" xmlns="" val="1792468502"/>
                    </a:ext>
                  </a:extLst>
                </a:gridCol>
              </a:tblGrid>
              <a:tr h="95066">
                <a:tc rowSpan="2">
                  <a:txBody>
                    <a:bodyPr/>
                    <a:lstStyle/>
                    <a:p>
                      <a:r>
                        <a:rPr lang="en-ZA" sz="1600" b="1" kern="1200" dirty="0">
                          <a:solidFill>
                            <a:schemeClr val="bg1"/>
                          </a:solidFill>
                          <a:effectLst/>
                          <a:latin typeface="Arial" panose="020B0604020202020204" pitchFamily="34" charset="0"/>
                          <a:cs typeface="Arial" panose="020B0604020202020204" pitchFamily="34" charset="0"/>
                        </a:rPr>
                        <a:t>Output Indicator</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1550" marR="1550"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Q3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hMerge="1">
                  <a:txBody>
                    <a:bodyPr/>
                    <a:lstStyle/>
                    <a:p>
                      <a:endParaRPr lang="en-ZA"/>
                    </a:p>
                  </a:txBody>
                  <a:tcPr/>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4107549580"/>
                  </a:ext>
                </a:extLst>
              </a:tr>
              <a:tr h="276931">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solidFill>
                      <a:schemeClr val="accent6"/>
                    </a:solidFill>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2227838346"/>
                  </a:ext>
                </a:extLst>
              </a:tr>
              <a:tr h="1664176">
                <a:tc>
                  <a:txBody>
                    <a:bodyPr/>
                    <a:lstStyle/>
                    <a:p>
                      <a:pPr marL="0" indent="0"/>
                      <a:r>
                        <a:rPr lang="en-ZA" sz="1600" b="1" kern="1200" dirty="0">
                          <a:effectLst/>
                          <a:latin typeface="Arial" panose="020B0604020202020204" pitchFamily="34" charset="0"/>
                          <a:cs typeface="Arial" panose="020B0604020202020204" pitchFamily="34" charset="0"/>
                        </a:rPr>
                        <a:t>Community Media Sustainability Model developed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r>
                        <a:rPr lang="en-ZA" sz="1600" kern="1200" dirty="0">
                          <a:solidFill>
                            <a:srgbClr val="000000"/>
                          </a:solidFill>
                          <a:effectLst/>
                          <a:latin typeface="Arial" panose="020B0604020202020204" pitchFamily="34" charset="0"/>
                          <a:cs typeface="Arial" panose="020B0604020202020204" pitchFamily="34" charset="0"/>
                        </a:rPr>
                        <a:t>Service provider appointed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r>
                        <a:rPr lang="en-GB" sz="1600">
                          <a:effectLst/>
                          <a:latin typeface="Arial" panose="020B0604020202020204" pitchFamily="34" charset="0"/>
                          <a:ea typeface="Times New Roman" panose="02020603050405020304" pitchFamily="18" charset="0"/>
                          <a:cs typeface="Arial" panose="020B0604020202020204" pitchFamily="34" charset="0"/>
                        </a:rPr>
                        <a:t>Terms of Reference finalised</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ZA" sz="1600" dirty="0">
                          <a:effectLst/>
                          <a:latin typeface="Arial" panose="020B0604020202020204" pitchFamily="34" charset="0"/>
                          <a:ea typeface="Times New Roman" panose="02020603050405020304" pitchFamily="18" charset="0"/>
                          <a:cs typeface="Arial" panose="020B0604020202020204" pitchFamily="34" charset="0"/>
                        </a:rPr>
                        <a:t>Terms of Reference </a:t>
                      </a:r>
                      <a:r>
                        <a:rPr lang="en-ZA" sz="1600" kern="1200" dirty="0">
                          <a:solidFill>
                            <a:srgbClr val="000000"/>
                          </a:solidFill>
                          <a:effectLst/>
                          <a:latin typeface="Arial" panose="020B0604020202020204" pitchFamily="34" charset="0"/>
                          <a:ea typeface="+mn-ea"/>
                          <a:cs typeface="Arial" panose="020B0604020202020204" pitchFamily="34" charset="0"/>
                        </a:rPr>
                        <a:t>finalised and approved by Board</a:t>
                      </a:r>
                    </a:p>
                  </a:txBody>
                  <a:tcPr marL="3810" marR="3810" marT="0" marB="0">
                    <a:solidFill>
                      <a:schemeClr val="accent6">
                        <a:lumMod val="20000"/>
                        <a:lumOff val="80000"/>
                      </a:schemeClr>
                    </a:solidFill>
                  </a:tcPr>
                </a:tc>
                <a:tc>
                  <a:txBody>
                    <a:bodyPr/>
                    <a:lstStyle/>
                    <a:p>
                      <a:r>
                        <a:rPr lang="en-ZA" sz="1600" kern="1200" dirty="0">
                          <a:solidFill>
                            <a:srgbClr val="000000"/>
                          </a:solidFill>
                          <a:effectLst/>
                          <a:latin typeface="Arial" panose="020B0604020202020204" pitchFamily="34"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r>
                        <a:rPr lang="en-ZA" sz="1600" kern="1200" dirty="0">
                          <a:solidFill>
                            <a:srgbClr val="000000"/>
                          </a:solidFill>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2523499248"/>
                  </a:ext>
                </a:extLst>
              </a:tr>
              <a:tr h="373292">
                <a:tc>
                  <a:txBody>
                    <a:bodyPr/>
                    <a:lstStyle/>
                    <a:p>
                      <a:pPr marL="0" indent="20638"/>
                      <a:r>
                        <a:rPr lang="en-ZA" sz="1600" b="1" kern="1200" dirty="0">
                          <a:effectLst/>
                          <a:latin typeface="Arial" panose="020B0604020202020204" pitchFamily="34" charset="0"/>
                          <a:cs typeface="Arial" panose="020B0604020202020204" pitchFamily="34" charset="0"/>
                        </a:rPr>
                        <a:t>Number of community broadcast project funding proposals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a:solidFill>
                            <a:srgbClr val="000000"/>
                          </a:solidFill>
                          <a:effectLst/>
                          <a:latin typeface="Arial" panose="020B0604020202020204" pitchFamily="34" charset="0"/>
                          <a:cs typeface="Arial" panose="020B0604020202020204" pitchFamily="34" charset="0"/>
                        </a:rPr>
                        <a:t>18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a:effectLst/>
                          <a:latin typeface="Arial" panose="020B0604020202020204" pitchFamily="34"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3090927010"/>
                  </a:ext>
                </a:extLst>
              </a:tr>
              <a:tr h="557995">
                <a:tc>
                  <a:txBody>
                    <a:bodyPr/>
                    <a:lstStyle/>
                    <a:p>
                      <a:pPr marL="6350" indent="-12700"/>
                      <a:r>
                        <a:rPr lang="en-ZA" sz="1600" b="1" kern="1200" dirty="0">
                          <a:effectLst/>
                          <a:latin typeface="Arial" panose="020B0604020202020204" pitchFamily="34" charset="0"/>
                          <a:cs typeface="Arial" panose="020B0604020202020204" pitchFamily="34" charset="0"/>
                        </a:rPr>
                        <a:t>Number of funding proposals for Small Commercial Media projects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a:solidFill>
                            <a:srgbClr val="000000"/>
                          </a:solidFill>
                          <a:effectLst/>
                          <a:latin typeface="Arial" panose="020B0604020202020204" pitchFamily="34" charset="0"/>
                          <a:cs typeface="Arial" panose="020B0604020202020204" pitchFamily="34" charset="0"/>
                        </a:rPr>
                        <a:t>5</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a:effectLst/>
                          <a:latin typeface="Arial" panose="020B0604020202020204" pitchFamily="34"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a:solidFill>
                            <a:srgbClr val="000000"/>
                          </a:solidFill>
                          <a:effectLst/>
                          <a:latin typeface="Arial" panose="020B0604020202020204" pitchFamily="34"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2238124403"/>
                  </a:ext>
                </a:extLst>
              </a:tr>
              <a:tr h="557995">
                <a:tc>
                  <a:txBody>
                    <a:bodyPr/>
                    <a:lstStyle/>
                    <a:p>
                      <a:pPr marL="0" indent="0"/>
                      <a:r>
                        <a:rPr lang="en-ZA" sz="1600" b="1" kern="1200" dirty="0">
                          <a:effectLst/>
                          <a:latin typeface="Arial" panose="020B0604020202020204" pitchFamily="34" charset="0"/>
                          <a:cs typeface="Arial" panose="020B0604020202020204" pitchFamily="34" charset="0"/>
                        </a:rPr>
                        <a:t>Number of funding proposals for Community print projects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a:solidFill>
                            <a:srgbClr val="000000"/>
                          </a:solidFill>
                          <a:effectLst/>
                          <a:latin typeface="Arial" panose="020B0604020202020204" pitchFamily="34" charset="0"/>
                          <a:cs typeface="Arial" panose="020B0604020202020204" pitchFamily="34" charset="0"/>
                        </a:rPr>
                        <a:t>3</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a:effectLst/>
                          <a:latin typeface="Arial" panose="020B0604020202020204" pitchFamily="34"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2742911245"/>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xmlns="" val="545275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F29EC-0DC7-4620-A17A-551FACF36FC9}"/>
              </a:ext>
            </a:extLst>
          </p:cNvPr>
          <p:cNvSpPr>
            <a:spLocks noGrp="1"/>
          </p:cNvSpPr>
          <p:nvPr>
            <p:ph type="title"/>
          </p:nvPr>
        </p:nvSpPr>
        <p:spPr>
          <a:xfrm>
            <a:off x="457200" y="0"/>
            <a:ext cx="8229600" cy="774131"/>
          </a:xfrm>
        </p:spPr>
        <p:txBody>
          <a:bodyPr/>
          <a:lstStyle/>
          <a:p>
            <a:r>
              <a:rPr lang="en-GB" sz="2000" dirty="0">
                <a:solidFill>
                  <a:schemeClr val="tx2"/>
                </a:solidFill>
                <a:latin typeface="Arial" panose="020B0604020202020204" pitchFamily="34" charset="0"/>
                <a:cs typeface="Arial" panose="020B0604020202020204" pitchFamily="34" charset="0"/>
              </a:rPr>
              <a:t>Programme 2:</a:t>
            </a:r>
            <a:r>
              <a:rPr lang="en-GB" altLang="zh-CN" sz="2000" dirty="0" bmk="_Toc22309685">
                <a:solidFill>
                  <a:schemeClr val="tx2"/>
                </a:solidFill>
                <a:latin typeface="Arial" panose="020B0604020202020204" pitchFamily="34" charset="0"/>
                <a:ea typeface="Times New Roman" panose="02020603050405020304" pitchFamily="18" charset="0"/>
                <a:cs typeface="Arial" panose="020B0604020202020204" pitchFamily="34" charset="0"/>
              </a:rPr>
              <a:t> Grant and Seed Funding:</a:t>
            </a:r>
            <a:br>
              <a:rPr lang="en-GB" altLang="zh-CN" sz="2000" dirty="0" bmk="_Toc22309685">
                <a:solidFill>
                  <a:schemeClr val="tx2"/>
                </a:solidFill>
                <a:latin typeface="Arial" panose="020B0604020202020204" pitchFamily="34" charset="0"/>
                <a:ea typeface="Times New Roman" panose="02020603050405020304" pitchFamily="18" charset="0"/>
                <a:cs typeface="Arial" panose="020B0604020202020204" pitchFamily="34" charset="0"/>
              </a:rPr>
            </a:br>
            <a:r>
              <a:rPr lang="en-GB" altLang="zh-CN" sz="2000" b="0" dirty="0" bmk="_Toc22309685">
                <a:solidFill>
                  <a:schemeClr val="tx2"/>
                </a:solidFill>
                <a:latin typeface="Arial" panose="020B0604020202020204" pitchFamily="34" charset="0"/>
                <a:ea typeface="Times New Roman" panose="02020603050405020304" pitchFamily="18" charset="0"/>
                <a:cs typeface="Arial" panose="020B0604020202020204" pitchFamily="34" charset="0"/>
              </a:rPr>
              <a:t>Sub-programme: Community and Small Commercial Media</a:t>
            </a:r>
            <a:endParaRPr lang="en-ZA" sz="2000" b="0" dirty="0">
              <a:solidFill>
                <a:schemeClr val="tx2"/>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xmlns="" id="{A6EECF46-2025-46CA-ACF7-1A54E5253DF0}"/>
              </a:ext>
            </a:extLst>
          </p:cNvPr>
          <p:cNvGraphicFramePr>
            <a:graphicFrameLocks noGrp="1"/>
          </p:cNvGraphicFramePr>
          <p:nvPr>
            <p:extLst>
              <p:ext uri="{D42A27DB-BD31-4B8C-83A1-F6EECF244321}">
                <p14:modId xmlns:p14="http://schemas.microsoft.com/office/powerpoint/2010/main" xmlns="" val="2226613707"/>
              </p:ext>
            </p:extLst>
          </p:nvPr>
        </p:nvGraphicFramePr>
        <p:xfrm>
          <a:off x="136134" y="1196752"/>
          <a:ext cx="8871731" cy="5415416"/>
        </p:xfrm>
        <a:graphic>
          <a:graphicData uri="http://schemas.openxmlformats.org/drawingml/2006/table">
            <a:tbl>
              <a:tblPr firstRow="1" firstCol="1" bandRow="1">
                <a:tableStyleId>{93296810-A885-4BE3-A3E7-6D5BEEA58F35}</a:tableStyleId>
              </a:tblPr>
              <a:tblGrid>
                <a:gridCol w="2432073">
                  <a:extLst>
                    <a:ext uri="{9D8B030D-6E8A-4147-A177-3AD203B41FA5}">
                      <a16:colId xmlns:a16="http://schemas.microsoft.com/office/drawing/2014/main" xmlns="" val="1313707227"/>
                    </a:ext>
                  </a:extLst>
                </a:gridCol>
                <a:gridCol w="888229">
                  <a:extLst>
                    <a:ext uri="{9D8B030D-6E8A-4147-A177-3AD203B41FA5}">
                      <a16:colId xmlns:a16="http://schemas.microsoft.com/office/drawing/2014/main" xmlns="" val="2405220705"/>
                    </a:ext>
                  </a:extLst>
                </a:gridCol>
                <a:gridCol w="1184305">
                  <a:extLst>
                    <a:ext uri="{9D8B030D-6E8A-4147-A177-3AD203B41FA5}">
                      <a16:colId xmlns:a16="http://schemas.microsoft.com/office/drawing/2014/main" xmlns="" val="456777806"/>
                    </a:ext>
                  </a:extLst>
                </a:gridCol>
                <a:gridCol w="1198771">
                  <a:extLst>
                    <a:ext uri="{9D8B030D-6E8A-4147-A177-3AD203B41FA5}">
                      <a16:colId xmlns:a16="http://schemas.microsoft.com/office/drawing/2014/main" xmlns="" val="1016348917"/>
                    </a:ext>
                  </a:extLst>
                </a:gridCol>
                <a:gridCol w="1512168">
                  <a:extLst>
                    <a:ext uri="{9D8B030D-6E8A-4147-A177-3AD203B41FA5}">
                      <a16:colId xmlns:a16="http://schemas.microsoft.com/office/drawing/2014/main" xmlns="" val="771388740"/>
                    </a:ext>
                  </a:extLst>
                </a:gridCol>
                <a:gridCol w="1656185">
                  <a:extLst>
                    <a:ext uri="{9D8B030D-6E8A-4147-A177-3AD203B41FA5}">
                      <a16:colId xmlns:a16="http://schemas.microsoft.com/office/drawing/2014/main" xmlns="" val="1792468502"/>
                    </a:ext>
                  </a:extLst>
                </a:gridCol>
              </a:tblGrid>
              <a:tr h="246814">
                <a:tc rowSpan="2">
                  <a:txBody>
                    <a:bodyPr/>
                    <a:lstStyle/>
                    <a:p>
                      <a:r>
                        <a:rPr lang="en-ZA" sz="1600" kern="1200" dirty="0">
                          <a:effectLst/>
                          <a:latin typeface="Arial" panose="020B0604020202020204" pitchFamily="34" charset="0"/>
                          <a:cs typeface="Arial" panose="020B0604020202020204" pitchFamily="34" charset="0"/>
                        </a:rPr>
                        <a:t>Output Indicator</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600" kern="1200" dirty="0">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1550" marR="1550" marT="0" marB="0"/>
                </a:tc>
                <a:tc gridSpan="2">
                  <a:txBody>
                    <a:bodyPr/>
                    <a:lstStyle/>
                    <a:p>
                      <a:pPr algn="ctr"/>
                      <a:r>
                        <a:rPr lang="en-ZA" sz="1600" kern="1200" dirty="0">
                          <a:effectLst/>
                          <a:latin typeface="Arial" panose="020B0604020202020204" pitchFamily="34" charset="0"/>
                          <a:cs typeface="Arial" panose="020B0604020202020204" pitchFamily="34" charset="0"/>
                        </a:rPr>
                        <a:t>Q4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hMerge="1">
                  <a:txBody>
                    <a:bodyPr/>
                    <a:lstStyle/>
                    <a:p>
                      <a:endParaRPr lang="en-ZA"/>
                    </a:p>
                  </a:txBody>
                  <a:tcPr/>
                </a:tc>
                <a:tc rowSpan="2">
                  <a:txBody>
                    <a:bodyPr/>
                    <a:lstStyle/>
                    <a:p>
                      <a:pPr algn="ctr"/>
                      <a:r>
                        <a:rPr lang="en-ZA" sz="1600" kern="1200" dirty="0">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rowSpan="2">
                  <a:txBody>
                    <a:bodyPr/>
                    <a:lstStyle/>
                    <a:p>
                      <a:pPr algn="ctr"/>
                      <a:r>
                        <a:rPr lang="en-ZA" sz="1600" kern="1200" dirty="0">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58" marR="21958" marT="0" marB="0"/>
                </a:tc>
                <a:extLst>
                  <a:ext uri="{0D108BD9-81ED-4DB2-BD59-A6C34878D82A}">
                    <a16:rowId xmlns:a16="http://schemas.microsoft.com/office/drawing/2014/main" xmlns="" val="4107549580"/>
                  </a:ext>
                </a:extLst>
              </a:tr>
              <a:tr h="265599">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solidFill>
                      <a:schemeClr val="accent6"/>
                    </a:solidFill>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2227838346"/>
                  </a:ext>
                </a:extLst>
              </a:tr>
              <a:tr h="4888186">
                <a:tc>
                  <a:txBody>
                    <a:bodyPr/>
                    <a:lstStyle/>
                    <a:p>
                      <a:pPr marL="0" indent="0"/>
                      <a:r>
                        <a:rPr lang="en-ZA" sz="1100" kern="1200" dirty="0">
                          <a:effectLst/>
                        </a:rPr>
                        <a:t>Community Media Sustainability Model developed</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r>
                        <a:rPr lang="en-ZA" sz="1100" kern="1200" dirty="0">
                          <a:effectLst/>
                        </a:rPr>
                        <a:t>Service provider appointed</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r>
                        <a:rPr lang="en-US" sz="1100" dirty="0">
                          <a:effectLst/>
                        </a:rPr>
                        <a:t>Service provider appointed</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ZA" sz="1100" dirty="0">
                          <a:effectLst/>
                        </a:rPr>
                        <a:t>None</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GB" sz="1200" dirty="0">
                          <a:effectLst/>
                        </a:rPr>
                        <a:t>The tender was advertised in December and closed in January 2021, after the evaluations of Bid</a:t>
                      </a:r>
                      <a:r>
                        <a:rPr lang="en-GB" sz="1200" baseline="0" dirty="0">
                          <a:effectLst/>
                        </a:rPr>
                        <a:t> evaluation Committee(BEC)</a:t>
                      </a:r>
                      <a:r>
                        <a:rPr lang="en-GB" sz="1200" dirty="0">
                          <a:effectLst/>
                        </a:rPr>
                        <a:t> it was reported that the tender was non-responsive. The tender was re advertised in February but due to the Government printers been off line it delayed the advert for up to 3 weeks, this compromised the conclusion of the Tender before the year end. As at 31 March the BEC has made a recommendation to the BAC for submission to the Board</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1550" marR="1550" marT="0" marB="0"/>
                </a:tc>
                <a:tc>
                  <a:txBody>
                    <a:bodyPr/>
                    <a:lstStyle/>
                    <a:p>
                      <a:pPr marL="342900" lvl="0" indent="-342900">
                        <a:buFont typeface="Symbol" panose="05050102010706020507" pitchFamily="18" charset="2"/>
                        <a:buChar char=""/>
                      </a:pPr>
                      <a:r>
                        <a:rPr lang="en-GB" sz="1200" dirty="0">
                          <a:effectLst/>
                        </a:rPr>
                        <a:t>Evaluation committee has completed the evaluation process and will release the report to the Bid adjudication Committee (BAC) on Tuesday 06 April 2021</a:t>
                      </a:r>
                      <a:endParaRPr lang="en-ZA" sz="1200" dirty="0">
                        <a:effectLst/>
                      </a:endParaRPr>
                    </a:p>
                    <a:p>
                      <a:pPr marL="342900" lvl="0" indent="-342900">
                        <a:buFont typeface="Symbol" panose="05050102010706020507" pitchFamily="18" charset="2"/>
                        <a:buChar char=""/>
                      </a:pPr>
                      <a:r>
                        <a:rPr lang="en-GB" sz="1200" dirty="0">
                          <a:effectLst/>
                        </a:rPr>
                        <a:t>BAC to consider the report on Tuesday 06 April 2021</a:t>
                      </a:r>
                      <a:endParaRPr lang="en-ZA" sz="1200" dirty="0">
                        <a:effectLst/>
                      </a:endParaRPr>
                    </a:p>
                    <a:p>
                      <a:pPr marL="342900" lvl="0" indent="-342900">
                        <a:buFont typeface="Symbol" panose="05050102010706020507" pitchFamily="18" charset="2"/>
                        <a:buChar char=""/>
                      </a:pPr>
                      <a:r>
                        <a:rPr lang="en-GB" sz="1200" dirty="0">
                          <a:effectLst/>
                        </a:rPr>
                        <a:t>The tender will be ready for internal audit to audit the process on Wednesday 07 April 2021</a:t>
                      </a:r>
                      <a:endParaRPr lang="en-ZA" sz="1200" dirty="0">
                        <a:effectLst/>
                      </a:endParaRPr>
                    </a:p>
                    <a:p>
                      <a:pPr marL="342900" lvl="0" indent="-342900">
                        <a:buFont typeface="Symbol" panose="05050102010706020507" pitchFamily="18" charset="2"/>
                        <a:buChar char=""/>
                      </a:pPr>
                      <a:r>
                        <a:rPr lang="en-GB" sz="1200" dirty="0">
                          <a:effectLst/>
                        </a:rPr>
                        <a:t>The final documents including the internal audit report should be provided to the Company Secretary on 21 April 2021.</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1958" marR="21958" marT="0" marB="0"/>
                </a:tc>
                <a:extLst>
                  <a:ext uri="{0D108BD9-81ED-4DB2-BD59-A6C34878D82A}">
                    <a16:rowId xmlns:a16="http://schemas.microsoft.com/office/drawing/2014/main" xmlns="" val="2523499248"/>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xmlns="" val="3355101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C675CC-1ADC-4252-BC25-D7E8E4224F32}"/>
              </a:ext>
            </a:extLst>
          </p:cNvPr>
          <p:cNvSpPr>
            <a:spLocks noGrp="1"/>
          </p:cNvSpPr>
          <p:nvPr>
            <p:ph type="title"/>
          </p:nvPr>
        </p:nvSpPr>
        <p:spPr>
          <a:xfrm>
            <a:off x="251520" y="0"/>
            <a:ext cx="8229600" cy="1143000"/>
          </a:xfrm>
        </p:spPr>
        <p:txBody>
          <a:bodyPr/>
          <a:lstStyle/>
          <a:p>
            <a:r>
              <a:rPr lang="en-GB" altLang="zh-CN" sz="2800" dirty="0" bmk="_Toc22309685">
                <a:solidFill>
                  <a:schemeClr val="tx2"/>
                </a:solidFill>
                <a:ea typeface="Times New Roman" panose="02020603050405020304" pitchFamily="18" charset="0"/>
                <a:cs typeface="Arial" panose="020B0604020202020204" pitchFamily="34" charset="0"/>
              </a:rPr>
              <a:t>Programme 2: Grant and Seed Funding:</a:t>
            </a:r>
            <a:br>
              <a:rPr lang="en-GB" altLang="zh-CN" sz="2800" dirty="0" bmk="_Toc22309685">
                <a:solidFill>
                  <a:schemeClr val="tx2"/>
                </a:solidFill>
                <a:ea typeface="Times New Roman" panose="02020603050405020304" pitchFamily="18" charset="0"/>
                <a:cs typeface="Arial" panose="020B0604020202020204" pitchFamily="34" charset="0"/>
              </a:rPr>
            </a:br>
            <a:r>
              <a:rPr kumimoji="0" lang="en-GB" altLang="zh-CN" sz="2000" i="0" u="none" strike="noStrike" kern="1200" cap="none" spc="0" normalizeH="0" baseline="0" noProof="0" dirty="0" bmk="_Toc22309685">
                <a:ln>
                  <a:noFill/>
                </a:ln>
                <a:solidFill>
                  <a:schemeClr val="tx2"/>
                </a:solidFill>
                <a:effectLst/>
                <a:uLnTx/>
                <a:uFillTx/>
                <a:ea typeface="Times New Roman" panose="02020603050405020304" pitchFamily="18" charset="0"/>
                <a:cs typeface="Arial" panose="020B0604020202020204" pitchFamily="34" charset="0"/>
              </a:rPr>
              <a:t>Sub-programme: Monitoring and Evaluation</a:t>
            </a:r>
            <a:endParaRPr lang="en-ZA" sz="3200" dirty="0">
              <a:solidFill>
                <a:schemeClr val="tx2"/>
              </a:solidFill>
            </a:endParaRPr>
          </a:p>
        </p:txBody>
      </p:sp>
      <p:graphicFrame>
        <p:nvGraphicFramePr>
          <p:cNvPr id="5" name="Table 4">
            <a:extLst>
              <a:ext uri="{FF2B5EF4-FFF2-40B4-BE49-F238E27FC236}">
                <a16:creationId xmlns:a16="http://schemas.microsoft.com/office/drawing/2014/main" xmlns="" id="{5F14769B-DDB6-4AA0-882B-6F34F4A4A7BC}"/>
              </a:ext>
            </a:extLst>
          </p:cNvPr>
          <p:cNvGraphicFramePr>
            <a:graphicFrameLocks noGrp="1"/>
          </p:cNvGraphicFramePr>
          <p:nvPr>
            <p:extLst>
              <p:ext uri="{D42A27DB-BD31-4B8C-83A1-F6EECF244321}">
                <p14:modId xmlns:p14="http://schemas.microsoft.com/office/powerpoint/2010/main" xmlns="" val="2599484921"/>
              </p:ext>
            </p:extLst>
          </p:nvPr>
        </p:nvGraphicFramePr>
        <p:xfrm>
          <a:off x="251520" y="1268760"/>
          <a:ext cx="8568951" cy="5405651"/>
        </p:xfrm>
        <a:graphic>
          <a:graphicData uri="http://schemas.openxmlformats.org/drawingml/2006/table">
            <a:tbl>
              <a:tblPr firstRow="1" firstCol="1" bandRow="1">
                <a:tableStyleId>{93296810-A885-4BE3-A3E7-6D5BEEA58F35}</a:tableStyleId>
              </a:tblPr>
              <a:tblGrid>
                <a:gridCol w="2023505">
                  <a:extLst>
                    <a:ext uri="{9D8B030D-6E8A-4147-A177-3AD203B41FA5}">
                      <a16:colId xmlns:a16="http://schemas.microsoft.com/office/drawing/2014/main" xmlns="" val="3781856291"/>
                    </a:ext>
                  </a:extLst>
                </a:gridCol>
                <a:gridCol w="1011752">
                  <a:extLst>
                    <a:ext uri="{9D8B030D-6E8A-4147-A177-3AD203B41FA5}">
                      <a16:colId xmlns:a16="http://schemas.microsoft.com/office/drawing/2014/main" xmlns="" val="2107864156"/>
                    </a:ext>
                  </a:extLst>
                </a:gridCol>
                <a:gridCol w="867216">
                  <a:extLst>
                    <a:ext uri="{9D8B030D-6E8A-4147-A177-3AD203B41FA5}">
                      <a16:colId xmlns:a16="http://schemas.microsoft.com/office/drawing/2014/main" xmlns="" val="3729722070"/>
                    </a:ext>
                  </a:extLst>
                </a:gridCol>
                <a:gridCol w="867216">
                  <a:extLst>
                    <a:ext uri="{9D8B030D-6E8A-4147-A177-3AD203B41FA5}">
                      <a16:colId xmlns:a16="http://schemas.microsoft.com/office/drawing/2014/main" xmlns="" val="1087381097"/>
                    </a:ext>
                  </a:extLst>
                </a:gridCol>
                <a:gridCol w="2106325">
                  <a:extLst>
                    <a:ext uri="{9D8B030D-6E8A-4147-A177-3AD203B41FA5}">
                      <a16:colId xmlns:a16="http://schemas.microsoft.com/office/drawing/2014/main" xmlns="" val="378938450"/>
                    </a:ext>
                  </a:extLst>
                </a:gridCol>
                <a:gridCol w="1692937">
                  <a:extLst>
                    <a:ext uri="{9D8B030D-6E8A-4147-A177-3AD203B41FA5}">
                      <a16:colId xmlns:a16="http://schemas.microsoft.com/office/drawing/2014/main" xmlns="" val="896820701"/>
                    </a:ext>
                  </a:extLst>
                </a:gridCol>
              </a:tblGrid>
              <a:tr h="299523">
                <a:tc rowSpan="2">
                  <a:txBody>
                    <a:bodyPr/>
                    <a:lstStyle/>
                    <a:p>
                      <a:r>
                        <a:rPr lang="en-ZA" sz="1600" b="1" kern="1200" dirty="0">
                          <a:solidFill>
                            <a:schemeClr val="bg1"/>
                          </a:solidFill>
                          <a:effectLst/>
                          <a:latin typeface="Arial" panose="020B0604020202020204" pitchFamily="34" charset="0"/>
                          <a:cs typeface="Arial" panose="020B0604020202020204" pitchFamily="34" charset="0"/>
                        </a:rPr>
                        <a:t>Output Indicator</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53975" marR="53975"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Q3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hMerge="1">
                  <a:txBody>
                    <a:bodyPr/>
                    <a:lstStyle/>
                    <a:p>
                      <a:endParaRPr lang="en-ZA"/>
                    </a:p>
                  </a:txBody>
                  <a:tcPr/>
                </a:tc>
                <a:tc rowSpan="2">
                  <a:txBody>
                    <a:bodyPr/>
                    <a:lstStyle/>
                    <a:p>
                      <a:pPr algn="ctr"/>
                      <a:r>
                        <a:rPr lang="en-ZA" sz="1600" b="1" kern="1200">
                          <a:solidFill>
                            <a:schemeClr val="bg1"/>
                          </a:solidFill>
                          <a:effectLst/>
                          <a:latin typeface="Arial" panose="020B0604020202020204" pitchFamily="34" charset="0"/>
                          <a:cs typeface="Arial" panose="020B0604020202020204" pitchFamily="34" charset="0"/>
                        </a:rPr>
                        <a:t>Reason for Variance</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2359509338"/>
                  </a:ext>
                </a:extLst>
              </a:tr>
              <a:tr h="275365">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516310606"/>
                  </a:ext>
                </a:extLst>
              </a:tr>
              <a:tr h="1832135">
                <a:tc>
                  <a:txBody>
                    <a:bodyPr/>
                    <a:lstStyle/>
                    <a:p>
                      <a:pPr marL="109538" indent="-17463"/>
                      <a:r>
                        <a:rPr lang="en-ZA" sz="1600" b="1" kern="1200" dirty="0">
                          <a:effectLst/>
                          <a:latin typeface="Arial" panose="020B0604020202020204" pitchFamily="34" charset="0"/>
                          <a:cs typeface="Arial" panose="020B0604020202020204" pitchFamily="34" charset="0"/>
                        </a:rPr>
                        <a:t>Annual evaluation of funded projects to identify thematic findings from M&amp;E reports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kern="1200" dirty="0">
                          <a:solidFill>
                            <a:srgbClr val="000000"/>
                          </a:solidFill>
                          <a:effectLst/>
                          <a:latin typeface="Arial" panose="020B060402020202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a:solidFill>
                            <a:srgbClr val="000000"/>
                          </a:solidFill>
                          <a:effectLst/>
                          <a:latin typeface="Arial" panose="020B0604020202020204" pitchFamily="34"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a:solidFill>
                            <a:srgbClr val="000000"/>
                          </a:solidFill>
                          <a:effectLst/>
                          <a:latin typeface="Arial" panose="020B0604020202020204" pitchFamily="34" charset="0"/>
                          <a:cs typeface="Arial" panose="020B0604020202020204" pitchFamily="34"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9455745"/>
                  </a:ext>
                </a:extLst>
              </a:tr>
              <a:tr h="2208376">
                <a:tc>
                  <a:txBody>
                    <a:bodyPr/>
                    <a:lstStyle/>
                    <a:p>
                      <a:pPr marL="109538" indent="-17463"/>
                      <a:r>
                        <a:rPr lang="en-ZA" sz="1600" b="1" kern="1200" dirty="0">
                          <a:effectLst/>
                          <a:latin typeface="Arial" panose="020B0604020202020204" pitchFamily="34" charset="0"/>
                          <a:cs typeface="Arial" panose="020B0604020202020204" pitchFamily="34" charset="0"/>
                        </a:rPr>
                        <a:t>Number of monitoring reports produced on input, output and compliance to MDDA grant-in-aid contract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kern="1200">
                          <a:solidFill>
                            <a:srgbClr val="000000"/>
                          </a:solidFill>
                          <a:effectLst/>
                          <a:latin typeface="Arial" panose="020B0604020202020204" pitchFamily="34" charset="0"/>
                          <a:cs typeface="Arial" panose="020B0604020202020204" pitchFamily="34" charset="0"/>
                        </a:rPr>
                        <a:t>80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dirty="0">
                          <a:effectLst/>
                          <a:latin typeface="Arial" panose="020B0604020202020204" pitchFamily="34" charset="0"/>
                          <a:ea typeface="Times New Roman" panose="02020603050405020304" pitchFamily="18" charset="0"/>
                          <a:cs typeface="Arial" panose="020B0604020202020204" pitchFamily="34" charset="0"/>
                        </a:rPr>
                        <a:t>30</a:t>
                      </a:r>
                    </a:p>
                  </a:txBody>
                  <a:tcPr marL="53975" marR="53975" marT="0" marB="0"/>
                </a:tc>
                <a:tc>
                  <a:txBody>
                    <a:bodyPr/>
                    <a:lstStyle/>
                    <a:p>
                      <a:pPr algn="ctr"/>
                      <a:r>
                        <a:rPr lang="en-ZA" sz="1600" dirty="0">
                          <a:effectLst/>
                          <a:latin typeface="Arial" panose="020B0604020202020204" pitchFamily="34" charset="0"/>
                          <a:ea typeface="Times New Roman" panose="02020603050405020304" pitchFamily="18" charset="0"/>
                          <a:cs typeface="Arial" panose="020B0604020202020204" pitchFamily="34" charset="0"/>
                        </a:rPr>
                        <a:t>29</a:t>
                      </a:r>
                    </a:p>
                  </a:txBody>
                  <a:tcPr marL="53975" marR="53975" marT="0" marB="0"/>
                </a:tc>
                <a:tc>
                  <a:txBody>
                    <a:bodyPr/>
                    <a:lstStyle/>
                    <a:p>
                      <a:r>
                        <a:rPr lang="en-ZA" sz="1500" kern="1200" dirty="0">
                          <a:effectLst/>
                          <a:latin typeface="Arial" panose="020B0604020202020204" pitchFamily="34" charset="0"/>
                          <a:ea typeface="Times New Roman" panose="02020603050405020304" pitchFamily="18" charset="0"/>
                          <a:cs typeface="Arial" panose="020B0604020202020204" pitchFamily="34" charset="0"/>
                        </a:rPr>
                        <a:t>Target not achieved as monitoring site visit for community radio station was cancelled for safety, after announcement of increased lockdown restrictions in December.</a:t>
                      </a:r>
                      <a:endParaRPr lang="en-ZA" sz="15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ZA" sz="1500" kern="1200" dirty="0">
                          <a:effectLst/>
                          <a:latin typeface="Arial" panose="020B0604020202020204" pitchFamily="34" charset="0"/>
                          <a:ea typeface="Times New Roman" panose="02020603050405020304" pitchFamily="18" charset="0"/>
                          <a:cs typeface="Arial" panose="020B0604020202020204" pitchFamily="34" charset="0"/>
                        </a:rPr>
                        <a:t>Not anticipated to impact on achievement of annual target as it will be caught up in Q4, via site visit or desktop monitoring.</a:t>
                      </a:r>
                      <a:endParaRPr lang="en-ZA" sz="15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4119161417"/>
                  </a:ext>
                </a:extLst>
              </a:tr>
              <a:tr h="785201">
                <a:tc>
                  <a:txBody>
                    <a:bodyPr/>
                    <a:lstStyle/>
                    <a:p>
                      <a:pPr marL="109538" indent="-17463"/>
                      <a:r>
                        <a:rPr lang="en-ZA" sz="1600" b="1" kern="1200" dirty="0">
                          <a:effectLst/>
                          <a:latin typeface="Arial" panose="020B0604020202020204" pitchFamily="34" charset="0"/>
                          <a:cs typeface="Arial" panose="020B0604020202020204" pitchFamily="34" charset="0"/>
                        </a:rPr>
                        <a:t>Number of evaluation reports produced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kern="1200" dirty="0">
                          <a:solidFill>
                            <a:srgbClr val="000000"/>
                          </a:solidFill>
                          <a:effectLst/>
                          <a:latin typeface="Arial" panose="020B060402020202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dirty="0">
                          <a:effectLst/>
                          <a:latin typeface="Arial" panose="020B0604020202020204" pitchFamily="34" charset="0"/>
                          <a:ea typeface="Times New Roman" panose="02020603050405020304" pitchFamily="18" charset="0"/>
                          <a:cs typeface="Arial" panose="020B0604020202020204" pitchFamily="34" charset="0"/>
                        </a:rPr>
                        <a:t>1</a:t>
                      </a:r>
                    </a:p>
                  </a:txBody>
                  <a:tcPr marL="53975" marR="53975" marT="0" marB="0"/>
                </a:tc>
                <a:tc>
                  <a:txBody>
                    <a:bodyPr/>
                    <a:lstStyle/>
                    <a:p>
                      <a:pPr algn="ctr"/>
                      <a:r>
                        <a:rPr lang="en-ZA" sz="1600" dirty="0">
                          <a:effectLst/>
                          <a:latin typeface="Arial" panose="020B0604020202020204" pitchFamily="34" charset="0"/>
                          <a:ea typeface="Times New Roman" panose="02020603050405020304" pitchFamily="18" charset="0"/>
                          <a:cs typeface="Arial" panose="020B0604020202020204" pitchFamily="34" charset="0"/>
                        </a:rPr>
                        <a:t>1</a:t>
                      </a:r>
                    </a:p>
                  </a:txBody>
                  <a:tcPr marL="53975" marR="53975"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p>
                    <a:p>
                      <a:pPr algn="ct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181017239"/>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xmlns="" val="308728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BF565-89F4-46ED-A538-B77750865D8A}"/>
              </a:ext>
            </a:extLst>
          </p:cNvPr>
          <p:cNvSpPr>
            <a:spLocks noGrp="1"/>
          </p:cNvSpPr>
          <p:nvPr>
            <p:ph type="title"/>
          </p:nvPr>
        </p:nvSpPr>
        <p:spPr/>
        <p:txBody>
          <a:bodyPr/>
          <a:lstStyle/>
          <a:p>
            <a:r>
              <a:rPr lang="en-GB" altLang="zh-CN" sz="2000" dirty="0" bmk="_Toc22309685">
                <a:solidFill>
                  <a:schemeClr val="tx2"/>
                </a:solidFill>
                <a:latin typeface="Poppins"/>
                <a:ea typeface="Times New Roman" panose="02020603050405020304" pitchFamily="18" charset="0"/>
                <a:cs typeface="Arial" panose="020B0604020202020204" pitchFamily="34" charset="0"/>
              </a:rPr>
              <a:t>Programme 2: Grant and Seed Funding:</a:t>
            </a:r>
            <a:br>
              <a:rPr lang="en-GB" altLang="zh-CN" sz="2000" dirty="0" bmk="_Toc22309685">
                <a:solidFill>
                  <a:schemeClr val="tx2"/>
                </a:solidFill>
                <a:latin typeface="Poppins"/>
                <a:ea typeface="Times New Roman" panose="02020603050405020304" pitchFamily="18" charset="0"/>
                <a:cs typeface="Arial" panose="020B0604020202020204" pitchFamily="34" charset="0"/>
              </a:rPr>
            </a:br>
            <a:r>
              <a:rPr kumimoji="0" lang="en-GB" altLang="zh-CN" sz="2000" b="0" i="0" u="none" strike="noStrike" kern="1200" cap="none" spc="0" normalizeH="0" baseline="0" noProof="0" dirty="0" bmk="_Toc22309685">
                <a:ln>
                  <a:noFill/>
                </a:ln>
                <a:solidFill>
                  <a:schemeClr val="tx2"/>
                </a:solidFill>
                <a:effectLst/>
                <a:uLnTx/>
                <a:uFillTx/>
                <a:latin typeface="Poppins"/>
                <a:ea typeface="Times New Roman" panose="02020603050405020304" pitchFamily="18" charset="0"/>
                <a:cs typeface="Arial" panose="020B0604020202020204" pitchFamily="34" charset="0"/>
              </a:rPr>
              <a:t>Sub-programme: Monitoring and Evaluation</a:t>
            </a:r>
            <a:endParaRPr lang="en-ZA" sz="2000" b="0" dirty="0">
              <a:solidFill>
                <a:schemeClr val="tx2"/>
              </a:solidFill>
            </a:endParaRPr>
          </a:p>
        </p:txBody>
      </p:sp>
      <p:graphicFrame>
        <p:nvGraphicFramePr>
          <p:cNvPr id="4" name="Table 3">
            <a:extLst>
              <a:ext uri="{FF2B5EF4-FFF2-40B4-BE49-F238E27FC236}">
                <a16:creationId xmlns:a16="http://schemas.microsoft.com/office/drawing/2014/main" xmlns="" id="{C3D17A32-E323-45AC-806E-658BC93670D7}"/>
              </a:ext>
            </a:extLst>
          </p:cNvPr>
          <p:cNvGraphicFramePr>
            <a:graphicFrameLocks noGrp="1"/>
          </p:cNvGraphicFramePr>
          <p:nvPr>
            <p:extLst>
              <p:ext uri="{D42A27DB-BD31-4B8C-83A1-F6EECF244321}">
                <p14:modId xmlns:p14="http://schemas.microsoft.com/office/powerpoint/2010/main" xmlns="" val="2457596172"/>
              </p:ext>
            </p:extLst>
          </p:nvPr>
        </p:nvGraphicFramePr>
        <p:xfrm>
          <a:off x="251520" y="1304819"/>
          <a:ext cx="8471792" cy="5292533"/>
        </p:xfrm>
        <a:graphic>
          <a:graphicData uri="http://schemas.openxmlformats.org/drawingml/2006/table">
            <a:tbl>
              <a:tblPr firstRow="1" firstCol="1" bandRow="1">
                <a:tableStyleId>{93296810-A885-4BE3-A3E7-6D5BEEA58F35}</a:tableStyleId>
              </a:tblPr>
              <a:tblGrid>
                <a:gridCol w="2000561">
                  <a:extLst>
                    <a:ext uri="{9D8B030D-6E8A-4147-A177-3AD203B41FA5}">
                      <a16:colId xmlns:a16="http://schemas.microsoft.com/office/drawing/2014/main" xmlns="" val="3781856291"/>
                    </a:ext>
                  </a:extLst>
                </a:gridCol>
                <a:gridCol w="1000281">
                  <a:extLst>
                    <a:ext uri="{9D8B030D-6E8A-4147-A177-3AD203B41FA5}">
                      <a16:colId xmlns:a16="http://schemas.microsoft.com/office/drawing/2014/main" xmlns="" val="2107864156"/>
                    </a:ext>
                  </a:extLst>
                </a:gridCol>
                <a:gridCol w="1031606">
                  <a:extLst>
                    <a:ext uri="{9D8B030D-6E8A-4147-A177-3AD203B41FA5}">
                      <a16:colId xmlns:a16="http://schemas.microsoft.com/office/drawing/2014/main" xmlns="" val="3729722070"/>
                    </a:ext>
                  </a:extLst>
                </a:gridCol>
                <a:gridCol w="936104">
                  <a:extLst>
                    <a:ext uri="{9D8B030D-6E8A-4147-A177-3AD203B41FA5}">
                      <a16:colId xmlns:a16="http://schemas.microsoft.com/office/drawing/2014/main" xmlns="" val="1087381097"/>
                    </a:ext>
                  </a:extLst>
                </a:gridCol>
                <a:gridCol w="1829498">
                  <a:extLst>
                    <a:ext uri="{9D8B030D-6E8A-4147-A177-3AD203B41FA5}">
                      <a16:colId xmlns:a16="http://schemas.microsoft.com/office/drawing/2014/main" xmlns="" val="378938450"/>
                    </a:ext>
                  </a:extLst>
                </a:gridCol>
                <a:gridCol w="1673742">
                  <a:extLst>
                    <a:ext uri="{9D8B030D-6E8A-4147-A177-3AD203B41FA5}">
                      <a16:colId xmlns:a16="http://schemas.microsoft.com/office/drawing/2014/main" xmlns="" val="896820701"/>
                    </a:ext>
                  </a:extLst>
                </a:gridCol>
              </a:tblGrid>
              <a:tr h="256581">
                <a:tc rowSpan="2">
                  <a:txBody>
                    <a:bodyPr/>
                    <a:lstStyle/>
                    <a:p>
                      <a:r>
                        <a:rPr lang="en-ZA" sz="1600" b="1" kern="1200" dirty="0">
                          <a:solidFill>
                            <a:schemeClr val="bg1"/>
                          </a:solidFill>
                          <a:effectLst/>
                          <a:latin typeface="Arial" panose="020B0604020202020204" pitchFamily="34" charset="0"/>
                          <a:cs typeface="Arial" panose="020B0604020202020204" pitchFamily="34" charset="0"/>
                        </a:rPr>
                        <a:t>Output Indicator</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53975" marR="53975"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Q4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hMerge="1">
                  <a:txBody>
                    <a:bodyPr/>
                    <a:lstStyle/>
                    <a:p>
                      <a:endParaRPr lang="en-ZA"/>
                    </a:p>
                  </a:txBody>
                  <a:tcPr/>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2359509338"/>
                  </a:ext>
                </a:extLst>
              </a:tr>
              <a:tr h="674070">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516310606"/>
                  </a:ext>
                </a:extLst>
              </a:tr>
              <a:tr h="1796069">
                <a:tc>
                  <a:txBody>
                    <a:bodyPr/>
                    <a:lstStyle/>
                    <a:p>
                      <a:pPr marL="109538" indent="-17463"/>
                      <a:r>
                        <a:rPr lang="en-US" sz="1600" dirty="0">
                          <a:solidFill>
                            <a:schemeClr val="bg1"/>
                          </a:solidFill>
                          <a:effectLst/>
                          <a:latin typeface="Arial" panose="020B0604020202020204" pitchFamily="34" charset="0"/>
                          <a:ea typeface="Times New Roman" panose="02020603050405020304" pitchFamily="18" charset="0"/>
                        </a:rPr>
                        <a:t>Annual evaluation of funded projects to identify thematic findings from M&amp;E reports submitted to Board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kern="1200" dirty="0">
                          <a:solidFill>
                            <a:srgbClr val="000000"/>
                          </a:solidFill>
                          <a:effectLst/>
                          <a:latin typeface="Arial" panose="020B060402020202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US" sz="1600" dirty="0">
                          <a:solidFill>
                            <a:srgbClr val="000000"/>
                          </a:solidFill>
                          <a:effectLst/>
                          <a:latin typeface="Arial" panose="020B0604020202020204" pitchFamily="34" charset="0"/>
                          <a:ea typeface="Times New Roman" panose="02020603050405020304" pitchFamily="18" charset="0"/>
                        </a:rPr>
                        <a:t>Final report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Final report submitted to Board</a:t>
                      </a: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algn="ct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Target Achieved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9455745"/>
                  </a:ext>
                </a:extLst>
              </a:tr>
              <a:tr h="1796069">
                <a:tc>
                  <a:txBody>
                    <a:bodyPr/>
                    <a:lstStyle/>
                    <a:p>
                      <a:pPr marL="109538" indent="-17463"/>
                      <a:r>
                        <a:rPr lang="en-US" sz="1600" dirty="0">
                          <a:solidFill>
                            <a:schemeClr val="bg1"/>
                          </a:solidFill>
                          <a:effectLst/>
                          <a:latin typeface="Arial" panose="020B0604020202020204" pitchFamily="34" charset="0"/>
                          <a:ea typeface="Times New Roman" panose="02020603050405020304" pitchFamily="18" charset="0"/>
                        </a:rPr>
                        <a:t>Number of monitoring reports produced on input, output and compliance to MDDA grant-in-aid contract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kern="1200">
                          <a:solidFill>
                            <a:srgbClr val="000000"/>
                          </a:solidFill>
                          <a:effectLst/>
                          <a:latin typeface="Arial" panose="020B0604020202020204" pitchFamily="34" charset="0"/>
                          <a:cs typeface="Arial" panose="020B0604020202020204" pitchFamily="34" charset="0"/>
                        </a:rPr>
                        <a:t>80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effectLst/>
                          <a:latin typeface="Arial" panose="020B0604020202020204" pitchFamily="34" charset="0"/>
                          <a:ea typeface="Times New Roman" panose="02020603050405020304" pitchFamily="18" charset="0"/>
                          <a:cs typeface="Arial" panose="020B0604020202020204" pitchFamily="34" charset="0"/>
                        </a:rPr>
                        <a:t>1</a:t>
                      </a:r>
                      <a:r>
                        <a:rPr lang="en-ZA" sz="1600" dirty="0">
                          <a:effectLst/>
                          <a:latin typeface="Arial" panose="020B0604020202020204" pitchFamily="34" charset="0"/>
                          <a:ea typeface="Times New Roman" panose="02020603050405020304" pitchFamily="18" charset="0"/>
                          <a:cs typeface="Arial" panose="020B0604020202020204" pitchFamily="34" charset="0"/>
                        </a:rPr>
                        <a:t>0</a:t>
                      </a:r>
                    </a:p>
                  </a:txBody>
                  <a:tcPr marL="53975" marR="53975" marT="0" marB="0"/>
                </a:tc>
                <a:tc>
                  <a:txBody>
                    <a:bodyPr/>
                    <a:lstStyle/>
                    <a:p>
                      <a:pPr algn="ctr"/>
                      <a:r>
                        <a:rPr lang="en-US" sz="1600" dirty="0">
                          <a:effectLst/>
                          <a:latin typeface="Arial" panose="020B0604020202020204" pitchFamily="34" charset="0"/>
                          <a:ea typeface="Times New Roman" panose="02020603050405020304" pitchFamily="18" charset="0"/>
                          <a:cs typeface="Arial" panose="020B0604020202020204" pitchFamily="34" charset="0"/>
                        </a:rPr>
                        <a:t>1</a:t>
                      </a:r>
                      <a:r>
                        <a:rPr lang="en-ZA" sz="1600" dirty="0">
                          <a:effectLst/>
                          <a:latin typeface="Arial" panose="020B0604020202020204" pitchFamily="34" charset="0"/>
                          <a:ea typeface="Times New Roman" panose="02020603050405020304" pitchFamily="18" charset="0"/>
                          <a:cs typeface="Arial" panose="020B0604020202020204" pitchFamily="34" charset="0"/>
                        </a:rPr>
                        <a:t>1</a:t>
                      </a:r>
                    </a:p>
                  </a:txBody>
                  <a:tcPr marL="53975" marR="53975" marT="0" marB="0"/>
                </a:tc>
                <a:tc>
                  <a:txBody>
                    <a:bodyPr/>
                    <a:lstStyle/>
                    <a:p>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One project was a carried</a:t>
                      </a:r>
                      <a:r>
                        <a:rPr lang="en-US" sz="16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over from quarter 3 deliverables. During Q3 29 / 30 projects  that were monitored</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975" marR="53975"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4119161417"/>
                  </a:ext>
                </a:extLst>
              </a:tr>
              <a:tr h="769744">
                <a:tc>
                  <a:txBody>
                    <a:bodyPr/>
                    <a:lstStyle/>
                    <a:p>
                      <a:pPr marL="109538" indent="-17463"/>
                      <a:r>
                        <a:rPr lang="en-US" sz="1600" dirty="0">
                          <a:solidFill>
                            <a:schemeClr val="bg1"/>
                          </a:solidFill>
                          <a:effectLst/>
                          <a:latin typeface="Arial" panose="020B0604020202020204" pitchFamily="34" charset="0"/>
                          <a:ea typeface="Times New Roman" panose="02020603050405020304" pitchFamily="18" charset="0"/>
                        </a:rPr>
                        <a:t>Number of evaluation reports produced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lnSpc>
                          <a:spcPct val="115000"/>
                        </a:lnSpc>
                      </a:pPr>
                      <a:r>
                        <a:rPr lang="en-ZA" sz="1600" kern="1200" dirty="0">
                          <a:solidFill>
                            <a:srgbClr val="000000"/>
                          </a:solidFill>
                          <a:effectLst/>
                          <a:latin typeface="Arial" panose="020B060402020202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181017239"/>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xmlns="" val="2345454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335CFF-1AAD-4E45-9A51-A8CB307C19EA}"/>
              </a:ext>
            </a:extLst>
          </p:cNvPr>
          <p:cNvSpPr>
            <a:spLocks noGrp="1"/>
          </p:cNvSpPr>
          <p:nvPr>
            <p:ph type="title"/>
          </p:nvPr>
        </p:nvSpPr>
        <p:spPr/>
        <p:txBody>
          <a:bodyPr/>
          <a:lstStyle/>
          <a:p>
            <a:pPr lvl="0" defTabSz="457200" eaLnBrk="1" fontAlgn="auto" hangingPunct="1">
              <a:spcBef>
                <a:spcPts val="0"/>
              </a:spcBef>
              <a:spcAft>
                <a:spcPts val="0"/>
              </a:spcAft>
            </a:pPr>
            <a:r>
              <a:rPr lang="en-US" sz="2400" dirty="0">
                <a:solidFill>
                  <a:schemeClr val="tx2"/>
                </a:solidFill>
                <a:latin typeface="Arial" panose="020B0604020202020204" pitchFamily="34" charset="0"/>
                <a:ea typeface="+mn-ea"/>
                <a:cs typeface="Arial" panose="020B0604020202020204" pitchFamily="34" charset="0"/>
              </a:rPr>
              <a:t>Programme 3: </a:t>
            </a:r>
            <a:r>
              <a:rPr lang="en-GB" sz="2400" dirty="0">
                <a:solidFill>
                  <a:schemeClr val="tx2"/>
                </a:solidFill>
                <a:latin typeface="Arial" panose="020B0604020202020204" pitchFamily="34" charset="0"/>
                <a:ea typeface="+mn-ea"/>
                <a:cs typeface="Arial" panose="020B0604020202020204" pitchFamily="34" charset="0"/>
              </a:rPr>
              <a:t>Partnerships, Public Awareness and Advocacy</a:t>
            </a:r>
            <a:endParaRPr lang="en-ZA" sz="2800" dirty="0">
              <a:solidFill>
                <a:schemeClr val="tx2"/>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xmlns="" id="{A633E4C7-DA89-4747-80D7-E783CA160CEF}"/>
              </a:ext>
            </a:extLst>
          </p:cNvPr>
          <p:cNvGraphicFramePr/>
          <p:nvPr>
            <p:extLst>
              <p:ext uri="{D42A27DB-BD31-4B8C-83A1-F6EECF244321}">
                <p14:modId xmlns:p14="http://schemas.microsoft.com/office/powerpoint/2010/main" xmlns="" val="2450148720"/>
              </p:ext>
            </p:extLst>
          </p:nvPr>
        </p:nvGraphicFramePr>
        <p:xfrm>
          <a:off x="539552" y="980728"/>
          <a:ext cx="8054552"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27</a:t>
            </a:fld>
            <a:endParaRPr lang="en-US" dirty="0">
              <a:solidFill>
                <a:prstClr val="black">
                  <a:tint val="75000"/>
                </a:prstClr>
              </a:solidFill>
            </a:endParaRPr>
          </a:p>
        </p:txBody>
      </p:sp>
      <p:sp>
        <p:nvSpPr>
          <p:cNvPr id="4" name="TextBox 3"/>
          <p:cNvSpPr txBox="1"/>
          <p:nvPr/>
        </p:nvSpPr>
        <p:spPr>
          <a:xfrm>
            <a:off x="457200" y="6309320"/>
            <a:ext cx="2242592" cy="412159"/>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98475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EAA371A-50C2-42F2-9313-29735E6E82DD}"/>
              </a:ext>
            </a:extLst>
          </p:cNvPr>
          <p:cNvSpPr>
            <a:spLocks noGrp="1"/>
          </p:cNvSpPr>
          <p:nvPr>
            <p:ph type="title"/>
          </p:nvPr>
        </p:nvSpPr>
        <p:spPr>
          <a:xfrm>
            <a:off x="0" y="0"/>
            <a:ext cx="8388424" cy="1143000"/>
          </a:xfrm>
        </p:spPr>
        <p:txBody>
          <a:bodyPr/>
          <a:lstStyle/>
          <a:p>
            <a:pPr defTabSz="179388"/>
            <a:r>
              <a:rPr lang="en-US" sz="2400" dirty="0">
                <a:solidFill>
                  <a:schemeClr val="tx2"/>
                </a:solidFill>
                <a:latin typeface="Arial" panose="020B0604020202020204" pitchFamily="34" charset="0"/>
                <a:cs typeface="Arial" panose="020B0604020202020204" pitchFamily="34" charset="0"/>
              </a:rPr>
              <a:t>Programme 3: Partnerships, Public Awareness and Advocacy</a:t>
            </a:r>
            <a:r>
              <a:rPr lang="en-GB" sz="2800" dirty="0">
                <a:solidFill>
                  <a:schemeClr val="tx2"/>
                </a:solidFill>
                <a:latin typeface="Arial" panose="020B0604020202020204" pitchFamily="34" charset="0"/>
                <a:cs typeface="Arial" panose="020B0604020202020204" pitchFamily="34" charset="0"/>
              </a:rPr>
              <a:t/>
            </a:r>
            <a:br>
              <a:rPr lang="en-GB" sz="2800" dirty="0">
                <a:solidFill>
                  <a:schemeClr val="tx2"/>
                </a:solidFill>
                <a:latin typeface="Arial" panose="020B0604020202020204" pitchFamily="34" charset="0"/>
                <a:cs typeface="Arial" panose="020B0604020202020204" pitchFamily="34" charset="0"/>
              </a:rPr>
            </a:br>
            <a:r>
              <a:rPr kumimoji="0" lang="en-GB" altLang="zh-CN" sz="2000" b="0" i="0" u="none" strike="noStrike" kern="1200" cap="none" spc="0" normalizeH="0" baseline="0" noProof="0" dirty="0" bmk="_Toc22309685">
                <a:ln>
                  <a:noFill/>
                </a:ln>
                <a:solidFill>
                  <a:schemeClr val="tx2"/>
                </a:solidFill>
                <a:effectLst/>
                <a:uLnTx/>
                <a:uFillTx/>
                <a:ea typeface="Times New Roman" panose="02020603050405020304" pitchFamily="18" charset="0"/>
                <a:cs typeface="Arial" panose="020B0604020202020204" pitchFamily="34" charset="0"/>
              </a:rPr>
              <a:t>Sub-programme: Strategic Programmes</a:t>
            </a:r>
            <a:endParaRPr lang="en-ZA" sz="2800" b="0" dirty="0">
              <a:solidFill>
                <a:schemeClr val="tx2"/>
              </a:solidFill>
            </a:endParaRPr>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1"/>
          <p:cNvSpPr>
            <a:spLocks noChangeArrowheads="1"/>
          </p:cNvSpPr>
          <p:nvPr/>
        </p:nvSpPr>
        <p:spPr bwMode="auto">
          <a:xfrm>
            <a:off x="370136" y="951695"/>
            <a:ext cx="928103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xmlns="" id="{E70B8F89-2CA6-4E13-BDF8-7F6B0E05DFA4}"/>
              </a:ext>
            </a:extLst>
          </p:cNvPr>
          <p:cNvGraphicFramePr>
            <a:graphicFrameLocks noGrp="1"/>
          </p:cNvGraphicFramePr>
          <p:nvPr>
            <p:extLst>
              <p:ext uri="{D42A27DB-BD31-4B8C-83A1-F6EECF244321}">
                <p14:modId xmlns:p14="http://schemas.microsoft.com/office/powerpoint/2010/main" xmlns="" val="2491882042"/>
              </p:ext>
            </p:extLst>
          </p:nvPr>
        </p:nvGraphicFramePr>
        <p:xfrm>
          <a:off x="107504" y="1180295"/>
          <a:ext cx="8928992" cy="5561073"/>
        </p:xfrm>
        <a:graphic>
          <a:graphicData uri="http://schemas.openxmlformats.org/drawingml/2006/table">
            <a:tbl>
              <a:tblPr firstRow="1" firstCol="1" bandRow="1">
                <a:tableStyleId>{93296810-A885-4BE3-A3E7-6D5BEEA58F35}</a:tableStyleId>
              </a:tblPr>
              <a:tblGrid>
                <a:gridCol w="1440162">
                  <a:extLst>
                    <a:ext uri="{9D8B030D-6E8A-4147-A177-3AD203B41FA5}">
                      <a16:colId xmlns:a16="http://schemas.microsoft.com/office/drawing/2014/main" xmlns="" val="1121470672"/>
                    </a:ext>
                  </a:extLst>
                </a:gridCol>
                <a:gridCol w="1399012">
                  <a:extLst>
                    <a:ext uri="{9D8B030D-6E8A-4147-A177-3AD203B41FA5}">
                      <a16:colId xmlns:a16="http://schemas.microsoft.com/office/drawing/2014/main" xmlns="" val="2123446401"/>
                    </a:ext>
                  </a:extLst>
                </a:gridCol>
                <a:gridCol w="1177005">
                  <a:extLst>
                    <a:ext uri="{9D8B030D-6E8A-4147-A177-3AD203B41FA5}">
                      <a16:colId xmlns:a16="http://schemas.microsoft.com/office/drawing/2014/main" xmlns="" val="4003851058"/>
                    </a:ext>
                  </a:extLst>
                </a:gridCol>
                <a:gridCol w="1195513">
                  <a:extLst>
                    <a:ext uri="{9D8B030D-6E8A-4147-A177-3AD203B41FA5}">
                      <a16:colId xmlns:a16="http://schemas.microsoft.com/office/drawing/2014/main" xmlns="" val="3244480328"/>
                    </a:ext>
                  </a:extLst>
                </a:gridCol>
                <a:gridCol w="1643831">
                  <a:extLst>
                    <a:ext uri="{9D8B030D-6E8A-4147-A177-3AD203B41FA5}">
                      <a16:colId xmlns:a16="http://schemas.microsoft.com/office/drawing/2014/main" xmlns="" val="2210599303"/>
                    </a:ext>
                  </a:extLst>
                </a:gridCol>
                <a:gridCol w="2073469">
                  <a:extLst>
                    <a:ext uri="{9D8B030D-6E8A-4147-A177-3AD203B41FA5}">
                      <a16:colId xmlns:a16="http://schemas.microsoft.com/office/drawing/2014/main" xmlns="" val="1263230717"/>
                    </a:ext>
                  </a:extLst>
                </a:gridCol>
              </a:tblGrid>
              <a:tr h="232049">
                <a:tc rowSpan="2">
                  <a:txBody>
                    <a:bodyPr/>
                    <a:lstStyle/>
                    <a:p>
                      <a:r>
                        <a:rPr lang="en-ZA" sz="1400" b="1" kern="1200" dirty="0">
                          <a:effectLst/>
                          <a:latin typeface="Arial" panose="020B0604020202020204" pitchFamily="34" charset="0"/>
                          <a:cs typeface="Arial" panose="020B0604020202020204" pitchFamily="34" charset="0"/>
                        </a:rPr>
                        <a:t>Output Indicator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tc row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Annual Target</a:t>
                      </a:r>
                      <a:endParaRPr lang="en-ZA" sz="1400" dirty="0">
                        <a:solidFill>
                          <a:schemeClr val="bg1"/>
                        </a:solidFill>
                        <a:effectLst/>
                        <a:latin typeface="Arial" panose="020B0604020202020204" pitchFamily="34" charset="0"/>
                        <a:cs typeface="Arial" panose="020B0604020202020204" pitchFamily="34" charset="0"/>
                      </a:endParaRPr>
                    </a:p>
                  </a:txBody>
                  <a:tcPr marL="10561" marR="10561" marT="0" marB="0"/>
                </a:tc>
                <a:tc grid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Q3 Performance </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tc hMerge="1">
                  <a:txBody>
                    <a:bodyPr/>
                    <a:lstStyle/>
                    <a:p>
                      <a:endParaRPr lang="en-ZA"/>
                    </a:p>
                  </a:txBody>
                  <a:tcPr/>
                </a:tc>
                <a:tc row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Reason for Variance</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tc row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Corrective Action</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extLst>
                  <a:ext uri="{0D108BD9-81ED-4DB2-BD59-A6C34878D82A}">
                    <a16:rowId xmlns:a16="http://schemas.microsoft.com/office/drawing/2014/main" xmlns="" val="831520924"/>
                  </a:ext>
                </a:extLst>
              </a:tr>
              <a:tr h="266858">
                <a:tc vMerge="1">
                  <a:txBody>
                    <a:bodyPr/>
                    <a:lstStyle/>
                    <a:p>
                      <a:endParaRPr lang="en-ZA"/>
                    </a:p>
                  </a:txBody>
                  <a:tcPr/>
                </a:tc>
                <a:tc vMerge="1">
                  <a:txBody>
                    <a:bodyPr/>
                    <a:lstStyle/>
                    <a:p>
                      <a:endParaRPr lang="en-ZA"/>
                    </a:p>
                  </a:txBody>
                  <a:tcPr/>
                </a:tc>
                <a:tc>
                  <a:txBody>
                    <a:bodyPr/>
                    <a:lstStyle/>
                    <a:p>
                      <a:pPr algn="ctr">
                        <a:lnSpc>
                          <a:spcPct val="115000"/>
                        </a:lnSpc>
                      </a:pPr>
                      <a:r>
                        <a:rPr lang="en-ZA" sz="1400" b="1" kern="1200" dirty="0">
                          <a:solidFill>
                            <a:schemeClr val="bg1"/>
                          </a:solidFill>
                          <a:effectLst/>
                          <a:latin typeface="Arial" panose="020B0604020202020204" pitchFamily="34" charset="0"/>
                          <a:cs typeface="Arial" panose="020B0604020202020204" pitchFamily="34" charset="0"/>
                        </a:rPr>
                        <a:t>Target</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solidFill>
                      <a:schemeClr val="accent6"/>
                    </a:solidFill>
                  </a:tcPr>
                </a:tc>
                <a:tc>
                  <a:txBody>
                    <a:bodyPr/>
                    <a:lstStyle/>
                    <a:p>
                      <a:pPr algn="ctr">
                        <a:lnSpc>
                          <a:spcPct val="115000"/>
                        </a:lnSpc>
                      </a:pPr>
                      <a:r>
                        <a:rPr lang="en-ZA" sz="1400" b="1" kern="1200" dirty="0">
                          <a:solidFill>
                            <a:schemeClr val="bg1"/>
                          </a:solidFill>
                          <a:effectLst/>
                          <a:latin typeface="Arial" panose="020B0604020202020204" pitchFamily="34" charset="0"/>
                          <a:cs typeface="Arial" panose="020B0604020202020204" pitchFamily="34" charset="0"/>
                        </a:rPr>
                        <a:t>Actual</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3365253896"/>
                  </a:ext>
                </a:extLst>
              </a:tr>
              <a:tr h="1160249">
                <a:tc>
                  <a:txBody>
                    <a:bodyPr/>
                    <a:lstStyle/>
                    <a:p>
                      <a:pPr marL="0" indent="0"/>
                      <a:r>
                        <a:rPr lang="en-ZA" sz="1400" b="1" dirty="0">
                          <a:effectLst/>
                          <a:latin typeface="Arial" panose="020B0604020202020204" pitchFamily="34" charset="0"/>
                          <a:cs typeface="Arial" panose="020B0604020202020204" pitchFamily="34" charset="0"/>
                        </a:rPr>
                        <a:t>Stakeholder engagement policy reviewed and submitted to Board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r>
                        <a:rPr lang="en-ZA" sz="1400" dirty="0">
                          <a:solidFill>
                            <a:srgbClr val="000000"/>
                          </a:solidFill>
                          <a:effectLst/>
                          <a:latin typeface="Arial" panose="020B0604020202020204" pitchFamily="34" charset="0"/>
                          <a:cs typeface="Arial" panose="020B0604020202020204" pitchFamily="34" charset="0"/>
                        </a:rPr>
                        <a:t>Reviewed stakeholder engagement policy submitted to Board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r>
                        <a:rPr lang="en-GB" sz="1400" dirty="0">
                          <a:effectLst/>
                          <a:latin typeface="Arial" panose="020B0604020202020204" pitchFamily="34" charset="0"/>
                          <a:ea typeface="Times New Roman" panose="02020603050405020304" pitchFamily="18" charset="0"/>
                          <a:cs typeface="Arial" panose="020B0604020202020204" pitchFamily="34" charset="0"/>
                        </a:rPr>
                        <a:t>Reviewed stakeholder engagement policy drafted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Reviewed stakeholder engagement policy drafted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4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1236292895"/>
                  </a:ext>
                </a:extLst>
              </a:tr>
              <a:tr h="1392298">
                <a:tc>
                  <a:txBody>
                    <a:bodyPr/>
                    <a:lstStyle/>
                    <a:p>
                      <a:pPr marL="0" indent="0"/>
                      <a:r>
                        <a:rPr lang="en-ZA" sz="1400" b="1" dirty="0">
                          <a:effectLst/>
                          <a:latin typeface="Arial" panose="020B0604020202020204" pitchFamily="34" charset="0"/>
                          <a:cs typeface="Arial" panose="020B0604020202020204" pitchFamily="34" charset="0"/>
                        </a:rPr>
                        <a:t>Stakeholder engagement strategy reviewed and submitted to Board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r>
                        <a:rPr lang="en-ZA" sz="1400" dirty="0">
                          <a:solidFill>
                            <a:srgbClr val="000000"/>
                          </a:solidFill>
                          <a:effectLst/>
                          <a:latin typeface="Arial" panose="020B0604020202020204" pitchFamily="34" charset="0"/>
                          <a:cs typeface="Arial" panose="020B0604020202020204" pitchFamily="34" charset="0"/>
                        </a:rPr>
                        <a:t>Reviewed stakeholder engagement strategy submitted to Board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r>
                        <a:rPr lang="en-ZA" sz="1400" dirty="0">
                          <a:effectLst/>
                          <a:latin typeface="Arial" panose="020B0604020202020204" pitchFamily="34" charset="0"/>
                          <a:ea typeface="Times New Roman" panose="02020603050405020304" pitchFamily="18" charset="0"/>
                          <a:cs typeface="Arial" panose="020B0604020202020204" pitchFamily="34" charset="0"/>
                        </a:rPr>
                        <a:t>Reviewed stakeholder engagemen</a:t>
                      </a: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 strategy drafted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Reviewed stakeholder engagement strategy drafted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4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2519856432"/>
                  </a:ext>
                </a:extLst>
              </a:tr>
              <a:tr h="2509619">
                <a:tc>
                  <a:txBody>
                    <a:bodyPr/>
                    <a:lstStyle/>
                    <a:p>
                      <a:pPr marL="0" indent="0"/>
                      <a:r>
                        <a:rPr lang="en-ZA" sz="1400" b="1" dirty="0">
                          <a:effectLst/>
                          <a:latin typeface="Arial" panose="020B0604020202020204" pitchFamily="34" charset="0"/>
                          <a:cs typeface="Arial" panose="020B0604020202020204" pitchFamily="34" charset="0"/>
                        </a:rPr>
                        <a:t>Community Media digital migration strategy reviewed and submitted to Board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r>
                        <a:rPr lang="en-ZA" sz="1400" kern="1200" dirty="0">
                          <a:solidFill>
                            <a:srgbClr val="000000"/>
                          </a:solidFill>
                          <a:effectLst/>
                          <a:latin typeface="Arial" panose="020B0604020202020204" pitchFamily="34" charset="0"/>
                          <a:cs typeface="Arial" panose="020B0604020202020204" pitchFamily="34" charset="0"/>
                        </a:rPr>
                        <a:t>Reviewed community Media digital migration strategy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r>
                        <a:rPr lang="en-GB" sz="1400" dirty="0">
                          <a:effectLst/>
                          <a:latin typeface="Arial" panose="020B0604020202020204" pitchFamily="34" charset="0"/>
                          <a:ea typeface="Times New Roman" panose="02020603050405020304" pitchFamily="18" charset="0"/>
                          <a:cs typeface="Arial" panose="020B0604020202020204" pitchFamily="34" charset="0"/>
                        </a:rPr>
                        <a:t>Community Media digital migration strategy ready for submission to MDDA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ZA" sz="1400" kern="1200" dirty="0">
                          <a:solidFill>
                            <a:srgbClr val="000000"/>
                          </a:solidFill>
                          <a:effectLst/>
                          <a:latin typeface="Arial" panose="020B0604020202020204" pitchFamily="34" charset="0"/>
                          <a:cs typeface="Arial" panose="020B0604020202020204" pitchFamily="34" charset="0"/>
                        </a:rPr>
                        <a:t>Digital Migration Strategy not submitted to the Board</a:t>
                      </a:r>
                      <a:endParaRPr lang="en-ZA" sz="1400" dirty="0">
                        <a:effectLst/>
                        <a:latin typeface="Arial" panose="020B0604020202020204" pitchFamily="34" charset="0"/>
                        <a:cs typeface="Arial" panose="020B0604020202020204" pitchFamily="34" charset="0"/>
                      </a:endParaRPr>
                    </a:p>
                  </a:txBody>
                  <a:tcPr marL="3810" marR="3810" marT="0" marB="0">
                    <a:solidFill>
                      <a:schemeClr val="accent6">
                        <a:lumMod val="20000"/>
                        <a:lumOff val="80000"/>
                      </a:schemeClr>
                    </a:solidFill>
                  </a:tcPr>
                </a:tc>
                <a:tc>
                  <a:txBody>
                    <a:bodyPr/>
                    <a:lstStyle/>
                    <a:p>
                      <a:r>
                        <a:rPr lang="en-GB" sz="1400" dirty="0">
                          <a:effectLst/>
                          <a:latin typeface="Arial" panose="020B0604020202020204" pitchFamily="34" charset="0"/>
                          <a:ea typeface="Times New Roman" panose="02020603050405020304" pitchFamily="18" charset="0"/>
                          <a:cs typeface="Arial" panose="020B0604020202020204" pitchFamily="34" charset="0"/>
                        </a:rPr>
                        <a:t>While research into strategy was concluded in Q2, strategy report not finalised in time to be submitted to Board Committee for recommendation to Board meeting in Q3.</a:t>
                      </a:r>
                    </a:p>
                  </a:txBody>
                  <a:tcPr marL="2263" marR="2263" marT="0" marB="0"/>
                </a:tc>
                <a:tc>
                  <a:txBody>
                    <a:bodyPr/>
                    <a:lstStyle/>
                    <a:p>
                      <a:pPr algn="l"/>
                      <a:r>
                        <a:rPr lang="en-GB" sz="1400" dirty="0">
                          <a:effectLst/>
                          <a:latin typeface="Arial" panose="020B0604020202020204" pitchFamily="34" charset="0"/>
                          <a:cs typeface="Arial" panose="020B0604020202020204" pitchFamily="34" charset="0"/>
                        </a:rPr>
                        <a:t>Digital Migration Strategy is being submit-ted to Board Committee in January 2021 (Q4) for recommendation to Board meeting, also in January 2021. Anticipated that  annual target will be met.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2059" marR="32059" marT="0" marB="0"/>
                </a:tc>
                <a:extLst>
                  <a:ext uri="{0D108BD9-81ED-4DB2-BD59-A6C34878D82A}">
                    <a16:rowId xmlns:a16="http://schemas.microsoft.com/office/drawing/2014/main" xmlns="" val="3165646810"/>
                  </a:ext>
                </a:extLst>
              </a:tr>
            </a:tbl>
          </a:graphicData>
        </a:graphic>
      </p:graphicFrame>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p14="http://schemas.microsoft.com/office/powerpoint/2010/main" xmlns="" val="931091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A4793D-5F8D-4093-9C2F-51A3D4254802}"/>
              </a:ext>
            </a:extLst>
          </p:cNvPr>
          <p:cNvSpPr>
            <a:spLocks noGrp="1"/>
          </p:cNvSpPr>
          <p:nvPr>
            <p:ph type="title"/>
          </p:nvPr>
        </p:nvSpPr>
        <p:spPr/>
        <p:txBody>
          <a:bodyPr/>
          <a:lstStyle/>
          <a:p>
            <a:r>
              <a:rPr lang="en-GB" sz="2000" dirty="0">
                <a:solidFill>
                  <a:schemeClr val="tx2"/>
                </a:solidFill>
                <a:latin typeface="Arial" panose="020B0604020202020204" pitchFamily="34" charset="0"/>
                <a:cs typeface="Arial" panose="020B0604020202020204" pitchFamily="34" charset="0"/>
              </a:rPr>
              <a:t>Programme 3: Partnerships, Public Awareness and Advocacy</a:t>
            </a:r>
            <a:br>
              <a:rPr lang="en-GB" sz="2000" dirty="0">
                <a:solidFill>
                  <a:schemeClr val="tx2"/>
                </a:solidFill>
                <a:latin typeface="Arial" panose="020B0604020202020204" pitchFamily="34" charset="0"/>
                <a:cs typeface="Arial" panose="020B0604020202020204" pitchFamily="34" charset="0"/>
              </a:rPr>
            </a:br>
            <a:r>
              <a:rPr lang="en-GB" sz="2000" b="0" dirty="0">
                <a:solidFill>
                  <a:schemeClr val="tx2"/>
                </a:solidFill>
                <a:latin typeface="Arial" panose="020B0604020202020204" pitchFamily="34" charset="0"/>
                <a:cs typeface="Arial" panose="020B0604020202020204" pitchFamily="34" charset="0"/>
              </a:rPr>
              <a:t>Sub-programme: Strategic Programmes</a:t>
            </a:r>
            <a:endParaRPr lang="en-ZA" sz="2000" b="0" dirty="0">
              <a:solidFill>
                <a:schemeClr val="tx2"/>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xmlns="" id="{FC155B2B-8F3B-4942-B53B-AC7C16E91E40}"/>
              </a:ext>
            </a:extLst>
          </p:cNvPr>
          <p:cNvGraphicFramePr>
            <a:graphicFrameLocks noGrp="1"/>
          </p:cNvGraphicFramePr>
          <p:nvPr>
            <p:extLst>
              <p:ext uri="{D42A27DB-BD31-4B8C-83A1-F6EECF244321}">
                <p14:modId xmlns:p14="http://schemas.microsoft.com/office/powerpoint/2010/main" xmlns="" val="2250361832"/>
              </p:ext>
            </p:extLst>
          </p:nvPr>
        </p:nvGraphicFramePr>
        <p:xfrm>
          <a:off x="107503" y="1268760"/>
          <a:ext cx="9001000" cy="5400599"/>
        </p:xfrm>
        <a:graphic>
          <a:graphicData uri="http://schemas.openxmlformats.org/drawingml/2006/table">
            <a:tbl>
              <a:tblPr firstRow="1" firstCol="1" bandRow="1">
                <a:tableStyleId>{93296810-A885-4BE3-A3E7-6D5BEEA58F35}</a:tableStyleId>
              </a:tblPr>
              <a:tblGrid>
                <a:gridCol w="1451776">
                  <a:extLst>
                    <a:ext uri="{9D8B030D-6E8A-4147-A177-3AD203B41FA5}">
                      <a16:colId xmlns:a16="http://schemas.microsoft.com/office/drawing/2014/main" xmlns="" val="1121470672"/>
                    </a:ext>
                  </a:extLst>
                </a:gridCol>
                <a:gridCol w="1410295">
                  <a:extLst>
                    <a:ext uri="{9D8B030D-6E8A-4147-A177-3AD203B41FA5}">
                      <a16:colId xmlns:a16="http://schemas.microsoft.com/office/drawing/2014/main" xmlns="" val="2123446401"/>
                    </a:ext>
                  </a:extLst>
                </a:gridCol>
                <a:gridCol w="1186497">
                  <a:extLst>
                    <a:ext uri="{9D8B030D-6E8A-4147-A177-3AD203B41FA5}">
                      <a16:colId xmlns:a16="http://schemas.microsoft.com/office/drawing/2014/main" xmlns="" val="4003851058"/>
                    </a:ext>
                  </a:extLst>
                </a:gridCol>
                <a:gridCol w="1205155">
                  <a:extLst>
                    <a:ext uri="{9D8B030D-6E8A-4147-A177-3AD203B41FA5}">
                      <a16:colId xmlns:a16="http://schemas.microsoft.com/office/drawing/2014/main" xmlns="" val="3244480328"/>
                    </a:ext>
                  </a:extLst>
                </a:gridCol>
                <a:gridCol w="1657087">
                  <a:extLst>
                    <a:ext uri="{9D8B030D-6E8A-4147-A177-3AD203B41FA5}">
                      <a16:colId xmlns:a16="http://schemas.microsoft.com/office/drawing/2014/main" xmlns="" val="2210599303"/>
                    </a:ext>
                  </a:extLst>
                </a:gridCol>
                <a:gridCol w="2090190">
                  <a:extLst>
                    <a:ext uri="{9D8B030D-6E8A-4147-A177-3AD203B41FA5}">
                      <a16:colId xmlns:a16="http://schemas.microsoft.com/office/drawing/2014/main" xmlns="" val="1263230717"/>
                    </a:ext>
                  </a:extLst>
                </a:gridCol>
              </a:tblGrid>
              <a:tr h="225572">
                <a:tc rowSpan="2">
                  <a:txBody>
                    <a:bodyPr/>
                    <a:lstStyle/>
                    <a:p>
                      <a:r>
                        <a:rPr lang="en-ZA" sz="1400" b="1" kern="1200" dirty="0">
                          <a:effectLst/>
                          <a:latin typeface="Arial" panose="020B0604020202020204" pitchFamily="34" charset="0"/>
                          <a:cs typeface="Arial" panose="020B0604020202020204" pitchFamily="34" charset="0"/>
                        </a:rPr>
                        <a:t>Output Indicator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tc row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Annual Target</a:t>
                      </a:r>
                      <a:endParaRPr lang="en-ZA" sz="1400" dirty="0">
                        <a:solidFill>
                          <a:schemeClr val="bg1"/>
                        </a:solidFill>
                        <a:effectLst/>
                        <a:latin typeface="Arial" panose="020B0604020202020204" pitchFamily="34" charset="0"/>
                        <a:cs typeface="Arial" panose="020B0604020202020204" pitchFamily="34" charset="0"/>
                      </a:endParaRPr>
                    </a:p>
                  </a:txBody>
                  <a:tcPr marL="10561" marR="10561" marT="0" marB="0"/>
                </a:tc>
                <a:tc grid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Q4 Performance </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tc hMerge="1">
                  <a:txBody>
                    <a:bodyPr/>
                    <a:lstStyle/>
                    <a:p>
                      <a:endParaRPr lang="en-ZA"/>
                    </a:p>
                  </a:txBody>
                  <a:tcPr/>
                </a:tc>
                <a:tc row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Reason for Variance</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tc rowSpan="2">
                  <a:txBody>
                    <a:bodyPr/>
                    <a:lstStyle/>
                    <a:p>
                      <a:pPr algn="ctr"/>
                      <a:r>
                        <a:rPr lang="en-ZA" sz="1400" b="1" kern="1200" dirty="0">
                          <a:solidFill>
                            <a:schemeClr val="bg1"/>
                          </a:solidFill>
                          <a:effectLst/>
                          <a:latin typeface="Arial" panose="020B0604020202020204" pitchFamily="34" charset="0"/>
                          <a:cs typeface="Arial" panose="020B0604020202020204" pitchFamily="34" charset="0"/>
                        </a:rPr>
                        <a:t>Corrective Action</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0561" marR="10561" marT="0" marB="0"/>
                </a:tc>
                <a:extLst>
                  <a:ext uri="{0D108BD9-81ED-4DB2-BD59-A6C34878D82A}">
                    <a16:rowId xmlns:a16="http://schemas.microsoft.com/office/drawing/2014/main" xmlns="" val="831520924"/>
                  </a:ext>
                </a:extLst>
              </a:tr>
              <a:tr h="259407">
                <a:tc vMerge="1">
                  <a:txBody>
                    <a:bodyPr/>
                    <a:lstStyle/>
                    <a:p>
                      <a:endParaRPr lang="en-ZA"/>
                    </a:p>
                  </a:txBody>
                  <a:tcPr/>
                </a:tc>
                <a:tc vMerge="1">
                  <a:txBody>
                    <a:bodyPr/>
                    <a:lstStyle/>
                    <a:p>
                      <a:endParaRPr lang="en-ZA"/>
                    </a:p>
                  </a:txBody>
                  <a:tcPr/>
                </a:tc>
                <a:tc>
                  <a:txBody>
                    <a:bodyPr/>
                    <a:lstStyle/>
                    <a:p>
                      <a:pPr algn="ctr">
                        <a:lnSpc>
                          <a:spcPct val="115000"/>
                        </a:lnSpc>
                      </a:pPr>
                      <a:r>
                        <a:rPr lang="en-ZA" sz="1400" b="1" kern="1200" dirty="0">
                          <a:solidFill>
                            <a:schemeClr val="bg1"/>
                          </a:solidFill>
                          <a:effectLst/>
                          <a:latin typeface="Arial" panose="020B0604020202020204" pitchFamily="34" charset="0"/>
                          <a:cs typeface="Arial" panose="020B0604020202020204" pitchFamily="34" charset="0"/>
                        </a:rPr>
                        <a:t>Target</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solidFill>
                      <a:schemeClr val="accent6"/>
                    </a:solidFill>
                  </a:tcPr>
                </a:tc>
                <a:tc>
                  <a:txBody>
                    <a:bodyPr/>
                    <a:lstStyle/>
                    <a:p>
                      <a:pPr algn="ctr">
                        <a:lnSpc>
                          <a:spcPct val="115000"/>
                        </a:lnSpc>
                      </a:pPr>
                      <a:r>
                        <a:rPr lang="en-ZA" sz="1400" b="1" kern="1200" dirty="0">
                          <a:solidFill>
                            <a:schemeClr val="bg1"/>
                          </a:solidFill>
                          <a:effectLst/>
                          <a:latin typeface="Arial" panose="020B0604020202020204" pitchFamily="34" charset="0"/>
                          <a:cs typeface="Arial" panose="020B0604020202020204" pitchFamily="34" charset="0"/>
                        </a:rPr>
                        <a:t>Actual</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3365253896"/>
                  </a:ext>
                </a:extLst>
              </a:tr>
              <a:tr h="1127856">
                <a:tc>
                  <a:txBody>
                    <a:bodyPr/>
                    <a:lstStyle/>
                    <a:p>
                      <a:pPr marL="0" indent="0"/>
                      <a:r>
                        <a:rPr lang="en-US" sz="1400" dirty="0">
                          <a:solidFill>
                            <a:schemeClr val="bg1"/>
                          </a:solidFill>
                          <a:effectLst/>
                          <a:latin typeface="Arial" panose="020B0604020202020204" pitchFamily="34" charset="0"/>
                          <a:ea typeface="Times New Roman" panose="02020603050405020304" pitchFamily="18" charset="0"/>
                        </a:rPr>
                        <a:t>Stakeholder engagement policy reviewed and submitted to Board</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stakeholder engagement policy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policy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policy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4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1236292895"/>
                  </a:ext>
                </a:extLst>
              </a:tr>
              <a:tr h="1353428">
                <a:tc>
                  <a:txBody>
                    <a:bodyPr/>
                    <a:lstStyle/>
                    <a:p>
                      <a:pPr marL="0" indent="0"/>
                      <a:r>
                        <a:rPr lang="en-US" sz="1400" dirty="0">
                          <a:solidFill>
                            <a:schemeClr val="bg1"/>
                          </a:solidFill>
                          <a:effectLst/>
                          <a:latin typeface="Arial" panose="020B0604020202020204" pitchFamily="34" charset="0"/>
                          <a:ea typeface="Times New Roman" panose="02020603050405020304" pitchFamily="18" charset="0"/>
                        </a:rPr>
                        <a:t>Stakeholder engagement strategy reviewed and submitted to Board</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stakeholder engagement strategy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strategy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strategy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4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2519856432"/>
                  </a:ext>
                </a:extLst>
              </a:tr>
              <a:tr h="2434336">
                <a:tc>
                  <a:txBody>
                    <a:bodyPr/>
                    <a:lstStyle/>
                    <a:p>
                      <a:pPr marL="0" indent="0"/>
                      <a:r>
                        <a:rPr lang="en-US" sz="1400" dirty="0">
                          <a:solidFill>
                            <a:schemeClr val="bg1"/>
                          </a:solidFill>
                          <a:effectLst/>
                          <a:latin typeface="Arial" panose="020B0604020202020204" pitchFamily="34" charset="0"/>
                          <a:ea typeface="Times New Roman" panose="02020603050405020304" pitchFamily="18" charset="0"/>
                        </a:rPr>
                        <a:t>Community Media digital migration strategy submitted to Board</a:t>
                      </a:r>
                      <a:endParaRPr lang="en-ZA"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r>
                        <a:rPr lang="en-US" sz="1400" dirty="0">
                          <a:solidFill>
                            <a:srgbClr val="000000"/>
                          </a:solidFill>
                          <a:effectLst/>
                          <a:latin typeface="Arial" panose="020B0604020202020204" pitchFamily="34" charset="0"/>
                          <a:ea typeface="Times New Roman" panose="02020603050405020304" pitchFamily="18" charset="0"/>
                        </a:rPr>
                        <a:t>Reviewed community Media digital migration strategy submitted to Board</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rPr>
                        <a:t>-</a:t>
                      </a:r>
                      <a:endParaRPr lang="en-ZA" sz="1400" dirty="0">
                        <a:effectLst/>
                        <a:latin typeface="Arial" panose="020B0604020202020204" pitchFamily="34" charset="0"/>
                        <a:cs typeface="Arial" panose="020B0604020202020204" pitchFamily="34" charset="0"/>
                      </a:endParaRPr>
                    </a:p>
                  </a:txBody>
                  <a:tcPr marL="3810" marR="3810" marT="0" marB="0">
                    <a:solidFill>
                      <a:schemeClr val="accent6">
                        <a:lumMod val="20000"/>
                        <a:lumOff val="80000"/>
                      </a:schemeClr>
                    </a:solidFill>
                  </a:tcPr>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rPr>
                        <a:t>-</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32059" marR="32059" marT="0" marB="0"/>
                </a:tc>
                <a:extLst>
                  <a:ext uri="{0D108BD9-81ED-4DB2-BD59-A6C34878D82A}">
                    <a16:rowId xmlns:a16="http://schemas.microsoft.com/office/drawing/2014/main" xmlns="" val="3165646810"/>
                  </a:ext>
                </a:extLst>
              </a:tr>
            </a:tbl>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xmlns="" val="206171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BA7AC0-88D6-4ECC-B234-5F75E5AE2763}"/>
              </a:ext>
            </a:extLst>
          </p:cNvPr>
          <p:cNvSpPr>
            <a:spLocks noGrp="1"/>
          </p:cNvSpPr>
          <p:nvPr>
            <p:ph type="title"/>
          </p:nvPr>
        </p:nvSpPr>
        <p:spPr/>
        <p:txBody>
          <a:bodyPr/>
          <a:lstStyle/>
          <a:p>
            <a:r>
              <a:rPr lang="en-ZA" sz="2400" dirty="0">
                <a:solidFill>
                  <a:schemeClr val="tx2"/>
                </a:solidFill>
                <a:latin typeface="Arial" panose="020B0604020202020204" pitchFamily="34" charset="0"/>
                <a:cs typeface="Arial" panose="020B0604020202020204" pitchFamily="34" charset="0"/>
              </a:rPr>
              <a:t>INTRODUCTION</a:t>
            </a:r>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6" name="Chart 15"/>
          <p:cNvGraphicFramePr>
            <a:graphicFrameLocks/>
          </p:cNvGraphicFramePr>
          <p:nvPr/>
        </p:nvGraphicFramePr>
        <p:xfrm>
          <a:off x="4579444" y="3671589"/>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01552" y="1307506"/>
            <a:ext cx="8435280" cy="5018904"/>
          </a:xfrm>
          <a:prstGeom prst="rect">
            <a:avLst/>
          </a:prstGeom>
        </p:spPr>
        <p:txBody>
          <a:bodyPr vert="horz" lIns="91440" tIns="45720" rIns="91440" bIns="45720" rtlCol="0">
            <a:normAutofit fontScale="92500" lnSpcReduction="20000"/>
          </a:bodyPr>
          <a:lstStyle/>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legal requirement related to the production of quarterly performance reports is reflected in the Treasury Regulations. Section 5.3.1, which states that </a:t>
            </a:r>
            <a:r>
              <a:rPr kumimoji="0" lang="en-ZA" sz="18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Accounting Officer of an institution must establish procedures for quarterly reporting to the Executive Authority to facilitate effective performance monitoring, evaluation and corrective action.</a:t>
            </a:r>
          </a:p>
          <a:p>
            <a:pPr marL="171450" marR="0" lvl="0" indent="-171450" algn="just" defTabSz="457200" rtl="0" eaLnBrk="1" fontAlgn="auto" latinLnBrk="0" hangingPunct="1">
              <a:lnSpc>
                <a:spcPct val="100000"/>
              </a:lnSpc>
              <a:spcBef>
                <a:spcPct val="20000"/>
              </a:spcBef>
              <a:spcAft>
                <a:spcPts val="0"/>
              </a:spcAft>
              <a:buClr>
                <a:srgbClr val="F79646">
                  <a:lumMod val="75000"/>
                </a:srgbClr>
              </a:buClr>
              <a:buSzPct val="200000"/>
              <a:buFont typeface="Arial" panose="020B0604020202020204" pitchFamily="34" charset="0"/>
              <a:buChar char="•"/>
              <a:tabLst/>
              <a:defRPr/>
            </a:pPr>
            <a:endParaRPr kumimoji="0" lang="en-ZA" sz="9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Quarterly performance reports function as an ‘early warning system’ to alert departments to areas of weak performance, potential problems and where corrective action is required. This in-year monitoring report also serves as an oversight tool to the Department of Planning, Monitoring and Evaluation (DPME) and National Treasury (NT) and, as a management tool for departments.</a:t>
            </a:r>
          </a:p>
          <a:p>
            <a:pPr marL="628650" marR="0" lvl="1" indent="-1714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endParaRPr kumimoji="0" lang="en-ZA" sz="9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2020/21 </a:t>
            </a:r>
            <a:r>
              <a:rPr lang="en-ZA" dirty="0">
                <a:solidFill>
                  <a:srgbClr val="000000"/>
                </a:solidFill>
                <a:latin typeface="Arial" panose="020B0604020202020204" pitchFamily="34" charset="0"/>
                <a:ea typeface="Times New Roman" panose="02020603050405020304" pitchFamily="18" charset="0"/>
                <a:cs typeface="Arial" panose="020B0604020202020204" pitchFamily="34" charset="0"/>
              </a:rPr>
              <a:t>Third</a:t>
            </a: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and Fourth Quarter Performance Report provides achievements against the targets set in the 2020/21 Annual Performance Plan. </a:t>
            </a:r>
          </a:p>
          <a:p>
            <a:pPr marL="628650" marR="0" lvl="1" indent="-1714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endParaRPr kumimoji="0" lang="en-ZA" sz="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reported performance information has been verified by Internal Audit for validity and accuracy. </a:t>
            </a:r>
          </a:p>
        </p:txBody>
      </p:sp>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a:t>
            </a:fld>
            <a:endParaRPr lang="en-US" dirty="0">
              <a:solidFill>
                <a:prstClr val="black">
                  <a:tint val="75000"/>
                </a:prstClr>
              </a:solidFill>
            </a:endParaRPr>
          </a:p>
        </p:txBody>
      </p:sp>
      <p:sp>
        <p:nvSpPr>
          <p:cNvPr id="4" name="TextBox 3"/>
          <p:cNvSpPr txBox="1"/>
          <p:nvPr/>
        </p:nvSpPr>
        <p:spPr>
          <a:xfrm>
            <a:off x="507168" y="6165304"/>
            <a:ext cx="1976600" cy="556175"/>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392813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EAA371A-50C2-42F2-9313-29735E6E82DD}"/>
              </a:ext>
            </a:extLst>
          </p:cNvPr>
          <p:cNvSpPr>
            <a:spLocks noGrp="1"/>
          </p:cNvSpPr>
          <p:nvPr>
            <p:ph type="title"/>
          </p:nvPr>
        </p:nvSpPr>
        <p:spPr>
          <a:xfrm>
            <a:off x="0" y="0"/>
            <a:ext cx="8748464" cy="1143000"/>
          </a:xfrm>
        </p:spPr>
        <p:txBody>
          <a:bodyPr/>
          <a:lstStyle/>
          <a:p>
            <a:pPr defTabSz="179388"/>
            <a:r>
              <a:rPr lang="en-GB" sz="2400" dirty="0">
                <a:solidFill>
                  <a:schemeClr val="tx2"/>
                </a:solidFill>
                <a:latin typeface="Arial" panose="020B0604020202020204" pitchFamily="34" charset="0"/>
                <a:cs typeface="Arial" panose="020B0604020202020204" pitchFamily="34" charset="0"/>
              </a:rPr>
              <a:t>Programme 3: Partnerships, Public Awareness and Advocacy</a:t>
            </a:r>
            <a:br>
              <a:rPr lang="en-GB" sz="2400" dirty="0">
                <a:solidFill>
                  <a:schemeClr val="tx2"/>
                </a:solidFill>
                <a:latin typeface="Arial" panose="020B0604020202020204" pitchFamily="34" charset="0"/>
                <a:cs typeface="Arial" panose="020B0604020202020204" pitchFamily="34" charset="0"/>
              </a:rPr>
            </a:br>
            <a:r>
              <a:rPr kumimoji="0" lang="en-GB" altLang="zh-CN" sz="1800" i="0" u="none" strike="noStrike" kern="1200" cap="none" spc="0" normalizeH="0" baseline="0" noProof="0" dirty="0" bmk="_Toc22309685">
                <a:ln>
                  <a:noFill/>
                </a:ln>
                <a:solidFill>
                  <a:schemeClr val="tx2"/>
                </a:solidFill>
                <a:effectLst/>
                <a:uLnTx/>
                <a:uFillTx/>
                <a:ea typeface="Times New Roman" panose="02020603050405020304" pitchFamily="18" charset="0"/>
                <a:cs typeface="Arial" panose="020B0604020202020204" pitchFamily="34" charset="0"/>
              </a:rPr>
              <a:t>Sub-programme: MDDA Brand Building</a:t>
            </a:r>
            <a:endParaRPr lang="en-ZA" sz="2800" dirty="0">
              <a:solidFill>
                <a:schemeClr val="tx2"/>
              </a:solidFill>
            </a:endParaRPr>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 name="Table 1">
            <a:extLst>
              <a:ext uri="{FF2B5EF4-FFF2-40B4-BE49-F238E27FC236}">
                <a16:creationId xmlns:a16="http://schemas.microsoft.com/office/drawing/2014/main" xmlns="" id="{AFC83C3C-B821-4825-82B6-3EC70A704539}"/>
              </a:ext>
            </a:extLst>
          </p:cNvPr>
          <p:cNvGraphicFramePr>
            <a:graphicFrameLocks noGrp="1"/>
          </p:cNvGraphicFramePr>
          <p:nvPr>
            <p:extLst>
              <p:ext uri="{D42A27DB-BD31-4B8C-83A1-F6EECF244321}">
                <p14:modId xmlns:p14="http://schemas.microsoft.com/office/powerpoint/2010/main" xmlns="" val="1205028392"/>
              </p:ext>
            </p:extLst>
          </p:nvPr>
        </p:nvGraphicFramePr>
        <p:xfrm>
          <a:off x="107504" y="1347727"/>
          <a:ext cx="8856985" cy="4096512"/>
        </p:xfrm>
        <a:graphic>
          <a:graphicData uri="http://schemas.openxmlformats.org/drawingml/2006/table">
            <a:tbl>
              <a:tblPr firstRow="1" firstCol="1" bandRow="1">
                <a:tableStyleId>{93296810-A885-4BE3-A3E7-6D5BEEA58F35}</a:tableStyleId>
              </a:tblPr>
              <a:tblGrid>
                <a:gridCol w="1656184">
                  <a:extLst>
                    <a:ext uri="{9D8B030D-6E8A-4147-A177-3AD203B41FA5}">
                      <a16:colId xmlns:a16="http://schemas.microsoft.com/office/drawing/2014/main" xmlns="" val="930152712"/>
                    </a:ext>
                  </a:extLst>
                </a:gridCol>
                <a:gridCol w="1728192">
                  <a:extLst>
                    <a:ext uri="{9D8B030D-6E8A-4147-A177-3AD203B41FA5}">
                      <a16:colId xmlns:a16="http://schemas.microsoft.com/office/drawing/2014/main" xmlns="" val="1861781475"/>
                    </a:ext>
                  </a:extLst>
                </a:gridCol>
                <a:gridCol w="1656184">
                  <a:extLst>
                    <a:ext uri="{9D8B030D-6E8A-4147-A177-3AD203B41FA5}">
                      <a16:colId xmlns:a16="http://schemas.microsoft.com/office/drawing/2014/main" xmlns="" val="2805397416"/>
                    </a:ext>
                  </a:extLst>
                </a:gridCol>
                <a:gridCol w="1584176">
                  <a:extLst>
                    <a:ext uri="{9D8B030D-6E8A-4147-A177-3AD203B41FA5}">
                      <a16:colId xmlns:a16="http://schemas.microsoft.com/office/drawing/2014/main" xmlns="" val="1860606375"/>
                    </a:ext>
                  </a:extLst>
                </a:gridCol>
                <a:gridCol w="987878">
                  <a:extLst>
                    <a:ext uri="{9D8B030D-6E8A-4147-A177-3AD203B41FA5}">
                      <a16:colId xmlns:a16="http://schemas.microsoft.com/office/drawing/2014/main" xmlns="" val="2785351308"/>
                    </a:ext>
                  </a:extLst>
                </a:gridCol>
                <a:gridCol w="1244371">
                  <a:extLst>
                    <a:ext uri="{9D8B030D-6E8A-4147-A177-3AD203B41FA5}">
                      <a16:colId xmlns:a16="http://schemas.microsoft.com/office/drawing/2014/main" xmlns="" val="1573091825"/>
                    </a:ext>
                  </a:extLst>
                </a:gridCol>
              </a:tblGrid>
              <a:tr h="357098">
                <a:tc rowSpan="2">
                  <a:txBody>
                    <a:bodyPr/>
                    <a:lstStyle/>
                    <a:p>
                      <a:r>
                        <a:rPr lang="en-ZA" sz="1600" b="1" kern="1200" dirty="0">
                          <a:effectLst/>
                          <a:latin typeface="Arial" panose="020B0604020202020204" pitchFamily="34" charset="0"/>
                          <a:cs typeface="Arial" panose="020B0604020202020204" pitchFamily="34" charset="0"/>
                        </a:rPr>
                        <a:t>Output Indicator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53975" marR="53975"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Q3 Performance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hMerge="1">
                  <a:txBody>
                    <a:bodyPr/>
                    <a:lstStyle/>
                    <a:p>
                      <a:endParaRPr lang="en-ZA"/>
                    </a:p>
                  </a:txBody>
                  <a:tcPr/>
                </a:tc>
                <a:tc rowSpan="2">
                  <a:txBody>
                    <a:bodyPr/>
                    <a:lstStyle/>
                    <a:p>
                      <a:pPr algn="ctr"/>
                      <a:r>
                        <a:rPr lang="en-ZA" sz="1600" b="1" kern="1200">
                          <a:solidFill>
                            <a:schemeClr val="bg1"/>
                          </a:solidFill>
                          <a:effectLst/>
                          <a:latin typeface="Arial" panose="020B0604020202020204" pitchFamily="34" charset="0"/>
                          <a:cs typeface="Arial" panose="020B0604020202020204" pitchFamily="34" charset="0"/>
                        </a:rPr>
                        <a:t>Reason for Variance</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638141727"/>
                  </a:ext>
                </a:extLst>
              </a:tr>
              <a:tr h="374422">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a:txBody>
                    <a:bodyPr/>
                    <a:lstStyle/>
                    <a:p>
                      <a:pP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553054882"/>
                  </a:ext>
                </a:extLst>
              </a:tr>
              <a:tr h="1682496">
                <a:tc>
                  <a:txBody>
                    <a:bodyPr/>
                    <a:lstStyle/>
                    <a:p>
                      <a:pPr marL="0" indent="0"/>
                      <a:r>
                        <a:rPr lang="en-ZA" sz="1600" b="1" dirty="0">
                          <a:effectLst/>
                          <a:latin typeface="Arial" panose="020B0604020202020204" pitchFamily="34" charset="0"/>
                          <a:cs typeface="Arial" panose="020B0604020202020204" pitchFamily="34" charset="0"/>
                        </a:rPr>
                        <a:t>Communications policy reviewed and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nSpc>
                          <a:spcPct val="115000"/>
                        </a:lnSpc>
                      </a:pPr>
                      <a:r>
                        <a:rPr lang="en-ZA" sz="1600" dirty="0">
                          <a:effectLst/>
                          <a:latin typeface="Arial" panose="020B0604020202020204" pitchFamily="34" charset="0"/>
                          <a:cs typeface="Arial" panose="020B0604020202020204" pitchFamily="34" charset="0"/>
                        </a:rPr>
                        <a:t>Reviewed communications policy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nSpc>
                          <a:spcPct val="115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Reviewed </a:t>
                      </a: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communications policy drafted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Reviewed communications policy drafted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1008234519"/>
                  </a:ext>
                </a:extLst>
              </a:tr>
              <a:tr h="1682496">
                <a:tc>
                  <a:txBody>
                    <a:bodyPr/>
                    <a:lstStyle/>
                    <a:p>
                      <a:pPr marL="0" indent="0"/>
                      <a:r>
                        <a:rPr lang="en-ZA" sz="1600" b="1" dirty="0">
                          <a:effectLst/>
                          <a:latin typeface="Arial" panose="020B0604020202020204" pitchFamily="34" charset="0"/>
                          <a:cs typeface="Arial" panose="020B0604020202020204" pitchFamily="34" charset="0"/>
                        </a:rPr>
                        <a:t>Communications strategy reviewed and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nSpc>
                          <a:spcPct val="115000"/>
                        </a:lnSpc>
                      </a:pPr>
                      <a:r>
                        <a:rPr lang="en-ZA" sz="1600" dirty="0">
                          <a:effectLst/>
                          <a:latin typeface="Arial" panose="020B0604020202020204" pitchFamily="34" charset="0"/>
                          <a:cs typeface="Arial" panose="020B0604020202020204" pitchFamily="34" charset="0"/>
                        </a:rPr>
                        <a:t>Reviewed communications strategy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Reviewed communications strategy drafted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Reviewed communications strategy drafted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p>
                  </a:txBody>
                  <a:tcPr marL="53975" marR="53975" marT="0" marB="0"/>
                </a:tc>
                <a:extLst>
                  <a:ext uri="{0D108BD9-81ED-4DB2-BD59-A6C34878D82A}">
                    <a16:rowId xmlns:a16="http://schemas.microsoft.com/office/drawing/2014/main" xmlns="" val="4007052681"/>
                  </a:ext>
                </a:extLst>
              </a:tr>
            </a:tbl>
          </a:graphicData>
        </a:graphic>
      </p:graphicFrame>
      <p:sp>
        <p:nvSpPr>
          <p:cNvPr id="4" name="TextBox 3"/>
          <p:cNvSpPr txBox="1"/>
          <p:nvPr/>
        </p:nvSpPr>
        <p:spPr>
          <a:xfrm>
            <a:off x="507168" y="6309320"/>
            <a:ext cx="1976600" cy="369332"/>
          </a:xfrm>
          <a:prstGeom prst="rect">
            <a:avLst/>
          </a:prstGeom>
          <a:solidFill>
            <a:schemeClr val="bg1"/>
          </a:solidFill>
        </p:spPr>
        <p:txBody>
          <a:bodyPr wrap="square" rtlCol="0">
            <a:spAutoFit/>
          </a:bodyPr>
          <a:lstStyle/>
          <a:p>
            <a:endParaRPr lang="en-ZA" dirty="0">
              <a:solidFill>
                <a:schemeClr val="bg1"/>
              </a:solidFill>
            </a:endParaRPr>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30</a:t>
            </a:fld>
            <a:endParaRPr lang="en-US" dirty="0">
              <a:solidFill>
                <a:prstClr val="black">
                  <a:tint val="75000"/>
                </a:prstClr>
              </a:solidFill>
            </a:endParaRPr>
          </a:p>
        </p:txBody>
      </p:sp>
    </p:spTree>
    <p:extLst>
      <p:ext uri="{BB962C8B-B14F-4D97-AF65-F5344CB8AC3E}">
        <p14:creationId xmlns:p14="http://schemas.microsoft.com/office/powerpoint/2010/main" xmlns="" val="2448163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FA0387-B6A2-4075-8B06-55F5EDB80016}"/>
              </a:ext>
            </a:extLst>
          </p:cNvPr>
          <p:cNvSpPr>
            <a:spLocks noGrp="1"/>
          </p:cNvSpPr>
          <p:nvPr>
            <p:ph type="title"/>
          </p:nvPr>
        </p:nvSpPr>
        <p:spPr/>
        <p:txBody>
          <a:bodyPr/>
          <a:lstStyle/>
          <a:p>
            <a:r>
              <a:rPr lang="en-US" sz="2000" dirty="0">
                <a:solidFill>
                  <a:schemeClr val="tx2"/>
                </a:solidFill>
                <a:latin typeface="Arial" panose="020B0604020202020204" pitchFamily="34" charset="0"/>
                <a:cs typeface="Arial" panose="020B0604020202020204" pitchFamily="34" charset="0"/>
              </a:rPr>
              <a:t>Programme 3: </a:t>
            </a:r>
            <a:r>
              <a:rPr lang="en-GB" sz="2000" dirty="0">
                <a:solidFill>
                  <a:schemeClr val="tx2"/>
                </a:solidFill>
                <a:latin typeface="Arial" panose="020B0604020202020204" pitchFamily="34" charset="0"/>
                <a:cs typeface="Arial" panose="020B0604020202020204" pitchFamily="34" charset="0"/>
              </a:rPr>
              <a:t>Partnerships, Public Awareness and Advocacy</a:t>
            </a:r>
            <a:br>
              <a:rPr lang="en-GB" sz="2000" dirty="0">
                <a:solidFill>
                  <a:schemeClr val="tx2"/>
                </a:solidFill>
                <a:latin typeface="Arial" panose="020B0604020202020204" pitchFamily="34" charset="0"/>
                <a:cs typeface="Arial" panose="020B0604020202020204" pitchFamily="34" charset="0"/>
              </a:rPr>
            </a:br>
            <a:r>
              <a:rPr kumimoji="0" lang="en-GB" altLang="zh-CN" sz="2000" b="0" i="0" u="none" strike="noStrike" kern="1200" cap="none" spc="0" normalizeH="0" baseline="0" noProof="0" dirty="0" bmk="_Toc22309685">
                <a:ln>
                  <a:noFill/>
                </a:ln>
                <a:solidFill>
                  <a:schemeClr val="tx2"/>
                </a:solidFill>
                <a:effectLst/>
                <a:uLnTx/>
                <a:uFillTx/>
                <a:latin typeface="Arial" panose="020B0604020202020204" pitchFamily="34" charset="0"/>
                <a:ea typeface="Times New Roman" panose="02020603050405020304" pitchFamily="18" charset="0"/>
                <a:cs typeface="Arial" panose="020B0604020202020204" pitchFamily="34" charset="0"/>
              </a:rPr>
              <a:t>Sub-programme: MDDA Brand Building</a:t>
            </a:r>
            <a:endParaRPr lang="en-ZA" sz="2000" b="0" dirty="0">
              <a:solidFill>
                <a:schemeClr val="tx2"/>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xmlns="" id="{E9974502-C352-497C-8EB1-5AD0123D4CFC}"/>
              </a:ext>
            </a:extLst>
          </p:cNvPr>
          <p:cNvGraphicFramePr>
            <a:graphicFrameLocks noGrp="1"/>
          </p:cNvGraphicFramePr>
          <p:nvPr>
            <p:extLst>
              <p:ext uri="{D42A27DB-BD31-4B8C-83A1-F6EECF244321}">
                <p14:modId xmlns:p14="http://schemas.microsoft.com/office/powerpoint/2010/main" xmlns="" val="701637721"/>
              </p:ext>
            </p:extLst>
          </p:nvPr>
        </p:nvGraphicFramePr>
        <p:xfrm>
          <a:off x="251520" y="1347727"/>
          <a:ext cx="8712969" cy="3816096"/>
        </p:xfrm>
        <a:graphic>
          <a:graphicData uri="http://schemas.openxmlformats.org/drawingml/2006/table">
            <a:tbl>
              <a:tblPr firstRow="1" firstCol="1" bandRow="1">
                <a:tableStyleId>{93296810-A885-4BE3-A3E7-6D5BEEA58F35}</a:tableStyleId>
              </a:tblPr>
              <a:tblGrid>
                <a:gridCol w="1800200">
                  <a:extLst>
                    <a:ext uri="{9D8B030D-6E8A-4147-A177-3AD203B41FA5}">
                      <a16:colId xmlns:a16="http://schemas.microsoft.com/office/drawing/2014/main" xmlns="" val="930152712"/>
                    </a:ext>
                  </a:extLst>
                </a:gridCol>
                <a:gridCol w="1224136">
                  <a:extLst>
                    <a:ext uri="{9D8B030D-6E8A-4147-A177-3AD203B41FA5}">
                      <a16:colId xmlns:a16="http://schemas.microsoft.com/office/drawing/2014/main" xmlns="" val="1861781475"/>
                    </a:ext>
                  </a:extLst>
                </a:gridCol>
                <a:gridCol w="1728192">
                  <a:extLst>
                    <a:ext uri="{9D8B030D-6E8A-4147-A177-3AD203B41FA5}">
                      <a16:colId xmlns:a16="http://schemas.microsoft.com/office/drawing/2014/main" xmlns="" val="2805397416"/>
                    </a:ext>
                  </a:extLst>
                </a:gridCol>
                <a:gridCol w="1728192">
                  <a:extLst>
                    <a:ext uri="{9D8B030D-6E8A-4147-A177-3AD203B41FA5}">
                      <a16:colId xmlns:a16="http://schemas.microsoft.com/office/drawing/2014/main" xmlns="" val="1860606375"/>
                    </a:ext>
                  </a:extLst>
                </a:gridCol>
                <a:gridCol w="1008112">
                  <a:extLst>
                    <a:ext uri="{9D8B030D-6E8A-4147-A177-3AD203B41FA5}">
                      <a16:colId xmlns:a16="http://schemas.microsoft.com/office/drawing/2014/main" xmlns="" val="2785351308"/>
                    </a:ext>
                  </a:extLst>
                </a:gridCol>
                <a:gridCol w="1224137">
                  <a:extLst>
                    <a:ext uri="{9D8B030D-6E8A-4147-A177-3AD203B41FA5}">
                      <a16:colId xmlns:a16="http://schemas.microsoft.com/office/drawing/2014/main" xmlns="" val="1573091825"/>
                    </a:ext>
                  </a:extLst>
                </a:gridCol>
              </a:tblGrid>
              <a:tr h="357098">
                <a:tc rowSpan="2">
                  <a:txBody>
                    <a:bodyPr/>
                    <a:lstStyle/>
                    <a:p>
                      <a:r>
                        <a:rPr lang="en-ZA" sz="1600" b="1" kern="1200">
                          <a:effectLst/>
                          <a:latin typeface="Arial" panose="020B0604020202020204" pitchFamily="34" charset="0"/>
                          <a:cs typeface="Arial" panose="020B0604020202020204" pitchFamily="34" charset="0"/>
                        </a:rPr>
                        <a:t>Output Indicator</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53975" marR="53975"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Q4 Performance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hMerge="1">
                  <a:txBody>
                    <a:bodyPr/>
                    <a:lstStyle/>
                    <a:p>
                      <a:endParaRPr lang="en-ZA"/>
                    </a:p>
                  </a:txBody>
                  <a:tcPr/>
                </a:tc>
                <a:tc rowSpan="2">
                  <a:txBody>
                    <a:bodyPr/>
                    <a:lstStyle/>
                    <a:p>
                      <a:pPr algn="ctr"/>
                      <a:r>
                        <a:rPr lang="en-ZA" sz="1600" b="1" kern="1200">
                          <a:solidFill>
                            <a:schemeClr val="bg1"/>
                          </a:solidFill>
                          <a:effectLst/>
                          <a:latin typeface="Arial" panose="020B0604020202020204" pitchFamily="34" charset="0"/>
                          <a:cs typeface="Arial" panose="020B0604020202020204" pitchFamily="34" charset="0"/>
                        </a:rPr>
                        <a:t>Reason for Variance</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3638141727"/>
                  </a:ext>
                </a:extLst>
              </a:tr>
              <a:tr h="374422">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a:txBody>
                    <a:bodyPr/>
                    <a:lstStyle/>
                    <a:p>
                      <a:pP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553054882"/>
                  </a:ext>
                </a:extLst>
              </a:tr>
              <a:tr h="1378204">
                <a:tc>
                  <a:txBody>
                    <a:bodyPr/>
                    <a:lstStyle/>
                    <a:p>
                      <a:pPr marL="0" indent="0"/>
                      <a:r>
                        <a:rPr lang="en-US" sz="1600" dirty="0">
                          <a:solidFill>
                            <a:schemeClr val="bg1"/>
                          </a:solidFill>
                          <a:effectLst/>
                          <a:latin typeface="Arial" panose="020B0604020202020204" pitchFamily="34" charset="0"/>
                          <a:ea typeface="Times New Roman" panose="02020603050405020304" pitchFamily="18" charset="0"/>
                        </a:rPr>
                        <a:t>Communications policy, reviewed and submitted to Board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nSpc>
                          <a:spcPct val="115000"/>
                        </a:lnSpc>
                      </a:pPr>
                      <a:r>
                        <a:rPr lang="en-US" sz="1600" dirty="0">
                          <a:solidFill>
                            <a:srgbClr val="000000"/>
                          </a:solidFill>
                          <a:effectLst/>
                          <a:latin typeface="Arial" panose="020B0604020202020204" pitchFamily="34" charset="0"/>
                          <a:ea typeface="Times New Roman" panose="02020603050405020304" pitchFamily="18" charset="0"/>
                        </a:rPr>
                        <a:t>Reviewed communications policy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nSpc>
                          <a:spcPct val="115000"/>
                        </a:lnSpc>
                      </a:pPr>
                      <a:r>
                        <a:rPr lang="en-US" sz="1600" dirty="0">
                          <a:solidFill>
                            <a:srgbClr val="000000"/>
                          </a:solidFill>
                          <a:effectLst/>
                          <a:latin typeface="Arial" panose="020B0604020202020204" pitchFamily="34" charset="0"/>
                          <a:ea typeface="Times New Roman" panose="02020603050405020304" pitchFamily="18" charset="0"/>
                        </a:rPr>
                        <a:t>Reviewed policy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US" sz="1600" dirty="0">
                          <a:solidFill>
                            <a:srgbClr val="000000"/>
                          </a:solidFill>
                          <a:effectLst/>
                          <a:latin typeface="Arial" panose="020B0604020202020204" pitchFamily="34" charset="0"/>
                          <a:ea typeface="Times New Roman" panose="02020603050405020304" pitchFamily="18" charset="0"/>
                        </a:rPr>
                        <a:t>Reviewed policy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1008234519"/>
                  </a:ext>
                </a:extLst>
              </a:tr>
              <a:tr h="1658620">
                <a:tc>
                  <a:txBody>
                    <a:bodyPr/>
                    <a:lstStyle/>
                    <a:p>
                      <a:pPr marL="0" indent="0"/>
                      <a:r>
                        <a:rPr lang="en-US" sz="1600" dirty="0">
                          <a:solidFill>
                            <a:schemeClr val="bg1"/>
                          </a:solidFill>
                          <a:effectLst/>
                          <a:latin typeface="Arial" panose="020B0604020202020204" pitchFamily="34" charset="0"/>
                          <a:ea typeface="Times New Roman" panose="02020603050405020304" pitchFamily="18" charset="0"/>
                        </a:rPr>
                        <a:t>Communications strategy reviewed and submitted to Board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nSpc>
                          <a:spcPct val="115000"/>
                        </a:lnSpc>
                      </a:pPr>
                      <a:r>
                        <a:rPr lang="en-US" sz="1600" dirty="0">
                          <a:solidFill>
                            <a:srgbClr val="000000"/>
                          </a:solidFill>
                          <a:effectLst/>
                          <a:latin typeface="Arial" panose="020B0604020202020204" pitchFamily="34" charset="0"/>
                          <a:ea typeface="Times New Roman" panose="02020603050405020304" pitchFamily="18" charset="0"/>
                        </a:rPr>
                        <a:t>Reviewed communications strategy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US" sz="1600" dirty="0">
                          <a:solidFill>
                            <a:srgbClr val="000000"/>
                          </a:solidFill>
                          <a:effectLst/>
                          <a:latin typeface="Arial" panose="020B0604020202020204" pitchFamily="34" charset="0"/>
                          <a:ea typeface="Times New Roman" panose="02020603050405020304" pitchFamily="18" charset="0"/>
                        </a:rPr>
                        <a:t>Reviewed strategy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r>
                        <a:rPr lang="en-US" sz="1600" dirty="0">
                          <a:solidFill>
                            <a:srgbClr val="000000"/>
                          </a:solidFill>
                          <a:effectLst/>
                          <a:latin typeface="Arial" panose="020B0604020202020204" pitchFamily="34" charset="0"/>
                          <a:ea typeface="Times New Roman" panose="02020603050405020304" pitchFamily="18" charset="0"/>
                        </a:rPr>
                        <a:t>Reviewed strategy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p>
                  </a:txBody>
                  <a:tcPr marL="53975" marR="53975" marT="0" marB="0"/>
                </a:tc>
                <a:extLst>
                  <a:ext uri="{0D108BD9-81ED-4DB2-BD59-A6C34878D82A}">
                    <a16:rowId xmlns:a16="http://schemas.microsoft.com/office/drawing/2014/main" xmlns="" val="4007052681"/>
                  </a:ext>
                </a:extLst>
              </a:tr>
            </a:tbl>
          </a:graphicData>
        </a:graphic>
      </p:graphicFrame>
      <p:sp>
        <p:nvSpPr>
          <p:cNvPr id="3" name="TextBox 2"/>
          <p:cNvSpPr txBox="1"/>
          <p:nvPr/>
        </p:nvSpPr>
        <p:spPr>
          <a:xfrm>
            <a:off x="457200" y="6237312"/>
            <a:ext cx="2026568"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31</a:t>
            </a:fld>
            <a:endParaRPr lang="en-US" dirty="0">
              <a:solidFill>
                <a:prstClr val="black">
                  <a:tint val="75000"/>
                </a:prstClr>
              </a:solidFill>
            </a:endParaRPr>
          </a:p>
        </p:txBody>
      </p:sp>
    </p:spTree>
    <p:extLst>
      <p:ext uri="{BB962C8B-B14F-4D97-AF65-F5344CB8AC3E}">
        <p14:creationId xmlns:p14="http://schemas.microsoft.com/office/powerpoint/2010/main" xmlns="" val="1697888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335CFF-1AAD-4E45-9A51-A8CB307C19EA}"/>
              </a:ext>
            </a:extLst>
          </p:cNvPr>
          <p:cNvSpPr>
            <a:spLocks noGrp="1"/>
          </p:cNvSpPr>
          <p:nvPr>
            <p:ph type="title"/>
          </p:nvPr>
        </p:nvSpPr>
        <p:spPr>
          <a:xfrm>
            <a:off x="-190872" y="0"/>
            <a:ext cx="8795320" cy="1143000"/>
          </a:xfrm>
        </p:spPr>
        <p:txBody>
          <a:bodyPr/>
          <a:lstStyle/>
          <a:p>
            <a:pPr lvl="0" defTabSz="457200" eaLnBrk="1" fontAlgn="auto" hangingPunct="1">
              <a:spcBef>
                <a:spcPts val="0"/>
              </a:spcBef>
              <a:spcAft>
                <a:spcPts val="0"/>
              </a:spcAft>
            </a:pPr>
            <a:r>
              <a:rPr lang="en-US" sz="2400" dirty="0">
                <a:solidFill>
                  <a:schemeClr val="tx2"/>
                </a:solidFill>
                <a:latin typeface="Arial" panose="020B0604020202020204" pitchFamily="34" charset="0"/>
                <a:ea typeface="+mn-ea"/>
                <a:cs typeface="Arial" panose="020B0604020202020204" pitchFamily="34" charset="0"/>
              </a:rPr>
              <a:t>Programme 4: </a:t>
            </a:r>
            <a:r>
              <a:rPr lang="en-GB" sz="2400" dirty="0">
                <a:solidFill>
                  <a:schemeClr val="tx2"/>
                </a:solidFill>
                <a:latin typeface="Arial" panose="020B0604020202020204" pitchFamily="34" charset="0"/>
                <a:ea typeface="+mn-ea"/>
                <a:cs typeface="Arial" panose="020B0604020202020204" pitchFamily="34" charset="0"/>
              </a:rPr>
              <a:t>Capacity Building and Sector Development</a:t>
            </a:r>
            <a:endParaRPr lang="en-ZA" sz="2800" dirty="0">
              <a:solidFill>
                <a:schemeClr val="tx2"/>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xmlns="" id="{A633E4C7-DA89-4747-80D7-E783CA160CEF}"/>
              </a:ext>
            </a:extLst>
          </p:cNvPr>
          <p:cNvGraphicFramePr/>
          <p:nvPr>
            <p:extLst>
              <p:ext uri="{D42A27DB-BD31-4B8C-83A1-F6EECF244321}">
                <p14:modId xmlns:p14="http://schemas.microsoft.com/office/powerpoint/2010/main" xmlns="" val="2285551168"/>
              </p:ext>
            </p:extLst>
          </p:nvPr>
        </p:nvGraphicFramePr>
        <p:xfrm>
          <a:off x="544724" y="1124744"/>
          <a:ext cx="8054552" cy="5395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457200" y="6237312"/>
            <a:ext cx="2098576" cy="432048"/>
          </a:xfrm>
          <a:prstGeom prst="rect">
            <a:avLst/>
          </a:prstGeom>
          <a:solidFill>
            <a:schemeClr val="bg1"/>
          </a:solidFill>
        </p:spPr>
        <p:txBody>
          <a:bodyPr wrap="square" rtlCol="0">
            <a:spAutoFit/>
          </a:bodyPr>
          <a:lstStyle/>
          <a:p>
            <a:endParaRPr lang="en-ZA" dirty="0"/>
          </a:p>
        </p:txBody>
      </p:sp>
      <p:sp>
        <p:nvSpPr>
          <p:cNvPr id="4" name="Slide Number Placeholder 3"/>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32</a:t>
            </a:fld>
            <a:endParaRPr lang="en-US" dirty="0">
              <a:solidFill>
                <a:prstClr val="black">
                  <a:tint val="75000"/>
                </a:prstClr>
              </a:solidFill>
            </a:endParaRPr>
          </a:p>
        </p:txBody>
      </p:sp>
    </p:spTree>
    <p:extLst>
      <p:ext uri="{BB962C8B-B14F-4D97-AF65-F5344CB8AC3E}">
        <p14:creationId xmlns:p14="http://schemas.microsoft.com/office/powerpoint/2010/main" xmlns="" val="1386411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AFAC37-4A52-44C0-A4DC-E96BE1234AD6}"/>
              </a:ext>
            </a:extLst>
          </p:cNvPr>
          <p:cNvSpPr>
            <a:spLocks noGrp="1"/>
          </p:cNvSpPr>
          <p:nvPr>
            <p:ph type="title"/>
          </p:nvPr>
        </p:nvSpPr>
        <p:spPr>
          <a:xfrm>
            <a:off x="-828600" y="-23873"/>
            <a:ext cx="10019456" cy="1143000"/>
          </a:xfrm>
        </p:spPr>
        <p:txBody>
          <a:bodyPr/>
          <a:lstStyle/>
          <a:p>
            <a:r>
              <a:rPr lang="en-GB" sz="2400" dirty="0">
                <a:solidFill>
                  <a:schemeClr val="tx2"/>
                </a:solidFill>
                <a:latin typeface="Arial" panose="020B0604020202020204" pitchFamily="34" charset="0"/>
                <a:cs typeface="Arial" panose="020B0604020202020204" pitchFamily="34" charset="0"/>
              </a:rPr>
              <a:t>Programme 4: Capacity Building and Sector Development</a:t>
            </a:r>
            <a:endParaRPr lang="en-ZA" sz="2800" dirty="0">
              <a:solidFill>
                <a:schemeClr val="tx2"/>
              </a:solidFill>
            </a:endParaRPr>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xmlns="" id="{A1F174AB-1548-4B6B-AE2E-EEE52F5B6B11}"/>
              </a:ext>
            </a:extLst>
          </p:cNvPr>
          <p:cNvGraphicFramePr>
            <a:graphicFrameLocks noGrp="1"/>
          </p:cNvGraphicFramePr>
          <p:nvPr>
            <p:extLst>
              <p:ext uri="{D42A27DB-BD31-4B8C-83A1-F6EECF244321}">
                <p14:modId xmlns:p14="http://schemas.microsoft.com/office/powerpoint/2010/main" xmlns="" val="2935285507"/>
              </p:ext>
            </p:extLst>
          </p:nvPr>
        </p:nvGraphicFramePr>
        <p:xfrm>
          <a:off x="251520" y="1268760"/>
          <a:ext cx="8568952" cy="5262480"/>
        </p:xfrm>
        <a:graphic>
          <a:graphicData uri="http://schemas.openxmlformats.org/drawingml/2006/table">
            <a:tbl>
              <a:tblPr firstRow="1" firstCol="1" bandRow="1">
                <a:tableStyleId>{93296810-A885-4BE3-A3E7-6D5BEEA58F35}</a:tableStyleId>
              </a:tblPr>
              <a:tblGrid>
                <a:gridCol w="2520280">
                  <a:extLst>
                    <a:ext uri="{9D8B030D-6E8A-4147-A177-3AD203B41FA5}">
                      <a16:colId xmlns:a16="http://schemas.microsoft.com/office/drawing/2014/main" xmlns="" val="3461753023"/>
                    </a:ext>
                  </a:extLst>
                </a:gridCol>
                <a:gridCol w="1512168">
                  <a:extLst>
                    <a:ext uri="{9D8B030D-6E8A-4147-A177-3AD203B41FA5}">
                      <a16:colId xmlns:a16="http://schemas.microsoft.com/office/drawing/2014/main" xmlns="" val="2016480601"/>
                    </a:ext>
                  </a:extLst>
                </a:gridCol>
                <a:gridCol w="1152128">
                  <a:extLst>
                    <a:ext uri="{9D8B030D-6E8A-4147-A177-3AD203B41FA5}">
                      <a16:colId xmlns:a16="http://schemas.microsoft.com/office/drawing/2014/main" xmlns="" val="2415388689"/>
                    </a:ext>
                  </a:extLst>
                </a:gridCol>
                <a:gridCol w="1152128">
                  <a:extLst>
                    <a:ext uri="{9D8B030D-6E8A-4147-A177-3AD203B41FA5}">
                      <a16:colId xmlns:a16="http://schemas.microsoft.com/office/drawing/2014/main" xmlns="" val="1040237342"/>
                    </a:ext>
                  </a:extLst>
                </a:gridCol>
                <a:gridCol w="1080120">
                  <a:extLst>
                    <a:ext uri="{9D8B030D-6E8A-4147-A177-3AD203B41FA5}">
                      <a16:colId xmlns:a16="http://schemas.microsoft.com/office/drawing/2014/main" xmlns="" val="3838302504"/>
                    </a:ext>
                  </a:extLst>
                </a:gridCol>
                <a:gridCol w="1152128">
                  <a:extLst>
                    <a:ext uri="{9D8B030D-6E8A-4147-A177-3AD203B41FA5}">
                      <a16:colId xmlns:a16="http://schemas.microsoft.com/office/drawing/2014/main" xmlns="" val="3338985924"/>
                    </a:ext>
                  </a:extLst>
                </a:gridCol>
              </a:tblGrid>
              <a:tr h="240931">
                <a:tc rowSpan="2">
                  <a:txBody>
                    <a:bodyPr/>
                    <a:lstStyle/>
                    <a:p>
                      <a:pPr>
                        <a:lnSpc>
                          <a:spcPct val="115000"/>
                        </a:lnSpc>
                      </a:pPr>
                      <a:r>
                        <a:rPr lang="en-ZA" sz="1600" b="1" kern="1200" dirty="0">
                          <a:effectLst/>
                          <a:latin typeface="Arial" panose="020B0604020202020204" pitchFamily="34" charset="0"/>
                          <a:cs typeface="Arial" panose="020B0604020202020204" pitchFamily="34" charset="0"/>
                        </a:rPr>
                        <a:t>Output Indicator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2736" marR="2736" marT="0" marB="0"/>
                </a:tc>
                <a:tc gridSpan="2">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Q3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hMerge="1">
                  <a:txBody>
                    <a:bodyPr/>
                    <a:lstStyle/>
                    <a:p>
                      <a:endParaRPr lang="en-ZA"/>
                    </a:p>
                  </a:txBody>
                  <a:tcPr/>
                </a:tc>
                <a:tc rowSpan="2">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rowSpan="2">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9253" marR="49253" marT="0" marB="0"/>
                </a:tc>
                <a:extLst>
                  <a:ext uri="{0D108BD9-81ED-4DB2-BD59-A6C34878D82A}">
                    <a16:rowId xmlns:a16="http://schemas.microsoft.com/office/drawing/2014/main" xmlns="" val="2224906101"/>
                  </a:ext>
                </a:extLst>
              </a:tr>
              <a:tr h="125869">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solidFill>
                      <a:schemeClr val="accent6"/>
                    </a:solidFill>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2285094995"/>
                  </a:ext>
                </a:extLst>
              </a:tr>
              <a:tr h="1641775">
                <a:tc>
                  <a:txBody>
                    <a:bodyPr/>
                    <a:lstStyle/>
                    <a:p>
                      <a:pPr marL="173038" indent="9525"/>
                      <a:r>
                        <a:rPr lang="en-ZA" sz="1600" b="1" dirty="0">
                          <a:effectLst/>
                          <a:latin typeface="Arial" panose="020B0604020202020204" pitchFamily="34" charset="0"/>
                          <a:cs typeface="Arial" panose="020B0604020202020204" pitchFamily="34" charset="0"/>
                        </a:rPr>
                        <a:t>Capacity building strategy for community and small commercial media projects developed and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r>
                        <a:rPr lang="en-ZA" sz="1600" kern="1200" dirty="0">
                          <a:effectLst/>
                          <a:latin typeface="Arial" panose="020B0604020202020204" pitchFamily="34" charset="0"/>
                          <a:cs typeface="Arial" panose="020B0604020202020204" pitchFamily="34" charset="0"/>
                        </a:rPr>
                        <a:t>Capacity building strategy for community and small commercial media projects developed and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r>
                        <a:rPr lang="en-ZA" sz="1600" dirty="0">
                          <a:effectLst/>
                          <a:latin typeface="Arial" panose="020B0604020202020204" pitchFamily="34" charset="0"/>
                          <a:ea typeface="Times New Roman" panose="02020603050405020304" pitchFamily="18" charset="0"/>
                          <a:cs typeface="Arial" panose="020B0604020202020204" pitchFamily="34" charset="0"/>
                        </a:rPr>
                        <a:t>Capacity building strategy for community and small commercial media projects submitted to Board</a:t>
                      </a:r>
                    </a:p>
                  </a:txBody>
                  <a:tcPr marL="3810" marR="3810" marT="0" marB="0"/>
                </a:tc>
                <a:tc>
                  <a:txBody>
                    <a:bodyPr/>
                    <a:lstStyle/>
                    <a:p>
                      <a:r>
                        <a:rPr lang="en-ZA" sz="1600" dirty="0">
                          <a:effectLst/>
                          <a:latin typeface="Arial" panose="020B0604020202020204" pitchFamily="34" charset="0"/>
                          <a:ea typeface="Times New Roman" panose="02020603050405020304" pitchFamily="18" charset="0"/>
                          <a:cs typeface="Arial" panose="020B0604020202020204" pitchFamily="34" charset="0"/>
                        </a:rPr>
                        <a:t>Capacity building strategy for community and small commercial media projects submitted to Board</a:t>
                      </a:r>
                    </a:p>
                  </a:txBody>
                  <a:tcPr marL="3810" marR="3810"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l"/>
                      <a:r>
                        <a:rPr lang="en-ZA" sz="16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1312811393"/>
                  </a:ext>
                </a:extLst>
              </a:tr>
              <a:tr h="1497086">
                <a:tc>
                  <a:txBody>
                    <a:bodyPr/>
                    <a:lstStyle/>
                    <a:p>
                      <a:pPr marL="173038" indent="9525"/>
                      <a:r>
                        <a:rPr lang="en-ZA" sz="1600" b="1" dirty="0">
                          <a:effectLst/>
                          <a:latin typeface="Arial" panose="020B0604020202020204" pitchFamily="34" charset="0"/>
                          <a:cs typeface="Arial" panose="020B0604020202020204" pitchFamily="34" charset="0"/>
                        </a:rPr>
                        <a:t>Number of training interventions aimed at capacitating the community media with skills aligned to sector specific needs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ZA" sz="1600" kern="1200" dirty="0">
                          <a:effectLst/>
                          <a:latin typeface="Arial" panose="020B0604020202020204" pitchFamily="34" charset="0"/>
                          <a:cs typeface="Arial" panose="020B0604020202020204" pitchFamily="34" charset="0"/>
                        </a:rPr>
                        <a:t>6</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GB"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ZA" sz="1600">
                          <a:effectLst/>
                          <a:latin typeface="Arial" panose="020B0604020202020204" pitchFamily="34" charset="0"/>
                          <a:ea typeface="Times New Roman" panose="02020603050405020304" pitchFamily="18" charset="0"/>
                          <a:cs typeface="Arial" panose="020B0604020202020204" pitchFamily="34" charset="0"/>
                        </a:rPr>
                        <a:t>2</a:t>
                      </a:r>
                    </a:p>
                  </a:txBody>
                  <a:tcPr marL="3810" marR="3810"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l"/>
                      <a:r>
                        <a:rPr lang="en-ZA" sz="16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1062761196"/>
                  </a:ext>
                </a:extLst>
              </a:tr>
              <a:tr h="766162">
                <a:tc>
                  <a:txBody>
                    <a:bodyPr/>
                    <a:lstStyle/>
                    <a:p>
                      <a:pPr marL="173038" indent="9525"/>
                      <a:r>
                        <a:rPr lang="en-ZA" sz="1600" b="1" dirty="0">
                          <a:effectLst/>
                          <a:latin typeface="Arial" panose="020B0604020202020204" pitchFamily="34" charset="0"/>
                          <a:cs typeface="Arial" panose="020B0604020202020204" pitchFamily="34" charset="0"/>
                        </a:rPr>
                        <a:t>Number of media literacy workshops conducted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ZA" sz="1600" kern="1200">
                          <a:effectLst/>
                          <a:latin typeface="Arial" panose="020B0604020202020204" pitchFamily="34" charset="0"/>
                          <a:cs typeface="Arial" panose="020B0604020202020204" pitchFamily="34" charset="0"/>
                        </a:rPr>
                        <a:t>3</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GB"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ZA" sz="1600" kern="1200" dirty="0">
                          <a:effectLst/>
                          <a:latin typeface="Arial" panose="020B0604020202020204" pitchFamily="34" charset="0"/>
                          <a:ea typeface="Times New Roman" panose="02020603050405020304" pitchFamily="18" charset="0"/>
                          <a:cs typeface="Arial" panose="020B0604020202020204" pitchFamily="34" charset="0"/>
                        </a:rPr>
                        <a:t>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ZA" sz="1600" dirty="0">
                          <a:effectLst/>
                          <a:latin typeface="Arial" panose="020B0604020202020204" pitchFamily="34"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pPr algn="l"/>
                      <a:r>
                        <a:rPr lang="en-ZA" sz="1600" dirty="0">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2059" marR="32059" marT="0" marB="0"/>
                </a:tc>
                <a:extLst>
                  <a:ext uri="{0D108BD9-81ED-4DB2-BD59-A6C34878D82A}">
                    <a16:rowId xmlns:a16="http://schemas.microsoft.com/office/drawing/2014/main" xmlns="" val="3752807747"/>
                  </a:ext>
                </a:extLst>
              </a:tr>
            </a:tbl>
          </a:graphicData>
        </a:graphic>
      </p:graphicFrame>
      <p:sp>
        <p:nvSpPr>
          <p:cNvPr id="4" name="Slide Number Placeholder 3"/>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33</a:t>
            </a:fld>
            <a:endParaRPr lang="en-US" dirty="0">
              <a:solidFill>
                <a:prstClr val="black">
                  <a:tint val="75000"/>
                </a:prstClr>
              </a:solidFill>
            </a:endParaRPr>
          </a:p>
        </p:txBody>
      </p:sp>
    </p:spTree>
    <p:extLst>
      <p:ext uri="{BB962C8B-B14F-4D97-AF65-F5344CB8AC3E}">
        <p14:creationId xmlns:p14="http://schemas.microsoft.com/office/powerpoint/2010/main" xmlns="" val="3116824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E954B-25DA-48E1-B28A-8956442CF752}"/>
              </a:ext>
            </a:extLst>
          </p:cNvPr>
          <p:cNvSpPr>
            <a:spLocks noGrp="1"/>
          </p:cNvSpPr>
          <p:nvPr>
            <p:ph type="title"/>
          </p:nvPr>
        </p:nvSpPr>
        <p:spPr>
          <a:xfrm>
            <a:off x="-118862" y="0"/>
            <a:ext cx="8579294" cy="1143000"/>
          </a:xfrm>
        </p:spPr>
        <p:txBody>
          <a:bodyPr/>
          <a:lstStyle/>
          <a:p>
            <a:r>
              <a:rPr lang="en-GB" sz="2400" dirty="0">
                <a:solidFill>
                  <a:schemeClr val="tx2"/>
                </a:solidFill>
                <a:latin typeface="Poppins"/>
                <a:cs typeface="Arial" panose="020B0604020202020204" pitchFamily="34" charset="0"/>
              </a:rPr>
              <a:t>Programme 4: Capacity Building and Sector Development</a:t>
            </a:r>
            <a:endParaRPr lang="en-ZA" sz="2400" dirty="0">
              <a:solidFill>
                <a:schemeClr val="tx2"/>
              </a:solidFill>
            </a:endParaRPr>
          </a:p>
        </p:txBody>
      </p:sp>
      <p:graphicFrame>
        <p:nvGraphicFramePr>
          <p:cNvPr id="4" name="Table 3">
            <a:extLst>
              <a:ext uri="{FF2B5EF4-FFF2-40B4-BE49-F238E27FC236}">
                <a16:creationId xmlns:a16="http://schemas.microsoft.com/office/drawing/2014/main" xmlns="" id="{39E0DA5E-E277-46A5-A1CF-D467B751B877}"/>
              </a:ext>
            </a:extLst>
          </p:cNvPr>
          <p:cNvGraphicFramePr>
            <a:graphicFrameLocks noGrp="1"/>
          </p:cNvGraphicFramePr>
          <p:nvPr>
            <p:extLst>
              <p:ext uri="{D42A27DB-BD31-4B8C-83A1-F6EECF244321}">
                <p14:modId xmlns:p14="http://schemas.microsoft.com/office/powerpoint/2010/main" xmlns="" val="3490253358"/>
              </p:ext>
            </p:extLst>
          </p:nvPr>
        </p:nvGraphicFramePr>
        <p:xfrm>
          <a:off x="107506" y="1180295"/>
          <a:ext cx="8712966" cy="5102562"/>
        </p:xfrm>
        <a:graphic>
          <a:graphicData uri="http://schemas.openxmlformats.org/drawingml/2006/table">
            <a:tbl>
              <a:tblPr firstRow="1" firstCol="1" bandRow="1">
                <a:tableStyleId>{93296810-A885-4BE3-A3E7-6D5BEEA58F35}</a:tableStyleId>
              </a:tblPr>
              <a:tblGrid>
                <a:gridCol w="2416201">
                  <a:extLst>
                    <a:ext uri="{9D8B030D-6E8A-4147-A177-3AD203B41FA5}">
                      <a16:colId xmlns:a16="http://schemas.microsoft.com/office/drawing/2014/main" xmlns="" val="3461753023"/>
                    </a:ext>
                  </a:extLst>
                </a:gridCol>
                <a:gridCol w="1684019">
                  <a:extLst>
                    <a:ext uri="{9D8B030D-6E8A-4147-A177-3AD203B41FA5}">
                      <a16:colId xmlns:a16="http://schemas.microsoft.com/office/drawing/2014/main" xmlns="" val="2016480601"/>
                    </a:ext>
                  </a:extLst>
                </a:gridCol>
                <a:gridCol w="1171491">
                  <a:extLst>
                    <a:ext uri="{9D8B030D-6E8A-4147-A177-3AD203B41FA5}">
                      <a16:colId xmlns:a16="http://schemas.microsoft.com/office/drawing/2014/main" xmlns="" val="2415388689"/>
                    </a:ext>
                  </a:extLst>
                </a:gridCol>
                <a:gridCol w="1171491">
                  <a:extLst>
                    <a:ext uri="{9D8B030D-6E8A-4147-A177-3AD203B41FA5}">
                      <a16:colId xmlns:a16="http://schemas.microsoft.com/office/drawing/2014/main" xmlns="" val="1040237342"/>
                    </a:ext>
                  </a:extLst>
                </a:gridCol>
                <a:gridCol w="1098273">
                  <a:extLst>
                    <a:ext uri="{9D8B030D-6E8A-4147-A177-3AD203B41FA5}">
                      <a16:colId xmlns:a16="http://schemas.microsoft.com/office/drawing/2014/main" xmlns="" val="3838302504"/>
                    </a:ext>
                  </a:extLst>
                </a:gridCol>
                <a:gridCol w="1171491">
                  <a:extLst>
                    <a:ext uri="{9D8B030D-6E8A-4147-A177-3AD203B41FA5}">
                      <a16:colId xmlns:a16="http://schemas.microsoft.com/office/drawing/2014/main" xmlns="" val="3338985924"/>
                    </a:ext>
                  </a:extLst>
                </a:gridCol>
              </a:tblGrid>
              <a:tr h="261084">
                <a:tc rowSpan="2">
                  <a:txBody>
                    <a:bodyPr/>
                    <a:lstStyle/>
                    <a:p>
                      <a:pPr>
                        <a:lnSpc>
                          <a:spcPct val="115000"/>
                        </a:lnSpc>
                      </a:pPr>
                      <a:r>
                        <a:rPr lang="en-ZA" sz="1600" b="1" kern="1200" dirty="0">
                          <a:effectLst/>
                          <a:latin typeface="Arial" panose="020B0604020202020204" pitchFamily="34" charset="0"/>
                          <a:cs typeface="Arial" panose="020B0604020202020204" pitchFamily="34" charset="0"/>
                        </a:rPr>
                        <a:t>Output Indicator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2736" marR="2736" marT="0" marB="0"/>
                </a:tc>
                <a:tc gridSpan="2">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Q4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hMerge="1">
                  <a:txBody>
                    <a:bodyPr/>
                    <a:lstStyle/>
                    <a:p>
                      <a:endParaRPr lang="en-ZA"/>
                    </a:p>
                  </a:txBody>
                  <a:tcPr/>
                </a:tc>
                <a:tc rowSpan="2">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rowSpan="2">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9253" marR="49253" marT="0" marB="0"/>
                </a:tc>
                <a:extLst>
                  <a:ext uri="{0D108BD9-81ED-4DB2-BD59-A6C34878D82A}">
                    <a16:rowId xmlns:a16="http://schemas.microsoft.com/office/drawing/2014/main" xmlns="" val="2224906101"/>
                  </a:ext>
                </a:extLst>
              </a:tr>
              <a:tr h="285383">
                <a:tc vMerge="1">
                  <a:txBody>
                    <a:bodyPr/>
                    <a:lstStyle/>
                    <a:p>
                      <a:endParaRPr lang="en-ZA"/>
                    </a:p>
                  </a:txBody>
                  <a:tcPr/>
                </a:tc>
                <a:tc vMerge="1">
                  <a:txBody>
                    <a:bodyPr/>
                    <a:lstStyle/>
                    <a:p>
                      <a:endParaRPr lang="en-ZA"/>
                    </a:p>
                  </a:txBody>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solidFill>
                      <a:schemeClr val="accent6"/>
                    </a:solidFill>
                  </a:tcPr>
                </a:tc>
                <a:tc>
                  <a:txBody>
                    <a:bodyPr/>
                    <a:lstStyle/>
                    <a:p>
                      <a:pPr algn="ctr">
                        <a:lnSpc>
                          <a:spcPct val="115000"/>
                        </a:lnSpc>
                      </a:pP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2285094995"/>
                  </a:ext>
                </a:extLst>
              </a:tr>
              <a:tr h="2233429">
                <a:tc>
                  <a:txBody>
                    <a:bodyPr/>
                    <a:lstStyle/>
                    <a:p>
                      <a:pPr marL="173038" indent="9525"/>
                      <a:r>
                        <a:rPr lang="en-US" sz="1600" dirty="0">
                          <a:solidFill>
                            <a:schemeClr val="bg1"/>
                          </a:solidFill>
                          <a:effectLst/>
                          <a:latin typeface="Arial" panose="020B0604020202020204" pitchFamily="34" charset="0"/>
                          <a:ea typeface="Times New Roman" panose="02020603050405020304" pitchFamily="18" charset="0"/>
                        </a:rPr>
                        <a:t>Capacity building strategy for community and small commercial media projects developed and submitted to Board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r>
                        <a:rPr lang="en-US" sz="1600" dirty="0">
                          <a:solidFill>
                            <a:srgbClr val="000000"/>
                          </a:solidFill>
                          <a:effectLst/>
                          <a:latin typeface="Arial" panose="020B0604020202020204" pitchFamily="34" charset="0"/>
                          <a:ea typeface="Times New Roman" panose="02020603050405020304" pitchFamily="18" charset="0"/>
                        </a:rPr>
                        <a:t>Capacity building strategy for community and small commercial media projects developed and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US" sz="1600" b="1">
                          <a:solidFill>
                            <a:srgbClr val="000000"/>
                          </a:solidFill>
                          <a:effectLst/>
                          <a:latin typeface="Arial" panose="020B0604020202020204" pitchFamily="34" charset="0"/>
                          <a:ea typeface="Times New Roman" panose="02020603050405020304" pitchFamily="18" charset="0"/>
                        </a:rPr>
                        <a: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rPr>
                        <a: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rPr>
                        <a: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rPr>
                        <a: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32059" marR="32059" marT="0" marB="0"/>
                </a:tc>
                <a:extLst>
                  <a:ext uri="{0D108BD9-81ED-4DB2-BD59-A6C34878D82A}">
                    <a16:rowId xmlns:a16="http://schemas.microsoft.com/office/drawing/2014/main" xmlns="" val="1312811393"/>
                  </a:ext>
                </a:extLst>
              </a:tr>
              <a:tr h="1523602">
                <a:tc>
                  <a:txBody>
                    <a:bodyPr/>
                    <a:lstStyle/>
                    <a:p>
                      <a:pPr marL="173038" indent="9525"/>
                      <a:r>
                        <a:rPr lang="en-US" sz="1600" dirty="0">
                          <a:solidFill>
                            <a:schemeClr val="bg1"/>
                          </a:solidFill>
                          <a:effectLst/>
                          <a:latin typeface="Arial" panose="020B0604020202020204" pitchFamily="34" charset="0"/>
                          <a:ea typeface="Times New Roman" panose="02020603050405020304" pitchFamily="18" charset="0"/>
                        </a:rPr>
                        <a:t>Number of training interventions aimed at capacitating the community media in key sustainability skills</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ZA" sz="1600" kern="1200" dirty="0">
                          <a:effectLst/>
                          <a:latin typeface="Arial" panose="020B0604020202020204" pitchFamily="34" charset="0"/>
                          <a:cs typeface="Arial" panose="020B0604020202020204" pitchFamily="34" charset="0"/>
                        </a:rPr>
                        <a:t>6</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ZA" sz="1600" dirty="0">
                          <a:effectLst/>
                          <a:latin typeface="Arial" panose="020B0604020202020204" pitchFamily="34" charset="0"/>
                          <a:ea typeface="Times New Roman" panose="02020603050405020304" pitchFamily="18" charset="0"/>
                          <a:cs typeface="Arial" panose="020B0604020202020204" pitchFamily="34" charset="0"/>
                        </a:rPr>
                        <a:t>2</a:t>
                      </a:r>
                    </a:p>
                  </a:txBody>
                  <a:tcPr marL="3810" marR="3810"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dirty="0">
                          <a:effectLst/>
                          <a:latin typeface="Arial" panose="020B0604020202020204" pitchFamily="34" charset="0"/>
                          <a:ea typeface="Times New Roman" panose="02020603050405020304" pitchFamily="18" charset="0"/>
                          <a:cs typeface="Arial" panose="020B0604020202020204" pitchFamily="34" charset="0"/>
                        </a:rPr>
                        <a:t>Target achieved</a:t>
                      </a:r>
                    </a:p>
                  </a:txBody>
                  <a:tcPr marL="32059" marR="32059" marT="0" marB="0"/>
                </a:tc>
                <a:extLst>
                  <a:ext uri="{0D108BD9-81ED-4DB2-BD59-A6C34878D82A}">
                    <a16:rowId xmlns:a16="http://schemas.microsoft.com/office/drawing/2014/main" xmlns="" val="1062761196"/>
                  </a:ext>
                </a:extLst>
              </a:tr>
              <a:tr h="779732">
                <a:tc>
                  <a:txBody>
                    <a:bodyPr/>
                    <a:lstStyle/>
                    <a:p>
                      <a:pPr marL="173038" indent="9525"/>
                      <a:r>
                        <a:rPr lang="en-US" sz="1600" dirty="0">
                          <a:solidFill>
                            <a:schemeClr val="bg1"/>
                          </a:solidFill>
                          <a:effectLst/>
                          <a:latin typeface="Arial" panose="020B0604020202020204" pitchFamily="34" charset="0"/>
                          <a:ea typeface="Times New Roman" panose="02020603050405020304" pitchFamily="18" charset="0"/>
                        </a:rPr>
                        <a:t>Number of media literacy workshops conducted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ZA" sz="1600" kern="1200">
                          <a:effectLst/>
                          <a:latin typeface="Arial" panose="020B0604020202020204" pitchFamily="34" charset="0"/>
                          <a:cs typeface="Arial" panose="020B0604020202020204" pitchFamily="34" charset="0"/>
                        </a:rPr>
                        <a:t>3</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2736" marR="2736" marT="0" marB="0"/>
                </a:tc>
                <a:tc>
                  <a:txBody>
                    <a:bodyPr/>
                    <a:lstStyle/>
                    <a:p>
                      <a:pPr algn="ctr"/>
                      <a:r>
                        <a:rPr lang="en-US" sz="1600">
                          <a:solidFill>
                            <a:srgbClr val="000000"/>
                          </a:solidFill>
                          <a:effectLst/>
                          <a:latin typeface="Arial" panose="020B0604020202020204" pitchFamily="34" charset="0"/>
                          <a:ea typeface="Times New Roman" panose="02020603050405020304" pitchFamily="18" charset="0"/>
                        </a:rPr>
                        <a:t>-</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2263" marR="2263" marT="0" marB="0"/>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rPr>
                        <a: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2059" marR="32059" marT="0" marB="0"/>
                </a:tc>
                <a:extLst>
                  <a:ext uri="{0D108BD9-81ED-4DB2-BD59-A6C34878D82A}">
                    <a16:rowId xmlns:a16="http://schemas.microsoft.com/office/drawing/2014/main" xmlns="" val="3752807747"/>
                  </a:ext>
                </a:extLst>
              </a:tr>
            </a:tbl>
          </a:graphicData>
        </a:graphic>
      </p:graphicFrame>
      <p:sp>
        <p:nvSpPr>
          <p:cNvPr id="3" name="TextBox 2"/>
          <p:cNvSpPr txBox="1"/>
          <p:nvPr/>
        </p:nvSpPr>
        <p:spPr>
          <a:xfrm>
            <a:off x="457200" y="6381328"/>
            <a:ext cx="2026568" cy="369332"/>
          </a:xfrm>
          <a:prstGeom prst="rect">
            <a:avLst/>
          </a:prstGeom>
          <a:solidFill>
            <a:schemeClr val="bg1"/>
          </a:solidFill>
        </p:spPr>
        <p:txBody>
          <a:bodyPr wrap="square" rtlCol="0">
            <a:spAutoFit/>
          </a:bodyPr>
          <a:lstStyle/>
          <a:p>
            <a:endParaRPr lang="en-ZA" dirty="0">
              <a:solidFill>
                <a:schemeClr val="bg1"/>
              </a:solidFill>
            </a:endParaRPr>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34</a:t>
            </a:fld>
            <a:endParaRPr lang="en-US" dirty="0">
              <a:solidFill>
                <a:prstClr val="black">
                  <a:tint val="75000"/>
                </a:prstClr>
              </a:solidFill>
            </a:endParaRPr>
          </a:p>
        </p:txBody>
      </p:sp>
    </p:spTree>
    <p:extLst>
      <p:ext uri="{BB962C8B-B14F-4D97-AF65-F5344CB8AC3E}">
        <p14:creationId xmlns:p14="http://schemas.microsoft.com/office/powerpoint/2010/main" xmlns="" val="2304294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CD335CFF-1AAD-4E45-9A51-A8CB307C19EA}"/>
              </a:ext>
            </a:extLst>
          </p:cNvPr>
          <p:cNvSpPr>
            <a:spLocks noGrp="1"/>
          </p:cNvSpPr>
          <p:nvPr>
            <p:ph type="title"/>
          </p:nvPr>
        </p:nvSpPr>
        <p:spPr>
          <a:xfrm>
            <a:off x="323528" y="0"/>
            <a:ext cx="8054552" cy="1143000"/>
          </a:xfrm>
        </p:spPr>
        <p:txBody>
          <a:bodyPr/>
          <a:lstStyle/>
          <a:p>
            <a:pPr lvl="0" defTabSz="457200" eaLnBrk="1" fontAlgn="auto" hangingPunct="1">
              <a:spcBef>
                <a:spcPts val="0"/>
              </a:spcBef>
              <a:spcAft>
                <a:spcPts val="0"/>
              </a:spcAft>
            </a:pPr>
            <a:r>
              <a:rPr lang="en-US" sz="2400" dirty="0">
                <a:solidFill>
                  <a:schemeClr val="tx2"/>
                </a:solidFill>
                <a:latin typeface="Arial" panose="020B0604020202020204" pitchFamily="34" charset="0"/>
                <a:ea typeface="+mn-ea"/>
                <a:cs typeface="Arial" panose="020B0604020202020204" pitchFamily="34" charset="0"/>
              </a:rPr>
              <a:t>Programme 5: Innovation, Research and Development</a:t>
            </a:r>
            <a:endParaRPr lang="en-ZA" sz="2800" dirty="0">
              <a:solidFill>
                <a:schemeClr val="tx2"/>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xmlns="" id="{A633E4C7-DA89-4747-80D7-E783CA160CEF}"/>
              </a:ext>
            </a:extLst>
          </p:cNvPr>
          <p:cNvGraphicFramePr/>
          <p:nvPr>
            <p:extLst>
              <p:ext uri="{D42A27DB-BD31-4B8C-83A1-F6EECF244321}">
                <p14:modId xmlns:p14="http://schemas.microsoft.com/office/powerpoint/2010/main" xmlns="" val="1145763306"/>
              </p:ext>
            </p:extLst>
          </p:nvPr>
        </p:nvGraphicFramePr>
        <p:xfrm>
          <a:off x="544724" y="1124744"/>
          <a:ext cx="8054552" cy="5395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35</a:t>
            </a:fld>
            <a:endParaRPr lang="en-US" dirty="0">
              <a:solidFill>
                <a:prstClr val="black">
                  <a:tint val="75000"/>
                </a:prstClr>
              </a:solidFill>
            </a:endParaRPr>
          </a:p>
        </p:txBody>
      </p:sp>
      <p:sp>
        <p:nvSpPr>
          <p:cNvPr id="4" name="TextBox 3"/>
          <p:cNvSpPr txBox="1"/>
          <p:nvPr/>
        </p:nvSpPr>
        <p:spPr>
          <a:xfrm>
            <a:off x="457200" y="6352147"/>
            <a:ext cx="2011052"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279765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AFAC37-4A52-44C0-A4DC-E96BE1234AD6}"/>
              </a:ext>
            </a:extLst>
          </p:cNvPr>
          <p:cNvSpPr>
            <a:spLocks noGrp="1"/>
          </p:cNvSpPr>
          <p:nvPr>
            <p:ph type="title"/>
          </p:nvPr>
        </p:nvSpPr>
        <p:spPr>
          <a:xfrm>
            <a:off x="0" y="0"/>
            <a:ext cx="8686800" cy="1143000"/>
          </a:xfrm>
        </p:spPr>
        <p:txBody>
          <a:bodyPr/>
          <a:lstStyle/>
          <a:p>
            <a:r>
              <a:rPr lang="en-GB" sz="2400" dirty="0">
                <a:solidFill>
                  <a:schemeClr val="tx2"/>
                </a:solidFill>
                <a:latin typeface="Arial" panose="020B0604020202020204" pitchFamily="34" charset="0"/>
                <a:cs typeface="Arial" panose="020B0604020202020204" pitchFamily="34" charset="0"/>
              </a:rPr>
              <a:t>Programme 5: Innovation, Research &amp; Development</a:t>
            </a:r>
            <a:endParaRPr lang="en-ZA" sz="2800" dirty="0">
              <a:solidFill>
                <a:schemeClr val="tx2"/>
              </a:solidFill>
            </a:endParaRPr>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xmlns="" id="{247B101A-CE65-4EA1-BB2D-FD287C62E331}"/>
              </a:ext>
            </a:extLst>
          </p:cNvPr>
          <p:cNvGraphicFramePr>
            <a:graphicFrameLocks noGrp="1"/>
          </p:cNvGraphicFramePr>
          <p:nvPr>
            <p:extLst>
              <p:ext uri="{D42A27DB-BD31-4B8C-83A1-F6EECF244321}">
                <p14:modId xmlns:p14="http://schemas.microsoft.com/office/powerpoint/2010/main" xmlns="" val="3548036566"/>
              </p:ext>
            </p:extLst>
          </p:nvPr>
        </p:nvGraphicFramePr>
        <p:xfrm>
          <a:off x="107504" y="1347724"/>
          <a:ext cx="8928992" cy="3305411"/>
        </p:xfrm>
        <a:graphic>
          <a:graphicData uri="http://schemas.openxmlformats.org/drawingml/2006/table">
            <a:tbl>
              <a:tblPr firstRow="1" firstCol="1" bandRow="1">
                <a:tableStyleId>{93296810-A885-4BE3-A3E7-6D5BEEA58F35}</a:tableStyleId>
              </a:tblPr>
              <a:tblGrid>
                <a:gridCol w="1904822">
                  <a:extLst>
                    <a:ext uri="{9D8B030D-6E8A-4147-A177-3AD203B41FA5}">
                      <a16:colId xmlns:a16="http://schemas.microsoft.com/office/drawing/2014/main" xmlns="" val="3431868667"/>
                    </a:ext>
                  </a:extLst>
                </a:gridCol>
                <a:gridCol w="1912315">
                  <a:extLst>
                    <a:ext uri="{9D8B030D-6E8A-4147-A177-3AD203B41FA5}">
                      <a16:colId xmlns:a16="http://schemas.microsoft.com/office/drawing/2014/main" xmlns="" val="2378267348"/>
                    </a:ext>
                  </a:extLst>
                </a:gridCol>
                <a:gridCol w="1101376">
                  <a:extLst>
                    <a:ext uri="{9D8B030D-6E8A-4147-A177-3AD203B41FA5}">
                      <a16:colId xmlns:a16="http://schemas.microsoft.com/office/drawing/2014/main" xmlns="" val="490334321"/>
                    </a:ext>
                  </a:extLst>
                </a:gridCol>
                <a:gridCol w="1447875">
                  <a:extLst>
                    <a:ext uri="{9D8B030D-6E8A-4147-A177-3AD203B41FA5}">
                      <a16:colId xmlns:a16="http://schemas.microsoft.com/office/drawing/2014/main" xmlns="" val="2560831541"/>
                    </a:ext>
                  </a:extLst>
                </a:gridCol>
                <a:gridCol w="1157304">
                  <a:extLst>
                    <a:ext uri="{9D8B030D-6E8A-4147-A177-3AD203B41FA5}">
                      <a16:colId xmlns:a16="http://schemas.microsoft.com/office/drawing/2014/main" xmlns="" val="2143992593"/>
                    </a:ext>
                  </a:extLst>
                </a:gridCol>
                <a:gridCol w="1405300">
                  <a:extLst>
                    <a:ext uri="{9D8B030D-6E8A-4147-A177-3AD203B41FA5}">
                      <a16:colId xmlns:a16="http://schemas.microsoft.com/office/drawing/2014/main" xmlns="" val="4001283605"/>
                    </a:ext>
                  </a:extLst>
                </a:gridCol>
              </a:tblGrid>
              <a:tr h="250391">
                <a:tc rowSpan="2">
                  <a:txBody>
                    <a:bodyPr/>
                    <a:lstStyle/>
                    <a:p>
                      <a:pPr algn="l"/>
                      <a:r>
                        <a:rPr lang="en-ZA" sz="1600" b="1" kern="1200">
                          <a:effectLst/>
                          <a:latin typeface="Arial" panose="020B0604020202020204" pitchFamily="34" charset="0"/>
                          <a:cs typeface="Arial" panose="020B0604020202020204" pitchFamily="34" charset="0"/>
                        </a:rPr>
                        <a:t>Output Indicator</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3810" marR="3810"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Q3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hMerge="1">
                  <a:txBody>
                    <a:bodyPr/>
                    <a:lstStyle/>
                    <a:p>
                      <a:endParaRPr lang="en-ZA"/>
                    </a:p>
                  </a:txBody>
                  <a:tcPr/>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646816556"/>
                  </a:ext>
                </a:extLst>
              </a:tr>
              <a:tr h="300720">
                <a:tc vMerge="1">
                  <a:txBody>
                    <a:bodyPr/>
                    <a:lstStyle/>
                    <a:p>
                      <a:endParaRPr lang="en-ZA"/>
                    </a:p>
                  </a:txBody>
                  <a:tcPr/>
                </a:tc>
                <a:tc vMerge="1">
                  <a:txBody>
                    <a:bodyPr/>
                    <a:lstStyle/>
                    <a:p>
                      <a:endParaRPr lang="en-ZA"/>
                    </a:p>
                  </a:txBody>
                  <a:tcPr/>
                </a:tc>
                <a:tc>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solidFill>
                      <a:schemeClr val="accent6"/>
                    </a:solidFill>
                  </a:tcPr>
                </a:tc>
                <a:tc>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88318986"/>
                  </a:ext>
                </a:extLst>
              </a:tr>
              <a:tr h="1001563">
                <a:tc>
                  <a:txBody>
                    <a:bodyPr/>
                    <a:lstStyle/>
                    <a:p>
                      <a:pPr marL="20320" indent="-20320" algn="l"/>
                      <a:r>
                        <a:rPr lang="en-ZA" sz="1600" b="1" dirty="0">
                          <a:effectLst/>
                          <a:latin typeface="Arial" panose="020B0604020202020204" pitchFamily="34" charset="0"/>
                          <a:cs typeface="Arial" panose="020B0604020202020204" pitchFamily="34" charset="0"/>
                        </a:rPr>
                        <a:t>Research strategy developed and submitted to Board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l">
                        <a:lnSpc>
                          <a:spcPct val="115000"/>
                        </a:lnSpc>
                      </a:pPr>
                      <a:r>
                        <a:rPr lang="en-ZA" sz="1600" kern="1200" dirty="0">
                          <a:effectLst/>
                          <a:latin typeface="Arial" panose="020B0604020202020204" pitchFamily="34" charset="0"/>
                          <a:cs typeface="Arial" panose="020B0604020202020204" pitchFamily="34" charset="0"/>
                        </a:rPr>
                        <a:t>Research strategy developed and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l"/>
                      <a:r>
                        <a:rPr lang="en-GB" sz="1600">
                          <a:effectLst/>
                          <a:latin typeface="Arial" panose="020B0604020202020204" pitchFamily="34" charset="0"/>
                          <a:ea typeface="Times New Roman" panose="02020603050405020304" pitchFamily="18" charset="0"/>
                          <a:cs typeface="Arial" panose="020B0604020202020204" pitchFamily="34" charset="0"/>
                        </a:rPr>
                        <a:t>Research strategy submitted to Board</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l"/>
                      <a:r>
                        <a:rPr lang="en-ZA" sz="1600">
                          <a:effectLst/>
                          <a:latin typeface="Arial" panose="020B0604020202020204" pitchFamily="34" charset="0"/>
                          <a:ea typeface="Times New Roman" panose="02020603050405020304" pitchFamily="18" charset="0"/>
                          <a:cs typeface="Arial" panose="020B0604020202020204" pitchFamily="34" charset="0"/>
                        </a:rPr>
                        <a:t>Research strategy submitted to Board</a:t>
                      </a:r>
                    </a:p>
                  </a:txBody>
                  <a:tcPr marL="3810" marR="3810"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2444097842"/>
                  </a:ext>
                </a:extLst>
              </a:tr>
              <a:tr h="1752737">
                <a:tc>
                  <a:txBody>
                    <a:bodyPr/>
                    <a:lstStyle/>
                    <a:p>
                      <a:pPr marL="20320" indent="-20320" algn="l"/>
                      <a:r>
                        <a:rPr lang="en-ZA" sz="1600" b="1" dirty="0">
                          <a:effectLst/>
                          <a:latin typeface="Arial" panose="020B0604020202020204" pitchFamily="34" charset="0"/>
                          <a:cs typeface="Arial" panose="020B0604020202020204" pitchFamily="34" charset="0"/>
                        </a:rPr>
                        <a:t>Number of Research projects funded on key trends/developments impacting on community media sector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lnSpc>
                          <a:spcPct val="115000"/>
                        </a:lnSpc>
                      </a:pPr>
                      <a:r>
                        <a:rPr lang="en-ZA" sz="1600" dirty="0">
                          <a:effectLst/>
                          <a:latin typeface="Arial" panose="020B0604020202020204" pitchFamily="34" charset="0"/>
                          <a:cs typeface="Arial" panose="020B0604020202020204" pitchFamily="34" charset="0"/>
                        </a:rPr>
                        <a:t>3</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l"/>
                      <a:r>
                        <a:rPr lang="en-GB"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l"/>
                      <a:r>
                        <a:rPr lang="en-ZA" sz="1600" dirty="0">
                          <a:effectLst/>
                          <a:latin typeface="Arial" panose="020B0604020202020204" pitchFamily="34" charset="0"/>
                          <a:ea typeface="Times New Roman" panose="02020603050405020304" pitchFamily="18" charset="0"/>
                          <a:cs typeface="Arial" panose="020B0604020202020204" pitchFamily="34" charset="0"/>
                        </a:rPr>
                        <a:t>2</a:t>
                      </a:r>
                    </a:p>
                  </a:txBody>
                  <a:tcPr marL="3810" marR="3810" marT="0" marB="0"/>
                </a:tc>
                <a:tc>
                  <a:txBody>
                    <a:bodyPr/>
                    <a:lstStyle/>
                    <a:p>
                      <a:pPr algn="ctr"/>
                      <a:r>
                        <a:rPr lang="en-ZA"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4119157968"/>
                  </a:ext>
                </a:extLst>
              </a:tr>
            </a:tbl>
          </a:graphicData>
        </a:graphic>
      </p:graphicFrame>
      <p:sp>
        <p:nvSpPr>
          <p:cNvPr id="4" name="TextBox 3"/>
          <p:cNvSpPr txBox="1"/>
          <p:nvPr/>
        </p:nvSpPr>
        <p:spPr>
          <a:xfrm>
            <a:off x="457200" y="6237312"/>
            <a:ext cx="2098576"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36</a:t>
            </a:fld>
            <a:endParaRPr lang="en-US" dirty="0">
              <a:solidFill>
                <a:prstClr val="black">
                  <a:tint val="75000"/>
                </a:prstClr>
              </a:solidFill>
            </a:endParaRPr>
          </a:p>
        </p:txBody>
      </p:sp>
    </p:spTree>
    <p:extLst>
      <p:ext uri="{BB962C8B-B14F-4D97-AF65-F5344CB8AC3E}">
        <p14:creationId xmlns:p14="http://schemas.microsoft.com/office/powerpoint/2010/main" xmlns="" val="1047190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2D804-C535-465F-934D-59D1C0A5B582}"/>
              </a:ext>
            </a:extLst>
          </p:cNvPr>
          <p:cNvSpPr>
            <a:spLocks noGrp="1"/>
          </p:cNvSpPr>
          <p:nvPr>
            <p:ph type="title"/>
          </p:nvPr>
        </p:nvSpPr>
        <p:spPr>
          <a:xfrm>
            <a:off x="-252536" y="0"/>
            <a:ext cx="9108504" cy="1143000"/>
          </a:xfrm>
        </p:spPr>
        <p:txBody>
          <a:bodyPr/>
          <a:lstStyle/>
          <a:p>
            <a:r>
              <a:rPr lang="en-GB" sz="2400" dirty="0">
                <a:solidFill>
                  <a:schemeClr val="tx2"/>
                </a:solidFill>
                <a:latin typeface="Poppins"/>
                <a:cs typeface="Arial" panose="020B0604020202020204" pitchFamily="34" charset="0"/>
              </a:rPr>
              <a:t>Programme 5: Innovation, Research &amp; Development</a:t>
            </a:r>
            <a:endParaRPr lang="en-ZA" sz="2400" dirty="0">
              <a:solidFill>
                <a:schemeClr val="tx2"/>
              </a:solidFill>
            </a:endParaRPr>
          </a:p>
        </p:txBody>
      </p:sp>
      <p:graphicFrame>
        <p:nvGraphicFramePr>
          <p:cNvPr id="4" name="Table 3">
            <a:extLst>
              <a:ext uri="{FF2B5EF4-FFF2-40B4-BE49-F238E27FC236}">
                <a16:creationId xmlns:a16="http://schemas.microsoft.com/office/drawing/2014/main" xmlns="" id="{DA76DA84-841F-430E-A555-864386048BC0}"/>
              </a:ext>
            </a:extLst>
          </p:cNvPr>
          <p:cNvGraphicFramePr>
            <a:graphicFrameLocks noGrp="1"/>
          </p:cNvGraphicFramePr>
          <p:nvPr>
            <p:extLst>
              <p:ext uri="{D42A27DB-BD31-4B8C-83A1-F6EECF244321}">
                <p14:modId xmlns:p14="http://schemas.microsoft.com/office/powerpoint/2010/main" xmlns="" val="796012663"/>
              </p:ext>
            </p:extLst>
          </p:nvPr>
        </p:nvGraphicFramePr>
        <p:xfrm>
          <a:off x="251520" y="1385022"/>
          <a:ext cx="8712967" cy="3268114"/>
        </p:xfrm>
        <a:graphic>
          <a:graphicData uri="http://schemas.openxmlformats.org/drawingml/2006/table">
            <a:tbl>
              <a:tblPr firstRow="1" firstCol="1" bandRow="1">
                <a:tableStyleId>{93296810-A885-4BE3-A3E7-6D5BEEA58F35}</a:tableStyleId>
              </a:tblPr>
              <a:tblGrid>
                <a:gridCol w="1858737">
                  <a:extLst>
                    <a:ext uri="{9D8B030D-6E8A-4147-A177-3AD203B41FA5}">
                      <a16:colId xmlns:a16="http://schemas.microsoft.com/office/drawing/2014/main" xmlns="" val="3431868667"/>
                    </a:ext>
                  </a:extLst>
                </a:gridCol>
                <a:gridCol w="1866049">
                  <a:extLst>
                    <a:ext uri="{9D8B030D-6E8A-4147-A177-3AD203B41FA5}">
                      <a16:colId xmlns:a16="http://schemas.microsoft.com/office/drawing/2014/main" xmlns="" val="2378267348"/>
                    </a:ext>
                  </a:extLst>
                </a:gridCol>
                <a:gridCol w="1074730">
                  <a:extLst>
                    <a:ext uri="{9D8B030D-6E8A-4147-A177-3AD203B41FA5}">
                      <a16:colId xmlns:a16="http://schemas.microsoft.com/office/drawing/2014/main" xmlns="" val="490334321"/>
                    </a:ext>
                  </a:extLst>
                </a:gridCol>
                <a:gridCol w="1412845">
                  <a:extLst>
                    <a:ext uri="{9D8B030D-6E8A-4147-A177-3AD203B41FA5}">
                      <a16:colId xmlns:a16="http://schemas.microsoft.com/office/drawing/2014/main" xmlns="" val="2560831541"/>
                    </a:ext>
                  </a:extLst>
                </a:gridCol>
                <a:gridCol w="1129305">
                  <a:extLst>
                    <a:ext uri="{9D8B030D-6E8A-4147-A177-3AD203B41FA5}">
                      <a16:colId xmlns:a16="http://schemas.microsoft.com/office/drawing/2014/main" xmlns="" val="2143992593"/>
                    </a:ext>
                  </a:extLst>
                </a:gridCol>
                <a:gridCol w="1371301">
                  <a:extLst>
                    <a:ext uri="{9D8B030D-6E8A-4147-A177-3AD203B41FA5}">
                      <a16:colId xmlns:a16="http://schemas.microsoft.com/office/drawing/2014/main" xmlns="" val="4001283605"/>
                    </a:ext>
                  </a:extLst>
                </a:gridCol>
              </a:tblGrid>
              <a:tr h="247827">
                <a:tc rowSpan="2">
                  <a:txBody>
                    <a:bodyPr/>
                    <a:lstStyle/>
                    <a:p>
                      <a:pPr algn="l"/>
                      <a:r>
                        <a:rPr lang="en-ZA" sz="1600" b="1" kern="1200">
                          <a:effectLst/>
                          <a:latin typeface="Arial" panose="020B0604020202020204" pitchFamily="34" charset="0"/>
                          <a:cs typeface="Arial" panose="020B0604020202020204" pitchFamily="34" charset="0"/>
                        </a:rPr>
                        <a:t>Output Indicator</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Annual Target</a:t>
                      </a:r>
                      <a:endParaRPr lang="en-ZA" sz="1600" dirty="0">
                        <a:solidFill>
                          <a:schemeClr val="bg1"/>
                        </a:solidFill>
                        <a:effectLst/>
                        <a:latin typeface="Arial" panose="020B0604020202020204" pitchFamily="34" charset="0"/>
                        <a:cs typeface="Arial" panose="020B0604020202020204" pitchFamily="34" charset="0"/>
                      </a:endParaRPr>
                    </a:p>
                  </a:txBody>
                  <a:tcPr marL="3810" marR="3810" marT="0" marB="0"/>
                </a:tc>
                <a:tc grid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Q4 Performance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hMerge="1">
                  <a:txBody>
                    <a:bodyPr/>
                    <a:lstStyle/>
                    <a:p>
                      <a:endParaRPr lang="en-ZA"/>
                    </a:p>
                  </a:txBody>
                  <a:tcPr/>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Reason for Variance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rowSpan="2">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Corrective Action</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646816556"/>
                  </a:ext>
                </a:extLst>
              </a:tr>
              <a:tr h="294192">
                <a:tc vMerge="1">
                  <a:txBody>
                    <a:bodyPr/>
                    <a:lstStyle/>
                    <a:p>
                      <a:endParaRPr lang="en-ZA"/>
                    </a:p>
                  </a:txBody>
                  <a:tcPr/>
                </a:tc>
                <a:tc vMerge="1">
                  <a:txBody>
                    <a:bodyPr/>
                    <a:lstStyle/>
                    <a:p>
                      <a:endParaRPr lang="en-ZA"/>
                    </a:p>
                  </a:txBody>
                  <a:tcPr/>
                </a:tc>
                <a:tc>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Target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solidFill>
                      <a:schemeClr val="accent6"/>
                    </a:solidFill>
                  </a:tcPr>
                </a:tc>
                <a:tc>
                  <a:txBody>
                    <a:bodyPr/>
                    <a:lstStyle/>
                    <a:p>
                      <a:pPr algn="ctr"/>
                      <a:r>
                        <a:rPr lang="en-ZA" sz="1600" b="1" kern="1200" dirty="0">
                          <a:solidFill>
                            <a:schemeClr val="bg1"/>
                          </a:solidFill>
                          <a:effectLst/>
                          <a:latin typeface="Arial" panose="020B0604020202020204" pitchFamily="34" charset="0"/>
                          <a:cs typeface="Arial" panose="020B0604020202020204" pitchFamily="34" charset="0"/>
                        </a:rPr>
                        <a:t>Actual</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88318986"/>
                  </a:ext>
                </a:extLst>
              </a:tr>
              <a:tr h="991307">
                <a:tc>
                  <a:txBody>
                    <a:bodyPr/>
                    <a:lstStyle/>
                    <a:p>
                      <a:pPr marL="20320" indent="-20320" algn="l"/>
                      <a:r>
                        <a:rPr lang="en-US" sz="1600" dirty="0">
                          <a:solidFill>
                            <a:schemeClr val="bg1"/>
                          </a:solidFill>
                          <a:effectLst/>
                          <a:latin typeface="Arial" panose="020B0604020202020204" pitchFamily="34" charset="0"/>
                          <a:ea typeface="Times New Roman" panose="02020603050405020304" pitchFamily="18" charset="0"/>
                        </a:rPr>
                        <a:t>Research strategy developed and submitted to Board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l">
                        <a:lnSpc>
                          <a:spcPct val="115000"/>
                        </a:lnSpc>
                      </a:pPr>
                      <a:r>
                        <a:rPr lang="en-US" sz="1600" dirty="0">
                          <a:solidFill>
                            <a:srgbClr val="000000"/>
                          </a:solidFill>
                          <a:effectLst/>
                          <a:latin typeface="Arial" panose="020B0604020202020204" pitchFamily="34" charset="0"/>
                          <a:ea typeface="Times New Roman" panose="02020603050405020304" pitchFamily="18" charset="0"/>
                        </a:rPr>
                        <a:t>Research strategy developed and submitted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b="1">
                          <a:solidFill>
                            <a:srgbClr val="000000"/>
                          </a:solidFill>
                          <a:effectLst/>
                          <a:latin typeface="Arial" panose="020B0604020202020204" pitchFamily="34" charset="0"/>
                          <a:ea typeface="Times New Roman" panose="02020603050405020304" pitchFamily="18" charset="0"/>
                        </a:rPr>
                        <a:t>-</a:t>
                      </a:r>
                      <a:endParaRPr lang="en-ZA" sz="1600" b="1">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b="1">
                          <a:solidFill>
                            <a:srgbClr val="000000"/>
                          </a:solidFill>
                          <a:effectLst/>
                          <a:latin typeface="Arial" panose="020B0604020202020204" pitchFamily="34" charset="0"/>
                          <a:ea typeface="Times New Roman" panose="02020603050405020304" pitchFamily="18" charset="0"/>
                        </a:rPr>
                        <a:t>-</a:t>
                      </a:r>
                      <a:endParaRPr lang="en-ZA" sz="1600" b="1">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b="1">
                          <a:solidFill>
                            <a:srgbClr val="000000"/>
                          </a:solidFill>
                          <a:effectLst/>
                          <a:latin typeface="Arial" panose="020B0604020202020204" pitchFamily="34" charset="0"/>
                          <a:ea typeface="Times New Roman" panose="02020603050405020304" pitchFamily="18" charset="0"/>
                        </a:rPr>
                        <a: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rPr>
                        <a: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2444097842"/>
                  </a:ext>
                </a:extLst>
              </a:tr>
              <a:tr h="1734788">
                <a:tc>
                  <a:txBody>
                    <a:bodyPr/>
                    <a:lstStyle/>
                    <a:p>
                      <a:pPr marL="20320" indent="-20320" algn="l"/>
                      <a:r>
                        <a:rPr lang="en-US" sz="1600" dirty="0">
                          <a:solidFill>
                            <a:schemeClr val="bg1"/>
                          </a:solidFill>
                          <a:effectLst/>
                          <a:latin typeface="Arial" panose="020B0604020202020204" pitchFamily="34" charset="0"/>
                          <a:ea typeface="Times New Roman" panose="02020603050405020304" pitchFamily="18" charset="0"/>
                        </a:rPr>
                        <a:t>Number of Research projects funded on key trends/developments impacting on community media sector</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lnSpc>
                          <a:spcPct val="115000"/>
                        </a:lnSpc>
                      </a:pPr>
                      <a:r>
                        <a:rPr lang="en-ZA" sz="1600" dirty="0">
                          <a:effectLst/>
                          <a:latin typeface="Arial" panose="020B0604020202020204" pitchFamily="34" charset="0"/>
                          <a:cs typeface="Arial" panose="020B0604020202020204" pitchFamily="34" charset="0"/>
                        </a:rPr>
                        <a:t>3</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algn="ctr"/>
                      <a:r>
                        <a:rPr lang="en-US" sz="1600" dirty="0">
                          <a:effectLst/>
                          <a:latin typeface="Arial" panose="020B060402020202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N/A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a:txBody>
                    <a:bodyPr/>
                    <a:lstStyle/>
                    <a:p>
                      <a:pPr algn="ctr"/>
                      <a:r>
                        <a:rPr lang="en-ZA" sz="1600" kern="1200" dirty="0">
                          <a:solidFill>
                            <a:srgbClr val="000000"/>
                          </a:solidFill>
                          <a:effectLst/>
                          <a:latin typeface="Arial" panose="020B0604020202020204" pitchFamily="34" charset="0"/>
                          <a:cs typeface="Arial" panose="020B0604020202020204" pitchFamily="34" charset="0"/>
                        </a:rPr>
                        <a:t>Target achieved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extLst>
                  <a:ext uri="{0D108BD9-81ED-4DB2-BD59-A6C34878D82A}">
                    <a16:rowId xmlns:a16="http://schemas.microsoft.com/office/drawing/2014/main" xmlns="" val="4119157968"/>
                  </a:ext>
                </a:extLst>
              </a:tr>
            </a:tbl>
          </a:graphicData>
        </a:graphic>
      </p:graphicFrame>
      <p:sp>
        <p:nvSpPr>
          <p:cNvPr id="3" name="TextBox 2"/>
          <p:cNvSpPr txBox="1"/>
          <p:nvPr/>
        </p:nvSpPr>
        <p:spPr>
          <a:xfrm>
            <a:off x="467544" y="6309320"/>
            <a:ext cx="2016224"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37</a:t>
            </a:fld>
            <a:endParaRPr lang="en-US" dirty="0">
              <a:solidFill>
                <a:prstClr val="black">
                  <a:tint val="75000"/>
                </a:prstClr>
              </a:solidFill>
            </a:endParaRPr>
          </a:p>
        </p:txBody>
      </p:sp>
    </p:spTree>
    <p:extLst>
      <p:ext uri="{BB962C8B-B14F-4D97-AF65-F5344CB8AC3E}">
        <p14:creationId xmlns:p14="http://schemas.microsoft.com/office/powerpoint/2010/main" xmlns="" val="981342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34CECF1-7AB0-45EB-B579-3D8946C0383D}"/>
              </a:ext>
            </a:extLst>
          </p:cNvPr>
          <p:cNvSpPr>
            <a:spLocks noGrp="1"/>
          </p:cNvSpPr>
          <p:nvPr>
            <p:ph type="title"/>
          </p:nvPr>
        </p:nvSpPr>
        <p:spPr/>
        <p:txBody>
          <a:bodyPr/>
          <a:lstStyle/>
          <a:p>
            <a:r>
              <a:rPr lang="en-GB" sz="2400" dirty="0">
                <a:solidFill>
                  <a:schemeClr val="tx2"/>
                </a:solidFill>
                <a:latin typeface="Arial" panose="020B0604020202020204" pitchFamily="34" charset="0"/>
                <a:cs typeface="Arial" panose="020B0604020202020204" pitchFamily="34" charset="0"/>
              </a:rPr>
              <a:t>2020/21 Q3 BUDGET VS ACTUAL</a:t>
            </a:r>
            <a:endParaRPr lang="en-ZA" sz="2400" dirty="0">
              <a:solidFill>
                <a:schemeClr val="tx2"/>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nvGraphicFramePr>
        <p:xfrm>
          <a:off x="100640" y="6170930"/>
          <a:ext cx="1978325" cy="370840"/>
        </p:xfrm>
        <a:graphic>
          <a:graphicData uri="http://schemas.openxmlformats.org/drawingml/2006/table">
            <a:tbl>
              <a:tblPr firstRow="1" bandRow="1">
                <a:tableStyleId>{5C22544A-7EE6-4342-B048-85BDC9FD1C3A}</a:tableStyleId>
              </a:tblPr>
              <a:tblGrid>
                <a:gridCol w="1978325">
                  <a:extLst>
                    <a:ext uri="{9D8B030D-6E8A-4147-A177-3AD203B41FA5}">
                      <a16:colId xmlns:a16="http://schemas.microsoft.com/office/drawing/2014/main" xmlns="" val="20000"/>
                    </a:ext>
                  </a:extLst>
                </a:gridCol>
              </a:tblGrid>
              <a:tr h="370840">
                <a:tc>
                  <a:txBody>
                    <a:bodyPr/>
                    <a:lstStyle/>
                    <a:p>
                      <a:endParaRPr lang="en-ZA" b="0" dirty="0">
                        <a:solidFill>
                          <a:schemeClr val="tx1"/>
                        </a:solidFill>
                      </a:endParaRPr>
                    </a:p>
                  </a:txBody>
                  <a:tcPr>
                    <a:noFill/>
                  </a:tcPr>
                </a:tc>
                <a:extLst>
                  <a:ext uri="{0D108BD9-81ED-4DB2-BD59-A6C34878D82A}">
                    <a16:rowId xmlns:a16="http://schemas.microsoft.com/office/drawing/2014/main" xmlns="" val="10000"/>
                  </a:ext>
                </a:extLst>
              </a:tr>
            </a:tbl>
          </a:graphicData>
        </a:graphic>
      </p:graphicFrame>
      <p:graphicFrame>
        <p:nvGraphicFramePr>
          <p:cNvPr id="4" name="Table 3">
            <a:extLst>
              <a:ext uri="{FF2B5EF4-FFF2-40B4-BE49-F238E27FC236}">
                <a16:creationId xmlns:a16="http://schemas.microsoft.com/office/drawing/2014/main" xmlns="" id="{D2428665-D0CB-46DE-ABDD-5F4642818723}"/>
              </a:ext>
            </a:extLst>
          </p:cNvPr>
          <p:cNvGraphicFramePr>
            <a:graphicFrameLocks noGrp="1"/>
          </p:cNvGraphicFramePr>
          <p:nvPr>
            <p:extLst>
              <p:ext uri="{D42A27DB-BD31-4B8C-83A1-F6EECF244321}">
                <p14:modId xmlns:p14="http://schemas.microsoft.com/office/powerpoint/2010/main" xmlns="" val="1303309541"/>
              </p:ext>
            </p:extLst>
          </p:nvPr>
        </p:nvGraphicFramePr>
        <p:xfrm>
          <a:off x="611559" y="1376771"/>
          <a:ext cx="8075241" cy="3842977"/>
        </p:xfrm>
        <a:graphic>
          <a:graphicData uri="http://schemas.openxmlformats.org/drawingml/2006/table">
            <a:tbl>
              <a:tblPr firstRow="1" firstCol="1" bandRow="1"/>
              <a:tblGrid>
                <a:gridCol w="1584177">
                  <a:extLst>
                    <a:ext uri="{9D8B030D-6E8A-4147-A177-3AD203B41FA5}">
                      <a16:colId xmlns:a16="http://schemas.microsoft.com/office/drawing/2014/main" xmlns="" val="3105277036"/>
                    </a:ext>
                  </a:extLst>
                </a:gridCol>
                <a:gridCol w="1368152">
                  <a:extLst>
                    <a:ext uri="{9D8B030D-6E8A-4147-A177-3AD203B41FA5}">
                      <a16:colId xmlns:a16="http://schemas.microsoft.com/office/drawing/2014/main" xmlns="" val="2154747639"/>
                    </a:ext>
                  </a:extLst>
                </a:gridCol>
                <a:gridCol w="1224136">
                  <a:extLst>
                    <a:ext uri="{9D8B030D-6E8A-4147-A177-3AD203B41FA5}">
                      <a16:colId xmlns:a16="http://schemas.microsoft.com/office/drawing/2014/main" xmlns="" val="2703492038"/>
                    </a:ext>
                  </a:extLst>
                </a:gridCol>
                <a:gridCol w="1296144">
                  <a:extLst>
                    <a:ext uri="{9D8B030D-6E8A-4147-A177-3AD203B41FA5}">
                      <a16:colId xmlns:a16="http://schemas.microsoft.com/office/drawing/2014/main" xmlns="" val="454530756"/>
                    </a:ext>
                  </a:extLst>
                </a:gridCol>
                <a:gridCol w="1368152">
                  <a:extLst>
                    <a:ext uri="{9D8B030D-6E8A-4147-A177-3AD203B41FA5}">
                      <a16:colId xmlns:a16="http://schemas.microsoft.com/office/drawing/2014/main" xmlns="" val="4180048192"/>
                    </a:ext>
                  </a:extLst>
                </a:gridCol>
                <a:gridCol w="1234480">
                  <a:extLst>
                    <a:ext uri="{9D8B030D-6E8A-4147-A177-3AD203B41FA5}">
                      <a16:colId xmlns:a16="http://schemas.microsoft.com/office/drawing/2014/main" xmlns="" val="467193777"/>
                    </a:ext>
                  </a:extLst>
                </a:gridCol>
              </a:tblGrid>
              <a:tr h="279967">
                <a:tc gridSpan="6">
                  <a:txBody>
                    <a:bodyPr/>
                    <a:lstStyle/>
                    <a:p>
                      <a:pPr algn="ctr">
                        <a:lnSpc>
                          <a:spcPct val="115000"/>
                        </a:lnSpc>
                      </a:pPr>
                      <a:r>
                        <a:rPr lang="en-ZA" sz="1600" b="1" dirty="0">
                          <a:effectLst/>
                          <a:latin typeface="Arial" panose="020B0604020202020204" pitchFamily="34" charset="0"/>
                          <a:ea typeface="Times New Roman" panose="02020603050405020304" pitchFamily="18" charset="0"/>
                          <a:cs typeface="Arial" panose="020B0604020202020204" pitchFamily="34" charset="0"/>
                        </a:rPr>
                        <a:t> </a:t>
                      </a:r>
                      <a:r>
                        <a:rPr lang="en-Z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OPERATING REVENUE </a:t>
                      </a:r>
                      <a:r>
                        <a:rPr lang="en-ZA" sz="2000" b="1" dirty="0">
                          <a:solidFill>
                            <a:schemeClr val="bg1"/>
                          </a:solidFill>
                          <a:effectLst/>
                          <a:latin typeface="Arial" panose="020B0604020202020204" pitchFamily="34" charset="0"/>
                          <a:cs typeface="Arial" panose="020B0604020202020204" pitchFamily="34" charset="0"/>
                        </a:rPr>
                        <a:t> </a:t>
                      </a:r>
                      <a:endParaRPr lang="en-ZA" sz="2000" dirty="0">
                        <a:solidFill>
                          <a:schemeClr val="bg1"/>
                        </a:solidFill>
                        <a:effectLst/>
                        <a:latin typeface="Arial" panose="020B0604020202020204" pitchFamily="34"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endParaRPr lang="en-ZA"/>
                    </a:p>
                  </a:txBody>
                  <a:tcPr/>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pPr algn="ct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pPr algn="ctr">
                        <a:lnSpc>
                          <a:spcPct val="115000"/>
                        </a:lnSpc>
                      </a:pP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pPr algn="ct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xmlns="" val="3441699872"/>
                  </a:ext>
                </a:extLst>
              </a:tr>
              <a:tr h="586265">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Description (R Values)</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F79646"/>
                    </a:solidFill>
                  </a:tcPr>
                </a:tc>
                <a:tc gridSpan="2">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Budget</a:t>
                      </a:r>
                    </a:p>
                    <a:p>
                      <a:pPr algn="ctr">
                        <a:lnSpc>
                          <a:spcPct val="115000"/>
                        </a:lnSpc>
                      </a:pPr>
                      <a:r>
                        <a:rPr lang="en-ZA" sz="1600" b="1" dirty="0">
                          <a:solidFill>
                            <a:schemeClr val="bg1"/>
                          </a:solidFill>
                          <a:effectLst/>
                          <a:latin typeface="Arial" panose="020B0604020202020204" pitchFamily="34" charset="0"/>
                          <a:cs typeface="Arial" panose="020B0604020202020204" pitchFamily="34" charset="0"/>
                        </a:rPr>
                        <a:t> </a:t>
                      </a:r>
                      <a:endParaRPr lang="en-ZA" sz="1600" dirty="0">
                        <a:solidFill>
                          <a:schemeClr val="bg1"/>
                        </a:solidFill>
                        <a:effectLst/>
                        <a:latin typeface="Arial" panose="020B0604020202020204" pitchFamily="34"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hMerge="1">
                  <a:txBody>
                    <a:bodyPr/>
                    <a:lstStyle/>
                    <a:p>
                      <a:endParaRPr lang="en-ZA"/>
                    </a:p>
                  </a:txBody>
                  <a:tcPr/>
                </a:tc>
                <a:tc gridSpan="2">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Actual 2020/21 </a:t>
                      </a:r>
                    </a:p>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Financial Year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hMerge="1">
                  <a:txBody>
                    <a:bodyPr/>
                    <a:lstStyle/>
                    <a:p>
                      <a:endParaRPr lang="en-ZA"/>
                    </a:p>
                  </a:txBody>
                  <a:tcPr/>
                </a:tc>
                <a:tc rowSpan="2">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Full Year Forecast</a:t>
                      </a:r>
                    </a:p>
                    <a:p>
                      <a:pPr algn="ctr">
                        <a:lnSpc>
                          <a:spcPct val="115000"/>
                        </a:lnSpc>
                      </a:pPr>
                      <a:r>
                        <a:rPr lang="en-ZA" sz="1600" b="1" dirty="0">
                          <a:solidFill>
                            <a:schemeClr val="bg1"/>
                          </a:solidFill>
                          <a:effectLst/>
                          <a:latin typeface="Arial" panose="020B0604020202020204" pitchFamily="34" charset="0"/>
                          <a:cs typeface="Arial" panose="020B0604020202020204" pitchFamily="34" charset="0"/>
                        </a:rPr>
                        <a:t> </a:t>
                      </a:r>
                      <a:endParaRPr lang="en-ZA" sz="1600" dirty="0">
                        <a:solidFill>
                          <a:schemeClr val="bg1"/>
                        </a:solidFill>
                        <a:effectLst/>
                        <a:latin typeface="Arial" panose="020B0604020202020204" pitchFamily="34"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4178831871"/>
                  </a:ext>
                </a:extLst>
              </a:tr>
              <a:tr h="465917">
                <a:tc>
                  <a:txBody>
                    <a:bodyPr/>
                    <a:lstStyle/>
                    <a:p>
                      <a:pPr algn="ctr">
                        <a:lnSpc>
                          <a:spcPct val="115000"/>
                        </a:lnSpc>
                      </a:pPr>
                      <a:r>
                        <a:rPr lang="en-ZA" sz="16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2020/21 Budget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6C0A"/>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YTD Budget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6C0A"/>
                    </a:solidFill>
                  </a:tcPr>
                </a:tc>
                <a:tc>
                  <a:txBody>
                    <a:bodyPr/>
                    <a:lstStyle/>
                    <a:p>
                      <a:pP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YTD Actual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6C0A"/>
                    </a:solidFill>
                  </a:tcPr>
                </a:tc>
                <a:tc>
                  <a:txBody>
                    <a:bodyPr/>
                    <a:lstStyle/>
                    <a:p>
                      <a:pPr algn="ct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Variance (YTD) </a:t>
                      </a:r>
                      <a:endParaRPr lang="en-ZA" dirty="0">
                        <a:solidFill>
                          <a:schemeClr val="bg1"/>
                        </a:solidFil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46C0A"/>
                    </a:solidFill>
                  </a:tcPr>
                </a:tc>
                <a:tc vMerge="1">
                  <a:txBody>
                    <a:bodyPr/>
                    <a:lstStyle/>
                    <a:p>
                      <a:pPr algn="ct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xmlns="" val="2085855484"/>
                  </a:ext>
                </a:extLst>
              </a:tr>
              <a:tr h="586365">
                <a:tc>
                  <a:txBody>
                    <a:bodyPr/>
                    <a:lstStyle/>
                    <a:p>
                      <a:pPr>
                        <a:lnSpc>
                          <a:spcPct val="115000"/>
                        </a:lnSpc>
                      </a:pPr>
                      <a:r>
                        <a:rPr lang="en-ZA" sz="16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Broadcast Funders</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61 994 784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46 496 088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58 017 850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ZA"/>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61 994 784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xmlns="" val="1264387886"/>
                  </a:ext>
                </a:extLst>
              </a:tr>
              <a:tr h="586365">
                <a:tc>
                  <a:txBody>
                    <a:bodyPr/>
                    <a:lstStyle/>
                    <a:p>
                      <a:pPr>
                        <a:lnSpc>
                          <a:spcPct val="115000"/>
                        </a:lnSpc>
                      </a:pPr>
                      <a:r>
                        <a:rPr lang="en-ZA" sz="16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Grants income</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32 659 000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24 494 250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25 054 592</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32 659 000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xmlns="" val="3994287044"/>
                  </a:ext>
                </a:extLst>
              </a:tr>
              <a:tr h="586365">
                <a:tc>
                  <a:txBody>
                    <a:bodyPr/>
                    <a:lstStyle/>
                    <a:p>
                      <a:pP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Other Income: Interest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3 600 000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2 700 000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2 963 038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ZA"/>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3 600 000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xmlns="" val="1562315751"/>
                  </a:ext>
                </a:extLst>
              </a:tr>
              <a:tr h="586265">
                <a:tc>
                  <a:txBody>
                    <a:bodyPr/>
                    <a:lstStyle/>
                    <a:p>
                      <a:pP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Total Income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79646"/>
                    </a:solidFill>
                  </a:tcPr>
                </a:tc>
                <a:tc>
                  <a:txBody>
                    <a:bodyPr/>
                    <a:lstStyle/>
                    <a:p>
                      <a:pPr algn="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98 253 784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73 690 338</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86 035 480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a:t>
                      </a:r>
                      <a:endParaRPr lang="en-ZA" dirty="0"/>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98 253 784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xmlns="" val="258582875"/>
                  </a:ext>
                </a:extLst>
              </a:tr>
            </a:tbl>
          </a:graphicData>
        </a:graphic>
      </p:graphicFrame>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38</a:t>
            </a:fld>
            <a:endParaRPr lang="en-US" dirty="0">
              <a:solidFill>
                <a:prstClr val="black">
                  <a:tint val="75000"/>
                </a:prstClr>
              </a:solidFill>
            </a:endParaRPr>
          </a:p>
        </p:txBody>
      </p:sp>
      <p:sp>
        <p:nvSpPr>
          <p:cNvPr id="5" name="TextBox 4"/>
          <p:cNvSpPr txBox="1"/>
          <p:nvPr/>
        </p:nvSpPr>
        <p:spPr>
          <a:xfrm>
            <a:off x="457200" y="6356354"/>
            <a:ext cx="2026568"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2963808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1561C-F745-42C3-A348-A8C1E2AF5498}"/>
              </a:ext>
            </a:extLst>
          </p:cNvPr>
          <p:cNvSpPr>
            <a:spLocks noGrp="1"/>
          </p:cNvSpPr>
          <p:nvPr>
            <p:ph type="title"/>
          </p:nvPr>
        </p:nvSpPr>
        <p:spPr/>
        <p:txBody>
          <a:bodyPr/>
          <a:lstStyle/>
          <a:p>
            <a:r>
              <a:rPr lang="en-ZA" sz="2400" dirty="0">
                <a:solidFill>
                  <a:schemeClr val="tx2"/>
                </a:solidFill>
                <a:latin typeface="Arial" panose="020B0604020202020204" pitchFamily="34" charset="0"/>
                <a:cs typeface="Arial" panose="020B0604020202020204" pitchFamily="34" charset="0"/>
              </a:rPr>
              <a:t> 2020/21 Q3 BUDGET VS ACTUAL (CONT)</a:t>
            </a:r>
          </a:p>
        </p:txBody>
      </p:sp>
      <p:sp>
        <p:nvSpPr>
          <p:cNvPr id="6" name="TextBox 5">
            <a:extLst>
              <a:ext uri="{FF2B5EF4-FFF2-40B4-BE49-F238E27FC236}">
                <a16:creationId xmlns:a16="http://schemas.microsoft.com/office/drawing/2014/main" xmlns="" id="{57AD16A1-A7A1-49BF-B6B4-82ED3164721E}"/>
              </a:ext>
            </a:extLst>
          </p:cNvPr>
          <p:cNvSpPr txBox="1"/>
          <p:nvPr/>
        </p:nvSpPr>
        <p:spPr>
          <a:xfrm>
            <a:off x="457200" y="1412776"/>
            <a:ext cx="8305060" cy="256993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endParaRPr kumimoji="0" lang="en-GB"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indent="-285750" algn="just">
              <a:spcAft>
                <a:spcPts val="0"/>
              </a:spcAft>
              <a:buClr>
                <a:schemeClr val="accent6">
                  <a:lumMod val="75000"/>
                </a:schemeClr>
              </a:buClr>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Multichoice has transferred R46 million, which was R6 million more than the R40 million they had committed to. </a:t>
            </a:r>
          </a:p>
          <a:p>
            <a:pPr marL="285750" indent="-285750" algn="just">
              <a:spcAft>
                <a:spcPts val="0"/>
              </a:spcAft>
              <a:buClr>
                <a:schemeClr val="accent6">
                  <a:lumMod val="75000"/>
                </a:schemeClr>
              </a:buClr>
              <a:buFont typeface="Arial" panose="020B0604020202020204" pitchFamily="34" charset="0"/>
              <a:buChar char="•"/>
            </a:pPr>
            <a:endParaRPr lang="en-GB"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spcAft>
                <a:spcPts val="0"/>
              </a:spcAft>
              <a:buClr>
                <a:schemeClr val="accent6">
                  <a:lumMod val="75000"/>
                </a:schemeClr>
              </a:buClr>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Pandemic has also affected the entity’s ability to earn revenue - these effects being the interest rate cuts that resulted in less interest being earned.</a:t>
            </a:r>
          </a:p>
          <a:p>
            <a:pPr marL="285750" indent="-285750" algn="just">
              <a:spcAft>
                <a:spcPts val="0"/>
              </a:spcAft>
              <a:buClr>
                <a:schemeClr val="accent6">
                  <a:lumMod val="75000"/>
                </a:schemeClr>
              </a:buClr>
              <a:buFont typeface="Arial" panose="020B0604020202020204" pitchFamily="34" charset="0"/>
              <a:buChar char="•"/>
            </a:pPr>
            <a:endParaRPr lang="en-GB"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spcAft>
                <a:spcPts val="0"/>
              </a:spcAft>
              <a:buClr>
                <a:schemeClr val="accent6">
                  <a:lumMod val="75000"/>
                </a:schemeClr>
              </a:buClr>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 An adjustment budget was passed in September 2020 which reduced the interest income from R6 million to R3.6 million.</a:t>
            </a: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39</a:t>
            </a:fld>
            <a:endParaRPr lang="en-US" dirty="0">
              <a:solidFill>
                <a:prstClr val="black">
                  <a:tint val="75000"/>
                </a:prstClr>
              </a:solidFill>
            </a:endParaRPr>
          </a:p>
        </p:txBody>
      </p:sp>
      <p:sp>
        <p:nvSpPr>
          <p:cNvPr id="4" name="TextBox 3"/>
          <p:cNvSpPr txBox="1"/>
          <p:nvPr/>
        </p:nvSpPr>
        <p:spPr>
          <a:xfrm>
            <a:off x="457200" y="6237312"/>
            <a:ext cx="2098576"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48465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66B298A-7424-4340-9F34-290F74EB2436}"/>
              </a:ext>
            </a:extLst>
          </p:cNvPr>
          <p:cNvSpPr>
            <a:spLocks noGrp="1"/>
          </p:cNvSpPr>
          <p:nvPr>
            <p:ph type="title"/>
          </p:nvPr>
        </p:nvSpPr>
        <p:spPr>
          <a:xfrm>
            <a:off x="-108520" y="-40640"/>
            <a:ext cx="8686800" cy="1143000"/>
          </a:xfrm>
        </p:spPr>
        <p:txBody>
          <a:bodyPr/>
          <a:lstStyle/>
          <a:p>
            <a:r>
              <a:rPr lang="en-US" sz="2400" dirty="0">
                <a:solidFill>
                  <a:schemeClr val="tx2"/>
                </a:solidFill>
                <a:latin typeface="Arial" panose="020B0604020202020204" pitchFamily="34" charset="0"/>
                <a:ea typeface="+mj-ea"/>
                <a:cs typeface="Arial" panose="020B0604020202020204" pitchFamily="34" charset="0"/>
              </a:rPr>
              <a:t>OVERVIEW OF ORGANISATIONAL ENVIRONMENT </a:t>
            </a:r>
            <a:endParaRPr lang="en-ZA" sz="2400" dirty="0">
              <a:solidFill>
                <a:schemeClr val="tx2"/>
              </a:solidFill>
              <a:latin typeface="Arial" panose="020B0604020202020204" pitchFamily="34" charset="0"/>
              <a:cs typeface="Arial" panose="020B0604020202020204" pitchFamily="34" charset="0"/>
            </a:endParaRPr>
          </a:p>
        </p:txBody>
      </p:sp>
      <p:sp>
        <p:nvSpPr>
          <p:cNvPr id="7" name="Content Placeholder 6"/>
          <p:cNvSpPr>
            <a:spLocks noGrp="1"/>
          </p:cNvSpPr>
          <p:nvPr>
            <p:ph idx="4294967295"/>
          </p:nvPr>
        </p:nvSpPr>
        <p:spPr>
          <a:xfrm>
            <a:off x="323528" y="1190625"/>
            <a:ext cx="8496944" cy="5667375"/>
          </a:xfrm>
        </p:spPr>
        <p:txBody>
          <a:bodyPr>
            <a:normAutofit/>
          </a:bodyPr>
          <a:lstStyle/>
          <a:p>
            <a:pPr marL="0" indent="0" algn="just">
              <a:lnSpc>
                <a:spcPts val="2500"/>
              </a:lnSpc>
              <a:buClr>
                <a:schemeClr val="accent6">
                  <a:lumMod val="75000"/>
                </a:schemeClr>
              </a:buClr>
              <a:buNone/>
            </a:pPr>
            <a:r>
              <a:rPr lang="en-ZA"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The</a:t>
            </a:r>
            <a:r>
              <a:rPr lang="en-ZA"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 Agency complied with the legislative requirements of National Treasury, DPSA and DPME by submitting the following documents:</a:t>
            </a:r>
            <a:endParaRPr lang="en-ZA" sz="1700" dirty="0">
              <a:latin typeface="Arial" panose="020B0604020202020204" pitchFamily="34" charset="0"/>
              <a:ea typeface="Calibri" panose="020F0502020204030204" pitchFamily="34" charset="0"/>
              <a:cs typeface="Arial" panose="020B0604020202020204" pitchFamily="34" charset="0"/>
            </a:endParaRPr>
          </a:p>
          <a:p>
            <a:pPr lvl="1" algn="just">
              <a:lnSpc>
                <a:spcPts val="2500"/>
              </a:lnSpc>
              <a:spcAft>
                <a:spcPts val="1200"/>
              </a:spcAft>
              <a:buClr>
                <a:schemeClr val="accent6">
                  <a:lumMod val="75000"/>
                </a:schemeClr>
              </a:buClr>
              <a:buSzPct val="200000"/>
              <a:buFont typeface="Arial" panose="020B0604020202020204" pitchFamily="34" charset="0"/>
              <a:buChar char="•"/>
              <a:tabLst>
                <a:tab pos="457200" algn="l"/>
              </a:tabLst>
            </a:pPr>
            <a:r>
              <a:rPr lang="en-US"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The third and Fourth quarter 2020/21 performance report was submitted to National Treasury and Executive Authority according to prescribed legislation.</a:t>
            </a:r>
          </a:p>
          <a:p>
            <a:pPr lvl="1" algn="just">
              <a:lnSpc>
                <a:spcPts val="2500"/>
              </a:lnSpc>
              <a:spcAft>
                <a:spcPts val="1200"/>
              </a:spcAft>
              <a:buClr>
                <a:schemeClr val="accent6">
                  <a:lumMod val="75000"/>
                </a:schemeClr>
              </a:buClr>
              <a:buSzPct val="200000"/>
              <a:buFont typeface="Arial" panose="020B0604020202020204" pitchFamily="34" charset="0"/>
              <a:buChar char="•"/>
              <a:tabLst>
                <a:tab pos="457200" algn="l"/>
              </a:tabLst>
            </a:pPr>
            <a:r>
              <a:rPr lang="en-US"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The</a:t>
            </a:r>
            <a:r>
              <a:rPr lang="en-ZA"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 third and Fourth </a:t>
            </a:r>
            <a:r>
              <a:rPr lang="en-GB"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quarter 2020/21 </a:t>
            </a:r>
            <a:r>
              <a:rPr lang="en-US"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financial reports were compiled and submitted to National Treasury according to prescribed legislation.</a:t>
            </a:r>
            <a:endParaRPr lang="en-ZA" sz="1700" dirty="0">
              <a:latin typeface="Arial" panose="020B0604020202020204" pitchFamily="34" charset="0"/>
              <a:ea typeface="Times New Roman" panose="02020603050405020304" pitchFamily="18" charset="0"/>
              <a:cs typeface="Times New Roman" panose="02020603050405020304" pitchFamily="18" charset="0"/>
            </a:endParaRPr>
          </a:p>
          <a:p>
            <a:pPr marR="0" lvl="1" algn="just" defTabSz="914400" rtl="0" eaLnBrk="0" fontAlgn="base" latinLnBrk="0" hangingPunct="0">
              <a:lnSpc>
                <a:spcPts val="2500"/>
              </a:lnSpc>
              <a:spcBef>
                <a:spcPct val="20000"/>
              </a:spcBef>
              <a:spcAft>
                <a:spcPts val="1200"/>
              </a:spcAft>
              <a:buClr>
                <a:srgbClr val="F79646">
                  <a:lumMod val="75000"/>
                </a:srgbClr>
              </a:buClr>
              <a:buSzPct val="200000"/>
              <a:buFont typeface="Arial" panose="020B0604020202020204" pitchFamily="34" charset="0"/>
              <a:buChar char="•"/>
              <a:tabLst>
                <a:tab pos="457200" algn="l"/>
              </a:tabLst>
              <a:defRPr/>
            </a:pPr>
            <a:r>
              <a:rPr kumimoji="0" lang="en-GB" sz="17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MDDA is reporting against the MDDA Strategic Plan for 2020/2021 – 2024/25 and Annual Performance Plan for 2020/2021 as tabled in Parliament in March 2020.</a:t>
            </a:r>
          </a:p>
          <a:p>
            <a:pPr marL="53975" lvl="1" indent="0" algn="just">
              <a:lnSpc>
                <a:spcPct val="115000"/>
              </a:lnSpc>
              <a:buNone/>
              <a:tabLst>
                <a:tab pos="53975" algn="l"/>
              </a:tabLst>
            </a:pP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a:t>
            </a:fld>
            <a:endParaRPr lang="en-US" dirty="0">
              <a:solidFill>
                <a:prstClr val="black">
                  <a:tint val="75000"/>
                </a:prstClr>
              </a:solidFill>
            </a:endParaRPr>
          </a:p>
        </p:txBody>
      </p:sp>
      <p:sp>
        <p:nvSpPr>
          <p:cNvPr id="3" name="TextBox 2"/>
          <p:cNvSpPr txBox="1"/>
          <p:nvPr/>
        </p:nvSpPr>
        <p:spPr>
          <a:xfrm>
            <a:off x="467544" y="6237312"/>
            <a:ext cx="2016224" cy="432048"/>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453765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48FFD58-900B-476E-9E6F-21002F813C90}"/>
              </a:ext>
            </a:extLst>
          </p:cNvPr>
          <p:cNvSpPr>
            <a:spLocks noGrp="1"/>
          </p:cNvSpPr>
          <p:nvPr>
            <p:ph type="title"/>
          </p:nvPr>
        </p:nvSpPr>
        <p:spPr/>
        <p:txBody>
          <a:bodyPr/>
          <a:lstStyle/>
          <a:p>
            <a:pPr lvl="0" defTabSz="895350" eaLnBrk="1" fontAlgn="auto" hangingPunct="1">
              <a:spcBef>
                <a:spcPct val="20000"/>
              </a:spcBef>
              <a:spcAft>
                <a:spcPts val="0"/>
              </a:spcAft>
            </a:pPr>
            <a:r>
              <a:rPr lang="en-US" sz="2400" dirty="0">
                <a:solidFill>
                  <a:schemeClr val="tx2"/>
                </a:solidFill>
                <a:latin typeface="Arial" panose="020B0604020202020204" pitchFamily="34" charset="0"/>
                <a:ea typeface="+mn-ea"/>
                <a:cs typeface="Arial" panose="020B0604020202020204" pitchFamily="34" charset="0"/>
              </a:rPr>
              <a:t> 2020/21 Q3 BUDGET VS ACTUAL (CONT)</a:t>
            </a:r>
            <a:endParaRPr lang="en-ZA" sz="2400" dirty="0">
              <a:solidFill>
                <a:schemeClr val="tx2"/>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nvGraphicFramePr>
        <p:xfrm>
          <a:off x="100640" y="6170930"/>
          <a:ext cx="1978325" cy="370840"/>
        </p:xfrm>
        <a:graphic>
          <a:graphicData uri="http://schemas.openxmlformats.org/drawingml/2006/table">
            <a:tbl>
              <a:tblPr firstRow="1" bandRow="1">
                <a:tableStyleId>{5C22544A-7EE6-4342-B048-85BDC9FD1C3A}</a:tableStyleId>
              </a:tblPr>
              <a:tblGrid>
                <a:gridCol w="1978325">
                  <a:extLst>
                    <a:ext uri="{9D8B030D-6E8A-4147-A177-3AD203B41FA5}">
                      <a16:colId xmlns:a16="http://schemas.microsoft.com/office/drawing/2014/main" xmlns="" val="20000"/>
                    </a:ext>
                  </a:extLst>
                </a:gridCol>
              </a:tblGrid>
              <a:tr h="370840">
                <a:tc>
                  <a:txBody>
                    <a:bodyPr/>
                    <a:lstStyle/>
                    <a:p>
                      <a:endParaRPr lang="en-ZA" b="0" dirty="0">
                        <a:solidFill>
                          <a:schemeClr val="tx1"/>
                        </a:solidFill>
                      </a:endParaRPr>
                    </a:p>
                  </a:txBody>
                  <a:tcPr>
                    <a:noFill/>
                  </a:tcPr>
                </a:tc>
                <a:extLst>
                  <a:ext uri="{0D108BD9-81ED-4DB2-BD59-A6C34878D82A}">
                    <a16:rowId xmlns:a16="http://schemas.microsoft.com/office/drawing/2014/main" xmlns="" val="10000"/>
                  </a:ext>
                </a:extLst>
              </a:tr>
            </a:tbl>
          </a:graphicData>
        </a:graphic>
      </p:graphicFrame>
      <p:graphicFrame>
        <p:nvGraphicFramePr>
          <p:cNvPr id="3" name="Table 2">
            <a:extLst>
              <a:ext uri="{FF2B5EF4-FFF2-40B4-BE49-F238E27FC236}">
                <a16:creationId xmlns:a16="http://schemas.microsoft.com/office/drawing/2014/main" xmlns="" id="{10D6AFB5-DD2B-44DA-995C-4067DB6344DD}"/>
              </a:ext>
            </a:extLst>
          </p:cNvPr>
          <p:cNvGraphicFramePr>
            <a:graphicFrameLocks noGrp="1"/>
          </p:cNvGraphicFramePr>
          <p:nvPr>
            <p:extLst>
              <p:ext uri="{D42A27DB-BD31-4B8C-83A1-F6EECF244321}">
                <p14:modId xmlns:p14="http://schemas.microsoft.com/office/powerpoint/2010/main" xmlns="" val="1216078213"/>
              </p:ext>
            </p:extLst>
          </p:nvPr>
        </p:nvGraphicFramePr>
        <p:xfrm>
          <a:off x="374848" y="1428634"/>
          <a:ext cx="8229600" cy="4837176"/>
        </p:xfrm>
        <a:graphic>
          <a:graphicData uri="http://schemas.openxmlformats.org/drawingml/2006/table">
            <a:tbl>
              <a:tblPr firstRow="1" firstCol="1" bandRow="1"/>
              <a:tblGrid>
                <a:gridCol w="1689005">
                  <a:extLst>
                    <a:ext uri="{9D8B030D-6E8A-4147-A177-3AD203B41FA5}">
                      <a16:colId xmlns:a16="http://schemas.microsoft.com/office/drawing/2014/main" xmlns="" val="397111103"/>
                    </a:ext>
                  </a:extLst>
                </a:gridCol>
                <a:gridCol w="1350757">
                  <a:extLst>
                    <a:ext uri="{9D8B030D-6E8A-4147-A177-3AD203B41FA5}">
                      <a16:colId xmlns:a16="http://schemas.microsoft.com/office/drawing/2014/main" xmlns="" val="3190270808"/>
                    </a:ext>
                  </a:extLst>
                </a:gridCol>
                <a:gridCol w="1334530">
                  <a:extLst>
                    <a:ext uri="{9D8B030D-6E8A-4147-A177-3AD203B41FA5}">
                      <a16:colId xmlns:a16="http://schemas.microsoft.com/office/drawing/2014/main" xmlns="" val="922045153"/>
                    </a:ext>
                  </a:extLst>
                </a:gridCol>
                <a:gridCol w="1260389">
                  <a:extLst>
                    <a:ext uri="{9D8B030D-6E8A-4147-A177-3AD203B41FA5}">
                      <a16:colId xmlns:a16="http://schemas.microsoft.com/office/drawing/2014/main" xmlns="" val="1897591546"/>
                    </a:ext>
                  </a:extLst>
                </a:gridCol>
                <a:gridCol w="1287398">
                  <a:extLst>
                    <a:ext uri="{9D8B030D-6E8A-4147-A177-3AD203B41FA5}">
                      <a16:colId xmlns:a16="http://schemas.microsoft.com/office/drawing/2014/main" xmlns="" val="325127919"/>
                    </a:ext>
                  </a:extLst>
                </a:gridCol>
                <a:gridCol w="1307521">
                  <a:extLst>
                    <a:ext uri="{9D8B030D-6E8A-4147-A177-3AD203B41FA5}">
                      <a16:colId xmlns:a16="http://schemas.microsoft.com/office/drawing/2014/main" xmlns="" val="379170214"/>
                    </a:ext>
                  </a:extLst>
                </a:gridCol>
              </a:tblGrid>
              <a:tr h="0">
                <a:tc gridSpan="6">
                  <a:txBody>
                    <a:bodyPr/>
                    <a:lstStyle/>
                    <a:p>
                      <a:pPr algn="ctr">
                        <a:lnSpc>
                          <a:spcPct val="115000"/>
                        </a:lnSpc>
                      </a:pPr>
                      <a:r>
                        <a:rPr lang="en-Z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OPERATING EXPENDITURE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endParaRPr lang="en-ZA"/>
                    </a:p>
                  </a:txBody>
                  <a:tcPr/>
                </a:tc>
                <a:tc hMerge="1">
                  <a:txBody>
                    <a:bodyPr/>
                    <a:lstStyle/>
                    <a:p>
                      <a:pPr algn="ct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pPr algn="ct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pPr algn="ct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hMerge="1">
                  <a:txBody>
                    <a:bodyPr/>
                    <a:lstStyle/>
                    <a:p>
                      <a:pPr algn="ct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xmlns="" val="3928237645"/>
                  </a:ext>
                </a:extLst>
              </a:tr>
              <a:tr h="129540">
                <a:tc>
                  <a:txBody>
                    <a:bodyPr/>
                    <a:lstStyle/>
                    <a:p>
                      <a:pPr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Description (R Values)</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F79646"/>
                    </a:solidFill>
                  </a:tcPr>
                </a:tc>
                <a:tc gridSpan="2">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Budget</a:t>
                      </a:r>
                    </a:p>
                    <a:p>
                      <a:pPr algn="ctr">
                        <a:lnSpc>
                          <a:spcPct val="115000"/>
                        </a:lnSpc>
                      </a:pPr>
                      <a:r>
                        <a:rPr lang="en-ZA" sz="1600" b="1" dirty="0">
                          <a:solidFill>
                            <a:schemeClr val="bg1"/>
                          </a:solidFill>
                          <a:effectLst/>
                          <a:latin typeface="Arial" panose="020B0604020202020204" pitchFamily="34" charset="0"/>
                          <a:cs typeface="Arial" panose="020B0604020202020204" pitchFamily="34" charset="0"/>
                        </a:rPr>
                        <a:t> </a:t>
                      </a:r>
                      <a:endParaRPr lang="en-ZA" sz="1600" dirty="0">
                        <a:solidFill>
                          <a:schemeClr val="bg1"/>
                        </a:solidFill>
                        <a:effectLst/>
                        <a:latin typeface="Arial" panose="020B0604020202020204" pitchFamily="34"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hMerge="1">
                  <a:txBody>
                    <a:bodyPr/>
                    <a:lstStyle/>
                    <a:p>
                      <a:pPr algn="ct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gridSpan="2">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Actual 2020/21 </a:t>
                      </a:r>
                    </a:p>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Financial Year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hMerge="1">
                  <a:txBody>
                    <a:bodyPr/>
                    <a:lstStyle/>
                    <a:p>
                      <a:pPr algn="ct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Full Year Forecast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78446248"/>
                  </a:ext>
                </a:extLst>
              </a:tr>
              <a:tr h="172720">
                <a:tc>
                  <a:txBody>
                    <a:bodyPr/>
                    <a:lstStyle/>
                    <a:p>
                      <a:pPr algn="l">
                        <a:lnSpc>
                          <a:spcPct val="115000"/>
                        </a:lnSpc>
                      </a:pPr>
                      <a:r>
                        <a:rPr lang="en-ZA" sz="16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2020/21 Budget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YTD </a:t>
                      </a:r>
                    </a:p>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Budget</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YTD Actual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Variance (YTD)</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a:txBody>
                    <a:bodyPr/>
                    <a:lstStyle/>
                    <a:p>
                      <a:pPr algn="ctr">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3406894250"/>
                  </a:ext>
                </a:extLst>
              </a:tr>
              <a:tr h="125095">
                <a:tc>
                  <a:txBody>
                    <a:bodyPr/>
                    <a:lstStyle/>
                    <a:p>
                      <a:pPr marL="0" indent="0"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Grant Expenditure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54 299 399</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40 724 549</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56 840 966</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54 299 399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xmlns="" val="4086502057"/>
                  </a:ext>
                </a:extLst>
              </a:tr>
              <a:tr h="125095">
                <a:tc>
                  <a:txBody>
                    <a:bodyPr/>
                    <a:lstStyle/>
                    <a:p>
                      <a:pPr marL="0" indent="0"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MDDA Board costs</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1 200 024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900 018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723 406</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1 200 024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xmlns="" val="4159405463"/>
                  </a:ext>
                </a:extLst>
              </a:tr>
              <a:tr h="125095">
                <a:tc>
                  <a:txBody>
                    <a:bodyPr/>
                    <a:lstStyle/>
                    <a:p>
                      <a:pPr marL="0" indent="0"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Administration Costs</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8 662 637</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6 496 978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3 699 708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8 662 637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xmlns="" val="2723714393"/>
                  </a:ext>
                </a:extLst>
              </a:tr>
              <a:tr h="125095">
                <a:tc>
                  <a:txBody>
                    <a:bodyPr/>
                    <a:lstStyle/>
                    <a:p>
                      <a:pPr marL="0" indent="0"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Employee Costs</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33 091 724</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24 818 793</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23 425 358</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33 091 724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xmlns="" val="505534581"/>
                  </a:ext>
                </a:extLst>
              </a:tr>
              <a:tr h="125095">
                <a:tc>
                  <a:txBody>
                    <a:bodyPr/>
                    <a:lstStyle/>
                    <a:p>
                      <a:pPr marL="0" indent="0"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Capital Expenditure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1 000 000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750 000</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478 586</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r">
                        <a:lnSpc>
                          <a:spcPct val="115000"/>
                        </a:lnSpc>
                      </a:pPr>
                      <a:r>
                        <a:rPr lang="en-ZA"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1 000 000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xmlns="" val="2945362784"/>
                  </a:ext>
                </a:extLst>
              </a:tr>
              <a:tr h="125095">
                <a:tc>
                  <a:txBody>
                    <a:bodyPr/>
                    <a:lstStyle/>
                    <a:p>
                      <a:pPr algn="l">
                        <a:lnSpc>
                          <a:spcPct val="115000"/>
                        </a:lnSpc>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Total Expenditure</a:t>
                      </a:r>
                      <a:endParaRPr lang="en-ZA"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79646"/>
                    </a:solidFill>
                  </a:tcPr>
                </a:tc>
                <a:tc>
                  <a:txBody>
                    <a:bodyPr/>
                    <a:lstStyle/>
                    <a:p>
                      <a:pPr algn="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98 253 784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73 690 338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85 168 023 </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lnSpc>
                          <a:spcPct val="115000"/>
                        </a:lnSpc>
                      </a:pPr>
                      <a:r>
                        <a:rPr lang="en-ZA"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n-ZA"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r">
                        <a:lnSpc>
                          <a:spcPct val="115000"/>
                        </a:lnSpc>
                      </a:pPr>
                      <a:r>
                        <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98 253 784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xmlns="" val="3142320595"/>
                  </a:ext>
                </a:extLst>
              </a:tr>
            </a:tbl>
          </a:graphicData>
        </a:graphic>
      </p:graphicFrame>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40</a:t>
            </a:fld>
            <a:endParaRPr lang="en-US" dirty="0">
              <a:solidFill>
                <a:prstClr val="black">
                  <a:tint val="75000"/>
                </a:prstClr>
              </a:solidFill>
            </a:endParaRPr>
          </a:p>
        </p:txBody>
      </p:sp>
      <p:sp>
        <p:nvSpPr>
          <p:cNvPr id="5" name="TextBox 4"/>
          <p:cNvSpPr txBox="1"/>
          <p:nvPr/>
        </p:nvSpPr>
        <p:spPr>
          <a:xfrm>
            <a:off x="457200" y="6345048"/>
            <a:ext cx="2170584"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3635407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1561C-F745-42C3-A348-A8C1E2AF5498}"/>
              </a:ext>
            </a:extLst>
          </p:cNvPr>
          <p:cNvSpPr>
            <a:spLocks noGrp="1"/>
          </p:cNvSpPr>
          <p:nvPr>
            <p:ph type="title"/>
          </p:nvPr>
        </p:nvSpPr>
        <p:spPr/>
        <p:txBody>
          <a:bodyPr/>
          <a:lstStyle/>
          <a:p>
            <a:r>
              <a:rPr lang="en-ZA" sz="2400" dirty="0">
                <a:solidFill>
                  <a:schemeClr val="tx2"/>
                </a:solidFill>
                <a:latin typeface="Arial" panose="020B0604020202020204" pitchFamily="34" charset="0"/>
                <a:cs typeface="Arial" panose="020B0604020202020204" pitchFamily="34" charset="0"/>
              </a:rPr>
              <a:t>2020/21 Q3 BUDGET VS ACTUAL (CONT)</a:t>
            </a:r>
          </a:p>
        </p:txBody>
      </p:sp>
      <p:sp>
        <p:nvSpPr>
          <p:cNvPr id="5" name="TextBox 4">
            <a:extLst>
              <a:ext uri="{FF2B5EF4-FFF2-40B4-BE49-F238E27FC236}">
                <a16:creationId xmlns:a16="http://schemas.microsoft.com/office/drawing/2014/main" xmlns="" id="{AB261462-49FF-46F3-84E1-94CA80E34DA7}"/>
              </a:ext>
            </a:extLst>
          </p:cNvPr>
          <p:cNvSpPr txBox="1"/>
          <p:nvPr/>
        </p:nvSpPr>
        <p:spPr>
          <a:xfrm>
            <a:off x="483815" y="980728"/>
            <a:ext cx="8305060" cy="3831818"/>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lvl="0" indent="-285750">
              <a:lnSpc>
                <a:spcPct val="150000"/>
              </a:lnSpc>
              <a:buClr>
                <a:srgbClr val="F79646">
                  <a:lumMod val="75000"/>
                </a:srgbClr>
              </a:buClr>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Grant expenditure - higher than forecasted expenditure for Q3 as a result of Covid19 emergency grant funding and disbursement of first tranches for projects approved in March 2020. </a:t>
            </a:r>
          </a:p>
          <a:p>
            <a:pPr marL="285750" lvl="0" indent="-285750">
              <a:lnSpc>
                <a:spcPct val="150000"/>
              </a:lnSpc>
              <a:buClr>
                <a:srgbClr val="F79646">
                  <a:lumMod val="75000"/>
                </a:srgbClr>
              </a:buClr>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Board costs less than budgeted expenditure - anticipated that board meetings planned for January and February 2021 will increase board cost expenditure to utilise the budget. </a:t>
            </a:r>
          </a:p>
          <a:p>
            <a:pPr marL="285750" lvl="0" indent="-285750">
              <a:lnSpc>
                <a:spcPct val="150000"/>
              </a:lnSpc>
              <a:buClr>
                <a:srgbClr val="F79646">
                  <a:lumMod val="75000"/>
                </a:srgbClr>
              </a:buClr>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Administrative costs depict favourable variance mainly due to restrictions caused by the pandemic and staff working from home.</a:t>
            </a:r>
          </a:p>
        </p:txBody>
      </p:sp>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41</a:t>
            </a:fld>
            <a:endParaRPr lang="en-US" dirty="0">
              <a:solidFill>
                <a:prstClr val="black">
                  <a:tint val="75000"/>
                </a:prstClr>
              </a:solidFill>
            </a:endParaRPr>
          </a:p>
        </p:txBody>
      </p:sp>
      <p:sp>
        <p:nvSpPr>
          <p:cNvPr id="4" name="TextBox 3"/>
          <p:cNvSpPr txBox="1"/>
          <p:nvPr/>
        </p:nvSpPr>
        <p:spPr>
          <a:xfrm>
            <a:off x="457200" y="6356354"/>
            <a:ext cx="2026568"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414508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0E4C0-05BD-4838-B05D-C08B4EA1A3E1}"/>
              </a:ext>
            </a:extLst>
          </p:cNvPr>
          <p:cNvSpPr>
            <a:spLocks noGrp="1"/>
          </p:cNvSpPr>
          <p:nvPr>
            <p:ph type="title"/>
          </p:nvPr>
        </p:nvSpPr>
        <p:spPr/>
        <p:txBody>
          <a:bodyPr/>
          <a:lstStyle/>
          <a:p>
            <a:r>
              <a:rPr lang="en-GB" sz="2400" dirty="0">
                <a:solidFill>
                  <a:schemeClr val="tx2"/>
                </a:solidFill>
                <a:latin typeface="Arial" panose="020B0604020202020204" pitchFamily="34" charset="0"/>
                <a:cs typeface="Arial" panose="020B0604020202020204" pitchFamily="34" charset="0"/>
              </a:rPr>
              <a:t>2020/21 Q4 BUDGET VS ACTUAL</a:t>
            </a:r>
            <a:endParaRPr lang="en-ZA" sz="2400" dirty="0">
              <a:solidFill>
                <a:schemeClr val="tx2"/>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1B37B01B-331A-4F31-9B92-EFD46B79FD91}"/>
              </a:ext>
            </a:extLst>
          </p:cNvPr>
          <p:cNvSpPr txBox="1"/>
          <p:nvPr/>
        </p:nvSpPr>
        <p:spPr>
          <a:xfrm>
            <a:off x="955497" y="1091629"/>
            <a:ext cx="7068620" cy="1958165"/>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MDDA earns revenue mainly from three sources: Transfers </a:t>
            </a:r>
            <a:r>
              <a:rPr lang="en-ZA">
                <a:solidFill>
                  <a:prstClr val="black"/>
                </a:solidFill>
                <a:latin typeface="Arial" panose="020B0604020202020204" pitchFamily="34" charset="0"/>
                <a:cs typeface="Arial" panose="020B0604020202020204" pitchFamily="34" charset="0"/>
              </a:rPr>
              <a:t>from the GCIS, </a:t>
            </a:r>
            <a:r>
              <a:rPr lang="en-ZA" dirty="0">
                <a:solidFill>
                  <a:prstClr val="black"/>
                </a:solidFill>
                <a:latin typeface="Arial" panose="020B0604020202020204" pitchFamily="34" charset="0"/>
                <a:cs typeface="Arial" panose="020B0604020202020204" pitchFamily="34" charset="0"/>
              </a:rPr>
              <a:t>contribution from the broadcasters and interest from short term investments. </a:t>
            </a:r>
          </a:p>
          <a:p>
            <a:pPr marL="285750" indent="-285750" algn="just">
              <a:lnSpc>
                <a:spcPct val="107000"/>
              </a:lnSpc>
              <a:spcAft>
                <a:spcPts val="800"/>
              </a:spcAft>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Table below depicts revenue earned from beginning of the 20/21 financial year up to the end of March 2021 compared to the projected budget. </a:t>
            </a:r>
          </a:p>
        </p:txBody>
      </p:sp>
      <p:graphicFrame>
        <p:nvGraphicFramePr>
          <p:cNvPr id="5" name="Object 4">
            <a:extLst>
              <a:ext uri="{FF2B5EF4-FFF2-40B4-BE49-F238E27FC236}">
                <a16:creationId xmlns:a16="http://schemas.microsoft.com/office/drawing/2014/main" xmlns="" id="{6D546E47-9425-47C1-A263-F85E4CF1C009}"/>
              </a:ext>
            </a:extLst>
          </p:cNvPr>
          <p:cNvGraphicFramePr>
            <a:graphicFrameLocks noChangeAspect="1"/>
          </p:cNvGraphicFramePr>
          <p:nvPr>
            <p:extLst>
              <p:ext uri="{D42A27DB-BD31-4B8C-83A1-F6EECF244321}">
                <p14:modId xmlns:p14="http://schemas.microsoft.com/office/powerpoint/2010/main" xmlns="" val="2880827011"/>
              </p:ext>
            </p:extLst>
          </p:nvPr>
        </p:nvGraphicFramePr>
        <p:xfrm>
          <a:off x="755650" y="3197225"/>
          <a:ext cx="7720013" cy="2568575"/>
        </p:xfrm>
        <a:graphic>
          <a:graphicData uri="http://schemas.openxmlformats.org/presentationml/2006/ole">
            <p:oleObj spid="_x0000_s1028" name="Worksheet" r:id="rId3" imgW="5189294" imgH="1661055" progId="Excel.Sheet.12">
              <p:embed/>
            </p:oleObj>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42</a:t>
            </a:fld>
            <a:endParaRPr lang="en-US" dirty="0">
              <a:solidFill>
                <a:prstClr val="black">
                  <a:tint val="75000"/>
                </a:prstClr>
              </a:solidFill>
            </a:endParaRPr>
          </a:p>
        </p:txBody>
      </p:sp>
      <p:sp>
        <p:nvSpPr>
          <p:cNvPr id="6" name="TextBox 5"/>
          <p:cNvSpPr txBox="1"/>
          <p:nvPr/>
        </p:nvSpPr>
        <p:spPr>
          <a:xfrm>
            <a:off x="457200" y="6356354"/>
            <a:ext cx="2314600"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3354654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B0115-2651-469B-BCB7-E69AA91467C0}"/>
              </a:ext>
            </a:extLst>
          </p:cNvPr>
          <p:cNvSpPr>
            <a:spLocks noGrp="1"/>
          </p:cNvSpPr>
          <p:nvPr>
            <p:ph type="title"/>
          </p:nvPr>
        </p:nvSpPr>
        <p:spPr/>
        <p:txBody>
          <a:bodyPr/>
          <a:lstStyle/>
          <a:p>
            <a:r>
              <a:rPr lang="en-GB" sz="2400" dirty="0">
                <a:solidFill>
                  <a:schemeClr val="tx2"/>
                </a:solidFill>
                <a:latin typeface="Arial" panose="020B0604020202020204" pitchFamily="34" charset="0"/>
                <a:cs typeface="Arial" panose="020B0604020202020204" pitchFamily="34" charset="0"/>
              </a:rPr>
              <a:t>2020/21 Q4 BUDGET VS ACTUAL</a:t>
            </a:r>
            <a:endParaRPr lang="en-ZA" sz="2400" dirty="0">
              <a:solidFill>
                <a:schemeClr val="tx2"/>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31577AB6-442D-4952-862B-60653744F743}"/>
              </a:ext>
            </a:extLst>
          </p:cNvPr>
          <p:cNvSpPr txBox="1"/>
          <p:nvPr/>
        </p:nvSpPr>
        <p:spPr>
          <a:xfrm>
            <a:off x="420688" y="1209543"/>
            <a:ext cx="7228898" cy="1294072"/>
          </a:xfrm>
          <a:prstGeom prst="rect">
            <a:avLst/>
          </a:prstGeom>
          <a:noFill/>
        </p:spPr>
        <p:txBody>
          <a:bodyPr wrap="square">
            <a:spAutoFit/>
          </a:bodyPr>
          <a:lstStyle/>
          <a:p>
            <a:pPr marL="285750" indent="-285750">
              <a:lnSpc>
                <a:spcPct val="150000"/>
              </a:lnSpc>
              <a:spcAft>
                <a:spcPts val="800"/>
              </a:spcAft>
              <a:buClr>
                <a:srgbClr val="F79646">
                  <a:lumMod val="75000"/>
                </a:srgbClr>
              </a:buClr>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MDDA incur operating expenditure on a day to day running of the entity, expenditure is incurred in line with the accounting authority approved budget. </a:t>
            </a:r>
          </a:p>
        </p:txBody>
      </p:sp>
      <p:graphicFrame>
        <p:nvGraphicFramePr>
          <p:cNvPr id="5" name="Object 4">
            <a:extLst>
              <a:ext uri="{FF2B5EF4-FFF2-40B4-BE49-F238E27FC236}">
                <a16:creationId xmlns:a16="http://schemas.microsoft.com/office/drawing/2014/main" xmlns="" id="{AD89DB90-A042-448C-8DB6-EEEB8EB779C5}"/>
              </a:ext>
            </a:extLst>
          </p:cNvPr>
          <p:cNvGraphicFramePr>
            <a:graphicFrameLocks noChangeAspect="1"/>
          </p:cNvGraphicFramePr>
          <p:nvPr>
            <p:extLst>
              <p:ext uri="{D42A27DB-BD31-4B8C-83A1-F6EECF244321}">
                <p14:modId xmlns:p14="http://schemas.microsoft.com/office/powerpoint/2010/main" xmlns="" val="2963623624"/>
              </p:ext>
            </p:extLst>
          </p:nvPr>
        </p:nvGraphicFramePr>
        <p:xfrm>
          <a:off x="255588" y="2198688"/>
          <a:ext cx="8467725" cy="3641725"/>
        </p:xfrm>
        <a:graphic>
          <a:graphicData uri="http://schemas.openxmlformats.org/presentationml/2006/ole">
            <p:oleObj spid="_x0000_s2052" name="Worksheet" r:id="rId3" imgW="5189294" imgH="2217262" progId="Excel.Sheet.12">
              <p:embed/>
            </p:oleObj>
          </a:graphicData>
        </a:graphic>
      </p:graphicFrame>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43</a:t>
            </a:fld>
            <a:endParaRPr lang="en-US" dirty="0">
              <a:solidFill>
                <a:prstClr val="black">
                  <a:tint val="75000"/>
                </a:prstClr>
              </a:solidFill>
            </a:endParaRPr>
          </a:p>
        </p:txBody>
      </p:sp>
      <p:sp>
        <p:nvSpPr>
          <p:cNvPr id="6" name="TextBox 5"/>
          <p:cNvSpPr txBox="1"/>
          <p:nvPr/>
        </p:nvSpPr>
        <p:spPr>
          <a:xfrm>
            <a:off x="457200" y="6309320"/>
            <a:ext cx="2026568"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726486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7501A4-6EE5-4D91-A8EB-F87E0FBFB3BE}"/>
              </a:ext>
            </a:extLst>
          </p:cNvPr>
          <p:cNvSpPr>
            <a:spLocks noGrp="1"/>
          </p:cNvSpPr>
          <p:nvPr>
            <p:ph type="title"/>
          </p:nvPr>
        </p:nvSpPr>
        <p:spPr/>
        <p:txBody>
          <a:bodyPr/>
          <a:lstStyle/>
          <a:p>
            <a:r>
              <a:rPr lang="en-GB" sz="2400" dirty="0">
                <a:solidFill>
                  <a:schemeClr val="tx2"/>
                </a:solidFill>
                <a:latin typeface="Arial" panose="020B0604020202020204" pitchFamily="34" charset="0"/>
                <a:cs typeface="Arial" panose="020B0604020202020204" pitchFamily="34" charset="0"/>
              </a:rPr>
              <a:t>2020/21 Q4 BUDGET VS ACTUAL</a:t>
            </a:r>
            <a:endParaRPr lang="en-ZA" sz="2400" dirty="0">
              <a:solidFill>
                <a:schemeClr val="tx2"/>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AF2B8DBA-194A-4777-9D2B-2EA9F76CE6D9}"/>
              </a:ext>
            </a:extLst>
          </p:cNvPr>
          <p:cNvSpPr txBox="1"/>
          <p:nvPr/>
        </p:nvSpPr>
        <p:spPr>
          <a:xfrm>
            <a:off x="665252" y="1539240"/>
            <a:ext cx="7813496" cy="3576748"/>
          </a:xfrm>
          <a:prstGeom prst="rect">
            <a:avLst/>
          </a:prstGeom>
          <a:noFill/>
        </p:spPr>
        <p:txBody>
          <a:bodyPr wrap="square">
            <a:spAutoFit/>
          </a:bodyPr>
          <a:lstStyle/>
          <a:p>
            <a:pPr marL="285750" indent="-285750">
              <a:lnSpc>
                <a:spcPct val="150000"/>
              </a:lnSpc>
              <a:spcAft>
                <a:spcPts val="800"/>
              </a:spcAft>
              <a:buClr>
                <a:srgbClr val="F79646">
                  <a:lumMod val="75000"/>
                </a:srgbClr>
              </a:buClr>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Grant expenditure - higher than forecasted expenditure for quarter 4 as a result of Covid19 emergency grant funding and disbursement of first tranches for the projects approved in March 2020. </a:t>
            </a:r>
          </a:p>
          <a:p>
            <a:pPr marL="285750" indent="-285750">
              <a:lnSpc>
                <a:spcPct val="150000"/>
              </a:lnSpc>
              <a:spcAft>
                <a:spcPts val="800"/>
              </a:spcAft>
              <a:buClr>
                <a:srgbClr val="F79646">
                  <a:lumMod val="75000"/>
                </a:srgbClr>
              </a:buClr>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Board costs depicts lesser than budgeted expenditure. It was anticipated that the board meetings planned for January and February 2021 would increase board cost expenditure to utilise the entire budget. </a:t>
            </a:r>
          </a:p>
          <a:p>
            <a:pPr marL="285750" indent="-285750">
              <a:lnSpc>
                <a:spcPct val="150000"/>
              </a:lnSpc>
              <a:spcAft>
                <a:spcPts val="800"/>
              </a:spcAft>
              <a:buClr>
                <a:srgbClr val="F79646">
                  <a:lumMod val="75000"/>
                </a:srgbClr>
              </a:buClr>
              <a:buFont typeface="Arial" panose="020B0604020202020204" pitchFamily="34" charset="0"/>
              <a:buChar char="•"/>
              <a:defRPr/>
            </a:pPr>
            <a:r>
              <a:rPr lang="en-ZA" dirty="0">
                <a:solidFill>
                  <a:prstClr val="black"/>
                </a:solidFill>
                <a:latin typeface="Arial" panose="020B0604020202020204" pitchFamily="34" charset="0"/>
                <a:cs typeface="Arial" panose="020B0604020202020204" pitchFamily="34" charset="0"/>
              </a:rPr>
              <a:t>Administrative costs depict favourable variance mainly due to restrictions caused by the pandemic and staff working from home.</a:t>
            </a:r>
          </a:p>
        </p:txBody>
      </p:sp>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44</a:t>
            </a:fld>
            <a:endParaRPr lang="en-US" dirty="0">
              <a:solidFill>
                <a:prstClr val="black">
                  <a:tint val="75000"/>
                </a:prstClr>
              </a:solidFill>
            </a:endParaRPr>
          </a:p>
        </p:txBody>
      </p:sp>
      <p:sp>
        <p:nvSpPr>
          <p:cNvPr id="5" name="TextBox 4"/>
          <p:cNvSpPr txBox="1"/>
          <p:nvPr/>
        </p:nvSpPr>
        <p:spPr>
          <a:xfrm>
            <a:off x="457200" y="6309320"/>
            <a:ext cx="2026568"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198619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20A97-B961-4908-AFD7-CE1A071E554E}"/>
              </a:ext>
            </a:extLst>
          </p:cNvPr>
          <p:cNvSpPr>
            <a:spLocks noGrp="1"/>
          </p:cNvSpPr>
          <p:nvPr>
            <p:ph type="title"/>
          </p:nvPr>
        </p:nvSpPr>
        <p:spPr/>
        <p:txBody>
          <a:bodyPr/>
          <a:lstStyle/>
          <a:p>
            <a:r>
              <a:rPr lang="en-US" dirty="0">
                <a:solidFill>
                  <a:schemeClr val="tx2"/>
                </a:solidFill>
                <a:latin typeface="Arial" panose="020B0604020202020204" pitchFamily="34" charset="0"/>
                <a:cs typeface="Arial" panose="020B0604020202020204" pitchFamily="34" charset="0"/>
              </a:rPr>
              <a:t>Thank you</a:t>
            </a:r>
          </a:p>
        </p:txBody>
      </p:sp>
      <p:pic>
        <p:nvPicPr>
          <p:cNvPr id="8" name="Picture 7" descr="A picture containing sitting, sign, red, front&#10;&#10;Description automatically generated">
            <a:extLst>
              <a:ext uri="{FF2B5EF4-FFF2-40B4-BE49-F238E27FC236}">
                <a16:creationId xmlns:a16="http://schemas.microsoft.com/office/drawing/2014/main" xmlns="" id="{ABDDAD7A-4E38-42FD-990C-343496B2431C}"/>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b="9430"/>
          <a:stretch/>
        </p:blipFill>
        <p:spPr>
          <a:xfrm>
            <a:off x="2128952" y="1143000"/>
            <a:ext cx="5472608" cy="5068180"/>
          </a:xfrm>
          <a:prstGeom prst="rect">
            <a:avLst/>
          </a:prstGeom>
        </p:spPr>
      </p:pic>
      <p:sp>
        <p:nvSpPr>
          <p:cNvPr id="3" name="Slide Number Placeholder 2"/>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45</a:t>
            </a:fld>
            <a:endParaRPr lang="en-US" dirty="0">
              <a:solidFill>
                <a:prstClr val="black">
                  <a:tint val="75000"/>
                </a:prstClr>
              </a:solidFill>
            </a:endParaRPr>
          </a:p>
        </p:txBody>
      </p:sp>
      <p:sp>
        <p:nvSpPr>
          <p:cNvPr id="4" name="TextBox 3"/>
          <p:cNvSpPr txBox="1"/>
          <p:nvPr/>
        </p:nvSpPr>
        <p:spPr>
          <a:xfrm>
            <a:off x="457200" y="6356354"/>
            <a:ext cx="2170584"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327644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1561C-F745-42C3-A348-A8C1E2AF5498}"/>
              </a:ext>
            </a:extLst>
          </p:cNvPr>
          <p:cNvSpPr>
            <a:spLocks noGrp="1"/>
          </p:cNvSpPr>
          <p:nvPr>
            <p:ph type="title"/>
          </p:nvPr>
        </p:nvSpPr>
        <p:spPr/>
        <p:txBody>
          <a:bodyPr/>
          <a:lstStyle/>
          <a:p>
            <a:r>
              <a:rPr lang="en-ZA" sz="2400" dirty="0">
                <a:solidFill>
                  <a:schemeClr val="tx2"/>
                </a:solidFill>
                <a:latin typeface="Arial" panose="020B0604020202020204" pitchFamily="34" charset="0"/>
                <a:cs typeface="Arial" panose="020B0604020202020204" pitchFamily="34" charset="0"/>
              </a:rPr>
              <a:t>MDDA BOARD OF DIRECTORS</a:t>
            </a:r>
          </a:p>
        </p:txBody>
      </p:sp>
      <p:sp>
        <p:nvSpPr>
          <p:cNvPr id="4" name="TextBox 3">
            <a:extLst>
              <a:ext uri="{FF2B5EF4-FFF2-40B4-BE49-F238E27FC236}">
                <a16:creationId xmlns:a16="http://schemas.microsoft.com/office/drawing/2014/main" xmlns="" id="{662D2242-6C64-46B9-AD14-3C32731190BC}"/>
              </a:ext>
            </a:extLst>
          </p:cNvPr>
          <p:cNvSpPr txBox="1"/>
          <p:nvPr/>
        </p:nvSpPr>
        <p:spPr>
          <a:xfrm>
            <a:off x="457200" y="1123240"/>
            <a:ext cx="8305060" cy="555273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MDDA Act states that the MDDA Board shall comprise nine members. </a:t>
            </a: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Six members are appointed by the President of the Republic on recommendation by the National Assembly. </a:t>
            </a: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Three members are appointed by the President, being a Shareholder Representative; Commercial Print Media Representative and Commercial Broadcast Media Representative.</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Q3 status:</a:t>
            </a: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Following appointment of four additional Board members in Q2, Board of Directors nominated members onto its subcommittees to ensure that vacancies on subcommittees were filled. </a:t>
            </a: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Board bid farewell to two non-executive directors, Ms M. Della Togna and Dr N. Mbava whose appointments expired on 18 October 2020.   </a:t>
            </a: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Board advised by Shareholder that parliamentary process to fill ensuing two Board vacancies has commenced.</a:t>
            </a:r>
          </a:p>
          <a:p>
            <a:pPr marR="0" lvl="0" algn="l" defTabSz="914400" rtl="0" eaLnBrk="1" fontAlgn="auto" latinLnBrk="0" hangingPunct="1">
              <a:lnSpc>
                <a:spcPct val="150000"/>
              </a:lnSpc>
              <a:spcBef>
                <a:spcPts val="0"/>
              </a:spcBef>
              <a:spcAft>
                <a:spcPts val="0"/>
              </a:spcAft>
              <a:buClr>
                <a:srgbClr val="F79646">
                  <a:lumMod val="75000"/>
                </a:srgbClr>
              </a:buClr>
              <a:buSzTx/>
              <a:tabLst/>
              <a:defRPr/>
            </a:pPr>
            <a:endParaRPr lang="en-ZA"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extBox 2"/>
          <p:cNvSpPr txBox="1"/>
          <p:nvPr/>
        </p:nvSpPr>
        <p:spPr>
          <a:xfrm>
            <a:off x="457200" y="6309320"/>
            <a:ext cx="2026568" cy="369332"/>
          </a:xfrm>
          <a:prstGeom prst="rect">
            <a:avLst/>
          </a:prstGeom>
          <a:solidFill>
            <a:schemeClr val="bg1"/>
          </a:solidFill>
        </p:spPr>
        <p:txBody>
          <a:bodyPr wrap="square" rtlCol="0">
            <a:spAutoFit/>
          </a:bodyPr>
          <a:lstStyle/>
          <a:p>
            <a:endParaRPr lang="en-ZA" dirty="0"/>
          </a:p>
        </p:txBody>
      </p:sp>
      <p:sp>
        <p:nvSpPr>
          <p:cNvPr id="5" name="Slide Number Placeholder 4"/>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xmlns="" val="96767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163"/>
          <p:cNvSpPr txBox="1"/>
          <p:nvPr/>
        </p:nvSpPr>
        <p:spPr>
          <a:xfrm>
            <a:off x="5154903" y="1268759"/>
            <a:ext cx="3665570" cy="397753"/>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ADDITIONAL POSTS </a:t>
            </a:r>
          </a:p>
        </p:txBody>
      </p:sp>
      <p:sp>
        <p:nvSpPr>
          <p:cNvPr id="167" name="Rectangle 166"/>
          <p:cNvSpPr/>
          <p:nvPr/>
        </p:nvSpPr>
        <p:spPr>
          <a:xfrm>
            <a:off x="7506147" y="2013267"/>
            <a:ext cx="1098301"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68" name="Rectangle 167"/>
          <p:cNvSpPr/>
          <p:nvPr/>
        </p:nvSpPr>
        <p:spPr>
          <a:xfrm>
            <a:off x="7699637" y="2500991"/>
            <a:ext cx="184731" cy="25391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0" name="TextBox 169"/>
          <p:cNvSpPr txBox="1"/>
          <p:nvPr/>
        </p:nvSpPr>
        <p:spPr>
          <a:xfrm>
            <a:off x="451931" y="1268759"/>
            <a:ext cx="4120068"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ORGANISATION</a:t>
            </a:r>
          </a:p>
        </p:txBody>
      </p:sp>
      <p:sp>
        <p:nvSpPr>
          <p:cNvPr id="38" name="TextBox 37"/>
          <p:cNvSpPr txBox="1"/>
          <p:nvPr/>
        </p:nvSpPr>
        <p:spPr bwMode="auto">
          <a:xfrm>
            <a:off x="2701893" y="2086667"/>
            <a:ext cx="1870105" cy="1258976"/>
          </a:xfrm>
          <a:prstGeom prst="rect">
            <a:avLst/>
          </a:prstGeom>
          <a:no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APPROVED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POSTS: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41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9" name="TextBox 38"/>
          <p:cNvSpPr txBox="1"/>
          <p:nvPr/>
        </p:nvSpPr>
        <p:spPr bwMode="auto">
          <a:xfrm>
            <a:off x="2555776" y="3565728"/>
            <a:ext cx="2232248" cy="1182032"/>
          </a:xfrm>
          <a:prstGeom prst="rect">
            <a:avLst/>
          </a:prstGeom>
          <a:solidFill>
            <a:schemeClr val="accent6">
              <a:lumMod val="60000"/>
              <a:lumOff val="40000"/>
              <a:alpha val="99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OF 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92,6</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0" name="TextBox 39"/>
          <p:cNvSpPr txBox="1"/>
          <p:nvPr/>
        </p:nvSpPr>
        <p:spPr bwMode="auto">
          <a:xfrm>
            <a:off x="508516" y="4993163"/>
            <a:ext cx="196685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VACANT POSTS</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1" name="TextBox 40"/>
          <p:cNvSpPr txBox="1"/>
          <p:nvPr/>
        </p:nvSpPr>
        <p:spPr bwMode="auto">
          <a:xfrm>
            <a:off x="2555776" y="4993163"/>
            <a:ext cx="223224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VACANCY RATE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7,3</a:t>
            </a: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AutoShape 2" descr="Image result for RECRUITMENT"/>
          <p:cNvSpPr>
            <a:spLocks noChangeAspect="1" noChangeArrowheads="1"/>
          </p:cNvSpPr>
          <p:nvPr/>
        </p:nvSpPr>
        <p:spPr bwMode="auto">
          <a:xfrm>
            <a:off x="3684298" y="344052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AutoShape 4" descr="Image result for INTERNSHIP"/>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TextBox 22"/>
          <p:cNvSpPr txBox="1"/>
          <p:nvPr/>
        </p:nvSpPr>
        <p:spPr bwMode="auto">
          <a:xfrm>
            <a:off x="442851" y="3592928"/>
            <a:ext cx="2032523" cy="1182032"/>
          </a:xfrm>
          <a:prstGeom prst="rect">
            <a:avLst/>
          </a:prstGeom>
          <a:solidFill>
            <a:schemeClr val="accent6">
              <a:lumMod val="60000"/>
              <a:lumOff val="4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38</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Title 3">
            <a:extLst>
              <a:ext uri="{FF2B5EF4-FFF2-40B4-BE49-F238E27FC236}">
                <a16:creationId xmlns:a16="http://schemas.microsoft.com/office/drawing/2014/main" xmlns="" id="{7B1314CB-6574-408C-8C13-CA950A16EA89}"/>
              </a:ext>
            </a:extLst>
          </p:cNvPr>
          <p:cNvSpPr>
            <a:spLocks noGrp="1"/>
          </p:cNvSpPr>
          <p:nvPr>
            <p:ph type="title"/>
          </p:nvPr>
        </p:nvSpPr>
        <p:spPr/>
        <p:txBody>
          <a:bodyPr/>
          <a:lstStyle/>
          <a:p>
            <a:r>
              <a:rPr lang="en-ZA" sz="2400" dirty="0">
                <a:solidFill>
                  <a:schemeClr val="tx2"/>
                </a:solidFill>
                <a:latin typeface="Arial" panose="020B0604020202020204" pitchFamily="34" charset="0"/>
                <a:cs typeface="Arial" panose="020B0604020202020204" pitchFamily="34" charset="0"/>
              </a:rPr>
              <a:t>2020/21 Q3 STAFF ESTABLISHMENT </a:t>
            </a:r>
            <a:endParaRPr lang="en-ZA" sz="2400" dirty="0">
              <a:solidFill>
                <a:schemeClr val="tx2"/>
              </a:solidFill>
            </a:endParaRPr>
          </a:p>
        </p:txBody>
      </p:sp>
      <p:pic>
        <p:nvPicPr>
          <p:cNvPr id="6" name="Picture 5">
            <a:extLst>
              <a:ext uri="{FF2B5EF4-FFF2-40B4-BE49-F238E27FC236}">
                <a16:creationId xmlns:a16="http://schemas.microsoft.com/office/drawing/2014/main" xmlns="" id="{37A8C9EB-4E19-4CC1-A8EB-5A964F0BCFFC}"/>
              </a:ext>
            </a:extLst>
          </p:cNvPr>
          <p:cNvPicPr>
            <a:picLocks noChangeAspect="1"/>
          </p:cNvPicPr>
          <p:nvPr/>
        </p:nvPicPr>
        <p:blipFill>
          <a:blip r:embed="rId2" cstate="print"/>
          <a:stretch>
            <a:fillRect/>
          </a:stretch>
        </p:blipFill>
        <p:spPr>
          <a:xfrm>
            <a:off x="331770" y="1964518"/>
            <a:ext cx="2370123" cy="1381125"/>
          </a:xfrm>
          <a:prstGeom prst="rect">
            <a:avLst/>
          </a:prstGeom>
          <a:solidFill>
            <a:schemeClr val="accent6">
              <a:lumMod val="75000"/>
            </a:schemeClr>
          </a:solidFill>
        </p:spPr>
      </p:pic>
      <p:sp>
        <p:nvSpPr>
          <p:cNvPr id="25" name="TextBox 24">
            <a:extLst>
              <a:ext uri="{FF2B5EF4-FFF2-40B4-BE49-F238E27FC236}">
                <a16:creationId xmlns:a16="http://schemas.microsoft.com/office/drawing/2014/main" xmlns="" id="{FFE7B6F4-E1E2-4D9F-862E-27DDA3296D32}"/>
              </a:ext>
            </a:extLst>
          </p:cNvPr>
          <p:cNvSpPr txBox="1"/>
          <p:nvPr/>
        </p:nvSpPr>
        <p:spPr bwMode="auto">
          <a:xfrm>
            <a:off x="5154903" y="1798932"/>
            <a:ext cx="3657327" cy="1182032"/>
          </a:xfrm>
          <a:prstGeom prst="rect">
            <a:avLst/>
          </a:prstGeom>
          <a:solidFill>
            <a:srgbClr val="FFC000">
              <a:alpha val="59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GB"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FIXED TERM AND SECONDED STAFF</a:t>
            </a: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xmlns="" id="{6592B17C-09B8-4F9C-93A7-244FE157B275}"/>
              </a:ext>
            </a:extLst>
          </p:cNvPr>
          <p:cNvSpPr txBox="1"/>
          <p:nvPr/>
        </p:nvSpPr>
        <p:spPr>
          <a:xfrm>
            <a:off x="5154904" y="3293678"/>
            <a:ext cx="3665569"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LEADERSHIP</a:t>
            </a:r>
          </a:p>
        </p:txBody>
      </p:sp>
      <p:sp>
        <p:nvSpPr>
          <p:cNvPr id="27" name="TextBox 26">
            <a:extLst>
              <a:ext uri="{FF2B5EF4-FFF2-40B4-BE49-F238E27FC236}">
                <a16:creationId xmlns:a16="http://schemas.microsoft.com/office/drawing/2014/main" xmlns="" id="{95FA7B0E-8A6F-40F5-BF2B-50A8E0926226}"/>
              </a:ext>
            </a:extLst>
          </p:cNvPr>
          <p:cNvSpPr txBox="1"/>
          <p:nvPr/>
        </p:nvSpPr>
        <p:spPr bwMode="auto">
          <a:xfrm>
            <a:off x="5146661" y="3788786"/>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EXECUTIVE COMMITTEE</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4 </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3</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p:txBody>
      </p:sp>
      <p:sp>
        <p:nvSpPr>
          <p:cNvPr id="28" name="TextBox 27">
            <a:extLst>
              <a:ext uri="{FF2B5EF4-FFF2-40B4-BE49-F238E27FC236}">
                <a16:creationId xmlns:a16="http://schemas.microsoft.com/office/drawing/2014/main" xmlns="" id="{DD55F69F-3651-46D2-9693-7AEE8B8AD25C}"/>
              </a:ext>
            </a:extLst>
          </p:cNvPr>
          <p:cNvSpPr txBox="1"/>
          <p:nvPr/>
        </p:nvSpPr>
        <p:spPr bwMode="auto">
          <a:xfrm>
            <a:off x="5154904" y="5142760"/>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MANAGEMENT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lang="en-ZA" sz="2000" b="1" kern="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lang="en-ZA" sz="2000" b="1" kern="0" noProof="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09</a:t>
            </a:r>
            <a:endPar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6</a:t>
            </a:fld>
            <a:endParaRPr lang="en-US" dirty="0">
              <a:solidFill>
                <a:prstClr val="black">
                  <a:tint val="75000"/>
                </a:prstClr>
              </a:solidFill>
            </a:endParaRPr>
          </a:p>
        </p:txBody>
      </p:sp>
      <p:sp>
        <p:nvSpPr>
          <p:cNvPr id="7" name="TextBox 6"/>
          <p:cNvSpPr txBox="1"/>
          <p:nvPr/>
        </p:nvSpPr>
        <p:spPr>
          <a:xfrm>
            <a:off x="508516" y="6356354"/>
            <a:ext cx="1966858" cy="369332"/>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xmlns="" val="12058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163"/>
          <p:cNvSpPr txBox="1"/>
          <p:nvPr/>
        </p:nvSpPr>
        <p:spPr>
          <a:xfrm>
            <a:off x="5154903" y="1268759"/>
            <a:ext cx="3665570" cy="397753"/>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ADDITIONAL POSTS </a:t>
            </a:r>
          </a:p>
        </p:txBody>
      </p:sp>
      <p:sp>
        <p:nvSpPr>
          <p:cNvPr id="167" name="Rectangle 166"/>
          <p:cNvSpPr/>
          <p:nvPr/>
        </p:nvSpPr>
        <p:spPr>
          <a:xfrm>
            <a:off x="7506147" y="2013267"/>
            <a:ext cx="1098301"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68" name="Rectangle 167"/>
          <p:cNvSpPr/>
          <p:nvPr/>
        </p:nvSpPr>
        <p:spPr>
          <a:xfrm>
            <a:off x="7699637" y="2500991"/>
            <a:ext cx="184731" cy="25391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0" name="TextBox 169"/>
          <p:cNvSpPr txBox="1"/>
          <p:nvPr/>
        </p:nvSpPr>
        <p:spPr>
          <a:xfrm>
            <a:off x="451931" y="1268759"/>
            <a:ext cx="4120068"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ORGANISATION</a:t>
            </a:r>
          </a:p>
        </p:txBody>
      </p:sp>
      <p:sp>
        <p:nvSpPr>
          <p:cNvPr id="38" name="TextBox 37"/>
          <p:cNvSpPr txBox="1"/>
          <p:nvPr/>
        </p:nvSpPr>
        <p:spPr bwMode="auto">
          <a:xfrm>
            <a:off x="2701893" y="2086667"/>
            <a:ext cx="1870105" cy="1258976"/>
          </a:xfrm>
          <a:prstGeom prst="rect">
            <a:avLst/>
          </a:prstGeom>
          <a:no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APPROVED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POSTS: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41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9" name="TextBox 38"/>
          <p:cNvSpPr txBox="1"/>
          <p:nvPr/>
        </p:nvSpPr>
        <p:spPr bwMode="auto">
          <a:xfrm>
            <a:off x="2555776" y="3565728"/>
            <a:ext cx="2232248" cy="1182032"/>
          </a:xfrm>
          <a:prstGeom prst="rect">
            <a:avLst/>
          </a:prstGeom>
          <a:solidFill>
            <a:schemeClr val="accent6">
              <a:lumMod val="60000"/>
              <a:lumOff val="40000"/>
              <a:alpha val="99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OF 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92.6</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0" name="TextBox 39"/>
          <p:cNvSpPr txBox="1"/>
          <p:nvPr/>
        </p:nvSpPr>
        <p:spPr bwMode="auto">
          <a:xfrm>
            <a:off x="508516" y="4993163"/>
            <a:ext cx="196685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VACANT POSTS</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1" name="TextBox 40"/>
          <p:cNvSpPr txBox="1"/>
          <p:nvPr/>
        </p:nvSpPr>
        <p:spPr bwMode="auto">
          <a:xfrm>
            <a:off x="2555776" y="4993163"/>
            <a:ext cx="223224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VACANCY RATE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7</a:t>
            </a: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AutoShape 2" descr="Image result for RECRUITMENT"/>
          <p:cNvSpPr>
            <a:spLocks noChangeAspect="1" noChangeArrowheads="1"/>
          </p:cNvSpPr>
          <p:nvPr/>
        </p:nvSpPr>
        <p:spPr bwMode="auto">
          <a:xfrm>
            <a:off x="3684298" y="344052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AutoShape 4" descr="Image result for INTERNSHIP"/>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TextBox 22"/>
          <p:cNvSpPr txBox="1"/>
          <p:nvPr/>
        </p:nvSpPr>
        <p:spPr bwMode="auto">
          <a:xfrm>
            <a:off x="451931" y="3565728"/>
            <a:ext cx="2032523" cy="1182032"/>
          </a:xfrm>
          <a:prstGeom prst="rect">
            <a:avLst/>
          </a:prstGeom>
          <a:solidFill>
            <a:schemeClr val="accent6">
              <a:lumMod val="60000"/>
              <a:lumOff val="4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38</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Title 3">
            <a:extLst>
              <a:ext uri="{FF2B5EF4-FFF2-40B4-BE49-F238E27FC236}">
                <a16:creationId xmlns:a16="http://schemas.microsoft.com/office/drawing/2014/main" xmlns="" id="{7B1314CB-6574-408C-8C13-CA950A16EA89}"/>
              </a:ext>
            </a:extLst>
          </p:cNvPr>
          <p:cNvSpPr>
            <a:spLocks noGrp="1"/>
          </p:cNvSpPr>
          <p:nvPr>
            <p:ph type="title"/>
          </p:nvPr>
        </p:nvSpPr>
        <p:spPr>
          <a:xfrm>
            <a:off x="451931" y="-34248"/>
            <a:ext cx="8229600" cy="1143000"/>
          </a:xfrm>
        </p:spPr>
        <p:txBody>
          <a:bodyPr/>
          <a:lstStyle/>
          <a:p>
            <a:r>
              <a:rPr lang="en-ZA" sz="2400" b="1" dirty="0">
                <a:solidFill>
                  <a:schemeClr val="tx2"/>
                </a:solidFill>
                <a:latin typeface="Arial" panose="020B0604020202020204" pitchFamily="34" charset="0"/>
                <a:cs typeface="Arial" panose="020B0604020202020204" pitchFamily="34" charset="0"/>
              </a:rPr>
              <a:t>2020/21 Q4  STAFF ESTABLISHMENT</a:t>
            </a:r>
          </a:p>
        </p:txBody>
      </p:sp>
      <p:pic>
        <p:nvPicPr>
          <p:cNvPr id="6" name="Picture 5">
            <a:extLst>
              <a:ext uri="{FF2B5EF4-FFF2-40B4-BE49-F238E27FC236}">
                <a16:creationId xmlns:a16="http://schemas.microsoft.com/office/drawing/2014/main" xmlns="" id="{37A8C9EB-4E19-4CC1-A8EB-5A964F0BCFFC}"/>
              </a:ext>
            </a:extLst>
          </p:cNvPr>
          <p:cNvPicPr>
            <a:picLocks noChangeAspect="1"/>
          </p:cNvPicPr>
          <p:nvPr/>
        </p:nvPicPr>
        <p:blipFill>
          <a:blip r:embed="rId2" cstate="print"/>
          <a:stretch>
            <a:fillRect/>
          </a:stretch>
        </p:blipFill>
        <p:spPr>
          <a:xfrm>
            <a:off x="331770" y="1964518"/>
            <a:ext cx="2370123" cy="1381125"/>
          </a:xfrm>
          <a:prstGeom prst="rect">
            <a:avLst/>
          </a:prstGeom>
          <a:solidFill>
            <a:schemeClr val="accent6">
              <a:lumMod val="75000"/>
            </a:schemeClr>
          </a:solidFill>
        </p:spPr>
      </p:pic>
      <p:sp>
        <p:nvSpPr>
          <p:cNvPr id="25" name="TextBox 24">
            <a:extLst>
              <a:ext uri="{FF2B5EF4-FFF2-40B4-BE49-F238E27FC236}">
                <a16:creationId xmlns:a16="http://schemas.microsoft.com/office/drawing/2014/main" xmlns="" id="{FFE7B6F4-E1E2-4D9F-862E-27DDA3296D32}"/>
              </a:ext>
            </a:extLst>
          </p:cNvPr>
          <p:cNvSpPr txBox="1"/>
          <p:nvPr/>
        </p:nvSpPr>
        <p:spPr bwMode="auto">
          <a:xfrm>
            <a:off x="5154903" y="1798932"/>
            <a:ext cx="3657327" cy="1182032"/>
          </a:xfrm>
          <a:prstGeom prst="rect">
            <a:avLst/>
          </a:prstGeom>
          <a:solidFill>
            <a:srgbClr val="FFC000">
              <a:alpha val="59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GB"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FIXED TERM AND SECONDED STAFF</a:t>
            </a: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0</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xmlns="" id="{6592B17C-09B8-4F9C-93A7-244FE157B275}"/>
              </a:ext>
            </a:extLst>
          </p:cNvPr>
          <p:cNvSpPr txBox="1"/>
          <p:nvPr/>
        </p:nvSpPr>
        <p:spPr>
          <a:xfrm>
            <a:off x="5154904" y="3293678"/>
            <a:ext cx="3665569"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LEADERSHIP</a:t>
            </a:r>
          </a:p>
        </p:txBody>
      </p:sp>
      <p:sp>
        <p:nvSpPr>
          <p:cNvPr id="27" name="TextBox 26">
            <a:extLst>
              <a:ext uri="{FF2B5EF4-FFF2-40B4-BE49-F238E27FC236}">
                <a16:creationId xmlns:a16="http://schemas.microsoft.com/office/drawing/2014/main" xmlns="" id="{95FA7B0E-8A6F-40F5-BF2B-50A8E0926226}"/>
              </a:ext>
            </a:extLst>
          </p:cNvPr>
          <p:cNvSpPr txBox="1"/>
          <p:nvPr/>
        </p:nvSpPr>
        <p:spPr bwMode="auto">
          <a:xfrm>
            <a:off x="5146661" y="3788786"/>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EXECUTIVE COMMITTEE</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4 </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3</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p:txBody>
      </p:sp>
      <p:sp>
        <p:nvSpPr>
          <p:cNvPr id="28" name="TextBox 27">
            <a:extLst>
              <a:ext uri="{FF2B5EF4-FFF2-40B4-BE49-F238E27FC236}">
                <a16:creationId xmlns:a16="http://schemas.microsoft.com/office/drawing/2014/main" xmlns="" id="{DD55F69F-3651-46D2-9693-7AEE8B8AD25C}"/>
              </a:ext>
            </a:extLst>
          </p:cNvPr>
          <p:cNvSpPr txBox="1"/>
          <p:nvPr/>
        </p:nvSpPr>
        <p:spPr bwMode="auto">
          <a:xfrm>
            <a:off x="5154904" y="5142760"/>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MANAGEMENT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lang="en-ZA" sz="2000" b="1" kern="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09</a:t>
            </a:r>
            <a:endPar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2" name="Slide Number Placeholder 1">
            <a:extLst>
              <a:ext uri="{FF2B5EF4-FFF2-40B4-BE49-F238E27FC236}">
                <a16:creationId xmlns:a16="http://schemas.microsoft.com/office/drawing/2014/main" xmlns="" id="{C836B2C6-0FB1-45FE-8A82-6F2A8F1055DE}"/>
              </a:ext>
            </a:extLst>
          </p:cNvPr>
          <p:cNvSpPr>
            <a:spLocks noGrp="1"/>
          </p:cNvSpPr>
          <p:nvPr>
            <p:ph type="sldNum" sz="quarter" idx="12"/>
          </p:nvPr>
        </p:nvSpPr>
        <p:spPr/>
        <p:txBody>
          <a:bodyPr/>
          <a:lstStyle/>
          <a:p>
            <a:pPr>
              <a:defRPr/>
            </a:pPr>
            <a:fld id="{2E49CD9C-A5F4-41C1-A948-BC0E30924D59}"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xmlns="" val="2913034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0D8B70-ABA0-431C-8D71-C04059BC59F7}"/>
              </a:ext>
            </a:extLst>
          </p:cNvPr>
          <p:cNvSpPr>
            <a:spLocks noGrp="1"/>
          </p:cNvSpPr>
          <p:nvPr>
            <p:ph type="title"/>
          </p:nvPr>
        </p:nvSpPr>
        <p:spPr>
          <a:xfrm>
            <a:off x="31034" y="-99392"/>
            <a:ext cx="8964488" cy="1143000"/>
          </a:xfrm>
        </p:spPr>
        <p:txBody>
          <a:bodyPr/>
          <a:lstStyle/>
          <a:p>
            <a:r>
              <a:rPr lang="en-ZA" sz="2400" b="1" dirty="0">
                <a:solidFill>
                  <a:schemeClr val="tx2"/>
                </a:solidFill>
                <a:latin typeface="Arial" panose="020B0604020202020204" pitchFamily="34" charset="0"/>
                <a:cs typeface="Arial" panose="020B0604020202020204" pitchFamily="34" charset="0"/>
              </a:rPr>
              <a:t>2020/21 EMPLOYMENT EQUITY STATUS AT THE END OF Q4</a:t>
            </a:r>
          </a:p>
        </p:txBody>
      </p:sp>
      <p:pic>
        <p:nvPicPr>
          <p:cNvPr id="4" name="Picture 3">
            <a:extLst>
              <a:ext uri="{FF2B5EF4-FFF2-40B4-BE49-F238E27FC236}">
                <a16:creationId xmlns:a16="http://schemas.microsoft.com/office/drawing/2014/main" xmlns="" id="{ADD1E8C0-5D94-447A-971C-5AF227C05C9A}"/>
              </a:ext>
            </a:extLst>
          </p:cNvPr>
          <p:cNvPicPr>
            <a:picLocks noChangeAspect="1"/>
          </p:cNvPicPr>
          <p:nvPr/>
        </p:nvPicPr>
        <p:blipFill>
          <a:blip r:embed="rId3" cstate="print"/>
          <a:stretch>
            <a:fillRect/>
          </a:stretch>
        </p:blipFill>
        <p:spPr>
          <a:xfrm>
            <a:off x="755576" y="929580"/>
            <a:ext cx="7547554" cy="5426774"/>
          </a:xfrm>
          <a:prstGeom prst="rect">
            <a:avLst/>
          </a:prstGeom>
        </p:spPr>
      </p:pic>
      <p:sp>
        <p:nvSpPr>
          <p:cNvPr id="5" name="Slide Number Placeholder 4"/>
          <p:cNvSpPr>
            <a:spLocks noGrp="1"/>
          </p:cNvSpPr>
          <p:nvPr>
            <p:ph type="sldNum" sz="quarter" idx="12"/>
          </p:nvPr>
        </p:nvSpPr>
        <p:spPr/>
        <p:txBody>
          <a:bodyPr/>
          <a:lstStyle/>
          <a:p>
            <a:pPr>
              <a:defRPr/>
            </a:pPr>
            <a:fld id="{2E49CD9C-A5F4-41C1-A948-BC0E30924D59}"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xmlns="" val="408540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6F6B04-FCD5-4881-9218-A5D50A1B3660}"/>
              </a:ext>
            </a:extLst>
          </p:cNvPr>
          <p:cNvSpPr>
            <a:spLocks noGrp="1"/>
          </p:cNvSpPr>
          <p:nvPr>
            <p:ph type="title"/>
          </p:nvPr>
        </p:nvSpPr>
        <p:spPr>
          <a:xfrm>
            <a:off x="435293" y="-27587"/>
            <a:ext cx="8229600" cy="1143000"/>
          </a:xfrm>
        </p:spPr>
        <p:txBody>
          <a:bodyPr/>
          <a:lstStyle/>
          <a:p>
            <a:r>
              <a:rPr lang="en-ZA" sz="2400" b="1" dirty="0">
                <a:solidFill>
                  <a:schemeClr val="tx2"/>
                </a:solidFill>
                <a:latin typeface="Arial" panose="020B0604020202020204" pitchFamily="34" charset="0"/>
                <a:cs typeface="Arial" panose="020B0604020202020204" pitchFamily="34" charset="0"/>
              </a:rPr>
              <a:t>2020/21 Q4 STAFF VACANCIES</a:t>
            </a:r>
          </a:p>
        </p:txBody>
      </p:sp>
      <p:pic>
        <p:nvPicPr>
          <p:cNvPr id="4" name="Picture 3">
            <a:extLst>
              <a:ext uri="{FF2B5EF4-FFF2-40B4-BE49-F238E27FC236}">
                <a16:creationId xmlns:a16="http://schemas.microsoft.com/office/drawing/2014/main" xmlns="" id="{59DBA6AB-8E4D-42BB-8A26-0D4DA689AFD8}"/>
              </a:ext>
            </a:extLst>
          </p:cNvPr>
          <p:cNvPicPr>
            <a:picLocks noChangeAspect="1"/>
          </p:cNvPicPr>
          <p:nvPr/>
        </p:nvPicPr>
        <p:blipFill>
          <a:blip r:embed="rId2" cstate="print"/>
          <a:stretch>
            <a:fillRect/>
          </a:stretch>
        </p:blipFill>
        <p:spPr>
          <a:xfrm>
            <a:off x="251520" y="1115413"/>
            <a:ext cx="8657070" cy="1444877"/>
          </a:xfrm>
          <a:prstGeom prst="rect">
            <a:avLst/>
          </a:prstGeom>
        </p:spPr>
      </p:pic>
      <p:sp>
        <p:nvSpPr>
          <p:cNvPr id="5" name="TextBox 4">
            <a:extLst>
              <a:ext uri="{FF2B5EF4-FFF2-40B4-BE49-F238E27FC236}">
                <a16:creationId xmlns:a16="http://schemas.microsoft.com/office/drawing/2014/main" xmlns="" id="{DF8DD213-9E01-44BD-8B94-9ABA403ED46F}"/>
              </a:ext>
            </a:extLst>
          </p:cNvPr>
          <p:cNvSpPr txBox="1"/>
          <p:nvPr/>
        </p:nvSpPr>
        <p:spPr>
          <a:xfrm>
            <a:off x="251520" y="2567458"/>
            <a:ext cx="4632960" cy="383823"/>
          </a:xfrm>
          <a:prstGeom prst="rect">
            <a:avLst/>
          </a:prstGeom>
          <a:noFill/>
        </p:spPr>
        <p:txBody>
          <a:bodyPr wrap="square">
            <a:spAutoFit/>
          </a:bodyPr>
          <a:lstStyle/>
          <a:p>
            <a:pPr algn="just">
              <a:lnSpc>
                <a:spcPct val="115000"/>
              </a:lnSpc>
            </a:pPr>
            <a:r>
              <a:rPr lang="en-US" b="1" dirty="0">
                <a:effectLst/>
                <a:latin typeface="Arial" panose="020B0604020202020204" pitchFamily="34" charset="0"/>
                <a:ea typeface="Times New Roman" panose="02020603050405020304" pitchFamily="18" charset="0"/>
                <a:cs typeface="Arial" panose="020B0604020202020204" pitchFamily="34" charset="0"/>
              </a:rPr>
              <a:t>Status of recruitment</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xmlns="" id="{4C5DEBD8-C4D7-4FAD-A00C-94EAC03FB6E7}"/>
              </a:ext>
            </a:extLst>
          </p:cNvPr>
          <p:cNvGraphicFramePr>
            <a:graphicFrameLocks noGrp="1"/>
          </p:cNvGraphicFramePr>
          <p:nvPr>
            <p:extLst>
              <p:ext uri="{D42A27DB-BD31-4B8C-83A1-F6EECF244321}">
                <p14:modId xmlns:p14="http://schemas.microsoft.com/office/powerpoint/2010/main" xmlns="" val="1463628128"/>
              </p:ext>
            </p:extLst>
          </p:nvPr>
        </p:nvGraphicFramePr>
        <p:xfrm>
          <a:off x="323528" y="3125886"/>
          <a:ext cx="8686865" cy="3399459"/>
        </p:xfrm>
        <a:graphic>
          <a:graphicData uri="http://schemas.openxmlformats.org/drawingml/2006/table">
            <a:tbl>
              <a:tblPr firstRow="1" bandRow="1">
                <a:tableStyleId>{912C8C85-51F0-491E-9774-3900AFEF0FD7}</a:tableStyleId>
              </a:tblPr>
              <a:tblGrid>
                <a:gridCol w="1656184">
                  <a:extLst>
                    <a:ext uri="{9D8B030D-6E8A-4147-A177-3AD203B41FA5}">
                      <a16:colId xmlns:a16="http://schemas.microsoft.com/office/drawing/2014/main" xmlns="" val="1178186589"/>
                    </a:ext>
                  </a:extLst>
                </a:gridCol>
                <a:gridCol w="2007242">
                  <a:extLst>
                    <a:ext uri="{9D8B030D-6E8A-4147-A177-3AD203B41FA5}">
                      <a16:colId xmlns:a16="http://schemas.microsoft.com/office/drawing/2014/main" xmlns="" val="158247408"/>
                    </a:ext>
                  </a:extLst>
                </a:gridCol>
                <a:gridCol w="5023439">
                  <a:extLst>
                    <a:ext uri="{9D8B030D-6E8A-4147-A177-3AD203B41FA5}">
                      <a16:colId xmlns:a16="http://schemas.microsoft.com/office/drawing/2014/main" xmlns="" val="1052364512"/>
                    </a:ext>
                  </a:extLst>
                </a:gridCol>
              </a:tblGrid>
              <a:tr h="344094">
                <a:tc>
                  <a:txBody>
                    <a:bodyPr/>
                    <a:lstStyle/>
                    <a:p>
                      <a:pPr>
                        <a:lnSpc>
                          <a:spcPct val="115000"/>
                        </a:lnSpc>
                      </a:pPr>
                      <a:r>
                        <a:rPr lang="en-US" sz="1800" kern="1200" dirty="0">
                          <a:effectLst/>
                        </a:rPr>
                        <a:t>Unit</a:t>
                      </a:r>
                      <a:endParaRPr lang="en-Z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890" marR="0" marT="0" marB="0"/>
                </a:tc>
                <a:tc>
                  <a:txBody>
                    <a:bodyPr/>
                    <a:lstStyle/>
                    <a:p>
                      <a:pPr marL="483870" indent="-381000">
                        <a:lnSpc>
                          <a:spcPct val="115000"/>
                        </a:lnSpc>
                      </a:pPr>
                      <a:r>
                        <a:rPr lang="en-US" sz="1800" kern="1200">
                          <a:effectLst/>
                        </a:rPr>
                        <a:t>Post</a:t>
                      </a:r>
                      <a:endParaRPr lang="en-ZA"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US" sz="1800">
                          <a:effectLst/>
                        </a:rPr>
                        <a:t>Status as at end of Q4</a:t>
                      </a:r>
                      <a:endParaRPr lang="en-ZA"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419551186"/>
                  </a:ext>
                </a:extLst>
              </a:tr>
              <a:tr h="688188">
                <a:tc>
                  <a:txBody>
                    <a:bodyPr/>
                    <a:lstStyle/>
                    <a:p>
                      <a:pPr>
                        <a:lnSpc>
                          <a:spcPct val="115000"/>
                        </a:lnSpc>
                      </a:pPr>
                      <a:r>
                        <a:rPr lang="en-US" sz="1800" kern="1200" dirty="0">
                          <a:effectLst/>
                        </a:rPr>
                        <a:t>Risk Management</a:t>
                      </a:r>
                      <a:endParaRPr lang="en-Z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890" marR="0" marT="0" marB="0"/>
                </a:tc>
                <a:tc>
                  <a:txBody>
                    <a:bodyPr/>
                    <a:lstStyle/>
                    <a:p>
                      <a:pPr marL="0" lvl="0" indent="0">
                        <a:lnSpc>
                          <a:spcPct val="115000"/>
                        </a:lnSpc>
                        <a:buFont typeface="Arial" panose="020B0604020202020204" pitchFamily="34" charset="0"/>
                        <a:buNone/>
                        <a:tabLst>
                          <a:tab pos="203835" algn="l"/>
                        </a:tabLst>
                      </a:pPr>
                      <a:r>
                        <a:rPr lang="en-US" sz="1800" kern="1200" dirty="0">
                          <a:effectLst/>
                        </a:rPr>
                        <a:t>Risk Specialist</a:t>
                      </a:r>
                      <a:endParaRPr lang="en-Z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buFont typeface="Arial" panose="020B0604020202020204" pitchFamily="34" charset="0"/>
                        <a:buNone/>
                      </a:pPr>
                      <a:r>
                        <a:rPr lang="en-US" sz="1800" kern="1200" dirty="0">
                          <a:effectLst/>
                        </a:rPr>
                        <a:t>The position is being covered by Finance </a:t>
                      </a:r>
                      <a:endParaRPr lang="en-Z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52299586"/>
                  </a:ext>
                </a:extLst>
              </a:tr>
              <a:tr h="1334895">
                <a:tc>
                  <a:txBody>
                    <a:bodyPr/>
                    <a:lstStyle/>
                    <a:p>
                      <a:pPr>
                        <a:lnSpc>
                          <a:spcPct val="115000"/>
                        </a:lnSpc>
                      </a:pPr>
                      <a:r>
                        <a:rPr lang="en-US" sz="1800" kern="1200">
                          <a:effectLst/>
                        </a:rPr>
                        <a:t>Research Training, M&amp;E</a:t>
                      </a:r>
                      <a:endParaRPr lang="en-ZA"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890" marR="0" marT="0" marB="0"/>
                </a:tc>
                <a:tc>
                  <a:txBody>
                    <a:bodyPr/>
                    <a:lstStyle/>
                    <a:p>
                      <a:pPr marL="0" lvl="0" indent="0">
                        <a:lnSpc>
                          <a:spcPct val="115000"/>
                        </a:lnSpc>
                        <a:buFont typeface="Arial" panose="020B0604020202020204" pitchFamily="34" charset="0"/>
                        <a:buNone/>
                        <a:tabLst>
                          <a:tab pos="203835" algn="l"/>
                        </a:tabLst>
                      </a:pPr>
                      <a:r>
                        <a:rPr lang="en-US" sz="1800" kern="1200" dirty="0">
                          <a:effectLst/>
                        </a:rPr>
                        <a:t>Research, Training &amp; M&amp;E Executive Manager</a:t>
                      </a:r>
                      <a:endParaRPr lang="en-Z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buFont typeface="Arial" panose="020B0604020202020204" pitchFamily="34" charset="0"/>
                        <a:buNone/>
                      </a:pPr>
                      <a:r>
                        <a:rPr lang="en-US" sz="1800" kern="1200" dirty="0">
                          <a:effectLst/>
                        </a:rPr>
                        <a:t>Pending Appointment</a:t>
                      </a:r>
                      <a:endParaRPr lang="en-Z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97663382"/>
                  </a:ext>
                </a:extLst>
              </a:tr>
              <a:tr h="1032282">
                <a:tc>
                  <a:txBody>
                    <a:bodyPr/>
                    <a:lstStyle/>
                    <a:p>
                      <a:pPr>
                        <a:lnSpc>
                          <a:spcPct val="115000"/>
                        </a:lnSpc>
                      </a:pPr>
                      <a:r>
                        <a:rPr lang="en-US" sz="1800" kern="1200" dirty="0">
                          <a:effectLst/>
                        </a:rPr>
                        <a:t>Communications</a:t>
                      </a:r>
                      <a:endParaRPr lang="en-Z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890" marR="0" marT="0" marB="0"/>
                </a:tc>
                <a:tc>
                  <a:txBody>
                    <a:bodyPr/>
                    <a:lstStyle/>
                    <a:p>
                      <a:pPr marL="0" lvl="0" indent="0">
                        <a:lnSpc>
                          <a:spcPct val="115000"/>
                        </a:lnSpc>
                        <a:buFont typeface="Arial" panose="020B0604020202020204" pitchFamily="34" charset="0"/>
                        <a:buNone/>
                        <a:tabLst>
                          <a:tab pos="203835" algn="l"/>
                        </a:tabLst>
                      </a:pPr>
                      <a:r>
                        <a:rPr lang="en-US" sz="1800" kern="1200" dirty="0">
                          <a:effectLst/>
                        </a:rPr>
                        <a:t>Communications and Strategy Manager</a:t>
                      </a:r>
                      <a:endParaRPr lang="en-Z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buFont typeface="Arial" panose="020B0604020202020204" pitchFamily="34" charset="0"/>
                        <a:buNone/>
                      </a:pPr>
                      <a:r>
                        <a:rPr lang="en-US" sz="1800" kern="1200" dirty="0">
                          <a:effectLst/>
                        </a:rPr>
                        <a:t>Pending Appointment</a:t>
                      </a:r>
                      <a:endParaRPr lang="en-Z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99728546"/>
                  </a:ext>
                </a:extLst>
              </a:tr>
            </a:tbl>
          </a:graphicData>
        </a:graphic>
      </p:graphicFrame>
      <p:sp>
        <p:nvSpPr>
          <p:cNvPr id="7" name="Slide Number Placeholder 6"/>
          <p:cNvSpPr>
            <a:spLocks noGrp="1"/>
          </p:cNvSpPr>
          <p:nvPr>
            <p:ph type="sldNum" sz="quarter" idx="12"/>
          </p:nvPr>
        </p:nvSpPr>
        <p:spPr/>
        <p:txBody>
          <a:bodyPr/>
          <a:lstStyle/>
          <a:p>
            <a:pPr>
              <a:defRPr/>
            </a:pPr>
            <a:fld id="{2E49CD9C-A5F4-41C1-A948-BC0E30924D59}"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xmlns="" val="3753055335"/>
      </p:ext>
    </p:extLst>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C1773F3E992C4FA1CBA0E42E44E90A" ma:contentTypeVersion="0" ma:contentTypeDescription="Create a new document." ma:contentTypeScope="" ma:versionID="c7be9789a6e6d20cc869fba92a2dc91a">
  <xsd:schema xmlns:xsd="http://www.w3.org/2001/XMLSchema" xmlns:xs="http://www.w3.org/2001/XMLSchema" xmlns:p="http://schemas.microsoft.com/office/2006/metadata/properties" targetNamespace="http://schemas.microsoft.com/office/2006/metadata/properties" ma:root="true" ma:fieldsID="120e5651151cf1d9dd844d4ab8c66a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809BEE-7F2D-470C-9BE1-6376B213E8B9}">
  <ds:schemaRefs>
    <ds:schemaRef ds:uri="http://purl.org/dc/dcmitype/"/>
    <ds:schemaRef ds:uri="http://purl.org/dc/term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14118B3-1974-42F2-B21F-498B6DB5D4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5D7F514-0770-46BE-89F7-6BAA7DB4C8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25411</TotalTime>
  <Words>4045</Words>
  <Application>Microsoft Office PowerPoint</Application>
  <PresentationFormat>On-screen Show (4:3)</PresentationFormat>
  <Paragraphs>758</Paragraphs>
  <Slides>45</Slides>
  <Notes>10</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45</vt:i4>
      </vt:variant>
    </vt:vector>
  </HeadingPairs>
  <TitlesOfParts>
    <vt:vector size="50" baseType="lpstr">
      <vt:lpstr>8_Office Theme</vt:lpstr>
      <vt:lpstr>7_Office Theme</vt:lpstr>
      <vt:lpstr>9_Office Theme</vt:lpstr>
      <vt:lpstr>11_Office Theme</vt:lpstr>
      <vt:lpstr>Worksheet</vt:lpstr>
      <vt:lpstr>Slide 1</vt:lpstr>
      <vt:lpstr>CONTENTS</vt:lpstr>
      <vt:lpstr>INTRODUCTION</vt:lpstr>
      <vt:lpstr>OVERVIEW OF ORGANISATIONAL ENVIRONMENT </vt:lpstr>
      <vt:lpstr>MDDA BOARD OF DIRECTORS</vt:lpstr>
      <vt:lpstr>2020/21 Q3 STAFF ESTABLISHMENT </vt:lpstr>
      <vt:lpstr>2020/21 Q4  STAFF ESTABLISHMENT</vt:lpstr>
      <vt:lpstr>2020/21 EMPLOYMENT EQUITY STATUS AT THE END OF Q4</vt:lpstr>
      <vt:lpstr>2020/21 Q4 STAFF VACANCIES</vt:lpstr>
      <vt:lpstr>Q3 SUMMARY OF ORGANISATIONAL  PERFORMANCE </vt:lpstr>
      <vt:lpstr>Q4 SUMMARY OF ORGANISATIONAL PERFORMANCE</vt:lpstr>
      <vt:lpstr>2020/21 Q3 SUMMARY OF THE ACHIEVEMENTS</vt:lpstr>
      <vt:lpstr>2020/21 Q3 SUMMARY OF THE ACHIEVEMENTS  </vt:lpstr>
      <vt:lpstr> 2020/21 Q3 SUMMARY OF THE ACHIEVEMENTS</vt:lpstr>
      <vt:lpstr>2020/21 Q4 SUMMARY OF THE ACHIEVEMENTS </vt:lpstr>
      <vt:lpstr>2020/21 Q4 SUMMARY OF THE  ACHIEVEMENTS </vt:lpstr>
      <vt:lpstr>2020/21 Q3 TARGETS NOT ACHIEVED </vt:lpstr>
      <vt:lpstr>2020/21 Q4 TARGET NOT ACHIEVED</vt:lpstr>
      <vt:lpstr>Programme Performance Information</vt:lpstr>
      <vt:lpstr>Programme 1: Governance and Administration</vt:lpstr>
      <vt:lpstr>Programme 1: Governance and Administration</vt:lpstr>
      <vt:lpstr>Programme 2: Grant and Seed Funding</vt:lpstr>
      <vt:lpstr>Programme 2: Grant and Seed Funding: Sub-programme: Community and Small Commercial Media</vt:lpstr>
      <vt:lpstr>Programme 2: Grant and Seed Funding: Sub-programme: Community and Small Commercial Media</vt:lpstr>
      <vt:lpstr>Programme 2: Grant and Seed Funding: Sub-programme: Monitoring and Evaluation</vt:lpstr>
      <vt:lpstr>Programme 2: Grant and Seed Funding: Sub-programme: Monitoring and Evaluation</vt:lpstr>
      <vt:lpstr>Programme 3: Partnerships, Public Awareness and Advocacy</vt:lpstr>
      <vt:lpstr>Programme 3: Partnerships, Public Awareness and Advocacy Sub-programme: Strategic Programmes</vt:lpstr>
      <vt:lpstr>Programme 3: Partnerships, Public Awareness and Advocacy Sub-programme: Strategic Programmes</vt:lpstr>
      <vt:lpstr>Programme 3: Partnerships, Public Awareness and Advocacy Sub-programme: MDDA Brand Building</vt:lpstr>
      <vt:lpstr>Programme 3: Partnerships, Public Awareness and Advocacy Sub-programme: MDDA Brand Building</vt:lpstr>
      <vt:lpstr>Programme 4: Capacity Building and Sector Development</vt:lpstr>
      <vt:lpstr>Programme 4: Capacity Building and Sector Development</vt:lpstr>
      <vt:lpstr>Programme 4: Capacity Building and Sector Development</vt:lpstr>
      <vt:lpstr>Programme 5: Innovation, Research and Development</vt:lpstr>
      <vt:lpstr>Programme 5: Innovation, Research &amp; Development</vt:lpstr>
      <vt:lpstr>Programme 5: Innovation, Research &amp; Development</vt:lpstr>
      <vt:lpstr>2020/21 Q3 BUDGET VS ACTUAL</vt:lpstr>
      <vt:lpstr> 2020/21 Q3 BUDGET VS ACTUAL (CONT)</vt:lpstr>
      <vt:lpstr> 2020/21 Q3 BUDGET VS ACTUAL (CONT)</vt:lpstr>
      <vt:lpstr>2020/21 Q3 BUDGET VS ACTUAL (CONT)</vt:lpstr>
      <vt:lpstr>2020/21 Q4 BUDGET VS ACTUAL</vt:lpstr>
      <vt:lpstr>2020/21 Q4 BUDGET VS ACTUAL</vt:lpstr>
      <vt:lpstr>2020/21 Q4 BUDGET VS ACTUAL</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2013/14 Annual Report</dc:title>
  <dc:creator>Karabo Matlou</dc:creator>
  <cp:lastModifiedBy>USER</cp:lastModifiedBy>
  <cp:revision>661</cp:revision>
  <cp:lastPrinted>2019-11-12T07:55:24Z</cp:lastPrinted>
  <dcterms:created xsi:type="dcterms:W3CDTF">2014-10-01T13:28:29Z</dcterms:created>
  <dcterms:modified xsi:type="dcterms:W3CDTF">2021-08-26T14:00:10Z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82c92244-8cbe-44ce-9c1f-0d2fa4605c78</vt:lpwstr>
  </property>
  <property fmtid="{D5CDD505-2E9C-101B-9397-08002B2CF9AE}" pid="3" name="ContentTypeId">
    <vt:lpwstr>0x0101002EC1773F3E992C4FA1CBA0E42E44E90A</vt:lpwstr>
  </property>
</Properties>
</file>