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4"/>
  </p:notesMasterIdLst>
  <p:sldIdLst>
    <p:sldId id="256" r:id="rId2"/>
    <p:sldId id="260" r:id="rId3"/>
    <p:sldId id="274" r:id="rId4"/>
    <p:sldId id="275" r:id="rId5"/>
    <p:sldId id="276" r:id="rId6"/>
    <p:sldId id="277" r:id="rId7"/>
    <p:sldId id="278" r:id="rId8"/>
    <p:sldId id="279" r:id="rId9"/>
    <p:sldId id="280" r:id="rId10"/>
    <p:sldId id="281" r:id="rId11"/>
    <p:sldId id="282" r:id="rId12"/>
    <p:sldId id="267" r:id="rId13"/>
    <p:sldId id="268" r:id="rId14"/>
    <p:sldId id="269" r:id="rId15"/>
    <p:sldId id="270" r:id="rId16"/>
    <p:sldId id="271" r:id="rId17"/>
    <p:sldId id="272" r:id="rId18"/>
    <p:sldId id="273" r:id="rId19"/>
    <p:sldId id="283" r:id="rId20"/>
    <p:sldId id="284" r:id="rId21"/>
    <p:sldId id="285" r:id="rId22"/>
    <p:sldId id="263"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DF61"/>
    <a:srgbClr val="C4E8C7"/>
    <a:srgbClr val="009057"/>
    <a:srgbClr val="B3C9E8"/>
    <a:srgbClr val="DD3D2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97"/>
    <p:restoredTop sz="94622"/>
  </p:normalViewPr>
  <p:slideViewPr>
    <p:cSldViewPr snapToGrid="0" snapToObjects="1">
      <p:cViewPr varScale="1">
        <p:scale>
          <a:sx n="69" d="100"/>
          <a:sy n="69" d="100"/>
        </p:scale>
        <p:origin x="1368" y="48"/>
      </p:cViewPr>
      <p:guideLst>
        <p:guide orient="horz" pos="2160"/>
        <p:guide pos="2880"/>
      </p:guideLst>
    </p:cSldViewPr>
  </p:slideViewPr>
  <p:notesTextViewPr>
    <p:cViewPr>
      <p:scale>
        <a:sx n="1" d="1"/>
        <a:sy n="1" d="1"/>
      </p:scale>
      <p:origin x="0" y="0"/>
    </p:cViewPr>
  </p:notesTextViewPr>
  <p:notesViewPr>
    <p:cSldViewPr snapToGrid="0" snapToObjects="1">
      <p:cViewPr varScale="1">
        <p:scale>
          <a:sx n="81" d="100"/>
          <a:sy n="81" d="100"/>
        </p:scale>
        <p:origin x="281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53FD0FD-6CC0-EB4A-98C8-D58B3E0829A6}" type="datetimeFigureOut">
              <a:rPr lang="en-US" smtClean="0"/>
              <a:t>8/17/2021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1BA81D-FCE7-674B-913D-48FF0CABD880}" type="slidenum">
              <a:rPr lang="en-US" smtClean="0"/>
              <a:t>‹#›</a:t>
            </a:fld>
            <a:endParaRPr lang="en-US"/>
          </a:p>
        </p:txBody>
      </p:sp>
    </p:spTree>
    <p:extLst>
      <p:ext uri="{BB962C8B-B14F-4D97-AF65-F5344CB8AC3E}">
        <p14:creationId xmlns:p14="http://schemas.microsoft.com/office/powerpoint/2010/main" val="6631801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2</a:t>
            </a:fld>
            <a:endParaRPr lang="en-US"/>
          </a:p>
        </p:txBody>
      </p:sp>
    </p:spTree>
    <p:extLst>
      <p:ext uri="{BB962C8B-B14F-4D97-AF65-F5344CB8AC3E}">
        <p14:creationId xmlns:p14="http://schemas.microsoft.com/office/powerpoint/2010/main" val="3041191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11</a:t>
            </a:fld>
            <a:endParaRPr lang="en-US"/>
          </a:p>
        </p:txBody>
      </p:sp>
    </p:spTree>
    <p:extLst>
      <p:ext uri="{BB962C8B-B14F-4D97-AF65-F5344CB8AC3E}">
        <p14:creationId xmlns:p14="http://schemas.microsoft.com/office/powerpoint/2010/main" val="1958807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12</a:t>
            </a:fld>
            <a:endParaRPr lang="en-US"/>
          </a:p>
        </p:txBody>
      </p:sp>
    </p:spTree>
    <p:extLst>
      <p:ext uri="{BB962C8B-B14F-4D97-AF65-F5344CB8AC3E}">
        <p14:creationId xmlns:p14="http://schemas.microsoft.com/office/powerpoint/2010/main" val="3116173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13</a:t>
            </a:fld>
            <a:endParaRPr lang="en-US"/>
          </a:p>
        </p:txBody>
      </p:sp>
    </p:spTree>
    <p:extLst>
      <p:ext uri="{BB962C8B-B14F-4D97-AF65-F5344CB8AC3E}">
        <p14:creationId xmlns:p14="http://schemas.microsoft.com/office/powerpoint/2010/main" val="34659932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14</a:t>
            </a:fld>
            <a:endParaRPr lang="en-US"/>
          </a:p>
        </p:txBody>
      </p:sp>
    </p:spTree>
    <p:extLst>
      <p:ext uri="{BB962C8B-B14F-4D97-AF65-F5344CB8AC3E}">
        <p14:creationId xmlns:p14="http://schemas.microsoft.com/office/powerpoint/2010/main" val="10089571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15</a:t>
            </a:fld>
            <a:endParaRPr lang="en-US"/>
          </a:p>
        </p:txBody>
      </p:sp>
    </p:spTree>
    <p:extLst>
      <p:ext uri="{BB962C8B-B14F-4D97-AF65-F5344CB8AC3E}">
        <p14:creationId xmlns:p14="http://schemas.microsoft.com/office/powerpoint/2010/main" val="19740008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16</a:t>
            </a:fld>
            <a:endParaRPr lang="en-US"/>
          </a:p>
        </p:txBody>
      </p:sp>
    </p:spTree>
    <p:extLst>
      <p:ext uri="{BB962C8B-B14F-4D97-AF65-F5344CB8AC3E}">
        <p14:creationId xmlns:p14="http://schemas.microsoft.com/office/powerpoint/2010/main" val="5440072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17</a:t>
            </a:fld>
            <a:endParaRPr lang="en-US"/>
          </a:p>
        </p:txBody>
      </p:sp>
    </p:spTree>
    <p:extLst>
      <p:ext uri="{BB962C8B-B14F-4D97-AF65-F5344CB8AC3E}">
        <p14:creationId xmlns:p14="http://schemas.microsoft.com/office/powerpoint/2010/main" val="538027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18</a:t>
            </a:fld>
            <a:endParaRPr lang="en-US"/>
          </a:p>
        </p:txBody>
      </p:sp>
    </p:spTree>
    <p:extLst>
      <p:ext uri="{BB962C8B-B14F-4D97-AF65-F5344CB8AC3E}">
        <p14:creationId xmlns:p14="http://schemas.microsoft.com/office/powerpoint/2010/main" val="12974982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19</a:t>
            </a:fld>
            <a:endParaRPr lang="en-US"/>
          </a:p>
        </p:txBody>
      </p:sp>
    </p:spTree>
    <p:extLst>
      <p:ext uri="{BB962C8B-B14F-4D97-AF65-F5344CB8AC3E}">
        <p14:creationId xmlns:p14="http://schemas.microsoft.com/office/powerpoint/2010/main" val="3935670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20</a:t>
            </a:fld>
            <a:endParaRPr lang="en-US"/>
          </a:p>
        </p:txBody>
      </p:sp>
    </p:spTree>
    <p:extLst>
      <p:ext uri="{BB962C8B-B14F-4D97-AF65-F5344CB8AC3E}">
        <p14:creationId xmlns:p14="http://schemas.microsoft.com/office/powerpoint/2010/main" val="2085889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3</a:t>
            </a:fld>
            <a:endParaRPr lang="en-US"/>
          </a:p>
        </p:txBody>
      </p:sp>
    </p:spTree>
    <p:extLst>
      <p:ext uri="{BB962C8B-B14F-4D97-AF65-F5344CB8AC3E}">
        <p14:creationId xmlns:p14="http://schemas.microsoft.com/office/powerpoint/2010/main" val="4976928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21</a:t>
            </a:fld>
            <a:endParaRPr lang="en-US"/>
          </a:p>
        </p:txBody>
      </p:sp>
    </p:spTree>
    <p:extLst>
      <p:ext uri="{BB962C8B-B14F-4D97-AF65-F5344CB8AC3E}">
        <p14:creationId xmlns:p14="http://schemas.microsoft.com/office/powerpoint/2010/main" val="2085889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4</a:t>
            </a:fld>
            <a:endParaRPr lang="en-US"/>
          </a:p>
        </p:txBody>
      </p:sp>
    </p:spTree>
    <p:extLst>
      <p:ext uri="{BB962C8B-B14F-4D97-AF65-F5344CB8AC3E}">
        <p14:creationId xmlns:p14="http://schemas.microsoft.com/office/powerpoint/2010/main" val="42174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5</a:t>
            </a:fld>
            <a:endParaRPr lang="en-US"/>
          </a:p>
        </p:txBody>
      </p:sp>
    </p:spTree>
    <p:extLst>
      <p:ext uri="{BB962C8B-B14F-4D97-AF65-F5344CB8AC3E}">
        <p14:creationId xmlns:p14="http://schemas.microsoft.com/office/powerpoint/2010/main" val="3949923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6</a:t>
            </a:fld>
            <a:endParaRPr lang="en-US"/>
          </a:p>
        </p:txBody>
      </p:sp>
    </p:spTree>
    <p:extLst>
      <p:ext uri="{BB962C8B-B14F-4D97-AF65-F5344CB8AC3E}">
        <p14:creationId xmlns:p14="http://schemas.microsoft.com/office/powerpoint/2010/main" val="27168367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7</a:t>
            </a:fld>
            <a:endParaRPr lang="en-US"/>
          </a:p>
        </p:txBody>
      </p:sp>
    </p:spTree>
    <p:extLst>
      <p:ext uri="{BB962C8B-B14F-4D97-AF65-F5344CB8AC3E}">
        <p14:creationId xmlns:p14="http://schemas.microsoft.com/office/powerpoint/2010/main" val="1551735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8</a:t>
            </a:fld>
            <a:endParaRPr lang="en-US"/>
          </a:p>
        </p:txBody>
      </p:sp>
    </p:spTree>
    <p:extLst>
      <p:ext uri="{BB962C8B-B14F-4D97-AF65-F5344CB8AC3E}">
        <p14:creationId xmlns:p14="http://schemas.microsoft.com/office/powerpoint/2010/main" val="32213006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9</a:t>
            </a:fld>
            <a:endParaRPr lang="en-US"/>
          </a:p>
        </p:txBody>
      </p:sp>
    </p:spTree>
    <p:extLst>
      <p:ext uri="{BB962C8B-B14F-4D97-AF65-F5344CB8AC3E}">
        <p14:creationId xmlns:p14="http://schemas.microsoft.com/office/powerpoint/2010/main" val="32013968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1BA81D-FCE7-674B-913D-48FF0CABD880}" type="slidenum">
              <a:rPr lang="en-US" smtClean="0"/>
              <a:t>10</a:t>
            </a:fld>
            <a:endParaRPr lang="en-US"/>
          </a:p>
        </p:txBody>
      </p:sp>
    </p:spTree>
    <p:extLst>
      <p:ext uri="{BB962C8B-B14F-4D97-AF65-F5344CB8AC3E}">
        <p14:creationId xmlns:p14="http://schemas.microsoft.com/office/powerpoint/2010/main" val="16365515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pic>
        <p:nvPicPr>
          <p:cNvPr id="7" name="Picture 6" descr="Chart, sunburst chart&#10;&#10;Description automatically generated">
            <a:extLst>
              <a:ext uri="{FF2B5EF4-FFF2-40B4-BE49-F238E27FC236}">
                <a16:creationId xmlns:a16="http://schemas.microsoft.com/office/drawing/2014/main" id="{D3C591A4-D287-C243-AE3E-328F41BA3271}"/>
              </a:ext>
            </a:extLst>
          </p:cNvPr>
          <p:cNvPicPr>
            <a:picLocks noChangeAspect="1"/>
          </p:cNvPicPr>
          <p:nvPr userDrawn="1"/>
        </p:nvPicPr>
        <p:blipFill>
          <a:blip r:embed="rId2"/>
          <a:stretch>
            <a:fillRect/>
          </a:stretch>
        </p:blipFill>
        <p:spPr>
          <a:xfrm>
            <a:off x="0" y="1382"/>
            <a:ext cx="9144000" cy="6855236"/>
          </a:xfrm>
          <a:prstGeom prst="rect">
            <a:avLst/>
          </a:prstGeom>
        </p:spPr>
      </p:pic>
      <p:sp>
        <p:nvSpPr>
          <p:cNvPr id="6" name="Slide Number Placeholder 5">
            <a:extLst>
              <a:ext uri="{FF2B5EF4-FFF2-40B4-BE49-F238E27FC236}">
                <a16:creationId xmlns:a16="http://schemas.microsoft.com/office/drawing/2014/main" id="{BD09EA44-A795-DA49-BEF7-6D9D4D9283CD}"/>
              </a:ext>
            </a:extLst>
          </p:cNvPr>
          <p:cNvSpPr txBox="1">
            <a:spLocks/>
          </p:cNvSpPr>
          <p:nvPr userDrawn="1"/>
        </p:nvSpPr>
        <p:spPr>
          <a:xfrm>
            <a:off x="8356921" y="129156"/>
            <a:ext cx="787079"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4E34363-8C5D-9F4F-B52D-5FD886689947}" type="slidenum">
              <a:rPr lang="en-US" sz="1800" smtClean="0">
                <a:solidFill>
                  <a:schemeClr val="bg1"/>
                </a:solidFill>
              </a:rPr>
              <a:t>‹#›</a:t>
            </a:fld>
            <a:r>
              <a:rPr lang="en-US" sz="1800" dirty="0">
                <a:solidFill>
                  <a:schemeClr val="bg1"/>
                </a:solidFill>
              </a:rPr>
              <a:t> </a:t>
            </a:r>
          </a:p>
        </p:txBody>
      </p:sp>
    </p:spTree>
    <p:extLst>
      <p:ext uri="{BB962C8B-B14F-4D97-AF65-F5344CB8AC3E}">
        <p14:creationId xmlns:p14="http://schemas.microsoft.com/office/powerpoint/2010/main" val="6752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0CE02-BF85-9948-A2DE-D04BBBE2D8BB}"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3948603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3E0CE02-BF85-9948-A2DE-D04BBBE2D8BB}"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1272805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288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3E0CE02-BF85-9948-A2DE-D04BBBE2D8BB}" type="datetimeFigureOut">
              <a:rPr lang="en-US" smtClean="0"/>
              <a:t>8/17/2021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98397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3E0CE02-BF85-9948-A2DE-D04BBBE2D8BB}"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3357832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3E0CE02-BF85-9948-A2DE-D04BBBE2D8BB}" type="datetimeFigureOut">
              <a:rPr lang="en-US" smtClean="0"/>
              <a:t>8/17/2021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7195554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3E0CE02-BF85-9948-A2DE-D04BBBE2D8BB}" type="datetimeFigureOut">
              <a:rPr lang="en-US" smtClean="0"/>
              <a:t>8/17/2021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6700211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E0CE02-BF85-9948-A2DE-D04BBBE2D8BB}" type="datetimeFigureOut">
              <a:rPr lang="en-US" smtClean="0"/>
              <a:t>8/17/2021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2904761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E0CE02-BF85-9948-A2DE-D04BBBE2D8BB}"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1608985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3E0CE02-BF85-9948-A2DE-D04BBBE2D8BB}" type="datetimeFigureOut">
              <a:rPr lang="en-US" smtClean="0"/>
              <a:t>8/17/2021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C21475-5BEA-064C-9422-4F0393A80284}" type="slidenum">
              <a:rPr lang="en-US" smtClean="0"/>
              <a:t>‹#›</a:t>
            </a:fld>
            <a:endParaRPr lang="en-US"/>
          </a:p>
        </p:txBody>
      </p:sp>
    </p:spTree>
    <p:extLst>
      <p:ext uri="{BB962C8B-B14F-4D97-AF65-F5344CB8AC3E}">
        <p14:creationId xmlns:p14="http://schemas.microsoft.com/office/powerpoint/2010/main" val="1537825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E0CE02-BF85-9948-A2DE-D04BBBE2D8BB}" type="datetimeFigureOut">
              <a:rPr lang="en-US" smtClean="0"/>
              <a:t>8/17/2021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21475-5BEA-064C-9422-4F0393A80284}" type="slidenum">
              <a:rPr lang="en-US" smtClean="0"/>
              <a:t>‹#›</a:t>
            </a:fld>
            <a:endParaRPr lang="en-US"/>
          </a:p>
        </p:txBody>
      </p:sp>
    </p:spTree>
    <p:extLst>
      <p:ext uri="{BB962C8B-B14F-4D97-AF65-F5344CB8AC3E}">
        <p14:creationId xmlns:p14="http://schemas.microsoft.com/office/powerpoint/2010/main" val="428387443"/>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7" descr="Chart, sunburst chart&#10;&#10;Description automatically generated">
            <a:extLst>
              <a:ext uri="{FF2B5EF4-FFF2-40B4-BE49-F238E27FC236}">
                <a16:creationId xmlns:a16="http://schemas.microsoft.com/office/drawing/2014/main" id="{067D6229-F62B-A44B-BEB4-6EAA3D2CAD16}"/>
              </a:ext>
            </a:extLst>
          </p:cNvPr>
          <p:cNvPicPr>
            <a:picLocks noChangeAspect="1"/>
          </p:cNvPicPr>
          <p:nvPr/>
        </p:nvPicPr>
        <p:blipFill>
          <a:blip r:embed="rId2"/>
          <a:stretch>
            <a:fillRect/>
          </a:stretch>
        </p:blipFill>
        <p:spPr>
          <a:xfrm>
            <a:off x="0" y="375455"/>
            <a:ext cx="9144000" cy="6855236"/>
          </a:xfrm>
          <a:prstGeom prst="rect">
            <a:avLst/>
          </a:prstGeom>
        </p:spPr>
      </p:pic>
      <p:sp>
        <p:nvSpPr>
          <p:cNvPr id="2" name="Title 1">
            <a:extLst>
              <a:ext uri="{FF2B5EF4-FFF2-40B4-BE49-F238E27FC236}">
                <a16:creationId xmlns:a16="http://schemas.microsoft.com/office/drawing/2014/main" id="{1F994D50-045B-344D-B8CC-7AD51AA9A508}"/>
              </a:ext>
            </a:extLst>
          </p:cNvPr>
          <p:cNvSpPr>
            <a:spLocks noGrp="1"/>
          </p:cNvSpPr>
          <p:nvPr>
            <p:ph type="ctrTitle" idx="4294967295"/>
          </p:nvPr>
        </p:nvSpPr>
        <p:spPr>
          <a:xfrm>
            <a:off x="3750364" y="2046183"/>
            <a:ext cx="4707835" cy="1342541"/>
          </a:xfrm>
        </p:spPr>
        <p:txBody>
          <a:bodyPr>
            <a:noAutofit/>
          </a:bodyPr>
          <a:lstStyle/>
          <a:p>
            <a:pPr algn="ctr"/>
            <a:r>
              <a:rPr lang="en-US" sz="2000" dirty="0">
                <a:latin typeface="Times New Roman" panose="02020603050405020304" pitchFamily="18" charset="0"/>
                <a:cs typeface="Times New Roman" panose="02020603050405020304" pitchFamily="18" charset="0"/>
              </a:rPr>
              <a:t>Prevention and Combating of Hate Crimes and Hate Speech Bill, 2018:</a:t>
            </a:r>
            <a:br>
              <a:rPr lang="en-US" sz="2000" dirty="0">
                <a:latin typeface="Times New Roman" panose="02020603050405020304" pitchFamily="18" charset="0"/>
                <a:cs typeface="Times New Roman" panose="02020603050405020304" pitchFamily="18" charset="0"/>
              </a:rPr>
            </a:br>
            <a:r>
              <a:rPr lang="en-US" sz="2000" dirty="0">
                <a:latin typeface="Times New Roman" panose="02020603050405020304" pitchFamily="18" charset="0"/>
                <a:cs typeface="Times New Roman" panose="02020603050405020304" pitchFamily="18" charset="0"/>
              </a:rPr>
              <a:t/>
            </a:r>
            <a:br>
              <a:rPr lang="en-US" sz="2000" dirty="0">
                <a:latin typeface="Times New Roman" panose="02020603050405020304" pitchFamily="18" charset="0"/>
                <a:cs typeface="Times New Roman" panose="02020603050405020304" pitchFamily="18" charset="0"/>
              </a:rPr>
            </a:br>
            <a:r>
              <a:rPr lang="en-US" sz="2000" b="1" dirty="0" err="1">
                <a:latin typeface="Times New Roman" panose="02020603050405020304" pitchFamily="18" charset="0"/>
                <a:cs typeface="Times New Roman" panose="02020603050405020304" pitchFamily="18" charset="0"/>
              </a:rPr>
              <a:t>Qwelane</a:t>
            </a:r>
            <a:r>
              <a:rPr lang="en-US" sz="2000" b="1" dirty="0">
                <a:latin typeface="Times New Roman" panose="02020603050405020304" pitchFamily="18" charset="0"/>
                <a:cs typeface="Times New Roman" panose="02020603050405020304" pitchFamily="18" charset="0"/>
              </a:rPr>
              <a:t> v South African Human Rights Commission and Another Case CCT 13/20</a:t>
            </a:r>
            <a:endParaRPr lang="en-US" sz="5400"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85425991-37C3-3E44-ACC8-F39A69A3E4EB}"/>
              </a:ext>
            </a:extLst>
          </p:cNvPr>
          <p:cNvSpPr>
            <a:spLocks noGrp="1"/>
          </p:cNvSpPr>
          <p:nvPr>
            <p:ph type="subTitle" idx="4294967295"/>
          </p:nvPr>
        </p:nvSpPr>
        <p:spPr>
          <a:xfrm>
            <a:off x="3750364" y="3959846"/>
            <a:ext cx="4707835" cy="1655762"/>
          </a:xfrm>
        </p:spPr>
        <p:txBody>
          <a:bodyPr>
            <a:normAutofit/>
          </a:bodyPr>
          <a:lstStyle/>
          <a:p>
            <a:pPr marL="0" indent="0" algn="ctr">
              <a:buNone/>
            </a:pPr>
            <a:r>
              <a:rPr lang="en-US" sz="2000" dirty="0">
                <a:latin typeface="Times New Roman" panose="02020603050405020304" pitchFamily="18" charset="0"/>
                <a:cs typeface="Times New Roman" panose="02020603050405020304" pitchFamily="18" charset="0"/>
              </a:rPr>
              <a:t>18 August 2021</a:t>
            </a:r>
          </a:p>
          <a:p>
            <a:pPr marL="0" indent="0" algn="ctr">
              <a:buNone/>
            </a:pPr>
            <a:r>
              <a:rPr lang="en-US" sz="2000" dirty="0">
                <a:latin typeface="Times New Roman" panose="02020603050405020304" pitchFamily="18" charset="0"/>
                <a:cs typeface="Times New Roman" panose="02020603050405020304" pitchFamily="18" charset="0"/>
              </a:rPr>
              <a:t>PORTFOLIO COMMITTEE ON JUSTICE AND CORRECTIONAL SERVICES</a:t>
            </a:r>
            <a:endParaRPr lang="en-US" sz="36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AB7A39CD-E44B-DC44-AD78-7C5B6FBAC3B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9296" y="535692"/>
            <a:ext cx="2811946" cy="5217133"/>
          </a:xfrm>
          <a:prstGeom prst="rect">
            <a:avLst/>
          </a:prstGeom>
        </p:spPr>
      </p:pic>
    </p:spTree>
    <p:extLst>
      <p:ext uri="{BB962C8B-B14F-4D97-AF65-F5344CB8AC3E}">
        <p14:creationId xmlns:p14="http://schemas.microsoft.com/office/powerpoint/2010/main" val="311655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729049" y="1989438"/>
            <a:ext cx="7401697" cy="4401205"/>
          </a:xfrm>
          <a:prstGeom prst="rect">
            <a:avLst/>
          </a:prstGeom>
          <a:noFill/>
        </p:spPr>
        <p:txBody>
          <a:bodyPr wrap="square" rtlCol="0">
            <a:spAutoFit/>
          </a:bodyPr>
          <a:lstStyle/>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Clauses 9 and 10:  Prevention of hate crimes and hate speech and regulations</a:t>
            </a:r>
          </a:p>
          <a:p>
            <a:pPr marL="285750" indent="-285750">
              <a:buFont typeface="Arial" panose="020B0604020202020204" pitchFamily="34" charset="0"/>
              <a:buChar char="•"/>
            </a:pPr>
            <a:endParaRPr lang="en-US" sz="2000" b="1"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Clause 9</a:t>
            </a:r>
            <a:r>
              <a:rPr lang="en-US" dirty="0">
                <a:latin typeface="Times New Roman" panose="02020603050405020304" pitchFamily="18" charset="0"/>
                <a:cs typeface="Times New Roman" panose="02020603050405020304" pitchFamily="18" charset="0"/>
              </a:rPr>
              <a:t>:  deals with the prevention of hate crimes and hate speech and requires the State to promote awareness of the prohibition against these offences, aimed at the prevention and combating thereof. Training </a:t>
            </a:r>
            <a:r>
              <a:rPr lang="en-US" dirty="0" err="1">
                <a:latin typeface="Times New Roman" panose="02020603050405020304" pitchFamily="18" charset="0"/>
                <a:cs typeface="Times New Roman" panose="02020603050405020304" pitchFamily="18" charset="0"/>
              </a:rPr>
              <a:t>programmes</a:t>
            </a:r>
            <a:r>
              <a:rPr lang="en-US" dirty="0">
                <a:latin typeface="Times New Roman" panose="02020603050405020304" pitchFamily="18" charset="0"/>
                <a:cs typeface="Times New Roman" panose="02020603050405020304" pitchFamily="18" charset="0"/>
              </a:rPr>
              <a:t>, including social context training </a:t>
            </a:r>
            <a:r>
              <a:rPr lang="en-US" dirty="0" err="1">
                <a:latin typeface="Times New Roman" panose="02020603050405020304" pitchFamily="18" charset="0"/>
                <a:cs typeface="Times New Roman" panose="02020603050405020304" pitchFamily="18" charset="0"/>
              </a:rPr>
              <a:t>programmes</a:t>
            </a:r>
            <a:r>
              <a:rPr lang="en-US" dirty="0">
                <a:latin typeface="Times New Roman" panose="02020603050405020304" pitchFamily="18" charset="0"/>
                <a:cs typeface="Times New Roman" panose="02020603050405020304" pitchFamily="18" charset="0"/>
              </a:rPr>
              <a:t>, must be developed by the State and the South African Judicial Education Institute on the prohibition, prevention and combating of hate crimes and hate speech. </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Clause 10</a:t>
            </a:r>
            <a:r>
              <a:rPr lang="en-US" dirty="0">
                <a:latin typeface="Times New Roman" panose="02020603050405020304" pitchFamily="18" charset="0"/>
                <a:cs typeface="Times New Roman" panose="02020603050405020304" pitchFamily="18" charset="0"/>
              </a:rPr>
              <a:t>:  empowers the Minister to make certain regulations in order to achieve the objects of the Bill.</a:t>
            </a:r>
          </a:p>
          <a:p>
            <a:pPr lvl="1"/>
            <a:endParaRPr lang="en-US" sz="2000" dirty="0">
              <a:latin typeface="Times New Roman" panose="02020603050405020304" pitchFamily="18" charset="0"/>
              <a:cs typeface="Times New Roman" panose="02020603050405020304" pitchFamily="18" charset="0"/>
            </a:endParaRPr>
          </a:p>
          <a:p>
            <a:pPr>
              <a:tabLst>
                <a:tab pos="3414713" algn="l"/>
                <a:tab pos="6570663" algn="l"/>
              </a:tabLst>
            </a:pPr>
            <a:endParaRPr lang="en-US" sz="2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Part I:  Continued</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909906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729049" y="1989438"/>
            <a:ext cx="7401697" cy="4893647"/>
          </a:xfrm>
          <a:prstGeom prst="rect">
            <a:avLst/>
          </a:prstGeom>
          <a:noFill/>
        </p:spPr>
        <p:txBody>
          <a:bodyPr wrap="square" rtlCol="0">
            <a:spAutoFit/>
          </a:bodyPr>
          <a:lstStyle/>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Clauses 11:  read with the Schedule to the Bill</a:t>
            </a:r>
          </a:p>
          <a:p>
            <a:pPr marL="742950" lvl="1"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sets out the consequential amendments of other Acts of Parliament, required by the Bill, namely amendments to the Criminal Procedure Act,1977, the Criminal Law Amendment Act, 1997 (dealing with compulsory minimum sentences), and the Child Justice Act, 2008.  The amendments in the Schedule to the Bill only relate to hate crimes and not to hate speech.  </a:t>
            </a:r>
          </a:p>
          <a:p>
            <a:pPr marL="742950" lvl="1"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hate crimes to be included in Schedules 5 and 6 to the Criminal Procedure Act, relating to bail, in Parts I and II to the Criminal Law Amendment Act, 1997, relating to compulsory minimum sentences and in Schedule 3 to the Child Justice Act, 2008, relating to the most serious offences committed by children, constitute the most serious offences known in our law.  </a:t>
            </a:r>
          </a:p>
          <a:p>
            <a:pPr marL="742950" lvl="1"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They are all </a:t>
            </a:r>
            <a:r>
              <a:rPr lang="en-US" dirty="0" err="1">
                <a:latin typeface="Times New Roman" panose="02020603050405020304" pitchFamily="18" charset="0"/>
                <a:cs typeface="Times New Roman" panose="02020603050405020304" pitchFamily="18" charset="0"/>
              </a:rPr>
              <a:t>characterised</a:t>
            </a:r>
            <a:r>
              <a:rPr lang="en-US" dirty="0">
                <a:latin typeface="Times New Roman" panose="02020603050405020304" pitchFamily="18" charset="0"/>
                <a:cs typeface="Times New Roman" panose="02020603050405020304" pitchFamily="18" charset="0"/>
              </a:rPr>
              <a:t> by the most violent infringements of the right to the security of the person or serious damage to property. </a:t>
            </a:r>
          </a:p>
          <a:p>
            <a:pPr lvl="1"/>
            <a:endParaRPr lang="en-US" sz="2000" dirty="0">
              <a:latin typeface="Times New Roman" panose="02020603050405020304" pitchFamily="18" charset="0"/>
              <a:cs typeface="Times New Roman" panose="02020603050405020304" pitchFamily="18" charset="0"/>
            </a:endParaRPr>
          </a:p>
          <a:p>
            <a:pPr>
              <a:tabLst>
                <a:tab pos="3414713" algn="l"/>
                <a:tab pos="6570663" algn="l"/>
              </a:tabLst>
            </a:pPr>
            <a:endParaRPr lang="en-US" sz="2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Part I:  Continued</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91232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729049" y="1989438"/>
            <a:ext cx="7401697" cy="3970318"/>
          </a:xfrm>
          <a:prstGeom prst="rect">
            <a:avLst/>
          </a:prstGeom>
          <a:noFill/>
        </p:spPr>
        <p:txBody>
          <a:bodyPr wrap="square" rtlCol="0">
            <a:spAutoFit/>
          </a:bodyPr>
          <a:lstStyle/>
          <a:p>
            <a:endParaRPr lang="en-US"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Facts of case:  </a:t>
            </a:r>
            <a:r>
              <a:rPr lang="en-US" dirty="0">
                <a:latin typeface="Times New Roman" panose="02020603050405020304" pitchFamily="18" charset="0"/>
                <a:cs typeface="Times New Roman" panose="02020603050405020304" pitchFamily="18" charset="0"/>
              </a:rPr>
              <a:t>Mr </a:t>
            </a:r>
            <a:r>
              <a:rPr lang="en-US" dirty="0" err="1">
                <a:latin typeface="Times New Roman" panose="02020603050405020304" pitchFamily="18" charset="0"/>
                <a:cs typeface="Times New Roman" panose="02020603050405020304" pitchFamily="18" charset="0"/>
              </a:rPr>
              <a:t>Qwelane</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published an article </a:t>
            </a:r>
            <a:r>
              <a:rPr lang="en-US" dirty="0">
                <a:latin typeface="Times New Roman" panose="02020603050405020304" pitchFamily="18" charset="0"/>
                <a:cs typeface="Times New Roman" panose="02020603050405020304" pitchFamily="18" charset="0"/>
              </a:rPr>
              <a:t>in a Sunday newspaper on 20 July 2008 which was found to be </a:t>
            </a:r>
            <a:r>
              <a:rPr lang="en-US" b="1" dirty="0">
                <a:latin typeface="Times New Roman" panose="02020603050405020304" pitchFamily="18" charset="0"/>
                <a:cs typeface="Times New Roman" panose="02020603050405020304" pitchFamily="18" charset="0"/>
              </a:rPr>
              <a:t>offensive towards </a:t>
            </a:r>
            <a:r>
              <a:rPr lang="en-US" dirty="0">
                <a:latin typeface="Times New Roman" panose="02020603050405020304" pitchFamily="18" charset="0"/>
                <a:cs typeface="Times New Roman" panose="02020603050405020304" pitchFamily="18" charset="0"/>
              </a:rPr>
              <a:t>members of the </a:t>
            </a:r>
            <a:r>
              <a:rPr lang="en-US" b="1" dirty="0">
                <a:latin typeface="Times New Roman" panose="02020603050405020304" pitchFamily="18" charset="0"/>
                <a:cs typeface="Times New Roman" panose="02020603050405020304" pitchFamily="18" charset="0"/>
              </a:rPr>
              <a:t>LGBT+ community</a:t>
            </a:r>
            <a:r>
              <a:rPr lang="en-US" dirty="0">
                <a:latin typeface="Times New Roman" panose="02020603050405020304" pitchFamily="18" charset="0"/>
                <a:cs typeface="Times New Roman" panose="02020603050405020304" pitchFamily="18" charset="0"/>
              </a:rPr>
              <a:t>;</a:t>
            </a: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Matter eventually came before the CC at the instance of the </a:t>
            </a:r>
            <a:r>
              <a:rPr lang="en-US" b="1" dirty="0">
                <a:latin typeface="Times New Roman" panose="02020603050405020304" pitchFamily="18" charset="0"/>
                <a:cs typeface="Times New Roman" panose="02020603050405020304" pitchFamily="18" charset="0"/>
              </a:rPr>
              <a:t>SAHRC</a:t>
            </a:r>
            <a:r>
              <a:rPr lang="en-US" dirty="0">
                <a:latin typeface="Times New Roman" panose="02020603050405020304" pitchFamily="18" charset="0"/>
                <a:cs typeface="Times New Roman" panose="02020603050405020304" pitchFamily="18" charset="0"/>
              </a:rPr>
              <a:t> which </a:t>
            </a:r>
            <a:r>
              <a:rPr lang="en-US" b="1" dirty="0">
                <a:latin typeface="Times New Roman" panose="02020603050405020304" pitchFamily="18" charset="0"/>
                <a:cs typeface="Times New Roman" panose="02020603050405020304" pitchFamily="18" charset="0"/>
              </a:rPr>
              <a:t>received complaints </a:t>
            </a:r>
            <a:r>
              <a:rPr lang="en-US" dirty="0">
                <a:latin typeface="Times New Roman" panose="02020603050405020304" pitchFamily="18" charset="0"/>
                <a:cs typeface="Times New Roman" panose="02020603050405020304" pitchFamily="18" charset="0"/>
              </a:rPr>
              <a:t>from, among others, members of the LGBT+ community;</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Essence of case before the CC:  </a:t>
            </a:r>
          </a:p>
          <a:p>
            <a:pPr marL="742950" lvl="1"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Sections 10 and 12 of PEPUDA, read with sections 9 and 16 of the Constitution;</a:t>
            </a:r>
          </a:p>
          <a:p>
            <a:pPr marL="742950" lvl="1"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Balancing the rights of </a:t>
            </a:r>
            <a:r>
              <a:rPr lang="en-US" b="1" dirty="0">
                <a:latin typeface="Times New Roman" panose="02020603050405020304" pitchFamily="18" charset="0"/>
                <a:cs typeface="Times New Roman" panose="02020603050405020304" pitchFamily="18" charset="0"/>
              </a:rPr>
              <a:t>freedom of expression, equality and dignity</a:t>
            </a:r>
            <a:r>
              <a:rPr lang="en-US"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tabLst>
                <a:tab pos="3414713" algn="l"/>
                <a:tab pos="6570663" algn="l"/>
              </a:tabLst>
            </a:pP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Part II:  Background information</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985218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729049" y="1989438"/>
            <a:ext cx="7401697" cy="2585323"/>
          </a:xfrm>
          <a:prstGeom prst="rect">
            <a:avLst/>
          </a:prstGeom>
          <a:noFill/>
        </p:spPr>
        <p:txBody>
          <a:bodyPr wrap="square" rtlCol="0">
            <a:spAutoFit/>
          </a:bodyPr>
          <a:lstStyle/>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Judgment primarily deals with provisions of PEPUDA, read with sections 9 and 16 of the Constitution;</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PEPUDA: prohibited grounds stipulated in section 10, read with definition of “prohibited grounds” in section 1 of PEPUDA;</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tabLst>
                <a:tab pos="3414713" algn="l"/>
                <a:tab pos="6570663" algn="l"/>
              </a:tabLst>
            </a:pP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Part III:  Placing the </a:t>
            </a:r>
            <a:r>
              <a:rPr lang="en-US" sz="2400" b="1" dirty="0" err="1">
                <a:latin typeface="Times New Roman" panose="02020603050405020304" pitchFamily="18" charset="0"/>
                <a:cs typeface="Times New Roman" panose="02020603050405020304" pitchFamily="18" charset="0"/>
              </a:rPr>
              <a:t>Qwelane</a:t>
            </a:r>
            <a:r>
              <a:rPr lang="en-US" sz="2400" b="1" dirty="0">
                <a:latin typeface="Times New Roman" panose="02020603050405020304" pitchFamily="18" charset="0"/>
                <a:cs typeface="Times New Roman" panose="02020603050405020304" pitchFamily="18" charset="0"/>
              </a:rPr>
              <a:t> judgment in perspective</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385687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729049" y="1989438"/>
            <a:ext cx="7401697" cy="4247317"/>
          </a:xfrm>
          <a:prstGeom prst="rect">
            <a:avLst/>
          </a:prstGeom>
          <a:noFill/>
        </p:spPr>
        <p:txBody>
          <a:bodyPr wrap="square" rtlCol="0">
            <a:spAutoFit/>
          </a:bodyPr>
          <a:lstStyle/>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PEPUDA</a:t>
            </a:r>
            <a:r>
              <a:rPr lang="en-US"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Section 1:  “</a:t>
            </a:r>
            <a:r>
              <a:rPr lang="en-US" b="1" dirty="0">
                <a:latin typeface="Times New Roman" panose="02020603050405020304" pitchFamily="18" charset="0"/>
                <a:cs typeface="Times New Roman" panose="02020603050405020304" pitchFamily="18" charset="0"/>
              </a:rPr>
              <a:t>prohibited grounds</a:t>
            </a:r>
            <a:r>
              <a:rPr lang="en-US" dirty="0">
                <a:latin typeface="Times New Roman" panose="02020603050405020304" pitchFamily="18" charset="0"/>
                <a:cs typeface="Times New Roman" panose="02020603050405020304" pitchFamily="18" charset="0"/>
              </a:rPr>
              <a:t>” are—</a:t>
            </a:r>
          </a:p>
          <a:p>
            <a:pPr marL="742950" lvl="1"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   race, gender, sex, pregnancy, marital status, ethnic or social origin, </a:t>
            </a:r>
            <a:r>
              <a:rPr lang="en-US" dirty="0" err="1">
                <a:latin typeface="Times New Roman" panose="02020603050405020304" pitchFamily="18" charset="0"/>
                <a:cs typeface="Times New Roman" panose="02020603050405020304" pitchFamily="18" charset="0"/>
              </a:rPr>
              <a:t>colour</a:t>
            </a:r>
            <a:r>
              <a:rPr lang="en-US" dirty="0">
                <a:latin typeface="Times New Roman" panose="02020603050405020304" pitchFamily="18" charset="0"/>
                <a:cs typeface="Times New Roman" panose="02020603050405020304" pitchFamily="18" charset="0"/>
              </a:rPr>
              <a:t>, sexual orientation, age, disability, religion, conscience, belief, culture, language, birth and HIV/AIDS status; or</a:t>
            </a:r>
          </a:p>
          <a:p>
            <a:pPr marL="742950" lvl="1"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(b)   any other ground where discrimination based on that other ground—</a:t>
            </a:r>
          </a:p>
          <a:p>
            <a:pPr lvl="1"/>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   causes or perpetuates systemic disadvantage;</a:t>
            </a:r>
          </a:p>
          <a:p>
            <a:pPr lvl="1" algn="just"/>
            <a:r>
              <a:rPr lang="en-US" dirty="0">
                <a:latin typeface="Times New Roman" panose="02020603050405020304" pitchFamily="18" charset="0"/>
                <a:cs typeface="Times New Roman" panose="02020603050405020304" pitchFamily="18" charset="0"/>
              </a:rPr>
              <a:t>	(ii)   undermines human dignity; or</a:t>
            </a:r>
          </a:p>
          <a:p>
            <a:pPr lvl="1" algn="just"/>
            <a:r>
              <a:rPr lang="en-US" dirty="0">
                <a:latin typeface="Times New Roman" panose="02020603050405020304" pitchFamily="18" charset="0"/>
                <a:cs typeface="Times New Roman" panose="02020603050405020304" pitchFamily="18" charset="0"/>
              </a:rPr>
              <a:t>	(iii)   adversely affects the equal enjoyment of a person's rights and 	freedoms in a serious manner that is comparable to discrimination 	on a ground in paragraph (a).</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tabLst>
                <a:tab pos="3414713" algn="l"/>
                <a:tab pos="6570663" algn="l"/>
              </a:tabLst>
            </a:pP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Part IV:  Judgment:  PEPUDA read with Constitution</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472841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729049" y="1989438"/>
            <a:ext cx="7401697" cy="3970318"/>
          </a:xfrm>
          <a:prstGeom prst="rect">
            <a:avLst/>
          </a:prstGeom>
          <a:noFill/>
        </p:spPr>
        <p:txBody>
          <a:bodyPr wrap="square" rtlCol="0">
            <a:spAutoFit/>
          </a:bodyPr>
          <a:lstStyle/>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PEPUDA</a:t>
            </a:r>
            <a:r>
              <a:rPr lang="en-US"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Prohibition of hate speech:  </a:t>
            </a:r>
            <a:r>
              <a:rPr lang="en-US" b="1" dirty="0">
                <a:latin typeface="Times New Roman" panose="02020603050405020304" pitchFamily="18" charset="0"/>
                <a:cs typeface="Times New Roman" panose="02020603050405020304" pitchFamily="18" charset="0"/>
              </a:rPr>
              <a:t>S 10(1):</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Subject to the proviso in section 12, no person may publish, propagate, advocate or communicate words based on one or more of the prohibited grounds, against any person, that could reasonably be construed to demonstrate a clear intention to—</a:t>
            </a:r>
          </a:p>
          <a:p>
            <a:pPr lvl="1"/>
            <a:r>
              <a:rPr lang="en-US" dirty="0">
                <a:latin typeface="Times New Roman" panose="02020603050405020304" pitchFamily="18" charset="0"/>
                <a:cs typeface="Times New Roman" panose="02020603050405020304" pitchFamily="18" charset="0"/>
              </a:rPr>
              <a:t>	(a)   be </a:t>
            </a:r>
            <a:r>
              <a:rPr lang="en-US" b="1" dirty="0">
                <a:latin typeface="Times New Roman" panose="02020603050405020304" pitchFamily="18" charset="0"/>
                <a:cs typeface="Times New Roman" panose="02020603050405020304" pitchFamily="18" charset="0"/>
              </a:rPr>
              <a:t>hurtful</a:t>
            </a:r>
            <a:r>
              <a:rPr lang="en-US" dirty="0">
                <a:latin typeface="Times New Roman" panose="02020603050405020304" pitchFamily="18" charset="0"/>
                <a:cs typeface="Times New Roman" panose="02020603050405020304" pitchFamily="18" charset="0"/>
              </a:rPr>
              <a:t>;</a:t>
            </a:r>
          </a:p>
          <a:p>
            <a:pPr lvl="1"/>
            <a:r>
              <a:rPr lang="en-US" dirty="0">
                <a:latin typeface="Times New Roman" panose="02020603050405020304" pitchFamily="18" charset="0"/>
                <a:cs typeface="Times New Roman" panose="02020603050405020304" pitchFamily="18" charset="0"/>
              </a:rPr>
              <a:t>	(b)   be harmful or to incite harm;</a:t>
            </a:r>
          </a:p>
          <a:p>
            <a:pPr lvl="1"/>
            <a:r>
              <a:rPr lang="en-US" dirty="0">
                <a:latin typeface="Times New Roman" panose="02020603050405020304" pitchFamily="18" charset="0"/>
                <a:cs typeface="Times New Roman" panose="02020603050405020304" pitchFamily="18" charset="0"/>
              </a:rPr>
              <a:t>	(c)   promote or propagate hatred. </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tabLst>
                <a:tab pos="3414713" algn="l"/>
                <a:tab pos="6570663" algn="l"/>
              </a:tabLst>
            </a:pP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Part IV:  Continued</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739825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729049" y="1989438"/>
            <a:ext cx="7401697" cy="4801314"/>
          </a:xfrm>
          <a:prstGeom prst="rect">
            <a:avLst/>
          </a:prstGeom>
          <a:noFill/>
        </p:spPr>
        <p:txBody>
          <a:bodyPr wrap="square" rtlCol="0">
            <a:spAutoFit/>
          </a:bodyPr>
          <a:lstStyle/>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PEPUDA</a:t>
            </a:r>
            <a:r>
              <a:rPr lang="en-US" dirty="0">
                <a:latin typeface="Times New Roman" panose="02020603050405020304" pitchFamily="18" charset="0"/>
                <a:cs typeface="Times New Roman" panose="02020603050405020304" pitchFamily="18" charset="0"/>
              </a:rPr>
              <a:t>:</a:t>
            </a:r>
          </a:p>
          <a:p>
            <a:pPr marL="742950" lvl="1"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Prohibition of dissemination and publication of information that unfairly discriminates:  </a:t>
            </a:r>
            <a:r>
              <a:rPr lang="en-US" b="1" dirty="0">
                <a:latin typeface="Times New Roman" panose="02020603050405020304" pitchFamily="18" charset="0"/>
                <a:cs typeface="Times New Roman" panose="02020603050405020304" pitchFamily="18" charset="0"/>
              </a:rPr>
              <a:t>S 12:</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No person may—</a:t>
            </a:r>
          </a:p>
          <a:p>
            <a:pPr lvl="1"/>
            <a:r>
              <a:rPr lang="en-US" dirty="0">
                <a:latin typeface="Times New Roman" panose="02020603050405020304" pitchFamily="18" charset="0"/>
                <a:cs typeface="Times New Roman" panose="02020603050405020304" pitchFamily="18" charset="0"/>
              </a:rPr>
              <a:t>	(a)   disseminate or broadcast any information;</a:t>
            </a:r>
          </a:p>
          <a:p>
            <a:pPr lvl="1" algn="just"/>
            <a:r>
              <a:rPr lang="en-US" dirty="0">
                <a:latin typeface="Times New Roman" panose="02020603050405020304" pitchFamily="18" charset="0"/>
                <a:cs typeface="Times New Roman" panose="02020603050405020304" pitchFamily="18" charset="0"/>
              </a:rPr>
              <a:t>	(b)   publish or display any advertisement or notice,</a:t>
            </a:r>
          </a:p>
          <a:p>
            <a:pPr lvl="1" algn="just"/>
            <a:r>
              <a:rPr lang="en-US" dirty="0">
                <a:latin typeface="Times New Roman" panose="02020603050405020304" pitchFamily="18" charset="0"/>
                <a:cs typeface="Times New Roman" panose="02020603050405020304" pitchFamily="18" charset="0"/>
              </a:rPr>
              <a:t>that could reasonably be construed or reasonably be understood to demonstrate a clear intention to unfairly discriminate against any person: Provided that bona fide engagement in artistic creativity, academic and scientific inquiry, fair and accurate reporting in the public interest or publication of any information, advertisement or notice in accordance with section 16 of the Constitution, is not precluded by this section. </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tabLst>
                <a:tab pos="3414713" algn="l"/>
                <a:tab pos="6570663" algn="l"/>
              </a:tabLst>
            </a:pP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Part IV:  Continued</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26389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729049" y="1989438"/>
            <a:ext cx="7401697" cy="4247317"/>
          </a:xfrm>
          <a:prstGeom prst="rect">
            <a:avLst/>
          </a:prstGeom>
          <a:noFill/>
        </p:spPr>
        <p:txBody>
          <a:bodyPr wrap="square" rtlCol="0">
            <a:spAutoFit/>
          </a:bodyPr>
          <a:lstStyle/>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Questions before CC </a:t>
            </a:r>
            <a:r>
              <a:rPr lang="en-US" dirty="0">
                <a:latin typeface="Times New Roman" panose="02020603050405020304" pitchFamily="18" charset="0"/>
                <a:cs typeface="Times New Roman" panose="02020603050405020304" pitchFamily="18" charset="0"/>
              </a:rPr>
              <a:t>(in </a:t>
            </a:r>
            <a:r>
              <a:rPr lang="en-US" dirty="0" err="1">
                <a:latin typeface="Times New Roman" panose="02020603050405020304" pitchFamily="18" charset="0"/>
                <a:cs typeface="Times New Roman" panose="02020603050405020304" pitchFamily="18" charset="0"/>
              </a:rPr>
              <a:t>Qwelani</a:t>
            </a:r>
            <a:r>
              <a:rPr lang="en-US" dirty="0">
                <a:latin typeface="Times New Roman" panose="02020603050405020304" pitchFamily="18" charset="0"/>
                <a:cs typeface="Times New Roman" panose="02020603050405020304" pitchFamily="18" charset="0"/>
              </a:rPr>
              <a:t> matter):</a:t>
            </a: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whether s10 entails a subjective or objective test;</a:t>
            </a:r>
          </a:p>
          <a:p>
            <a:pPr marL="742950" lvl="1"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whether s10(1)(a) to (c) should be read disjunctively or conjunctively;</a:t>
            </a:r>
          </a:p>
          <a:p>
            <a:pPr marL="742950" lvl="1"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is the provision impermissibly vague; and</a:t>
            </a:r>
          </a:p>
          <a:p>
            <a:pPr marL="742950" lvl="1"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whether the provision leads to an unjustifiable limitation of section 16 of the Constitution.</a:t>
            </a:r>
          </a:p>
          <a:p>
            <a:pPr lvl="1"/>
            <a:r>
              <a:rPr lang="en-US" dirty="0">
                <a:latin typeface="Times New Roman" panose="02020603050405020304" pitchFamily="18" charset="0"/>
                <a:cs typeface="Times New Roman" panose="02020603050405020304" pitchFamily="18" charset="0"/>
              </a:rPr>
              <a:t> </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tabLst>
                <a:tab pos="3414713" algn="l"/>
                <a:tab pos="6570663" algn="l"/>
              </a:tabLst>
            </a:pP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Part IV:  Continued</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145287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729049" y="1989438"/>
            <a:ext cx="7401697" cy="5078313"/>
          </a:xfrm>
          <a:prstGeom prst="rect">
            <a:avLst/>
          </a:prstGeom>
          <a:noFill/>
        </p:spPr>
        <p:txBody>
          <a:bodyPr wrap="square" rtlCol="0">
            <a:spAutoFit/>
          </a:bodyPr>
          <a:lstStyle/>
          <a:p>
            <a:endParaRPr lang="en-US"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Does s10 entails a subjective or objective test?</a:t>
            </a:r>
          </a:p>
          <a:p>
            <a:pPr marL="742950" lvl="1"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With reference to the phrase “that could reasonably could be construed to demonstrate a clear intention” the Court found that it is plainly an objective standard that requires a reasonable person test.</a:t>
            </a:r>
          </a:p>
          <a:p>
            <a:pPr lvl="1" algn="just"/>
            <a:endParaRPr lang="en-US"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Whether s10(1)(a) to (c) should be read disjunctively or conjunctively?</a:t>
            </a:r>
          </a:p>
          <a:p>
            <a:pPr marL="742950" lvl="1"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CC found that on a disjunctive reading, section 10 would prohibit mere private communication which could reasonably be construed to demonstrate a clear intention to be hurtful – the CC found that this would be an overly extensive and impermissible infringement of freedom of expression — the provision should be read conjunctively.</a:t>
            </a:r>
          </a:p>
          <a:p>
            <a:pPr lvl="1"/>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 </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tabLst>
                <a:tab pos="3414713" algn="l"/>
                <a:tab pos="6570663" algn="l"/>
              </a:tabLst>
            </a:pP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Part IV:  Continued</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60651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729049" y="1989438"/>
            <a:ext cx="7401697" cy="4247317"/>
          </a:xfrm>
          <a:prstGeom prst="rect">
            <a:avLst/>
          </a:prstGeom>
          <a:noFill/>
        </p:spPr>
        <p:txBody>
          <a:bodyPr wrap="square" rtlCol="0">
            <a:spAutoFit/>
          </a:bodyPr>
          <a:lstStyle/>
          <a:p>
            <a:endParaRPr lang="en-US" b="1"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Is the provision (“hurtful”) impermissibly vague?</a:t>
            </a:r>
          </a:p>
          <a:p>
            <a:pPr marL="742950" lvl="1"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“Hurtful” on a conjunctive reading of the provision is redundant and contributes to the lack of clarity of the provision. The term “hurtful” is vague and breaches the rule of law.</a:t>
            </a:r>
          </a:p>
          <a:p>
            <a:pPr marL="285750" indent="-285750">
              <a:buFont typeface="Arial" panose="020B0604020202020204" pitchFamily="34" charset="0"/>
              <a:buChar char="•"/>
            </a:pPr>
            <a:endParaRPr lang="en-US" b="1" dirty="0">
              <a:latin typeface="Times New Roman" panose="02020603050405020304" pitchFamily="18" charset="0"/>
              <a:cs typeface="Times New Roman" panose="02020603050405020304" pitchFamily="18" charset="0"/>
            </a:endParaRPr>
          </a:p>
          <a:p>
            <a:pPr marL="285750" lvl="1" indent="-285750">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Whether the provision leads to an unjustifiable limitation of section 16 of the Constitution?</a:t>
            </a:r>
          </a:p>
          <a:p>
            <a:pPr marL="742950" lvl="1"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limitation of “hurtful” speech goes beyond the justified limitation of hate speech and is therefore unconstitutional.</a:t>
            </a:r>
          </a:p>
          <a:p>
            <a:pPr lvl="1"/>
            <a:endParaRPr lang="en-US" dirty="0">
              <a:latin typeface="Times New Roman" panose="02020603050405020304" pitchFamily="18" charset="0"/>
              <a:cs typeface="Times New Roman" panose="02020603050405020304" pitchFamily="18" charset="0"/>
            </a:endParaRPr>
          </a:p>
          <a:p>
            <a:pPr lvl="1"/>
            <a:r>
              <a:rPr lang="en-US" dirty="0">
                <a:latin typeface="Times New Roman" panose="02020603050405020304" pitchFamily="18" charset="0"/>
                <a:cs typeface="Times New Roman" panose="02020603050405020304" pitchFamily="18" charset="0"/>
              </a:rPr>
              <a:t> </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tabLst>
                <a:tab pos="3414713" algn="l"/>
                <a:tab pos="6570663" algn="l"/>
              </a:tabLst>
            </a:pP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Part IV:  Continued</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59517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729049" y="1989438"/>
            <a:ext cx="7401697" cy="3170099"/>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Prevention and Combating of Hate Crimes and hate Speech Bill, 2018 (Part I);</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Background information (Part II);</a:t>
            </a:r>
          </a:p>
          <a:p>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Placing the </a:t>
            </a:r>
            <a:r>
              <a:rPr lang="en-US" sz="2000" dirty="0" err="1">
                <a:latin typeface="Times New Roman" panose="02020603050405020304" pitchFamily="18" charset="0"/>
                <a:cs typeface="Times New Roman" panose="02020603050405020304" pitchFamily="18" charset="0"/>
              </a:rPr>
              <a:t>Qwelane</a:t>
            </a:r>
            <a:r>
              <a:rPr lang="en-US" sz="2000" dirty="0">
                <a:latin typeface="Times New Roman" panose="02020603050405020304" pitchFamily="18" charset="0"/>
                <a:cs typeface="Times New Roman" panose="02020603050405020304" pitchFamily="18" charset="0"/>
              </a:rPr>
              <a:t> judgment in context (Part III);</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Judgment:  PEPUDA read with Constitution (Part IV); and</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tabLst>
                <a:tab pos="3414713" algn="l"/>
                <a:tab pos="6570663" algn="l"/>
              </a:tabLst>
            </a:pPr>
            <a:r>
              <a:rPr lang="en-US" sz="2000" dirty="0">
                <a:latin typeface="Times New Roman" panose="02020603050405020304" pitchFamily="18" charset="0"/>
                <a:cs typeface="Times New Roman" panose="02020603050405020304" pitchFamily="18" charset="0"/>
              </a:rPr>
              <a:t>Conclusion (Part V).</a:t>
            </a: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Index:  Presentation</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74477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641366" y="1580311"/>
            <a:ext cx="7401697" cy="5940088"/>
          </a:xfrm>
          <a:prstGeom prst="rect">
            <a:avLst/>
          </a:prstGeom>
          <a:noFill/>
        </p:spPr>
        <p:txBody>
          <a:bodyPr wrap="square" rtlCol="0">
            <a:spAutoFit/>
          </a:bodyPr>
          <a:lstStyle/>
          <a:p>
            <a:pPr marL="285750" indent="-285750" algn="just">
              <a:buFont typeface="Arial" panose="020B0604020202020204" pitchFamily="34" charset="0"/>
              <a:buChar char="•"/>
            </a:pPr>
            <a:r>
              <a:rPr lang="en-US" sz="1700" b="1" dirty="0">
                <a:latin typeface="Times New Roman" panose="02020603050405020304" pitchFamily="18" charset="0"/>
                <a:cs typeface="Times New Roman" panose="02020603050405020304" pitchFamily="18" charset="0"/>
              </a:rPr>
              <a:t>The Bill does not use the term “hurtful” when it comes to hate speech, </a:t>
            </a:r>
            <a:r>
              <a:rPr lang="en-US" sz="1700" dirty="0">
                <a:latin typeface="Times New Roman" panose="02020603050405020304" pitchFamily="18" charset="0"/>
                <a:cs typeface="Times New Roman" panose="02020603050405020304" pitchFamily="18" charset="0"/>
              </a:rPr>
              <a:t>but the CC found that the expansion of the listed grounds to include analogous grounds, does not render the definition of prohibited grounds unconstitutional. The extended prohibited grounds are narrowly crafted to fulfil the purpose of the hate speech prohibition. Accordingly, the CC concluded that the limitation is proportionate in an open and democratic society. The challenge based on a limitation of section 16 of the Constitution did not succeed. </a:t>
            </a:r>
          </a:p>
          <a:p>
            <a:pPr marL="285750" indent="-285750" algn="just">
              <a:buFont typeface="Arial" panose="020B0604020202020204" pitchFamily="34" charset="0"/>
              <a:buChar char="•"/>
            </a:pPr>
            <a:endParaRPr lang="en-US" sz="17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sz="1700" dirty="0">
                <a:latin typeface="Times New Roman" panose="02020603050405020304" pitchFamily="18" charset="0"/>
                <a:cs typeface="Times New Roman" panose="02020603050405020304" pitchFamily="18" charset="0"/>
              </a:rPr>
              <a:t>Clause 4(1)(a)(i) and (ii), in the Bill as introduced </a:t>
            </a:r>
            <a:r>
              <a:rPr lang="en-US" sz="1700">
                <a:latin typeface="Times New Roman" panose="02020603050405020304" pitchFamily="18" charset="0"/>
                <a:cs typeface="Times New Roman" panose="02020603050405020304" pitchFamily="18" charset="0"/>
              </a:rPr>
              <a:t>is disjunctive. </a:t>
            </a:r>
            <a:r>
              <a:rPr lang="en-US" sz="1700" dirty="0">
                <a:latin typeface="Times New Roman" panose="02020603050405020304" pitchFamily="18" charset="0"/>
                <a:cs typeface="Times New Roman" panose="02020603050405020304" pitchFamily="18" charset="0"/>
              </a:rPr>
              <a:t>Careful consideration must be given to the provisions of this clause to ensure its constitutional compliance as per the </a:t>
            </a:r>
            <a:r>
              <a:rPr lang="en-US" sz="1700" dirty="0" err="1">
                <a:latin typeface="Times New Roman" panose="02020603050405020304" pitchFamily="18" charset="0"/>
                <a:cs typeface="Times New Roman" panose="02020603050405020304" pitchFamily="18" charset="0"/>
              </a:rPr>
              <a:t>Qwelane</a:t>
            </a:r>
            <a:r>
              <a:rPr lang="en-US" sz="1700" dirty="0">
                <a:latin typeface="Times New Roman" panose="02020603050405020304" pitchFamily="18" charset="0"/>
                <a:cs typeface="Times New Roman" panose="02020603050405020304" pitchFamily="18" charset="0"/>
              </a:rPr>
              <a:t> judgment. The judgment expressed (at para 104) that “ Furthermore, and critically, a disjunctive reading would render the impugned provision unconstitutional, since merely hurtful speech, with no element of hatred or incitement, could for example constitute hate speech. This would be an impermissible infringement on the freedom of expression as it would bar speech that disturbs, offends and shocks.</a:t>
            </a:r>
          </a:p>
          <a:p>
            <a:pPr algn="just"/>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 </a:t>
            </a:r>
          </a:p>
          <a:p>
            <a:pPr lvl="1"/>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tabLst>
                <a:tab pos="3414713" algn="l"/>
                <a:tab pos="6570663" algn="l"/>
              </a:tabLst>
            </a:pP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Part V:  Conclusion</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37299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729049" y="1989438"/>
            <a:ext cx="7401697" cy="5632311"/>
          </a:xfrm>
          <a:prstGeom prst="rect">
            <a:avLst/>
          </a:prstGeom>
          <a:noFill/>
        </p:spPr>
        <p:txBody>
          <a:bodyPr wrap="square" rtlCol="0">
            <a:spAutoFit/>
          </a:bodyPr>
          <a:lstStyle/>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Clause 4(1)(a)(</a:t>
            </a:r>
            <a:r>
              <a:rPr lang="en-US" i="1" dirty="0">
                <a:latin typeface="Times New Roman" panose="02020603050405020304" pitchFamily="18" charset="0"/>
                <a:cs typeface="Times New Roman" panose="02020603050405020304" pitchFamily="18" charset="0"/>
              </a:rPr>
              <a:t>aa</a:t>
            </a:r>
            <a:r>
              <a:rPr lang="en-US" dirty="0">
                <a:latin typeface="Times New Roman" panose="02020603050405020304" pitchFamily="18" charset="0"/>
                <a:cs typeface="Times New Roman" panose="02020603050405020304" pitchFamily="18" charset="0"/>
              </a:rPr>
              <a:t>) to (</a:t>
            </a:r>
            <a:r>
              <a:rPr lang="en-US" i="1" dirty="0" err="1">
                <a:latin typeface="Times New Roman" panose="02020603050405020304" pitchFamily="18" charset="0"/>
                <a:cs typeface="Times New Roman" panose="02020603050405020304" pitchFamily="18" charset="0"/>
              </a:rPr>
              <a:t>oo</a:t>
            </a:r>
            <a:r>
              <a:rPr lang="en-US" dirty="0">
                <a:latin typeface="Times New Roman" panose="02020603050405020304" pitchFamily="18" charset="0"/>
                <a:cs typeface="Times New Roman" panose="02020603050405020304" pitchFamily="18" charset="0"/>
              </a:rPr>
              <a:t>) of the introduced Bill lists the specified grounds upon which hate speech may be premised. The </a:t>
            </a:r>
            <a:r>
              <a:rPr lang="en-US" dirty="0" err="1">
                <a:latin typeface="Times New Roman" panose="02020603050405020304" pitchFamily="18" charset="0"/>
                <a:cs typeface="Times New Roman" panose="02020603050405020304" pitchFamily="18" charset="0"/>
              </a:rPr>
              <a:t>Qwelane</a:t>
            </a:r>
            <a:r>
              <a:rPr lang="en-US" dirty="0">
                <a:latin typeface="Times New Roman" panose="02020603050405020304" pitchFamily="18" charset="0"/>
                <a:cs typeface="Times New Roman" panose="02020603050405020304" pitchFamily="18" charset="0"/>
              </a:rPr>
              <a:t> judgment dealt only with hate speech against the LGBT+ community. The judgment specifically noted the “broadness of the prohibited grounds, but undertook no further analysis.” The judgment states, at para 128, that this analysis is best left with Parliament to deal with. Parliament must therefore delve deeper into this clause of the introduced Bill. </a:t>
            </a:r>
          </a:p>
          <a:p>
            <a:pPr marL="285750" indent="-285750" algn="just">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The Department published amendments to PEPUDA, and comments are currently being evaluated. The </a:t>
            </a:r>
            <a:r>
              <a:rPr lang="en-US" dirty="0" err="1">
                <a:latin typeface="Times New Roman" panose="02020603050405020304" pitchFamily="18" charset="0"/>
                <a:cs typeface="Times New Roman" panose="02020603050405020304" pitchFamily="18" charset="0"/>
              </a:rPr>
              <a:t>Qwelane</a:t>
            </a:r>
            <a:r>
              <a:rPr lang="en-US" dirty="0">
                <a:latin typeface="Times New Roman" panose="02020603050405020304" pitchFamily="18" charset="0"/>
                <a:cs typeface="Times New Roman" panose="02020603050405020304" pitchFamily="18" charset="0"/>
              </a:rPr>
              <a:t> judgment, while providing a reading-in to address the constitutionally invalid clause, gave Parliament 24 months to cure the defect. In reviewing the PEPUDA amendments, an amendment to address the order of the CC, will be drafted.</a:t>
            </a:r>
          </a:p>
          <a:p>
            <a:pPr algn="just"/>
            <a:endParaRPr lang="en-US" dirty="0">
              <a:latin typeface="Times New Roman" panose="02020603050405020304" pitchFamily="18" charset="0"/>
              <a:cs typeface="Times New Roman" panose="02020603050405020304" pitchFamily="18" charset="0"/>
            </a:endParaRPr>
          </a:p>
          <a:p>
            <a:pPr algn="just"/>
            <a:r>
              <a:rPr lang="en-US" dirty="0">
                <a:latin typeface="Times New Roman" panose="02020603050405020304" pitchFamily="18" charset="0"/>
                <a:cs typeface="Times New Roman" panose="02020603050405020304" pitchFamily="18" charset="0"/>
              </a:rPr>
              <a:t> </a:t>
            </a:r>
          </a:p>
          <a:p>
            <a:pPr lvl="1"/>
            <a:r>
              <a:rPr lang="en-US" dirty="0">
                <a:latin typeface="Times New Roman" panose="02020603050405020304" pitchFamily="18" charset="0"/>
                <a:cs typeface="Times New Roman" panose="02020603050405020304" pitchFamily="18" charset="0"/>
              </a:rPr>
              <a:t> </a:t>
            </a:r>
          </a:p>
          <a:p>
            <a:pPr lvl="1"/>
            <a:endParaRPr lang="en-US" dirty="0">
              <a:latin typeface="Times New Roman" panose="02020603050405020304" pitchFamily="18" charset="0"/>
              <a:cs typeface="Times New Roman" panose="02020603050405020304" pitchFamily="18" charset="0"/>
            </a:endParaRP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tabLst>
                <a:tab pos="3414713" algn="l"/>
                <a:tab pos="6570663" algn="l"/>
              </a:tabLst>
            </a:pPr>
            <a:endParaRPr lang="en-US"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Part V:  Conclusion</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29579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5C47A1F-A662-D347-B721-5A0E5ECD0618}"/>
              </a:ext>
            </a:extLst>
          </p:cNvPr>
          <p:cNvSpPr txBox="1"/>
          <p:nvPr/>
        </p:nvSpPr>
        <p:spPr>
          <a:xfrm>
            <a:off x="0" y="3309048"/>
            <a:ext cx="9144000" cy="646331"/>
          </a:xfrm>
          <a:prstGeom prst="rect">
            <a:avLst/>
          </a:prstGeom>
          <a:noFill/>
        </p:spPr>
        <p:txBody>
          <a:bodyPr wrap="square" rtlCol="0">
            <a:spAutoFit/>
          </a:bodyPr>
          <a:lstStyle/>
          <a:p>
            <a:pPr algn="ctr"/>
            <a:r>
              <a:rPr lang="en-US" dirty="0">
                <a:latin typeface="Times New Roman" panose="02020603050405020304" pitchFamily="18" charset="0"/>
                <a:cs typeface="Times New Roman" panose="02020603050405020304" pitchFamily="18" charset="0"/>
              </a:rPr>
              <a:t>The Department of Justice and Constitutional Development</a:t>
            </a:r>
          </a:p>
          <a:p>
            <a:pPr algn="ctr"/>
            <a:r>
              <a:rPr lang="en-US" dirty="0">
                <a:latin typeface="Times New Roman" panose="02020603050405020304" pitchFamily="18" charset="0"/>
                <a:cs typeface="Times New Roman" panose="02020603050405020304" pitchFamily="18" charset="0"/>
              </a:rPr>
              <a:t>www.justice.gov.za  Follow us on</a:t>
            </a:r>
          </a:p>
        </p:txBody>
      </p:sp>
      <p:pic>
        <p:nvPicPr>
          <p:cNvPr id="8" name="Picture 7">
            <a:extLst>
              <a:ext uri="{FF2B5EF4-FFF2-40B4-BE49-F238E27FC236}">
                <a16:creationId xmlns:a16="http://schemas.microsoft.com/office/drawing/2014/main" id="{5FA147A0-16D8-B347-A8D4-1BA4A0F20D19}"/>
              </a:ext>
            </a:extLst>
          </p:cNvPr>
          <p:cNvPicPr>
            <a:picLocks noChangeAspect="1"/>
          </p:cNvPicPr>
          <p:nvPr/>
        </p:nvPicPr>
        <p:blipFill>
          <a:blip r:embed="rId2"/>
          <a:stretch>
            <a:fillRect/>
          </a:stretch>
        </p:blipFill>
        <p:spPr>
          <a:xfrm>
            <a:off x="6167393" y="3704032"/>
            <a:ext cx="295938" cy="191489"/>
          </a:xfrm>
          <a:prstGeom prst="rect">
            <a:avLst/>
          </a:prstGeom>
        </p:spPr>
      </p:pic>
      <p:pic>
        <p:nvPicPr>
          <p:cNvPr id="10" name="Picture 9">
            <a:extLst>
              <a:ext uri="{FF2B5EF4-FFF2-40B4-BE49-F238E27FC236}">
                <a16:creationId xmlns:a16="http://schemas.microsoft.com/office/drawing/2014/main" id="{3500042D-3EED-9B48-AB16-9BA4E4BC0862}"/>
              </a:ext>
            </a:extLst>
          </p:cNvPr>
          <p:cNvPicPr>
            <a:picLocks noChangeAspect="1"/>
          </p:cNvPicPr>
          <p:nvPr/>
        </p:nvPicPr>
        <p:blipFill>
          <a:blip r:embed="rId3"/>
          <a:stretch>
            <a:fillRect/>
          </a:stretch>
        </p:blipFill>
        <p:spPr>
          <a:xfrm>
            <a:off x="6547767" y="3669375"/>
            <a:ext cx="201826" cy="238521"/>
          </a:xfrm>
          <a:prstGeom prst="rect">
            <a:avLst/>
          </a:prstGeom>
        </p:spPr>
      </p:pic>
      <p:sp>
        <p:nvSpPr>
          <p:cNvPr id="2" name="Rectangle 1"/>
          <p:cNvSpPr/>
          <p:nvPr/>
        </p:nvSpPr>
        <p:spPr>
          <a:xfrm>
            <a:off x="3201208" y="1991731"/>
            <a:ext cx="2315699" cy="369332"/>
          </a:xfrm>
          <a:prstGeom prst="rect">
            <a:avLst/>
          </a:prstGeom>
        </p:spPr>
        <p:txBody>
          <a:bodyPr wrap="none">
            <a:spAutoFit/>
          </a:bodyPr>
          <a:lstStyle/>
          <a:p>
            <a:pPr lvl="1" algn="ctr"/>
            <a:r>
              <a:rPr lang="en-US" b="1" dirty="0">
                <a:latin typeface="Times New Roman" panose="02020603050405020304" pitchFamily="18" charset="0"/>
                <a:cs typeface="Times New Roman" panose="02020603050405020304" pitchFamily="18" charset="0"/>
              </a:rPr>
              <a:t>End:  Thank you</a:t>
            </a:r>
          </a:p>
        </p:txBody>
      </p:sp>
    </p:spTree>
    <p:extLst>
      <p:ext uri="{BB962C8B-B14F-4D97-AF65-F5344CB8AC3E}">
        <p14:creationId xmlns:p14="http://schemas.microsoft.com/office/powerpoint/2010/main" val="164926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729049" y="1989438"/>
            <a:ext cx="7401697" cy="4093428"/>
          </a:xfrm>
          <a:prstGeom prst="rect">
            <a:avLst/>
          </a:prstGeom>
          <a:noFill/>
        </p:spPr>
        <p:txBody>
          <a:bodyPr wrap="square" rtlCol="0">
            <a:spAutoFit/>
          </a:bodyPr>
          <a:lstStyle/>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Purpose of Bill</a:t>
            </a:r>
            <a:r>
              <a:rPr lang="en-US" sz="2000" dirty="0">
                <a:latin typeface="Times New Roman" panose="02020603050405020304" pitchFamily="18" charset="0"/>
                <a:cs typeface="Times New Roman" panose="02020603050405020304" pitchFamily="18" charset="0"/>
              </a:rPr>
              <a:t>:</a:t>
            </a: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Bill seeks to address the increasing number of incidents motivated by prejudices, in the form of hate crimes and hate speech, and to assist persons who are victims thereof; and </a:t>
            </a: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creates the offences of hate crimes and hate speech and puts in place measures to prevent and combat these offences. </a:t>
            </a:r>
          </a:p>
          <a:p>
            <a:pPr marL="285750"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tabLst>
                <a:tab pos="3414713" algn="l"/>
                <a:tab pos="6570663" algn="l"/>
              </a:tabLst>
            </a:pPr>
            <a:r>
              <a:rPr lang="en-US" sz="2000" b="1" dirty="0">
                <a:latin typeface="Times New Roman" panose="02020603050405020304" pitchFamily="18" charset="0"/>
                <a:cs typeface="Times New Roman" panose="02020603050405020304" pitchFamily="18" charset="0"/>
              </a:rPr>
              <a:t>Clause 1 </a:t>
            </a:r>
            <a:r>
              <a:rPr lang="en-US" sz="2000" dirty="0">
                <a:latin typeface="Times New Roman" panose="02020603050405020304" pitchFamily="18" charset="0"/>
                <a:cs typeface="Times New Roman" panose="02020603050405020304" pitchFamily="18" charset="0"/>
              </a:rPr>
              <a:t>contains self-explanatory definitions. “Court” excludes district courts from the application of the Bill.  Only the High Court and regional courts, where there are more experienced officers, may deal with the adjudication of these offences.  </a:t>
            </a:r>
          </a:p>
          <a:p>
            <a:pPr marL="285750" indent="-285750">
              <a:buFont typeface="Arial" panose="020B0604020202020204" pitchFamily="34" charset="0"/>
              <a:buChar char="•"/>
              <a:tabLst>
                <a:tab pos="3414713" algn="l"/>
                <a:tab pos="6570663" algn="l"/>
              </a:tabLst>
            </a:pPr>
            <a:r>
              <a:rPr lang="en-US" sz="2000" b="1" dirty="0">
                <a:latin typeface="Times New Roman" panose="02020603050405020304" pitchFamily="18" charset="0"/>
                <a:cs typeface="Times New Roman" panose="02020603050405020304" pitchFamily="18" charset="0"/>
              </a:rPr>
              <a:t>Clause 2 </a:t>
            </a:r>
            <a:r>
              <a:rPr lang="en-US" sz="2000" dirty="0">
                <a:latin typeface="Times New Roman" panose="02020603050405020304" pitchFamily="18" charset="0"/>
                <a:cs typeface="Times New Roman" panose="02020603050405020304" pitchFamily="18" charset="0"/>
              </a:rPr>
              <a:t>sets out the objects of the Bill, which are self explanatory.</a:t>
            </a:r>
          </a:p>
          <a:p>
            <a:pPr>
              <a:tabLst>
                <a:tab pos="3414713" algn="l"/>
                <a:tab pos="6570663" algn="l"/>
              </a:tabLst>
            </a:pPr>
            <a:endParaRPr lang="en-US" sz="2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Part I:  The Bill</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882198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729049" y="1989438"/>
            <a:ext cx="7401697" cy="4401205"/>
          </a:xfrm>
          <a:prstGeom prst="rect">
            <a:avLst/>
          </a:prstGeom>
          <a:noFill/>
        </p:spPr>
        <p:txBody>
          <a:bodyPr wrap="square" rtlCol="0">
            <a:spAutoFit/>
          </a:bodyPr>
          <a:lstStyle/>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Clause 3:  Hate crimes</a:t>
            </a:r>
            <a:endParaRPr lang="en-US" sz="2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If a person commits any </a:t>
            </a:r>
            <a:r>
              <a:rPr lang="en-US" sz="2000" dirty="0" err="1">
                <a:latin typeface="Times New Roman" panose="02020603050405020304" pitchFamily="18" charset="0"/>
                <a:cs typeface="Times New Roman" panose="02020603050405020304" pitchFamily="18" charset="0"/>
              </a:rPr>
              <a:t>recognised</a:t>
            </a:r>
            <a:r>
              <a:rPr lang="en-US" sz="2000" dirty="0">
                <a:latin typeface="Times New Roman" panose="02020603050405020304" pitchFamily="18" charset="0"/>
                <a:cs typeface="Times New Roman" panose="02020603050405020304" pitchFamily="18" charset="0"/>
              </a:rPr>
              <a:t> offence under any law, commonly referred to as the “base crime or offence”, and the commission of that offence is motivated by prejudice or intolerance on the basis of one or more characteristics or perceived characteristics of the victim as listed in the Bill, a family member of the victim or the victim’s association with or support for a group of persons who share the said characteristics.</a:t>
            </a:r>
          </a:p>
          <a:p>
            <a:pPr lvl="1"/>
            <a:r>
              <a:rPr lang="en-US" sz="2000" dirty="0">
                <a:latin typeface="Times New Roman" panose="02020603050405020304" pitchFamily="18" charset="0"/>
                <a:cs typeface="Times New Roman" panose="02020603050405020304" pitchFamily="18" charset="0"/>
              </a:rPr>
              <a:t> </a:t>
            </a:r>
          </a:p>
          <a:p>
            <a:pPr marL="742950" lvl="1" indent="-285750" algn="jus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A prosecution in respect of a hate crime may only be instituted on the </a:t>
            </a:r>
            <a:r>
              <a:rPr lang="en-US" sz="2000" dirty="0" err="1">
                <a:latin typeface="Times New Roman" panose="02020603050405020304" pitchFamily="18" charset="0"/>
                <a:cs typeface="Times New Roman" panose="02020603050405020304" pitchFamily="18" charset="0"/>
              </a:rPr>
              <a:t>authorisation</a:t>
            </a:r>
            <a:r>
              <a:rPr lang="en-US" sz="2000" dirty="0">
                <a:latin typeface="Times New Roman" panose="02020603050405020304" pitchFamily="18" charset="0"/>
                <a:cs typeface="Times New Roman" panose="02020603050405020304" pitchFamily="18" charset="0"/>
              </a:rPr>
              <a:t> of the Director of Public Prosecutions having jurisdiction ( Clause 4(3)).</a:t>
            </a:r>
          </a:p>
          <a:p>
            <a:pPr>
              <a:tabLst>
                <a:tab pos="3414713" algn="l"/>
                <a:tab pos="6570663" algn="l"/>
              </a:tabLst>
            </a:pPr>
            <a:endParaRPr lang="en-US" sz="2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Part I:  Continued</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07500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729049" y="1989438"/>
            <a:ext cx="7401697" cy="5170646"/>
          </a:xfrm>
          <a:prstGeom prst="rect">
            <a:avLst/>
          </a:prstGeom>
          <a:noFill/>
        </p:spPr>
        <p:txBody>
          <a:bodyPr wrap="square" rtlCol="0">
            <a:spAutoFit/>
          </a:bodyPr>
          <a:lstStyle/>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Clause 4(1):  Hate speech</a:t>
            </a:r>
            <a:endParaRPr lang="en-US" sz="2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4(1)(a)</a:t>
            </a:r>
            <a:r>
              <a:rPr lang="en-US" dirty="0">
                <a:latin typeface="Times New Roman" panose="02020603050405020304" pitchFamily="18" charset="0"/>
                <a:cs typeface="Times New Roman" panose="02020603050405020304" pitchFamily="18" charset="0"/>
              </a:rPr>
              <a:t>:  Any person who intentionally publishes, propagates or advocates anything or communicates to one or more persons in a manner that could reasonably construed to demonstrate a clear intention to </a:t>
            </a:r>
            <a:r>
              <a:rPr lang="en-US" b="1" dirty="0">
                <a:latin typeface="Times New Roman" panose="02020603050405020304" pitchFamily="18" charset="0"/>
                <a:cs typeface="Times New Roman" panose="02020603050405020304" pitchFamily="18" charset="0"/>
              </a:rPr>
              <a:t>be harmful </a:t>
            </a:r>
            <a:r>
              <a:rPr lang="en-US" dirty="0">
                <a:latin typeface="Times New Roman" panose="02020603050405020304" pitchFamily="18" charset="0"/>
                <a:cs typeface="Times New Roman" panose="02020603050405020304" pitchFamily="18" charset="0"/>
              </a:rPr>
              <a:t>or to </a:t>
            </a:r>
            <a:r>
              <a:rPr lang="en-US" b="1" dirty="0">
                <a:latin typeface="Times New Roman" panose="02020603050405020304" pitchFamily="18" charset="0"/>
                <a:cs typeface="Times New Roman" panose="02020603050405020304" pitchFamily="18" charset="0"/>
              </a:rPr>
              <a:t>incite harm </a:t>
            </a:r>
            <a:r>
              <a:rPr lang="en-US" dirty="0">
                <a:latin typeface="Times New Roman" panose="02020603050405020304" pitchFamily="18" charset="0"/>
                <a:cs typeface="Times New Roman" panose="02020603050405020304" pitchFamily="18" charset="0"/>
              </a:rPr>
              <a:t>or to </a:t>
            </a:r>
            <a:r>
              <a:rPr lang="en-US" b="1" dirty="0">
                <a:latin typeface="Times New Roman" panose="02020603050405020304" pitchFamily="18" charset="0"/>
                <a:cs typeface="Times New Roman" panose="02020603050405020304" pitchFamily="18" charset="0"/>
              </a:rPr>
              <a:t>promote</a:t>
            </a:r>
            <a:r>
              <a:rPr lang="en-US" dirty="0">
                <a:latin typeface="Times New Roman" panose="02020603050405020304" pitchFamily="18" charset="0"/>
                <a:cs typeface="Times New Roman" panose="02020603050405020304" pitchFamily="18" charset="0"/>
              </a:rPr>
              <a:t> or </a:t>
            </a:r>
            <a:r>
              <a:rPr lang="en-US" b="1" dirty="0">
                <a:latin typeface="Times New Roman" panose="02020603050405020304" pitchFamily="18" charset="0"/>
                <a:cs typeface="Times New Roman" panose="02020603050405020304" pitchFamily="18" charset="0"/>
              </a:rPr>
              <a:t>propagate hatred </a:t>
            </a:r>
            <a:r>
              <a:rPr lang="en-US" dirty="0">
                <a:latin typeface="Times New Roman" panose="02020603050405020304" pitchFamily="18" charset="0"/>
                <a:cs typeface="Times New Roman" panose="02020603050405020304" pitchFamily="18" charset="0"/>
              </a:rPr>
              <a:t>based on age, albinism, birth, </a:t>
            </a:r>
            <a:r>
              <a:rPr lang="en-US" dirty="0" err="1">
                <a:latin typeface="Times New Roman" panose="02020603050405020304" pitchFamily="18" charset="0"/>
                <a:cs typeface="Times New Roman" panose="02020603050405020304" pitchFamily="18" charset="0"/>
              </a:rPr>
              <a:t>colour</a:t>
            </a:r>
            <a:r>
              <a:rPr lang="en-US" dirty="0">
                <a:latin typeface="Times New Roman" panose="02020603050405020304" pitchFamily="18" charset="0"/>
                <a:cs typeface="Times New Roman" panose="02020603050405020304" pitchFamily="18" charset="0"/>
              </a:rPr>
              <a:t>, culture, disability, ethnic or social origin, gender or gender identity, HIV status, language, nationality or migrant or refugee status, race, religion, sex, which includes intersex or sexual orientation, is </a:t>
            </a:r>
            <a:r>
              <a:rPr lang="en-US" b="1" dirty="0">
                <a:latin typeface="Times New Roman" panose="02020603050405020304" pitchFamily="18" charset="0"/>
                <a:cs typeface="Times New Roman" panose="02020603050405020304" pitchFamily="18" charset="0"/>
              </a:rPr>
              <a:t>guilty of the offence of hate speech</a:t>
            </a:r>
            <a:r>
              <a:rPr lang="en-US" dirty="0">
                <a:latin typeface="Times New Roman" panose="02020603050405020304" pitchFamily="18" charset="0"/>
                <a:cs typeface="Times New Roman" panose="02020603050405020304" pitchFamily="18" charset="0"/>
              </a:rPr>
              <a:t>. </a:t>
            </a:r>
          </a:p>
          <a:p>
            <a:pPr marL="742950" lvl="1" indent="-285750"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4(1)(b)</a:t>
            </a:r>
            <a:r>
              <a:rPr lang="en-US" dirty="0">
                <a:latin typeface="Times New Roman" panose="02020603050405020304" pitchFamily="18" charset="0"/>
                <a:cs typeface="Times New Roman" panose="02020603050405020304" pitchFamily="18" charset="0"/>
              </a:rPr>
              <a:t>:  creates an offence when </a:t>
            </a:r>
            <a:r>
              <a:rPr lang="en-US" b="1" dirty="0">
                <a:latin typeface="Times New Roman" panose="02020603050405020304" pitchFamily="18" charset="0"/>
                <a:cs typeface="Times New Roman" panose="02020603050405020304" pitchFamily="18" charset="0"/>
              </a:rPr>
              <a:t>hate speech material</a:t>
            </a:r>
            <a:r>
              <a:rPr lang="en-US" dirty="0">
                <a:latin typeface="Times New Roman" panose="02020603050405020304" pitchFamily="18" charset="0"/>
                <a:cs typeface="Times New Roman" panose="02020603050405020304" pitchFamily="18" charset="0"/>
              </a:rPr>
              <a:t> is intentionally distributed or made available </a:t>
            </a:r>
            <a:r>
              <a:rPr lang="en-US" b="1" dirty="0">
                <a:latin typeface="Times New Roman" panose="02020603050405020304" pitchFamily="18" charset="0"/>
                <a:cs typeface="Times New Roman" panose="02020603050405020304" pitchFamily="18" charset="0"/>
              </a:rPr>
              <a:t>in cyber space</a:t>
            </a:r>
            <a:r>
              <a:rPr lang="en-US" dirty="0">
                <a:latin typeface="Times New Roman" panose="02020603050405020304" pitchFamily="18" charset="0"/>
                <a:cs typeface="Times New Roman" panose="02020603050405020304" pitchFamily="18" charset="0"/>
              </a:rPr>
              <a:t>.</a:t>
            </a:r>
          </a:p>
          <a:p>
            <a:pPr marL="742950" lvl="1" indent="-285750"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4(1)(c)</a:t>
            </a:r>
            <a:r>
              <a:rPr lang="en-US" dirty="0">
                <a:latin typeface="Times New Roman" panose="02020603050405020304" pitchFamily="18" charset="0"/>
                <a:cs typeface="Times New Roman" panose="02020603050405020304" pitchFamily="18" charset="0"/>
              </a:rPr>
              <a:t>:  any person who intentionally </a:t>
            </a:r>
            <a:r>
              <a:rPr lang="en-US" b="1" dirty="0">
                <a:latin typeface="Times New Roman" panose="02020603050405020304" pitchFamily="18" charset="0"/>
                <a:cs typeface="Times New Roman" panose="02020603050405020304" pitchFamily="18" charset="0"/>
              </a:rPr>
              <a:t>displays any material</a:t>
            </a:r>
            <a:r>
              <a:rPr lang="en-US" dirty="0">
                <a:latin typeface="Times New Roman" panose="02020603050405020304" pitchFamily="18" charset="0"/>
                <a:cs typeface="Times New Roman" panose="02020603050405020304" pitchFamily="18" charset="0"/>
              </a:rPr>
              <a:t> or makes available any material </a:t>
            </a:r>
            <a:r>
              <a:rPr lang="en-US" b="1" dirty="0">
                <a:latin typeface="Times New Roman" panose="02020603050405020304" pitchFamily="18" charset="0"/>
                <a:cs typeface="Times New Roman" panose="02020603050405020304" pitchFamily="18" charset="0"/>
              </a:rPr>
              <a:t>which constitutes hate speech</a:t>
            </a:r>
            <a:r>
              <a:rPr lang="en-US" dirty="0">
                <a:latin typeface="Times New Roman" panose="02020603050405020304" pitchFamily="18" charset="0"/>
                <a:cs typeface="Times New Roman" panose="02020603050405020304" pitchFamily="18" charset="0"/>
              </a:rPr>
              <a:t>, which is accessible by or directed at a specific person who can be considered to be a victim of hate speech, is guilty of an offence. </a:t>
            </a:r>
          </a:p>
          <a:p>
            <a:pPr marL="742950" lvl="1"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a:tabLst>
                <a:tab pos="3414713" algn="l"/>
                <a:tab pos="6570663" algn="l"/>
              </a:tabLst>
            </a:pPr>
            <a:endParaRPr lang="en-US" sz="2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Part I:  Continued</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546294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729049" y="1989438"/>
            <a:ext cx="7401697" cy="5170646"/>
          </a:xfrm>
          <a:prstGeom prst="rect">
            <a:avLst/>
          </a:prstGeom>
          <a:noFill/>
        </p:spPr>
        <p:txBody>
          <a:bodyPr wrap="square" rtlCol="0">
            <a:spAutoFit/>
          </a:bodyPr>
          <a:lstStyle/>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Clause 4(2):  Exemptions to criminal liability</a:t>
            </a:r>
            <a:endParaRPr lang="en-US" sz="2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4(2)(a</a:t>
            </a:r>
            <a:r>
              <a:rPr lang="en-US" dirty="0">
                <a:latin typeface="Times New Roman" panose="02020603050405020304" pitchFamily="18" charset="0"/>
                <a:cs typeface="Times New Roman" panose="02020603050405020304" pitchFamily="18" charset="0"/>
              </a:rPr>
              <a:t>) to </a:t>
            </a:r>
            <a:r>
              <a:rPr lang="en-US" b="1"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  Confirm the right of freedom of expression as enshrined in section 16(1) of the Constitution, which includes, freedom of the press and other media, freedom to receive or impart information or ideas, freedom of artistic creativity and academic freedom and freedom of scientific research.   These provisions exclude from hate speech anything done in good faith in the course of engagement in any bona fide artistic creativity, performance or other form of expression, academic or scientific inquiry or fair and accurate reporting or commentary, in the public interest.</a:t>
            </a:r>
          </a:p>
          <a:p>
            <a:pPr marL="742950" lvl="1" indent="-285750"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4(2)(d)</a:t>
            </a:r>
            <a:r>
              <a:rPr lang="en-US" dirty="0">
                <a:latin typeface="Times New Roman" panose="02020603050405020304" pitchFamily="18" charset="0"/>
                <a:cs typeface="Times New Roman" panose="02020603050405020304" pitchFamily="18" charset="0"/>
              </a:rPr>
              <a:t>:  excludes from hate speech  any bona fide interpretation and </a:t>
            </a:r>
            <a:r>
              <a:rPr lang="en-US" dirty="0" err="1">
                <a:latin typeface="Times New Roman" panose="02020603050405020304" pitchFamily="18" charset="0"/>
                <a:cs typeface="Times New Roman" panose="02020603050405020304" pitchFamily="18" charset="0"/>
              </a:rPr>
              <a:t>proselytising</a:t>
            </a:r>
            <a:r>
              <a:rPr lang="en-US" dirty="0">
                <a:latin typeface="Times New Roman" panose="02020603050405020304" pitchFamily="18" charset="0"/>
                <a:cs typeface="Times New Roman" panose="02020603050405020304" pitchFamily="18" charset="0"/>
              </a:rPr>
              <a:t> or espousing of any religious tenet, belief, teaching, doctrine or writings. Artistic creativity or performance or espousal of religious doctrine will not qualify for exemption from hate speech if it advocates hatred that constitutes incitement to cause harm based on any protected grounds.  </a:t>
            </a:r>
          </a:p>
          <a:p>
            <a:pPr marL="742950" lvl="1"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a:tabLst>
                <a:tab pos="3414713" algn="l"/>
                <a:tab pos="6570663" algn="l"/>
              </a:tabLst>
            </a:pPr>
            <a:endParaRPr lang="en-US" sz="2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Part I:  Continued</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497199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729049" y="1989438"/>
            <a:ext cx="7401697" cy="2677656"/>
          </a:xfrm>
          <a:prstGeom prst="rect">
            <a:avLst/>
          </a:prstGeom>
          <a:noFill/>
        </p:spPr>
        <p:txBody>
          <a:bodyPr wrap="square" rtlCol="0">
            <a:spAutoFit/>
          </a:bodyPr>
          <a:lstStyle/>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Clause 5:</a:t>
            </a:r>
            <a:endParaRPr lang="en-US" sz="2000"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Sets out what a victim impact statement is, namely a sworn statement by the victim which reflects the physical, psychological, social, economic or any other consequences of a hate crime or hate speech on a victim. The contents of the  victim impact statement will be admissible as evidence in court, unless good cause to the contrary is shown.   </a:t>
            </a:r>
          </a:p>
          <a:p>
            <a:pPr marL="742950" lvl="1" indent="-285750">
              <a:buFont typeface="Arial" panose="020B0604020202020204" pitchFamily="34" charset="0"/>
              <a:buChar char="•"/>
            </a:pPr>
            <a:endParaRPr lang="en-US" sz="2000" dirty="0">
              <a:latin typeface="Times New Roman" panose="02020603050405020304" pitchFamily="18" charset="0"/>
              <a:cs typeface="Times New Roman" panose="02020603050405020304" pitchFamily="18" charset="0"/>
            </a:endParaRPr>
          </a:p>
          <a:p>
            <a:pPr>
              <a:tabLst>
                <a:tab pos="3414713" algn="l"/>
                <a:tab pos="6570663" algn="l"/>
              </a:tabLst>
            </a:pPr>
            <a:endParaRPr lang="en-US" sz="2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Part I:  Continued</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869339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729049" y="1989438"/>
            <a:ext cx="7401697" cy="3754874"/>
          </a:xfrm>
          <a:prstGeom prst="rect">
            <a:avLst/>
          </a:prstGeom>
          <a:noFill/>
        </p:spPr>
        <p:txBody>
          <a:bodyPr wrap="square" rtlCol="0">
            <a:spAutoFit/>
          </a:bodyPr>
          <a:lstStyle/>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Clause 6:  Penalties and orders</a:t>
            </a:r>
          </a:p>
          <a:p>
            <a:pPr marL="742950" lvl="1"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provides that a person who is convicted of a hate crime is subject to the penalties set out in section 276 or 297 of the Criminal Procedure Act, 1977, subject to the penal jurisdiction of that court, (whether it be the High Court or the regional court); and </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alternatives to fines and imprisonment:  Restorative Justice Approach:  presiding officers can, in terms of existing legislation, among others, section 297 of the Criminal Procedure Act, 1977, impose creative sentences which keep convicted persons out of prison, for instance suspended sentences and the postponement of sentences, with appropriate conditions.</a:t>
            </a:r>
            <a:endParaRPr lang="en-US" sz="2000" dirty="0">
              <a:latin typeface="Times New Roman" panose="02020603050405020304" pitchFamily="18" charset="0"/>
              <a:cs typeface="Times New Roman" panose="02020603050405020304" pitchFamily="18" charset="0"/>
            </a:endParaRPr>
          </a:p>
          <a:p>
            <a:pPr>
              <a:tabLst>
                <a:tab pos="3414713" algn="l"/>
                <a:tab pos="6570663" algn="l"/>
              </a:tabLst>
            </a:pPr>
            <a:endParaRPr lang="en-US" sz="2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Part I:  Continued</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17577809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DA7885F-3F90-FF49-A94E-3F1646D1DAF4}"/>
              </a:ext>
            </a:extLst>
          </p:cNvPr>
          <p:cNvSpPr txBox="1"/>
          <p:nvPr/>
        </p:nvSpPr>
        <p:spPr>
          <a:xfrm>
            <a:off x="729049" y="1989438"/>
            <a:ext cx="7401697" cy="4585871"/>
          </a:xfrm>
          <a:prstGeom prst="rect">
            <a:avLst/>
          </a:prstGeom>
          <a:noFill/>
        </p:spPr>
        <p:txBody>
          <a:bodyPr wrap="square" rtlCol="0">
            <a:spAutoFit/>
          </a:bodyPr>
          <a:lstStyle/>
          <a:p>
            <a:pPr marL="285750" indent="-285750">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Clauses 7 and 8:  Directives and reporting</a:t>
            </a:r>
          </a:p>
          <a:p>
            <a:pPr marL="742950" lvl="1" indent="-285750"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Clause 7</a:t>
            </a:r>
            <a:r>
              <a:rPr lang="en-US" dirty="0">
                <a:latin typeface="Times New Roman" panose="02020603050405020304" pitchFamily="18" charset="0"/>
                <a:cs typeface="Times New Roman" panose="02020603050405020304" pitchFamily="18" charset="0"/>
              </a:rPr>
              <a:t>:  the NDPP, after consultation with DG: Justice and Constitutional Development and the National Commissioner of SAPS, to issue directives on relevant matters and these directives must be complied with by prosecutors in the execution of their functions under the Bill.  </a:t>
            </a:r>
          </a:p>
          <a:p>
            <a:pPr marL="742950" lvl="1" indent="-285750">
              <a:buFont typeface="Arial" panose="020B0604020202020204" pitchFamily="34" charset="0"/>
              <a:buChar char="•"/>
            </a:pPr>
            <a:endParaRPr lang="en-US" dirty="0">
              <a:latin typeface="Times New Roman" panose="02020603050405020304" pitchFamily="18" charset="0"/>
              <a:cs typeface="Times New Roman" panose="02020603050405020304" pitchFamily="18" charset="0"/>
            </a:endParaRPr>
          </a:p>
          <a:p>
            <a:pPr marL="742950" lvl="1" indent="-285750" algn="just">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Clause 8</a:t>
            </a:r>
            <a:r>
              <a:rPr lang="en-US" dirty="0">
                <a:latin typeface="Times New Roman" panose="02020603050405020304" pitchFamily="18" charset="0"/>
                <a:cs typeface="Times New Roman" panose="02020603050405020304" pitchFamily="18" charset="0"/>
              </a:rPr>
              <a:t>:  requires the Minister, after consultation with the Minister responsible for SAPS and the NDPP, to make regulations on the information to be collected and collated by the SAPS and the NPA, respectively.  The information obtained must be made available to Parliament and to the Chairpersons of the South African Human Rights Commission, the Commission for Gender Equality and the Commission for the Promotion and Protection of the Rights of Cultural, Religious and Linguistic Communities.</a:t>
            </a:r>
            <a:endParaRPr lang="en-US" sz="2000" dirty="0">
              <a:latin typeface="Times New Roman" panose="02020603050405020304" pitchFamily="18" charset="0"/>
              <a:cs typeface="Times New Roman" panose="02020603050405020304" pitchFamily="18" charset="0"/>
            </a:endParaRPr>
          </a:p>
          <a:p>
            <a:pPr>
              <a:tabLst>
                <a:tab pos="3414713" algn="l"/>
                <a:tab pos="6570663" algn="l"/>
              </a:tabLst>
            </a:pPr>
            <a:endParaRPr lang="en-US" sz="2000" dirty="0">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BB82CC36-31B5-6845-B4BF-AC56D99B1E23}"/>
              </a:ext>
            </a:extLst>
          </p:cNvPr>
          <p:cNvSpPr txBox="1"/>
          <p:nvPr/>
        </p:nvSpPr>
        <p:spPr>
          <a:xfrm>
            <a:off x="729048" y="963827"/>
            <a:ext cx="7401698"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Part I:  Continued</a:t>
            </a:r>
            <a:endParaRPr lang="en-US" sz="2400" dirty="0">
              <a:latin typeface="Times New Roman" panose="02020603050405020304" pitchFamily="18" charset="0"/>
              <a:cs typeface="Times New Roman" panose="02020603050405020304" pitchFamily="18" charset="0"/>
            </a:endParaRPr>
          </a:p>
        </p:txBody>
      </p:sp>
      <p:cxnSp>
        <p:nvCxnSpPr>
          <p:cNvPr id="5" name="Straight Connector 4">
            <a:extLst>
              <a:ext uri="{FF2B5EF4-FFF2-40B4-BE49-F238E27FC236}">
                <a16:creationId xmlns:a16="http://schemas.microsoft.com/office/drawing/2014/main" id="{F6313141-8041-5D46-B346-B9AFD27D30F9}"/>
              </a:ext>
            </a:extLst>
          </p:cNvPr>
          <p:cNvCxnSpPr/>
          <p:nvPr/>
        </p:nvCxnSpPr>
        <p:spPr>
          <a:xfrm>
            <a:off x="729048" y="1519881"/>
            <a:ext cx="7599406" cy="0"/>
          </a:xfrm>
          <a:prstGeom prst="line">
            <a:avLst/>
          </a:prstGeom>
          <a:ln>
            <a:solidFill>
              <a:srgbClr val="C00000"/>
            </a:solidFill>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3012348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1117</TotalTime>
  <Words>2267</Words>
  <Application>Microsoft Office PowerPoint</Application>
  <PresentationFormat>On-screen Show (4:3)</PresentationFormat>
  <Paragraphs>175</Paragraphs>
  <Slides>22</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Calibri</vt:lpstr>
      <vt:lpstr>Calibri Light</vt:lpstr>
      <vt:lpstr>Times New Roman</vt:lpstr>
      <vt:lpstr>Office Theme</vt:lpstr>
      <vt:lpstr>Prevention and Combating of Hate Crimes and Hate Speech Bill, 2018:  Qwelane v South African Human Rights Commission and Another Case CCT 13/20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lynne.hambury@gmail.com</dc:creator>
  <cp:lastModifiedBy>Vhonani Ramaano</cp:lastModifiedBy>
  <cp:revision>70</cp:revision>
  <dcterms:created xsi:type="dcterms:W3CDTF">2021-06-03T14:19:43Z</dcterms:created>
  <dcterms:modified xsi:type="dcterms:W3CDTF">2021-08-17T09:28:10Z</dcterms:modified>
</cp:coreProperties>
</file>